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773" r:id="rId3"/>
    <p:sldMasterId id="2147483785" r:id="rId4"/>
  </p:sldMasterIdLst>
  <p:sldIdLst>
    <p:sldId id="286" r:id="rId5"/>
    <p:sldId id="315" r:id="rId6"/>
    <p:sldId id="310" r:id="rId7"/>
    <p:sldId id="316" r:id="rId8"/>
    <p:sldId id="287" r:id="rId9"/>
    <p:sldId id="288" r:id="rId10"/>
    <p:sldId id="289" r:id="rId11"/>
    <p:sldId id="290" r:id="rId12"/>
    <p:sldId id="291" r:id="rId13"/>
    <p:sldId id="292" r:id="rId14"/>
    <p:sldId id="293" r:id="rId15"/>
    <p:sldId id="294" r:id="rId16"/>
    <p:sldId id="295" r:id="rId17"/>
    <p:sldId id="296" r:id="rId18"/>
    <p:sldId id="297" r:id="rId19"/>
    <p:sldId id="298" r:id="rId20"/>
    <p:sldId id="299" r:id="rId21"/>
    <p:sldId id="300" r:id="rId22"/>
    <p:sldId id="301" r:id="rId23"/>
    <p:sldId id="302" r:id="rId24"/>
    <p:sldId id="303" r:id="rId25"/>
    <p:sldId id="304" r:id="rId26"/>
    <p:sldId id="305" r:id="rId27"/>
    <p:sldId id="308" r:id="rId28"/>
    <p:sldId id="329" r:id="rId29"/>
    <p:sldId id="330" r:id="rId30"/>
    <p:sldId id="331" r:id="rId31"/>
    <p:sldId id="332" r:id="rId32"/>
    <p:sldId id="326" r:id="rId33"/>
    <p:sldId id="285" r:id="rId34"/>
    <p:sldId id="328" r:id="rId35"/>
    <p:sldId id="322" r:id="rId36"/>
    <p:sldId id="327" r:id="rId37"/>
    <p:sldId id="323" r:id="rId38"/>
    <p:sldId id="325" r:id="rId39"/>
    <p:sldId id="324" r:id="rId40"/>
    <p:sldId id="319" r:id="rId41"/>
    <p:sldId id="257" r:id="rId42"/>
    <p:sldId id="258" r:id="rId43"/>
    <p:sldId id="306" r:id="rId44"/>
    <p:sldId id="312" r:id="rId45"/>
    <p:sldId id="311" r:id="rId46"/>
    <p:sldId id="313" r:id="rId47"/>
    <p:sldId id="314" r:id="rId48"/>
    <p:sldId id="309" r:id="rId4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280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-246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8" Type="http://schemas.openxmlformats.org/officeDocument/2006/relationships/slide" Target="slides/slide4.xml"/><Relationship Id="rId51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A4AB5-7778-40AE-B503-377C8AF7EC90}" type="datetimeFigureOut">
              <a:rPr lang="en-US" smtClean="0"/>
              <a:t>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3A42A-E813-4C45-94A4-3E91378D74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67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A4AB5-7778-40AE-B503-377C8AF7EC90}" type="datetimeFigureOut">
              <a:rPr lang="en-US" smtClean="0"/>
              <a:t>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3A42A-E813-4C45-94A4-3E91378D74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3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A4AB5-7778-40AE-B503-377C8AF7EC90}" type="datetimeFigureOut">
              <a:rPr lang="en-US" smtClean="0"/>
              <a:t>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3A42A-E813-4C45-94A4-3E91378D74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8678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A2894-A709-4C9D-BDF5-EB9BC6ADC6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154EE-FA8E-4C12-B9D6-E6CF5AC7CB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8412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A2894-A709-4C9D-BDF5-EB9BC6ADC6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154EE-FA8E-4C12-B9D6-E6CF5AC7CB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53212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A2894-A709-4C9D-BDF5-EB9BC6ADC6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154EE-FA8E-4C12-B9D6-E6CF5AC7CB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3915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A2894-A709-4C9D-BDF5-EB9BC6ADC6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154EE-FA8E-4C12-B9D6-E6CF5AC7CB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3548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A2894-A709-4C9D-BDF5-EB9BC6ADC6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154EE-FA8E-4C12-B9D6-E6CF5AC7CB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5337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A2894-A709-4C9D-BDF5-EB9BC6ADC6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154EE-FA8E-4C12-B9D6-E6CF5AC7CB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1494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A2894-A709-4C9D-BDF5-EB9BC6ADC6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154EE-FA8E-4C12-B9D6-E6CF5AC7CB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6018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A2894-A709-4C9D-BDF5-EB9BC6ADC6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154EE-FA8E-4C12-B9D6-E6CF5AC7CB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543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A4AB5-7778-40AE-B503-377C8AF7EC90}" type="datetimeFigureOut">
              <a:rPr lang="en-US" smtClean="0"/>
              <a:t>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3A42A-E813-4C45-94A4-3E91378D74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175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A2894-A709-4C9D-BDF5-EB9BC6ADC6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154EE-FA8E-4C12-B9D6-E6CF5AC7CB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2706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A2894-A709-4C9D-BDF5-EB9BC6ADC6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154EE-FA8E-4C12-B9D6-E6CF5AC7CB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9501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A2894-A709-4C9D-BDF5-EB9BC6ADC6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154EE-FA8E-4C12-B9D6-E6CF5AC7CB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1160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AC89ACC-B1E1-41A7-B70D-156133AD1DC8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948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F395325-2B3F-4866-B822-19692353B60E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4564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845B660-87E4-44C2-9DA0-8749D0D9A5CC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262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26EC5A-BDB6-4A39-B2AA-7B68AC842B9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3381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EE9ECD-53B9-4D4E-8185-8A83CCB666D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1624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E68C13-6EC6-4337-80E1-C996335F50B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7401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DA1FF1-FF2A-4D67-8F4D-3768106D66F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205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A4AB5-7778-40AE-B503-377C8AF7EC90}" type="datetimeFigureOut">
              <a:rPr lang="en-US" smtClean="0"/>
              <a:t>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3A42A-E813-4C45-94A4-3E91378D74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5897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CD5430-D48F-4880-91B9-CE80DC38939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13521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4E502C-AF76-48A7-964D-52010833947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6823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0D1CB2-A06E-4EB3-92AF-D9747124F88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0219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D5C48C-BCE4-4842-9EAF-E7E467E10A3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8079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DFAFA2-9171-4724-86DE-B3C583E3D3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97185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DA803B-A40D-4EA0-933B-D2E0012E532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48138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FBC32A-A832-4BB7-AD78-0F5584D954B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54692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E57627-B73D-434B-8A88-BE3778B2F82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49D49D-66A7-486D-AA13-55C2EA07B62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4862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E0B072-EA11-4659-91B5-EEF86A20940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F41683-02D9-468D-A55F-CFD0E7450CF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45366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45FAA6-DB41-45BE-9391-F540BEBEDD0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AAFFB4-FACB-43F6-AD70-2930BF58BA8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419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A4AB5-7778-40AE-B503-377C8AF7EC90}" type="datetimeFigureOut">
              <a:rPr lang="en-US" smtClean="0"/>
              <a:t>1/14/2019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3A42A-E813-4C45-94A4-3E91378D74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29596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E07269-3E63-4468-A944-A7BF5794174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AD373F-72FA-4967-BB9F-EEB103CBA80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02128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BE6976-3378-453C-8839-34F47EA66F6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3D149C-B4F8-4CAB-9B4C-7752CCCDAE7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76373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8C1179-5525-4EAF-B178-31F0504B4D0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DC4197-F5BA-4CC3-BE10-5B45C428704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57052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899AF9-6454-4995-B6B5-941A7ED7E37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C75B3C-DBAF-4A90-9548-48053C016AB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18992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81CCF8-EA61-4B71-BFE6-2B12725D040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F86107-E89B-4359-94BB-E4C046E5B9A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89787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46116E-DFB5-46E4-83D8-D8D18D5D525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A7BF3E-9502-4920-9A93-EF3E640659E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57312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0197CB-36B9-4B40-BC58-04431286758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685E78-F167-4CB3-93F5-3C490E0A197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32370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A8CC2A-AE82-43C7-9875-6FC51FA9435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9DB59D-C710-4C0B-A1D1-8AA5192E768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417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A4AB5-7778-40AE-B503-377C8AF7EC90}" type="datetimeFigureOut">
              <a:rPr lang="en-US" smtClean="0"/>
              <a:t>1/14/2019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3A42A-E813-4C45-94A4-3E91378D74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881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A4AB5-7778-40AE-B503-377C8AF7EC90}" type="datetimeFigureOut">
              <a:rPr lang="en-US" smtClean="0"/>
              <a:t>1/14/2019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3A42A-E813-4C45-94A4-3E91378D74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17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A4AB5-7778-40AE-B503-377C8AF7EC90}" type="datetimeFigureOut">
              <a:rPr lang="en-US" smtClean="0"/>
              <a:t>1/14/2019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3A42A-E813-4C45-94A4-3E91378D74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46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A4AB5-7778-40AE-B503-377C8AF7EC90}" type="datetimeFigureOut">
              <a:rPr lang="en-US" smtClean="0"/>
              <a:t>1/14/2019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3A42A-E813-4C45-94A4-3E91378D74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718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A4AB5-7778-40AE-B503-377C8AF7EC90}" type="datetimeFigureOut">
              <a:rPr lang="en-US" smtClean="0"/>
              <a:t>1/14/2019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3A42A-E813-4C45-94A4-3E91378D74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348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AA4AB5-7778-40AE-B503-377C8AF7EC90}" type="datetimeFigureOut">
              <a:rPr lang="en-US" smtClean="0"/>
              <a:t>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73A42A-E813-4C45-94A4-3E91378D74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656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DA7A2894-A709-4C9D-BDF5-EB9BC6ADC6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414154EE-FA8E-4C12-B9D6-E6CF5AC7CB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15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65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3265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3265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3265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3265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681C572-654A-4CBD-B844-0F25304EB06B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971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367A1FC-55D7-4BB9-AFA0-0B09CC8F549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536AFD5-166B-4D70-996F-FBDCA9AAB2D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090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Basic unix commands </a:t>
            </a:r>
            <a:br>
              <a:rPr lang="en-US" altLang="en-US" smtClean="0"/>
            </a:br>
            <a:r>
              <a:rPr lang="en-US" altLang="en-US" smtClean="0"/>
              <a:t>that everyone should know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95800"/>
            <a:ext cx="64008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(Even if you have a mac)</a:t>
            </a:r>
          </a:p>
        </p:txBody>
      </p:sp>
      <p:sp>
        <p:nvSpPr>
          <p:cNvPr id="2052" name="Rectangle 1"/>
          <p:cNvSpPr>
            <a:spLocks noChangeArrowheads="1"/>
          </p:cNvSpPr>
          <p:nvPr/>
        </p:nvSpPr>
        <p:spPr bwMode="auto">
          <a:xfrm>
            <a:off x="304800" y="533400"/>
            <a:ext cx="8382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dirty="0">
                <a:solidFill>
                  <a:prstClr val="black"/>
                </a:solidFill>
                <a:cs typeface="Arial" charset="0"/>
              </a:rPr>
              <a:t>http://bl831.als.lbl.gov</a:t>
            </a:r>
            <a:r>
              <a:rPr lang="en-US" altLang="en-US" sz="1800">
                <a:solidFill>
                  <a:prstClr val="black"/>
                </a:solidFill>
                <a:cs typeface="Arial" charset="0"/>
              </a:rPr>
              <a:t>/~</a:t>
            </a:r>
            <a:r>
              <a:rPr lang="en-US" altLang="en-US" sz="1800" smtClean="0">
                <a:solidFill>
                  <a:prstClr val="black"/>
                </a:solidFill>
                <a:cs typeface="Arial" charset="0"/>
              </a:rPr>
              <a:t>jamesh/powerpoint/unix_commands_2019.ppt</a:t>
            </a:r>
            <a:endParaRPr lang="en-US" altLang="en-US" sz="1800" dirty="0">
              <a:solidFill>
                <a:prstClr val="black"/>
              </a:solidFill>
              <a:cs typeface="Arial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 dirty="0">
              <a:solidFill>
                <a:prstClr val="black"/>
              </a:solidFill>
              <a:cs typeface="Arial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dirty="0">
                <a:solidFill>
                  <a:prstClr val="black"/>
                </a:solidFill>
                <a:cs typeface="Arial" charset="0"/>
              </a:rPr>
              <a:t>Slightly more advanced: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dirty="0">
                <a:solidFill>
                  <a:prstClr val="black"/>
                </a:solidFill>
                <a:cs typeface="Arial" charset="0"/>
              </a:rPr>
              <a:t>http://bl831.als.lbl.gov/~jamesh/elves/manual/tricks.html</a:t>
            </a:r>
          </a:p>
        </p:txBody>
      </p:sp>
    </p:spTree>
    <p:extLst>
      <p:ext uri="{BB962C8B-B14F-4D97-AF65-F5344CB8AC3E}">
        <p14:creationId xmlns:p14="http://schemas.microsoft.com/office/powerpoint/2010/main" val="3477079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Arial" charset="0"/>
                <a:cs typeface="Arial" charset="0"/>
              </a:rPr>
              <a:t>A new beginning…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457200" y="3657600"/>
            <a:ext cx="8229600" cy="320040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Create a new directory.</a:t>
            </a:r>
          </a:p>
          <a:p>
            <a:pPr marL="0" indent="0" eaLnBrk="1" hangingPunct="1"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 </a:t>
            </a:r>
          </a:p>
          <a:p>
            <a:pPr marL="0" indent="0" eaLnBrk="1" hangingPunct="1">
              <a:buFont typeface="Arial" charset="0"/>
              <a:buNone/>
            </a:pPr>
            <a:r>
              <a:rPr lang="en-US" altLang="en-US" smtClean="0">
                <a:latin typeface="Courier New" pitchFamily="49" charset="0"/>
                <a:cs typeface="Courier New" pitchFamily="49" charset="0"/>
              </a:rPr>
              <a:t>mkdir ./something	</a:t>
            </a:r>
            <a:r>
              <a:rPr lang="en-US" altLang="en-US" smtClean="0">
                <a:latin typeface="Arial" charset="0"/>
                <a:cs typeface="Arial" charset="0"/>
              </a:rPr>
              <a:t>- make it</a:t>
            </a:r>
          </a:p>
          <a:p>
            <a:pPr marL="0" indent="0" eaLnBrk="1" hangingPunct="1">
              <a:buFont typeface="Arial" charset="0"/>
              <a:buNone/>
            </a:pPr>
            <a:r>
              <a:rPr lang="en-US" altLang="en-US" smtClean="0">
                <a:latin typeface="Courier New" pitchFamily="49" charset="0"/>
                <a:cs typeface="Courier New" pitchFamily="49" charset="0"/>
              </a:rPr>
              <a:t>cd ./something		</a:t>
            </a:r>
            <a:r>
              <a:rPr lang="en-US" altLang="en-US" smtClean="0">
                <a:latin typeface="Arial" charset="0"/>
                <a:cs typeface="Arial" charset="0"/>
              </a:rPr>
              <a:t>- go there</a:t>
            </a:r>
          </a:p>
          <a:p>
            <a:pPr marL="0" indent="0" eaLnBrk="1" hangingPunct="1">
              <a:buFont typeface="Arial" charset="0"/>
              <a:buNone/>
            </a:pPr>
            <a:r>
              <a:rPr lang="en-US" altLang="en-US" smtClean="0">
                <a:latin typeface="Courier New" pitchFamily="49" charset="0"/>
                <a:cs typeface="Courier New" pitchFamily="49" charset="0"/>
              </a:rPr>
              <a:t>ls					</a:t>
            </a:r>
            <a:r>
              <a:rPr lang="en-US" altLang="en-US" smtClean="0">
                <a:latin typeface="Arial" charset="0"/>
                <a:cs typeface="Arial" charset="0"/>
              </a:rPr>
              <a:t>- check its is empty</a:t>
            </a:r>
          </a:p>
          <a:p>
            <a:pPr lvl="2" eaLnBrk="1" hangingPunct="1"/>
            <a:endParaRPr lang="en-US" altLang="en-US" smtClean="0">
              <a:latin typeface="Arial" charset="0"/>
              <a:cs typeface="Arial" charset="0"/>
            </a:endParaRPr>
          </a:p>
        </p:txBody>
      </p:sp>
      <p:sp>
        <p:nvSpPr>
          <p:cNvPr id="8196" name="TextBox 3"/>
          <p:cNvSpPr txBox="1">
            <a:spLocks noChangeArrowheads="1"/>
          </p:cNvSpPr>
          <p:nvPr/>
        </p:nvSpPr>
        <p:spPr bwMode="auto">
          <a:xfrm>
            <a:off x="2789238" y="1752600"/>
            <a:ext cx="3565525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8800" b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mkdir</a:t>
            </a:r>
            <a:endParaRPr lang="en-US" altLang="en-US" sz="1800" b="1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6405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Arial" charset="0"/>
                <a:cs typeface="Arial" charset="0"/>
              </a:rPr>
              <a:t>How do I get help?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200400"/>
            <a:ext cx="8229600" cy="3200400"/>
          </a:xfrm>
        </p:spPr>
        <p:txBody>
          <a:bodyPr rtlCol="0">
            <a:normAutofit fontScale="775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Display the manual for a given program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man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ls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- see manual for the “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ls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” command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man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tcsh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	- learn about the C shell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man bash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	- learn about that other shell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man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man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	- read the manual for the manual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to return to the command prompt, type “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q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”</a:t>
            </a:r>
          </a:p>
        </p:txBody>
      </p:sp>
      <p:sp>
        <p:nvSpPr>
          <p:cNvPr id="9220" name="TextBox 3"/>
          <p:cNvSpPr txBox="1">
            <a:spLocks noChangeArrowheads="1"/>
          </p:cNvSpPr>
          <p:nvPr/>
        </p:nvSpPr>
        <p:spPr bwMode="auto">
          <a:xfrm>
            <a:off x="3581400" y="1752600"/>
            <a:ext cx="2214563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8800" b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man</a:t>
            </a:r>
            <a:endParaRPr lang="en-US" altLang="en-US" sz="1800" b="1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73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Arial" charset="0"/>
                <a:cs typeface="Arial" charset="0"/>
              </a:rPr>
              <a:t>Move it!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200400"/>
            <a:ext cx="8229600" cy="3429000"/>
          </a:xfrm>
        </p:spPr>
        <p:txBody>
          <a:bodyPr rtlCol="0">
            <a:normAutofit fontScale="700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Move or rename a file.  If you think about it, these are the same thing.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mv stupidname.txt bettername.txt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	- change name 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mv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stupidplace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/file.txt ../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betterplace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/file.txt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	- same name, different directory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mv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stupidname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_*.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img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bettername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_*.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img</a:t>
            </a: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	    Will not work! Never ever do this!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</p:txBody>
      </p:sp>
      <p:sp>
        <p:nvSpPr>
          <p:cNvPr id="10244" name="TextBox 3"/>
          <p:cNvSpPr txBox="1">
            <a:spLocks noChangeArrowheads="1"/>
          </p:cNvSpPr>
          <p:nvPr/>
        </p:nvSpPr>
        <p:spPr bwMode="auto">
          <a:xfrm>
            <a:off x="3581400" y="1752600"/>
            <a:ext cx="1538288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8800" b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mv</a:t>
            </a:r>
            <a:endParaRPr lang="en-US" altLang="en-US" sz="1800" b="1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9770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Arial" charset="0"/>
                <a:cs typeface="Arial" charset="0"/>
              </a:rPr>
              <a:t>Copy machine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200400"/>
            <a:ext cx="8229600" cy="3429000"/>
          </a:xfrm>
        </p:spPr>
        <p:txBody>
          <a:bodyPr rtlCol="0">
            <a:normAutofit fontScale="85000" lnSpcReduction="1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000" dirty="0" smtClean="0">
                <a:latin typeface="Arial" pitchFamily="34" charset="0"/>
                <a:cs typeface="Arial" pitchFamily="34" charset="0"/>
              </a:rPr>
              <a:t>Copy a file.  This is just like “</a:t>
            </a:r>
            <a:r>
              <a:rPr lang="en-US" sz="4000" dirty="0" smtClean="0">
                <a:latin typeface="Courier New" pitchFamily="49" charset="0"/>
                <a:cs typeface="Courier New" pitchFamily="49" charset="0"/>
              </a:rPr>
              <a:t>mv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” except it does not delete the original.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cp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stupidname.txt bettername.txt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	- change name, keep original 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rm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stupidname.txt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	- now this is the same as “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mv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”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268" name="TextBox 3"/>
          <p:cNvSpPr txBox="1">
            <a:spLocks noChangeArrowheads="1"/>
          </p:cNvSpPr>
          <p:nvPr/>
        </p:nvSpPr>
        <p:spPr bwMode="auto">
          <a:xfrm>
            <a:off x="3581400" y="1752600"/>
            <a:ext cx="1538288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8800" b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cp</a:t>
            </a:r>
            <a:endParaRPr lang="en-US" altLang="en-US" sz="1800" b="1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0824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Arial" charset="0"/>
                <a:cs typeface="Arial" charset="0"/>
              </a:rPr>
              <a:t>“Permission denied” !?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200400"/>
            <a:ext cx="8229600" cy="3429000"/>
          </a:xfrm>
        </p:spPr>
        <p:txBody>
          <a:bodyPr rtlCol="0">
            <a:normAutofit fontScale="625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000" dirty="0" smtClean="0">
                <a:latin typeface="Arial" pitchFamily="34" charset="0"/>
                <a:cs typeface="Arial" pitchFamily="34" charset="0"/>
              </a:rPr>
              <a:t>Change the “permission” of a file.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000" dirty="0" err="1" smtClean="0">
                <a:latin typeface="Courier New" pitchFamily="49" charset="0"/>
                <a:cs typeface="Courier New" pitchFamily="49" charset="0"/>
              </a:rPr>
              <a:t>chmod</a:t>
            </a:r>
            <a:r>
              <a:rPr lang="en-US" sz="40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4000" dirty="0" err="1" smtClean="0">
                <a:latin typeface="Courier New" pitchFamily="49" charset="0"/>
                <a:cs typeface="Courier New" pitchFamily="49" charset="0"/>
              </a:rPr>
              <a:t>a+r</a:t>
            </a:r>
            <a:r>
              <a:rPr lang="en-US" sz="4000" dirty="0" smtClean="0">
                <a:latin typeface="Courier New" pitchFamily="49" charset="0"/>
                <a:cs typeface="Courier New" pitchFamily="49" charset="0"/>
              </a:rPr>
              <a:t> filename.txt</a:t>
            </a:r>
            <a:endParaRPr lang="en-US" sz="4000" dirty="0" smtClean="0">
              <a:latin typeface="Arial" pitchFamily="34" charset="0"/>
              <a:cs typeface="Arial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000" dirty="0" smtClean="0">
                <a:latin typeface="Arial" pitchFamily="34" charset="0"/>
                <a:cs typeface="Arial" pitchFamily="34" charset="0"/>
              </a:rPr>
              <a:t>	- make it so everyone can read it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000" dirty="0" err="1" smtClean="0">
                <a:latin typeface="Courier New" pitchFamily="49" charset="0"/>
                <a:cs typeface="Courier New" pitchFamily="49" charset="0"/>
              </a:rPr>
              <a:t>chmod</a:t>
            </a:r>
            <a:r>
              <a:rPr lang="en-US" sz="40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4000" dirty="0" err="1" smtClean="0">
                <a:latin typeface="Courier New" pitchFamily="49" charset="0"/>
                <a:cs typeface="Courier New" pitchFamily="49" charset="0"/>
              </a:rPr>
              <a:t>u+rwx</a:t>
            </a:r>
            <a:r>
              <a:rPr lang="en-US" sz="4000" dirty="0" smtClean="0">
                <a:latin typeface="Courier New" pitchFamily="49" charset="0"/>
                <a:cs typeface="Courier New" pitchFamily="49" charset="0"/>
              </a:rPr>
              <a:t> filename.txt</a:t>
            </a:r>
            <a:endParaRPr lang="en-US" sz="4000" dirty="0" smtClean="0">
              <a:latin typeface="Arial" pitchFamily="34" charset="0"/>
              <a:cs typeface="Arial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000" dirty="0" smtClean="0">
                <a:latin typeface="Arial" pitchFamily="34" charset="0"/>
                <a:cs typeface="Arial" pitchFamily="34" charset="0"/>
              </a:rPr>
              <a:t>	- make it you can read/write/execute it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000" dirty="0" err="1" smtClean="0">
                <a:latin typeface="Courier New" pitchFamily="49" charset="0"/>
                <a:cs typeface="Courier New" pitchFamily="49" charset="0"/>
              </a:rPr>
              <a:t>chmod</a:t>
            </a:r>
            <a:r>
              <a:rPr lang="en-US" sz="4000" dirty="0" smtClean="0">
                <a:latin typeface="Courier New" pitchFamily="49" charset="0"/>
                <a:cs typeface="Courier New" pitchFamily="49" charset="0"/>
              </a:rPr>
              <a:t> –R </a:t>
            </a:r>
            <a:r>
              <a:rPr lang="en-US" sz="4000" dirty="0" err="1" smtClean="0">
                <a:latin typeface="Courier New" pitchFamily="49" charset="0"/>
                <a:cs typeface="Courier New" pitchFamily="49" charset="0"/>
              </a:rPr>
              <a:t>u+rw</a:t>
            </a:r>
            <a:r>
              <a:rPr lang="en-US" sz="4000" dirty="0" smtClean="0">
                <a:latin typeface="Courier New" pitchFamily="49" charset="0"/>
                <a:cs typeface="Courier New" pitchFamily="49" charset="0"/>
              </a:rPr>
              <a:t> /some/random/place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000" dirty="0" smtClean="0">
                <a:latin typeface="Arial" pitchFamily="34" charset="0"/>
                <a:cs typeface="Arial" pitchFamily="34" charset="0"/>
              </a:rPr>
              <a:t>	- make it so you can read/write everything under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000" dirty="0" smtClean="0">
                <a:latin typeface="Arial" pitchFamily="34" charset="0"/>
                <a:cs typeface="Arial" pitchFamily="34" charset="0"/>
              </a:rPr>
              <a:t>	  a directory 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292" name="TextBox 3"/>
          <p:cNvSpPr txBox="1">
            <a:spLocks noChangeArrowheads="1"/>
          </p:cNvSpPr>
          <p:nvPr/>
        </p:nvSpPr>
        <p:spPr bwMode="auto">
          <a:xfrm>
            <a:off x="2789238" y="1752600"/>
            <a:ext cx="3565525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8800" b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chmod</a:t>
            </a:r>
            <a:endParaRPr lang="en-US" altLang="en-US" sz="1800" b="1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4143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Arial" charset="0"/>
                <a:cs typeface="Arial" charset="0"/>
              </a:rPr>
              <a:t>Destroy! Destroy!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200400"/>
            <a:ext cx="8229600" cy="3429000"/>
          </a:xfrm>
        </p:spPr>
        <p:txBody>
          <a:bodyPr rtlCol="0">
            <a:normAutofit fontScale="775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Remove a file forever.  There is no “trash” or “undelete” in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unix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rm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unwanted_file.txt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	- delete file with that name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rm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–f /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tmp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/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yourname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/*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	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- forcefully remove everything in your 	    	    temporary directory.  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	    Will not prompt for confirmation!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</p:txBody>
      </p:sp>
      <p:sp>
        <p:nvSpPr>
          <p:cNvPr id="13316" name="TextBox 3"/>
          <p:cNvSpPr txBox="1">
            <a:spLocks noChangeArrowheads="1"/>
          </p:cNvSpPr>
          <p:nvPr/>
        </p:nvSpPr>
        <p:spPr bwMode="auto">
          <a:xfrm>
            <a:off x="3581400" y="1752600"/>
            <a:ext cx="1538288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8800" b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rm</a:t>
            </a:r>
            <a:endParaRPr lang="en-US" altLang="en-US" sz="1800" b="1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3480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Arial" charset="0"/>
                <a:cs typeface="Arial" charset="0"/>
              </a:rPr>
              <a:t>less is more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457200" y="3200400"/>
            <a:ext cx="8229600" cy="320040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n-US" altLang="en-US" sz="2400" smtClean="0">
                <a:latin typeface="Arial" charset="0"/>
                <a:cs typeface="Arial" charset="0"/>
              </a:rPr>
              <a:t>Display the contents of a text file, page by page</a:t>
            </a:r>
          </a:p>
          <a:p>
            <a:pPr marL="0" indent="0" eaLnBrk="1" hangingPunct="1">
              <a:buFont typeface="Arial" charset="0"/>
              <a:buNone/>
            </a:pPr>
            <a:endParaRPr lang="en-US" altLang="en-US" sz="240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None/>
            </a:pPr>
            <a:r>
              <a:rPr lang="en-US" altLang="en-US" sz="2400" smtClean="0">
                <a:latin typeface="Courier New" pitchFamily="49" charset="0"/>
                <a:cs typeface="Courier New" pitchFamily="49" charset="0"/>
              </a:rPr>
              <a:t>more filename.txt  - </a:t>
            </a:r>
            <a:r>
              <a:rPr lang="en-US" altLang="en-US" sz="2400" smtClean="0">
                <a:latin typeface="Arial" charset="0"/>
                <a:cs typeface="Arial" charset="0"/>
              </a:rPr>
              <a:t>display contents</a:t>
            </a:r>
          </a:p>
          <a:p>
            <a:pPr marL="0" indent="0" eaLnBrk="1" hangingPunct="1">
              <a:buFont typeface="Arial" charset="0"/>
              <a:buNone/>
            </a:pPr>
            <a:r>
              <a:rPr lang="en-US" altLang="en-US" sz="2400" smtClean="0">
                <a:latin typeface="Courier New" pitchFamily="49" charset="0"/>
                <a:cs typeface="Courier New" pitchFamily="49" charset="0"/>
              </a:rPr>
              <a:t>less filename.txt	- </a:t>
            </a:r>
            <a:r>
              <a:rPr lang="en-US" altLang="en-US" sz="2400" smtClean="0">
                <a:latin typeface="Arial" charset="0"/>
                <a:cs typeface="Arial" charset="0"/>
              </a:rPr>
              <a:t>many installs now have a replacement for “</a:t>
            </a:r>
            <a:r>
              <a:rPr lang="en-US" altLang="en-US" sz="2400" smtClean="0">
                <a:latin typeface="Courier New" pitchFamily="49" charset="0"/>
                <a:cs typeface="Courier New" pitchFamily="49" charset="0"/>
              </a:rPr>
              <a:t>more</a:t>
            </a:r>
            <a:r>
              <a:rPr lang="en-US" altLang="en-US" sz="2400" smtClean="0">
                <a:latin typeface="Arial" charset="0"/>
                <a:cs typeface="Arial" charset="0"/>
              </a:rPr>
              <a:t>” called “less” which has nicer search features.</a:t>
            </a:r>
          </a:p>
          <a:p>
            <a:pPr marL="0" indent="0" eaLnBrk="1" hangingPunct="1">
              <a:buFont typeface="Arial" charset="0"/>
              <a:buNone/>
            </a:pPr>
            <a:endParaRPr lang="en-US" altLang="en-US" sz="240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None/>
            </a:pPr>
            <a:r>
              <a:rPr lang="en-US" altLang="en-US" sz="2400" smtClean="0">
                <a:latin typeface="Arial" charset="0"/>
                <a:cs typeface="Arial" charset="0"/>
              </a:rPr>
              <a:t>to return to the command prompt, type “</a:t>
            </a:r>
            <a:r>
              <a:rPr lang="en-US" altLang="en-US" sz="2400" smtClean="0">
                <a:latin typeface="Courier New" pitchFamily="49" charset="0"/>
                <a:cs typeface="Courier New" pitchFamily="49" charset="0"/>
              </a:rPr>
              <a:t>q</a:t>
            </a:r>
            <a:r>
              <a:rPr lang="en-US" altLang="en-US" sz="2400" smtClean="0">
                <a:latin typeface="Arial" charset="0"/>
                <a:cs typeface="Arial" charset="0"/>
              </a:rPr>
              <a:t>”</a:t>
            </a:r>
          </a:p>
        </p:txBody>
      </p:sp>
      <p:sp>
        <p:nvSpPr>
          <p:cNvPr id="14340" name="TextBox 3"/>
          <p:cNvSpPr txBox="1">
            <a:spLocks noChangeArrowheads="1"/>
          </p:cNvSpPr>
          <p:nvPr/>
        </p:nvSpPr>
        <p:spPr bwMode="auto">
          <a:xfrm>
            <a:off x="3127375" y="1752600"/>
            <a:ext cx="288925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8800" b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more</a:t>
            </a:r>
            <a:endParaRPr lang="en-US" altLang="en-US" sz="1800" b="1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4224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Arial" charset="0"/>
                <a:cs typeface="Arial" charset="0"/>
              </a:rPr>
              <a:t>After the download…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457200" y="3200400"/>
            <a:ext cx="8229600" cy="320040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n-US" altLang="en-US" sz="2400" smtClean="0">
                <a:latin typeface="Arial" charset="0"/>
                <a:cs typeface="Arial" charset="0"/>
              </a:rPr>
              <a:t>File compression and decompression</a:t>
            </a:r>
          </a:p>
          <a:p>
            <a:pPr marL="0" indent="0" eaLnBrk="1" hangingPunct="1">
              <a:buFont typeface="Arial" charset="0"/>
              <a:buNone/>
            </a:pPr>
            <a:endParaRPr lang="en-US" altLang="en-US" sz="240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None/>
            </a:pPr>
            <a:r>
              <a:rPr lang="en-US" altLang="en-US" sz="2400" smtClean="0">
                <a:latin typeface="Courier New" pitchFamily="49" charset="0"/>
                <a:cs typeface="Courier New" pitchFamily="49" charset="0"/>
              </a:rPr>
              <a:t>gunzip ~/Downloads/whatever.tar.gz </a:t>
            </a:r>
          </a:p>
          <a:p>
            <a:pPr marL="0" indent="0" eaLnBrk="1" hangingPunct="1">
              <a:buFont typeface="Arial" charset="0"/>
              <a:buNone/>
            </a:pPr>
            <a:r>
              <a:rPr lang="en-US" altLang="en-US" sz="2400" smtClean="0">
                <a:latin typeface="Arial" charset="0"/>
                <a:cs typeface="Arial" charset="0"/>
              </a:rPr>
              <a:t>	 - decompress</a:t>
            </a:r>
          </a:p>
          <a:p>
            <a:pPr marL="0" indent="0" eaLnBrk="1" hangingPunct="1">
              <a:buFont typeface="Arial" charset="0"/>
              <a:buNone/>
            </a:pPr>
            <a:r>
              <a:rPr lang="en-US" altLang="en-US" sz="2400" smtClean="0">
                <a:latin typeface="Courier New" pitchFamily="49" charset="0"/>
                <a:cs typeface="Courier New" pitchFamily="49" charset="0"/>
              </a:rPr>
              <a:t>gzip ~/Downloads/whatever.tar </a:t>
            </a:r>
          </a:p>
          <a:p>
            <a:pPr marL="0" indent="0" eaLnBrk="1" hangingPunct="1">
              <a:buFont typeface="Arial" charset="0"/>
              <a:buNone/>
            </a:pPr>
            <a:r>
              <a:rPr lang="en-US" altLang="en-US" sz="2400" smtClean="0">
                <a:latin typeface="Arial" charset="0"/>
                <a:cs typeface="Arial" charset="0"/>
              </a:rPr>
              <a:t>	 - compress, creates file with </a:t>
            </a:r>
            <a:r>
              <a:rPr lang="en-US" altLang="en-US" sz="2400" smtClean="0">
                <a:latin typeface="Courier New" pitchFamily="49" charset="0"/>
                <a:cs typeface="Courier New" pitchFamily="49" charset="0"/>
              </a:rPr>
              <a:t>.gz </a:t>
            </a:r>
            <a:r>
              <a:rPr lang="en-US" altLang="en-US" sz="2400" smtClean="0">
                <a:latin typeface="Arial" charset="0"/>
                <a:cs typeface="Arial" charset="0"/>
              </a:rPr>
              <a:t>extension</a:t>
            </a:r>
          </a:p>
        </p:txBody>
      </p:sp>
      <p:sp>
        <p:nvSpPr>
          <p:cNvPr id="15364" name="TextBox 3"/>
          <p:cNvSpPr txBox="1">
            <a:spLocks noChangeArrowheads="1"/>
          </p:cNvSpPr>
          <p:nvPr/>
        </p:nvSpPr>
        <p:spPr bwMode="auto">
          <a:xfrm>
            <a:off x="2449513" y="1752600"/>
            <a:ext cx="4244975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8800" b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gunzip</a:t>
            </a:r>
            <a:endParaRPr lang="en-US" altLang="en-US" sz="1800" b="1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7841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Arial" charset="0"/>
                <a:cs typeface="Arial" charset="0"/>
              </a:rPr>
              <a:t>Where the %$#&amp; is it?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457200" y="3200400"/>
            <a:ext cx="8229600" cy="320040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n-US" altLang="en-US" sz="2400" smtClean="0">
                <a:latin typeface="Arial" charset="0"/>
                <a:cs typeface="Arial" charset="0"/>
              </a:rPr>
              <a:t>Search through directories, find files</a:t>
            </a:r>
          </a:p>
          <a:p>
            <a:pPr marL="0" indent="0" eaLnBrk="1" hangingPunct="1">
              <a:buFont typeface="Arial" charset="0"/>
              <a:buNone/>
            </a:pPr>
            <a:endParaRPr lang="en-US" altLang="en-US" sz="240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None/>
            </a:pPr>
            <a:r>
              <a:rPr lang="en-US" altLang="en-US" sz="2400" smtClean="0">
                <a:latin typeface="Courier New" pitchFamily="49" charset="0"/>
                <a:cs typeface="Courier New" pitchFamily="49" charset="0"/>
              </a:rPr>
              <a:t>find ./ -name ’important*.txt’</a:t>
            </a:r>
          </a:p>
          <a:p>
            <a:pPr marL="0" indent="0" eaLnBrk="1" hangingPunct="1">
              <a:buFont typeface="Arial" charset="0"/>
              <a:buNone/>
            </a:pPr>
            <a:r>
              <a:rPr lang="en-US" altLang="en-US" sz="2400" smtClean="0">
                <a:latin typeface="Arial" charset="0"/>
                <a:cs typeface="Arial" charset="0"/>
              </a:rPr>
              <a:t>	 - look at everything under current working directory with name starting with “</a:t>
            </a:r>
            <a:r>
              <a:rPr lang="en-US" altLang="en-US" sz="2400" smtClean="0">
                <a:latin typeface="Courier New" pitchFamily="49" charset="0"/>
                <a:cs typeface="Courier New" pitchFamily="49" charset="0"/>
              </a:rPr>
              <a:t>important</a:t>
            </a:r>
            <a:r>
              <a:rPr lang="en-US" altLang="en-US" sz="2400" smtClean="0">
                <a:latin typeface="Arial" charset="0"/>
                <a:cs typeface="Arial" charset="0"/>
              </a:rPr>
              <a:t>” and ending in “</a:t>
            </a:r>
            <a:r>
              <a:rPr lang="en-US" altLang="en-US" sz="2400" smtClean="0">
                <a:latin typeface="Courier New" pitchFamily="49" charset="0"/>
                <a:cs typeface="Courier New" pitchFamily="49" charset="0"/>
              </a:rPr>
              <a:t>.txt</a:t>
            </a:r>
            <a:r>
              <a:rPr lang="en-US" altLang="en-US" sz="2400" smtClean="0">
                <a:latin typeface="Arial" charset="0"/>
                <a:cs typeface="Arial" charset="0"/>
              </a:rPr>
              <a:t>”</a:t>
            </a:r>
          </a:p>
          <a:p>
            <a:pPr marL="0" indent="0" eaLnBrk="1" hangingPunct="1">
              <a:buFont typeface="Arial" charset="0"/>
              <a:buNone/>
            </a:pPr>
            <a:r>
              <a:rPr lang="en-US" altLang="en-US" sz="2400" smtClean="0">
                <a:latin typeface="Courier New" pitchFamily="49" charset="0"/>
                <a:cs typeface="Courier New" pitchFamily="49" charset="0"/>
              </a:rPr>
              <a:t>find / -name ’important*.txt’</a:t>
            </a:r>
          </a:p>
          <a:p>
            <a:pPr marL="0" indent="0" eaLnBrk="1" hangingPunct="1">
              <a:buFont typeface="Arial" charset="0"/>
              <a:buNone/>
            </a:pPr>
            <a:r>
              <a:rPr lang="en-US" altLang="en-US" sz="2400" smtClean="0">
                <a:latin typeface="Arial" charset="0"/>
                <a:cs typeface="Arial" charset="0"/>
              </a:rPr>
              <a:t> 	- will always find it, but take a very long time!</a:t>
            </a:r>
          </a:p>
          <a:p>
            <a:pPr marL="0" indent="0" eaLnBrk="1" hangingPunct="1">
              <a:buFont typeface="Arial" charset="0"/>
              <a:buNone/>
            </a:pPr>
            <a:endParaRPr lang="en-US" altLang="en-US" sz="2400" smtClean="0">
              <a:latin typeface="Arial" charset="0"/>
              <a:cs typeface="Arial" charset="0"/>
            </a:endParaRPr>
          </a:p>
        </p:txBody>
      </p:sp>
      <p:sp>
        <p:nvSpPr>
          <p:cNvPr id="16388" name="TextBox 3"/>
          <p:cNvSpPr txBox="1">
            <a:spLocks noChangeArrowheads="1"/>
          </p:cNvSpPr>
          <p:nvPr/>
        </p:nvSpPr>
        <p:spPr bwMode="auto">
          <a:xfrm>
            <a:off x="3127375" y="1752600"/>
            <a:ext cx="288925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8800" b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find</a:t>
            </a:r>
            <a:endParaRPr lang="en-US" altLang="en-US" sz="1800" b="1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5750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 sz="3600" smtClean="0">
                <a:latin typeface="Arial" charset="0"/>
                <a:cs typeface="Arial" charset="0"/>
              </a:rPr>
              <a:t>Control! Control! You must learn Control!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457200" y="3200400"/>
            <a:ext cx="8534400" cy="320040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n-US" altLang="en-US" sz="2400" smtClean="0">
                <a:latin typeface="Arial" charset="0"/>
                <a:cs typeface="Arial" charset="0"/>
              </a:rPr>
              <a:t>Stop jobs that are running in the foreground.  Note: &lt;Ctrl&gt; is that key on the keyboard that says “Ctrl”.</a:t>
            </a:r>
          </a:p>
          <a:p>
            <a:pPr marL="0" indent="0" eaLnBrk="1" hangingPunct="1">
              <a:buFont typeface="Arial" charset="0"/>
              <a:buNone/>
            </a:pPr>
            <a:endParaRPr lang="en-US" altLang="en-US" sz="2400" smtClean="0">
              <a:latin typeface="Courier New" pitchFamily="49" charset="0"/>
              <a:cs typeface="Courier New" pitchFamily="49" charset="0"/>
            </a:endParaRPr>
          </a:p>
          <a:p>
            <a:pPr marL="0" indent="0" eaLnBrk="1" hangingPunct="1">
              <a:buFont typeface="Arial" charset="0"/>
              <a:buNone/>
            </a:pPr>
            <a:r>
              <a:rPr lang="en-US" altLang="en-US" sz="2400" smtClean="0">
                <a:latin typeface="Courier New" pitchFamily="49" charset="0"/>
                <a:cs typeface="Courier New" pitchFamily="49" charset="0"/>
              </a:rPr>
              <a:t>&lt;Ctrl&gt;-Z</a:t>
            </a:r>
            <a:r>
              <a:rPr lang="en-US" altLang="en-US" sz="2400" smtClean="0">
                <a:latin typeface="Arial" charset="0"/>
                <a:cs typeface="Arial" charset="0"/>
              </a:rPr>
              <a:t>	 - get prompt back, but don’t kill the job</a:t>
            </a:r>
          </a:p>
          <a:p>
            <a:pPr marL="0" indent="0" eaLnBrk="1" hangingPunct="1">
              <a:buFont typeface="Arial" charset="0"/>
              <a:buNone/>
            </a:pPr>
            <a:r>
              <a:rPr lang="en-US" altLang="en-US" sz="2400" smtClean="0">
                <a:latin typeface="Courier New" pitchFamily="49" charset="0"/>
                <a:cs typeface="Courier New" pitchFamily="49" charset="0"/>
              </a:rPr>
              <a:t>bg		</a:t>
            </a:r>
            <a:r>
              <a:rPr lang="en-US" altLang="en-US" sz="2400" smtClean="0">
                <a:latin typeface="Arial" charset="0"/>
                <a:cs typeface="Arial" charset="0"/>
              </a:rPr>
              <a:t>- after &lt;Ctrl&gt;-Z, put job in background</a:t>
            </a:r>
            <a:endParaRPr lang="en-US" altLang="en-US" sz="2400" smtClean="0">
              <a:latin typeface="Courier New" pitchFamily="49" charset="0"/>
              <a:cs typeface="Courier New" pitchFamily="49" charset="0"/>
            </a:endParaRPr>
          </a:p>
          <a:p>
            <a:pPr marL="0" indent="0" eaLnBrk="1" hangingPunct="1">
              <a:buFont typeface="Arial" charset="0"/>
              <a:buNone/>
            </a:pPr>
            <a:r>
              <a:rPr lang="en-US" altLang="en-US" sz="2400" smtClean="0">
                <a:latin typeface="Courier New" pitchFamily="49" charset="0"/>
                <a:cs typeface="Courier New" pitchFamily="49" charset="0"/>
              </a:rPr>
              <a:t>fg		</a:t>
            </a:r>
            <a:r>
              <a:rPr lang="en-US" altLang="en-US" sz="2400" smtClean="0">
                <a:latin typeface="Arial" charset="0"/>
                <a:cs typeface="Arial" charset="0"/>
              </a:rPr>
              <a:t>- I changed my mind! come back to foreground</a:t>
            </a:r>
            <a:endParaRPr lang="en-US" altLang="en-US" sz="2400" smtClean="0">
              <a:latin typeface="Courier New" pitchFamily="49" charset="0"/>
              <a:cs typeface="Courier New" pitchFamily="49" charset="0"/>
            </a:endParaRPr>
          </a:p>
          <a:p>
            <a:pPr marL="0" indent="0" eaLnBrk="1" hangingPunct="1">
              <a:buFont typeface="Arial" charset="0"/>
              <a:buNone/>
            </a:pPr>
            <a:r>
              <a:rPr lang="en-US" altLang="en-US" sz="2400" smtClean="0">
                <a:latin typeface="Courier New" pitchFamily="49" charset="0"/>
                <a:cs typeface="Courier New" pitchFamily="49" charset="0"/>
              </a:rPr>
              <a:t>&lt;Ctrl&gt;-A  </a:t>
            </a:r>
            <a:r>
              <a:rPr lang="en-US" altLang="en-US" sz="2400" smtClean="0">
                <a:latin typeface="Arial" charset="0"/>
                <a:cs typeface="Arial" charset="0"/>
              </a:rPr>
              <a:t>- go to beginning of the line</a:t>
            </a:r>
          </a:p>
          <a:p>
            <a:pPr marL="0" indent="0" eaLnBrk="1" hangingPunct="1">
              <a:buFont typeface="Arial" charset="0"/>
              <a:buNone/>
            </a:pPr>
            <a:endParaRPr lang="en-US" altLang="en-US" sz="2400" smtClean="0">
              <a:latin typeface="Arial" charset="0"/>
              <a:cs typeface="Arial" charset="0"/>
            </a:endParaRPr>
          </a:p>
        </p:txBody>
      </p:sp>
      <p:sp>
        <p:nvSpPr>
          <p:cNvPr id="17412" name="TextBox 3"/>
          <p:cNvSpPr txBox="1">
            <a:spLocks noChangeArrowheads="1"/>
          </p:cNvSpPr>
          <p:nvPr/>
        </p:nvSpPr>
        <p:spPr bwMode="auto">
          <a:xfrm>
            <a:off x="1828800" y="1524000"/>
            <a:ext cx="5595938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8800" b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&lt;Ctrl&gt;-C</a:t>
            </a:r>
            <a:endParaRPr lang="en-US" altLang="en-US" sz="1800" b="1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7776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13492" cy="63246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4724400" y="5029200"/>
            <a:ext cx="1295400" cy="1295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1828800" y="5105400"/>
            <a:ext cx="1219200" cy="1295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89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Arial" charset="0"/>
                <a:cs typeface="Arial" charset="0"/>
              </a:rPr>
              <a:t>Did I run out of disk space?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457200" y="3200400"/>
            <a:ext cx="8229600" cy="320040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n-US" altLang="en-US" sz="2400" smtClean="0">
                <a:latin typeface="Arial" charset="0"/>
                <a:cs typeface="Arial" charset="0"/>
              </a:rPr>
              <a:t>Check how much space is left on disks</a:t>
            </a:r>
          </a:p>
          <a:p>
            <a:pPr marL="0" indent="0" eaLnBrk="1" hangingPunct="1">
              <a:buFont typeface="Arial" charset="0"/>
              <a:buNone/>
            </a:pPr>
            <a:endParaRPr lang="en-US" altLang="en-US" sz="240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None/>
            </a:pPr>
            <a:r>
              <a:rPr lang="en-US" altLang="en-US" sz="2400" smtClean="0">
                <a:latin typeface="Courier New" pitchFamily="49" charset="0"/>
                <a:cs typeface="Courier New" pitchFamily="49" charset="0"/>
              </a:rPr>
              <a:t>df </a:t>
            </a:r>
            <a:r>
              <a:rPr lang="en-US" altLang="en-US" sz="2400" smtClean="0">
                <a:latin typeface="Arial" charset="0"/>
                <a:cs typeface="Arial" charset="0"/>
              </a:rPr>
              <a:t>	 - look at space left on all disks</a:t>
            </a:r>
          </a:p>
          <a:p>
            <a:pPr marL="0" indent="0" eaLnBrk="1" hangingPunct="1">
              <a:buFont typeface="Arial" charset="0"/>
              <a:buNone/>
            </a:pPr>
            <a:r>
              <a:rPr lang="en-US" altLang="en-US" sz="2400" smtClean="0">
                <a:latin typeface="Courier New" pitchFamily="49" charset="0"/>
                <a:cs typeface="Courier New" pitchFamily="49" charset="0"/>
              </a:rPr>
              <a:t>df . </a:t>
            </a:r>
            <a:r>
              <a:rPr lang="en-US" altLang="en-US" sz="2400" smtClean="0">
                <a:latin typeface="Arial" charset="0"/>
                <a:cs typeface="Arial" charset="0"/>
              </a:rPr>
              <a:t>	 - look at space left in the current working directory</a:t>
            </a:r>
          </a:p>
          <a:p>
            <a:pPr marL="0" indent="0" eaLnBrk="1" hangingPunct="1">
              <a:buFont typeface="Arial" charset="0"/>
              <a:buNone/>
            </a:pPr>
            <a:r>
              <a:rPr lang="en-US" altLang="en-US" sz="2400" smtClean="0">
                <a:latin typeface="Courier New" pitchFamily="49" charset="0"/>
                <a:cs typeface="Courier New" pitchFamily="49" charset="0"/>
              </a:rPr>
              <a:t>du –sk . | sort –g</a:t>
            </a:r>
          </a:p>
          <a:p>
            <a:pPr marL="0" indent="0" eaLnBrk="1" hangingPunct="1">
              <a:buFont typeface="Arial" charset="0"/>
              <a:buNone/>
            </a:pPr>
            <a:r>
              <a:rPr lang="en-US" altLang="en-US" sz="240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sz="2400" smtClean="0">
                <a:latin typeface="Arial" charset="0"/>
                <a:cs typeface="Arial" charset="0"/>
              </a:rPr>
              <a:t>	 - add up space taken up by all files and subdirectories, list biggest hog last</a:t>
            </a:r>
          </a:p>
          <a:p>
            <a:pPr marL="0" indent="0" eaLnBrk="1" hangingPunct="1">
              <a:buFont typeface="Arial" charset="0"/>
              <a:buNone/>
            </a:pPr>
            <a:endParaRPr lang="en-US" altLang="en-US" sz="2400" smtClean="0">
              <a:latin typeface="Arial" charset="0"/>
              <a:cs typeface="Arial" charset="0"/>
            </a:endParaRPr>
          </a:p>
        </p:txBody>
      </p:sp>
      <p:sp>
        <p:nvSpPr>
          <p:cNvPr id="18436" name="TextBox 3"/>
          <p:cNvSpPr txBox="1">
            <a:spLocks noChangeArrowheads="1"/>
          </p:cNvSpPr>
          <p:nvPr/>
        </p:nvSpPr>
        <p:spPr bwMode="auto">
          <a:xfrm>
            <a:off x="2789238" y="1752600"/>
            <a:ext cx="3565525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8800" b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df du</a:t>
            </a:r>
            <a:endParaRPr lang="en-US" altLang="en-US" sz="1800" b="1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3441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Arial" charset="0"/>
                <a:cs typeface="Arial" charset="0"/>
              </a:rPr>
              <a:t>Why so slow?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457200" y="3200400"/>
            <a:ext cx="8229600" cy="320040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  <a:defRPr/>
            </a:pPr>
            <a:r>
              <a:rPr lang="en-US" altLang="en-US" sz="2400" dirty="0" smtClean="0">
                <a:latin typeface="Arial" charset="0"/>
                <a:cs typeface="Arial" charset="0"/>
              </a:rPr>
              <a:t>Look for programs that may be eating up CPU or memory.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en-US" altLang="en-US" sz="24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None/>
              <a:defRPr/>
            </a:pPr>
            <a:r>
              <a:rPr lang="en-US" altLang="en-US" sz="2400" dirty="0" smtClean="0">
                <a:latin typeface="Courier New" pitchFamily="49" charset="0"/>
                <a:cs typeface="Courier New" pitchFamily="49" charset="0"/>
              </a:rPr>
              <a:t>top </a:t>
            </a:r>
            <a:r>
              <a:rPr lang="en-US" altLang="en-US" sz="2400" dirty="0" smtClean="0">
                <a:latin typeface="Arial" charset="0"/>
                <a:cs typeface="Arial" charset="0"/>
              </a:rPr>
              <a:t>	 - list processes in order of CPU usage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en-US" altLang="en-US" sz="2400" dirty="0" smtClean="0">
                <a:latin typeface="Courier New" pitchFamily="49" charset="0"/>
                <a:cs typeface="Courier New" pitchFamily="49" charset="0"/>
              </a:rPr>
              <a:t>jobs </a:t>
            </a:r>
            <a:r>
              <a:rPr lang="en-US" altLang="en-US" sz="2400" dirty="0" smtClean="0">
                <a:latin typeface="Arial" charset="0"/>
                <a:cs typeface="Arial" charset="0"/>
              </a:rPr>
              <a:t>	 - list jobs running in background of current terminal</a:t>
            </a:r>
            <a:endParaRPr lang="en-US" altLang="en-US" sz="2400" dirty="0" smtClean="0">
              <a:latin typeface="Courier New" pitchFamily="49" charset="0"/>
              <a:cs typeface="Courier New" pitchFamily="49" charset="0"/>
            </a:endParaRPr>
          </a:p>
          <a:p>
            <a:pPr marL="0" indent="0" eaLnBrk="1" hangingPunct="1">
              <a:buFont typeface="Arial" charset="0"/>
              <a:buNone/>
              <a:defRPr/>
            </a:pPr>
            <a:r>
              <a:rPr lang="en-US" altLang="en-US" sz="2400" dirty="0" err="1" smtClean="0">
                <a:latin typeface="Courier New" pitchFamily="49" charset="0"/>
                <a:cs typeface="Courier New" pitchFamily="49" charset="0"/>
              </a:rPr>
              <a:t>ps</a:t>
            </a:r>
            <a:r>
              <a:rPr lang="en-US" altLang="en-US" sz="2400" dirty="0" smtClean="0">
                <a:latin typeface="Courier New" pitchFamily="49" charset="0"/>
                <a:cs typeface="Courier New" pitchFamily="49" charset="0"/>
              </a:rPr>
              <a:t> –</a:t>
            </a:r>
            <a:r>
              <a:rPr lang="en-US" altLang="en-US" sz="2400" dirty="0" err="1" smtClean="0">
                <a:latin typeface="Courier New" pitchFamily="49" charset="0"/>
                <a:cs typeface="Courier New" pitchFamily="49" charset="0"/>
              </a:rPr>
              <a:t>fHu</a:t>
            </a:r>
            <a:r>
              <a:rPr lang="en-US" altLang="en-US" sz="2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sz="2400" dirty="0" err="1" smtClean="0">
                <a:latin typeface="Courier New" pitchFamily="49" charset="0"/>
                <a:cs typeface="Courier New" pitchFamily="49" charset="0"/>
              </a:rPr>
              <a:t>yourname</a:t>
            </a:r>
            <a:endParaRPr lang="en-US" altLang="en-US" sz="2400" dirty="0" smtClean="0">
              <a:latin typeface="Courier New" pitchFamily="49" charset="0"/>
              <a:cs typeface="Courier New" pitchFamily="49" charset="0"/>
            </a:endParaRPr>
          </a:p>
          <a:p>
            <a:pPr marL="0" indent="0" eaLnBrk="1" hangingPunct="1">
              <a:buFont typeface="Arial" charset="0"/>
              <a:buNone/>
              <a:defRPr/>
            </a:pPr>
            <a:r>
              <a:rPr lang="en-US" altLang="en-US" sz="2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sz="2400" dirty="0" smtClean="0">
                <a:latin typeface="Arial" charset="0"/>
                <a:cs typeface="Arial" charset="0"/>
              </a:rPr>
              <a:t>	 - list jobs belonging to your account in order of what spawned what </a:t>
            </a:r>
            <a:r>
              <a:rPr lang="en-US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cs typeface="Arial" charset="0"/>
              </a:rPr>
              <a:t>(leave out the H on a mac)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en-US" altLang="en-US" sz="2400" dirty="0" smtClean="0">
              <a:latin typeface="Arial" charset="0"/>
              <a:cs typeface="Arial" charset="0"/>
            </a:endParaRPr>
          </a:p>
        </p:txBody>
      </p:sp>
      <p:sp>
        <p:nvSpPr>
          <p:cNvPr id="19460" name="TextBox 3"/>
          <p:cNvSpPr txBox="1">
            <a:spLocks noChangeArrowheads="1"/>
          </p:cNvSpPr>
          <p:nvPr/>
        </p:nvSpPr>
        <p:spPr bwMode="auto">
          <a:xfrm>
            <a:off x="2449513" y="1752600"/>
            <a:ext cx="4244975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8800" b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ps top</a:t>
            </a:r>
            <a:endParaRPr lang="en-US" altLang="en-US" sz="1800" b="1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397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Arial" charset="0"/>
                <a:cs typeface="Arial" charset="0"/>
              </a:rPr>
              <a:t>Die Die Die!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457200" y="3200400"/>
            <a:ext cx="8229600" cy="320040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n-US" altLang="en-US" sz="2400" smtClean="0">
                <a:latin typeface="Arial" charset="0"/>
                <a:cs typeface="Arial" charset="0"/>
              </a:rPr>
              <a:t>Stop jobs that are running in the background</a:t>
            </a:r>
          </a:p>
          <a:p>
            <a:pPr marL="0" indent="0" eaLnBrk="1" hangingPunct="1">
              <a:buFont typeface="Arial" charset="0"/>
              <a:buNone/>
            </a:pPr>
            <a:endParaRPr lang="en-US" altLang="en-US" sz="2400" smtClean="0">
              <a:latin typeface="Courier New" pitchFamily="49" charset="0"/>
              <a:cs typeface="Courier New" pitchFamily="49" charset="0"/>
            </a:endParaRPr>
          </a:p>
          <a:p>
            <a:pPr marL="0" indent="0" eaLnBrk="1" hangingPunct="1">
              <a:buFont typeface="Arial" charset="0"/>
              <a:buNone/>
            </a:pPr>
            <a:r>
              <a:rPr lang="en-US" altLang="en-US" sz="2400" smtClean="0">
                <a:latin typeface="Courier New" pitchFamily="49" charset="0"/>
                <a:cs typeface="Courier New" pitchFamily="49" charset="0"/>
              </a:rPr>
              <a:t>kill %1 </a:t>
            </a:r>
            <a:r>
              <a:rPr lang="en-US" altLang="en-US" sz="2400" smtClean="0">
                <a:latin typeface="Arial" charset="0"/>
                <a:cs typeface="Arial" charset="0"/>
              </a:rPr>
              <a:t>	 - kill job [1], as listed in “</a:t>
            </a:r>
            <a:r>
              <a:rPr lang="en-US" altLang="en-US" sz="2400" smtClean="0">
                <a:latin typeface="Courier New" pitchFamily="49" charset="0"/>
                <a:cs typeface="Courier New" pitchFamily="49" charset="0"/>
              </a:rPr>
              <a:t>jobs</a:t>
            </a:r>
            <a:r>
              <a:rPr lang="en-US" altLang="en-US" sz="2400" smtClean="0">
                <a:latin typeface="Arial" charset="0"/>
                <a:cs typeface="Arial" charset="0"/>
              </a:rPr>
              <a:t>”</a:t>
            </a:r>
          </a:p>
          <a:p>
            <a:pPr marL="0" indent="0" eaLnBrk="1" hangingPunct="1">
              <a:buFont typeface="Arial" charset="0"/>
              <a:buNone/>
            </a:pPr>
            <a:r>
              <a:rPr lang="en-US" altLang="en-US" sz="2400" smtClean="0">
                <a:latin typeface="Courier New" pitchFamily="49" charset="0"/>
                <a:cs typeface="Courier New" pitchFamily="49" charset="0"/>
              </a:rPr>
              <a:t>kill 1234 </a:t>
            </a:r>
            <a:r>
              <a:rPr lang="en-US" altLang="en-US" sz="2400" smtClean="0">
                <a:latin typeface="Arial" charset="0"/>
                <a:cs typeface="Arial" charset="0"/>
              </a:rPr>
              <a:t> - kill job listed as 1234 by “</a:t>
            </a:r>
            <a:r>
              <a:rPr lang="en-US" altLang="en-US" sz="2400" smtClean="0">
                <a:latin typeface="Courier New" pitchFamily="49" charset="0"/>
                <a:cs typeface="Courier New" pitchFamily="49" charset="0"/>
              </a:rPr>
              <a:t>ps</a:t>
            </a:r>
            <a:r>
              <a:rPr lang="en-US" altLang="en-US" sz="2400" smtClean="0">
                <a:latin typeface="Arial" charset="0"/>
                <a:cs typeface="Arial" charset="0"/>
              </a:rPr>
              <a:t>” or “</a:t>
            </a:r>
            <a:r>
              <a:rPr lang="en-US" altLang="en-US" sz="2400" smtClean="0">
                <a:latin typeface="Courier New" pitchFamily="49" charset="0"/>
                <a:cs typeface="Courier New" pitchFamily="49" charset="0"/>
              </a:rPr>
              <a:t>top</a:t>
            </a:r>
            <a:r>
              <a:rPr lang="en-US" altLang="en-US" sz="2400" smtClean="0">
                <a:latin typeface="Arial" charset="0"/>
                <a:cs typeface="Arial" charset="0"/>
              </a:rPr>
              <a:t>”</a:t>
            </a:r>
            <a:endParaRPr lang="en-US" altLang="en-US" sz="2400" smtClean="0">
              <a:latin typeface="Courier New" pitchFamily="49" charset="0"/>
              <a:cs typeface="Courier New" pitchFamily="49" charset="0"/>
            </a:endParaRPr>
          </a:p>
          <a:p>
            <a:pPr marL="0" indent="0" eaLnBrk="1" hangingPunct="1">
              <a:buFont typeface="Arial" charset="0"/>
              <a:buNone/>
            </a:pPr>
            <a:r>
              <a:rPr lang="en-US" altLang="en-US" sz="2400" smtClean="0">
                <a:latin typeface="Courier New" pitchFamily="49" charset="0"/>
                <a:cs typeface="Courier New" pitchFamily="49" charset="0"/>
              </a:rPr>
              <a:t>kill -9 1234</a:t>
            </a:r>
            <a:r>
              <a:rPr lang="en-US" altLang="en-US" sz="2400" smtClean="0">
                <a:latin typeface="Arial" charset="0"/>
                <a:cs typeface="Arial" charset="0"/>
              </a:rPr>
              <a:t> - that was not a suggestion!</a:t>
            </a:r>
          </a:p>
          <a:p>
            <a:pPr marL="0" indent="0" eaLnBrk="1" hangingPunct="1">
              <a:buFont typeface="Arial" charset="0"/>
              <a:buNone/>
            </a:pPr>
            <a:r>
              <a:rPr lang="en-US" altLang="en-US" sz="2400" smtClean="0">
                <a:latin typeface="Courier New" pitchFamily="49" charset="0"/>
                <a:cs typeface="Courier New" pitchFamily="49" charset="0"/>
              </a:rPr>
              <a:t>kill -9 -g 1234</a:t>
            </a:r>
            <a:r>
              <a:rPr lang="en-US" altLang="en-US" sz="2400" smtClean="0">
                <a:latin typeface="Arial" charset="0"/>
                <a:cs typeface="Arial" charset="0"/>
              </a:rPr>
              <a:t> – seriously kill that job and the 			    program that launched it</a:t>
            </a:r>
          </a:p>
          <a:p>
            <a:pPr marL="0" indent="0" eaLnBrk="1" hangingPunct="1">
              <a:buFont typeface="Arial" charset="0"/>
              <a:buNone/>
            </a:pPr>
            <a:endParaRPr lang="en-US" altLang="en-US" sz="240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en-US" altLang="en-US" sz="2400" smtClean="0">
              <a:latin typeface="Arial" charset="0"/>
              <a:cs typeface="Arial" charset="0"/>
            </a:endParaRPr>
          </a:p>
        </p:txBody>
      </p:sp>
      <p:sp>
        <p:nvSpPr>
          <p:cNvPr id="20484" name="TextBox 3"/>
          <p:cNvSpPr txBox="1">
            <a:spLocks noChangeArrowheads="1"/>
          </p:cNvSpPr>
          <p:nvPr/>
        </p:nvSpPr>
        <p:spPr bwMode="auto">
          <a:xfrm>
            <a:off x="3127375" y="1752600"/>
            <a:ext cx="288925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8800" b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kill</a:t>
            </a:r>
            <a:endParaRPr lang="en-US" altLang="en-US" sz="1800" b="1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8312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0" descr="the middle mouse butt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219200"/>
            <a:ext cx="3086100" cy="301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Arial" charset="0"/>
                <a:cs typeface="Arial" charset="0"/>
              </a:rPr>
              <a:t>too… much… typing!</a:t>
            </a:r>
          </a:p>
        </p:txBody>
      </p:sp>
      <p:sp>
        <p:nvSpPr>
          <p:cNvPr id="21508" name="Content Placeholder 2"/>
          <p:cNvSpPr>
            <a:spLocks noGrp="1"/>
          </p:cNvSpPr>
          <p:nvPr>
            <p:ph idx="1"/>
          </p:nvPr>
        </p:nvSpPr>
        <p:spPr>
          <a:xfrm>
            <a:off x="304800" y="3200400"/>
            <a:ext cx="8077200" cy="320040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endParaRPr lang="en-US" altLang="en-US" sz="240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en-US" altLang="en-US" sz="240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None/>
            </a:pPr>
            <a:r>
              <a:rPr lang="en-US" altLang="en-US" sz="2800" smtClean="0">
                <a:latin typeface="Arial" charset="0"/>
                <a:cs typeface="Arial" charset="0"/>
              </a:rPr>
              <a:t>1) Make sure X11 is running</a:t>
            </a:r>
          </a:p>
          <a:p>
            <a:pPr marL="0" indent="0" eaLnBrk="1" hangingPunct="1">
              <a:buFont typeface="Arial" charset="0"/>
              <a:buNone/>
            </a:pPr>
            <a:r>
              <a:rPr lang="en-US" altLang="en-US" sz="2800" smtClean="0">
                <a:latin typeface="Arial" charset="0"/>
                <a:cs typeface="Arial" charset="0"/>
              </a:rPr>
              <a:t>2) Select some text with mouse</a:t>
            </a:r>
          </a:p>
          <a:p>
            <a:pPr marL="0" indent="0" eaLnBrk="1" hangingPunct="1">
              <a:buFont typeface="Arial" charset="0"/>
              <a:buNone/>
            </a:pPr>
            <a:r>
              <a:rPr lang="en-US" altLang="en-US" sz="2800" smtClean="0">
                <a:latin typeface="Arial" charset="0"/>
                <a:cs typeface="Arial" charset="0"/>
              </a:rPr>
              <a:t>3) Move mouse over to your terminal</a:t>
            </a:r>
          </a:p>
          <a:p>
            <a:pPr marL="0" indent="0" eaLnBrk="1" hangingPunct="1">
              <a:buFont typeface="Arial" charset="0"/>
              <a:buNone/>
            </a:pPr>
            <a:r>
              <a:rPr lang="en-US" altLang="en-US" sz="2800" smtClean="0">
                <a:latin typeface="Arial" charset="0"/>
                <a:cs typeface="Arial" charset="0"/>
              </a:rPr>
              <a:t>4) Hit middle mouse button</a:t>
            </a:r>
          </a:p>
          <a:p>
            <a:pPr marL="0" indent="0" eaLnBrk="1" hangingPunct="1">
              <a:buFont typeface="Arial" charset="0"/>
              <a:buNone/>
            </a:pPr>
            <a:r>
              <a:rPr lang="en-US" altLang="en-US" sz="2800" smtClean="0">
                <a:latin typeface="Arial" charset="0"/>
                <a:cs typeface="Arial" charset="0"/>
              </a:rPr>
              <a:t>5) No keyboard required!</a:t>
            </a:r>
          </a:p>
        </p:txBody>
      </p:sp>
      <p:sp>
        <p:nvSpPr>
          <p:cNvPr id="21509" name="AutoShape 2" descr="Image result for middle mouse button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21510" name="AutoShape 4" descr="Image result for middle mouse button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21511" name="AutoShape 6" descr="Image result for middle mouse button"/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21512" name="AutoShape 8" descr="Image result for middle mouse button"/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611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DIALS demo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8458200" cy="4876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~]$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cd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~]$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mkdir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dials_tutorial</a:t>
            </a:r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~]$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cd 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dials_tutorial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~]$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pc="-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ln –sf /home/data/course_2018 .</a:t>
            </a:r>
            <a:endParaRPr lang="en-US" spc="-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~]$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dui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Right Arrow 5"/>
          <p:cNvSpPr/>
          <p:nvPr/>
        </p:nvSpPr>
        <p:spPr>
          <a:xfrm rot="5400000">
            <a:off x="2819400" y="2057400"/>
            <a:ext cx="8382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Space!</a:t>
            </a:r>
          </a:p>
        </p:txBody>
      </p:sp>
      <p:sp>
        <p:nvSpPr>
          <p:cNvPr id="7" name="Right Arrow 6"/>
          <p:cNvSpPr/>
          <p:nvPr/>
        </p:nvSpPr>
        <p:spPr>
          <a:xfrm rot="5400000">
            <a:off x="4267200" y="1828800"/>
            <a:ext cx="11430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underscore</a:t>
            </a:r>
          </a:p>
        </p:txBody>
      </p:sp>
      <p:sp>
        <p:nvSpPr>
          <p:cNvPr id="9" name="Rectangle 8"/>
          <p:cNvSpPr/>
          <p:nvPr/>
        </p:nvSpPr>
        <p:spPr>
          <a:xfrm>
            <a:off x="533400" y="1905000"/>
            <a:ext cx="9906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prompt</a:t>
            </a:r>
          </a:p>
          <a:p>
            <a:pPr algn="ctr"/>
            <a:r>
              <a:rPr lang="en-US" sz="11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not type!</a:t>
            </a:r>
          </a:p>
        </p:txBody>
      </p:sp>
      <p:sp>
        <p:nvSpPr>
          <p:cNvPr id="10" name="Rectangle 9"/>
          <p:cNvSpPr/>
          <p:nvPr/>
        </p:nvSpPr>
        <p:spPr>
          <a:xfrm>
            <a:off x="7010400" y="2590800"/>
            <a:ext cx="7620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</a:t>
            </a:r>
            <a:endParaRPr lang="en-US" sz="11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ight Arrow 10"/>
          <p:cNvSpPr/>
          <p:nvPr/>
        </p:nvSpPr>
        <p:spPr>
          <a:xfrm rot="5400000">
            <a:off x="8153400" y="3200400"/>
            <a:ext cx="8382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Space!</a:t>
            </a:r>
          </a:p>
        </p:txBody>
      </p:sp>
    </p:spTree>
    <p:extLst>
      <p:ext uri="{BB962C8B-B14F-4D97-AF65-F5344CB8AC3E}">
        <p14:creationId xmlns:p14="http://schemas.microsoft.com/office/powerpoint/2010/main" val="3987851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uiExpand="1" animBg="1"/>
      <p:bldP spid="7" grpId="0" uiExpand="1" animBg="1"/>
      <p:bldP spid="9" grpId="0" uiExpand="1" animBg="1"/>
      <p:bldP spid="10" grpId="0" uiExpand="1" animBg="1"/>
      <p:bldP spid="11" grpId="0" uiExpan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219200"/>
          </a:xfrm>
        </p:spPr>
        <p:txBody>
          <a:bodyPr/>
          <a:lstStyle/>
          <a:p>
            <a:r>
              <a:rPr lang="en-US" dirty="0" smtClean="0"/>
              <a:t>How to run </a:t>
            </a:r>
            <a:r>
              <a:rPr lang="en-US" dirty="0" smtClean="0"/>
              <a:t>DIALS the easy way: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81200"/>
            <a:ext cx="9067800" cy="41148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source </a:t>
            </a:r>
            <a:r>
              <a:rPr lang="en-US" sz="2800" dirty="0" smtClean="0"/>
              <a:t>/</a:t>
            </a:r>
            <a:r>
              <a:rPr lang="en-US" sz="2800" dirty="0" smtClean="0"/>
              <a:t>Applications/dials-v1-10-2/</a:t>
            </a:r>
            <a:r>
              <a:rPr lang="en-US" sz="2800" dirty="0" err="1" smtClean="0"/>
              <a:t>dials_env.csh</a:t>
            </a:r>
            <a:endParaRPr lang="en-US" sz="2800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x</a:t>
            </a:r>
            <a:r>
              <a:rPr lang="en-US" dirty="0" smtClean="0"/>
              <a:t>ia2 </a:t>
            </a:r>
            <a:r>
              <a:rPr lang="en-US" dirty="0" err="1" smtClean="0"/>
              <a:t>mosflm_beam_centre</a:t>
            </a:r>
            <a:r>
              <a:rPr lang="en-US" dirty="0" smtClean="0"/>
              <a:t>=151.4,144.8</a:t>
            </a:r>
          </a:p>
          <a:p>
            <a:pPr marL="0" indent="0">
              <a:buNone/>
            </a:pPr>
            <a:r>
              <a:rPr lang="en-US" dirty="0" smtClean="0"/>
              <a:t>/data/blah/</a:t>
            </a:r>
            <a:r>
              <a:rPr lang="en-US" dirty="0" err="1" smtClean="0"/>
              <a:t>yourname</a:t>
            </a:r>
            <a:r>
              <a:rPr lang="en-US" dirty="0" smtClean="0"/>
              <a:t>/</a:t>
            </a:r>
            <a:r>
              <a:rPr lang="en-US" dirty="0" err="1" smtClean="0"/>
              <a:t>xtal</a:t>
            </a:r>
            <a:r>
              <a:rPr lang="en-US" dirty="0" smtClean="0"/>
              <a:t>/dataset/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 smtClean="0"/>
              <a:t>dials.reciprocal_space_viewer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0177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 smtClean="0"/>
              <a:t>How to run DIALS the hard way: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067800" cy="54864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% </a:t>
            </a:r>
            <a:r>
              <a:rPr lang="en-US" dirty="0" err="1" smtClean="0"/>
              <a:t>dials.import</a:t>
            </a:r>
            <a:r>
              <a:rPr lang="en-US" dirty="0" smtClean="0"/>
              <a:t> /home/ …. /MLYS/</a:t>
            </a:r>
          </a:p>
          <a:p>
            <a:pPr marL="0" indent="0">
              <a:buNone/>
            </a:pPr>
            <a:r>
              <a:rPr lang="en-US" dirty="0" smtClean="0"/>
              <a:t>% </a:t>
            </a:r>
            <a:r>
              <a:rPr lang="en-US" dirty="0" err="1" smtClean="0"/>
              <a:t>dials.find_spots</a:t>
            </a:r>
            <a:r>
              <a:rPr lang="en-US" dirty="0" smtClean="0"/>
              <a:t> </a:t>
            </a:r>
            <a:r>
              <a:rPr lang="en-US" dirty="0" err="1"/>
              <a:t>datablock.json</a:t>
            </a:r>
            <a:r>
              <a:rPr lang="en-US" dirty="0"/>
              <a:t> </a:t>
            </a:r>
            <a:r>
              <a:rPr lang="en-US" dirty="0" err="1" smtClean="0"/>
              <a:t>nproc</a:t>
            </a:r>
            <a:r>
              <a:rPr lang="en-US" dirty="0" smtClean="0"/>
              <a:t>=8</a:t>
            </a:r>
          </a:p>
          <a:p>
            <a:pPr marL="0" indent="0">
              <a:buNone/>
            </a:pPr>
            <a:r>
              <a:rPr lang="en-US" dirty="0" smtClean="0"/>
              <a:t>% </a:t>
            </a:r>
            <a:r>
              <a:rPr lang="en-US" dirty="0" err="1" smtClean="0"/>
              <a:t>dials.reciprocal_space_viewer</a:t>
            </a:r>
            <a:r>
              <a:rPr lang="en-US" dirty="0" smtClean="0"/>
              <a:t> </a:t>
            </a:r>
            <a:r>
              <a:rPr lang="en-US" dirty="0" err="1" smtClean="0"/>
              <a:t>datablock.json</a:t>
            </a:r>
            <a:r>
              <a:rPr lang="en-US" dirty="0" smtClean="0"/>
              <a:t> </a:t>
            </a:r>
            <a:r>
              <a:rPr lang="en-US" dirty="0" err="1" smtClean="0"/>
              <a:t>strong.pickle</a:t>
            </a:r>
            <a:r>
              <a:rPr lang="en-US" dirty="0" smtClean="0"/>
              <a:t> &amp;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% </a:t>
            </a:r>
            <a:r>
              <a:rPr lang="en-US" dirty="0" err="1" smtClean="0"/>
              <a:t>dials.image_viewer</a:t>
            </a:r>
            <a:r>
              <a:rPr lang="en-US" dirty="0" smtClean="0"/>
              <a:t> </a:t>
            </a:r>
            <a:r>
              <a:rPr lang="en-US" dirty="0" err="1" smtClean="0"/>
              <a:t>datablock.json</a:t>
            </a:r>
            <a:r>
              <a:rPr lang="en-US" dirty="0" smtClean="0"/>
              <a:t> &amp;</a:t>
            </a:r>
          </a:p>
          <a:p>
            <a:pPr marL="0" indent="0">
              <a:buNone/>
            </a:pPr>
            <a:r>
              <a:rPr lang="en-US" dirty="0" smtClean="0"/>
              <a:t>% </a:t>
            </a:r>
            <a:r>
              <a:rPr lang="en-US" dirty="0" err="1" smtClean="0"/>
              <a:t>dials.generate_mask</a:t>
            </a:r>
            <a:r>
              <a:rPr lang="en-US" dirty="0" smtClean="0"/>
              <a:t> </a:t>
            </a:r>
            <a:r>
              <a:rPr lang="en-US" dirty="0" err="1" smtClean="0"/>
              <a:t>untrusted.polygon</a:t>
            </a:r>
            <a:r>
              <a:rPr lang="en-US" dirty="0" smtClean="0"/>
              <a:t>=1958,2024,0,2005,0,2151,1956,2125 </a:t>
            </a:r>
            <a:r>
              <a:rPr lang="en-US" dirty="0" err="1" smtClean="0"/>
              <a:t>untrusted.circle</a:t>
            </a:r>
            <a:r>
              <a:rPr lang="en-US" dirty="0" smtClean="0"/>
              <a:t>=1964,2073,200</a:t>
            </a:r>
          </a:p>
          <a:p>
            <a:pPr marL="0" indent="0">
              <a:buNone/>
            </a:pPr>
            <a:r>
              <a:rPr lang="en-US" dirty="0" smtClean="0"/>
              <a:t>% open –t </a:t>
            </a:r>
            <a:r>
              <a:rPr lang="en-US" dirty="0" err="1" smtClean="0"/>
              <a:t>datablock.json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3752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281" y="0"/>
            <a:ext cx="9144000" cy="1143000"/>
          </a:xfrm>
        </p:spPr>
        <p:txBody>
          <a:bodyPr/>
          <a:lstStyle/>
          <a:p>
            <a:r>
              <a:rPr lang="en-US" dirty="0" smtClean="0"/>
              <a:t>How to run DIALS the hard way: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067800" cy="55626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% open -t </a:t>
            </a:r>
            <a:r>
              <a:rPr lang="en-US" dirty="0" err="1"/>
              <a:t>datablock.json</a:t>
            </a:r>
            <a:endParaRPr lang="en-US" dirty="0"/>
          </a:p>
          <a:p>
            <a:pPr marL="400050" lvl="1" indent="0">
              <a:buNone/>
            </a:pPr>
            <a:r>
              <a:rPr lang="en-US" dirty="0" smtClean="0">
                <a:solidFill>
                  <a:srgbClr val="00B050"/>
                </a:solidFill>
              </a:rPr>
              <a:t>	Change origin to -144.8,151.4,-200</a:t>
            </a:r>
          </a:p>
          <a:p>
            <a:pPr marL="400050" lvl="1" indent="0">
              <a:buNone/>
            </a:pPr>
            <a:r>
              <a:rPr lang="en-US" dirty="0" smtClean="0">
                <a:solidFill>
                  <a:srgbClr val="00B050"/>
                </a:solidFill>
              </a:rPr>
              <a:t>	edit mask = </a:t>
            </a:r>
            <a:r>
              <a:rPr lang="en-US" dirty="0" err="1" smtClean="0">
                <a:solidFill>
                  <a:srgbClr val="00B050"/>
                </a:solidFill>
              </a:rPr>
              <a:t>mask.pickle</a:t>
            </a:r>
            <a:endParaRPr lang="en-US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dirty="0" smtClean="0"/>
              <a:t>% </a:t>
            </a:r>
            <a:r>
              <a:rPr lang="en-US" dirty="0" err="1" smtClean="0"/>
              <a:t>dials.find_spots</a:t>
            </a:r>
            <a:r>
              <a:rPr lang="en-US" dirty="0" smtClean="0"/>
              <a:t> </a:t>
            </a:r>
            <a:r>
              <a:rPr lang="en-US" dirty="0" err="1"/>
              <a:t>datablock.json</a:t>
            </a:r>
            <a:r>
              <a:rPr lang="en-US" dirty="0"/>
              <a:t> </a:t>
            </a:r>
            <a:r>
              <a:rPr lang="en-US" dirty="0" err="1"/>
              <a:t>nproc</a:t>
            </a:r>
            <a:r>
              <a:rPr lang="en-US" dirty="0"/>
              <a:t>=8</a:t>
            </a:r>
          </a:p>
          <a:p>
            <a:pPr marL="0" indent="0">
              <a:buNone/>
            </a:pPr>
            <a:r>
              <a:rPr lang="en-US" dirty="0" smtClean="0"/>
              <a:t>% </a:t>
            </a:r>
            <a:r>
              <a:rPr lang="en-US" dirty="0" err="1" smtClean="0"/>
              <a:t>dials.index</a:t>
            </a:r>
            <a:r>
              <a:rPr lang="en-US" dirty="0" smtClean="0"/>
              <a:t> </a:t>
            </a:r>
            <a:r>
              <a:rPr lang="en-US" dirty="0" err="1"/>
              <a:t>datablock.json</a:t>
            </a:r>
            <a:r>
              <a:rPr lang="en-US" dirty="0"/>
              <a:t> </a:t>
            </a:r>
            <a:r>
              <a:rPr lang="en-US" dirty="0" err="1" smtClean="0"/>
              <a:t>strong.pickle</a:t>
            </a:r>
            <a:r>
              <a:rPr lang="en-US" dirty="0" smtClean="0"/>
              <a:t> \        	</a:t>
            </a:r>
            <a:r>
              <a:rPr lang="en-US" dirty="0" err="1" smtClean="0"/>
              <a:t>space_group</a:t>
            </a:r>
            <a:r>
              <a:rPr lang="en-US" dirty="0" smtClean="0"/>
              <a:t>=P21 \ 	</a:t>
            </a:r>
            <a:r>
              <a:rPr lang="en-US" dirty="0" err="1" smtClean="0"/>
              <a:t>unit_cell</a:t>
            </a:r>
            <a:r>
              <a:rPr lang="en-US" dirty="0" smtClean="0"/>
              <a:t>=27.28,62.44,59.82,90,90.615,90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% </a:t>
            </a:r>
            <a:r>
              <a:rPr lang="en-US" dirty="0" err="1" smtClean="0"/>
              <a:t>dials.integrate</a:t>
            </a:r>
            <a:r>
              <a:rPr lang="en-US" dirty="0" smtClean="0"/>
              <a:t> </a:t>
            </a:r>
            <a:r>
              <a:rPr lang="en-US" dirty="0" err="1" smtClean="0"/>
              <a:t>experiments.json</a:t>
            </a:r>
            <a:r>
              <a:rPr lang="en-US" dirty="0" smtClean="0"/>
              <a:t> </a:t>
            </a:r>
            <a:r>
              <a:rPr lang="en-US" dirty="0" err="1" smtClean="0"/>
              <a:t>indexed.pickle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% </a:t>
            </a:r>
            <a:r>
              <a:rPr lang="en-US" dirty="0" err="1"/>
              <a:t>dials.image_viewer</a:t>
            </a:r>
            <a:r>
              <a:rPr lang="en-US" dirty="0"/>
              <a:t> </a:t>
            </a:r>
            <a:r>
              <a:rPr lang="en-US" dirty="0" err="1" smtClean="0"/>
              <a:t>integrated.pickle</a:t>
            </a:r>
            <a:r>
              <a:rPr lang="en-US" dirty="0" smtClean="0"/>
              <a:t> \ 	</a:t>
            </a:r>
            <a:r>
              <a:rPr lang="en-US" dirty="0" err="1" smtClean="0"/>
              <a:t>integrated_experiments.json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3113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281" y="0"/>
            <a:ext cx="9144000" cy="1143000"/>
          </a:xfrm>
        </p:spPr>
        <p:txBody>
          <a:bodyPr/>
          <a:lstStyle/>
          <a:p>
            <a:r>
              <a:rPr lang="en-US" dirty="0" smtClean="0"/>
              <a:t>How to run DIALS the hard way: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067800" cy="55626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% </a:t>
            </a:r>
            <a:r>
              <a:rPr lang="en-US" dirty="0" err="1"/>
              <a:t>dials.export</a:t>
            </a:r>
            <a:r>
              <a:rPr lang="en-US" dirty="0"/>
              <a:t> </a:t>
            </a:r>
            <a:r>
              <a:rPr lang="en-US" dirty="0" err="1"/>
              <a:t>integrated_experiments.json</a:t>
            </a:r>
            <a:r>
              <a:rPr lang="en-US" dirty="0"/>
              <a:t> </a:t>
            </a:r>
            <a:r>
              <a:rPr lang="en-US" dirty="0" smtClean="0"/>
              <a:t>	</a:t>
            </a:r>
            <a:r>
              <a:rPr lang="en-US" dirty="0" err="1" smtClean="0"/>
              <a:t>integrated.pickle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% pointless </a:t>
            </a:r>
            <a:r>
              <a:rPr lang="en-US" dirty="0" err="1" smtClean="0"/>
              <a:t>hklin</a:t>
            </a:r>
            <a:r>
              <a:rPr lang="en-US" dirty="0" smtClean="0"/>
              <a:t> </a:t>
            </a:r>
            <a:r>
              <a:rPr lang="en-US" dirty="0" err="1" smtClean="0"/>
              <a:t>integrated.mtz</a:t>
            </a:r>
            <a:r>
              <a:rPr lang="en-US" dirty="0" smtClean="0"/>
              <a:t> </a:t>
            </a:r>
            <a:r>
              <a:rPr lang="en-US" dirty="0" err="1" smtClean="0"/>
              <a:t>hklout</a:t>
            </a:r>
            <a:r>
              <a:rPr lang="en-US" dirty="0" smtClean="0"/>
              <a:t> </a:t>
            </a:r>
            <a:r>
              <a:rPr lang="en-US" dirty="0" err="1" smtClean="0"/>
              <a:t>ptls.mtz</a:t>
            </a:r>
            <a:r>
              <a:rPr lang="en-US" dirty="0" smtClean="0"/>
              <a:t> | 	tee pointless.log</a:t>
            </a:r>
          </a:p>
          <a:p>
            <a:pPr marL="0" indent="0">
              <a:buNone/>
            </a:pPr>
            <a:r>
              <a:rPr lang="en-US" dirty="0" smtClean="0"/>
              <a:t>% </a:t>
            </a:r>
            <a:r>
              <a:rPr lang="en-US" dirty="0" err="1" smtClean="0"/>
              <a:t>e</a:t>
            </a:r>
            <a:r>
              <a:rPr lang="en-US" dirty="0" err="1" smtClean="0">
                <a:solidFill>
                  <a:srgbClr val="00B050"/>
                </a:solidFill>
              </a:rPr>
              <a:t>grep</a:t>
            </a:r>
            <a:r>
              <a:rPr lang="en-US" dirty="0" smtClean="0">
                <a:solidFill>
                  <a:srgbClr val="00B050"/>
                </a:solidFill>
              </a:rPr>
              <a:t> “</a:t>
            </a:r>
            <a:r>
              <a:rPr lang="en-US" dirty="0" err="1" smtClean="0">
                <a:solidFill>
                  <a:srgbClr val="00B050"/>
                </a:solidFill>
              </a:rPr>
              <a:t>Best|twin</a:t>
            </a:r>
            <a:r>
              <a:rPr lang="en-US" dirty="0" smtClean="0">
                <a:solidFill>
                  <a:srgbClr val="00B050"/>
                </a:solidFill>
              </a:rPr>
              <a:t>” pointless.log</a:t>
            </a:r>
          </a:p>
          <a:p>
            <a:pPr marL="0" indent="0">
              <a:buNone/>
            </a:pPr>
            <a:r>
              <a:rPr lang="en-US" dirty="0" smtClean="0"/>
              <a:t>% echo “refine parallel” |\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aimless </a:t>
            </a:r>
            <a:r>
              <a:rPr lang="en-US" dirty="0" err="1" smtClean="0"/>
              <a:t>hklin</a:t>
            </a:r>
            <a:r>
              <a:rPr lang="en-US" dirty="0" smtClean="0"/>
              <a:t> </a:t>
            </a:r>
            <a:r>
              <a:rPr lang="en-US" dirty="0" err="1" smtClean="0"/>
              <a:t>ptls.mtz</a:t>
            </a:r>
            <a:r>
              <a:rPr lang="en-US" dirty="0"/>
              <a:t> </a:t>
            </a:r>
            <a:r>
              <a:rPr lang="en-US" dirty="0" err="1" smtClean="0"/>
              <a:t>hklout</a:t>
            </a:r>
            <a:r>
              <a:rPr lang="en-US" dirty="0" smtClean="0"/>
              <a:t> </a:t>
            </a:r>
            <a:r>
              <a:rPr lang="en-US" dirty="0" err="1" smtClean="0"/>
              <a:t>amls.mtz</a:t>
            </a:r>
            <a:r>
              <a:rPr lang="en-US" dirty="0" smtClean="0"/>
              <a:t> |\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tee aimless.log</a:t>
            </a:r>
          </a:p>
          <a:p>
            <a:pPr marL="0" indent="0">
              <a:buNone/>
            </a:pPr>
            <a:r>
              <a:rPr lang="en-US" dirty="0" smtClean="0"/>
              <a:t>% truncate </a:t>
            </a:r>
            <a:r>
              <a:rPr lang="en-US" dirty="0" err="1" smtClean="0"/>
              <a:t>hklin</a:t>
            </a:r>
            <a:r>
              <a:rPr lang="en-US" dirty="0" smtClean="0"/>
              <a:t> </a:t>
            </a:r>
            <a:r>
              <a:rPr lang="en-US" dirty="0" err="1" smtClean="0"/>
              <a:t>amls.mtz</a:t>
            </a:r>
            <a:r>
              <a:rPr lang="en-US" dirty="0" smtClean="0"/>
              <a:t> </a:t>
            </a:r>
            <a:r>
              <a:rPr lang="en-US" dirty="0" err="1" smtClean="0"/>
              <a:t>hklout</a:t>
            </a:r>
            <a:r>
              <a:rPr lang="en-US" dirty="0" smtClean="0"/>
              <a:t> </a:t>
            </a:r>
            <a:r>
              <a:rPr lang="en-US" dirty="0" err="1" smtClean="0"/>
              <a:t>truncated.mtz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% </a:t>
            </a:r>
            <a:r>
              <a:rPr lang="en-US" dirty="0" err="1" smtClean="0">
                <a:solidFill>
                  <a:srgbClr val="00B050"/>
                </a:solidFill>
              </a:rPr>
              <a:t>phenix.autosol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truncated.mtz</a:t>
            </a: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306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 free R flag?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763000" cy="51054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00B050"/>
                </a:solidFill>
              </a:rPr>
              <a:t>$ </a:t>
            </a:r>
            <a:r>
              <a:rPr lang="en-US" dirty="0" err="1"/>
              <a:t>uniqueify</a:t>
            </a:r>
            <a:r>
              <a:rPr lang="en-US" dirty="0"/>
              <a:t> </a:t>
            </a:r>
            <a:r>
              <a:rPr lang="en-US" dirty="0" err="1"/>
              <a:t>reindexed.mtz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066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0"/>
            <a:ext cx="9144000" cy="4756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098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 free R flag?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763000" cy="51054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00B050"/>
                </a:solidFill>
              </a:rPr>
              <a:t>$ </a:t>
            </a:r>
            <a:r>
              <a:rPr lang="en-US" dirty="0" smtClean="0"/>
              <a:t>echo </a:t>
            </a:r>
            <a:r>
              <a:rPr lang="en-US" dirty="0" err="1" smtClean="0"/>
              <a:t>symm</a:t>
            </a:r>
            <a:r>
              <a:rPr lang="en-US" dirty="0" smtClean="0"/>
              <a:t> P43212 |\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 err="1" smtClean="0"/>
              <a:t>reindex</a:t>
            </a:r>
            <a:r>
              <a:rPr lang="en-US" dirty="0" smtClean="0"/>
              <a:t> </a:t>
            </a:r>
            <a:r>
              <a:rPr lang="en-US" dirty="0" err="1" smtClean="0"/>
              <a:t>hklin</a:t>
            </a:r>
            <a:r>
              <a:rPr lang="en-US" dirty="0" smtClean="0"/>
              <a:t> </a:t>
            </a:r>
            <a:r>
              <a:rPr lang="en-US" dirty="0" err="1" smtClean="0"/>
              <a:t>output_file_name.mtz</a:t>
            </a:r>
            <a:r>
              <a:rPr lang="en-US" dirty="0" smtClean="0"/>
              <a:t> </a:t>
            </a:r>
            <a:r>
              <a:rPr lang="en-US" dirty="0" err="1" smtClean="0"/>
              <a:t>hklout</a:t>
            </a:r>
            <a:r>
              <a:rPr lang="en-US" dirty="0" smtClean="0"/>
              <a:t> \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 err="1" smtClean="0"/>
              <a:t>reindexed.mtz</a:t>
            </a:r>
            <a:endParaRPr lang="en-US" dirty="0" smtClean="0"/>
          </a:p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</a:rPr>
              <a:t>$ </a:t>
            </a:r>
            <a:r>
              <a:rPr lang="en-US" dirty="0" err="1"/>
              <a:t>uniqueify</a:t>
            </a:r>
            <a:r>
              <a:rPr lang="en-US" dirty="0"/>
              <a:t> </a:t>
            </a:r>
            <a:r>
              <a:rPr lang="en-US" dirty="0" err="1"/>
              <a:t>reindexed.mtz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366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 free R flag?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763000" cy="51054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00B050"/>
                </a:solidFill>
              </a:rPr>
              <a:t>$ </a:t>
            </a:r>
            <a:r>
              <a:rPr lang="en-US" dirty="0" smtClean="0"/>
              <a:t>echo |\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pointless </a:t>
            </a:r>
            <a:r>
              <a:rPr lang="en-US" dirty="0" err="1" smtClean="0"/>
              <a:t>xyzin</a:t>
            </a:r>
            <a:r>
              <a:rPr lang="en-US" dirty="0" smtClean="0"/>
              <a:t> 5X9L.pdb </a:t>
            </a:r>
            <a:r>
              <a:rPr lang="en-US" dirty="0" err="1" smtClean="0"/>
              <a:t>hklin</a:t>
            </a:r>
            <a:r>
              <a:rPr lang="en-US" dirty="0" smtClean="0"/>
              <a:t> </a:t>
            </a:r>
            <a:r>
              <a:rPr lang="en-US" dirty="0" err="1" smtClean="0"/>
              <a:t>hkl_out.mtz</a:t>
            </a:r>
            <a:r>
              <a:rPr lang="en-US" dirty="0" smtClean="0"/>
              <a:t> \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dirty="0" err="1" smtClean="0"/>
              <a:t>hklout</a:t>
            </a:r>
            <a:r>
              <a:rPr lang="en-US" dirty="0" smtClean="0"/>
              <a:t> </a:t>
            </a:r>
            <a:r>
              <a:rPr lang="en-US" dirty="0" err="1" smtClean="0"/>
              <a:t>reindexed.mtz</a:t>
            </a:r>
            <a:endParaRPr lang="en-US" dirty="0" smtClean="0"/>
          </a:p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</a:rPr>
              <a:t>$ </a:t>
            </a:r>
            <a:r>
              <a:rPr lang="en-US" dirty="0" err="1"/>
              <a:t>uniqueify</a:t>
            </a:r>
            <a:r>
              <a:rPr lang="en-US" dirty="0"/>
              <a:t> </a:t>
            </a:r>
            <a:r>
              <a:rPr lang="en-US" dirty="0" err="1"/>
              <a:t>reindexed.mtz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6834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Occupancy refinement in </a:t>
            </a:r>
            <a:r>
              <a:rPr lang="en-US" dirty="0" err="1" smtClean="0"/>
              <a:t>refmac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763000" cy="5105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pc="-100" dirty="0" smtClean="0">
                <a:solidFill>
                  <a:srgbClr val="00B050"/>
                </a:solidFill>
              </a:rPr>
              <a:t>$ </a:t>
            </a:r>
            <a:r>
              <a:rPr lang="en-US" spc="-100" dirty="0" smtClean="0"/>
              <a:t>echo  “”| refmac5 </a:t>
            </a:r>
            <a:r>
              <a:rPr lang="en-US" spc="-100" dirty="0" err="1" smtClean="0"/>
              <a:t>hklin</a:t>
            </a:r>
            <a:r>
              <a:rPr lang="en-US" spc="-100" dirty="0" smtClean="0"/>
              <a:t> </a:t>
            </a:r>
            <a:r>
              <a:rPr lang="en-US" spc="-100" dirty="0" err="1" smtClean="0"/>
              <a:t>reindexed-unique.mtz</a:t>
            </a:r>
            <a:r>
              <a:rPr lang="en-US" spc="-100" dirty="0" smtClean="0"/>
              <a:t> \</a:t>
            </a:r>
          </a:p>
          <a:p>
            <a:pPr marL="0" indent="0">
              <a:buNone/>
            </a:pPr>
            <a:r>
              <a:rPr lang="en-US" spc="-100" dirty="0" smtClean="0"/>
              <a:t>    </a:t>
            </a:r>
            <a:r>
              <a:rPr lang="en-US" spc="-100" dirty="0" err="1" smtClean="0"/>
              <a:t>xyzin</a:t>
            </a:r>
            <a:r>
              <a:rPr lang="en-US" spc="-100" dirty="0" smtClean="0"/>
              <a:t> phaser.1.pdb &gt;! refmac.log </a:t>
            </a:r>
          </a:p>
          <a:p>
            <a:pPr marL="0" indent="0">
              <a:buNone/>
            </a:pPr>
            <a:endParaRPr lang="en-US" spc="-100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1850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Occupancy refinement in </a:t>
            </a:r>
            <a:r>
              <a:rPr lang="en-US" dirty="0" err="1" smtClean="0"/>
              <a:t>refmac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763000" cy="5105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pc="-100" dirty="0" smtClean="0">
                <a:solidFill>
                  <a:srgbClr val="00B050"/>
                </a:solidFill>
              </a:rPr>
              <a:t>$ </a:t>
            </a:r>
            <a:r>
              <a:rPr lang="en-US" spc="-100" dirty="0" smtClean="0"/>
              <a:t>echo  “”| refmac5 </a:t>
            </a:r>
            <a:r>
              <a:rPr lang="en-US" spc="-100" dirty="0" err="1" smtClean="0"/>
              <a:t>hklin</a:t>
            </a:r>
            <a:r>
              <a:rPr lang="en-US" spc="-100" dirty="0" smtClean="0"/>
              <a:t> </a:t>
            </a:r>
            <a:r>
              <a:rPr lang="en-US" spc="-100" dirty="0" err="1" smtClean="0"/>
              <a:t>reindexed-unique.mtz</a:t>
            </a:r>
            <a:r>
              <a:rPr lang="en-US" spc="-100" dirty="0" smtClean="0"/>
              <a:t> \</a:t>
            </a:r>
          </a:p>
          <a:p>
            <a:pPr marL="0" indent="0">
              <a:buNone/>
            </a:pPr>
            <a:r>
              <a:rPr lang="en-US" spc="-100" dirty="0"/>
              <a:t> </a:t>
            </a:r>
            <a:r>
              <a:rPr lang="en-US" spc="-100" dirty="0" smtClean="0"/>
              <a:t>    </a:t>
            </a:r>
            <a:r>
              <a:rPr lang="en-US" spc="-100" dirty="0" err="1" smtClean="0"/>
              <a:t>hklout</a:t>
            </a:r>
            <a:r>
              <a:rPr lang="en-US" spc="-100" dirty="0" smtClean="0"/>
              <a:t> </a:t>
            </a:r>
            <a:r>
              <a:rPr lang="en-US" spc="-100" dirty="0" err="1" smtClean="0"/>
              <a:t>refmacout.mtz</a:t>
            </a:r>
            <a:r>
              <a:rPr lang="en-US" spc="-100" dirty="0" smtClean="0"/>
              <a:t> \</a:t>
            </a:r>
          </a:p>
          <a:p>
            <a:pPr marL="0" indent="0">
              <a:buNone/>
            </a:pPr>
            <a:r>
              <a:rPr lang="en-US" spc="-100" dirty="0"/>
              <a:t> </a:t>
            </a:r>
            <a:r>
              <a:rPr lang="en-US" spc="-100" dirty="0" smtClean="0"/>
              <a:t>   </a:t>
            </a:r>
            <a:r>
              <a:rPr lang="en-US" spc="-100" dirty="0" err="1" smtClean="0"/>
              <a:t>xyzin</a:t>
            </a:r>
            <a:r>
              <a:rPr lang="en-US" spc="-100" dirty="0" smtClean="0"/>
              <a:t> phaser.1.pdb </a:t>
            </a:r>
            <a:r>
              <a:rPr lang="en-US" spc="-100" dirty="0" err="1" smtClean="0"/>
              <a:t>xyzout</a:t>
            </a:r>
            <a:r>
              <a:rPr lang="en-US" spc="-100" dirty="0" smtClean="0"/>
              <a:t> refmacout.pdb  \</a:t>
            </a:r>
          </a:p>
          <a:p>
            <a:pPr marL="0" indent="0">
              <a:buNone/>
            </a:pPr>
            <a:r>
              <a:rPr lang="en-US" spc="-100" dirty="0" smtClean="0"/>
              <a:t>     &gt;! refmac.log </a:t>
            </a:r>
          </a:p>
          <a:p>
            <a:pPr marL="0" indent="0">
              <a:buNone/>
            </a:pPr>
            <a:endParaRPr lang="en-US" spc="-100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414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Occupancy refinement in </a:t>
            </a:r>
            <a:r>
              <a:rPr lang="en-US" dirty="0" err="1" smtClean="0"/>
              <a:t>refmac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763000" cy="5105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pc="-100" dirty="0" smtClean="0">
                <a:solidFill>
                  <a:srgbClr val="00B050"/>
                </a:solidFill>
              </a:rPr>
              <a:t>$ </a:t>
            </a:r>
            <a:r>
              <a:rPr lang="en-US" spc="-100" dirty="0" smtClean="0"/>
              <a:t>refmac5 </a:t>
            </a:r>
            <a:r>
              <a:rPr lang="en-US" spc="-100" dirty="0" err="1" smtClean="0"/>
              <a:t>hklin</a:t>
            </a:r>
            <a:r>
              <a:rPr lang="en-US" spc="-100" dirty="0" smtClean="0"/>
              <a:t> </a:t>
            </a:r>
            <a:r>
              <a:rPr lang="en-US" spc="-100" dirty="0" err="1" smtClean="0"/>
              <a:t>reindexed-unique.mtz</a:t>
            </a:r>
            <a:r>
              <a:rPr lang="en-US" spc="-100" dirty="0" smtClean="0"/>
              <a:t> \</a:t>
            </a:r>
          </a:p>
          <a:p>
            <a:pPr marL="0" indent="0">
              <a:buNone/>
            </a:pPr>
            <a:r>
              <a:rPr lang="en-US" spc="-100" dirty="0"/>
              <a:t> </a:t>
            </a:r>
            <a:r>
              <a:rPr lang="en-US" spc="-100" dirty="0" smtClean="0"/>
              <a:t>    </a:t>
            </a:r>
            <a:r>
              <a:rPr lang="en-US" spc="-100" dirty="0" err="1" smtClean="0"/>
              <a:t>hklout</a:t>
            </a:r>
            <a:r>
              <a:rPr lang="en-US" spc="-100" dirty="0" smtClean="0"/>
              <a:t> </a:t>
            </a:r>
            <a:r>
              <a:rPr lang="en-US" spc="-100" dirty="0" err="1" smtClean="0"/>
              <a:t>refmacout.mtz</a:t>
            </a:r>
            <a:r>
              <a:rPr lang="en-US" spc="-100" dirty="0" smtClean="0"/>
              <a:t> \</a:t>
            </a:r>
          </a:p>
          <a:p>
            <a:pPr marL="0" indent="0">
              <a:buNone/>
            </a:pPr>
            <a:r>
              <a:rPr lang="en-US" spc="-100" dirty="0"/>
              <a:t> </a:t>
            </a:r>
            <a:r>
              <a:rPr lang="en-US" spc="-100" dirty="0" smtClean="0"/>
              <a:t>   </a:t>
            </a:r>
            <a:r>
              <a:rPr lang="en-US" spc="-100" dirty="0" err="1" smtClean="0"/>
              <a:t>xyzin</a:t>
            </a:r>
            <a:r>
              <a:rPr lang="en-US" spc="-100" dirty="0" smtClean="0"/>
              <a:t> phaser.1.pdb </a:t>
            </a:r>
            <a:r>
              <a:rPr lang="en-US" spc="-100" dirty="0" err="1" smtClean="0"/>
              <a:t>xyzout</a:t>
            </a:r>
            <a:r>
              <a:rPr lang="en-US" spc="-100" dirty="0" smtClean="0"/>
              <a:t> refmacout.pdb </a:t>
            </a:r>
            <a:r>
              <a:rPr lang="en-US" spc="-100" dirty="0"/>
              <a:t>&lt;&lt; </a:t>
            </a:r>
            <a:r>
              <a:rPr lang="en-US" spc="-100" dirty="0" smtClean="0"/>
              <a:t>EOF |\</a:t>
            </a:r>
          </a:p>
          <a:p>
            <a:pPr marL="0" indent="0">
              <a:buNone/>
            </a:pPr>
            <a:r>
              <a:rPr lang="en-US" spc="-100" dirty="0" smtClean="0"/>
              <a:t>cat &gt;! </a:t>
            </a:r>
            <a:r>
              <a:rPr lang="en-US" spc="-100" dirty="0"/>
              <a:t>r</a:t>
            </a:r>
            <a:r>
              <a:rPr lang="en-US" spc="-100" dirty="0" smtClean="0"/>
              <a:t>efmac.log </a:t>
            </a:r>
          </a:p>
          <a:p>
            <a:pPr marL="0" indent="0">
              <a:buNone/>
            </a:pPr>
            <a:r>
              <a:rPr lang="en-US" dirty="0" smtClean="0"/>
              <a:t>EOF</a:t>
            </a:r>
            <a:endParaRPr lang="en-US" dirty="0"/>
          </a:p>
          <a:p>
            <a:pPr marL="0" indent="0">
              <a:buNone/>
            </a:pPr>
            <a:endParaRPr lang="en-US" spc="-100" dirty="0" smtClean="0"/>
          </a:p>
          <a:p>
            <a:pPr marL="0" indent="0">
              <a:buNone/>
            </a:pPr>
            <a:endParaRPr lang="en-US" spc="-100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669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Occupancy refinement in </a:t>
            </a:r>
            <a:r>
              <a:rPr lang="en-US" dirty="0" err="1" smtClean="0"/>
              <a:t>refmac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763000" cy="5105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pc="-100" dirty="0" smtClean="0">
                <a:solidFill>
                  <a:srgbClr val="00B050"/>
                </a:solidFill>
              </a:rPr>
              <a:t>$ </a:t>
            </a:r>
            <a:r>
              <a:rPr lang="en-US" spc="-100" dirty="0" smtClean="0"/>
              <a:t>refmac5 </a:t>
            </a:r>
            <a:r>
              <a:rPr lang="en-US" spc="-100" dirty="0" err="1" smtClean="0"/>
              <a:t>hklin</a:t>
            </a:r>
            <a:r>
              <a:rPr lang="en-US" spc="-100" dirty="0" smtClean="0"/>
              <a:t> </a:t>
            </a:r>
            <a:r>
              <a:rPr lang="en-US" spc="-100" dirty="0" err="1" smtClean="0"/>
              <a:t>reindexed-unique.mtz</a:t>
            </a:r>
            <a:r>
              <a:rPr lang="en-US" spc="-100" dirty="0" smtClean="0"/>
              <a:t> \</a:t>
            </a:r>
          </a:p>
          <a:p>
            <a:pPr marL="0" indent="0">
              <a:buNone/>
            </a:pPr>
            <a:r>
              <a:rPr lang="en-US" spc="-100" dirty="0"/>
              <a:t> </a:t>
            </a:r>
            <a:r>
              <a:rPr lang="en-US" spc="-100" dirty="0" smtClean="0"/>
              <a:t>    </a:t>
            </a:r>
            <a:r>
              <a:rPr lang="en-US" spc="-100" dirty="0" err="1" smtClean="0"/>
              <a:t>hklout</a:t>
            </a:r>
            <a:r>
              <a:rPr lang="en-US" spc="-100" dirty="0" smtClean="0"/>
              <a:t> </a:t>
            </a:r>
            <a:r>
              <a:rPr lang="en-US" spc="-100" dirty="0" err="1" smtClean="0"/>
              <a:t>refmacout.mtz</a:t>
            </a:r>
            <a:r>
              <a:rPr lang="en-US" spc="-100" dirty="0" smtClean="0"/>
              <a:t> \</a:t>
            </a:r>
          </a:p>
          <a:p>
            <a:pPr marL="0" indent="0">
              <a:buNone/>
            </a:pPr>
            <a:r>
              <a:rPr lang="en-US" spc="-100" dirty="0"/>
              <a:t> </a:t>
            </a:r>
            <a:r>
              <a:rPr lang="en-US" spc="-100" dirty="0" smtClean="0"/>
              <a:t>   </a:t>
            </a:r>
            <a:r>
              <a:rPr lang="en-US" spc="-100" dirty="0" err="1" smtClean="0"/>
              <a:t>xyzin</a:t>
            </a:r>
            <a:r>
              <a:rPr lang="en-US" spc="-100" dirty="0" smtClean="0"/>
              <a:t> phaser.1.pdb </a:t>
            </a:r>
            <a:r>
              <a:rPr lang="en-US" spc="-100" dirty="0" err="1" smtClean="0"/>
              <a:t>xyzout</a:t>
            </a:r>
            <a:r>
              <a:rPr lang="en-US" spc="-100" dirty="0" smtClean="0"/>
              <a:t> refmacout.pdb </a:t>
            </a:r>
            <a:r>
              <a:rPr lang="en-US" spc="-100" dirty="0"/>
              <a:t>&lt;&lt; </a:t>
            </a:r>
            <a:r>
              <a:rPr lang="en-US" spc="-100" dirty="0" smtClean="0"/>
              <a:t>EOF |\</a:t>
            </a:r>
          </a:p>
          <a:p>
            <a:pPr marL="0" indent="0">
              <a:buNone/>
            </a:pPr>
            <a:r>
              <a:rPr lang="en-US" spc="-100" dirty="0" smtClean="0"/>
              <a:t>    tee refmac.log </a:t>
            </a:r>
          </a:p>
          <a:p>
            <a:pPr marL="0" indent="0">
              <a:buNone/>
            </a:pPr>
            <a:r>
              <a:rPr lang="en-US" dirty="0" smtClean="0"/>
              <a:t>EOF</a:t>
            </a:r>
            <a:endParaRPr lang="en-US" dirty="0"/>
          </a:p>
          <a:p>
            <a:pPr marL="0" indent="0">
              <a:buNone/>
            </a:pPr>
            <a:endParaRPr lang="en-US" spc="-100" dirty="0" smtClean="0"/>
          </a:p>
          <a:p>
            <a:pPr marL="0" indent="0">
              <a:buNone/>
            </a:pPr>
            <a:endParaRPr lang="en-US" spc="-100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9216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Occupancy refinement in </a:t>
            </a:r>
            <a:r>
              <a:rPr lang="en-US" dirty="0" err="1" smtClean="0"/>
              <a:t>refmac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763000" cy="51054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pc="-100" dirty="0" smtClean="0">
                <a:solidFill>
                  <a:srgbClr val="00B050"/>
                </a:solidFill>
              </a:rPr>
              <a:t>$ </a:t>
            </a:r>
            <a:r>
              <a:rPr lang="en-US" spc="-100" dirty="0" smtClean="0"/>
              <a:t>refmac5 </a:t>
            </a:r>
            <a:r>
              <a:rPr lang="en-US" spc="-100" dirty="0" err="1" smtClean="0"/>
              <a:t>hklin</a:t>
            </a:r>
            <a:r>
              <a:rPr lang="en-US" spc="-100" dirty="0" smtClean="0"/>
              <a:t> </a:t>
            </a:r>
            <a:r>
              <a:rPr lang="en-US" spc="-100" dirty="0" err="1" smtClean="0"/>
              <a:t>reindexed-unique.mtz</a:t>
            </a:r>
            <a:r>
              <a:rPr lang="en-US" spc="-100" dirty="0" smtClean="0"/>
              <a:t> \</a:t>
            </a:r>
          </a:p>
          <a:p>
            <a:pPr marL="0" indent="0">
              <a:buNone/>
            </a:pPr>
            <a:r>
              <a:rPr lang="en-US" spc="-100" dirty="0"/>
              <a:t> </a:t>
            </a:r>
            <a:r>
              <a:rPr lang="en-US" spc="-100" dirty="0" smtClean="0"/>
              <a:t>    </a:t>
            </a:r>
            <a:r>
              <a:rPr lang="en-US" spc="-100" dirty="0" err="1" smtClean="0"/>
              <a:t>hklout</a:t>
            </a:r>
            <a:r>
              <a:rPr lang="en-US" spc="-100" dirty="0" smtClean="0"/>
              <a:t> </a:t>
            </a:r>
            <a:r>
              <a:rPr lang="en-US" spc="-100" dirty="0" err="1" smtClean="0"/>
              <a:t>refmacout.mtz</a:t>
            </a:r>
            <a:r>
              <a:rPr lang="en-US" spc="-100" dirty="0" smtClean="0"/>
              <a:t> \</a:t>
            </a:r>
          </a:p>
          <a:p>
            <a:pPr marL="0" indent="0">
              <a:buNone/>
            </a:pPr>
            <a:r>
              <a:rPr lang="en-US" spc="-100" dirty="0"/>
              <a:t> </a:t>
            </a:r>
            <a:r>
              <a:rPr lang="en-US" spc="-100" dirty="0" smtClean="0"/>
              <a:t>   </a:t>
            </a:r>
            <a:r>
              <a:rPr lang="en-US" spc="-100" dirty="0" err="1" smtClean="0"/>
              <a:t>xyzin</a:t>
            </a:r>
            <a:r>
              <a:rPr lang="en-US" spc="-100" dirty="0" smtClean="0"/>
              <a:t> phaser.1.pdb </a:t>
            </a:r>
            <a:r>
              <a:rPr lang="en-US" spc="-100" dirty="0" err="1" smtClean="0"/>
              <a:t>xyzout</a:t>
            </a:r>
            <a:r>
              <a:rPr lang="en-US" spc="-100" dirty="0" smtClean="0"/>
              <a:t> refmacout.pdb </a:t>
            </a:r>
            <a:r>
              <a:rPr lang="en-US" spc="-100" dirty="0"/>
              <a:t>&lt;&lt; </a:t>
            </a:r>
            <a:r>
              <a:rPr lang="en-US" spc="-100" dirty="0" smtClean="0"/>
              <a:t>EOF |\</a:t>
            </a:r>
          </a:p>
          <a:p>
            <a:pPr marL="0" indent="0">
              <a:buNone/>
            </a:pPr>
            <a:r>
              <a:rPr lang="en-US" spc="-100" dirty="0" smtClean="0"/>
              <a:t>     tee refmac.log </a:t>
            </a:r>
          </a:p>
          <a:p>
            <a:pPr marL="0" indent="0">
              <a:buNone/>
            </a:pPr>
            <a:r>
              <a:rPr lang="en-US" dirty="0" smtClean="0"/>
              <a:t>occupancy </a:t>
            </a:r>
            <a:r>
              <a:rPr lang="en-US" dirty="0"/>
              <a:t>refine</a:t>
            </a:r>
          </a:p>
          <a:p>
            <a:pPr marL="0" indent="0">
              <a:buNone/>
            </a:pPr>
            <a:r>
              <a:rPr lang="en-US" dirty="0"/>
              <a:t>occupancy group id 1 chain A residue 440 alt A</a:t>
            </a:r>
          </a:p>
          <a:p>
            <a:pPr marL="0" indent="0">
              <a:buNone/>
            </a:pPr>
            <a:r>
              <a:rPr lang="en-US" dirty="0"/>
              <a:t>occupancy group id 2 chain A residue 440 alt B</a:t>
            </a:r>
          </a:p>
          <a:p>
            <a:pPr marL="0" indent="0">
              <a:buNone/>
            </a:pPr>
            <a:r>
              <a:rPr lang="en-US" dirty="0"/>
              <a:t>occupancy group alts complete  1 </a:t>
            </a:r>
            <a:r>
              <a:rPr lang="en-US" dirty="0" smtClean="0"/>
              <a:t>2</a:t>
            </a:r>
          </a:p>
          <a:p>
            <a:pPr marL="0" indent="0">
              <a:buNone/>
            </a:pPr>
            <a:r>
              <a:rPr lang="en-US" dirty="0" smtClean="0"/>
              <a:t>EOF</a:t>
            </a:r>
            <a:endParaRPr lang="en-US" dirty="0"/>
          </a:p>
          <a:p>
            <a:pPr marL="0" indent="0">
              <a:buNone/>
            </a:pPr>
            <a:endParaRPr lang="en-US" spc="-100" dirty="0" smtClean="0"/>
          </a:p>
          <a:p>
            <a:pPr marL="0" indent="0">
              <a:buNone/>
            </a:pPr>
            <a:endParaRPr lang="en-US" spc="-100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807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Good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763000" cy="5105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pc="-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http://bl831.als.lbl.gov/~jamesh/</a:t>
            </a:r>
          </a:p>
          <a:p>
            <a:pPr marL="0" indent="0">
              <a:buNone/>
            </a:pPr>
            <a:r>
              <a:rPr lang="en-US" spc="-1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pc="-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elves/manual/tricks.html</a:t>
            </a:r>
            <a:endParaRPr lang="en-US" spc="-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pc="-1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pc="-100" dirty="0">
                <a:latin typeface="Courier New" panose="02070309020205020404" pitchFamily="49" charset="0"/>
                <a:cs typeface="Courier New" panose="02070309020205020404" pitchFamily="49" charset="0"/>
              </a:rPr>
              <a:t>https://bl831.als.lbl.gov/~</a:t>
            </a:r>
            <a:r>
              <a:rPr lang="en-US" spc="-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jamesh/</a:t>
            </a:r>
          </a:p>
          <a:p>
            <a:pPr marL="0" indent="0">
              <a:buNone/>
            </a:pPr>
            <a:r>
              <a:rPr lang="en-US" spc="-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beamline/moving_data.html</a:t>
            </a:r>
            <a:endParaRPr lang="en-US" spc="-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% man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awk</a:t>
            </a:r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% man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tcsh</a:t>
            </a:r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3494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23622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Trick Question:</a:t>
            </a:r>
            <a:b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What is the space group?</a:t>
            </a:r>
            <a:endParaRPr lang="en-US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00200" y="3276600"/>
            <a:ext cx="585769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= 63 b = 63 c = 63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4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en-US" sz="4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90 </a:t>
            </a:r>
            <a:r>
              <a:rPr lang="el-GR" sz="4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en-US" sz="4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90 </a:t>
            </a:r>
            <a:r>
              <a:rPr lang="el-GR" sz="4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γ</a:t>
            </a:r>
            <a:r>
              <a:rPr lang="en-US" sz="4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90</a:t>
            </a:r>
          </a:p>
        </p:txBody>
      </p:sp>
    </p:spTree>
    <p:extLst>
      <p:ext uri="{BB962C8B-B14F-4D97-AF65-F5344CB8AC3E}">
        <p14:creationId xmlns:p14="http://schemas.microsoft.com/office/powerpoint/2010/main" val="1358340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Pitfalls: sub-space groups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3363" y="1347927"/>
            <a:ext cx="2206101" cy="12088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P622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50471" y="2332037"/>
            <a:ext cx="8312459" cy="430415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else?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P6</a:t>
            </a:r>
            <a:r>
              <a:rPr lang="en-US" sz="4000" baseline="-25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 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P6</a:t>
            </a:r>
            <a:r>
              <a:rPr lang="en-US" sz="4000" baseline="-25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 P6</a:t>
            </a:r>
            <a:r>
              <a:rPr lang="en-US" sz="4000" baseline="-25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 P6</a:t>
            </a:r>
            <a:r>
              <a:rPr lang="en-US" sz="4000" baseline="-25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 P6</a:t>
            </a:r>
            <a:r>
              <a:rPr lang="en-US" sz="4000" baseline="-25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P6 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P6</a:t>
            </a:r>
            <a:r>
              <a:rPr lang="en-US" sz="4000" baseline="-25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P6</a:t>
            </a:r>
            <a:r>
              <a:rPr lang="en-US" sz="4000" baseline="-25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P6</a:t>
            </a:r>
            <a:r>
              <a:rPr lang="en-US" sz="4000" baseline="-25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P6</a:t>
            </a:r>
            <a:r>
              <a:rPr lang="en-US" sz="4000" baseline="-25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P6</a:t>
            </a:r>
            <a:r>
              <a:rPr lang="en-US" sz="4000" baseline="-25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P3</a:t>
            </a:r>
            <a:r>
              <a:rPr lang="en-US" sz="4000" baseline="-25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P321 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P3</a:t>
            </a:r>
            <a:r>
              <a:rPr lang="en-US" sz="4000" baseline="-25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P3</a:t>
            </a:r>
            <a:r>
              <a:rPr lang="en-US" sz="4000" baseline="-25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 P3</a:t>
            </a:r>
            <a:r>
              <a:rPr lang="en-US" sz="4000" baseline="-25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P3</a:t>
            </a:r>
            <a:r>
              <a:rPr lang="en-US" sz="4000" baseline="-25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P3 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P3</a:t>
            </a:r>
            <a:r>
              <a:rPr lang="en-US" sz="4000" baseline="-25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P3</a:t>
            </a:r>
            <a:r>
              <a:rPr lang="en-US" sz="4000" baseline="-25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P2 P2</a:t>
            </a:r>
            <a:r>
              <a:rPr lang="en-US" sz="4000" baseline="-25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C2 C222 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C222</a:t>
            </a:r>
            <a:r>
              <a:rPr lang="en-US" sz="4000" baseline="-25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P1 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zanuda</a:t>
            </a:r>
            <a:endParaRPr lang="en-US" sz="4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4669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4569"/>
            <a:ext cx="11915372" cy="6093431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990600" y="2667000"/>
            <a:ext cx="5029200" cy="1361420"/>
            <a:chOff x="1524000" y="2133600"/>
            <a:chExt cx="5105400" cy="1361420"/>
          </a:xfrm>
        </p:grpSpPr>
        <p:sp>
          <p:nvSpPr>
            <p:cNvPr id="6" name="Right Brace 5"/>
            <p:cNvSpPr/>
            <p:nvPr/>
          </p:nvSpPr>
          <p:spPr>
            <a:xfrm rot="5400000">
              <a:off x="3695700" y="-38100"/>
              <a:ext cx="762000" cy="5105400"/>
            </a:xfrm>
            <a:prstGeom prst="rightBrac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048000" y="2971800"/>
              <a:ext cx="25202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 “prompt”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553200" y="2514600"/>
            <a:ext cx="1827009" cy="1571589"/>
            <a:chOff x="7050024" y="1929384"/>
            <a:chExt cx="1963077" cy="1571589"/>
          </a:xfrm>
        </p:grpSpPr>
        <p:sp>
          <p:nvSpPr>
            <p:cNvPr id="9" name="TextBox 8"/>
            <p:cNvSpPr txBox="1"/>
            <p:nvPr/>
          </p:nvSpPr>
          <p:spPr>
            <a:xfrm>
              <a:off x="7315200" y="2362200"/>
              <a:ext cx="1697901" cy="11387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Cursor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does not move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with mouse</a:t>
              </a:r>
            </a:p>
          </p:txBody>
        </p:sp>
        <p:sp>
          <p:nvSpPr>
            <p:cNvPr id="10" name="Freeform 9"/>
            <p:cNvSpPr/>
            <p:nvPr/>
          </p:nvSpPr>
          <p:spPr>
            <a:xfrm>
              <a:off x="7050024" y="1929384"/>
              <a:ext cx="420624" cy="457200"/>
            </a:xfrm>
            <a:custGeom>
              <a:avLst/>
              <a:gdLst>
                <a:gd name="connsiteX0" fmla="*/ 420624 w 420624"/>
                <a:gd name="connsiteY0" fmla="*/ 457200 h 457200"/>
                <a:gd name="connsiteX1" fmla="*/ 283464 w 420624"/>
                <a:gd name="connsiteY1" fmla="*/ 146304 h 457200"/>
                <a:gd name="connsiteX2" fmla="*/ 0 w 420624"/>
                <a:gd name="connsiteY2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0624" h="457200">
                  <a:moveTo>
                    <a:pt x="420624" y="457200"/>
                  </a:moveTo>
                  <a:cubicBezTo>
                    <a:pt x="387096" y="339852"/>
                    <a:pt x="353568" y="222504"/>
                    <a:pt x="283464" y="146304"/>
                  </a:cubicBezTo>
                  <a:cubicBezTo>
                    <a:pt x="213360" y="70104"/>
                    <a:pt x="106680" y="35052"/>
                    <a:pt x="0" y="0"/>
                  </a:cubicBezTo>
                </a:path>
              </a:pathLst>
            </a:custGeom>
            <a:noFill/>
            <a:ln w="5715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3657600" y="4267200"/>
            <a:ext cx="27432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Mouse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be used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select and paste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all pasted text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Goes to the cursor</a:t>
            </a:r>
          </a:p>
        </p:txBody>
      </p:sp>
    </p:spTree>
    <p:extLst>
      <p:ext uri="{BB962C8B-B14F-4D97-AF65-F5344CB8AC3E}">
        <p14:creationId xmlns:p14="http://schemas.microsoft.com/office/powerpoint/2010/main" val="2238596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71253" cy="701040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3124200" y="5867400"/>
            <a:ext cx="3886200" cy="6858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990600" y="331556"/>
            <a:ext cx="3156798" cy="1381575"/>
            <a:chOff x="990600" y="331556"/>
            <a:chExt cx="3156798" cy="1381575"/>
          </a:xfrm>
        </p:grpSpPr>
        <p:sp>
          <p:nvSpPr>
            <p:cNvPr id="5" name="TextBox 4"/>
            <p:cNvSpPr txBox="1"/>
            <p:nvPr/>
          </p:nvSpPr>
          <p:spPr>
            <a:xfrm>
              <a:off x="990600" y="1066800"/>
              <a:ext cx="218521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6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Left</a:t>
              </a:r>
              <a:r>
                <a:rPr lang="en-US" sz="36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click</a:t>
              </a:r>
              <a:endPara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2238901" y="331556"/>
              <a:ext cx="1908497" cy="805705"/>
            </a:xfrm>
            <a:custGeom>
              <a:avLst/>
              <a:gdLst>
                <a:gd name="connsiteX0" fmla="*/ 585230 w 585230"/>
                <a:gd name="connsiteY0" fmla="*/ 0 h 478565"/>
                <a:gd name="connsiteX1" fmla="*/ 38299 w 585230"/>
                <a:gd name="connsiteY1" fmla="*/ 119641 h 478565"/>
                <a:gd name="connsiteX2" fmla="*/ 89574 w 585230"/>
                <a:gd name="connsiteY2" fmla="*/ 478565 h 478565"/>
                <a:gd name="connsiteX0" fmla="*/ 550232 w 1482684"/>
                <a:gd name="connsiteY0" fmla="*/ 0 h 133697"/>
                <a:gd name="connsiteX1" fmla="*/ 3301 w 1482684"/>
                <a:gd name="connsiteY1" fmla="*/ 119641 h 133697"/>
                <a:gd name="connsiteX2" fmla="*/ 1482684 w 1482684"/>
                <a:gd name="connsiteY2" fmla="*/ 47050 h 133697"/>
                <a:gd name="connsiteX0" fmla="*/ 51631 w 984083"/>
                <a:gd name="connsiteY0" fmla="*/ 0 h 123872"/>
                <a:gd name="connsiteX1" fmla="*/ 367729 w 984083"/>
                <a:gd name="connsiteY1" fmla="*/ 109367 h 123872"/>
                <a:gd name="connsiteX2" fmla="*/ 984083 w 984083"/>
                <a:gd name="connsiteY2" fmla="*/ 47050 h 123872"/>
                <a:gd name="connsiteX0" fmla="*/ 51631 w 984083"/>
                <a:gd name="connsiteY0" fmla="*/ 0 h 147996"/>
                <a:gd name="connsiteX1" fmla="*/ 367729 w 984083"/>
                <a:gd name="connsiteY1" fmla="*/ 109367 h 147996"/>
                <a:gd name="connsiteX2" fmla="*/ 984083 w 984083"/>
                <a:gd name="connsiteY2" fmla="*/ 47050 h 147996"/>
                <a:gd name="connsiteX0" fmla="*/ 86196 w 1018648"/>
                <a:gd name="connsiteY0" fmla="*/ 0 h 147996"/>
                <a:gd name="connsiteX1" fmla="*/ 402294 w 1018648"/>
                <a:gd name="connsiteY1" fmla="*/ 109367 h 147996"/>
                <a:gd name="connsiteX2" fmla="*/ 1018648 w 1018648"/>
                <a:gd name="connsiteY2" fmla="*/ 47050 h 147996"/>
                <a:gd name="connsiteX0" fmla="*/ 86196 w 1018648"/>
                <a:gd name="connsiteY0" fmla="*/ 0 h 147996"/>
                <a:gd name="connsiteX1" fmla="*/ 402294 w 1018648"/>
                <a:gd name="connsiteY1" fmla="*/ 109367 h 147996"/>
                <a:gd name="connsiteX2" fmla="*/ 1018648 w 1018648"/>
                <a:gd name="connsiteY2" fmla="*/ 47050 h 147996"/>
                <a:gd name="connsiteX0" fmla="*/ 94507 w 1026959"/>
                <a:gd name="connsiteY0" fmla="*/ 996 h 110578"/>
                <a:gd name="connsiteX1" fmla="*/ 410605 w 1026959"/>
                <a:gd name="connsiteY1" fmla="*/ 110363 h 110578"/>
                <a:gd name="connsiteX2" fmla="*/ 1026959 w 1026959"/>
                <a:gd name="connsiteY2" fmla="*/ 48046 h 110578"/>
                <a:gd name="connsiteX0" fmla="*/ 93044 w 1950170"/>
                <a:gd name="connsiteY0" fmla="*/ 466482 h 595084"/>
                <a:gd name="connsiteX1" fmla="*/ 409142 w 1950170"/>
                <a:gd name="connsiteY1" fmla="*/ 575849 h 595084"/>
                <a:gd name="connsiteX2" fmla="*/ 1950170 w 1950170"/>
                <a:gd name="connsiteY2" fmla="*/ 20372 h 595084"/>
                <a:gd name="connsiteX0" fmla="*/ 93044 w 1950170"/>
                <a:gd name="connsiteY0" fmla="*/ 446110 h 574712"/>
                <a:gd name="connsiteX1" fmla="*/ 409142 w 1950170"/>
                <a:gd name="connsiteY1" fmla="*/ 555477 h 574712"/>
                <a:gd name="connsiteX2" fmla="*/ 1950170 w 1950170"/>
                <a:gd name="connsiteY2" fmla="*/ 0 h 574712"/>
                <a:gd name="connsiteX0" fmla="*/ 85306 w 1993803"/>
                <a:gd name="connsiteY0" fmla="*/ 805705 h 807662"/>
                <a:gd name="connsiteX1" fmla="*/ 452775 w 1993803"/>
                <a:gd name="connsiteY1" fmla="*/ 555477 h 807662"/>
                <a:gd name="connsiteX2" fmla="*/ 1993803 w 1993803"/>
                <a:gd name="connsiteY2" fmla="*/ 0 h 807662"/>
                <a:gd name="connsiteX0" fmla="*/ 41408 w 1949905"/>
                <a:gd name="connsiteY0" fmla="*/ 805705 h 806567"/>
                <a:gd name="connsiteX1" fmla="*/ 932859 w 1949905"/>
                <a:gd name="connsiteY1" fmla="*/ 360268 h 806567"/>
                <a:gd name="connsiteX2" fmla="*/ 1949905 w 1949905"/>
                <a:gd name="connsiteY2" fmla="*/ 0 h 806567"/>
                <a:gd name="connsiteX0" fmla="*/ 0 w 1908497"/>
                <a:gd name="connsiteY0" fmla="*/ 805705 h 805705"/>
                <a:gd name="connsiteX1" fmla="*/ 891451 w 1908497"/>
                <a:gd name="connsiteY1" fmla="*/ 360268 h 805705"/>
                <a:gd name="connsiteX2" fmla="*/ 1908497 w 1908497"/>
                <a:gd name="connsiteY2" fmla="*/ 0 h 805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8497" h="805705">
                  <a:moveTo>
                    <a:pt x="0" y="805705"/>
                  </a:moveTo>
                  <a:cubicBezTo>
                    <a:pt x="363740" y="486597"/>
                    <a:pt x="573368" y="494552"/>
                    <a:pt x="891451" y="360268"/>
                  </a:cubicBezTo>
                  <a:cubicBezTo>
                    <a:pt x="1209534" y="225984"/>
                    <a:pt x="1399767" y="312481"/>
                    <a:pt x="1908497" y="0"/>
                  </a:cubicBezTo>
                </a:path>
              </a:pathLst>
            </a:custGeom>
            <a:noFill/>
            <a:ln w="762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990600" y="5791200"/>
            <a:ext cx="21852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Left click</a:t>
            </a:r>
          </a:p>
        </p:txBody>
      </p:sp>
    </p:spTree>
    <p:extLst>
      <p:ext uri="{BB962C8B-B14F-4D97-AF65-F5344CB8AC3E}">
        <p14:creationId xmlns:p14="http://schemas.microsoft.com/office/powerpoint/2010/main" val="1546032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5" t="7488" r="5486" b="15060"/>
          <a:stretch/>
        </p:blipFill>
        <p:spPr>
          <a:xfrm>
            <a:off x="457200" y="1752600"/>
            <a:ext cx="8352890" cy="2887038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2362200" y="3276586"/>
            <a:ext cx="6420124" cy="2768277"/>
            <a:chOff x="717551" y="1374995"/>
            <a:chExt cx="6420124" cy="2768277"/>
          </a:xfrm>
        </p:grpSpPr>
        <p:sp>
          <p:nvSpPr>
            <p:cNvPr id="8" name="Freeform 7"/>
            <p:cNvSpPr/>
            <p:nvPr/>
          </p:nvSpPr>
          <p:spPr>
            <a:xfrm>
              <a:off x="717551" y="1374995"/>
              <a:ext cx="3875853" cy="2038633"/>
            </a:xfrm>
            <a:custGeom>
              <a:avLst/>
              <a:gdLst>
                <a:gd name="connsiteX0" fmla="*/ 585230 w 585230"/>
                <a:gd name="connsiteY0" fmla="*/ 0 h 478565"/>
                <a:gd name="connsiteX1" fmla="*/ 38299 w 585230"/>
                <a:gd name="connsiteY1" fmla="*/ 119641 h 478565"/>
                <a:gd name="connsiteX2" fmla="*/ 89574 w 585230"/>
                <a:gd name="connsiteY2" fmla="*/ 478565 h 478565"/>
                <a:gd name="connsiteX0" fmla="*/ 550232 w 1482684"/>
                <a:gd name="connsiteY0" fmla="*/ 0 h 133697"/>
                <a:gd name="connsiteX1" fmla="*/ 3301 w 1482684"/>
                <a:gd name="connsiteY1" fmla="*/ 119641 h 133697"/>
                <a:gd name="connsiteX2" fmla="*/ 1482684 w 1482684"/>
                <a:gd name="connsiteY2" fmla="*/ 47050 h 133697"/>
                <a:gd name="connsiteX0" fmla="*/ 51631 w 984083"/>
                <a:gd name="connsiteY0" fmla="*/ 0 h 123872"/>
                <a:gd name="connsiteX1" fmla="*/ 367729 w 984083"/>
                <a:gd name="connsiteY1" fmla="*/ 109367 h 123872"/>
                <a:gd name="connsiteX2" fmla="*/ 984083 w 984083"/>
                <a:gd name="connsiteY2" fmla="*/ 47050 h 123872"/>
                <a:gd name="connsiteX0" fmla="*/ 51631 w 984083"/>
                <a:gd name="connsiteY0" fmla="*/ 0 h 147996"/>
                <a:gd name="connsiteX1" fmla="*/ 367729 w 984083"/>
                <a:gd name="connsiteY1" fmla="*/ 109367 h 147996"/>
                <a:gd name="connsiteX2" fmla="*/ 984083 w 984083"/>
                <a:gd name="connsiteY2" fmla="*/ 47050 h 147996"/>
                <a:gd name="connsiteX0" fmla="*/ 86196 w 1018648"/>
                <a:gd name="connsiteY0" fmla="*/ 0 h 147996"/>
                <a:gd name="connsiteX1" fmla="*/ 402294 w 1018648"/>
                <a:gd name="connsiteY1" fmla="*/ 109367 h 147996"/>
                <a:gd name="connsiteX2" fmla="*/ 1018648 w 1018648"/>
                <a:gd name="connsiteY2" fmla="*/ 47050 h 147996"/>
                <a:gd name="connsiteX0" fmla="*/ 86196 w 1018648"/>
                <a:gd name="connsiteY0" fmla="*/ 0 h 147996"/>
                <a:gd name="connsiteX1" fmla="*/ 402294 w 1018648"/>
                <a:gd name="connsiteY1" fmla="*/ 109367 h 147996"/>
                <a:gd name="connsiteX2" fmla="*/ 1018648 w 1018648"/>
                <a:gd name="connsiteY2" fmla="*/ 47050 h 147996"/>
                <a:gd name="connsiteX0" fmla="*/ 94507 w 1026959"/>
                <a:gd name="connsiteY0" fmla="*/ 996 h 110578"/>
                <a:gd name="connsiteX1" fmla="*/ 410605 w 1026959"/>
                <a:gd name="connsiteY1" fmla="*/ 110363 h 110578"/>
                <a:gd name="connsiteX2" fmla="*/ 1026959 w 1026959"/>
                <a:gd name="connsiteY2" fmla="*/ 48046 h 110578"/>
                <a:gd name="connsiteX0" fmla="*/ 93044 w 1950170"/>
                <a:gd name="connsiteY0" fmla="*/ 466482 h 595084"/>
                <a:gd name="connsiteX1" fmla="*/ 409142 w 1950170"/>
                <a:gd name="connsiteY1" fmla="*/ 575849 h 595084"/>
                <a:gd name="connsiteX2" fmla="*/ 1950170 w 1950170"/>
                <a:gd name="connsiteY2" fmla="*/ 20372 h 595084"/>
                <a:gd name="connsiteX0" fmla="*/ 93044 w 1950170"/>
                <a:gd name="connsiteY0" fmla="*/ 446110 h 574712"/>
                <a:gd name="connsiteX1" fmla="*/ 409142 w 1950170"/>
                <a:gd name="connsiteY1" fmla="*/ 555477 h 574712"/>
                <a:gd name="connsiteX2" fmla="*/ 1950170 w 1950170"/>
                <a:gd name="connsiteY2" fmla="*/ 0 h 574712"/>
                <a:gd name="connsiteX0" fmla="*/ 85306 w 1993803"/>
                <a:gd name="connsiteY0" fmla="*/ 805705 h 807662"/>
                <a:gd name="connsiteX1" fmla="*/ 452775 w 1993803"/>
                <a:gd name="connsiteY1" fmla="*/ 555477 h 807662"/>
                <a:gd name="connsiteX2" fmla="*/ 1993803 w 1993803"/>
                <a:gd name="connsiteY2" fmla="*/ 0 h 807662"/>
                <a:gd name="connsiteX0" fmla="*/ 41408 w 1949905"/>
                <a:gd name="connsiteY0" fmla="*/ 805705 h 806567"/>
                <a:gd name="connsiteX1" fmla="*/ 932859 w 1949905"/>
                <a:gd name="connsiteY1" fmla="*/ 360268 h 806567"/>
                <a:gd name="connsiteX2" fmla="*/ 1949905 w 1949905"/>
                <a:gd name="connsiteY2" fmla="*/ 0 h 806567"/>
                <a:gd name="connsiteX0" fmla="*/ 0 w 1908497"/>
                <a:gd name="connsiteY0" fmla="*/ 805705 h 805705"/>
                <a:gd name="connsiteX1" fmla="*/ 891451 w 1908497"/>
                <a:gd name="connsiteY1" fmla="*/ 360268 h 805705"/>
                <a:gd name="connsiteX2" fmla="*/ 1908497 w 1908497"/>
                <a:gd name="connsiteY2" fmla="*/ 0 h 805705"/>
                <a:gd name="connsiteX0" fmla="*/ 3120989 w 3150880"/>
                <a:gd name="connsiteY0" fmla="*/ 36601 h 1908510"/>
                <a:gd name="connsiteX1" fmla="*/ 77438 w 3150880"/>
                <a:gd name="connsiteY1" fmla="*/ 1820656 h 1908510"/>
                <a:gd name="connsiteX2" fmla="*/ 1094484 w 3150880"/>
                <a:gd name="connsiteY2" fmla="*/ 1460388 h 1908510"/>
                <a:gd name="connsiteX0" fmla="*/ 3120989 w 3120989"/>
                <a:gd name="connsiteY0" fmla="*/ 0 h 1871909"/>
                <a:gd name="connsiteX1" fmla="*/ 77438 w 3120989"/>
                <a:gd name="connsiteY1" fmla="*/ 1784055 h 1871909"/>
                <a:gd name="connsiteX2" fmla="*/ 1094484 w 3120989"/>
                <a:gd name="connsiteY2" fmla="*/ 1423787 h 1871909"/>
                <a:gd name="connsiteX0" fmla="*/ 6292716 w 6292716"/>
                <a:gd name="connsiteY0" fmla="*/ 127611 h 1911938"/>
                <a:gd name="connsiteX1" fmla="*/ 3249165 w 6292716"/>
                <a:gd name="connsiteY1" fmla="*/ 1911666 h 1911938"/>
                <a:gd name="connsiteX2" fmla="*/ 64081 w 6292716"/>
                <a:gd name="connsiteY2" fmla="*/ 0 h 1911938"/>
                <a:gd name="connsiteX0" fmla="*/ 6228635 w 6228635"/>
                <a:gd name="connsiteY0" fmla="*/ 127625 h 1911952"/>
                <a:gd name="connsiteX1" fmla="*/ 3185084 w 6228635"/>
                <a:gd name="connsiteY1" fmla="*/ 1911680 h 1911952"/>
                <a:gd name="connsiteX2" fmla="*/ 0 w 6228635"/>
                <a:gd name="connsiteY2" fmla="*/ 14 h 1911952"/>
                <a:gd name="connsiteX0" fmla="*/ 6341651 w 6341651"/>
                <a:gd name="connsiteY0" fmla="*/ 96803 h 1881015"/>
                <a:gd name="connsiteX1" fmla="*/ 3298100 w 6341651"/>
                <a:gd name="connsiteY1" fmla="*/ 1880858 h 1881015"/>
                <a:gd name="connsiteX2" fmla="*/ 0 w 6341651"/>
                <a:gd name="connsiteY2" fmla="*/ 15 h 1881015"/>
                <a:gd name="connsiteX0" fmla="*/ 3875853 w 3875853"/>
                <a:gd name="connsiteY0" fmla="*/ 2038621 h 2330933"/>
                <a:gd name="connsiteX1" fmla="*/ 3298100 w 3875853"/>
                <a:gd name="connsiteY1" fmla="*/ 1880860 h 2330933"/>
                <a:gd name="connsiteX2" fmla="*/ 0 w 3875853"/>
                <a:gd name="connsiteY2" fmla="*/ 17 h 2330933"/>
                <a:gd name="connsiteX0" fmla="*/ 3875853 w 3875853"/>
                <a:gd name="connsiteY0" fmla="*/ 2038621 h 2038621"/>
                <a:gd name="connsiteX1" fmla="*/ 3298100 w 3875853"/>
                <a:gd name="connsiteY1" fmla="*/ 1880860 h 2038621"/>
                <a:gd name="connsiteX2" fmla="*/ 0 w 3875853"/>
                <a:gd name="connsiteY2" fmla="*/ 17 h 2038621"/>
                <a:gd name="connsiteX0" fmla="*/ 3875853 w 3875853"/>
                <a:gd name="connsiteY0" fmla="*/ 2038633 h 2038633"/>
                <a:gd name="connsiteX1" fmla="*/ 2568635 w 3875853"/>
                <a:gd name="connsiteY1" fmla="*/ 1243874 h 2038633"/>
                <a:gd name="connsiteX2" fmla="*/ 0 w 3875853"/>
                <a:gd name="connsiteY2" fmla="*/ 29 h 2038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75853" h="2038633">
                  <a:moveTo>
                    <a:pt x="3875853" y="2038633"/>
                  </a:moveTo>
                  <a:cubicBezTo>
                    <a:pt x="3242999" y="1657879"/>
                    <a:pt x="3214610" y="1583641"/>
                    <a:pt x="2568635" y="1243874"/>
                  </a:cubicBezTo>
                  <a:cubicBezTo>
                    <a:pt x="1922660" y="904107"/>
                    <a:pt x="1885148" y="-5989"/>
                    <a:pt x="0" y="29"/>
                  </a:cubicBezTo>
                </a:path>
              </a:pathLst>
            </a:custGeom>
            <a:noFill/>
            <a:ln w="762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679951" y="3127609"/>
              <a:ext cx="2457724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6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t</a:t>
              </a:r>
              <a:r>
                <a:rPr lang="en-US" sz="36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ype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(with keyboard)</a:t>
              </a:r>
              <a:endPara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68892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2659"/>
            <a:ext cx="9144000" cy="5712681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717551" y="1375009"/>
            <a:ext cx="6639589" cy="1881015"/>
            <a:chOff x="717551" y="1375009"/>
            <a:chExt cx="6639589" cy="1881015"/>
          </a:xfrm>
        </p:grpSpPr>
        <p:sp>
          <p:nvSpPr>
            <p:cNvPr id="4" name="Freeform 3"/>
            <p:cNvSpPr/>
            <p:nvPr/>
          </p:nvSpPr>
          <p:spPr>
            <a:xfrm>
              <a:off x="717551" y="1375009"/>
              <a:ext cx="6341651" cy="1881015"/>
            </a:xfrm>
            <a:custGeom>
              <a:avLst/>
              <a:gdLst>
                <a:gd name="connsiteX0" fmla="*/ 585230 w 585230"/>
                <a:gd name="connsiteY0" fmla="*/ 0 h 478565"/>
                <a:gd name="connsiteX1" fmla="*/ 38299 w 585230"/>
                <a:gd name="connsiteY1" fmla="*/ 119641 h 478565"/>
                <a:gd name="connsiteX2" fmla="*/ 89574 w 585230"/>
                <a:gd name="connsiteY2" fmla="*/ 478565 h 478565"/>
                <a:gd name="connsiteX0" fmla="*/ 550232 w 1482684"/>
                <a:gd name="connsiteY0" fmla="*/ 0 h 133697"/>
                <a:gd name="connsiteX1" fmla="*/ 3301 w 1482684"/>
                <a:gd name="connsiteY1" fmla="*/ 119641 h 133697"/>
                <a:gd name="connsiteX2" fmla="*/ 1482684 w 1482684"/>
                <a:gd name="connsiteY2" fmla="*/ 47050 h 133697"/>
                <a:gd name="connsiteX0" fmla="*/ 51631 w 984083"/>
                <a:gd name="connsiteY0" fmla="*/ 0 h 123872"/>
                <a:gd name="connsiteX1" fmla="*/ 367729 w 984083"/>
                <a:gd name="connsiteY1" fmla="*/ 109367 h 123872"/>
                <a:gd name="connsiteX2" fmla="*/ 984083 w 984083"/>
                <a:gd name="connsiteY2" fmla="*/ 47050 h 123872"/>
                <a:gd name="connsiteX0" fmla="*/ 51631 w 984083"/>
                <a:gd name="connsiteY0" fmla="*/ 0 h 147996"/>
                <a:gd name="connsiteX1" fmla="*/ 367729 w 984083"/>
                <a:gd name="connsiteY1" fmla="*/ 109367 h 147996"/>
                <a:gd name="connsiteX2" fmla="*/ 984083 w 984083"/>
                <a:gd name="connsiteY2" fmla="*/ 47050 h 147996"/>
                <a:gd name="connsiteX0" fmla="*/ 86196 w 1018648"/>
                <a:gd name="connsiteY0" fmla="*/ 0 h 147996"/>
                <a:gd name="connsiteX1" fmla="*/ 402294 w 1018648"/>
                <a:gd name="connsiteY1" fmla="*/ 109367 h 147996"/>
                <a:gd name="connsiteX2" fmla="*/ 1018648 w 1018648"/>
                <a:gd name="connsiteY2" fmla="*/ 47050 h 147996"/>
                <a:gd name="connsiteX0" fmla="*/ 86196 w 1018648"/>
                <a:gd name="connsiteY0" fmla="*/ 0 h 147996"/>
                <a:gd name="connsiteX1" fmla="*/ 402294 w 1018648"/>
                <a:gd name="connsiteY1" fmla="*/ 109367 h 147996"/>
                <a:gd name="connsiteX2" fmla="*/ 1018648 w 1018648"/>
                <a:gd name="connsiteY2" fmla="*/ 47050 h 147996"/>
                <a:gd name="connsiteX0" fmla="*/ 94507 w 1026959"/>
                <a:gd name="connsiteY0" fmla="*/ 996 h 110578"/>
                <a:gd name="connsiteX1" fmla="*/ 410605 w 1026959"/>
                <a:gd name="connsiteY1" fmla="*/ 110363 h 110578"/>
                <a:gd name="connsiteX2" fmla="*/ 1026959 w 1026959"/>
                <a:gd name="connsiteY2" fmla="*/ 48046 h 110578"/>
                <a:gd name="connsiteX0" fmla="*/ 93044 w 1950170"/>
                <a:gd name="connsiteY0" fmla="*/ 466482 h 595084"/>
                <a:gd name="connsiteX1" fmla="*/ 409142 w 1950170"/>
                <a:gd name="connsiteY1" fmla="*/ 575849 h 595084"/>
                <a:gd name="connsiteX2" fmla="*/ 1950170 w 1950170"/>
                <a:gd name="connsiteY2" fmla="*/ 20372 h 595084"/>
                <a:gd name="connsiteX0" fmla="*/ 93044 w 1950170"/>
                <a:gd name="connsiteY0" fmla="*/ 446110 h 574712"/>
                <a:gd name="connsiteX1" fmla="*/ 409142 w 1950170"/>
                <a:gd name="connsiteY1" fmla="*/ 555477 h 574712"/>
                <a:gd name="connsiteX2" fmla="*/ 1950170 w 1950170"/>
                <a:gd name="connsiteY2" fmla="*/ 0 h 574712"/>
                <a:gd name="connsiteX0" fmla="*/ 85306 w 1993803"/>
                <a:gd name="connsiteY0" fmla="*/ 805705 h 807662"/>
                <a:gd name="connsiteX1" fmla="*/ 452775 w 1993803"/>
                <a:gd name="connsiteY1" fmla="*/ 555477 h 807662"/>
                <a:gd name="connsiteX2" fmla="*/ 1993803 w 1993803"/>
                <a:gd name="connsiteY2" fmla="*/ 0 h 807662"/>
                <a:gd name="connsiteX0" fmla="*/ 41408 w 1949905"/>
                <a:gd name="connsiteY0" fmla="*/ 805705 h 806567"/>
                <a:gd name="connsiteX1" fmla="*/ 932859 w 1949905"/>
                <a:gd name="connsiteY1" fmla="*/ 360268 h 806567"/>
                <a:gd name="connsiteX2" fmla="*/ 1949905 w 1949905"/>
                <a:gd name="connsiteY2" fmla="*/ 0 h 806567"/>
                <a:gd name="connsiteX0" fmla="*/ 0 w 1908497"/>
                <a:gd name="connsiteY0" fmla="*/ 805705 h 805705"/>
                <a:gd name="connsiteX1" fmla="*/ 891451 w 1908497"/>
                <a:gd name="connsiteY1" fmla="*/ 360268 h 805705"/>
                <a:gd name="connsiteX2" fmla="*/ 1908497 w 1908497"/>
                <a:gd name="connsiteY2" fmla="*/ 0 h 805705"/>
                <a:gd name="connsiteX0" fmla="*/ 3120989 w 3150880"/>
                <a:gd name="connsiteY0" fmla="*/ 36601 h 1908510"/>
                <a:gd name="connsiteX1" fmla="*/ 77438 w 3150880"/>
                <a:gd name="connsiteY1" fmla="*/ 1820656 h 1908510"/>
                <a:gd name="connsiteX2" fmla="*/ 1094484 w 3150880"/>
                <a:gd name="connsiteY2" fmla="*/ 1460388 h 1908510"/>
                <a:gd name="connsiteX0" fmla="*/ 3120989 w 3120989"/>
                <a:gd name="connsiteY0" fmla="*/ 0 h 1871909"/>
                <a:gd name="connsiteX1" fmla="*/ 77438 w 3120989"/>
                <a:gd name="connsiteY1" fmla="*/ 1784055 h 1871909"/>
                <a:gd name="connsiteX2" fmla="*/ 1094484 w 3120989"/>
                <a:gd name="connsiteY2" fmla="*/ 1423787 h 1871909"/>
                <a:gd name="connsiteX0" fmla="*/ 6292716 w 6292716"/>
                <a:gd name="connsiteY0" fmla="*/ 127611 h 1911938"/>
                <a:gd name="connsiteX1" fmla="*/ 3249165 w 6292716"/>
                <a:gd name="connsiteY1" fmla="*/ 1911666 h 1911938"/>
                <a:gd name="connsiteX2" fmla="*/ 64081 w 6292716"/>
                <a:gd name="connsiteY2" fmla="*/ 0 h 1911938"/>
                <a:gd name="connsiteX0" fmla="*/ 6228635 w 6228635"/>
                <a:gd name="connsiteY0" fmla="*/ 127625 h 1911952"/>
                <a:gd name="connsiteX1" fmla="*/ 3185084 w 6228635"/>
                <a:gd name="connsiteY1" fmla="*/ 1911680 h 1911952"/>
                <a:gd name="connsiteX2" fmla="*/ 0 w 6228635"/>
                <a:gd name="connsiteY2" fmla="*/ 14 h 1911952"/>
                <a:gd name="connsiteX0" fmla="*/ 6341651 w 6341651"/>
                <a:gd name="connsiteY0" fmla="*/ 96803 h 1881015"/>
                <a:gd name="connsiteX1" fmla="*/ 3298100 w 6341651"/>
                <a:gd name="connsiteY1" fmla="*/ 1880858 h 1881015"/>
                <a:gd name="connsiteX2" fmla="*/ 0 w 6341651"/>
                <a:gd name="connsiteY2" fmla="*/ 15 h 1881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41651" h="1881015">
                  <a:moveTo>
                    <a:pt x="6341651" y="96803"/>
                  </a:moveTo>
                  <a:cubicBezTo>
                    <a:pt x="5564959" y="671546"/>
                    <a:pt x="4355042" y="1896989"/>
                    <a:pt x="3298100" y="1880858"/>
                  </a:cubicBezTo>
                  <a:cubicBezTo>
                    <a:pt x="2241158" y="1864727"/>
                    <a:pt x="1885148" y="-6003"/>
                    <a:pt x="0" y="15"/>
                  </a:cubicBezTo>
                </a:path>
              </a:pathLst>
            </a:custGeom>
            <a:noFill/>
            <a:ln w="762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172200" y="2133600"/>
              <a:ext cx="118494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6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drag</a:t>
              </a:r>
              <a:endPara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03880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9042"/>
            <a:ext cx="9144000" cy="56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305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8" y="0"/>
            <a:ext cx="90146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692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JMHolton@lbl.gov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1012889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Arial" charset="0"/>
                <a:cs typeface="Arial" charset="0"/>
              </a:rPr>
              <a:t>What the ~*&amp;?!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495800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Font typeface="Arial" charset="0"/>
              <a:buNone/>
            </a:pPr>
            <a:r>
              <a:rPr lang="en-US" altLang="en-US" sz="3600" smtClean="0">
                <a:latin typeface="Courier New" pitchFamily="49" charset="0"/>
                <a:cs typeface="Courier New" pitchFamily="49" charset="0"/>
              </a:rPr>
              <a:t>~</a:t>
            </a:r>
            <a:r>
              <a:rPr lang="en-US" altLang="en-US" sz="2000" smtClean="0">
                <a:latin typeface="Arial" charset="0"/>
                <a:cs typeface="Arial" charset="0"/>
              </a:rPr>
              <a:t>	“tilde” indicates your home directory: </a:t>
            </a:r>
            <a:r>
              <a:rPr lang="en-US" altLang="en-US" sz="2000" smtClean="0">
                <a:latin typeface="Courier New" pitchFamily="49" charset="0"/>
                <a:cs typeface="Courier New" pitchFamily="49" charset="0"/>
              </a:rPr>
              <a:t>/home/you</a:t>
            </a:r>
          </a:p>
          <a:p>
            <a:pPr marL="0" indent="0" eaLnBrk="1" hangingPunct="1">
              <a:spcBef>
                <a:spcPct val="0"/>
              </a:spcBef>
              <a:buFont typeface="Arial" charset="0"/>
              <a:buNone/>
            </a:pPr>
            <a:r>
              <a:rPr lang="en-US" altLang="en-US" sz="3600" smtClean="0">
                <a:latin typeface="Courier New" pitchFamily="49" charset="0"/>
                <a:cs typeface="Courier New" pitchFamily="49" charset="0"/>
              </a:rPr>
              <a:t>*</a:t>
            </a:r>
            <a:r>
              <a:rPr lang="en-US" altLang="en-US" sz="2000" smtClean="0">
                <a:latin typeface="Arial" charset="0"/>
                <a:cs typeface="Arial" charset="0"/>
              </a:rPr>
              <a:t>	“star”: wildcard, matches anything</a:t>
            </a:r>
          </a:p>
          <a:p>
            <a:pPr marL="0" indent="0" eaLnBrk="1" hangingPunct="1">
              <a:spcBef>
                <a:spcPct val="0"/>
              </a:spcBef>
              <a:buFont typeface="Arial" charset="0"/>
              <a:buNone/>
            </a:pPr>
            <a:r>
              <a:rPr lang="en-US" altLang="en-US" sz="3600" smtClean="0">
                <a:latin typeface="Courier New" pitchFamily="49" charset="0"/>
                <a:cs typeface="Courier New" pitchFamily="49" charset="0"/>
              </a:rPr>
              <a:t>?</a:t>
            </a:r>
            <a:r>
              <a:rPr lang="en-US" altLang="en-US" sz="2000" smtClean="0">
                <a:latin typeface="Arial" charset="0"/>
                <a:cs typeface="Arial" charset="0"/>
              </a:rPr>
              <a:t>	wildcard, matches any one character</a:t>
            </a:r>
          </a:p>
          <a:p>
            <a:pPr marL="0" indent="0" eaLnBrk="1" hangingPunct="1">
              <a:spcBef>
                <a:spcPct val="0"/>
              </a:spcBef>
              <a:buFont typeface="Arial" charset="0"/>
              <a:buNone/>
            </a:pPr>
            <a:r>
              <a:rPr lang="en-US" altLang="en-US" sz="3600" smtClean="0">
                <a:latin typeface="Courier New" pitchFamily="49" charset="0"/>
                <a:cs typeface="Courier New" pitchFamily="49" charset="0"/>
              </a:rPr>
              <a:t>!</a:t>
            </a:r>
            <a:r>
              <a:rPr lang="en-US" altLang="en-US" sz="2000" smtClean="0">
                <a:latin typeface="Arial" charset="0"/>
                <a:cs typeface="Arial" charset="0"/>
              </a:rPr>
              <a:t>	History substitution, do not use</a:t>
            </a:r>
          </a:p>
          <a:p>
            <a:pPr marL="0" indent="0" eaLnBrk="1" hangingPunct="1">
              <a:spcBef>
                <a:spcPct val="0"/>
              </a:spcBef>
              <a:buFont typeface="Arial" charset="0"/>
              <a:buNone/>
            </a:pPr>
            <a:r>
              <a:rPr lang="en-US" altLang="en-US" sz="3600" smtClean="0">
                <a:latin typeface="Courier New" pitchFamily="49" charset="0"/>
                <a:cs typeface="Courier New" pitchFamily="49" charset="0"/>
              </a:rPr>
              <a:t>&amp;</a:t>
            </a:r>
            <a:r>
              <a:rPr lang="en-US" altLang="en-US" sz="2000" smtClean="0">
                <a:latin typeface="Arial" charset="0"/>
                <a:cs typeface="Arial" charset="0"/>
              </a:rPr>
              <a:t>	run a job in the background, or redirect errors</a:t>
            </a:r>
          </a:p>
          <a:p>
            <a:pPr marL="0" indent="0" eaLnBrk="1" hangingPunct="1">
              <a:spcBef>
                <a:spcPct val="0"/>
              </a:spcBef>
              <a:buFont typeface="Arial" charset="0"/>
              <a:buNone/>
            </a:pPr>
            <a:r>
              <a:rPr lang="en-US" altLang="en-US" sz="360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#%</a:t>
            </a:r>
            <a:r>
              <a:rPr lang="en-US" altLang="en-US" sz="2000" smtClean="0">
                <a:solidFill>
                  <a:srgbClr val="000000"/>
                </a:solidFill>
                <a:latin typeface="Arial" charset="0"/>
                <a:cs typeface="Arial" charset="0"/>
              </a:rPr>
              <a:t>	special characters for most crystallography programs</a:t>
            </a:r>
          </a:p>
          <a:p>
            <a:pPr marL="0" indent="0" eaLnBrk="1" hangingPunct="1">
              <a:spcBef>
                <a:spcPct val="0"/>
              </a:spcBef>
              <a:buFont typeface="Arial" charset="0"/>
              <a:buNone/>
            </a:pPr>
            <a:r>
              <a:rPr lang="en-US" altLang="en-US" sz="360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`\([“’</a:t>
            </a:r>
            <a:r>
              <a:rPr lang="en-US" altLang="en-US" sz="2000" smtClean="0">
                <a:solidFill>
                  <a:srgbClr val="000000"/>
                </a:solidFill>
                <a:latin typeface="Arial" charset="0"/>
                <a:cs typeface="Arial" charset="0"/>
              </a:rPr>
              <a:t>	back-quote, backslash, etc. special to shell</a:t>
            </a:r>
          </a:p>
          <a:p>
            <a:pPr marL="0" indent="0" eaLnBrk="1" hangingPunct="1">
              <a:spcBef>
                <a:spcPct val="0"/>
              </a:spcBef>
              <a:buFont typeface="Arial" charset="0"/>
              <a:buNone/>
            </a:pPr>
            <a:r>
              <a:rPr lang="en-US" altLang="en-US" smtClean="0">
                <a:latin typeface="Courier New" pitchFamily="49" charset="0"/>
                <a:cs typeface="Courier New" pitchFamily="49" charset="0"/>
              </a:rPr>
              <a:t>_</a:t>
            </a:r>
            <a:r>
              <a:rPr lang="en-US" altLang="en-US" sz="2000" smtClean="0">
                <a:latin typeface="Arial" charset="0"/>
                <a:cs typeface="Arial" charset="0"/>
              </a:rPr>
              <a:t>	underscore, use this instead of spaces!!!</a:t>
            </a:r>
          </a:p>
          <a:p>
            <a:pPr marL="0" indent="0" eaLnBrk="1" hangingPunct="1">
              <a:spcBef>
                <a:spcPct val="0"/>
              </a:spcBef>
              <a:buFont typeface="Arial" charset="0"/>
              <a:buNone/>
            </a:pPr>
            <a:endParaRPr lang="en-US" altLang="en-US" sz="240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3817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Arial" charset="0"/>
                <a:cs typeface="Arial" charset="0"/>
              </a:rPr>
              <a:t>Where am I?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657600"/>
            <a:ext cx="8229600" cy="2468563"/>
          </a:xfrm>
        </p:spPr>
        <p:txBody>
          <a:bodyPr rtlCol="0">
            <a:normAutofit fontScale="92500" lnSpcReduction="1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Print name of the “current working directory”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This is the default directory/folder where the shell program will look first for programs, files, etc.  It is “where you are” in Unix space.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0" name="TextBox 3"/>
          <p:cNvSpPr txBox="1">
            <a:spLocks noChangeArrowheads="1"/>
          </p:cNvSpPr>
          <p:nvPr/>
        </p:nvSpPr>
        <p:spPr bwMode="auto">
          <a:xfrm>
            <a:off x="3581400" y="1752600"/>
            <a:ext cx="2214563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8800" b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pwd</a:t>
            </a:r>
            <a:endParaRPr lang="en-US" altLang="en-US" sz="1800" b="1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0082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Arial" charset="0"/>
                <a:cs typeface="Arial" charset="0"/>
              </a:rPr>
              <a:t>What is a directory?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457200" y="3276600"/>
            <a:ext cx="8229600" cy="342900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n-US" altLang="en-US" sz="2800" smtClean="0">
                <a:latin typeface="Arial" charset="0"/>
                <a:cs typeface="Arial" charset="0"/>
              </a:rPr>
              <a:t>Directories are places you put files.  They are represented as words connected by the “/” character.  On Windows, they use a “\”, just to be different. On Mac, they are called “folders”.  Whatever you do…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en-US" altLang="en-US" b="1" smtClean="0">
                <a:solidFill>
                  <a:srgbClr val="FF0000"/>
                </a:solidFill>
                <a:latin typeface="Arial" charset="0"/>
                <a:cs typeface="Arial" charset="0"/>
              </a:rPr>
              <a:t>DO NOT PUT SPACES 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In directory/file names!</a:t>
            </a:r>
          </a:p>
          <a:p>
            <a:pPr lvl="2" eaLnBrk="1" hangingPunct="1"/>
            <a:endParaRPr lang="en-US" altLang="en-US" smtClean="0">
              <a:latin typeface="Arial" charset="0"/>
              <a:cs typeface="Arial" charset="0"/>
            </a:endParaRPr>
          </a:p>
        </p:txBody>
      </p:sp>
      <p:sp>
        <p:nvSpPr>
          <p:cNvPr id="5124" name="TextBox 3"/>
          <p:cNvSpPr txBox="1">
            <a:spLocks noChangeArrowheads="1"/>
          </p:cNvSpPr>
          <p:nvPr/>
        </p:nvSpPr>
        <p:spPr bwMode="auto">
          <a:xfrm>
            <a:off x="590550" y="1905000"/>
            <a:ext cx="79629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400" b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/home/yourname/whatever</a:t>
            </a:r>
            <a:endParaRPr lang="en-US" altLang="en-US" sz="900" b="1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2046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Arial" charset="0"/>
                <a:cs typeface="Arial" charset="0"/>
              </a:rPr>
              <a:t>What have we here?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200400"/>
            <a:ext cx="8229600" cy="2925763"/>
          </a:xfrm>
        </p:spPr>
        <p:txBody>
          <a:bodyPr rtlCol="0">
            <a:normAutofit fontScale="85000" lnSpcReduction="1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List contents of the current working directory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ls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–l	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- long listing, with dates, owners, etc.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ls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–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lrt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	- above, but sorted by time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ls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–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lrt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/home/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yourname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/something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		- long-list a different directory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</p:txBody>
      </p:sp>
      <p:sp>
        <p:nvSpPr>
          <p:cNvPr id="6148" name="TextBox 3"/>
          <p:cNvSpPr txBox="1">
            <a:spLocks noChangeArrowheads="1"/>
          </p:cNvSpPr>
          <p:nvPr/>
        </p:nvSpPr>
        <p:spPr bwMode="auto">
          <a:xfrm>
            <a:off x="3581400" y="1752600"/>
            <a:ext cx="1538288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8800" b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ls</a:t>
            </a:r>
            <a:endParaRPr lang="en-US" altLang="en-US" sz="1800" b="1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373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Arial" charset="0"/>
                <a:cs typeface="Arial" charset="0"/>
              </a:rPr>
              <a:t>Go somewhere else?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200400"/>
            <a:ext cx="8229600" cy="3276600"/>
          </a:xfrm>
        </p:spPr>
        <p:txBody>
          <a:bodyPr rtlCol="0">
            <a:normAutofit fontScale="925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Change the current working directory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cd /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tmp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/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yourname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/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		- go to your temporary directory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cd - 	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- go back to where you just were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cd  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	- no arguments, go back “home”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		  “home” is where your login starts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</p:txBody>
      </p:sp>
      <p:sp>
        <p:nvSpPr>
          <p:cNvPr id="7172" name="TextBox 3"/>
          <p:cNvSpPr txBox="1">
            <a:spLocks noChangeArrowheads="1"/>
          </p:cNvSpPr>
          <p:nvPr/>
        </p:nvSpPr>
        <p:spPr bwMode="auto">
          <a:xfrm>
            <a:off x="3581400" y="1752600"/>
            <a:ext cx="1538288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8800" b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cd</a:t>
            </a:r>
            <a:endParaRPr lang="en-US" altLang="en-US" sz="1800" b="1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6412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6_Default Design">
  <a:themeElements>
    <a:clrScheme name="2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_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6211</TotalTime>
  <Words>897</Words>
  <Application>Microsoft Office PowerPoint</Application>
  <PresentationFormat>On-screen Show (4:3)</PresentationFormat>
  <Paragraphs>291</Paragraphs>
  <Slides>45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45</vt:i4>
      </vt:variant>
    </vt:vector>
  </HeadingPairs>
  <TitlesOfParts>
    <vt:vector size="53" baseType="lpstr">
      <vt:lpstr>Arial</vt:lpstr>
      <vt:lpstr>Calibri</vt:lpstr>
      <vt:lpstr>Courier New</vt:lpstr>
      <vt:lpstr>Times New Roman</vt:lpstr>
      <vt:lpstr>Office Theme</vt:lpstr>
      <vt:lpstr>1_Office Theme</vt:lpstr>
      <vt:lpstr>6_Default Design</vt:lpstr>
      <vt:lpstr>2_Office Theme</vt:lpstr>
      <vt:lpstr>Basic unix commands  that everyone should know</vt:lpstr>
      <vt:lpstr>PowerPoint Presentation</vt:lpstr>
      <vt:lpstr>PowerPoint Presentation</vt:lpstr>
      <vt:lpstr>PowerPoint Presentation</vt:lpstr>
      <vt:lpstr>What the ~*&amp;?!</vt:lpstr>
      <vt:lpstr>Where am I?</vt:lpstr>
      <vt:lpstr>What is a directory?</vt:lpstr>
      <vt:lpstr>What have we here?</vt:lpstr>
      <vt:lpstr>Go somewhere else?</vt:lpstr>
      <vt:lpstr>A new beginning…</vt:lpstr>
      <vt:lpstr>How do I get help?</vt:lpstr>
      <vt:lpstr>Move it!</vt:lpstr>
      <vt:lpstr>Copy machine</vt:lpstr>
      <vt:lpstr>“Permission denied” !?</vt:lpstr>
      <vt:lpstr>Destroy! Destroy!</vt:lpstr>
      <vt:lpstr>less is more</vt:lpstr>
      <vt:lpstr>After the download…</vt:lpstr>
      <vt:lpstr>Where the %$#&amp; is it?</vt:lpstr>
      <vt:lpstr>Control! Control! You must learn Control!</vt:lpstr>
      <vt:lpstr>Did I run out of disk space?</vt:lpstr>
      <vt:lpstr>Why so slow?</vt:lpstr>
      <vt:lpstr>Die Die Die!</vt:lpstr>
      <vt:lpstr>too… much… typing!</vt:lpstr>
      <vt:lpstr>DIALS demo</vt:lpstr>
      <vt:lpstr>How to run DIALS the easy way:</vt:lpstr>
      <vt:lpstr>How to run DIALS the hard way:</vt:lpstr>
      <vt:lpstr>How to run DIALS the hard way:</vt:lpstr>
      <vt:lpstr>How to run DIALS the hard way:</vt:lpstr>
      <vt:lpstr>No free R flag?</vt:lpstr>
      <vt:lpstr>No free R flag?</vt:lpstr>
      <vt:lpstr>No free R flag?</vt:lpstr>
      <vt:lpstr>Occupancy refinement in refmac</vt:lpstr>
      <vt:lpstr>Occupancy refinement in refmac</vt:lpstr>
      <vt:lpstr>Occupancy refinement in refmac</vt:lpstr>
      <vt:lpstr>Occupancy refinement in refmac</vt:lpstr>
      <vt:lpstr>Occupancy refinement in refmac</vt:lpstr>
      <vt:lpstr>Other Good Resources</vt:lpstr>
      <vt:lpstr>Trick Question: What is the space group?</vt:lpstr>
      <vt:lpstr>Pitfalls: sub-space groups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James_Holton</dc:creator>
  <cp:lastModifiedBy>JMHolton</cp:lastModifiedBy>
  <cp:revision>30</cp:revision>
  <dcterms:created xsi:type="dcterms:W3CDTF">2018-04-24T18:45:50Z</dcterms:created>
  <dcterms:modified xsi:type="dcterms:W3CDTF">2019-01-15T02:31:01Z</dcterms:modified>
</cp:coreProperties>
</file>