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0" r:id="rId4"/>
    <p:sldMasterId id="2147483703" r:id="rId5"/>
    <p:sldMasterId id="2147483715" r:id="rId6"/>
    <p:sldMasterId id="2147483727" r:id="rId7"/>
  </p:sldMasterIdLst>
  <p:notesMasterIdLst>
    <p:notesMasterId r:id="rId64"/>
  </p:notesMasterIdLst>
  <p:sldIdLst>
    <p:sldId id="256" r:id="rId8"/>
    <p:sldId id="260" r:id="rId9"/>
    <p:sldId id="261" r:id="rId10"/>
    <p:sldId id="262" r:id="rId11"/>
    <p:sldId id="263" r:id="rId12"/>
    <p:sldId id="257" r:id="rId13"/>
    <p:sldId id="265" r:id="rId14"/>
    <p:sldId id="266" r:id="rId15"/>
    <p:sldId id="267" r:id="rId16"/>
    <p:sldId id="268" r:id="rId17"/>
    <p:sldId id="269" r:id="rId18"/>
    <p:sldId id="270" r:id="rId19"/>
    <p:sldId id="271" r:id="rId20"/>
    <p:sldId id="264"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740"/>
    <a:srgbClr val="735DD1"/>
    <a:srgbClr val="CFA556"/>
    <a:srgbClr val="857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171" y="-62"/>
      </p:cViewPr>
      <p:guideLst>
        <p:guide orient="horz" pos="2160"/>
        <p:guide pos="2880"/>
      </p:guideLst>
    </p:cSldViewPr>
  </p:slideViewPr>
  <p:notesTextViewPr>
    <p:cViewPr>
      <p:scale>
        <a:sx n="1" d="1"/>
        <a:sy n="1" d="1"/>
      </p:scale>
      <p:origin x="0" y="0"/>
    </p:cViewPr>
  </p:notesTextViewPr>
  <p:sorterViewPr>
    <p:cViewPr>
      <p:scale>
        <a:sx n="100" d="100"/>
        <a:sy n="100" d="100"/>
      </p:scale>
      <p:origin x="0" y="985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5185185185185"/>
          <c:y val="6.5217391304347824E-2"/>
          <c:w val="0.86507936507936511"/>
          <c:h val="0.79249011857707508"/>
        </c:manualLayout>
      </c:layout>
      <c:scatterChart>
        <c:scatterStyle val="smoothMarker"/>
        <c:varyColors val="0"/>
        <c:ser>
          <c:idx val="0"/>
          <c:order val="0"/>
          <c:tx>
            <c:strRef>
              <c:f>Sheet1!$B$1</c:f>
              <c:strCache>
                <c:ptCount val="1"/>
                <c:pt idx="0">
                  <c:v>Rwork</c:v>
                </c:pt>
              </c:strCache>
            </c:strRef>
          </c:tx>
          <c:spPr>
            <a:ln w="28636">
              <a:noFill/>
            </a:ln>
          </c:spPr>
          <c:marker>
            <c:symbol val="dash"/>
            <c:size val="12"/>
            <c:spPr>
              <a:solidFill>
                <a:srgbClr val="003366"/>
              </a:solidFill>
              <a:ln>
                <a:solidFill>
                  <a:srgbClr val="003366"/>
                </a:solidFill>
                <a:prstDash val="solid"/>
              </a:ln>
            </c:spPr>
          </c:marker>
          <c:xVal>
            <c:numRef>
              <c:f>Sheet1!$A$2:$A$3126</c:f>
              <c:numCache>
                <c:formatCode>General</c:formatCode>
                <c:ptCount val="3125"/>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5</c:v>
                </c:pt>
                <c:pt idx="165">
                  <c:v>5</c:v>
                </c:pt>
                <c:pt idx="166">
                  <c:v>5</c:v>
                </c:pt>
                <c:pt idx="167">
                  <c:v>5</c:v>
                </c:pt>
                <c:pt idx="168">
                  <c:v>5</c:v>
                </c:pt>
                <c:pt idx="169">
                  <c:v>5</c:v>
                </c:pt>
                <c:pt idx="170">
                  <c:v>5</c:v>
                </c:pt>
                <c:pt idx="171">
                  <c:v>5</c:v>
                </c:pt>
                <c:pt idx="172">
                  <c:v>5</c:v>
                </c:pt>
                <c:pt idx="173">
                  <c:v>5</c:v>
                </c:pt>
                <c:pt idx="174">
                  <c:v>5</c:v>
                </c:pt>
                <c:pt idx="175">
                  <c:v>4</c:v>
                </c:pt>
                <c:pt idx="176">
                  <c:v>4</c:v>
                </c:pt>
                <c:pt idx="177">
                  <c:v>4</c:v>
                </c:pt>
                <c:pt idx="178">
                  <c:v>4</c:v>
                </c:pt>
                <c:pt idx="179">
                  <c:v>4</c:v>
                </c:pt>
                <c:pt idx="180">
                  <c:v>4</c:v>
                </c:pt>
                <c:pt idx="181">
                  <c:v>4</c:v>
                </c:pt>
                <c:pt idx="182">
                  <c:v>4</c:v>
                </c:pt>
                <c:pt idx="183">
                  <c:v>3</c:v>
                </c:pt>
                <c:pt idx="184">
                  <c:v>3</c:v>
                </c:pt>
                <c:pt idx="185">
                  <c:v>3</c:v>
                </c:pt>
                <c:pt idx="186">
                  <c:v>3</c:v>
                </c:pt>
                <c:pt idx="187">
                  <c:v>3</c:v>
                </c:pt>
                <c:pt idx="188">
                  <c:v>3</c:v>
                </c:pt>
                <c:pt idx="189">
                  <c:v>2</c:v>
                </c:pt>
                <c:pt idx="190">
                  <c:v>2</c:v>
                </c:pt>
                <c:pt idx="191">
                  <c:v>2</c:v>
                </c:pt>
                <c:pt idx="192">
                  <c:v>2</c:v>
                </c:pt>
                <c:pt idx="193">
                  <c:v>2</c:v>
                </c:pt>
                <c:pt idx="194">
                  <c:v>2</c:v>
                </c:pt>
                <c:pt idx="195">
                  <c:v>1</c:v>
                </c:pt>
                <c:pt idx="196">
                  <c:v>1</c:v>
                </c:pt>
                <c:pt idx="197">
                  <c:v>1</c:v>
                </c:pt>
                <c:pt idx="198">
                  <c:v>1</c:v>
                </c:pt>
              </c:numCache>
            </c:numRef>
          </c:xVal>
          <c:yVal>
            <c:numRef>
              <c:f>Sheet1!$B$2:$B$3126</c:f>
              <c:numCache>
                <c:formatCode>General</c:formatCode>
                <c:ptCount val="3125"/>
                <c:pt idx="0">
                  <c:v>2.8</c:v>
                </c:pt>
                <c:pt idx="1">
                  <c:v>1.56</c:v>
                </c:pt>
                <c:pt idx="2">
                  <c:v>2.96</c:v>
                </c:pt>
                <c:pt idx="3">
                  <c:v>1.88</c:v>
                </c:pt>
                <c:pt idx="4">
                  <c:v>2.36</c:v>
                </c:pt>
                <c:pt idx="5">
                  <c:v>1.53</c:v>
                </c:pt>
                <c:pt idx="6">
                  <c:v>2.64</c:v>
                </c:pt>
                <c:pt idx="7">
                  <c:v>1.84</c:v>
                </c:pt>
                <c:pt idx="8">
                  <c:v>2.15</c:v>
                </c:pt>
                <c:pt idx="9">
                  <c:v>1.43</c:v>
                </c:pt>
                <c:pt idx="10">
                  <c:v>2.4</c:v>
                </c:pt>
                <c:pt idx="11">
                  <c:v>1.45</c:v>
                </c:pt>
                <c:pt idx="12">
                  <c:v>2.0099999999999998</c:v>
                </c:pt>
                <c:pt idx="13">
                  <c:v>1.1200000000000001</c:v>
                </c:pt>
                <c:pt idx="14">
                  <c:v>2.5099999999999998</c:v>
                </c:pt>
                <c:pt idx="15">
                  <c:v>1.54</c:v>
                </c:pt>
                <c:pt idx="16">
                  <c:v>2.33</c:v>
                </c:pt>
                <c:pt idx="17">
                  <c:v>1.28</c:v>
                </c:pt>
                <c:pt idx="18">
                  <c:v>2.72</c:v>
                </c:pt>
                <c:pt idx="19">
                  <c:v>1.37</c:v>
                </c:pt>
                <c:pt idx="20">
                  <c:v>2.46</c:v>
                </c:pt>
                <c:pt idx="21">
                  <c:v>1.49</c:v>
                </c:pt>
                <c:pt idx="22">
                  <c:v>2.4500000000000002</c:v>
                </c:pt>
                <c:pt idx="23">
                  <c:v>1.7</c:v>
                </c:pt>
                <c:pt idx="24">
                  <c:v>2.75</c:v>
                </c:pt>
                <c:pt idx="25">
                  <c:v>1.61</c:v>
                </c:pt>
                <c:pt idx="26">
                  <c:v>2.61</c:v>
                </c:pt>
                <c:pt idx="27">
                  <c:v>1.77</c:v>
                </c:pt>
                <c:pt idx="28">
                  <c:v>3.24</c:v>
                </c:pt>
                <c:pt idx="29">
                  <c:v>1.94</c:v>
                </c:pt>
                <c:pt idx="30">
                  <c:v>3.3</c:v>
                </c:pt>
                <c:pt idx="31">
                  <c:v>2.29</c:v>
                </c:pt>
                <c:pt idx="32">
                  <c:v>2.84</c:v>
                </c:pt>
                <c:pt idx="33">
                  <c:v>1.83</c:v>
                </c:pt>
                <c:pt idx="34">
                  <c:v>3.03</c:v>
                </c:pt>
                <c:pt idx="35">
                  <c:v>2.0699999999999998</c:v>
                </c:pt>
                <c:pt idx="36">
                  <c:v>2.67</c:v>
                </c:pt>
                <c:pt idx="37">
                  <c:v>1.75</c:v>
                </c:pt>
                <c:pt idx="38">
                  <c:v>2.92</c:v>
                </c:pt>
                <c:pt idx="39">
                  <c:v>1.8</c:v>
                </c:pt>
                <c:pt idx="40">
                  <c:v>2.87</c:v>
                </c:pt>
                <c:pt idx="41">
                  <c:v>1.91</c:v>
                </c:pt>
                <c:pt idx="42">
                  <c:v>2.8</c:v>
                </c:pt>
                <c:pt idx="43">
                  <c:v>1.62</c:v>
                </c:pt>
                <c:pt idx="44">
                  <c:v>2.99</c:v>
                </c:pt>
                <c:pt idx="45">
                  <c:v>1.74</c:v>
                </c:pt>
                <c:pt idx="46">
                  <c:v>2.78</c:v>
                </c:pt>
                <c:pt idx="47">
                  <c:v>1.84</c:v>
                </c:pt>
                <c:pt idx="48">
                  <c:v>3.06</c:v>
                </c:pt>
                <c:pt idx="49">
                  <c:v>1.97</c:v>
                </c:pt>
                <c:pt idx="50">
                  <c:v>3.16</c:v>
                </c:pt>
                <c:pt idx="51">
                  <c:v>1.97</c:v>
                </c:pt>
                <c:pt idx="52">
                  <c:v>3.01</c:v>
                </c:pt>
                <c:pt idx="53">
                  <c:v>2.06</c:v>
                </c:pt>
                <c:pt idx="54">
                  <c:v>3.47</c:v>
                </c:pt>
                <c:pt idx="55">
                  <c:v>2.31</c:v>
                </c:pt>
                <c:pt idx="56">
                  <c:v>3.68</c:v>
                </c:pt>
                <c:pt idx="57">
                  <c:v>2.59</c:v>
                </c:pt>
                <c:pt idx="58">
                  <c:v>3.23</c:v>
                </c:pt>
                <c:pt idx="59">
                  <c:v>2.25</c:v>
                </c:pt>
                <c:pt idx="60">
                  <c:v>3.38</c:v>
                </c:pt>
                <c:pt idx="61">
                  <c:v>2.36</c:v>
                </c:pt>
                <c:pt idx="62">
                  <c:v>3.04</c:v>
                </c:pt>
                <c:pt idx="63">
                  <c:v>2.06</c:v>
                </c:pt>
                <c:pt idx="64">
                  <c:v>3.33</c:v>
                </c:pt>
                <c:pt idx="65">
                  <c:v>2.27</c:v>
                </c:pt>
                <c:pt idx="66">
                  <c:v>3.39</c:v>
                </c:pt>
                <c:pt idx="67">
                  <c:v>2.4</c:v>
                </c:pt>
                <c:pt idx="68">
                  <c:v>3.34</c:v>
                </c:pt>
                <c:pt idx="69">
                  <c:v>2.12</c:v>
                </c:pt>
                <c:pt idx="70">
                  <c:v>3.22</c:v>
                </c:pt>
                <c:pt idx="71">
                  <c:v>2.21</c:v>
                </c:pt>
                <c:pt idx="72">
                  <c:v>3.34</c:v>
                </c:pt>
                <c:pt idx="73">
                  <c:v>2.41</c:v>
                </c:pt>
                <c:pt idx="74">
                  <c:v>3.42</c:v>
                </c:pt>
                <c:pt idx="75">
                  <c:v>2.2200000000000002</c:v>
                </c:pt>
                <c:pt idx="76">
                  <c:v>3.39</c:v>
                </c:pt>
                <c:pt idx="77">
                  <c:v>2.36</c:v>
                </c:pt>
                <c:pt idx="78">
                  <c:v>3.92</c:v>
                </c:pt>
                <c:pt idx="79">
                  <c:v>2.97</c:v>
                </c:pt>
                <c:pt idx="80">
                  <c:v>4.1100000000000003</c:v>
                </c:pt>
                <c:pt idx="81">
                  <c:v>2.99</c:v>
                </c:pt>
                <c:pt idx="82">
                  <c:v>3.7</c:v>
                </c:pt>
                <c:pt idx="83">
                  <c:v>2.58</c:v>
                </c:pt>
                <c:pt idx="84">
                  <c:v>3.84</c:v>
                </c:pt>
                <c:pt idx="85">
                  <c:v>2.87</c:v>
                </c:pt>
                <c:pt idx="86">
                  <c:v>3.95</c:v>
                </c:pt>
                <c:pt idx="87">
                  <c:v>2.61</c:v>
                </c:pt>
                <c:pt idx="88">
                  <c:v>3.83</c:v>
                </c:pt>
                <c:pt idx="89">
                  <c:v>2.78</c:v>
                </c:pt>
                <c:pt idx="90">
                  <c:v>3.64</c:v>
                </c:pt>
                <c:pt idx="91">
                  <c:v>2.65</c:v>
                </c:pt>
                <c:pt idx="92">
                  <c:v>3.61</c:v>
                </c:pt>
                <c:pt idx="93">
                  <c:v>2.68</c:v>
                </c:pt>
                <c:pt idx="94">
                  <c:v>3.94</c:v>
                </c:pt>
                <c:pt idx="95">
                  <c:v>2.91</c:v>
                </c:pt>
                <c:pt idx="96">
                  <c:v>3.93</c:v>
                </c:pt>
                <c:pt idx="97">
                  <c:v>3.84</c:v>
                </c:pt>
                <c:pt idx="98">
                  <c:v>4.5599999999999996</c:v>
                </c:pt>
                <c:pt idx="99">
                  <c:v>3.29</c:v>
                </c:pt>
                <c:pt idx="100">
                  <c:v>4.79</c:v>
                </c:pt>
                <c:pt idx="101">
                  <c:v>3.55</c:v>
                </c:pt>
                <c:pt idx="102">
                  <c:v>4.68</c:v>
                </c:pt>
                <c:pt idx="103">
                  <c:v>3.33</c:v>
                </c:pt>
                <c:pt idx="104">
                  <c:v>4.51</c:v>
                </c:pt>
                <c:pt idx="105">
                  <c:v>3.09</c:v>
                </c:pt>
                <c:pt idx="106">
                  <c:v>4.5199999999999996</c:v>
                </c:pt>
                <c:pt idx="107">
                  <c:v>3.21</c:v>
                </c:pt>
                <c:pt idx="108">
                  <c:v>4.12</c:v>
                </c:pt>
                <c:pt idx="109">
                  <c:v>3.28</c:v>
                </c:pt>
                <c:pt idx="110">
                  <c:v>4.1500000000000004</c:v>
                </c:pt>
                <c:pt idx="111">
                  <c:v>3.14</c:v>
                </c:pt>
                <c:pt idx="112">
                  <c:v>4.33</c:v>
                </c:pt>
                <c:pt idx="113">
                  <c:v>3.5</c:v>
                </c:pt>
                <c:pt idx="114">
                  <c:v>4.4000000000000004</c:v>
                </c:pt>
                <c:pt idx="115">
                  <c:v>3.14</c:v>
                </c:pt>
                <c:pt idx="116">
                  <c:v>4.33</c:v>
                </c:pt>
                <c:pt idx="117">
                  <c:v>3.45</c:v>
                </c:pt>
                <c:pt idx="118">
                  <c:v>5.13</c:v>
                </c:pt>
                <c:pt idx="119">
                  <c:v>3.96</c:v>
                </c:pt>
                <c:pt idx="120">
                  <c:v>5.56</c:v>
                </c:pt>
                <c:pt idx="121">
                  <c:v>5.07</c:v>
                </c:pt>
                <c:pt idx="122">
                  <c:v>3.83</c:v>
                </c:pt>
                <c:pt idx="123">
                  <c:v>4.9000000000000004</c:v>
                </c:pt>
                <c:pt idx="124">
                  <c:v>3.8</c:v>
                </c:pt>
                <c:pt idx="125">
                  <c:v>4.93</c:v>
                </c:pt>
                <c:pt idx="126">
                  <c:v>3.68</c:v>
                </c:pt>
                <c:pt idx="127">
                  <c:v>4.7699999999999996</c:v>
                </c:pt>
                <c:pt idx="128">
                  <c:v>3.77</c:v>
                </c:pt>
                <c:pt idx="129">
                  <c:v>5.13</c:v>
                </c:pt>
                <c:pt idx="130">
                  <c:v>5</c:v>
                </c:pt>
                <c:pt idx="131">
                  <c:v>3.91</c:v>
                </c:pt>
                <c:pt idx="132">
                  <c:v>4.9000000000000004</c:v>
                </c:pt>
                <c:pt idx="133">
                  <c:v>3.73</c:v>
                </c:pt>
                <c:pt idx="134">
                  <c:v>5.55</c:v>
                </c:pt>
                <c:pt idx="135">
                  <c:v>4.42</c:v>
                </c:pt>
                <c:pt idx="136">
                  <c:v>5.9</c:v>
                </c:pt>
                <c:pt idx="137">
                  <c:v>4.66</c:v>
                </c:pt>
                <c:pt idx="138">
                  <c:v>5.77</c:v>
                </c:pt>
                <c:pt idx="139">
                  <c:v>4.57</c:v>
                </c:pt>
                <c:pt idx="140">
                  <c:v>5.51</c:v>
                </c:pt>
                <c:pt idx="141">
                  <c:v>4.41</c:v>
                </c:pt>
                <c:pt idx="142">
                  <c:v>5.5</c:v>
                </c:pt>
                <c:pt idx="143">
                  <c:v>4.41</c:v>
                </c:pt>
                <c:pt idx="144">
                  <c:v>5.28</c:v>
                </c:pt>
                <c:pt idx="145">
                  <c:v>4.34</c:v>
                </c:pt>
                <c:pt idx="146">
                  <c:v>5.4</c:v>
                </c:pt>
                <c:pt idx="147">
                  <c:v>4.13</c:v>
                </c:pt>
                <c:pt idx="148">
                  <c:v>5.37</c:v>
                </c:pt>
                <c:pt idx="149">
                  <c:v>4.32</c:v>
                </c:pt>
                <c:pt idx="150">
                  <c:v>6.39</c:v>
                </c:pt>
                <c:pt idx="151">
                  <c:v>4.99</c:v>
                </c:pt>
                <c:pt idx="152">
                  <c:v>6.61</c:v>
                </c:pt>
                <c:pt idx="153">
                  <c:v>5.36</c:v>
                </c:pt>
                <c:pt idx="154">
                  <c:v>6.54</c:v>
                </c:pt>
                <c:pt idx="155">
                  <c:v>4.9400000000000004</c:v>
                </c:pt>
                <c:pt idx="156">
                  <c:v>6</c:v>
                </c:pt>
                <c:pt idx="157">
                  <c:v>4.92</c:v>
                </c:pt>
                <c:pt idx="158">
                  <c:v>6.15</c:v>
                </c:pt>
                <c:pt idx="159">
                  <c:v>5.25</c:v>
                </c:pt>
                <c:pt idx="160">
                  <c:v>6.22</c:v>
                </c:pt>
                <c:pt idx="161">
                  <c:v>4.97</c:v>
                </c:pt>
                <c:pt idx="162">
                  <c:v>6.07</c:v>
                </c:pt>
                <c:pt idx="163">
                  <c:v>4.8899999999999997</c:v>
                </c:pt>
                <c:pt idx="164">
                  <c:v>7.48</c:v>
                </c:pt>
                <c:pt idx="165">
                  <c:v>6.05</c:v>
                </c:pt>
                <c:pt idx="166">
                  <c:v>7.41</c:v>
                </c:pt>
                <c:pt idx="167">
                  <c:v>5.99</c:v>
                </c:pt>
                <c:pt idx="168">
                  <c:v>7.31</c:v>
                </c:pt>
                <c:pt idx="169">
                  <c:v>6.87</c:v>
                </c:pt>
                <c:pt idx="170">
                  <c:v>5.71</c:v>
                </c:pt>
                <c:pt idx="171">
                  <c:v>7.01</c:v>
                </c:pt>
                <c:pt idx="172">
                  <c:v>5.69</c:v>
                </c:pt>
                <c:pt idx="173">
                  <c:v>7.09</c:v>
                </c:pt>
                <c:pt idx="174">
                  <c:v>5.77</c:v>
                </c:pt>
                <c:pt idx="175">
                  <c:v>8.35</c:v>
                </c:pt>
                <c:pt idx="176">
                  <c:v>6.7</c:v>
                </c:pt>
                <c:pt idx="177">
                  <c:v>8.56</c:v>
                </c:pt>
                <c:pt idx="178">
                  <c:v>8.51</c:v>
                </c:pt>
                <c:pt idx="179">
                  <c:v>7.01</c:v>
                </c:pt>
                <c:pt idx="180">
                  <c:v>8.02</c:v>
                </c:pt>
                <c:pt idx="181">
                  <c:v>8.18</c:v>
                </c:pt>
                <c:pt idx="182">
                  <c:v>6.78</c:v>
                </c:pt>
                <c:pt idx="183">
                  <c:v>9.94</c:v>
                </c:pt>
                <c:pt idx="184">
                  <c:v>10.119999999999999</c:v>
                </c:pt>
                <c:pt idx="185">
                  <c:v>7.89</c:v>
                </c:pt>
                <c:pt idx="186">
                  <c:v>9.36</c:v>
                </c:pt>
                <c:pt idx="187">
                  <c:v>7.6</c:v>
                </c:pt>
                <c:pt idx="188">
                  <c:v>9.7899999999999991</c:v>
                </c:pt>
                <c:pt idx="189">
                  <c:v>11.75</c:v>
                </c:pt>
                <c:pt idx="190">
                  <c:v>8.81</c:v>
                </c:pt>
                <c:pt idx="191">
                  <c:v>12.43</c:v>
                </c:pt>
                <c:pt idx="192">
                  <c:v>9.11</c:v>
                </c:pt>
                <c:pt idx="193">
                  <c:v>11.86</c:v>
                </c:pt>
                <c:pt idx="194">
                  <c:v>8.83</c:v>
                </c:pt>
                <c:pt idx="195">
                  <c:v>17.87</c:v>
                </c:pt>
                <c:pt idx="196">
                  <c:v>11.46</c:v>
                </c:pt>
                <c:pt idx="197">
                  <c:v>14.81</c:v>
                </c:pt>
                <c:pt idx="198">
                  <c:v>10.39</c:v>
                </c:pt>
              </c:numCache>
            </c:numRef>
          </c:yVal>
          <c:smooth val="0"/>
          <c:extLst xmlns:c16r2="http://schemas.microsoft.com/office/drawing/2015/06/chart">
            <c:ext xmlns:c16="http://schemas.microsoft.com/office/drawing/2014/chart" uri="{C3380CC4-5D6E-409C-BE32-E72D297353CC}">
              <c16:uniqueId val="{00000000-CED8-423A-9DC6-B8E536BF1DC9}"/>
            </c:ext>
          </c:extLst>
        </c:ser>
        <c:ser>
          <c:idx val="1"/>
          <c:order val="1"/>
          <c:tx>
            <c:strRef>
              <c:f>Sheet1!$C$1</c:f>
              <c:strCache>
                <c:ptCount val="1"/>
                <c:pt idx="0">
                  <c:v>Rfree</c:v>
                </c:pt>
              </c:strCache>
            </c:strRef>
          </c:tx>
          <c:spPr>
            <a:ln w="28636">
              <a:noFill/>
            </a:ln>
          </c:spPr>
          <c:marker>
            <c:symbol val="dot"/>
            <c:size val="12"/>
            <c:spPr>
              <a:solidFill>
                <a:srgbClr val="800000"/>
              </a:solidFill>
              <a:ln>
                <a:solidFill>
                  <a:srgbClr val="800000"/>
                </a:solidFill>
                <a:prstDash val="solid"/>
              </a:ln>
            </c:spPr>
          </c:marker>
          <c:xVal>
            <c:numRef>
              <c:f>Sheet1!$A$2:$A$3126</c:f>
              <c:numCache>
                <c:formatCode>General</c:formatCode>
                <c:ptCount val="3125"/>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5</c:v>
                </c:pt>
                <c:pt idx="165">
                  <c:v>5</c:v>
                </c:pt>
                <c:pt idx="166">
                  <c:v>5</c:v>
                </c:pt>
                <c:pt idx="167">
                  <c:v>5</c:v>
                </c:pt>
                <c:pt idx="168">
                  <c:v>5</c:v>
                </c:pt>
                <c:pt idx="169">
                  <c:v>5</c:v>
                </c:pt>
                <c:pt idx="170">
                  <c:v>5</c:v>
                </c:pt>
                <c:pt idx="171">
                  <c:v>5</c:v>
                </c:pt>
                <c:pt idx="172">
                  <c:v>5</c:v>
                </c:pt>
                <c:pt idx="173">
                  <c:v>5</c:v>
                </c:pt>
                <c:pt idx="174">
                  <c:v>5</c:v>
                </c:pt>
                <c:pt idx="175">
                  <c:v>4</c:v>
                </c:pt>
                <c:pt idx="176">
                  <c:v>4</c:v>
                </c:pt>
                <c:pt idx="177">
                  <c:v>4</c:v>
                </c:pt>
                <c:pt idx="178">
                  <c:v>4</c:v>
                </c:pt>
                <c:pt idx="179">
                  <c:v>4</c:v>
                </c:pt>
                <c:pt idx="180">
                  <c:v>4</c:v>
                </c:pt>
                <c:pt idx="181">
                  <c:v>4</c:v>
                </c:pt>
                <c:pt idx="182">
                  <c:v>4</c:v>
                </c:pt>
                <c:pt idx="183">
                  <c:v>3</c:v>
                </c:pt>
                <c:pt idx="184">
                  <c:v>3</c:v>
                </c:pt>
                <c:pt idx="185">
                  <c:v>3</c:v>
                </c:pt>
                <c:pt idx="186">
                  <c:v>3</c:v>
                </c:pt>
                <c:pt idx="187">
                  <c:v>3</c:v>
                </c:pt>
                <c:pt idx="188">
                  <c:v>3</c:v>
                </c:pt>
                <c:pt idx="189">
                  <c:v>2</c:v>
                </c:pt>
                <c:pt idx="190">
                  <c:v>2</c:v>
                </c:pt>
                <c:pt idx="191">
                  <c:v>2</c:v>
                </c:pt>
                <c:pt idx="192">
                  <c:v>2</c:v>
                </c:pt>
                <c:pt idx="193">
                  <c:v>2</c:v>
                </c:pt>
                <c:pt idx="194">
                  <c:v>2</c:v>
                </c:pt>
                <c:pt idx="195">
                  <c:v>1</c:v>
                </c:pt>
                <c:pt idx="196">
                  <c:v>1</c:v>
                </c:pt>
                <c:pt idx="197">
                  <c:v>1</c:v>
                </c:pt>
                <c:pt idx="198">
                  <c:v>1</c:v>
                </c:pt>
              </c:numCache>
            </c:numRef>
          </c:xVal>
          <c:yVal>
            <c:numRef>
              <c:f>Sheet1!$C$2:$C$3126</c:f>
              <c:numCache>
                <c:formatCode>General</c:formatCode>
                <c:ptCount val="3125"/>
                <c:pt idx="0">
                  <c:v>2.96</c:v>
                </c:pt>
                <c:pt idx="1">
                  <c:v>1.76</c:v>
                </c:pt>
                <c:pt idx="2">
                  <c:v>3.1</c:v>
                </c:pt>
                <c:pt idx="3">
                  <c:v>2.21</c:v>
                </c:pt>
                <c:pt idx="4">
                  <c:v>2.5099999999999998</c:v>
                </c:pt>
                <c:pt idx="5">
                  <c:v>1.75</c:v>
                </c:pt>
                <c:pt idx="6">
                  <c:v>2.81</c:v>
                </c:pt>
                <c:pt idx="7">
                  <c:v>2.13</c:v>
                </c:pt>
                <c:pt idx="8">
                  <c:v>2.33</c:v>
                </c:pt>
                <c:pt idx="9">
                  <c:v>1.71</c:v>
                </c:pt>
                <c:pt idx="10">
                  <c:v>2.68</c:v>
                </c:pt>
                <c:pt idx="11">
                  <c:v>1.76</c:v>
                </c:pt>
                <c:pt idx="12">
                  <c:v>2.16</c:v>
                </c:pt>
                <c:pt idx="13">
                  <c:v>1.34</c:v>
                </c:pt>
                <c:pt idx="14">
                  <c:v>2.81</c:v>
                </c:pt>
                <c:pt idx="15">
                  <c:v>1.92</c:v>
                </c:pt>
                <c:pt idx="16">
                  <c:v>2.59</c:v>
                </c:pt>
                <c:pt idx="17">
                  <c:v>1.55</c:v>
                </c:pt>
                <c:pt idx="18">
                  <c:v>2.97</c:v>
                </c:pt>
                <c:pt idx="19">
                  <c:v>1.69</c:v>
                </c:pt>
                <c:pt idx="20">
                  <c:v>2.7</c:v>
                </c:pt>
                <c:pt idx="21">
                  <c:v>1.78</c:v>
                </c:pt>
                <c:pt idx="22">
                  <c:v>2.67</c:v>
                </c:pt>
                <c:pt idx="23">
                  <c:v>2.0299999999999998</c:v>
                </c:pt>
                <c:pt idx="24">
                  <c:v>2.99</c:v>
                </c:pt>
                <c:pt idx="25">
                  <c:v>1.97</c:v>
                </c:pt>
                <c:pt idx="26">
                  <c:v>2.89</c:v>
                </c:pt>
                <c:pt idx="27">
                  <c:v>2.19</c:v>
                </c:pt>
                <c:pt idx="28">
                  <c:v>3.38</c:v>
                </c:pt>
                <c:pt idx="29">
                  <c:v>2.2000000000000002</c:v>
                </c:pt>
                <c:pt idx="30">
                  <c:v>3.51</c:v>
                </c:pt>
                <c:pt idx="31">
                  <c:v>2.63</c:v>
                </c:pt>
                <c:pt idx="32">
                  <c:v>3.16</c:v>
                </c:pt>
                <c:pt idx="33">
                  <c:v>2.21</c:v>
                </c:pt>
                <c:pt idx="34">
                  <c:v>3.25</c:v>
                </c:pt>
                <c:pt idx="35">
                  <c:v>2.35</c:v>
                </c:pt>
                <c:pt idx="36">
                  <c:v>2.93</c:v>
                </c:pt>
                <c:pt idx="37">
                  <c:v>2.09</c:v>
                </c:pt>
                <c:pt idx="38">
                  <c:v>3.29</c:v>
                </c:pt>
                <c:pt idx="39">
                  <c:v>2.16</c:v>
                </c:pt>
                <c:pt idx="40">
                  <c:v>3.13</c:v>
                </c:pt>
                <c:pt idx="41">
                  <c:v>2.2799999999999998</c:v>
                </c:pt>
                <c:pt idx="42">
                  <c:v>3.07</c:v>
                </c:pt>
                <c:pt idx="43">
                  <c:v>2.0299999999999998</c:v>
                </c:pt>
                <c:pt idx="44">
                  <c:v>3.29</c:v>
                </c:pt>
                <c:pt idx="45">
                  <c:v>2.1800000000000002</c:v>
                </c:pt>
                <c:pt idx="46">
                  <c:v>3.07</c:v>
                </c:pt>
                <c:pt idx="47">
                  <c:v>2.25</c:v>
                </c:pt>
                <c:pt idx="48">
                  <c:v>3.33</c:v>
                </c:pt>
                <c:pt idx="49">
                  <c:v>2.39</c:v>
                </c:pt>
                <c:pt idx="50">
                  <c:v>3.47</c:v>
                </c:pt>
                <c:pt idx="51">
                  <c:v>2.37</c:v>
                </c:pt>
                <c:pt idx="52">
                  <c:v>3.35</c:v>
                </c:pt>
                <c:pt idx="53">
                  <c:v>2.4900000000000002</c:v>
                </c:pt>
                <c:pt idx="54">
                  <c:v>3.74</c:v>
                </c:pt>
                <c:pt idx="55">
                  <c:v>2.59</c:v>
                </c:pt>
                <c:pt idx="56">
                  <c:v>3.93</c:v>
                </c:pt>
                <c:pt idx="57">
                  <c:v>3</c:v>
                </c:pt>
                <c:pt idx="58">
                  <c:v>3.68</c:v>
                </c:pt>
                <c:pt idx="59">
                  <c:v>2.68</c:v>
                </c:pt>
                <c:pt idx="60">
                  <c:v>3.65</c:v>
                </c:pt>
                <c:pt idx="61">
                  <c:v>2.72</c:v>
                </c:pt>
                <c:pt idx="62">
                  <c:v>3.36</c:v>
                </c:pt>
                <c:pt idx="63">
                  <c:v>2.4900000000000002</c:v>
                </c:pt>
                <c:pt idx="64">
                  <c:v>3.68</c:v>
                </c:pt>
                <c:pt idx="65">
                  <c:v>2.64</c:v>
                </c:pt>
                <c:pt idx="66">
                  <c:v>3.74</c:v>
                </c:pt>
                <c:pt idx="67">
                  <c:v>2.79</c:v>
                </c:pt>
                <c:pt idx="68">
                  <c:v>3.73</c:v>
                </c:pt>
                <c:pt idx="69">
                  <c:v>2.5499999999999998</c:v>
                </c:pt>
                <c:pt idx="70">
                  <c:v>3.62</c:v>
                </c:pt>
                <c:pt idx="71">
                  <c:v>2.66</c:v>
                </c:pt>
                <c:pt idx="72">
                  <c:v>3.81</c:v>
                </c:pt>
                <c:pt idx="73">
                  <c:v>2.89</c:v>
                </c:pt>
                <c:pt idx="74">
                  <c:v>3.7</c:v>
                </c:pt>
                <c:pt idx="75">
                  <c:v>2.65</c:v>
                </c:pt>
                <c:pt idx="76">
                  <c:v>3.84</c:v>
                </c:pt>
                <c:pt idx="77">
                  <c:v>2.79</c:v>
                </c:pt>
                <c:pt idx="78">
                  <c:v>4.32</c:v>
                </c:pt>
                <c:pt idx="79">
                  <c:v>3.4</c:v>
                </c:pt>
                <c:pt idx="80">
                  <c:v>4.46</c:v>
                </c:pt>
                <c:pt idx="81">
                  <c:v>3.49</c:v>
                </c:pt>
                <c:pt idx="82">
                  <c:v>4.21</c:v>
                </c:pt>
                <c:pt idx="83">
                  <c:v>2.99</c:v>
                </c:pt>
                <c:pt idx="84">
                  <c:v>4.1900000000000004</c:v>
                </c:pt>
                <c:pt idx="85">
                  <c:v>3.28</c:v>
                </c:pt>
                <c:pt idx="86">
                  <c:v>4.5</c:v>
                </c:pt>
                <c:pt idx="87">
                  <c:v>3.09</c:v>
                </c:pt>
                <c:pt idx="88">
                  <c:v>4.34</c:v>
                </c:pt>
                <c:pt idx="89">
                  <c:v>3.24</c:v>
                </c:pt>
                <c:pt idx="90">
                  <c:v>4.0999999999999996</c:v>
                </c:pt>
                <c:pt idx="91">
                  <c:v>3.14</c:v>
                </c:pt>
                <c:pt idx="92">
                  <c:v>4.05</c:v>
                </c:pt>
                <c:pt idx="93">
                  <c:v>3.15</c:v>
                </c:pt>
                <c:pt idx="94">
                  <c:v>4.46</c:v>
                </c:pt>
                <c:pt idx="95">
                  <c:v>3.44</c:v>
                </c:pt>
                <c:pt idx="96">
                  <c:v>4.32</c:v>
                </c:pt>
                <c:pt idx="97">
                  <c:v>4.29</c:v>
                </c:pt>
                <c:pt idx="98">
                  <c:v>5.01</c:v>
                </c:pt>
                <c:pt idx="99">
                  <c:v>3.74</c:v>
                </c:pt>
                <c:pt idx="100">
                  <c:v>5.34</c:v>
                </c:pt>
                <c:pt idx="101">
                  <c:v>4.08</c:v>
                </c:pt>
                <c:pt idx="102">
                  <c:v>5.07</c:v>
                </c:pt>
                <c:pt idx="103">
                  <c:v>3.76</c:v>
                </c:pt>
                <c:pt idx="104">
                  <c:v>5</c:v>
                </c:pt>
                <c:pt idx="105">
                  <c:v>3.53</c:v>
                </c:pt>
                <c:pt idx="106">
                  <c:v>5.14</c:v>
                </c:pt>
                <c:pt idx="107">
                  <c:v>3.73</c:v>
                </c:pt>
                <c:pt idx="108">
                  <c:v>4.72</c:v>
                </c:pt>
                <c:pt idx="109">
                  <c:v>3.84</c:v>
                </c:pt>
                <c:pt idx="110">
                  <c:v>4.58</c:v>
                </c:pt>
                <c:pt idx="111">
                  <c:v>3.68</c:v>
                </c:pt>
                <c:pt idx="112">
                  <c:v>4.87</c:v>
                </c:pt>
                <c:pt idx="113">
                  <c:v>4.04</c:v>
                </c:pt>
                <c:pt idx="114">
                  <c:v>4.8600000000000003</c:v>
                </c:pt>
                <c:pt idx="115">
                  <c:v>3.7</c:v>
                </c:pt>
                <c:pt idx="116">
                  <c:v>4.8099999999999996</c:v>
                </c:pt>
                <c:pt idx="117">
                  <c:v>3.94</c:v>
                </c:pt>
                <c:pt idx="118">
                  <c:v>5.6</c:v>
                </c:pt>
                <c:pt idx="119">
                  <c:v>4.4400000000000004</c:v>
                </c:pt>
                <c:pt idx="120">
                  <c:v>6.1</c:v>
                </c:pt>
                <c:pt idx="121">
                  <c:v>5.34</c:v>
                </c:pt>
                <c:pt idx="122">
                  <c:v>4.2699999999999996</c:v>
                </c:pt>
                <c:pt idx="123">
                  <c:v>5.53</c:v>
                </c:pt>
                <c:pt idx="124">
                  <c:v>4.41</c:v>
                </c:pt>
                <c:pt idx="125">
                  <c:v>5.6</c:v>
                </c:pt>
                <c:pt idx="126">
                  <c:v>4.28</c:v>
                </c:pt>
                <c:pt idx="127">
                  <c:v>5.33</c:v>
                </c:pt>
                <c:pt idx="128">
                  <c:v>4.33</c:v>
                </c:pt>
                <c:pt idx="129">
                  <c:v>5.67</c:v>
                </c:pt>
                <c:pt idx="130">
                  <c:v>5.53</c:v>
                </c:pt>
                <c:pt idx="131">
                  <c:v>4.53</c:v>
                </c:pt>
                <c:pt idx="132">
                  <c:v>5.39</c:v>
                </c:pt>
                <c:pt idx="133">
                  <c:v>4.2300000000000004</c:v>
                </c:pt>
                <c:pt idx="134">
                  <c:v>6.12</c:v>
                </c:pt>
                <c:pt idx="135">
                  <c:v>5</c:v>
                </c:pt>
                <c:pt idx="136">
                  <c:v>6.52</c:v>
                </c:pt>
                <c:pt idx="137">
                  <c:v>5.3</c:v>
                </c:pt>
                <c:pt idx="138">
                  <c:v>6.28</c:v>
                </c:pt>
                <c:pt idx="139">
                  <c:v>5.16</c:v>
                </c:pt>
                <c:pt idx="140">
                  <c:v>6.27</c:v>
                </c:pt>
                <c:pt idx="141">
                  <c:v>5.23</c:v>
                </c:pt>
                <c:pt idx="142">
                  <c:v>6.27</c:v>
                </c:pt>
                <c:pt idx="143">
                  <c:v>5.08</c:v>
                </c:pt>
                <c:pt idx="144">
                  <c:v>5.9</c:v>
                </c:pt>
                <c:pt idx="145">
                  <c:v>4.9800000000000004</c:v>
                </c:pt>
                <c:pt idx="146">
                  <c:v>5.9</c:v>
                </c:pt>
                <c:pt idx="147">
                  <c:v>4.7699999999999996</c:v>
                </c:pt>
                <c:pt idx="148">
                  <c:v>6.04</c:v>
                </c:pt>
                <c:pt idx="149">
                  <c:v>4.9000000000000004</c:v>
                </c:pt>
                <c:pt idx="150">
                  <c:v>6.96</c:v>
                </c:pt>
                <c:pt idx="151">
                  <c:v>5.59</c:v>
                </c:pt>
                <c:pt idx="152">
                  <c:v>7.33</c:v>
                </c:pt>
                <c:pt idx="153">
                  <c:v>6.01</c:v>
                </c:pt>
                <c:pt idx="154">
                  <c:v>7.14</c:v>
                </c:pt>
                <c:pt idx="155">
                  <c:v>5.49</c:v>
                </c:pt>
                <c:pt idx="156">
                  <c:v>6.69</c:v>
                </c:pt>
                <c:pt idx="157">
                  <c:v>5.64</c:v>
                </c:pt>
                <c:pt idx="158">
                  <c:v>6.85</c:v>
                </c:pt>
                <c:pt idx="159">
                  <c:v>5.97</c:v>
                </c:pt>
                <c:pt idx="160">
                  <c:v>6.83</c:v>
                </c:pt>
                <c:pt idx="161">
                  <c:v>5.63</c:v>
                </c:pt>
                <c:pt idx="162">
                  <c:v>6.88</c:v>
                </c:pt>
                <c:pt idx="163">
                  <c:v>5.49</c:v>
                </c:pt>
                <c:pt idx="164">
                  <c:v>8.1199999999999992</c:v>
                </c:pt>
                <c:pt idx="165">
                  <c:v>6.61</c:v>
                </c:pt>
                <c:pt idx="166">
                  <c:v>8.0399999999999991</c:v>
                </c:pt>
                <c:pt idx="167">
                  <c:v>6.66</c:v>
                </c:pt>
                <c:pt idx="168">
                  <c:v>7.86</c:v>
                </c:pt>
                <c:pt idx="169">
                  <c:v>7.54</c:v>
                </c:pt>
                <c:pt idx="170">
                  <c:v>6.39</c:v>
                </c:pt>
                <c:pt idx="171">
                  <c:v>7.58</c:v>
                </c:pt>
                <c:pt idx="172">
                  <c:v>6.4</c:v>
                </c:pt>
                <c:pt idx="173">
                  <c:v>7.86</c:v>
                </c:pt>
                <c:pt idx="174">
                  <c:v>6.42</c:v>
                </c:pt>
                <c:pt idx="175">
                  <c:v>8.85</c:v>
                </c:pt>
                <c:pt idx="176">
                  <c:v>7.44</c:v>
                </c:pt>
                <c:pt idx="177">
                  <c:v>8.93</c:v>
                </c:pt>
                <c:pt idx="178">
                  <c:v>8.93</c:v>
                </c:pt>
                <c:pt idx="179">
                  <c:v>7.74</c:v>
                </c:pt>
                <c:pt idx="180">
                  <c:v>8.7799999999999994</c:v>
                </c:pt>
                <c:pt idx="181">
                  <c:v>8.8699999999999992</c:v>
                </c:pt>
                <c:pt idx="182">
                  <c:v>7.48</c:v>
                </c:pt>
                <c:pt idx="183">
                  <c:v>10.66</c:v>
                </c:pt>
                <c:pt idx="184">
                  <c:v>11.04</c:v>
                </c:pt>
                <c:pt idx="185">
                  <c:v>8.7200000000000006</c:v>
                </c:pt>
                <c:pt idx="186">
                  <c:v>10.08</c:v>
                </c:pt>
                <c:pt idx="187">
                  <c:v>8.4600000000000009</c:v>
                </c:pt>
                <c:pt idx="188">
                  <c:v>10.59</c:v>
                </c:pt>
                <c:pt idx="189">
                  <c:v>12.23</c:v>
                </c:pt>
                <c:pt idx="190">
                  <c:v>9.5</c:v>
                </c:pt>
                <c:pt idx="191">
                  <c:v>13.49</c:v>
                </c:pt>
                <c:pt idx="192">
                  <c:v>9.93</c:v>
                </c:pt>
                <c:pt idx="193">
                  <c:v>12.73</c:v>
                </c:pt>
                <c:pt idx="194">
                  <c:v>9.81</c:v>
                </c:pt>
                <c:pt idx="195">
                  <c:v>17.95</c:v>
                </c:pt>
                <c:pt idx="196">
                  <c:v>11.96</c:v>
                </c:pt>
                <c:pt idx="197">
                  <c:v>15.08</c:v>
                </c:pt>
                <c:pt idx="198">
                  <c:v>11.4</c:v>
                </c:pt>
              </c:numCache>
            </c:numRef>
          </c:yVal>
          <c:smooth val="0"/>
          <c:extLst xmlns:c16r2="http://schemas.microsoft.com/office/drawing/2015/06/chart">
            <c:ext xmlns:c16="http://schemas.microsoft.com/office/drawing/2014/chart" uri="{C3380CC4-5D6E-409C-BE32-E72D297353CC}">
              <c16:uniqueId val="{00000001-CED8-423A-9DC6-B8E536BF1DC9}"/>
            </c:ext>
          </c:extLst>
        </c:ser>
        <c:dLbls>
          <c:showLegendKey val="0"/>
          <c:showVal val="0"/>
          <c:showCatName val="0"/>
          <c:showSerName val="0"/>
          <c:showPercent val="0"/>
          <c:showBubbleSize val="0"/>
        </c:dLbls>
        <c:axId val="109851392"/>
        <c:axId val="109853312"/>
      </c:scatterChart>
      <c:valAx>
        <c:axId val="109851392"/>
        <c:scaling>
          <c:orientation val="maxMin"/>
          <c:min val="0"/>
        </c:scaling>
        <c:delete val="0"/>
        <c:axPos val="b"/>
        <c:majorGridlines>
          <c:spPr>
            <a:ln w="19091">
              <a:solidFill>
                <a:srgbClr val="C0C0C0"/>
              </a:solidFill>
              <a:prstDash val="solid"/>
            </a:ln>
          </c:spPr>
        </c:majorGridlines>
        <c:minorGridlines>
          <c:spPr>
            <a:ln w="19091">
              <a:solidFill>
                <a:srgbClr val="CCCCFF"/>
              </a:solidFill>
              <a:prstDash val="solid"/>
            </a:ln>
          </c:spPr>
        </c:minorGridlines>
        <c:numFmt formatCode="General" sourceLinked="1"/>
        <c:majorTickMark val="cross"/>
        <c:minorTickMark val="cross"/>
        <c:tickLblPos val="low"/>
        <c:spPr>
          <a:ln w="19091">
            <a:solidFill>
              <a:schemeClr val="tx1"/>
            </a:solidFill>
            <a:prstDash val="solid"/>
          </a:ln>
        </c:spPr>
        <c:txPr>
          <a:bodyPr rot="0" vert="horz"/>
          <a:lstStyle/>
          <a:p>
            <a:pPr>
              <a:defRPr sz="3082" b="1" i="0" u="none" strike="noStrike" baseline="0">
                <a:solidFill>
                  <a:schemeClr val="tx1"/>
                </a:solidFill>
                <a:latin typeface="Arial"/>
                <a:ea typeface="Arial"/>
                <a:cs typeface="Arial"/>
              </a:defRPr>
            </a:pPr>
            <a:endParaRPr lang="en-US"/>
          </a:p>
        </c:txPr>
        <c:crossAx val="109853312"/>
        <c:crosses val="autoZero"/>
        <c:crossBetween val="midCat"/>
      </c:valAx>
      <c:valAx>
        <c:axId val="109853312"/>
        <c:scaling>
          <c:orientation val="minMax"/>
        </c:scaling>
        <c:delete val="0"/>
        <c:axPos val="r"/>
        <c:majorGridlines>
          <c:spPr>
            <a:ln w="19091">
              <a:solidFill>
                <a:srgbClr val="C0C0C0"/>
              </a:solidFill>
              <a:prstDash val="solid"/>
            </a:ln>
          </c:spPr>
        </c:majorGridlines>
        <c:numFmt formatCode="General" sourceLinked="0"/>
        <c:majorTickMark val="cross"/>
        <c:minorTickMark val="none"/>
        <c:tickLblPos val="high"/>
        <c:spPr>
          <a:ln w="19091">
            <a:solidFill>
              <a:schemeClr val="tx1"/>
            </a:solidFill>
            <a:prstDash val="solid"/>
          </a:ln>
        </c:spPr>
        <c:txPr>
          <a:bodyPr rot="0" vert="horz"/>
          <a:lstStyle/>
          <a:p>
            <a:pPr>
              <a:defRPr sz="3006" b="1" i="0" u="none" strike="noStrike" baseline="0">
                <a:solidFill>
                  <a:schemeClr val="tx1"/>
                </a:solidFill>
                <a:latin typeface="Arial"/>
                <a:ea typeface="Arial"/>
                <a:cs typeface="Arial"/>
              </a:defRPr>
            </a:pPr>
            <a:endParaRPr lang="en-US"/>
          </a:p>
        </c:txPr>
        <c:crossAx val="109851392"/>
        <c:crossesAt val="55"/>
        <c:crossBetween val="midCat"/>
      </c:valAx>
      <c:spPr>
        <a:noFill/>
        <a:ln w="19091">
          <a:solidFill>
            <a:srgbClr val="808080"/>
          </a:solidFill>
          <a:prstDash val="solid"/>
        </a:ln>
      </c:spPr>
    </c:plotArea>
    <c:legend>
      <c:legendPos val="r"/>
      <c:layout>
        <c:manualLayout>
          <c:xMode val="edge"/>
          <c:yMode val="edge"/>
          <c:x val="0.1164021164021164"/>
          <c:y val="6.5217391304347824E-2"/>
          <c:w val="0.17328042328042328"/>
          <c:h val="0.1225296442687747"/>
        </c:manualLayout>
      </c:layout>
      <c:overlay val="0"/>
      <c:spPr>
        <a:solidFill>
          <a:schemeClr val="bg1"/>
        </a:solidFill>
        <a:ln w="4773">
          <a:solidFill>
            <a:schemeClr val="tx1"/>
          </a:solidFill>
          <a:prstDash val="solid"/>
        </a:ln>
      </c:spPr>
      <c:txPr>
        <a:bodyPr/>
        <a:lstStyle/>
        <a:p>
          <a:pPr>
            <a:defRPr sz="2766"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5185185185185"/>
          <c:y val="6.5217391304347824E-2"/>
          <c:w val="0.86507936507936511"/>
          <c:h val="0.79249011857707508"/>
        </c:manualLayout>
      </c:layout>
      <c:scatterChart>
        <c:scatterStyle val="smoothMarker"/>
        <c:varyColors val="0"/>
        <c:ser>
          <c:idx val="0"/>
          <c:order val="0"/>
          <c:tx>
            <c:strRef>
              <c:f>Sheet1!$B$1</c:f>
              <c:strCache>
                <c:ptCount val="1"/>
                <c:pt idx="0">
                  <c:v>Rwork</c:v>
                </c:pt>
              </c:strCache>
            </c:strRef>
          </c:tx>
          <c:spPr>
            <a:ln w="28636">
              <a:noFill/>
            </a:ln>
          </c:spPr>
          <c:marker>
            <c:symbol val="dash"/>
            <c:size val="12"/>
            <c:spPr>
              <a:solidFill>
                <a:srgbClr val="003366"/>
              </a:solidFill>
              <a:ln>
                <a:solidFill>
                  <a:srgbClr val="003366"/>
                </a:solidFill>
                <a:prstDash val="solid"/>
              </a:ln>
            </c:spPr>
          </c:marker>
          <c:xVal>
            <c:numRef>
              <c:f>Sheet1!$A$2:$A$3126</c:f>
              <c:numCache>
                <c:formatCode>General</c:formatCode>
                <c:ptCount val="3125"/>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5</c:v>
                </c:pt>
                <c:pt idx="165">
                  <c:v>5</c:v>
                </c:pt>
                <c:pt idx="166">
                  <c:v>5</c:v>
                </c:pt>
                <c:pt idx="167">
                  <c:v>5</c:v>
                </c:pt>
                <c:pt idx="168">
                  <c:v>5</c:v>
                </c:pt>
                <c:pt idx="169">
                  <c:v>5</c:v>
                </c:pt>
                <c:pt idx="170">
                  <c:v>5</c:v>
                </c:pt>
                <c:pt idx="171">
                  <c:v>5</c:v>
                </c:pt>
                <c:pt idx="172">
                  <c:v>5</c:v>
                </c:pt>
                <c:pt idx="173">
                  <c:v>5</c:v>
                </c:pt>
                <c:pt idx="174">
                  <c:v>5</c:v>
                </c:pt>
                <c:pt idx="175">
                  <c:v>4</c:v>
                </c:pt>
                <c:pt idx="176">
                  <c:v>4</c:v>
                </c:pt>
                <c:pt idx="177">
                  <c:v>4</c:v>
                </c:pt>
                <c:pt idx="178">
                  <c:v>4</c:v>
                </c:pt>
                <c:pt idx="179">
                  <c:v>4</c:v>
                </c:pt>
                <c:pt idx="180">
                  <c:v>4</c:v>
                </c:pt>
                <c:pt idx="181">
                  <c:v>4</c:v>
                </c:pt>
                <c:pt idx="182">
                  <c:v>4</c:v>
                </c:pt>
                <c:pt idx="183">
                  <c:v>3</c:v>
                </c:pt>
                <c:pt idx="184">
                  <c:v>3</c:v>
                </c:pt>
                <c:pt idx="185">
                  <c:v>3</c:v>
                </c:pt>
                <c:pt idx="186">
                  <c:v>3</c:v>
                </c:pt>
                <c:pt idx="187">
                  <c:v>3</c:v>
                </c:pt>
                <c:pt idx="188">
                  <c:v>3</c:v>
                </c:pt>
                <c:pt idx="189">
                  <c:v>2</c:v>
                </c:pt>
                <c:pt idx="190">
                  <c:v>2</c:v>
                </c:pt>
                <c:pt idx="191">
                  <c:v>2</c:v>
                </c:pt>
                <c:pt idx="192">
                  <c:v>2</c:v>
                </c:pt>
                <c:pt idx="193">
                  <c:v>2</c:v>
                </c:pt>
                <c:pt idx="194">
                  <c:v>2</c:v>
                </c:pt>
                <c:pt idx="195">
                  <c:v>1</c:v>
                </c:pt>
                <c:pt idx="196">
                  <c:v>1</c:v>
                </c:pt>
                <c:pt idx="197">
                  <c:v>1</c:v>
                </c:pt>
                <c:pt idx="198">
                  <c:v>1</c:v>
                </c:pt>
              </c:numCache>
            </c:numRef>
          </c:xVal>
          <c:yVal>
            <c:numRef>
              <c:f>Sheet1!$B$2:$B$3126</c:f>
              <c:numCache>
                <c:formatCode>General</c:formatCode>
                <c:ptCount val="3125"/>
                <c:pt idx="0">
                  <c:v>3.05</c:v>
                </c:pt>
                <c:pt idx="1">
                  <c:v>1.78</c:v>
                </c:pt>
                <c:pt idx="2">
                  <c:v>2.97</c:v>
                </c:pt>
                <c:pt idx="3">
                  <c:v>1.7</c:v>
                </c:pt>
                <c:pt idx="4">
                  <c:v>3.25</c:v>
                </c:pt>
                <c:pt idx="5">
                  <c:v>1.92</c:v>
                </c:pt>
                <c:pt idx="6">
                  <c:v>4.22</c:v>
                </c:pt>
                <c:pt idx="7">
                  <c:v>2.02</c:v>
                </c:pt>
                <c:pt idx="8">
                  <c:v>2.4300000000000002</c:v>
                </c:pt>
                <c:pt idx="9">
                  <c:v>1.37</c:v>
                </c:pt>
                <c:pt idx="10">
                  <c:v>3.26</c:v>
                </c:pt>
                <c:pt idx="11">
                  <c:v>1.67</c:v>
                </c:pt>
                <c:pt idx="12">
                  <c:v>2.94</c:v>
                </c:pt>
                <c:pt idx="13">
                  <c:v>1.57</c:v>
                </c:pt>
                <c:pt idx="14">
                  <c:v>3.65</c:v>
                </c:pt>
                <c:pt idx="15">
                  <c:v>1.56</c:v>
                </c:pt>
                <c:pt idx="16">
                  <c:v>3.47</c:v>
                </c:pt>
                <c:pt idx="17">
                  <c:v>1.52</c:v>
                </c:pt>
                <c:pt idx="18">
                  <c:v>3.19</c:v>
                </c:pt>
                <c:pt idx="19">
                  <c:v>1.67</c:v>
                </c:pt>
                <c:pt idx="20">
                  <c:v>3.17</c:v>
                </c:pt>
                <c:pt idx="21">
                  <c:v>1.82</c:v>
                </c:pt>
                <c:pt idx="22">
                  <c:v>3.82</c:v>
                </c:pt>
                <c:pt idx="23">
                  <c:v>1.67</c:v>
                </c:pt>
                <c:pt idx="24">
                  <c:v>3.61</c:v>
                </c:pt>
                <c:pt idx="25">
                  <c:v>1.58</c:v>
                </c:pt>
                <c:pt idx="26">
                  <c:v>3.13</c:v>
                </c:pt>
                <c:pt idx="27">
                  <c:v>1.95</c:v>
                </c:pt>
                <c:pt idx="28">
                  <c:v>3.91</c:v>
                </c:pt>
                <c:pt idx="29">
                  <c:v>2.2000000000000002</c:v>
                </c:pt>
                <c:pt idx="30">
                  <c:v>3.47</c:v>
                </c:pt>
                <c:pt idx="31">
                  <c:v>2.15</c:v>
                </c:pt>
                <c:pt idx="32">
                  <c:v>4.07</c:v>
                </c:pt>
                <c:pt idx="33">
                  <c:v>2.42</c:v>
                </c:pt>
                <c:pt idx="34">
                  <c:v>4.0199999999999996</c:v>
                </c:pt>
                <c:pt idx="35">
                  <c:v>2.4300000000000002</c:v>
                </c:pt>
                <c:pt idx="36">
                  <c:v>3.3</c:v>
                </c:pt>
                <c:pt idx="37">
                  <c:v>2.21</c:v>
                </c:pt>
                <c:pt idx="38">
                  <c:v>3.34</c:v>
                </c:pt>
                <c:pt idx="39">
                  <c:v>2.0299999999999998</c:v>
                </c:pt>
                <c:pt idx="40">
                  <c:v>3.91</c:v>
                </c:pt>
                <c:pt idx="41">
                  <c:v>2.12</c:v>
                </c:pt>
                <c:pt idx="42">
                  <c:v>3.51</c:v>
                </c:pt>
                <c:pt idx="43">
                  <c:v>2.0499999999999998</c:v>
                </c:pt>
                <c:pt idx="44">
                  <c:v>3.45</c:v>
                </c:pt>
                <c:pt idx="45">
                  <c:v>2.0699999999999998</c:v>
                </c:pt>
                <c:pt idx="46">
                  <c:v>3.7</c:v>
                </c:pt>
                <c:pt idx="47">
                  <c:v>2.44</c:v>
                </c:pt>
                <c:pt idx="48">
                  <c:v>4.0599999999999996</c:v>
                </c:pt>
                <c:pt idx="49">
                  <c:v>2.23</c:v>
                </c:pt>
                <c:pt idx="50">
                  <c:v>3.49</c:v>
                </c:pt>
                <c:pt idx="51">
                  <c:v>2.04</c:v>
                </c:pt>
                <c:pt idx="52">
                  <c:v>4.01</c:v>
                </c:pt>
                <c:pt idx="53">
                  <c:v>2.4500000000000002</c:v>
                </c:pt>
                <c:pt idx="54">
                  <c:v>4.2</c:v>
                </c:pt>
                <c:pt idx="55">
                  <c:v>2.7</c:v>
                </c:pt>
                <c:pt idx="56">
                  <c:v>3.75</c:v>
                </c:pt>
                <c:pt idx="57">
                  <c:v>2.71</c:v>
                </c:pt>
                <c:pt idx="58">
                  <c:v>4.3</c:v>
                </c:pt>
                <c:pt idx="59">
                  <c:v>2.96</c:v>
                </c:pt>
                <c:pt idx="60">
                  <c:v>4.1399999999999997</c:v>
                </c:pt>
                <c:pt idx="61">
                  <c:v>2.88</c:v>
                </c:pt>
                <c:pt idx="62">
                  <c:v>4.2699999999999996</c:v>
                </c:pt>
                <c:pt idx="63">
                  <c:v>2.73</c:v>
                </c:pt>
                <c:pt idx="64">
                  <c:v>3.8</c:v>
                </c:pt>
                <c:pt idx="65">
                  <c:v>2.69</c:v>
                </c:pt>
                <c:pt idx="66">
                  <c:v>3.76</c:v>
                </c:pt>
                <c:pt idx="67">
                  <c:v>2.57</c:v>
                </c:pt>
                <c:pt idx="68">
                  <c:v>4.18</c:v>
                </c:pt>
                <c:pt idx="69">
                  <c:v>2.66</c:v>
                </c:pt>
                <c:pt idx="70">
                  <c:v>4.0599999999999996</c:v>
                </c:pt>
                <c:pt idx="71">
                  <c:v>2.82</c:v>
                </c:pt>
                <c:pt idx="72">
                  <c:v>3.79</c:v>
                </c:pt>
                <c:pt idx="73">
                  <c:v>2.88</c:v>
                </c:pt>
                <c:pt idx="74">
                  <c:v>4.13</c:v>
                </c:pt>
                <c:pt idx="75">
                  <c:v>2.63</c:v>
                </c:pt>
                <c:pt idx="76">
                  <c:v>4.45</c:v>
                </c:pt>
                <c:pt idx="77">
                  <c:v>2.8</c:v>
                </c:pt>
                <c:pt idx="78">
                  <c:v>4.5999999999999996</c:v>
                </c:pt>
                <c:pt idx="79">
                  <c:v>3.35</c:v>
                </c:pt>
                <c:pt idx="80">
                  <c:v>4.51</c:v>
                </c:pt>
                <c:pt idx="81">
                  <c:v>3.27</c:v>
                </c:pt>
                <c:pt idx="82">
                  <c:v>4.7300000000000004</c:v>
                </c:pt>
                <c:pt idx="83">
                  <c:v>3.48</c:v>
                </c:pt>
                <c:pt idx="84">
                  <c:v>4.67</c:v>
                </c:pt>
                <c:pt idx="85">
                  <c:v>3.52</c:v>
                </c:pt>
                <c:pt idx="86">
                  <c:v>4.96</c:v>
                </c:pt>
                <c:pt idx="87">
                  <c:v>3.27</c:v>
                </c:pt>
                <c:pt idx="88">
                  <c:v>4.75</c:v>
                </c:pt>
                <c:pt idx="89">
                  <c:v>3.29</c:v>
                </c:pt>
                <c:pt idx="90">
                  <c:v>4.5</c:v>
                </c:pt>
                <c:pt idx="91">
                  <c:v>3.37</c:v>
                </c:pt>
                <c:pt idx="92">
                  <c:v>4.8899999999999997</c:v>
                </c:pt>
                <c:pt idx="93">
                  <c:v>3.39</c:v>
                </c:pt>
                <c:pt idx="94">
                  <c:v>4.92</c:v>
                </c:pt>
                <c:pt idx="95">
                  <c:v>3.26</c:v>
                </c:pt>
                <c:pt idx="96">
                  <c:v>4.6900000000000004</c:v>
                </c:pt>
                <c:pt idx="97">
                  <c:v>3.2</c:v>
                </c:pt>
                <c:pt idx="98">
                  <c:v>4.57</c:v>
                </c:pt>
                <c:pt idx="99">
                  <c:v>3.49</c:v>
                </c:pt>
                <c:pt idx="100">
                  <c:v>5.32</c:v>
                </c:pt>
                <c:pt idx="101">
                  <c:v>4.0999999999999996</c:v>
                </c:pt>
                <c:pt idx="102">
                  <c:v>5.29</c:v>
                </c:pt>
                <c:pt idx="103">
                  <c:v>4.0599999999999996</c:v>
                </c:pt>
                <c:pt idx="104">
                  <c:v>6.07</c:v>
                </c:pt>
                <c:pt idx="105">
                  <c:v>4.04</c:v>
                </c:pt>
                <c:pt idx="106">
                  <c:v>5.3</c:v>
                </c:pt>
                <c:pt idx="107">
                  <c:v>3.9</c:v>
                </c:pt>
                <c:pt idx="108">
                  <c:v>4.9400000000000004</c:v>
                </c:pt>
                <c:pt idx="109">
                  <c:v>3.81</c:v>
                </c:pt>
                <c:pt idx="110">
                  <c:v>5.37</c:v>
                </c:pt>
                <c:pt idx="111">
                  <c:v>4.05</c:v>
                </c:pt>
                <c:pt idx="112">
                  <c:v>5.13</c:v>
                </c:pt>
                <c:pt idx="113">
                  <c:v>4</c:v>
                </c:pt>
                <c:pt idx="114">
                  <c:v>5.35</c:v>
                </c:pt>
                <c:pt idx="115">
                  <c:v>4.2699999999999996</c:v>
                </c:pt>
                <c:pt idx="116">
                  <c:v>4.9800000000000004</c:v>
                </c:pt>
                <c:pt idx="117">
                  <c:v>3.97</c:v>
                </c:pt>
                <c:pt idx="118">
                  <c:v>5.41</c:v>
                </c:pt>
                <c:pt idx="119">
                  <c:v>4.0199999999999996</c:v>
                </c:pt>
                <c:pt idx="120">
                  <c:v>5.9</c:v>
                </c:pt>
                <c:pt idx="121">
                  <c:v>4.6100000000000003</c:v>
                </c:pt>
                <c:pt idx="122">
                  <c:v>5.9</c:v>
                </c:pt>
                <c:pt idx="123">
                  <c:v>4.67</c:v>
                </c:pt>
                <c:pt idx="124">
                  <c:v>6.62</c:v>
                </c:pt>
                <c:pt idx="125">
                  <c:v>5.03</c:v>
                </c:pt>
                <c:pt idx="126">
                  <c:v>5.87</c:v>
                </c:pt>
                <c:pt idx="127">
                  <c:v>4.62</c:v>
                </c:pt>
                <c:pt idx="128">
                  <c:v>5.92</c:v>
                </c:pt>
                <c:pt idx="129">
                  <c:v>4.5199999999999996</c:v>
                </c:pt>
                <c:pt idx="130">
                  <c:v>6.05</c:v>
                </c:pt>
                <c:pt idx="131">
                  <c:v>4.5999999999999996</c:v>
                </c:pt>
                <c:pt idx="132">
                  <c:v>6.2</c:v>
                </c:pt>
                <c:pt idx="133">
                  <c:v>4.83</c:v>
                </c:pt>
                <c:pt idx="134">
                  <c:v>5.7</c:v>
                </c:pt>
                <c:pt idx="135">
                  <c:v>4.8499999999999996</c:v>
                </c:pt>
                <c:pt idx="136">
                  <c:v>5.89</c:v>
                </c:pt>
                <c:pt idx="137">
                  <c:v>4.68</c:v>
                </c:pt>
                <c:pt idx="138">
                  <c:v>6.62</c:v>
                </c:pt>
                <c:pt idx="139">
                  <c:v>5.22</c:v>
                </c:pt>
                <c:pt idx="140">
                  <c:v>6.57</c:v>
                </c:pt>
                <c:pt idx="141">
                  <c:v>5.53</c:v>
                </c:pt>
                <c:pt idx="142">
                  <c:v>6.76</c:v>
                </c:pt>
                <c:pt idx="143">
                  <c:v>5.39</c:v>
                </c:pt>
                <c:pt idx="144">
                  <c:v>6.62</c:v>
                </c:pt>
                <c:pt idx="145">
                  <c:v>5.16</c:v>
                </c:pt>
                <c:pt idx="146">
                  <c:v>6.39</c:v>
                </c:pt>
                <c:pt idx="147">
                  <c:v>5.27</c:v>
                </c:pt>
                <c:pt idx="148">
                  <c:v>6.94</c:v>
                </c:pt>
                <c:pt idx="149">
                  <c:v>5.38</c:v>
                </c:pt>
                <c:pt idx="150">
                  <c:v>6.33</c:v>
                </c:pt>
                <c:pt idx="151">
                  <c:v>5.45</c:v>
                </c:pt>
                <c:pt idx="152">
                  <c:v>6.26</c:v>
                </c:pt>
                <c:pt idx="153">
                  <c:v>7.97</c:v>
                </c:pt>
                <c:pt idx="154">
                  <c:v>6.24</c:v>
                </c:pt>
                <c:pt idx="155">
                  <c:v>7.95</c:v>
                </c:pt>
                <c:pt idx="156">
                  <c:v>6.38</c:v>
                </c:pt>
                <c:pt idx="157">
                  <c:v>7.66</c:v>
                </c:pt>
                <c:pt idx="158">
                  <c:v>6.06</c:v>
                </c:pt>
                <c:pt idx="159">
                  <c:v>7.88</c:v>
                </c:pt>
                <c:pt idx="160">
                  <c:v>6.08</c:v>
                </c:pt>
                <c:pt idx="161">
                  <c:v>7.96</c:v>
                </c:pt>
                <c:pt idx="162">
                  <c:v>6.09</c:v>
                </c:pt>
                <c:pt idx="163">
                  <c:v>7.03</c:v>
                </c:pt>
                <c:pt idx="164">
                  <c:v>6</c:v>
                </c:pt>
                <c:pt idx="165">
                  <c:v>7.03</c:v>
                </c:pt>
                <c:pt idx="166">
                  <c:v>6</c:v>
                </c:pt>
                <c:pt idx="167">
                  <c:v>8.49</c:v>
                </c:pt>
                <c:pt idx="168">
                  <c:v>6.82</c:v>
                </c:pt>
                <c:pt idx="169">
                  <c:v>8.69</c:v>
                </c:pt>
                <c:pt idx="170">
                  <c:v>7.1</c:v>
                </c:pt>
                <c:pt idx="171">
                  <c:v>8.65</c:v>
                </c:pt>
                <c:pt idx="172">
                  <c:v>7.02</c:v>
                </c:pt>
                <c:pt idx="173">
                  <c:v>8.56</c:v>
                </c:pt>
                <c:pt idx="174">
                  <c:v>8.6999999999999993</c:v>
                </c:pt>
                <c:pt idx="175">
                  <c:v>6.84</c:v>
                </c:pt>
                <c:pt idx="176">
                  <c:v>7.85</c:v>
                </c:pt>
                <c:pt idx="177">
                  <c:v>6.9</c:v>
                </c:pt>
                <c:pt idx="178">
                  <c:v>9.76</c:v>
                </c:pt>
                <c:pt idx="179">
                  <c:v>8.11</c:v>
                </c:pt>
                <c:pt idx="180">
                  <c:v>9.9600000000000009</c:v>
                </c:pt>
                <c:pt idx="181">
                  <c:v>8.48</c:v>
                </c:pt>
                <c:pt idx="182">
                  <c:v>9.58</c:v>
                </c:pt>
                <c:pt idx="183">
                  <c:v>8.01</c:v>
                </c:pt>
                <c:pt idx="184">
                  <c:v>9.61</c:v>
                </c:pt>
                <c:pt idx="185">
                  <c:v>7.96</c:v>
                </c:pt>
                <c:pt idx="186">
                  <c:v>9.19</c:v>
                </c:pt>
                <c:pt idx="187">
                  <c:v>7.8</c:v>
                </c:pt>
                <c:pt idx="188">
                  <c:v>10.87</c:v>
                </c:pt>
                <c:pt idx="189">
                  <c:v>9.15</c:v>
                </c:pt>
                <c:pt idx="190">
                  <c:v>10.99</c:v>
                </c:pt>
                <c:pt idx="191">
                  <c:v>9.1300000000000008</c:v>
                </c:pt>
                <c:pt idx="192">
                  <c:v>11.22</c:v>
                </c:pt>
                <c:pt idx="193">
                  <c:v>9.0399999999999991</c:v>
                </c:pt>
                <c:pt idx="194">
                  <c:v>11.01</c:v>
                </c:pt>
                <c:pt idx="195">
                  <c:v>9.18</c:v>
                </c:pt>
                <c:pt idx="196">
                  <c:v>13.66</c:v>
                </c:pt>
                <c:pt idx="197">
                  <c:v>10.46</c:v>
                </c:pt>
                <c:pt idx="198">
                  <c:v>13.37</c:v>
                </c:pt>
                <c:pt idx="199">
                  <c:v>10.45</c:v>
                </c:pt>
                <c:pt idx="200">
                  <c:v>12.73</c:v>
                </c:pt>
                <c:pt idx="201">
                  <c:v>10.210000000000001</c:v>
                </c:pt>
                <c:pt idx="202">
                  <c:v>16.75</c:v>
                </c:pt>
                <c:pt idx="203">
                  <c:v>12.18</c:v>
                </c:pt>
                <c:pt idx="204">
                  <c:v>16.600000000000001</c:v>
                </c:pt>
                <c:pt idx="205">
                  <c:v>12.03</c:v>
                </c:pt>
              </c:numCache>
            </c:numRef>
          </c:yVal>
          <c:smooth val="0"/>
          <c:extLst xmlns:c16r2="http://schemas.microsoft.com/office/drawing/2015/06/chart">
            <c:ext xmlns:c16="http://schemas.microsoft.com/office/drawing/2014/chart" uri="{C3380CC4-5D6E-409C-BE32-E72D297353CC}">
              <c16:uniqueId val="{00000000-CED8-423A-9DC6-B8E536BF1DC9}"/>
            </c:ext>
          </c:extLst>
        </c:ser>
        <c:ser>
          <c:idx val="1"/>
          <c:order val="1"/>
          <c:tx>
            <c:strRef>
              <c:f>Sheet1!$C$1</c:f>
              <c:strCache>
                <c:ptCount val="1"/>
                <c:pt idx="0">
                  <c:v>Rfree</c:v>
                </c:pt>
              </c:strCache>
            </c:strRef>
          </c:tx>
          <c:spPr>
            <a:ln w="28636">
              <a:noFill/>
            </a:ln>
          </c:spPr>
          <c:marker>
            <c:symbol val="dot"/>
            <c:size val="12"/>
            <c:spPr>
              <a:solidFill>
                <a:srgbClr val="800000"/>
              </a:solidFill>
              <a:ln>
                <a:solidFill>
                  <a:srgbClr val="800000"/>
                </a:solidFill>
                <a:prstDash val="solid"/>
              </a:ln>
            </c:spPr>
          </c:marker>
          <c:xVal>
            <c:numRef>
              <c:f>Sheet1!$A$2:$A$3126</c:f>
              <c:numCache>
                <c:formatCode>General</c:formatCode>
                <c:ptCount val="3125"/>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5</c:v>
                </c:pt>
                <c:pt idx="165">
                  <c:v>5</c:v>
                </c:pt>
                <c:pt idx="166">
                  <c:v>5</c:v>
                </c:pt>
                <c:pt idx="167">
                  <c:v>5</c:v>
                </c:pt>
                <c:pt idx="168">
                  <c:v>5</c:v>
                </c:pt>
                <c:pt idx="169">
                  <c:v>5</c:v>
                </c:pt>
                <c:pt idx="170">
                  <c:v>5</c:v>
                </c:pt>
                <c:pt idx="171">
                  <c:v>5</c:v>
                </c:pt>
                <c:pt idx="172">
                  <c:v>5</c:v>
                </c:pt>
                <c:pt idx="173">
                  <c:v>5</c:v>
                </c:pt>
                <c:pt idx="174">
                  <c:v>5</c:v>
                </c:pt>
                <c:pt idx="175">
                  <c:v>4</c:v>
                </c:pt>
                <c:pt idx="176">
                  <c:v>4</c:v>
                </c:pt>
                <c:pt idx="177">
                  <c:v>4</c:v>
                </c:pt>
                <c:pt idx="178">
                  <c:v>4</c:v>
                </c:pt>
                <c:pt idx="179">
                  <c:v>4</c:v>
                </c:pt>
                <c:pt idx="180">
                  <c:v>4</c:v>
                </c:pt>
                <c:pt idx="181">
                  <c:v>4</c:v>
                </c:pt>
                <c:pt idx="182">
                  <c:v>4</c:v>
                </c:pt>
                <c:pt idx="183">
                  <c:v>3</c:v>
                </c:pt>
                <c:pt idx="184">
                  <c:v>3</c:v>
                </c:pt>
                <c:pt idx="185">
                  <c:v>3</c:v>
                </c:pt>
                <c:pt idx="186">
                  <c:v>3</c:v>
                </c:pt>
                <c:pt idx="187">
                  <c:v>3</c:v>
                </c:pt>
                <c:pt idx="188">
                  <c:v>3</c:v>
                </c:pt>
                <c:pt idx="189">
                  <c:v>2</c:v>
                </c:pt>
                <c:pt idx="190">
                  <c:v>2</c:v>
                </c:pt>
                <c:pt idx="191">
                  <c:v>2</c:v>
                </c:pt>
                <c:pt idx="192">
                  <c:v>2</c:v>
                </c:pt>
                <c:pt idx="193">
                  <c:v>2</c:v>
                </c:pt>
                <c:pt idx="194">
                  <c:v>2</c:v>
                </c:pt>
                <c:pt idx="195">
                  <c:v>1</c:v>
                </c:pt>
                <c:pt idx="196">
                  <c:v>1</c:v>
                </c:pt>
                <c:pt idx="197">
                  <c:v>1</c:v>
                </c:pt>
                <c:pt idx="198">
                  <c:v>1</c:v>
                </c:pt>
              </c:numCache>
            </c:numRef>
          </c:xVal>
          <c:yVal>
            <c:numRef>
              <c:f>Sheet1!$C$2:$C$3126</c:f>
              <c:numCache>
                <c:formatCode>General</c:formatCode>
                <c:ptCount val="3125"/>
                <c:pt idx="0">
                  <c:v>3.27</c:v>
                </c:pt>
                <c:pt idx="1">
                  <c:v>2.08</c:v>
                </c:pt>
                <c:pt idx="2">
                  <c:v>3.25</c:v>
                </c:pt>
                <c:pt idx="3">
                  <c:v>2.08</c:v>
                </c:pt>
                <c:pt idx="4">
                  <c:v>3.72</c:v>
                </c:pt>
                <c:pt idx="5">
                  <c:v>2.44</c:v>
                </c:pt>
                <c:pt idx="6">
                  <c:v>4.63</c:v>
                </c:pt>
                <c:pt idx="7">
                  <c:v>2.4</c:v>
                </c:pt>
                <c:pt idx="8">
                  <c:v>2.65</c:v>
                </c:pt>
                <c:pt idx="9">
                  <c:v>1.68</c:v>
                </c:pt>
                <c:pt idx="10">
                  <c:v>3.55</c:v>
                </c:pt>
                <c:pt idx="11">
                  <c:v>2.08</c:v>
                </c:pt>
                <c:pt idx="12">
                  <c:v>3.21</c:v>
                </c:pt>
                <c:pt idx="13">
                  <c:v>1.95</c:v>
                </c:pt>
                <c:pt idx="14">
                  <c:v>4.1399999999999997</c:v>
                </c:pt>
                <c:pt idx="15">
                  <c:v>1.97</c:v>
                </c:pt>
                <c:pt idx="16">
                  <c:v>3.81</c:v>
                </c:pt>
                <c:pt idx="17">
                  <c:v>1.91</c:v>
                </c:pt>
                <c:pt idx="18">
                  <c:v>3.52</c:v>
                </c:pt>
                <c:pt idx="19">
                  <c:v>2.0699999999999998</c:v>
                </c:pt>
                <c:pt idx="20">
                  <c:v>3.57</c:v>
                </c:pt>
                <c:pt idx="21">
                  <c:v>2.27</c:v>
                </c:pt>
                <c:pt idx="22">
                  <c:v>4.22</c:v>
                </c:pt>
                <c:pt idx="23">
                  <c:v>2.0699999999999998</c:v>
                </c:pt>
                <c:pt idx="24">
                  <c:v>3.96</c:v>
                </c:pt>
                <c:pt idx="25">
                  <c:v>1.97</c:v>
                </c:pt>
                <c:pt idx="26">
                  <c:v>3.45</c:v>
                </c:pt>
                <c:pt idx="27">
                  <c:v>2.36</c:v>
                </c:pt>
                <c:pt idx="28">
                  <c:v>4.28</c:v>
                </c:pt>
                <c:pt idx="29">
                  <c:v>2.58</c:v>
                </c:pt>
                <c:pt idx="30">
                  <c:v>3.94</c:v>
                </c:pt>
                <c:pt idx="31">
                  <c:v>2.6</c:v>
                </c:pt>
                <c:pt idx="32">
                  <c:v>4.67</c:v>
                </c:pt>
                <c:pt idx="33">
                  <c:v>3.04</c:v>
                </c:pt>
                <c:pt idx="34">
                  <c:v>4.49</c:v>
                </c:pt>
                <c:pt idx="35">
                  <c:v>2.89</c:v>
                </c:pt>
                <c:pt idx="36">
                  <c:v>3.74</c:v>
                </c:pt>
                <c:pt idx="37">
                  <c:v>2.74</c:v>
                </c:pt>
                <c:pt idx="38">
                  <c:v>3.76</c:v>
                </c:pt>
                <c:pt idx="39">
                  <c:v>2.5099999999999998</c:v>
                </c:pt>
                <c:pt idx="40">
                  <c:v>4.49</c:v>
                </c:pt>
                <c:pt idx="41">
                  <c:v>2.59</c:v>
                </c:pt>
                <c:pt idx="42">
                  <c:v>3.97</c:v>
                </c:pt>
                <c:pt idx="43">
                  <c:v>2.52</c:v>
                </c:pt>
                <c:pt idx="44">
                  <c:v>3.87</c:v>
                </c:pt>
                <c:pt idx="45">
                  <c:v>2.5499999999999998</c:v>
                </c:pt>
                <c:pt idx="46">
                  <c:v>4.2300000000000004</c:v>
                </c:pt>
                <c:pt idx="47">
                  <c:v>2.98</c:v>
                </c:pt>
                <c:pt idx="48">
                  <c:v>4.47</c:v>
                </c:pt>
                <c:pt idx="49">
                  <c:v>2.65</c:v>
                </c:pt>
                <c:pt idx="50">
                  <c:v>3.96</c:v>
                </c:pt>
                <c:pt idx="51">
                  <c:v>2.4900000000000002</c:v>
                </c:pt>
                <c:pt idx="52">
                  <c:v>4.4000000000000004</c:v>
                </c:pt>
                <c:pt idx="53">
                  <c:v>2.84</c:v>
                </c:pt>
                <c:pt idx="54">
                  <c:v>4.66</c:v>
                </c:pt>
                <c:pt idx="55">
                  <c:v>3.19</c:v>
                </c:pt>
                <c:pt idx="56">
                  <c:v>4.09</c:v>
                </c:pt>
                <c:pt idx="57">
                  <c:v>3.14</c:v>
                </c:pt>
                <c:pt idx="58">
                  <c:v>5.01</c:v>
                </c:pt>
                <c:pt idx="59">
                  <c:v>3.59</c:v>
                </c:pt>
                <c:pt idx="60">
                  <c:v>4.66</c:v>
                </c:pt>
                <c:pt idx="61">
                  <c:v>3.38</c:v>
                </c:pt>
                <c:pt idx="62">
                  <c:v>4.83</c:v>
                </c:pt>
                <c:pt idx="63">
                  <c:v>3.35</c:v>
                </c:pt>
                <c:pt idx="64">
                  <c:v>4.33</c:v>
                </c:pt>
                <c:pt idx="65">
                  <c:v>3.26</c:v>
                </c:pt>
                <c:pt idx="66">
                  <c:v>4.34</c:v>
                </c:pt>
                <c:pt idx="67">
                  <c:v>3.07</c:v>
                </c:pt>
                <c:pt idx="68">
                  <c:v>4.88</c:v>
                </c:pt>
                <c:pt idx="69">
                  <c:v>3.26</c:v>
                </c:pt>
                <c:pt idx="70">
                  <c:v>4.72</c:v>
                </c:pt>
                <c:pt idx="71">
                  <c:v>3.44</c:v>
                </c:pt>
                <c:pt idx="72">
                  <c:v>4.3899999999999997</c:v>
                </c:pt>
                <c:pt idx="73">
                  <c:v>3.47</c:v>
                </c:pt>
                <c:pt idx="74">
                  <c:v>4.63</c:v>
                </c:pt>
                <c:pt idx="75">
                  <c:v>3.14</c:v>
                </c:pt>
                <c:pt idx="76">
                  <c:v>4.95</c:v>
                </c:pt>
                <c:pt idx="77">
                  <c:v>3.32</c:v>
                </c:pt>
                <c:pt idx="78">
                  <c:v>5.21</c:v>
                </c:pt>
                <c:pt idx="79">
                  <c:v>3.92</c:v>
                </c:pt>
                <c:pt idx="80">
                  <c:v>4.9800000000000004</c:v>
                </c:pt>
                <c:pt idx="81">
                  <c:v>3.76</c:v>
                </c:pt>
                <c:pt idx="82">
                  <c:v>5.4</c:v>
                </c:pt>
                <c:pt idx="83">
                  <c:v>4.21</c:v>
                </c:pt>
                <c:pt idx="84">
                  <c:v>5.18</c:v>
                </c:pt>
                <c:pt idx="85">
                  <c:v>4.09</c:v>
                </c:pt>
                <c:pt idx="86">
                  <c:v>5.52</c:v>
                </c:pt>
                <c:pt idx="87">
                  <c:v>3.92</c:v>
                </c:pt>
                <c:pt idx="88">
                  <c:v>5.36</c:v>
                </c:pt>
                <c:pt idx="89">
                  <c:v>3.89</c:v>
                </c:pt>
                <c:pt idx="90">
                  <c:v>5.19</c:v>
                </c:pt>
                <c:pt idx="91">
                  <c:v>4.04</c:v>
                </c:pt>
                <c:pt idx="92">
                  <c:v>5.58</c:v>
                </c:pt>
                <c:pt idx="93">
                  <c:v>4.08</c:v>
                </c:pt>
                <c:pt idx="94">
                  <c:v>5.53</c:v>
                </c:pt>
                <c:pt idx="95">
                  <c:v>3.87</c:v>
                </c:pt>
                <c:pt idx="96">
                  <c:v>5.18</c:v>
                </c:pt>
                <c:pt idx="97">
                  <c:v>3.83</c:v>
                </c:pt>
                <c:pt idx="98">
                  <c:v>5.14</c:v>
                </c:pt>
                <c:pt idx="99">
                  <c:v>4.1100000000000003</c:v>
                </c:pt>
                <c:pt idx="100">
                  <c:v>5.9</c:v>
                </c:pt>
                <c:pt idx="101">
                  <c:v>4.72</c:v>
                </c:pt>
                <c:pt idx="102">
                  <c:v>5.87</c:v>
                </c:pt>
                <c:pt idx="103">
                  <c:v>4.74</c:v>
                </c:pt>
                <c:pt idx="104">
                  <c:v>6.91</c:v>
                </c:pt>
                <c:pt idx="105">
                  <c:v>4.84</c:v>
                </c:pt>
                <c:pt idx="106">
                  <c:v>5.81</c:v>
                </c:pt>
                <c:pt idx="107">
                  <c:v>4.53</c:v>
                </c:pt>
                <c:pt idx="108">
                  <c:v>5.59</c:v>
                </c:pt>
                <c:pt idx="109">
                  <c:v>4.55</c:v>
                </c:pt>
                <c:pt idx="110">
                  <c:v>6.07</c:v>
                </c:pt>
                <c:pt idx="111">
                  <c:v>4.72</c:v>
                </c:pt>
                <c:pt idx="112">
                  <c:v>6.06</c:v>
                </c:pt>
                <c:pt idx="113">
                  <c:v>4.8499999999999996</c:v>
                </c:pt>
                <c:pt idx="114">
                  <c:v>6.08</c:v>
                </c:pt>
                <c:pt idx="115">
                  <c:v>4.97</c:v>
                </c:pt>
                <c:pt idx="116">
                  <c:v>5.67</c:v>
                </c:pt>
                <c:pt idx="117">
                  <c:v>4.76</c:v>
                </c:pt>
                <c:pt idx="118">
                  <c:v>6.01</c:v>
                </c:pt>
                <c:pt idx="119">
                  <c:v>4.72</c:v>
                </c:pt>
                <c:pt idx="120">
                  <c:v>6.58</c:v>
                </c:pt>
                <c:pt idx="121">
                  <c:v>5.37</c:v>
                </c:pt>
                <c:pt idx="122">
                  <c:v>6.74</c:v>
                </c:pt>
                <c:pt idx="123">
                  <c:v>5.49</c:v>
                </c:pt>
                <c:pt idx="124">
                  <c:v>7.59</c:v>
                </c:pt>
                <c:pt idx="125">
                  <c:v>6.08</c:v>
                </c:pt>
                <c:pt idx="126">
                  <c:v>6.55</c:v>
                </c:pt>
                <c:pt idx="127">
                  <c:v>5.44</c:v>
                </c:pt>
                <c:pt idx="128">
                  <c:v>6.7</c:v>
                </c:pt>
                <c:pt idx="129">
                  <c:v>5.35</c:v>
                </c:pt>
                <c:pt idx="130">
                  <c:v>6.95</c:v>
                </c:pt>
                <c:pt idx="131">
                  <c:v>5.61</c:v>
                </c:pt>
                <c:pt idx="132">
                  <c:v>7.1</c:v>
                </c:pt>
                <c:pt idx="133">
                  <c:v>5.67</c:v>
                </c:pt>
                <c:pt idx="134">
                  <c:v>6.49</c:v>
                </c:pt>
                <c:pt idx="135">
                  <c:v>5.74</c:v>
                </c:pt>
                <c:pt idx="136">
                  <c:v>6.54</c:v>
                </c:pt>
                <c:pt idx="137">
                  <c:v>5.47</c:v>
                </c:pt>
                <c:pt idx="138">
                  <c:v>7.22</c:v>
                </c:pt>
                <c:pt idx="139">
                  <c:v>5.98</c:v>
                </c:pt>
                <c:pt idx="140">
                  <c:v>7.36</c:v>
                </c:pt>
                <c:pt idx="141">
                  <c:v>6.3</c:v>
                </c:pt>
                <c:pt idx="142">
                  <c:v>7.67</c:v>
                </c:pt>
                <c:pt idx="143">
                  <c:v>6.38</c:v>
                </c:pt>
                <c:pt idx="144">
                  <c:v>7.29</c:v>
                </c:pt>
                <c:pt idx="145">
                  <c:v>6.01</c:v>
                </c:pt>
                <c:pt idx="146">
                  <c:v>7.4</c:v>
                </c:pt>
                <c:pt idx="147">
                  <c:v>6.28</c:v>
                </c:pt>
                <c:pt idx="148">
                  <c:v>7.85</c:v>
                </c:pt>
                <c:pt idx="149">
                  <c:v>6.33</c:v>
                </c:pt>
                <c:pt idx="150">
                  <c:v>7.21</c:v>
                </c:pt>
                <c:pt idx="151">
                  <c:v>6.27</c:v>
                </c:pt>
                <c:pt idx="152">
                  <c:v>7.11</c:v>
                </c:pt>
                <c:pt idx="153">
                  <c:v>8.64</c:v>
                </c:pt>
                <c:pt idx="154">
                  <c:v>7.08</c:v>
                </c:pt>
                <c:pt idx="155">
                  <c:v>8.64</c:v>
                </c:pt>
                <c:pt idx="156">
                  <c:v>7.25</c:v>
                </c:pt>
                <c:pt idx="157">
                  <c:v>8.56</c:v>
                </c:pt>
                <c:pt idx="158">
                  <c:v>6.93</c:v>
                </c:pt>
                <c:pt idx="159">
                  <c:v>8.9499999999999993</c:v>
                </c:pt>
                <c:pt idx="160">
                  <c:v>7.14</c:v>
                </c:pt>
                <c:pt idx="161">
                  <c:v>8.85</c:v>
                </c:pt>
                <c:pt idx="162">
                  <c:v>6.94</c:v>
                </c:pt>
                <c:pt idx="163">
                  <c:v>7.84</c:v>
                </c:pt>
                <c:pt idx="164">
                  <c:v>6.85</c:v>
                </c:pt>
                <c:pt idx="165">
                  <c:v>7.87</c:v>
                </c:pt>
                <c:pt idx="166">
                  <c:v>6.94</c:v>
                </c:pt>
                <c:pt idx="167">
                  <c:v>9.17</c:v>
                </c:pt>
                <c:pt idx="168">
                  <c:v>7.68</c:v>
                </c:pt>
                <c:pt idx="169">
                  <c:v>9.6300000000000008</c:v>
                </c:pt>
                <c:pt idx="170">
                  <c:v>7.89</c:v>
                </c:pt>
                <c:pt idx="171">
                  <c:v>9.5500000000000007</c:v>
                </c:pt>
                <c:pt idx="172">
                  <c:v>7.94</c:v>
                </c:pt>
                <c:pt idx="173">
                  <c:v>9.6199999999999992</c:v>
                </c:pt>
                <c:pt idx="174">
                  <c:v>9.6</c:v>
                </c:pt>
                <c:pt idx="175">
                  <c:v>7.63</c:v>
                </c:pt>
                <c:pt idx="176">
                  <c:v>8.7799999999999994</c:v>
                </c:pt>
                <c:pt idx="177">
                  <c:v>7.84</c:v>
                </c:pt>
                <c:pt idx="178">
                  <c:v>10.45</c:v>
                </c:pt>
                <c:pt idx="179">
                  <c:v>8.67</c:v>
                </c:pt>
                <c:pt idx="180">
                  <c:v>10.96</c:v>
                </c:pt>
                <c:pt idx="181">
                  <c:v>9.25</c:v>
                </c:pt>
                <c:pt idx="182">
                  <c:v>10.53</c:v>
                </c:pt>
                <c:pt idx="183">
                  <c:v>9.11</c:v>
                </c:pt>
                <c:pt idx="184">
                  <c:v>10.57</c:v>
                </c:pt>
                <c:pt idx="185">
                  <c:v>8.81</c:v>
                </c:pt>
                <c:pt idx="186">
                  <c:v>10.09</c:v>
                </c:pt>
                <c:pt idx="187">
                  <c:v>8.73</c:v>
                </c:pt>
                <c:pt idx="188">
                  <c:v>11.46</c:v>
                </c:pt>
                <c:pt idx="189">
                  <c:v>9.98</c:v>
                </c:pt>
                <c:pt idx="190">
                  <c:v>11.99</c:v>
                </c:pt>
                <c:pt idx="191">
                  <c:v>10.26</c:v>
                </c:pt>
                <c:pt idx="192">
                  <c:v>12.29</c:v>
                </c:pt>
                <c:pt idx="193">
                  <c:v>10.25</c:v>
                </c:pt>
                <c:pt idx="194">
                  <c:v>11.92</c:v>
                </c:pt>
                <c:pt idx="195">
                  <c:v>10.28</c:v>
                </c:pt>
                <c:pt idx="196">
                  <c:v>14.78</c:v>
                </c:pt>
                <c:pt idx="197">
                  <c:v>11.47</c:v>
                </c:pt>
                <c:pt idx="198">
                  <c:v>14.47</c:v>
                </c:pt>
                <c:pt idx="199">
                  <c:v>11.81</c:v>
                </c:pt>
                <c:pt idx="200">
                  <c:v>13.67</c:v>
                </c:pt>
                <c:pt idx="201">
                  <c:v>11.37</c:v>
                </c:pt>
                <c:pt idx="202">
                  <c:v>17.25</c:v>
                </c:pt>
                <c:pt idx="203">
                  <c:v>13.01</c:v>
                </c:pt>
                <c:pt idx="204">
                  <c:v>17.47</c:v>
                </c:pt>
                <c:pt idx="205">
                  <c:v>13.19</c:v>
                </c:pt>
              </c:numCache>
            </c:numRef>
          </c:yVal>
          <c:smooth val="0"/>
          <c:extLst xmlns:c16r2="http://schemas.microsoft.com/office/drawing/2015/06/chart">
            <c:ext xmlns:c16="http://schemas.microsoft.com/office/drawing/2014/chart" uri="{C3380CC4-5D6E-409C-BE32-E72D297353CC}">
              <c16:uniqueId val="{00000001-CED8-423A-9DC6-B8E536BF1DC9}"/>
            </c:ext>
          </c:extLst>
        </c:ser>
        <c:dLbls>
          <c:showLegendKey val="0"/>
          <c:showVal val="0"/>
          <c:showCatName val="0"/>
          <c:showSerName val="0"/>
          <c:showPercent val="0"/>
          <c:showBubbleSize val="0"/>
        </c:dLbls>
        <c:axId val="113452160"/>
        <c:axId val="113454080"/>
      </c:scatterChart>
      <c:valAx>
        <c:axId val="113452160"/>
        <c:scaling>
          <c:orientation val="maxMin"/>
          <c:min val="0"/>
        </c:scaling>
        <c:delete val="0"/>
        <c:axPos val="b"/>
        <c:majorGridlines>
          <c:spPr>
            <a:ln w="19091">
              <a:solidFill>
                <a:srgbClr val="C0C0C0"/>
              </a:solidFill>
              <a:prstDash val="solid"/>
            </a:ln>
          </c:spPr>
        </c:majorGridlines>
        <c:minorGridlines>
          <c:spPr>
            <a:ln w="19091">
              <a:solidFill>
                <a:srgbClr val="CCCCFF"/>
              </a:solidFill>
              <a:prstDash val="solid"/>
            </a:ln>
          </c:spPr>
        </c:minorGridlines>
        <c:numFmt formatCode="General" sourceLinked="1"/>
        <c:majorTickMark val="cross"/>
        <c:minorTickMark val="cross"/>
        <c:tickLblPos val="low"/>
        <c:spPr>
          <a:ln w="19091">
            <a:solidFill>
              <a:schemeClr val="tx1"/>
            </a:solidFill>
            <a:prstDash val="solid"/>
          </a:ln>
        </c:spPr>
        <c:txPr>
          <a:bodyPr rot="0" vert="horz"/>
          <a:lstStyle/>
          <a:p>
            <a:pPr>
              <a:defRPr sz="3082" b="1" i="0" u="none" strike="noStrike" baseline="0">
                <a:solidFill>
                  <a:schemeClr val="tx1"/>
                </a:solidFill>
                <a:latin typeface="Arial"/>
                <a:ea typeface="Arial"/>
                <a:cs typeface="Arial"/>
              </a:defRPr>
            </a:pPr>
            <a:endParaRPr lang="en-US"/>
          </a:p>
        </c:txPr>
        <c:crossAx val="113454080"/>
        <c:crosses val="autoZero"/>
        <c:crossBetween val="midCat"/>
      </c:valAx>
      <c:valAx>
        <c:axId val="113454080"/>
        <c:scaling>
          <c:orientation val="minMax"/>
        </c:scaling>
        <c:delete val="0"/>
        <c:axPos val="r"/>
        <c:majorGridlines>
          <c:spPr>
            <a:ln w="19091">
              <a:solidFill>
                <a:srgbClr val="C0C0C0"/>
              </a:solidFill>
              <a:prstDash val="solid"/>
            </a:ln>
          </c:spPr>
        </c:majorGridlines>
        <c:numFmt formatCode="General" sourceLinked="0"/>
        <c:majorTickMark val="cross"/>
        <c:minorTickMark val="none"/>
        <c:tickLblPos val="high"/>
        <c:spPr>
          <a:ln w="19091">
            <a:solidFill>
              <a:schemeClr val="tx1"/>
            </a:solidFill>
            <a:prstDash val="solid"/>
          </a:ln>
        </c:spPr>
        <c:txPr>
          <a:bodyPr rot="0" vert="horz"/>
          <a:lstStyle/>
          <a:p>
            <a:pPr>
              <a:defRPr sz="3006" b="1" i="0" u="none" strike="noStrike" baseline="0">
                <a:solidFill>
                  <a:schemeClr val="tx1"/>
                </a:solidFill>
                <a:latin typeface="Arial"/>
                <a:ea typeface="Arial"/>
                <a:cs typeface="Arial"/>
              </a:defRPr>
            </a:pPr>
            <a:endParaRPr lang="en-US"/>
          </a:p>
        </c:txPr>
        <c:crossAx val="113452160"/>
        <c:crossesAt val="55"/>
        <c:crossBetween val="midCat"/>
      </c:valAx>
      <c:spPr>
        <a:noFill/>
        <a:ln w="19091">
          <a:solidFill>
            <a:srgbClr val="808080"/>
          </a:solidFill>
          <a:prstDash val="solid"/>
        </a:ln>
      </c:spPr>
    </c:plotArea>
    <c:legend>
      <c:legendPos val="r"/>
      <c:layout>
        <c:manualLayout>
          <c:xMode val="edge"/>
          <c:yMode val="edge"/>
          <c:x val="0.1164021164021164"/>
          <c:y val="6.5217391304347824E-2"/>
          <c:w val="0.17328042328042328"/>
          <c:h val="0.1225296442687747"/>
        </c:manualLayout>
      </c:layout>
      <c:overlay val="0"/>
      <c:spPr>
        <a:solidFill>
          <a:schemeClr val="bg1"/>
        </a:solidFill>
        <a:ln w="4773">
          <a:solidFill>
            <a:schemeClr val="tx1"/>
          </a:solidFill>
          <a:prstDash val="solid"/>
        </a:ln>
      </c:spPr>
      <c:txPr>
        <a:bodyPr/>
        <a:lstStyle/>
        <a:p>
          <a:pPr>
            <a:defRPr sz="2766"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6B4278-89F7-4501-BC17-64B7246A23F1}" type="datetimeFigureOut">
              <a:rPr lang="en-US" smtClean="0"/>
              <a:t>9/14/2018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42EB7-6600-4BAF-851B-85FAF7C227AE}" type="slidenum">
              <a:rPr lang="en-US" smtClean="0"/>
              <a:t>‹#›</a:t>
            </a:fld>
            <a:endParaRPr lang="en-US"/>
          </a:p>
        </p:txBody>
      </p:sp>
    </p:spTree>
    <p:extLst>
      <p:ext uri="{BB962C8B-B14F-4D97-AF65-F5344CB8AC3E}">
        <p14:creationId xmlns:p14="http://schemas.microsoft.com/office/powerpoint/2010/main" val="142782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691E80-1F70-4D5E-9E70-3346552B3E55}"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34664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C1153-4E2E-475B-B406-746E40907236}" type="slidenum">
              <a:rPr lang="en-US" smtClean="0"/>
              <a:t>‹#›</a:t>
            </a:fld>
            <a:endParaRPr lang="en-US"/>
          </a:p>
        </p:txBody>
      </p:sp>
    </p:spTree>
    <p:extLst>
      <p:ext uri="{BB962C8B-B14F-4D97-AF65-F5344CB8AC3E}">
        <p14:creationId xmlns:p14="http://schemas.microsoft.com/office/powerpoint/2010/main" val="18178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C1153-4E2E-475B-B406-746E40907236}" type="slidenum">
              <a:rPr lang="en-US" smtClean="0"/>
              <a:t>‹#›</a:t>
            </a:fld>
            <a:endParaRPr lang="en-US"/>
          </a:p>
        </p:txBody>
      </p:sp>
    </p:spTree>
    <p:extLst>
      <p:ext uri="{BB962C8B-B14F-4D97-AF65-F5344CB8AC3E}">
        <p14:creationId xmlns:p14="http://schemas.microsoft.com/office/powerpoint/2010/main" val="58632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C1153-4E2E-475B-B406-746E40907236}" type="slidenum">
              <a:rPr lang="en-US" smtClean="0"/>
              <a:t>‹#›</a:t>
            </a:fld>
            <a:endParaRPr lang="en-US"/>
          </a:p>
        </p:txBody>
      </p:sp>
    </p:spTree>
    <p:extLst>
      <p:ext uri="{BB962C8B-B14F-4D97-AF65-F5344CB8AC3E}">
        <p14:creationId xmlns:p14="http://schemas.microsoft.com/office/powerpoint/2010/main" val="394193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728B3F-2A5E-4CEC-9170-A04634840C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8954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277ED7-9549-4DD5-9A0A-629A753860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7607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17BA7E-529B-411E-BD30-7933DCF461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7878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AABFDA-C3A3-4645-9DAD-B0EEF50FF9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9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55B7099-D08F-4C12-B1D1-B0254418F2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34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C031B59-A4DA-4715-945A-6C2B434321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0953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9F907F4-4EFB-4019-9808-0BAFC8F7D1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4926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445732-0EFC-4E57-84EB-8F009C0850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386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C1153-4E2E-475B-B406-746E40907236}" type="slidenum">
              <a:rPr lang="en-US" smtClean="0"/>
              <a:t>‹#›</a:t>
            </a:fld>
            <a:endParaRPr lang="en-US"/>
          </a:p>
        </p:txBody>
      </p:sp>
    </p:spTree>
    <p:extLst>
      <p:ext uri="{BB962C8B-B14F-4D97-AF65-F5344CB8AC3E}">
        <p14:creationId xmlns:p14="http://schemas.microsoft.com/office/powerpoint/2010/main" val="143514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ED9F14-D48A-4C06-AC96-F17040FB15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2683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D6C2AA-3663-42BF-BDA7-36F0BBE3B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1105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1B848F-EBCB-43BC-A04F-F210387FD8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3633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10F5A26-E009-4AEF-9B04-2B770AC735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39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BD4A8BA-F916-410E-8B17-4FAE96AD2E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6721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4CE25BF-22F6-48B7-B391-0A984E013F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6357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1616D6-D506-4FC7-B1C8-A4D40E59B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661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08B265-BC0A-4F4C-9A03-091AC5C668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323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3BE955-026A-4415-8C31-09E0320868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0826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DB0578-06D2-4560-95E0-87B03ACC39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075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A17A0-05CC-4E84-A717-F79038D8F1AE}"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C1153-4E2E-475B-B406-746E40907236}" type="slidenum">
              <a:rPr lang="en-US" smtClean="0"/>
              <a:t>‹#›</a:t>
            </a:fld>
            <a:endParaRPr lang="en-US"/>
          </a:p>
        </p:txBody>
      </p:sp>
    </p:spTree>
    <p:extLst>
      <p:ext uri="{BB962C8B-B14F-4D97-AF65-F5344CB8AC3E}">
        <p14:creationId xmlns:p14="http://schemas.microsoft.com/office/powerpoint/2010/main" val="2929867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D7A449-A711-4FF3-966C-99EFB1E5B3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0501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CF8D9E2-9971-4CC4-9F46-781EF6A52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1193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38CDB3-A653-4A4F-901E-D463422437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2475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15666C-B800-45C0-9F92-B423762217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3057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0F046-D910-4B1C-8750-8BDFE7591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826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D0E53A-6C4F-40D5-BFC6-86962FAEA6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5129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F9A4F8-C52C-4DAC-8DB0-83A290794E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265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EE83C-ED22-4606-9577-1ABBFD601B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7107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5D1D6A-1C50-4B67-8B32-02F48A28E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179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D2ED46D0-A339-4852-A214-F046D6566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05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9A17A0-05CC-4E84-A717-F79038D8F1AE}"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C1153-4E2E-475B-B406-746E40907236}" type="slidenum">
              <a:rPr lang="en-US" smtClean="0"/>
              <a:t>‹#›</a:t>
            </a:fld>
            <a:endParaRPr lang="en-US"/>
          </a:p>
        </p:txBody>
      </p:sp>
    </p:spTree>
    <p:extLst>
      <p:ext uri="{BB962C8B-B14F-4D97-AF65-F5344CB8AC3E}">
        <p14:creationId xmlns:p14="http://schemas.microsoft.com/office/powerpoint/2010/main" val="3745681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DB00104B-30B0-4320-95E9-57429B18EE6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9647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045ED921-0B92-4FF8-A9E6-BF3FB8EAA68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06443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7803FE40-28D6-4935-8EE2-3D28C478BC9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22586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FC16D42C-ADA4-4CC2-B8AB-85927378A3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33440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9107D924-AE2E-43D0-9368-F54C7367554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76075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6E48A119-7DB9-4E61-8539-CCC26CD24E14}"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56626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F66BB7EF-8B9E-41F9-999A-10906D2CCBA0}"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64079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771948E1-4523-489A-B247-D487159315F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04835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664E10F4-274F-4DD9-8936-1067FDED2F2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78078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A0B3A7D4-D89D-42D9-9665-24BFF3A19F2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56691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9A17A0-05CC-4E84-A717-F79038D8F1AE}"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C1153-4E2E-475B-B406-746E40907236}" type="slidenum">
              <a:rPr lang="en-US" smtClean="0"/>
              <a:t>‹#›</a:t>
            </a:fld>
            <a:endParaRPr lang="en-US"/>
          </a:p>
        </p:txBody>
      </p:sp>
    </p:spTree>
    <p:extLst>
      <p:ext uri="{BB962C8B-B14F-4D97-AF65-F5344CB8AC3E}">
        <p14:creationId xmlns:p14="http://schemas.microsoft.com/office/powerpoint/2010/main" val="25878068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0EA60F97-C064-46F2-8736-CDB0BF876CD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0702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p:spPr>
        <p:txBody>
          <a:bodyPr/>
          <a:lstStyle>
            <a:lvl1pPr>
              <a:defRPr>
                <a:latin typeface="Arial" panose="020B0604020202020204" pitchFamily="34" charset="0"/>
              </a:defRPr>
            </a:lvl1p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atin typeface="Arial" panose="020B0604020202020204" pitchFamily="34" charset="0"/>
              </a:defRPr>
            </a:lvl1pPr>
          </a:lstStyle>
          <a:p>
            <a:fld id="{F0048F30-5905-4AA3-A9E1-BFFC0501843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51312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9/14/2018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9562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9/14/2018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2637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9/14/2018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4579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9/14/2018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7090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9/14/2018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84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9/14/2018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54344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9/14/2018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61524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9/14/2018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785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9A17A0-05CC-4E84-A717-F79038D8F1AE}"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C1153-4E2E-475B-B406-746E40907236}" type="slidenum">
              <a:rPr lang="en-US" smtClean="0"/>
              <a:t>‹#›</a:t>
            </a:fld>
            <a:endParaRPr lang="en-US"/>
          </a:p>
        </p:txBody>
      </p:sp>
    </p:spTree>
    <p:extLst>
      <p:ext uri="{BB962C8B-B14F-4D97-AF65-F5344CB8AC3E}">
        <p14:creationId xmlns:p14="http://schemas.microsoft.com/office/powerpoint/2010/main" val="30944227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9/14/2018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88197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9/14/2018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9424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9/14/2018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8031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9/14/2018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5148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9/14/2018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8815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9/14/2018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7722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9A17A0-05CC-4E84-A717-F79038D8F1AE}" type="datetimeFigureOut">
              <a:rPr lang="en-US" smtClean="0">
                <a:solidFill>
                  <a:prstClr val="black">
                    <a:tint val="75000"/>
                  </a:prstClr>
                </a:solidFill>
              </a:rPr>
              <a:pPr/>
              <a:t>9/14/2018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9583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9A17A0-05CC-4E84-A717-F79038D8F1AE}" type="datetimeFigureOut">
              <a:rPr lang="en-US" smtClean="0">
                <a:solidFill>
                  <a:prstClr val="black">
                    <a:tint val="75000"/>
                  </a:prstClr>
                </a:solidFill>
              </a:rPr>
              <a:pPr/>
              <a:t>9/14/2018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4290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9A17A0-05CC-4E84-A717-F79038D8F1AE}" type="datetimeFigureOut">
              <a:rPr lang="en-US" smtClean="0">
                <a:solidFill>
                  <a:prstClr val="black">
                    <a:tint val="75000"/>
                  </a:prstClr>
                </a:solidFill>
              </a:rPr>
              <a:pPr/>
              <a:t>9/14/2018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9229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A17A0-05CC-4E84-A717-F79038D8F1AE}" type="datetimeFigureOut">
              <a:rPr lang="en-US" smtClean="0">
                <a:solidFill>
                  <a:prstClr val="black">
                    <a:tint val="75000"/>
                  </a:prstClr>
                </a:solidFill>
              </a:rPr>
              <a:pPr/>
              <a:t>9/14/2018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51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A17A0-05CC-4E84-A717-F79038D8F1AE}"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2C1153-4E2E-475B-B406-746E40907236}" type="slidenum">
              <a:rPr lang="en-US" smtClean="0"/>
              <a:t>‹#›</a:t>
            </a:fld>
            <a:endParaRPr lang="en-US"/>
          </a:p>
        </p:txBody>
      </p:sp>
    </p:spTree>
    <p:extLst>
      <p:ext uri="{BB962C8B-B14F-4D97-AF65-F5344CB8AC3E}">
        <p14:creationId xmlns:p14="http://schemas.microsoft.com/office/powerpoint/2010/main" val="1088560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A17A0-05CC-4E84-A717-F79038D8F1AE}" type="datetimeFigureOut">
              <a:rPr lang="en-US" smtClean="0">
                <a:solidFill>
                  <a:prstClr val="black">
                    <a:tint val="75000"/>
                  </a:prstClr>
                </a:solidFill>
              </a:rPr>
              <a:pPr/>
              <a:t>9/14/2018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422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A17A0-05CC-4E84-A717-F79038D8F1AE}" type="datetimeFigureOut">
              <a:rPr lang="en-US" smtClean="0">
                <a:solidFill>
                  <a:prstClr val="black">
                    <a:tint val="75000"/>
                  </a:prstClr>
                </a:solidFill>
              </a:rPr>
              <a:pPr/>
              <a:t>9/14/2018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5945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9/14/2018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9617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9/14/2018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2364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728B3F-2A5E-4CEC-9170-A04634840C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43761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277ED7-9549-4DD5-9A0A-629A753860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607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17BA7E-529B-411E-BD30-7933DCF461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6305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AABFDA-C3A3-4645-9DAD-B0EEF50FF9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846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55B7099-D08F-4C12-B1D1-B0254418F2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03457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C031B59-A4DA-4715-945A-6C2B434321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5418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A17A0-05CC-4E84-A717-F79038D8F1AE}"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C1153-4E2E-475B-B406-746E40907236}" type="slidenum">
              <a:rPr lang="en-US" smtClean="0"/>
              <a:t>‹#›</a:t>
            </a:fld>
            <a:endParaRPr lang="en-US"/>
          </a:p>
        </p:txBody>
      </p:sp>
    </p:spTree>
    <p:extLst>
      <p:ext uri="{BB962C8B-B14F-4D97-AF65-F5344CB8AC3E}">
        <p14:creationId xmlns:p14="http://schemas.microsoft.com/office/powerpoint/2010/main" val="36802200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9F907F4-4EFB-4019-9808-0BAFC8F7D1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25236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445732-0EFC-4E57-84EB-8F009C0850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29287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ED9F14-D48A-4C06-AC96-F17040FB15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34360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D6C2AA-3663-42BF-BDA7-36F0BBE3B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655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1B848F-EBCB-43BC-A04F-F210387FD8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23806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10F5A26-E009-4AEF-9B04-2B770AC735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44661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BD4A8BA-F916-410E-8B17-4FAE96AD2E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08698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4CE25BF-22F6-48B7-B391-0A984E013F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801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A17A0-05CC-4E84-A717-F79038D8F1AE}"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C1153-4E2E-475B-B406-746E40907236}" type="slidenum">
              <a:rPr lang="en-US" smtClean="0"/>
              <a:t>‹#›</a:t>
            </a:fld>
            <a:endParaRPr lang="en-US"/>
          </a:p>
        </p:txBody>
      </p:sp>
    </p:spTree>
    <p:extLst>
      <p:ext uri="{BB962C8B-B14F-4D97-AF65-F5344CB8AC3E}">
        <p14:creationId xmlns:p14="http://schemas.microsoft.com/office/powerpoint/2010/main" val="3161047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7.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A17A0-05CC-4E84-A717-F79038D8F1AE}" type="datetimeFigureOut">
              <a:rPr lang="en-US" smtClean="0"/>
              <a:t>9/14/2018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C1153-4E2E-475B-B406-746E40907236}" type="slidenum">
              <a:rPr lang="en-US" smtClean="0"/>
              <a:t>‹#›</a:t>
            </a:fld>
            <a:endParaRPr lang="en-US"/>
          </a:p>
        </p:txBody>
      </p:sp>
    </p:spTree>
    <p:extLst>
      <p:ext uri="{BB962C8B-B14F-4D97-AF65-F5344CB8AC3E}">
        <p14:creationId xmlns:p14="http://schemas.microsoft.com/office/powerpoint/2010/main" val="414392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DB8CB44-EA5B-46DA-A15B-9729A54D5F31}"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993035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fontAlgn="base">
              <a:spcBef>
                <a:spcPct val="0"/>
              </a:spcBef>
              <a:spcAft>
                <a:spcPct val="0"/>
              </a:spcAft>
              <a:defRPr/>
            </a:pPr>
            <a:fld id="{A91775A3-E5BC-489F-9BD3-F622E4C39F3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744612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defRPr>
            </a:lvl1pPr>
          </a:lstStyle>
          <a:p>
            <a:pPr fontAlgn="base">
              <a:spcBef>
                <a:spcPct val="0"/>
              </a:spcBef>
              <a:spcAft>
                <a:spcPct val="0"/>
              </a:spcAft>
            </a:pPr>
            <a:endParaRPr lang="en-US" alt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defRPr>
            </a:lvl1pPr>
          </a:lstStyle>
          <a:p>
            <a:pPr fontAlgn="base">
              <a:spcBef>
                <a:spcPct val="0"/>
              </a:spcBef>
              <a:spcAft>
                <a:spcPct val="0"/>
              </a:spcAft>
            </a:pP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66DC9701-1574-4F47-AF5B-F70E12859D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39468971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rtl="0" fontAlgn="base">
        <a:spcBef>
          <a:spcPct val="0"/>
        </a:spcBef>
        <a:spcAft>
          <a:spcPct val="0"/>
        </a:spcAft>
        <a:defRPr sz="4400">
          <a:solidFill>
            <a:schemeClr val="tx2"/>
          </a:solidFill>
          <a:latin typeface="Arial" panose="020B0604020202020204" pitchFamily="34"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a:solidFill>
            <a:schemeClr val="tx1"/>
          </a:solidFill>
          <a:latin typeface="Arial" panose="020B0604020202020204" pitchFamily="34" charset="0"/>
        </a:defRPr>
      </a:lvl2pPr>
      <a:lvl3pPr marL="1143000" indent="-228600" algn="l" rtl="0" fontAlgn="base">
        <a:spcBef>
          <a:spcPct val="20000"/>
        </a:spcBef>
        <a:spcAft>
          <a:spcPct val="0"/>
        </a:spcAft>
        <a:buChar char="•"/>
        <a:defRPr sz="2400">
          <a:solidFill>
            <a:schemeClr val="tx1"/>
          </a:solidFill>
          <a:latin typeface="Arial" panose="020B0604020202020204" pitchFamily="34" charset="0"/>
        </a:defRPr>
      </a:lvl3pPr>
      <a:lvl4pPr marL="1600200" indent="-228600" algn="l" rtl="0" fontAlgn="base">
        <a:spcBef>
          <a:spcPct val="20000"/>
        </a:spcBef>
        <a:spcAft>
          <a:spcPct val="0"/>
        </a:spcAft>
        <a:buChar char="–"/>
        <a:defRPr sz="2000">
          <a:solidFill>
            <a:schemeClr val="tx1"/>
          </a:solidFill>
          <a:latin typeface="Arial" panose="020B0604020202020204" pitchFamily="34" charset="0"/>
        </a:defRPr>
      </a:lvl4pPr>
      <a:lvl5pPr marL="2057400" indent="-228600" algn="l" rtl="0" fontAlgn="base">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fontAlgn="base">
              <a:spcBef>
                <a:spcPct val="0"/>
              </a:spcBef>
              <a:spcAft>
                <a:spcPct val="0"/>
              </a:spcAft>
            </a:pPr>
            <a:fld id="{CBC7FBD0-D551-43EA-B76E-10004F78D3FA}" type="datetimeFigureOut">
              <a:rPr lang="en-US" smtClean="0">
                <a:solidFill>
                  <a:prstClr val="black">
                    <a:tint val="75000"/>
                  </a:prstClr>
                </a:solidFill>
              </a:rPr>
              <a:pPr fontAlgn="base">
                <a:spcBef>
                  <a:spcPct val="0"/>
                </a:spcBef>
                <a:spcAft>
                  <a:spcPct val="0"/>
                </a:spcAft>
              </a:pPr>
              <a:t>9/14/2018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fontAlgn="base">
              <a:spcBef>
                <a:spcPct val="0"/>
              </a:spcBef>
              <a:spcAft>
                <a:spcPct val="0"/>
              </a:spcAft>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fontAlgn="base">
              <a:spcBef>
                <a:spcPct val="0"/>
              </a:spcBef>
              <a:spcAft>
                <a:spcPct val="0"/>
              </a:spcAft>
            </a:pPr>
            <a:fld id="{B668CC5E-0F15-463E-AF0C-3491C97A3409}" type="slidenum">
              <a:rPr lang="en-US" smtClean="0">
                <a:solidFill>
                  <a:prstClr val="black">
                    <a:tint val="75000"/>
                  </a:prstClr>
                </a:solidFill>
              </a:rPr>
              <a:pPr fontAlgn="base">
                <a:spcBef>
                  <a:spcPct val="0"/>
                </a:spcBef>
                <a:spcAft>
                  <a:spcPct val="0"/>
                </a:spcAft>
              </a:pPr>
              <a:t>‹#›</a:t>
            </a:fld>
            <a:endParaRPr lang="en-US" dirty="0">
              <a:solidFill>
                <a:prstClr val="black">
                  <a:tint val="75000"/>
                </a:prstClr>
              </a:solidFill>
            </a:endParaRPr>
          </a:p>
        </p:txBody>
      </p:sp>
    </p:spTree>
    <p:extLst>
      <p:ext uri="{BB962C8B-B14F-4D97-AF65-F5344CB8AC3E}">
        <p14:creationId xmlns:p14="http://schemas.microsoft.com/office/powerpoint/2010/main" val="76495423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C59A17A0-05CC-4E84-A717-F79038D8F1AE}" type="datetimeFigureOut">
              <a:rPr lang="en-US" smtClean="0">
                <a:solidFill>
                  <a:prstClr val="black">
                    <a:tint val="75000"/>
                  </a:prstClr>
                </a:solidFill>
                <a:latin typeface="Arial" charset="0"/>
              </a:rPr>
              <a:pPr fontAlgn="base">
                <a:spcBef>
                  <a:spcPct val="0"/>
                </a:spcBef>
                <a:spcAft>
                  <a:spcPct val="0"/>
                </a:spcAft>
              </a:pPr>
              <a:t>9/14/2018</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BE2C1153-4E2E-475B-B406-746E40907236}"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94243339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DB8CB44-EA5B-46DA-A15B-9729A54D5F31}"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2851947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7.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7.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7.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7.xml"/><Relationship Id="rId1" Type="http://schemas.openxmlformats.org/officeDocument/2006/relationships/vmlDrawing" Target="../drawings/vmlDrawing6.vml"/><Relationship Id="rId4" Type="http://schemas.openxmlformats.org/officeDocument/2006/relationships/image" Target="../media/image26.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7.xml"/><Relationship Id="rId1" Type="http://schemas.openxmlformats.org/officeDocument/2006/relationships/vmlDrawing" Target="../drawings/vmlDrawing7.vml"/><Relationship Id="rId4" Type="http://schemas.openxmlformats.org/officeDocument/2006/relationships/image" Target="../media/image27.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7.xml"/><Relationship Id="rId1" Type="http://schemas.openxmlformats.org/officeDocument/2006/relationships/vmlDrawing" Target="../drawings/vmlDrawing8.vml"/><Relationship Id="rId4" Type="http://schemas.openxmlformats.org/officeDocument/2006/relationships/image" Target="../media/image28.emf"/></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5.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382" y="990600"/>
            <a:ext cx="8381999" cy="5693866"/>
          </a:xfrm>
          <a:prstGeom prst="rect">
            <a:avLst/>
          </a:prstGeom>
          <a:noFill/>
        </p:spPr>
        <p:txBody>
          <a:bodyPr wrap="square" rtlCol="0">
            <a:spAutoFit/>
          </a:bodyPr>
          <a:lstStyle/>
          <a:p>
            <a:r>
              <a:rPr lang="en-US" sz="1400" dirty="0" smtClean="0"/>
              <a:t>Dear James</a:t>
            </a:r>
          </a:p>
          <a:p>
            <a:endParaRPr lang="en-US" sz="1400" dirty="0"/>
          </a:p>
          <a:p>
            <a:r>
              <a:rPr lang="en-US" sz="1400" dirty="0" smtClean="0"/>
              <a:t>The story of the two forms of lysozyme crystals goes back to about 1964 when it was found that the diffraction patterns from different crystals could be placed in one of two classes depending on their intensities. This discovery was a big set back at the time and I can remember a lecture title being changed from the 'The structure of lysozyme' to 'The structure of lysozyme two steps forward and one step back'. Thereafter the crystals were screened based on intensities of the (11,11,l) rows to distinguish them (e.g. 11,11,4 &gt; 11,11,5 in one form and vice versa in another). Data were collected only for those that fulfilled the Type II criteria. (These reflections were easy to measure on the linear </a:t>
            </a:r>
            <a:r>
              <a:rPr lang="en-US" sz="1400" dirty="0" err="1" smtClean="0"/>
              <a:t>diffractometer</a:t>
            </a:r>
            <a:r>
              <a:rPr lang="en-US" sz="1400" dirty="0" smtClean="0"/>
              <a:t> because crystals were mounted to rotate about the diagonal axis). As I recall both Type I and Type II could be found in the same </a:t>
            </a:r>
            <a:r>
              <a:rPr lang="en-US" sz="1400" dirty="0" err="1" smtClean="0"/>
              <a:t>crystallisation</a:t>
            </a:r>
            <a:r>
              <a:rPr lang="en-US" sz="1400" dirty="0" smtClean="0"/>
              <a:t> batch . Although sometimes the external morphology allowed recognition this was not infallible. </a:t>
            </a:r>
          </a:p>
          <a:p>
            <a:endParaRPr lang="en-US" sz="1400" dirty="0" smtClean="0"/>
          </a:p>
          <a:p>
            <a:r>
              <a:rPr lang="en-US" sz="1400" dirty="0" smtClean="0"/>
              <a:t>The structure was based on Type II crystals. Later a graduate student Helen </a:t>
            </a:r>
            <a:r>
              <a:rPr lang="en-US" sz="1400" dirty="0" err="1" smtClean="0"/>
              <a:t>Handoll</a:t>
            </a:r>
            <a:r>
              <a:rPr lang="en-US" sz="1400" dirty="0" smtClean="0"/>
              <a:t> examined Type I. The work, which was in the early days and before refinement </a:t>
            </a:r>
            <a:r>
              <a:rPr lang="en-US" sz="1400" dirty="0" err="1" smtClean="0"/>
              <a:t>programmes</a:t>
            </a:r>
            <a:r>
              <a:rPr lang="en-US" sz="1400" dirty="0" smtClean="0"/>
              <a:t>, seemed to suggest that the differences lay in the arrangement of water or chloride molecules (Lysozyme was </a:t>
            </a:r>
            <a:r>
              <a:rPr lang="en-US" sz="1400" dirty="0" err="1" smtClean="0"/>
              <a:t>crystallised</a:t>
            </a:r>
            <a:r>
              <a:rPr lang="en-US" sz="1400" dirty="0" smtClean="0"/>
              <a:t> from </a:t>
            </a:r>
            <a:r>
              <a:rPr lang="en-US" sz="1400" dirty="0" err="1" smtClean="0"/>
              <a:t>NaCl</a:t>
            </a:r>
            <a:r>
              <a:rPr lang="en-US" sz="1400" dirty="0" smtClean="0"/>
              <a:t>). But the work was never written up. Keith Wilson at one stage was following this up as lysozyme was being used to test data collection strategies but I do not know the outcome. </a:t>
            </a:r>
          </a:p>
          <a:p>
            <a:endParaRPr lang="en-US" sz="1400" dirty="0"/>
          </a:p>
          <a:p>
            <a:r>
              <a:rPr lang="en-US" sz="1400" dirty="0" smtClean="0"/>
              <a:t>An account of this is given in International Table Volume F (</a:t>
            </a:r>
            <a:r>
              <a:rPr lang="en-US" sz="1400" dirty="0" err="1" smtClean="0"/>
              <a:t>Rossmann</a:t>
            </a:r>
            <a:r>
              <a:rPr lang="en-US" sz="1400" dirty="0" smtClean="0"/>
              <a:t> and Arnold edited 2001) p760. </a:t>
            </a:r>
          </a:p>
          <a:p>
            <a:endParaRPr lang="en-US" sz="1400" dirty="0"/>
          </a:p>
          <a:p>
            <a:r>
              <a:rPr lang="en-US" sz="1400" dirty="0" smtClean="0"/>
              <a:t>Tony North was much involved in sorting this out and if you wanted more info he would be the person to contact. I hope this is helpful. Do let me know if you need more. </a:t>
            </a:r>
          </a:p>
          <a:p>
            <a:endParaRPr lang="en-US" sz="1400" dirty="0"/>
          </a:p>
          <a:p>
            <a:r>
              <a:rPr lang="en-US" sz="1400" dirty="0" smtClean="0"/>
              <a:t>Best wishes </a:t>
            </a:r>
          </a:p>
          <a:p>
            <a:endParaRPr lang="en-US" sz="1400" dirty="0"/>
          </a:p>
          <a:p>
            <a:r>
              <a:rPr lang="en-US" sz="1400" dirty="0" smtClean="0"/>
              <a:t>Louise </a:t>
            </a:r>
            <a:endParaRPr lang="en-US" sz="1400" dirty="0"/>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Non-isomorphism in lysozyme</a:t>
            </a:r>
            <a:endParaRPr lang="en-US" dirty="0"/>
          </a:p>
        </p:txBody>
      </p:sp>
    </p:spTree>
    <p:extLst>
      <p:ext uri="{BB962C8B-B14F-4D97-AF65-F5344CB8AC3E}">
        <p14:creationId xmlns:p14="http://schemas.microsoft.com/office/powerpoint/2010/main" val="3094244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0638"/>
            <a:ext cx="8229600" cy="1641475"/>
          </a:xfrm>
        </p:spPr>
        <p:txBody>
          <a:bodyPr/>
          <a:lstStyle/>
          <a:p>
            <a:pPr eaLnBrk="1" hangingPunct="1"/>
            <a:r>
              <a:rPr lang="en-US" altLang="en-US" smtClean="0">
                <a:solidFill>
                  <a:schemeClr val="tx1"/>
                </a:solidFill>
              </a:rPr>
              <a:t>Plastic deformation</a:t>
            </a:r>
            <a:br>
              <a:rPr lang="en-US" altLang="en-US" smtClean="0">
                <a:solidFill>
                  <a:schemeClr val="tx1"/>
                </a:solidFill>
              </a:rPr>
            </a:br>
            <a:r>
              <a:rPr lang="en-US" altLang="en-US" smtClean="0">
                <a:solidFill>
                  <a:schemeClr val="tx1"/>
                </a:solidFill>
              </a:rPr>
              <a:t>= poor diffraction</a:t>
            </a:r>
          </a:p>
        </p:txBody>
      </p:sp>
      <p:sp>
        <p:nvSpPr>
          <p:cNvPr id="3" name="Oval 2"/>
          <p:cNvSpPr/>
          <p:nvPr/>
        </p:nvSpPr>
        <p:spPr bwMode="auto">
          <a:xfrm rot="19736609" flipH="1" flipV="1">
            <a:off x="2952750"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Oval 9"/>
          <p:cNvSpPr/>
          <p:nvPr/>
        </p:nvSpPr>
        <p:spPr bwMode="auto">
          <a:xfrm rot="19736609" flipH="1" flipV="1">
            <a:off x="3233738" y="58753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Oval 10"/>
          <p:cNvSpPr/>
          <p:nvPr/>
        </p:nvSpPr>
        <p:spPr bwMode="auto">
          <a:xfrm rot="19736609" flipH="1" flipV="1">
            <a:off x="3514725" y="58753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Oval 11"/>
          <p:cNvSpPr/>
          <p:nvPr/>
        </p:nvSpPr>
        <p:spPr bwMode="auto">
          <a:xfrm rot="19736609" flipH="1" flipV="1">
            <a:off x="3794125"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Oval 12"/>
          <p:cNvSpPr/>
          <p:nvPr/>
        </p:nvSpPr>
        <p:spPr bwMode="auto">
          <a:xfrm rot="19736609" flipH="1" flipV="1">
            <a:off x="4075113"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Oval 13"/>
          <p:cNvSpPr/>
          <p:nvPr/>
        </p:nvSpPr>
        <p:spPr bwMode="auto">
          <a:xfrm rot="19736609" flipH="1" flipV="1">
            <a:off x="4356100" y="58753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Oval 14"/>
          <p:cNvSpPr/>
          <p:nvPr/>
        </p:nvSpPr>
        <p:spPr bwMode="auto">
          <a:xfrm rot="19736609" flipH="1" flipV="1">
            <a:off x="4637088" y="58753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Oval 15"/>
          <p:cNvSpPr/>
          <p:nvPr/>
        </p:nvSpPr>
        <p:spPr bwMode="auto">
          <a:xfrm rot="19736609" flipH="1" flipV="1">
            <a:off x="4916488"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Oval 16"/>
          <p:cNvSpPr/>
          <p:nvPr/>
        </p:nvSpPr>
        <p:spPr bwMode="auto">
          <a:xfrm rot="19736609" flipH="1" flipV="1">
            <a:off x="5197475"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Oval 17"/>
          <p:cNvSpPr/>
          <p:nvPr/>
        </p:nvSpPr>
        <p:spPr bwMode="auto">
          <a:xfrm rot="19736609" flipH="1" flipV="1">
            <a:off x="5478463" y="58753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Oval 18"/>
          <p:cNvSpPr/>
          <p:nvPr/>
        </p:nvSpPr>
        <p:spPr bwMode="auto">
          <a:xfrm rot="19736609" flipH="1" flipV="1">
            <a:off x="5759450" y="58753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Oval 19"/>
          <p:cNvSpPr/>
          <p:nvPr/>
        </p:nvSpPr>
        <p:spPr bwMode="auto">
          <a:xfrm rot="19736609" flipH="1" flipV="1">
            <a:off x="6038850"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5" name="Oval 214"/>
          <p:cNvSpPr/>
          <p:nvPr/>
        </p:nvSpPr>
        <p:spPr bwMode="auto">
          <a:xfrm rot="19736609" flipH="1" flipV="1">
            <a:off x="2952750"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6" name="Oval 215"/>
          <p:cNvSpPr/>
          <p:nvPr/>
        </p:nvSpPr>
        <p:spPr bwMode="auto">
          <a:xfrm rot="19736609" flipH="1" flipV="1">
            <a:off x="3233738" y="18542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7" name="Oval 216"/>
          <p:cNvSpPr/>
          <p:nvPr/>
        </p:nvSpPr>
        <p:spPr bwMode="auto">
          <a:xfrm rot="19736609" flipH="1" flipV="1">
            <a:off x="3514725" y="18542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8" name="Oval 217"/>
          <p:cNvSpPr/>
          <p:nvPr/>
        </p:nvSpPr>
        <p:spPr bwMode="auto">
          <a:xfrm rot="19736609" flipH="1" flipV="1">
            <a:off x="3794125"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9" name="Oval 218"/>
          <p:cNvSpPr/>
          <p:nvPr/>
        </p:nvSpPr>
        <p:spPr bwMode="auto">
          <a:xfrm rot="19736609" flipH="1" flipV="1">
            <a:off x="4075113"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0" name="Oval 219"/>
          <p:cNvSpPr/>
          <p:nvPr/>
        </p:nvSpPr>
        <p:spPr bwMode="auto">
          <a:xfrm rot="19736609" flipH="1" flipV="1">
            <a:off x="4356100" y="18542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1" name="Oval 220"/>
          <p:cNvSpPr/>
          <p:nvPr/>
        </p:nvSpPr>
        <p:spPr bwMode="auto">
          <a:xfrm rot="19736609" flipH="1" flipV="1">
            <a:off x="4637088" y="18542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2" name="Oval 221"/>
          <p:cNvSpPr/>
          <p:nvPr/>
        </p:nvSpPr>
        <p:spPr bwMode="auto">
          <a:xfrm rot="19736609" flipH="1" flipV="1">
            <a:off x="4916488"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3" name="Oval 222"/>
          <p:cNvSpPr/>
          <p:nvPr/>
        </p:nvSpPr>
        <p:spPr bwMode="auto">
          <a:xfrm rot="19736609" flipH="1" flipV="1">
            <a:off x="5197475"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4" name="Oval 223"/>
          <p:cNvSpPr/>
          <p:nvPr/>
        </p:nvSpPr>
        <p:spPr bwMode="auto">
          <a:xfrm rot="19736609" flipH="1" flipV="1">
            <a:off x="5478463" y="18542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5" name="Oval 224"/>
          <p:cNvSpPr/>
          <p:nvPr/>
        </p:nvSpPr>
        <p:spPr bwMode="auto">
          <a:xfrm rot="19736609" flipH="1" flipV="1">
            <a:off x="5759450" y="18542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6" name="Oval 225"/>
          <p:cNvSpPr/>
          <p:nvPr/>
        </p:nvSpPr>
        <p:spPr bwMode="auto">
          <a:xfrm rot="19736609" flipH="1" flipV="1">
            <a:off x="6038850"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8" name="Oval 227"/>
          <p:cNvSpPr/>
          <p:nvPr/>
        </p:nvSpPr>
        <p:spPr bwMode="auto">
          <a:xfrm rot="19736609" flipH="1" flipV="1">
            <a:off x="2952750"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9" name="Oval 228"/>
          <p:cNvSpPr/>
          <p:nvPr/>
        </p:nvSpPr>
        <p:spPr bwMode="auto">
          <a:xfrm rot="19736609" flipH="1" flipV="1">
            <a:off x="3233738" y="208915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0" name="Oval 229"/>
          <p:cNvSpPr/>
          <p:nvPr/>
        </p:nvSpPr>
        <p:spPr bwMode="auto">
          <a:xfrm rot="19736609" flipH="1" flipV="1">
            <a:off x="3514725" y="208915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1" name="Oval 230"/>
          <p:cNvSpPr/>
          <p:nvPr/>
        </p:nvSpPr>
        <p:spPr bwMode="auto">
          <a:xfrm rot="19736609" flipH="1" flipV="1">
            <a:off x="3794125"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2" name="Oval 231"/>
          <p:cNvSpPr/>
          <p:nvPr/>
        </p:nvSpPr>
        <p:spPr bwMode="auto">
          <a:xfrm rot="19736609" flipH="1" flipV="1">
            <a:off x="4075113"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3" name="Oval 232"/>
          <p:cNvSpPr/>
          <p:nvPr/>
        </p:nvSpPr>
        <p:spPr bwMode="auto">
          <a:xfrm rot="19736609" flipH="1" flipV="1">
            <a:off x="4356100" y="208915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4" name="Oval 233"/>
          <p:cNvSpPr/>
          <p:nvPr/>
        </p:nvSpPr>
        <p:spPr bwMode="auto">
          <a:xfrm rot="19736609" flipH="1" flipV="1">
            <a:off x="4637088" y="208915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5" name="Oval 234"/>
          <p:cNvSpPr/>
          <p:nvPr/>
        </p:nvSpPr>
        <p:spPr bwMode="auto">
          <a:xfrm rot="19736609" flipH="1" flipV="1">
            <a:off x="4916488"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6" name="Oval 235"/>
          <p:cNvSpPr/>
          <p:nvPr/>
        </p:nvSpPr>
        <p:spPr bwMode="auto">
          <a:xfrm rot="19736609" flipH="1" flipV="1">
            <a:off x="5197475"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7" name="Oval 236"/>
          <p:cNvSpPr/>
          <p:nvPr/>
        </p:nvSpPr>
        <p:spPr bwMode="auto">
          <a:xfrm rot="19736609" flipH="1" flipV="1">
            <a:off x="5478463" y="208915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8" name="Oval 237"/>
          <p:cNvSpPr/>
          <p:nvPr/>
        </p:nvSpPr>
        <p:spPr bwMode="auto">
          <a:xfrm rot="19736609" flipH="1" flipV="1">
            <a:off x="5759450" y="208915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9" name="Oval 238"/>
          <p:cNvSpPr/>
          <p:nvPr/>
        </p:nvSpPr>
        <p:spPr bwMode="auto">
          <a:xfrm rot="19736609" flipH="1" flipV="1">
            <a:off x="6038850"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1" name="Oval 240"/>
          <p:cNvSpPr/>
          <p:nvPr/>
        </p:nvSpPr>
        <p:spPr bwMode="auto">
          <a:xfrm rot="19736609" flipH="1" flipV="1">
            <a:off x="2952750"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2" name="Oval 241"/>
          <p:cNvSpPr/>
          <p:nvPr/>
        </p:nvSpPr>
        <p:spPr bwMode="auto">
          <a:xfrm rot="19736609" flipH="1" flipV="1">
            <a:off x="3233738" y="234156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3" name="Oval 242"/>
          <p:cNvSpPr/>
          <p:nvPr/>
        </p:nvSpPr>
        <p:spPr bwMode="auto">
          <a:xfrm rot="19736609" flipH="1" flipV="1">
            <a:off x="3514725" y="234156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4" name="Oval 243"/>
          <p:cNvSpPr/>
          <p:nvPr/>
        </p:nvSpPr>
        <p:spPr bwMode="auto">
          <a:xfrm rot="19736609" flipH="1" flipV="1">
            <a:off x="3794125"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5" name="Oval 244"/>
          <p:cNvSpPr/>
          <p:nvPr/>
        </p:nvSpPr>
        <p:spPr bwMode="auto">
          <a:xfrm rot="19736609" flipH="1" flipV="1">
            <a:off x="4075113"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6" name="Oval 245"/>
          <p:cNvSpPr/>
          <p:nvPr/>
        </p:nvSpPr>
        <p:spPr bwMode="auto">
          <a:xfrm rot="19736609" flipH="1" flipV="1">
            <a:off x="4356100" y="234156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7" name="Oval 246"/>
          <p:cNvSpPr/>
          <p:nvPr/>
        </p:nvSpPr>
        <p:spPr bwMode="auto">
          <a:xfrm rot="19736609" flipH="1" flipV="1">
            <a:off x="4637088" y="234156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8" name="Oval 247"/>
          <p:cNvSpPr/>
          <p:nvPr/>
        </p:nvSpPr>
        <p:spPr bwMode="auto">
          <a:xfrm rot="19736609" flipH="1" flipV="1">
            <a:off x="4916488"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9" name="Oval 248"/>
          <p:cNvSpPr/>
          <p:nvPr/>
        </p:nvSpPr>
        <p:spPr bwMode="auto">
          <a:xfrm rot="19736609" flipH="1" flipV="1">
            <a:off x="5197475"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0" name="Oval 249"/>
          <p:cNvSpPr/>
          <p:nvPr/>
        </p:nvSpPr>
        <p:spPr bwMode="auto">
          <a:xfrm rot="19736609" flipH="1" flipV="1">
            <a:off x="5478463" y="234156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1" name="Oval 250"/>
          <p:cNvSpPr/>
          <p:nvPr/>
        </p:nvSpPr>
        <p:spPr bwMode="auto">
          <a:xfrm rot="19736609" flipH="1" flipV="1">
            <a:off x="5759450" y="234156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2" name="Oval 251"/>
          <p:cNvSpPr/>
          <p:nvPr/>
        </p:nvSpPr>
        <p:spPr bwMode="auto">
          <a:xfrm rot="19736609" flipH="1" flipV="1">
            <a:off x="6038850"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4" name="Oval 253"/>
          <p:cNvSpPr/>
          <p:nvPr/>
        </p:nvSpPr>
        <p:spPr bwMode="auto">
          <a:xfrm rot="19736609" flipH="1" flipV="1">
            <a:off x="2952750"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5" name="Oval 254"/>
          <p:cNvSpPr/>
          <p:nvPr/>
        </p:nvSpPr>
        <p:spPr bwMode="auto">
          <a:xfrm rot="19736609" flipH="1" flipV="1">
            <a:off x="3233738" y="2593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6" name="Oval 255"/>
          <p:cNvSpPr/>
          <p:nvPr/>
        </p:nvSpPr>
        <p:spPr bwMode="auto">
          <a:xfrm rot="19736609" flipH="1" flipV="1">
            <a:off x="3514725" y="2593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7" name="Oval 256"/>
          <p:cNvSpPr/>
          <p:nvPr/>
        </p:nvSpPr>
        <p:spPr bwMode="auto">
          <a:xfrm rot="19736609" flipH="1" flipV="1">
            <a:off x="3794125"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8" name="Oval 257"/>
          <p:cNvSpPr/>
          <p:nvPr/>
        </p:nvSpPr>
        <p:spPr bwMode="auto">
          <a:xfrm rot="19736609" flipH="1" flipV="1">
            <a:off x="4075113"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9" name="Oval 258"/>
          <p:cNvSpPr/>
          <p:nvPr/>
        </p:nvSpPr>
        <p:spPr bwMode="auto">
          <a:xfrm rot="19736609" flipH="1" flipV="1">
            <a:off x="4356100" y="2593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0" name="Oval 259"/>
          <p:cNvSpPr/>
          <p:nvPr/>
        </p:nvSpPr>
        <p:spPr bwMode="auto">
          <a:xfrm rot="19736609" flipH="1" flipV="1">
            <a:off x="4637088" y="2593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1" name="Oval 260"/>
          <p:cNvSpPr/>
          <p:nvPr/>
        </p:nvSpPr>
        <p:spPr bwMode="auto">
          <a:xfrm rot="19736609" flipH="1" flipV="1">
            <a:off x="4916488"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2" name="Oval 261"/>
          <p:cNvSpPr/>
          <p:nvPr/>
        </p:nvSpPr>
        <p:spPr bwMode="auto">
          <a:xfrm rot="19736609" flipH="1" flipV="1">
            <a:off x="5197475"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3" name="Oval 262"/>
          <p:cNvSpPr/>
          <p:nvPr/>
        </p:nvSpPr>
        <p:spPr bwMode="auto">
          <a:xfrm rot="19736609" flipH="1" flipV="1">
            <a:off x="5478463" y="2593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4" name="Oval 263"/>
          <p:cNvSpPr/>
          <p:nvPr/>
        </p:nvSpPr>
        <p:spPr bwMode="auto">
          <a:xfrm rot="19736609" flipH="1" flipV="1">
            <a:off x="5759450" y="2593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5" name="Oval 264"/>
          <p:cNvSpPr/>
          <p:nvPr/>
        </p:nvSpPr>
        <p:spPr bwMode="auto">
          <a:xfrm rot="19736609" flipH="1" flipV="1">
            <a:off x="6038850"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7" name="Oval 266"/>
          <p:cNvSpPr/>
          <p:nvPr/>
        </p:nvSpPr>
        <p:spPr bwMode="auto">
          <a:xfrm rot="19736609" flipH="1" flipV="1">
            <a:off x="2952750"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8" name="Oval 267"/>
          <p:cNvSpPr/>
          <p:nvPr/>
        </p:nvSpPr>
        <p:spPr bwMode="auto">
          <a:xfrm rot="19736609" flipH="1" flipV="1">
            <a:off x="3233738" y="2847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9" name="Oval 268"/>
          <p:cNvSpPr/>
          <p:nvPr/>
        </p:nvSpPr>
        <p:spPr bwMode="auto">
          <a:xfrm rot="19736609" flipH="1" flipV="1">
            <a:off x="3514725" y="2847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0" name="Oval 269"/>
          <p:cNvSpPr/>
          <p:nvPr/>
        </p:nvSpPr>
        <p:spPr bwMode="auto">
          <a:xfrm rot="19736609" flipH="1" flipV="1">
            <a:off x="3794125"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1" name="Oval 270"/>
          <p:cNvSpPr/>
          <p:nvPr/>
        </p:nvSpPr>
        <p:spPr bwMode="auto">
          <a:xfrm rot="19736609" flipH="1" flipV="1">
            <a:off x="4075113"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2" name="Oval 271"/>
          <p:cNvSpPr/>
          <p:nvPr/>
        </p:nvSpPr>
        <p:spPr bwMode="auto">
          <a:xfrm rot="19736609" flipH="1" flipV="1">
            <a:off x="4356100" y="2847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3" name="Oval 272"/>
          <p:cNvSpPr/>
          <p:nvPr/>
        </p:nvSpPr>
        <p:spPr bwMode="auto">
          <a:xfrm rot="19736609" flipH="1" flipV="1">
            <a:off x="4637088" y="2847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4" name="Oval 273"/>
          <p:cNvSpPr/>
          <p:nvPr/>
        </p:nvSpPr>
        <p:spPr bwMode="auto">
          <a:xfrm rot="19736609" flipH="1" flipV="1">
            <a:off x="4916488"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5" name="Oval 274"/>
          <p:cNvSpPr/>
          <p:nvPr/>
        </p:nvSpPr>
        <p:spPr bwMode="auto">
          <a:xfrm rot="19736609" flipH="1" flipV="1">
            <a:off x="5197475"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6" name="Oval 275"/>
          <p:cNvSpPr/>
          <p:nvPr/>
        </p:nvSpPr>
        <p:spPr bwMode="auto">
          <a:xfrm rot="19736609" flipH="1" flipV="1">
            <a:off x="5478463" y="2847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7" name="Oval 276"/>
          <p:cNvSpPr/>
          <p:nvPr/>
        </p:nvSpPr>
        <p:spPr bwMode="auto">
          <a:xfrm rot="19736609" flipH="1" flipV="1">
            <a:off x="5759450" y="2847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8" name="Oval 277"/>
          <p:cNvSpPr/>
          <p:nvPr/>
        </p:nvSpPr>
        <p:spPr bwMode="auto">
          <a:xfrm rot="19736609" flipH="1" flipV="1">
            <a:off x="6038850"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0" name="Oval 279"/>
          <p:cNvSpPr/>
          <p:nvPr/>
        </p:nvSpPr>
        <p:spPr bwMode="auto">
          <a:xfrm rot="19736609" flipH="1" flipV="1">
            <a:off x="2952750"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1" name="Oval 280"/>
          <p:cNvSpPr/>
          <p:nvPr/>
        </p:nvSpPr>
        <p:spPr bwMode="auto">
          <a:xfrm rot="19736609" flipH="1" flipV="1">
            <a:off x="3233738" y="309880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2" name="Oval 281"/>
          <p:cNvSpPr/>
          <p:nvPr/>
        </p:nvSpPr>
        <p:spPr bwMode="auto">
          <a:xfrm rot="19736609" flipH="1" flipV="1">
            <a:off x="3514725" y="309880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3" name="Oval 282"/>
          <p:cNvSpPr/>
          <p:nvPr/>
        </p:nvSpPr>
        <p:spPr bwMode="auto">
          <a:xfrm rot="19736609" flipH="1" flipV="1">
            <a:off x="3794125"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4" name="Oval 283"/>
          <p:cNvSpPr/>
          <p:nvPr/>
        </p:nvSpPr>
        <p:spPr bwMode="auto">
          <a:xfrm rot="19736609" flipH="1" flipV="1">
            <a:off x="4075113"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5" name="Oval 284"/>
          <p:cNvSpPr/>
          <p:nvPr/>
        </p:nvSpPr>
        <p:spPr bwMode="auto">
          <a:xfrm rot="19736609" flipH="1" flipV="1">
            <a:off x="4356100" y="309880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6" name="Oval 285"/>
          <p:cNvSpPr/>
          <p:nvPr/>
        </p:nvSpPr>
        <p:spPr bwMode="auto">
          <a:xfrm rot="19736609" flipH="1" flipV="1">
            <a:off x="4637088" y="309880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7" name="Oval 286"/>
          <p:cNvSpPr/>
          <p:nvPr/>
        </p:nvSpPr>
        <p:spPr bwMode="auto">
          <a:xfrm rot="19736609" flipH="1" flipV="1">
            <a:off x="4916488"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8" name="Oval 287"/>
          <p:cNvSpPr/>
          <p:nvPr/>
        </p:nvSpPr>
        <p:spPr bwMode="auto">
          <a:xfrm rot="19736609" flipH="1" flipV="1">
            <a:off x="5197475"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9" name="Oval 288"/>
          <p:cNvSpPr/>
          <p:nvPr/>
        </p:nvSpPr>
        <p:spPr bwMode="auto">
          <a:xfrm rot="19736609" flipH="1" flipV="1">
            <a:off x="5478463" y="309880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0" name="Oval 289"/>
          <p:cNvSpPr/>
          <p:nvPr/>
        </p:nvSpPr>
        <p:spPr bwMode="auto">
          <a:xfrm rot="19736609" flipH="1" flipV="1">
            <a:off x="5759450" y="309880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1" name="Oval 290"/>
          <p:cNvSpPr/>
          <p:nvPr/>
        </p:nvSpPr>
        <p:spPr bwMode="auto">
          <a:xfrm rot="19736609" flipH="1" flipV="1">
            <a:off x="6038850"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3" name="Oval 292"/>
          <p:cNvSpPr/>
          <p:nvPr/>
        </p:nvSpPr>
        <p:spPr bwMode="auto">
          <a:xfrm rot="19736609" flipH="1" flipV="1">
            <a:off x="2952750"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4" name="Oval 293"/>
          <p:cNvSpPr/>
          <p:nvPr/>
        </p:nvSpPr>
        <p:spPr bwMode="auto">
          <a:xfrm rot="19736609" flipH="1" flipV="1">
            <a:off x="3233738" y="335121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5" name="Oval 294"/>
          <p:cNvSpPr/>
          <p:nvPr/>
        </p:nvSpPr>
        <p:spPr bwMode="auto">
          <a:xfrm rot="19736609" flipH="1" flipV="1">
            <a:off x="3514725" y="335121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6" name="Oval 295"/>
          <p:cNvSpPr/>
          <p:nvPr/>
        </p:nvSpPr>
        <p:spPr bwMode="auto">
          <a:xfrm rot="19736609" flipH="1" flipV="1">
            <a:off x="3794125"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7" name="Oval 296"/>
          <p:cNvSpPr/>
          <p:nvPr/>
        </p:nvSpPr>
        <p:spPr bwMode="auto">
          <a:xfrm rot="19736609" flipH="1" flipV="1">
            <a:off x="4075113"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8" name="Oval 297"/>
          <p:cNvSpPr/>
          <p:nvPr/>
        </p:nvSpPr>
        <p:spPr bwMode="auto">
          <a:xfrm rot="19736609" flipH="1" flipV="1">
            <a:off x="4356100" y="335121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9" name="Oval 298"/>
          <p:cNvSpPr/>
          <p:nvPr/>
        </p:nvSpPr>
        <p:spPr bwMode="auto">
          <a:xfrm rot="19736609" flipH="1" flipV="1">
            <a:off x="4637088" y="335121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0" name="Oval 299"/>
          <p:cNvSpPr/>
          <p:nvPr/>
        </p:nvSpPr>
        <p:spPr bwMode="auto">
          <a:xfrm rot="19736609" flipH="1" flipV="1">
            <a:off x="4916488"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1" name="Oval 300"/>
          <p:cNvSpPr/>
          <p:nvPr/>
        </p:nvSpPr>
        <p:spPr bwMode="auto">
          <a:xfrm rot="19736609" flipH="1" flipV="1">
            <a:off x="5197475"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2" name="Oval 301"/>
          <p:cNvSpPr/>
          <p:nvPr/>
        </p:nvSpPr>
        <p:spPr bwMode="auto">
          <a:xfrm rot="19736609" flipH="1" flipV="1">
            <a:off x="5478463" y="335121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3" name="Oval 302"/>
          <p:cNvSpPr/>
          <p:nvPr/>
        </p:nvSpPr>
        <p:spPr bwMode="auto">
          <a:xfrm rot="19736609" flipH="1" flipV="1">
            <a:off x="5759450" y="335121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4" name="Oval 303"/>
          <p:cNvSpPr/>
          <p:nvPr/>
        </p:nvSpPr>
        <p:spPr bwMode="auto">
          <a:xfrm rot="19736609" flipH="1" flipV="1">
            <a:off x="6038850"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6" name="Oval 305"/>
          <p:cNvSpPr/>
          <p:nvPr/>
        </p:nvSpPr>
        <p:spPr bwMode="auto">
          <a:xfrm rot="19736609" flipH="1" flipV="1">
            <a:off x="2952750"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 name="Oval 306"/>
          <p:cNvSpPr/>
          <p:nvPr/>
        </p:nvSpPr>
        <p:spPr bwMode="auto">
          <a:xfrm rot="19736609" flipH="1" flipV="1">
            <a:off x="3233738" y="36036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8" name="Oval 307"/>
          <p:cNvSpPr/>
          <p:nvPr/>
        </p:nvSpPr>
        <p:spPr bwMode="auto">
          <a:xfrm rot="19736609" flipH="1" flipV="1">
            <a:off x="3514725" y="36036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9" name="Oval 308"/>
          <p:cNvSpPr/>
          <p:nvPr/>
        </p:nvSpPr>
        <p:spPr bwMode="auto">
          <a:xfrm rot="19736609" flipH="1" flipV="1">
            <a:off x="3794125"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0" name="Oval 309"/>
          <p:cNvSpPr/>
          <p:nvPr/>
        </p:nvSpPr>
        <p:spPr bwMode="auto">
          <a:xfrm rot="19736609" flipH="1" flipV="1">
            <a:off x="4075113"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1" name="Oval 310"/>
          <p:cNvSpPr/>
          <p:nvPr/>
        </p:nvSpPr>
        <p:spPr bwMode="auto">
          <a:xfrm rot="19736609" flipH="1" flipV="1">
            <a:off x="4356100" y="36036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2" name="Oval 311"/>
          <p:cNvSpPr/>
          <p:nvPr/>
        </p:nvSpPr>
        <p:spPr bwMode="auto">
          <a:xfrm rot="19736609" flipH="1" flipV="1">
            <a:off x="4637088" y="36036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3" name="Oval 312"/>
          <p:cNvSpPr/>
          <p:nvPr/>
        </p:nvSpPr>
        <p:spPr bwMode="auto">
          <a:xfrm rot="19736609" flipH="1" flipV="1">
            <a:off x="4916488"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4" name="Oval 313"/>
          <p:cNvSpPr/>
          <p:nvPr/>
        </p:nvSpPr>
        <p:spPr bwMode="auto">
          <a:xfrm rot="19736609" flipH="1" flipV="1">
            <a:off x="5197475"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5" name="Oval 314"/>
          <p:cNvSpPr/>
          <p:nvPr/>
        </p:nvSpPr>
        <p:spPr bwMode="auto">
          <a:xfrm rot="19736609" flipH="1" flipV="1">
            <a:off x="5478463" y="36036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6" name="Oval 315"/>
          <p:cNvSpPr/>
          <p:nvPr/>
        </p:nvSpPr>
        <p:spPr bwMode="auto">
          <a:xfrm rot="19736609" flipH="1" flipV="1">
            <a:off x="5759450" y="36036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7" name="Oval 316"/>
          <p:cNvSpPr/>
          <p:nvPr/>
        </p:nvSpPr>
        <p:spPr bwMode="auto">
          <a:xfrm rot="19736609" flipH="1" flipV="1">
            <a:off x="6038850"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9" name="Oval 318"/>
          <p:cNvSpPr/>
          <p:nvPr/>
        </p:nvSpPr>
        <p:spPr bwMode="auto">
          <a:xfrm rot="19736609" flipH="1" flipV="1">
            <a:off x="2952750"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0" name="Oval 319"/>
          <p:cNvSpPr/>
          <p:nvPr/>
        </p:nvSpPr>
        <p:spPr bwMode="auto">
          <a:xfrm rot="19736609" flipH="1" flipV="1">
            <a:off x="3233738" y="410845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1" name="Oval 320"/>
          <p:cNvSpPr/>
          <p:nvPr/>
        </p:nvSpPr>
        <p:spPr bwMode="auto">
          <a:xfrm rot="19736609" flipH="1" flipV="1">
            <a:off x="3514725" y="410845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2" name="Oval 321"/>
          <p:cNvSpPr/>
          <p:nvPr/>
        </p:nvSpPr>
        <p:spPr bwMode="auto">
          <a:xfrm rot="19736609" flipH="1" flipV="1">
            <a:off x="3794125"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3" name="Oval 322"/>
          <p:cNvSpPr/>
          <p:nvPr/>
        </p:nvSpPr>
        <p:spPr bwMode="auto">
          <a:xfrm rot="19736609" flipH="1" flipV="1">
            <a:off x="4075113"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4" name="Oval 323"/>
          <p:cNvSpPr/>
          <p:nvPr/>
        </p:nvSpPr>
        <p:spPr bwMode="auto">
          <a:xfrm rot="19736609" flipH="1" flipV="1">
            <a:off x="4356100" y="410845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5" name="Oval 324"/>
          <p:cNvSpPr/>
          <p:nvPr/>
        </p:nvSpPr>
        <p:spPr bwMode="auto">
          <a:xfrm rot="19736609" flipH="1" flipV="1">
            <a:off x="4637088" y="410845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6" name="Oval 325"/>
          <p:cNvSpPr/>
          <p:nvPr/>
        </p:nvSpPr>
        <p:spPr bwMode="auto">
          <a:xfrm rot="19736609" flipH="1" flipV="1">
            <a:off x="4916488"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7" name="Oval 326"/>
          <p:cNvSpPr/>
          <p:nvPr/>
        </p:nvSpPr>
        <p:spPr bwMode="auto">
          <a:xfrm rot="19736609" flipH="1" flipV="1">
            <a:off x="5197475"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8" name="Oval 327"/>
          <p:cNvSpPr/>
          <p:nvPr/>
        </p:nvSpPr>
        <p:spPr bwMode="auto">
          <a:xfrm rot="19736609" flipH="1" flipV="1">
            <a:off x="5478463" y="410845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9" name="Oval 328"/>
          <p:cNvSpPr/>
          <p:nvPr/>
        </p:nvSpPr>
        <p:spPr bwMode="auto">
          <a:xfrm rot="19736609" flipH="1" flipV="1">
            <a:off x="5759450" y="410845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0" name="Oval 329"/>
          <p:cNvSpPr/>
          <p:nvPr/>
        </p:nvSpPr>
        <p:spPr bwMode="auto">
          <a:xfrm rot="19736609" flipH="1" flipV="1">
            <a:off x="6038850"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2" name="Oval 331"/>
          <p:cNvSpPr/>
          <p:nvPr/>
        </p:nvSpPr>
        <p:spPr bwMode="auto">
          <a:xfrm rot="19736609" flipH="1" flipV="1">
            <a:off x="2952750"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3" name="Oval 332"/>
          <p:cNvSpPr/>
          <p:nvPr/>
        </p:nvSpPr>
        <p:spPr bwMode="auto">
          <a:xfrm rot="19736609" flipH="1" flipV="1">
            <a:off x="3233738" y="436086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4" name="Oval 333"/>
          <p:cNvSpPr/>
          <p:nvPr/>
        </p:nvSpPr>
        <p:spPr bwMode="auto">
          <a:xfrm rot="19736609" flipH="1" flipV="1">
            <a:off x="3514725" y="436086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5" name="Oval 334"/>
          <p:cNvSpPr/>
          <p:nvPr/>
        </p:nvSpPr>
        <p:spPr bwMode="auto">
          <a:xfrm rot="19736609" flipH="1" flipV="1">
            <a:off x="3794125"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6" name="Oval 335"/>
          <p:cNvSpPr/>
          <p:nvPr/>
        </p:nvSpPr>
        <p:spPr bwMode="auto">
          <a:xfrm rot="19736609" flipH="1" flipV="1">
            <a:off x="4075113"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7" name="Oval 336"/>
          <p:cNvSpPr/>
          <p:nvPr/>
        </p:nvSpPr>
        <p:spPr bwMode="auto">
          <a:xfrm rot="19736609" flipH="1" flipV="1">
            <a:off x="4356100" y="436086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8" name="Oval 337"/>
          <p:cNvSpPr/>
          <p:nvPr/>
        </p:nvSpPr>
        <p:spPr bwMode="auto">
          <a:xfrm rot="19736609" flipH="1" flipV="1">
            <a:off x="4637088" y="436086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9" name="Oval 338"/>
          <p:cNvSpPr/>
          <p:nvPr/>
        </p:nvSpPr>
        <p:spPr bwMode="auto">
          <a:xfrm rot="19736609" flipH="1" flipV="1">
            <a:off x="4916488"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0" name="Oval 339"/>
          <p:cNvSpPr/>
          <p:nvPr/>
        </p:nvSpPr>
        <p:spPr bwMode="auto">
          <a:xfrm rot="19736609" flipH="1" flipV="1">
            <a:off x="5197475"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1" name="Oval 340"/>
          <p:cNvSpPr/>
          <p:nvPr/>
        </p:nvSpPr>
        <p:spPr bwMode="auto">
          <a:xfrm rot="19736609" flipH="1" flipV="1">
            <a:off x="5478463" y="436086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2" name="Oval 341"/>
          <p:cNvSpPr/>
          <p:nvPr/>
        </p:nvSpPr>
        <p:spPr bwMode="auto">
          <a:xfrm rot="19736609" flipH="1" flipV="1">
            <a:off x="5759450" y="436086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3" name="Oval 342"/>
          <p:cNvSpPr/>
          <p:nvPr/>
        </p:nvSpPr>
        <p:spPr bwMode="auto">
          <a:xfrm rot="19736609" flipH="1" flipV="1">
            <a:off x="6038850"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5" name="Oval 344"/>
          <p:cNvSpPr/>
          <p:nvPr/>
        </p:nvSpPr>
        <p:spPr bwMode="auto">
          <a:xfrm rot="19736609" flipH="1" flipV="1">
            <a:off x="2952750"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6" name="Oval 345"/>
          <p:cNvSpPr/>
          <p:nvPr/>
        </p:nvSpPr>
        <p:spPr bwMode="auto">
          <a:xfrm rot="19736609" flipH="1" flipV="1">
            <a:off x="3233738" y="46132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7" name="Oval 346"/>
          <p:cNvSpPr/>
          <p:nvPr/>
        </p:nvSpPr>
        <p:spPr bwMode="auto">
          <a:xfrm rot="19736609" flipH="1" flipV="1">
            <a:off x="3514725" y="46132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8" name="Oval 347"/>
          <p:cNvSpPr/>
          <p:nvPr/>
        </p:nvSpPr>
        <p:spPr bwMode="auto">
          <a:xfrm rot="19736609" flipH="1" flipV="1">
            <a:off x="3794125"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9" name="Oval 348"/>
          <p:cNvSpPr/>
          <p:nvPr/>
        </p:nvSpPr>
        <p:spPr bwMode="auto">
          <a:xfrm rot="19736609" flipH="1" flipV="1">
            <a:off x="4075113"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0" name="Oval 349"/>
          <p:cNvSpPr/>
          <p:nvPr/>
        </p:nvSpPr>
        <p:spPr bwMode="auto">
          <a:xfrm rot="19736609" flipH="1" flipV="1">
            <a:off x="4356100" y="46132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1" name="Oval 350"/>
          <p:cNvSpPr/>
          <p:nvPr/>
        </p:nvSpPr>
        <p:spPr bwMode="auto">
          <a:xfrm rot="19736609" flipH="1" flipV="1">
            <a:off x="4637088" y="46132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2" name="Oval 351"/>
          <p:cNvSpPr/>
          <p:nvPr/>
        </p:nvSpPr>
        <p:spPr bwMode="auto">
          <a:xfrm rot="19736609" flipH="1" flipV="1">
            <a:off x="4916488"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3" name="Oval 352"/>
          <p:cNvSpPr/>
          <p:nvPr/>
        </p:nvSpPr>
        <p:spPr bwMode="auto">
          <a:xfrm rot="19736609" flipH="1" flipV="1">
            <a:off x="5197475"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4" name="Oval 353"/>
          <p:cNvSpPr/>
          <p:nvPr/>
        </p:nvSpPr>
        <p:spPr bwMode="auto">
          <a:xfrm rot="19736609" flipH="1" flipV="1">
            <a:off x="5478463" y="46132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5" name="Oval 354"/>
          <p:cNvSpPr/>
          <p:nvPr/>
        </p:nvSpPr>
        <p:spPr bwMode="auto">
          <a:xfrm rot="19736609" flipH="1" flipV="1">
            <a:off x="5759450" y="46132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6" name="Oval 355"/>
          <p:cNvSpPr/>
          <p:nvPr/>
        </p:nvSpPr>
        <p:spPr bwMode="auto">
          <a:xfrm rot="19736609" flipH="1" flipV="1">
            <a:off x="6038850"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8" name="Oval 357"/>
          <p:cNvSpPr/>
          <p:nvPr/>
        </p:nvSpPr>
        <p:spPr bwMode="auto">
          <a:xfrm rot="19736609" flipH="1" flipV="1">
            <a:off x="2952750"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9" name="Oval 358"/>
          <p:cNvSpPr/>
          <p:nvPr/>
        </p:nvSpPr>
        <p:spPr bwMode="auto">
          <a:xfrm rot="19736609" flipH="1" flipV="1">
            <a:off x="3233738" y="48641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0" name="Oval 359"/>
          <p:cNvSpPr/>
          <p:nvPr/>
        </p:nvSpPr>
        <p:spPr bwMode="auto">
          <a:xfrm rot="19736609" flipH="1" flipV="1">
            <a:off x="3514725" y="48641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1" name="Oval 360"/>
          <p:cNvSpPr/>
          <p:nvPr/>
        </p:nvSpPr>
        <p:spPr bwMode="auto">
          <a:xfrm rot="19736609" flipH="1" flipV="1">
            <a:off x="3794125"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2" name="Oval 361"/>
          <p:cNvSpPr/>
          <p:nvPr/>
        </p:nvSpPr>
        <p:spPr bwMode="auto">
          <a:xfrm rot="19736609" flipH="1" flipV="1">
            <a:off x="4075113"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3" name="Oval 362"/>
          <p:cNvSpPr/>
          <p:nvPr/>
        </p:nvSpPr>
        <p:spPr bwMode="auto">
          <a:xfrm rot="19736609" flipH="1" flipV="1">
            <a:off x="4356100" y="48641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4" name="Oval 363"/>
          <p:cNvSpPr/>
          <p:nvPr/>
        </p:nvSpPr>
        <p:spPr bwMode="auto">
          <a:xfrm rot="19736609" flipH="1" flipV="1">
            <a:off x="4637088" y="48641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5" name="Oval 364"/>
          <p:cNvSpPr/>
          <p:nvPr/>
        </p:nvSpPr>
        <p:spPr bwMode="auto">
          <a:xfrm rot="19736609" flipH="1" flipV="1">
            <a:off x="4916488"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6" name="Oval 365"/>
          <p:cNvSpPr/>
          <p:nvPr/>
        </p:nvSpPr>
        <p:spPr bwMode="auto">
          <a:xfrm rot="19736609" flipH="1" flipV="1">
            <a:off x="5197475"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7" name="Oval 366"/>
          <p:cNvSpPr/>
          <p:nvPr/>
        </p:nvSpPr>
        <p:spPr bwMode="auto">
          <a:xfrm rot="19736609" flipH="1" flipV="1">
            <a:off x="5478463" y="48641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8" name="Oval 367"/>
          <p:cNvSpPr/>
          <p:nvPr/>
        </p:nvSpPr>
        <p:spPr bwMode="auto">
          <a:xfrm rot="19736609" flipH="1" flipV="1">
            <a:off x="5759450" y="48641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9" name="Oval 368"/>
          <p:cNvSpPr/>
          <p:nvPr/>
        </p:nvSpPr>
        <p:spPr bwMode="auto">
          <a:xfrm rot="19736609" flipH="1" flipV="1">
            <a:off x="6038850"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1" name="Oval 370"/>
          <p:cNvSpPr/>
          <p:nvPr/>
        </p:nvSpPr>
        <p:spPr bwMode="auto">
          <a:xfrm rot="19736609" flipH="1" flipV="1">
            <a:off x="2952750"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2" name="Oval 371"/>
          <p:cNvSpPr/>
          <p:nvPr/>
        </p:nvSpPr>
        <p:spPr bwMode="auto">
          <a:xfrm rot="19736609" flipH="1" flipV="1">
            <a:off x="3233738" y="511651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3" name="Oval 372"/>
          <p:cNvSpPr/>
          <p:nvPr/>
        </p:nvSpPr>
        <p:spPr bwMode="auto">
          <a:xfrm rot="19736609" flipH="1" flipV="1">
            <a:off x="3514725" y="511651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4" name="Oval 373"/>
          <p:cNvSpPr/>
          <p:nvPr/>
        </p:nvSpPr>
        <p:spPr bwMode="auto">
          <a:xfrm rot="19736609" flipH="1" flipV="1">
            <a:off x="3794125"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5" name="Oval 374"/>
          <p:cNvSpPr/>
          <p:nvPr/>
        </p:nvSpPr>
        <p:spPr bwMode="auto">
          <a:xfrm rot="19736609" flipH="1" flipV="1">
            <a:off x="4075113"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6" name="Oval 375"/>
          <p:cNvSpPr/>
          <p:nvPr/>
        </p:nvSpPr>
        <p:spPr bwMode="auto">
          <a:xfrm rot="19736609" flipH="1" flipV="1">
            <a:off x="4356100" y="511651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7" name="Oval 376"/>
          <p:cNvSpPr/>
          <p:nvPr/>
        </p:nvSpPr>
        <p:spPr bwMode="auto">
          <a:xfrm rot="19736609" flipH="1" flipV="1">
            <a:off x="4637088" y="511651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8" name="Oval 377"/>
          <p:cNvSpPr/>
          <p:nvPr/>
        </p:nvSpPr>
        <p:spPr bwMode="auto">
          <a:xfrm rot="19736609" flipH="1" flipV="1">
            <a:off x="4916488"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9" name="Oval 378"/>
          <p:cNvSpPr/>
          <p:nvPr/>
        </p:nvSpPr>
        <p:spPr bwMode="auto">
          <a:xfrm rot="19736609" flipH="1" flipV="1">
            <a:off x="5197475"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0" name="Oval 379"/>
          <p:cNvSpPr/>
          <p:nvPr/>
        </p:nvSpPr>
        <p:spPr bwMode="auto">
          <a:xfrm rot="19736609" flipH="1" flipV="1">
            <a:off x="5478463" y="511651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1" name="Oval 380"/>
          <p:cNvSpPr/>
          <p:nvPr/>
        </p:nvSpPr>
        <p:spPr bwMode="auto">
          <a:xfrm rot="19736609" flipH="1" flipV="1">
            <a:off x="5759450" y="511651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2" name="Oval 381"/>
          <p:cNvSpPr/>
          <p:nvPr/>
        </p:nvSpPr>
        <p:spPr bwMode="auto">
          <a:xfrm rot="19736609" flipH="1" flipV="1">
            <a:off x="6038850"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4" name="Oval 383"/>
          <p:cNvSpPr/>
          <p:nvPr/>
        </p:nvSpPr>
        <p:spPr bwMode="auto">
          <a:xfrm rot="19736609" flipH="1" flipV="1">
            <a:off x="2952750"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5" name="Oval 384"/>
          <p:cNvSpPr/>
          <p:nvPr/>
        </p:nvSpPr>
        <p:spPr bwMode="auto">
          <a:xfrm rot="19736609" flipH="1" flipV="1">
            <a:off x="3233738" y="5368925"/>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6" name="Oval 385"/>
          <p:cNvSpPr/>
          <p:nvPr/>
        </p:nvSpPr>
        <p:spPr bwMode="auto">
          <a:xfrm rot="19736609" flipH="1" flipV="1">
            <a:off x="3514725" y="5368925"/>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7" name="Oval 386"/>
          <p:cNvSpPr/>
          <p:nvPr/>
        </p:nvSpPr>
        <p:spPr bwMode="auto">
          <a:xfrm rot="19736609" flipH="1" flipV="1">
            <a:off x="3794125"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8" name="Oval 387"/>
          <p:cNvSpPr/>
          <p:nvPr/>
        </p:nvSpPr>
        <p:spPr bwMode="auto">
          <a:xfrm rot="19736609" flipH="1" flipV="1">
            <a:off x="4075113"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9" name="Oval 388"/>
          <p:cNvSpPr/>
          <p:nvPr/>
        </p:nvSpPr>
        <p:spPr bwMode="auto">
          <a:xfrm rot="19736609" flipH="1" flipV="1">
            <a:off x="4356100" y="5368925"/>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0" name="Oval 389"/>
          <p:cNvSpPr/>
          <p:nvPr/>
        </p:nvSpPr>
        <p:spPr bwMode="auto">
          <a:xfrm rot="19736609" flipH="1" flipV="1">
            <a:off x="4637088" y="5368925"/>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1" name="Oval 390"/>
          <p:cNvSpPr/>
          <p:nvPr/>
        </p:nvSpPr>
        <p:spPr bwMode="auto">
          <a:xfrm rot="19736609" flipH="1" flipV="1">
            <a:off x="4916488"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2" name="Oval 391"/>
          <p:cNvSpPr/>
          <p:nvPr/>
        </p:nvSpPr>
        <p:spPr bwMode="auto">
          <a:xfrm rot="19736609" flipH="1" flipV="1">
            <a:off x="5197475"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3" name="Oval 392"/>
          <p:cNvSpPr/>
          <p:nvPr/>
        </p:nvSpPr>
        <p:spPr bwMode="auto">
          <a:xfrm rot="19736609" flipH="1" flipV="1">
            <a:off x="5478463" y="5368925"/>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4" name="Oval 393"/>
          <p:cNvSpPr/>
          <p:nvPr/>
        </p:nvSpPr>
        <p:spPr bwMode="auto">
          <a:xfrm rot="19736609" flipH="1" flipV="1">
            <a:off x="5759450" y="5368925"/>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5" name="Oval 394"/>
          <p:cNvSpPr/>
          <p:nvPr/>
        </p:nvSpPr>
        <p:spPr bwMode="auto">
          <a:xfrm rot="19736609" flipH="1" flipV="1">
            <a:off x="6038850"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7" name="Oval 396"/>
          <p:cNvSpPr/>
          <p:nvPr/>
        </p:nvSpPr>
        <p:spPr bwMode="auto">
          <a:xfrm rot="19736609" flipH="1" flipV="1">
            <a:off x="2952750"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8" name="Oval 397"/>
          <p:cNvSpPr/>
          <p:nvPr/>
        </p:nvSpPr>
        <p:spPr bwMode="auto">
          <a:xfrm rot="19736609" flipH="1" flipV="1">
            <a:off x="3233738" y="56229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9" name="Oval 398"/>
          <p:cNvSpPr/>
          <p:nvPr/>
        </p:nvSpPr>
        <p:spPr bwMode="auto">
          <a:xfrm rot="19736609" flipH="1" flipV="1">
            <a:off x="3514725" y="56229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0" name="Oval 399"/>
          <p:cNvSpPr/>
          <p:nvPr/>
        </p:nvSpPr>
        <p:spPr bwMode="auto">
          <a:xfrm rot="19736609" flipH="1" flipV="1">
            <a:off x="3794125"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1" name="Oval 400"/>
          <p:cNvSpPr/>
          <p:nvPr/>
        </p:nvSpPr>
        <p:spPr bwMode="auto">
          <a:xfrm rot="19736609" flipH="1" flipV="1">
            <a:off x="4075113"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2" name="Oval 401"/>
          <p:cNvSpPr/>
          <p:nvPr/>
        </p:nvSpPr>
        <p:spPr bwMode="auto">
          <a:xfrm rot="19736609" flipH="1" flipV="1">
            <a:off x="4356100" y="56229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3" name="Oval 402"/>
          <p:cNvSpPr/>
          <p:nvPr/>
        </p:nvSpPr>
        <p:spPr bwMode="auto">
          <a:xfrm rot="19736609" flipH="1" flipV="1">
            <a:off x="4637088" y="56229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4" name="Oval 403"/>
          <p:cNvSpPr/>
          <p:nvPr/>
        </p:nvSpPr>
        <p:spPr bwMode="auto">
          <a:xfrm rot="19736609" flipH="1" flipV="1">
            <a:off x="4916488"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5" name="Oval 404"/>
          <p:cNvSpPr/>
          <p:nvPr/>
        </p:nvSpPr>
        <p:spPr bwMode="auto">
          <a:xfrm rot="19736609" flipH="1" flipV="1">
            <a:off x="5197475"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6" name="Oval 405"/>
          <p:cNvSpPr/>
          <p:nvPr/>
        </p:nvSpPr>
        <p:spPr bwMode="auto">
          <a:xfrm rot="19736609" flipH="1" flipV="1">
            <a:off x="5478463" y="56229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7" name="Oval 406"/>
          <p:cNvSpPr/>
          <p:nvPr/>
        </p:nvSpPr>
        <p:spPr bwMode="auto">
          <a:xfrm rot="19736609" flipH="1" flipV="1">
            <a:off x="5759450" y="56229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8" name="Oval 407"/>
          <p:cNvSpPr/>
          <p:nvPr/>
        </p:nvSpPr>
        <p:spPr bwMode="auto">
          <a:xfrm rot="19736609" flipH="1" flipV="1">
            <a:off x="6038850"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 name="Oval 409"/>
          <p:cNvSpPr/>
          <p:nvPr/>
        </p:nvSpPr>
        <p:spPr bwMode="auto">
          <a:xfrm rot="19736609" flipH="1" flipV="1">
            <a:off x="2952750"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1" name="Oval 410"/>
          <p:cNvSpPr/>
          <p:nvPr/>
        </p:nvSpPr>
        <p:spPr bwMode="auto">
          <a:xfrm rot="19736609" flipH="1" flipV="1">
            <a:off x="3233738" y="38560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2" name="Oval 411"/>
          <p:cNvSpPr/>
          <p:nvPr/>
        </p:nvSpPr>
        <p:spPr bwMode="auto">
          <a:xfrm rot="19736609" flipH="1" flipV="1">
            <a:off x="3514725" y="38560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3" name="Oval 412"/>
          <p:cNvSpPr/>
          <p:nvPr/>
        </p:nvSpPr>
        <p:spPr bwMode="auto">
          <a:xfrm rot="19736609" flipH="1" flipV="1">
            <a:off x="3794125"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4" name="Oval 413"/>
          <p:cNvSpPr/>
          <p:nvPr/>
        </p:nvSpPr>
        <p:spPr bwMode="auto">
          <a:xfrm rot="19736609" flipH="1" flipV="1">
            <a:off x="4075113"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5" name="Oval 414"/>
          <p:cNvSpPr/>
          <p:nvPr/>
        </p:nvSpPr>
        <p:spPr bwMode="auto">
          <a:xfrm rot="19736609" flipH="1" flipV="1">
            <a:off x="4356100" y="38560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6" name="Oval 415"/>
          <p:cNvSpPr/>
          <p:nvPr/>
        </p:nvSpPr>
        <p:spPr bwMode="auto">
          <a:xfrm rot="19736609" flipH="1" flipV="1">
            <a:off x="4637088" y="38560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7" name="Oval 416"/>
          <p:cNvSpPr/>
          <p:nvPr/>
        </p:nvSpPr>
        <p:spPr bwMode="auto">
          <a:xfrm rot="19736609" flipH="1" flipV="1">
            <a:off x="4916488"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8" name="Oval 417"/>
          <p:cNvSpPr/>
          <p:nvPr/>
        </p:nvSpPr>
        <p:spPr bwMode="auto">
          <a:xfrm rot="19736609" flipH="1" flipV="1">
            <a:off x="5197475"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9" name="Oval 418"/>
          <p:cNvSpPr/>
          <p:nvPr/>
        </p:nvSpPr>
        <p:spPr bwMode="auto">
          <a:xfrm rot="19736609" flipH="1" flipV="1">
            <a:off x="5478463" y="38560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0" name="Oval 419"/>
          <p:cNvSpPr/>
          <p:nvPr/>
        </p:nvSpPr>
        <p:spPr bwMode="auto">
          <a:xfrm rot="19736609" flipH="1" flipV="1">
            <a:off x="5759450" y="38560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1" name="Oval 420"/>
          <p:cNvSpPr/>
          <p:nvPr/>
        </p:nvSpPr>
        <p:spPr bwMode="auto">
          <a:xfrm rot="19736609" flipH="1" flipV="1">
            <a:off x="6038850"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5172466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rot="19736609" flipH="1" flipV="1">
            <a:off x="2952750"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Oval 9"/>
          <p:cNvSpPr/>
          <p:nvPr/>
        </p:nvSpPr>
        <p:spPr bwMode="auto">
          <a:xfrm rot="19736609" flipH="1" flipV="1">
            <a:off x="3233738" y="58753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Oval 10"/>
          <p:cNvSpPr/>
          <p:nvPr/>
        </p:nvSpPr>
        <p:spPr bwMode="auto">
          <a:xfrm rot="19736609" flipH="1" flipV="1">
            <a:off x="3514725" y="58753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Oval 11"/>
          <p:cNvSpPr/>
          <p:nvPr/>
        </p:nvSpPr>
        <p:spPr bwMode="auto">
          <a:xfrm rot="19736609" flipH="1" flipV="1">
            <a:off x="3794125"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Oval 12"/>
          <p:cNvSpPr/>
          <p:nvPr/>
        </p:nvSpPr>
        <p:spPr bwMode="auto">
          <a:xfrm rot="19736609" flipH="1" flipV="1">
            <a:off x="4075113"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Oval 13"/>
          <p:cNvSpPr/>
          <p:nvPr/>
        </p:nvSpPr>
        <p:spPr bwMode="auto">
          <a:xfrm rot="19736609" flipH="1" flipV="1">
            <a:off x="4356100" y="58753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Oval 14"/>
          <p:cNvSpPr/>
          <p:nvPr/>
        </p:nvSpPr>
        <p:spPr bwMode="auto">
          <a:xfrm rot="19736609" flipH="1" flipV="1">
            <a:off x="4637088" y="578485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Oval 15"/>
          <p:cNvSpPr/>
          <p:nvPr/>
        </p:nvSpPr>
        <p:spPr bwMode="auto">
          <a:xfrm rot="19736609" flipH="1" flipV="1">
            <a:off x="4916488" y="57848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Oval 16"/>
          <p:cNvSpPr/>
          <p:nvPr/>
        </p:nvSpPr>
        <p:spPr bwMode="auto">
          <a:xfrm rot="19736609" flipH="1" flipV="1">
            <a:off x="5197475" y="57848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Oval 17"/>
          <p:cNvSpPr/>
          <p:nvPr/>
        </p:nvSpPr>
        <p:spPr bwMode="auto">
          <a:xfrm rot="19736609" flipH="1" flipV="1">
            <a:off x="5478463" y="578485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Oval 18"/>
          <p:cNvSpPr/>
          <p:nvPr/>
        </p:nvSpPr>
        <p:spPr bwMode="auto">
          <a:xfrm rot="19736609" flipH="1" flipV="1">
            <a:off x="5759450" y="578485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Oval 19"/>
          <p:cNvSpPr/>
          <p:nvPr/>
        </p:nvSpPr>
        <p:spPr bwMode="auto">
          <a:xfrm rot="19736609" flipH="1" flipV="1">
            <a:off x="6038850" y="57848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5" name="Oval 214"/>
          <p:cNvSpPr/>
          <p:nvPr/>
        </p:nvSpPr>
        <p:spPr bwMode="auto">
          <a:xfrm rot="19736609" flipH="1" flipV="1">
            <a:off x="2952750"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6" name="Oval 215"/>
          <p:cNvSpPr/>
          <p:nvPr/>
        </p:nvSpPr>
        <p:spPr bwMode="auto">
          <a:xfrm rot="19736609" flipH="1" flipV="1">
            <a:off x="3233738" y="18542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7" name="Oval 216"/>
          <p:cNvSpPr/>
          <p:nvPr/>
        </p:nvSpPr>
        <p:spPr bwMode="auto">
          <a:xfrm rot="19736609" flipH="1" flipV="1">
            <a:off x="3514725" y="18542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8" name="Oval 217"/>
          <p:cNvSpPr/>
          <p:nvPr/>
        </p:nvSpPr>
        <p:spPr bwMode="auto">
          <a:xfrm rot="19736609" flipH="1" flipV="1">
            <a:off x="3794125"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9" name="Oval 218"/>
          <p:cNvSpPr/>
          <p:nvPr/>
        </p:nvSpPr>
        <p:spPr bwMode="auto">
          <a:xfrm rot="19736609" flipH="1" flipV="1">
            <a:off x="4075113"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0" name="Oval 219"/>
          <p:cNvSpPr/>
          <p:nvPr/>
        </p:nvSpPr>
        <p:spPr bwMode="auto">
          <a:xfrm rot="19736609" flipH="1" flipV="1">
            <a:off x="4356100" y="18542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1" name="Oval 220"/>
          <p:cNvSpPr/>
          <p:nvPr/>
        </p:nvSpPr>
        <p:spPr bwMode="auto">
          <a:xfrm rot="19736609" flipH="1" flipV="1">
            <a:off x="4637088" y="176371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2" name="Oval 221"/>
          <p:cNvSpPr/>
          <p:nvPr/>
        </p:nvSpPr>
        <p:spPr bwMode="auto">
          <a:xfrm rot="19736609" flipH="1" flipV="1">
            <a:off x="4916488" y="17653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3" name="Oval 222"/>
          <p:cNvSpPr/>
          <p:nvPr/>
        </p:nvSpPr>
        <p:spPr bwMode="auto">
          <a:xfrm rot="19736609" flipH="1" flipV="1">
            <a:off x="5197475" y="17653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4" name="Oval 223"/>
          <p:cNvSpPr/>
          <p:nvPr/>
        </p:nvSpPr>
        <p:spPr bwMode="auto">
          <a:xfrm rot="19736609" flipH="1" flipV="1">
            <a:off x="5478463" y="176371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5" name="Oval 224"/>
          <p:cNvSpPr/>
          <p:nvPr/>
        </p:nvSpPr>
        <p:spPr bwMode="auto">
          <a:xfrm rot="19736609" flipH="1" flipV="1">
            <a:off x="5759450" y="176371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6" name="Oval 225"/>
          <p:cNvSpPr/>
          <p:nvPr/>
        </p:nvSpPr>
        <p:spPr bwMode="auto">
          <a:xfrm rot="19736609" flipH="1" flipV="1">
            <a:off x="6038850" y="17653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8" name="Oval 227"/>
          <p:cNvSpPr/>
          <p:nvPr/>
        </p:nvSpPr>
        <p:spPr bwMode="auto">
          <a:xfrm rot="19736609" flipH="1" flipV="1">
            <a:off x="2952750"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9" name="Oval 228"/>
          <p:cNvSpPr/>
          <p:nvPr/>
        </p:nvSpPr>
        <p:spPr bwMode="auto">
          <a:xfrm rot="19736609" flipH="1" flipV="1">
            <a:off x="3233738" y="208915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0" name="Oval 229"/>
          <p:cNvSpPr/>
          <p:nvPr/>
        </p:nvSpPr>
        <p:spPr bwMode="auto">
          <a:xfrm rot="19736609" flipH="1" flipV="1">
            <a:off x="3514725" y="208915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1" name="Oval 230"/>
          <p:cNvSpPr/>
          <p:nvPr/>
        </p:nvSpPr>
        <p:spPr bwMode="auto">
          <a:xfrm rot="19736609" flipH="1" flipV="1">
            <a:off x="3794125"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2" name="Oval 231"/>
          <p:cNvSpPr/>
          <p:nvPr/>
        </p:nvSpPr>
        <p:spPr bwMode="auto">
          <a:xfrm rot="19736609" flipH="1" flipV="1">
            <a:off x="4075113"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3" name="Oval 232"/>
          <p:cNvSpPr/>
          <p:nvPr/>
        </p:nvSpPr>
        <p:spPr bwMode="auto">
          <a:xfrm rot="19736609" flipH="1" flipV="1">
            <a:off x="4356100" y="208915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4" name="Oval 233"/>
          <p:cNvSpPr/>
          <p:nvPr/>
        </p:nvSpPr>
        <p:spPr bwMode="auto">
          <a:xfrm rot="19736609" flipH="1" flipV="1">
            <a:off x="4637088" y="199866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5" name="Oval 234"/>
          <p:cNvSpPr/>
          <p:nvPr/>
        </p:nvSpPr>
        <p:spPr bwMode="auto">
          <a:xfrm rot="19736609" flipH="1" flipV="1">
            <a:off x="4916488" y="200025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6" name="Oval 235"/>
          <p:cNvSpPr/>
          <p:nvPr/>
        </p:nvSpPr>
        <p:spPr bwMode="auto">
          <a:xfrm rot="19736609" flipH="1" flipV="1">
            <a:off x="5197475" y="200025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7" name="Oval 236"/>
          <p:cNvSpPr/>
          <p:nvPr/>
        </p:nvSpPr>
        <p:spPr bwMode="auto">
          <a:xfrm rot="19736609" flipH="1" flipV="1">
            <a:off x="5478463" y="199866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8" name="Oval 237"/>
          <p:cNvSpPr/>
          <p:nvPr/>
        </p:nvSpPr>
        <p:spPr bwMode="auto">
          <a:xfrm rot="19736609" flipH="1" flipV="1">
            <a:off x="5759450" y="199866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9" name="Oval 238"/>
          <p:cNvSpPr/>
          <p:nvPr/>
        </p:nvSpPr>
        <p:spPr bwMode="auto">
          <a:xfrm rot="19736609" flipH="1" flipV="1">
            <a:off x="6038850" y="200025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1" name="Oval 240"/>
          <p:cNvSpPr/>
          <p:nvPr/>
        </p:nvSpPr>
        <p:spPr bwMode="auto">
          <a:xfrm rot="19736609" flipH="1" flipV="1">
            <a:off x="2952750"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2" name="Oval 241"/>
          <p:cNvSpPr/>
          <p:nvPr/>
        </p:nvSpPr>
        <p:spPr bwMode="auto">
          <a:xfrm rot="19736609" flipH="1" flipV="1">
            <a:off x="3233738" y="234156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3" name="Oval 242"/>
          <p:cNvSpPr/>
          <p:nvPr/>
        </p:nvSpPr>
        <p:spPr bwMode="auto">
          <a:xfrm rot="19736609" flipH="1" flipV="1">
            <a:off x="3514725" y="234156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4" name="Oval 243"/>
          <p:cNvSpPr/>
          <p:nvPr/>
        </p:nvSpPr>
        <p:spPr bwMode="auto">
          <a:xfrm rot="19736609" flipH="1" flipV="1">
            <a:off x="3794125"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5" name="Oval 244"/>
          <p:cNvSpPr/>
          <p:nvPr/>
        </p:nvSpPr>
        <p:spPr bwMode="auto">
          <a:xfrm rot="19736609" flipH="1" flipV="1">
            <a:off x="4075113"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6" name="Oval 245"/>
          <p:cNvSpPr/>
          <p:nvPr/>
        </p:nvSpPr>
        <p:spPr bwMode="auto">
          <a:xfrm rot="19736609" flipH="1" flipV="1">
            <a:off x="4356100" y="234156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7" name="Oval 246"/>
          <p:cNvSpPr/>
          <p:nvPr/>
        </p:nvSpPr>
        <p:spPr bwMode="auto">
          <a:xfrm rot="19736609" flipH="1" flipV="1">
            <a:off x="4637088" y="2251075"/>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8" name="Oval 247"/>
          <p:cNvSpPr/>
          <p:nvPr/>
        </p:nvSpPr>
        <p:spPr bwMode="auto">
          <a:xfrm rot="19736609" flipH="1" flipV="1">
            <a:off x="4916488" y="22526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9" name="Oval 248"/>
          <p:cNvSpPr/>
          <p:nvPr/>
        </p:nvSpPr>
        <p:spPr bwMode="auto">
          <a:xfrm rot="19736609" flipH="1" flipV="1">
            <a:off x="5197475" y="22526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0" name="Oval 249"/>
          <p:cNvSpPr/>
          <p:nvPr/>
        </p:nvSpPr>
        <p:spPr bwMode="auto">
          <a:xfrm rot="19736609" flipH="1" flipV="1">
            <a:off x="5478463" y="2251075"/>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1" name="Oval 250"/>
          <p:cNvSpPr/>
          <p:nvPr/>
        </p:nvSpPr>
        <p:spPr bwMode="auto">
          <a:xfrm rot="19736609" flipH="1" flipV="1">
            <a:off x="5759450" y="2251075"/>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2" name="Oval 251"/>
          <p:cNvSpPr/>
          <p:nvPr/>
        </p:nvSpPr>
        <p:spPr bwMode="auto">
          <a:xfrm rot="19736609" flipH="1" flipV="1">
            <a:off x="6038850" y="22526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4" name="Oval 253"/>
          <p:cNvSpPr/>
          <p:nvPr/>
        </p:nvSpPr>
        <p:spPr bwMode="auto">
          <a:xfrm rot="19736609" flipH="1" flipV="1">
            <a:off x="2952750"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5" name="Oval 254"/>
          <p:cNvSpPr/>
          <p:nvPr/>
        </p:nvSpPr>
        <p:spPr bwMode="auto">
          <a:xfrm rot="19736609" flipH="1" flipV="1">
            <a:off x="3233738" y="2593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6" name="Oval 255"/>
          <p:cNvSpPr/>
          <p:nvPr/>
        </p:nvSpPr>
        <p:spPr bwMode="auto">
          <a:xfrm rot="19736609" flipH="1" flipV="1">
            <a:off x="3514725" y="2593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7" name="Oval 256"/>
          <p:cNvSpPr/>
          <p:nvPr/>
        </p:nvSpPr>
        <p:spPr bwMode="auto">
          <a:xfrm rot="19736609" flipH="1" flipV="1">
            <a:off x="3794125"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8" name="Oval 257"/>
          <p:cNvSpPr/>
          <p:nvPr/>
        </p:nvSpPr>
        <p:spPr bwMode="auto">
          <a:xfrm rot="19736609" flipH="1" flipV="1">
            <a:off x="4075113"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9" name="Oval 258"/>
          <p:cNvSpPr/>
          <p:nvPr/>
        </p:nvSpPr>
        <p:spPr bwMode="auto">
          <a:xfrm rot="19736609" flipH="1" flipV="1">
            <a:off x="4356100" y="2593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0" name="Oval 259"/>
          <p:cNvSpPr/>
          <p:nvPr/>
        </p:nvSpPr>
        <p:spPr bwMode="auto">
          <a:xfrm rot="19736609" flipH="1" flipV="1">
            <a:off x="4637088" y="250348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1" name="Oval 260"/>
          <p:cNvSpPr/>
          <p:nvPr/>
        </p:nvSpPr>
        <p:spPr bwMode="auto">
          <a:xfrm rot="19736609" flipH="1" flipV="1">
            <a:off x="4916488" y="25050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2" name="Oval 261"/>
          <p:cNvSpPr/>
          <p:nvPr/>
        </p:nvSpPr>
        <p:spPr bwMode="auto">
          <a:xfrm rot="19736609" flipH="1" flipV="1">
            <a:off x="5197475" y="25050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3" name="Oval 262"/>
          <p:cNvSpPr/>
          <p:nvPr/>
        </p:nvSpPr>
        <p:spPr bwMode="auto">
          <a:xfrm rot="19736609" flipH="1" flipV="1">
            <a:off x="5478463" y="250348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4" name="Oval 263"/>
          <p:cNvSpPr/>
          <p:nvPr/>
        </p:nvSpPr>
        <p:spPr bwMode="auto">
          <a:xfrm rot="19736609" flipH="1" flipV="1">
            <a:off x="5759450" y="250348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5" name="Oval 264"/>
          <p:cNvSpPr/>
          <p:nvPr/>
        </p:nvSpPr>
        <p:spPr bwMode="auto">
          <a:xfrm rot="19736609" flipH="1" flipV="1">
            <a:off x="6038850" y="25050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7" name="Oval 266"/>
          <p:cNvSpPr/>
          <p:nvPr/>
        </p:nvSpPr>
        <p:spPr bwMode="auto">
          <a:xfrm rot="19736609" flipH="1" flipV="1">
            <a:off x="2952750"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8" name="Oval 267"/>
          <p:cNvSpPr/>
          <p:nvPr/>
        </p:nvSpPr>
        <p:spPr bwMode="auto">
          <a:xfrm rot="19736609" flipH="1" flipV="1">
            <a:off x="3233738" y="2847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9" name="Oval 268"/>
          <p:cNvSpPr/>
          <p:nvPr/>
        </p:nvSpPr>
        <p:spPr bwMode="auto">
          <a:xfrm rot="19736609" flipH="1" flipV="1">
            <a:off x="3514725" y="2847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0" name="Oval 269"/>
          <p:cNvSpPr/>
          <p:nvPr/>
        </p:nvSpPr>
        <p:spPr bwMode="auto">
          <a:xfrm rot="19736609" flipH="1" flipV="1">
            <a:off x="3794125"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1" name="Oval 270"/>
          <p:cNvSpPr/>
          <p:nvPr/>
        </p:nvSpPr>
        <p:spPr bwMode="auto">
          <a:xfrm rot="19736609" flipH="1" flipV="1">
            <a:off x="4075113"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2" name="Oval 271"/>
          <p:cNvSpPr/>
          <p:nvPr/>
        </p:nvSpPr>
        <p:spPr bwMode="auto">
          <a:xfrm rot="19736609" flipH="1" flipV="1">
            <a:off x="4356100" y="2847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3" name="Oval 272"/>
          <p:cNvSpPr/>
          <p:nvPr/>
        </p:nvSpPr>
        <p:spPr bwMode="auto">
          <a:xfrm rot="19736609" flipH="1" flipV="1">
            <a:off x="4637088" y="275748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4" name="Oval 273"/>
          <p:cNvSpPr/>
          <p:nvPr/>
        </p:nvSpPr>
        <p:spPr bwMode="auto">
          <a:xfrm rot="19736609" flipH="1" flipV="1">
            <a:off x="4916488" y="27574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5" name="Oval 274"/>
          <p:cNvSpPr/>
          <p:nvPr/>
        </p:nvSpPr>
        <p:spPr bwMode="auto">
          <a:xfrm rot="19736609" flipH="1" flipV="1">
            <a:off x="5197475" y="27574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6" name="Oval 275"/>
          <p:cNvSpPr/>
          <p:nvPr/>
        </p:nvSpPr>
        <p:spPr bwMode="auto">
          <a:xfrm rot="19736609" flipH="1" flipV="1">
            <a:off x="5478463" y="275748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7" name="Oval 276"/>
          <p:cNvSpPr/>
          <p:nvPr/>
        </p:nvSpPr>
        <p:spPr bwMode="auto">
          <a:xfrm rot="19736609" flipH="1" flipV="1">
            <a:off x="5759450" y="275748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8" name="Oval 277"/>
          <p:cNvSpPr/>
          <p:nvPr/>
        </p:nvSpPr>
        <p:spPr bwMode="auto">
          <a:xfrm rot="19736609" flipH="1" flipV="1">
            <a:off x="6038850" y="27574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0" name="Oval 279"/>
          <p:cNvSpPr/>
          <p:nvPr/>
        </p:nvSpPr>
        <p:spPr bwMode="auto">
          <a:xfrm rot="19736609" flipH="1" flipV="1">
            <a:off x="2952750"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1" name="Oval 280"/>
          <p:cNvSpPr/>
          <p:nvPr/>
        </p:nvSpPr>
        <p:spPr bwMode="auto">
          <a:xfrm rot="19736609" flipH="1" flipV="1">
            <a:off x="3233738" y="309880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2" name="Oval 281"/>
          <p:cNvSpPr/>
          <p:nvPr/>
        </p:nvSpPr>
        <p:spPr bwMode="auto">
          <a:xfrm rot="19736609" flipH="1" flipV="1">
            <a:off x="3514725" y="309880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3" name="Oval 282"/>
          <p:cNvSpPr/>
          <p:nvPr/>
        </p:nvSpPr>
        <p:spPr bwMode="auto">
          <a:xfrm rot="19736609" flipH="1" flipV="1">
            <a:off x="3794125"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4" name="Oval 283"/>
          <p:cNvSpPr/>
          <p:nvPr/>
        </p:nvSpPr>
        <p:spPr bwMode="auto">
          <a:xfrm rot="19736609" flipH="1" flipV="1">
            <a:off x="4075113"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5" name="Oval 284"/>
          <p:cNvSpPr/>
          <p:nvPr/>
        </p:nvSpPr>
        <p:spPr bwMode="auto">
          <a:xfrm rot="19736609" flipH="1" flipV="1">
            <a:off x="4356100" y="309880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6" name="Oval 285"/>
          <p:cNvSpPr/>
          <p:nvPr/>
        </p:nvSpPr>
        <p:spPr bwMode="auto">
          <a:xfrm rot="19736609" flipH="1" flipV="1">
            <a:off x="4637088" y="300831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7" name="Oval 286"/>
          <p:cNvSpPr/>
          <p:nvPr/>
        </p:nvSpPr>
        <p:spPr bwMode="auto">
          <a:xfrm rot="19736609" flipH="1" flipV="1">
            <a:off x="4916488" y="30099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8" name="Oval 287"/>
          <p:cNvSpPr/>
          <p:nvPr/>
        </p:nvSpPr>
        <p:spPr bwMode="auto">
          <a:xfrm rot="19736609" flipH="1" flipV="1">
            <a:off x="5197475" y="30099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9" name="Oval 288"/>
          <p:cNvSpPr/>
          <p:nvPr/>
        </p:nvSpPr>
        <p:spPr bwMode="auto">
          <a:xfrm rot="19736609" flipH="1" flipV="1">
            <a:off x="5478463" y="300831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0" name="Oval 289"/>
          <p:cNvSpPr/>
          <p:nvPr/>
        </p:nvSpPr>
        <p:spPr bwMode="auto">
          <a:xfrm rot="19736609" flipH="1" flipV="1">
            <a:off x="5759450" y="300831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1" name="Oval 290"/>
          <p:cNvSpPr/>
          <p:nvPr/>
        </p:nvSpPr>
        <p:spPr bwMode="auto">
          <a:xfrm rot="19736609" flipH="1" flipV="1">
            <a:off x="6038850" y="30099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3" name="Oval 292"/>
          <p:cNvSpPr/>
          <p:nvPr/>
        </p:nvSpPr>
        <p:spPr bwMode="auto">
          <a:xfrm rot="19736609" flipH="1" flipV="1">
            <a:off x="2952750"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4" name="Oval 293"/>
          <p:cNvSpPr/>
          <p:nvPr/>
        </p:nvSpPr>
        <p:spPr bwMode="auto">
          <a:xfrm rot="19736609" flipH="1" flipV="1">
            <a:off x="3233738" y="335121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5" name="Oval 294"/>
          <p:cNvSpPr/>
          <p:nvPr/>
        </p:nvSpPr>
        <p:spPr bwMode="auto">
          <a:xfrm rot="19736609" flipH="1" flipV="1">
            <a:off x="3514725" y="335121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6" name="Oval 295"/>
          <p:cNvSpPr/>
          <p:nvPr/>
        </p:nvSpPr>
        <p:spPr bwMode="auto">
          <a:xfrm rot="19736609" flipH="1" flipV="1">
            <a:off x="3794125"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7" name="Oval 296"/>
          <p:cNvSpPr/>
          <p:nvPr/>
        </p:nvSpPr>
        <p:spPr bwMode="auto">
          <a:xfrm rot="19736609" flipH="1" flipV="1">
            <a:off x="4075113"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8" name="Oval 297"/>
          <p:cNvSpPr/>
          <p:nvPr/>
        </p:nvSpPr>
        <p:spPr bwMode="auto">
          <a:xfrm rot="19736609" flipH="1" flipV="1">
            <a:off x="4356100" y="335121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9" name="Oval 298"/>
          <p:cNvSpPr/>
          <p:nvPr/>
        </p:nvSpPr>
        <p:spPr bwMode="auto">
          <a:xfrm rot="19736609" flipH="1" flipV="1">
            <a:off x="4637088" y="32607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0" name="Oval 299"/>
          <p:cNvSpPr/>
          <p:nvPr/>
        </p:nvSpPr>
        <p:spPr bwMode="auto">
          <a:xfrm rot="19736609" flipH="1" flipV="1">
            <a:off x="4916488" y="32623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1" name="Oval 300"/>
          <p:cNvSpPr/>
          <p:nvPr/>
        </p:nvSpPr>
        <p:spPr bwMode="auto">
          <a:xfrm rot="19736609" flipH="1" flipV="1">
            <a:off x="5197475" y="32623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2" name="Oval 301"/>
          <p:cNvSpPr/>
          <p:nvPr/>
        </p:nvSpPr>
        <p:spPr bwMode="auto">
          <a:xfrm rot="19736609" flipH="1" flipV="1">
            <a:off x="5478463" y="32607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3" name="Oval 302"/>
          <p:cNvSpPr/>
          <p:nvPr/>
        </p:nvSpPr>
        <p:spPr bwMode="auto">
          <a:xfrm rot="19736609" flipH="1" flipV="1">
            <a:off x="5759450" y="32607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4" name="Oval 303"/>
          <p:cNvSpPr/>
          <p:nvPr/>
        </p:nvSpPr>
        <p:spPr bwMode="auto">
          <a:xfrm rot="19736609" flipH="1" flipV="1">
            <a:off x="6038850" y="32623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6" name="Oval 305"/>
          <p:cNvSpPr/>
          <p:nvPr/>
        </p:nvSpPr>
        <p:spPr bwMode="auto">
          <a:xfrm rot="19736609" flipH="1" flipV="1">
            <a:off x="2952750"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 name="Oval 306"/>
          <p:cNvSpPr/>
          <p:nvPr/>
        </p:nvSpPr>
        <p:spPr bwMode="auto">
          <a:xfrm rot="19736609" flipH="1" flipV="1">
            <a:off x="3233738" y="36036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8" name="Oval 307"/>
          <p:cNvSpPr/>
          <p:nvPr/>
        </p:nvSpPr>
        <p:spPr bwMode="auto">
          <a:xfrm rot="19736609" flipH="1" flipV="1">
            <a:off x="3514725" y="36036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9" name="Oval 308"/>
          <p:cNvSpPr/>
          <p:nvPr/>
        </p:nvSpPr>
        <p:spPr bwMode="auto">
          <a:xfrm rot="19736609" flipH="1" flipV="1">
            <a:off x="3794125"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0" name="Oval 309"/>
          <p:cNvSpPr/>
          <p:nvPr/>
        </p:nvSpPr>
        <p:spPr bwMode="auto">
          <a:xfrm rot="19736609" flipH="1" flipV="1">
            <a:off x="4075113"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1" name="Oval 310"/>
          <p:cNvSpPr/>
          <p:nvPr/>
        </p:nvSpPr>
        <p:spPr bwMode="auto">
          <a:xfrm rot="19736609" flipH="1" flipV="1">
            <a:off x="4356100" y="36036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2" name="Oval 311"/>
          <p:cNvSpPr/>
          <p:nvPr/>
        </p:nvSpPr>
        <p:spPr bwMode="auto">
          <a:xfrm rot="19736609" flipH="1" flipV="1">
            <a:off x="4637088" y="35131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3" name="Oval 312"/>
          <p:cNvSpPr/>
          <p:nvPr/>
        </p:nvSpPr>
        <p:spPr bwMode="auto">
          <a:xfrm rot="19736609" flipH="1" flipV="1">
            <a:off x="4916488" y="35147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4" name="Oval 313"/>
          <p:cNvSpPr/>
          <p:nvPr/>
        </p:nvSpPr>
        <p:spPr bwMode="auto">
          <a:xfrm rot="19736609" flipH="1" flipV="1">
            <a:off x="5197475" y="35147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5" name="Oval 314"/>
          <p:cNvSpPr/>
          <p:nvPr/>
        </p:nvSpPr>
        <p:spPr bwMode="auto">
          <a:xfrm rot="19736609" flipH="1" flipV="1">
            <a:off x="5478463" y="35131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6" name="Oval 315"/>
          <p:cNvSpPr/>
          <p:nvPr/>
        </p:nvSpPr>
        <p:spPr bwMode="auto">
          <a:xfrm rot="19736609" flipH="1" flipV="1">
            <a:off x="5759450" y="35131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7" name="Oval 316"/>
          <p:cNvSpPr/>
          <p:nvPr/>
        </p:nvSpPr>
        <p:spPr bwMode="auto">
          <a:xfrm rot="19736609" flipH="1" flipV="1">
            <a:off x="6038850" y="35147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9" name="Oval 318"/>
          <p:cNvSpPr/>
          <p:nvPr/>
        </p:nvSpPr>
        <p:spPr bwMode="auto">
          <a:xfrm rot="19736609" flipH="1" flipV="1">
            <a:off x="2952750"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0" name="Oval 319"/>
          <p:cNvSpPr/>
          <p:nvPr/>
        </p:nvSpPr>
        <p:spPr bwMode="auto">
          <a:xfrm rot="19736609" flipH="1" flipV="1">
            <a:off x="3233738" y="410845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1" name="Oval 320"/>
          <p:cNvSpPr/>
          <p:nvPr/>
        </p:nvSpPr>
        <p:spPr bwMode="auto">
          <a:xfrm rot="19736609" flipH="1" flipV="1">
            <a:off x="3514725" y="410845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2" name="Oval 321"/>
          <p:cNvSpPr/>
          <p:nvPr/>
        </p:nvSpPr>
        <p:spPr bwMode="auto">
          <a:xfrm rot="19736609" flipH="1" flipV="1">
            <a:off x="3794125"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3" name="Oval 322"/>
          <p:cNvSpPr/>
          <p:nvPr/>
        </p:nvSpPr>
        <p:spPr bwMode="auto">
          <a:xfrm rot="19736609" flipH="1" flipV="1">
            <a:off x="4075113"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4" name="Oval 323"/>
          <p:cNvSpPr/>
          <p:nvPr/>
        </p:nvSpPr>
        <p:spPr bwMode="auto">
          <a:xfrm rot="19736609" flipH="1" flipV="1">
            <a:off x="4356100" y="410845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5" name="Oval 324"/>
          <p:cNvSpPr/>
          <p:nvPr/>
        </p:nvSpPr>
        <p:spPr bwMode="auto">
          <a:xfrm rot="19736609" flipH="1" flipV="1">
            <a:off x="4637088" y="401796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6" name="Oval 325"/>
          <p:cNvSpPr/>
          <p:nvPr/>
        </p:nvSpPr>
        <p:spPr bwMode="auto">
          <a:xfrm rot="19736609" flipH="1" flipV="1">
            <a:off x="4916488" y="40195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7" name="Oval 326"/>
          <p:cNvSpPr/>
          <p:nvPr/>
        </p:nvSpPr>
        <p:spPr bwMode="auto">
          <a:xfrm rot="19736609" flipH="1" flipV="1">
            <a:off x="5197475" y="40195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8" name="Oval 327"/>
          <p:cNvSpPr/>
          <p:nvPr/>
        </p:nvSpPr>
        <p:spPr bwMode="auto">
          <a:xfrm rot="19736609" flipH="1" flipV="1">
            <a:off x="5478463" y="401796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9" name="Oval 328"/>
          <p:cNvSpPr/>
          <p:nvPr/>
        </p:nvSpPr>
        <p:spPr bwMode="auto">
          <a:xfrm rot="19736609" flipH="1" flipV="1">
            <a:off x="5759450" y="401796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0" name="Oval 329"/>
          <p:cNvSpPr/>
          <p:nvPr/>
        </p:nvSpPr>
        <p:spPr bwMode="auto">
          <a:xfrm rot="19736609" flipH="1" flipV="1">
            <a:off x="6038850" y="40195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2" name="Oval 331"/>
          <p:cNvSpPr/>
          <p:nvPr/>
        </p:nvSpPr>
        <p:spPr bwMode="auto">
          <a:xfrm rot="19736609" flipH="1" flipV="1">
            <a:off x="2952750"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3" name="Oval 332"/>
          <p:cNvSpPr/>
          <p:nvPr/>
        </p:nvSpPr>
        <p:spPr bwMode="auto">
          <a:xfrm rot="19736609" flipH="1" flipV="1">
            <a:off x="3233738" y="436086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4" name="Oval 333"/>
          <p:cNvSpPr/>
          <p:nvPr/>
        </p:nvSpPr>
        <p:spPr bwMode="auto">
          <a:xfrm rot="19736609" flipH="1" flipV="1">
            <a:off x="3514725" y="436086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5" name="Oval 334"/>
          <p:cNvSpPr/>
          <p:nvPr/>
        </p:nvSpPr>
        <p:spPr bwMode="auto">
          <a:xfrm rot="19736609" flipH="1" flipV="1">
            <a:off x="3794125"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6" name="Oval 335"/>
          <p:cNvSpPr/>
          <p:nvPr/>
        </p:nvSpPr>
        <p:spPr bwMode="auto">
          <a:xfrm rot="19736609" flipH="1" flipV="1">
            <a:off x="4075113"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7" name="Oval 336"/>
          <p:cNvSpPr/>
          <p:nvPr/>
        </p:nvSpPr>
        <p:spPr bwMode="auto">
          <a:xfrm rot="19736609" flipH="1" flipV="1">
            <a:off x="4356100" y="436086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8" name="Oval 337"/>
          <p:cNvSpPr/>
          <p:nvPr/>
        </p:nvSpPr>
        <p:spPr bwMode="auto">
          <a:xfrm rot="19736609" flipH="1" flipV="1">
            <a:off x="4637088" y="42703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9" name="Oval 338"/>
          <p:cNvSpPr/>
          <p:nvPr/>
        </p:nvSpPr>
        <p:spPr bwMode="auto">
          <a:xfrm rot="19736609" flipH="1" flipV="1">
            <a:off x="4916488" y="42703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0" name="Oval 339"/>
          <p:cNvSpPr/>
          <p:nvPr/>
        </p:nvSpPr>
        <p:spPr bwMode="auto">
          <a:xfrm rot="19736609" flipH="1" flipV="1">
            <a:off x="5197475" y="42703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1" name="Oval 340"/>
          <p:cNvSpPr/>
          <p:nvPr/>
        </p:nvSpPr>
        <p:spPr bwMode="auto">
          <a:xfrm rot="19736609" flipH="1" flipV="1">
            <a:off x="5478463" y="42703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2" name="Oval 341"/>
          <p:cNvSpPr/>
          <p:nvPr/>
        </p:nvSpPr>
        <p:spPr bwMode="auto">
          <a:xfrm rot="19736609" flipH="1" flipV="1">
            <a:off x="5759450" y="42703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3" name="Oval 342"/>
          <p:cNvSpPr/>
          <p:nvPr/>
        </p:nvSpPr>
        <p:spPr bwMode="auto">
          <a:xfrm rot="19736609" flipH="1" flipV="1">
            <a:off x="6038850" y="42703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5" name="Oval 344"/>
          <p:cNvSpPr/>
          <p:nvPr/>
        </p:nvSpPr>
        <p:spPr bwMode="auto">
          <a:xfrm rot="19736609" flipH="1" flipV="1">
            <a:off x="2952750"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6" name="Oval 345"/>
          <p:cNvSpPr/>
          <p:nvPr/>
        </p:nvSpPr>
        <p:spPr bwMode="auto">
          <a:xfrm rot="19736609" flipH="1" flipV="1">
            <a:off x="3233738" y="46132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7" name="Oval 346"/>
          <p:cNvSpPr/>
          <p:nvPr/>
        </p:nvSpPr>
        <p:spPr bwMode="auto">
          <a:xfrm rot="19736609" flipH="1" flipV="1">
            <a:off x="3514725" y="46132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8" name="Oval 347"/>
          <p:cNvSpPr/>
          <p:nvPr/>
        </p:nvSpPr>
        <p:spPr bwMode="auto">
          <a:xfrm rot="19736609" flipH="1" flipV="1">
            <a:off x="3794125"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9" name="Oval 348"/>
          <p:cNvSpPr/>
          <p:nvPr/>
        </p:nvSpPr>
        <p:spPr bwMode="auto">
          <a:xfrm rot="19736609" flipH="1" flipV="1">
            <a:off x="4075113"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0" name="Oval 349"/>
          <p:cNvSpPr/>
          <p:nvPr/>
        </p:nvSpPr>
        <p:spPr bwMode="auto">
          <a:xfrm rot="19736609" flipH="1" flipV="1">
            <a:off x="4356100" y="46132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1" name="Oval 350"/>
          <p:cNvSpPr/>
          <p:nvPr/>
        </p:nvSpPr>
        <p:spPr bwMode="auto">
          <a:xfrm rot="19736609" flipH="1" flipV="1">
            <a:off x="4637088" y="452278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2" name="Oval 351"/>
          <p:cNvSpPr/>
          <p:nvPr/>
        </p:nvSpPr>
        <p:spPr bwMode="auto">
          <a:xfrm rot="19736609" flipH="1" flipV="1">
            <a:off x="4916488" y="4522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3" name="Oval 352"/>
          <p:cNvSpPr/>
          <p:nvPr/>
        </p:nvSpPr>
        <p:spPr bwMode="auto">
          <a:xfrm rot="19736609" flipH="1" flipV="1">
            <a:off x="5197475" y="4522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4" name="Oval 353"/>
          <p:cNvSpPr/>
          <p:nvPr/>
        </p:nvSpPr>
        <p:spPr bwMode="auto">
          <a:xfrm rot="19736609" flipH="1" flipV="1">
            <a:off x="5478463" y="452278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5" name="Oval 354"/>
          <p:cNvSpPr/>
          <p:nvPr/>
        </p:nvSpPr>
        <p:spPr bwMode="auto">
          <a:xfrm rot="19736609" flipH="1" flipV="1">
            <a:off x="5759450" y="452278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6" name="Oval 355"/>
          <p:cNvSpPr/>
          <p:nvPr/>
        </p:nvSpPr>
        <p:spPr bwMode="auto">
          <a:xfrm rot="19736609" flipH="1" flipV="1">
            <a:off x="6038850" y="4522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8" name="Oval 357"/>
          <p:cNvSpPr/>
          <p:nvPr/>
        </p:nvSpPr>
        <p:spPr bwMode="auto">
          <a:xfrm rot="19736609" flipH="1" flipV="1">
            <a:off x="2952750"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9" name="Oval 358"/>
          <p:cNvSpPr/>
          <p:nvPr/>
        </p:nvSpPr>
        <p:spPr bwMode="auto">
          <a:xfrm rot="19736609" flipH="1" flipV="1">
            <a:off x="3233738" y="48641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0" name="Oval 359"/>
          <p:cNvSpPr/>
          <p:nvPr/>
        </p:nvSpPr>
        <p:spPr bwMode="auto">
          <a:xfrm rot="19736609" flipH="1" flipV="1">
            <a:off x="3514725" y="48641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1" name="Oval 360"/>
          <p:cNvSpPr/>
          <p:nvPr/>
        </p:nvSpPr>
        <p:spPr bwMode="auto">
          <a:xfrm rot="19736609" flipH="1" flipV="1">
            <a:off x="3794125"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2" name="Oval 361"/>
          <p:cNvSpPr/>
          <p:nvPr/>
        </p:nvSpPr>
        <p:spPr bwMode="auto">
          <a:xfrm rot="19736609" flipH="1" flipV="1">
            <a:off x="4075113"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3" name="Oval 362"/>
          <p:cNvSpPr/>
          <p:nvPr/>
        </p:nvSpPr>
        <p:spPr bwMode="auto">
          <a:xfrm rot="19736609" flipH="1" flipV="1">
            <a:off x="4356100" y="48641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4" name="Oval 363"/>
          <p:cNvSpPr/>
          <p:nvPr/>
        </p:nvSpPr>
        <p:spPr bwMode="auto">
          <a:xfrm rot="19736609" flipH="1" flipV="1">
            <a:off x="4637088" y="477361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5" name="Oval 364"/>
          <p:cNvSpPr/>
          <p:nvPr/>
        </p:nvSpPr>
        <p:spPr bwMode="auto">
          <a:xfrm rot="19736609" flipH="1" flipV="1">
            <a:off x="4916488" y="47752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6" name="Oval 365"/>
          <p:cNvSpPr/>
          <p:nvPr/>
        </p:nvSpPr>
        <p:spPr bwMode="auto">
          <a:xfrm rot="19736609" flipH="1" flipV="1">
            <a:off x="5197475" y="47752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7" name="Oval 366"/>
          <p:cNvSpPr/>
          <p:nvPr/>
        </p:nvSpPr>
        <p:spPr bwMode="auto">
          <a:xfrm rot="19736609" flipH="1" flipV="1">
            <a:off x="5478463" y="477361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8" name="Oval 367"/>
          <p:cNvSpPr/>
          <p:nvPr/>
        </p:nvSpPr>
        <p:spPr bwMode="auto">
          <a:xfrm rot="19736609" flipH="1" flipV="1">
            <a:off x="5759450" y="477361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9" name="Oval 368"/>
          <p:cNvSpPr/>
          <p:nvPr/>
        </p:nvSpPr>
        <p:spPr bwMode="auto">
          <a:xfrm rot="19736609" flipH="1" flipV="1">
            <a:off x="6038850" y="47752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1" name="Oval 370"/>
          <p:cNvSpPr/>
          <p:nvPr/>
        </p:nvSpPr>
        <p:spPr bwMode="auto">
          <a:xfrm rot="19736609" flipH="1" flipV="1">
            <a:off x="2952750"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2" name="Oval 371"/>
          <p:cNvSpPr/>
          <p:nvPr/>
        </p:nvSpPr>
        <p:spPr bwMode="auto">
          <a:xfrm rot="19736609" flipH="1" flipV="1">
            <a:off x="3233738" y="511651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3" name="Oval 372"/>
          <p:cNvSpPr/>
          <p:nvPr/>
        </p:nvSpPr>
        <p:spPr bwMode="auto">
          <a:xfrm rot="19736609" flipH="1" flipV="1">
            <a:off x="3514725" y="511651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4" name="Oval 373"/>
          <p:cNvSpPr/>
          <p:nvPr/>
        </p:nvSpPr>
        <p:spPr bwMode="auto">
          <a:xfrm rot="19736609" flipH="1" flipV="1">
            <a:off x="3794125"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5" name="Oval 374"/>
          <p:cNvSpPr/>
          <p:nvPr/>
        </p:nvSpPr>
        <p:spPr bwMode="auto">
          <a:xfrm rot="19736609" flipH="1" flipV="1">
            <a:off x="4075113"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6" name="Oval 375"/>
          <p:cNvSpPr/>
          <p:nvPr/>
        </p:nvSpPr>
        <p:spPr bwMode="auto">
          <a:xfrm rot="19736609" flipH="1" flipV="1">
            <a:off x="4356100" y="511651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7" name="Oval 376"/>
          <p:cNvSpPr/>
          <p:nvPr/>
        </p:nvSpPr>
        <p:spPr bwMode="auto">
          <a:xfrm rot="19736609" flipH="1" flipV="1">
            <a:off x="4637088" y="5026025"/>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8" name="Oval 377"/>
          <p:cNvSpPr/>
          <p:nvPr/>
        </p:nvSpPr>
        <p:spPr bwMode="auto">
          <a:xfrm rot="19736609" flipH="1" flipV="1">
            <a:off x="4916488" y="50276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9" name="Oval 378"/>
          <p:cNvSpPr/>
          <p:nvPr/>
        </p:nvSpPr>
        <p:spPr bwMode="auto">
          <a:xfrm rot="19736609" flipH="1" flipV="1">
            <a:off x="5197475" y="50276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0" name="Oval 379"/>
          <p:cNvSpPr/>
          <p:nvPr/>
        </p:nvSpPr>
        <p:spPr bwMode="auto">
          <a:xfrm rot="19736609" flipH="1" flipV="1">
            <a:off x="5478463" y="5026025"/>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1" name="Oval 380"/>
          <p:cNvSpPr/>
          <p:nvPr/>
        </p:nvSpPr>
        <p:spPr bwMode="auto">
          <a:xfrm rot="19736609" flipH="1" flipV="1">
            <a:off x="5759450" y="5026025"/>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2" name="Oval 381"/>
          <p:cNvSpPr/>
          <p:nvPr/>
        </p:nvSpPr>
        <p:spPr bwMode="auto">
          <a:xfrm rot="19736609" flipH="1" flipV="1">
            <a:off x="6038850" y="50276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4" name="Oval 383"/>
          <p:cNvSpPr/>
          <p:nvPr/>
        </p:nvSpPr>
        <p:spPr bwMode="auto">
          <a:xfrm rot="19736609" flipH="1" flipV="1">
            <a:off x="2952750"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5" name="Oval 384"/>
          <p:cNvSpPr/>
          <p:nvPr/>
        </p:nvSpPr>
        <p:spPr bwMode="auto">
          <a:xfrm rot="19736609" flipH="1" flipV="1">
            <a:off x="3233738" y="5368925"/>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6" name="Oval 385"/>
          <p:cNvSpPr/>
          <p:nvPr/>
        </p:nvSpPr>
        <p:spPr bwMode="auto">
          <a:xfrm rot="19736609" flipH="1" flipV="1">
            <a:off x="3514725" y="5368925"/>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7" name="Oval 386"/>
          <p:cNvSpPr/>
          <p:nvPr/>
        </p:nvSpPr>
        <p:spPr bwMode="auto">
          <a:xfrm rot="19736609" flipH="1" flipV="1">
            <a:off x="3794125"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8" name="Oval 387"/>
          <p:cNvSpPr/>
          <p:nvPr/>
        </p:nvSpPr>
        <p:spPr bwMode="auto">
          <a:xfrm rot="19736609" flipH="1" flipV="1">
            <a:off x="4075113"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9" name="Oval 388"/>
          <p:cNvSpPr/>
          <p:nvPr/>
        </p:nvSpPr>
        <p:spPr bwMode="auto">
          <a:xfrm rot="19736609" flipH="1" flipV="1">
            <a:off x="4356100" y="5368925"/>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0" name="Oval 389"/>
          <p:cNvSpPr/>
          <p:nvPr/>
        </p:nvSpPr>
        <p:spPr bwMode="auto">
          <a:xfrm rot="19736609" flipH="1" flipV="1">
            <a:off x="4637088" y="5278438"/>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1" name="Oval 390"/>
          <p:cNvSpPr/>
          <p:nvPr/>
        </p:nvSpPr>
        <p:spPr bwMode="auto">
          <a:xfrm rot="19736609" flipH="1" flipV="1">
            <a:off x="4916488" y="528002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2" name="Oval 391"/>
          <p:cNvSpPr/>
          <p:nvPr/>
        </p:nvSpPr>
        <p:spPr bwMode="auto">
          <a:xfrm rot="19736609" flipH="1" flipV="1">
            <a:off x="5197475" y="528002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3" name="Oval 392"/>
          <p:cNvSpPr/>
          <p:nvPr/>
        </p:nvSpPr>
        <p:spPr bwMode="auto">
          <a:xfrm rot="19736609" flipH="1" flipV="1">
            <a:off x="5478463" y="5278438"/>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4" name="Oval 393"/>
          <p:cNvSpPr/>
          <p:nvPr/>
        </p:nvSpPr>
        <p:spPr bwMode="auto">
          <a:xfrm rot="19736609" flipH="1" flipV="1">
            <a:off x="5759450" y="5278438"/>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5" name="Oval 394"/>
          <p:cNvSpPr/>
          <p:nvPr/>
        </p:nvSpPr>
        <p:spPr bwMode="auto">
          <a:xfrm rot="19736609" flipH="1" flipV="1">
            <a:off x="6038850" y="528002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7" name="Oval 396"/>
          <p:cNvSpPr/>
          <p:nvPr/>
        </p:nvSpPr>
        <p:spPr bwMode="auto">
          <a:xfrm rot="19736609" flipH="1" flipV="1">
            <a:off x="2952750"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8" name="Oval 397"/>
          <p:cNvSpPr/>
          <p:nvPr/>
        </p:nvSpPr>
        <p:spPr bwMode="auto">
          <a:xfrm rot="19736609" flipH="1" flipV="1">
            <a:off x="3233738" y="56229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9" name="Oval 398"/>
          <p:cNvSpPr/>
          <p:nvPr/>
        </p:nvSpPr>
        <p:spPr bwMode="auto">
          <a:xfrm rot="19736609" flipH="1" flipV="1">
            <a:off x="3514725" y="56229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0" name="Oval 399"/>
          <p:cNvSpPr/>
          <p:nvPr/>
        </p:nvSpPr>
        <p:spPr bwMode="auto">
          <a:xfrm rot="19736609" flipH="1" flipV="1">
            <a:off x="3794125"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1" name="Oval 400"/>
          <p:cNvSpPr/>
          <p:nvPr/>
        </p:nvSpPr>
        <p:spPr bwMode="auto">
          <a:xfrm rot="19736609" flipH="1" flipV="1">
            <a:off x="4075113"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2" name="Oval 401"/>
          <p:cNvSpPr/>
          <p:nvPr/>
        </p:nvSpPr>
        <p:spPr bwMode="auto">
          <a:xfrm rot="19736609" flipH="1" flipV="1">
            <a:off x="4356100" y="56229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3" name="Oval 402"/>
          <p:cNvSpPr/>
          <p:nvPr/>
        </p:nvSpPr>
        <p:spPr bwMode="auto">
          <a:xfrm rot="19736609" flipH="1" flipV="1">
            <a:off x="4637088" y="55324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4" name="Oval 403"/>
          <p:cNvSpPr/>
          <p:nvPr/>
        </p:nvSpPr>
        <p:spPr bwMode="auto">
          <a:xfrm rot="19736609" flipH="1" flipV="1">
            <a:off x="4916488" y="55340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5" name="Oval 404"/>
          <p:cNvSpPr/>
          <p:nvPr/>
        </p:nvSpPr>
        <p:spPr bwMode="auto">
          <a:xfrm rot="19736609" flipH="1" flipV="1">
            <a:off x="5197475" y="55340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6" name="Oval 405"/>
          <p:cNvSpPr/>
          <p:nvPr/>
        </p:nvSpPr>
        <p:spPr bwMode="auto">
          <a:xfrm rot="19736609" flipH="1" flipV="1">
            <a:off x="5478463" y="55324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7" name="Oval 406"/>
          <p:cNvSpPr/>
          <p:nvPr/>
        </p:nvSpPr>
        <p:spPr bwMode="auto">
          <a:xfrm rot="19736609" flipH="1" flipV="1">
            <a:off x="5759450" y="55324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8" name="Oval 407"/>
          <p:cNvSpPr/>
          <p:nvPr/>
        </p:nvSpPr>
        <p:spPr bwMode="auto">
          <a:xfrm rot="19736609" flipH="1" flipV="1">
            <a:off x="6038850" y="55340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 name="Oval 409"/>
          <p:cNvSpPr/>
          <p:nvPr/>
        </p:nvSpPr>
        <p:spPr bwMode="auto">
          <a:xfrm rot="19736609" flipH="1" flipV="1">
            <a:off x="2952750"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1" name="Oval 410"/>
          <p:cNvSpPr/>
          <p:nvPr/>
        </p:nvSpPr>
        <p:spPr bwMode="auto">
          <a:xfrm rot="19736609" flipH="1" flipV="1">
            <a:off x="3233738" y="38560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2" name="Oval 411"/>
          <p:cNvSpPr/>
          <p:nvPr/>
        </p:nvSpPr>
        <p:spPr bwMode="auto">
          <a:xfrm rot="19736609" flipH="1" flipV="1">
            <a:off x="3514725" y="38560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3" name="Oval 412"/>
          <p:cNvSpPr/>
          <p:nvPr/>
        </p:nvSpPr>
        <p:spPr bwMode="auto">
          <a:xfrm rot="19736609" flipH="1" flipV="1">
            <a:off x="3794125"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4" name="Oval 413"/>
          <p:cNvSpPr/>
          <p:nvPr/>
        </p:nvSpPr>
        <p:spPr bwMode="auto">
          <a:xfrm rot="19736609" flipH="1" flipV="1">
            <a:off x="4075113"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5" name="Oval 414"/>
          <p:cNvSpPr/>
          <p:nvPr/>
        </p:nvSpPr>
        <p:spPr bwMode="auto">
          <a:xfrm rot="19736609" flipH="1" flipV="1">
            <a:off x="4356100" y="38560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6" name="Oval 415"/>
          <p:cNvSpPr/>
          <p:nvPr/>
        </p:nvSpPr>
        <p:spPr bwMode="auto">
          <a:xfrm rot="19736609" flipH="1" flipV="1">
            <a:off x="4637088" y="376555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7" name="Oval 416"/>
          <p:cNvSpPr/>
          <p:nvPr/>
        </p:nvSpPr>
        <p:spPr bwMode="auto">
          <a:xfrm rot="19736609" flipH="1" flipV="1">
            <a:off x="4916488" y="37671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8" name="Oval 417"/>
          <p:cNvSpPr/>
          <p:nvPr/>
        </p:nvSpPr>
        <p:spPr bwMode="auto">
          <a:xfrm rot="19736609" flipH="1" flipV="1">
            <a:off x="5197475" y="37671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9" name="Oval 418"/>
          <p:cNvSpPr/>
          <p:nvPr/>
        </p:nvSpPr>
        <p:spPr bwMode="auto">
          <a:xfrm rot="19736609" flipH="1" flipV="1">
            <a:off x="5478463" y="376555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0" name="Oval 419"/>
          <p:cNvSpPr/>
          <p:nvPr/>
        </p:nvSpPr>
        <p:spPr bwMode="auto">
          <a:xfrm rot="19736609" flipH="1" flipV="1">
            <a:off x="5759450" y="376555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1" name="Oval 420"/>
          <p:cNvSpPr/>
          <p:nvPr/>
        </p:nvSpPr>
        <p:spPr bwMode="auto">
          <a:xfrm rot="19736609" flipH="1" flipV="1">
            <a:off x="6038850" y="37671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8750" name="Rectangle 2"/>
          <p:cNvSpPr>
            <a:spLocks noGrp="1" noChangeArrowheads="1"/>
          </p:cNvSpPr>
          <p:nvPr>
            <p:ph type="title"/>
          </p:nvPr>
        </p:nvSpPr>
        <p:spPr>
          <a:xfrm>
            <a:off x="457200" y="20638"/>
            <a:ext cx="8229600" cy="1641475"/>
          </a:xfrm>
        </p:spPr>
        <p:txBody>
          <a:bodyPr/>
          <a:lstStyle/>
          <a:p>
            <a:pPr eaLnBrk="1" hangingPunct="1"/>
            <a:r>
              <a:rPr lang="en-US" altLang="en-US" smtClean="0">
                <a:solidFill>
                  <a:schemeClr val="tx1"/>
                </a:solidFill>
              </a:rPr>
              <a:t>Plastic deformation</a:t>
            </a:r>
            <a:br>
              <a:rPr lang="en-US" altLang="en-US" smtClean="0">
                <a:solidFill>
                  <a:schemeClr val="tx1"/>
                </a:solidFill>
              </a:rPr>
            </a:br>
            <a:r>
              <a:rPr lang="en-US" altLang="en-US" smtClean="0">
                <a:solidFill>
                  <a:schemeClr val="tx1"/>
                </a:solidFill>
              </a:rPr>
              <a:t>= poor diffraction</a:t>
            </a:r>
          </a:p>
        </p:txBody>
      </p:sp>
    </p:spTree>
    <p:extLst>
      <p:ext uri="{BB962C8B-B14F-4D97-AF65-F5344CB8AC3E}">
        <p14:creationId xmlns:p14="http://schemas.microsoft.com/office/powerpoint/2010/main" val="8080221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0638"/>
            <a:ext cx="8229600" cy="1143000"/>
          </a:xfrm>
        </p:spPr>
        <p:txBody>
          <a:bodyPr/>
          <a:lstStyle/>
          <a:p>
            <a:r>
              <a:rPr lang="en-US" altLang="en-US">
                <a:solidFill>
                  <a:schemeClr val="tx1"/>
                </a:solidFill>
              </a:rPr>
              <a:t>Vicker’s hardness</a:t>
            </a:r>
          </a:p>
        </p:txBody>
      </p:sp>
      <p:pic>
        <p:nvPicPr>
          <p:cNvPr id="43011" name="Picture 3" descr="500px-Vickers-p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800" y="-80963"/>
            <a:ext cx="4762500" cy="5495926"/>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963" y="1214438"/>
            <a:ext cx="4287837"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3" name="Text Box 5"/>
          <p:cNvSpPr txBox="1">
            <a:spLocks noChangeArrowheads="1"/>
          </p:cNvSpPr>
          <p:nvPr/>
        </p:nvSpPr>
        <p:spPr bwMode="auto">
          <a:xfrm>
            <a:off x="3435350" y="6216650"/>
            <a:ext cx="570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dirty="0">
                <a:solidFill>
                  <a:srgbClr val="000000"/>
                </a:solidFill>
              </a:rPr>
              <a:t>Tachibana </a:t>
            </a:r>
            <a:r>
              <a:rPr lang="en-US" altLang="en-US" i="1" dirty="0">
                <a:solidFill>
                  <a:srgbClr val="000000"/>
                </a:solidFill>
              </a:rPr>
              <a:t>et al. </a:t>
            </a:r>
            <a:r>
              <a:rPr lang="en-US" altLang="en-US" dirty="0">
                <a:solidFill>
                  <a:srgbClr val="000000"/>
                </a:solidFill>
              </a:rPr>
              <a:t>(1999) </a:t>
            </a:r>
            <a:r>
              <a:rPr lang="en-US" altLang="en-US" i="1" dirty="0">
                <a:solidFill>
                  <a:srgbClr val="000000"/>
                </a:solidFill>
              </a:rPr>
              <a:t>J. </a:t>
            </a:r>
            <a:r>
              <a:rPr lang="en-US" altLang="en-US" i="1" dirty="0" err="1">
                <a:solidFill>
                  <a:srgbClr val="000000"/>
                </a:solidFill>
              </a:rPr>
              <a:t>Cryst</a:t>
            </a:r>
            <a:r>
              <a:rPr lang="en-US" altLang="en-US" i="1" dirty="0">
                <a:solidFill>
                  <a:srgbClr val="000000"/>
                </a:solidFill>
              </a:rPr>
              <a:t>. Growth</a:t>
            </a:r>
            <a:r>
              <a:rPr lang="en-US" altLang="en-US" dirty="0">
                <a:solidFill>
                  <a:srgbClr val="000000"/>
                </a:solidFill>
              </a:rPr>
              <a:t> </a:t>
            </a:r>
            <a:r>
              <a:rPr lang="en-US" altLang="en-US" b="1" dirty="0">
                <a:solidFill>
                  <a:srgbClr val="000000"/>
                </a:solidFill>
              </a:rPr>
              <a:t>198</a:t>
            </a:r>
            <a:r>
              <a:rPr lang="en-US" altLang="en-US" dirty="0">
                <a:solidFill>
                  <a:srgbClr val="000000"/>
                </a:solidFill>
              </a:rPr>
              <a:t>, 661-664.</a:t>
            </a:r>
          </a:p>
          <a:p>
            <a:pPr algn="r"/>
            <a:r>
              <a:rPr lang="en-US" altLang="en-US" dirty="0">
                <a:solidFill>
                  <a:srgbClr val="000000"/>
                </a:solidFill>
              </a:rPr>
              <a:t>Koizumi </a:t>
            </a:r>
            <a:r>
              <a:rPr lang="en-US" altLang="en-US" i="1" dirty="0">
                <a:solidFill>
                  <a:srgbClr val="000000"/>
                </a:solidFill>
              </a:rPr>
              <a:t>et al. </a:t>
            </a:r>
            <a:r>
              <a:rPr lang="en-US" altLang="en-US" dirty="0">
                <a:solidFill>
                  <a:srgbClr val="000000"/>
                </a:solidFill>
              </a:rPr>
              <a:t>(2009) </a:t>
            </a:r>
            <a:r>
              <a:rPr lang="en-US" altLang="en-US" i="1" dirty="0">
                <a:solidFill>
                  <a:srgbClr val="000000"/>
                </a:solidFill>
              </a:rPr>
              <a:t>Physical Review E</a:t>
            </a:r>
            <a:r>
              <a:rPr lang="en-US" altLang="en-US" dirty="0">
                <a:solidFill>
                  <a:srgbClr val="000000"/>
                </a:solidFill>
              </a:rPr>
              <a:t> </a:t>
            </a:r>
            <a:r>
              <a:rPr lang="en-US" altLang="en-US" b="1" dirty="0">
                <a:solidFill>
                  <a:srgbClr val="000000"/>
                </a:solidFill>
              </a:rPr>
              <a:t>79</a:t>
            </a:r>
            <a:r>
              <a:rPr lang="en-US" altLang="en-US" dirty="0">
                <a:solidFill>
                  <a:srgbClr val="000000"/>
                </a:solidFill>
              </a:rPr>
              <a:t>, 61917</a:t>
            </a:r>
            <a:r>
              <a:rPr lang="en-US" altLang="en-US" dirty="0" smtClean="0">
                <a:solidFill>
                  <a:srgbClr val="000000"/>
                </a:solidFill>
              </a:rPr>
              <a:t>.</a:t>
            </a:r>
            <a:endParaRPr lang="en-US" altLang="en-US" dirty="0">
              <a:solidFill>
                <a:srgbClr val="000000"/>
              </a:solidFill>
            </a:endParaRPr>
          </a:p>
        </p:txBody>
      </p:sp>
      <p:sp>
        <p:nvSpPr>
          <p:cNvPr id="43014" name="Rectangle 6"/>
          <p:cNvSpPr>
            <a:spLocks noChangeArrowheads="1"/>
          </p:cNvSpPr>
          <p:nvPr/>
        </p:nvSpPr>
        <p:spPr bwMode="auto">
          <a:xfrm>
            <a:off x="4398963" y="1246188"/>
            <a:ext cx="3101975" cy="3087687"/>
          </a:xfrm>
          <a:prstGeom prst="rect">
            <a:avLst/>
          </a:prstGeom>
          <a:gradFill rotWithShape="1">
            <a:gsLst>
              <a:gs pos="0">
                <a:srgbClr val="8CAD44"/>
              </a:gs>
              <a:gs pos="100000">
                <a:srgbClr val="BEC57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1594451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xit" presetSubtype="0" fill="hold" grpId="0" nodeType="afterEffect">
                                  <p:stCondLst>
                                    <p:cond delay="0"/>
                                  </p:stCondLst>
                                  <p:childTnLst>
                                    <p:set>
                                      <p:cBhvr>
                                        <p:cTn id="11" dur="1" fill="hold">
                                          <p:stCondLst>
                                            <p:cond delay="0"/>
                                          </p:stCondLst>
                                        </p:cTn>
                                        <p:tgtEl>
                                          <p:spTgt spid="430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661" y="-304800"/>
            <a:ext cx="8709660" cy="7543800"/>
          </a:xfrm>
        </p:spPr>
      </p:pic>
      <p:sp>
        <p:nvSpPr>
          <p:cNvPr id="2" name="Title 1"/>
          <p:cNvSpPr>
            <a:spLocks noGrp="1"/>
          </p:cNvSpPr>
          <p:nvPr>
            <p:ph type="title"/>
          </p:nvPr>
        </p:nvSpPr>
        <p:spPr>
          <a:xfrm>
            <a:off x="457200" y="0"/>
            <a:ext cx="8229600" cy="1143000"/>
          </a:xfrm>
        </p:spPr>
        <p:txBody>
          <a:bodyPr/>
          <a:lstStyle/>
          <a:p>
            <a:r>
              <a:rPr lang="en-US" dirty="0" smtClean="0"/>
              <a:t>Non-isomorphism in lysozyme</a:t>
            </a:r>
            <a:endParaRPr lang="en-US" dirty="0"/>
          </a:p>
        </p:txBody>
      </p:sp>
      <p:sp>
        <p:nvSpPr>
          <p:cNvPr id="6" name="TextBox 5"/>
          <p:cNvSpPr txBox="1"/>
          <p:nvPr/>
        </p:nvSpPr>
        <p:spPr>
          <a:xfrm>
            <a:off x="304800" y="6019799"/>
            <a:ext cx="3332772" cy="584775"/>
          </a:xfrm>
          <a:prstGeom prst="rect">
            <a:avLst/>
          </a:prstGeom>
          <a:noFill/>
        </p:spPr>
        <p:txBody>
          <a:bodyPr wrap="none" rtlCol="0">
            <a:spAutoFit/>
          </a:bodyPr>
          <a:lstStyle/>
          <a:p>
            <a:pPr fontAlgn="auto">
              <a:spcBef>
                <a:spcPts val="0"/>
              </a:spcBef>
              <a:spcAft>
                <a:spcPts val="0"/>
              </a:spcAft>
            </a:pPr>
            <a:r>
              <a:rPr lang="en-US" sz="3200" dirty="0">
                <a:solidFill>
                  <a:prstClr val="black"/>
                </a:solidFill>
                <a:latin typeface="Calibri"/>
              </a:rPr>
              <a:t>RH 84.2% </a:t>
            </a:r>
            <a:r>
              <a:rPr lang="en-US" sz="3200" dirty="0" err="1">
                <a:solidFill>
                  <a:prstClr val="black"/>
                </a:solidFill>
                <a:latin typeface="Calibri"/>
              </a:rPr>
              <a:t>vs</a:t>
            </a:r>
            <a:r>
              <a:rPr lang="en-US" sz="3200" dirty="0">
                <a:solidFill>
                  <a:prstClr val="black"/>
                </a:solidFill>
                <a:latin typeface="Calibri"/>
              </a:rPr>
              <a:t> 71.9%</a:t>
            </a:r>
          </a:p>
        </p:txBody>
      </p:sp>
      <p:sp>
        <p:nvSpPr>
          <p:cNvPr id="8" name="Rectangle 7"/>
          <p:cNvSpPr/>
          <p:nvPr/>
        </p:nvSpPr>
        <p:spPr>
          <a:xfrm>
            <a:off x="6781800" y="6050575"/>
            <a:ext cx="2135521" cy="584775"/>
          </a:xfrm>
          <a:prstGeom prst="rect">
            <a:avLst/>
          </a:prstGeom>
        </p:spPr>
        <p:txBody>
          <a:bodyPr wrap="none">
            <a:spAutoFit/>
          </a:bodyPr>
          <a:lstStyle/>
          <a:p>
            <a:pPr fontAlgn="auto">
              <a:spcBef>
                <a:spcPts val="0"/>
              </a:spcBef>
              <a:spcAft>
                <a:spcPts val="0"/>
              </a:spcAft>
            </a:pPr>
            <a:r>
              <a:rPr lang="en-US" sz="3200" dirty="0" err="1">
                <a:solidFill>
                  <a:prstClr val="black"/>
                </a:solidFill>
                <a:latin typeface="Calibri"/>
              </a:rPr>
              <a:t>R</a:t>
            </a:r>
            <a:r>
              <a:rPr lang="en-US" sz="3200" baseline="-25000" dirty="0" err="1">
                <a:solidFill>
                  <a:prstClr val="black"/>
                </a:solidFill>
                <a:latin typeface="Calibri"/>
              </a:rPr>
              <a:t>iso</a:t>
            </a:r>
            <a:r>
              <a:rPr lang="en-US" sz="3200" dirty="0">
                <a:solidFill>
                  <a:prstClr val="black"/>
                </a:solidFill>
                <a:latin typeface="Calibri"/>
              </a:rPr>
              <a:t> = 44.5%</a:t>
            </a:r>
          </a:p>
        </p:txBody>
      </p:sp>
      <p:sp>
        <p:nvSpPr>
          <p:cNvPr id="10" name="Rectangle 9"/>
          <p:cNvSpPr/>
          <p:nvPr/>
        </p:nvSpPr>
        <p:spPr>
          <a:xfrm>
            <a:off x="3672208" y="6050576"/>
            <a:ext cx="2651688" cy="584775"/>
          </a:xfrm>
          <a:prstGeom prst="rect">
            <a:avLst/>
          </a:prstGeom>
        </p:spPr>
        <p:txBody>
          <a:bodyPr wrap="none">
            <a:spAutoFit/>
          </a:bodyPr>
          <a:lstStyle/>
          <a:p>
            <a:pPr fontAlgn="auto">
              <a:spcBef>
                <a:spcPts val="0"/>
              </a:spcBef>
              <a:spcAft>
                <a:spcPts val="0"/>
              </a:spcAft>
            </a:pPr>
            <a:r>
              <a:rPr lang="en-US" sz="3200" dirty="0">
                <a:solidFill>
                  <a:prstClr val="black"/>
                </a:solidFill>
                <a:latin typeface="Calibri"/>
              </a:rPr>
              <a:t>RMSD = 0.18 Å</a:t>
            </a:r>
          </a:p>
        </p:txBody>
      </p:sp>
      <p:sp>
        <p:nvSpPr>
          <p:cNvPr id="11" name="Rectangle 10"/>
          <p:cNvSpPr/>
          <p:nvPr/>
        </p:nvSpPr>
        <p:spPr>
          <a:xfrm>
            <a:off x="-381000" y="-152400"/>
            <a:ext cx="152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TextBox 2"/>
          <p:cNvSpPr txBox="1"/>
          <p:nvPr/>
        </p:nvSpPr>
        <p:spPr>
          <a:xfrm>
            <a:off x="7474857" y="1172028"/>
            <a:ext cx="736099" cy="646331"/>
          </a:xfrm>
          <a:prstGeom prst="rect">
            <a:avLst/>
          </a:prstGeom>
          <a:noFill/>
        </p:spPr>
        <p:txBody>
          <a:bodyPr wrap="none" rtlCol="0">
            <a:spAutoFit/>
          </a:bodyPr>
          <a:lstStyle/>
          <a:p>
            <a:r>
              <a:rPr lang="en-US" dirty="0" smtClean="0"/>
              <a:t>3aw6</a:t>
            </a:r>
          </a:p>
          <a:p>
            <a:r>
              <a:rPr lang="en-US" dirty="0" smtClean="0"/>
              <a:t>3aw7</a:t>
            </a:r>
            <a:endParaRPr lang="en-US" dirty="0"/>
          </a:p>
        </p:txBody>
      </p:sp>
    </p:spTree>
    <p:extLst>
      <p:ext uri="{BB962C8B-B14F-4D97-AF65-F5344CB8AC3E}">
        <p14:creationId xmlns:p14="http://schemas.microsoft.com/office/powerpoint/2010/main" val="164387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382" y="990600"/>
            <a:ext cx="8381999" cy="5693866"/>
          </a:xfrm>
          <a:prstGeom prst="rect">
            <a:avLst/>
          </a:prstGeom>
          <a:noFill/>
        </p:spPr>
        <p:txBody>
          <a:bodyPr wrap="square" rtlCol="0">
            <a:spAutoFit/>
          </a:bodyPr>
          <a:lstStyle/>
          <a:p>
            <a:r>
              <a:rPr lang="en-US" sz="1400" dirty="0" smtClean="0"/>
              <a:t>Dear James</a:t>
            </a:r>
          </a:p>
          <a:p>
            <a:endParaRPr lang="en-US" sz="1400" dirty="0"/>
          </a:p>
          <a:p>
            <a:r>
              <a:rPr lang="en-US" sz="1400" dirty="0" smtClean="0"/>
              <a:t>The story of the two forms of lysozyme crystals goes back to about 1964 when it was found that the diffraction patterns from different crystals could be placed in one of two classes depending on their intensities. This discovery was a big set back at the time and I can remember a lecture title being changed from the 'The structure of lysozyme' to 'The structure of lysozyme two steps forward and one step back'. Thereafter the crystals were screened based on intensities of the (11,11,l) rows to distinguish them (e.g. 11,11,4 &gt; 11,11,5 in one form and vice versa in another). Data were collected only for those that fulfilled the Type II criteria. (These reflections were easy to measure on the linear </a:t>
            </a:r>
            <a:r>
              <a:rPr lang="en-US" sz="1400" dirty="0" err="1" smtClean="0"/>
              <a:t>diffractometer</a:t>
            </a:r>
            <a:r>
              <a:rPr lang="en-US" sz="1400" dirty="0" smtClean="0"/>
              <a:t> because crystals were mounted to rotate about the diagonal axis). As I recall both Type I and Type II could be found in the same </a:t>
            </a:r>
            <a:r>
              <a:rPr lang="en-US" sz="1400" dirty="0" err="1" smtClean="0"/>
              <a:t>crystallisation</a:t>
            </a:r>
            <a:r>
              <a:rPr lang="en-US" sz="1400" dirty="0" smtClean="0"/>
              <a:t> batch . Although sometimes the external morphology allowed recognition this was not infallible. </a:t>
            </a:r>
          </a:p>
          <a:p>
            <a:endParaRPr lang="en-US" sz="1400" dirty="0" smtClean="0"/>
          </a:p>
          <a:p>
            <a:r>
              <a:rPr lang="en-US" sz="1400" dirty="0" smtClean="0"/>
              <a:t>The structure was based on Type II crystals. Later a graduate student Helen </a:t>
            </a:r>
            <a:r>
              <a:rPr lang="en-US" sz="1400" dirty="0" err="1" smtClean="0"/>
              <a:t>Handoll</a:t>
            </a:r>
            <a:r>
              <a:rPr lang="en-US" sz="1400" dirty="0" smtClean="0"/>
              <a:t> examined Type I. The work, which was in the early days and before refinement </a:t>
            </a:r>
            <a:r>
              <a:rPr lang="en-US" sz="1400" dirty="0" err="1" smtClean="0"/>
              <a:t>programmes</a:t>
            </a:r>
            <a:r>
              <a:rPr lang="en-US" sz="1400" dirty="0" smtClean="0"/>
              <a:t>, seemed to suggest that the differences lay in the arrangement of water or chloride molecules (Lysozyme was </a:t>
            </a:r>
            <a:r>
              <a:rPr lang="en-US" sz="1400" dirty="0" err="1" smtClean="0"/>
              <a:t>crystallised</a:t>
            </a:r>
            <a:r>
              <a:rPr lang="en-US" sz="1400" dirty="0" smtClean="0"/>
              <a:t> from </a:t>
            </a:r>
            <a:r>
              <a:rPr lang="en-US" sz="1400" dirty="0" err="1" smtClean="0"/>
              <a:t>NaCl</a:t>
            </a:r>
            <a:r>
              <a:rPr lang="en-US" sz="1400" dirty="0" smtClean="0"/>
              <a:t>). But the work was never written up. Keith Wilson at one stage was following this up as lysozyme was being used to test data collection strategies but I do not know the outcome. </a:t>
            </a:r>
          </a:p>
          <a:p>
            <a:endParaRPr lang="en-US" sz="1400" dirty="0"/>
          </a:p>
          <a:p>
            <a:r>
              <a:rPr lang="en-US" sz="1400" dirty="0" smtClean="0"/>
              <a:t>An account of this is given in International Table Volume F (</a:t>
            </a:r>
            <a:r>
              <a:rPr lang="en-US" sz="1400" dirty="0" err="1" smtClean="0"/>
              <a:t>Rossmann</a:t>
            </a:r>
            <a:r>
              <a:rPr lang="en-US" sz="1400" dirty="0" smtClean="0"/>
              <a:t> and Arnold edited 2001) p760. </a:t>
            </a:r>
          </a:p>
          <a:p>
            <a:endParaRPr lang="en-US" sz="1400" dirty="0"/>
          </a:p>
          <a:p>
            <a:r>
              <a:rPr lang="en-US" sz="1400" dirty="0" smtClean="0"/>
              <a:t>Tony North was much involved in sorting this out and if you wanted more info he would be the person to contact. I hope this is helpful. Do let me know if you need more. </a:t>
            </a:r>
          </a:p>
          <a:p>
            <a:endParaRPr lang="en-US" sz="1400" dirty="0"/>
          </a:p>
          <a:p>
            <a:r>
              <a:rPr lang="en-US" sz="1400" dirty="0" smtClean="0"/>
              <a:t>Best wishes </a:t>
            </a:r>
          </a:p>
          <a:p>
            <a:endParaRPr lang="en-US" sz="1400" dirty="0"/>
          </a:p>
          <a:p>
            <a:r>
              <a:rPr lang="en-US" sz="1400" dirty="0" smtClean="0"/>
              <a:t>Louise </a:t>
            </a:r>
            <a:endParaRPr lang="en-US" sz="1400" dirty="0"/>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Non-isomorphism in lysozyme</a:t>
            </a:r>
            <a:endParaRPr lang="en-US" dirty="0"/>
          </a:p>
        </p:txBody>
      </p:sp>
      <p:sp>
        <p:nvSpPr>
          <p:cNvPr id="2" name="Oval 1"/>
          <p:cNvSpPr/>
          <p:nvPr/>
        </p:nvSpPr>
        <p:spPr>
          <a:xfrm>
            <a:off x="4114800" y="2895600"/>
            <a:ext cx="2286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5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7933" y="120650"/>
            <a:ext cx="6797675" cy="1143000"/>
          </a:xfrm>
        </p:spPr>
        <p:txBody>
          <a:bodyPr/>
          <a:lstStyle/>
          <a:p>
            <a:r>
              <a:rPr lang="en-US" altLang="en-US" dirty="0" smtClean="0"/>
              <a:t>Dehydration: 1934</a:t>
            </a:r>
          </a:p>
        </p:txBody>
      </p:sp>
      <p:sp>
        <p:nvSpPr>
          <p:cNvPr id="4" name="Cube 3"/>
          <p:cNvSpPr/>
          <p:nvPr/>
        </p:nvSpPr>
        <p:spPr>
          <a:xfrm>
            <a:off x="5924550" y="3590925"/>
            <a:ext cx="242888" cy="250825"/>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7" name="Straight Arrow Connector 6"/>
          <p:cNvCxnSpPr/>
          <p:nvPr/>
        </p:nvCxnSpPr>
        <p:spPr>
          <a:xfrm flipV="1">
            <a:off x="835025" y="1987550"/>
            <a:ext cx="0" cy="42275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702" name="TextBox 7"/>
          <p:cNvSpPr txBox="1">
            <a:spLocks noChangeArrowheads="1"/>
          </p:cNvSpPr>
          <p:nvPr/>
        </p:nvSpPr>
        <p:spPr bwMode="auto">
          <a:xfrm>
            <a:off x="4460875" y="3457575"/>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400">
                <a:solidFill>
                  <a:srgbClr val="000000"/>
                </a:solidFill>
                <a:latin typeface="Arial" pitchFamily="34" charset="0"/>
              </a:rPr>
              <a:t>100 </a:t>
            </a:r>
            <a:r>
              <a:rPr lang="el-GR" altLang="en-US" sz="2400">
                <a:solidFill>
                  <a:srgbClr val="000000"/>
                </a:solidFill>
                <a:latin typeface="Arial" pitchFamily="34" charset="0"/>
              </a:rPr>
              <a:t>μ</a:t>
            </a:r>
            <a:r>
              <a:rPr lang="en-US" altLang="en-US" sz="2400">
                <a:solidFill>
                  <a:srgbClr val="000000"/>
                </a:solidFill>
                <a:latin typeface="Arial" pitchFamily="34" charset="0"/>
              </a:rPr>
              <a:t>m</a:t>
            </a:r>
          </a:p>
        </p:txBody>
      </p:sp>
      <p:sp>
        <p:nvSpPr>
          <p:cNvPr id="8" name="Cube 7"/>
          <p:cNvSpPr/>
          <p:nvPr/>
        </p:nvSpPr>
        <p:spPr>
          <a:xfrm>
            <a:off x="1057275" y="1536700"/>
            <a:ext cx="1778000" cy="4678363"/>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5543" name="TextBox 7"/>
          <p:cNvSpPr txBox="1">
            <a:spLocks noChangeArrowheads="1"/>
          </p:cNvSpPr>
          <p:nvPr/>
        </p:nvSpPr>
        <p:spPr bwMode="auto">
          <a:xfrm rot="-5400000">
            <a:off x="7938" y="3938587"/>
            <a:ext cx="954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400">
                <a:solidFill>
                  <a:srgbClr val="000000"/>
                </a:solidFill>
                <a:latin typeface="Arial" pitchFamily="34" charset="0"/>
              </a:rPr>
              <a:t>2 mm</a:t>
            </a:r>
          </a:p>
        </p:txBody>
      </p:sp>
      <p:sp>
        <p:nvSpPr>
          <p:cNvPr id="15" name="TextBox 14"/>
          <p:cNvSpPr txBox="1">
            <a:spLocks noChangeArrowheads="1"/>
          </p:cNvSpPr>
          <p:nvPr/>
        </p:nvSpPr>
        <p:spPr bwMode="auto">
          <a:xfrm>
            <a:off x="2949575" y="1736725"/>
            <a:ext cx="24114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4400">
                <a:solidFill>
                  <a:srgbClr val="000000"/>
                </a:solidFill>
                <a:latin typeface="Arial" pitchFamily="34" charset="0"/>
              </a:rPr>
              <a:t> = 1.5 μL</a:t>
            </a:r>
          </a:p>
        </p:txBody>
      </p:sp>
      <p:cxnSp>
        <p:nvCxnSpPr>
          <p:cNvPr id="16" name="Straight Arrow Connector 15"/>
          <p:cNvCxnSpPr/>
          <p:nvPr/>
        </p:nvCxnSpPr>
        <p:spPr>
          <a:xfrm flipV="1">
            <a:off x="5773738" y="3600450"/>
            <a:ext cx="0" cy="2111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6102350" y="3344863"/>
            <a:ext cx="2400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4400">
                <a:solidFill>
                  <a:srgbClr val="000000"/>
                </a:solidFill>
                <a:latin typeface="Arial" pitchFamily="34" charset="0"/>
              </a:rPr>
              <a:t> = 1.0 nL</a:t>
            </a:r>
          </a:p>
        </p:txBody>
      </p:sp>
      <p:sp>
        <p:nvSpPr>
          <p:cNvPr id="18" name="Cube 17"/>
          <p:cNvSpPr/>
          <p:nvPr/>
        </p:nvSpPr>
        <p:spPr>
          <a:xfrm>
            <a:off x="6026150" y="5146675"/>
            <a:ext cx="26988" cy="28575"/>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9" name="TextBox 7"/>
          <p:cNvSpPr txBox="1">
            <a:spLocks noChangeArrowheads="1"/>
          </p:cNvSpPr>
          <p:nvPr/>
        </p:nvSpPr>
        <p:spPr bwMode="auto">
          <a:xfrm>
            <a:off x="4638675" y="4924425"/>
            <a:ext cx="1047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400">
                <a:solidFill>
                  <a:srgbClr val="000000"/>
                </a:solidFill>
                <a:latin typeface="Arial" pitchFamily="34" charset="0"/>
              </a:rPr>
              <a:t>10 </a:t>
            </a:r>
            <a:r>
              <a:rPr lang="el-GR" altLang="en-US" sz="2400">
                <a:solidFill>
                  <a:srgbClr val="000000"/>
                </a:solidFill>
                <a:latin typeface="Arial" pitchFamily="34" charset="0"/>
              </a:rPr>
              <a:t>μ</a:t>
            </a:r>
            <a:r>
              <a:rPr lang="en-US" altLang="en-US" sz="2400">
                <a:solidFill>
                  <a:srgbClr val="000000"/>
                </a:solidFill>
                <a:latin typeface="Arial" pitchFamily="34" charset="0"/>
              </a:rPr>
              <a:t>m</a:t>
            </a:r>
          </a:p>
        </p:txBody>
      </p:sp>
      <p:cxnSp>
        <p:nvCxnSpPr>
          <p:cNvPr id="20" name="Straight Arrow Connector 19"/>
          <p:cNvCxnSpPr/>
          <p:nvPr/>
        </p:nvCxnSpPr>
        <p:spPr>
          <a:xfrm flipV="1">
            <a:off x="5875338" y="5156200"/>
            <a:ext cx="0" cy="190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6165850" y="4784725"/>
            <a:ext cx="239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4400">
                <a:solidFill>
                  <a:srgbClr val="000000"/>
                </a:solidFill>
                <a:latin typeface="Arial" pitchFamily="34" charset="0"/>
              </a:rPr>
              <a:t> = 1.0 pL</a:t>
            </a:r>
          </a:p>
        </p:txBody>
      </p:sp>
      <p:sp>
        <p:nvSpPr>
          <p:cNvPr id="14" name="Rectangle 13"/>
          <p:cNvSpPr>
            <a:spLocks noChangeArrowheads="1"/>
          </p:cNvSpPr>
          <p:nvPr/>
        </p:nvSpPr>
        <p:spPr bwMode="auto">
          <a:xfrm>
            <a:off x="5729288" y="301625"/>
            <a:ext cx="25796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4400" dirty="0">
                <a:solidFill>
                  <a:srgbClr val="000000"/>
                </a:solidFill>
                <a:latin typeface="Calibri" pitchFamily="34" charset="0"/>
              </a:rPr>
              <a:t>and 2014?</a:t>
            </a:r>
            <a:endParaRPr lang="en-US" altLang="en-US" dirty="0">
              <a:solidFill>
                <a:srgbClr val="000000"/>
              </a:solidFill>
              <a:latin typeface="Calibri" pitchFamily="34" charset="0"/>
            </a:endParaRPr>
          </a:p>
        </p:txBody>
      </p:sp>
      <p:sp>
        <p:nvSpPr>
          <p:cNvPr id="22" name="Cube 21"/>
          <p:cNvSpPr/>
          <p:nvPr/>
        </p:nvSpPr>
        <p:spPr>
          <a:xfrm>
            <a:off x="6022296" y="6046561"/>
            <a:ext cx="9144" cy="9144"/>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3" name="TextBox 7"/>
          <p:cNvSpPr txBox="1">
            <a:spLocks noChangeArrowheads="1"/>
          </p:cNvSpPr>
          <p:nvPr/>
        </p:nvSpPr>
        <p:spPr bwMode="auto">
          <a:xfrm>
            <a:off x="4634821" y="5824311"/>
            <a:ext cx="875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400" dirty="0" smtClean="0">
                <a:solidFill>
                  <a:srgbClr val="000000"/>
                </a:solidFill>
                <a:latin typeface="Arial" pitchFamily="34" charset="0"/>
              </a:rPr>
              <a:t>1 </a:t>
            </a:r>
            <a:r>
              <a:rPr lang="el-GR" altLang="en-US" sz="2400" dirty="0">
                <a:solidFill>
                  <a:srgbClr val="000000"/>
                </a:solidFill>
                <a:latin typeface="Arial" pitchFamily="34" charset="0"/>
              </a:rPr>
              <a:t>μ</a:t>
            </a:r>
            <a:r>
              <a:rPr lang="en-US" altLang="en-US" sz="2400" dirty="0">
                <a:solidFill>
                  <a:srgbClr val="000000"/>
                </a:solidFill>
                <a:latin typeface="Arial" pitchFamily="34" charset="0"/>
              </a:rPr>
              <a:t>m</a:t>
            </a:r>
          </a:p>
        </p:txBody>
      </p:sp>
      <p:sp>
        <p:nvSpPr>
          <p:cNvPr id="25" name="TextBox 24"/>
          <p:cNvSpPr txBox="1">
            <a:spLocks noChangeArrowheads="1"/>
          </p:cNvSpPr>
          <p:nvPr/>
        </p:nvSpPr>
        <p:spPr bwMode="auto">
          <a:xfrm>
            <a:off x="6161996" y="5684611"/>
            <a:ext cx="22429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4400" dirty="0">
                <a:solidFill>
                  <a:srgbClr val="000000"/>
                </a:solidFill>
                <a:latin typeface="Arial" pitchFamily="34" charset="0"/>
              </a:rPr>
              <a:t> = 1.0 </a:t>
            </a:r>
            <a:r>
              <a:rPr lang="en-US" altLang="en-US" sz="4400" dirty="0" err="1" smtClean="0">
                <a:solidFill>
                  <a:srgbClr val="000000"/>
                </a:solidFill>
                <a:latin typeface="Arial" pitchFamily="34" charset="0"/>
              </a:rPr>
              <a:t>fL</a:t>
            </a:r>
            <a:endParaRPr lang="en-US" altLang="en-US" sz="4400" dirty="0">
              <a:solidFill>
                <a:srgbClr val="000000"/>
              </a:solidFill>
              <a:latin typeface="Arial" pitchFamily="34" charset="0"/>
            </a:endParaRPr>
          </a:p>
        </p:txBody>
      </p:sp>
    </p:spTree>
    <p:extLst>
      <p:ext uri="{BB962C8B-B14F-4D97-AF65-F5344CB8AC3E}">
        <p14:creationId xmlns:p14="http://schemas.microsoft.com/office/powerpoint/2010/main" val="26844477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702" grpId="0"/>
      <p:bldP spid="15" grpId="0"/>
      <p:bldP spid="17" grpId="0"/>
      <p:bldP spid="18" grpId="0" animBg="1"/>
      <p:bldP spid="19" grpId="0"/>
      <p:bldP spid="21" grpId="0"/>
      <p:bldP spid="14" grpId="0"/>
      <p:bldP spid="22" grpId="0" animBg="1"/>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0688" y="866775"/>
          <a:ext cx="3149601" cy="3488040"/>
        </p:xfrm>
        <a:graphic>
          <a:graphicData uri="http://schemas.openxmlformats.org/drawingml/2006/table">
            <a:tbl>
              <a:tblPr firstRow="1" bandRow="1">
                <a:tableStyleId>{5C22544A-7EE6-4342-B048-85BDC9FD1C3A}</a:tableStyleId>
              </a:tblPr>
              <a:tblGrid>
                <a:gridCol w="725645"/>
                <a:gridCol w="605989"/>
                <a:gridCol w="605989"/>
                <a:gridCol w="605989"/>
                <a:gridCol w="605989"/>
              </a:tblGrid>
              <a:tr h="411428">
                <a:tc rowSpan="2">
                  <a:txBody>
                    <a:bodyPr/>
                    <a:lstStyle/>
                    <a:p>
                      <a:endParaRPr lang="en-US" sz="1600" b="0" dirty="0" smtClean="0">
                        <a:solidFill>
                          <a:schemeClr val="tx1"/>
                        </a:solidFill>
                        <a:latin typeface="Arial Narrow" panose="020B0606020202030204" pitchFamily="34" charset="0"/>
                        <a:cs typeface="Arial" panose="020B0604020202020204" pitchFamily="34" charset="0"/>
                      </a:endParaRPr>
                    </a:p>
                    <a:p>
                      <a:endParaRPr lang="en-US" sz="1600" b="0" dirty="0" smtClean="0">
                        <a:solidFill>
                          <a:schemeClr val="tx1"/>
                        </a:solidFill>
                        <a:latin typeface="Arial Narrow" panose="020B0606020202030204" pitchFamily="34" charset="0"/>
                        <a:cs typeface="Arial" panose="020B0604020202020204" pitchFamily="34" charset="0"/>
                      </a:endParaRPr>
                    </a:p>
                    <a:p>
                      <a:r>
                        <a:rPr lang="en-US" sz="1600" b="0" dirty="0" err="1" smtClean="0">
                          <a:solidFill>
                            <a:schemeClr val="tx1"/>
                          </a:solidFill>
                          <a:latin typeface="Arial Narrow" panose="020B0606020202030204" pitchFamily="34" charset="0"/>
                          <a:cs typeface="Arial" panose="020B0604020202020204" pitchFamily="34" charset="0"/>
                        </a:rPr>
                        <a:t>h,k,l</a:t>
                      </a:r>
                      <a:endParaRPr lang="en-US" sz="1600" b="0" dirty="0">
                        <a:solidFill>
                          <a:schemeClr val="tx1"/>
                        </a:solidFill>
                        <a:latin typeface="Arial Narrow" panose="020B060602020203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gridSpan="4">
                  <a:txBody>
                    <a:bodyPr/>
                    <a:lstStyle/>
                    <a:p>
                      <a:pPr algn="ctr"/>
                      <a:r>
                        <a:rPr lang="en-US" sz="1800" dirty="0" smtClean="0">
                          <a:solidFill>
                            <a:schemeClr val="tx1"/>
                          </a:solidFill>
                          <a:latin typeface="Arial" panose="020B0604020202020204" pitchFamily="34" charset="0"/>
                          <a:cs typeface="Arial" panose="020B0604020202020204" pitchFamily="34" charset="0"/>
                        </a:rPr>
                        <a:t>structure factors (F)</a:t>
                      </a:r>
                      <a:endParaRPr lang="en-US" sz="1800"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1428">
                <a:tc vMerge="1">
                  <a:txBody>
                    <a:bodyPr/>
                    <a:lstStyle/>
                    <a:p>
                      <a:endParaRPr lang="en-US"/>
                    </a:p>
                  </a:txBody>
                  <a:tcPr/>
                </a:tc>
                <a:tc>
                  <a:txBody>
                    <a:bodyPr/>
                    <a:lstStyle/>
                    <a:p>
                      <a:pPr algn="ctr"/>
                      <a:r>
                        <a:rPr lang="en-US" sz="1800" b="1" dirty="0" smtClean="0">
                          <a:solidFill>
                            <a:srgbClr val="0070C0"/>
                          </a:solidFill>
                          <a:latin typeface="Arial" panose="020B0604020202020204" pitchFamily="34" charset="0"/>
                          <a:cs typeface="Arial" panose="020B0604020202020204" pitchFamily="34" charset="0"/>
                        </a:rPr>
                        <a:t>#1</a:t>
                      </a:r>
                      <a:endParaRPr lang="en-US" sz="1800" b="1" dirty="0">
                        <a:solidFill>
                          <a:srgbClr val="0070C0"/>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rgbClr val="C00000"/>
                          </a:solidFill>
                          <a:latin typeface="Arial" panose="020B0604020202020204" pitchFamily="34" charset="0"/>
                          <a:cs typeface="Arial" panose="020B0604020202020204" pitchFamily="34" charset="0"/>
                        </a:rPr>
                        <a:t>#2</a:t>
                      </a:r>
                      <a:endParaRPr lang="en-US" sz="1800" b="1" dirty="0">
                        <a:solidFill>
                          <a:srgbClr val="C00000"/>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accent4">
                              <a:lumMod val="75000"/>
                            </a:schemeClr>
                          </a:solidFill>
                          <a:latin typeface="Arial" panose="020B0604020202020204" pitchFamily="34" charset="0"/>
                          <a:cs typeface="Arial" panose="020B0604020202020204" pitchFamily="34" charset="0"/>
                        </a:rPr>
                        <a:t>#3</a:t>
                      </a:r>
                      <a:endParaRPr lang="en-US" sz="1800" b="1" dirty="0">
                        <a:solidFill>
                          <a:schemeClr val="accent4">
                            <a:lumMod val="75000"/>
                          </a:schemeClr>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accent6">
                              <a:lumMod val="50000"/>
                            </a:schemeClr>
                          </a:solidFill>
                          <a:latin typeface="Arial" panose="020B0604020202020204" pitchFamily="34" charset="0"/>
                          <a:cs typeface="Arial" panose="020B0604020202020204" pitchFamily="34" charset="0"/>
                        </a:rPr>
                        <a:t>#4</a:t>
                      </a:r>
                      <a:endParaRPr lang="en-US" sz="1800" b="1" dirty="0">
                        <a:solidFill>
                          <a:schemeClr val="accent6">
                            <a:lumMod val="50000"/>
                          </a:schemeClr>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5,3,4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523.7</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559.8</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579.9</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603.2</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5,4,4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168.2</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166.6</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177.2</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196.1</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5,5,4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34.9</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26.4</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19.2</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17.3</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6,1,4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305.7</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301.1</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298.1</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296.3</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6,2,4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353.0</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353.9</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356.2</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366.9</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6,3,4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300.9</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285.3</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273.5</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259.4</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6,3,5</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223.8</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226.3</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234.6</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251.4</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8216">
                <a:tc>
                  <a:txBody>
                    <a:bodyPr/>
                    <a:lstStyle/>
                    <a:p>
                      <a:pPr algn="ctr"/>
                      <a:r>
                        <a:rPr lang="en-US" sz="1200" b="1" dirty="0" smtClean="0">
                          <a:solidFill>
                            <a:schemeClr val="tx1"/>
                          </a:solidFill>
                          <a:latin typeface="Arial" panose="020B0604020202020204" pitchFamily="34" charset="0"/>
                          <a:cs typeface="Arial" panose="020B0604020202020204" pitchFamily="34" charset="0"/>
                        </a:rPr>
                        <a:t>…</a:t>
                      </a:r>
                      <a:endParaRPr lang="en-US" sz="12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rgbClr val="0070C0"/>
                          </a:solidFill>
                          <a:effectLst/>
                          <a:latin typeface="Arial" panose="020B0604020202020204" pitchFamily="34" charset="0"/>
                          <a:ea typeface="Calibri"/>
                          <a:cs typeface="Arial" panose="020B0604020202020204" pitchFamily="34" charset="0"/>
                        </a:rPr>
                        <a:t>…</a:t>
                      </a:r>
                      <a:endParaRPr lang="en-US" sz="1200" b="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rgbClr val="C00000"/>
                          </a:solidFill>
                          <a:effectLst/>
                          <a:latin typeface="Arial" panose="020B0604020202020204" pitchFamily="34" charset="0"/>
                          <a:ea typeface="Calibri"/>
                          <a:cs typeface="Arial" panose="020B0604020202020204" pitchFamily="34" charset="0"/>
                        </a:rPr>
                        <a:t>…</a:t>
                      </a:r>
                      <a:endParaRPr lang="en-US" sz="12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chemeClr val="accent4">
                              <a:lumMod val="75000"/>
                            </a:schemeClr>
                          </a:solidFill>
                          <a:effectLst/>
                          <a:latin typeface="Arial" panose="020B0604020202020204" pitchFamily="34" charset="0"/>
                          <a:ea typeface="Calibri"/>
                          <a:cs typeface="Arial" panose="020B0604020202020204" pitchFamily="34" charset="0"/>
                        </a:rPr>
                        <a:t>…</a:t>
                      </a:r>
                      <a:endParaRPr lang="en-US" sz="1200" b="1" dirty="0">
                        <a:solidFill>
                          <a:schemeClr val="accent4">
                            <a:lumMod val="75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chemeClr val="accent6">
                              <a:lumMod val="50000"/>
                            </a:schemeClr>
                          </a:solidFill>
                          <a:effectLst/>
                          <a:latin typeface="Arial" panose="020B0604020202020204" pitchFamily="34" charset="0"/>
                          <a:ea typeface="Calibri"/>
                          <a:cs typeface="Arial" panose="020B0604020202020204" pitchFamily="34" charset="0"/>
                        </a:rPr>
                        <a:t>…</a:t>
                      </a:r>
                      <a:endParaRPr lang="en-US" sz="1200" b="1" dirty="0">
                        <a:solidFill>
                          <a:schemeClr val="accent6">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97345" name="TextBox 2"/>
          <p:cNvSpPr txBox="1">
            <a:spLocks noChangeArrowheads="1"/>
          </p:cNvSpPr>
          <p:nvPr/>
        </p:nvSpPr>
        <p:spPr bwMode="auto">
          <a:xfrm>
            <a:off x="757238" y="363538"/>
            <a:ext cx="235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400">
                <a:solidFill>
                  <a:srgbClr val="000000"/>
                </a:solidFill>
              </a:rPr>
              <a:t>X-ray Data Sets</a:t>
            </a:r>
          </a:p>
        </p:txBody>
      </p:sp>
      <p:graphicFrame>
        <p:nvGraphicFramePr>
          <p:cNvPr id="5" name="Table 4"/>
          <p:cNvGraphicFramePr>
            <a:graphicFrameLocks noGrp="1"/>
          </p:cNvGraphicFramePr>
          <p:nvPr/>
        </p:nvGraphicFramePr>
        <p:xfrm>
          <a:off x="5427663" y="903288"/>
          <a:ext cx="3222626" cy="3613652"/>
        </p:xfrm>
        <a:graphic>
          <a:graphicData uri="http://schemas.openxmlformats.org/drawingml/2006/table">
            <a:tbl>
              <a:tblPr firstRow="1" bandRow="1">
                <a:tableStyleId>{5C22544A-7EE6-4342-B048-85BDC9FD1C3A}</a:tableStyleId>
              </a:tblPr>
              <a:tblGrid>
                <a:gridCol w="798406"/>
                <a:gridCol w="606055"/>
                <a:gridCol w="606055"/>
                <a:gridCol w="606055"/>
                <a:gridCol w="606055"/>
              </a:tblGrid>
              <a:tr h="582949">
                <a:tc rowSpan="2">
                  <a:txBody>
                    <a:bodyPr/>
                    <a:lstStyle/>
                    <a:p>
                      <a:endParaRPr lang="en-US" sz="1600" b="0" dirty="0" smtClean="0">
                        <a:solidFill>
                          <a:schemeClr val="tx1"/>
                        </a:solidFill>
                        <a:latin typeface="Arial Narrow" panose="020B0606020202030204" pitchFamily="34" charset="0"/>
                        <a:cs typeface="Arial" panose="020B0604020202020204" pitchFamily="34" charset="0"/>
                      </a:endParaRPr>
                    </a:p>
                    <a:p>
                      <a:r>
                        <a:rPr lang="en-US" sz="1600" b="0" dirty="0" err="1" smtClean="0">
                          <a:solidFill>
                            <a:schemeClr val="tx1"/>
                          </a:solidFill>
                          <a:latin typeface="Arial Narrow" panose="020B0606020202030204" pitchFamily="34" charset="0"/>
                          <a:cs typeface="Arial" panose="020B0604020202020204" pitchFamily="34" charset="0"/>
                        </a:rPr>
                        <a:t>h,k,l</a:t>
                      </a:r>
                      <a:endParaRPr lang="en-US" sz="1600" b="0" dirty="0">
                        <a:solidFill>
                          <a:schemeClr val="tx1"/>
                        </a:solidFill>
                        <a:latin typeface="Arial Narrow" panose="020B0606020202030204" pitchFamily="34" charset="0"/>
                        <a:cs typeface="Arial" panose="020B0604020202020204" pitchFamily="34" charset="0"/>
                      </a:endParaRPr>
                    </a:p>
                  </a:txBody>
                  <a:tcPr marL="91450" marR="91450" marT="45708" marB="457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100%</a:t>
                      </a: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a:t>
                      </a:r>
                      <a:endParaRPr kumimoji="0" lang="en-US" sz="1800" b="1" i="0" u="none" strike="noStrike" kern="1200" cap="none" spc="0" normalizeH="0" baseline="3000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a:t>
                      </a:r>
                      <a:endParaRPr kumimoji="0" lang="en-US" sz="1800" b="1" i="0" u="none" strike="noStrike" kern="1200" cap="none" spc="0" normalizeH="0" baseline="3000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75000"/>
                            </a:schemeClr>
                          </a:solidFill>
                          <a:effectLst/>
                          <a:uLnTx/>
                          <a:uFillTx/>
                          <a:latin typeface="Arial" panose="020B0604020202020204" pitchFamily="34" charset="0"/>
                          <a:ea typeface="+mn-ea"/>
                          <a:cs typeface="Arial"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75000"/>
                            </a:schemeClr>
                          </a:solidFill>
                          <a:effectLst/>
                          <a:uLnTx/>
                          <a:uFillTx/>
                          <a:latin typeface="Arial" panose="020B0604020202020204" pitchFamily="34" charset="0"/>
                          <a:ea typeface="+mn-ea"/>
                          <a:cs typeface="Arial" panose="020B0604020202020204" pitchFamily="34" charset="0"/>
                        </a:rPr>
                        <a:t>%</a:t>
                      </a:r>
                      <a:endParaRPr kumimoji="0" lang="en-US" sz="1800" b="1" i="0" u="none" strike="noStrike" kern="1200" cap="none" spc="0" normalizeH="0" baseline="3000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666">
                <a:tc vMerge="1">
                  <a:txBody>
                    <a:bodyPr/>
                    <a:lstStyle/>
                    <a:p>
                      <a:endParaRPr lang="en-US"/>
                    </a:p>
                  </a:txBody>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1</a:t>
                      </a:r>
                      <a:r>
                        <a:rPr lang="en-US" sz="1800" b="1" baseline="30000" dirty="0" smtClean="0">
                          <a:solidFill>
                            <a:schemeClr val="tx1"/>
                          </a:solidFill>
                          <a:latin typeface="Arial" panose="020B0604020202020204" pitchFamily="34" charset="0"/>
                          <a:cs typeface="Arial" panose="020B0604020202020204" pitchFamily="34" charset="0"/>
                        </a:rPr>
                        <a:t>st</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2</a:t>
                      </a:r>
                      <a:r>
                        <a:rPr lang="en-US" sz="1800" b="1" baseline="30000" dirty="0" smtClean="0">
                          <a:solidFill>
                            <a:schemeClr val="tx1"/>
                          </a:solidFill>
                          <a:latin typeface="Arial" panose="020B0604020202020204" pitchFamily="34" charset="0"/>
                          <a:cs typeface="Arial" panose="020B0604020202020204" pitchFamily="34" charset="0"/>
                        </a:rPr>
                        <a:t>nd</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3</a:t>
                      </a:r>
                      <a:r>
                        <a:rPr lang="en-US" sz="1800" b="1" baseline="30000" dirty="0" smtClean="0">
                          <a:solidFill>
                            <a:schemeClr val="tx1"/>
                          </a:solidFill>
                          <a:latin typeface="Arial" panose="020B0604020202020204" pitchFamily="34" charset="0"/>
                          <a:cs typeface="Arial" panose="020B0604020202020204" pitchFamily="34" charset="0"/>
                        </a:rPr>
                        <a:t>rd</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4</a:t>
                      </a:r>
                      <a:r>
                        <a:rPr lang="en-US" sz="1800" b="1" baseline="30000" dirty="0" smtClean="0">
                          <a:solidFill>
                            <a:schemeClr val="tx1"/>
                          </a:solidFill>
                          <a:latin typeface="Arial" panose="020B0604020202020204" pitchFamily="34" charset="0"/>
                          <a:cs typeface="Arial" panose="020B0604020202020204" pitchFamily="34" charset="0"/>
                        </a:rPr>
                        <a:t>th</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5,3,4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-1.46</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-0.02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1.84</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5,4,4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-0.88</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-0.29</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-0.34</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0.15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5,5,4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-0.42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-0.65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1.02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1.47</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6,1,4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-0.90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1.44</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-0.40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6,2,4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-1.20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-0.37</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0.67</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0.01</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6,3,4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0.31</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0.48</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0.00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6,3,5</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8175">
                <a:tc>
                  <a:txBody>
                    <a:bodyPr/>
                    <a:lstStyle/>
                    <a:p>
                      <a:pPr algn="ctr"/>
                      <a:r>
                        <a:rPr lang="en-US" sz="1100" b="1" dirty="0" smtClean="0">
                          <a:solidFill>
                            <a:schemeClr val="tx1"/>
                          </a:solidFill>
                          <a:latin typeface="Arial" panose="020B0604020202020204" pitchFamily="34" charset="0"/>
                          <a:cs typeface="Arial" panose="020B0604020202020204" pitchFamily="34" charset="0"/>
                        </a:rPr>
                        <a:t>…</a:t>
                      </a:r>
                      <a:endParaRPr lang="en-US" sz="11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97411" name="TextBox 5"/>
          <p:cNvSpPr txBox="1">
            <a:spLocks noChangeArrowheads="1"/>
          </p:cNvSpPr>
          <p:nvPr/>
        </p:nvSpPr>
        <p:spPr bwMode="auto">
          <a:xfrm>
            <a:off x="636588" y="796925"/>
            <a:ext cx="555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altLang="en-US">
                <a:solidFill>
                  <a:srgbClr val="000000"/>
                </a:solidFill>
                <a:latin typeface="Arial Narrow" pitchFamily="34" charset="0"/>
              </a:rPr>
              <a:t>data</a:t>
            </a:r>
          </a:p>
          <a:p>
            <a:pPr algn="r" eaLnBrk="1" fontAlgn="base" hangingPunct="1">
              <a:spcBef>
                <a:spcPct val="0"/>
              </a:spcBef>
              <a:spcAft>
                <a:spcPct val="0"/>
              </a:spcAft>
            </a:pPr>
            <a:r>
              <a:rPr lang="en-US" altLang="en-US">
                <a:solidFill>
                  <a:srgbClr val="000000"/>
                </a:solidFill>
                <a:latin typeface="Arial Narrow" pitchFamily="34" charset="0"/>
              </a:rPr>
              <a:t>set</a:t>
            </a:r>
          </a:p>
        </p:txBody>
      </p:sp>
      <p:cxnSp>
        <p:nvCxnSpPr>
          <p:cNvPr id="13" name="Straight Arrow Connector 12"/>
          <p:cNvCxnSpPr/>
          <p:nvPr/>
        </p:nvCxnSpPr>
        <p:spPr>
          <a:xfrm>
            <a:off x="3773488" y="2816225"/>
            <a:ext cx="1393825" cy="0"/>
          </a:xfrm>
          <a:prstGeom prst="straightConnector1">
            <a:avLst/>
          </a:prstGeom>
          <a:ln w="762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860800" y="1393825"/>
            <a:ext cx="1306513" cy="1233488"/>
          </a:xfrm>
          <a:prstGeom prst="roundRect">
            <a:avLst>
              <a:gd name="adj" fmla="val 34849"/>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b="1" dirty="0">
                <a:solidFill>
                  <a:srgbClr val="006600"/>
                </a:solidFill>
                <a:cs typeface="Arial" panose="020B0604020202020204" pitchFamily="34" charset="0"/>
              </a:rPr>
              <a:t>Singular value </a:t>
            </a:r>
            <a:r>
              <a:rPr lang="en-US" sz="1400" b="1" dirty="0" err="1">
                <a:solidFill>
                  <a:srgbClr val="006600"/>
                </a:solidFill>
                <a:cs typeface="Arial" panose="020B0604020202020204" pitchFamily="34" charset="0"/>
              </a:rPr>
              <a:t>decomp</a:t>
            </a:r>
            <a:r>
              <a:rPr lang="en-US" sz="1400" b="1" dirty="0">
                <a:solidFill>
                  <a:srgbClr val="006600"/>
                </a:solidFill>
                <a:cs typeface="Arial" panose="020B0604020202020204" pitchFamily="34" charset="0"/>
              </a:rPr>
              <a:t>.</a:t>
            </a:r>
          </a:p>
          <a:p>
            <a:pPr algn="ctr" fontAlgn="base">
              <a:spcBef>
                <a:spcPct val="0"/>
              </a:spcBef>
              <a:spcAft>
                <a:spcPct val="0"/>
              </a:spcAft>
              <a:defRPr/>
            </a:pPr>
            <a:r>
              <a:rPr lang="en-US" sz="2400" b="1" dirty="0">
                <a:solidFill>
                  <a:srgbClr val="006600"/>
                </a:solidFill>
                <a:cs typeface="Arial" panose="020B0604020202020204" pitchFamily="34" charset="0"/>
              </a:rPr>
              <a:t>SVD</a:t>
            </a:r>
          </a:p>
        </p:txBody>
      </p:sp>
      <p:grpSp>
        <p:nvGrpSpPr>
          <p:cNvPr id="4" name="Group 3"/>
          <p:cNvGrpSpPr>
            <a:grpSpLocks/>
          </p:cNvGrpSpPr>
          <p:nvPr/>
        </p:nvGrpSpPr>
        <p:grpSpPr bwMode="auto">
          <a:xfrm>
            <a:off x="5233988" y="384175"/>
            <a:ext cx="3744912" cy="1465263"/>
            <a:chOff x="5234311" y="384628"/>
            <a:chExt cx="3744936" cy="1464581"/>
          </a:xfrm>
        </p:grpSpPr>
        <p:sp>
          <p:nvSpPr>
            <p:cNvPr id="97450" name="TextBox 6"/>
            <p:cNvSpPr txBox="1">
              <a:spLocks noChangeArrowheads="1"/>
            </p:cNvSpPr>
            <p:nvPr/>
          </p:nvSpPr>
          <p:spPr bwMode="auto">
            <a:xfrm rot="2181799">
              <a:off x="5473739" y="1197680"/>
              <a:ext cx="700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a:solidFill>
                    <a:srgbClr val="000000"/>
                  </a:solidFill>
                  <a:latin typeface="Arial Narrow" pitchFamily="34" charset="0"/>
                </a:rPr>
                <a:t>vector</a:t>
              </a:r>
            </a:p>
          </p:txBody>
        </p:sp>
        <p:cxnSp>
          <p:nvCxnSpPr>
            <p:cNvPr id="9" name="Straight Connector 8"/>
            <p:cNvCxnSpPr/>
            <p:nvPr/>
          </p:nvCxnSpPr>
          <p:spPr>
            <a:xfrm flipH="1" flipV="1">
              <a:off x="5426399" y="901912"/>
              <a:ext cx="800105" cy="5823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452" name="TextBox 9"/>
            <p:cNvSpPr txBox="1">
              <a:spLocks noChangeArrowheads="1"/>
            </p:cNvSpPr>
            <p:nvPr/>
          </p:nvSpPr>
          <p:spPr bwMode="auto">
            <a:xfrm rot="2154997">
              <a:off x="5661591" y="935062"/>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a:solidFill>
                    <a:srgbClr val="000000"/>
                  </a:solidFill>
                  <a:latin typeface="Arial Narrow" pitchFamily="34" charset="0"/>
                </a:rPr>
                <a:t>value</a:t>
              </a:r>
            </a:p>
          </p:txBody>
        </p:sp>
        <p:sp>
          <p:nvSpPr>
            <p:cNvPr id="97453" name="TextBox 10"/>
            <p:cNvSpPr txBox="1">
              <a:spLocks noChangeArrowheads="1"/>
            </p:cNvSpPr>
            <p:nvPr/>
          </p:nvSpPr>
          <p:spPr bwMode="auto">
            <a:xfrm>
              <a:off x="5234311" y="384628"/>
              <a:ext cx="3744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400">
                  <a:solidFill>
                    <a:srgbClr val="000000"/>
                  </a:solidFill>
                </a:rPr>
                <a:t>Singular values &amp; vectors</a:t>
              </a:r>
            </a:p>
          </p:txBody>
        </p:sp>
        <p:cxnSp>
          <p:nvCxnSpPr>
            <p:cNvPr id="25" name="Straight Connector 24"/>
            <p:cNvCxnSpPr/>
            <p:nvPr/>
          </p:nvCxnSpPr>
          <p:spPr>
            <a:xfrm flipH="1" flipV="1">
              <a:off x="5424812" y="1265281"/>
              <a:ext cx="800105" cy="583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a:grpSpLocks/>
          </p:cNvGrpSpPr>
          <p:nvPr/>
        </p:nvGrpSpPr>
        <p:grpSpPr bwMode="auto">
          <a:xfrm>
            <a:off x="5468938" y="5240338"/>
            <a:ext cx="1425575" cy="1146175"/>
            <a:chOff x="3696237" y="2927796"/>
            <a:chExt cx="1324377" cy="1418824"/>
          </a:xfrm>
        </p:grpSpPr>
        <p:sp>
          <p:nvSpPr>
            <p:cNvPr id="27" name="Rectangle 26"/>
            <p:cNvSpPr/>
            <p:nvPr/>
          </p:nvSpPr>
          <p:spPr>
            <a:xfrm>
              <a:off x="3696237" y="3252042"/>
              <a:ext cx="979272" cy="10945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cs typeface="Arial" panose="020B0604020202020204" pitchFamily="34" charset="0"/>
              </a:endParaRPr>
            </a:p>
          </p:txBody>
        </p:sp>
        <p:cxnSp>
          <p:nvCxnSpPr>
            <p:cNvPr id="28" name="Straight Connector 27"/>
            <p:cNvCxnSpPr/>
            <p:nvPr/>
          </p:nvCxnSpPr>
          <p:spPr>
            <a:xfrm flipV="1">
              <a:off x="3696237" y="2927796"/>
              <a:ext cx="345105" cy="324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668135" y="2927796"/>
              <a:ext cx="346580" cy="324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675509" y="4022373"/>
              <a:ext cx="345105" cy="324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696237" y="4022373"/>
              <a:ext cx="345105" cy="32424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041342" y="4022373"/>
              <a:ext cx="97927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41342" y="2927796"/>
              <a:ext cx="97927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041342" y="2927796"/>
              <a:ext cx="0" cy="109457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20614" y="2927796"/>
              <a:ext cx="0" cy="109457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6" name="TextBox 35"/>
          <p:cNvSpPr txBox="1">
            <a:spLocks noChangeArrowheads="1"/>
          </p:cNvSpPr>
          <p:nvPr/>
        </p:nvSpPr>
        <p:spPr bwMode="auto">
          <a:xfrm>
            <a:off x="174625" y="5486400"/>
            <a:ext cx="1504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altLang="en-US" b="1">
                <a:solidFill>
                  <a:srgbClr val="006600"/>
                </a:solidFill>
              </a:rPr>
              <a:t>Correlation </a:t>
            </a:r>
          </a:p>
          <a:p>
            <a:pPr algn="r" eaLnBrk="1" fontAlgn="base" hangingPunct="1">
              <a:spcBef>
                <a:spcPct val="0"/>
              </a:spcBef>
              <a:spcAft>
                <a:spcPct val="0"/>
              </a:spcAft>
            </a:pPr>
            <a:r>
              <a:rPr lang="en-US" altLang="en-US" b="1">
                <a:solidFill>
                  <a:srgbClr val="006600"/>
                </a:solidFill>
              </a:rPr>
              <a:t>Coefficients</a:t>
            </a:r>
          </a:p>
        </p:txBody>
      </p:sp>
      <p:sp>
        <p:nvSpPr>
          <p:cNvPr id="40" name="Freeform 39"/>
          <p:cNvSpPr/>
          <p:nvPr/>
        </p:nvSpPr>
        <p:spPr>
          <a:xfrm>
            <a:off x="1930400" y="4513263"/>
            <a:ext cx="4614863" cy="654050"/>
          </a:xfrm>
          <a:custGeom>
            <a:avLst/>
            <a:gdLst>
              <a:gd name="connsiteX0" fmla="*/ 5178843 w 5293303"/>
              <a:gd name="connsiteY0" fmla="*/ 14514 h 740228"/>
              <a:gd name="connsiteX1" fmla="*/ 4975643 w 5293303"/>
              <a:gd name="connsiteY1" fmla="*/ 261257 h 740228"/>
              <a:gd name="connsiteX2" fmla="*/ 2479186 w 5293303"/>
              <a:gd name="connsiteY2" fmla="*/ 0 h 740228"/>
              <a:gd name="connsiteX3" fmla="*/ 316557 w 5293303"/>
              <a:gd name="connsiteY3" fmla="*/ 159657 h 740228"/>
              <a:gd name="connsiteX4" fmla="*/ 55300 w 5293303"/>
              <a:gd name="connsiteY4" fmla="*/ 740228 h 740228"/>
              <a:gd name="connsiteX0" fmla="*/ 5178843 w 5254228"/>
              <a:gd name="connsiteY0" fmla="*/ 14514 h 740228"/>
              <a:gd name="connsiteX1" fmla="*/ 4975643 w 5254228"/>
              <a:gd name="connsiteY1" fmla="*/ 261257 h 740228"/>
              <a:gd name="connsiteX2" fmla="*/ 2479186 w 5254228"/>
              <a:gd name="connsiteY2" fmla="*/ 0 h 740228"/>
              <a:gd name="connsiteX3" fmla="*/ 316557 w 5254228"/>
              <a:gd name="connsiteY3" fmla="*/ 159657 h 740228"/>
              <a:gd name="connsiteX4" fmla="*/ 55300 w 5254228"/>
              <a:gd name="connsiteY4" fmla="*/ 740228 h 740228"/>
              <a:gd name="connsiteX0" fmla="*/ 5178843 w 5179336"/>
              <a:gd name="connsiteY0" fmla="*/ 14619 h 740333"/>
              <a:gd name="connsiteX1" fmla="*/ 4046729 w 5179336"/>
              <a:gd name="connsiteY1" fmla="*/ 174276 h 740333"/>
              <a:gd name="connsiteX2" fmla="*/ 2479186 w 5179336"/>
              <a:gd name="connsiteY2" fmla="*/ 105 h 740333"/>
              <a:gd name="connsiteX3" fmla="*/ 316557 w 5179336"/>
              <a:gd name="connsiteY3" fmla="*/ 159762 h 740333"/>
              <a:gd name="connsiteX4" fmla="*/ 55300 w 5179336"/>
              <a:gd name="connsiteY4" fmla="*/ 740333 h 740333"/>
              <a:gd name="connsiteX0" fmla="*/ 5141332 w 5141825"/>
              <a:gd name="connsiteY0" fmla="*/ 14619 h 740333"/>
              <a:gd name="connsiteX1" fmla="*/ 4009218 w 5141825"/>
              <a:gd name="connsiteY1" fmla="*/ 174276 h 740333"/>
              <a:gd name="connsiteX2" fmla="*/ 2441675 w 5141825"/>
              <a:gd name="connsiteY2" fmla="*/ 105 h 740333"/>
              <a:gd name="connsiteX3" fmla="*/ 279046 w 5141825"/>
              <a:gd name="connsiteY3" fmla="*/ 159762 h 740333"/>
              <a:gd name="connsiteX4" fmla="*/ 17789 w 5141825"/>
              <a:gd name="connsiteY4" fmla="*/ 740333 h 740333"/>
              <a:gd name="connsiteX0" fmla="*/ 5123543 w 5124036"/>
              <a:gd name="connsiteY0" fmla="*/ 31909 h 757623"/>
              <a:gd name="connsiteX1" fmla="*/ 3991429 w 5124036"/>
              <a:gd name="connsiteY1" fmla="*/ 191566 h 757623"/>
              <a:gd name="connsiteX2" fmla="*/ 2423886 w 5124036"/>
              <a:gd name="connsiteY2" fmla="*/ 17395 h 757623"/>
              <a:gd name="connsiteX3" fmla="*/ 827315 w 5124036"/>
              <a:gd name="connsiteY3" fmla="*/ 89967 h 757623"/>
              <a:gd name="connsiteX4" fmla="*/ 0 w 5124036"/>
              <a:gd name="connsiteY4" fmla="*/ 757623 h 757623"/>
              <a:gd name="connsiteX0" fmla="*/ 5123543 w 5124036"/>
              <a:gd name="connsiteY0" fmla="*/ 21561 h 747275"/>
              <a:gd name="connsiteX1" fmla="*/ 3991429 w 5124036"/>
              <a:gd name="connsiteY1" fmla="*/ 181218 h 747275"/>
              <a:gd name="connsiteX2" fmla="*/ 2423886 w 5124036"/>
              <a:gd name="connsiteY2" fmla="*/ 7047 h 747275"/>
              <a:gd name="connsiteX3" fmla="*/ 827315 w 5124036"/>
              <a:gd name="connsiteY3" fmla="*/ 79619 h 747275"/>
              <a:gd name="connsiteX4" fmla="*/ 0 w 5124036"/>
              <a:gd name="connsiteY4" fmla="*/ 747275 h 74727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3543"/>
              <a:gd name="connsiteY0" fmla="*/ 65352 h 791066"/>
              <a:gd name="connsiteX1" fmla="*/ 2423886 w 5123543"/>
              <a:gd name="connsiteY1" fmla="*/ 50838 h 791066"/>
              <a:gd name="connsiteX2" fmla="*/ 0 w 5123543"/>
              <a:gd name="connsiteY2" fmla="*/ 791066 h 791066"/>
              <a:gd name="connsiteX0" fmla="*/ 5123543 w 5123674"/>
              <a:gd name="connsiteY0" fmla="*/ 29451 h 755165"/>
              <a:gd name="connsiteX1" fmla="*/ 2423886 w 5123674"/>
              <a:gd name="connsiteY1" fmla="*/ 14937 h 755165"/>
              <a:gd name="connsiteX2" fmla="*/ 0 w 5123674"/>
              <a:gd name="connsiteY2" fmla="*/ 755165 h 755165"/>
              <a:gd name="connsiteX0" fmla="*/ 4688114 w 4688240"/>
              <a:gd name="connsiteY0" fmla="*/ 36730 h 951130"/>
              <a:gd name="connsiteX1" fmla="*/ 1988457 w 4688240"/>
              <a:gd name="connsiteY1" fmla="*/ 22216 h 951130"/>
              <a:gd name="connsiteX2" fmla="*/ 0 w 4688240"/>
              <a:gd name="connsiteY2" fmla="*/ 951130 h 951130"/>
              <a:gd name="connsiteX0" fmla="*/ 4688114 w 4688240"/>
              <a:gd name="connsiteY0" fmla="*/ 36730 h 951130"/>
              <a:gd name="connsiteX1" fmla="*/ 1988457 w 4688240"/>
              <a:gd name="connsiteY1" fmla="*/ 22216 h 951130"/>
              <a:gd name="connsiteX2" fmla="*/ 0 w 4688240"/>
              <a:gd name="connsiteY2" fmla="*/ 951130 h 951130"/>
              <a:gd name="connsiteX0" fmla="*/ 4673599 w 4673725"/>
              <a:gd name="connsiteY0" fmla="*/ 36137 h 936023"/>
              <a:gd name="connsiteX1" fmla="*/ 1973942 w 4673725"/>
              <a:gd name="connsiteY1" fmla="*/ 21623 h 936023"/>
              <a:gd name="connsiteX2" fmla="*/ 0 w 4673725"/>
              <a:gd name="connsiteY2" fmla="*/ 936023 h 936023"/>
              <a:gd name="connsiteX0" fmla="*/ 3976913 w 3977032"/>
              <a:gd name="connsiteY0" fmla="*/ 34386 h 890729"/>
              <a:gd name="connsiteX1" fmla="*/ 1277256 w 3977032"/>
              <a:gd name="connsiteY1" fmla="*/ 19872 h 890729"/>
              <a:gd name="connsiteX2" fmla="*/ 0 w 3977032"/>
              <a:gd name="connsiteY2" fmla="*/ 890729 h 890729"/>
              <a:gd name="connsiteX0" fmla="*/ 3978057 w 3978176"/>
              <a:gd name="connsiteY0" fmla="*/ 34386 h 890729"/>
              <a:gd name="connsiteX1" fmla="*/ 1278400 w 3978176"/>
              <a:gd name="connsiteY1" fmla="*/ 19872 h 890729"/>
              <a:gd name="connsiteX2" fmla="*/ 1144 w 3978176"/>
              <a:gd name="connsiteY2" fmla="*/ 890729 h 890729"/>
              <a:gd name="connsiteX0" fmla="*/ 3847649 w 3847767"/>
              <a:gd name="connsiteY0" fmla="*/ 28423 h 725109"/>
              <a:gd name="connsiteX1" fmla="*/ 1147992 w 3847767"/>
              <a:gd name="connsiteY1" fmla="*/ 13909 h 725109"/>
              <a:gd name="connsiteX2" fmla="*/ 1364 w 3847767"/>
              <a:gd name="connsiteY2" fmla="*/ 725109 h 725109"/>
              <a:gd name="connsiteX0" fmla="*/ 3847330 w 3847458"/>
              <a:gd name="connsiteY0" fmla="*/ 0 h 696686"/>
              <a:gd name="connsiteX1" fmla="*/ 1321844 w 3847458"/>
              <a:gd name="connsiteY1" fmla="*/ 43543 h 696686"/>
              <a:gd name="connsiteX2" fmla="*/ 1045 w 3847458"/>
              <a:gd name="connsiteY2" fmla="*/ 696686 h 696686"/>
              <a:gd name="connsiteX0" fmla="*/ 3848241 w 3848350"/>
              <a:gd name="connsiteY0" fmla="*/ 0 h 696686"/>
              <a:gd name="connsiteX1" fmla="*/ 974413 w 3848350"/>
              <a:gd name="connsiteY1" fmla="*/ 87086 h 696686"/>
              <a:gd name="connsiteX2" fmla="*/ 1956 w 3848350"/>
              <a:gd name="connsiteY2" fmla="*/ 696686 h 696686"/>
              <a:gd name="connsiteX0" fmla="*/ 3804664 w 3804774"/>
              <a:gd name="connsiteY0" fmla="*/ 11227 h 620828"/>
              <a:gd name="connsiteX1" fmla="*/ 974379 w 3804774"/>
              <a:gd name="connsiteY1" fmla="*/ 11228 h 620828"/>
              <a:gd name="connsiteX2" fmla="*/ 1922 w 3804774"/>
              <a:gd name="connsiteY2" fmla="*/ 620828 h 620828"/>
              <a:gd name="connsiteX0" fmla="*/ 4616259 w 4616376"/>
              <a:gd name="connsiteY0" fmla="*/ 12680 h 665824"/>
              <a:gd name="connsiteX1" fmla="*/ 1785974 w 4616376"/>
              <a:gd name="connsiteY1" fmla="*/ 12681 h 665824"/>
              <a:gd name="connsiteX2" fmla="*/ 717 w 4616376"/>
              <a:gd name="connsiteY2" fmla="*/ 665824 h 665824"/>
              <a:gd name="connsiteX0" fmla="*/ 4616259 w 4616376"/>
              <a:gd name="connsiteY0" fmla="*/ 627 h 653771"/>
              <a:gd name="connsiteX1" fmla="*/ 1785974 w 4616376"/>
              <a:gd name="connsiteY1" fmla="*/ 628 h 653771"/>
              <a:gd name="connsiteX2" fmla="*/ 717 w 4616376"/>
              <a:gd name="connsiteY2" fmla="*/ 653771 h 653771"/>
              <a:gd name="connsiteX0" fmla="*/ 4616259 w 4616376"/>
              <a:gd name="connsiteY0" fmla="*/ 813 h 653957"/>
              <a:gd name="connsiteX1" fmla="*/ 1785974 w 4616376"/>
              <a:gd name="connsiteY1" fmla="*/ 814 h 653957"/>
              <a:gd name="connsiteX2" fmla="*/ 717 w 4616376"/>
              <a:gd name="connsiteY2" fmla="*/ 653957 h 653957"/>
              <a:gd name="connsiteX0" fmla="*/ 4617091 w 4617183"/>
              <a:gd name="connsiteY0" fmla="*/ 0 h 653144"/>
              <a:gd name="connsiteX1" fmla="*/ 1206234 w 4617183"/>
              <a:gd name="connsiteY1" fmla="*/ 43543 h 653144"/>
              <a:gd name="connsiteX2" fmla="*/ 1549 w 4617183"/>
              <a:gd name="connsiteY2" fmla="*/ 653144 h 653144"/>
              <a:gd name="connsiteX0" fmla="*/ 4617091 w 4617183"/>
              <a:gd name="connsiteY0" fmla="*/ 0 h 653144"/>
              <a:gd name="connsiteX1" fmla="*/ 1206234 w 4617183"/>
              <a:gd name="connsiteY1" fmla="*/ 43543 h 653144"/>
              <a:gd name="connsiteX2" fmla="*/ 1549 w 4617183"/>
              <a:gd name="connsiteY2" fmla="*/ 653144 h 653144"/>
              <a:gd name="connsiteX0" fmla="*/ 4615542 w 4615634"/>
              <a:gd name="connsiteY0" fmla="*/ 0 h 653144"/>
              <a:gd name="connsiteX1" fmla="*/ 1204685 w 4615634"/>
              <a:gd name="connsiteY1" fmla="*/ 43543 h 653144"/>
              <a:gd name="connsiteX2" fmla="*/ 0 w 4615634"/>
              <a:gd name="connsiteY2" fmla="*/ 653144 h 653144"/>
            </a:gdLst>
            <a:ahLst/>
            <a:cxnLst>
              <a:cxn ang="0">
                <a:pos x="connsiteX0" y="connsiteY0"/>
              </a:cxn>
              <a:cxn ang="0">
                <a:pos x="connsiteX1" y="connsiteY1"/>
              </a:cxn>
              <a:cxn ang="0">
                <a:pos x="connsiteX2" y="connsiteY2"/>
              </a:cxn>
            </a:cxnLst>
            <a:rect l="l" t="t" r="r" b="b"/>
            <a:pathLst>
              <a:path w="4615634" h="653144">
                <a:moveTo>
                  <a:pt x="4615542" y="0"/>
                </a:moveTo>
                <a:cubicBezTo>
                  <a:pt x="4633685" y="403376"/>
                  <a:pt x="1973942" y="-79829"/>
                  <a:pt x="1204685" y="43543"/>
                </a:cubicBezTo>
                <a:cubicBezTo>
                  <a:pt x="435428" y="166915"/>
                  <a:pt x="11491" y="121560"/>
                  <a:pt x="0" y="653144"/>
                </a:cubicBezTo>
              </a:path>
            </a:pathLst>
          </a:custGeom>
          <a:noFill/>
          <a:ln w="57150">
            <a:solidFill>
              <a:srgbClr val="C898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41" name="TextBox 40"/>
          <p:cNvSpPr txBox="1">
            <a:spLocks noChangeArrowheads="1"/>
          </p:cNvSpPr>
          <p:nvPr/>
        </p:nvSpPr>
        <p:spPr bwMode="auto">
          <a:xfrm>
            <a:off x="1565275" y="5080000"/>
            <a:ext cx="908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000" b="1">
                <a:solidFill>
                  <a:srgbClr val="000000"/>
                </a:solidFill>
              </a:rPr>
              <a:t>-0.68 </a:t>
            </a:r>
          </a:p>
        </p:txBody>
      </p:sp>
      <p:sp>
        <p:nvSpPr>
          <p:cNvPr id="43" name="Freeform 42"/>
          <p:cNvSpPr/>
          <p:nvPr/>
        </p:nvSpPr>
        <p:spPr>
          <a:xfrm>
            <a:off x="2730500" y="4462463"/>
            <a:ext cx="4418013" cy="682625"/>
          </a:xfrm>
          <a:custGeom>
            <a:avLst/>
            <a:gdLst>
              <a:gd name="connsiteX0" fmla="*/ 5178843 w 5293303"/>
              <a:gd name="connsiteY0" fmla="*/ 14514 h 740228"/>
              <a:gd name="connsiteX1" fmla="*/ 4975643 w 5293303"/>
              <a:gd name="connsiteY1" fmla="*/ 261257 h 740228"/>
              <a:gd name="connsiteX2" fmla="*/ 2479186 w 5293303"/>
              <a:gd name="connsiteY2" fmla="*/ 0 h 740228"/>
              <a:gd name="connsiteX3" fmla="*/ 316557 w 5293303"/>
              <a:gd name="connsiteY3" fmla="*/ 159657 h 740228"/>
              <a:gd name="connsiteX4" fmla="*/ 55300 w 5293303"/>
              <a:gd name="connsiteY4" fmla="*/ 740228 h 740228"/>
              <a:gd name="connsiteX0" fmla="*/ 5178843 w 5254228"/>
              <a:gd name="connsiteY0" fmla="*/ 14514 h 740228"/>
              <a:gd name="connsiteX1" fmla="*/ 4975643 w 5254228"/>
              <a:gd name="connsiteY1" fmla="*/ 261257 h 740228"/>
              <a:gd name="connsiteX2" fmla="*/ 2479186 w 5254228"/>
              <a:gd name="connsiteY2" fmla="*/ 0 h 740228"/>
              <a:gd name="connsiteX3" fmla="*/ 316557 w 5254228"/>
              <a:gd name="connsiteY3" fmla="*/ 159657 h 740228"/>
              <a:gd name="connsiteX4" fmla="*/ 55300 w 5254228"/>
              <a:gd name="connsiteY4" fmla="*/ 740228 h 740228"/>
              <a:gd name="connsiteX0" fmla="*/ 5178843 w 5179336"/>
              <a:gd name="connsiteY0" fmla="*/ 14619 h 740333"/>
              <a:gd name="connsiteX1" fmla="*/ 4046729 w 5179336"/>
              <a:gd name="connsiteY1" fmla="*/ 174276 h 740333"/>
              <a:gd name="connsiteX2" fmla="*/ 2479186 w 5179336"/>
              <a:gd name="connsiteY2" fmla="*/ 105 h 740333"/>
              <a:gd name="connsiteX3" fmla="*/ 316557 w 5179336"/>
              <a:gd name="connsiteY3" fmla="*/ 159762 h 740333"/>
              <a:gd name="connsiteX4" fmla="*/ 55300 w 5179336"/>
              <a:gd name="connsiteY4" fmla="*/ 740333 h 740333"/>
              <a:gd name="connsiteX0" fmla="*/ 5141332 w 5141825"/>
              <a:gd name="connsiteY0" fmla="*/ 14619 h 740333"/>
              <a:gd name="connsiteX1" fmla="*/ 4009218 w 5141825"/>
              <a:gd name="connsiteY1" fmla="*/ 174276 h 740333"/>
              <a:gd name="connsiteX2" fmla="*/ 2441675 w 5141825"/>
              <a:gd name="connsiteY2" fmla="*/ 105 h 740333"/>
              <a:gd name="connsiteX3" fmla="*/ 279046 w 5141825"/>
              <a:gd name="connsiteY3" fmla="*/ 159762 h 740333"/>
              <a:gd name="connsiteX4" fmla="*/ 17789 w 5141825"/>
              <a:gd name="connsiteY4" fmla="*/ 740333 h 740333"/>
              <a:gd name="connsiteX0" fmla="*/ 5123543 w 5124036"/>
              <a:gd name="connsiteY0" fmla="*/ 31909 h 757623"/>
              <a:gd name="connsiteX1" fmla="*/ 3991429 w 5124036"/>
              <a:gd name="connsiteY1" fmla="*/ 191566 h 757623"/>
              <a:gd name="connsiteX2" fmla="*/ 2423886 w 5124036"/>
              <a:gd name="connsiteY2" fmla="*/ 17395 h 757623"/>
              <a:gd name="connsiteX3" fmla="*/ 827315 w 5124036"/>
              <a:gd name="connsiteY3" fmla="*/ 89967 h 757623"/>
              <a:gd name="connsiteX4" fmla="*/ 0 w 5124036"/>
              <a:gd name="connsiteY4" fmla="*/ 757623 h 757623"/>
              <a:gd name="connsiteX0" fmla="*/ 5123543 w 5124036"/>
              <a:gd name="connsiteY0" fmla="*/ 21561 h 747275"/>
              <a:gd name="connsiteX1" fmla="*/ 3991429 w 5124036"/>
              <a:gd name="connsiteY1" fmla="*/ 181218 h 747275"/>
              <a:gd name="connsiteX2" fmla="*/ 2423886 w 5124036"/>
              <a:gd name="connsiteY2" fmla="*/ 7047 h 747275"/>
              <a:gd name="connsiteX3" fmla="*/ 827315 w 5124036"/>
              <a:gd name="connsiteY3" fmla="*/ 79619 h 747275"/>
              <a:gd name="connsiteX4" fmla="*/ 0 w 5124036"/>
              <a:gd name="connsiteY4" fmla="*/ 747275 h 74727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3543"/>
              <a:gd name="connsiteY0" fmla="*/ 65352 h 791066"/>
              <a:gd name="connsiteX1" fmla="*/ 2423886 w 5123543"/>
              <a:gd name="connsiteY1" fmla="*/ 50838 h 791066"/>
              <a:gd name="connsiteX2" fmla="*/ 0 w 5123543"/>
              <a:gd name="connsiteY2" fmla="*/ 791066 h 791066"/>
              <a:gd name="connsiteX0" fmla="*/ 5123543 w 5123674"/>
              <a:gd name="connsiteY0" fmla="*/ 29451 h 755165"/>
              <a:gd name="connsiteX1" fmla="*/ 2423886 w 5123674"/>
              <a:gd name="connsiteY1" fmla="*/ 14937 h 755165"/>
              <a:gd name="connsiteX2" fmla="*/ 0 w 5123674"/>
              <a:gd name="connsiteY2" fmla="*/ 755165 h 755165"/>
              <a:gd name="connsiteX0" fmla="*/ 4688114 w 4688240"/>
              <a:gd name="connsiteY0" fmla="*/ 36730 h 951130"/>
              <a:gd name="connsiteX1" fmla="*/ 1988457 w 4688240"/>
              <a:gd name="connsiteY1" fmla="*/ 22216 h 951130"/>
              <a:gd name="connsiteX2" fmla="*/ 0 w 4688240"/>
              <a:gd name="connsiteY2" fmla="*/ 951130 h 951130"/>
              <a:gd name="connsiteX0" fmla="*/ 4688114 w 4688240"/>
              <a:gd name="connsiteY0" fmla="*/ 36730 h 951130"/>
              <a:gd name="connsiteX1" fmla="*/ 1988457 w 4688240"/>
              <a:gd name="connsiteY1" fmla="*/ 22216 h 951130"/>
              <a:gd name="connsiteX2" fmla="*/ 0 w 4688240"/>
              <a:gd name="connsiteY2" fmla="*/ 951130 h 951130"/>
              <a:gd name="connsiteX0" fmla="*/ 4673599 w 4673725"/>
              <a:gd name="connsiteY0" fmla="*/ 36137 h 936023"/>
              <a:gd name="connsiteX1" fmla="*/ 1973942 w 4673725"/>
              <a:gd name="connsiteY1" fmla="*/ 21623 h 936023"/>
              <a:gd name="connsiteX2" fmla="*/ 0 w 4673725"/>
              <a:gd name="connsiteY2" fmla="*/ 936023 h 936023"/>
              <a:gd name="connsiteX0" fmla="*/ 3976913 w 3977032"/>
              <a:gd name="connsiteY0" fmla="*/ 34386 h 890729"/>
              <a:gd name="connsiteX1" fmla="*/ 1277256 w 3977032"/>
              <a:gd name="connsiteY1" fmla="*/ 19872 h 890729"/>
              <a:gd name="connsiteX2" fmla="*/ 0 w 3977032"/>
              <a:gd name="connsiteY2" fmla="*/ 890729 h 890729"/>
              <a:gd name="connsiteX0" fmla="*/ 4615542 w 4615636"/>
              <a:gd name="connsiteY0" fmla="*/ 0 h 1233714"/>
              <a:gd name="connsiteX1" fmla="*/ 1277256 w 4615636"/>
              <a:gd name="connsiteY1" fmla="*/ 362857 h 1233714"/>
              <a:gd name="connsiteX2" fmla="*/ 0 w 4615636"/>
              <a:gd name="connsiteY2" fmla="*/ 1233714 h 1233714"/>
              <a:gd name="connsiteX0" fmla="*/ 4615542 w 4615636"/>
              <a:gd name="connsiteY0" fmla="*/ 0 h 1233714"/>
              <a:gd name="connsiteX1" fmla="*/ 1277256 w 4615636"/>
              <a:gd name="connsiteY1" fmla="*/ 362857 h 1233714"/>
              <a:gd name="connsiteX2" fmla="*/ 0 w 4615636"/>
              <a:gd name="connsiteY2" fmla="*/ 1233714 h 1233714"/>
              <a:gd name="connsiteX0" fmla="*/ 4615542 w 4615641"/>
              <a:gd name="connsiteY0" fmla="*/ 0 h 1233714"/>
              <a:gd name="connsiteX1" fmla="*/ 1407885 w 4615641"/>
              <a:gd name="connsiteY1" fmla="*/ 246742 h 1233714"/>
              <a:gd name="connsiteX2" fmla="*/ 0 w 4615641"/>
              <a:gd name="connsiteY2" fmla="*/ 1233714 h 1233714"/>
              <a:gd name="connsiteX0" fmla="*/ 4615542 w 4615641"/>
              <a:gd name="connsiteY0" fmla="*/ 0 h 1233714"/>
              <a:gd name="connsiteX1" fmla="*/ 1407885 w 4615641"/>
              <a:gd name="connsiteY1" fmla="*/ 246742 h 1233714"/>
              <a:gd name="connsiteX2" fmla="*/ 0 w 4615641"/>
              <a:gd name="connsiteY2" fmla="*/ 1233714 h 1233714"/>
              <a:gd name="connsiteX0" fmla="*/ 4615542 w 4615641"/>
              <a:gd name="connsiteY0" fmla="*/ 0 h 1233714"/>
              <a:gd name="connsiteX1" fmla="*/ 1407885 w 4615641"/>
              <a:gd name="connsiteY1" fmla="*/ 246742 h 1233714"/>
              <a:gd name="connsiteX2" fmla="*/ 0 w 4615641"/>
              <a:gd name="connsiteY2" fmla="*/ 1233714 h 1233714"/>
              <a:gd name="connsiteX0" fmla="*/ 3715656 w 3715750"/>
              <a:gd name="connsiteY0" fmla="*/ 0 h 798285"/>
              <a:gd name="connsiteX1" fmla="*/ 507999 w 3715750"/>
              <a:gd name="connsiteY1" fmla="*/ 246742 h 798285"/>
              <a:gd name="connsiteX2" fmla="*/ 0 w 3715750"/>
              <a:gd name="connsiteY2" fmla="*/ 798285 h 798285"/>
              <a:gd name="connsiteX0" fmla="*/ 3657599 w 3657695"/>
              <a:gd name="connsiteY0" fmla="*/ 0 h 711199"/>
              <a:gd name="connsiteX1" fmla="*/ 507999 w 3657695"/>
              <a:gd name="connsiteY1" fmla="*/ 159656 h 711199"/>
              <a:gd name="connsiteX2" fmla="*/ 0 w 3657695"/>
              <a:gd name="connsiteY2" fmla="*/ 711199 h 711199"/>
              <a:gd name="connsiteX0" fmla="*/ 4412342 w 4412442"/>
              <a:gd name="connsiteY0" fmla="*/ 0 h 682171"/>
              <a:gd name="connsiteX1" fmla="*/ 1262742 w 4412442"/>
              <a:gd name="connsiteY1" fmla="*/ 159656 h 682171"/>
              <a:gd name="connsiteX2" fmla="*/ 0 w 4412442"/>
              <a:gd name="connsiteY2" fmla="*/ 682171 h 682171"/>
              <a:gd name="connsiteX0" fmla="*/ 4412342 w 4412442"/>
              <a:gd name="connsiteY0" fmla="*/ 0 h 682171"/>
              <a:gd name="connsiteX1" fmla="*/ 1262742 w 4412442"/>
              <a:gd name="connsiteY1" fmla="*/ 159656 h 682171"/>
              <a:gd name="connsiteX2" fmla="*/ 0 w 4412442"/>
              <a:gd name="connsiteY2" fmla="*/ 682171 h 682171"/>
              <a:gd name="connsiteX0" fmla="*/ 4412342 w 4412342"/>
              <a:gd name="connsiteY0" fmla="*/ 0 h 682171"/>
              <a:gd name="connsiteX1" fmla="*/ 1262742 w 4412342"/>
              <a:gd name="connsiteY1" fmla="*/ 159656 h 682171"/>
              <a:gd name="connsiteX2" fmla="*/ 0 w 4412342"/>
              <a:gd name="connsiteY2" fmla="*/ 682171 h 682171"/>
              <a:gd name="connsiteX0" fmla="*/ 4412342 w 4412342"/>
              <a:gd name="connsiteY0" fmla="*/ 0 h 682171"/>
              <a:gd name="connsiteX1" fmla="*/ 827313 w 4412342"/>
              <a:gd name="connsiteY1" fmla="*/ 174170 h 682171"/>
              <a:gd name="connsiteX2" fmla="*/ 0 w 4412342"/>
              <a:gd name="connsiteY2" fmla="*/ 682171 h 682171"/>
              <a:gd name="connsiteX0" fmla="*/ 4412342 w 4412342"/>
              <a:gd name="connsiteY0" fmla="*/ 0 h 682171"/>
              <a:gd name="connsiteX1" fmla="*/ 827313 w 4412342"/>
              <a:gd name="connsiteY1" fmla="*/ 174170 h 682171"/>
              <a:gd name="connsiteX2" fmla="*/ 0 w 4412342"/>
              <a:gd name="connsiteY2" fmla="*/ 682171 h 682171"/>
              <a:gd name="connsiteX0" fmla="*/ 4412342 w 4412342"/>
              <a:gd name="connsiteY0" fmla="*/ 0 h 682171"/>
              <a:gd name="connsiteX1" fmla="*/ 638628 w 4412342"/>
              <a:gd name="connsiteY1" fmla="*/ 217713 h 682171"/>
              <a:gd name="connsiteX2" fmla="*/ 0 w 4412342"/>
              <a:gd name="connsiteY2" fmla="*/ 682171 h 682171"/>
              <a:gd name="connsiteX0" fmla="*/ 4412342 w 4412342"/>
              <a:gd name="connsiteY0" fmla="*/ 0 h 682171"/>
              <a:gd name="connsiteX1" fmla="*/ 638628 w 4412342"/>
              <a:gd name="connsiteY1" fmla="*/ 188684 h 682171"/>
              <a:gd name="connsiteX2" fmla="*/ 0 w 4412342"/>
              <a:gd name="connsiteY2" fmla="*/ 682171 h 682171"/>
              <a:gd name="connsiteX0" fmla="*/ 4429550 w 4429550"/>
              <a:gd name="connsiteY0" fmla="*/ 0 h 682171"/>
              <a:gd name="connsiteX1" fmla="*/ 655836 w 4429550"/>
              <a:gd name="connsiteY1" fmla="*/ 188684 h 682171"/>
              <a:gd name="connsiteX2" fmla="*/ 17208 w 4429550"/>
              <a:gd name="connsiteY2" fmla="*/ 682171 h 682171"/>
              <a:gd name="connsiteX0" fmla="*/ 4417732 w 4417732"/>
              <a:gd name="connsiteY0" fmla="*/ 0 h 682171"/>
              <a:gd name="connsiteX1" fmla="*/ 644018 w 4417732"/>
              <a:gd name="connsiteY1" fmla="*/ 188684 h 682171"/>
              <a:gd name="connsiteX2" fmla="*/ 5390 w 4417732"/>
              <a:gd name="connsiteY2" fmla="*/ 682171 h 682171"/>
            </a:gdLst>
            <a:ahLst/>
            <a:cxnLst>
              <a:cxn ang="0">
                <a:pos x="connsiteX0" y="connsiteY0"/>
              </a:cxn>
              <a:cxn ang="0">
                <a:pos x="connsiteX1" y="connsiteY1"/>
              </a:cxn>
              <a:cxn ang="0">
                <a:pos x="connsiteX2" y="connsiteY2"/>
              </a:cxn>
            </a:cxnLst>
            <a:rect l="l" t="t" r="r" b="b"/>
            <a:pathLst>
              <a:path w="4417732" h="682171">
                <a:moveTo>
                  <a:pt x="4417732" y="0"/>
                </a:moveTo>
                <a:cubicBezTo>
                  <a:pt x="4406846" y="780747"/>
                  <a:pt x="1379408" y="74989"/>
                  <a:pt x="644018" y="188684"/>
                </a:cubicBezTo>
                <a:cubicBezTo>
                  <a:pt x="-91372" y="302379"/>
                  <a:pt x="2367" y="310244"/>
                  <a:pt x="5390" y="682171"/>
                </a:cubicBezTo>
              </a:path>
            </a:pathLst>
          </a:custGeom>
          <a:noFill/>
          <a:ln w="57150">
            <a:solidFill>
              <a:srgbClr val="FFDA6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44" name="Freeform 43"/>
          <p:cNvSpPr/>
          <p:nvPr/>
        </p:nvSpPr>
        <p:spPr>
          <a:xfrm>
            <a:off x="3424238" y="4498975"/>
            <a:ext cx="4311650" cy="682625"/>
          </a:xfrm>
          <a:custGeom>
            <a:avLst/>
            <a:gdLst>
              <a:gd name="connsiteX0" fmla="*/ 5178843 w 5293303"/>
              <a:gd name="connsiteY0" fmla="*/ 14514 h 740228"/>
              <a:gd name="connsiteX1" fmla="*/ 4975643 w 5293303"/>
              <a:gd name="connsiteY1" fmla="*/ 261257 h 740228"/>
              <a:gd name="connsiteX2" fmla="*/ 2479186 w 5293303"/>
              <a:gd name="connsiteY2" fmla="*/ 0 h 740228"/>
              <a:gd name="connsiteX3" fmla="*/ 316557 w 5293303"/>
              <a:gd name="connsiteY3" fmla="*/ 159657 h 740228"/>
              <a:gd name="connsiteX4" fmla="*/ 55300 w 5293303"/>
              <a:gd name="connsiteY4" fmla="*/ 740228 h 740228"/>
              <a:gd name="connsiteX0" fmla="*/ 5178843 w 5254228"/>
              <a:gd name="connsiteY0" fmla="*/ 14514 h 740228"/>
              <a:gd name="connsiteX1" fmla="*/ 4975643 w 5254228"/>
              <a:gd name="connsiteY1" fmla="*/ 261257 h 740228"/>
              <a:gd name="connsiteX2" fmla="*/ 2479186 w 5254228"/>
              <a:gd name="connsiteY2" fmla="*/ 0 h 740228"/>
              <a:gd name="connsiteX3" fmla="*/ 316557 w 5254228"/>
              <a:gd name="connsiteY3" fmla="*/ 159657 h 740228"/>
              <a:gd name="connsiteX4" fmla="*/ 55300 w 5254228"/>
              <a:gd name="connsiteY4" fmla="*/ 740228 h 740228"/>
              <a:gd name="connsiteX0" fmla="*/ 5178843 w 5179336"/>
              <a:gd name="connsiteY0" fmla="*/ 14619 h 740333"/>
              <a:gd name="connsiteX1" fmla="*/ 4046729 w 5179336"/>
              <a:gd name="connsiteY1" fmla="*/ 174276 h 740333"/>
              <a:gd name="connsiteX2" fmla="*/ 2479186 w 5179336"/>
              <a:gd name="connsiteY2" fmla="*/ 105 h 740333"/>
              <a:gd name="connsiteX3" fmla="*/ 316557 w 5179336"/>
              <a:gd name="connsiteY3" fmla="*/ 159762 h 740333"/>
              <a:gd name="connsiteX4" fmla="*/ 55300 w 5179336"/>
              <a:gd name="connsiteY4" fmla="*/ 740333 h 740333"/>
              <a:gd name="connsiteX0" fmla="*/ 5141332 w 5141825"/>
              <a:gd name="connsiteY0" fmla="*/ 14619 h 740333"/>
              <a:gd name="connsiteX1" fmla="*/ 4009218 w 5141825"/>
              <a:gd name="connsiteY1" fmla="*/ 174276 h 740333"/>
              <a:gd name="connsiteX2" fmla="*/ 2441675 w 5141825"/>
              <a:gd name="connsiteY2" fmla="*/ 105 h 740333"/>
              <a:gd name="connsiteX3" fmla="*/ 279046 w 5141825"/>
              <a:gd name="connsiteY3" fmla="*/ 159762 h 740333"/>
              <a:gd name="connsiteX4" fmla="*/ 17789 w 5141825"/>
              <a:gd name="connsiteY4" fmla="*/ 740333 h 740333"/>
              <a:gd name="connsiteX0" fmla="*/ 5123543 w 5124036"/>
              <a:gd name="connsiteY0" fmla="*/ 31909 h 757623"/>
              <a:gd name="connsiteX1" fmla="*/ 3991429 w 5124036"/>
              <a:gd name="connsiteY1" fmla="*/ 191566 h 757623"/>
              <a:gd name="connsiteX2" fmla="*/ 2423886 w 5124036"/>
              <a:gd name="connsiteY2" fmla="*/ 17395 h 757623"/>
              <a:gd name="connsiteX3" fmla="*/ 827315 w 5124036"/>
              <a:gd name="connsiteY3" fmla="*/ 89967 h 757623"/>
              <a:gd name="connsiteX4" fmla="*/ 0 w 5124036"/>
              <a:gd name="connsiteY4" fmla="*/ 757623 h 757623"/>
              <a:gd name="connsiteX0" fmla="*/ 5123543 w 5124036"/>
              <a:gd name="connsiteY0" fmla="*/ 21561 h 747275"/>
              <a:gd name="connsiteX1" fmla="*/ 3991429 w 5124036"/>
              <a:gd name="connsiteY1" fmla="*/ 181218 h 747275"/>
              <a:gd name="connsiteX2" fmla="*/ 2423886 w 5124036"/>
              <a:gd name="connsiteY2" fmla="*/ 7047 h 747275"/>
              <a:gd name="connsiteX3" fmla="*/ 827315 w 5124036"/>
              <a:gd name="connsiteY3" fmla="*/ 79619 h 747275"/>
              <a:gd name="connsiteX4" fmla="*/ 0 w 5124036"/>
              <a:gd name="connsiteY4" fmla="*/ 747275 h 74727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3543"/>
              <a:gd name="connsiteY0" fmla="*/ 65352 h 791066"/>
              <a:gd name="connsiteX1" fmla="*/ 2423886 w 5123543"/>
              <a:gd name="connsiteY1" fmla="*/ 50838 h 791066"/>
              <a:gd name="connsiteX2" fmla="*/ 0 w 5123543"/>
              <a:gd name="connsiteY2" fmla="*/ 791066 h 791066"/>
              <a:gd name="connsiteX0" fmla="*/ 5123543 w 5123674"/>
              <a:gd name="connsiteY0" fmla="*/ 29451 h 755165"/>
              <a:gd name="connsiteX1" fmla="*/ 2423886 w 5123674"/>
              <a:gd name="connsiteY1" fmla="*/ 14937 h 755165"/>
              <a:gd name="connsiteX2" fmla="*/ 0 w 5123674"/>
              <a:gd name="connsiteY2" fmla="*/ 755165 h 755165"/>
              <a:gd name="connsiteX0" fmla="*/ 4688114 w 4688240"/>
              <a:gd name="connsiteY0" fmla="*/ 36730 h 951130"/>
              <a:gd name="connsiteX1" fmla="*/ 1988457 w 4688240"/>
              <a:gd name="connsiteY1" fmla="*/ 22216 h 951130"/>
              <a:gd name="connsiteX2" fmla="*/ 0 w 4688240"/>
              <a:gd name="connsiteY2" fmla="*/ 951130 h 951130"/>
              <a:gd name="connsiteX0" fmla="*/ 4688114 w 4688240"/>
              <a:gd name="connsiteY0" fmla="*/ 36730 h 951130"/>
              <a:gd name="connsiteX1" fmla="*/ 1988457 w 4688240"/>
              <a:gd name="connsiteY1" fmla="*/ 22216 h 951130"/>
              <a:gd name="connsiteX2" fmla="*/ 0 w 4688240"/>
              <a:gd name="connsiteY2" fmla="*/ 951130 h 951130"/>
              <a:gd name="connsiteX0" fmla="*/ 4673599 w 4673725"/>
              <a:gd name="connsiteY0" fmla="*/ 36137 h 936023"/>
              <a:gd name="connsiteX1" fmla="*/ 1973942 w 4673725"/>
              <a:gd name="connsiteY1" fmla="*/ 21623 h 936023"/>
              <a:gd name="connsiteX2" fmla="*/ 0 w 4673725"/>
              <a:gd name="connsiteY2" fmla="*/ 936023 h 936023"/>
              <a:gd name="connsiteX0" fmla="*/ 3976913 w 3977032"/>
              <a:gd name="connsiteY0" fmla="*/ 34386 h 890729"/>
              <a:gd name="connsiteX1" fmla="*/ 1277256 w 3977032"/>
              <a:gd name="connsiteY1" fmla="*/ 19872 h 890729"/>
              <a:gd name="connsiteX2" fmla="*/ 0 w 3977032"/>
              <a:gd name="connsiteY2" fmla="*/ 890729 h 890729"/>
              <a:gd name="connsiteX0" fmla="*/ 5167085 w 5167165"/>
              <a:gd name="connsiteY0" fmla="*/ 0 h 1509486"/>
              <a:gd name="connsiteX1" fmla="*/ 1277256 w 5167165"/>
              <a:gd name="connsiteY1" fmla="*/ 638629 h 1509486"/>
              <a:gd name="connsiteX2" fmla="*/ 0 w 5167165"/>
              <a:gd name="connsiteY2" fmla="*/ 1509486 h 1509486"/>
              <a:gd name="connsiteX0" fmla="*/ 5167085 w 5167172"/>
              <a:gd name="connsiteY0" fmla="*/ 0 h 1509486"/>
              <a:gd name="connsiteX1" fmla="*/ 1509484 w 5167172"/>
              <a:gd name="connsiteY1" fmla="*/ 435429 h 1509486"/>
              <a:gd name="connsiteX2" fmla="*/ 0 w 5167172"/>
              <a:gd name="connsiteY2" fmla="*/ 1509486 h 1509486"/>
              <a:gd name="connsiteX0" fmla="*/ 5167085 w 5167085"/>
              <a:gd name="connsiteY0" fmla="*/ 0 h 1509486"/>
              <a:gd name="connsiteX1" fmla="*/ 1509484 w 5167085"/>
              <a:gd name="connsiteY1" fmla="*/ 435429 h 1509486"/>
              <a:gd name="connsiteX2" fmla="*/ 0 w 5167085"/>
              <a:gd name="connsiteY2" fmla="*/ 1509486 h 1509486"/>
              <a:gd name="connsiteX0" fmla="*/ 5168172 w 5168172"/>
              <a:gd name="connsiteY0" fmla="*/ 0 h 1509486"/>
              <a:gd name="connsiteX1" fmla="*/ 1510571 w 5168172"/>
              <a:gd name="connsiteY1" fmla="*/ 435429 h 1509486"/>
              <a:gd name="connsiteX2" fmla="*/ 1087 w 5168172"/>
              <a:gd name="connsiteY2" fmla="*/ 1509486 h 1509486"/>
              <a:gd name="connsiteX0" fmla="*/ 3912018 w 3912018"/>
              <a:gd name="connsiteY0" fmla="*/ 0 h 754743"/>
              <a:gd name="connsiteX1" fmla="*/ 254417 w 3912018"/>
              <a:gd name="connsiteY1" fmla="*/ 435429 h 754743"/>
              <a:gd name="connsiteX2" fmla="*/ 326991 w 3912018"/>
              <a:gd name="connsiteY2" fmla="*/ 754743 h 754743"/>
              <a:gd name="connsiteX0" fmla="*/ 3585027 w 3585027"/>
              <a:gd name="connsiteY0" fmla="*/ 0 h 754743"/>
              <a:gd name="connsiteX1" fmla="*/ 0 w 3585027"/>
              <a:gd name="connsiteY1" fmla="*/ 754743 h 754743"/>
              <a:gd name="connsiteX0" fmla="*/ 3585027 w 3585027"/>
              <a:gd name="connsiteY0" fmla="*/ 0 h 754743"/>
              <a:gd name="connsiteX1" fmla="*/ 0 w 3585027"/>
              <a:gd name="connsiteY1" fmla="*/ 754743 h 754743"/>
              <a:gd name="connsiteX0" fmla="*/ 3585027 w 3585027"/>
              <a:gd name="connsiteY0" fmla="*/ 0 h 754743"/>
              <a:gd name="connsiteX1" fmla="*/ 0 w 3585027"/>
              <a:gd name="connsiteY1" fmla="*/ 754743 h 754743"/>
              <a:gd name="connsiteX0" fmla="*/ 3585027 w 3585027"/>
              <a:gd name="connsiteY0" fmla="*/ 0 h 754743"/>
              <a:gd name="connsiteX1" fmla="*/ 391883 w 3585027"/>
              <a:gd name="connsiteY1" fmla="*/ 406403 h 754743"/>
              <a:gd name="connsiteX2" fmla="*/ 0 w 3585027"/>
              <a:gd name="connsiteY2" fmla="*/ 754743 h 754743"/>
              <a:gd name="connsiteX0" fmla="*/ 3585027 w 3585027"/>
              <a:gd name="connsiteY0" fmla="*/ 0 h 754743"/>
              <a:gd name="connsiteX1" fmla="*/ 391883 w 3585027"/>
              <a:gd name="connsiteY1" fmla="*/ 406403 h 754743"/>
              <a:gd name="connsiteX2" fmla="*/ 0 w 3585027"/>
              <a:gd name="connsiteY2" fmla="*/ 754743 h 754743"/>
              <a:gd name="connsiteX0" fmla="*/ 3953558 w 3953558"/>
              <a:gd name="connsiteY0" fmla="*/ 0 h 754743"/>
              <a:gd name="connsiteX1" fmla="*/ 760414 w 3953558"/>
              <a:gd name="connsiteY1" fmla="*/ 406403 h 754743"/>
              <a:gd name="connsiteX2" fmla="*/ 368531 w 3953558"/>
              <a:gd name="connsiteY2" fmla="*/ 754743 h 754743"/>
              <a:gd name="connsiteX0" fmla="*/ 3585027 w 3585027"/>
              <a:gd name="connsiteY0" fmla="*/ 0 h 754743"/>
              <a:gd name="connsiteX1" fmla="*/ 391883 w 3585027"/>
              <a:gd name="connsiteY1" fmla="*/ 406403 h 754743"/>
              <a:gd name="connsiteX2" fmla="*/ 0 w 3585027"/>
              <a:gd name="connsiteY2" fmla="*/ 754743 h 754743"/>
              <a:gd name="connsiteX0" fmla="*/ 3585027 w 3585027"/>
              <a:gd name="connsiteY0" fmla="*/ 0 h 754743"/>
              <a:gd name="connsiteX1" fmla="*/ 1306283 w 3585027"/>
              <a:gd name="connsiteY1" fmla="*/ 493489 h 754743"/>
              <a:gd name="connsiteX2" fmla="*/ 0 w 3585027"/>
              <a:gd name="connsiteY2" fmla="*/ 754743 h 754743"/>
              <a:gd name="connsiteX0" fmla="*/ 3585027 w 3585027"/>
              <a:gd name="connsiteY0" fmla="*/ 0 h 754743"/>
              <a:gd name="connsiteX1" fmla="*/ 1001483 w 3585027"/>
              <a:gd name="connsiteY1" fmla="*/ 449946 h 754743"/>
              <a:gd name="connsiteX2" fmla="*/ 0 w 3585027"/>
              <a:gd name="connsiteY2" fmla="*/ 754743 h 754743"/>
              <a:gd name="connsiteX0" fmla="*/ 3585027 w 3585027"/>
              <a:gd name="connsiteY0" fmla="*/ 0 h 754743"/>
              <a:gd name="connsiteX1" fmla="*/ 1001483 w 3585027"/>
              <a:gd name="connsiteY1" fmla="*/ 449946 h 754743"/>
              <a:gd name="connsiteX2" fmla="*/ 0 w 3585027"/>
              <a:gd name="connsiteY2" fmla="*/ 754743 h 754743"/>
              <a:gd name="connsiteX0" fmla="*/ 3605979 w 3605979"/>
              <a:gd name="connsiteY0" fmla="*/ 0 h 754743"/>
              <a:gd name="connsiteX1" fmla="*/ 1022435 w 3605979"/>
              <a:gd name="connsiteY1" fmla="*/ 449946 h 754743"/>
              <a:gd name="connsiteX2" fmla="*/ 20952 w 3605979"/>
              <a:gd name="connsiteY2" fmla="*/ 754743 h 754743"/>
              <a:gd name="connsiteX0" fmla="*/ 3585592 w 3585592"/>
              <a:gd name="connsiteY0" fmla="*/ 0 h 754743"/>
              <a:gd name="connsiteX1" fmla="*/ 1002048 w 3585592"/>
              <a:gd name="connsiteY1" fmla="*/ 449946 h 754743"/>
              <a:gd name="connsiteX2" fmla="*/ 565 w 3585592"/>
              <a:gd name="connsiteY2" fmla="*/ 754743 h 754743"/>
              <a:gd name="connsiteX0" fmla="*/ 3586360 w 3586360"/>
              <a:gd name="connsiteY0" fmla="*/ 0 h 754743"/>
              <a:gd name="connsiteX1" fmla="*/ 552873 w 3586360"/>
              <a:gd name="connsiteY1" fmla="*/ 391889 h 754743"/>
              <a:gd name="connsiteX2" fmla="*/ 1333 w 3586360"/>
              <a:gd name="connsiteY2" fmla="*/ 754743 h 754743"/>
              <a:gd name="connsiteX0" fmla="*/ 3535433 w 3535433"/>
              <a:gd name="connsiteY0" fmla="*/ 0 h 653143"/>
              <a:gd name="connsiteX1" fmla="*/ 560003 w 3535433"/>
              <a:gd name="connsiteY1" fmla="*/ 290289 h 653143"/>
              <a:gd name="connsiteX2" fmla="*/ 8463 w 3535433"/>
              <a:gd name="connsiteY2" fmla="*/ 653143 h 653143"/>
              <a:gd name="connsiteX0" fmla="*/ 4311405 w 4311405"/>
              <a:gd name="connsiteY0" fmla="*/ 0 h 682172"/>
              <a:gd name="connsiteX1" fmla="*/ 1335975 w 4311405"/>
              <a:gd name="connsiteY1" fmla="*/ 290289 h 682172"/>
              <a:gd name="connsiteX2" fmla="*/ 663 w 4311405"/>
              <a:gd name="connsiteY2" fmla="*/ 682172 h 682172"/>
              <a:gd name="connsiteX0" fmla="*/ 4311392 w 4311392"/>
              <a:gd name="connsiteY0" fmla="*/ 0 h 682172"/>
              <a:gd name="connsiteX1" fmla="*/ 1335962 w 4311392"/>
              <a:gd name="connsiteY1" fmla="*/ 290289 h 682172"/>
              <a:gd name="connsiteX2" fmla="*/ 650 w 4311392"/>
              <a:gd name="connsiteY2" fmla="*/ 682172 h 682172"/>
              <a:gd name="connsiteX0" fmla="*/ 4312255 w 4312255"/>
              <a:gd name="connsiteY0" fmla="*/ 0 h 682172"/>
              <a:gd name="connsiteX1" fmla="*/ 944940 w 4312255"/>
              <a:gd name="connsiteY1" fmla="*/ 246746 h 682172"/>
              <a:gd name="connsiteX2" fmla="*/ 1513 w 4312255"/>
              <a:gd name="connsiteY2" fmla="*/ 682172 h 682172"/>
              <a:gd name="connsiteX0" fmla="*/ 4312255 w 4312255"/>
              <a:gd name="connsiteY0" fmla="*/ 0 h 682172"/>
              <a:gd name="connsiteX1" fmla="*/ 944940 w 4312255"/>
              <a:gd name="connsiteY1" fmla="*/ 290289 h 682172"/>
              <a:gd name="connsiteX2" fmla="*/ 1513 w 4312255"/>
              <a:gd name="connsiteY2" fmla="*/ 682172 h 682172"/>
              <a:gd name="connsiteX0" fmla="*/ 4312255 w 4312255"/>
              <a:gd name="connsiteY0" fmla="*/ 0 h 682172"/>
              <a:gd name="connsiteX1" fmla="*/ 944940 w 4312255"/>
              <a:gd name="connsiteY1" fmla="*/ 290289 h 682172"/>
              <a:gd name="connsiteX2" fmla="*/ 1513 w 4312255"/>
              <a:gd name="connsiteY2" fmla="*/ 682172 h 682172"/>
            </a:gdLst>
            <a:ahLst/>
            <a:cxnLst>
              <a:cxn ang="0">
                <a:pos x="connsiteX0" y="connsiteY0"/>
              </a:cxn>
              <a:cxn ang="0">
                <a:pos x="connsiteX1" y="connsiteY1"/>
              </a:cxn>
              <a:cxn ang="0">
                <a:pos x="connsiteX2" y="connsiteY2"/>
              </a:cxn>
            </a:cxnLst>
            <a:rect l="l" t="t" r="r" b="b"/>
            <a:pathLst>
              <a:path w="4312255" h="682172">
                <a:moveTo>
                  <a:pt x="4312255" y="0"/>
                </a:moveTo>
                <a:cubicBezTo>
                  <a:pt x="4246940" y="781352"/>
                  <a:pt x="1648883" y="350765"/>
                  <a:pt x="944940" y="290289"/>
                </a:cubicBezTo>
                <a:cubicBezTo>
                  <a:pt x="240997" y="229813"/>
                  <a:pt x="-22679" y="38706"/>
                  <a:pt x="1513" y="682172"/>
                </a:cubicBezTo>
              </a:path>
            </a:pathLst>
          </a:custGeom>
          <a:noFill/>
          <a:ln w="57150">
            <a:solidFill>
              <a:srgbClr val="FFD85D"/>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46" name="Freeform 45"/>
          <p:cNvSpPr/>
          <p:nvPr/>
        </p:nvSpPr>
        <p:spPr>
          <a:xfrm>
            <a:off x="1181100" y="4325938"/>
            <a:ext cx="385763" cy="942975"/>
          </a:xfrm>
          <a:custGeom>
            <a:avLst/>
            <a:gdLst>
              <a:gd name="connsiteX0" fmla="*/ 0 w 754742"/>
              <a:gd name="connsiteY0" fmla="*/ 0 h 580572"/>
              <a:gd name="connsiteX1" fmla="*/ 754742 w 754742"/>
              <a:gd name="connsiteY1" fmla="*/ 580572 h 580572"/>
              <a:gd name="connsiteX2" fmla="*/ 754742 w 754742"/>
              <a:gd name="connsiteY2" fmla="*/ 580572 h 580572"/>
              <a:gd name="connsiteX0" fmla="*/ 135 w 754877"/>
              <a:gd name="connsiteY0" fmla="*/ 0 h 580572"/>
              <a:gd name="connsiteX1" fmla="*/ 754877 w 754877"/>
              <a:gd name="connsiteY1" fmla="*/ 580572 h 580572"/>
              <a:gd name="connsiteX2" fmla="*/ 754877 w 754877"/>
              <a:gd name="connsiteY2" fmla="*/ 580572 h 580572"/>
              <a:gd name="connsiteX0" fmla="*/ 92 w 754834"/>
              <a:gd name="connsiteY0" fmla="*/ 0 h 580572"/>
              <a:gd name="connsiteX1" fmla="*/ 754834 w 754834"/>
              <a:gd name="connsiteY1" fmla="*/ 580572 h 580572"/>
              <a:gd name="connsiteX2" fmla="*/ 754834 w 754834"/>
              <a:gd name="connsiteY2"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798286 w 1641103"/>
              <a:gd name="connsiteY0" fmla="*/ 0 h 593889"/>
              <a:gd name="connsiteX1" fmla="*/ 1378857 w 1641103"/>
              <a:gd name="connsiteY1" fmla="*/ 188687 h 593889"/>
              <a:gd name="connsiteX2" fmla="*/ 1553028 w 1641103"/>
              <a:gd name="connsiteY2" fmla="*/ 580572 h 593889"/>
              <a:gd name="connsiteX3" fmla="*/ 0 w 1641103"/>
              <a:gd name="connsiteY3" fmla="*/ 493486 h 593889"/>
              <a:gd name="connsiteX0" fmla="*/ 0 w 1095056"/>
              <a:gd name="connsiteY0" fmla="*/ 0 h 717701"/>
              <a:gd name="connsiteX1" fmla="*/ 580571 w 1095056"/>
              <a:gd name="connsiteY1" fmla="*/ 188687 h 717701"/>
              <a:gd name="connsiteX2" fmla="*/ 754742 w 1095056"/>
              <a:gd name="connsiteY2" fmla="*/ 580572 h 717701"/>
              <a:gd name="connsiteX3" fmla="*/ 885372 w 1095056"/>
              <a:gd name="connsiteY3" fmla="*/ 711200 h 717701"/>
              <a:gd name="connsiteX0" fmla="*/ 0 w 885372"/>
              <a:gd name="connsiteY0" fmla="*/ 0 h 717701"/>
              <a:gd name="connsiteX1" fmla="*/ 580571 w 885372"/>
              <a:gd name="connsiteY1" fmla="*/ 188687 h 717701"/>
              <a:gd name="connsiteX2" fmla="*/ 754742 w 885372"/>
              <a:gd name="connsiteY2" fmla="*/ 580572 h 717701"/>
              <a:gd name="connsiteX3" fmla="*/ 885372 w 885372"/>
              <a:gd name="connsiteY3" fmla="*/ 711200 h 717701"/>
              <a:gd name="connsiteX0" fmla="*/ 0 w 885372"/>
              <a:gd name="connsiteY0" fmla="*/ 0 h 711200"/>
              <a:gd name="connsiteX1" fmla="*/ 580571 w 885372"/>
              <a:gd name="connsiteY1" fmla="*/ 188687 h 711200"/>
              <a:gd name="connsiteX2" fmla="*/ 885372 w 885372"/>
              <a:gd name="connsiteY2" fmla="*/ 711200 h 711200"/>
              <a:gd name="connsiteX0" fmla="*/ 0 w 885372"/>
              <a:gd name="connsiteY0" fmla="*/ 0 h 711200"/>
              <a:gd name="connsiteX1" fmla="*/ 406400 w 885372"/>
              <a:gd name="connsiteY1" fmla="*/ 275773 h 711200"/>
              <a:gd name="connsiteX2" fmla="*/ 885372 w 885372"/>
              <a:gd name="connsiteY2" fmla="*/ 711200 h 711200"/>
              <a:gd name="connsiteX0" fmla="*/ 0 w 885372"/>
              <a:gd name="connsiteY0" fmla="*/ 0 h 711200"/>
              <a:gd name="connsiteX1" fmla="*/ 885372 w 885372"/>
              <a:gd name="connsiteY1" fmla="*/ 711200 h 711200"/>
              <a:gd name="connsiteX0" fmla="*/ 115 w 885487"/>
              <a:gd name="connsiteY0" fmla="*/ 0 h 711200"/>
              <a:gd name="connsiteX1" fmla="*/ 885487 w 885487"/>
              <a:gd name="connsiteY1" fmla="*/ 711200 h 711200"/>
              <a:gd name="connsiteX0" fmla="*/ 569 w 885941"/>
              <a:gd name="connsiteY0" fmla="*/ 0 h 711200"/>
              <a:gd name="connsiteX1" fmla="*/ 885941 w 885941"/>
              <a:gd name="connsiteY1" fmla="*/ 711200 h 711200"/>
              <a:gd name="connsiteX0" fmla="*/ 569 w 885941"/>
              <a:gd name="connsiteY0" fmla="*/ 0 h 928914"/>
              <a:gd name="connsiteX1" fmla="*/ 885941 w 885941"/>
              <a:gd name="connsiteY1" fmla="*/ 928914 h 928914"/>
              <a:gd name="connsiteX0" fmla="*/ 269751 w 385866"/>
              <a:gd name="connsiteY0" fmla="*/ 0 h 943428"/>
              <a:gd name="connsiteX1" fmla="*/ 385866 w 385866"/>
              <a:gd name="connsiteY1" fmla="*/ 943428 h 943428"/>
            </a:gdLst>
            <a:ahLst/>
            <a:cxnLst>
              <a:cxn ang="0">
                <a:pos x="connsiteX0" y="connsiteY0"/>
              </a:cxn>
              <a:cxn ang="0">
                <a:pos x="connsiteX1" y="connsiteY1"/>
              </a:cxn>
            </a:cxnLst>
            <a:rect l="l" t="t" r="r" b="b"/>
            <a:pathLst>
              <a:path w="385866" h="943428">
                <a:moveTo>
                  <a:pt x="269751" y="0"/>
                </a:moveTo>
                <a:cubicBezTo>
                  <a:pt x="260075" y="759581"/>
                  <a:pt x="-402744" y="924075"/>
                  <a:pt x="385866" y="943428"/>
                </a:cubicBezTo>
              </a:path>
            </a:pathLst>
          </a:custGeom>
          <a:noFill/>
          <a:ln w="571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0" name="TextBox 49"/>
          <p:cNvSpPr txBox="1">
            <a:spLocks noChangeArrowheads="1"/>
          </p:cNvSpPr>
          <p:nvPr/>
        </p:nvSpPr>
        <p:spPr bwMode="auto">
          <a:xfrm rot="5400000">
            <a:off x="6719887" y="5529263"/>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a:solidFill>
                  <a:srgbClr val="006600"/>
                </a:solidFill>
              </a:rPr>
              <a:t>CC2</a:t>
            </a:r>
          </a:p>
        </p:txBody>
      </p:sp>
      <p:sp>
        <p:nvSpPr>
          <p:cNvPr id="52" name="TextBox 51"/>
          <p:cNvSpPr txBox="1">
            <a:spLocks noChangeArrowheads="1"/>
          </p:cNvSpPr>
          <p:nvPr/>
        </p:nvSpPr>
        <p:spPr bwMode="auto">
          <a:xfrm>
            <a:off x="6683375" y="61468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a:solidFill>
                  <a:srgbClr val="006600"/>
                </a:solidFill>
              </a:rPr>
              <a:t>CC3</a:t>
            </a:r>
          </a:p>
        </p:txBody>
      </p:sp>
      <p:sp>
        <p:nvSpPr>
          <p:cNvPr id="53" name="TextBox 52"/>
          <p:cNvSpPr txBox="1">
            <a:spLocks noChangeArrowheads="1"/>
          </p:cNvSpPr>
          <p:nvPr/>
        </p:nvSpPr>
        <p:spPr bwMode="auto">
          <a:xfrm>
            <a:off x="6415088" y="4949825"/>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a:solidFill>
                  <a:srgbClr val="006600"/>
                </a:solidFill>
              </a:rPr>
              <a:t>CC1</a:t>
            </a:r>
          </a:p>
        </p:txBody>
      </p:sp>
      <p:sp>
        <p:nvSpPr>
          <p:cNvPr id="54" name="TextBox 53"/>
          <p:cNvSpPr txBox="1">
            <a:spLocks noChangeArrowheads="1"/>
          </p:cNvSpPr>
          <p:nvPr/>
        </p:nvSpPr>
        <p:spPr bwMode="auto">
          <a:xfrm>
            <a:off x="1662113" y="5421313"/>
            <a:ext cx="221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a:solidFill>
                  <a:srgbClr val="006600"/>
                </a:solidFill>
              </a:rPr>
              <a:t>CC1     CC2    CC3</a:t>
            </a:r>
          </a:p>
        </p:txBody>
      </p:sp>
      <p:sp>
        <p:nvSpPr>
          <p:cNvPr id="48" name="Left Brace 47"/>
          <p:cNvSpPr/>
          <p:nvPr/>
        </p:nvSpPr>
        <p:spPr>
          <a:xfrm rot="16200000">
            <a:off x="2554288" y="4789488"/>
            <a:ext cx="392112" cy="2074862"/>
          </a:xfrm>
          <a:prstGeom prst="leftBrace">
            <a:avLst>
              <a:gd name="adj1" fmla="val 4537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prstClr val="black"/>
              </a:solidFill>
              <a:cs typeface="Arial" panose="020B0604020202020204" pitchFamily="34" charset="0"/>
            </a:endParaRPr>
          </a:p>
        </p:txBody>
      </p:sp>
      <p:grpSp>
        <p:nvGrpSpPr>
          <p:cNvPr id="14" name="Group 13"/>
          <p:cNvGrpSpPr>
            <a:grpSpLocks/>
          </p:cNvGrpSpPr>
          <p:nvPr/>
        </p:nvGrpSpPr>
        <p:grpSpPr bwMode="auto">
          <a:xfrm>
            <a:off x="2744788" y="5588000"/>
            <a:ext cx="3325812" cy="668338"/>
            <a:chOff x="2745382" y="5587998"/>
            <a:chExt cx="3324861" cy="668417"/>
          </a:xfrm>
        </p:grpSpPr>
        <p:sp>
          <p:nvSpPr>
            <p:cNvPr id="49" name="Freeform 48"/>
            <p:cNvSpPr/>
            <p:nvPr/>
          </p:nvSpPr>
          <p:spPr>
            <a:xfrm>
              <a:off x="2745382" y="5891247"/>
              <a:ext cx="3324861" cy="365168"/>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26161 w 3350840"/>
                <a:gd name="connsiteY0" fmla="*/ 0 h 265296"/>
                <a:gd name="connsiteX1" fmla="*/ 389925 w 3350840"/>
                <a:gd name="connsiteY1" fmla="*/ 264999 h 265296"/>
                <a:gd name="connsiteX2" fmla="*/ 3350840 w 3350840"/>
                <a:gd name="connsiteY2" fmla="*/ 32771 h 265296"/>
                <a:gd name="connsiteX0" fmla="*/ 0 w 3324679"/>
                <a:gd name="connsiteY0" fmla="*/ 74411 h 340117"/>
                <a:gd name="connsiteX1" fmla="*/ 363764 w 3324679"/>
                <a:gd name="connsiteY1" fmla="*/ 339410 h 340117"/>
                <a:gd name="connsiteX2" fmla="*/ 1234621 w 3324679"/>
                <a:gd name="connsiteY2" fmla="*/ 5580 h 340117"/>
                <a:gd name="connsiteX3" fmla="*/ 3324679 w 3324679"/>
                <a:gd name="connsiteY3" fmla="*/ 107182 h 340117"/>
                <a:gd name="connsiteX0" fmla="*/ 0 w 3324679"/>
                <a:gd name="connsiteY0" fmla="*/ 99674 h 365380"/>
                <a:gd name="connsiteX1" fmla="*/ 363764 w 3324679"/>
                <a:gd name="connsiteY1" fmla="*/ 364673 h 365380"/>
                <a:gd name="connsiteX2" fmla="*/ 1234621 w 3324679"/>
                <a:gd name="connsiteY2" fmla="*/ 30843 h 365380"/>
                <a:gd name="connsiteX3" fmla="*/ 2424793 w 3324679"/>
                <a:gd name="connsiteY3" fmla="*/ 16329 h 365380"/>
                <a:gd name="connsiteX4" fmla="*/ 3324679 w 3324679"/>
                <a:gd name="connsiteY4" fmla="*/ 132445 h 365380"/>
                <a:gd name="connsiteX0" fmla="*/ 182 w 3324861"/>
                <a:gd name="connsiteY0" fmla="*/ 99674 h 365430"/>
                <a:gd name="connsiteX1" fmla="*/ 363946 w 3324861"/>
                <a:gd name="connsiteY1" fmla="*/ 364673 h 365430"/>
                <a:gd name="connsiteX2" fmla="*/ 1234803 w 3324861"/>
                <a:gd name="connsiteY2" fmla="*/ 30843 h 365430"/>
                <a:gd name="connsiteX3" fmla="*/ 2424975 w 3324861"/>
                <a:gd name="connsiteY3" fmla="*/ 16329 h 365430"/>
                <a:gd name="connsiteX4" fmla="*/ 3324861 w 3324861"/>
                <a:gd name="connsiteY4" fmla="*/ 132445 h 36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861" h="365430">
                  <a:moveTo>
                    <a:pt x="182" y="99674"/>
                  </a:moveTo>
                  <a:cubicBezTo>
                    <a:pt x="-6245" y="255966"/>
                    <a:pt x="158176" y="376145"/>
                    <a:pt x="363946" y="364673"/>
                  </a:cubicBezTo>
                  <a:cubicBezTo>
                    <a:pt x="569716" y="353201"/>
                    <a:pt x="888879" y="76805"/>
                    <a:pt x="1234803" y="30843"/>
                  </a:cubicBezTo>
                  <a:cubicBezTo>
                    <a:pt x="1580727" y="-15119"/>
                    <a:pt x="2076632" y="-605"/>
                    <a:pt x="2424975" y="16329"/>
                  </a:cubicBezTo>
                  <a:cubicBezTo>
                    <a:pt x="2773318" y="33263"/>
                    <a:pt x="3177299" y="125188"/>
                    <a:pt x="3324861" y="132445"/>
                  </a:cubicBezTo>
                </a:path>
              </a:pathLst>
            </a:custGeom>
            <a:noFill/>
            <a:ln w="28575">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97440" name="TextBox 54"/>
            <p:cNvSpPr txBox="1">
              <a:spLocks noChangeArrowheads="1"/>
            </p:cNvSpPr>
            <p:nvPr/>
          </p:nvSpPr>
          <p:spPr bwMode="auto">
            <a:xfrm>
              <a:off x="3978831" y="5587998"/>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a:solidFill>
                    <a:srgbClr val="0070C0"/>
                  </a:solidFill>
                </a:rPr>
                <a:t>data set #1</a:t>
              </a:r>
            </a:p>
          </p:txBody>
        </p:sp>
      </p:grpSp>
      <p:sp>
        <p:nvSpPr>
          <p:cNvPr id="70" name="TextBox 69"/>
          <p:cNvSpPr txBox="1">
            <a:spLocks noChangeArrowheads="1"/>
          </p:cNvSpPr>
          <p:nvPr/>
        </p:nvSpPr>
        <p:spPr bwMode="auto">
          <a:xfrm>
            <a:off x="7256463" y="5006975"/>
            <a:ext cx="16811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000" b="1">
                <a:solidFill>
                  <a:srgbClr val="FF0000"/>
                </a:solidFill>
              </a:rPr>
              <a:t>Data sets</a:t>
            </a:r>
          </a:p>
          <a:p>
            <a:pPr algn="ctr" eaLnBrk="1" fontAlgn="base" hangingPunct="1">
              <a:spcBef>
                <a:spcPct val="0"/>
              </a:spcBef>
              <a:spcAft>
                <a:spcPct val="0"/>
              </a:spcAft>
            </a:pPr>
            <a:r>
              <a:rPr lang="en-US" altLang="en-US" sz="2000" b="1">
                <a:solidFill>
                  <a:srgbClr val="FF0000"/>
                </a:solidFill>
              </a:rPr>
              <a:t>Positioned</a:t>
            </a:r>
          </a:p>
          <a:p>
            <a:pPr algn="ctr" eaLnBrk="1" fontAlgn="base" hangingPunct="1">
              <a:spcBef>
                <a:spcPct val="0"/>
              </a:spcBef>
              <a:spcAft>
                <a:spcPct val="0"/>
              </a:spcAft>
            </a:pPr>
            <a:r>
              <a:rPr lang="en-US" altLang="en-US" sz="2000" b="1">
                <a:solidFill>
                  <a:srgbClr val="FF0000"/>
                </a:solidFill>
              </a:rPr>
              <a:t>in</a:t>
            </a:r>
          </a:p>
          <a:p>
            <a:pPr algn="ctr" eaLnBrk="1" fontAlgn="base" hangingPunct="1">
              <a:spcBef>
                <a:spcPct val="0"/>
              </a:spcBef>
              <a:spcAft>
                <a:spcPct val="0"/>
              </a:spcAft>
            </a:pPr>
            <a:r>
              <a:rPr lang="en-US" altLang="en-US" sz="2000" b="1">
                <a:solidFill>
                  <a:srgbClr val="FF0000"/>
                </a:solidFill>
              </a:rPr>
              <a:t>“Correlation</a:t>
            </a:r>
          </a:p>
          <a:p>
            <a:pPr algn="ctr" eaLnBrk="1" fontAlgn="base" hangingPunct="1">
              <a:spcBef>
                <a:spcPct val="0"/>
              </a:spcBef>
              <a:spcAft>
                <a:spcPct val="0"/>
              </a:spcAft>
            </a:pPr>
            <a:r>
              <a:rPr lang="en-US" altLang="en-US" sz="2000" b="1">
                <a:solidFill>
                  <a:srgbClr val="FF0000"/>
                </a:solidFill>
              </a:rPr>
              <a:t>Space”</a:t>
            </a:r>
          </a:p>
        </p:txBody>
      </p:sp>
      <p:sp>
        <p:nvSpPr>
          <p:cNvPr id="45" name="TextBox 44"/>
          <p:cNvSpPr txBox="1">
            <a:spLocks noChangeArrowheads="1"/>
          </p:cNvSpPr>
          <p:nvPr/>
        </p:nvSpPr>
        <p:spPr bwMode="auto">
          <a:xfrm>
            <a:off x="2360613" y="5078413"/>
            <a:ext cx="808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000" b="1">
                <a:solidFill>
                  <a:srgbClr val="000000"/>
                </a:solidFill>
              </a:rPr>
              <a:t>-0.24 </a:t>
            </a:r>
          </a:p>
        </p:txBody>
      </p:sp>
      <p:grpSp>
        <p:nvGrpSpPr>
          <p:cNvPr id="12" name="Group 11"/>
          <p:cNvGrpSpPr>
            <a:grpSpLocks/>
          </p:cNvGrpSpPr>
          <p:nvPr/>
        </p:nvGrpSpPr>
        <p:grpSpPr bwMode="auto">
          <a:xfrm>
            <a:off x="2014538" y="4238625"/>
            <a:ext cx="4648200" cy="2408238"/>
            <a:chOff x="2014174" y="4238171"/>
            <a:chExt cx="4647886" cy="2408433"/>
          </a:xfrm>
        </p:grpSpPr>
        <p:sp>
          <p:nvSpPr>
            <p:cNvPr id="56" name="Freeform 55"/>
            <p:cNvSpPr/>
            <p:nvPr/>
          </p:nvSpPr>
          <p:spPr>
            <a:xfrm>
              <a:off x="3134873" y="5667037"/>
              <a:ext cx="2823971" cy="792227"/>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12771 w 3047164"/>
                <a:gd name="connsiteY0" fmla="*/ 475229 h 758343"/>
                <a:gd name="connsiteX1" fmla="*/ 376535 w 3047164"/>
                <a:gd name="connsiteY1" fmla="*/ 740228 h 758343"/>
                <a:gd name="connsiteX2" fmla="*/ 3047164 w 3047164"/>
                <a:gd name="connsiteY2" fmla="*/ 0 h 758343"/>
                <a:gd name="connsiteX0" fmla="*/ 12771 w 3047164"/>
                <a:gd name="connsiteY0" fmla="*/ 475229 h 758343"/>
                <a:gd name="connsiteX1" fmla="*/ 376535 w 3047164"/>
                <a:gd name="connsiteY1" fmla="*/ 740228 h 758343"/>
                <a:gd name="connsiteX2" fmla="*/ 3047164 w 3047164"/>
                <a:gd name="connsiteY2" fmla="*/ 0 h 758343"/>
                <a:gd name="connsiteX0" fmla="*/ 0 w 2670629"/>
                <a:gd name="connsiteY0" fmla="*/ 740228 h 740228"/>
                <a:gd name="connsiteX1" fmla="*/ 2670629 w 2670629"/>
                <a:gd name="connsiteY1" fmla="*/ 0 h 740228"/>
                <a:gd name="connsiteX0" fmla="*/ 0 w 1785258"/>
                <a:gd name="connsiteY0" fmla="*/ 725713 h 725713"/>
                <a:gd name="connsiteX1" fmla="*/ 1785258 w 1785258"/>
                <a:gd name="connsiteY1" fmla="*/ 0 h 725713"/>
                <a:gd name="connsiteX0" fmla="*/ 0 w 1717249"/>
                <a:gd name="connsiteY0" fmla="*/ 847795 h 847795"/>
                <a:gd name="connsiteX1" fmla="*/ 1717249 w 1717249"/>
                <a:gd name="connsiteY1"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2204652"/>
                <a:gd name="connsiteY0" fmla="*/ 739277 h 739277"/>
                <a:gd name="connsiteX1" fmla="*/ 1620899 w 2204652"/>
                <a:gd name="connsiteY1" fmla="*/ 467982 h 739277"/>
                <a:gd name="connsiteX2" fmla="*/ 2204652 w 2204652"/>
                <a:gd name="connsiteY2"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Lst>
              <a:ahLst/>
              <a:cxnLst>
                <a:cxn ang="0">
                  <a:pos x="connsiteX0" y="connsiteY0"/>
                </a:cxn>
                <a:cxn ang="0">
                  <a:pos x="connsiteX1" y="connsiteY1"/>
                </a:cxn>
                <a:cxn ang="0">
                  <a:pos x="connsiteX2" y="connsiteY2"/>
                </a:cxn>
                <a:cxn ang="0">
                  <a:pos x="connsiteX3" y="connsiteY3"/>
                </a:cxn>
              </a:cxnLst>
              <a:rect l="l" t="t" r="r" b="b"/>
              <a:pathLst>
                <a:path w="2204652" h="739277">
                  <a:moveTo>
                    <a:pt x="0" y="739277"/>
                  </a:moveTo>
                  <a:cubicBezTo>
                    <a:pt x="85012" y="723452"/>
                    <a:pt x="398613" y="540328"/>
                    <a:pt x="668763" y="495112"/>
                  </a:cubicBezTo>
                  <a:cubicBezTo>
                    <a:pt x="938913" y="449896"/>
                    <a:pt x="1319578" y="455548"/>
                    <a:pt x="1620899" y="467982"/>
                  </a:cubicBezTo>
                  <a:cubicBezTo>
                    <a:pt x="1922220" y="480416"/>
                    <a:pt x="1937346" y="995437"/>
                    <a:pt x="2204652" y="0"/>
                  </a:cubicBezTo>
                </a:path>
              </a:pathLst>
            </a:custGeom>
            <a:noFill/>
            <a:ln w="28575">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58" name="Freeform 57"/>
            <p:cNvSpPr/>
            <p:nvPr/>
          </p:nvSpPr>
          <p:spPr>
            <a:xfrm>
              <a:off x="3157097" y="5776584"/>
              <a:ext cx="3504963" cy="863670"/>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12771 w 3047164"/>
                <a:gd name="connsiteY0" fmla="*/ 475229 h 758343"/>
                <a:gd name="connsiteX1" fmla="*/ 376535 w 3047164"/>
                <a:gd name="connsiteY1" fmla="*/ 740228 h 758343"/>
                <a:gd name="connsiteX2" fmla="*/ 3047164 w 3047164"/>
                <a:gd name="connsiteY2" fmla="*/ 0 h 758343"/>
                <a:gd name="connsiteX0" fmla="*/ 12771 w 3047164"/>
                <a:gd name="connsiteY0" fmla="*/ 475229 h 758343"/>
                <a:gd name="connsiteX1" fmla="*/ 376535 w 3047164"/>
                <a:gd name="connsiteY1" fmla="*/ 740228 h 758343"/>
                <a:gd name="connsiteX2" fmla="*/ 3047164 w 3047164"/>
                <a:gd name="connsiteY2" fmla="*/ 0 h 758343"/>
                <a:gd name="connsiteX0" fmla="*/ 0 w 2670629"/>
                <a:gd name="connsiteY0" fmla="*/ 740228 h 740228"/>
                <a:gd name="connsiteX1" fmla="*/ 2670629 w 2670629"/>
                <a:gd name="connsiteY1" fmla="*/ 0 h 740228"/>
                <a:gd name="connsiteX0" fmla="*/ 0 w 1785258"/>
                <a:gd name="connsiteY0" fmla="*/ 725713 h 725713"/>
                <a:gd name="connsiteX1" fmla="*/ 1785258 w 1785258"/>
                <a:gd name="connsiteY1" fmla="*/ 0 h 725713"/>
                <a:gd name="connsiteX0" fmla="*/ 0 w 1717249"/>
                <a:gd name="connsiteY0" fmla="*/ 847795 h 847795"/>
                <a:gd name="connsiteX1" fmla="*/ 1717249 w 1717249"/>
                <a:gd name="connsiteY1"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2204652"/>
                <a:gd name="connsiteY0" fmla="*/ 739277 h 739277"/>
                <a:gd name="connsiteX1" fmla="*/ 1620899 w 2204652"/>
                <a:gd name="connsiteY1" fmla="*/ 467982 h 739277"/>
                <a:gd name="connsiteX2" fmla="*/ 2204652 w 2204652"/>
                <a:gd name="connsiteY2"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 name="connsiteX0" fmla="*/ 0 w 2726061"/>
                <a:gd name="connsiteY0" fmla="*/ 888489 h 888489"/>
                <a:gd name="connsiteX1" fmla="*/ 668763 w 2726061"/>
                <a:gd name="connsiteY1" fmla="*/ 644324 h 888489"/>
                <a:gd name="connsiteX2" fmla="*/ 1620899 w 2726061"/>
                <a:gd name="connsiteY2" fmla="*/ 617194 h 888489"/>
                <a:gd name="connsiteX3" fmla="*/ 2726061 w 2726061"/>
                <a:gd name="connsiteY3" fmla="*/ 0 h 888489"/>
                <a:gd name="connsiteX0" fmla="*/ 0 w 2726061"/>
                <a:gd name="connsiteY0" fmla="*/ 888489 h 888489"/>
                <a:gd name="connsiteX1" fmla="*/ 668763 w 2726061"/>
                <a:gd name="connsiteY1" fmla="*/ 644324 h 888489"/>
                <a:gd name="connsiteX2" fmla="*/ 1620899 w 2726061"/>
                <a:gd name="connsiteY2" fmla="*/ 617194 h 888489"/>
                <a:gd name="connsiteX3" fmla="*/ 2726061 w 2726061"/>
                <a:gd name="connsiteY3" fmla="*/ 0 h 888489"/>
                <a:gd name="connsiteX0" fmla="*/ 0 w 2737396"/>
                <a:gd name="connsiteY0" fmla="*/ 807100 h 807100"/>
                <a:gd name="connsiteX1" fmla="*/ 680098 w 2737396"/>
                <a:gd name="connsiteY1" fmla="*/ 644324 h 807100"/>
                <a:gd name="connsiteX2" fmla="*/ 1632234 w 2737396"/>
                <a:gd name="connsiteY2" fmla="*/ 617194 h 807100"/>
                <a:gd name="connsiteX3" fmla="*/ 2737396 w 2737396"/>
                <a:gd name="connsiteY3" fmla="*/ 0 h 807100"/>
              </a:gdLst>
              <a:ahLst/>
              <a:cxnLst>
                <a:cxn ang="0">
                  <a:pos x="connsiteX0" y="connsiteY0"/>
                </a:cxn>
                <a:cxn ang="0">
                  <a:pos x="connsiteX1" y="connsiteY1"/>
                </a:cxn>
                <a:cxn ang="0">
                  <a:pos x="connsiteX2" y="connsiteY2"/>
                </a:cxn>
                <a:cxn ang="0">
                  <a:pos x="connsiteX3" y="connsiteY3"/>
                </a:cxn>
              </a:cxnLst>
              <a:rect l="l" t="t" r="r" b="b"/>
              <a:pathLst>
                <a:path w="2737396" h="807100">
                  <a:moveTo>
                    <a:pt x="0" y="807100"/>
                  </a:moveTo>
                  <a:cubicBezTo>
                    <a:pt x="85012" y="791275"/>
                    <a:pt x="409948" y="689540"/>
                    <a:pt x="680098" y="644324"/>
                  </a:cubicBezTo>
                  <a:cubicBezTo>
                    <a:pt x="950248" y="599108"/>
                    <a:pt x="1210007" y="616063"/>
                    <a:pt x="1632234" y="617194"/>
                  </a:cubicBezTo>
                  <a:cubicBezTo>
                    <a:pt x="2054461" y="618325"/>
                    <a:pt x="2470090" y="995437"/>
                    <a:pt x="2737396" y="0"/>
                  </a:cubicBezTo>
                </a:path>
              </a:pathLst>
            </a:custGeom>
            <a:noFill/>
            <a:ln w="28575">
              <a:solidFill>
                <a:schemeClr val="accent4">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65" name="Freeform 64"/>
            <p:cNvSpPr/>
            <p:nvPr/>
          </p:nvSpPr>
          <p:spPr>
            <a:xfrm>
              <a:off x="2690403" y="6271924"/>
              <a:ext cx="453994" cy="187340"/>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26161 w 3350840"/>
                <a:gd name="connsiteY0" fmla="*/ 0 h 265296"/>
                <a:gd name="connsiteX1" fmla="*/ 389925 w 3350840"/>
                <a:gd name="connsiteY1" fmla="*/ 264999 h 265296"/>
                <a:gd name="connsiteX2" fmla="*/ 3350840 w 3350840"/>
                <a:gd name="connsiteY2" fmla="*/ 32771 h 265296"/>
                <a:gd name="connsiteX0" fmla="*/ 0 w 3324679"/>
                <a:gd name="connsiteY0" fmla="*/ 74411 h 340117"/>
                <a:gd name="connsiteX1" fmla="*/ 363764 w 3324679"/>
                <a:gd name="connsiteY1" fmla="*/ 339410 h 340117"/>
                <a:gd name="connsiteX2" fmla="*/ 1234621 w 3324679"/>
                <a:gd name="connsiteY2" fmla="*/ 5580 h 340117"/>
                <a:gd name="connsiteX3" fmla="*/ 3324679 w 3324679"/>
                <a:gd name="connsiteY3" fmla="*/ 107182 h 340117"/>
                <a:gd name="connsiteX0" fmla="*/ 0 w 3324679"/>
                <a:gd name="connsiteY0" fmla="*/ 99674 h 365380"/>
                <a:gd name="connsiteX1" fmla="*/ 363764 w 3324679"/>
                <a:gd name="connsiteY1" fmla="*/ 364673 h 365380"/>
                <a:gd name="connsiteX2" fmla="*/ 1234621 w 3324679"/>
                <a:gd name="connsiteY2" fmla="*/ 30843 h 365380"/>
                <a:gd name="connsiteX3" fmla="*/ 2424793 w 3324679"/>
                <a:gd name="connsiteY3" fmla="*/ 16329 h 365380"/>
                <a:gd name="connsiteX4" fmla="*/ 3324679 w 3324679"/>
                <a:gd name="connsiteY4" fmla="*/ 132445 h 365380"/>
                <a:gd name="connsiteX0" fmla="*/ 182 w 3324861"/>
                <a:gd name="connsiteY0" fmla="*/ 99674 h 365430"/>
                <a:gd name="connsiteX1" fmla="*/ 363946 w 3324861"/>
                <a:gd name="connsiteY1" fmla="*/ 364673 h 365430"/>
                <a:gd name="connsiteX2" fmla="*/ 1234803 w 3324861"/>
                <a:gd name="connsiteY2" fmla="*/ 30843 h 365430"/>
                <a:gd name="connsiteX3" fmla="*/ 2424975 w 3324861"/>
                <a:gd name="connsiteY3" fmla="*/ 16329 h 365430"/>
                <a:gd name="connsiteX4" fmla="*/ 3324861 w 3324861"/>
                <a:gd name="connsiteY4" fmla="*/ 132445 h 365430"/>
                <a:gd name="connsiteX0" fmla="*/ 182 w 3324861"/>
                <a:gd name="connsiteY0" fmla="*/ 76510 h 342266"/>
                <a:gd name="connsiteX1" fmla="*/ 363946 w 3324861"/>
                <a:gd name="connsiteY1" fmla="*/ 341509 h 342266"/>
                <a:gd name="connsiteX2" fmla="*/ 1234803 w 3324861"/>
                <a:gd name="connsiteY2" fmla="*/ 7679 h 342266"/>
                <a:gd name="connsiteX3" fmla="*/ 3324861 w 3324861"/>
                <a:gd name="connsiteY3" fmla="*/ 109281 h 342266"/>
                <a:gd name="connsiteX0" fmla="*/ 182 w 1234803"/>
                <a:gd name="connsiteY0" fmla="*/ 68831 h 334587"/>
                <a:gd name="connsiteX1" fmla="*/ 363946 w 1234803"/>
                <a:gd name="connsiteY1" fmla="*/ 333830 h 334587"/>
                <a:gd name="connsiteX2" fmla="*/ 1234803 w 1234803"/>
                <a:gd name="connsiteY2" fmla="*/ 0 h 334587"/>
                <a:gd name="connsiteX0" fmla="*/ 182 w 363946"/>
                <a:gd name="connsiteY0" fmla="*/ 0 h 265756"/>
                <a:gd name="connsiteX1" fmla="*/ 363946 w 363946"/>
                <a:gd name="connsiteY1" fmla="*/ 264999 h 265756"/>
                <a:gd name="connsiteX0" fmla="*/ 151 w 399634"/>
                <a:gd name="connsiteY0" fmla="*/ 0 h 258656"/>
                <a:gd name="connsiteX1" fmla="*/ 399634 w 399634"/>
                <a:gd name="connsiteY1" fmla="*/ 257856 h 258656"/>
                <a:gd name="connsiteX0" fmla="*/ 156 w 392495"/>
                <a:gd name="connsiteY0" fmla="*/ 0 h 263389"/>
                <a:gd name="connsiteX1" fmla="*/ 392495 w 392495"/>
                <a:gd name="connsiteY1" fmla="*/ 262618 h 263389"/>
                <a:gd name="connsiteX0" fmla="*/ 119 w 454370"/>
                <a:gd name="connsiteY0" fmla="*/ 0 h 188206"/>
                <a:gd name="connsiteX1" fmla="*/ 454370 w 454370"/>
                <a:gd name="connsiteY1" fmla="*/ 186418 h 188206"/>
                <a:gd name="connsiteX0" fmla="*/ 0 w 454251"/>
                <a:gd name="connsiteY0" fmla="*/ 0 h 188141"/>
                <a:gd name="connsiteX1" fmla="*/ 454251 w 454251"/>
                <a:gd name="connsiteY1" fmla="*/ 186418 h 188141"/>
              </a:gdLst>
              <a:ahLst/>
              <a:cxnLst>
                <a:cxn ang="0">
                  <a:pos x="connsiteX0" y="connsiteY0"/>
                </a:cxn>
                <a:cxn ang="0">
                  <a:pos x="connsiteX1" y="connsiteY1"/>
                </a:cxn>
              </a:cxnLst>
              <a:rect l="l" t="t" r="r" b="b"/>
              <a:pathLst>
                <a:path w="454251" h="188141">
                  <a:moveTo>
                    <a:pt x="0" y="0"/>
                  </a:moveTo>
                  <a:cubicBezTo>
                    <a:pt x="81679" y="153911"/>
                    <a:pt x="248481" y="197890"/>
                    <a:pt x="454251" y="186418"/>
                  </a:cubicBezTo>
                </a:path>
              </a:pathLst>
            </a:custGeom>
            <a:noFill/>
            <a:ln w="28575">
              <a:solidFill>
                <a:srgbClr val="C0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66" name="Freeform 65"/>
            <p:cNvSpPr/>
            <p:nvPr/>
          </p:nvSpPr>
          <p:spPr>
            <a:xfrm>
              <a:off x="2647543" y="6505305"/>
              <a:ext cx="511140" cy="141299"/>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26161 w 3350840"/>
                <a:gd name="connsiteY0" fmla="*/ 0 h 265296"/>
                <a:gd name="connsiteX1" fmla="*/ 389925 w 3350840"/>
                <a:gd name="connsiteY1" fmla="*/ 264999 h 265296"/>
                <a:gd name="connsiteX2" fmla="*/ 3350840 w 3350840"/>
                <a:gd name="connsiteY2" fmla="*/ 32771 h 265296"/>
                <a:gd name="connsiteX0" fmla="*/ 0 w 3324679"/>
                <a:gd name="connsiteY0" fmla="*/ 74411 h 340117"/>
                <a:gd name="connsiteX1" fmla="*/ 363764 w 3324679"/>
                <a:gd name="connsiteY1" fmla="*/ 339410 h 340117"/>
                <a:gd name="connsiteX2" fmla="*/ 1234621 w 3324679"/>
                <a:gd name="connsiteY2" fmla="*/ 5580 h 340117"/>
                <a:gd name="connsiteX3" fmla="*/ 3324679 w 3324679"/>
                <a:gd name="connsiteY3" fmla="*/ 107182 h 340117"/>
                <a:gd name="connsiteX0" fmla="*/ 0 w 3324679"/>
                <a:gd name="connsiteY0" fmla="*/ 99674 h 365380"/>
                <a:gd name="connsiteX1" fmla="*/ 363764 w 3324679"/>
                <a:gd name="connsiteY1" fmla="*/ 364673 h 365380"/>
                <a:gd name="connsiteX2" fmla="*/ 1234621 w 3324679"/>
                <a:gd name="connsiteY2" fmla="*/ 30843 h 365380"/>
                <a:gd name="connsiteX3" fmla="*/ 2424793 w 3324679"/>
                <a:gd name="connsiteY3" fmla="*/ 16329 h 365380"/>
                <a:gd name="connsiteX4" fmla="*/ 3324679 w 3324679"/>
                <a:gd name="connsiteY4" fmla="*/ 132445 h 365380"/>
                <a:gd name="connsiteX0" fmla="*/ 182 w 3324861"/>
                <a:gd name="connsiteY0" fmla="*/ 99674 h 365430"/>
                <a:gd name="connsiteX1" fmla="*/ 363946 w 3324861"/>
                <a:gd name="connsiteY1" fmla="*/ 364673 h 365430"/>
                <a:gd name="connsiteX2" fmla="*/ 1234803 w 3324861"/>
                <a:gd name="connsiteY2" fmla="*/ 30843 h 365430"/>
                <a:gd name="connsiteX3" fmla="*/ 2424975 w 3324861"/>
                <a:gd name="connsiteY3" fmla="*/ 16329 h 365430"/>
                <a:gd name="connsiteX4" fmla="*/ 3324861 w 3324861"/>
                <a:gd name="connsiteY4" fmla="*/ 132445 h 365430"/>
                <a:gd name="connsiteX0" fmla="*/ 182 w 3324861"/>
                <a:gd name="connsiteY0" fmla="*/ 76510 h 342266"/>
                <a:gd name="connsiteX1" fmla="*/ 363946 w 3324861"/>
                <a:gd name="connsiteY1" fmla="*/ 341509 h 342266"/>
                <a:gd name="connsiteX2" fmla="*/ 1234803 w 3324861"/>
                <a:gd name="connsiteY2" fmla="*/ 7679 h 342266"/>
                <a:gd name="connsiteX3" fmla="*/ 3324861 w 3324861"/>
                <a:gd name="connsiteY3" fmla="*/ 109281 h 342266"/>
                <a:gd name="connsiteX0" fmla="*/ 182 w 1234803"/>
                <a:gd name="connsiteY0" fmla="*/ 68831 h 334587"/>
                <a:gd name="connsiteX1" fmla="*/ 363946 w 1234803"/>
                <a:gd name="connsiteY1" fmla="*/ 333830 h 334587"/>
                <a:gd name="connsiteX2" fmla="*/ 1234803 w 1234803"/>
                <a:gd name="connsiteY2" fmla="*/ 0 h 334587"/>
                <a:gd name="connsiteX0" fmla="*/ 182 w 363946"/>
                <a:gd name="connsiteY0" fmla="*/ 0 h 265756"/>
                <a:gd name="connsiteX1" fmla="*/ 363946 w 363946"/>
                <a:gd name="connsiteY1" fmla="*/ 264999 h 265756"/>
                <a:gd name="connsiteX0" fmla="*/ 151 w 399634"/>
                <a:gd name="connsiteY0" fmla="*/ 0 h 258656"/>
                <a:gd name="connsiteX1" fmla="*/ 399634 w 399634"/>
                <a:gd name="connsiteY1" fmla="*/ 257856 h 258656"/>
                <a:gd name="connsiteX0" fmla="*/ 156 w 392495"/>
                <a:gd name="connsiteY0" fmla="*/ 0 h 263389"/>
                <a:gd name="connsiteX1" fmla="*/ 392495 w 392495"/>
                <a:gd name="connsiteY1" fmla="*/ 262618 h 263389"/>
                <a:gd name="connsiteX0" fmla="*/ 119 w 454370"/>
                <a:gd name="connsiteY0" fmla="*/ 0 h 188206"/>
                <a:gd name="connsiteX1" fmla="*/ 454370 w 454370"/>
                <a:gd name="connsiteY1" fmla="*/ 186418 h 188206"/>
                <a:gd name="connsiteX0" fmla="*/ 0 w 454251"/>
                <a:gd name="connsiteY0" fmla="*/ 0 h 188141"/>
                <a:gd name="connsiteX1" fmla="*/ 454251 w 454251"/>
                <a:gd name="connsiteY1" fmla="*/ 186418 h 188141"/>
                <a:gd name="connsiteX0" fmla="*/ 0 w 511401"/>
                <a:gd name="connsiteY0" fmla="*/ 0 h 141595"/>
                <a:gd name="connsiteX1" fmla="*/ 511401 w 511401"/>
                <a:gd name="connsiteY1" fmla="*/ 136412 h 141595"/>
              </a:gdLst>
              <a:ahLst/>
              <a:cxnLst>
                <a:cxn ang="0">
                  <a:pos x="connsiteX0" y="connsiteY0"/>
                </a:cxn>
                <a:cxn ang="0">
                  <a:pos x="connsiteX1" y="connsiteY1"/>
                </a:cxn>
              </a:cxnLst>
              <a:rect l="l" t="t" r="r" b="b"/>
              <a:pathLst>
                <a:path w="511401" h="141595">
                  <a:moveTo>
                    <a:pt x="0" y="0"/>
                  </a:moveTo>
                  <a:cubicBezTo>
                    <a:pt x="81679" y="153911"/>
                    <a:pt x="305631" y="147884"/>
                    <a:pt x="511401" y="136412"/>
                  </a:cubicBezTo>
                </a:path>
              </a:pathLst>
            </a:custGeom>
            <a:noFill/>
            <a:ln w="28575">
              <a:solidFill>
                <a:schemeClr val="accent4">
                  <a:lumMod val="75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67" name="Freeform 66"/>
            <p:cNvSpPr/>
            <p:nvPr/>
          </p:nvSpPr>
          <p:spPr>
            <a:xfrm flipH="1">
              <a:off x="2014174" y="4274687"/>
              <a:ext cx="46034" cy="225443"/>
            </a:xfrm>
            <a:custGeom>
              <a:avLst/>
              <a:gdLst>
                <a:gd name="connsiteX0" fmla="*/ 0 w 754742"/>
                <a:gd name="connsiteY0" fmla="*/ 0 h 580572"/>
                <a:gd name="connsiteX1" fmla="*/ 754742 w 754742"/>
                <a:gd name="connsiteY1" fmla="*/ 580572 h 580572"/>
                <a:gd name="connsiteX2" fmla="*/ 754742 w 754742"/>
                <a:gd name="connsiteY2" fmla="*/ 580572 h 580572"/>
                <a:gd name="connsiteX0" fmla="*/ 135 w 754877"/>
                <a:gd name="connsiteY0" fmla="*/ 0 h 580572"/>
                <a:gd name="connsiteX1" fmla="*/ 754877 w 754877"/>
                <a:gd name="connsiteY1" fmla="*/ 580572 h 580572"/>
                <a:gd name="connsiteX2" fmla="*/ 754877 w 754877"/>
                <a:gd name="connsiteY2" fmla="*/ 580572 h 580572"/>
                <a:gd name="connsiteX0" fmla="*/ 92 w 754834"/>
                <a:gd name="connsiteY0" fmla="*/ 0 h 580572"/>
                <a:gd name="connsiteX1" fmla="*/ 754834 w 754834"/>
                <a:gd name="connsiteY1" fmla="*/ 580572 h 580572"/>
                <a:gd name="connsiteX2" fmla="*/ 754834 w 754834"/>
                <a:gd name="connsiteY2"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798286 w 1641103"/>
                <a:gd name="connsiteY0" fmla="*/ 0 h 593889"/>
                <a:gd name="connsiteX1" fmla="*/ 1378857 w 1641103"/>
                <a:gd name="connsiteY1" fmla="*/ 188687 h 593889"/>
                <a:gd name="connsiteX2" fmla="*/ 1553028 w 1641103"/>
                <a:gd name="connsiteY2" fmla="*/ 580572 h 593889"/>
                <a:gd name="connsiteX3" fmla="*/ 0 w 1641103"/>
                <a:gd name="connsiteY3" fmla="*/ 493486 h 593889"/>
                <a:gd name="connsiteX0" fmla="*/ 0 w 1095056"/>
                <a:gd name="connsiteY0" fmla="*/ 0 h 717701"/>
                <a:gd name="connsiteX1" fmla="*/ 580571 w 1095056"/>
                <a:gd name="connsiteY1" fmla="*/ 188687 h 717701"/>
                <a:gd name="connsiteX2" fmla="*/ 754742 w 1095056"/>
                <a:gd name="connsiteY2" fmla="*/ 580572 h 717701"/>
                <a:gd name="connsiteX3" fmla="*/ 885372 w 1095056"/>
                <a:gd name="connsiteY3" fmla="*/ 711200 h 717701"/>
                <a:gd name="connsiteX0" fmla="*/ 0 w 885372"/>
                <a:gd name="connsiteY0" fmla="*/ 0 h 717701"/>
                <a:gd name="connsiteX1" fmla="*/ 580571 w 885372"/>
                <a:gd name="connsiteY1" fmla="*/ 188687 h 717701"/>
                <a:gd name="connsiteX2" fmla="*/ 754742 w 885372"/>
                <a:gd name="connsiteY2" fmla="*/ 580572 h 717701"/>
                <a:gd name="connsiteX3" fmla="*/ 885372 w 885372"/>
                <a:gd name="connsiteY3" fmla="*/ 711200 h 717701"/>
                <a:gd name="connsiteX0" fmla="*/ 0 w 885372"/>
                <a:gd name="connsiteY0" fmla="*/ 0 h 711200"/>
                <a:gd name="connsiteX1" fmla="*/ 580571 w 885372"/>
                <a:gd name="connsiteY1" fmla="*/ 188687 h 711200"/>
                <a:gd name="connsiteX2" fmla="*/ 885372 w 885372"/>
                <a:gd name="connsiteY2" fmla="*/ 711200 h 711200"/>
                <a:gd name="connsiteX0" fmla="*/ 0 w 885372"/>
                <a:gd name="connsiteY0" fmla="*/ 0 h 711200"/>
                <a:gd name="connsiteX1" fmla="*/ 406400 w 885372"/>
                <a:gd name="connsiteY1" fmla="*/ 275773 h 711200"/>
                <a:gd name="connsiteX2" fmla="*/ 885372 w 885372"/>
                <a:gd name="connsiteY2" fmla="*/ 711200 h 711200"/>
                <a:gd name="connsiteX0" fmla="*/ 0 w 885372"/>
                <a:gd name="connsiteY0" fmla="*/ 0 h 711200"/>
                <a:gd name="connsiteX1" fmla="*/ 885372 w 885372"/>
                <a:gd name="connsiteY1" fmla="*/ 711200 h 711200"/>
                <a:gd name="connsiteX0" fmla="*/ 115 w 885487"/>
                <a:gd name="connsiteY0" fmla="*/ 0 h 711200"/>
                <a:gd name="connsiteX1" fmla="*/ 885487 w 885487"/>
                <a:gd name="connsiteY1" fmla="*/ 711200 h 711200"/>
                <a:gd name="connsiteX0" fmla="*/ 569 w 885941"/>
                <a:gd name="connsiteY0" fmla="*/ 0 h 711200"/>
                <a:gd name="connsiteX1" fmla="*/ 885941 w 885941"/>
                <a:gd name="connsiteY1" fmla="*/ 711200 h 711200"/>
                <a:gd name="connsiteX0" fmla="*/ 569 w 885941"/>
                <a:gd name="connsiteY0" fmla="*/ 0 h 928914"/>
                <a:gd name="connsiteX1" fmla="*/ 885941 w 885941"/>
                <a:gd name="connsiteY1" fmla="*/ 928914 h 928914"/>
                <a:gd name="connsiteX0" fmla="*/ 320890 w 364433"/>
                <a:gd name="connsiteY0" fmla="*/ 0 h 558887"/>
                <a:gd name="connsiteX1" fmla="*/ 364433 w 364433"/>
                <a:gd name="connsiteY1" fmla="*/ 537028 h 558887"/>
                <a:gd name="connsiteX0" fmla="*/ 21846 w 65389"/>
                <a:gd name="connsiteY0" fmla="*/ 0 h 537028"/>
                <a:gd name="connsiteX1" fmla="*/ 65389 w 65389"/>
                <a:gd name="connsiteY1" fmla="*/ 537028 h 537028"/>
                <a:gd name="connsiteX0" fmla="*/ 89748 w 133291"/>
                <a:gd name="connsiteY0" fmla="*/ 0 h 537028"/>
                <a:gd name="connsiteX1" fmla="*/ 133291 w 133291"/>
                <a:gd name="connsiteY1" fmla="*/ 537028 h 537028"/>
                <a:gd name="connsiteX0" fmla="*/ 19509 w 193680"/>
                <a:gd name="connsiteY0" fmla="*/ 0 h 537028"/>
                <a:gd name="connsiteX1" fmla="*/ 193680 w 193680"/>
                <a:gd name="connsiteY1" fmla="*/ 537028 h 537028"/>
                <a:gd name="connsiteX0" fmla="*/ 703 w 174874"/>
                <a:gd name="connsiteY0" fmla="*/ 0 h 537028"/>
                <a:gd name="connsiteX1" fmla="*/ 174874 w 174874"/>
                <a:gd name="connsiteY1" fmla="*/ 537028 h 537028"/>
                <a:gd name="connsiteX0" fmla="*/ 0 w 174171"/>
                <a:gd name="connsiteY0" fmla="*/ 0 h 537028"/>
                <a:gd name="connsiteX1" fmla="*/ 174171 w 174171"/>
                <a:gd name="connsiteY1" fmla="*/ 537028 h 537028"/>
                <a:gd name="connsiteX0" fmla="*/ 3485 w 177656"/>
                <a:gd name="connsiteY0" fmla="*/ 0 h 537028"/>
                <a:gd name="connsiteX1" fmla="*/ 177656 w 177656"/>
                <a:gd name="connsiteY1" fmla="*/ 537028 h 537028"/>
                <a:gd name="connsiteX0" fmla="*/ 4479 w 149622"/>
                <a:gd name="connsiteY0" fmla="*/ 0 h 449942"/>
                <a:gd name="connsiteX1" fmla="*/ 149622 w 149622"/>
                <a:gd name="connsiteY1" fmla="*/ 449942 h 449942"/>
                <a:gd name="connsiteX0" fmla="*/ 29102 w 58131"/>
                <a:gd name="connsiteY0" fmla="*/ 0 h 377370"/>
                <a:gd name="connsiteX1" fmla="*/ 58131 w 58131"/>
                <a:gd name="connsiteY1" fmla="*/ 377370 h 377370"/>
                <a:gd name="connsiteX0" fmla="*/ 8393 w 37422"/>
                <a:gd name="connsiteY0" fmla="*/ 0 h 377370"/>
                <a:gd name="connsiteX1" fmla="*/ 37422 w 37422"/>
                <a:gd name="connsiteY1" fmla="*/ 377370 h 377370"/>
              </a:gdLst>
              <a:ahLst/>
              <a:cxnLst>
                <a:cxn ang="0">
                  <a:pos x="connsiteX0" y="connsiteY0"/>
                </a:cxn>
                <a:cxn ang="0">
                  <a:pos x="connsiteX1" y="connsiteY1"/>
                </a:cxn>
              </a:cxnLst>
              <a:rect l="l" t="t" r="r" b="b"/>
              <a:pathLst>
                <a:path w="37422" h="377370">
                  <a:moveTo>
                    <a:pt x="8393" y="0"/>
                  </a:moveTo>
                  <a:cubicBezTo>
                    <a:pt x="-15798" y="353180"/>
                    <a:pt x="18071" y="169332"/>
                    <a:pt x="37422" y="377370"/>
                  </a:cubicBezTo>
                </a:path>
              </a:pathLst>
            </a:custGeom>
            <a:noFill/>
            <a:ln w="57150">
              <a:solidFill>
                <a:srgbClr val="C0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8" name="Freeform 67"/>
            <p:cNvSpPr/>
            <p:nvPr/>
          </p:nvSpPr>
          <p:spPr>
            <a:xfrm>
              <a:off x="2641194" y="4238171"/>
              <a:ext cx="30161" cy="231794"/>
            </a:xfrm>
            <a:custGeom>
              <a:avLst/>
              <a:gdLst>
                <a:gd name="connsiteX0" fmla="*/ 0 w 754742"/>
                <a:gd name="connsiteY0" fmla="*/ 0 h 580572"/>
                <a:gd name="connsiteX1" fmla="*/ 754742 w 754742"/>
                <a:gd name="connsiteY1" fmla="*/ 580572 h 580572"/>
                <a:gd name="connsiteX2" fmla="*/ 754742 w 754742"/>
                <a:gd name="connsiteY2" fmla="*/ 580572 h 580572"/>
                <a:gd name="connsiteX0" fmla="*/ 135 w 754877"/>
                <a:gd name="connsiteY0" fmla="*/ 0 h 580572"/>
                <a:gd name="connsiteX1" fmla="*/ 754877 w 754877"/>
                <a:gd name="connsiteY1" fmla="*/ 580572 h 580572"/>
                <a:gd name="connsiteX2" fmla="*/ 754877 w 754877"/>
                <a:gd name="connsiteY2" fmla="*/ 580572 h 580572"/>
                <a:gd name="connsiteX0" fmla="*/ 92 w 754834"/>
                <a:gd name="connsiteY0" fmla="*/ 0 h 580572"/>
                <a:gd name="connsiteX1" fmla="*/ 754834 w 754834"/>
                <a:gd name="connsiteY1" fmla="*/ 580572 h 580572"/>
                <a:gd name="connsiteX2" fmla="*/ 754834 w 754834"/>
                <a:gd name="connsiteY2"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798286 w 1641103"/>
                <a:gd name="connsiteY0" fmla="*/ 0 h 593889"/>
                <a:gd name="connsiteX1" fmla="*/ 1378857 w 1641103"/>
                <a:gd name="connsiteY1" fmla="*/ 188687 h 593889"/>
                <a:gd name="connsiteX2" fmla="*/ 1553028 w 1641103"/>
                <a:gd name="connsiteY2" fmla="*/ 580572 h 593889"/>
                <a:gd name="connsiteX3" fmla="*/ 0 w 1641103"/>
                <a:gd name="connsiteY3" fmla="*/ 493486 h 593889"/>
                <a:gd name="connsiteX0" fmla="*/ 0 w 1095056"/>
                <a:gd name="connsiteY0" fmla="*/ 0 h 717701"/>
                <a:gd name="connsiteX1" fmla="*/ 580571 w 1095056"/>
                <a:gd name="connsiteY1" fmla="*/ 188687 h 717701"/>
                <a:gd name="connsiteX2" fmla="*/ 754742 w 1095056"/>
                <a:gd name="connsiteY2" fmla="*/ 580572 h 717701"/>
                <a:gd name="connsiteX3" fmla="*/ 885372 w 1095056"/>
                <a:gd name="connsiteY3" fmla="*/ 711200 h 717701"/>
                <a:gd name="connsiteX0" fmla="*/ 0 w 885372"/>
                <a:gd name="connsiteY0" fmla="*/ 0 h 717701"/>
                <a:gd name="connsiteX1" fmla="*/ 580571 w 885372"/>
                <a:gd name="connsiteY1" fmla="*/ 188687 h 717701"/>
                <a:gd name="connsiteX2" fmla="*/ 754742 w 885372"/>
                <a:gd name="connsiteY2" fmla="*/ 580572 h 717701"/>
                <a:gd name="connsiteX3" fmla="*/ 885372 w 885372"/>
                <a:gd name="connsiteY3" fmla="*/ 711200 h 717701"/>
                <a:gd name="connsiteX0" fmla="*/ 0 w 885372"/>
                <a:gd name="connsiteY0" fmla="*/ 0 h 711200"/>
                <a:gd name="connsiteX1" fmla="*/ 580571 w 885372"/>
                <a:gd name="connsiteY1" fmla="*/ 188687 h 711200"/>
                <a:gd name="connsiteX2" fmla="*/ 885372 w 885372"/>
                <a:gd name="connsiteY2" fmla="*/ 711200 h 711200"/>
                <a:gd name="connsiteX0" fmla="*/ 0 w 885372"/>
                <a:gd name="connsiteY0" fmla="*/ 0 h 711200"/>
                <a:gd name="connsiteX1" fmla="*/ 406400 w 885372"/>
                <a:gd name="connsiteY1" fmla="*/ 275773 h 711200"/>
                <a:gd name="connsiteX2" fmla="*/ 885372 w 885372"/>
                <a:gd name="connsiteY2" fmla="*/ 711200 h 711200"/>
                <a:gd name="connsiteX0" fmla="*/ 0 w 885372"/>
                <a:gd name="connsiteY0" fmla="*/ 0 h 711200"/>
                <a:gd name="connsiteX1" fmla="*/ 885372 w 885372"/>
                <a:gd name="connsiteY1" fmla="*/ 711200 h 711200"/>
                <a:gd name="connsiteX0" fmla="*/ 115 w 885487"/>
                <a:gd name="connsiteY0" fmla="*/ 0 h 711200"/>
                <a:gd name="connsiteX1" fmla="*/ 885487 w 885487"/>
                <a:gd name="connsiteY1" fmla="*/ 711200 h 711200"/>
                <a:gd name="connsiteX0" fmla="*/ 569 w 885941"/>
                <a:gd name="connsiteY0" fmla="*/ 0 h 711200"/>
                <a:gd name="connsiteX1" fmla="*/ 885941 w 885941"/>
                <a:gd name="connsiteY1" fmla="*/ 711200 h 711200"/>
                <a:gd name="connsiteX0" fmla="*/ 569 w 885941"/>
                <a:gd name="connsiteY0" fmla="*/ 0 h 928914"/>
                <a:gd name="connsiteX1" fmla="*/ 885941 w 885941"/>
                <a:gd name="connsiteY1" fmla="*/ 928914 h 928914"/>
                <a:gd name="connsiteX0" fmla="*/ 0 w 885372"/>
                <a:gd name="connsiteY0" fmla="*/ 0 h 928914"/>
                <a:gd name="connsiteX1" fmla="*/ 58057 w 885372"/>
                <a:gd name="connsiteY1" fmla="*/ 580572 h 928914"/>
                <a:gd name="connsiteX2" fmla="*/ 885372 w 885372"/>
                <a:gd name="connsiteY2" fmla="*/ 928914 h 928914"/>
                <a:gd name="connsiteX0" fmla="*/ 0 w 58057"/>
                <a:gd name="connsiteY0" fmla="*/ 0 h 580572"/>
                <a:gd name="connsiteX1" fmla="*/ 58057 w 58057"/>
                <a:gd name="connsiteY1" fmla="*/ 580572 h 580572"/>
                <a:gd name="connsiteX0" fmla="*/ 0 w 29029"/>
                <a:gd name="connsiteY0" fmla="*/ 0 h 232229"/>
                <a:gd name="connsiteX1" fmla="*/ 29029 w 29029"/>
                <a:gd name="connsiteY1" fmla="*/ 232229 h 232229"/>
              </a:gdLst>
              <a:ahLst/>
              <a:cxnLst>
                <a:cxn ang="0">
                  <a:pos x="connsiteX0" y="connsiteY0"/>
                </a:cxn>
                <a:cxn ang="0">
                  <a:pos x="connsiteX1" y="connsiteY1"/>
                </a:cxn>
              </a:cxnLst>
              <a:rect l="l" t="t" r="r" b="b"/>
              <a:pathLst>
                <a:path w="29029" h="232229">
                  <a:moveTo>
                    <a:pt x="0" y="0"/>
                  </a:moveTo>
                  <a:lnTo>
                    <a:pt x="29029" y="232229"/>
                  </a:lnTo>
                </a:path>
              </a:pathLst>
            </a:custGeom>
            <a:noFill/>
            <a:ln w="57150">
              <a:solidFill>
                <a:schemeClr val="accent4">
                  <a:lumMod val="75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7438" name="TextBox 46"/>
            <p:cNvSpPr txBox="1">
              <a:spLocks noChangeArrowheads="1"/>
            </p:cNvSpPr>
            <p:nvPr/>
          </p:nvSpPr>
          <p:spPr bwMode="auto">
            <a:xfrm>
              <a:off x="3978847" y="5861829"/>
              <a:ext cx="13260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a:solidFill>
                    <a:srgbClr val="C00000"/>
                  </a:solidFill>
                </a:rPr>
                <a:t>data set #2</a:t>
              </a:r>
            </a:p>
            <a:p>
              <a:pPr eaLnBrk="1" fontAlgn="base" hangingPunct="1">
                <a:spcBef>
                  <a:spcPct val="0"/>
                </a:spcBef>
                <a:spcAft>
                  <a:spcPct val="0"/>
                </a:spcAft>
              </a:pPr>
              <a:r>
                <a:rPr lang="en-US" altLang="en-US">
                  <a:solidFill>
                    <a:srgbClr val="604A7B"/>
                  </a:solidFill>
                </a:rPr>
                <a:t>data set #3</a:t>
              </a:r>
            </a:p>
          </p:txBody>
        </p:sp>
      </p:grpSp>
      <p:sp>
        <p:nvSpPr>
          <p:cNvPr id="51" name="TextBox 50"/>
          <p:cNvSpPr txBox="1">
            <a:spLocks noChangeArrowheads="1"/>
          </p:cNvSpPr>
          <p:nvPr/>
        </p:nvSpPr>
        <p:spPr bwMode="auto">
          <a:xfrm>
            <a:off x="3144838" y="5075238"/>
            <a:ext cx="1311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000" b="1">
                <a:solidFill>
                  <a:srgbClr val="000000"/>
                </a:solidFill>
              </a:rPr>
              <a:t>0.32   …</a:t>
            </a:r>
          </a:p>
        </p:txBody>
      </p:sp>
    </p:spTree>
    <p:extLst>
      <p:ext uri="{BB962C8B-B14F-4D97-AF65-F5344CB8AC3E}">
        <p14:creationId xmlns:p14="http://schemas.microsoft.com/office/powerpoint/2010/main" val="3636365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right)">
                                      <p:cBhvr>
                                        <p:cTn id="22" dur="500"/>
                                        <p:tgtEl>
                                          <p:spTgt spid="40"/>
                                        </p:tgtEl>
                                      </p:cBhvr>
                                    </p:animEffect>
                                  </p:childTnLst>
                                </p:cTn>
                              </p:par>
                              <p:par>
                                <p:cTn id="23" presetID="22" presetClass="entr" presetSubtype="1"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up)">
                                      <p:cBhvr>
                                        <p:cTn id="25" dur="500"/>
                                        <p:tgtEl>
                                          <p:spTgt spid="46"/>
                                        </p:tgtEl>
                                      </p:cBhvr>
                                    </p:animEffect>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right)">
                                      <p:cBhvr>
                                        <p:cTn id="35" dur="500"/>
                                        <p:tgtEl>
                                          <p:spTgt spid="43"/>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nodeType="afterGroup">
                            <p:stCondLst>
                              <p:cond delay="500"/>
                            </p:stCondLst>
                            <p:childTnLst>
                              <p:par>
                                <p:cTn id="61" presetID="1"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6" grpId="0"/>
      <p:bldP spid="41" grpId="0"/>
      <p:bldP spid="50" grpId="0"/>
      <p:bldP spid="52" grpId="0"/>
      <p:bldP spid="53" grpId="0"/>
      <p:bldP spid="54" grpId="0"/>
      <p:bldP spid="48" grpId="0" animBg="1"/>
      <p:bldP spid="70" grpId="0"/>
      <p:bldP spid="45"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450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ct 3"/>
          <p:cNvGraphicFramePr>
            <a:graphicFrameLocks noChangeAspect="1"/>
          </p:cNvGraphicFramePr>
          <p:nvPr/>
        </p:nvGraphicFramePr>
        <p:xfrm>
          <a:off x="260350" y="146050"/>
          <a:ext cx="8680450" cy="6446838"/>
        </p:xfrm>
        <a:graphic>
          <a:graphicData uri="http://schemas.openxmlformats.org/presentationml/2006/ole">
            <mc:AlternateContent xmlns:mc="http://schemas.openxmlformats.org/markup-compatibility/2006">
              <mc:Choice xmlns:v="urn:schemas-microsoft-com:vml" Requires="v">
                <p:oleObj spid="_x0000_s8199" name="Chart" r:id="rId3" imgW="7115101" imgH="5276932" progId="MSGraph.Chart.8">
                  <p:embed followColorScheme="full"/>
                </p:oleObj>
              </mc:Choice>
              <mc:Fallback>
                <p:oleObj name="Chart" r:id="rId3" imgW="7115101" imgH="5276932" progId="MSGraph.Chart.8">
                  <p:embed followColorScheme="full"/>
                  <p:pic>
                    <p:nvPicPr>
                      <p:cNvPr id="0" name=""/>
                      <p:cNvPicPr>
                        <a:picLocks noChangeAspect="1" noChangeArrowheads="1"/>
                      </p:cNvPicPr>
                      <p:nvPr/>
                    </p:nvPicPr>
                    <p:blipFill>
                      <a:blip r:embed="rId4"/>
                      <a:srcRect/>
                      <a:stretch>
                        <a:fillRect/>
                      </a:stretch>
                    </p:blipFill>
                    <p:spPr bwMode="auto">
                      <a:xfrm>
                        <a:off x="260350" y="146050"/>
                        <a:ext cx="8680450" cy="644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31" name="Text Box 4"/>
          <p:cNvSpPr txBox="1">
            <a:spLocks noChangeArrowheads="1"/>
          </p:cNvSpPr>
          <p:nvPr/>
        </p:nvSpPr>
        <p:spPr bwMode="auto">
          <a:xfrm>
            <a:off x="1185863" y="6057900"/>
            <a:ext cx="690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800" b="1">
                <a:solidFill>
                  <a:srgbClr val="000000"/>
                </a:solidFill>
                <a:cs typeface="Arial" charset="0"/>
              </a:rPr>
              <a:t>Correlation to 2</a:t>
            </a:r>
            <a:r>
              <a:rPr lang="en-US" altLang="en-US" sz="2800" b="1" baseline="30000">
                <a:solidFill>
                  <a:srgbClr val="000000"/>
                </a:solidFill>
                <a:cs typeface="Arial" charset="0"/>
              </a:rPr>
              <a:t>nd</a:t>
            </a:r>
            <a:r>
              <a:rPr lang="en-US" altLang="en-US" sz="2800" b="1">
                <a:solidFill>
                  <a:srgbClr val="000000"/>
                </a:solidFill>
                <a:cs typeface="Arial" charset="0"/>
              </a:rPr>
              <a:t> &amp; 3</a:t>
            </a:r>
            <a:r>
              <a:rPr lang="en-US" altLang="en-US" sz="2800" b="1" baseline="30000">
                <a:solidFill>
                  <a:srgbClr val="000000"/>
                </a:solidFill>
                <a:cs typeface="Arial" charset="0"/>
              </a:rPr>
              <a:t>rd</a:t>
            </a:r>
            <a:r>
              <a:rPr lang="en-US" altLang="en-US" sz="2800" b="1">
                <a:solidFill>
                  <a:srgbClr val="000000"/>
                </a:solidFill>
                <a:cs typeface="Arial" charset="0"/>
              </a:rPr>
              <a:t> singular vectors</a:t>
            </a:r>
          </a:p>
        </p:txBody>
      </p:sp>
      <p:sp>
        <p:nvSpPr>
          <p:cNvPr id="99332" name="Text Box 5"/>
          <p:cNvSpPr txBox="1">
            <a:spLocks noChangeArrowheads="1"/>
          </p:cNvSpPr>
          <p:nvPr/>
        </p:nvSpPr>
        <p:spPr bwMode="auto">
          <a:xfrm rot="-5400000">
            <a:off x="-2110581" y="2618581"/>
            <a:ext cx="4821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800" b="1">
                <a:solidFill>
                  <a:srgbClr val="000000"/>
                </a:solidFill>
                <a:cs typeface="Arial" charset="0"/>
              </a:rPr>
              <a:t>Structure factor (electrons)</a:t>
            </a:r>
          </a:p>
        </p:txBody>
      </p:sp>
    </p:spTree>
    <p:extLst>
      <p:ext uri="{BB962C8B-B14F-4D97-AF65-F5344CB8AC3E}">
        <p14:creationId xmlns:p14="http://schemas.microsoft.com/office/powerpoint/2010/main" val="18005081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3"/>
          <p:cNvGraphicFramePr>
            <a:graphicFrameLocks noChangeAspect="1"/>
          </p:cNvGraphicFramePr>
          <p:nvPr/>
        </p:nvGraphicFramePr>
        <p:xfrm>
          <a:off x="260350" y="146050"/>
          <a:ext cx="8680450" cy="6446838"/>
        </p:xfrm>
        <a:graphic>
          <a:graphicData uri="http://schemas.openxmlformats.org/presentationml/2006/ole">
            <mc:AlternateContent xmlns:mc="http://schemas.openxmlformats.org/markup-compatibility/2006">
              <mc:Choice xmlns:v="urn:schemas-microsoft-com:vml" Requires="v">
                <p:oleObj spid="_x0000_s9223" name="Chart" r:id="rId3" imgW="7115101" imgH="5276932" progId="MSGraph.Chart.8">
                  <p:embed followColorScheme="full"/>
                </p:oleObj>
              </mc:Choice>
              <mc:Fallback>
                <p:oleObj name="Chart" r:id="rId3" imgW="7115101" imgH="5276932" progId="MSGraph.Chart.8">
                  <p:embed followColorScheme="full"/>
                  <p:pic>
                    <p:nvPicPr>
                      <p:cNvPr id="0" name=""/>
                      <p:cNvPicPr>
                        <a:picLocks noChangeAspect="1" noChangeArrowheads="1"/>
                      </p:cNvPicPr>
                      <p:nvPr/>
                    </p:nvPicPr>
                    <p:blipFill>
                      <a:blip r:embed="rId4"/>
                      <a:srcRect/>
                      <a:stretch>
                        <a:fillRect/>
                      </a:stretch>
                    </p:blipFill>
                    <p:spPr bwMode="auto">
                      <a:xfrm>
                        <a:off x="260350" y="146050"/>
                        <a:ext cx="8680450" cy="644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355" name="Text Box 4"/>
          <p:cNvSpPr txBox="1">
            <a:spLocks noChangeArrowheads="1"/>
          </p:cNvSpPr>
          <p:nvPr/>
        </p:nvSpPr>
        <p:spPr bwMode="auto">
          <a:xfrm>
            <a:off x="1185863" y="6057900"/>
            <a:ext cx="690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800" b="1">
                <a:solidFill>
                  <a:srgbClr val="000000"/>
                </a:solidFill>
                <a:cs typeface="Arial" charset="0"/>
              </a:rPr>
              <a:t>Correlation to 2</a:t>
            </a:r>
            <a:r>
              <a:rPr lang="en-US" altLang="en-US" sz="2800" b="1" baseline="30000">
                <a:solidFill>
                  <a:srgbClr val="000000"/>
                </a:solidFill>
                <a:cs typeface="Arial" charset="0"/>
              </a:rPr>
              <a:t>nd</a:t>
            </a:r>
            <a:r>
              <a:rPr lang="en-US" altLang="en-US" sz="2800" b="1">
                <a:solidFill>
                  <a:srgbClr val="000000"/>
                </a:solidFill>
                <a:cs typeface="Arial" charset="0"/>
              </a:rPr>
              <a:t> &amp; 3</a:t>
            </a:r>
            <a:r>
              <a:rPr lang="en-US" altLang="en-US" sz="2800" b="1" baseline="30000">
                <a:solidFill>
                  <a:srgbClr val="000000"/>
                </a:solidFill>
                <a:cs typeface="Arial" charset="0"/>
              </a:rPr>
              <a:t>rd</a:t>
            </a:r>
            <a:r>
              <a:rPr lang="en-US" altLang="en-US" sz="2800" b="1">
                <a:solidFill>
                  <a:srgbClr val="000000"/>
                </a:solidFill>
                <a:cs typeface="Arial" charset="0"/>
              </a:rPr>
              <a:t> singular vectors</a:t>
            </a:r>
          </a:p>
        </p:txBody>
      </p:sp>
      <p:sp>
        <p:nvSpPr>
          <p:cNvPr id="100356" name="Text Box 5"/>
          <p:cNvSpPr txBox="1">
            <a:spLocks noChangeArrowheads="1"/>
          </p:cNvSpPr>
          <p:nvPr/>
        </p:nvSpPr>
        <p:spPr bwMode="auto">
          <a:xfrm rot="-5400000">
            <a:off x="-2110581" y="2618581"/>
            <a:ext cx="4821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800" b="1">
                <a:solidFill>
                  <a:srgbClr val="000000"/>
                </a:solidFill>
                <a:cs typeface="Arial" charset="0"/>
              </a:rPr>
              <a:t>Structure factor (electrons)</a:t>
            </a:r>
          </a:p>
        </p:txBody>
      </p:sp>
    </p:spTree>
    <p:extLst>
      <p:ext uri="{BB962C8B-B14F-4D97-AF65-F5344CB8AC3E}">
        <p14:creationId xmlns:p14="http://schemas.microsoft.com/office/powerpoint/2010/main" val="94837178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1" name="Object 3"/>
          <p:cNvGraphicFramePr>
            <a:graphicFrameLocks noChangeAspect="1"/>
          </p:cNvGraphicFramePr>
          <p:nvPr>
            <p:extLst>
              <p:ext uri="{D42A27DB-BD31-4B8C-83A1-F6EECF244321}">
                <p14:modId xmlns:p14="http://schemas.microsoft.com/office/powerpoint/2010/main" val="3050733395"/>
              </p:ext>
            </p:extLst>
          </p:nvPr>
        </p:nvGraphicFramePr>
        <p:xfrm>
          <a:off x="669925" y="938213"/>
          <a:ext cx="7937500" cy="5694362"/>
        </p:xfrm>
        <a:graphic>
          <a:graphicData uri="http://schemas.openxmlformats.org/presentationml/2006/ole">
            <mc:AlternateContent xmlns:mc="http://schemas.openxmlformats.org/markup-compatibility/2006">
              <mc:Choice xmlns:v="urn:schemas-microsoft-com:vml" Requires="v">
                <p:oleObj spid="_x0000_s2062" name="Chart" r:id="rId3" imgW="6458065" imgH="4629091" progId="MSGraph.Chart.8">
                  <p:embed followColorScheme="full"/>
                </p:oleObj>
              </mc:Choice>
              <mc:Fallback>
                <p:oleObj name="Chart" r:id="rId3" imgW="6458065" imgH="4629091" progId="MSGraph.Chart.8">
                  <p:embed followColorScheme="full"/>
                  <p:pic>
                    <p:nvPicPr>
                      <p:cNvPr id="0" name=""/>
                      <p:cNvPicPr>
                        <a:picLocks noChangeAspect="1" noChangeArrowheads="1"/>
                      </p:cNvPicPr>
                      <p:nvPr/>
                    </p:nvPicPr>
                    <p:blipFill>
                      <a:blip r:embed="rId4"/>
                      <a:srcRect/>
                      <a:stretch>
                        <a:fillRect/>
                      </a:stretch>
                    </p:blipFill>
                    <p:spPr bwMode="auto">
                      <a:xfrm>
                        <a:off x="669925" y="938213"/>
                        <a:ext cx="7937500" cy="569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2" name="Text Box 4"/>
          <p:cNvSpPr txBox="1">
            <a:spLocks noChangeArrowheads="1"/>
          </p:cNvSpPr>
          <p:nvPr/>
        </p:nvSpPr>
        <p:spPr bwMode="auto">
          <a:xfrm>
            <a:off x="3519306" y="6057900"/>
            <a:ext cx="28483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t>Johnson’s ratio</a:t>
            </a:r>
            <a:endParaRPr lang="en-US" sz="2800" b="1" dirty="0"/>
          </a:p>
        </p:txBody>
      </p:sp>
      <p:sp>
        <p:nvSpPr>
          <p:cNvPr id="43013" name="Text Box 5"/>
          <p:cNvSpPr txBox="1">
            <a:spLocks noChangeArrowheads="1"/>
          </p:cNvSpPr>
          <p:nvPr/>
        </p:nvSpPr>
        <p:spPr bwMode="auto">
          <a:xfrm rot="-5400000">
            <a:off x="-1372218" y="3056265"/>
            <a:ext cx="35429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t>Structure factor (e</a:t>
            </a:r>
            <a:r>
              <a:rPr lang="en-US" sz="2800" b="1" baseline="30000" dirty="0" smtClean="0"/>
              <a:t>-</a:t>
            </a:r>
            <a:r>
              <a:rPr lang="en-US" sz="2800" b="1" dirty="0" smtClean="0"/>
              <a:t>)</a:t>
            </a:r>
            <a:endParaRPr lang="en-US" sz="2800" b="1" dirty="0"/>
          </a:p>
        </p:txBody>
      </p:sp>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Non-isomorphism in lysozyme</a:t>
            </a:r>
            <a:endParaRPr lang="en-US" dirty="0"/>
          </a:p>
        </p:txBody>
      </p:sp>
    </p:spTree>
    <p:extLst>
      <p:ext uri="{BB962C8B-B14F-4D97-AF65-F5344CB8AC3E}">
        <p14:creationId xmlns:p14="http://schemas.microsoft.com/office/powerpoint/2010/main" val="228080228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3"/>
          <p:cNvGraphicFramePr>
            <a:graphicFrameLocks noChangeAspect="1"/>
          </p:cNvGraphicFramePr>
          <p:nvPr/>
        </p:nvGraphicFramePr>
        <p:xfrm>
          <a:off x="260350" y="146050"/>
          <a:ext cx="8680450" cy="6446838"/>
        </p:xfrm>
        <a:graphic>
          <a:graphicData uri="http://schemas.openxmlformats.org/presentationml/2006/ole">
            <mc:AlternateContent xmlns:mc="http://schemas.openxmlformats.org/markup-compatibility/2006">
              <mc:Choice xmlns:v="urn:schemas-microsoft-com:vml" Requires="v">
                <p:oleObj spid="_x0000_s10247" name="Chart" r:id="rId3" imgW="7115101" imgH="5276932" progId="MSGraph.Chart.8">
                  <p:embed followColorScheme="full"/>
                </p:oleObj>
              </mc:Choice>
              <mc:Fallback>
                <p:oleObj name="Chart" r:id="rId3" imgW="7115101" imgH="5276932" progId="MSGraph.Chart.8">
                  <p:embed followColorScheme="full"/>
                  <p:pic>
                    <p:nvPicPr>
                      <p:cNvPr id="0" name=""/>
                      <p:cNvPicPr>
                        <a:picLocks noChangeAspect="1" noChangeArrowheads="1"/>
                      </p:cNvPicPr>
                      <p:nvPr/>
                    </p:nvPicPr>
                    <p:blipFill>
                      <a:blip r:embed="rId4"/>
                      <a:srcRect/>
                      <a:stretch>
                        <a:fillRect/>
                      </a:stretch>
                    </p:blipFill>
                    <p:spPr bwMode="auto">
                      <a:xfrm>
                        <a:off x="260350" y="146050"/>
                        <a:ext cx="8680450" cy="644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79" name="Text Box 4"/>
          <p:cNvSpPr txBox="1">
            <a:spLocks noChangeArrowheads="1"/>
          </p:cNvSpPr>
          <p:nvPr/>
        </p:nvSpPr>
        <p:spPr bwMode="auto">
          <a:xfrm>
            <a:off x="1185863" y="6057900"/>
            <a:ext cx="690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800" b="1">
                <a:solidFill>
                  <a:srgbClr val="000000"/>
                </a:solidFill>
                <a:cs typeface="Arial" charset="0"/>
              </a:rPr>
              <a:t>Correlation to 2</a:t>
            </a:r>
            <a:r>
              <a:rPr lang="en-US" altLang="en-US" sz="2800" b="1" baseline="30000">
                <a:solidFill>
                  <a:srgbClr val="000000"/>
                </a:solidFill>
                <a:cs typeface="Arial" charset="0"/>
              </a:rPr>
              <a:t>nd</a:t>
            </a:r>
            <a:r>
              <a:rPr lang="en-US" altLang="en-US" sz="2800" b="1">
                <a:solidFill>
                  <a:srgbClr val="000000"/>
                </a:solidFill>
                <a:cs typeface="Arial" charset="0"/>
              </a:rPr>
              <a:t> &amp; 3</a:t>
            </a:r>
            <a:r>
              <a:rPr lang="en-US" altLang="en-US" sz="2800" b="1" baseline="30000">
                <a:solidFill>
                  <a:srgbClr val="000000"/>
                </a:solidFill>
                <a:cs typeface="Arial" charset="0"/>
              </a:rPr>
              <a:t>rd</a:t>
            </a:r>
            <a:r>
              <a:rPr lang="en-US" altLang="en-US" sz="2800" b="1">
                <a:solidFill>
                  <a:srgbClr val="000000"/>
                </a:solidFill>
                <a:cs typeface="Arial" charset="0"/>
              </a:rPr>
              <a:t> singular vectors</a:t>
            </a:r>
          </a:p>
        </p:txBody>
      </p:sp>
      <p:sp>
        <p:nvSpPr>
          <p:cNvPr id="101380" name="Text Box 5"/>
          <p:cNvSpPr txBox="1">
            <a:spLocks noChangeArrowheads="1"/>
          </p:cNvSpPr>
          <p:nvPr/>
        </p:nvSpPr>
        <p:spPr bwMode="auto">
          <a:xfrm rot="-5400000">
            <a:off x="-2110581" y="2618581"/>
            <a:ext cx="4821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800" b="1">
                <a:solidFill>
                  <a:srgbClr val="000000"/>
                </a:solidFill>
                <a:cs typeface="Arial" charset="0"/>
              </a:rPr>
              <a:t>Structure factor (electrons)</a:t>
            </a:r>
          </a:p>
        </p:txBody>
      </p:sp>
    </p:spTree>
    <p:extLst>
      <p:ext uri="{BB962C8B-B14F-4D97-AF65-F5344CB8AC3E}">
        <p14:creationId xmlns:p14="http://schemas.microsoft.com/office/powerpoint/2010/main" val="350687714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l="6339" t="16190" r="3455" b="10246"/>
          <a:stretch>
            <a:fillRect/>
          </a:stretch>
        </p:blipFill>
        <p:spPr bwMode="auto">
          <a:xfrm>
            <a:off x="-1873250" y="869950"/>
            <a:ext cx="10777538"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03" name="Rectangle 3"/>
          <p:cNvSpPr>
            <a:spLocks noChangeArrowheads="1"/>
          </p:cNvSpPr>
          <p:nvPr/>
        </p:nvSpPr>
        <p:spPr bwMode="auto">
          <a:xfrm>
            <a:off x="0" y="59848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000">
                <a:solidFill>
                  <a:srgbClr val="000000"/>
                </a:solidFill>
              </a:rPr>
              <a:t>Perutz (1985). “Early Days of Cryst…”</a:t>
            </a:r>
            <a:r>
              <a:rPr lang="en-US" altLang="en-US" sz="2000" i="1">
                <a:solidFill>
                  <a:srgbClr val="000000"/>
                </a:solidFill>
              </a:rPr>
              <a:t> Methods in Enzymology</a:t>
            </a:r>
            <a:r>
              <a:rPr lang="en-US" altLang="en-US" sz="2000">
                <a:solidFill>
                  <a:srgbClr val="000000"/>
                </a:solidFill>
              </a:rPr>
              <a:t>, Vol.</a:t>
            </a:r>
            <a:r>
              <a:rPr lang="en-US" altLang="en-US" sz="2000" i="1">
                <a:solidFill>
                  <a:srgbClr val="000000"/>
                </a:solidFill>
              </a:rPr>
              <a:t> </a:t>
            </a:r>
            <a:r>
              <a:rPr lang="en-US" altLang="en-US" sz="2000">
                <a:solidFill>
                  <a:srgbClr val="000000"/>
                </a:solidFill>
              </a:rPr>
              <a:t>114</a:t>
            </a:r>
            <a:r>
              <a:rPr lang="en-US" altLang="en-US" sz="2000" i="1">
                <a:solidFill>
                  <a:srgbClr val="000000"/>
                </a:solidFill>
              </a:rPr>
              <a:t>, </a:t>
            </a:r>
            <a:r>
              <a:rPr lang="en-US" altLang="en-US" sz="2000">
                <a:solidFill>
                  <a:srgbClr val="000000"/>
                </a:solidFill>
              </a:rPr>
              <a:t>3-18.</a:t>
            </a:r>
          </a:p>
          <a:p>
            <a:pPr eaLnBrk="1" fontAlgn="base" hangingPunct="1">
              <a:spcBef>
                <a:spcPct val="0"/>
              </a:spcBef>
              <a:spcAft>
                <a:spcPct val="0"/>
              </a:spcAft>
            </a:pPr>
            <a:r>
              <a:rPr lang="en-US" altLang="en-US" sz="2000">
                <a:solidFill>
                  <a:srgbClr val="000000"/>
                </a:solidFill>
              </a:rPr>
              <a:t>Bragg &amp; Perutz (1952)."external form haemoglobin I", </a:t>
            </a:r>
            <a:r>
              <a:rPr lang="en-US" altLang="en-US" sz="2000" i="1">
                <a:solidFill>
                  <a:srgbClr val="000000"/>
                </a:solidFill>
              </a:rPr>
              <a:t>Acta Cryst.</a:t>
            </a:r>
            <a:r>
              <a:rPr lang="en-US" altLang="en-US" sz="2000">
                <a:solidFill>
                  <a:srgbClr val="000000"/>
                </a:solidFill>
              </a:rPr>
              <a:t> </a:t>
            </a:r>
            <a:r>
              <a:rPr lang="en-US" altLang="en-US" sz="2000" b="1">
                <a:solidFill>
                  <a:srgbClr val="000000"/>
                </a:solidFill>
              </a:rPr>
              <a:t>5</a:t>
            </a:r>
            <a:r>
              <a:rPr lang="en-US" altLang="en-US" sz="2000">
                <a:solidFill>
                  <a:srgbClr val="000000"/>
                </a:solidFill>
              </a:rPr>
              <a:t>, 277-283. </a:t>
            </a:r>
          </a:p>
        </p:txBody>
      </p:sp>
      <p:sp>
        <p:nvSpPr>
          <p:cNvPr id="102404" name="Title 1"/>
          <p:cNvSpPr>
            <a:spLocks noGrp="1"/>
          </p:cNvSpPr>
          <p:nvPr>
            <p:ph type="title"/>
          </p:nvPr>
        </p:nvSpPr>
        <p:spPr>
          <a:xfrm>
            <a:off x="0" y="0"/>
            <a:ext cx="9144000" cy="1423988"/>
          </a:xfrm>
        </p:spPr>
        <p:txBody>
          <a:bodyPr/>
          <a:lstStyle/>
          <a:p>
            <a:r>
              <a:rPr lang="en-US" altLang="en-US" sz="3600" smtClean="0"/>
              <a:t>Bragg’s “minimum wavelength principle”</a:t>
            </a:r>
          </a:p>
        </p:txBody>
      </p:sp>
    </p:spTree>
    <p:extLst>
      <p:ext uri="{BB962C8B-B14F-4D97-AF65-F5344CB8AC3E}">
        <p14:creationId xmlns:p14="http://schemas.microsoft.com/office/powerpoint/2010/main" val="2433943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0"/>
            <a:ext cx="8229600" cy="1417638"/>
          </a:xfrm>
        </p:spPr>
        <p:txBody>
          <a:bodyPr/>
          <a:lstStyle/>
          <a:p>
            <a:r>
              <a:rPr lang="en-US" altLang="en-US" smtClean="0"/>
              <a:t>DMMULTI – fake data</a:t>
            </a:r>
            <a:br>
              <a:rPr lang="en-US" altLang="en-US" smtClean="0"/>
            </a:br>
            <a:r>
              <a:rPr lang="en-US" altLang="en-US" sz="3600" smtClean="0"/>
              <a:t>4 deg rotation: 8 “xtals”: before</a:t>
            </a:r>
            <a:endParaRPr lang="en-US" altLang="en-US" smtClean="0"/>
          </a:p>
        </p:txBody>
      </p:sp>
      <p:pic>
        <p:nvPicPr>
          <p:cNvPr id="1034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3213"/>
            <a:ext cx="91440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Box 5"/>
          <p:cNvSpPr txBox="1">
            <a:spLocks noChangeArrowheads="1"/>
          </p:cNvSpPr>
          <p:nvPr/>
        </p:nvSpPr>
        <p:spPr bwMode="auto">
          <a:xfrm>
            <a:off x="0" y="1306513"/>
            <a:ext cx="2043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3200">
                <a:solidFill>
                  <a:srgbClr val="000000"/>
                </a:solidFill>
              </a:rPr>
              <a:t>CC = 0.02</a:t>
            </a:r>
          </a:p>
        </p:txBody>
      </p:sp>
    </p:spTree>
    <p:extLst>
      <p:ext uri="{BB962C8B-B14F-4D97-AF65-F5344CB8AC3E}">
        <p14:creationId xmlns:p14="http://schemas.microsoft.com/office/powerpoint/2010/main" val="23042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3213"/>
            <a:ext cx="91440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6"/>
          <p:cNvSpPr txBox="1">
            <a:spLocks noChangeArrowheads="1"/>
          </p:cNvSpPr>
          <p:nvPr/>
        </p:nvSpPr>
        <p:spPr bwMode="auto">
          <a:xfrm>
            <a:off x="0" y="1306513"/>
            <a:ext cx="1814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3200">
                <a:solidFill>
                  <a:srgbClr val="000000"/>
                </a:solidFill>
              </a:rPr>
              <a:t>CC = 0.8</a:t>
            </a:r>
          </a:p>
        </p:txBody>
      </p:sp>
      <p:sp>
        <p:nvSpPr>
          <p:cNvPr id="6" name="Title 1"/>
          <p:cNvSpPr txBox="1">
            <a:spLocks/>
          </p:cNvSpPr>
          <p:nvPr/>
        </p:nvSpPr>
        <p:spPr bwMode="auto">
          <a:xfrm>
            <a:off x="457200" y="0"/>
            <a:ext cx="82296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Arial" panose="020B0604020202020204" pitchFamily="34"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kern="0" dirty="0" smtClean="0">
                <a:solidFill>
                  <a:srgbClr val="000000"/>
                </a:solidFill>
              </a:rPr>
              <a:t>DMMULTI – fake data</a:t>
            </a:r>
            <a:br>
              <a:rPr lang="en-US" kern="0" dirty="0" smtClean="0">
                <a:solidFill>
                  <a:srgbClr val="000000"/>
                </a:solidFill>
              </a:rPr>
            </a:br>
            <a:r>
              <a:rPr lang="en-US" sz="3600" kern="0" dirty="0" smtClean="0">
                <a:solidFill>
                  <a:srgbClr val="000000"/>
                </a:solidFill>
              </a:rPr>
              <a:t>4 </a:t>
            </a:r>
            <a:r>
              <a:rPr lang="en-US" sz="3600" kern="0" dirty="0" err="1" smtClean="0">
                <a:solidFill>
                  <a:srgbClr val="000000"/>
                </a:solidFill>
              </a:rPr>
              <a:t>deg</a:t>
            </a:r>
            <a:r>
              <a:rPr lang="en-US" sz="3600" kern="0" dirty="0" smtClean="0">
                <a:solidFill>
                  <a:srgbClr val="000000"/>
                </a:solidFill>
              </a:rPr>
              <a:t> rotation: 8 “</a:t>
            </a:r>
            <a:r>
              <a:rPr lang="en-US" sz="3600" kern="0" dirty="0" err="1" smtClean="0">
                <a:solidFill>
                  <a:srgbClr val="000000"/>
                </a:solidFill>
              </a:rPr>
              <a:t>xtals</a:t>
            </a:r>
            <a:r>
              <a:rPr lang="en-US" sz="3600" kern="0" dirty="0" smtClean="0">
                <a:solidFill>
                  <a:srgbClr val="000000"/>
                </a:solidFill>
              </a:rPr>
              <a:t>”: after</a:t>
            </a:r>
            <a:endParaRPr lang="en-US" kern="0" dirty="0">
              <a:solidFill>
                <a:srgbClr val="000000"/>
              </a:solidFill>
            </a:endParaRPr>
          </a:p>
        </p:txBody>
      </p:sp>
    </p:spTree>
    <p:extLst>
      <p:ext uri="{BB962C8B-B14F-4D97-AF65-F5344CB8AC3E}">
        <p14:creationId xmlns:p14="http://schemas.microsoft.com/office/powerpoint/2010/main" val="497785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9854"/>
            <a:ext cx="7772400" cy="3721993"/>
          </a:xfrm>
        </p:spPr>
        <p:txBody>
          <a:bodyPr/>
          <a:lstStyle/>
          <a:p>
            <a:r>
              <a:rPr lang="en-US" dirty="0" smtClean="0"/>
              <a:t> </a:t>
            </a:r>
            <a:br>
              <a:rPr lang="en-US" dirty="0" smtClean="0"/>
            </a:br>
            <a:r>
              <a:rPr lang="en-US" dirty="0" smtClean="0"/>
              <a:t> </a:t>
            </a:r>
            <a:br>
              <a:rPr lang="en-US" dirty="0" smtClean="0"/>
            </a:br>
            <a:r>
              <a:rPr lang="en-US" sz="6600" dirty="0" smtClean="0"/>
              <a:t>non-isomorphism</a:t>
            </a:r>
            <a:endParaRPr lang="en-US" sz="6600" dirty="0"/>
          </a:p>
        </p:txBody>
      </p:sp>
      <p:sp>
        <p:nvSpPr>
          <p:cNvPr id="3" name="TextBox 2"/>
          <p:cNvSpPr txBox="1"/>
          <p:nvPr/>
        </p:nvSpPr>
        <p:spPr>
          <a:xfrm>
            <a:off x="0" y="551532"/>
            <a:ext cx="9144000" cy="769441"/>
          </a:xfrm>
          <a:prstGeom prst="rect">
            <a:avLst/>
          </a:prstGeom>
          <a:noFill/>
        </p:spPr>
        <p:txBody>
          <a:bodyPr wrap="square" rtlCol="0">
            <a:spAutoFit/>
          </a:bodyPr>
          <a:lstStyle/>
          <a:p>
            <a:pPr algn="ctr">
              <a:defRPr/>
            </a:pPr>
            <a:endParaRPr lang="en-US" sz="4400" dirty="0">
              <a:solidFill>
                <a:srgbClr val="000000"/>
              </a:solidFill>
            </a:endParaRPr>
          </a:p>
        </p:txBody>
      </p:sp>
    </p:spTree>
    <p:extLst>
      <p:ext uri="{BB962C8B-B14F-4D97-AF65-F5344CB8AC3E}">
        <p14:creationId xmlns:p14="http://schemas.microsoft.com/office/powerpoint/2010/main" val="1586807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395494" y="5560526"/>
            <a:ext cx="5918608" cy="707886"/>
          </a:xfrm>
          <a:prstGeom prst="rect">
            <a:avLst/>
          </a:prstGeom>
          <a:noFill/>
        </p:spPr>
        <p:txBody>
          <a:bodyPr wrap="none" rtlCol="0">
            <a:spAutoFit/>
          </a:bodyPr>
          <a:lstStyle/>
          <a:p>
            <a:pPr>
              <a:defRPr/>
            </a:pPr>
            <a:r>
              <a:rPr lang="en-US" sz="4000" dirty="0" smtClean="0">
                <a:solidFill>
                  <a:prstClr val="black"/>
                </a:solidFill>
                <a:cs typeface="Arial" panose="020B0604020202020204" pitchFamily="34" charset="0"/>
              </a:rPr>
              <a:t>0.5% cell change</a:t>
            </a:r>
            <a:r>
              <a:rPr lang="en-US" sz="4000" dirty="0">
                <a:solidFill>
                  <a:prstClr val="black"/>
                </a:solidFill>
                <a:cs typeface="Arial" panose="020B0604020202020204" pitchFamily="34" charset="0"/>
              </a:rPr>
              <a:t> →</a:t>
            </a:r>
            <a:r>
              <a:rPr lang="en-US" sz="4000" dirty="0" smtClean="0">
                <a:solidFill>
                  <a:prstClr val="black"/>
                </a:solidFill>
                <a:cs typeface="Arial" panose="020B0604020202020204" pitchFamily="34" charset="0"/>
              </a:rPr>
              <a:t> 15%</a:t>
            </a:r>
            <a:endParaRPr lang="en-US" sz="4000" dirty="0">
              <a:solidFill>
                <a:prstClr val="black"/>
              </a:solidFill>
              <a:cs typeface="Arial" panose="020B0604020202020204" pitchFamily="34" charset="0"/>
            </a:endParaRPr>
          </a:p>
        </p:txBody>
      </p:sp>
      <p:sp>
        <p:nvSpPr>
          <p:cNvPr id="91" name="Rectangle 90"/>
          <p:cNvSpPr/>
          <p:nvPr/>
        </p:nvSpPr>
        <p:spPr>
          <a:xfrm>
            <a:off x="0" y="6488668"/>
            <a:ext cx="9144000" cy="369332"/>
          </a:xfrm>
          <a:prstGeom prst="rect">
            <a:avLst/>
          </a:prstGeom>
        </p:spPr>
        <p:txBody>
          <a:bodyPr wrap="square">
            <a:spAutoFit/>
          </a:bodyPr>
          <a:lstStyle/>
          <a:p>
            <a:pPr>
              <a:defRPr/>
            </a:pPr>
            <a:r>
              <a:rPr lang="en-US" dirty="0">
                <a:solidFill>
                  <a:prstClr val="black"/>
                </a:solidFill>
              </a:rPr>
              <a:t>Crick &amp; </a:t>
            </a:r>
            <a:r>
              <a:rPr lang="en-US" dirty="0" err="1">
                <a:solidFill>
                  <a:prstClr val="black"/>
                </a:solidFill>
              </a:rPr>
              <a:t>Magdoff</a:t>
            </a:r>
            <a:r>
              <a:rPr lang="en-US" dirty="0">
                <a:solidFill>
                  <a:prstClr val="black"/>
                </a:solidFill>
              </a:rPr>
              <a:t> (1956) </a:t>
            </a:r>
            <a:r>
              <a:rPr lang="en-US" dirty="0" smtClean="0">
                <a:solidFill>
                  <a:prstClr val="black"/>
                </a:solidFill>
              </a:rPr>
              <a:t>“theory method </a:t>
            </a:r>
            <a:r>
              <a:rPr lang="en-US" dirty="0">
                <a:solidFill>
                  <a:prstClr val="black"/>
                </a:solidFill>
              </a:rPr>
              <a:t>isomorphous </a:t>
            </a:r>
            <a:r>
              <a:rPr lang="en-US" dirty="0" smtClean="0">
                <a:solidFill>
                  <a:prstClr val="black"/>
                </a:solidFill>
              </a:rPr>
              <a:t>replacement”, </a:t>
            </a:r>
            <a:r>
              <a:rPr lang="en-US" i="1" dirty="0" err="1">
                <a:solidFill>
                  <a:prstClr val="black"/>
                </a:solidFill>
              </a:rPr>
              <a:t>Acta</a:t>
            </a:r>
            <a:r>
              <a:rPr lang="en-US" i="1" dirty="0">
                <a:solidFill>
                  <a:prstClr val="black"/>
                </a:solidFill>
              </a:rPr>
              <a:t> </a:t>
            </a:r>
            <a:r>
              <a:rPr lang="en-US" i="1" dirty="0" err="1">
                <a:solidFill>
                  <a:prstClr val="black"/>
                </a:solidFill>
              </a:rPr>
              <a:t>Cryst</a:t>
            </a:r>
            <a:r>
              <a:rPr lang="en-US" i="1" dirty="0">
                <a:solidFill>
                  <a:prstClr val="black"/>
                </a:solidFill>
              </a:rPr>
              <a:t>. </a:t>
            </a:r>
            <a:r>
              <a:rPr lang="en-US" b="1" dirty="0">
                <a:solidFill>
                  <a:prstClr val="black"/>
                </a:solidFill>
              </a:rPr>
              <a:t>9</a:t>
            </a:r>
            <a:r>
              <a:rPr lang="en-US" dirty="0">
                <a:solidFill>
                  <a:prstClr val="black"/>
                </a:solidFill>
              </a:rPr>
              <a:t>, 901-8.</a:t>
            </a:r>
          </a:p>
        </p:txBody>
      </p:sp>
      <p:sp>
        <p:nvSpPr>
          <p:cNvPr id="3" name="TextBox 2"/>
          <p:cNvSpPr txBox="1"/>
          <p:nvPr/>
        </p:nvSpPr>
        <p:spPr>
          <a:xfrm>
            <a:off x="0" y="0"/>
            <a:ext cx="9144000" cy="830997"/>
          </a:xfrm>
          <a:prstGeom prst="rect">
            <a:avLst/>
          </a:prstGeom>
          <a:noFill/>
        </p:spPr>
        <p:txBody>
          <a:bodyPr wrap="square" rtlCol="0">
            <a:spAutoFit/>
          </a:bodyPr>
          <a:lstStyle/>
          <a:p>
            <a:pPr algn="ctr">
              <a:defRPr/>
            </a:pPr>
            <a:r>
              <a:rPr lang="en-US" sz="4800" dirty="0" smtClean="0">
                <a:solidFill>
                  <a:prstClr val="black"/>
                </a:solidFill>
              </a:rPr>
              <a:t>Same structure, different cell</a:t>
            </a:r>
            <a:endParaRPr lang="en-US" sz="4800" dirty="0">
              <a:solidFill>
                <a:prstClr val="black"/>
              </a:solidFill>
            </a:endParaRPr>
          </a:p>
        </p:txBody>
      </p:sp>
      <p:grpSp>
        <p:nvGrpSpPr>
          <p:cNvPr id="2" name="Group 1"/>
          <p:cNvGrpSpPr/>
          <p:nvPr/>
        </p:nvGrpSpPr>
        <p:grpSpPr>
          <a:xfrm>
            <a:off x="2283133" y="1951514"/>
            <a:ext cx="4586426" cy="3531444"/>
            <a:chOff x="2283133" y="1951514"/>
            <a:chExt cx="4586426" cy="3531444"/>
          </a:xfrm>
        </p:grpSpPr>
        <p:cxnSp>
          <p:nvCxnSpPr>
            <p:cNvPr id="78" name="Straight Connector 77"/>
            <p:cNvCxnSpPr/>
            <p:nvPr/>
          </p:nvCxnSpPr>
          <p:spPr>
            <a:xfrm flipV="1">
              <a:off x="2283133"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672777" y="4676228"/>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283133" y="4676228"/>
              <a:ext cx="1196782" cy="8067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479915" y="4676228"/>
              <a:ext cx="3389644" cy="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479915" y="1951514"/>
              <a:ext cx="3389644" cy="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479915" y="1951514"/>
              <a:ext cx="0" cy="27247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869559" y="1951516"/>
              <a:ext cx="0" cy="272471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75"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592491" y="286582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6"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384649" y="210059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7" name="Rectangle 76"/>
            <p:cNvSpPr/>
            <p:nvPr/>
          </p:nvSpPr>
          <p:spPr>
            <a:xfrm>
              <a:off x="2283133" y="2758244"/>
              <a:ext cx="3389644" cy="27247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prstClr val="white"/>
                </a:solidFill>
                <a:cs typeface="Arial" panose="020B0604020202020204" pitchFamily="34" charset="0"/>
              </a:endParaRPr>
            </a:p>
          </p:txBody>
        </p:sp>
        <p:cxnSp>
          <p:nvCxnSpPr>
            <p:cNvPr id="79" name="Straight Connector 78"/>
            <p:cNvCxnSpPr/>
            <p:nvPr/>
          </p:nvCxnSpPr>
          <p:spPr>
            <a:xfrm flipV="1">
              <a:off x="5650942"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7490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9" name="Straight Connector 218"/>
          <p:cNvCxnSpPr/>
          <p:nvPr/>
        </p:nvCxnSpPr>
        <p:spPr>
          <a:xfrm flipV="1">
            <a:off x="2278837" y="957943"/>
            <a:ext cx="1461896" cy="1035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6392690" y="957943"/>
            <a:ext cx="1461896" cy="1035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6419361" y="4455877"/>
            <a:ext cx="1461896" cy="1035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2278837" y="4455877"/>
            <a:ext cx="1461896" cy="103566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3740733" y="4455877"/>
            <a:ext cx="4140524" cy="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740733" y="957943"/>
            <a:ext cx="4140524" cy="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3740733" y="957943"/>
            <a:ext cx="0" cy="34979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881257" y="957946"/>
            <a:ext cx="0" cy="349793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0"/>
            <a:ext cx="9144000" cy="830997"/>
          </a:xfrm>
          <a:prstGeom prst="rect">
            <a:avLst/>
          </a:prstGeom>
          <a:noFill/>
        </p:spPr>
        <p:txBody>
          <a:bodyPr wrap="square" rtlCol="0">
            <a:spAutoFit/>
          </a:bodyPr>
          <a:lstStyle/>
          <a:p>
            <a:pPr algn="ctr">
              <a:defRPr/>
            </a:pPr>
            <a:r>
              <a:rPr lang="en-US" sz="4800" dirty="0" smtClean="0">
                <a:solidFill>
                  <a:prstClr val="black"/>
                </a:solidFill>
              </a:rPr>
              <a:t>Same structure, different cell</a:t>
            </a:r>
            <a:endParaRPr lang="en-US" sz="4800" dirty="0">
              <a:solidFill>
                <a:prstClr val="black"/>
              </a:solidFill>
            </a:endParaRPr>
          </a:p>
        </p:txBody>
      </p:sp>
      <p:sp>
        <p:nvSpPr>
          <p:cNvPr id="56" name="TextBox 55"/>
          <p:cNvSpPr txBox="1"/>
          <p:nvPr/>
        </p:nvSpPr>
        <p:spPr>
          <a:xfrm>
            <a:off x="1395494" y="5560526"/>
            <a:ext cx="5918608" cy="707886"/>
          </a:xfrm>
          <a:prstGeom prst="rect">
            <a:avLst/>
          </a:prstGeom>
          <a:noFill/>
        </p:spPr>
        <p:txBody>
          <a:bodyPr wrap="none" rtlCol="0">
            <a:spAutoFit/>
          </a:bodyPr>
          <a:lstStyle/>
          <a:p>
            <a:pPr>
              <a:defRPr/>
            </a:pPr>
            <a:r>
              <a:rPr lang="en-US" sz="4000" dirty="0" smtClean="0">
                <a:solidFill>
                  <a:prstClr val="black"/>
                </a:solidFill>
                <a:cs typeface="Arial" panose="020B0604020202020204" pitchFamily="34" charset="0"/>
              </a:rPr>
              <a:t>0.5% cell change</a:t>
            </a:r>
            <a:r>
              <a:rPr lang="en-US" sz="4000" dirty="0">
                <a:solidFill>
                  <a:prstClr val="black"/>
                </a:solidFill>
                <a:cs typeface="Arial" panose="020B0604020202020204" pitchFamily="34" charset="0"/>
              </a:rPr>
              <a:t> →</a:t>
            </a:r>
            <a:r>
              <a:rPr lang="en-US" sz="4000" dirty="0" smtClean="0">
                <a:solidFill>
                  <a:prstClr val="black"/>
                </a:solidFill>
                <a:cs typeface="Arial" panose="020B0604020202020204" pitchFamily="34" charset="0"/>
              </a:rPr>
              <a:t> 15%</a:t>
            </a:r>
            <a:endParaRPr lang="en-US" sz="4000" dirty="0">
              <a:solidFill>
                <a:prstClr val="black"/>
              </a:solidFill>
              <a:cs typeface="Arial" panose="020B0604020202020204" pitchFamily="34" charset="0"/>
            </a:endParaRPr>
          </a:p>
        </p:txBody>
      </p:sp>
      <p:sp>
        <p:nvSpPr>
          <p:cNvPr id="57" name="Rectangle 56"/>
          <p:cNvSpPr/>
          <p:nvPr/>
        </p:nvSpPr>
        <p:spPr>
          <a:xfrm>
            <a:off x="0" y="6488668"/>
            <a:ext cx="9144000" cy="369332"/>
          </a:xfrm>
          <a:prstGeom prst="rect">
            <a:avLst/>
          </a:prstGeom>
        </p:spPr>
        <p:txBody>
          <a:bodyPr wrap="square">
            <a:spAutoFit/>
          </a:bodyPr>
          <a:lstStyle/>
          <a:p>
            <a:pPr>
              <a:defRPr/>
            </a:pPr>
            <a:r>
              <a:rPr lang="en-US" dirty="0">
                <a:solidFill>
                  <a:prstClr val="black"/>
                </a:solidFill>
              </a:rPr>
              <a:t>Crick &amp; </a:t>
            </a:r>
            <a:r>
              <a:rPr lang="en-US" dirty="0" err="1">
                <a:solidFill>
                  <a:prstClr val="black"/>
                </a:solidFill>
              </a:rPr>
              <a:t>Magdoff</a:t>
            </a:r>
            <a:r>
              <a:rPr lang="en-US" dirty="0">
                <a:solidFill>
                  <a:prstClr val="black"/>
                </a:solidFill>
              </a:rPr>
              <a:t> (1956) </a:t>
            </a:r>
            <a:r>
              <a:rPr lang="en-US" dirty="0" smtClean="0">
                <a:solidFill>
                  <a:prstClr val="black"/>
                </a:solidFill>
              </a:rPr>
              <a:t>“theory method </a:t>
            </a:r>
            <a:r>
              <a:rPr lang="en-US" dirty="0">
                <a:solidFill>
                  <a:prstClr val="black"/>
                </a:solidFill>
              </a:rPr>
              <a:t>isomorphous </a:t>
            </a:r>
            <a:r>
              <a:rPr lang="en-US" dirty="0" smtClean="0">
                <a:solidFill>
                  <a:prstClr val="black"/>
                </a:solidFill>
              </a:rPr>
              <a:t>replacement”, </a:t>
            </a:r>
            <a:r>
              <a:rPr lang="en-US" i="1" dirty="0" err="1">
                <a:solidFill>
                  <a:prstClr val="black"/>
                </a:solidFill>
              </a:rPr>
              <a:t>Acta</a:t>
            </a:r>
            <a:r>
              <a:rPr lang="en-US" i="1" dirty="0">
                <a:solidFill>
                  <a:prstClr val="black"/>
                </a:solidFill>
              </a:rPr>
              <a:t> </a:t>
            </a:r>
            <a:r>
              <a:rPr lang="en-US" i="1" dirty="0" err="1">
                <a:solidFill>
                  <a:prstClr val="black"/>
                </a:solidFill>
              </a:rPr>
              <a:t>Cryst</a:t>
            </a:r>
            <a:r>
              <a:rPr lang="en-US" i="1" dirty="0">
                <a:solidFill>
                  <a:prstClr val="black"/>
                </a:solidFill>
              </a:rPr>
              <a:t>. </a:t>
            </a:r>
            <a:r>
              <a:rPr lang="en-US" b="1" dirty="0">
                <a:solidFill>
                  <a:prstClr val="black"/>
                </a:solidFill>
              </a:rPr>
              <a:t>9</a:t>
            </a:r>
            <a:r>
              <a:rPr lang="en-US" dirty="0">
                <a:solidFill>
                  <a:prstClr val="black"/>
                </a:solidFill>
              </a:rPr>
              <a:t>, 901-8.</a:t>
            </a:r>
          </a:p>
        </p:txBody>
      </p:sp>
      <p:pic>
        <p:nvPicPr>
          <p:cNvPr id="18"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592491" y="286582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384649" y="210059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8" name="Rectangle 217"/>
          <p:cNvSpPr/>
          <p:nvPr/>
        </p:nvSpPr>
        <p:spPr>
          <a:xfrm>
            <a:off x="2278837" y="1993607"/>
            <a:ext cx="4140524" cy="34979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prstClr val="white"/>
              </a:solidFill>
              <a:cs typeface="Arial" panose="020B0604020202020204" pitchFamily="34" charset="0"/>
            </a:endParaRPr>
          </a:p>
        </p:txBody>
      </p:sp>
    </p:spTree>
    <p:extLst>
      <p:ext uri="{BB962C8B-B14F-4D97-AF65-F5344CB8AC3E}">
        <p14:creationId xmlns:p14="http://schemas.microsoft.com/office/powerpoint/2010/main" val="2280665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defRPr/>
            </a:pPr>
            <a:r>
              <a:rPr lang="en-US" sz="4800" dirty="0" smtClean="0">
                <a:solidFill>
                  <a:prstClr val="black"/>
                </a:solidFill>
              </a:rPr>
              <a:t>Same cell, rotated protein</a:t>
            </a:r>
            <a:endParaRPr lang="en-US" sz="4800" dirty="0">
              <a:solidFill>
                <a:prstClr val="black"/>
              </a:solidFill>
            </a:endParaRPr>
          </a:p>
        </p:txBody>
      </p:sp>
      <p:sp>
        <p:nvSpPr>
          <p:cNvPr id="34" name="TextBox 33"/>
          <p:cNvSpPr txBox="1"/>
          <p:nvPr/>
        </p:nvSpPr>
        <p:spPr>
          <a:xfrm>
            <a:off x="2026565" y="5560526"/>
            <a:ext cx="5069016" cy="707886"/>
          </a:xfrm>
          <a:prstGeom prst="rect">
            <a:avLst/>
          </a:prstGeom>
          <a:noFill/>
        </p:spPr>
        <p:txBody>
          <a:bodyPr wrap="none" rtlCol="0">
            <a:spAutoFit/>
          </a:bodyPr>
          <a:lstStyle/>
          <a:p>
            <a:pPr>
              <a:defRPr/>
            </a:pPr>
            <a:r>
              <a:rPr lang="en-US" sz="4000" dirty="0">
                <a:solidFill>
                  <a:prstClr val="black"/>
                </a:solidFill>
                <a:cs typeface="Arial" panose="020B0604020202020204" pitchFamily="34" charset="0"/>
              </a:rPr>
              <a:t>0.5° rotation  →  16%</a:t>
            </a:r>
          </a:p>
        </p:txBody>
      </p:sp>
      <p:sp>
        <p:nvSpPr>
          <p:cNvPr id="35" name="Rectangle 34"/>
          <p:cNvSpPr/>
          <p:nvPr/>
        </p:nvSpPr>
        <p:spPr>
          <a:xfrm>
            <a:off x="0" y="6488668"/>
            <a:ext cx="9144000" cy="369332"/>
          </a:xfrm>
          <a:prstGeom prst="rect">
            <a:avLst/>
          </a:prstGeom>
        </p:spPr>
        <p:txBody>
          <a:bodyPr wrap="square">
            <a:spAutoFit/>
          </a:bodyPr>
          <a:lstStyle/>
          <a:p>
            <a:pPr>
              <a:defRPr/>
            </a:pPr>
            <a:r>
              <a:rPr lang="en-US" dirty="0">
                <a:solidFill>
                  <a:prstClr val="black"/>
                </a:solidFill>
              </a:rPr>
              <a:t>Crick &amp; </a:t>
            </a:r>
            <a:r>
              <a:rPr lang="en-US" dirty="0" err="1">
                <a:solidFill>
                  <a:prstClr val="black"/>
                </a:solidFill>
              </a:rPr>
              <a:t>Magdoff</a:t>
            </a:r>
            <a:r>
              <a:rPr lang="en-US" dirty="0">
                <a:solidFill>
                  <a:prstClr val="black"/>
                </a:solidFill>
              </a:rPr>
              <a:t> (1956) </a:t>
            </a:r>
            <a:r>
              <a:rPr lang="en-US" dirty="0" smtClean="0">
                <a:solidFill>
                  <a:prstClr val="black"/>
                </a:solidFill>
              </a:rPr>
              <a:t>“theory method </a:t>
            </a:r>
            <a:r>
              <a:rPr lang="en-US" dirty="0">
                <a:solidFill>
                  <a:prstClr val="black"/>
                </a:solidFill>
              </a:rPr>
              <a:t>isomorphous </a:t>
            </a:r>
            <a:r>
              <a:rPr lang="en-US" dirty="0" smtClean="0">
                <a:solidFill>
                  <a:prstClr val="black"/>
                </a:solidFill>
              </a:rPr>
              <a:t>replacement”, </a:t>
            </a:r>
            <a:r>
              <a:rPr lang="en-US" i="1" dirty="0" err="1">
                <a:solidFill>
                  <a:prstClr val="black"/>
                </a:solidFill>
              </a:rPr>
              <a:t>Acta</a:t>
            </a:r>
            <a:r>
              <a:rPr lang="en-US" i="1" dirty="0">
                <a:solidFill>
                  <a:prstClr val="black"/>
                </a:solidFill>
              </a:rPr>
              <a:t> </a:t>
            </a:r>
            <a:r>
              <a:rPr lang="en-US" i="1" dirty="0" err="1">
                <a:solidFill>
                  <a:prstClr val="black"/>
                </a:solidFill>
              </a:rPr>
              <a:t>Cryst</a:t>
            </a:r>
            <a:r>
              <a:rPr lang="en-US" i="1" dirty="0">
                <a:solidFill>
                  <a:prstClr val="black"/>
                </a:solidFill>
              </a:rPr>
              <a:t>. </a:t>
            </a:r>
            <a:r>
              <a:rPr lang="en-US" b="1" dirty="0">
                <a:solidFill>
                  <a:prstClr val="black"/>
                </a:solidFill>
              </a:rPr>
              <a:t>9</a:t>
            </a:r>
            <a:r>
              <a:rPr lang="en-US" dirty="0">
                <a:solidFill>
                  <a:prstClr val="black"/>
                </a:solidFill>
              </a:rPr>
              <a:t>, 901-8.</a:t>
            </a:r>
          </a:p>
        </p:txBody>
      </p:sp>
      <p:grpSp>
        <p:nvGrpSpPr>
          <p:cNvPr id="18" name="Group 17"/>
          <p:cNvGrpSpPr/>
          <p:nvPr/>
        </p:nvGrpSpPr>
        <p:grpSpPr>
          <a:xfrm>
            <a:off x="2283133" y="1951514"/>
            <a:ext cx="4586426" cy="3531444"/>
            <a:chOff x="2283133" y="1951514"/>
            <a:chExt cx="4586426" cy="3531444"/>
          </a:xfrm>
        </p:grpSpPr>
        <p:cxnSp>
          <p:nvCxnSpPr>
            <p:cNvPr id="19" name="Straight Connector 18"/>
            <p:cNvCxnSpPr/>
            <p:nvPr/>
          </p:nvCxnSpPr>
          <p:spPr>
            <a:xfrm flipV="1">
              <a:off x="2283133"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672777" y="4676228"/>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83133" y="4676228"/>
              <a:ext cx="1196782" cy="8067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479915" y="4676228"/>
              <a:ext cx="3389644" cy="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479915" y="1951514"/>
              <a:ext cx="3389644" cy="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79915" y="1951514"/>
              <a:ext cx="0" cy="27247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69559" y="1951516"/>
              <a:ext cx="0" cy="272471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1"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592491" y="286582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384649" y="210059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3" name="Rectangle 42"/>
            <p:cNvSpPr/>
            <p:nvPr/>
          </p:nvSpPr>
          <p:spPr>
            <a:xfrm>
              <a:off x="2283133" y="2758244"/>
              <a:ext cx="3389644" cy="27247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prstClr val="white"/>
                </a:solidFill>
                <a:cs typeface="Arial" panose="020B0604020202020204" pitchFamily="34" charset="0"/>
              </a:endParaRPr>
            </a:p>
          </p:txBody>
        </p:sp>
        <p:cxnSp>
          <p:nvCxnSpPr>
            <p:cNvPr id="44" name="Straight Connector 43"/>
            <p:cNvCxnSpPr/>
            <p:nvPr/>
          </p:nvCxnSpPr>
          <p:spPr>
            <a:xfrm flipV="1">
              <a:off x="5650942"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6019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a:grpSpLocks noChangeAspect="1"/>
          </p:cNvGrpSpPr>
          <p:nvPr/>
        </p:nvGrpSpPr>
        <p:grpSpPr>
          <a:xfrm>
            <a:off x="2607475" y="2042973"/>
            <a:ext cx="4255234" cy="3374364"/>
            <a:chOff x="5575963" y="837025"/>
            <a:chExt cx="2127617" cy="1687182"/>
          </a:xfrm>
        </p:grpSpPr>
        <p:pic>
          <p:nvPicPr>
            <p:cNvPr id="20"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rot="20775330">
              <a:off x="5575963" y="1219640"/>
              <a:ext cx="1231538" cy="13045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rot="927590">
              <a:off x="6472042" y="837025"/>
              <a:ext cx="1231538" cy="130456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0" y="0"/>
            <a:ext cx="9144000" cy="830997"/>
          </a:xfrm>
          <a:prstGeom prst="rect">
            <a:avLst/>
          </a:prstGeom>
          <a:noFill/>
        </p:spPr>
        <p:txBody>
          <a:bodyPr wrap="square" rtlCol="0">
            <a:spAutoFit/>
          </a:bodyPr>
          <a:lstStyle/>
          <a:p>
            <a:pPr algn="ctr">
              <a:defRPr/>
            </a:pPr>
            <a:r>
              <a:rPr lang="en-US" sz="4800" dirty="0" smtClean="0">
                <a:solidFill>
                  <a:prstClr val="black"/>
                </a:solidFill>
              </a:rPr>
              <a:t>Same cell, rotated protein</a:t>
            </a:r>
            <a:endParaRPr lang="en-US" sz="4800" dirty="0">
              <a:solidFill>
                <a:prstClr val="black"/>
              </a:solidFill>
            </a:endParaRPr>
          </a:p>
        </p:txBody>
      </p:sp>
      <p:grpSp>
        <p:nvGrpSpPr>
          <p:cNvPr id="22" name="Group 21"/>
          <p:cNvGrpSpPr/>
          <p:nvPr/>
        </p:nvGrpSpPr>
        <p:grpSpPr>
          <a:xfrm>
            <a:off x="2283133" y="1951514"/>
            <a:ext cx="4586426" cy="3531444"/>
            <a:chOff x="3696237" y="2927796"/>
            <a:chExt cx="1324377" cy="1418824"/>
          </a:xfrm>
        </p:grpSpPr>
        <p:sp>
          <p:nvSpPr>
            <p:cNvPr id="25" name="Rectangle 24"/>
            <p:cNvSpPr/>
            <p:nvPr/>
          </p:nvSpPr>
          <p:spPr>
            <a:xfrm>
              <a:off x="3696237" y="3251915"/>
              <a:ext cx="978794" cy="10947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prstClr val="white"/>
                </a:solidFill>
                <a:cs typeface="Arial" panose="020B0604020202020204" pitchFamily="34" charset="0"/>
              </a:endParaRPr>
            </a:p>
          </p:txBody>
        </p:sp>
        <p:cxnSp>
          <p:nvCxnSpPr>
            <p:cNvPr id="26" name="Straight Connector 25"/>
            <p:cNvCxnSpPr/>
            <p:nvPr/>
          </p:nvCxnSpPr>
          <p:spPr>
            <a:xfrm flipV="1">
              <a:off x="3696237" y="2927796"/>
              <a:ext cx="345583" cy="3241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668726" y="2927796"/>
              <a:ext cx="345583" cy="3241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675031" y="4022501"/>
              <a:ext cx="345583" cy="3241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696237" y="4022501"/>
              <a:ext cx="345583" cy="32411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041820" y="4022501"/>
              <a:ext cx="978794" cy="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041820" y="2927796"/>
              <a:ext cx="978794" cy="1"/>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41820" y="2927796"/>
              <a:ext cx="0" cy="109470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20614" y="2927797"/>
              <a:ext cx="0" cy="109470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2026565" y="5560526"/>
            <a:ext cx="5069016" cy="707886"/>
          </a:xfrm>
          <a:prstGeom prst="rect">
            <a:avLst/>
          </a:prstGeom>
          <a:noFill/>
        </p:spPr>
        <p:txBody>
          <a:bodyPr wrap="none" rtlCol="0">
            <a:spAutoFit/>
          </a:bodyPr>
          <a:lstStyle/>
          <a:p>
            <a:pPr>
              <a:defRPr/>
            </a:pPr>
            <a:r>
              <a:rPr lang="en-US" sz="4000" dirty="0">
                <a:solidFill>
                  <a:prstClr val="black"/>
                </a:solidFill>
                <a:cs typeface="Arial" panose="020B0604020202020204" pitchFamily="34" charset="0"/>
              </a:rPr>
              <a:t>0.5° rotation  →  16%</a:t>
            </a:r>
          </a:p>
        </p:txBody>
      </p:sp>
      <p:sp>
        <p:nvSpPr>
          <p:cNvPr id="36" name="Rectangle 35"/>
          <p:cNvSpPr/>
          <p:nvPr/>
        </p:nvSpPr>
        <p:spPr>
          <a:xfrm>
            <a:off x="0" y="6488668"/>
            <a:ext cx="9144000" cy="369332"/>
          </a:xfrm>
          <a:prstGeom prst="rect">
            <a:avLst/>
          </a:prstGeom>
        </p:spPr>
        <p:txBody>
          <a:bodyPr wrap="square">
            <a:spAutoFit/>
          </a:bodyPr>
          <a:lstStyle/>
          <a:p>
            <a:pPr>
              <a:defRPr/>
            </a:pPr>
            <a:r>
              <a:rPr lang="en-US" dirty="0">
                <a:solidFill>
                  <a:prstClr val="black"/>
                </a:solidFill>
              </a:rPr>
              <a:t>Crick &amp; </a:t>
            </a:r>
            <a:r>
              <a:rPr lang="en-US" dirty="0" err="1">
                <a:solidFill>
                  <a:prstClr val="black"/>
                </a:solidFill>
              </a:rPr>
              <a:t>Magdoff</a:t>
            </a:r>
            <a:r>
              <a:rPr lang="en-US" dirty="0">
                <a:solidFill>
                  <a:prstClr val="black"/>
                </a:solidFill>
              </a:rPr>
              <a:t> (1956) </a:t>
            </a:r>
            <a:r>
              <a:rPr lang="en-US" dirty="0" smtClean="0">
                <a:solidFill>
                  <a:prstClr val="black"/>
                </a:solidFill>
              </a:rPr>
              <a:t>“theory method </a:t>
            </a:r>
            <a:r>
              <a:rPr lang="en-US" dirty="0">
                <a:solidFill>
                  <a:prstClr val="black"/>
                </a:solidFill>
              </a:rPr>
              <a:t>isomorphous </a:t>
            </a:r>
            <a:r>
              <a:rPr lang="en-US" dirty="0" smtClean="0">
                <a:solidFill>
                  <a:prstClr val="black"/>
                </a:solidFill>
              </a:rPr>
              <a:t>replacement”, </a:t>
            </a:r>
            <a:r>
              <a:rPr lang="en-US" i="1" dirty="0" err="1">
                <a:solidFill>
                  <a:prstClr val="black"/>
                </a:solidFill>
              </a:rPr>
              <a:t>Acta</a:t>
            </a:r>
            <a:r>
              <a:rPr lang="en-US" i="1" dirty="0">
                <a:solidFill>
                  <a:prstClr val="black"/>
                </a:solidFill>
              </a:rPr>
              <a:t> </a:t>
            </a:r>
            <a:r>
              <a:rPr lang="en-US" i="1" dirty="0" err="1">
                <a:solidFill>
                  <a:prstClr val="black"/>
                </a:solidFill>
              </a:rPr>
              <a:t>Cryst</a:t>
            </a:r>
            <a:r>
              <a:rPr lang="en-US" i="1" dirty="0">
                <a:solidFill>
                  <a:prstClr val="black"/>
                </a:solidFill>
              </a:rPr>
              <a:t>. </a:t>
            </a:r>
            <a:r>
              <a:rPr lang="en-US" b="1" dirty="0">
                <a:solidFill>
                  <a:prstClr val="black"/>
                </a:solidFill>
              </a:rPr>
              <a:t>9</a:t>
            </a:r>
            <a:r>
              <a:rPr lang="en-US" dirty="0">
                <a:solidFill>
                  <a:prstClr val="black"/>
                </a:solidFill>
              </a:rPr>
              <a:t>, 901-8.</a:t>
            </a:r>
          </a:p>
        </p:txBody>
      </p:sp>
    </p:spTree>
    <p:extLst>
      <p:ext uri="{BB962C8B-B14F-4D97-AF65-F5344CB8AC3E}">
        <p14:creationId xmlns:p14="http://schemas.microsoft.com/office/powerpoint/2010/main" val="3791271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defRPr/>
            </a:pPr>
            <a:r>
              <a:rPr lang="en-US" sz="4800" dirty="0" smtClean="0">
                <a:solidFill>
                  <a:prstClr val="black"/>
                </a:solidFill>
              </a:rPr>
              <a:t>Uniform stretch</a:t>
            </a:r>
            <a:endParaRPr lang="en-US" sz="4800" dirty="0">
              <a:solidFill>
                <a:prstClr val="black"/>
              </a:solidFill>
            </a:endParaRPr>
          </a:p>
        </p:txBody>
      </p:sp>
      <p:sp>
        <p:nvSpPr>
          <p:cNvPr id="17" name="TextBox 16"/>
          <p:cNvSpPr txBox="1"/>
          <p:nvPr/>
        </p:nvSpPr>
        <p:spPr>
          <a:xfrm>
            <a:off x="2425419" y="5560526"/>
            <a:ext cx="4293163" cy="707886"/>
          </a:xfrm>
          <a:prstGeom prst="rect">
            <a:avLst/>
          </a:prstGeom>
          <a:noFill/>
        </p:spPr>
        <p:txBody>
          <a:bodyPr wrap="none" rtlCol="0">
            <a:spAutoFit/>
          </a:bodyPr>
          <a:lstStyle/>
          <a:p>
            <a:pPr>
              <a:defRPr/>
            </a:pPr>
            <a:r>
              <a:rPr lang="en-US" sz="4000" dirty="0">
                <a:solidFill>
                  <a:prstClr val="black"/>
                </a:solidFill>
                <a:cs typeface="Arial" panose="020B0604020202020204" pitchFamily="34" charset="0"/>
              </a:rPr>
              <a:t>5</a:t>
            </a:r>
            <a:r>
              <a:rPr lang="en-US" sz="4000" dirty="0" smtClean="0">
                <a:solidFill>
                  <a:prstClr val="black"/>
                </a:solidFill>
                <a:cs typeface="Arial" panose="020B0604020202020204" pitchFamily="34" charset="0"/>
              </a:rPr>
              <a:t>% change </a:t>
            </a:r>
            <a:r>
              <a:rPr lang="en-US" sz="4000" dirty="0">
                <a:solidFill>
                  <a:prstClr val="black"/>
                </a:solidFill>
                <a:cs typeface="Arial" panose="020B0604020202020204" pitchFamily="34" charset="0"/>
              </a:rPr>
              <a:t>→</a:t>
            </a:r>
            <a:r>
              <a:rPr lang="en-US" sz="4000" dirty="0" smtClean="0">
                <a:solidFill>
                  <a:prstClr val="black"/>
                </a:solidFill>
                <a:cs typeface="Arial" panose="020B0604020202020204" pitchFamily="34" charset="0"/>
              </a:rPr>
              <a:t> 0%</a:t>
            </a:r>
            <a:endParaRPr lang="en-US" sz="4000" dirty="0">
              <a:solidFill>
                <a:prstClr val="black"/>
              </a:solidFill>
              <a:cs typeface="Arial" panose="020B0604020202020204" pitchFamily="34" charset="0"/>
            </a:endParaRPr>
          </a:p>
        </p:txBody>
      </p:sp>
      <p:grpSp>
        <p:nvGrpSpPr>
          <p:cNvPr id="18" name="Group 17"/>
          <p:cNvGrpSpPr/>
          <p:nvPr/>
        </p:nvGrpSpPr>
        <p:grpSpPr>
          <a:xfrm>
            <a:off x="2283133" y="1951514"/>
            <a:ext cx="4586426" cy="3531444"/>
            <a:chOff x="2283133" y="1951514"/>
            <a:chExt cx="4586426" cy="3531444"/>
          </a:xfrm>
        </p:grpSpPr>
        <p:cxnSp>
          <p:nvCxnSpPr>
            <p:cNvPr id="20" name="Straight Connector 19"/>
            <p:cNvCxnSpPr/>
            <p:nvPr/>
          </p:nvCxnSpPr>
          <p:spPr>
            <a:xfrm flipV="1">
              <a:off x="2283133"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672777" y="4676228"/>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83133" y="4676228"/>
              <a:ext cx="1196782" cy="8067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479915" y="4676228"/>
              <a:ext cx="3389644" cy="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479915" y="1951514"/>
              <a:ext cx="3389644" cy="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79915" y="1951514"/>
              <a:ext cx="0" cy="27247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69559" y="1951516"/>
              <a:ext cx="0" cy="272471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27"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592491" y="286582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384649" y="210059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2283133" y="2758244"/>
              <a:ext cx="3389644" cy="27247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prstClr val="white"/>
                </a:solidFill>
                <a:cs typeface="Arial" panose="020B0604020202020204" pitchFamily="34" charset="0"/>
              </a:endParaRPr>
            </a:p>
          </p:txBody>
        </p:sp>
        <p:cxnSp>
          <p:nvCxnSpPr>
            <p:cNvPr id="30" name="Straight Connector 29"/>
            <p:cNvCxnSpPr/>
            <p:nvPr/>
          </p:nvCxnSpPr>
          <p:spPr>
            <a:xfrm flipV="1">
              <a:off x="5650942"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3277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1" name="Object 3"/>
          <p:cNvGraphicFramePr>
            <a:graphicFrameLocks noChangeAspect="1"/>
          </p:cNvGraphicFramePr>
          <p:nvPr>
            <p:extLst>
              <p:ext uri="{D42A27DB-BD31-4B8C-83A1-F6EECF244321}">
                <p14:modId xmlns:p14="http://schemas.microsoft.com/office/powerpoint/2010/main" val="749499858"/>
              </p:ext>
            </p:extLst>
          </p:nvPr>
        </p:nvGraphicFramePr>
        <p:xfrm>
          <a:off x="669925" y="938213"/>
          <a:ext cx="7937500" cy="5694362"/>
        </p:xfrm>
        <a:graphic>
          <a:graphicData uri="http://schemas.openxmlformats.org/presentationml/2006/ole">
            <mc:AlternateContent xmlns:mc="http://schemas.openxmlformats.org/markup-compatibility/2006">
              <mc:Choice xmlns:v="urn:schemas-microsoft-com:vml" Requires="v">
                <p:oleObj spid="_x0000_s4109" name="Chart" r:id="rId3" imgW="6458065" imgH="4629091" progId="MSGraph.Chart.8">
                  <p:embed followColorScheme="full"/>
                </p:oleObj>
              </mc:Choice>
              <mc:Fallback>
                <p:oleObj name="Chart" r:id="rId3" imgW="6458065" imgH="4629091" progId="MSGraph.Chart.8">
                  <p:embed followColorScheme="full"/>
                  <p:pic>
                    <p:nvPicPr>
                      <p:cNvPr id="0" name=""/>
                      <p:cNvPicPr>
                        <a:picLocks noChangeAspect="1" noChangeArrowheads="1"/>
                      </p:cNvPicPr>
                      <p:nvPr/>
                    </p:nvPicPr>
                    <p:blipFill>
                      <a:blip r:embed="rId4"/>
                      <a:srcRect/>
                      <a:stretch>
                        <a:fillRect/>
                      </a:stretch>
                    </p:blipFill>
                    <p:spPr bwMode="auto">
                      <a:xfrm>
                        <a:off x="669925" y="938213"/>
                        <a:ext cx="7937500" cy="569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2" name="Text Box 4"/>
          <p:cNvSpPr txBox="1">
            <a:spLocks noChangeArrowheads="1"/>
          </p:cNvSpPr>
          <p:nvPr/>
        </p:nvSpPr>
        <p:spPr bwMode="auto">
          <a:xfrm>
            <a:off x="3519306" y="6057900"/>
            <a:ext cx="28483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t>Johnson’s ratio</a:t>
            </a:r>
            <a:endParaRPr lang="en-US" sz="2800" b="1" dirty="0"/>
          </a:p>
        </p:txBody>
      </p:sp>
      <p:sp>
        <p:nvSpPr>
          <p:cNvPr id="43013" name="Text Box 5"/>
          <p:cNvSpPr txBox="1">
            <a:spLocks noChangeArrowheads="1"/>
          </p:cNvSpPr>
          <p:nvPr/>
        </p:nvSpPr>
        <p:spPr bwMode="auto">
          <a:xfrm rot="-5400000">
            <a:off x="-1372218" y="3056265"/>
            <a:ext cx="35429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t>Structure factor (e</a:t>
            </a:r>
            <a:r>
              <a:rPr lang="en-US" sz="2800" b="1" baseline="30000" dirty="0" smtClean="0"/>
              <a:t>-</a:t>
            </a:r>
            <a:r>
              <a:rPr lang="en-US" sz="2800" b="1" dirty="0" smtClean="0"/>
              <a:t>)</a:t>
            </a:r>
            <a:endParaRPr lang="en-US" sz="2800" b="1" dirty="0"/>
          </a:p>
        </p:txBody>
      </p:sp>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Non-isomorphism in lysozyme</a:t>
            </a:r>
            <a:endParaRPr lang="en-US" dirty="0"/>
          </a:p>
        </p:txBody>
      </p:sp>
      <p:sp>
        <p:nvSpPr>
          <p:cNvPr id="2" name="Oval 1"/>
          <p:cNvSpPr/>
          <p:nvPr/>
        </p:nvSpPr>
        <p:spPr>
          <a:xfrm>
            <a:off x="1981200" y="1981200"/>
            <a:ext cx="457200" cy="2819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10400" y="1546396"/>
            <a:ext cx="457200" cy="2819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357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425419" y="5560526"/>
            <a:ext cx="4293163" cy="707886"/>
          </a:xfrm>
          <a:prstGeom prst="rect">
            <a:avLst/>
          </a:prstGeom>
          <a:noFill/>
        </p:spPr>
        <p:txBody>
          <a:bodyPr wrap="none" rtlCol="0">
            <a:spAutoFit/>
          </a:bodyPr>
          <a:lstStyle/>
          <a:p>
            <a:pPr>
              <a:defRPr/>
            </a:pPr>
            <a:r>
              <a:rPr lang="en-US" sz="4000" dirty="0">
                <a:solidFill>
                  <a:prstClr val="black"/>
                </a:solidFill>
                <a:cs typeface="Arial" panose="020B0604020202020204" pitchFamily="34" charset="0"/>
              </a:rPr>
              <a:t>5</a:t>
            </a:r>
            <a:r>
              <a:rPr lang="en-US" sz="4000" dirty="0" smtClean="0">
                <a:solidFill>
                  <a:prstClr val="black"/>
                </a:solidFill>
                <a:cs typeface="Arial" panose="020B0604020202020204" pitchFamily="34" charset="0"/>
              </a:rPr>
              <a:t>% change </a:t>
            </a:r>
            <a:r>
              <a:rPr lang="en-US" sz="4000" dirty="0">
                <a:solidFill>
                  <a:prstClr val="black"/>
                </a:solidFill>
                <a:cs typeface="Arial" panose="020B0604020202020204" pitchFamily="34" charset="0"/>
              </a:rPr>
              <a:t>→</a:t>
            </a:r>
            <a:r>
              <a:rPr lang="en-US" sz="4000" dirty="0" smtClean="0">
                <a:solidFill>
                  <a:prstClr val="black"/>
                </a:solidFill>
                <a:cs typeface="Arial" panose="020B0604020202020204" pitchFamily="34" charset="0"/>
              </a:rPr>
              <a:t> 0%</a:t>
            </a:r>
            <a:endParaRPr lang="en-US" sz="4000" dirty="0">
              <a:solidFill>
                <a:prstClr val="black"/>
              </a:solidFill>
              <a:cs typeface="Arial" panose="020B0604020202020204" pitchFamily="34" charset="0"/>
            </a:endParaRPr>
          </a:p>
        </p:txBody>
      </p:sp>
      <p:cxnSp>
        <p:nvCxnSpPr>
          <p:cNvPr id="78" name="Straight Connector 77"/>
          <p:cNvCxnSpPr/>
          <p:nvPr/>
        </p:nvCxnSpPr>
        <p:spPr>
          <a:xfrm flipV="1">
            <a:off x="2283132" y="1524000"/>
            <a:ext cx="1341664" cy="904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083123" y="4578566"/>
            <a:ext cx="1341664" cy="904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283132" y="4578566"/>
            <a:ext cx="1341664" cy="9043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624796" y="4578566"/>
            <a:ext cx="3799991" cy="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624796" y="1524000"/>
            <a:ext cx="3799991" cy="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624796" y="1524000"/>
            <a:ext cx="0" cy="305456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424787" y="1524003"/>
            <a:ext cx="0" cy="305456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75"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629941" y="2549000"/>
            <a:ext cx="2761254" cy="292499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6"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639056" y="1691132"/>
            <a:ext cx="2761254" cy="292499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830997"/>
          </a:xfrm>
          <a:prstGeom prst="rect">
            <a:avLst/>
          </a:prstGeom>
          <a:noFill/>
        </p:spPr>
        <p:txBody>
          <a:bodyPr wrap="square" rtlCol="0">
            <a:spAutoFit/>
          </a:bodyPr>
          <a:lstStyle/>
          <a:p>
            <a:pPr algn="ctr">
              <a:defRPr/>
            </a:pPr>
            <a:r>
              <a:rPr lang="en-US" sz="4800" dirty="0" smtClean="0">
                <a:solidFill>
                  <a:prstClr val="black"/>
                </a:solidFill>
              </a:rPr>
              <a:t>Uniform stretch</a:t>
            </a:r>
            <a:endParaRPr lang="en-US" sz="4800" dirty="0">
              <a:solidFill>
                <a:prstClr val="black"/>
              </a:solidFill>
            </a:endParaRPr>
          </a:p>
        </p:txBody>
      </p:sp>
      <p:sp>
        <p:nvSpPr>
          <p:cNvPr id="77" name="Rectangle 76"/>
          <p:cNvSpPr/>
          <p:nvPr/>
        </p:nvSpPr>
        <p:spPr>
          <a:xfrm>
            <a:off x="2283132" y="2428392"/>
            <a:ext cx="3799991" cy="30545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prstClr val="white"/>
              </a:solidFill>
              <a:cs typeface="Arial" panose="020B0604020202020204" pitchFamily="34" charset="0"/>
            </a:endParaRPr>
          </a:p>
        </p:txBody>
      </p:sp>
      <p:cxnSp>
        <p:nvCxnSpPr>
          <p:cNvPr id="79" name="Straight Connector 78"/>
          <p:cNvCxnSpPr/>
          <p:nvPr/>
        </p:nvCxnSpPr>
        <p:spPr>
          <a:xfrm flipV="1">
            <a:off x="6058645" y="1524000"/>
            <a:ext cx="1341664" cy="904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559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225" y="352029"/>
            <a:ext cx="8709660" cy="7543800"/>
          </a:xfrm>
        </p:spPr>
      </p:pic>
      <p:sp>
        <p:nvSpPr>
          <p:cNvPr id="6" name="TextBox 5"/>
          <p:cNvSpPr txBox="1"/>
          <p:nvPr/>
        </p:nvSpPr>
        <p:spPr>
          <a:xfrm>
            <a:off x="6726775" y="1710050"/>
            <a:ext cx="2721651" cy="1077218"/>
          </a:xfrm>
          <a:prstGeom prst="rect">
            <a:avLst/>
          </a:prstGeom>
          <a:noFill/>
        </p:spPr>
        <p:txBody>
          <a:bodyPr wrap="square" rtlCol="0">
            <a:spAutoFit/>
          </a:bodyPr>
          <a:lstStyle/>
          <a:p>
            <a:pPr>
              <a:defRPr/>
            </a:pPr>
            <a:r>
              <a:rPr lang="en-US" sz="3200" dirty="0" smtClean="0">
                <a:solidFill>
                  <a:prstClr val="black"/>
                </a:solidFill>
              </a:rPr>
              <a:t>RH: 84.2%</a:t>
            </a:r>
          </a:p>
          <a:p>
            <a:pPr>
              <a:defRPr/>
            </a:pPr>
            <a:r>
              <a:rPr lang="en-US" sz="3200" dirty="0" smtClean="0">
                <a:solidFill>
                  <a:prstClr val="black"/>
                </a:solidFill>
              </a:rPr>
              <a:t>  </a:t>
            </a:r>
            <a:r>
              <a:rPr lang="en-US" sz="2800" dirty="0" smtClean="0">
                <a:solidFill>
                  <a:prstClr val="black"/>
                </a:solidFill>
              </a:rPr>
              <a:t> </a:t>
            </a:r>
            <a:r>
              <a:rPr lang="en-US" sz="3200" dirty="0" smtClean="0">
                <a:solidFill>
                  <a:prstClr val="black"/>
                </a:solidFill>
              </a:rPr>
              <a:t>vs </a:t>
            </a:r>
            <a:r>
              <a:rPr lang="en-US" sz="3200" dirty="0">
                <a:solidFill>
                  <a:prstClr val="black"/>
                </a:solidFill>
              </a:rPr>
              <a:t>71.9%</a:t>
            </a:r>
          </a:p>
        </p:txBody>
      </p:sp>
      <p:sp>
        <p:nvSpPr>
          <p:cNvPr id="8" name="Rectangle 7"/>
          <p:cNvSpPr/>
          <p:nvPr/>
        </p:nvSpPr>
        <p:spPr>
          <a:xfrm>
            <a:off x="6423764" y="1052500"/>
            <a:ext cx="2460930" cy="584775"/>
          </a:xfrm>
          <a:prstGeom prst="rect">
            <a:avLst/>
          </a:prstGeom>
        </p:spPr>
        <p:txBody>
          <a:bodyPr wrap="none">
            <a:spAutoFit/>
          </a:bodyPr>
          <a:lstStyle/>
          <a:p>
            <a:pPr>
              <a:defRPr/>
            </a:pPr>
            <a:r>
              <a:rPr lang="en-US" sz="3200" dirty="0" err="1">
                <a:solidFill>
                  <a:prstClr val="black"/>
                </a:solidFill>
              </a:rPr>
              <a:t>R</a:t>
            </a:r>
            <a:r>
              <a:rPr lang="en-US" sz="3200" baseline="-25000" dirty="0" err="1">
                <a:solidFill>
                  <a:prstClr val="black"/>
                </a:solidFill>
              </a:rPr>
              <a:t>iso</a:t>
            </a:r>
            <a:r>
              <a:rPr lang="en-US" sz="3200" dirty="0">
                <a:solidFill>
                  <a:prstClr val="black"/>
                </a:solidFill>
              </a:rPr>
              <a:t> = 44.5%</a:t>
            </a:r>
          </a:p>
        </p:txBody>
      </p:sp>
      <p:sp>
        <p:nvSpPr>
          <p:cNvPr id="11" name="Rectangle 10"/>
          <p:cNvSpPr/>
          <p:nvPr/>
        </p:nvSpPr>
        <p:spPr>
          <a:xfrm>
            <a:off x="-299247" y="440774"/>
            <a:ext cx="152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3" name="TextBox 2"/>
          <p:cNvSpPr txBox="1"/>
          <p:nvPr/>
        </p:nvSpPr>
        <p:spPr>
          <a:xfrm>
            <a:off x="5610403" y="1716494"/>
            <a:ext cx="922047" cy="830997"/>
          </a:xfrm>
          <a:prstGeom prst="rect">
            <a:avLst/>
          </a:prstGeom>
          <a:noFill/>
        </p:spPr>
        <p:txBody>
          <a:bodyPr wrap="none" rtlCol="0">
            <a:spAutoFit/>
          </a:bodyPr>
          <a:lstStyle/>
          <a:p>
            <a:pPr>
              <a:defRPr/>
            </a:pPr>
            <a:r>
              <a:rPr lang="en-US" sz="2400" dirty="0" smtClean="0">
                <a:solidFill>
                  <a:prstClr val="black"/>
                </a:solidFill>
                <a:cs typeface="Arial" panose="020B0604020202020204" pitchFamily="34" charset="0"/>
              </a:rPr>
              <a:t>3aw6</a:t>
            </a:r>
          </a:p>
          <a:p>
            <a:pPr>
              <a:defRPr/>
            </a:pPr>
            <a:r>
              <a:rPr lang="en-US" sz="2400" dirty="0" smtClean="0">
                <a:solidFill>
                  <a:prstClr val="black"/>
                </a:solidFill>
                <a:cs typeface="Arial" panose="020B0604020202020204" pitchFamily="34" charset="0"/>
              </a:rPr>
              <a:t>3aw7</a:t>
            </a:r>
            <a:endParaRPr lang="en-US" sz="2400" dirty="0">
              <a:solidFill>
                <a:prstClr val="black"/>
              </a:solidFill>
              <a:cs typeface="Arial" panose="020B0604020202020204" pitchFamily="34" charset="0"/>
            </a:endParaRPr>
          </a:p>
        </p:txBody>
      </p:sp>
      <p:sp>
        <p:nvSpPr>
          <p:cNvPr id="12" name="Rectangle 11"/>
          <p:cNvSpPr/>
          <p:nvPr/>
        </p:nvSpPr>
        <p:spPr>
          <a:xfrm>
            <a:off x="3436513" y="1052500"/>
            <a:ext cx="2590774" cy="584775"/>
          </a:xfrm>
          <a:prstGeom prst="rect">
            <a:avLst/>
          </a:prstGeom>
        </p:spPr>
        <p:txBody>
          <a:bodyPr wrap="none">
            <a:spAutoFit/>
          </a:bodyPr>
          <a:lstStyle/>
          <a:p>
            <a:pPr>
              <a:defRPr/>
            </a:pPr>
            <a:r>
              <a:rPr lang="el-GR" sz="3200" dirty="0" smtClean="0">
                <a:solidFill>
                  <a:srgbClr val="FF0000"/>
                </a:solidFill>
              </a:rPr>
              <a:t>Δ</a:t>
            </a:r>
            <a:r>
              <a:rPr lang="en-US" sz="3200" dirty="0" smtClean="0">
                <a:solidFill>
                  <a:srgbClr val="FF0000"/>
                </a:solidFill>
              </a:rPr>
              <a:t>cell </a:t>
            </a:r>
            <a:r>
              <a:rPr lang="en-US" sz="3200" dirty="0">
                <a:solidFill>
                  <a:srgbClr val="FF0000"/>
                </a:solidFill>
              </a:rPr>
              <a:t>= </a:t>
            </a:r>
            <a:r>
              <a:rPr lang="en-US" sz="3200" dirty="0" smtClean="0">
                <a:solidFill>
                  <a:srgbClr val="FF0000"/>
                </a:solidFill>
              </a:rPr>
              <a:t>0.7 %</a:t>
            </a:r>
            <a:endParaRPr lang="en-US" sz="3200" dirty="0">
              <a:solidFill>
                <a:srgbClr val="FF0000"/>
              </a:solidFill>
            </a:endParaRPr>
          </a:p>
        </p:txBody>
      </p:sp>
      <p:sp>
        <p:nvSpPr>
          <p:cNvPr id="2" name="Title 1"/>
          <p:cNvSpPr>
            <a:spLocks noGrp="1"/>
          </p:cNvSpPr>
          <p:nvPr>
            <p:ph type="title"/>
          </p:nvPr>
        </p:nvSpPr>
        <p:spPr>
          <a:xfrm>
            <a:off x="457200" y="0"/>
            <a:ext cx="8229600" cy="1143000"/>
          </a:xfrm>
        </p:spPr>
        <p:txBody>
          <a:bodyPr/>
          <a:lstStyle/>
          <a:p>
            <a:r>
              <a:rPr lang="en-US" dirty="0" smtClean="0"/>
              <a:t>Non-isomorphism in lysozyme</a:t>
            </a:r>
            <a:endParaRPr lang="en-US" dirty="0"/>
          </a:p>
        </p:txBody>
      </p:sp>
      <p:sp>
        <p:nvSpPr>
          <p:cNvPr id="10" name="Rectangle 9"/>
          <p:cNvSpPr/>
          <p:nvPr/>
        </p:nvSpPr>
        <p:spPr>
          <a:xfrm>
            <a:off x="0" y="1052500"/>
            <a:ext cx="3046027" cy="584775"/>
          </a:xfrm>
          <a:prstGeom prst="rect">
            <a:avLst/>
          </a:prstGeom>
        </p:spPr>
        <p:txBody>
          <a:bodyPr wrap="none">
            <a:spAutoFit/>
          </a:bodyPr>
          <a:lstStyle/>
          <a:p>
            <a:pPr>
              <a:defRPr/>
            </a:pPr>
            <a:r>
              <a:rPr lang="en-US" sz="3200" dirty="0">
                <a:solidFill>
                  <a:prstClr val="black"/>
                </a:solidFill>
              </a:rPr>
              <a:t>RMSD = </a:t>
            </a:r>
            <a:r>
              <a:rPr lang="en-US" sz="3200" dirty="0" smtClean="0">
                <a:solidFill>
                  <a:prstClr val="black"/>
                </a:solidFill>
              </a:rPr>
              <a:t>1.70 </a:t>
            </a:r>
            <a:r>
              <a:rPr lang="en-US" sz="3200" dirty="0">
                <a:solidFill>
                  <a:prstClr val="black"/>
                </a:solidFill>
              </a:rPr>
              <a:t>Å</a:t>
            </a:r>
          </a:p>
        </p:txBody>
      </p:sp>
      <p:sp>
        <p:nvSpPr>
          <p:cNvPr id="13" name="Rectangle 12"/>
          <p:cNvSpPr/>
          <p:nvPr/>
        </p:nvSpPr>
        <p:spPr>
          <a:xfrm>
            <a:off x="0" y="1516295"/>
            <a:ext cx="3046027" cy="584775"/>
          </a:xfrm>
          <a:prstGeom prst="rect">
            <a:avLst/>
          </a:prstGeom>
        </p:spPr>
        <p:txBody>
          <a:bodyPr wrap="none">
            <a:spAutoFit/>
          </a:bodyPr>
          <a:lstStyle/>
          <a:p>
            <a:pPr>
              <a:defRPr/>
            </a:pPr>
            <a:r>
              <a:rPr lang="en-US" sz="3200" dirty="0">
                <a:solidFill>
                  <a:prstClr val="black"/>
                </a:solidFill>
              </a:rPr>
              <a:t>RMSD = 0</a:t>
            </a:r>
            <a:r>
              <a:rPr lang="en-US" sz="3200" dirty="0" smtClean="0">
                <a:solidFill>
                  <a:prstClr val="black"/>
                </a:solidFill>
              </a:rPr>
              <a:t>.18 </a:t>
            </a:r>
            <a:r>
              <a:rPr lang="en-US" sz="3200" dirty="0">
                <a:solidFill>
                  <a:prstClr val="black"/>
                </a:solidFill>
              </a:rPr>
              <a:t>Å</a:t>
            </a:r>
          </a:p>
        </p:txBody>
      </p:sp>
    </p:spTree>
    <p:extLst>
      <p:ext uri="{BB962C8B-B14F-4D97-AF65-F5344CB8AC3E}">
        <p14:creationId xmlns:p14="http://schemas.microsoft.com/office/powerpoint/2010/main" val="28317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0"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17875" cy="6838406"/>
          </a:xfrm>
          <a:prstGeom prst="rect">
            <a:avLst/>
          </a:prstGeom>
        </p:spPr>
      </p:pic>
    </p:spTree>
    <p:extLst>
      <p:ext uri="{BB962C8B-B14F-4D97-AF65-F5344CB8AC3E}">
        <p14:creationId xmlns:p14="http://schemas.microsoft.com/office/powerpoint/2010/main" val="3916596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2108"/>
            <a:ext cx="9144000" cy="6404741"/>
          </a:xfrm>
          <a:prstGeom prst="rect">
            <a:avLst/>
          </a:prstGeom>
        </p:spPr>
      </p:pic>
      <p:sp>
        <p:nvSpPr>
          <p:cNvPr id="2" name="Title 1"/>
          <p:cNvSpPr>
            <a:spLocks noGrp="1"/>
          </p:cNvSpPr>
          <p:nvPr>
            <p:ph type="title"/>
          </p:nvPr>
        </p:nvSpPr>
        <p:spPr>
          <a:xfrm>
            <a:off x="457200" y="0"/>
            <a:ext cx="8229600" cy="917422"/>
          </a:xfrm>
        </p:spPr>
        <p:txBody>
          <a:bodyPr/>
          <a:lstStyle/>
          <a:p>
            <a:r>
              <a:rPr lang="en-US" dirty="0" smtClean="0"/>
              <a:t>3aw6</a:t>
            </a:r>
            <a:endParaRPr lang="en-US" dirty="0"/>
          </a:p>
        </p:txBody>
      </p:sp>
    </p:spTree>
    <p:extLst>
      <p:ext uri="{BB962C8B-B14F-4D97-AF65-F5344CB8AC3E}">
        <p14:creationId xmlns:p14="http://schemas.microsoft.com/office/powerpoint/2010/main" val="3873374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6" y="457360"/>
            <a:ext cx="9114263" cy="6383913"/>
          </a:xfrm>
          <a:prstGeom prst="rect">
            <a:avLst/>
          </a:prstGeom>
        </p:spPr>
      </p:pic>
      <p:sp>
        <p:nvSpPr>
          <p:cNvPr id="2" name="Title 1"/>
          <p:cNvSpPr>
            <a:spLocks noGrp="1"/>
          </p:cNvSpPr>
          <p:nvPr>
            <p:ph type="title"/>
          </p:nvPr>
        </p:nvSpPr>
        <p:spPr>
          <a:xfrm>
            <a:off x="457200" y="0"/>
            <a:ext cx="8229600" cy="917422"/>
          </a:xfrm>
        </p:spPr>
        <p:txBody>
          <a:bodyPr/>
          <a:lstStyle/>
          <a:p>
            <a:r>
              <a:rPr lang="en-US" dirty="0" smtClean="0"/>
              <a:t>3aw6 3aw7</a:t>
            </a:r>
            <a:endParaRPr lang="en-US" dirty="0"/>
          </a:p>
        </p:txBody>
      </p:sp>
    </p:spTree>
    <p:extLst>
      <p:ext uri="{BB962C8B-B14F-4D97-AF65-F5344CB8AC3E}">
        <p14:creationId xmlns:p14="http://schemas.microsoft.com/office/powerpoint/2010/main" val="3767190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 y="446750"/>
            <a:ext cx="9153293" cy="6411250"/>
          </a:xfrm>
          <a:prstGeom prst="rect">
            <a:avLst/>
          </a:prstGeom>
        </p:spPr>
      </p:pic>
      <p:sp>
        <p:nvSpPr>
          <p:cNvPr id="2" name="Title 1"/>
          <p:cNvSpPr>
            <a:spLocks noGrp="1"/>
          </p:cNvSpPr>
          <p:nvPr>
            <p:ph type="title"/>
          </p:nvPr>
        </p:nvSpPr>
        <p:spPr>
          <a:xfrm>
            <a:off x="457200" y="0"/>
            <a:ext cx="8229600" cy="917422"/>
          </a:xfrm>
        </p:spPr>
        <p:txBody>
          <a:bodyPr/>
          <a:lstStyle/>
          <a:p>
            <a:r>
              <a:rPr lang="en-US" dirty="0" smtClean="0"/>
              <a:t>3aw6, 3aw7, “bent” </a:t>
            </a:r>
            <a:r>
              <a:rPr lang="en-US" dirty="0" smtClean="0"/>
              <a:t>3aw7</a:t>
            </a:r>
            <a:endParaRPr lang="en-US" dirty="0"/>
          </a:p>
        </p:txBody>
      </p:sp>
    </p:spTree>
    <p:extLst>
      <p:ext uri="{BB962C8B-B14F-4D97-AF65-F5344CB8AC3E}">
        <p14:creationId xmlns:p14="http://schemas.microsoft.com/office/powerpoint/2010/main" val="410038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3259"/>
            <a:ext cx="9144000" cy="6404741"/>
          </a:xfrm>
          <a:prstGeom prst="rect">
            <a:avLst/>
          </a:prstGeom>
        </p:spPr>
      </p:pic>
      <p:sp>
        <p:nvSpPr>
          <p:cNvPr id="2" name="Title 1"/>
          <p:cNvSpPr>
            <a:spLocks noGrp="1"/>
          </p:cNvSpPr>
          <p:nvPr>
            <p:ph type="title"/>
          </p:nvPr>
        </p:nvSpPr>
        <p:spPr>
          <a:xfrm>
            <a:off x="457200" y="0"/>
            <a:ext cx="8229600" cy="917422"/>
          </a:xfrm>
        </p:spPr>
        <p:txBody>
          <a:bodyPr/>
          <a:lstStyle/>
          <a:p>
            <a:r>
              <a:rPr lang="en-US" dirty="0" smtClean="0"/>
              <a:t>3aw6, </a:t>
            </a:r>
            <a:r>
              <a:rPr lang="en-US" dirty="0" smtClean="0"/>
              <a:t>“bent” </a:t>
            </a:r>
            <a:r>
              <a:rPr lang="en-US" dirty="0" smtClean="0"/>
              <a:t>3aw7</a:t>
            </a:r>
            <a:endParaRPr lang="en-US" dirty="0"/>
          </a:p>
        </p:txBody>
      </p:sp>
    </p:spTree>
    <p:extLst>
      <p:ext uri="{BB962C8B-B14F-4D97-AF65-F5344CB8AC3E}">
        <p14:creationId xmlns:p14="http://schemas.microsoft.com/office/powerpoint/2010/main" val="3369584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3259"/>
            <a:ext cx="9144000" cy="6404741"/>
          </a:xfrm>
          <a:prstGeom prst="rect">
            <a:avLst/>
          </a:prstGeom>
        </p:spPr>
      </p:pic>
      <p:sp>
        <p:nvSpPr>
          <p:cNvPr id="2" name="Title 1"/>
          <p:cNvSpPr>
            <a:spLocks noGrp="1"/>
          </p:cNvSpPr>
          <p:nvPr>
            <p:ph type="title"/>
          </p:nvPr>
        </p:nvSpPr>
        <p:spPr>
          <a:xfrm>
            <a:off x="457200" y="0"/>
            <a:ext cx="8229600" cy="917422"/>
          </a:xfrm>
        </p:spPr>
        <p:txBody>
          <a:bodyPr/>
          <a:lstStyle/>
          <a:p>
            <a:r>
              <a:rPr lang="en-US" dirty="0" smtClean="0"/>
              <a:t>3aw6</a:t>
            </a:r>
            <a:endParaRPr lang="en-US" dirty="0"/>
          </a:p>
        </p:txBody>
      </p:sp>
    </p:spTree>
    <p:extLst>
      <p:ext uri="{BB962C8B-B14F-4D97-AF65-F5344CB8AC3E}">
        <p14:creationId xmlns:p14="http://schemas.microsoft.com/office/powerpoint/2010/main" val="1777555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 y="450655"/>
            <a:ext cx="9147717" cy="6407345"/>
          </a:xfrm>
          <a:prstGeom prst="rect">
            <a:avLst/>
          </a:prstGeom>
        </p:spPr>
      </p:pic>
      <p:sp>
        <p:nvSpPr>
          <p:cNvPr id="2" name="Title 1"/>
          <p:cNvSpPr>
            <a:spLocks noGrp="1"/>
          </p:cNvSpPr>
          <p:nvPr>
            <p:ph type="title"/>
          </p:nvPr>
        </p:nvSpPr>
        <p:spPr>
          <a:xfrm>
            <a:off x="457200" y="0"/>
            <a:ext cx="8229600" cy="917422"/>
          </a:xfrm>
        </p:spPr>
        <p:txBody>
          <a:bodyPr/>
          <a:lstStyle/>
          <a:p>
            <a:r>
              <a:rPr lang="en-US" dirty="0" smtClean="0"/>
              <a:t>“bent” 3aw7</a:t>
            </a:r>
            <a:endParaRPr lang="en-US" dirty="0"/>
          </a:p>
        </p:txBody>
      </p:sp>
    </p:spTree>
    <p:extLst>
      <p:ext uri="{BB962C8B-B14F-4D97-AF65-F5344CB8AC3E}">
        <p14:creationId xmlns:p14="http://schemas.microsoft.com/office/powerpoint/2010/main" val="2016265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3259"/>
            <a:ext cx="9144000" cy="6404741"/>
          </a:xfrm>
          <a:prstGeom prst="rect">
            <a:avLst/>
          </a:prstGeom>
        </p:spPr>
      </p:pic>
      <p:sp>
        <p:nvSpPr>
          <p:cNvPr id="2" name="Title 1"/>
          <p:cNvSpPr>
            <a:spLocks noGrp="1"/>
          </p:cNvSpPr>
          <p:nvPr>
            <p:ph type="title"/>
          </p:nvPr>
        </p:nvSpPr>
        <p:spPr>
          <a:xfrm>
            <a:off x="457200" y="0"/>
            <a:ext cx="8229600" cy="917422"/>
          </a:xfrm>
        </p:spPr>
        <p:txBody>
          <a:bodyPr/>
          <a:lstStyle/>
          <a:p>
            <a:r>
              <a:rPr lang="en-US" dirty="0" smtClean="0"/>
              <a:t>3aw7</a:t>
            </a:r>
            <a:endParaRPr lang="en-US" dirty="0"/>
          </a:p>
        </p:txBody>
      </p:sp>
    </p:spTree>
    <p:extLst>
      <p:ext uri="{BB962C8B-B14F-4D97-AF65-F5344CB8AC3E}">
        <p14:creationId xmlns:p14="http://schemas.microsoft.com/office/powerpoint/2010/main" val="756853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172627"/>
            <a:ext cx="9144000" cy="668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668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Factor Equation</a:t>
            </a:r>
            <a:endParaRPr lang="en-US" dirty="0"/>
          </a:p>
        </p:txBody>
      </p:sp>
      <p:sp>
        <p:nvSpPr>
          <p:cNvPr id="6" name="TextBox 5"/>
          <p:cNvSpPr txBox="1"/>
          <p:nvPr/>
        </p:nvSpPr>
        <p:spPr>
          <a:xfrm>
            <a:off x="1307291" y="1917225"/>
            <a:ext cx="5989140" cy="830997"/>
          </a:xfrm>
          <a:prstGeom prst="rect">
            <a:avLst/>
          </a:prstGeom>
          <a:noFill/>
        </p:spPr>
        <p:txBody>
          <a:bodyPr wrap="none" rtlCol="0">
            <a:spAutoFit/>
          </a:bodyPr>
          <a:lstStyle/>
          <a:p>
            <a:pPr fontAlgn="base">
              <a:spcBef>
                <a:spcPct val="0"/>
              </a:spcBef>
              <a:spcAft>
                <a:spcPct val="0"/>
              </a:spcAft>
            </a:pPr>
            <a:r>
              <a:rPr lang="en-US" sz="2800" dirty="0" err="1" smtClean="0">
                <a:solidFill>
                  <a:prstClr val="black"/>
                </a:solidFill>
              </a:rPr>
              <a:t>F</a:t>
            </a:r>
            <a:r>
              <a:rPr lang="en-US" sz="2800" baseline="-25000" dirty="0" err="1" smtClean="0">
                <a:solidFill>
                  <a:prstClr val="black"/>
                </a:solidFill>
              </a:rPr>
              <a:t>hkl</a:t>
            </a:r>
            <a:r>
              <a:rPr lang="en-US" sz="2800" dirty="0" smtClean="0">
                <a:solidFill>
                  <a:prstClr val="black"/>
                </a:solidFill>
              </a:rPr>
              <a:t> =</a:t>
            </a:r>
            <a:r>
              <a:rPr lang="en-US" sz="4800" dirty="0" smtClean="0">
                <a:solidFill>
                  <a:prstClr val="black"/>
                </a:solidFill>
              </a:rPr>
              <a:t>   </a:t>
            </a:r>
            <a:r>
              <a:rPr lang="en-US" sz="2800" dirty="0" err="1" smtClean="0">
                <a:solidFill>
                  <a:prstClr val="black"/>
                </a:solidFill>
              </a:rPr>
              <a:t>f</a:t>
            </a:r>
            <a:r>
              <a:rPr lang="en-US" sz="2800" baseline="-25000" dirty="0" err="1" smtClean="0">
                <a:solidFill>
                  <a:prstClr val="black"/>
                </a:solidFill>
              </a:rPr>
              <a:t>atom</a:t>
            </a:r>
            <a:r>
              <a:rPr lang="en-US" sz="2800" dirty="0" smtClean="0">
                <a:solidFill>
                  <a:prstClr val="black"/>
                </a:solidFill>
              </a:rPr>
              <a:t> </a:t>
            </a:r>
            <a:r>
              <a:rPr lang="en-US" sz="2800" dirty="0" err="1" smtClean="0">
                <a:solidFill>
                  <a:prstClr val="black"/>
                </a:solidFill>
              </a:rPr>
              <a:t>exp</a:t>
            </a:r>
            <a:r>
              <a:rPr lang="en-US" sz="2800" dirty="0" smtClean="0">
                <a:solidFill>
                  <a:prstClr val="black"/>
                </a:solidFill>
              </a:rPr>
              <a:t>(-2</a:t>
            </a:r>
            <a:r>
              <a:rPr lang="el-GR" sz="2800" dirty="0" smtClean="0">
                <a:solidFill>
                  <a:prstClr val="black"/>
                </a:solidFill>
              </a:rPr>
              <a:t>π</a:t>
            </a:r>
            <a:r>
              <a:rPr lang="en-US" sz="2800" dirty="0" smtClean="0">
                <a:solidFill>
                  <a:prstClr val="black"/>
                </a:solidFill>
              </a:rPr>
              <a:t> </a:t>
            </a:r>
            <a:r>
              <a:rPr lang="en-US" sz="2800" dirty="0" err="1" smtClean="0">
                <a:solidFill>
                  <a:prstClr val="black"/>
                </a:solidFill>
              </a:rPr>
              <a:t>i</a:t>
            </a:r>
            <a:r>
              <a:rPr lang="en-US" sz="2800" dirty="0" smtClean="0">
                <a:solidFill>
                  <a:prstClr val="black"/>
                </a:solidFill>
              </a:rPr>
              <a:t> (</a:t>
            </a:r>
            <a:r>
              <a:rPr lang="en-US" sz="2800" dirty="0" err="1" smtClean="0">
                <a:solidFill>
                  <a:prstClr val="black"/>
                </a:solidFill>
              </a:rPr>
              <a:t>hx</a:t>
            </a:r>
            <a:r>
              <a:rPr lang="en-US" sz="2800" dirty="0" smtClean="0">
                <a:solidFill>
                  <a:prstClr val="black"/>
                </a:solidFill>
              </a:rPr>
              <a:t> + </a:t>
            </a:r>
            <a:r>
              <a:rPr lang="en-US" sz="2800" dirty="0" err="1" smtClean="0">
                <a:solidFill>
                  <a:prstClr val="black"/>
                </a:solidFill>
              </a:rPr>
              <a:t>ky</a:t>
            </a:r>
            <a:r>
              <a:rPr lang="en-US" sz="2800" dirty="0" smtClean="0">
                <a:solidFill>
                  <a:prstClr val="black"/>
                </a:solidFill>
              </a:rPr>
              <a:t> + </a:t>
            </a:r>
            <a:r>
              <a:rPr lang="en-US" sz="2800" dirty="0" err="1" smtClean="0">
                <a:solidFill>
                  <a:prstClr val="black"/>
                </a:solidFill>
              </a:rPr>
              <a:t>lz</a:t>
            </a:r>
            <a:r>
              <a:rPr lang="en-US" sz="2800" dirty="0" smtClean="0">
                <a:solidFill>
                  <a:prstClr val="black"/>
                </a:solidFill>
              </a:rPr>
              <a:t>))</a:t>
            </a:r>
            <a:endParaRPr lang="en-US" sz="2800" dirty="0">
              <a:solidFill>
                <a:prstClr val="black"/>
              </a:solidFill>
            </a:endParaRPr>
          </a:p>
        </p:txBody>
      </p:sp>
      <p:sp>
        <p:nvSpPr>
          <p:cNvPr id="8" name="Rectangle 7"/>
          <p:cNvSpPr/>
          <p:nvPr/>
        </p:nvSpPr>
        <p:spPr>
          <a:xfrm>
            <a:off x="2126681" y="1921915"/>
            <a:ext cx="660758" cy="1015663"/>
          </a:xfrm>
          <a:prstGeom prst="rect">
            <a:avLst/>
          </a:prstGeom>
        </p:spPr>
        <p:txBody>
          <a:bodyPr wrap="none">
            <a:spAutoFit/>
          </a:bodyPr>
          <a:lstStyle/>
          <a:p>
            <a:pPr fontAlgn="base">
              <a:spcBef>
                <a:spcPct val="0"/>
              </a:spcBef>
              <a:spcAft>
                <a:spcPct val="0"/>
              </a:spcAft>
            </a:pPr>
            <a:r>
              <a:rPr lang="el-GR" sz="6000" dirty="0">
                <a:solidFill>
                  <a:prstClr val="black"/>
                </a:solidFill>
              </a:rPr>
              <a:t>Σ</a:t>
            </a:r>
            <a:endParaRPr lang="en-US" sz="6000" dirty="0">
              <a:solidFill>
                <a:prstClr val="black"/>
              </a:solidFill>
            </a:endParaRPr>
          </a:p>
        </p:txBody>
      </p:sp>
      <p:grpSp>
        <p:nvGrpSpPr>
          <p:cNvPr id="13" name="Group 12"/>
          <p:cNvGrpSpPr/>
          <p:nvPr/>
        </p:nvGrpSpPr>
        <p:grpSpPr>
          <a:xfrm>
            <a:off x="641878" y="3398569"/>
            <a:ext cx="8293115" cy="1019130"/>
            <a:chOff x="641878" y="3398569"/>
            <a:chExt cx="8293115" cy="1019130"/>
          </a:xfrm>
        </p:grpSpPr>
        <p:sp>
          <p:nvSpPr>
            <p:cNvPr id="7" name="TextBox 6"/>
            <p:cNvSpPr txBox="1"/>
            <p:nvPr/>
          </p:nvSpPr>
          <p:spPr>
            <a:xfrm>
              <a:off x="1445622" y="3402036"/>
              <a:ext cx="7489371" cy="830997"/>
            </a:xfrm>
            <a:prstGeom prst="rect">
              <a:avLst/>
            </a:prstGeom>
            <a:noFill/>
          </p:spPr>
          <p:txBody>
            <a:bodyPr wrap="square" rtlCol="0">
              <a:spAutoFit/>
            </a:bodyPr>
            <a:lstStyle/>
            <a:p>
              <a:pPr fontAlgn="base">
                <a:spcBef>
                  <a:spcPct val="0"/>
                </a:spcBef>
                <a:spcAft>
                  <a:spcPct val="0"/>
                </a:spcAft>
              </a:pPr>
              <a:r>
                <a:rPr lang="en-US" sz="2800" dirty="0" smtClean="0">
                  <a:solidFill>
                    <a:prstClr val="black"/>
                  </a:solidFill>
                </a:rPr>
                <a:t>=</a:t>
              </a:r>
              <a:r>
                <a:rPr lang="en-US" sz="4800" dirty="0" smtClean="0">
                  <a:solidFill>
                    <a:prstClr val="black"/>
                  </a:solidFill>
                </a:rPr>
                <a:t>    </a:t>
              </a:r>
              <a:r>
                <a:rPr lang="en-US" sz="2800" dirty="0" err="1" smtClean="0">
                  <a:solidFill>
                    <a:prstClr val="black"/>
                  </a:solidFill>
                </a:rPr>
                <a:t>f</a:t>
              </a:r>
              <a:r>
                <a:rPr lang="en-US" sz="2800" baseline="-25000" dirty="0" err="1" smtClean="0">
                  <a:solidFill>
                    <a:prstClr val="black"/>
                  </a:solidFill>
                </a:rPr>
                <a:t>atom</a:t>
              </a:r>
              <a:r>
                <a:rPr lang="en-US" sz="2800" dirty="0" smtClean="0">
                  <a:solidFill>
                    <a:prstClr val="black"/>
                  </a:solidFill>
                </a:rPr>
                <a:t> (-2</a:t>
              </a:r>
              <a:r>
                <a:rPr lang="el-GR" sz="2800" dirty="0">
                  <a:solidFill>
                    <a:prstClr val="black"/>
                  </a:solidFill>
                </a:rPr>
                <a:t>π</a:t>
              </a:r>
              <a:r>
                <a:rPr lang="en-US" sz="2800" dirty="0">
                  <a:solidFill>
                    <a:prstClr val="black"/>
                  </a:solidFill>
                </a:rPr>
                <a:t> </a:t>
              </a:r>
              <a:r>
                <a:rPr lang="en-US" sz="2800" dirty="0" err="1">
                  <a:solidFill>
                    <a:prstClr val="black"/>
                  </a:solidFill>
                </a:rPr>
                <a:t>i</a:t>
              </a:r>
              <a:r>
                <a:rPr lang="en-US" sz="2800" dirty="0">
                  <a:solidFill>
                    <a:prstClr val="black"/>
                  </a:solidFill>
                </a:rPr>
                <a:t> </a:t>
              </a:r>
              <a:r>
                <a:rPr lang="en-US" sz="2800" dirty="0" err="1" smtClean="0">
                  <a:solidFill>
                    <a:prstClr val="black"/>
                  </a:solidFill>
                </a:rPr>
                <a:t>hx</a:t>
              </a:r>
              <a:r>
                <a:rPr lang="en-US" sz="2800" dirty="0" smtClean="0">
                  <a:solidFill>
                    <a:prstClr val="black"/>
                  </a:solidFill>
                </a:rPr>
                <a:t>) </a:t>
              </a:r>
              <a:r>
                <a:rPr lang="en-US" sz="2800" dirty="0" err="1" smtClean="0">
                  <a:solidFill>
                    <a:prstClr val="black"/>
                  </a:solidFill>
                </a:rPr>
                <a:t>exp</a:t>
              </a:r>
              <a:r>
                <a:rPr lang="en-US" sz="2800" dirty="0" smtClean="0">
                  <a:solidFill>
                    <a:prstClr val="black"/>
                  </a:solidFill>
                </a:rPr>
                <a:t>(-2</a:t>
              </a:r>
              <a:r>
                <a:rPr lang="el-GR" sz="2800" dirty="0" smtClean="0">
                  <a:solidFill>
                    <a:prstClr val="black"/>
                  </a:solidFill>
                </a:rPr>
                <a:t>π</a:t>
              </a:r>
              <a:r>
                <a:rPr lang="en-US" sz="2800" dirty="0" smtClean="0">
                  <a:solidFill>
                    <a:prstClr val="black"/>
                  </a:solidFill>
                </a:rPr>
                <a:t> </a:t>
              </a:r>
              <a:r>
                <a:rPr lang="en-US" sz="2800" dirty="0" err="1" smtClean="0">
                  <a:solidFill>
                    <a:prstClr val="black"/>
                  </a:solidFill>
                </a:rPr>
                <a:t>i</a:t>
              </a:r>
              <a:r>
                <a:rPr lang="en-US" sz="2800" dirty="0" smtClean="0">
                  <a:solidFill>
                    <a:prstClr val="black"/>
                  </a:solidFill>
                </a:rPr>
                <a:t> (</a:t>
              </a:r>
              <a:r>
                <a:rPr lang="en-US" sz="2800" dirty="0" err="1" smtClean="0">
                  <a:solidFill>
                    <a:prstClr val="black"/>
                  </a:solidFill>
                </a:rPr>
                <a:t>hx</a:t>
              </a:r>
              <a:r>
                <a:rPr lang="en-US" sz="2800" dirty="0" smtClean="0">
                  <a:solidFill>
                    <a:prstClr val="black"/>
                  </a:solidFill>
                </a:rPr>
                <a:t> + </a:t>
              </a:r>
              <a:r>
                <a:rPr lang="en-US" sz="2800" dirty="0" err="1" smtClean="0">
                  <a:solidFill>
                    <a:prstClr val="black"/>
                  </a:solidFill>
                </a:rPr>
                <a:t>ky</a:t>
              </a:r>
              <a:r>
                <a:rPr lang="en-US" sz="2800" dirty="0" smtClean="0">
                  <a:solidFill>
                    <a:prstClr val="black"/>
                  </a:solidFill>
                </a:rPr>
                <a:t> + </a:t>
              </a:r>
              <a:r>
                <a:rPr lang="en-US" sz="2800" dirty="0" err="1" smtClean="0">
                  <a:solidFill>
                    <a:prstClr val="black"/>
                  </a:solidFill>
                </a:rPr>
                <a:t>lz</a:t>
              </a:r>
              <a:r>
                <a:rPr lang="en-US" sz="2800" dirty="0" smtClean="0">
                  <a:solidFill>
                    <a:prstClr val="black"/>
                  </a:solidFill>
                </a:rPr>
                <a:t>))</a:t>
              </a:r>
              <a:endParaRPr lang="en-US" sz="2800" dirty="0">
                <a:solidFill>
                  <a:prstClr val="black"/>
                </a:solidFill>
              </a:endParaRPr>
            </a:p>
          </p:txBody>
        </p:sp>
        <p:sp>
          <p:nvSpPr>
            <p:cNvPr id="9" name="Rectangle 8"/>
            <p:cNvSpPr/>
            <p:nvPr/>
          </p:nvSpPr>
          <p:spPr>
            <a:xfrm>
              <a:off x="1796302" y="3402036"/>
              <a:ext cx="660758" cy="1015663"/>
            </a:xfrm>
            <a:prstGeom prst="rect">
              <a:avLst/>
            </a:prstGeom>
          </p:spPr>
          <p:txBody>
            <a:bodyPr wrap="none">
              <a:spAutoFit/>
            </a:bodyPr>
            <a:lstStyle/>
            <a:p>
              <a:pPr fontAlgn="base">
                <a:spcBef>
                  <a:spcPct val="0"/>
                </a:spcBef>
                <a:spcAft>
                  <a:spcPct val="0"/>
                </a:spcAft>
              </a:pPr>
              <a:r>
                <a:rPr lang="el-GR" sz="6000" dirty="0">
                  <a:solidFill>
                    <a:prstClr val="black"/>
                  </a:solidFill>
                </a:rPr>
                <a:t>Σ</a:t>
              </a:r>
              <a:endParaRPr lang="en-US" sz="6000" dirty="0">
                <a:solidFill>
                  <a:prstClr val="black"/>
                </a:solidFill>
              </a:endParaRPr>
            </a:p>
          </p:txBody>
        </p:sp>
        <p:sp>
          <p:nvSpPr>
            <p:cNvPr id="10" name="Rectangle 9"/>
            <p:cNvSpPr/>
            <p:nvPr/>
          </p:nvSpPr>
          <p:spPr>
            <a:xfrm>
              <a:off x="641878" y="3398569"/>
              <a:ext cx="910827" cy="954107"/>
            </a:xfrm>
            <a:prstGeom prst="rect">
              <a:avLst/>
            </a:prstGeom>
          </p:spPr>
          <p:txBody>
            <a:bodyPr wrap="none">
              <a:spAutoFit/>
            </a:bodyPr>
            <a:lstStyle/>
            <a:p>
              <a:pPr fontAlgn="base">
                <a:spcBef>
                  <a:spcPct val="0"/>
                </a:spcBef>
                <a:spcAft>
                  <a:spcPct val="0"/>
                </a:spcAft>
              </a:pPr>
              <a:r>
                <a:rPr lang="en-US" sz="2800" dirty="0" err="1" smtClean="0">
                  <a:solidFill>
                    <a:prstClr val="black"/>
                  </a:solidFill>
                </a:rPr>
                <a:t>dF</a:t>
              </a:r>
              <a:r>
                <a:rPr lang="en-US" sz="2800" baseline="-25000" dirty="0" err="1" smtClean="0">
                  <a:solidFill>
                    <a:prstClr val="black"/>
                  </a:solidFill>
                </a:rPr>
                <a:t>hkl</a:t>
              </a:r>
              <a:endParaRPr lang="en-US" sz="2800" baseline="-25000" dirty="0" smtClean="0">
                <a:solidFill>
                  <a:prstClr val="black"/>
                </a:solidFill>
              </a:endParaRPr>
            </a:p>
            <a:p>
              <a:pPr fontAlgn="base">
                <a:spcBef>
                  <a:spcPct val="0"/>
                </a:spcBef>
                <a:spcAft>
                  <a:spcPct val="0"/>
                </a:spcAft>
              </a:pPr>
              <a:r>
                <a:rPr lang="en-US" sz="2800" smtClean="0">
                  <a:solidFill>
                    <a:prstClr val="black"/>
                  </a:solidFill>
                </a:rPr>
                <a:t> dh</a:t>
              </a:r>
              <a:endParaRPr lang="en-US" sz="2800" dirty="0">
                <a:solidFill>
                  <a:prstClr val="black"/>
                </a:solidFill>
              </a:endParaRPr>
            </a:p>
          </p:txBody>
        </p:sp>
        <p:cxnSp>
          <p:nvCxnSpPr>
            <p:cNvPr id="12" name="Straight Connector 11"/>
            <p:cNvCxnSpPr/>
            <p:nvPr/>
          </p:nvCxnSpPr>
          <p:spPr>
            <a:xfrm>
              <a:off x="714102" y="3909867"/>
              <a:ext cx="7315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314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l="6339" t="16190" r="3455" b="10246"/>
          <a:stretch>
            <a:fillRect/>
          </a:stretch>
        </p:blipFill>
        <p:spPr bwMode="auto">
          <a:xfrm>
            <a:off x="-1873250" y="869950"/>
            <a:ext cx="10777538"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03" name="Rectangle 3"/>
          <p:cNvSpPr>
            <a:spLocks noChangeArrowheads="1"/>
          </p:cNvSpPr>
          <p:nvPr/>
        </p:nvSpPr>
        <p:spPr bwMode="auto">
          <a:xfrm>
            <a:off x="0" y="59848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2000">
                <a:solidFill>
                  <a:srgbClr val="000000"/>
                </a:solidFill>
              </a:rPr>
              <a:t>Perutz (1985). “Early Days of Cryst…”</a:t>
            </a:r>
            <a:r>
              <a:rPr lang="en-US" altLang="en-US" sz="2000" i="1">
                <a:solidFill>
                  <a:srgbClr val="000000"/>
                </a:solidFill>
              </a:rPr>
              <a:t> Methods in Enzymology</a:t>
            </a:r>
            <a:r>
              <a:rPr lang="en-US" altLang="en-US" sz="2000">
                <a:solidFill>
                  <a:srgbClr val="000000"/>
                </a:solidFill>
              </a:rPr>
              <a:t>, Vol.</a:t>
            </a:r>
            <a:r>
              <a:rPr lang="en-US" altLang="en-US" sz="2000" i="1">
                <a:solidFill>
                  <a:srgbClr val="000000"/>
                </a:solidFill>
              </a:rPr>
              <a:t> </a:t>
            </a:r>
            <a:r>
              <a:rPr lang="en-US" altLang="en-US" sz="2000">
                <a:solidFill>
                  <a:srgbClr val="000000"/>
                </a:solidFill>
              </a:rPr>
              <a:t>114</a:t>
            </a:r>
            <a:r>
              <a:rPr lang="en-US" altLang="en-US" sz="2000" i="1">
                <a:solidFill>
                  <a:srgbClr val="000000"/>
                </a:solidFill>
              </a:rPr>
              <a:t>, </a:t>
            </a:r>
            <a:r>
              <a:rPr lang="en-US" altLang="en-US" sz="2000">
                <a:solidFill>
                  <a:srgbClr val="000000"/>
                </a:solidFill>
              </a:rPr>
              <a:t>3-18.</a:t>
            </a:r>
          </a:p>
          <a:p>
            <a:pPr eaLnBrk="1" fontAlgn="base" hangingPunct="1">
              <a:spcBef>
                <a:spcPct val="0"/>
              </a:spcBef>
              <a:spcAft>
                <a:spcPct val="0"/>
              </a:spcAft>
              <a:defRPr/>
            </a:pPr>
            <a:r>
              <a:rPr lang="en-US" altLang="en-US" sz="2000">
                <a:solidFill>
                  <a:srgbClr val="000000"/>
                </a:solidFill>
              </a:rPr>
              <a:t>Bragg &amp; Perutz (1952)."external form haemoglobin I", </a:t>
            </a:r>
            <a:r>
              <a:rPr lang="en-US" altLang="en-US" sz="2000" i="1">
                <a:solidFill>
                  <a:srgbClr val="000000"/>
                </a:solidFill>
              </a:rPr>
              <a:t>Acta Cryst.</a:t>
            </a:r>
            <a:r>
              <a:rPr lang="en-US" altLang="en-US" sz="2000">
                <a:solidFill>
                  <a:srgbClr val="000000"/>
                </a:solidFill>
              </a:rPr>
              <a:t> </a:t>
            </a:r>
            <a:r>
              <a:rPr lang="en-US" altLang="en-US" sz="2000" b="1">
                <a:solidFill>
                  <a:srgbClr val="000000"/>
                </a:solidFill>
              </a:rPr>
              <a:t>5</a:t>
            </a:r>
            <a:r>
              <a:rPr lang="en-US" altLang="en-US" sz="2000">
                <a:solidFill>
                  <a:srgbClr val="000000"/>
                </a:solidFill>
              </a:rPr>
              <a:t>, 277-283. </a:t>
            </a:r>
          </a:p>
        </p:txBody>
      </p:sp>
      <p:sp>
        <p:nvSpPr>
          <p:cNvPr id="102404" name="Title 1"/>
          <p:cNvSpPr>
            <a:spLocks noGrp="1"/>
          </p:cNvSpPr>
          <p:nvPr>
            <p:ph type="title"/>
          </p:nvPr>
        </p:nvSpPr>
        <p:spPr>
          <a:xfrm>
            <a:off x="0" y="0"/>
            <a:ext cx="9144000" cy="1423988"/>
          </a:xfrm>
        </p:spPr>
        <p:txBody>
          <a:bodyPr/>
          <a:lstStyle/>
          <a:p>
            <a:r>
              <a:rPr lang="en-US" altLang="en-US" sz="3600" smtClean="0"/>
              <a:t>Bragg’s “minimum wavelength principle”</a:t>
            </a:r>
          </a:p>
        </p:txBody>
      </p:sp>
    </p:spTree>
    <p:extLst>
      <p:ext uri="{BB962C8B-B14F-4D97-AF65-F5344CB8AC3E}">
        <p14:creationId xmlns:p14="http://schemas.microsoft.com/office/powerpoint/2010/main" val="16483425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0"/>
            <a:ext cx="8229600" cy="1417638"/>
          </a:xfrm>
        </p:spPr>
        <p:txBody>
          <a:bodyPr/>
          <a:lstStyle/>
          <a:p>
            <a:r>
              <a:rPr lang="en-US" altLang="en-US" smtClean="0"/>
              <a:t>DMMULTI – fake data</a:t>
            </a:r>
            <a:br>
              <a:rPr lang="en-US" altLang="en-US" smtClean="0"/>
            </a:br>
            <a:r>
              <a:rPr lang="en-US" altLang="en-US" sz="3600" smtClean="0"/>
              <a:t>4 deg rotation: 8 “xtals”: before</a:t>
            </a:r>
            <a:endParaRPr lang="en-US" altLang="en-US" smtClean="0"/>
          </a:p>
        </p:txBody>
      </p:sp>
      <p:pic>
        <p:nvPicPr>
          <p:cNvPr id="1034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3213"/>
            <a:ext cx="91440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Box 5"/>
          <p:cNvSpPr txBox="1">
            <a:spLocks noChangeArrowheads="1"/>
          </p:cNvSpPr>
          <p:nvPr/>
        </p:nvSpPr>
        <p:spPr bwMode="auto">
          <a:xfrm>
            <a:off x="0" y="1306513"/>
            <a:ext cx="2043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3200">
                <a:solidFill>
                  <a:srgbClr val="000000"/>
                </a:solidFill>
              </a:rPr>
              <a:t>CC = 0.02</a:t>
            </a:r>
          </a:p>
        </p:txBody>
      </p:sp>
    </p:spTree>
    <p:extLst>
      <p:ext uri="{BB962C8B-B14F-4D97-AF65-F5344CB8AC3E}">
        <p14:creationId xmlns:p14="http://schemas.microsoft.com/office/powerpoint/2010/main" val="3794781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3213"/>
            <a:ext cx="91440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6"/>
          <p:cNvSpPr txBox="1">
            <a:spLocks noChangeArrowheads="1"/>
          </p:cNvSpPr>
          <p:nvPr/>
        </p:nvSpPr>
        <p:spPr bwMode="auto">
          <a:xfrm>
            <a:off x="0" y="1306513"/>
            <a:ext cx="1814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3200">
                <a:solidFill>
                  <a:srgbClr val="000000"/>
                </a:solidFill>
              </a:rPr>
              <a:t>CC = 0.8</a:t>
            </a:r>
          </a:p>
        </p:txBody>
      </p:sp>
      <p:sp>
        <p:nvSpPr>
          <p:cNvPr id="6" name="Title 1"/>
          <p:cNvSpPr txBox="1">
            <a:spLocks/>
          </p:cNvSpPr>
          <p:nvPr/>
        </p:nvSpPr>
        <p:spPr bwMode="auto">
          <a:xfrm>
            <a:off x="457200" y="0"/>
            <a:ext cx="82296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Arial" panose="020B0604020202020204" pitchFamily="34"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kern="0" dirty="0" smtClean="0">
                <a:solidFill>
                  <a:srgbClr val="000000"/>
                </a:solidFill>
              </a:rPr>
              <a:t>DMMULTI – fake data</a:t>
            </a:r>
            <a:br>
              <a:rPr lang="en-US" kern="0" dirty="0" smtClean="0">
                <a:solidFill>
                  <a:srgbClr val="000000"/>
                </a:solidFill>
              </a:rPr>
            </a:br>
            <a:r>
              <a:rPr lang="en-US" sz="3600" kern="0" dirty="0" smtClean="0">
                <a:solidFill>
                  <a:srgbClr val="000000"/>
                </a:solidFill>
              </a:rPr>
              <a:t>4 </a:t>
            </a:r>
            <a:r>
              <a:rPr lang="en-US" sz="3600" kern="0" dirty="0" err="1" smtClean="0">
                <a:solidFill>
                  <a:srgbClr val="000000"/>
                </a:solidFill>
              </a:rPr>
              <a:t>deg</a:t>
            </a:r>
            <a:r>
              <a:rPr lang="en-US" sz="3600" kern="0" dirty="0" smtClean="0">
                <a:solidFill>
                  <a:srgbClr val="000000"/>
                </a:solidFill>
              </a:rPr>
              <a:t> rotation: 8 “</a:t>
            </a:r>
            <a:r>
              <a:rPr lang="en-US" sz="3600" kern="0" dirty="0" err="1" smtClean="0">
                <a:solidFill>
                  <a:srgbClr val="000000"/>
                </a:solidFill>
              </a:rPr>
              <a:t>xtals</a:t>
            </a:r>
            <a:r>
              <a:rPr lang="en-US" sz="3600" kern="0" dirty="0" smtClean="0">
                <a:solidFill>
                  <a:srgbClr val="000000"/>
                </a:solidFill>
              </a:rPr>
              <a:t>”: after</a:t>
            </a:r>
            <a:endParaRPr lang="en-US" kern="0" dirty="0">
              <a:solidFill>
                <a:srgbClr val="000000"/>
              </a:solidFill>
            </a:endParaRPr>
          </a:p>
        </p:txBody>
      </p:sp>
    </p:spTree>
    <p:extLst>
      <p:ext uri="{BB962C8B-B14F-4D97-AF65-F5344CB8AC3E}">
        <p14:creationId xmlns:p14="http://schemas.microsoft.com/office/powerpoint/2010/main" val="798871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0688" y="866775"/>
          <a:ext cx="3149601" cy="3488040"/>
        </p:xfrm>
        <a:graphic>
          <a:graphicData uri="http://schemas.openxmlformats.org/drawingml/2006/table">
            <a:tbl>
              <a:tblPr firstRow="1" bandRow="1">
                <a:tableStyleId>{5C22544A-7EE6-4342-B048-85BDC9FD1C3A}</a:tableStyleId>
              </a:tblPr>
              <a:tblGrid>
                <a:gridCol w="725645">
                  <a:extLst>
                    <a:ext uri="{9D8B030D-6E8A-4147-A177-3AD203B41FA5}">
                      <a16:colId xmlns:a16="http://schemas.microsoft.com/office/drawing/2014/main" xmlns="" val="20000"/>
                    </a:ext>
                  </a:extLst>
                </a:gridCol>
                <a:gridCol w="605989">
                  <a:extLst>
                    <a:ext uri="{9D8B030D-6E8A-4147-A177-3AD203B41FA5}">
                      <a16:colId xmlns:a16="http://schemas.microsoft.com/office/drawing/2014/main" xmlns="" val="20001"/>
                    </a:ext>
                  </a:extLst>
                </a:gridCol>
                <a:gridCol w="605989">
                  <a:extLst>
                    <a:ext uri="{9D8B030D-6E8A-4147-A177-3AD203B41FA5}">
                      <a16:colId xmlns:a16="http://schemas.microsoft.com/office/drawing/2014/main" xmlns="" val="20002"/>
                    </a:ext>
                  </a:extLst>
                </a:gridCol>
                <a:gridCol w="605989">
                  <a:extLst>
                    <a:ext uri="{9D8B030D-6E8A-4147-A177-3AD203B41FA5}">
                      <a16:colId xmlns:a16="http://schemas.microsoft.com/office/drawing/2014/main" xmlns="" val="20003"/>
                    </a:ext>
                  </a:extLst>
                </a:gridCol>
                <a:gridCol w="605989">
                  <a:extLst>
                    <a:ext uri="{9D8B030D-6E8A-4147-A177-3AD203B41FA5}">
                      <a16:colId xmlns:a16="http://schemas.microsoft.com/office/drawing/2014/main" xmlns="" val="20004"/>
                    </a:ext>
                  </a:extLst>
                </a:gridCol>
              </a:tblGrid>
              <a:tr h="411428">
                <a:tc rowSpan="2">
                  <a:txBody>
                    <a:bodyPr/>
                    <a:lstStyle/>
                    <a:p>
                      <a:endParaRPr lang="en-US" sz="1600" b="0" dirty="0" smtClean="0">
                        <a:solidFill>
                          <a:schemeClr val="tx1"/>
                        </a:solidFill>
                        <a:latin typeface="Arial Narrow" panose="020B0606020202030204" pitchFamily="34" charset="0"/>
                        <a:cs typeface="Arial" panose="020B0604020202020204" pitchFamily="34" charset="0"/>
                      </a:endParaRPr>
                    </a:p>
                    <a:p>
                      <a:endParaRPr lang="en-US" sz="1600" b="0" dirty="0" smtClean="0">
                        <a:solidFill>
                          <a:schemeClr val="tx1"/>
                        </a:solidFill>
                        <a:latin typeface="Arial Narrow" panose="020B0606020202030204" pitchFamily="34" charset="0"/>
                        <a:cs typeface="Arial" panose="020B0604020202020204" pitchFamily="34" charset="0"/>
                      </a:endParaRPr>
                    </a:p>
                    <a:p>
                      <a:r>
                        <a:rPr lang="en-US" sz="1600" b="0" dirty="0" err="1" smtClean="0">
                          <a:solidFill>
                            <a:schemeClr val="tx1"/>
                          </a:solidFill>
                          <a:latin typeface="Arial Narrow" panose="020B0606020202030204" pitchFamily="34" charset="0"/>
                          <a:cs typeface="Arial" panose="020B0604020202020204" pitchFamily="34" charset="0"/>
                        </a:rPr>
                        <a:t>h,k,l</a:t>
                      </a:r>
                      <a:endParaRPr lang="en-US" sz="1600" b="0" dirty="0">
                        <a:solidFill>
                          <a:schemeClr val="tx1"/>
                        </a:solidFill>
                        <a:latin typeface="Arial Narrow" panose="020B060602020203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gridSpan="4">
                  <a:txBody>
                    <a:bodyPr/>
                    <a:lstStyle/>
                    <a:p>
                      <a:pPr algn="ctr"/>
                      <a:r>
                        <a:rPr lang="en-US" sz="1800" dirty="0" smtClean="0">
                          <a:solidFill>
                            <a:schemeClr val="tx1"/>
                          </a:solidFill>
                          <a:latin typeface="Arial" panose="020B0604020202020204" pitchFamily="34" charset="0"/>
                          <a:cs typeface="Arial" panose="020B0604020202020204" pitchFamily="34" charset="0"/>
                        </a:rPr>
                        <a:t>structure factors (F)</a:t>
                      </a:r>
                      <a:endParaRPr lang="en-US" sz="1800"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11428">
                <a:tc vMerge="1">
                  <a:txBody>
                    <a:bodyPr/>
                    <a:lstStyle/>
                    <a:p>
                      <a:endParaRPr lang="en-US"/>
                    </a:p>
                  </a:txBody>
                  <a:tcPr/>
                </a:tc>
                <a:tc>
                  <a:txBody>
                    <a:bodyPr/>
                    <a:lstStyle/>
                    <a:p>
                      <a:pPr algn="ctr"/>
                      <a:r>
                        <a:rPr lang="en-US" sz="1800" b="1" dirty="0" smtClean="0">
                          <a:solidFill>
                            <a:srgbClr val="0070C0"/>
                          </a:solidFill>
                          <a:latin typeface="Arial" panose="020B0604020202020204" pitchFamily="34" charset="0"/>
                          <a:cs typeface="Arial" panose="020B0604020202020204" pitchFamily="34" charset="0"/>
                        </a:rPr>
                        <a:t>#1</a:t>
                      </a:r>
                      <a:endParaRPr lang="en-US" sz="1800" b="1" dirty="0">
                        <a:solidFill>
                          <a:srgbClr val="0070C0"/>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rgbClr val="C00000"/>
                          </a:solidFill>
                          <a:latin typeface="Arial" panose="020B0604020202020204" pitchFamily="34" charset="0"/>
                          <a:cs typeface="Arial" panose="020B0604020202020204" pitchFamily="34" charset="0"/>
                        </a:rPr>
                        <a:t>#2</a:t>
                      </a:r>
                      <a:endParaRPr lang="en-US" sz="1800" b="1" dirty="0">
                        <a:solidFill>
                          <a:srgbClr val="C00000"/>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accent4">
                              <a:lumMod val="75000"/>
                            </a:schemeClr>
                          </a:solidFill>
                          <a:latin typeface="Arial" panose="020B0604020202020204" pitchFamily="34" charset="0"/>
                          <a:cs typeface="Arial" panose="020B0604020202020204" pitchFamily="34" charset="0"/>
                        </a:rPr>
                        <a:t>#3</a:t>
                      </a:r>
                      <a:endParaRPr lang="en-US" sz="1800" b="1" dirty="0">
                        <a:solidFill>
                          <a:schemeClr val="accent4">
                            <a:lumMod val="75000"/>
                          </a:schemeClr>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accent6">
                              <a:lumMod val="50000"/>
                            </a:schemeClr>
                          </a:solidFill>
                          <a:latin typeface="Arial" panose="020B0604020202020204" pitchFamily="34" charset="0"/>
                          <a:cs typeface="Arial" panose="020B0604020202020204" pitchFamily="34" charset="0"/>
                        </a:rPr>
                        <a:t>#4</a:t>
                      </a:r>
                      <a:endParaRPr lang="en-US" sz="1800" b="1" dirty="0">
                        <a:solidFill>
                          <a:schemeClr val="accent6">
                            <a:lumMod val="50000"/>
                          </a:schemeClr>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5,3,4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523.7</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559.8</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579.9</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603.2</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5,4,4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168.2</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166.6</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177.2</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196.1</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5,5,4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34.9</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26.4</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19.2</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17.3</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6,1,4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305.7</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301.1</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298.1</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296.3</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6,2,4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353.0</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353.9</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356.2</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366.9</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6,3,4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300.9</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285.3</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273.5</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259.4</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6,3,5</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223.8</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226.3</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234.6</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251.4</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18216">
                <a:tc>
                  <a:txBody>
                    <a:bodyPr/>
                    <a:lstStyle/>
                    <a:p>
                      <a:pPr algn="ctr"/>
                      <a:r>
                        <a:rPr lang="en-US" sz="1200" b="1" dirty="0" smtClean="0">
                          <a:solidFill>
                            <a:schemeClr val="tx1"/>
                          </a:solidFill>
                          <a:latin typeface="Arial" panose="020B0604020202020204" pitchFamily="34" charset="0"/>
                          <a:cs typeface="Arial" panose="020B0604020202020204" pitchFamily="34" charset="0"/>
                        </a:rPr>
                        <a:t>…</a:t>
                      </a:r>
                      <a:endParaRPr lang="en-US" sz="12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rgbClr val="0070C0"/>
                          </a:solidFill>
                          <a:effectLst/>
                          <a:latin typeface="Arial" panose="020B0604020202020204" pitchFamily="34" charset="0"/>
                          <a:ea typeface="Calibri"/>
                          <a:cs typeface="Arial" panose="020B0604020202020204" pitchFamily="34" charset="0"/>
                        </a:rPr>
                        <a:t>…</a:t>
                      </a:r>
                      <a:endParaRPr lang="en-US" sz="1200" b="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rgbClr val="C00000"/>
                          </a:solidFill>
                          <a:effectLst/>
                          <a:latin typeface="Arial" panose="020B0604020202020204" pitchFamily="34" charset="0"/>
                          <a:ea typeface="Calibri"/>
                          <a:cs typeface="Arial" panose="020B0604020202020204" pitchFamily="34" charset="0"/>
                        </a:rPr>
                        <a:t>…</a:t>
                      </a:r>
                      <a:endParaRPr lang="en-US" sz="12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chemeClr val="accent4">
                              <a:lumMod val="75000"/>
                            </a:schemeClr>
                          </a:solidFill>
                          <a:effectLst/>
                          <a:latin typeface="Arial" panose="020B0604020202020204" pitchFamily="34" charset="0"/>
                          <a:ea typeface="Calibri"/>
                          <a:cs typeface="Arial" panose="020B0604020202020204" pitchFamily="34" charset="0"/>
                        </a:rPr>
                        <a:t>…</a:t>
                      </a:r>
                      <a:endParaRPr lang="en-US" sz="1200" b="1" dirty="0">
                        <a:solidFill>
                          <a:schemeClr val="accent4">
                            <a:lumMod val="75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chemeClr val="accent6">
                              <a:lumMod val="50000"/>
                            </a:schemeClr>
                          </a:solidFill>
                          <a:effectLst/>
                          <a:latin typeface="Arial" panose="020B0604020202020204" pitchFamily="34" charset="0"/>
                          <a:ea typeface="Calibri"/>
                          <a:cs typeface="Arial" panose="020B0604020202020204" pitchFamily="34" charset="0"/>
                        </a:rPr>
                        <a:t>…</a:t>
                      </a:r>
                      <a:endParaRPr lang="en-US" sz="1200" b="1" dirty="0">
                        <a:solidFill>
                          <a:schemeClr val="accent6">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
        <p:nvSpPr>
          <p:cNvPr id="97345" name="TextBox 2"/>
          <p:cNvSpPr txBox="1">
            <a:spLocks noChangeArrowheads="1"/>
          </p:cNvSpPr>
          <p:nvPr/>
        </p:nvSpPr>
        <p:spPr bwMode="auto">
          <a:xfrm>
            <a:off x="757238" y="363538"/>
            <a:ext cx="235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2400">
                <a:solidFill>
                  <a:srgbClr val="000000"/>
                </a:solidFill>
              </a:rPr>
              <a:t>X-ray Data Sets</a:t>
            </a:r>
          </a:p>
        </p:txBody>
      </p:sp>
      <p:graphicFrame>
        <p:nvGraphicFramePr>
          <p:cNvPr id="5" name="Table 4"/>
          <p:cNvGraphicFramePr>
            <a:graphicFrameLocks noGrp="1"/>
          </p:cNvGraphicFramePr>
          <p:nvPr/>
        </p:nvGraphicFramePr>
        <p:xfrm>
          <a:off x="5427663" y="903288"/>
          <a:ext cx="3222626" cy="3613652"/>
        </p:xfrm>
        <a:graphic>
          <a:graphicData uri="http://schemas.openxmlformats.org/drawingml/2006/table">
            <a:tbl>
              <a:tblPr firstRow="1" bandRow="1">
                <a:tableStyleId>{5C22544A-7EE6-4342-B048-85BDC9FD1C3A}</a:tableStyleId>
              </a:tblPr>
              <a:tblGrid>
                <a:gridCol w="798406">
                  <a:extLst>
                    <a:ext uri="{9D8B030D-6E8A-4147-A177-3AD203B41FA5}">
                      <a16:colId xmlns:a16="http://schemas.microsoft.com/office/drawing/2014/main" xmlns="" val="20000"/>
                    </a:ext>
                  </a:extLst>
                </a:gridCol>
                <a:gridCol w="606055">
                  <a:extLst>
                    <a:ext uri="{9D8B030D-6E8A-4147-A177-3AD203B41FA5}">
                      <a16:colId xmlns:a16="http://schemas.microsoft.com/office/drawing/2014/main" xmlns="" val="20001"/>
                    </a:ext>
                  </a:extLst>
                </a:gridCol>
                <a:gridCol w="606055">
                  <a:extLst>
                    <a:ext uri="{9D8B030D-6E8A-4147-A177-3AD203B41FA5}">
                      <a16:colId xmlns:a16="http://schemas.microsoft.com/office/drawing/2014/main" xmlns="" val="20002"/>
                    </a:ext>
                  </a:extLst>
                </a:gridCol>
                <a:gridCol w="606055">
                  <a:extLst>
                    <a:ext uri="{9D8B030D-6E8A-4147-A177-3AD203B41FA5}">
                      <a16:colId xmlns:a16="http://schemas.microsoft.com/office/drawing/2014/main" xmlns="" val="20003"/>
                    </a:ext>
                  </a:extLst>
                </a:gridCol>
                <a:gridCol w="606055">
                  <a:extLst>
                    <a:ext uri="{9D8B030D-6E8A-4147-A177-3AD203B41FA5}">
                      <a16:colId xmlns:a16="http://schemas.microsoft.com/office/drawing/2014/main" xmlns="" val="20004"/>
                    </a:ext>
                  </a:extLst>
                </a:gridCol>
              </a:tblGrid>
              <a:tr h="582949">
                <a:tc rowSpan="2">
                  <a:txBody>
                    <a:bodyPr/>
                    <a:lstStyle/>
                    <a:p>
                      <a:endParaRPr lang="en-US" sz="1600" b="0" dirty="0" smtClean="0">
                        <a:solidFill>
                          <a:schemeClr val="tx1"/>
                        </a:solidFill>
                        <a:latin typeface="Arial Narrow" panose="020B0606020202030204" pitchFamily="34" charset="0"/>
                        <a:cs typeface="Arial" panose="020B0604020202020204" pitchFamily="34" charset="0"/>
                      </a:endParaRPr>
                    </a:p>
                    <a:p>
                      <a:r>
                        <a:rPr lang="en-US" sz="1600" b="0" dirty="0" err="1" smtClean="0">
                          <a:solidFill>
                            <a:schemeClr val="tx1"/>
                          </a:solidFill>
                          <a:latin typeface="Arial Narrow" panose="020B0606020202030204" pitchFamily="34" charset="0"/>
                          <a:cs typeface="Arial" panose="020B0604020202020204" pitchFamily="34" charset="0"/>
                        </a:rPr>
                        <a:t>h,k,l</a:t>
                      </a:r>
                      <a:endParaRPr lang="en-US" sz="1600" b="0" dirty="0">
                        <a:solidFill>
                          <a:schemeClr val="tx1"/>
                        </a:solidFill>
                        <a:latin typeface="Arial Narrow" panose="020B0606020202030204" pitchFamily="34" charset="0"/>
                        <a:cs typeface="Arial" panose="020B0604020202020204" pitchFamily="34" charset="0"/>
                      </a:endParaRPr>
                    </a:p>
                  </a:txBody>
                  <a:tcPr marL="91450" marR="91450" marT="45708" marB="457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100%</a:t>
                      </a: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a:t>
                      </a:r>
                      <a:endParaRPr kumimoji="0" lang="en-US" sz="1800" b="1" i="0" u="none" strike="noStrike" kern="1200" cap="none" spc="0" normalizeH="0" baseline="3000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a:t>
                      </a:r>
                      <a:endParaRPr kumimoji="0" lang="en-US" sz="1800" b="1" i="0" u="none" strike="noStrike" kern="1200" cap="none" spc="0" normalizeH="0" baseline="3000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75000"/>
                            </a:schemeClr>
                          </a:solidFill>
                          <a:effectLst/>
                          <a:uLnTx/>
                          <a:uFillTx/>
                          <a:latin typeface="Arial" panose="020B0604020202020204" pitchFamily="34" charset="0"/>
                          <a:ea typeface="+mn-ea"/>
                          <a:cs typeface="Arial"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75000"/>
                            </a:schemeClr>
                          </a:solidFill>
                          <a:effectLst/>
                          <a:uLnTx/>
                          <a:uFillTx/>
                          <a:latin typeface="Arial" panose="020B0604020202020204" pitchFamily="34" charset="0"/>
                          <a:ea typeface="+mn-ea"/>
                          <a:cs typeface="Arial" panose="020B0604020202020204" pitchFamily="34" charset="0"/>
                        </a:rPr>
                        <a:t>%</a:t>
                      </a:r>
                      <a:endParaRPr kumimoji="0" lang="en-US" sz="1800" b="1" i="0" u="none" strike="noStrike" kern="1200" cap="none" spc="0" normalizeH="0" baseline="3000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65666">
                <a:tc vMerge="1">
                  <a:txBody>
                    <a:bodyPr/>
                    <a:lstStyle/>
                    <a:p>
                      <a:endParaRPr lang="en-US"/>
                    </a:p>
                  </a:txBody>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1</a:t>
                      </a:r>
                      <a:r>
                        <a:rPr lang="en-US" sz="1800" b="1" baseline="30000" dirty="0" smtClean="0">
                          <a:solidFill>
                            <a:schemeClr val="tx1"/>
                          </a:solidFill>
                          <a:latin typeface="Arial" panose="020B0604020202020204" pitchFamily="34" charset="0"/>
                          <a:cs typeface="Arial" panose="020B0604020202020204" pitchFamily="34" charset="0"/>
                        </a:rPr>
                        <a:t>st</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2</a:t>
                      </a:r>
                      <a:r>
                        <a:rPr lang="en-US" sz="1800" b="1" baseline="30000" dirty="0" smtClean="0">
                          <a:solidFill>
                            <a:schemeClr val="tx1"/>
                          </a:solidFill>
                          <a:latin typeface="Arial" panose="020B0604020202020204" pitchFamily="34" charset="0"/>
                          <a:cs typeface="Arial" panose="020B0604020202020204" pitchFamily="34" charset="0"/>
                        </a:rPr>
                        <a:t>nd</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3</a:t>
                      </a:r>
                      <a:r>
                        <a:rPr lang="en-US" sz="1800" b="1" baseline="30000" dirty="0" smtClean="0">
                          <a:solidFill>
                            <a:schemeClr val="tx1"/>
                          </a:solidFill>
                          <a:latin typeface="Arial" panose="020B0604020202020204" pitchFamily="34" charset="0"/>
                          <a:cs typeface="Arial" panose="020B0604020202020204" pitchFamily="34" charset="0"/>
                        </a:rPr>
                        <a:t>rd</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4</a:t>
                      </a:r>
                      <a:r>
                        <a:rPr lang="en-US" sz="1800" b="1" baseline="30000" dirty="0" smtClean="0">
                          <a:solidFill>
                            <a:schemeClr val="tx1"/>
                          </a:solidFill>
                          <a:latin typeface="Arial" panose="020B0604020202020204" pitchFamily="34" charset="0"/>
                          <a:cs typeface="Arial" panose="020B0604020202020204" pitchFamily="34" charset="0"/>
                        </a:rPr>
                        <a:t>th</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5,3,4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-1.46</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-0.02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1.84</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5,4,4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-0.88</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-0.29</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-0.34</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0.15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5,5,4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-0.42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-0.65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1.02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1.47</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6,1,4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-0.90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1.44</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-0.40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6,2,4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-1.20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-0.37</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0.67</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0.01</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6,3,4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0.31</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0.48</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0.00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6,3,5</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18175">
                <a:tc>
                  <a:txBody>
                    <a:bodyPr/>
                    <a:lstStyle/>
                    <a:p>
                      <a:pPr algn="ctr"/>
                      <a:r>
                        <a:rPr lang="en-US" sz="1100" b="1" dirty="0" smtClean="0">
                          <a:solidFill>
                            <a:schemeClr val="tx1"/>
                          </a:solidFill>
                          <a:latin typeface="Arial" panose="020B0604020202020204" pitchFamily="34" charset="0"/>
                          <a:cs typeface="Arial" panose="020B0604020202020204" pitchFamily="34" charset="0"/>
                        </a:rPr>
                        <a:t>…</a:t>
                      </a:r>
                      <a:endParaRPr lang="en-US" sz="11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
        <p:nvSpPr>
          <p:cNvPr id="97411" name="TextBox 5"/>
          <p:cNvSpPr txBox="1">
            <a:spLocks noChangeArrowheads="1"/>
          </p:cNvSpPr>
          <p:nvPr/>
        </p:nvSpPr>
        <p:spPr bwMode="auto">
          <a:xfrm>
            <a:off x="636588" y="796925"/>
            <a:ext cx="555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altLang="en-US">
                <a:solidFill>
                  <a:srgbClr val="000000"/>
                </a:solidFill>
                <a:latin typeface="Arial Narrow" pitchFamily="34" charset="0"/>
              </a:rPr>
              <a:t>data</a:t>
            </a:r>
          </a:p>
          <a:p>
            <a:pPr algn="r" eaLnBrk="1" fontAlgn="base" hangingPunct="1">
              <a:spcBef>
                <a:spcPct val="0"/>
              </a:spcBef>
              <a:spcAft>
                <a:spcPct val="0"/>
              </a:spcAft>
              <a:defRPr/>
            </a:pPr>
            <a:r>
              <a:rPr lang="en-US" altLang="en-US">
                <a:solidFill>
                  <a:srgbClr val="000000"/>
                </a:solidFill>
                <a:latin typeface="Arial Narrow" pitchFamily="34" charset="0"/>
              </a:rPr>
              <a:t>set</a:t>
            </a:r>
          </a:p>
        </p:txBody>
      </p:sp>
      <p:cxnSp>
        <p:nvCxnSpPr>
          <p:cNvPr id="13" name="Straight Arrow Connector 12"/>
          <p:cNvCxnSpPr/>
          <p:nvPr/>
        </p:nvCxnSpPr>
        <p:spPr>
          <a:xfrm>
            <a:off x="3773488" y="2816225"/>
            <a:ext cx="1393825" cy="0"/>
          </a:xfrm>
          <a:prstGeom prst="straightConnector1">
            <a:avLst/>
          </a:prstGeom>
          <a:ln w="762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860800" y="1393825"/>
            <a:ext cx="1306513" cy="1233488"/>
          </a:xfrm>
          <a:prstGeom prst="roundRect">
            <a:avLst>
              <a:gd name="adj" fmla="val 34849"/>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b="1" dirty="0">
                <a:solidFill>
                  <a:srgbClr val="006600"/>
                </a:solidFill>
                <a:cs typeface="Arial" panose="020B0604020202020204" pitchFamily="34" charset="0"/>
              </a:rPr>
              <a:t>Singular value </a:t>
            </a:r>
            <a:r>
              <a:rPr lang="en-US" sz="1400" b="1" dirty="0" err="1">
                <a:solidFill>
                  <a:srgbClr val="006600"/>
                </a:solidFill>
                <a:cs typeface="Arial" panose="020B0604020202020204" pitchFamily="34" charset="0"/>
              </a:rPr>
              <a:t>decomp</a:t>
            </a:r>
            <a:r>
              <a:rPr lang="en-US" sz="1400" b="1" dirty="0">
                <a:solidFill>
                  <a:srgbClr val="006600"/>
                </a:solidFill>
                <a:cs typeface="Arial" panose="020B0604020202020204" pitchFamily="34" charset="0"/>
              </a:rPr>
              <a:t>.</a:t>
            </a:r>
          </a:p>
          <a:p>
            <a:pPr algn="ctr" fontAlgn="base">
              <a:spcBef>
                <a:spcPct val="0"/>
              </a:spcBef>
              <a:spcAft>
                <a:spcPct val="0"/>
              </a:spcAft>
              <a:defRPr/>
            </a:pPr>
            <a:r>
              <a:rPr lang="en-US" sz="2400" b="1" dirty="0">
                <a:solidFill>
                  <a:srgbClr val="006600"/>
                </a:solidFill>
                <a:cs typeface="Arial" panose="020B0604020202020204" pitchFamily="34" charset="0"/>
              </a:rPr>
              <a:t>SVD</a:t>
            </a:r>
          </a:p>
        </p:txBody>
      </p:sp>
      <p:grpSp>
        <p:nvGrpSpPr>
          <p:cNvPr id="4" name="Group 3"/>
          <p:cNvGrpSpPr>
            <a:grpSpLocks/>
          </p:cNvGrpSpPr>
          <p:nvPr/>
        </p:nvGrpSpPr>
        <p:grpSpPr bwMode="auto">
          <a:xfrm>
            <a:off x="5233988" y="384175"/>
            <a:ext cx="3744912" cy="1465263"/>
            <a:chOff x="5234311" y="384628"/>
            <a:chExt cx="3744936" cy="1464581"/>
          </a:xfrm>
        </p:grpSpPr>
        <p:sp>
          <p:nvSpPr>
            <p:cNvPr id="97450" name="TextBox 6"/>
            <p:cNvSpPr txBox="1">
              <a:spLocks noChangeArrowheads="1"/>
            </p:cNvSpPr>
            <p:nvPr/>
          </p:nvSpPr>
          <p:spPr bwMode="auto">
            <a:xfrm rot="2181799">
              <a:off x="5473739" y="1197680"/>
              <a:ext cx="700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a:solidFill>
                    <a:srgbClr val="000000"/>
                  </a:solidFill>
                  <a:latin typeface="Arial Narrow" pitchFamily="34" charset="0"/>
                </a:rPr>
                <a:t>vector</a:t>
              </a:r>
            </a:p>
          </p:txBody>
        </p:sp>
        <p:cxnSp>
          <p:nvCxnSpPr>
            <p:cNvPr id="9" name="Straight Connector 8"/>
            <p:cNvCxnSpPr/>
            <p:nvPr/>
          </p:nvCxnSpPr>
          <p:spPr>
            <a:xfrm flipH="1" flipV="1">
              <a:off x="5426399" y="901912"/>
              <a:ext cx="800105" cy="5823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452" name="TextBox 9"/>
            <p:cNvSpPr txBox="1">
              <a:spLocks noChangeArrowheads="1"/>
            </p:cNvSpPr>
            <p:nvPr/>
          </p:nvSpPr>
          <p:spPr bwMode="auto">
            <a:xfrm rot="2154997">
              <a:off x="5661591" y="935062"/>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a:solidFill>
                    <a:srgbClr val="000000"/>
                  </a:solidFill>
                  <a:latin typeface="Arial Narrow" pitchFamily="34" charset="0"/>
                </a:rPr>
                <a:t>value</a:t>
              </a:r>
            </a:p>
          </p:txBody>
        </p:sp>
        <p:sp>
          <p:nvSpPr>
            <p:cNvPr id="97453" name="TextBox 10"/>
            <p:cNvSpPr txBox="1">
              <a:spLocks noChangeArrowheads="1"/>
            </p:cNvSpPr>
            <p:nvPr/>
          </p:nvSpPr>
          <p:spPr bwMode="auto">
            <a:xfrm>
              <a:off x="5234311" y="384628"/>
              <a:ext cx="3744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2400">
                  <a:solidFill>
                    <a:srgbClr val="000000"/>
                  </a:solidFill>
                </a:rPr>
                <a:t>Singular values &amp; vectors</a:t>
              </a:r>
            </a:p>
          </p:txBody>
        </p:sp>
        <p:cxnSp>
          <p:nvCxnSpPr>
            <p:cNvPr id="25" name="Straight Connector 24"/>
            <p:cNvCxnSpPr/>
            <p:nvPr/>
          </p:nvCxnSpPr>
          <p:spPr>
            <a:xfrm flipH="1" flipV="1">
              <a:off x="5424812" y="1265281"/>
              <a:ext cx="800105" cy="583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a:grpSpLocks/>
          </p:cNvGrpSpPr>
          <p:nvPr/>
        </p:nvGrpSpPr>
        <p:grpSpPr bwMode="auto">
          <a:xfrm>
            <a:off x="5468938" y="5240338"/>
            <a:ext cx="1425575" cy="1146175"/>
            <a:chOff x="3696237" y="2927796"/>
            <a:chExt cx="1324377" cy="1418824"/>
          </a:xfrm>
        </p:grpSpPr>
        <p:sp>
          <p:nvSpPr>
            <p:cNvPr id="27" name="Rectangle 26"/>
            <p:cNvSpPr/>
            <p:nvPr/>
          </p:nvSpPr>
          <p:spPr>
            <a:xfrm>
              <a:off x="3696237" y="3252042"/>
              <a:ext cx="979272" cy="10945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cs typeface="Arial" panose="020B0604020202020204" pitchFamily="34" charset="0"/>
              </a:endParaRPr>
            </a:p>
          </p:txBody>
        </p:sp>
        <p:cxnSp>
          <p:nvCxnSpPr>
            <p:cNvPr id="28" name="Straight Connector 27"/>
            <p:cNvCxnSpPr/>
            <p:nvPr/>
          </p:nvCxnSpPr>
          <p:spPr>
            <a:xfrm flipV="1">
              <a:off x="3696237" y="2927796"/>
              <a:ext cx="345105" cy="324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668135" y="2927796"/>
              <a:ext cx="346580" cy="324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675509" y="4022373"/>
              <a:ext cx="345105" cy="324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696237" y="4022373"/>
              <a:ext cx="345105" cy="32424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041342" y="4022373"/>
              <a:ext cx="97927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41342" y="2927796"/>
              <a:ext cx="97927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041342" y="2927796"/>
              <a:ext cx="0" cy="109457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20614" y="2927796"/>
              <a:ext cx="0" cy="109457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6" name="TextBox 35"/>
          <p:cNvSpPr txBox="1">
            <a:spLocks noChangeArrowheads="1"/>
          </p:cNvSpPr>
          <p:nvPr/>
        </p:nvSpPr>
        <p:spPr bwMode="auto">
          <a:xfrm>
            <a:off x="174625" y="5486400"/>
            <a:ext cx="1504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altLang="en-US" b="1">
                <a:solidFill>
                  <a:srgbClr val="006600"/>
                </a:solidFill>
              </a:rPr>
              <a:t>Correlation </a:t>
            </a:r>
          </a:p>
          <a:p>
            <a:pPr algn="r" eaLnBrk="1" fontAlgn="base" hangingPunct="1">
              <a:spcBef>
                <a:spcPct val="0"/>
              </a:spcBef>
              <a:spcAft>
                <a:spcPct val="0"/>
              </a:spcAft>
              <a:defRPr/>
            </a:pPr>
            <a:r>
              <a:rPr lang="en-US" altLang="en-US" b="1">
                <a:solidFill>
                  <a:srgbClr val="006600"/>
                </a:solidFill>
              </a:rPr>
              <a:t>Coefficients</a:t>
            </a:r>
          </a:p>
        </p:txBody>
      </p:sp>
      <p:sp>
        <p:nvSpPr>
          <p:cNvPr id="40" name="Freeform 39"/>
          <p:cNvSpPr/>
          <p:nvPr/>
        </p:nvSpPr>
        <p:spPr>
          <a:xfrm>
            <a:off x="1930400" y="4513263"/>
            <a:ext cx="4614863" cy="654050"/>
          </a:xfrm>
          <a:custGeom>
            <a:avLst/>
            <a:gdLst>
              <a:gd name="connsiteX0" fmla="*/ 5178843 w 5293303"/>
              <a:gd name="connsiteY0" fmla="*/ 14514 h 740228"/>
              <a:gd name="connsiteX1" fmla="*/ 4975643 w 5293303"/>
              <a:gd name="connsiteY1" fmla="*/ 261257 h 740228"/>
              <a:gd name="connsiteX2" fmla="*/ 2479186 w 5293303"/>
              <a:gd name="connsiteY2" fmla="*/ 0 h 740228"/>
              <a:gd name="connsiteX3" fmla="*/ 316557 w 5293303"/>
              <a:gd name="connsiteY3" fmla="*/ 159657 h 740228"/>
              <a:gd name="connsiteX4" fmla="*/ 55300 w 5293303"/>
              <a:gd name="connsiteY4" fmla="*/ 740228 h 740228"/>
              <a:gd name="connsiteX0" fmla="*/ 5178843 w 5254228"/>
              <a:gd name="connsiteY0" fmla="*/ 14514 h 740228"/>
              <a:gd name="connsiteX1" fmla="*/ 4975643 w 5254228"/>
              <a:gd name="connsiteY1" fmla="*/ 261257 h 740228"/>
              <a:gd name="connsiteX2" fmla="*/ 2479186 w 5254228"/>
              <a:gd name="connsiteY2" fmla="*/ 0 h 740228"/>
              <a:gd name="connsiteX3" fmla="*/ 316557 w 5254228"/>
              <a:gd name="connsiteY3" fmla="*/ 159657 h 740228"/>
              <a:gd name="connsiteX4" fmla="*/ 55300 w 5254228"/>
              <a:gd name="connsiteY4" fmla="*/ 740228 h 740228"/>
              <a:gd name="connsiteX0" fmla="*/ 5178843 w 5179336"/>
              <a:gd name="connsiteY0" fmla="*/ 14619 h 740333"/>
              <a:gd name="connsiteX1" fmla="*/ 4046729 w 5179336"/>
              <a:gd name="connsiteY1" fmla="*/ 174276 h 740333"/>
              <a:gd name="connsiteX2" fmla="*/ 2479186 w 5179336"/>
              <a:gd name="connsiteY2" fmla="*/ 105 h 740333"/>
              <a:gd name="connsiteX3" fmla="*/ 316557 w 5179336"/>
              <a:gd name="connsiteY3" fmla="*/ 159762 h 740333"/>
              <a:gd name="connsiteX4" fmla="*/ 55300 w 5179336"/>
              <a:gd name="connsiteY4" fmla="*/ 740333 h 740333"/>
              <a:gd name="connsiteX0" fmla="*/ 5141332 w 5141825"/>
              <a:gd name="connsiteY0" fmla="*/ 14619 h 740333"/>
              <a:gd name="connsiteX1" fmla="*/ 4009218 w 5141825"/>
              <a:gd name="connsiteY1" fmla="*/ 174276 h 740333"/>
              <a:gd name="connsiteX2" fmla="*/ 2441675 w 5141825"/>
              <a:gd name="connsiteY2" fmla="*/ 105 h 740333"/>
              <a:gd name="connsiteX3" fmla="*/ 279046 w 5141825"/>
              <a:gd name="connsiteY3" fmla="*/ 159762 h 740333"/>
              <a:gd name="connsiteX4" fmla="*/ 17789 w 5141825"/>
              <a:gd name="connsiteY4" fmla="*/ 740333 h 740333"/>
              <a:gd name="connsiteX0" fmla="*/ 5123543 w 5124036"/>
              <a:gd name="connsiteY0" fmla="*/ 31909 h 757623"/>
              <a:gd name="connsiteX1" fmla="*/ 3991429 w 5124036"/>
              <a:gd name="connsiteY1" fmla="*/ 191566 h 757623"/>
              <a:gd name="connsiteX2" fmla="*/ 2423886 w 5124036"/>
              <a:gd name="connsiteY2" fmla="*/ 17395 h 757623"/>
              <a:gd name="connsiteX3" fmla="*/ 827315 w 5124036"/>
              <a:gd name="connsiteY3" fmla="*/ 89967 h 757623"/>
              <a:gd name="connsiteX4" fmla="*/ 0 w 5124036"/>
              <a:gd name="connsiteY4" fmla="*/ 757623 h 757623"/>
              <a:gd name="connsiteX0" fmla="*/ 5123543 w 5124036"/>
              <a:gd name="connsiteY0" fmla="*/ 21561 h 747275"/>
              <a:gd name="connsiteX1" fmla="*/ 3991429 w 5124036"/>
              <a:gd name="connsiteY1" fmla="*/ 181218 h 747275"/>
              <a:gd name="connsiteX2" fmla="*/ 2423886 w 5124036"/>
              <a:gd name="connsiteY2" fmla="*/ 7047 h 747275"/>
              <a:gd name="connsiteX3" fmla="*/ 827315 w 5124036"/>
              <a:gd name="connsiteY3" fmla="*/ 79619 h 747275"/>
              <a:gd name="connsiteX4" fmla="*/ 0 w 5124036"/>
              <a:gd name="connsiteY4" fmla="*/ 747275 h 74727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3543"/>
              <a:gd name="connsiteY0" fmla="*/ 65352 h 791066"/>
              <a:gd name="connsiteX1" fmla="*/ 2423886 w 5123543"/>
              <a:gd name="connsiteY1" fmla="*/ 50838 h 791066"/>
              <a:gd name="connsiteX2" fmla="*/ 0 w 5123543"/>
              <a:gd name="connsiteY2" fmla="*/ 791066 h 791066"/>
              <a:gd name="connsiteX0" fmla="*/ 5123543 w 5123674"/>
              <a:gd name="connsiteY0" fmla="*/ 29451 h 755165"/>
              <a:gd name="connsiteX1" fmla="*/ 2423886 w 5123674"/>
              <a:gd name="connsiteY1" fmla="*/ 14937 h 755165"/>
              <a:gd name="connsiteX2" fmla="*/ 0 w 5123674"/>
              <a:gd name="connsiteY2" fmla="*/ 755165 h 755165"/>
              <a:gd name="connsiteX0" fmla="*/ 4688114 w 4688240"/>
              <a:gd name="connsiteY0" fmla="*/ 36730 h 951130"/>
              <a:gd name="connsiteX1" fmla="*/ 1988457 w 4688240"/>
              <a:gd name="connsiteY1" fmla="*/ 22216 h 951130"/>
              <a:gd name="connsiteX2" fmla="*/ 0 w 4688240"/>
              <a:gd name="connsiteY2" fmla="*/ 951130 h 951130"/>
              <a:gd name="connsiteX0" fmla="*/ 4688114 w 4688240"/>
              <a:gd name="connsiteY0" fmla="*/ 36730 h 951130"/>
              <a:gd name="connsiteX1" fmla="*/ 1988457 w 4688240"/>
              <a:gd name="connsiteY1" fmla="*/ 22216 h 951130"/>
              <a:gd name="connsiteX2" fmla="*/ 0 w 4688240"/>
              <a:gd name="connsiteY2" fmla="*/ 951130 h 951130"/>
              <a:gd name="connsiteX0" fmla="*/ 4673599 w 4673725"/>
              <a:gd name="connsiteY0" fmla="*/ 36137 h 936023"/>
              <a:gd name="connsiteX1" fmla="*/ 1973942 w 4673725"/>
              <a:gd name="connsiteY1" fmla="*/ 21623 h 936023"/>
              <a:gd name="connsiteX2" fmla="*/ 0 w 4673725"/>
              <a:gd name="connsiteY2" fmla="*/ 936023 h 936023"/>
              <a:gd name="connsiteX0" fmla="*/ 3976913 w 3977032"/>
              <a:gd name="connsiteY0" fmla="*/ 34386 h 890729"/>
              <a:gd name="connsiteX1" fmla="*/ 1277256 w 3977032"/>
              <a:gd name="connsiteY1" fmla="*/ 19872 h 890729"/>
              <a:gd name="connsiteX2" fmla="*/ 0 w 3977032"/>
              <a:gd name="connsiteY2" fmla="*/ 890729 h 890729"/>
              <a:gd name="connsiteX0" fmla="*/ 3978057 w 3978176"/>
              <a:gd name="connsiteY0" fmla="*/ 34386 h 890729"/>
              <a:gd name="connsiteX1" fmla="*/ 1278400 w 3978176"/>
              <a:gd name="connsiteY1" fmla="*/ 19872 h 890729"/>
              <a:gd name="connsiteX2" fmla="*/ 1144 w 3978176"/>
              <a:gd name="connsiteY2" fmla="*/ 890729 h 890729"/>
              <a:gd name="connsiteX0" fmla="*/ 3847649 w 3847767"/>
              <a:gd name="connsiteY0" fmla="*/ 28423 h 725109"/>
              <a:gd name="connsiteX1" fmla="*/ 1147992 w 3847767"/>
              <a:gd name="connsiteY1" fmla="*/ 13909 h 725109"/>
              <a:gd name="connsiteX2" fmla="*/ 1364 w 3847767"/>
              <a:gd name="connsiteY2" fmla="*/ 725109 h 725109"/>
              <a:gd name="connsiteX0" fmla="*/ 3847330 w 3847458"/>
              <a:gd name="connsiteY0" fmla="*/ 0 h 696686"/>
              <a:gd name="connsiteX1" fmla="*/ 1321844 w 3847458"/>
              <a:gd name="connsiteY1" fmla="*/ 43543 h 696686"/>
              <a:gd name="connsiteX2" fmla="*/ 1045 w 3847458"/>
              <a:gd name="connsiteY2" fmla="*/ 696686 h 696686"/>
              <a:gd name="connsiteX0" fmla="*/ 3848241 w 3848350"/>
              <a:gd name="connsiteY0" fmla="*/ 0 h 696686"/>
              <a:gd name="connsiteX1" fmla="*/ 974413 w 3848350"/>
              <a:gd name="connsiteY1" fmla="*/ 87086 h 696686"/>
              <a:gd name="connsiteX2" fmla="*/ 1956 w 3848350"/>
              <a:gd name="connsiteY2" fmla="*/ 696686 h 696686"/>
              <a:gd name="connsiteX0" fmla="*/ 3804664 w 3804774"/>
              <a:gd name="connsiteY0" fmla="*/ 11227 h 620828"/>
              <a:gd name="connsiteX1" fmla="*/ 974379 w 3804774"/>
              <a:gd name="connsiteY1" fmla="*/ 11228 h 620828"/>
              <a:gd name="connsiteX2" fmla="*/ 1922 w 3804774"/>
              <a:gd name="connsiteY2" fmla="*/ 620828 h 620828"/>
              <a:gd name="connsiteX0" fmla="*/ 4616259 w 4616376"/>
              <a:gd name="connsiteY0" fmla="*/ 12680 h 665824"/>
              <a:gd name="connsiteX1" fmla="*/ 1785974 w 4616376"/>
              <a:gd name="connsiteY1" fmla="*/ 12681 h 665824"/>
              <a:gd name="connsiteX2" fmla="*/ 717 w 4616376"/>
              <a:gd name="connsiteY2" fmla="*/ 665824 h 665824"/>
              <a:gd name="connsiteX0" fmla="*/ 4616259 w 4616376"/>
              <a:gd name="connsiteY0" fmla="*/ 627 h 653771"/>
              <a:gd name="connsiteX1" fmla="*/ 1785974 w 4616376"/>
              <a:gd name="connsiteY1" fmla="*/ 628 h 653771"/>
              <a:gd name="connsiteX2" fmla="*/ 717 w 4616376"/>
              <a:gd name="connsiteY2" fmla="*/ 653771 h 653771"/>
              <a:gd name="connsiteX0" fmla="*/ 4616259 w 4616376"/>
              <a:gd name="connsiteY0" fmla="*/ 813 h 653957"/>
              <a:gd name="connsiteX1" fmla="*/ 1785974 w 4616376"/>
              <a:gd name="connsiteY1" fmla="*/ 814 h 653957"/>
              <a:gd name="connsiteX2" fmla="*/ 717 w 4616376"/>
              <a:gd name="connsiteY2" fmla="*/ 653957 h 653957"/>
              <a:gd name="connsiteX0" fmla="*/ 4617091 w 4617183"/>
              <a:gd name="connsiteY0" fmla="*/ 0 h 653144"/>
              <a:gd name="connsiteX1" fmla="*/ 1206234 w 4617183"/>
              <a:gd name="connsiteY1" fmla="*/ 43543 h 653144"/>
              <a:gd name="connsiteX2" fmla="*/ 1549 w 4617183"/>
              <a:gd name="connsiteY2" fmla="*/ 653144 h 653144"/>
              <a:gd name="connsiteX0" fmla="*/ 4617091 w 4617183"/>
              <a:gd name="connsiteY0" fmla="*/ 0 h 653144"/>
              <a:gd name="connsiteX1" fmla="*/ 1206234 w 4617183"/>
              <a:gd name="connsiteY1" fmla="*/ 43543 h 653144"/>
              <a:gd name="connsiteX2" fmla="*/ 1549 w 4617183"/>
              <a:gd name="connsiteY2" fmla="*/ 653144 h 653144"/>
              <a:gd name="connsiteX0" fmla="*/ 4615542 w 4615634"/>
              <a:gd name="connsiteY0" fmla="*/ 0 h 653144"/>
              <a:gd name="connsiteX1" fmla="*/ 1204685 w 4615634"/>
              <a:gd name="connsiteY1" fmla="*/ 43543 h 653144"/>
              <a:gd name="connsiteX2" fmla="*/ 0 w 4615634"/>
              <a:gd name="connsiteY2" fmla="*/ 653144 h 653144"/>
            </a:gdLst>
            <a:ahLst/>
            <a:cxnLst>
              <a:cxn ang="0">
                <a:pos x="connsiteX0" y="connsiteY0"/>
              </a:cxn>
              <a:cxn ang="0">
                <a:pos x="connsiteX1" y="connsiteY1"/>
              </a:cxn>
              <a:cxn ang="0">
                <a:pos x="connsiteX2" y="connsiteY2"/>
              </a:cxn>
            </a:cxnLst>
            <a:rect l="l" t="t" r="r" b="b"/>
            <a:pathLst>
              <a:path w="4615634" h="653144">
                <a:moveTo>
                  <a:pt x="4615542" y="0"/>
                </a:moveTo>
                <a:cubicBezTo>
                  <a:pt x="4633685" y="403376"/>
                  <a:pt x="1973942" y="-79829"/>
                  <a:pt x="1204685" y="43543"/>
                </a:cubicBezTo>
                <a:cubicBezTo>
                  <a:pt x="435428" y="166915"/>
                  <a:pt x="11491" y="121560"/>
                  <a:pt x="0" y="653144"/>
                </a:cubicBezTo>
              </a:path>
            </a:pathLst>
          </a:custGeom>
          <a:noFill/>
          <a:ln w="57150">
            <a:solidFill>
              <a:srgbClr val="C898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41" name="TextBox 40"/>
          <p:cNvSpPr txBox="1">
            <a:spLocks noChangeArrowheads="1"/>
          </p:cNvSpPr>
          <p:nvPr/>
        </p:nvSpPr>
        <p:spPr bwMode="auto">
          <a:xfrm>
            <a:off x="1565275" y="5080000"/>
            <a:ext cx="908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2000" b="1">
                <a:solidFill>
                  <a:srgbClr val="000000"/>
                </a:solidFill>
              </a:rPr>
              <a:t>-0.68 </a:t>
            </a:r>
          </a:p>
        </p:txBody>
      </p:sp>
      <p:sp>
        <p:nvSpPr>
          <p:cNvPr id="43" name="Freeform 42"/>
          <p:cNvSpPr/>
          <p:nvPr/>
        </p:nvSpPr>
        <p:spPr>
          <a:xfrm>
            <a:off x="2730500" y="4462463"/>
            <a:ext cx="4418013" cy="682625"/>
          </a:xfrm>
          <a:custGeom>
            <a:avLst/>
            <a:gdLst>
              <a:gd name="connsiteX0" fmla="*/ 5178843 w 5293303"/>
              <a:gd name="connsiteY0" fmla="*/ 14514 h 740228"/>
              <a:gd name="connsiteX1" fmla="*/ 4975643 w 5293303"/>
              <a:gd name="connsiteY1" fmla="*/ 261257 h 740228"/>
              <a:gd name="connsiteX2" fmla="*/ 2479186 w 5293303"/>
              <a:gd name="connsiteY2" fmla="*/ 0 h 740228"/>
              <a:gd name="connsiteX3" fmla="*/ 316557 w 5293303"/>
              <a:gd name="connsiteY3" fmla="*/ 159657 h 740228"/>
              <a:gd name="connsiteX4" fmla="*/ 55300 w 5293303"/>
              <a:gd name="connsiteY4" fmla="*/ 740228 h 740228"/>
              <a:gd name="connsiteX0" fmla="*/ 5178843 w 5254228"/>
              <a:gd name="connsiteY0" fmla="*/ 14514 h 740228"/>
              <a:gd name="connsiteX1" fmla="*/ 4975643 w 5254228"/>
              <a:gd name="connsiteY1" fmla="*/ 261257 h 740228"/>
              <a:gd name="connsiteX2" fmla="*/ 2479186 w 5254228"/>
              <a:gd name="connsiteY2" fmla="*/ 0 h 740228"/>
              <a:gd name="connsiteX3" fmla="*/ 316557 w 5254228"/>
              <a:gd name="connsiteY3" fmla="*/ 159657 h 740228"/>
              <a:gd name="connsiteX4" fmla="*/ 55300 w 5254228"/>
              <a:gd name="connsiteY4" fmla="*/ 740228 h 740228"/>
              <a:gd name="connsiteX0" fmla="*/ 5178843 w 5179336"/>
              <a:gd name="connsiteY0" fmla="*/ 14619 h 740333"/>
              <a:gd name="connsiteX1" fmla="*/ 4046729 w 5179336"/>
              <a:gd name="connsiteY1" fmla="*/ 174276 h 740333"/>
              <a:gd name="connsiteX2" fmla="*/ 2479186 w 5179336"/>
              <a:gd name="connsiteY2" fmla="*/ 105 h 740333"/>
              <a:gd name="connsiteX3" fmla="*/ 316557 w 5179336"/>
              <a:gd name="connsiteY3" fmla="*/ 159762 h 740333"/>
              <a:gd name="connsiteX4" fmla="*/ 55300 w 5179336"/>
              <a:gd name="connsiteY4" fmla="*/ 740333 h 740333"/>
              <a:gd name="connsiteX0" fmla="*/ 5141332 w 5141825"/>
              <a:gd name="connsiteY0" fmla="*/ 14619 h 740333"/>
              <a:gd name="connsiteX1" fmla="*/ 4009218 w 5141825"/>
              <a:gd name="connsiteY1" fmla="*/ 174276 h 740333"/>
              <a:gd name="connsiteX2" fmla="*/ 2441675 w 5141825"/>
              <a:gd name="connsiteY2" fmla="*/ 105 h 740333"/>
              <a:gd name="connsiteX3" fmla="*/ 279046 w 5141825"/>
              <a:gd name="connsiteY3" fmla="*/ 159762 h 740333"/>
              <a:gd name="connsiteX4" fmla="*/ 17789 w 5141825"/>
              <a:gd name="connsiteY4" fmla="*/ 740333 h 740333"/>
              <a:gd name="connsiteX0" fmla="*/ 5123543 w 5124036"/>
              <a:gd name="connsiteY0" fmla="*/ 31909 h 757623"/>
              <a:gd name="connsiteX1" fmla="*/ 3991429 w 5124036"/>
              <a:gd name="connsiteY1" fmla="*/ 191566 h 757623"/>
              <a:gd name="connsiteX2" fmla="*/ 2423886 w 5124036"/>
              <a:gd name="connsiteY2" fmla="*/ 17395 h 757623"/>
              <a:gd name="connsiteX3" fmla="*/ 827315 w 5124036"/>
              <a:gd name="connsiteY3" fmla="*/ 89967 h 757623"/>
              <a:gd name="connsiteX4" fmla="*/ 0 w 5124036"/>
              <a:gd name="connsiteY4" fmla="*/ 757623 h 757623"/>
              <a:gd name="connsiteX0" fmla="*/ 5123543 w 5124036"/>
              <a:gd name="connsiteY0" fmla="*/ 21561 h 747275"/>
              <a:gd name="connsiteX1" fmla="*/ 3991429 w 5124036"/>
              <a:gd name="connsiteY1" fmla="*/ 181218 h 747275"/>
              <a:gd name="connsiteX2" fmla="*/ 2423886 w 5124036"/>
              <a:gd name="connsiteY2" fmla="*/ 7047 h 747275"/>
              <a:gd name="connsiteX3" fmla="*/ 827315 w 5124036"/>
              <a:gd name="connsiteY3" fmla="*/ 79619 h 747275"/>
              <a:gd name="connsiteX4" fmla="*/ 0 w 5124036"/>
              <a:gd name="connsiteY4" fmla="*/ 747275 h 74727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3543"/>
              <a:gd name="connsiteY0" fmla="*/ 65352 h 791066"/>
              <a:gd name="connsiteX1" fmla="*/ 2423886 w 5123543"/>
              <a:gd name="connsiteY1" fmla="*/ 50838 h 791066"/>
              <a:gd name="connsiteX2" fmla="*/ 0 w 5123543"/>
              <a:gd name="connsiteY2" fmla="*/ 791066 h 791066"/>
              <a:gd name="connsiteX0" fmla="*/ 5123543 w 5123674"/>
              <a:gd name="connsiteY0" fmla="*/ 29451 h 755165"/>
              <a:gd name="connsiteX1" fmla="*/ 2423886 w 5123674"/>
              <a:gd name="connsiteY1" fmla="*/ 14937 h 755165"/>
              <a:gd name="connsiteX2" fmla="*/ 0 w 5123674"/>
              <a:gd name="connsiteY2" fmla="*/ 755165 h 755165"/>
              <a:gd name="connsiteX0" fmla="*/ 4688114 w 4688240"/>
              <a:gd name="connsiteY0" fmla="*/ 36730 h 951130"/>
              <a:gd name="connsiteX1" fmla="*/ 1988457 w 4688240"/>
              <a:gd name="connsiteY1" fmla="*/ 22216 h 951130"/>
              <a:gd name="connsiteX2" fmla="*/ 0 w 4688240"/>
              <a:gd name="connsiteY2" fmla="*/ 951130 h 951130"/>
              <a:gd name="connsiteX0" fmla="*/ 4688114 w 4688240"/>
              <a:gd name="connsiteY0" fmla="*/ 36730 h 951130"/>
              <a:gd name="connsiteX1" fmla="*/ 1988457 w 4688240"/>
              <a:gd name="connsiteY1" fmla="*/ 22216 h 951130"/>
              <a:gd name="connsiteX2" fmla="*/ 0 w 4688240"/>
              <a:gd name="connsiteY2" fmla="*/ 951130 h 951130"/>
              <a:gd name="connsiteX0" fmla="*/ 4673599 w 4673725"/>
              <a:gd name="connsiteY0" fmla="*/ 36137 h 936023"/>
              <a:gd name="connsiteX1" fmla="*/ 1973942 w 4673725"/>
              <a:gd name="connsiteY1" fmla="*/ 21623 h 936023"/>
              <a:gd name="connsiteX2" fmla="*/ 0 w 4673725"/>
              <a:gd name="connsiteY2" fmla="*/ 936023 h 936023"/>
              <a:gd name="connsiteX0" fmla="*/ 3976913 w 3977032"/>
              <a:gd name="connsiteY0" fmla="*/ 34386 h 890729"/>
              <a:gd name="connsiteX1" fmla="*/ 1277256 w 3977032"/>
              <a:gd name="connsiteY1" fmla="*/ 19872 h 890729"/>
              <a:gd name="connsiteX2" fmla="*/ 0 w 3977032"/>
              <a:gd name="connsiteY2" fmla="*/ 890729 h 890729"/>
              <a:gd name="connsiteX0" fmla="*/ 4615542 w 4615636"/>
              <a:gd name="connsiteY0" fmla="*/ 0 h 1233714"/>
              <a:gd name="connsiteX1" fmla="*/ 1277256 w 4615636"/>
              <a:gd name="connsiteY1" fmla="*/ 362857 h 1233714"/>
              <a:gd name="connsiteX2" fmla="*/ 0 w 4615636"/>
              <a:gd name="connsiteY2" fmla="*/ 1233714 h 1233714"/>
              <a:gd name="connsiteX0" fmla="*/ 4615542 w 4615636"/>
              <a:gd name="connsiteY0" fmla="*/ 0 h 1233714"/>
              <a:gd name="connsiteX1" fmla="*/ 1277256 w 4615636"/>
              <a:gd name="connsiteY1" fmla="*/ 362857 h 1233714"/>
              <a:gd name="connsiteX2" fmla="*/ 0 w 4615636"/>
              <a:gd name="connsiteY2" fmla="*/ 1233714 h 1233714"/>
              <a:gd name="connsiteX0" fmla="*/ 4615542 w 4615641"/>
              <a:gd name="connsiteY0" fmla="*/ 0 h 1233714"/>
              <a:gd name="connsiteX1" fmla="*/ 1407885 w 4615641"/>
              <a:gd name="connsiteY1" fmla="*/ 246742 h 1233714"/>
              <a:gd name="connsiteX2" fmla="*/ 0 w 4615641"/>
              <a:gd name="connsiteY2" fmla="*/ 1233714 h 1233714"/>
              <a:gd name="connsiteX0" fmla="*/ 4615542 w 4615641"/>
              <a:gd name="connsiteY0" fmla="*/ 0 h 1233714"/>
              <a:gd name="connsiteX1" fmla="*/ 1407885 w 4615641"/>
              <a:gd name="connsiteY1" fmla="*/ 246742 h 1233714"/>
              <a:gd name="connsiteX2" fmla="*/ 0 w 4615641"/>
              <a:gd name="connsiteY2" fmla="*/ 1233714 h 1233714"/>
              <a:gd name="connsiteX0" fmla="*/ 4615542 w 4615641"/>
              <a:gd name="connsiteY0" fmla="*/ 0 h 1233714"/>
              <a:gd name="connsiteX1" fmla="*/ 1407885 w 4615641"/>
              <a:gd name="connsiteY1" fmla="*/ 246742 h 1233714"/>
              <a:gd name="connsiteX2" fmla="*/ 0 w 4615641"/>
              <a:gd name="connsiteY2" fmla="*/ 1233714 h 1233714"/>
              <a:gd name="connsiteX0" fmla="*/ 3715656 w 3715750"/>
              <a:gd name="connsiteY0" fmla="*/ 0 h 798285"/>
              <a:gd name="connsiteX1" fmla="*/ 507999 w 3715750"/>
              <a:gd name="connsiteY1" fmla="*/ 246742 h 798285"/>
              <a:gd name="connsiteX2" fmla="*/ 0 w 3715750"/>
              <a:gd name="connsiteY2" fmla="*/ 798285 h 798285"/>
              <a:gd name="connsiteX0" fmla="*/ 3657599 w 3657695"/>
              <a:gd name="connsiteY0" fmla="*/ 0 h 711199"/>
              <a:gd name="connsiteX1" fmla="*/ 507999 w 3657695"/>
              <a:gd name="connsiteY1" fmla="*/ 159656 h 711199"/>
              <a:gd name="connsiteX2" fmla="*/ 0 w 3657695"/>
              <a:gd name="connsiteY2" fmla="*/ 711199 h 711199"/>
              <a:gd name="connsiteX0" fmla="*/ 4412342 w 4412442"/>
              <a:gd name="connsiteY0" fmla="*/ 0 h 682171"/>
              <a:gd name="connsiteX1" fmla="*/ 1262742 w 4412442"/>
              <a:gd name="connsiteY1" fmla="*/ 159656 h 682171"/>
              <a:gd name="connsiteX2" fmla="*/ 0 w 4412442"/>
              <a:gd name="connsiteY2" fmla="*/ 682171 h 682171"/>
              <a:gd name="connsiteX0" fmla="*/ 4412342 w 4412442"/>
              <a:gd name="connsiteY0" fmla="*/ 0 h 682171"/>
              <a:gd name="connsiteX1" fmla="*/ 1262742 w 4412442"/>
              <a:gd name="connsiteY1" fmla="*/ 159656 h 682171"/>
              <a:gd name="connsiteX2" fmla="*/ 0 w 4412442"/>
              <a:gd name="connsiteY2" fmla="*/ 682171 h 682171"/>
              <a:gd name="connsiteX0" fmla="*/ 4412342 w 4412342"/>
              <a:gd name="connsiteY0" fmla="*/ 0 h 682171"/>
              <a:gd name="connsiteX1" fmla="*/ 1262742 w 4412342"/>
              <a:gd name="connsiteY1" fmla="*/ 159656 h 682171"/>
              <a:gd name="connsiteX2" fmla="*/ 0 w 4412342"/>
              <a:gd name="connsiteY2" fmla="*/ 682171 h 682171"/>
              <a:gd name="connsiteX0" fmla="*/ 4412342 w 4412342"/>
              <a:gd name="connsiteY0" fmla="*/ 0 h 682171"/>
              <a:gd name="connsiteX1" fmla="*/ 827313 w 4412342"/>
              <a:gd name="connsiteY1" fmla="*/ 174170 h 682171"/>
              <a:gd name="connsiteX2" fmla="*/ 0 w 4412342"/>
              <a:gd name="connsiteY2" fmla="*/ 682171 h 682171"/>
              <a:gd name="connsiteX0" fmla="*/ 4412342 w 4412342"/>
              <a:gd name="connsiteY0" fmla="*/ 0 h 682171"/>
              <a:gd name="connsiteX1" fmla="*/ 827313 w 4412342"/>
              <a:gd name="connsiteY1" fmla="*/ 174170 h 682171"/>
              <a:gd name="connsiteX2" fmla="*/ 0 w 4412342"/>
              <a:gd name="connsiteY2" fmla="*/ 682171 h 682171"/>
              <a:gd name="connsiteX0" fmla="*/ 4412342 w 4412342"/>
              <a:gd name="connsiteY0" fmla="*/ 0 h 682171"/>
              <a:gd name="connsiteX1" fmla="*/ 638628 w 4412342"/>
              <a:gd name="connsiteY1" fmla="*/ 217713 h 682171"/>
              <a:gd name="connsiteX2" fmla="*/ 0 w 4412342"/>
              <a:gd name="connsiteY2" fmla="*/ 682171 h 682171"/>
              <a:gd name="connsiteX0" fmla="*/ 4412342 w 4412342"/>
              <a:gd name="connsiteY0" fmla="*/ 0 h 682171"/>
              <a:gd name="connsiteX1" fmla="*/ 638628 w 4412342"/>
              <a:gd name="connsiteY1" fmla="*/ 188684 h 682171"/>
              <a:gd name="connsiteX2" fmla="*/ 0 w 4412342"/>
              <a:gd name="connsiteY2" fmla="*/ 682171 h 682171"/>
              <a:gd name="connsiteX0" fmla="*/ 4429550 w 4429550"/>
              <a:gd name="connsiteY0" fmla="*/ 0 h 682171"/>
              <a:gd name="connsiteX1" fmla="*/ 655836 w 4429550"/>
              <a:gd name="connsiteY1" fmla="*/ 188684 h 682171"/>
              <a:gd name="connsiteX2" fmla="*/ 17208 w 4429550"/>
              <a:gd name="connsiteY2" fmla="*/ 682171 h 682171"/>
              <a:gd name="connsiteX0" fmla="*/ 4417732 w 4417732"/>
              <a:gd name="connsiteY0" fmla="*/ 0 h 682171"/>
              <a:gd name="connsiteX1" fmla="*/ 644018 w 4417732"/>
              <a:gd name="connsiteY1" fmla="*/ 188684 h 682171"/>
              <a:gd name="connsiteX2" fmla="*/ 5390 w 4417732"/>
              <a:gd name="connsiteY2" fmla="*/ 682171 h 682171"/>
            </a:gdLst>
            <a:ahLst/>
            <a:cxnLst>
              <a:cxn ang="0">
                <a:pos x="connsiteX0" y="connsiteY0"/>
              </a:cxn>
              <a:cxn ang="0">
                <a:pos x="connsiteX1" y="connsiteY1"/>
              </a:cxn>
              <a:cxn ang="0">
                <a:pos x="connsiteX2" y="connsiteY2"/>
              </a:cxn>
            </a:cxnLst>
            <a:rect l="l" t="t" r="r" b="b"/>
            <a:pathLst>
              <a:path w="4417732" h="682171">
                <a:moveTo>
                  <a:pt x="4417732" y="0"/>
                </a:moveTo>
                <a:cubicBezTo>
                  <a:pt x="4406846" y="780747"/>
                  <a:pt x="1379408" y="74989"/>
                  <a:pt x="644018" y="188684"/>
                </a:cubicBezTo>
                <a:cubicBezTo>
                  <a:pt x="-91372" y="302379"/>
                  <a:pt x="2367" y="310244"/>
                  <a:pt x="5390" y="682171"/>
                </a:cubicBezTo>
              </a:path>
            </a:pathLst>
          </a:custGeom>
          <a:noFill/>
          <a:ln w="57150">
            <a:solidFill>
              <a:srgbClr val="FFDA6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44" name="Freeform 43"/>
          <p:cNvSpPr/>
          <p:nvPr/>
        </p:nvSpPr>
        <p:spPr>
          <a:xfrm>
            <a:off x="3424238" y="4498975"/>
            <a:ext cx="4311650" cy="682625"/>
          </a:xfrm>
          <a:custGeom>
            <a:avLst/>
            <a:gdLst>
              <a:gd name="connsiteX0" fmla="*/ 5178843 w 5293303"/>
              <a:gd name="connsiteY0" fmla="*/ 14514 h 740228"/>
              <a:gd name="connsiteX1" fmla="*/ 4975643 w 5293303"/>
              <a:gd name="connsiteY1" fmla="*/ 261257 h 740228"/>
              <a:gd name="connsiteX2" fmla="*/ 2479186 w 5293303"/>
              <a:gd name="connsiteY2" fmla="*/ 0 h 740228"/>
              <a:gd name="connsiteX3" fmla="*/ 316557 w 5293303"/>
              <a:gd name="connsiteY3" fmla="*/ 159657 h 740228"/>
              <a:gd name="connsiteX4" fmla="*/ 55300 w 5293303"/>
              <a:gd name="connsiteY4" fmla="*/ 740228 h 740228"/>
              <a:gd name="connsiteX0" fmla="*/ 5178843 w 5254228"/>
              <a:gd name="connsiteY0" fmla="*/ 14514 h 740228"/>
              <a:gd name="connsiteX1" fmla="*/ 4975643 w 5254228"/>
              <a:gd name="connsiteY1" fmla="*/ 261257 h 740228"/>
              <a:gd name="connsiteX2" fmla="*/ 2479186 w 5254228"/>
              <a:gd name="connsiteY2" fmla="*/ 0 h 740228"/>
              <a:gd name="connsiteX3" fmla="*/ 316557 w 5254228"/>
              <a:gd name="connsiteY3" fmla="*/ 159657 h 740228"/>
              <a:gd name="connsiteX4" fmla="*/ 55300 w 5254228"/>
              <a:gd name="connsiteY4" fmla="*/ 740228 h 740228"/>
              <a:gd name="connsiteX0" fmla="*/ 5178843 w 5179336"/>
              <a:gd name="connsiteY0" fmla="*/ 14619 h 740333"/>
              <a:gd name="connsiteX1" fmla="*/ 4046729 w 5179336"/>
              <a:gd name="connsiteY1" fmla="*/ 174276 h 740333"/>
              <a:gd name="connsiteX2" fmla="*/ 2479186 w 5179336"/>
              <a:gd name="connsiteY2" fmla="*/ 105 h 740333"/>
              <a:gd name="connsiteX3" fmla="*/ 316557 w 5179336"/>
              <a:gd name="connsiteY3" fmla="*/ 159762 h 740333"/>
              <a:gd name="connsiteX4" fmla="*/ 55300 w 5179336"/>
              <a:gd name="connsiteY4" fmla="*/ 740333 h 740333"/>
              <a:gd name="connsiteX0" fmla="*/ 5141332 w 5141825"/>
              <a:gd name="connsiteY0" fmla="*/ 14619 h 740333"/>
              <a:gd name="connsiteX1" fmla="*/ 4009218 w 5141825"/>
              <a:gd name="connsiteY1" fmla="*/ 174276 h 740333"/>
              <a:gd name="connsiteX2" fmla="*/ 2441675 w 5141825"/>
              <a:gd name="connsiteY2" fmla="*/ 105 h 740333"/>
              <a:gd name="connsiteX3" fmla="*/ 279046 w 5141825"/>
              <a:gd name="connsiteY3" fmla="*/ 159762 h 740333"/>
              <a:gd name="connsiteX4" fmla="*/ 17789 w 5141825"/>
              <a:gd name="connsiteY4" fmla="*/ 740333 h 740333"/>
              <a:gd name="connsiteX0" fmla="*/ 5123543 w 5124036"/>
              <a:gd name="connsiteY0" fmla="*/ 31909 h 757623"/>
              <a:gd name="connsiteX1" fmla="*/ 3991429 w 5124036"/>
              <a:gd name="connsiteY1" fmla="*/ 191566 h 757623"/>
              <a:gd name="connsiteX2" fmla="*/ 2423886 w 5124036"/>
              <a:gd name="connsiteY2" fmla="*/ 17395 h 757623"/>
              <a:gd name="connsiteX3" fmla="*/ 827315 w 5124036"/>
              <a:gd name="connsiteY3" fmla="*/ 89967 h 757623"/>
              <a:gd name="connsiteX4" fmla="*/ 0 w 5124036"/>
              <a:gd name="connsiteY4" fmla="*/ 757623 h 757623"/>
              <a:gd name="connsiteX0" fmla="*/ 5123543 w 5124036"/>
              <a:gd name="connsiteY0" fmla="*/ 21561 h 747275"/>
              <a:gd name="connsiteX1" fmla="*/ 3991429 w 5124036"/>
              <a:gd name="connsiteY1" fmla="*/ 181218 h 747275"/>
              <a:gd name="connsiteX2" fmla="*/ 2423886 w 5124036"/>
              <a:gd name="connsiteY2" fmla="*/ 7047 h 747275"/>
              <a:gd name="connsiteX3" fmla="*/ 827315 w 5124036"/>
              <a:gd name="connsiteY3" fmla="*/ 79619 h 747275"/>
              <a:gd name="connsiteX4" fmla="*/ 0 w 5124036"/>
              <a:gd name="connsiteY4" fmla="*/ 747275 h 74727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3543"/>
              <a:gd name="connsiteY0" fmla="*/ 65352 h 791066"/>
              <a:gd name="connsiteX1" fmla="*/ 2423886 w 5123543"/>
              <a:gd name="connsiteY1" fmla="*/ 50838 h 791066"/>
              <a:gd name="connsiteX2" fmla="*/ 0 w 5123543"/>
              <a:gd name="connsiteY2" fmla="*/ 791066 h 791066"/>
              <a:gd name="connsiteX0" fmla="*/ 5123543 w 5123674"/>
              <a:gd name="connsiteY0" fmla="*/ 29451 h 755165"/>
              <a:gd name="connsiteX1" fmla="*/ 2423886 w 5123674"/>
              <a:gd name="connsiteY1" fmla="*/ 14937 h 755165"/>
              <a:gd name="connsiteX2" fmla="*/ 0 w 5123674"/>
              <a:gd name="connsiteY2" fmla="*/ 755165 h 755165"/>
              <a:gd name="connsiteX0" fmla="*/ 4688114 w 4688240"/>
              <a:gd name="connsiteY0" fmla="*/ 36730 h 951130"/>
              <a:gd name="connsiteX1" fmla="*/ 1988457 w 4688240"/>
              <a:gd name="connsiteY1" fmla="*/ 22216 h 951130"/>
              <a:gd name="connsiteX2" fmla="*/ 0 w 4688240"/>
              <a:gd name="connsiteY2" fmla="*/ 951130 h 951130"/>
              <a:gd name="connsiteX0" fmla="*/ 4688114 w 4688240"/>
              <a:gd name="connsiteY0" fmla="*/ 36730 h 951130"/>
              <a:gd name="connsiteX1" fmla="*/ 1988457 w 4688240"/>
              <a:gd name="connsiteY1" fmla="*/ 22216 h 951130"/>
              <a:gd name="connsiteX2" fmla="*/ 0 w 4688240"/>
              <a:gd name="connsiteY2" fmla="*/ 951130 h 951130"/>
              <a:gd name="connsiteX0" fmla="*/ 4673599 w 4673725"/>
              <a:gd name="connsiteY0" fmla="*/ 36137 h 936023"/>
              <a:gd name="connsiteX1" fmla="*/ 1973942 w 4673725"/>
              <a:gd name="connsiteY1" fmla="*/ 21623 h 936023"/>
              <a:gd name="connsiteX2" fmla="*/ 0 w 4673725"/>
              <a:gd name="connsiteY2" fmla="*/ 936023 h 936023"/>
              <a:gd name="connsiteX0" fmla="*/ 3976913 w 3977032"/>
              <a:gd name="connsiteY0" fmla="*/ 34386 h 890729"/>
              <a:gd name="connsiteX1" fmla="*/ 1277256 w 3977032"/>
              <a:gd name="connsiteY1" fmla="*/ 19872 h 890729"/>
              <a:gd name="connsiteX2" fmla="*/ 0 w 3977032"/>
              <a:gd name="connsiteY2" fmla="*/ 890729 h 890729"/>
              <a:gd name="connsiteX0" fmla="*/ 5167085 w 5167165"/>
              <a:gd name="connsiteY0" fmla="*/ 0 h 1509486"/>
              <a:gd name="connsiteX1" fmla="*/ 1277256 w 5167165"/>
              <a:gd name="connsiteY1" fmla="*/ 638629 h 1509486"/>
              <a:gd name="connsiteX2" fmla="*/ 0 w 5167165"/>
              <a:gd name="connsiteY2" fmla="*/ 1509486 h 1509486"/>
              <a:gd name="connsiteX0" fmla="*/ 5167085 w 5167172"/>
              <a:gd name="connsiteY0" fmla="*/ 0 h 1509486"/>
              <a:gd name="connsiteX1" fmla="*/ 1509484 w 5167172"/>
              <a:gd name="connsiteY1" fmla="*/ 435429 h 1509486"/>
              <a:gd name="connsiteX2" fmla="*/ 0 w 5167172"/>
              <a:gd name="connsiteY2" fmla="*/ 1509486 h 1509486"/>
              <a:gd name="connsiteX0" fmla="*/ 5167085 w 5167085"/>
              <a:gd name="connsiteY0" fmla="*/ 0 h 1509486"/>
              <a:gd name="connsiteX1" fmla="*/ 1509484 w 5167085"/>
              <a:gd name="connsiteY1" fmla="*/ 435429 h 1509486"/>
              <a:gd name="connsiteX2" fmla="*/ 0 w 5167085"/>
              <a:gd name="connsiteY2" fmla="*/ 1509486 h 1509486"/>
              <a:gd name="connsiteX0" fmla="*/ 5168172 w 5168172"/>
              <a:gd name="connsiteY0" fmla="*/ 0 h 1509486"/>
              <a:gd name="connsiteX1" fmla="*/ 1510571 w 5168172"/>
              <a:gd name="connsiteY1" fmla="*/ 435429 h 1509486"/>
              <a:gd name="connsiteX2" fmla="*/ 1087 w 5168172"/>
              <a:gd name="connsiteY2" fmla="*/ 1509486 h 1509486"/>
              <a:gd name="connsiteX0" fmla="*/ 3912018 w 3912018"/>
              <a:gd name="connsiteY0" fmla="*/ 0 h 754743"/>
              <a:gd name="connsiteX1" fmla="*/ 254417 w 3912018"/>
              <a:gd name="connsiteY1" fmla="*/ 435429 h 754743"/>
              <a:gd name="connsiteX2" fmla="*/ 326991 w 3912018"/>
              <a:gd name="connsiteY2" fmla="*/ 754743 h 754743"/>
              <a:gd name="connsiteX0" fmla="*/ 3585027 w 3585027"/>
              <a:gd name="connsiteY0" fmla="*/ 0 h 754743"/>
              <a:gd name="connsiteX1" fmla="*/ 0 w 3585027"/>
              <a:gd name="connsiteY1" fmla="*/ 754743 h 754743"/>
              <a:gd name="connsiteX0" fmla="*/ 3585027 w 3585027"/>
              <a:gd name="connsiteY0" fmla="*/ 0 h 754743"/>
              <a:gd name="connsiteX1" fmla="*/ 0 w 3585027"/>
              <a:gd name="connsiteY1" fmla="*/ 754743 h 754743"/>
              <a:gd name="connsiteX0" fmla="*/ 3585027 w 3585027"/>
              <a:gd name="connsiteY0" fmla="*/ 0 h 754743"/>
              <a:gd name="connsiteX1" fmla="*/ 0 w 3585027"/>
              <a:gd name="connsiteY1" fmla="*/ 754743 h 754743"/>
              <a:gd name="connsiteX0" fmla="*/ 3585027 w 3585027"/>
              <a:gd name="connsiteY0" fmla="*/ 0 h 754743"/>
              <a:gd name="connsiteX1" fmla="*/ 391883 w 3585027"/>
              <a:gd name="connsiteY1" fmla="*/ 406403 h 754743"/>
              <a:gd name="connsiteX2" fmla="*/ 0 w 3585027"/>
              <a:gd name="connsiteY2" fmla="*/ 754743 h 754743"/>
              <a:gd name="connsiteX0" fmla="*/ 3585027 w 3585027"/>
              <a:gd name="connsiteY0" fmla="*/ 0 h 754743"/>
              <a:gd name="connsiteX1" fmla="*/ 391883 w 3585027"/>
              <a:gd name="connsiteY1" fmla="*/ 406403 h 754743"/>
              <a:gd name="connsiteX2" fmla="*/ 0 w 3585027"/>
              <a:gd name="connsiteY2" fmla="*/ 754743 h 754743"/>
              <a:gd name="connsiteX0" fmla="*/ 3953558 w 3953558"/>
              <a:gd name="connsiteY0" fmla="*/ 0 h 754743"/>
              <a:gd name="connsiteX1" fmla="*/ 760414 w 3953558"/>
              <a:gd name="connsiteY1" fmla="*/ 406403 h 754743"/>
              <a:gd name="connsiteX2" fmla="*/ 368531 w 3953558"/>
              <a:gd name="connsiteY2" fmla="*/ 754743 h 754743"/>
              <a:gd name="connsiteX0" fmla="*/ 3585027 w 3585027"/>
              <a:gd name="connsiteY0" fmla="*/ 0 h 754743"/>
              <a:gd name="connsiteX1" fmla="*/ 391883 w 3585027"/>
              <a:gd name="connsiteY1" fmla="*/ 406403 h 754743"/>
              <a:gd name="connsiteX2" fmla="*/ 0 w 3585027"/>
              <a:gd name="connsiteY2" fmla="*/ 754743 h 754743"/>
              <a:gd name="connsiteX0" fmla="*/ 3585027 w 3585027"/>
              <a:gd name="connsiteY0" fmla="*/ 0 h 754743"/>
              <a:gd name="connsiteX1" fmla="*/ 1306283 w 3585027"/>
              <a:gd name="connsiteY1" fmla="*/ 493489 h 754743"/>
              <a:gd name="connsiteX2" fmla="*/ 0 w 3585027"/>
              <a:gd name="connsiteY2" fmla="*/ 754743 h 754743"/>
              <a:gd name="connsiteX0" fmla="*/ 3585027 w 3585027"/>
              <a:gd name="connsiteY0" fmla="*/ 0 h 754743"/>
              <a:gd name="connsiteX1" fmla="*/ 1001483 w 3585027"/>
              <a:gd name="connsiteY1" fmla="*/ 449946 h 754743"/>
              <a:gd name="connsiteX2" fmla="*/ 0 w 3585027"/>
              <a:gd name="connsiteY2" fmla="*/ 754743 h 754743"/>
              <a:gd name="connsiteX0" fmla="*/ 3585027 w 3585027"/>
              <a:gd name="connsiteY0" fmla="*/ 0 h 754743"/>
              <a:gd name="connsiteX1" fmla="*/ 1001483 w 3585027"/>
              <a:gd name="connsiteY1" fmla="*/ 449946 h 754743"/>
              <a:gd name="connsiteX2" fmla="*/ 0 w 3585027"/>
              <a:gd name="connsiteY2" fmla="*/ 754743 h 754743"/>
              <a:gd name="connsiteX0" fmla="*/ 3605979 w 3605979"/>
              <a:gd name="connsiteY0" fmla="*/ 0 h 754743"/>
              <a:gd name="connsiteX1" fmla="*/ 1022435 w 3605979"/>
              <a:gd name="connsiteY1" fmla="*/ 449946 h 754743"/>
              <a:gd name="connsiteX2" fmla="*/ 20952 w 3605979"/>
              <a:gd name="connsiteY2" fmla="*/ 754743 h 754743"/>
              <a:gd name="connsiteX0" fmla="*/ 3585592 w 3585592"/>
              <a:gd name="connsiteY0" fmla="*/ 0 h 754743"/>
              <a:gd name="connsiteX1" fmla="*/ 1002048 w 3585592"/>
              <a:gd name="connsiteY1" fmla="*/ 449946 h 754743"/>
              <a:gd name="connsiteX2" fmla="*/ 565 w 3585592"/>
              <a:gd name="connsiteY2" fmla="*/ 754743 h 754743"/>
              <a:gd name="connsiteX0" fmla="*/ 3586360 w 3586360"/>
              <a:gd name="connsiteY0" fmla="*/ 0 h 754743"/>
              <a:gd name="connsiteX1" fmla="*/ 552873 w 3586360"/>
              <a:gd name="connsiteY1" fmla="*/ 391889 h 754743"/>
              <a:gd name="connsiteX2" fmla="*/ 1333 w 3586360"/>
              <a:gd name="connsiteY2" fmla="*/ 754743 h 754743"/>
              <a:gd name="connsiteX0" fmla="*/ 3535433 w 3535433"/>
              <a:gd name="connsiteY0" fmla="*/ 0 h 653143"/>
              <a:gd name="connsiteX1" fmla="*/ 560003 w 3535433"/>
              <a:gd name="connsiteY1" fmla="*/ 290289 h 653143"/>
              <a:gd name="connsiteX2" fmla="*/ 8463 w 3535433"/>
              <a:gd name="connsiteY2" fmla="*/ 653143 h 653143"/>
              <a:gd name="connsiteX0" fmla="*/ 4311405 w 4311405"/>
              <a:gd name="connsiteY0" fmla="*/ 0 h 682172"/>
              <a:gd name="connsiteX1" fmla="*/ 1335975 w 4311405"/>
              <a:gd name="connsiteY1" fmla="*/ 290289 h 682172"/>
              <a:gd name="connsiteX2" fmla="*/ 663 w 4311405"/>
              <a:gd name="connsiteY2" fmla="*/ 682172 h 682172"/>
              <a:gd name="connsiteX0" fmla="*/ 4311392 w 4311392"/>
              <a:gd name="connsiteY0" fmla="*/ 0 h 682172"/>
              <a:gd name="connsiteX1" fmla="*/ 1335962 w 4311392"/>
              <a:gd name="connsiteY1" fmla="*/ 290289 h 682172"/>
              <a:gd name="connsiteX2" fmla="*/ 650 w 4311392"/>
              <a:gd name="connsiteY2" fmla="*/ 682172 h 682172"/>
              <a:gd name="connsiteX0" fmla="*/ 4312255 w 4312255"/>
              <a:gd name="connsiteY0" fmla="*/ 0 h 682172"/>
              <a:gd name="connsiteX1" fmla="*/ 944940 w 4312255"/>
              <a:gd name="connsiteY1" fmla="*/ 246746 h 682172"/>
              <a:gd name="connsiteX2" fmla="*/ 1513 w 4312255"/>
              <a:gd name="connsiteY2" fmla="*/ 682172 h 682172"/>
              <a:gd name="connsiteX0" fmla="*/ 4312255 w 4312255"/>
              <a:gd name="connsiteY0" fmla="*/ 0 h 682172"/>
              <a:gd name="connsiteX1" fmla="*/ 944940 w 4312255"/>
              <a:gd name="connsiteY1" fmla="*/ 290289 h 682172"/>
              <a:gd name="connsiteX2" fmla="*/ 1513 w 4312255"/>
              <a:gd name="connsiteY2" fmla="*/ 682172 h 682172"/>
              <a:gd name="connsiteX0" fmla="*/ 4312255 w 4312255"/>
              <a:gd name="connsiteY0" fmla="*/ 0 h 682172"/>
              <a:gd name="connsiteX1" fmla="*/ 944940 w 4312255"/>
              <a:gd name="connsiteY1" fmla="*/ 290289 h 682172"/>
              <a:gd name="connsiteX2" fmla="*/ 1513 w 4312255"/>
              <a:gd name="connsiteY2" fmla="*/ 682172 h 682172"/>
            </a:gdLst>
            <a:ahLst/>
            <a:cxnLst>
              <a:cxn ang="0">
                <a:pos x="connsiteX0" y="connsiteY0"/>
              </a:cxn>
              <a:cxn ang="0">
                <a:pos x="connsiteX1" y="connsiteY1"/>
              </a:cxn>
              <a:cxn ang="0">
                <a:pos x="connsiteX2" y="connsiteY2"/>
              </a:cxn>
            </a:cxnLst>
            <a:rect l="l" t="t" r="r" b="b"/>
            <a:pathLst>
              <a:path w="4312255" h="682172">
                <a:moveTo>
                  <a:pt x="4312255" y="0"/>
                </a:moveTo>
                <a:cubicBezTo>
                  <a:pt x="4246940" y="781352"/>
                  <a:pt x="1648883" y="350765"/>
                  <a:pt x="944940" y="290289"/>
                </a:cubicBezTo>
                <a:cubicBezTo>
                  <a:pt x="240997" y="229813"/>
                  <a:pt x="-22679" y="38706"/>
                  <a:pt x="1513" y="682172"/>
                </a:cubicBezTo>
              </a:path>
            </a:pathLst>
          </a:custGeom>
          <a:noFill/>
          <a:ln w="57150">
            <a:solidFill>
              <a:srgbClr val="FFD85D"/>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46" name="Freeform 45"/>
          <p:cNvSpPr/>
          <p:nvPr/>
        </p:nvSpPr>
        <p:spPr>
          <a:xfrm>
            <a:off x="1181100" y="4325938"/>
            <a:ext cx="385763" cy="942975"/>
          </a:xfrm>
          <a:custGeom>
            <a:avLst/>
            <a:gdLst>
              <a:gd name="connsiteX0" fmla="*/ 0 w 754742"/>
              <a:gd name="connsiteY0" fmla="*/ 0 h 580572"/>
              <a:gd name="connsiteX1" fmla="*/ 754742 w 754742"/>
              <a:gd name="connsiteY1" fmla="*/ 580572 h 580572"/>
              <a:gd name="connsiteX2" fmla="*/ 754742 w 754742"/>
              <a:gd name="connsiteY2" fmla="*/ 580572 h 580572"/>
              <a:gd name="connsiteX0" fmla="*/ 135 w 754877"/>
              <a:gd name="connsiteY0" fmla="*/ 0 h 580572"/>
              <a:gd name="connsiteX1" fmla="*/ 754877 w 754877"/>
              <a:gd name="connsiteY1" fmla="*/ 580572 h 580572"/>
              <a:gd name="connsiteX2" fmla="*/ 754877 w 754877"/>
              <a:gd name="connsiteY2" fmla="*/ 580572 h 580572"/>
              <a:gd name="connsiteX0" fmla="*/ 92 w 754834"/>
              <a:gd name="connsiteY0" fmla="*/ 0 h 580572"/>
              <a:gd name="connsiteX1" fmla="*/ 754834 w 754834"/>
              <a:gd name="connsiteY1" fmla="*/ 580572 h 580572"/>
              <a:gd name="connsiteX2" fmla="*/ 754834 w 754834"/>
              <a:gd name="connsiteY2"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798286 w 1641103"/>
              <a:gd name="connsiteY0" fmla="*/ 0 h 593889"/>
              <a:gd name="connsiteX1" fmla="*/ 1378857 w 1641103"/>
              <a:gd name="connsiteY1" fmla="*/ 188687 h 593889"/>
              <a:gd name="connsiteX2" fmla="*/ 1553028 w 1641103"/>
              <a:gd name="connsiteY2" fmla="*/ 580572 h 593889"/>
              <a:gd name="connsiteX3" fmla="*/ 0 w 1641103"/>
              <a:gd name="connsiteY3" fmla="*/ 493486 h 593889"/>
              <a:gd name="connsiteX0" fmla="*/ 0 w 1095056"/>
              <a:gd name="connsiteY0" fmla="*/ 0 h 717701"/>
              <a:gd name="connsiteX1" fmla="*/ 580571 w 1095056"/>
              <a:gd name="connsiteY1" fmla="*/ 188687 h 717701"/>
              <a:gd name="connsiteX2" fmla="*/ 754742 w 1095056"/>
              <a:gd name="connsiteY2" fmla="*/ 580572 h 717701"/>
              <a:gd name="connsiteX3" fmla="*/ 885372 w 1095056"/>
              <a:gd name="connsiteY3" fmla="*/ 711200 h 717701"/>
              <a:gd name="connsiteX0" fmla="*/ 0 w 885372"/>
              <a:gd name="connsiteY0" fmla="*/ 0 h 717701"/>
              <a:gd name="connsiteX1" fmla="*/ 580571 w 885372"/>
              <a:gd name="connsiteY1" fmla="*/ 188687 h 717701"/>
              <a:gd name="connsiteX2" fmla="*/ 754742 w 885372"/>
              <a:gd name="connsiteY2" fmla="*/ 580572 h 717701"/>
              <a:gd name="connsiteX3" fmla="*/ 885372 w 885372"/>
              <a:gd name="connsiteY3" fmla="*/ 711200 h 717701"/>
              <a:gd name="connsiteX0" fmla="*/ 0 w 885372"/>
              <a:gd name="connsiteY0" fmla="*/ 0 h 711200"/>
              <a:gd name="connsiteX1" fmla="*/ 580571 w 885372"/>
              <a:gd name="connsiteY1" fmla="*/ 188687 h 711200"/>
              <a:gd name="connsiteX2" fmla="*/ 885372 w 885372"/>
              <a:gd name="connsiteY2" fmla="*/ 711200 h 711200"/>
              <a:gd name="connsiteX0" fmla="*/ 0 w 885372"/>
              <a:gd name="connsiteY0" fmla="*/ 0 h 711200"/>
              <a:gd name="connsiteX1" fmla="*/ 406400 w 885372"/>
              <a:gd name="connsiteY1" fmla="*/ 275773 h 711200"/>
              <a:gd name="connsiteX2" fmla="*/ 885372 w 885372"/>
              <a:gd name="connsiteY2" fmla="*/ 711200 h 711200"/>
              <a:gd name="connsiteX0" fmla="*/ 0 w 885372"/>
              <a:gd name="connsiteY0" fmla="*/ 0 h 711200"/>
              <a:gd name="connsiteX1" fmla="*/ 885372 w 885372"/>
              <a:gd name="connsiteY1" fmla="*/ 711200 h 711200"/>
              <a:gd name="connsiteX0" fmla="*/ 115 w 885487"/>
              <a:gd name="connsiteY0" fmla="*/ 0 h 711200"/>
              <a:gd name="connsiteX1" fmla="*/ 885487 w 885487"/>
              <a:gd name="connsiteY1" fmla="*/ 711200 h 711200"/>
              <a:gd name="connsiteX0" fmla="*/ 569 w 885941"/>
              <a:gd name="connsiteY0" fmla="*/ 0 h 711200"/>
              <a:gd name="connsiteX1" fmla="*/ 885941 w 885941"/>
              <a:gd name="connsiteY1" fmla="*/ 711200 h 711200"/>
              <a:gd name="connsiteX0" fmla="*/ 569 w 885941"/>
              <a:gd name="connsiteY0" fmla="*/ 0 h 928914"/>
              <a:gd name="connsiteX1" fmla="*/ 885941 w 885941"/>
              <a:gd name="connsiteY1" fmla="*/ 928914 h 928914"/>
              <a:gd name="connsiteX0" fmla="*/ 269751 w 385866"/>
              <a:gd name="connsiteY0" fmla="*/ 0 h 943428"/>
              <a:gd name="connsiteX1" fmla="*/ 385866 w 385866"/>
              <a:gd name="connsiteY1" fmla="*/ 943428 h 943428"/>
            </a:gdLst>
            <a:ahLst/>
            <a:cxnLst>
              <a:cxn ang="0">
                <a:pos x="connsiteX0" y="connsiteY0"/>
              </a:cxn>
              <a:cxn ang="0">
                <a:pos x="connsiteX1" y="connsiteY1"/>
              </a:cxn>
            </a:cxnLst>
            <a:rect l="l" t="t" r="r" b="b"/>
            <a:pathLst>
              <a:path w="385866" h="943428">
                <a:moveTo>
                  <a:pt x="269751" y="0"/>
                </a:moveTo>
                <a:cubicBezTo>
                  <a:pt x="260075" y="759581"/>
                  <a:pt x="-402744" y="924075"/>
                  <a:pt x="385866" y="943428"/>
                </a:cubicBezTo>
              </a:path>
            </a:pathLst>
          </a:custGeom>
          <a:noFill/>
          <a:ln w="571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0" name="TextBox 49"/>
          <p:cNvSpPr txBox="1">
            <a:spLocks noChangeArrowheads="1"/>
          </p:cNvSpPr>
          <p:nvPr/>
        </p:nvSpPr>
        <p:spPr bwMode="auto">
          <a:xfrm rot="5400000">
            <a:off x="6719887" y="5529263"/>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a:solidFill>
                  <a:srgbClr val="006600"/>
                </a:solidFill>
              </a:rPr>
              <a:t>CC2</a:t>
            </a:r>
          </a:p>
        </p:txBody>
      </p:sp>
      <p:sp>
        <p:nvSpPr>
          <p:cNvPr id="52" name="TextBox 51"/>
          <p:cNvSpPr txBox="1">
            <a:spLocks noChangeArrowheads="1"/>
          </p:cNvSpPr>
          <p:nvPr/>
        </p:nvSpPr>
        <p:spPr bwMode="auto">
          <a:xfrm>
            <a:off x="6683375" y="61468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a:solidFill>
                  <a:srgbClr val="006600"/>
                </a:solidFill>
              </a:rPr>
              <a:t>CC3</a:t>
            </a:r>
          </a:p>
        </p:txBody>
      </p:sp>
      <p:sp>
        <p:nvSpPr>
          <p:cNvPr id="53" name="TextBox 52"/>
          <p:cNvSpPr txBox="1">
            <a:spLocks noChangeArrowheads="1"/>
          </p:cNvSpPr>
          <p:nvPr/>
        </p:nvSpPr>
        <p:spPr bwMode="auto">
          <a:xfrm>
            <a:off x="6415088" y="4949825"/>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a:solidFill>
                  <a:srgbClr val="006600"/>
                </a:solidFill>
              </a:rPr>
              <a:t>CC1</a:t>
            </a:r>
          </a:p>
        </p:txBody>
      </p:sp>
      <p:sp>
        <p:nvSpPr>
          <p:cNvPr id="54" name="TextBox 53"/>
          <p:cNvSpPr txBox="1">
            <a:spLocks noChangeArrowheads="1"/>
          </p:cNvSpPr>
          <p:nvPr/>
        </p:nvSpPr>
        <p:spPr bwMode="auto">
          <a:xfrm>
            <a:off x="1662113" y="5421313"/>
            <a:ext cx="221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a:solidFill>
                  <a:srgbClr val="006600"/>
                </a:solidFill>
              </a:rPr>
              <a:t>CC1     CC2    CC3</a:t>
            </a:r>
          </a:p>
        </p:txBody>
      </p:sp>
      <p:sp>
        <p:nvSpPr>
          <p:cNvPr id="48" name="Left Brace 47"/>
          <p:cNvSpPr/>
          <p:nvPr/>
        </p:nvSpPr>
        <p:spPr>
          <a:xfrm rot="16200000">
            <a:off x="2554288" y="4789488"/>
            <a:ext cx="392112" cy="2074862"/>
          </a:xfrm>
          <a:prstGeom prst="leftBrace">
            <a:avLst>
              <a:gd name="adj1" fmla="val 4537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prstClr val="black"/>
              </a:solidFill>
              <a:cs typeface="Arial" panose="020B0604020202020204" pitchFamily="34" charset="0"/>
            </a:endParaRPr>
          </a:p>
        </p:txBody>
      </p:sp>
      <p:grpSp>
        <p:nvGrpSpPr>
          <p:cNvPr id="14" name="Group 13"/>
          <p:cNvGrpSpPr>
            <a:grpSpLocks/>
          </p:cNvGrpSpPr>
          <p:nvPr/>
        </p:nvGrpSpPr>
        <p:grpSpPr bwMode="auto">
          <a:xfrm>
            <a:off x="2744788" y="5588000"/>
            <a:ext cx="3325812" cy="668338"/>
            <a:chOff x="2745382" y="5587998"/>
            <a:chExt cx="3324861" cy="668417"/>
          </a:xfrm>
        </p:grpSpPr>
        <p:sp>
          <p:nvSpPr>
            <p:cNvPr id="49" name="Freeform 48"/>
            <p:cNvSpPr/>
            <p:nvPr/>
          </p:nvSpPr>
          <p:spPr>
            <a:xfrm>
              <a:off x="2745382" y="5891247"/>
              <a:ext cx="3324861" cy="365168"/>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26161 w 3350840"/>
                <a:gd name="connsiteY0" fmla="*/ 0 h 265296"/>
                <a:gd name="connsiteX1" fmla="*/ 389925 w 3350840"/>
                <a:gd name="connsiteY1" fmla="*/ 264999 h 265296"/>
                <a:gd name="connsiteX2" fmla="*/ 3350840 w 3350840"/>
                <a:gd name="connsiteY2" fmla="*/ 32771 h 265296"/>
                <a:gd name="connsiteX0" fmla="*/ 0 w 3324679"/>
                <a:gd name="connsiteY0" fmla="*/ 74411 h 340117"/>
                <a:gd name="connsiteX1" fmla="*/ 363764 w 3324679"/>
                <a:gd name="connsiteY1" fmla="*/ 339410 h 340117"/>
                <a:gd name="connsiteX2" fmla="*/ 1234621 w 3324679"/>
                <a:gd name="connsiteY2" fmla="*/ 5580 h 340117"/>
                <a:gd name="connsiteX3" fmla="*/ 3324679 w 3324679"/>
                <a:gd name="connsiteY3" fmla="*/ 107182 h 340117"/>
                <a:gd name="connsiteX0" fmla="*/ 0 w 3324679"/>
                <a:gd name="connsiteY0" fmla="*/ 99674 h 365380"/>
                <a:gd name="connsiteX1" fmla="*/ 363764 w 3324679"/>
                <a:gd name="connsiteY1" fmla="*/ 364673 h 365380"/>
                <a:gd name="connsiteX2" fmla="*/ 1234621 w 3324679"/>
                <a:gd name="connsiteY2" fmla="*/ 30843 h 365380"/>
                <a:gd name="connsiteX3" fmla="*/ 2424793 w 3324679"/>
                <a:gd name="connsiteY3" fmla="*/ 16329 h 365380"/>
                <a:gd name="connsiteX4" fmla="*/ 3324679 w 3324679"/>
                <a:gd name="connsiteY4" fmla="*/ 132445 h 365380"/>
                <a:gd name="connsiteX0" fmla="*/ 182 w 3324861"/>
                <a:gd name="connsiteY0" fmla="*/ 99674 h 365430"/>
                <a:gd name="connsiteX1" fmla="*/ 363946 w 3324861"/>
                <a:gd name="connsiteY1" fmla="*/ 364673 h 365430"/>
                <a:gd name="connsiteX2" fmla="*/ 1234803 w 3324861"/>
                <a:gd name="connsiteY2" fmla="*/ 30843 h 365430"/>
                <a:gd name="connsiteX3" fmla="*/ 2424975 w 3324861"/>
                <a:gd name="connsiteY3" fmla="*/ 16329 h 365430"/>
                <a:gd name="connsiteX4" fmla="*/ 3324861 w 3324861"/>
                <a:gd name="connsiteY4" fmla="*/ 132445 h 36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861" h="365430">
                  <a:moveTo>
                    <a:pt x="182" y="99674"/>
                  </a:moveTo>
                  <a:cubicBezTo>
                    <a:pt x="-6245" y="255966"/>
                    <a:pt x="158176" y="376145"/>
                    <a:pt x="363946" y="364673"/>
                  </a:cubicBezTo>
                  <a:cubicBezTo>
                    <a:pt x="569716" y="353201"/>
                    <a:pt x="888879" y="76805"/>
                    <a:pt x="1234803" y="30843"/>
                  </a:cubicBezTo>
                  <a:cubicBezTo>
                    <a:pt x="1580727" y="-15119"/>
                    <a:pt x="2076632" y="-605"/>
                    <a:pt x="2424975" y="16329"/>
                  </a:cubicBezTo>
                  <a:cubicBezTo>
                    <a:pt x="2773318" y="33263"/>
                    <a:pt x="3177299" y="125188"/>
                    <a:pt x="3324861" y="132445"/>
                  </a:cubicBezTo>
                </a:path>
              </a:pathLst>
            </a:custGeom>
            <a:noFill/>
            <a:ln w="28575">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97440" name="TextBox 54"/>
            <p:cNvSpPr txBox="1">
              <a:spLocks noChangeArrowheads="1"/>
            </p:cNvSpPr>
            <p:nvPr/>
          </p:nvSpPr>
          <p:spPr bwMode="auto">
            <a:xfrm>
              <a:off x="3978831" y="5587998"/>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a:solidFill>
                    <a:srgbClr val="0070C0"/>
                  </a:solidFill>
                </a:rPr>
                <a:t>data set #1</a:t>
              </a:r>
            </a:p>
          </p:txBody>
        </p:sp>
      </p:grpSp>
      <p:sp>
        <p:nvSpPr>
          <p:cNvPr id="70" name="TextBox 69"/>
          <p:cNvSpPr txBox="1">
            <a:spLocks noChangeArrowheads="1"/>
          </p:cNvSpPr>
          <p:nvPr/>
        </p:nvSpPr>
        <p:spPr bwMode="auto">
          <a:xfrm>
            <a:off x="7256463" y="5006975"/>
            <a:ext cx="16811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altLang="en-US" sz="2000" b="1">
                <a:solidFill>
                  <a:srgbClr val="FF0000"/>
                </a:solidFill>
              </a:rPr>
              <a:t>Data sets</a:t>
            </a:r>
          </a:p>
          <a:p>
            <a:pPr algn="ctr" eaLnBrk="1" fontAlgn="base" hangingPunct="1">
              <a:spcBef>
                <a:spcPct val="0"/>
              </a:spcBef>
              <a:spcAft>
                <a:spcPct val="0"/>
              </a:spcAft>
              <a:defRPr/>
            </a:pPr>
            <a:r>
              <a:rPr lang="en-US" altLang="en-US" sz="2000" b="1">
                <a:solidFill>
                  <a:srgbClr val="FF0000"/>
                </a:solidFill>
              </a:rPr>
              <a:t>Positioned</a:t>
            </a:r>
          </a:p>
          <a:p>
            <a:pPr algn="ctr" eaLnBrk="1" fontAlgn="base" hangingPunct="1">
              <a:spcBef>
                <a:spcPct val="0"/>
              </a:spcBef>
              <a:spcAft>
                <a:spcPct val="0"/>
              </a:spcAft>
              <a:defRPr/>
            </a:pPr>
            <a:r>
              <a:rPr lang="en-US" altLang="en-US" sz="2000" b="1">
                <a:solidFill>
                  <a:srgbClr val="FF0000"/>
                </a:solidFill>
              </a:rPr>
              <a:t>in</a:t>
            </a:r>
          </a:p>
          <a:p>
            <a:pPr algn="ctr" eaLnBrk="1" fontAlgn="base" hangingPunct="1">
              <a:spcBef>
                <a:spcPct val="0"/>
              </a:spcBef>
              <a:spcAft>
                <a:spcPct val="0"/>
              </a:spcAft>
              <a:defRPr/>
            </a:pPr>
            <a:r>
              <a:rPr lang="en-US" altLang="en-US" sz="2000" b="1">
                <a:solidFill>
                  <a:srgbClr val="FF0000"/>
                </a:solidFill>
              </a:rPr>
              <a:t>“Correlation</a:t>
            </a:r>
          </a:p>
          <a:p>
            <a:pPr algn="ctr" eaLnBrk="1" fontAlgn="base" hangingPunct="1">
              <a:spcBef>
                <a:spcPct val="0"/>
              </a:spcBef>
              <a:spcAft>
                <a:spcPct val="0"/>
              </a:spcAft>
              <a:defRPr/>
            </a:pPr>
            <a:r>
              <a:rPr lang="en-US" altLang="en-US" sz="2000" b="1">
                <a:solidFill>
                  <a:srgbClr val="FF0000"/>
                </a:solidFill>
              </a:rPr>
              <a:t>Space”</a:t>
            </a:r>
          </a:p>
        </p:txBody>
      </p:sp>
      <p:sp>
        <p:nvSpPr>
          <p:cNvPr id="45" name="TextBox 44"/>
          <p:cNvSpPr txBox="1">
            <a:spLocks noChangeArrowheads="1"/>
          </p:cNvSpPr>
          <p:nvPr/>
        </p:nvSpPr>
        <p:spPr bwMode="auto">
          <a:xfrm>
            <a:off x="2360613" y="5078413"/>
            <a:ext cx="808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2000" b="1">
                <a:solidFill>
                  <a:srgbClr val="000000"/>
                </a:solidFill>
              </a:rPr>
              <a:t>-0.24 </a:t>
            </a:r>
          </a:p>
        </p:txBody>
      </p:sp>
      <p:grpSp>
        <p:nvGrpSpPr>
          <p:cNvPr id="12" name="Group 11"/>
          <p:cNvGrpSpPr>
            <a:grpSpLocks/>
          </p:cNvGrpSpPr>
          <p:nvPr/>
        </p:nvGrpSpPr>
        <p:grpSpPr bwMode="auto">
          <a:xfrm>
            <a:off x="2014538" y="4238625"/>
            <a:ext cx="4648200" cy="2408238"/>
            <a:chOff x="2014174" y="4238171"/>
            <a:chExt cx="4647886" cy="2408433"/>
          </a:xfrm>
        </p:grpSpPr>
        <p:sp>
          <p:nvSpPr>
            <p:cNvPr id="56" name="Freeform 55"/>
            <p:cNvSpPr/>
            <p:nvPr/>
          </p:nvSpPr>
          <p:spPr>
            <a:xfrm>
              <a:off x="3134873" y="5667037"/>
              <a:ext cx="2823971" cy="792227"/>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12771 w 3047164"/>
                <a:gd name="connsiteY0" fmla="*/ 475229 h 758343"/>
                <a:gd name="connsiteX1" fmla="*/ 376535 w 3047164"/>
                <a:gd name="connsiteY1" fmla="*/ 740228 h 758343"/>
                <a:gd name="connsiteX2" fmla="*/ 3047164 w 3047164"/>
                <a:gd name="connsiteY2" fmla="*/ 0 h 758343"/>
                <a:gd name="connsiteX0" fmla="*/ 12771 w 3047164"/>
                <a:gd name="connsiteY0" fmla="*/ 475229 h 758343"/>
                <a:gd name="connsiteX1" fmla="*/ 376535 w 3047164"/>
                <a:gd name="connsiteY1" fmla="*/ 740228 h 758343"/>
                <a:gd name="connsiteX2" fmla="*/ 3047164 w 3047164"/>
                <a:gd name="connsiteY2" fmla="*/ 0 h 758343"/>
                <a:gd name="connsiteX0" fmla="*/ 0 w 2670629"/>
                <a:gd name="connsiteY0" fmla="*/ 740228 h 740228"/>
                <a:gd name="connsiteX1" fmla="*/ 2670629 w 2670629"/>
                <a:gd name="connsiteY1" fmla="*/ 0 h 740228"/>
                <a:gd name="connsiteX0" fmla="*/ 0 w 1785258"/>
                <a:gd name="connsiteY0" fmla="*/ 725713 h 725713"/>
                <a:gd name="connsiteX1" fmla="*/ 1785258 w 1785258"/>
                <a:gd name="connsiteY1" fmla="*/ 0 h 725713"/>
                <a:gd name="connsiteX0" fmla="*/ 0 w 1717249"/>
                <a:gd name="connsiteY0" fmla="*/ 847795 h 847795"/>
                <a:gd name="connsiteX1" fmla="*/ 1717249 w 1717249"/>
                <a:gd name="connsiteY1"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2204652"/>
                <a:gd name="connsiteY0" fmla="*/ 739277 h 739277"/>
                <a:gd name="connsiteX1" fmla="*/ 1620899 w 2204652"/>
                <a:gd name="connsiteY1" fmla="*/ 467982 h 739277"/>
                <a:gd name="connsiteX2" fmla="*/ 2204652 w 2204652"/>
                <a:gd name="connsiteY2"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Lst>
              <a:ahLst/>
              <a:cxnLst>
                <a:cxn ang="0">
                  <a:pos x="connsiteX0" y="connsiteY0"/>
                </a:cxn>
                <a:cxn ang="0">
                  <a:pos x="connsiteX1" y="connsiteY1"/>
                </a:cxn>
                <a:cxn ang="0">
                  <a:pos x="connsiteX2" y="connsiteY2"/>
                </a:cxn>
                <a:cxn ang="0">
                  <a:pos x="connsiteX3" y="connsiteY3"/>
                </a:cxn>
              </a:cxnLst>
              <a:rect l="l" t="t" r="r" b="b"/>
              <a:pathLst>
                <a:path w="2204652" h="739277">
                  <a:moveTo>
                    <a:pt x="0" y="739277"/>
                  </a:moveTo>
                  <a:cubicBezTo>
                    <a:pt x="85012" y="723452"/>
                    <a:pt x="398613" y="540328"/>
                    <a:pt x="668763" y="495112"/>
                  </a:cubicBezTo>
                  <a:cubicBezTo>
                    <a:pt x="938913" y="449896"/>
                    <a:pt x="1319578" y="455548"/>
                    <a:pt x="1620899" y="467982"/>
                  </a:cubicBezTo>
                  <a:cubicBezTo>
                    <a:pt x="1922220" y="480416"/>
                    <a:pt x="1937346" y="995437"/>
                    <a:pt x="2204652" y="0"/>
                  </a:cubicBezTo>
                </a:path>
              </a:pathLst>
            </a:custGeom>
            <a:noFill/>
            <a:ln w="28575">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58" name="Freeform 57"/>
            <p:cNvSpPr/>
            <p:nvPr/>
          </p:nvSpPr>
          <p:spPr>
            <a:xfrm>
              <a:off x="3157097" y="5776584"/>
              <a:ext cx="3504963" cy="863670"/>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12771 w 3047164"/>
                <a:gd name="connsiteY0" fmla="*/ 475229 h 758343"/>
                <a:gd name="connsiteX1" fmla="*/ 376535 w 3047164"/>
                <a:gd name="connsiteY1" fmla="*/ 740228 h 758343"/>
                <a:gd name="connsiteX2" fmla="*/ 3047164 w 3047164"/>
                <a:gd name="connsiteY2" fmla="*/ 0 h 758343"/>
                <a:gd name="connsiteX0" fmla="*/ 12771 w 3047164"/>
                <a:gd name="connsiteY0" fmla="*/ 475229 h 758343"/>
                <a:gd name="connsiteX1" fmla="*/ 376535 w 3047164"/>
                <a:gd name="connsiteY1" fmla="*/ 740228 h 758343"/>
                <a:gd name="connsiteX2" fmla="*/ 3047164 w 3047164"/>
                <a:gd name="connsiteY2" fmla="*/ 0 h 758343"/>
                <a:gd name="connsiteX0" fmla="*/ 0 w 2670629"/>
                <a:gd name="connsiteY0" fmla="*/ 740228 h 740228"/>
                <a:gd name="connsiteX1" fmla="*/ 2670629 w 2670629"/>
                <a:gd name="connsiteY1" fmla="*/ 0 h 740228"/>
                <a:gd name="connsiteX0" fmla="*/ 0 w 1785258"/>
                <a:gd name="connsiteY0" fmla="*/ 725713 h 725713"/>
                <a:gd name="connsiteX1" fmla="*/ 1785258 w 1785258"/>
                <a:gd name="connsiteY1" fmla="*/ 0 h 725713"/>
                <a:gd name="connsiteX0" fmla="*/ 0 w 1717249"/>
                <a:gd name="connsiteY0" fmla="*/ 847795 h 847795"/>
                <a:gd name="connsiteX1" fmla="*/ 1717249 w 1717249"/>
                <a:gd name="connsiteY1"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2204652"/>
                <a:gd name="connsiteY0" fmla="*/ 739277 h 739277"/>
                <a:gd name="connsiteX1" fmla="*/ 1620899 w 2204652"/>
                <a:gd name="connsiteY1" fmla="*/ 467982 h 739277"/>
                <a:gd name="connsiteX2" fmla="*/ 2204652 w 2204652"/>
                <a:gd name="connsiteY2"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 name="connsiteX0" fmla="*/ 0 w 2726061"/>
                <a:gd name="connsiteY0" fmla="*/ 888489 h 888489"/>
                <a:gd name="connsiteX1" fmla="*/ 668763 w 2726061"/>
                <a:gd name="connsiteY1" fmla="*/ 644324 h 888489"/>
                <a:gd name="connsiteX2" fmla="*/ 1620899 w 2726061"/>
                <a:gd name="connsiteY2" fmla="*/ 617194 h 888489"/>
                <a:gd name="connsiteX3" fmla="*/ 2726061 w 2726061"/>
                <a:gd name="connsiteY3" fmla="*/ 0 h 888489"/>
                <a:gd name="connsiteX0" fmla="*/ 0 w 2726061"/>
                <a:gd name="connsiteY0" fmla="*/ 888489 h 888489"/>
                <a:gd name="connsiteX1" fmla="*/ 668763 w 2726061"/>
                <a:gd name="connsiteY1" fmla="*/ 644324 h 888489"/>
                <a:gd name="connsiteX2" fmla="*/ 1620899 w 2726061"/>
                <a:gd name="connsiteY2" fmla="*/ 617194 h 888489"/>
                <a:gd name="connsiteX3" fmla="*/ 2726061 w 2726061"/>
                <a:gd name="connsiteY3" fmla="*/ 0 h 888489"/>
                <a:gd name="connsiteX0" fmla="*/ 0 w 2737396"/>
                <a:gd name="connsiteY0" fmla="*/ 807100 h 807100"/>
                <a:gd name="connsiteX1" fmla="*/ 680098 w 2737396"/>
                <a:gd name="connsiteY1" fmla="*/ 644324 h 807100"/>
                <a:gd name="connsiteX2" fmla="*/ 1632234 w 2737396"/>
                <a:gd name="connsiteY2" fmla="*/ 617194 h 807100"/>
                <a:gd name="connsiteX3" fmla="*/ 2737396 w 2737396"/>
                <a:gd name="connsiteY3" fmla="*/ 0 h 807100"/>
              </a:gdLst>
              <a:ahLst/>
              <a:cxnLst>
                <a:cxn ang="0">
                  <a:pos x="connsiteX0" y="connsiteY0"/>
                </a:cxn>
                <a:cxn ang="0">
                  <a:pos x="connsiteX1" y="connsiteY1"/>
                </a:cxn>
                <a:cxn ang="0">
                  <a:pos x="connsiteX2" y="connsiteY2"/>
                </a:cxn>
                <a:cxn ang="0">
                  <a:pos x="connsiteX3" y="connsiteY3"/>
                </a:cxn>
              </a:cxnLst>
              <a:rect l="l" t="t" r="r" b="b"/>
              <a:pathLst>
                <a:path w="2737396" h="807100">
                  <a:moveTo>
                    <a:pt x="0" y="807100"/>
                  </a:moveTo>
                  <a:cubicBezTo>
                    <a:pt x="85012" y="791275"/>
                    <a:pt x="409948" y="689540"/>
                    <a:pt x="680098" y="644324"/>
                  </a:cubicBezTo>
                  <a:cubicBezTo>
                    <a:pt x="950248" y="599108"/>
                    <a:pt x="1210007" y="616063"/>
                    <a:pt x="1632234" y="617194"/>
                  </a:cubicBezTo>
                  <a:cubicBezTo>
                    <a:pt x="2054461" y="618325"/>
                    <a:pt x="2470090" y="995437"/>
                    <a:pt x="2737396" y="0"/>
                  </a:cubicBezTo>
                </a:path>
              </a:pathLst>
            </a:custGeom>
            <a:noFill/>
            <a:ln w="28575">
              <a:solidFill>
                <a:schemeClr val="accent4">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65" name="Freeform 64"/>
            <p:cNvSpPr/>
            <p:nvPr/>
          </p:nvSpPr>
          <p:spPr>
            <a:xfrm>
              <a:off x="2690403" y="6271924"/>
              <a:ext cx="453994" cy="187340"/>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26161 w 3350840"/>
                <a:gd name="connsiteY0" fmla="*/ 0 h 265296"/>
                <a:gd name="connsiteX1" fmla="*/ 389925 w 3350840"/>
                <a:gd name="connsiteY1" fmla="*/ 264999 h 265296"/>
                <a:gd name="connsiteX2" fmla="*/ 3350840 w 3350840"/>
                <a:gd name="connsiteY2" fmla="*/ 32771 h 265296"/>
                <a:gd name="connsiteX0" fmla="*/ 0 w 3324679"/>
                <a:gd name="connsiteY0" fmla="*/ 74411 h 340117"/>
                <a:gd name="connsiteX1" fmla="*/ 363764 w 3324679"/>
                <a:gd name="connsiteY1" fmla="*/ 339410 h 340117"/>
                <a:gd name="connsiteX2" fmla="*/ 1234621 w 3324679"/>
                <a:gd name="connsiteY2" fmla="*/ 5580 h 340117"/>
                <a:gd name="connsiteX3" fmla="*/ 3324679 w 3324679"/>
                <a:gd name="connsiteY3" fmla="*/ 107182 h 340117"/>
                <a:gd name="connsiteX0" fmla="*/ 0 w 3324679"/>
                <a:gd name="connsiteY0" fmla="*/ 99674 h 365380"/>
                <a:gd name="connsiteX1" fmla="*/ 363764 w 3324679"/>
                <a:gd name="connsiteY1" fmla="*/ 364673 h 365380"/>
                <a:gd name="connsiteX2" fmla="*/ 1234621 w 3324679"/>
                <a:gd name="connsiteY2" fmla="*/ 30843 h 365380"/>
                <a:gd name="connsiteX3" fmla="*/ 2424793 w 3324679"/>
                <a:gd name="connsiteY3" fmla="*/ 16329 h 365380"/>
                <a:gd name="connsiteX4" fmla="*/ 3324679 w 3324679"/>
                <a:gd name="connsiteY4" fmla="*/ 132445 h 365380"/>
                <a:gd name="connsiteX0" fmla="*/ 182 w 3324861"/>
                <a:gd name="connsiteY0" fmla="*/ 99674 h 365430"/>
                <a:gd name="connsiteX1" fmla="*/ 363946 w 3324861"/>
                <a:gd name="connsiteY1" fmla="*/ 364673 h 365430"/>
                <a:gd name="connsiteX2" fmla="*/ 1234803 w 3324861"/>
                <a:gd name="connsiteY2" fmla="*/ 30843 h 365430"/>
                <a:gd name="connsiteX3" fmla="*/ 2424975 w 3324861"/>
                <a:gd name="connsiteY3" fmla="*/ 16329 h 365430"/>
                <a:gd name="connsiteX4" fmla="*/ 3324861 w 3324861"/>
                <a:gd name="connsiteY4" fmla="*/ 132445 h 365430"/>
                <a:gd name="connsiteX0" fmla="*/ 182 w 3324861"/>
                <a:gd name="connsiteY0" fmla="*/ 76510 h 342266"/>
                <a:gd name="connsiteX1" fmla="*/ 363946 w 3324861"/>
                <a:gd name="connsiteY1" fmla="*/ 341509 h 342266"/>
                <a:gd name="connsiteX2" fmla="*/ 1234803 w 3324861"/>
                <a:gd name="connsiteY2" fmla="*/ 7679 h 342266"/>
                <a:gd name="connsiteX3" fmla="*/ 3324861 w 3324861"/>
                <a:gd name="connsiteY3" fmla="*/ 109281 h 342266"/>
                <a:gd name="connsiteX0" fmla="*/ 182 w 1234803"/>
                <a:gd name="connsiteY0" fmla="*/ 68831 h 334587"/>
                <a:gd name="connsiteX1" fmla="*/ 363946 w 1234803"/>
                <a:gd name="connsiteY1" fmla="*/ 333830 h 334587"/>
                <a:gd name="connsiteX2" fmla="*/ 1234803 w 1234803"/>
                <a:gd name="connsiteY2" fmla="*/ 0 h 334587"/>
                <a:gd name="connsiteX0" fmla="*/ 182 w 363946"/>
                <a:gd name="connsiteY0" fmla="*/ 0 h 265756"/>
                <a:gd name="connsiteX1" fmla="*/ 363946 w 363946"/>
                <a:gd name="connsiteY1" fmla="*/ 264999 h 265756"/>
                <a:gd name="connsiteX0" fmla="*/ 151 w 399634"/>
                <a:gd name="connsiteY0" fmla="*/ 0 h 258656"/>
                <a:gd name="connsiteX1" fmla="*/ 399634 w 399634"/>
                <a:gd name="connsiteY1" fmla="*/ 257856 h 258656"/>
                <a:gd name="connsiteX0" fmla="*/ 156 w 392495"/>
                <a:gd name="connsiteY0" fmla="*/ 0 h 263389"/>
                <a:gd name="connsiteX1" fmla="*/ 392495 w 392495"/>
                <a:gd name="connsiteY1" fmla="*/ 262618 h 263389"/>
                <a:gd name="connsiteX0" fmla="*/ 119 w 454370"/>
                <a:gd name="connsiteY0" fmla="*/ 0 h 188206"/>
                <a:gd name="connsiteX1" fmla="*/ 454370 w 454370"/>
                <a:gd name="connsiteY1" fmla="*/ 186418 h 188206"/>
                <a:gd name="connsiteX0" fmla="*/ 0 w 454251"/>
                <a:gd name="connsiteY0" fmla="*/ 0 h 188141"/>
                <a:gd name="connsiteX1" fmla="*/ 454251 w 454251"/>
                <a:gd name="connsiteY1" fmla="*/ 186418 h 188141"/>
              </a:gdLst>
              <a:ahLst/>
              <a:cxnLst>
                <a:cxn ang="0">
                  <a:pos x="connsiteX0" y="connsiteY0"/>
                </a:cxn>
                <a:cxn ang="0">
                  <a:pos x="connsiteX1" y="connsiteY1"/>
                </a:cxn>
              </a:cxnLst>
              <a:rect l="l" t="t" r="r" b="b"/>
              <a:pathLst>
                <a:path w="454251" h="188141">
                  <a:moveTo>
                    <a:pt x="0" y="0"/>
                  </a:moveTo>
                  <a:cubicBezTo>
                    <a:pt x="81679" y="153911"/>
                    <a:pt x="248481" y="197890"/>
                    <a:pt x="454251" y="186418"/>
                  </a:cubicBezTo>
                </a:path>
              </a:pathLst>
            </a:custGeom>
            <a:noFill/>
            <a:ln w="28575">
              <a:solidFill>
                <a:srgbClr val="C0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66" name="Freeform 65"/>
            <p:cNvSpPr/>
            <p:nvPr/>
          </p:nvSpPr>
          <p:spPr>
            <a:xfrm>
              <a:off x="2647543" y="6505305"/>
              <a:ext cx="511140" cy="141299"/>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26161 w 3350840"/>
                <a:gd name="connsiteY0" fmla="*/ 0 h 265296"/>
                <a:gd name="connsiteX1" fmla="*/ 389925 w 3350840"/>
                <a:gd name="connsiteY1" fmla="*/ 264999 h 265296"/>
                <a:gd name="connsiteX2" fmla="*/ 3350840 w 3350840"/>
                <a:gd name="connsiteY2" fmla="*/ 32771 h 265296"/>
                <a:gd name="connsiteX0" fmla="*/ 0 w 3324679"/>
                <a:gd name="connsiteY0" fmla="*/ 74411 h 340117"/>
                <a:gd name="connsiteX1" fmla="*/ 363764 w 3324679"/>
                <a:gd name="connsiteY1" fmla="*/ 339410 h 340117"/>
                <a:gd name="connsiteX2" fmla="*/ 1234621 w 3324679"/>
                <a:gd name="connsiteY2" fmla="*/ 5580 h 340117"/>
                <a:gd name="connsiteX3" fmla="*/ 3324679 w 3324679"/>
                <a:gd name="connsiteY3" fmla="*/ 107182 h 340117"/>
                <a:gd name="connsiteX0" fmla="*/ 0 w 3324679"/>
                <a:gd name="connsiteY0" fmla="*/ 99674 h 365380"/>
                <a:gd name="connsiteX1" fmla="*/ 363764 w 3324679"/>
                <a:gd name="connsiteY1" fmla="*/ 364673 h 365380"/>
                <a:gd name="connsiteX2" fmla="*/ 1234621 w 3324679"/>
                <a:gd name="connsiteY2" fmla="*/ 30843 h 365380"/>
                <a:gd name="connsiteX3" fmla="*/ 2424793 w 3324679"/>
                <a:gd name="connsiteY3" fmla="*/ 16329 h 365380"/>
                <a:gd name="connsiteX4" fmla="*/ 3324679 w 3324679"/>
                <a:gd name="connsiteY4" fmla="*/ 132445 h 365380"/>
                <a:gd name="connsiteX0" fmla="*/ 182 w 3324861"/>
                <a:gd name="connsiteY0" fmla="*/ 99674 h 365430"/>
                <a:gd name="connsiteX1" fmla="*/ 363946 w 3324861"/>
                <a:gd name="connsiteY1" fmla="*/ 364673 h 365430"/>
                <a:gd name="connsiteX2" fmla="*/ 1234803 w 3324861"/>
                <a:gd name="connsiteY2" fmla="*/ 30843 h 365430"/>
                <a:gd name="connsiteX3" fmla="*/ 2424975 w 3324861"/>
                <a:gd name="connsiteY3" fmla="*/ 16329 h 365430"/>
                <a:gd name="connsiteX4" fmla="*/ 3324861 w 3324861"/>
                <a:gd name="connsiteY4" fmla="*/ 132445 h 365430"/>
                <a:gd name="connsiteX0" fmla="*/ 182 w 3324861"/>
                <a:gd name="connsiteY0" fmla="*/ 76510 h 342266"/>
                <a:gd name="connsiteX1" fmla="*/ 363946 w 3324861"/>
                <a:gd name="connsiteY1" fmla="*/ 341509 h 342266"/>
                <a:gd name="connsiteX2" fmla="*/ 1234803 w 3324861"/>
                <a:gd name="connsiteY2" fmla="*/ 7679 h 342266"/>
                <a:gd name="connsiteX3" fmla="*/ 3324861 w 3324861"/>
                <a:gd name="connsiteY3" fmla="*/ 109281 h 342266"/>
                <a:gd name="connsiteX0" fmla="*/ 182 w 1234803"/>
                <a:gd name="connsiteY0" fmla="*/ 68831 h 334587"/>
                <a:gd name="connsiteX1" fmla="*/ 363946 w 1234803"/>
                <a:gd name="connsiteY1" fmla="*/ 333830 h 334587"/>
                <a:gd name="connsiteX2" fmla="*/ 1234803 w 1234803"/>
                <a:gd name="connsiteY2" fmla="*/ 0 h 334587"/>
                <a:gd name="connsiteX0" fmla="*/ 182 w 363946"/>
                <a:gd name="connsiteY0" fmla="*/ 0 h 265756"/>
                <a:gd name="connsiteX1" fmla="*/ 363946 w 363946"/>
                <a:gd name="connsiteY1" fmla="*/ 264999 h 265756"/>
                <a:gd name="connsiteX0" fmla="*/ 151 w 399634"/>
                <a:gd name="connsiteY0" fmla="*/ 0 h 258656"/>
                <a:gd name="connsiteX1" fmla="*/ 399634 w 399634"/>
                <a:gd name="connsiteY1" fmla="*/ 257856 h 258656"/>
                <a:gd name="connsiteX0" fmla="*/ 156 w 392495"/>
                <a:gd name="connsiteY0" fmla="*/ 0 h 263389"/>
                <a:gd name="connsiteX1" fmla="*/ 392495 w 392495"/>
                <a:gd name="connsiteY1" fmla="*/ 262618 h 263389"/>
                <a:gd name="connsiteX0" fmla="*/ 119 w 454370"/>
                <a:gd name="connsiteY0" fmla="*/ 0 h 188206"/>
                <a:gd name="connsiteX1" fmla="*/ 454370 w 454370"/>
                <a:gd name="connsiteY1" fmla="*/ 186418 h 188206"/>
                <a:gd name="connsiteX0" fmla="*/ 0 w 454251"/>
                <a:gd name="connsiteY0" fmla="*/ 0 h 188141"/>
                <a:gd name="connsiteX1" fmla="*/ 454251 w 454251"/>
                <a:gd name="connsiteY1" fmla="*/ 186418 h 188141"/>
                <a:gd name="connsiteX0" fmla="*/ 0 w 511401"/>
                <a:gd name="connsiteY0" fmla="*/ 0 h 141595"/>
                <a:gd name="connsiteX1" fmla="*/ 511401 w 511401"/>
                <a:gd name="connsiteY1" fmla="*/ 136412 h 141595"/>
              </a:gdLst>
              <a:ahLst/>
              <a:cxnLst>
                <a:cxn ang="0">
                  <a:pos x="connsiteX0" y="connsiteY0"/>
                </a:cxn>
                <a:cxn ang="0">
                  <a:pos x="connsiteX1" y="connsiteY1"/>
                </a:cxn>
              </a:cxnLst>
              <a:rect l="l" t="t" r="r" b="b"/>
              <a:pathLst>
                <a:path w="511401" h="141595">
                  <a:moveTo>
                    <a:pt x="0" y="0"/>
                  </a:moveTo>
                  <a:cubicBezTo>
                    <a:pt x="81679" y="153911"/>
                    <a:pt x="305631" y="147884"/>
                    <a:pt x="511401" y="136412"/>
                  </a:cubicBezTo>
                </a:path>
              </a:pathLst>
            </a:custGeom>
            <a:noFill/>
            <a:ln w="28575">
              <a:solidFill>
                <a:schemeClr val="accent4">
                  <a:lumMod val="75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cs typeface="Arial" panose="020B0604020202020204" pitchFamily="34" charset="0"/>
              </a:endParaRPr>
            </a:p>
          </p:txBody>
        </p:sp>
        <p:sp>
          <p:nvSpPr>
            <p:cNvPr id="67" name="Freeform 66"/>
            <p:cNvSpPr/>
            <p:nvPr/>
          </p:nvSpPr>
          <p:spPr>
            <a:xfrm flipH="1">
              <a:off x="2014174" y="4274687"/>
              <a:ext cx="46034" cy="225443"/>
            </a:xfrm>
            <a:custGeom>
              <a:avLst/>
              <a:gdLst>
                <a:gd name="connsiteX0" fmla="*/ 0 w 754742"/>
                <a:gd name="connsiteY0" fmla="*/ 0 h 580572"/>
                <a:gd name="connsiteX1" fmla="*/ 754742 w 754742"/>
                <a:gd name="connsiteY1" fmla="*/ 580572 h 580572"/>
                <a:gd name="connsiteX2" fmla="*/ 754742 w 754742"/>
                <a:gd name="connsiteY2" fmla="*/ 580572 h 580572"/>
                <a:gd name="connsiteX0" fmla="*/ 135 w 754877"/>
                <a:gd name="connsiteY0" fmla="*/ 0 h 580572"/>
                <a:gd name="connsiteX1" fmla="*/ 754877 w 754877"/>
                <a:gd name="connsiteY1" fmla="*/ 580572 h 580572"/>
                <a:gd name="connsiteX2" fmla="*/ 754877 w 754877"/>
                <a:gd name="connsiteY2" fmla="*/ 580572 h 580572"/>
                <a:gd name="connsiteX0" fmla="*/ 92 w 754834"/>
                <a:gd name="connsiteY0" fmla="*/ 0 h 580572"/>
                <a:gd name="connsiteX1" fmla="*/ 754834 w 754834"/>
                <a:gd name="connsiteY1" fmla="*/ 580572 h 580572"/>
                <a:gd name="connsiteX2" fmla="*/ 754834 w 754834"/>
                <a:gd name="connsiteY2"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798286 w 1641103"/>
                <a:gd name="connsiteY0" fmla="*/ 0 h 593889"/>
                <a:gd name="connsiteX1" fmla="*/ 1378857 w 1641103"/>
                <a:gd name="connsiteY1" fmla="*/ 188687 h 593889"/>
                <a:gd name="connsiteX2" fmla="*/ 1553028 w 1641103"/>
                <a:gd name="connsiteY2" fmla="*/ 580572 h 593889"/>
                <a:gd name="connsiteX3" fmla="*/ 0 w 1641103"/>
                <a:gd name="connsiteY3" fmla="*/ 493486 h 593889"/>
                <a:gd name="connsiteX0" fmla="*/ 0 w 1095056"/>
                <a:gd name="connsiteY0" fmla="*/ 0 h 717701"/>
                <a:gd name="connsiteX1" fmla="*/ 580571 w 1095056"/>
                <a:gd name="connsiteY1" fmla="*/ 188687 h 717701"/>
                <a:gd name="connsiteX2" fmla="*/ 754742 w 1095056"/>
                <a:gd name="connsiteY2" fmla="*/ 580572 h 717701"/>
                <a:gd name="connsiteX3" fmla="*/ 885372 w 1095056"/>
                <a:gd name="connsiteY3" fmla="*/ 711200 h 717701"/>
                <a:gd name="connsiteX0" fmla="*/ 0 w 885372"/>
                <a:gd name="connsiteY0" fmla="*/ 0 h 717701"/>
                <a:gd name="connsiteX1" fmla="*/ 580571 w 885372"/>
                <a:gd name="connsiteY1" fmla="*/ 188687 h 717701"/>
                <a:gd name="connsiteX2" fmla="*/ 754742 w 885372"/>
                <a:gd name="connsiteY2" fmla="*/ 580572 h 717701"/>
                <a:gd name="connsiteX3" fmla="*/ 885372 w 885372"/>
                <a:gd name="connsiteY3" fmla="*/ 711200 h 717701"/>
                <a:gd name="connsiteX0" fmla="*/ 0 w 885372"/>
                <a:gd name="connsiteY0" fmla="*/ 0 h 711200"/>
                <a:gd name="connsiteX1" fmla="*/ 580571 w 885372"/>
                <a:gd name="connsiteY1" fmla="*/ 188687 h 711200"/>
                <a:gd name="connsiteX2" fmla="*/ 885372 w 885372"/>
                <a:gd name="connsiteY2" fmla="*/ 711200 h 711200"/>
                <a:gd name="connsiteX0" fmla="*/ 0 w 885372"/>
                <a:gd name="connsiteY0" fmla="*/ 0 h 711200"/>
                <a:gd name="connsiteX1" fmla="*/ 406400 w 885372"/>
                <a:gd name="connsiteY1" fmla="*/ 275773 h 711200"/>
                <a:gd name="connsiteX2" fmla="*/ 885372 w 885372"/>
                <a:gd name="connsiteY2" fmla="*/ 711200 h 711200"/>
                <a:gd name="connsiteX0" fmla="*/ 0 w 885372"/>
                <a:gd name="connsiteY0" fmla="*/ 0 h 711200"/>
                <a:gd name="connsiteX1" fmla="*/ 885372 w 885372"/>
                <a:gd name="connsiteY1" fmla="*/ 711200 h 711200"/>
                <a:gd name="connsiteX0" fmla="*/ 115 w 885487"/>
                <a:gd name="connsiteY0" fmla="*/ 0 h 711200"/>
                <a:gd name="connsiteX1" fmla="*/ 885487 w 885487"/>
                <a:gd name="connsiteY1" fmla="*/ 711200 h 711200"/>
                <a:gd name="connsiteX0" fmla="*/ 569 w 885941"/>
                <a:gd name="connsiteY0" fmla="*/ 0 h 711200"/>
                <a:gd name="connsiteX1" fmla="*/ 885941 w 885941"/>
                <a:gd name="connsiteY1" fmla="*/ 711200 h 711200"/>
                <a:gd name="connsiteX0" fmla="*/ 569 w 885941"/>
                <a:gd name="connsiteY0" fmla="*/ 0 h 928914"/>
                <a:gd name="connsiteX1" fmla="*/ 885941 w 885941"/>
                <a:gd name="connsiteY1" fmla="*/ 928914 h 928914"/>
                <a:gd name="connsiteX0" fmla="*/ 320890 w 364433"/>
                <a:gd name="connsiteY0" fmla="*/ 0 h 558887"/>
                <a:gd name="connsiteX1" fmla="*/ 364433 w 364433"/>
                <a:gd name="connsiteY1" fmla="*/ 537028 h 558887"/>
                <a:gd name="connsiteX0" fmla="*/ 21846 w 65389"/>
                <a:gd name="connsiteY0" fmla="*/ 0 h 537028"/>
                <a:gd name="connsiteX1" fmla="*/ 65389 w 65389"/>
                <a:gd name="connsiteY1" fmla="*/ 537028 h 537028"/>
                <a:gd name="connsiteX0" fmla="*/ 89748 w 133291"/>
                <a:gd name="connsiteY0" fmla="*/ 0 h 537028"/>
                <a:gd name="connsiteX1" fmla="*/ 133291 w 133291"/>
                <a:gd name="connsiteY1" fmla="*/ 537028 h 537028"/>
                <a:gd name="connsiteX0" fmla="*/ 19509 w 193680"/>
                <a:gd name="connsiteY0" fmla="*/ 0 h 537028"/>
                <a:gd name="connsiteX1" fmla="*/ 193680 w 193680"/>
                <a:gd name="connsiteY1" fmla="*/ 537028 h 537028"/>
                <a:gd name="connsiteX0" fmla="*/ 703 w 174874"/>
                <a:gd name="connsiteY0" fmla="*/ 0 h 537028"/>
                <a:gd name="connsiteX1" fmla="*/ 174874 w 174874"/>
                <a:gd name="connsiteY1" fmla="*/ 537028 h 537028"/>
                <a:gd name="connsiteX0" fmla="*/ 0 w 174171"/>
                <a:gd name="connsiteY0" fmla="*/ 0 h 537028"/>
                <a:gd name="connsiteX1" fmla="*/ 174171 w 174171"/>
                <a:gd name="connsiteY1" fmla="*/ 537028 h 537028"/>
                <a:gd name="connsiteX0" fmla="*/ 3485 w 177656"/>
                <a:gd name="connsiteY0" fmla="*/ 0 h 537028"/>
                <a:gd name="connsiteX1" fmla="*/ 177656 w 177656"/>
                <a:gd name="connsiteY1" fmla="*/ 537028 h 537028"/>
                <a:gd name="connsiteX0" fmla="*/ 4479 w 149622"/>
                <a:gd name="connsiteY0" fmla="*/ 0 h 449942"/>
                <a:gd name="connsiteX1" fmla="*/ 149622 w 149622"/>
                <a:gd name="connsiteY1" fmla="*/ 449942 h 449942"/>
                <a:gd name="connsiteX0" fmla="*/ 29102 w 58131"/>
                <a:gd name="connsiteY0" fmla="*/ 0 h 377370"/>
                <a:gd name="connsiteX1" fmla="*/ 58131 w 58131"/>
                <a:gd name="connsiteY1" fmla="*/ 377370 h 377370"/>
                <a:gd name="connsiteX0" fmla="*/ 8393 w 37422"/>
                <a:gd name="connsiteY0" fmla="*/ 0 h 377370"/>
                <a:gd name="connsiteX1" fmla="*/ 37422 w 37422"/>
                <a:gd name="connsiteY1" fmla="*/ 377370 h 377370"/>
              </a:gdLst>
              <a:ahLst/>
              <a:cxnLst>
                <a:cxn ang="0">
                  <a:pos x="connsiteX0" y="connsiteY0"/>
                </a:cxn>
                <a:cxn ang="0">
                  <a:pos x="connsiteX1" y="connsiteY1"/>
                </a:cxn>
              </a:cxnLst>
              <a:rect l="l" t="t" r="r" b="b"/>
              <a:pathLst>
                <a:path w="37422" h="377370">
                  <a:moveTo>
                    <a:pt x="8393" y="0"/>
                  </a:moveTo>
                  <a:cubicBezTo>
                    <a:pt x="-15798" y="353180"/>
                    <a:pt x="18071" y="169332"/>
                    <a:pt x="37422" y="377370"/>
                  </a:cubicBezTo>
                </a:path>
              </a:pathLst>
            </a:custGeom>
            <a:noFill/>
            <a:ln w="57150">
              <a:solidFill>
                <a:srgbClr val="C0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8" name="Freeform 67"/>
            <p:cNvSpPr/>
            <p:nvPr/>
          </p:nvSpPr>
          <p:spPr>
            <a:xfrm>
              <a:off x="2641194" y="4238171"/>
              <a:ext cx="30161" cy="231794"/>
            </a:xfrm>
            <a:custGeom>
              <a:avLst/>
              <a:gdLst>
                <a:gd name="connsiteX0" fmla="*/ 0 w 754742"/>
                <a:gd name="connsiteY0" fmla="*/ 0 h 580572"/>
                <a:gd name="connsiteX1" fmla="*/ 754742 w 754742"/>
                <a:gd name="connsiteY1" fmla="*/ 580572 h 580572"/>
                <a:gd name="connsiteX2" fmla="*/ 754742 w 754742"/>
                <a:gd name="connsiteY2" fmla="*/ 580572 h 580572"/>
                <a:gd name="connsiteX0" fmla="*/ 135 w 754877"/>
                <a:gd name="connsiteY0" fmla="*/ 0 h 580572"/>
                <a:gd name="connsiteX1" fmla="*/ 754877 w 754877"/>
                <a:gd name="connsiteY1" fmla="*/ 580572 h 580572"/>
                <a:gd name="connsiteX2" fmla="*/ 754877 w 754877"/>
                <a:gd name="connsiteY2" fmla="*/ 580572 h 580572"/>
                <a:gd name="connsiteX0" fmla="*/ 92 w 754834"/>
                <a:gd name="connsiteY0" fmla="*/ 0 h 580572"/>
                <a:gd name="connsiteX1" fmla="*/ 754834 w 754834"/>
                <a:gd name="connsiteY1" fmla="*/ 580572 h 580572"/>
                <a:gd name="connsiteX2" fmla="*/ 754834 w 754834"/>
                <a:gd name="connsiteY2"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798286 w 1641103"/>
                <a:gd name="connsiteY0" fmla="*/ 0 h 593889"/>
                <a:gd name="connsiteX1" fmla="*/ 1378857 w 1641103"/>
                <a:gd name="connsiteY1" fmla="*/ 188687 h 593889"/>
                <a:gd name="connsiteX2" fmla="*/ 1553028 w 1641103"/>
                <a:gd name="connsiteY2" fmla="*/ 580572 h 593889"/>
                <a:gd name="connsiteX3" fmla="*/ 0 w 1641103"/>
                <a:gd name="connsiteY3" fmla="*/ 493486 h 593889"/>
                <a:gd name="connsiteX0" fmla="*/ 0 w 1095056"/>
                <a:gd name="connsiteY0" fmla="*/ 0 h 717701"/>
                <a:gd name="connsiteX1" fmla="*/ 580571 w 1095056"/>
                <a:gd name="connsiteY1" fmla="*/ 188687 h 717701"/>
                <a:gd name="connsiteX2" fmla="*/ 754742 w 1095056"/>
                <a:gd name="connsiteY2" fmla="*/ 580572 h 717701"/>
                <a:gd name="connsiteX3" fmla="*/ 885372 w 1095056"/>
                <a:gd name="connsiteY3" fmla="*/ 711200 h 717701"/>
                <a:gd name="connsiteX0" fmla="*/ 0 w 885372"/>
                <a:gd name="connsiteY0" fmla="*/ 0 h 717701"/>
                <a:gd name="connsiteX1" fmla="*/ 580571 w 885372"/>
                <a:gd name="connsiteY1" fmla="*/ 188687 h 717701"/>
                <a:gd name="connsiteX2" fmla="*/ 754742 w 885372"/>
                <a:gd name="connsiteY2" fmla="*/ 580572 h 717701"/>
                <a:gd name="connsiteX3" fmla="*/ 885372 w 885372"/>
                <a:gd name="connsiteY3" fmla="*/ 711200 h 717701"/>
                <a:gd name="connsiteX0" fmla="*/ 0 w 885372"/>
                <a:gd name="connsiteY0" fmla="*/ 0 h 711200"/>
                <a:gd name="connsiteX1" fmla="*/ 580571 w 885372"/>
                <a:gd name="connsiteY1" fmla="*/ 188687 h 711200"/>
                <a:gd name="connsiteX2" fmla="*/ 885372 w 885372"/>
                <a:gd name="connsiteY2" fmla="*/ 711200 h 711200"/>
                <a:gd name="connsiteX0" fmla="*/ 0 w 885372"/>
                <a:gd name="connsiteY0" fmla="*/ 0 h 711200"/>
                <a:gd name="connsiteX1" fmla="*/ 406400 w 885372"/>
                <a:gd name="connsiteY1" fmla="*/ 275773 h 711200"/>
                <a:gd name="connsiteX2" fmla="*/ 885372 w 885372"/>
                <a:gd name="connsiteY2" fmla="*/ 711200 h 711200"/>
                <a:gd name="connsiteX0" fmla="*/ 0 w 885372"/>
                <a:gd name="connsiteY0" fmla="*/ 0 h 711200"/>
                <a:gd name="connsiteX1" fmla="*/ 885372 w 885372"/>
                <a:gd name="connsiteY1" fmla="*/ 711200 h 711200"/>
                <a:gd name="connsiteX0" fmla="*/ 115 w 885487"/>
                <a:gd name="connsiteY0" fmla="*/ 0 h 711200"/>
                <a:gd name="connsiteX1" fmla="*/ 885487 w 885487"/>
                <a:gd name="connsiteY1" fmla="*/ 711200 h 711200"/>
                <a:gd name="connsiteX0" fmla="*/ 569 w 885941"/>
                <a:gd name="connsiteY0" fmla="*/ 0 h 711200"/>
                <a:gd name="connsiteX1" fmla="*/ 885941 w 885941"/>
                <a:gd name="connsiteY1" fmla="*/ 711200 h 711200"/>
                <a:gd name="connsiteX0" fmla="*/ 569 w 885941"/>
                <a:gd name="connsiteY0" fmla="*/ 0 h 928914"/>
                <a:gd name="connsiteX1" fmla="*/ 885941 w 885941"/>
                <a:gd name="connsiteY1" fmla="*/ 928914 h 928914"/>
                <a:gd name="connsiteX0" fmla="*/ 0 w 885372"/>
                <a:gd name="connsiteY0" fmla="*/ 0 h 928914"/>
                <a:gd name="connsiteX1" fmla="*/ 58057 w 885372"/>
                <a:gd name="connsiteY1" fmla="*/ 580572 h 928914"/>
                <a:gd name="connsiteX2" fmla="*/ 885372 w 885372"/>
                <a:gd name="connsiteY2" fmla="*/ 928914 h 928914"/>
                <a:gd name="connsiteX0" fmla="*/ 0 w 58057"/>
                <a:gd name="connsiteY0" fmla="*/ 0 h 580572"/>
                <a:gd name="connsiteX1" fmla="*/ 58057 w 58057"/>
                <a:gd name="connsiteY1" fmla="*/ 580572 h 580572"/>
                <a:gd name="connsiteX0" fmla="*/ 0 w 29029"/>
                <a:gd name="connsiteY0" fmla="*/ 0 h 232229"/>
                <a:gd name="connsiteX1" fmla="*/ 29029 w 29029"/>
                <a:gd name="connsiteY1" fmla="*/ 232229 h 232229"/>
              </a:gdLst>
              <a:ahLst/>
              <a:cxnLst>
                <a:cxn ang="0">
                  <a:pos x="connsiteX0" y="connsiteY0"/>
                </a:cxn>
                <a:cxn ang="0">
                  <a:pos x="connsiteX1" y="connsiteY1"/>
                </a:cxn>
              </a:cxnLst>
              <a:rect l="l" t="t" r="r" b="b"/>
              <a:pathLst>
                <a:path w="29029" h="232229">
                  <a:moveTo>
                    <a:pt x="0" y="0"/>
                  </a:moveTo>
                  <a:lnTo>
                    <a:pt x="29029" y="232229"/>
                  </a:lnTo>
                </a:path>
              </a:pathLst>
            </a:custGeom>
            <a:noFill/>
            <a:ln w="57150">
              <a:solidFill>
                <a:schemeClr val="accent4">
                  <a:lumMod val="75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7438" name="TextBox 46"/>
            <p:cNvSpPr txBox="1">
              <a:spLocks noChangeArrowheads="1"/>
            </p:cNvSpPr>
            <p:nvPr/>
          </p:nvSpPr>
          <p:spPr bwMode="auto">
            <a:xfrm>
              <a:off x="3978847" y="5861829"/>
              <a:ext cx="13260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a:solidFill>
                    <a:srgbClr val="C00000"/>
                  </a:solidFill>
                </a:rPr>
                <a:t>data set #2</a:t>
              </a:r>
            </a:p>
            <a:p>
              <a:pPr eaLnBrk="1" fontAlgn="base" hangingPunct="1">
                <a:spcBef>
                  <a:spcPct val="0"/>
                </a:spcBef>
                <a:spcAft>
                  <a:spcPct val="0"/>
                </a:spcAft>
                <a:defRPr/>
              </a:pPr>
              <a:r>
                <a:rPr lang="en-US" altLang="en-US">
                  <a:solidFill>
                    <a:srgbClr val="604A7B"/>
                  </a:solidFill>
                </a:rPr>
                <a:t>data set #3</a:t>
              </a:r>
            </a:p>
          </p:txBody>
        </p:sp>
      </p:grpSp>
      <p:sp>
        <p:nvSpPr>
          <p:cNvPr id="51" name="TextBox 50"/>
          <p:cNvSpPr txBox="1">
            <a:spLocks noChangeArrowheads="1"/>
          </p:cNvSpPr>
          <p:nvPr/>
        </p:nvSpPr>
        <p:spPr bwMode="auto">
          <a:xfrm>
            <a:off x="3144838" y="5075238"/>
            <a:ext cx="1311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2000" b="1">
                <a:solidFill>
                  <a:srgbClr val="000000"/>
                </a:solidFill>
              </a:rPr>
              <a:t>0.32   …</a:t>
            </a:r>
          </a:p>
        </p:txBody>
      </p:sp>
    </p:spTree>
    <p:extLst>
      <p:ext uri="{BB962C8B-B14F-4D97-AF65-F5344CB8AC3E}">
        <p14:creationId xmlns:p14="http://schemas.microsoft.com/office/powerpoint/2010/main" val="815933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right)">
                                      <p:cBhvr>
                                        <p:cTn id="22" dur="500"/>
                                        <p:tgtEl>
                                          <p:spTgt spid="40"/>
                                        </p:tgtEl>
                                      </p:cBhvr>
                                    </p:animEffect>
                                  </p:childTnLst>
                                </p:cTn>
                              </p:par>
                              <p:par>
                                <p:cTn id="23" presetID="22" presetClass="entr" presetSubtype="1"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up)">
                                      <p:cBhvr>
                                        <p:cTn id="25" dur="500"/>
                                        <p:tgtEl>
                                          <p:spTgt spid="46"/>
                                        </p:tgtEl>
                                      </p:cBhvr>
                                    </p:animEffect>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right)">
                                      <p:cBhvr>
                                        <p:cTn id="35" dur="500"/>
                                        <p:tgtEl>
                                          <p:spTgt spid="43"/>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nodeType="afterGroup">
                            <p:stCondLst>
                              <p:cond delay="500"/>
                            </p:stCondLst>
                            <p:childTnLst>
                              <p:par>
                                <p:cTn id="61" presetID="1"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6" grpId="0"/>
      <p:bldP spid="41" grpId="0"/>
      <p:bldP spid="50" grpId="0"/>
      <p:bldP spid="52" grpId="0"/>
      <p:bldP spid="53" grpId="0"/>
      <p:bldP spid="54" grpId="0"/>
      <p:bldP spid="48" grpId="0" animBg="1"/>
      <p:bldP spid="70" grpId="0"/>
      <p:bldP spid="45" grpId="0"/>
      <p:bldP spid="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151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ct 3"/>
          <p:cNvGraphicFramePr>
            <a:graphicFrameLocks noChangeAspect="1"/>
          </p:cNvGraphicFramePr>
          <p:nvPr>
            <p:extLst>
              <p:ext uri="{D42A27DB-BD31-4B8C-83A1-F6EECF244321}">
                <p14:modId xmlns:p14="http://schemas.microsoft.com/office/powerpoint/2010/main" val="1780223868"/>
              </p:ext>
            </p:extLst>
          </p:nvPr>
        </p:nvGraphicFramePr>
        <p:xfrm>
          <a:off x="260350" y="146050"/>
          <a:ext cx="8680450" cy="6446838"/>
        </p:xfrm>
        <a:graphic>
          <a:graphicData uri="http://schemas.openxmlformats.org/presentationml/2006/ole">
            <mc:AlternateContent xmlns:mc="http://schemas.openxmlformats.org/markup-compatibility/2006">
              <mc:Choice xmlns:v="urn:schemas-microsoft-com:vml" Requires="v">
                <p:oleObj spid="_x0000_s11270" name="Chart" r:id="rId3" imgW="8894135" imgH="6595939" progId="MSGraph.Chart.8">
                  <p:embed followColorScheme="full"/>
                </p:oleObj>
              </mc:Choice>
              <mc:Fallback>
                <p:oleObj name="Chart" r:id="rId3" imgW="8894135" imgH="6595939" progId="MSGraph.Chart.8">
                  <p:embed followColorScheme="full"/>
                  <p:pic>
                    <p:nvPicPr>
                      <p:cNvPr id="0" name=""/>
                      <p:cNvPicPr>
                        <a:picLocks noChangeAspect="1" noChangeArrowheads="1"/>
                      </p:cNvPicPr>
                      <p:nvPr/>
                    </p:nvPicPr>
                    <p:blipFill>
                      <a:blip r:embed="rId4"/>
                      <a:srcRect/>
                      <a:stretch>
                        <a:fillRect/>
                      </a:stretch>
                    </p:blipFill>
                    <p:spPr bwMode="auto">
                      <a:xfrm>
                        <a:off x="260350" y="146050"/>
                        <a:ext cx="8680450" cy="644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31" name="Text Box 4"/>
          <p:cNvSpPr txBox="1">
            <a:spLocks noChangeArrowheads="1"/>
          </p:cNvSpPr>
          <p:nvPr/>
        </p:nvSpPr>
        <p:spPr bwMode="auto">
          <a:xfrm>
            <a:off x="1185863" y="6057900"/>
            <a:ext cx="690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defRPr/>
            </a:pPr>
            <a:r>
              <a:rPr lang="en-US" altLang="en-US" sz="2800" b="1">
                <a:solidFill>
                  <a:srgbClr val="000000"/>
                </a:solidFill>
                <a:cs typeface="Arial" charset="0"/>
              </a:rPr>
              <a:t>Correlation to 2</a:t>
            </a:r>
            <a:r>
              <a:rPr lang="en-US" altLang="en-US" sz="2800" b="1" baseline="30000">
                <a:solidFill>
                  <a:srgbClr val="000000"/>
                </a:solidFill>
                <a:cs typeface="Arial" charset="0"/>
              </a:rPr>
              <a:t>nd</a:t>
            </a:r>
            <a:r>
              <a:rPr lang="en-US" altLang="en-US" sz="2800" b="1">
                <a:solidFill>
                  <a:srgbClr val="000000"/>
                </a:solidFill>
                <a:cs typeface="Arial" charset="0"/>
              </a:rPr>
              <a:t> &amp; 3</a:t>
            </a:r>
            <a:r>
              <a:rPr lang="en-US" altLang="en-US" sz="2800" b="1" baseline="30000">
                <a:solidFill>
                  <a:srgbClr val="000000"/>
                </a:solidFill>
                <a:cs typeface="Arial" charset="0"/>
              </a:rPr>
              <a:t>rd</a:t>
            </a:r>
            <a:r>
              <a:rPr lang="en-US" altLang="en-US" sz="2800" b="1">
                <a:solidFill>
                  <a:srgbClr val="000000"/>
                </a:solidFill>
                <a:cs typeface="Arial" charset="0"/>
              </a:rPr>
              <a:t> singular vectors</a:t>
            </a:r>
          </a:p>
        </p:txBody>
      </p:sp>
      <p:sp>
        <p:nvSpPr>
          <p:cNvPr id="99332" name="Text Box 5"/>
          <p:cNvSpPr txBox="1">
            <a:spLocks noChangeArrowheads="1"/>
          </p:cNvSpPr>
          <p:nvPr/>
        </p:nvSpPr>
        <p:spPr bwMode="auto">
          <a:xfrm rot="-5400000">
            <a:off x="-2110581" y="2618581"/>
            <a:ext cx="4821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defRPr/>
            </a:pPr>
            <a:r>
              <a:rPr lang="en-US" altLang="en-US" sz="2800" b="1">
                <a:solidFill>
                  <a:srgbClr val="000000"/>
                </a:solidFill>
                <a:cs typeface="Arial" charset="0"/>
              </a:rPr>
              <a:t>Structure factor (electrons)</a:t>
            </a:r>
          </a:p>
        </p:txBody>
      </p:sp>
    </p:spTree>
    <p:extLst>
      <p:ext uri="{BB962C8B-B14F-4D97-AF65-F5344CB8AC3E}">
        <p14:creationId xmlns:p14="http://schemas.microsoft.com/office/powerpoint/2010/main" val="399612943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3"/>
          <p:cNvGraphicFramePr>
            <a:graphicFrameLocks noChangeAspect="1"/>
          </p:cNvGraphicFramePr>
          <p:nvPr>
            <p:extLst>
              <p:ext uri="{D42A27DB-BD31-4B8C-83A1-F6EECF244321}">
                <p14:modId xmlns:p14="http://schemas.microsoft.com/office/powerpoint/2010/main" val="159583002"/>
              </p:ext>
            </p:extLst>
          </p:nvPr>
        </p:nvGraphicFramePr>
        <p:xfrm>
          <a:off x="260350" y="146050"/>
          <a:ext cx="8680450" cy="6446838"/>
        </p:xfrm>
        <a:graphic>
          <a:graphicData uri="http://schemas.openxmlformats.org/presentationml/2006/ole">
            <mc:AlternateContent xmlns:mc="http://schemas.openxmlformats.org/markup-compatibility/2006">
              <mc:Choice xmlns:v="urn:schemas-microsoft-com:vml" Requires="v">
                <p:oleObj spid="_x0000_s12294" name="Chart" r:id="rId3" imgW="8894135" imgH="6595939" progId="MSGraph.Chart.8">
                  <p:embed followColorScheme="full"/>
                </p:oleObj>
              </mc:Choice>
              <mc:Fallback>
                <p:oleObj name="Chart" r:id="rId3" imgW="8894135" imgH="6595939" progId="MSGraph.Chart.8">
                  <p:embed followColorScheme="full"/>
                  <p:pic>
                    <p:nvPicPr>
                      <p:cNvPr id="0" name=""/>
                      <p:cNvPicPr>
                        <a:picLocks noChangeAspect="1" noChangeArrowheads="1"/>
                      </p:cNvPicPr>
                      <p:nvPr/>
                    </p:nvPicPr>
                    <p:blipFill>
                      <a:blip r:embed="rId4"/>
                      <a:srcRect/>
                      <a:stretch>
                        <a:fillRect/>
                      </a:stretch>
                    </p:blipFill>
                    <p:spPr bwMode="auto">
                      <a:xfrm>
                        <a:off x="260350" y="146050"/>
                        <a:ext cx="8680450" cy="644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355" name="Text Box 4"/>
          <p:cNvSpPr txBox="1">
            <a:spLocks noChangeArrowheads="1"/>
          </p:cNvSpPr>
          <p:nvPr/>
        </p:nvSpPr>
        <p:spPr bwMode="auto">
          <a:xfrm>
            <a:off x="1185863" y="6057900"/>
            <a:ext cx="690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defRPr/>
            </a:pPr>
            <a:r>
              <a:rPr lang="en-US" altLang="en-US" sz="2800" b="1">
                <a:solidFill>
                  <a:srgbClr val="000000"/>
                </a:solidFill>
                <a:cs typeface="Arial" charset="0"/>
              </a:rPr>
              <a:t>Correlation to 2</a:t>
            </a:r>
            <a:r>
              <a:rPr lang="en-US" altLang="en-US" sz="2800" b="1" baseline="30000">
                <a:solidFill>
                  <a:srgbClr val="000000"/>
                </a:solidFill>
                <a:cs typeface="Arial" charset="0"/>
              </a:rPr>
              <a:t>nd</a:t>
            </a:r>
            <a:r>
              <a:rPr lang="en-US" altLang="en-US" sz="2800" b="1">
                <a:solidFill>
                  <a:srgbClr val="000000"/>
                </a:solidFill>
                <a:cs typeface="Arial" charset="0"/>
              </a:rPr>
              <a:t> &amp; 3</a:t>
            </a:r>
            <a:r>
              <a:rPr lang="en-US" altLang="en-US" sz="2800" b="1" baseline="30000">
                <a:solidFill>
                  <a:srgbClr val="000000"/>
                </a:solidFill>
                <a:cs typeface="Arial" charset="0"/>
              </a:rPr>
              <a:t>rd</a:t>
            </a:r>
            <a:r>
              <a:rPr lang="en-US" altLang="en-US" sz="2800" b="1">
                <a:solidFill>
                  <a:srgbClr val="000000"/>
                </a:solidFill>
                <a:cs typeface="Arial" charset="0"/>
              </a:rPr>
              <a:t> singular vectors</a:t>
            </a:r>
          </a:p>
        </p:txBody>
      </p:sp>
      <p:sp>
        <p:nvSpPr>
          <p:cNvPr id="100356" name="Text Box 5"/>
          <p:cNvSpPr txBox="1">
            <a:spLocks noChangeArrowheads="1"/>
          </p:cNvSpPr>
          <p:nvPr/>
        </p:nvSpPr>
        <p:spPr bwMode="auto">
          <a:xfrm rot="-5400000">
            <a:off x="-2110581" y="2618581"/>
            <a:ext cx="4821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defRPr/>
            </a:pPr>
            <a:r>
              <a:rPr lang="en-US" altLang="en-US" sz="2800" b="1">
                <a:solidFill>
                  <a:srgbClr val="000000"/>
                </a:solidFill>
                <a:cs typeface="Arial" charset="0"/>
              </a:rPr>
              <a:t>Structure factor (electrons)</a:t>
            </a:r>
          </a:p>
        </p:txBody>
      </p:sp>
    </p:spTree>
    <p:extLst>
      <p:ext uri="{BB962C8B-B14F-4D97-AF65-F5344CB8AC3E}">
        <p14:creationId xmlns:p14="http://schemas.microsoft.com/office/powerpoint/2010/main" val="418692817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3"/>
          <p:cNvGraphicFramePr>
            <a:graphicFrameLocks noChangeAspect="1"/>
          </p:cNvGraphicFramePr>
          <p:nvPr>
            <p:extLst>
              <p:ext uri="{D42A27DB-BD31-4B8C-83A1-F6EECF244321}">
                <p14:modId xmlns:p14="http://schemas.microsoft.com/office/powerpoint/2010/main" val="524306896"/>
              </p:ext>
            </p:extLst>
          </p:nvPr>
        </p:nvGraphicFramePr>
        <p:xfrm>
          <a:off x="260350" y="146050"/>
          <a:ext cx="8680450" cy="6446838"/>
        </p:xfrm>
        <a:graphic>
          <a:graphicData uri="http://schemas.openxmlformats.org/presentationml/2006/ole">
            <mc:AlternateContent xmlns:mc="http://schemas.openxmlformats.org/markup-compatibility/2006">
              <mc:Choice xmlns:v="urn:schemas-microsoft-com:vml" Requires="v">
                <p:oleObj spid="_x0000_s13318" name="Chart" r:id="rId3" imgW="8894135" imgH="6595939" progId="MSGraph.Chart.8">
                  <p:embed followColorScheme="full"/>
                </p:oleObj>
              </mc:Choice>
              <mc:Fallback>
                <p:oleObj name="Chart" r:id="rId3" imgW="8894135" imgH="6595939" progId="MSGraph.Chart.8">
                  <p:embed followColorScheme="full"/>
                  <p:pic>
                    <p:nvPicPr>
                      <p:cNvPr id="0" name=""/>
                      <p:cNvPicPr>
                        <a:picLocks noChangeAspect="1" noChangeArrowheads="1"/>
                      </p:cNvPicPr>
                      <p:nvPr/>
                    </p:nvPicPr>
                    <p:blipFill>
                      <a:blip r:embed="rId4"/>
                      <a:srcRect/>
                      <a:stretch>
                        <a:fillRect/>
                      </a:stretch>
                    </p:blipFill>
                    <p:spPr bwMode="auto">
                      <a:xfrm>
                        <a:off x="260350" y="146050"/>
                        <a:ext cx="8680450" cy="644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79" name="Text Box 4"/>
          <p:cNvSpPr txBox="1">
            <a:spLocks noChangeArrowheads="1"/>
          </p:cNvSpPr>
          <p:nvPr/>
        </p:nvSpPr>
        <p:spPr bwMode="auto">
          <a:xfrm>
            <a:off x="1185863" y="6057900"/>
            <a:ext cx="690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defRPr/>
            </a:pPr>
            <a:r>
              <a:rPr lang="en-US" altLang="en-US" sz="2800" b="1">
                <a:solidFill>
                  <a:srgbClr val="000000"/>
                </a:solidFill>
                <a:cs typeface="Arial" charset="0"/>
              </a:rPr>
              <a:t>Correlation to 2</a:t>
            </a:r>
            <a:r>
              <a:rPr lang="en-US" altLang="en-US" sz="2800" b="1" baseline="30000">
                <a:solidFill>
                  <a:srgbClr val="000000"/>
                </a:solidFill>
                <a:cs typeface="Arial" charset="0"/>
              </a:rPr>
              <a:t>nd</a:t>
            </a:r>
            <a:r>
              <a:rPr lang="en-US" altLang="en-US" sz="2800" b="1">
                <a:solidFill>
                  <a:srgbClr val="000000"/>
                </a:solidFill>
                <a:cs typeface="Arial" charset="0"/>
              </a:rPr>
              <a:t> &amp; 3</a:t>
            </a:r>
            <a:r>
              <a:rPr lang="en-US" altLang="en-US" sz="2800" b="1" baseline="30000">
                <a:solidFill>
                  <a:srgbClr val="000000"/>
                </a:solidFill>
                <a:cs typeface="Arial" charset="0"/>
              </a:rPr>
              <a:t>rd</a:t>
            </a:r>
            <a:r>
              <a:rPr lang="en-US" altLang="en-US" sz="2800" b="1">
                <a:solidFill>
                  <a:srgbClr val="000000"/>
                </a:solidFill>
                <a:cs typeface="Arial" charset="0"/>
              </a:rPr>
              <a:t> singular vectors</a:t>
            </a:r>
          </a:p>
        </p:txBody>
      </p:sp>
      <p:sp>
        <p:nvSpPr>
          <p:cNvPr id="101380" name="Text Box 5"/>
          <p:cNvSpPr txBox="1">
            <a:spLocks noChangeArrowheads="1"/>
          </p:cNvSpPr>
          <p:nvPr/>
        </p:nvSpPr>
        <p:spPr bwMode="auto">
          <a:xfrm rot="-5400000">
            <a:off x="-2110581" y="2618581"/>
            <a:ext cx="4821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defRPr/>
            </a:pPr>
            <a:r>
              <a:rPr lang="en-US" altLang="en-US" sz="2800" b="1">
                <a:solidFill>
                  <a:srgbClr val="000000"/>
                </a:solidFill>
                <a:cs typeface="Arial" charset="0"/>
              </a:rPr>
              <a:t>Structure factor (electrons)</a:t>
            </a:r>
          </a:p>
        </p:txBody>
      </p:sp>
    </p:spTree>
    <p:extLst>
      <p:ext uri="{BB962C8B-B14F-4D97-AF65-F5344CB8AC3E}">
        <p14:creationId xmlns:p14="http://schemas.microsoft.com/office/powerpoint/2010/main" val="229454002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0900"/>
          </a:xfrm>
        </p:spPr>
        <p:txBody>
          <a:bodyPr/>
          <a:lstStyle/>
          <a:p>
            <a:r>
              <a:rPr lang="en-US" dirty="0" err="1" smtClean="0"/>
              <a:t>Fo</a:t>
            </a:r>
            <a:r>
              <a:rPr lang="en-US" dirty="0" smtClean="0"/>
              <a:t> – Fc maps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900"/>
            <a:ext cx="9144000" cy="5767100"/>
          </a:xfrm>
          <a:prstGeom prst="rect">
            <a:avLst/>
          </a:prstGeom>
        </p:spPr>
      </p:pic>
    </p:spTree>
    <p:extLst>
      <p:ext uri="{BB962C8B-B14F-4D97-AF65-F5344CB8AC3E}">
        <p14:creationId xmlns:p14="http://schemas.microsoft.com/office/powerpoint/2010/main" val="2662597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661" y="-304800"/>
            <a:ext cx="8709660" cy="7543800"/>
          </a:xfrm>
        </p:spPr>
      </p:pic>
      <p:sp>
        <p:nvSpPr>
          <p:cNvPr id="2" name="Title 1"/>
          <p:cNvSpPr>
            <a:spLocks noGrp="1"/>
          </p:cNvSpPr>
          <p:nvPr>
            <p:ph type="title"/>
          </p:nvPr>
        </p:nvSpPr>
        <p:spPr>
          <a:xfrm>
            <a:off x="457200" y="0"/>
            <a:ext cx="8229600" cy="1143000"/>
          </a:xfrm>
        </p:spPr>
        <p:txBody>
          <a:bodyPr/>
          <a:lstStyle/>
          <a:p>
            <a:r>
              <a:rPr lang="en-US" dirty="0" smtClean="0"/>
              <a:t>Non-isomorphism in lysozyme</a:t>
            </a:r>
            <a:endParaRPr lang="en-US" dirty="0"/>
          </a:p>
        </p:txBody>
      </p:sp>
      <p:sp>
        <p:nvSpPr>
          <p:cNvPr id="6" name="TextBox 5"/>
          <p:cNvSpPr txBox="1"/>
          <p:nvPr/>
        </p:nvSpPr>
        <p:spPr>
          <a:xfrm>
            <a:off x="304800" y="6019799"/>
            <a:ext cx="3332772" cy="584775"/>
          </a:xfrm>
          <a:prstGeom prst="rect">
            <a:avLst/>
          </a:prstGeom>
          <a:noFill/>
        </p:spPr>
        <p:txBody>
          <a:bodyPr wrap="none" rtlCol="0">
            <a:spAutoFit/>
          </a:bodyPr>
          <a:lstStyle/>
          <a:p>
            <a:r>
              <a:rPr lang="en-US" sz="3200" dirty="0" smtClean="0"/>
              <a:t>RH 84.2% </a:t>
            </a:r>
            <a:r>
              <a:rPr lang="en-US" sz="3200" dirty="0" err="1" smtClean="0"/>
              <a:t>vs</a:t>
            </a:r>
            <a:r>
              <a:rPr lang="en-US" sz="3200" dirty="0" smtClean="0"/>
              <a:t> 71.9%</a:t>
            </a:r>
            <a:endParaRPr lang="en-US" sz="3200" dirty="0"/>
          </a:p>
        </p:txBody>
      </p:sp>
      <p:sp>
        <p:nvSpPr>
          <p:cNvPr id="8" name="Rectangle 7"/>
          <p:cNvSpPr/>
          <p:nvPr/>
        </p:nvSpPr>
        <p:spPr>
          <a:xfrm>
            <a:off x="6781800" y="6050575"/>
            <a:ext cx="2135521" cy="584775"/>
          </a:xfrm>
          <a:prstGeom prst="rect">
            <a:avLst/>
          </a:prstGeom>
        </p:spPr>
        <p:txBody>
          <a:bodyPr wrap="none">
            <a:spAutoFit/>
          </a:bodyPr>
          <a:lstStyle/>
          <a:p>
            <a:pPr lvl="0"/>
            <a:r>
              <a:rPr lang="en-US" sz="3200" dirty="0" err="1">
                <a:solidFill>
                  <a:prstClr val="black"/>
                </a:solidFill>
              </a:rPr>
              <a:t>R</a:t>
            </a:r>
            <a:r>
              <a:rPr lang="en-US" sz="3200" baseline="-25000" dirty="0" err="1">
                <a:solidFill>
                  <a:prstClr val="black"/>
                </a:solidFill>
              </a:rPr>
              <a:t>iso</a:t>
            </a:r>
            <a:r>
              <a:rPr lang="en-US" sz="3200" dirty="0">
                <a:solidFill>
                  <a:prstClr val="black"/>
                </a:solidFill>
              </a:rPr>
              <a:t> = 44.5%</a:t>
            </a:r>
          </a:p>
        </p:txBody>
      </p:sp>
      <p:sp>
        <p:nvSpPr>
          <p:cNvPr id="10" name="Rectangle 9"/>
          <p:cNvSpPr/>
          <p:nvPr/>
        </p:nvSpPr>
        <p:spPr>
          <a:xfrm>
            <a:off x="3672208" y="6050576"/>
            <a:ext cx="2651688" cy="584775"/>
          </a:xfrm>
          <a:prstGeom prst="rect">
            <a:avLst/>
          </a:prstGeom>
        </p:spPr>
        <p:txBody>
          <a:bodyPr wrap="none">
            <a:spAutoFit/>
          </a:bodyPr>
          <a:lstStyle/>
          <a:p>
            <a:r>
              <a:rPr lang="en-US" sz="3200" dirty="0" smtClean="0"/>
              <a:t>RMSD = 0.18 Å</a:t>
            </a:r>
            <a:endParaRPr lang="en-US" sz="3200" dirty="0"/>
          </a:p>
        </p:txBody>
      </p:sp>
      <p:sp>
        <p:nvSpPr>
          <p:cNvPr id="11" name="Rectangle 10"/>
          <p:cNvSpPr/>
          <p:nvPr/>
        </p:nvSpPr>
        <p:spPr>
          <a:xfrm>
            <a:off x="-381000" y="-152400"/>
            <a:ext cx="152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79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900"/>
            <a:ext cx="9144000" cy="5767100"/>
          </a:xfrm>
          <a:prstGeom prst="rect">
            <a:avLst/>
          </a:prstGeom>
        </p:spPr>
      </p:pic>
      <p:sp>
        <p:nvSpPr>
          <p:cNvPr id="3" name="Title 1"/>
          <p:cNvSpPr txBox="1">
            <a:spLocks/>
          </p:cNvSpPr>
          <p:nvPr/>
        </p:nvSpPr>
        <p:spPr>
          <a:xfrm>
            <a:off x="457200" y="0"/>
            <a:ext cx="8229600" cy="10909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kern="0" dirty="0" err="1" smtClean="0">
                <a:solidFill>
                  <a:srgbClr val="000000"/>
                </a:solidFill>
              </a:rPr>
              <a:t>Fo</a:t>
            </a:r>
            <a:r>
              <a:rPr lang="en-US" kern="0" dirty="0" smtClean="0">
                <a:solidFill>
                  <a:srgbClr val="000000"/>
                </a:solidFill>
              </a:rPr>
              <a:t> – </a:t>
            </a:r>
            <a:r>
              <a:rPr lang="en-US" kern="0" dirty="0" err="1" smtClean="0">
                <a:solidFill>
                  <a:srgbClr val="000000"/>
                </a:solidFill>
              </a:rPr>
              <a:t>Fo</a:t>
            </a:r>
            <a:r>
              <a:rPr lang="en-US" kern="0" dirty="0" smtClean="0">
                <a:solidFill>
                  <a:srgbClr val="000000"/>
                </a:solidFill>
              </a:rPr>
              <a:t> maps</a:t>
            </a:r>
            <a:endParaRPr lang="en-US" kern="0" dirty="0">
              <a:solidFill>
                <a:srgbClr val="000000"/>
              </a:solidFill>
            </a:endParaRPr>
          </a:p>
        </p:txBody>
      </p:sp>
    </p:spTree>
    <p:extLst>
      <p:ext uri="{BB962C8B-B14F-4D97-AF65-F5344CB8AC3E}">
        <p14:creationId xmlns:p14="http://schemas.microsoft.com/office/powerpoint/2010/main" val="3281082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382" y="990600"/>
            <a:ext cx="8381999" cy="5693866"/>
          </a:xfrm>
          <a:prstGeom prst="rect">
            <a:avLst/>
          </a:prstGeom>
          <a:noFill/>
        </p:spPr>
        <p:txBody>
          <a:bodyPr wrap="square" rtlCol="0">
            <a:spAutoFit/>
          </a:bodyPr>
          <a:lstStyle/>
          <a:p>
            <a:pPr>
              <a:defRPr/>
            </a:pPr>
            <a:r>
              <a:rPr lang="en-US" sz="1400" dirty="0" smtClean="0">
                <a:solidFill>
                  <a:prstClr val="black"/>
                </a:solidFill>
              </a:rPr>
              <a:t>Dear James</a:t>
            </a:r>
          </a:p>
          <a:p>
            <a:pPr>
              <a:defRPr/>
            </a:pPr>
            <a:endParaRPr lang="en-US" sz="1400" dirty="0">
              <a:solidFill>
                <a:prstClr val="black"/>
              </a:solidFill>
            </a:endParaRPr>
          </a:p>
          <a:p>
            <a:pPr>
              <a:defRPr/>
            </a:pPr>
            <a:r>
              <a:rPr lang="en-US" sz="1400" dirty="0" smtClean="0">
                <a:solidFill>
                  <a:prstClr val="black"/>
                </a:solidFill>
              </a:rPr>
              <a:t>The story of the two forms of lysozyme crystals goes back to about 1964 when it was found that the diffraction patterns from different crystals could be placed in one of two classes depending on their intensities. This discovery was a big set back at the time and I can remember a lecture title being changed from the 'The structure of lysozyme' to 'The structure of lysozyme two steps forward and one step back'. Thereafter the crystals were screened based on intensities of the (11,11,l) rows to distinguish them (e.g. 11,11,4 &gt; 11,11,5 in one form and vice versa in another). Data were collected only for those that fulfilled the Type II criteria. (These reflections were easy to measure on the linear </a:t>
            </a:r>
            <a:r>
              <a:rPr lang="en-US" sz="1400" dirty="0" err="1" smtClean="0">
                <a:solidFill>
                  <a:prstClr val="black"/>
                </a:solidFill>
              </a:rPr>
              <a:t>diffractometer</a:t>
            </a:r>
            <a:r>
              <a:rPr lang="en-US" sz="1400" dirty="0" smtClean="0">
                <a:solidFill>
                  <a:prstClr val="black"/>
                </a:solidFill>
              </a:rPr>
              <a:t> because crystals were mounted to rotate about the diagonal axis). As I recall both Type I and Type II could be found in the same </a:t>
            </a:r>
            <a:r>
              <a:rPr lang="en-US" sz="1400" dirty="0" err="1" smtClean="0">
                <a:solidFill>
                  <a:prstClr val="black"/>
                </a:solidFill>
              </a:rPr>
              <a:t>crystallisation</a:t>
            </a:r>
            <a:r>
              <a:rPr lang="en-US" sz="1400" dirty="0" smtClean="0">
                <a:solidFill>
                  <a:prstClr val="black"/>
                </a:solidFill>
              </a:rPr>
              <a:t> batch . Although sometimes the external morphology allowed recognition this was not infallible. </a:t>
            </a:r>
          </a:p>
          <a:p>
            <a:pPr>
              <a:defRPr/>
            </a:pPr>
            <a:endParaRPr lang="en-US" sz="1400" dirty="0" smtClean="0">
              <a:solidFill>
                <a:prstClr val="black"/>
              </a:solidFill>
            </a:endParaRPr>
          </a:p>
          <a:p>
            <a:pPr>
              <a:defRPr/>
            </a:pPr>
            <a:r>
              <a:rPr lang="en-US" sz="1400" dirty="0" smtClean="0">
                <a:solidFill>
                  <a:prstClr val="black"/>
                </a:solidFill>
              </a:rPr>
              <a:t>The structure was based on Type II crystals. Later a graduate student Helen </a:t>
            </a:r>
            <a:r>
              <a:rPr lang="en-US" sz="1400" dirty="0" err="1" smtClean="0">
                <a:solidFill>
                  <a:prstClr val="black"/>
                </a:solidFill>
              </a:rPr>
              <a:t>Handoll</a:t>
            </a:r>
            <a:r>
              <a:rPr lang="en-US" sz="1400" dirty="0" smtClean="0">
                <a:solidFill>
                  <a:prstClr val="black"/>
                </a:solidFill>
              </a:rPr>
              <a:t> examined Type I. The work, which was in the early days and before refinement </a:t>
            </a:r>
            <a:r>
              <a:rPr lang="en-US" sz="1400" dirty="0" err="1" smtClean="0">
                <a:solidFill>
                  <a:prstClr val="black"/>
                </a:solidFill>
              </a:rPr>
              <a:t>programmes</a:t>
            </a:r>
            <a:r>
              <a:rPr lang="en-US" sz="1400" dirty="0" smtClean="0">
                <a:solidFill>
                  <a:prstClr val="black"/>
                </a:solidFill>
              </a:rPr>
              <a:t>, seemed to suggest that the differences lay in the arrangement of water or chloride molecules (Lysozyme was </a:t>
            </a:r>
            <a:r>
              <a:rPr lang="en-US" sz="1400" dirty="0" err="1" smtClean="0">
                <a:solidFill>
                  <a:prstClr val="black"/>
                </a:solidFill>
              </a:rPr>
              <a:t>crystallised</a:t>
            </a:r>
            <a:r>
              <a:rPr lang="en-US" sz="1400" dirty="0" smtClean="0">
                <a:solidFill>
                  <a:prstClr val="black"/>
                </a:solidFill>
              </a:rPr>
              <a:t> from </a:t>
            </a:r>
            <a:r>
              <a:rPr lang="en-US" sz="1400" dirty="0" err="1" smtClean="0">
                <a:solidFill>
                  <a:prstClr val="black"/>
                </a:solidFill>
              </a:rPr>
              <a:t>NaCl</a:t>
            </a:r>
            <a:r>
              <a:rPr lang="en-US" sz="1400" dirty="0" smtClean="0">
                <a:solidFill>
                  <a:prstClr val="black"/>
                </a:solidFill>
              </a:rPr>
              <a:t>). But the work was never written up. Keith Wilson at one stage was following this up as lysozyme was being used to test data collection strategies but I do not know the outcome. </a:t>
            </a:r>
          </a:p>
          <a:p>
            <a:pPr>
              <a:defRPr/>
            </a:pPr>
            <a:endParaRPr lang="en-US" sz="1400" dirty="0">
              <a:solidFill>
                <a:prstClr val="black"/>
              </a:solidFill>
            </a:endParaRPr>
          </a:p>
          <a:p>
            <a:pPr>
              <a:defRPr/>
            </a:pPr>
            <a:r>
              <a:rPr lang="en-US" sz="1400" dirty="0" smtClean="0">
                <a:solidFill>
                  <a:prstClr val="black"/>
                </a:solidFill>
              </a:rPr>
              <a:t>An account of this is given in International Table Volume F (</a:t>
            </a:r>
            <a:r>
              <a:rPr lang="en-US" sz="1400" dirty="0" err="1" smtClean="0">
                <a:solidFill>
                  <a:prstClr val="black"/>
                </a:solidFill>
              </a:rPr>
              <a:t>Rossmann</a:t>
            </a:r>
            <a:r>
              <a:rPr lang="en-US" sz="1400" dirty="0" smtClean="0">
                <a:solidFill>
                  <a:prstClr val="black"/>
                </a:solidFill>
              </a:rPr>
              <a:t> and Arnold edited 2001) p760. </a:t>
            </a:r>
          </a:p>
          <a:p>
            <a:pPr>
              <a:defRPr/>
            </a:pPr>
            <a:endParaRPr lang="en-US" sz="1400" dirty="0">
              <a:solidFill>
                <a:prstClr val="black"/>
              </a:solidFill>
            </a:endParaRPr>
          </a:p>
          <a:p>
            <a:pPr>
              <a:defRPr/>
            </a:pPr>
            <a:r>
              <a:rPr lang="en-US" sz="1400" dirty="0" smtClean="0">
                <a:solidFill>
                  <a:prstClr val="black"/>
                </a:solidFill>
              </a:rPr>
              <a:t>Tony North was much involved in sorting this out and if you wanted more info he would be the person to contact. I hope this is helpful. Do let me know if you need more. </a:t>
            </a:r>
          </a:p>
          <a:p>
            <a:pPr>
              <a:defRPr/>
            </a:pPr>
            <a:endParaRPr lang="en-US" sz="1400" dirty="0">
              <a:solidFill>
                <a:prstClr val="black"/>
              </a:solidFill>
            </a:endParaRPr>
          </a:p>
          <a:p>
            <a:pPr>
              <a:defRPr/>
            </a:pPr>
            <a:r>
              <a:rPr lang="en-US" sz="1400" dirty="0" smtClean="0">
                <a:solidFill>
                  <a:prstClr val="black"/>
                </a:solidFill>
              </a:rPr>
              <a:t>Best wishes </a:t>
            </a:r>
          </a:p>
          <a:p>
            <a:pPr>
              <a:defRPr/>
            </a:pPr>
            <a:endParaRPr lang="en-US" sz="1400" dirty="0">
              <a:solidFill>
                <a:prstClr val="black"/>
              </a:solidFill>
            </a:endParaRPr>
          </a:p>
          <a:p>
            <a:pPr>
              <a:defRPr/>
            </a:pPr>
            <a:r>
              <a:rPr lang="en-US" sz="1400" dirty="0" smtClean="0">
                <a:solidFill>
                  <a:prstClr val="black"/>
                </a:solidFill>
              </a:rPr>
              <a:t>Louise </a:t>
            </a:r>
            <a:endParaRPr lang="en-US" sz="1400" dirty="0">
              <a:solidFill>
                <a:prstClr val="black"/>
              </a:solidFill>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solidFill>
                  <a:prstClr val="black"/>
                </a:solidFill>
              </a:rPr>
              <a:t>Non-isomorphism in lysozyme</a:t>
            </a:r>
            <a:endParaRPr lang="en-US" dirty="0">
              <a:solidFill>
                <a:prstClr val="black"/>
              </a:solidFill>
            </a:endParaRPr>
          </a:p>
        </p:txBody>
      </p:sp>
    </p:spTree>
    <p:extLst>
      <p:ext uri="{BB962C8B-B14F-4D97-AF65-F5344CB8AC3E}">
        <p14:creationId xmlns:p14="http://schemas.microsoft.com/office/powerpoint/2010/main" val="3640783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7933" y="120650"/>
            <a:ext cx="6797675" cy="1143000"/>
          </a:xfrm>
        </p:spPr>
        <p:txBody>
          <a:bodyPr/>
          <a:lstStyle/>
          <a:p>
            <a:r>
              <a:rPr lang="en-US" altLang="en-US" dirty="0" smtClean="0"/>
              <a:t>Dehydration: 1934</a:t>
            </a:r>
          </a:p>
        </p:txBody>
      </p:sp>
      <p:sp>
        <p:nvSpPr>
          <p:cNvPr id="4" name="Cube 3"/>
          <p:cNvSpPr/>
          <p:nvPr/>
        </p:nvSpPr>
        <p:spPr>
          <a:xfrm>
            <a:off x="5924550" y="3590925"/>
            <a:ext cx="242888" cy="250825"/>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7" name="Straight Arrow Connector 6"/>
          <p:cNvCxnSpPr/>
          <p:nvPr/>
        </p:nvCxnSpPr>
        <p:spPr>
          <a:xfrm flipV="1">
            <a:off x="835025" y="1987550"/>
            <a:ext cx="0" cy="42275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702" name="TextBox 7"/>
          <p:cNvSpPr txBox="1">
            <a:spLocks noChangeArrowheads="1"/>
          </p:cNvSpPr>
          <p:nvPr/>
        </p:nvSpPr>
        <p:spPr bwMode="auto">
          <a:xfrm>
            <a:off x="4460875" y="3457575"/>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defRPr/>
            </a:pPr>
            <a:r>
              <a:rPr lang="en-US" altLang="en-US" sz="2400">
                <a:solidFill>
                  <a:srgbClr val="000000"/>
                </a:solidFill>
                <a:latin typeface="Arial" pitchFamily="34" charset="0"/>
              </a:rPr>
              <a:t>100 </a:t>
            </a:r>
            <a:r>
              <a:rPr lang="el-GR" altLang="en-US" sz="2400">
                <a:solidFill>
                  <a:srgbClr val="000000"/>
                </a:solidFill>
                <a:latin typeface="Arial" pitchFamily="34" charset="0"/>
              </a:rPr>
              <a:t>μ</a:t>
            </a:r>
            <a:r>
              <a:rPr lang="en-US" altLang="en-US" sz="2400">
                <a:solidFill>
                  <a:srgbClr val="000000"/>
                </a:solidFill>
                <a:latin typeface="Arial" pitchFamily="34" charset="0"/>
              </a:rPr>
              <a:t>m</a:t>
            </a:r>
          </a:p>
        </p:txBody>
      </p:sp>
      <p:sp>
        <p:nvSpPr>
          <p:cNvPr id="8" name="Cube 7"/>
          <p:cNvSpPr/>
          <p:nvPr/>
        </p:nvSpPr>
        <p:spPr>
          <a:xfrm>
            <a:off x="1057275" y="1536700"/>
            <a:ext cx="1778000" cy="4678363"/>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5543" name="TextBox 7"/>
          <p:cNvSpPr txBox="1">
            <a:spLocks noChangeArrowheads="1"/>
          </p:cNvSpPr>
          <p:nvPr/>
        </p:nvSpPr>
        <p:spPr bwMode="auto">
          <a:xfrm rot="-5400000">
            <a:off x="7938" y="3938587"/>
            <a:ext cx="954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defRPr/>
            </a:pPr>
            <a:r>
              <a:rPr lang="en-US" altLang="en-US" sz="2400">
                <a:solidFill>
                  <a:srgbClr val="000000"/>
                </a:solidFill>
                <a:latin typeface="Arial" pitchFamily="34" charset="0"/>
              </a:rPr>
              <a:t>2 mm</a:t>
            </a:r>
          </a:p>
        </p:txBody>
      </p:sp>
      <p:sp>
        <p:nvSpPr>
          <p:cNvPr id="15" name="TextBox 14"/>
          <p:cNvSpPr txBox="1">
            <a:spLocks noChangeArrowheads="1"/>
          </p:cNvSpPr>
          <p:nvPr/>
        </p:nvSpPr>
        <p:spPr bwMode="auto">
          <a:xfrm>
            <a:off x="2949575" y="1736725"/>
            <a:ext cx="24114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defRPr/>
            </a:pPr>
            <a:r>
              <a:rPr lang="en-US" altLang="en-US" sz="4400">
                <a:solidFill>
                  <a:srgbClr val="000000"/>
                </a:solidFill>
                <a:latin typeface="Arial" pitchFamily="34" charset="0"/>
              </a:rPr>
              <a:t> = 1.5 μL</a:t>
            </a:r>
          </a:p>
        </p:txBody>
      </p:sp>
      <p:cxnSp>
        <p:nvCxnSpPr>
          <p:cNvPr id="16" name="Straight Arrow Connector 15"/>
          <p:cNvCxnSpPr/>
          <p:nvPr/>
        </p:nvCxnSpPr>
        <p:spPr>
          <a:xfrm flipV="1">
            <a:off x="5773738" y="3600450"/>
            <a:ext cx="0" cy="2111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6102350" y="3344863"/>
            <a:ext cx="2400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defRPr/>
            </a:pPr>
            <a:r>
              <a:rPr lang="en-US" altLang="en-US" sz="4400">
                <a:solidFill>
                  <a:srgbClr val="000000"/>
                </a:solidFill>
                <a:latin typeface="Arial" pitchFamily="34" charset="0"/>
              </a:rPr>
              <a:t> = 1.0 nL</a:t>
            </a:r>
          </a:p>
        </p:txBody>
      </p:sp>
      <p:sp>
        <p:nvSpPr>
          <p:cNvPr id="18" name="Cube 17"/>
          <p:cNvSpPr/>
          <p:nvPr/>
        </p:nvSpPr>
        <p:spPr>
          <a:xfrm>
            <a:off x="6026150" y="5146675"/>
            <a:ext cx="26988" cy="28575"/>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9" name="TextBox 7"/>
          <p:cNvSpPr txBox="1">
            <a:spLocks noChangeArrowheads="1"/>
          </p:cNvSpPr>
          <p:nvPr/>
        </p:nvSpPr>
        <p:spPr bwMode="auto">
          <a:xfrm>
            <a:off x="4638675" y="4924425"/>
            <a:ext cx="1047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defRPr/>
            </a:pPr>
            <a:r>
              <a:rPr lang="en-US" altLang="en-US" sz="2400">
                <a:solidFill>
                  <a:srgbClr val="000000"/>
                </a:solidFill>
                <a:latin typeface="Arial" pitchFamily="34" charset="0"/>
              </a:rPr>
              <a:t>10 </a:t>
            </a:r>
            <a:r>
              <a:rPr lang="el-GR" altLang="en-US" sz="2400">
                <a:solidFill>
                  <a:srgbClr val="000000"/>
                </a:solidFill>
                <a:latin typeface="Arial" pitchFamily="34" charset="0"/>
              </a:rPr>
              <a:t>μ</a:t>
            </a:r>
            <a:r>
              <a:rPr lang="en-US" altLang="en-US" sz="2400">
                <a:solidFill>
                  <a:srgbClr val="000000"/>
                </a:solidFill>
                <a:latin typeface="Arial" pitchFamily="34" charset="0"/>
              </a:rPr>
              <a:t>m</a:t>
            </a:r>
          </a:p>
        </p:txBody>
      </p:sp>
      <p:cxnSp>
        <p:nvCxnSpPr>
          <p:cNvPr id="20" name="Straight Arrow Connector 19"/>
          <p:cNvCxnSpPr/>
          <p:nvPr/>
        </p:nvCxnSpPr>
        <p:spPr>
          <a:xfrm flipV="1">
            <a:off x="5875338" y="5156200"/>
            <a:ext cx="0" cy="190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6165850" y="4784725"/>
            <a:ext cx="239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defRPr/>
            </a:pPr>
            <a:r>
              <a:rPr lang="en-US" altLang="en-US" sz="4400">
                <a:solidFill>
                  <a:srgbClr val="000000"/>
                </a:solidFill>
                <a:latin typeface="Arial" pitchFamily="34" charset="0"/>
              </a:rPr>
              <a:t> = 1.0 pL</a:t>
            </a:r>
          </a:p>
        </p:txBody>
      </p:sp>
      <p:sp>
        <p:nvSpPr>
          <p:cNvPr id="14" name="Rectangle 13"/>
          <p:cNvSpPr>
            <a:spLocks noChangeArrowheads="1"/>
          </p:cNvSpPr>
          <p:nvPr/>
        </p:nvSpPr>
        <p:spPr bwMode="auto">
          <a:xfrm>
            <a:off x="5729288" y="301625"/>
            <a:ext cx="25795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4400" dirty="0">
                <a:solidFill>
                  <a:srgbClr val="000000"/>
                </a:solidFill>
                <a:latin typeface="Calibri" pitchFamily="34" charset="0"/>
              </a:rPr>
              <a:t>and </a:t>
            </a:r>
            <a:r>
              <a:rPr lang="en-US" altLang="en-US" sz="4400" dirty="0" smtClean="0">
                <a:solidFill>
                  <a:srgbClr val="000000"/>
                </a:solidFill>
                <a:latin typeface="Calibri" pitchFamily="34" charset="0"/>
              </a:rPr>
              <a:t>2017?</a:t>
            </a:r>
            <a:endParaRPr lang="en-US" altLang="en-US" dirty="0">
              <a:solidFill>
                <a:srgbClr val="000000"/>
              </a:solidFill>
              <a:latin typeface="Calibri" pitchFamily="34" charset="0"/>
            </a:endParaRPr>
          </a:p>
        </p:txBody>
      </p:sp>
      <p:sp>
        <p:nvSpPr>
          <p:cNvPr id="22" name="Cube 21"/>
          <p:cNvSpPr/>
          <p:nvPr/>
        </p:nvSpPr>
        <p:spPr>
          <a:xfrm>
            <a:off x="6022296" y="6046561"/>
            <a:ext cx="9144" cy="9144"/>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3" name="TextBox 7"/>
          <p:cNvSpPr txBox="1">
            <a:spLocks noChangeArrowheads="1"/>
          </p:cNvSpPr>
          <p:nvPr/>
        </p:nvSpPr>
        <p:spPr bwMode="auto">
          <a:xfrm>
            <a:off x="4634821" y="5824311"/>
            <a:ext cx="875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defRPr/>
            </a:pPr>
            <a:r>
              <a:rPr lang="en-US" altLang="en-US" sz="2400" dirty="0" smtClean="0">
                <a:solidFill>
                  <a:srgbClr val="000000"/>
                </a:solidFill>
                <a:latin typeface="Arial" pitchFamily="34" charset="0"/>
              </a:rPr>
              <a:t>1 </a:t>
            </a:r>
            <a:r>
              <a:rPr lang="el-GR" altLang="en-US" sz="2400" dirty="0">
                <a:solidFill>
                  <a:srgbClr val="000000"/>
                </a:solidFill>
                <a:latin typeface="Arial" pitchFamily="34" charset="0"/>
              </a:rPr>
              <a:t>μ</a:t>
            </a:r>
            <a:r>
              <a:rPr lang="en-US" altLang="en-US" sz="2400" dirty="0">
                <a:solidFill>
                  <a:srgbClr val="000000"/>
                </a:solidFill>
                <a:latin typeface="Arial" pitchFamily="34" charset="0"/>
              </a:rPr>
              <a:t>m</a:t>
            </a:r>
          </a:p>
        </p:txBody>
      </p:sp>
      <p:sp>
        <p:nvSpPr>
          <p:cNvPr id="25" name="TextBox 24"/>
          <p:cNvSpPr txBox="1">
            <a:spLocks noChangeArrowheads="1"/>
          </p:cNvSpPr>
          <p:nvPr/>
        </p:nvSpPr>
        <p:spPr bwMode="auto">
          <a:xfrm>
            <a:off x="6161996" y="5684611"/>
            <a:ext cx="22429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defRPr/>
            </a:pPr>
            <a:r>
              <a:rPr lang="en-US" altLang="en-US" sz="4400" dirty="0">
                <a:solidFill>
                  <a:srgbClr val="000000"/>
                </a:solidFill>
                <a:latin typeface="Arial" pitchFamily="34" charset="0"/>
              </a:rPr>
              <a:t> = 1.0 </a:t>
            </a:r>
            <a:r>
              <a:rPr lang="en-US" altLang="en-US" sz="4400" dirty="0" err="1" smtClean="0">
                <a:solidFill>
                  <a:srgbClr val="000000"/>
                </a:solidFill>
                <a:latin typeface="Arial" pitchFamily="34" charset="0"/>
              </a:rPr>
              <a:t>fL</a:t>
            </a:r>
            <a:endParaRPr lang="en-US" altLang="en-US" sz="4400" dirty="0">
              <a:solidFill>
                <a:srgbClr val="000000"/>
              </a:solidFill>
              <a:latin typeface="Arial" pitchFamily="34" charset="0"/>
            </a:endParaRPr>
          </a:p>
        </p:txBody>
      </p:sp>
    </p:spTree>
    <p:extLst>
      <p:ext uri="{BB962C8B-B14F-4D97-AF65-F5344CB8AC3E}">
        <p14:creationId xmlns:p14="http://schemas.microsoft.com/office/powerpoint/2010/main" val="37767788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702" grpId="0"/>
      <p:bldP spid="15" grpId="0"/>
      <p:bldP spid="17" grpId="0"/>
      <p:bldP spid="18" grpId="0" animBg="1"/>
      <p:bldP spid="19" grpId="0"/>
      <p:bldP spid="21" grpId="0"/>
      <p:bldP spid="14" grpId="0"/>
      <p:bldP spid="22" grpId="0" animBg="1"/>
      <p:bldP spid="23"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3891889071"/>
              </p:ext>
            </p:extLst>
          </p:nvPr>
        </p:nvGraphicFramePr>
        <p:xfrm>
          <a:off x="455613" y="641350"/>
          <a:ext cx="8672512" cy="5813425"/>
        </p:xfrm>
        <a:graphic>
          <a:graphicData uri="http://schemas.openxmlformats.org/drawingml/2006/chart">
            <c:chart xmlns:c="http://schemas.openxmlformats.org/drawingml/2006/chart" xmlns:r="http://schemas.openxmlformats.org/officeDocument/2006/relationships" r:id="rId2"/>
          </a:graphicData>
        </a:graphic>
      </p:graphicFrame>
      <p:sp>
        <p:nvSpPr>
          <p:cNvPr id="71684" name="Text Box 4"/>
          <p:cNvSpPr txBox="1">
            <a:spLocks noChangeArrowheads="1"/>
          </p:cNvSpPr>
          <p:nvPr/>
        </p:nvSpPr>
        <p:spPr bwMode="auto">
          <a:xfrm>
            <a:off x="2508784" y="6204621"/>
            <a:ext cx="4059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solidFill>
                  <a:prstClr val="black"/>
                </a:solidFill>
                <a:latin typeface="Arial" panose="020B0604020202020204" pitchFamily="34" charset="0"/>
              </a:rPr>
              <a:t>Number of conformers</a:t>
            </a:r>
            <a:endParaRPr lang="en-US" altLang="en-US" sz="2800" b="1" dirty="0">
              <a:solidFill>
                <a:prstClr val="black"/>
              </a:solidFill>
              <a:latin typeface="Arial" panose="020B0604020202020204" pitchFamily="34" charset="0"/>
            </a:endParaRPr>
          </a:p>
        </p:txBody>
      </p:sp>
      <p:sp>
        <p:nvSpPr>
          <p:cNvPr id="71685" name="Text Box 5"/>
          <p:cNvSpPr txBox="1">
            <a:spLocks noChangeArrowheads="1"/>
          </p:cNvSpPr>
          <p:nvPr/>
        </p:nvSpPr>
        <p:spPr bwMode="auto">
          <a:xfrm rot="-5400000">
            <a:off x="-667007" y="3263090"/>
            <a:ext cx="22028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solidFill>
                  <a:prstClr val="black"/>
                </a:solidFill>
                <a:latin typeface="Arial" panose="020B0604020202020204" pitchFamily="34" charset="0"/>
              </a:rPr>
              <a:t>R factor (%)</a:t>
            </a:r>
            <a:endParaRPr lang="en-US" altLang="en-US" sz="2800" b="1" dirty="0">
              <a:solidFill>
                <a:prstClr val="black"/>
              </a:solidFill>
              <a:latin typeface="Arial" panose="020B0604020202020204" pitchFamily="34" charset="0"/>
            </a:endParaRPr>
          </a:p>
        </p:txBody>
      </p:sp>
      <p:sp>
        <p:nvSpPr>
          <p:cNvPr id="2" name="TextBox 1"/>
          <p:cNvSpPr txBox="1"/>
          <p:nvPr/>
        </p:nvSpPr>
        <p:spPr>
          <a:xfrm>
            <a:off x="0" y="0"/>
            <a:ext cx="9144000" cy="707886"/>
          </a:xfrm>
          <a:prstGeom prst="rect">
            <a:avLst/>
          </a:prstGeom>
          <a:noFill/>
        </p:spPr>
        <p:txBody>
          <a:bodyPr wrap="square" rtlCol="0">
            <a:spAutoFit/>
          </a:bodyPr>
          <a:lstStyle/>
          <a:p>
            <a:pPr algn="ctr"/>
            <a:r>
              <a:rPr lang="en-US" sz="4000" dirty="0" smtClean="0">
                <a:solidFill>
                  <a:prstClr val="black"/>
                </a:solidFill>
              </a:rPr>
              <a:t>“</a:t>
            </a:r>
            <a:r>
              <a:rPr lang="en-US" sz="4000" dirty="0" err="1" smtClean="0">
                <a:solidFill>
                  <a:prstClr val="black"/>
                </a:solidFill>
              </a:rPr>
              <a:t>deconform</a:t>
            </a:r>
            <a:r>
              <a:rPr lang="en-US" sz="4000" dirty="0" smtClean="0">
                <a:solidFill>
                  <a:prstClr val="black"/>
                </a:solidFill>
              </a:rPr>
              <a:t>” </a:t>
            </a:r>
            <a:r>
              <a:rPr lang="en-US" sz="4000" dirty="0" err="1" smtClean="0">
                <a:solidFill>
                  <a:prstClr val="black"/>
                </a:solidFill>
              </a:rPr>
              <a:t>cypA</a:t>
            </a:r>
            <a:r>
              <a:rPr lang="en-US" sz="4000" dirty="0" smtClean="0">
                <a:solidFill>
                  <a:prstClr val="black"/>
                </a:solidFill>
              </a:rPr>
              <a:t> 100K</a:t>
            </a:r>
            <a:endParaRPr lang="en-US" sz="4000" dirty="0">
              <a:solidFill>
                <a:prstClr val="black"/>
              </a:solidFill>
            </a:endParaRPr>
          </a:p>
        </p:txBody>
      </p:sp>
    </p:spTree>
    <p:extLst>
      <p:ext uri="{BB962C8B-B14F-4D97-AF65-F5344CB8AC3E}">
        <p14:creationId xmlns:p14="http://schemas.microsoft.com/office/powerpoint/2010/main" val="224445039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2761888468"/>
              </p:ext>
            </p:extLst>
          </p:nvPr>
        </p:nvGraphicFramePr>
        <p:xfrm>
          <a:off x="455613" y="641350"/>
          <a:ext cx="8672512" cy="5813425"/>
        </p:xfrm>
        <a:graphic>
          <a:graphicData uri="http://schemas.openxmlformats.org/drawingml/2006/chart">
            <c:chart xmlns:c="http://schemas.openxmlformats.org/drawingml/2006/chart" xmlns:r="http://schemas.openxmlformats.org/officeDocument/2006/relationships" r:id="rId2"/>
          </a:graphicData>
        </a:graphic>
      </p:graphicFrame>
      <p:sp>
        <p:nvSpPr>
          <p:cNvPr id="71684" name="Text Box 4"/>
          <p:cNvSpPr txBox="1">
            <a:spLocks noChangeArrowheads="1"/>
          </p:cNvSpPr>
          <p:nvPr/>
        </p:nvSpPr>
        <p:spPr bwMode="auto">
          <a:xfrm>
            <a:off x="2508784" y="6204621"/>
            <a:ext cx="4059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solidFill>
                  <a:prstClr val="black"/>
                </a:solidFill>
                <a:latin typeface="Arial" panose="020B0604020202020204" pitchFamily="34" charset="0"/>
              </a:rPr>
              <a:t>Number of conformers</a:t>
            </a:r>
            <a:endParaRPr lang="en-US" altLang="en-US" sz="2800" b="1" dirty="0">
              <a:solidFill>
                <a:prstClr val="black"/>
              </a:solidFill>
              <a:latin typeface="Arial" panose="020B0604020202020204" pitchFamily="34" charset="0"/>
            </a:endParaRPr>
          </a:p>
        </p:txBody>
      </p:sp>
      <p:sp>
        <p:nvSpPr>
          <p:cNvPr id="71685" name="Text Box 5"/>
          <p:cNvSpPr txBox="1">
            <a:spLocks noChangeArrowheads="1"/>
          </p:cNvSpPr>
          <p:nvPr/>
        </p:nvSpPr>
        <p:spPr bwMode="auto">
          <a:xfrm rot="-5400000">
            <a:off x="-667007" y="3263090"/>
            <a:ext cx="22028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solidFill>
                  <a:prstClr val="black"/>
                </a:solidFill>
                <a:latin typeface="Arial" panose="020B0604020202020204" pitchFamily="34" charset="0"/>
              </a:rPr>
              <a:t>R factor (%)</a:t>
            </a:r>
            <a:endParaRPr lang="en-US" altLang="en-US" sz="2800" b="1" dirty="0">
              <a:solidFill>
                <a:prstClr val="black"/>
              </a:solidFill>
              <a:latin typeface="Arial" panose="020B0604020202020204" pitchFamily="34" charset="0"/>
            </a:endParaRPr>
          </a:p>
        </p:txBody>
      </p:sp>
      <p:sp>
        <p:nvSpPr>
          <p:cNvPr id="2" name="TextBox 1"/>
          <p:cNvSpPr txBox="1"/>
          <p:nvPr/>
        </p:nvSpPr>
        <p:spPr>
          <a:xfrm>
            <a:off x="0" y="0"/>
            <a:ext cx="9144000" cy="707886"/>
          </a:xfrm>
          <a:prstGeom prst="rect">
            <a:avLst/>
          </a:prstGeom>
          <a:noFill/>
        </p:spPr>
        <p:txBody>
          <a:bodyPr wrap="square" rtlCol="0">
            <a:spAutoFit/>
          </a:bodyPr>
          <a:lstStyle/>
          <a:p>
            <a:pPr algn="ctr"/>
            <a:r>
              <a:rPr lang="en-US" sz="4000" dirty="0" smtClean="0">
                <a:solidFill>
                  <a:prstClr val="black"/>
                </a:solidFill>
              </a:rPr>
              <a:t>“</a:t>
            </a:r>
            <a:r>
              <a:rPr lang="en-US" sz="4000" dirty="0" err="1" smtClean="0">
                <a:solidFill>
                  <a:prstClr val="black"/>
                </a:solidFill>
              </a:rPr>
              <a:t>deconform</a:t>
            </a:r>
            <a:r>
              <a:rPr lang="en-US" sz="4000" dirty="0" smtClean="0">
                <a:solidFill>
                  <a:prstClr val="black"/>
                </a:solidFill>
              </a:rPr>
              <a:t>” </a:t>
            </a:r>
            <a:r>
              <a:rPr lang="en-US" sz="4000" dirty="0" err="1" smtClean="0">
                <a:solidFill>
                  <a:prstClr val="black"/>
                </a:solidFill>
              </a:rPr>
              <a:t>cypA</a:t>
            </a:r>
            <a:r>
              <a:rPr lang="en-US" sz="4000" dirty="0" smtClean="0">
                <a:solidFill>
                  <a:prstClr val="black"/>
                </a:solidFill>
              </a:rPr>
              <a:t> 300K</a:t>
            </a:r>
            <a:endParaRPr lang="en-US" sz="4000" dirty="0">
              <a:solidFill>
                <a:prstClr val="black"/>
              </a:solidFill>
            </a:endParaRPr>
          </a:p>
        </p:txBody>
      </p:sp>
    </p:spTree>
    <p:extLst>
      <p:ext uri="{BB962C8B-B14F-4D97-AF65-F5344CB8AC3E}">
        <p14:creationId xmlns:p14="http://schemas.microsoft.com/office/powerpoint/2010/main" val="123467060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28638" y="4743450"/>
            <a:ext cx="79454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en-US" sz="1600">
                <a:solidFill>
                  <a:srgbClr val="000000"/>
                </a:solidFill>
                <a:ea typeface="MS PGothic" pitchFamily="34" charset="-128"/>
              </a:rPr>
              <a:t>Efremov, R. G. &amp; Sazanov, L. A. (2011)."Structure of the membrane domain of respiratory complex I", </a:t>
            </a:r>
            <a:r>
              <a:rPr lang="en-US" altLang="en-US" sz="1600" i="1">
                <a:solidFill>
                  <a:srgbClr val="000000"/>
                </a:solidFill>
                <a:ea typeface="MS PGothic" pitchFamily="34" charset="-128"/>
              </a:rPr>
              <a:t>Nature</a:t>
            </a:r>
            <a:r>
              <a:rPr lang="en-US" altLang="en-US" sz="1600">
                <a:solidFill>
                  <a:srgbClr val="000000"/>
                </a:solidFill>
                <a:ea typeface="MS PGothic" pitchFamily="34" charset="-128"/>
              </a:rPr>
              <a:t> </a:t>
            </a:r>
            <a:r>
              <a:rPr lang="en-US" altLang="en-US" sz="1600" b="1">
                <a:solidFill>
                  <a:srgbClr val="000000"/>
                </a:solidFill>
                <a:ea typeface="MS PGothic" pitchFamily="34" charset="-128"/>
              </a:rPr>
              <a:t>476</a:t>
            </a:r>
            <a:r>
              <a:rPr lang="en-US" altLang="en-US" sz="1600">
                <a:solidFill>
                  <a:srgbClr val="000000"/>
                </a:solidFill>
                <a:ea typeface="MS PGothic" pitchFamily="34" charset="-128"/>
              </a:rPr>
              <a:t>, 414-420. </a:t>
            </a:r>
          </a:p>
          <a:p>
            <a:pPr eaLnBrk="1" fontAlgn="base" hangingPunct="1">
              <a:spcBef>
                <a:spcPct val="0"/>
              </a:spcBef>
              <a:spcAft>
                <a:spcPct val="0"/>
              </a:spcAft>
              <a:buFontTx/>
              <a:buNone/>
            </a:pPr>
            <a:r>
              <a:rPr lang="en-US" altLang="en-US" sz="1400">
                <a:solidFill>
                  <a:srgbClr val="000000"/>
                </a:solidFill>
                <a:ea typeface="MS PGothic" pitchFamily="34" charset="-128"/>
              </a:rPr>
              <a:t>“To improve diffraction properties, crystals were slowly cooled to 4 C, placed into micro-dialysis buttons, and mother liquor was exchanged by dialysis for 0.1 M sodium acetate (pH 4.8), 0.15 M sodium tartrate (pH 5.0), 30% PEG4000, 0.1% sodium cholate and 12.5% glycerol over a period of 5 days.”</a:t>
            </a:r>
          </a:p>
        </p:txBody>
      </p:sp>
      <p:sp>
        <p:nvSpPr>
          <p:cNvPr id="141315" name="Title 1"/>
          <p:cNvSpPr>
            <a:spLocks noGrp="1"/>
          </p:cNvSpPr>
          <p:nvPr>
            <p:ph type="title"/>
          </p:nvPr>
        </p:nvSpPr>
        <p:spPr/>
        <p:txBody>
          <a:bodyPr/>
          <a:lstStyle/>
          <a:p>
            <a:r>
              <a:rPr lang="en-US" altLang="en-US" smtClean="0"/>
              <a:t>… but does it work for membrane proteins?</a:t>
            </a:r>
          </a:p>
        </p:txBody>
      </p:sp>
      <p:sp>
        <p:nvSpPr>
          <p:cNvPr id="141316" name="Content Placeholder 2"/>
          <p:cNvSpPr>
            <a:spLocks noGrp="1"/>
          </p:cNvSpPr>
          <p:nvPr>
            <p:ph idx="1"/>
          </p:nvPr>
        </p:nvSpPr>
        <p:spPr>
          <a:xfrm>
            <a:off x="457200" y="1728788"/>
            <a:ext cx="8229600" cy="3040062"/>
          </a:xfrm>
        </p:spPr>
        <p:txBody>
          <a:bodyPr/>
          <a:lstStyle/>
          <a:p>
            <a:pPr marL="0" indent="0">
              <a:buFontTx/>
              <a:buNone/>
            </a:pPr>
            <a:r>
              <a:rPr lang="en-US" altLang="en-US" sz="1600" b="1" smtClean="0"/>
              <a:t>CCP4BB:</a:t>
            </a:r>
            <a:endParaRPr lang="en-US" altLang="en-US" sz="1400" smtClean="0"/>
          </a:p>
          <a:p>
            <a:pPr marL="0" indent="0">
              <a:buFontTx/>
              <a:buNone/>
            </a:pPr>
            <a:r>
              <a:rPr lang="en-US" altLang="en-US" sz="1400" smtClean="0"/>
              <a:t>“We used it for a large membrane protein complex and diffraction improved from ~7 to 2.7 A. The crystal is fished out and put into mother liquor solution in the button, sealed with dialysis membrane and the button is then placed into about 5 mls of mother liquor with slightly higher PEG concentration. Then you just exchange outside buffer every day or so for solutions containing higher concentrations of PEG. We went from ~9 to 30 % PEG4000 in about a week. You can easily observe crystal under microscope and if it cracks - you went too far/too quickly with PEG and need to use a bit less next time. Also, this method allows you to control all other components of the dehydrating solution - we needed to decrease salt concentration at the same time as increasing PEG. You can also introduce/increase cryo-protectant concentration at the same time. With these crystals, otherwise excellent dehydration machines already mentioned did not work, possibly because the process had to be really slow.”</a:t>
            </a:r>
          </a:p>
        </p:txBody>
      </p:sp>
      <p:sp>
        <p:nvSpPr>
          <p:cNvPr id="4" name="Oval 3"/>
          <p:cNvSpPr/>
          <p:nvPr/>
        </p:nvSpPr>
        <p:spPr>
          <a:xfrm>
            <a:off x="425450" y="5873750"/>
            <a:ext cx="1017588"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Oval 4"/>
          <p:cNvSpPr/>
          <p:nvPr/>
        </p:nvSpPr>
        <p:spPr>
          <a:xfrm>
            <a:off x="6735763" y="1968500"/>
            <a:ext cx="1158875" cy="4381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 name="Oval 6"/>
          <p:cNvSpPr/>
          <p:nvPr/>
        </p:nvSpPr>
        <p:spPr>
          <a:xfrm>
            <a:off x="4070350" y="2882900"/>
            <a:ext cx="1466850"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 name="Oval 7"/>
          <p:cNvSpPr/>
          <p:nvPr/>
        </p:nvSpPr>
        <p:spPr>
          <a:xfrm>
            <a:off x="482600" y="5218113"/>
            <a:ext cx="2943225"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268765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Hygrostatic</a:t>
            </a:r>
            <a:r>
              <a:rPr lang="en-US" dirty="0" smtClean="0"/>
              <a:t> gradients</a:t>
            </a:r>
            <a:endParaRPr lang="en-US" dirty="0"/>
          </a:p>
        </p:txBody>
      </p:sp>
      <p:sp>
        <p:nvSpPr>
          <p:cNvPr id="4" name="Oval 3"/>
          <p:cNvSpPr/>
          <p:nvPr/>
        </p:nvSpPr>
        <p:spPr>
          <a:xfrm>
            <a:off x="5486400" y="2667000"/>
            <a:ext cx="2286000" cy="2240280"/>
          </a:xfrm>
          <a:prstGeom prst="ellipse">
            <a:avLst/>
          </a:prstGeom>
          <a:gradFill flip="none" rotWithShape="1">
            <a:gsLst>
              <a:gs pos="0">
                <a:srgbClr val="00B0F0"/>
              </a:gs>
              <a:gs pos="100000">
                <a:srgbClr val="92D05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2"/>
          <p:cNvSpPr>
            <a:spLocks/>
          </p:cNvSpPr>
          <p:nvPr/>
        </p:nvSpPr>
        <p:spPr bwMode="auto">
          <a:xfrm>
            <a:off x="2357437" y="3608387"/>
            <a:ext cx="1701800" cy="1408113"/>
          </a:xfrm>
          <a:custGeom>
            <a:avLst/>
            <a:gdLst>
              <a:gd name="T0" fmla="*/ 705 w 1072"/>
              <a:gd name="T1" fmla="*/ 274 h 887"/>
              <a:gd name="T2" fmla="*/ 1013 w 1072"/>
              <a:gd name="T3" fmla="*/ 511 h 887"/>
              <a:gd name="T4" fmla="*/ 1037 w 1072"/>
              <a:gd name="T5" fmla="*/ 772 h 887"/>
              <a:gd name="T6" fmla="*/ 800 w 1072"/>
              <a:gd name="T7" fmla="*/ 874 h 887"/>
              <a:gd name="T8" fmla="*/ 563 w 1072"/>
              <a:gd name="T9" fmla="*/ 850 h 887"/>
              <a:gd name="T10" fmla="*/ 279 w 1072"/>
              <a:gd name="T11" fmla="*/ 667 h 887"/>
              <a:gd name="T12" fmla="*/ 49 w 1072"/>
              <a:gd name="T13" fmla="*/ 165 h 887"/>
              <a:gd name="T14" fmla="*/ 16 w 1072"/>
              <a:gd name="T15" fmla="*/ 25 h 887"/>
              <a:gd name="T16" fmla="*/ 115 w 1072"/>
              <a:gd name="T17" fmla="*/ 41 h 887"/>
              <a:gd name="T18" fmla="*/ 705 w 1072"/>
              <a:gd name="T19" fmla="*/ 27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887">
                <a:moveTo>
                  <a:pt x="705" y="274"/>
                </a:moveTo>
                <a:cubicBezTo>
                  <a:pt x="855" y="352"/>
                  <a:pt x="958" y="428"/>
                  <a:pt x="1013" y="511"/>
                </a:cubicBezTo>
                <a:cubicBezTo>
                  <a:pt x="1068" y="594"/>
                  <a:pt x="1072" y="712"/>
                  <a:pt x="1037" y="772"/>
                </a:cubicBezTo>
                <a:cubicBezTo>
                  <a:pt x="1002" y="832"/>
                  <a:pt x="879" y="861"/>
                  <a:pt x="800" y="874"/>
                </a:cubicBezTo>
                <a:cubicBezTo>
                  <a:pt x="721" y="887"/>
                  <a:pt x="650" y="884"/>
                  <a:pt x="563" y="850"/>
                </a:cubicBezTo>
                <a:cubicBezTo>
                  <a:pt x="476" y="816"/>
                  <a:pt x="365" y="781"/>
                  <a:pt x="279" y="667"/>
                </a:cubicBezTo>
                <a:cubicBezTo>
                  <a:pt x="193" y="553"/>
                  <a:pt x="93" y="272"/>
                  <a:pt x="49" y="165"/>
                </a:cubicBezTo>
                <a:cubicBezTo>
                  <a:pt x="5" y="58"/>
                  <a:pt x="5" y="46"/>
                  <a:pt x="16" y="25"/>
                </a:cubicBezTo>
                <a:cubicBezTo>
                  <a:pt x="27" y="4"/>
                  <a:pt x="0" y="0"/>
                  <a:pt x="115" y="41"/>
                </a:cubicBezTo>
                <a:cubicBezTo>
                  <a:pt x="230" y="82"/>
                  <a:pt x="555" y="196"/>
                  <a:pt x="705" y="274"/>
                </a:cubicBezTo>
                <a:close/>
              </a:path>
            </a:pathLst>
          </a:custGeom>
          <a:gradFill flip="none" rotWithShape="1">
            <a:gsLst>
              <a:gs pos="0">
                <a:srgbClr val="00B0F0"/>
              </a:gs>
              <a:gs pos="100000">
                <a:srgbClr val="92D050"/>
              </a:gs>
            </a:gsLst>
            <a:lin ang="2700000" scaled="1"/>
            <a:tileRect/>
          </a:gradFill>
          <a:ln w="9525">
            <a:solidFill>
              <a:schemeClr val="tx1"/>
            </a:solidFill>
            <a:round/>
            <a:headEnd/>
            <a:tailEnd/>
          </a:ln>
          <a:effectLst/>
          <a:extLst/>
        </p:spPr>
        <p:txBody>
          <a:bodyPr/>
          <a:lstStyle/>
          <a:p>
            <a:pPr fontAlgn="base">
              <a:spcBef>
                <a:spcPct val="0"/>
              </a:spcBef>
              <a:spcAft>
                <a:spcPct val="0"/>
              </a:spcAft>
            </a:pPr>
            <a:endParaRPr lang="en-US">
              <a:solidFill>
                <a:srgbClr val="000000"/>
              </a:solidFill>
            </a:endParaRPr>
          </a:p>
        </p:txBody>
      </p:sp>
      <p:grpSp>
        <p:nvGrpSpPr>
          <p:cNvPr id="9" name="Group 10"/>
          <p:cNvGrpSpPr>
            <a:grpSpLocks/>
          </p:cNvGrpSpPr>
          <p:nvPr/>
        </p:nvGrpSpPr>
        <p:grpSpPr bwMode="auto">
          <a:xfrm>
            <a:off x="685800" y="2057400"/>
            <a:ext cx="3359150" cy="3021012"/>
            <a:chOff x="11" y="1490"/>
            <a:chExt cx="2116" cy="1903"/>
          </a:xfrm>
        </p:grpSpPr>
        <p:sp>
          <p:nvSpPr>
            <p:cNvPr id="10" name="Freeform 11"/>
            <p:cNvSpPr>
              <a:spLocks/>
            </p:cNvSpPr>
            <p:nvPr/>
          </p:nvSpPr>
          <p:spPr bwMode="auto">
            <a:xfrm>
              <a:off x="11" y="1543"/>
              <a:ext cx="2116" cy="1766"/>
            </a:xfrm>
            <a:custGeom>
              <a:avLst/>
              <a:gdLst>
                <a:gd name="T0" fmla="*/ 2020 w 2116"/>
                <a:gd name="T1" fmla="*/ 1766 h 1766"/>
                <a:gd name="T2" fmla="*/ 2096 w 2116"/>
                <a:gd name="T3" fmla="*/ 1668 h 1766"/>
                <a:gd name="T4" fmla="*/ 2017 w 2116"/>
                <a:gd name="T5" fmla="*/ 1369 h 1766"/>
                <a:gd name="T6" fmla="*/ 1504 w 2116"/>
                <a:gd name="T7" fmla="*/ 1029 h 1766"/>
                <a:gd name="T8" fmla="*/ 1054 w 2116"/>
                <a:gd name="T9" fmla="*/ 911 h 1766"/>
                <a:gd name="T10" fmla="*/ 819 w 2116"/>
                <a:gd name="T11" fmla="*/ 812 h 1766"/>
                <a:gd name="T12" fmla="*/ 711 w 2116"/>
                <a:gd name="T13" fmla="*/ 530 h 1766"/>
                <a:gd name="T14" fmla="*/ 413 w 2116"/>
                <a:gd name="T15" fmla="*/ 398 h 1766"/>
                <a:gd name="T16" fmla="*/ 299 w 2116"/>
                <a:gd name="T17" fmla="*/ 110 h 1766"/>
                <a:gd name="T18" fmla="*/ 0 w 2116"/>
                <a:gd name="T19" fmla="*/ 0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6" h="1766">
                  <a:moveTo>
                    <a:pt x="2020" y="1766"/>
                  </a:moveTo>
                  <a:cubicBezTo>
                    <a:pt x="2033" y="1750"/>
                    <a:pt x="2096" y="1734"/>
                    <a:pt x="2096" y="1668"/>
                  </a:cubicBezTo>
                  <a:cubicBezTo>
                    <a:pt x="2096" y="1602"/>
                    <a:pt x="2116" y="1475"/>
                    <a:pt x="2017" y="1369"/>
                  </a:cubicBezTo>
                  <a:cubicBezTo>
                    <a:pt x="1918" y="1263"/>
                    <a:pt x="1665" y="1105"/>
                    <a:pt x="1504" y="1029"/>
                  </a:cubicBezTo>
                  <a:cubicBezTo>
                    <a:pt x="1343" y="953"/>
                    <a:pt x="1168" y="947"/>
                    <a:pt x="1054" y="911"/>
                  </a:cubicBezTo>
                  <a:cubicBezTo>
                    <a:pt x="940" y="875"/>
                    <a:pt x="876" y="876"/>
                    <a:pt x="819" y="812"/>
                  </a:cubicBezTo>
                  <a:cubicBezTo>
                    <a:pt x="762" y="748"/>
                    <a:pt x="778" y="599"/>
                    <a:pt x="711" y="530"/>
                  </a:cubicBezTo>
                  <a:cubicBezTo>
                    <a:pt x="644" y="461"/>
                    <a:pt x="481" y="468"/>
                    <a:pt x="413" y="398"/>
                  </a:cubicBezTo>
                  <a:cubicBezTo>
                    <a:pt x="344" y="327"/>
                    <a:pt x="369" y="177"/>
                    <a:pt x="299" y="110"/>
                  </a:cubicBezTo>
                  <a:cubicBezTo>
                    <a:pt x="230" y="44"/>
                    <a:pt x="51" y="18"/>
                    <a:pt x="0" y="0"/>
                  </a:cubicBezTo>
                </a:path>
              </a:pathLst>
            </a:custGeom>
            <a:noFill/>
            <a:ln w="177800">
              <a:solidFill>
                <a:srgbClr val="8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 name="Freeform 12"/>
            <p:cNvSpPr>
              <a:spLocks/>
            </p:cNvSpPr>
            <p:nvPr/>
          </p:nvSpPr>
          <p:spPr bwMode="auto">
            <a:xfrm>
              <a:off x="131" y="1490"/>
              <a:ext cx="1930" cy="1903"/>
            </a:xfrm>
            <a:custGeom>
              <a:avLst/>
              <a:gdLst>
                <a:gd name="T0" fmla="*/ 1930 w 1930"/>
                <a:gd name="T1" fmla="*/ 1804 h 1903"/>
                <a:gd name="T2" fmla="*/ 1636 w 1930"/>
                <a:gd name="T3" fmla="*/ 1887 h 1903"/>
                <a:gd name="T4" fmla="*/ 1321 w 1930"/>
                <a:gd name="T5" fmla="*/ 1706 h 1903"/>
                <a:gd name="T6" fmla="*/ 1053 w 1930"/>
                <a:gd name="T7" fmla="*/ 1351 h 1903"/>
                <a:gd name="T8" fmla="*/ 911 w 1930"/>
                <a:gd name="T9" fmla="*/ 1051 h 1903"/>
                <a:gd name="T10" fmla="*/ 819 w 1930"/>
                <a:gd name="T11" fmla="*/ 812 h 1903"/>
                <a:gd name="T12" fmla="*/ 537 w 1930"/>
                <a:gd name="T13" fmla="*/ 706 h 1903"/>
                <a:gd name="T14" fmla="*/ 402 w 1930"/>
                <a:gd name="T15" fmla="*/ 409 h 1903"/>
                <a:gd name="T16" fmla="*/ 113 w 1930"/>
                <a:gd name="T17" fmla="*/ 298 h 1903"/>
                <a:gd name="T18" fmla="*/ 0 w 1930"/>
                <a:gd name="T19" fmla="*/ 0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0" h="1903">
                  <a:moveTo>
                    <a:pt x="1930" y="1804"/>
                  </a:moveTo>
                  <a:cubicBezTo>
                    <a:pt x="1881" y="1818"/>
                    <a:pt x="1737" y="1903"/>
                    <a:pt x="1636" y="1887"/>
                  </a:cubicBezTo>
                  <a:cubicBezTo>
                    <a:pt x="1535" y="1871"/>
                    <a:pt x="1418" y="1795"/>
                    <a:pt x="1321" y="1706"/>
                  </a:cubicBezTo>
                  <a:cubicBezTo>
                    <a:pt x="1224" y="1617"/>
                    <a:pt x="1121" y="1460"/>
                    <a:pt x="1053" y="1351"/>
                  </a:cubicBezTo>
                  <a:cubicBezTo>
                    <a:pt x="985" y="1242"/>
                    <a:pt x="950" y="1141"/>
                    <a:pt x="911" y="1051"/>
                  </a:cubicBezTo>
                  <a:cubicBezTo>
                    <a:pt x="872" y="961"/>
                    <a:pt x="881" y="869"/>
                    <a:pt x="819" y="812"/>
                  </a:cubicBezTo>
                  <a:cubicBezTo>
                    <a:pt x="757" y="755"/>
                    <a:pt x="606" y="773"/>
                    <a:pt x="537" y="706"/>
                  </a:cubicBezTo>
                  <a:cubicBezTo>
                    <a:pt x="467" y="640"/>
                    <a:pt x="473" y="477"/>
                    <a:pt x="402" y="409"/>
                  </a:cubicBezTo>
                  <a:cubicBezTo>
                    <a:pt x="330" y="341"/>
                    <a:pt x="180" y="367"/>
                    <a:pt x="113" y="298"/>
                  </a:cubicBezTo>
                  <a:cubicBezTo>
                    <a:pt x="46" y="229"/>
                    <a:pt x="19" y="51"/>
                    <a:pt x="0" y="0"/>
                  </a:cubicBezTo>
                </a:path>
              </a:pathLst>
            </a:custGeom>
            <a:noFill/>
            <a:ln w="177800">
              <a:solidFill>
                <a:srgbClr val="8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sp>
        <p:nvSpPr>
          <p:cNvPr id="12" name="Rectangle 13"/>
          <p:cNvSpPr>
            <a:spLocks noChangeArrowheads="1"/>
          </p:cNvSpPr>
          <p:nvPr/>
        </p:nvSpPr>
        <p:spPr bwMode="auto">
          <a:xfrm>
            <a:off x="3070225" y="4335462"/>
            <a:ext cx="225425" cy="225425"/>
          </a:xfrm>
          <a:prstGeom prst="rect">
            <a:avLst/>
          </a:prstGeom>
          <a:solidFill>
            <a:srgbClr val="FF0000"/>
          </a:solidFill>
          <a:ln w="9525">
            <a:miter lim="800000"/>
            <a:headEnd/>
            <a:tailEnd/>
          </a:ln>
          <a:effectLst/>
          <a:scene3d>
            <a:camera prst="legacyObliqueTopRight">
              <a:rot lat="20999999" lon="21299999" rev="0"/>
            </a:camera>
            <a:lightRig rig="legacyFlat3" dir="b"/>
          </a:scene3d>
          <a:sp3d extrusionH="430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n-US">
              <a:solidFill>
                <a:srgbClr val="000000"/>
              </a:solidFill>
            </a:endParaRPr>
          </a:p>
        </p:txBody>
      </p:sp>
      <p:sp>
        <p:nvSpPr>
          <p:cNvPr id="13" name="TextBox 12"/>
          <p:cNvSpPr txBox="1"/>
          <p:nvPr/>
        </p:nvSpPr>
        <p:spPr>
          <a:xfrm>
            <a:off x="2057400" y="5562600"/>
            <a:ext cx="958917" cy="584775"/>
          </a:xfrm>
          <a:prstGeom prst="rect">
            <a:avLst/>
          </a:prstGeom>
          <a:noFill/>
        </p:spPr>
        <p:txBody>
          <a:bodyPr wrap="none" rtlCol="0">
            <a:spAutoFit/>
          </a:bodyPr>
          <a:lstStyle/>
          <a:p>
            <a:r>
              <a:rPr lang="en-US" sz="3200" dirty="0" smtClean="0">
                <a:solidFill>
                  <a:srgbClr val="000000"/>
                </a:solidFill>
              </a:rPr>
              <a:t>loop</a:t>
            </a:r>
            <a:endParaRPr lang="en-US" sz="3200" dirty="0">
              <a:solidFill>
                <a:srgbClr val="000000"/>
              </a:solidFill>
            </a:endParaRPr>
          </a:p>
        </p:txBody>
      </p:sp>
      <p:sp>
        <p:nvSpPr>
          <p:cNvPr id="14" name="TextBox 13"/>
          <p:cNvSpPr txBox="1"/>
          <p:nvPr/>
        </p:nvSpPr>
        <p:spPr>
          <a:xfrm>
            <a:off x="6400800" y="5410200"/>
            <a:ext cx="617477" cy="584775"/>
          </a:xfrm>
          <a:prstGeom prst="rect">
            <a:avLst/>
          </a:prstGeom>
          <a:noFill/>
        </p:spPr>
        <p:txBody>
          <a:bodyPr wrap="none" rtlCol="0">
            <a:spAutoFit/>
          </a:bodyPr>
          <a:lstStyle/>
          <a:p>
            <a:r>
              <a:rPr lang="en-US" sz="3200" dirty="0" smtClean="0">
                <a:solidFill>
                  <a:srgbClr val="000000"/>
                </a:solidFill>
              </a:rPr>
              <a:t>jet</a:t>
            </a:r>
            <a:endParaRPr lang="en-US" sz="3200" dirty="0">
              <a:solidFill>
                <a:srgbClr val="000000"/>
              </a:solidFill>
            </a:endParaRPr>
          </a:p>
        </p:txBody>
      </p:sp>
      <p:sp>
        <p:nvSpPr>
          <p:cNvPr id="15" name="Rectangle 13"/>
          <p:cNvSpPr>
            <a:spLocks noChangeArrowheads="1"/>
          </p:cNvSpPr>
          <p:nvPr/>
        </p:nvSpPr>
        <p:spPr bwMode="auto">
          <a:xfrm>
            <a:off x="5562600" y="3124200"/>
            <a:ext cx="225425" cy="225425"/>
          </a:xfrm>
          <a:prstGeom prst="rect">
            <a:avLst/>
          </a:prstGeom>
          <a:solidFill>
            <a:srgbClr val="FF0000"/>
          </a:solidFill>
          <a:ln w="9525">
            <a:miter lim="800000"/>
            <a:headEnd/>
            <a:tailEnd/>
          </a:ln>
          <a:effectLst/>
          <a:scene3d>
            <a:camera prst="legacyObliqueTopRight">
              <a:rot lat="20999999" lon="21299999" rev="0"/>
            </a:camera>
            <a:lightRig rig="legacyFlat3" dir="b"/>
          </a:scene3d>
          <a:sp3d extrusionH="430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n-US">
              <a:solidFill>
                <a:srgbClr val="000000"/>
              </a:solidFill>
            </a:endParaRPr>
          </a:p>
        </p:txBody>
      </p:sp>
      <p:sp>
        <p:nvSpPr>
          <p:cNvPr id="16" name="Rectangle 13"/>
          <p:cNvSpPr>
            <a:spLocks noChangeArrowheads="1"/>
          </p:cNvSpPr>
          <p:nvPr/>
        </p:nvSpPr>
        <p:spPr bwMode="auto">
          <a:xfrm>
            <a:off x="6553200" y="3657600"/>
            <a:ext cx="225425" cy="225425"/>
          </a:xfrm>
          <a:prstGeom prst="rect">
            <a:avLst/>
          </a:prstGeom>
          <a:solidFill>
            <a:srgbClr val="FF0000"/>
          </a:solidFill>
          <a:ln w="9525">
            <a:miter lim="800000"/>
            <a:headEnd/>
            <a:tailEnd/>
          </a:ln>
          <a:effectLst/>
          <a:scene3d>
            <a:camera prst="legacyObliqueTopRight">
              <a:rot lat="20999999" lon="21299999" rev="0"/>
            </a:camera>
            <a:lightRig rig="legacyFlat3" dir="b"/>
          </a:scene3d>
          <a:sp3d extrusionH="430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n-US">
              <a:solidFill>
                <a:srgbClr val="000000"/>
              </a:solidFill>
            </a:endParaRPr>
          </a:p>
        </p:txBody>
      </p:sp>
      <p:grpSp>
        <p:nvGrpSpPr>
          <p:cNvPr id="45" name="Group 44"/>
          <p:cNvGrpSpPr/>
          <p:nvPr/>
        </p:nvGrpSpPr>
        <p:grpSpPr>
          <a:xfrm>
            <a:off x="2274193" y="2286000"/>
            <a:ext cx="5803007" cy="3316311"/>
            <a:chOff x="2274193" y="2286000"/>
            <a:chExt cx="5803007" cy="3316311"/>
          </a:xfrm>
        </p:grpSpPr>
        <p:sp>
          <p:nvSpPr>
            <p:cNvPr id="17" name="Freeform 16"/>
            <p:cNvSpPr/>
            <p:nvPr/>
          </p:nvSpPr>
          <p:spPr>
            <a:xfrm>
              <a:off x="3036194" y="3453685"/>
              <a:ext cx="1764406" cy="1880315"/>
            </a:xfrm>
            <a:custGeom>
              <a:avLst/>
              <a:gdLst>
                <a:gd name="connsiteX0" fmla="*/ 1764406 w 1764406"/>
                <a:gd name="connsiteY0" fmla="*/ 1880315 h 1880315"/>
                <a:gd name="connsiteX1" fmla="*/ 1313646 w 1764406"/>
                <a:gd name="connsiteY1" fmla="*/ 1378039 h 1880315"/>
                <a:gd name="connsiteX2" fmla="*/ 1133341 w 1764406"/>
                <a:gd name="connsiteY2" fmla="*/ 656822 h 1880315"/>
                <a:gd name="connsiteX3" fmla="*/ 0 w 1764406"/>
                <a:gd name="connsiteY3" fmla="*/ 0 h 1880315"/>
              </a:gdLst>
              <a:ahLst/>
              <a:cxnLst>
                <a:cxn ang="0">
                  <a:pos x="connsiteX0" y="connsiteY0"/>
                </a:cxn>
                <a:cxn ang="0">
                  <a:pos x="connsiteX1" y="connsiteY1"/>
                </a:cxn>
                <a:cxn ang="0">
                  <a:pos x="connsiteX2" y="connsiteY2"/>
                </a:cxn>
                <a:cxn ang="0">
                  <a:pos x="connsiteX3" y="connsiteY3"/>
                </a:cxn>
              </a:cxnLst>
              <a:rect l="l" t="t" r="r" b="b"/>
              <a:pathLst>
                <a:path w="1764406" h="1880315">
                  <a:moveTo>
                    <a:pt x="1764406" y="1880315"/>
                  </a:moveTo>
                  <a:cubicBezTo>
                    <a:pt x="1591614" y="1731134"/>
                    <a:pt x="1418823" y="1581954"/>
                    <a:pt x="1313646" y="1378039"/>
                  </a:cubicBezTo>
                  <a:cubicBezTo>
                    <a:pt x="1208468" y="1174123"/>
                    <a:pt x="1352282" y="886495"/>
                    <a:pt x="1133341" y="656822"/>
                  </a:cubicBezTo>
                  <a:cubicBezTo>
                    <a:pt x="914400" y="427149"/>
                    <a:pt x="457200" y="213574"/>
                    <a:pt x="0" y="0"/>
                  </a:cubicBezTo>
                </a:path>
              </a:pathLst>
            </a:custGeom>
            <a:noFill/>
            <a:ln w="3175">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Freeform 17"/>
            <p:cNvSpPr/>
            <p:nvPr/>
          </p:nvSpPr>
          <p:spPr>
            <a:xfrm>
              <a:off x="2274193" y="4404577"/>
              <a:ext cx="2189409" cy="1197734"/>
            </a:xfrm>
            <a:custGeom>
              <a:avLst/>
              <a:gdLst>
                <a:gd name="connsiteX0" fmla="*/ 1764406 w 1764406"/>
                <a:gd name="connsiteY0" fmla="*/ 1880315 h 1880315"/>
                <a:gd name="connsiteX1" fmla="*/ 1313646 w 1764406"/>
                <a:gd name="connsiteY1" fmla="*/ 1378039 h 1880315"/>
                <a:gd name="connsiteX2" fmla="*/ 1133341 w 1764406"/>
                <a:gd name="connsiteY2" fmla="*/ 656822 h 1880315"/>
                <a:gd name="connsiteX3" fmla="*/ 0 w 1764406"/>
                <a:gd name="connsiteY3" fmla="*/ 0 h 1880315"/>
                <a:gd name="connsiteX0" fmla="*/ 2678806 w 2678806"/>
                <a:gd name="connsiteY0" fmla="*/ 1237233 h 1237233"/>
                <a:gd name="connsiteX1" fmla="*/ 2228046 w 2678806"/>
                <a:gd name="connsiteY1" fmla="*/ 734957 h 1237233"/>
                <a:gd name="connsiteX2" fmla="*/ 2047741 w 2678806"/>
                <a:gd name="connsiteY2" fmla="*/ 13740 h 1237233"/>
                <a:gd name="connsiteX3" fmla="*/ 0 w 2678806"/>
                <a:gd name="connsiteY3" fmla="*/ 155409 h 1237233"/>
                <a:gd name="connsiteX0" fmla="*/ 2678806 w 2678806"/>
                <a:gd name="connsiteY0" fmla="*/ 1081824 h 1081824"/>
                <a:gd name="connsiteX1" fmla="*/ 2228046 w 2678806"/>
                <a:gd name="connsiteY1" fmla="*/ 579548 h 1081824"/>
                <a:gd name="connsiteX2" fmla="*/ 875764 w 2678806"/>
                <a:gd name="connsiteY2" fmla="*/ 862883 h 1081824"/>
                <a:gd name="connsiteX3" fmla="*/ 0 w 2678806"/>
                <a:gd name="connsiteY3" fmla="*/ 0 h 1081824"/>
                <a:gd name="connsiteX0" fmla="*/ 2678806 w 2678806"/>
                <a:gd name="connsiteY0" fmla="*/ 1081824 h 1081824"/>
                <a:gd name="connsiteX1" fmla="*/ 1571223 w 2678806"/>
                <a:gd name="connsiteY1" fmla="*/ 837125 h 1081824"/>
                <a:gd name="connsiteX2" fmla="*/ 875764 w 2678806"/>
                <a:gd name="connsiteY2" fmla="*/ 862883 h 1081824"/>
                <a:gd name="connsiteX3" fmla="*/ 0 w 2678806"/>
                <a:gd name="connsiteY3" fmla="*/ 0 h 1081824"/>
                <a:gd name="connsiteX0" fmla="*/ 2189409 w 2189409"/>
                <a:gd name="connsiteY0" fmla="*/ 1197734 h 1197734"/>
                <a:gd name="connsiteX1" fmla="*/ 1571223 w 2189409"/>
                <a:gd name="connsiteY1" fmla="*/ 837125 h 1197734"/>
                <a:gd name="connsiteX2" fmla="*/ 875764 w 2189409"/>
                <a:gd name="connsiteY2" fmla="*/ 862883 h 1197734"/>
                <a:gd name="connsiteX3" fmla="*/ 0 w 2189409"/>
                <a:gd name="connsiteY3" fmla="*/ 0 h 1197734"/>
              </a:gdLst>
              <a:ahLst/>
              <a:cxnLst>
                <a:cxn ang="0">
                  <a:pos x="connsiteX0" y="connsiteY0"/>
                </a:cxn>
                <a:cxn ang="0">
                  <a:pos x="connsiteX1" y="connsiteY1"/>
                </a:cxn>
                <a:cxn ang="0">
                  <a:pos x="connsiteX2" y="connsiteY2"/>
                </a:cxn>
                <a:cxn ang="0">
                  <a:pos x="connsiteX3" y="connsiteY3"/>
                </a:cxn>
              </a:cxnLst>
              <a:rect l="l" t="t" r="r" b="b"/>
              <a:pathLst>
                <a:path w="2189409" h="1197734">
                  <a:moveTo>
                    <a:pt x="2189409" y="1197734"/>
                  </a:moveTo>
                  <a:cubicBezTo>
                    <a:pt x="2016617" y="1048553"/>
                    <a:pt x="1790164" y="892933"/>
                    <a:pt x="1571223" y="837125"/>
                  </a:cubicBezTo>
                  <a:cubicBezTo>
                    <a:pt x="1352282" y="781317"/>
                    <a:pt x="1137634" y="1002404"/>
                    <a:pt x="875764" y="862883"/>
                  </a:cubicBezTo>
                  <a:cubicBezTo>
                    <a:pt x="613894" y="723362"/>
                    <a:pt x="457200" y="213574"/>
                    <a:pt x="0" y="0"/>
                  </a:cubicBezTo>
                </a:path>
              </a:pathLst>
            </a:custGeom>
            <a:noFill/>
            <a:ln w="3175">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0" name="Straight Arrow Connector 19"/>
            <p:cNvCxnSpPr/>
            <p:nvPr/>
          </p:nvCxnSpPr>
          <p:spPr>
            <a:xfrm flipH="1">
              <a:off x="5181600" y="3886200"/>
              <a:ext cx="685800" cy="114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629400" y="2286000"/>
              <a:ext cx="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162800" y="3581400"/>
              <a:ext cx="9144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858000" y="4114800"/>
              <a:ext cx="5080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867400" y="4267200"/>
              <a:ext cx="533400" cy="666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583286" y="1752600"/>
            <a:ext cx="3922268" cy="2868768"/>
            <a:chOff x="2583286" y="1752600"/>
            <a:chExt cx="3922268" cy="2868768"/>
          </a:xfrm>
        </p:grpSpPr>
        <p:sp>
          <p:nvSpPr>
            <p:cNvPr id="40" name="Freeform 39"/>
            <p:cNvSpPr/>
            <p:nvPr/>
          </p:nvSpPr>
          <p:spPr>
            <a:xfrm>
              <a:off x="2583286" y="1957589"/>
              <a:ext cx="1249252" cy="1893193"/>
            </a:xfrm>
            <a:custGeom>
              <a:avLst/>
              <a:gdLst>
                <a:gd name="connsiteX0" fmla="*/ 1764406 w 1764406"/>
                <a:gd name="connsiteY0" fmla="*/ 1880315 h 1880315"/>
                <a:gd name="connsiteX1" fmla="*/ 1313646 w 1764406"/>
                <a:gd name="connsiteY1" fmla="*/ 1378039 h 1880315"/>
                <a:gd name="connsiteX2" fmla="*/ 1133341 w 1764406"/>
                <a:gd name="connsiteY2" fmla="*/ 656822 h 1880315"/>
                <a:gd name="connsiteX3" fmla="*/ 0 w 1764406"/>
                <a:gd name="connsiteY3" fmla="*/ 0 h 1880315"/>
                <a:gd name="connsiteX0" fmla="*/ 2369713 w 2369713"/>
                <a:gd name="connsiteY0" fmla="*/ 1635617 h 1635617"/>
                <a:gd name="connsiteX1" fmla="*/ 1918953 w 2369713"/>
                <a:gd name="connsiteY1" fmla="*/ 1133341 h 1635617"/>
                <a:gd name="connsiteX2" fmla="*/ 1738648 w 2369713"/>
                <a:gd name="connsiteY2" fmla="*/ 412124 h 1635617"/>
                <a:gd name="connsiteX3" fmla="*/ 0 w 2369713"/>
                <a:gd name="connsiteY3" fmla="*/ 0 h 1635617"/>
                <a:gd name="connsiteX0" fmla="*/ 2369713 w 2369713"/>
                <a:gd name="connsiteY0" fmla="*/ 1888848 h 1888848"/>
                <a:gd name="connsiteX1" fmla="*/ 1918953 w 2369713"/>
                <a:gd name="connsiteY1" fmla="*/ 1386572 h 1888848"/>
                <a:gd name="connsiteX2" fmla="*/ 1738648 w 2369713"/>
                <a:gd name="connsiteY2" fmla="*/ 665355 h 1888848"/>
                <a:gd name="connsiteX3" fmla="*/ 0 w 2369713"/>
                <a:gd name="connsiteY3" fmla="*/ 253231 h 1888848"/>
                <a:gd name="connsiteX0" fmla="*/ 2369713 w 2369713"/>
                <a:gd name="connsiteY0" fmla="*/ 2802732 h 2802732"/>
                <a:gd name="connsiteX1" fmla="*/ 1918953 w 2369713"/>
                <a:gd name="connsiteY1" fmla="*/ 2300456 h 2802732"/>
                <a:gd name="connsiteX2" fmla="*/ 682581 w 2369713"/>
                <a:gd name="connsiteY2" fmla="*/ 33774 h 2802732"/>
                <a:gd name="connsiteX3" fmla="*/ 0 w 2369713"/>
                <a:gd name="connsiteY3" fmla="*/ 1167115 h 2802732"/>
                <a:gd name="connsiteX0" fmla="*/ 2369713 w 2369713"/>
                <a:gd name="connsiteY0" fmla="*/ 2795329 h 2795329"/>
                <a:gd name="connsiteX1" fmla="*/ 1571223 w 2369713"/>
                <a:gd name="connsiteY1" fmla="*/ 567284 h 2795329"/>
                <a:gd name="connsiteX2" fmla="*/ 682581 w 2369713"/>
                <a:gd name="connsiteY2" fmla="*/ 26371 h 2795329"/>
                <a:gd name="connsiteX3" fmla="*/ 0 w 2369713"/>
                <a:gd name="connsiteY3" fmla="*/ 1159712 h 2795329"/>
                <a:gd name="connsiteX0" fmla="*/ 1571223 w 1571223"/>
                <a:gd name="connsiteY0" fmla="*/ 567284 h 1159712"/>
                <a:gd name="connsiteX1" fmla="*/ 682581 w 1571223"/>
                <a:gd name="connsiteY1" fmla="*/ 26371 h 1159712"/>
                <a:gd name="connsiteX2" fmla="*/ 0 w 1571223"/>
                <a:gd name="connsiteY2" fmla="*/ 1159712 h 1159712"/>
                <a:gd name="connsiteX0" fmla="*/ 1210615 w 1210615"/>
                <a:gd name="connsiteY0" fmla="*/ 221811 h 1471061"/>
                <a:gd name="connsiteX1" fmla="*/ 682581 w 1210615"/>
                <a:gd name="connsiteY1" fmla="*/ 337720 h 1471061"/>
                <a:gd name="connsiteX2" fmla="*/ 0 w 1210615"/>
                <a:gd name="connsiteY2" fmla="*/ 1471061 h 1471061"/>
                <a:gd name="connsiteX0" fmla="*/ 1210615 w 1210615"/>
                <a:gd name="connsiteY0" fmla="*/ 190020 h 1439270"/>
                <a:gd name="connsiteX1" fmla="*/ 334852 w 1210615"/>
                <a:gd name="connsiteY1" fmla="*/ 434717 h 1439270"/>
                <a:gd name="connsiteX2" fmla="*/ 0 w 1210615"/>
                <a:gd name="connsiteY2" fmla="*/ 1439270 h 1439270"/>
                <a:gd name="connsiteX0" fmla="*/ 1210615 w 1210615"/>
                <a:gd name="connsiteY0" fmla="*/ 0 h 1249250"/>
                <a:gd name="connsiteX1" fmla="*/ 0 w 1210615"/>
                <a:gd name="connsiteY1" fmla="*/ 1249250 h 1249250"/>
                <a:gd name="connsiteX0" fmla="*/ 1210615 w 1210615"/>
                <a:gd name="connsiteY0" fmla="*/ 0 h 1249250"/>
                <a:gd name="connsiteX1" fmla="*/ 0 w 1210615"/>
                <a:gd name="connsiteY1" fmla="*/ 1249250 h 1249250"/>
                <a:gd name="connsiteX0" fmla="*/ 1210615 w 1210615"/>
                <a:gd name="connsiteY0" fmla="*/ 0 h 1249250"/>
                <a:gd name="connsiteX1" fmla="*/ 0 w 1210615"/>
                <a:gd name="connsiteY1" fmla="*/ 1249250 h 1249250"/>
                <a:gd name="connsiteX0" fmla="*/ 1017432 w 1017432"/>
                <a:gd name="connsiteY0" fmla="*/ 0 h 1700010"/>
                <a:gd name="connsiteX1" fmla="*/ 0 w 1017432"/>
                <a:gd name="connsiteY1" fmla="*/ 1700010 h 1700010"/>
                <a:gd name="connsiteX0" fmla="*/ 1249252 w 1249252"/>
                <a:gd name="connsiteY0" fmla="*/ 0 h 1893193"/>
                <a:gd name="connsiteX1" fmla="*/ 0 w 1249252"/>
                <a:gd name="connsiteY1" fmla="*/ 1893193 h 1893193"/>
              </a:gdLst>
              <a:ahLst/>
              <a:cxnLst>
                <a:cxn ang="0">
                  <a:pos x="connsiteX0" y="connsiteY0"/>
                </a:cxn>
                <a:cxn ang="0">
                  <a:pos x="connsiteX1" y="connsiteY1"/>
                </a:cxn>
              </a:cxnLst>
              <a:rect l="l" t="t" r="r" b="b"/>
              <a:pathLst>
                <a:path w="1249252" h="1893193">
                  <a:moveTo>
                    <a:pt x="1249252" y="0"/>
                  </a:moveTo>
                  <a:cubicBezTo>
                    <a:pt x="382074" y="4293"/>
                    <a:pt x="133082" y="1167683"/>
                    <a:pt x="0" y="1893193"/>
                  </a:cubicBez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Freeform 40"/>
            <p:cNvSpPr/>
            <p:nvPr/>
          </p:nvSpPr>
          <p:spPr>
            <a:xfrm>
              <a:off x="4422822" y="1955442"/>
              <a:ext cx="2082732" cy="1596979"/>
            </a:xfrm>
            <a:custGeom>
              <a:avLst/>
              <a:gdLst>
                <a:gd name="connsiteX0" fmla="*/ 1764406 w 1764406"/>
                <a:gd name="connsiteY0" fmla="*/ 1880315 h 1880315"/>
                <a:gd name="connsiteX1" fmla="*/ 1313646 w 1764406"/>
                <a:gd name="connsiteY1" fmla="*/ 1378039 h 1880315"/>
                <a:gd name="connsiteX2" fmla="*/ 1133341 w 1764406"/>
                <a:gd name="connsiteY2" fmla="*/ 656822 h 1880315"/>
                <a:gd name="connsiteX3" fmla="*/ 0 w 1764406"/>
                <a:gd name="connsiteY3" fmla="*/ 0 h 1880315"/>
                <a:gd name="connsiteX0" fmla="*/ 2369713 w 2369713"/>
                <a:gd name="connsiteY0" fmla="*/ 1635617 h 1635617"/>
                <a:gd name="connsiteX1" fmla="*/ 1918953 w 2369713"/>
                <a:gd name="connsiteY1" fmla="*/ 1133341 h 1635617"/>
                <a:gd name="connsiteX2" fmla="*/ 1738648 w 2369713"/>
                <a:gd name="connsiteY2" fmla="*/ 412124 h 1635617"/>
                <a:gd name="connsiteX3" fmla="*/ 0 w 2369713"/>
                <a:gd name="connsiteY3" fmla="*/ 0 h 1635617"/>
                <a:gd name="connsiteX0" fmla="*/ 2369713 w 2369713"/>
                <a:gd name="connsiteY0" fmla="*/ 1888848 h 1888848"/>
                <a:gd name="connsiteX1" fmla="*/ 1918953 w 2369713"/>
                <a:gd name="connsiteY1" fmla="*/ 1386572 h 1888848"/>
                <a:gd name="connsiteX2" fmla="*/ 1738648 w 2369713"/>
                <a:gd name="connsiteY2" fmla="*/ 665355 h 1888848"/>
                <a:gd name="connsiteX3" fmla="*/ 0 w 2369713"/>
                <a:gd name="connsiteY3" fmla="*/ 253231 h 1888848"/>
                <a:gd name="connsiteX0" fmla="*/ 2369713 w 2369713"/>
                <a:gd name="connsiteY0" fmla="*/ 2802732 h 2802732"/>
                <a:gd name="connsiteX1" fmla="*/ 1918953 w 2369713"/>
                <a:gd name="connsiteY1" fmla="*/ 2300456 h 2802732"/>
                <a:gd name="connsiteX2" fmla="*/ 682581 w 2369713"/>
                <a:gd name="connsiteY2" fmla="*/ 33774 h 2802732"/>
                <a:gd name="connsiteX3" fmla="*/ 0 w 2369713"/>
                <a:gd name="connsiteY3" fmla="*/ 1167115 h 2802732"/>
                <a:gd name="connsiteX0" fmla="*/ 2369713 w 2369713"/>
                <a:gd name="connsiteY0" fmla="*/ 2795329 h 2795329"/>
                <a:gd name="connsiteX1" fmla="*/ 1571223 w 2369713"/>
                <a:gd name="connsiteY1" fmla="*/ 567284 h 2795329"/>
                <a:gd name="connsiteX2" fmla="*/ 682581 w 2369713"/>
                <a:gd name="connsiteY2" fmla="*/ 26371 h 2795329"/>
                <a:gd name="connsiteX3" fmla="*/ 0 w 2369713"/>
                <a:gd name="connsiteY3" fmla="*/ 1159712 h 2795329"/>
                <a:gd name="connsiteX0" fmla="*/ 1571223 w 1571223"/>
                <a:gd name="connsiteY0" fmla="*/ 567284 h 1159712"/>
                <a:gd name="connsiteX1" fmla="*/ 682581 w 1571223"/>
                <a:gd name="connsiteY1" fmla="*/ 26371 h 1159712"/>
                <a:gd name="connsiteX2" fmla="*/ 0 w 1571223"/>
                <a:gd name="connsiteY2" fmla="*/ 1159712 h 1159712"/>
                <a:gd name="connsiteX0" fmla="*/ 1210615 w 1210615"/>
                <a:gd name="connsiteY0" fmla="*/ 221811 h 1471061"/>
                <a:gd name="connsiteX1" fmla="*/ 682581 w 1210615"/>
                <a:gd name="connsiteY1" fmla="*/ 337720 h 1471061"/>
                <a:gd name="connsiteX2" fmla="*/ 0 w 1210615"/>
                <a:gd name="connsiteY2" fmla="*/ 1471061 h 1471061"/>
                <a:gd name="connsiteX0" fmla="*/ 1210615 w 1210615"/>
                <a:gd name="connsiteY0" fmla="*/ 190020 h 1439270"/>
                <a:gd name="connsiteX1" fmla="*/ 334852 w 1210615"/>
                <a:gd name="connsiteY1" fmla="*/ 434717 h 1439270"/>
                <a:gd name="connsiteX2" fmla="*/ 0 w 1210615"/>
                <a:gd name="connsiteY2" fmla="*/ 1439270 h 1439270"/>
                <a:gd name="connsiteX0" fmla="*/ 1210615 w 1210615"/>
                <a:gd name="connsiteY0" fmla="*/ 0 h 1249250"/>
                <a:gd name="connsiteX1" fmla="*/ 0 w 1210615"/>
                <a:gd name="connsiteY1" fmla="*/ 1249250 h 1249250"/>
                <a:gd name="connsiteX0" fmla="*/ 1210615 w 1210615"/>
                <a:gd name="connsiteY0" fmla="*/ 0 h 1249250"/>
                <a:gd name="connsiteX1" fmla="*/ 0 w 1210615"/>
                <a:gd name="connsiteY1" fmla="*/ 1249250 h 1249250"/>
                <a:gd name="connsiteX0" fmla="*/ 1210615 w 1210615"/>
                <a:gd name="connsiteY0" fmla="*/ 0 h 1249250"/>
                <a:gd name="connsiteX1" fmla="*/ 0 w 1210615"/>
                <a:gd name="connsiteY1" fmla="*/ 1249250 h 1249250"/>
                <a:gd name="connsiteX0" fmla="*/ 136607 w 2690278"/>
                <a:gd name="connsiteY0" fmla="*/ 0 h 798489"/>
                <a:gd name="connsiteX1" fmla="*/ 2686623 w 2690278"/>
                <a:gd name="connsiteY1" fmla="*/ 798489 h 798489"/>
                <a:gd name="connsiteX0" fmla="*/ 166783 w 1974427"/>
                <a:gd name="connsiteY0" fmla="*/ 0 h 1068945"/>
                <a:gd name="connsiteX1" fmla="*/ 1969824 w 1974427"/>
                <a:gd name="connsiteY1" fmla="*/ 1068945 h 1068945"/>
                <a:gd name="connsiteX0" fmla="*/ 0 w 1814382"/>
                <a:gd name="connsiteY0" fmla="*/ 0 h 1068945"/>
                <a:gd name="connsiteX1" fmla="*/ 1803041 w 1814382"/>
                <a:gd name="connsiteY1" fmla="*/ 1068945 h 1068945"/>
                <a:gd name="connsiteX0" fmla="*/ 0 w 1814382"/>
                <a:gd name="connsiteY0" fmla="*/ 0 h 991672"/>
                <a:gd name="connsiteX1" fmla="*/ 1803041 w 1814382"/>
                <a:gd name="connsiteY1" fmla="*/ 991672 h 991672"/>
                <a:gd name="connsiteX0" fmla="*/ 0 w 1686966"/>
                <a:gd name="connsiteY0" fmla="*/ 0 h 1378038"/>
                <a:gd name="connsiteX1" fmla="*/ 1674252 w 1686966"/>
                <a:gd name="connsiteY1" fmla="*/ 1378038 h 1378038"/>
                <a:gd name="connsiteX0" fmla="*/ 0 w 2082732"/>
                <a:gd name="connsiteY0" fmla="*/ 0 h 1596979"/>
                <a:gd name="connsiteX1" fmla="*/ 2073497 w 2082732"/>
                <a:gd name="connsiteY1" fmla="*/ 1596979 h 1596979"/>
              </a:gdLst>
              <a:ahLst/>
              <a:cxnLst>
                <a:cxn ang="0">
                  <a:pos x="connsiteX0" y="connsiteY0"/>
                </a:cxn>
                <a:cxn ang="0">
                  <a:pos x="connsiteX1" y="connsiteY1"/>
                </a:cxn>
              </a:cxnLst>
              <a:rect l="l" t="t" r="r" b="b"/>
              <a:pathLst>
                <a:path w="2082732" h="1596979">
                  <a:moveTo>
                    <a:pt x="0" y="0"/>
                  </a:moveTo>
                  <a:cubicBezTo>
                    <a:pt x="871470" y="42930"/>
                    <a:pt x="2206579" y="871469"/>
                    <a:pt x="2073497" y="1596979"/>
                  </a:cubicBez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extBox 41"/>
            <p:cNvSpPr txBox="1"/>
            <p:nvPr/>
          </p:nvSpPr>
          <p:spPr>
            <a:xfrm>
              <a:off x="3352800" y="1752600"/>
              <a:ext cx="1518364" cy="923330"/>
            </a:xfrm>
            <a:prstGeom prst="rect">
              <a:avLst/>
            </a:prstGeom>
            <a:noFill/>
          </p:spPr>
          <p:txBody>
            <a:bodyPr wrap="none" rtlCol="0">
              <a:spAutoFit/>
            </a:bodyPr>
            <a:lstStyle/>
            <a:p>
              <a:pPr algn="ctr"/>
              <a:r>
                <a:rPr lang="en-US" dirty="0">
                  <a:solidFill>
                    <a:srgbClr val="000000"/>
                  </a:solidFill>
                </a:rPr>
                <a:t>h</a:t>
              </a:r>
              <a:r>
                <a:rPr lang="en-US" dirty="0" smtClean="0">
                  <a:solidFill>
                    <a:srgbClr val="000000"/>
                  </a:solidFill>
                </a:rPr>
                <a:t>igh</a:t>
              </a:r>
            </a:p>
            <a:p>
              <a:pPr algn="ctr"/>
              <a:r>
                <a:rPr lang="en-US" dirty="0">
                  <a:solidFill>
                    <a:srgbClr val="000000"/>
                  </a:solidFill>
                </a:rPr>
                <a:t>w</a:t>
              </a:r>
              <a:r>
                <a:rPr lang="en-US" dirty="0" smtClean="0">
                  <a:solidFill>
                    <a:srgbClr val="000000"/>
                  </a:solidFill>
                </a:rPr>
                <a:t>ater activity</a:t>
              </a:r>
            </a:p>
            <a:p>
              <a:pPr algn="ctr"/>
              <a:r>
                <a:rPr lang="en-US" dirty="0" smtClean="0">
                  <a:solidFill>
                    <a:srgbClr val="000000"/>
                  </a:solidFill>
                </a:rPr>
                <a:t>low</a:t>
              </a:r>
              <a:endParaRPr lang="en-US" dirty="0">
                <a:solidFill>
                  <a:srgbClr val="000000"/>
                </a:solidFill>
              </a:endParaRPr>
            </a:p>
          </p:txBody>
        </p:sp>
        <p:sp>
          <p:nvSpPr>
            <p:cNvPr id="43" name="Freeform 42"/>
            <p:cNvSpPr/>
            <p:nvPr/>
          </p:nvSpPr>
          <p:spPr>
            <a:xfrm>
              <a:off x="3489019" y="2483478"/>
              <a:ext cx="392888" cy="2137890"/>
            </a:xfrm>
            <a:custGeom>
              <a:avLst/>
              <a:gdLst>
                <a:gd name="connsiteX0" fmla="*/ 1764406 w 1764406"/>
                <a:gd name="connsiteY0" fmla="*/ 1880315 h 1880315"/>
                <a:gd name="connsiteX1" fmla="*/ 1313646 w 1764406"/>
                <a:gd name="connsiteY1" fmla="*/ 1378039 h 1880315"/>
                <a:gd name="connsiteX2" fmla="*/ 1133341 w 1764406"/>
                <a:gd name="connsiteY2" fmla="*/ 656822 h 1880315"/>
                <a:gd name="connsiteX3" fmla="*/ 0 w 1764406"/>
                <a:gd name="connsiteY3" fmla="*/ 0 h 1880315"/>
                <a:gd name="connsiteX0" fmla="*/ 2369713 w 2369713"/>
                <a:gd name="connsiteY0" fmla="*/ 1635617 h 1635617"/>
                <a:gd name="connsiteX1" fmla="*/ 1918953 w 2369713"/>
                <a:gd name="connsiteY1" fmla="*/ 1133341 h 1635617"/>
                <a:gd name="connsiteX2" fmla="*/ 1738648 w 2369713"/>
                <a:gd name="connsiteY2" fmla="*/ 412124 h 1635617"/>
                <a:gd name="connsiteX3" fmla="*/ 0 w 2369713"/>
                <a:gd name="connsiteY3" fmla="*/ 0 h 1635617"/>
                <a:gd name="connsiteX0" fmla="*/ 2369713 w 2369713"/>
                <a:gd name="connsiteY0" fmla="*/ 1888848 h 1888848"/>
                <a:gd name="connsiteX1" fmla="*/ 1918953 w 2369713"/>
                <a:gd name="connsiteY1" fmla="*/ 1386572 h 1888848"/>
                <a:gd name="connsiteX2" fmla="*/ 1738648 w 2369713"/>
                <a:gd name="connsiteY2" fmla="*/ 665355 h 1888848"/>
                <a:gd name="connsiteX3" fmla="*/ 0 w 2369713"/>
                <a:gd name="connsiteY3" fmla="*/ 253231 h 1888848"/>
                <a:gd name="connsiteX0" fmla="*/ 2369713 w 2369713"/>
                <a:gd name="connsiteY0" fmla="*/ 2802732 h 2802732"/>
                <a:gd name="connsiteX1" fmla="*/ 1918953 w 2369713"/>
                <a:gd name="connsiteY1" fmla="*/ 2300456 h 2802732"/>
                <a:gd name="connsiteX2" fmla="*/ 682581 w 2369713"/>
                <a:gd name="connsiteY2" fmla="*/ 33774 h 2802732"/>
                <a:gd name="connsiteX3" fmla="*/ 0 w 2369713"/>
                <a:gd name="connsiteY3" fmla="*/ 1167115 h 2802732"/>
                <a:gd name="connsiteX0" fmla="*/ 2369713 w 2369713"/>
                <a:gd name="connsiteY0" fmla="*/ 2795329 h 2795329"/>
                <a:gd name="connsiteX1" fmla="*/ 1571223 w 2369713"/>
                <a:gd name="connsiteY1" fmla="*/ 567284 h 2795329"/>
                <a:gd name="connsiteX2" fmla="*/ 682581 w 2369713"/>
                <a:gd name="connsiteY2" fmla="*/ 26371 h 2795329"/>
                <a:gd name="connsiteX3" fmla="*/ 0 w 2369713"/>
                <a:gd name="connsiteY3" fmla="*/ 1159712 h 2795329"/>
                <a:gd name="connsiteX0" fmla="*/ 1571223 w 1571223"/>
                <a:gd name="connsiteY0" fmla="*/ 567284 h 1159712"/>
                <a:gd name="connsiteX1" fmla="*/ 682581 w 1571223"/>
                <a:gd name="connsiteY1" fmla="*/ 26371 h 1159712"/>
                <a:gd name="connsiteX2" fmla="*/ 0 w 1571223"/>
                <a:gd name="connsiteY2" fmla="*/ 1159712 h 1159712"/>
                <a:gd name="connsiteX0" fmla="*/ 1210615 w 1210615"/>
                <a:gd name="connsiteY0" fmla="*/ 221811 h 1471061"/>
                <a:gd name="connsiteX1" fmla="*/ 682581 w 1210615"/>
                <a:gd name="connsiteY1" fmla="*/ 337720 h 1471061"/>
                <a:gd name="connsiteX2" fmla="*/ 0 w 1210615"/>
                <a:gd name="connsiteY2" fmla="*/ 1471061 h 1471061"/>
                <a:gd name="connsiteX0" fmla="*/ 1210615 w 1210615"/>
                <a:gd name="connsiteY0" fmla="*/ 190020 h 1439270"/>
                <a:gd name="connsiteX1" fmla="*/ 334852 w 1210615"/>
                <a:gd name="connsiteY1" fmla="*/ 434717 h 1439270"/>
                <a:gd name="connsiteX2" fmla="*/ 0 w 1210615"/>
                <a:gd name="connsiteY2" fmla="*/ 1439270 h 1439270"/>
                <a:gd name="connsiteX0" fmla="*/ 1210615 w 1210615"/>
                <a:gd name="connsiteY0" fmla="*/ 0 h 1249250"/>
                <a:gd name="connsiteX1" fmla="*/ 0 w 1210615"/>
                <a:gd name="connsiteY1" fmla="*/ 1249250 h 1249250"/>
                <a:gd name="connsiteX0" fmla="*/ 1210615 w 1210615"/>
                <a:gd name="connsiteY0" fmla="*/ 0 h 1249250"/>
                <a:gd name="connsiteX1" fmla="*/ 0 w 1210615"/>
                <a:gd name="connsiteY1" fmla="*/ 1249250 h 1249250"/>
                <a:gd name="connsiteX0" fmla="*/ 1210615 w 1210615"/>
                <a:gd name="connsiteY0" fmla="*/ 0 h 1249250"/>
                <a:gd name="connsiteX1" fmla="*/ 0 w 1210615"/>
                <a:gd name="connsiteY1" fmla="*/ 1249250 h 1249250"/>
                <a:gd name="connsiteX0" fmla="*/ 1017432 w 1017432"/>
                <a:gd name="connsiteY0" fmla="*/ 0 h 1700010"/>
                <a:gd name="connsiteX1" fmla="*/ 0 w 1017432"/>
                <a:gd name="connsiteY1" fmla="*/ 1700010 h 1700010"/>
                <a:gd name="connsiteX0" fmla="*/ 1249252 w 1249252"/>
                <a:gd name="connsiteY0" fmla="*/ 0 h 1893193"/>
                <a:gd name="connsiteX1" fmla="*/ 0 w 1249252"/>
                <a:gd name="connsiteY1" fmla="*/ 1893193 h 1893193"/>
                <a:gd name="connsiteX0" fmla="*/ 423431 w 423431"/>
                <a:gd name="connsiteY0" fmla="*/ 0 h 2511378"/>
                <a:gd name="connsiteX1" fmla="*/ 178731 w 423431"/>
                <a:gd name="connsiteY1" fmla="*/ 2511378 h 2511378"/>
                <a:gd name="connsiteX0" fmla="*/ 392888 w 392888"/>
                <a:gd name="connsiteY0" fmla="*/ 0 h 2137890"/>
                <a:gd name="connsiteX1" fmla="*/ 251219 w 392888"/>
                <a:gd name="connsiteY1" fmla="*/ 2137890 h 2137890"/>
              </a:gdLst>
              <a:ahLst/>
              <a:cxnLst>
                <a:cxn ang="0">
                  <a:pos x="connsiteX0" y="connsiteY0"/>
                </a:cxn>
                <a:cxn ang="0">
                  <a:pos x="connsiteX1" y="connsiteY1"/>
                </a:cxn>
              </a:cxnLst>
              <a:rect l="l" t="t" r="r" b="b"/>
              <a:pathLst>
                <a:path w="392888" h="2137890">
                  <a:moveTo>
                    <a:pt x="392888" y="0"/>
                  </a:moveTo>
                  <a:cubicBezTo>
                    <a:pt x="-474290" y="4293"/>
                    <a:pt x="384301" y="1412380"/>
                    <a:pt x="251219" y="2137890"/>
                  </a:cubicBez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Freeform 43"/>
            <p:cNvSpPr/>
            <p:nvPr/>
          </p:nvSpPr>
          <p:spPr>
            <a:xfrm>
              <a:off x="4330521" y="2494208"/>
              <a:ext cx="1275008" cy="1107582"/>
            </a:xfrm>
            <a:custGeom>
              <a:avLst/>
              <a:gdLst>
                <a:gd name="connsiteX0" fmla="*/ 1764406 w 1764406"/>
                <a:gd name="connsiteY0" fmla="*/ 1880315 h 1880315"/>
                <a:gd name="connsiteX1" fmla="*/ 1313646 w 1764406"/>
                <a:gd name="connsiteY1" fmla="*/ 1378039 h 1880315"/>
                <a:gd name="connsiteX2" fmla="*/ 1133341 w 1764406"/>
                <a:gd name="connsiteY2" fmla="*/ 656822 h 1880315"/>
                <a:gd name="connsiteX3" fmla="*/ 0 w 1764406"/>
                <a:gd name="connsiteY3" fmla="*/ 0 h 1880315"/>
                <a:gd name="connsiteX0" fmla="*/ 2369713 w 2369713"/>
                <a:gd name="connsiteY0" fmla="*/ 1635617 h 1635617"/>
                <a:gd name="connsiteX1" fmla="*/ 1918953 w 2369713"/>
                <a:gd name="connsiteY1" fmla="*/ 1133341 h 1635617"/>
                <a:gd name="connsiteX2" fmla="*/ 1738648 w 2369713"/>
                <a:gd name="connsiteY2" fmla="*/ 412124 h 1635617"/>
                <a:gd name="connsiteX3" fmla="*/ 0 w 2369713"/>
                <a:gd name="connsiteY3" fmla="*/ 0 h 1635617"/>
                <a:gd name="connsiteX0" fmla="*/ 2369713 w 2369713"/>
                <a:gd name="connsiteY0" fmla="*/ 1888848 h 1888848"/>
                <a:gd name="connsiteX1" fmla="*/ 1918953 w 2369713"/>
                <a:gd name="connsiteY1" fmla="*/ 1386572 h 1888848"/>
                <a:gd name="connsiteX2" fmla="*/ 1738648 w 2369713"/>
                <a:gd name="connsiteY2" fmla="*/ 665355 h 1888848"/>
                <a:gd name="connsiteX3" fmla="*/ 0 w 2369713"/>
                <a:gd name="connsiteY3" fmla="*/ 253231 h 1888848"/>
                <a:gd name="connsiteX0" fmla="*/ 2369713 w 2369713"/>
                <a:gd name="connsiteY0" fmla="*/ 2802732 h 2802732"/>
                <a:gd name="connsiteX1" fmla="*/ 1918953 w 2369713"/>
                <a:gd name="connsiteY1" fmla="*/ 2300456 h 2802732"/>
                <a:gd name="connsiteX2" fmla="*/ 682581 w 2369713"/>
                <a:gd name="connsiteY2" fmla="*/ 33774 h 2802732"/>
                <a:gd name="connsiteX3" fmla="*/ 0 w 2369713"/>
                <a:gd name="connsiteY3" fmla="*/ 1167115 h 2802732"/>
                <a:gd name="connsiteX0" fmla="*/ 2369713 w 2369713"/>
                <a:gd name="connsiteY0" fmla="*/ 2795329 h 2795329"/>
                <a:gd name="connsiteX1" fmla="*/ 1571223 w 2369713"/>
                <a:gd name="connsiteY1" fmla="*/ 567284 h 2795329"/>
                <a:gd name="connsiteX2" fmla="*/ 682581 w 2369713"/>
                <a:gd name="connsiteY2" fmla="*/ 26371 h 2795329"/>
                <a:gd name="connsiteX3" fmla="*/ 0 w 2369713"/>
                <a:gd name="connsiteY3" fmla="*/ 1159712 h 2795329"/>
                <a:gd name="connsiteX0" fmla="*/ 1571223 w 1571223"/>
                <a:gd name="connsiteY0" fmla="*/ 567284 h 1159712"/>
                <a:gd name="connsiteX1" fmla="*/ 682581 w 1571223"/>
                <a:gd name="connsiteY1" fmla="*/ 26371 h 1159712"/>
                <a:gd name="connsiteX2" fmla="*/ 0 w 1571223"/>
                <a:gd name="connsiteY2" fmla="*/ 1159712 h 1159712"/>
                <a:gd name="connsiteX0" fmla="*/ 1210615 w 1210615"/>
                <a:gd name="connsiteY0" fmla="*/ 221811 h 1471061"/>
                <a:gd name="connsiteX1" fmla="*/ 682581 w 1210615"/>
                <a:gd name="connsiteY1" fmla="*/ 337720 h 1471061"/>
                <a:gd name="connsiteX2" fmla="*/ 0 w 1210615"/>
                <a:gd name="connsiteY2" fmla="*/ 1471061 h 1471061"/>
                <a:gd name="connsiteX0" fmla="*/ 1210615 w 1210615"/>
                <a:gd name="connsiteY0" fmla="*/ 190020 h 1439270"/>
                <a:gd name="connsiteX1" fmla="*/ 334852 w 1210615"/>
                <a:gd name="connsiteY1" fmla="*/ 434717 h 1439270"/>
                <a:gd name="connsiteX2" fmla="*/ 0 w 1210615"/>
                <a:gd name="connsiteY2" fmla="*/ 1439270 h 1439270"/>
                <a:gd name="connsiteX0" fmla="*/ 1210615 w 1210615"/>
                <a:gd name="connsiteY0" fmla="*/ 0 h 1249250"/>
                <a:gd name="connsiteX1" fmla="*/ 0 w 1210615"/>
                <a:gd name="connsiteY1" fmla="*/ 1249250 h 1249250"/>
                <a:gd name="connsiteX0" fmla="*/ 1210615 w 1210615"/>
                <a:gd name="connsiteY0" fmla="*/ 0 h 1249250"/>
                <a:gd name="connsiteX1" fmla="*/ 0 w 1210615"/>
                <a:gd name="connsiteY1" fmla="*/ 1249250 h 1249250"/>
                <a:gd name="connsiteX0" fmla="*/ 1210615 w 1210615"/>
                <a:gd name="connsiteY0" fmla="*/ 0 h 1249250"/>
                <a:gd name="connsiteX1" fmla="*/ 0 w 1210615"/>
                <a:gd name="connsiteY1" fmla="*/ 1249250 h 1249250"/>
                <a:gd name="connsiteX0" fmla="*/ 136607 w 2690278"/>
                <a:gd name="connsiteY0" fmla="*/ 0 h 798489"/>
                <a:gd name="connsiteX1" fmla="*/ 2686623 w 2690278"/>
                <a:gd name="connsiteY1" fmla="*/ 798489 h 798489"/>
                <a:gd name="connsiteX0" fmla="*/ 166783 w 1974427"/>
                <a:gd name="connsiteY0" fmla="*/ 0 h 1068945"/>
                <a:gd name="connsiteX1" fmla="*/ 1969824 w 1974427"/>
                <a:gd name="connsiteY1" fmla="*/ 1068945 h 1068945"/>
                <a:gd name="connsiteX0" fmla="*/ 0 w 1814382"/>
                <a:gd name="connsiteY0" fmla="*/ 0 h 1068945"/>
                <a:gd name="connsiteX1" fmla="*/ 1803041 w 1814382"/>
                <a:gd name="connsiteY1" fmla="*/ 1068945 h 1068945"/>
                <a:gd name="connsiteX0" fmla="*/ 0 w 1814382"/>
                <a:gd name="connsiteY0" fmla="*/ 0 h 991672"/>
                <a:gd name="connsiteX1" fmla="*/ 1803041 w 1814382"/>
                <a:gd name="connsiteY1" fmla="*/ 991672 h 991672"/>
                <a:gd name="connsiteX0" fmla="*/ 0 w 1686966"/>
                <a:gd name="connsiteY0" fmla="*/ 0 h 1378038"/>
                <a:gd name="connsiteX1" fmla="*/ 1674252 w 1686966"/>
                <a:gd name="connsiteY1" fmla="*/ 1378038 h 1378038"/>
                <a:gd name="connsiteX0" fmla="*/ 0 w 2082732"/>
                <a:gd name="connsiteY0" fmla="*/ 0 h 1596979"/>
                <a:gd name="connsiteX1" fmla="*/ 2073497 w 2082732"/>
                <a:gd name="connsiteY1" fmla="*/ 1596979 h 1596979"/>
                <a:gd name="connsiteX0" fmla="*/ 0 w 2326098"/>
                <a:gd name="connsiteY0" fmla="*/ 0 h 1210613"/>
                <a:gd name="connsiteX1" fmla="*/ 2318196 w 2326098"/>
                <a:gd name="connsiteY1" fmla="*/ 1210613 h 1210613"/>
                <a:gd name="connsiteX0" fmla="*/ 0 w 1295183"/>
                <a:gd name="connsiteY0" fmla="*/ 0 h 1107582"/>
                <a:gd name="connsiteX1" fmla="*/ 1275008 w 1295183"/>
                <a:gd name="connsiteY1" fmla="*/ 1107582 h 1107582"/>
                <a:gd name="connsiteX0" fmla="*/ 0 w 1275008"/>
                <a:gd name="connsiteY0" fmla="*/ 0 h 1107582"/>
                <a:gd name="connsiteX1" fmla="*/ 1275008 w 1275008"/>
                <a:gd name="connsiteY1" fmla="*/ 1107582 h 1107582"/>
              </a:gdLst>
              <a:ahLst/>
              <a:cxnLst>
                <a:cxn ang="0">
                  <a:pos x="connsiteX0" y="connsiteY0"/>
                </a:cxn>
                <a:cxn ang="0">
                  <a:pos x="connsiteX1" y="connsiteY1"/>
                </a:cxn>
              </a:cxnLst>
              <a:rect l="l" t="t" r="r" b="b"/>
              <a:pathLst>
                <a:path w="1275008" h="1107582">
                  <a:moveTo>
                    <a:pt x="0" y="0"/>
                  </a:moveTo>
                  <a:cubicBezTo>
                    <a:pt x="871470" y="42930"/>
                    <a:pt x="880056" y="884348"/>
                    <a:pt x="1275008" y="1107582"/>
                  </a:cubicBez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226246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607" t="16132" r="5925" b="15483"/>
          <a:stretch/>
        </p:blipFill>
        <p:spPr>
          <a:xfrm>
            <a:off x="1219200" y="1330037"/>
            <a:ext cx="7038109" cy="4668982"/>
          </a:xfrm>
        </p:spPr>
      </p:pic>
      <p:sp>
        <p:nvSpPr>
          <p:cNvPr id="2" name="Title 1"/>
          <p:cNvSpPr>
            <a:spLocks noGrp="1"/>
          </p:cNvSpPr>
          <p:nvPr>
            <p:ph type="title"/>
          </p:nvPr>
        </p:nvSpPr>
        <p:spPr>
          <a:xfrm>
            <a:off x="457200" y="0"/>
            <a:ext cx="8229600" cy="1143000"/>
          </a:xfrm>
        </p:spPr>
        <p:txBody>
          <a:bodyPr/>
          <a:lstStyle/>
          <a:p>
            <a:r>
              <a:rPr lang="en-US" dirty="0" smtClean="0"/>
              <a:t>Non-isomorphism in lysozyme</a:t>
            </a:r>
            <a:endParaRPr lang="en-US" dirty="0"/>
          </a:p>
        </p:txBody>
      </p:sp>
      <p:sp>
        <p:nvSpPr>
          <p:cNvPr id="6" name="TextBox 5"/>
          <p:cNvSpPr txBox="1"/>
          <p:nvPr/>
        </p:nvSpPr>
        <p:spPr>
          <a:xfrm>
            <a:off x="304800" y="6019799"/>
            <a:ext cx="3332772" cy="584775"/>
          </a:xfrm>
          <a:prstGeom prst="rect">
            <a:avLst/>
          </a:prstGeom>
          <a:noFill/>
        </p:spPr>
        <p:txBody>
          <a:bodyPr wrap="none" rtlCol="0">
            <a:spAutoFit/>
          </a:bodyPr>
          <a:lstStyle/>
          <a:p>
            <a:r>
              <a:rPr lang="en-US" sz="3200" dirty="0" smtClean="0"/>
              <a:t>RH </a:t>
            </a:r>
            <a:r>
              <a:rPr lang="en-US" sz="3200" dirty="0" smtClean="0">
                <a:solidFill>
                  <a:srgbClr val="735DD1"/>
                </a:solidFill>
              </a:rPr>
              <a:t>84.2% </a:t>
            </a:r>
            <a:r>
              <a:rPr lang="en-US" sz="3200" dirty="0" err="1" smtClean="0"/>
              <a:t>vs</a:t>
            </a:r>
            <a:r>
              <a:rPr lang="en-US" sz="3200" dirty="0" smtClean="0"/>
              <a:t> </a:t>
            </a:r>
            <a:r>
              <a:rPr lang="en-US" sz="3200" dirty="0" smtClean="0">
                <a:solidFill>
                  <a:srgbClr val="C89740"/>
                </a:solidFill>
              </a:rPr>
              <a:t>71.9%</a:t>
            </a:r>
            <a:endParaRPr lang="en-US" sz="3200" dirty="0"/>
          </a:p>
        </p:txBody>
      </p:sp>
      <p:sp>
        <p:nvSpPr>
          <p:cNvPr id="8" name="Rectangle 7"/>
          <p:cNvSpPr/>
          <p:nvPr/>
        </p:nvSpPr>
        <p:spPr>
          <a:xfrm>
            <a:off x="6781800" y="6050575"/>
            <a:ext cx="2135521" cy="584775"/>
          </a:xfrm>
          <a:prstGeom prst="rect">
            <a:avLst/>
          </a:prstGeom>
        </p:spPr>
        <p:txBody>
          <a:bodyPr wrap="none">
            <a:spAutoFit/>
          </a:bodyPr>
          <a:lstStyle/>
          <a:p>
            <a:pPr lvl="0"/>
            <a:r>
              <a:rPr lang="en-US" sz="3200" dirty="0" err="1">
                <a:solidFill>
                  <a:prstClr val="black"/>
                </a:solidFill>
              </a:rPr>
              <a:t>R</a:t>
            </a:r>
            <a:r>
              <a:rPr lang="en-US" sz="3200" baseline="-25000" dirty="0" err="1">
                <a:solidFill>
                  <a:prstClr val="black"/>
                </a:solidFill>
              </a:rPr>
              <a:t>iso</a:t>
            </a:r>
            <a:r>
              <a:rPr lang="en-US" sz="3200" dirty="0">
                <a:solidFill>
                  <a:prstClr val="black"/>
                </a:solidFill>
              </a:rPr>
              <a:t> = 44.5%</a:t>
            </a:r>
          </a:p>
        </p:txBody>
      </p:sp>
      <p:sp>
        <p:nvSpPr>
          <p:cNvPr id="10" name="Rectangle 9"/>
          <p:cNvSpPr/>
          <p:nvPr/>
        </p:nvSpPr>
        <p:spPr>
          <a:xfrm>
            <a:off x="3672208" y="6050576"/>
            <a:ext cx="2651688" cy="584775"/>
          </a:xfrm>
          <a:prstGeom prst="rect">
            <a:avLst/>
          </a:prstGeom>
        </p:spPr>
        <p:txBody>
          <a:bodyPr wrap="none">
            <a:spAutoFit/>
          </a:bodyPr>
          <a:lstStyle/>
          <a:p>
            <a:r>
              <a:rPr lang="en-US" sz="3200" dirty="0" smtClean="0"/>
              <a:t>RMSD = 0.18 Å</a:t>
            </a:r>
            <a:endParaRPr lang="en-US" sz="3200" dirty="0"/>
          </a:p>
        </p:txBody>
      </p:sp>
    </p:spTree>
    <p:extLst>
      <p:ext uri="{BB962C8B-B14F-4D97-AF65-F5344CB8AC3E}">
        <p14:creationId xmlns:p14="http://schemas.microsoft.com/office/powerpoint/2010/main" val="367065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946502"/>
            <a:ext cx="4804229" cy="923330"/>
          </a:xfrm>
          <a:prstGeom prst="rect">
            <a:avLst/>
          </a:prstGeom>
        </p:spPr>
        <p:txBody>
          <a:bodyPr wrap="square">
            <a:spAutoFit/>
          </a:bodyPr>
          <a:lstStyle/>
          <a:p>
            <a:r>
              <a:rPr lang="en-US" dirty="0" err="1" smtClean="0"/>
              <a:t>Magdoff</a:t>
            </a:r>
            <a:r>
              <a:rPr lang="en-US" dirty="0" smtClean="0"/>
              <a:t> &amp; Crick </a:t>
            </a:r>
            <a:r>
              <a:rPr lang="en-US" dirty="0"/>
              <a:t>(1955) </a:t>
            </a:r>
            <a:r>
              <a:rPr lang="en-US" dirty="0" smtClean="0"/>
              <a:t>“</a:t>
            </a:r>
            <a:r>
              <a:rPr lang="en-US" dirty="0" err="1" smtClean="0"/>
              <a:t>Ribonuclease</a:t>
            </a:r>
            <a:r>
              <a:rPr lang="en-US" dirty="0" smtClean="0"/>
              <a:t> </a:t>
            </a:r>
            <a:r>
              <a:rPr lang="en-US" dirty="0"/>
              <a:t>II. Accuracy of measurement and </a:t>
            </a:r>
            <a:r>
              <a:rPr lang="en-US" dirty="0" smtClean="0"/>
              <a:t>shrinkage”, </a:t>
            </a:r>
            <a:r>
              <a:rPr lang="en-US" i="1" dirty="0" err="1"/>
              <a:t>Acta</a:t>
            </a:r>
            <a:r>
              <a:rPr lang="en-US" i="1" dirty="0"/>
              <a:t> </a:t>
            </a:r>
            <a:r>
              <a:rPr lang="en-US" i="1" dirty="0" err="1" smtClean="0"/>
              <a:t>Cryst</a:t>
            </a:r>
            <a:r>
              <a:rPr lang="en-US" i="1" dirty="0" smtClean="0"/>
              <a:t>. </a:t>
            </a:r>
            <a:r>
              <a:rPr lang="en-US" b="1" dirty="0"/>
              <a:t>8</a:t>
            </a:r>
            <a:r>
              <a:rPr lang="en-US" dirty="0"/>
              <a:t>, </a:t>
            </a:r>
            <a:r>
              <a:rPr lang="en-US" dirty="0" smtClean="0"/>
              <a:t>461-8</a:t>
            </a:r>
            <a:r>
              <a:rPr lang="en-US" dirty="0"/>
              <a:t>.</a:t>
            </a:r>
          </a:p>
        </p:txBody>
      </p:sp>
      <p:sp>
        <p:nvSpPr>
          <p:cNvPr id="3" name="Rectangle 2"/>
          <p:cNvSpPr/>
          <p:nvPr/>
        </p:nvSpPr>
        <p:spPr>
          <a:xfrm>
            <a:off x="4688114" y="5962465"/>
            <a:ext cx="4557484" cy="923330"/>
          </a:xfrm>
          <a:prstGeom prst="rect">
            <a:avLst/>
          </a:prstGeom>
        </p:spPr>
        <p:txBody>
          <a:bodyPr wrap="square">
            <a:spAutoFit/>
          </a:bodyPr>
          <a:lstStyle/>
          <a:p>
            <a:r>
              <a:rPr lang="en-US" dirty="0" smtClean="0"/>
              <a:t>Crick </a:t>
            </a:r>
            <a:r>
              <a:rPr lang="en-US" dirty="0"/>
              <a:t>&amp; </a:t>
            </a:r>
            <a:r>
              <a:rPr lang="en-US" dirty="0" err="1" smtClean="0"/>
              <a:t>Magdoff</a:t>
            </a:r>
            <a:r>
              <a:rPr lang="en-US" dirty="0"/>
              <a:t> </a:t>
            </a:r>
            <a:r>
              <a:rPr lang="en-US" dirty="0" smtClean="0"/>
              <a:t>(1956</a:t>
            </a:r>
            <a:r>
              <a:rPr lang="en-US" dirty="0"/>
              <a:t>) </a:t>
            </a:r>
            <a:r>
              <a:rPr lang="en-US" dirty="0" smtClean="0"/>
              <a:t>“The </a:t>
            </a:r>
            <a:r>
              <a:rPr lang="en-US" dirty="0"/>
              <a:t>theory of the method of </a:t>
            </a:r>
            <a:r>
              <a:rPr lang="en-US" dirty="0" err="1"/>
              <a:t>isomorphous</a:t>
            </a:r>
            <a:r>
              <a:rPr lang="en-US" dirty="0"/>
              <a:t> replacement for protein </a:t>
            </a:r>
            <a:r>
              <a:rPr lang="en-US" dirty="0" smtClean="0"/>
              <a:t>crystals”, </a:t>
            </a:r>
            <a:r>
              <a:rPr lang="en-US" i="1" dirty="0" err="1"/>
              <a:t>Acta</a:t>
            </a:r>
            <a:r>
              <a:rPr lang="en-US" i="1" dirty="0"/>
              <a:t> </a:t>
            </a:r>
            <a:r>
              <a:rPr lang="en-US" i="1" dirty="0" err="1" smtClean="0"/>
              <a:t>Cryst</a:t>
            </a:r>
            <a:r>
              <a:rPr lang="en-US" i="1" dirty="0" smtClean="0"/>
              <a:t>. </a:t>
            </a:r>
            <a:r>
              <a:rPr lang="en-US" b="1" dirty="0"/>
              <a:t>9</a:t>
            </a:r>
            <a:r>
              <a:rPr lang="en-US" dirty="0"/>
              <a:t>, </a:t>
            </a:r>
            <a:r>
              <a:rPr lang="en-US" dirty="0" smtClean="0"/>
              <a:t>901-8</a:t>
            </a:r>
            <a:r>
              <a:rPr lang="en-US" dirty="0"/>
              <a:t>.</a:t>
            </a:r>
          </a:p>
        </p:txBody>
      </p:sp>
      <p:grpSp>
        <p:nvGrpSpPr>
          <p:cNvPr id="6" name="Group 5"/>
          <p:cNvGrpSpPr/>
          <p:nvPr/>
        </p:nvGrpSpPr>
        <p:grpSpPr>
          <a:xfrm>
            <a:off x="1444529" y="236400"/>
            <a:ext cx="6026752" cy="5653495"/>
            <a:chOff x="1444529" y="236400"/>
            <a:chExt cx="6026752" cy="5653495"/>
          </a:xfrm>
        </p:grpSpPr>
        <p:pic>
          <p:nvPicPr>
            <p:cNvPr id="35164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58" t="15778" r="32948" b="10246"/>
            <a:stretch/>
          </p:blipFill>
          <p:spPr bwMode="auto">
            <a:xfrm>
              <a:off x="1444529" y="236400"/>
              <a:ext cx="6026752" cy="4599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164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008" t="39038" r="23112" b="43105"/>
            <a:stretch/>
          </p:blipFill>
          <p:spPr bwMode="auto">
            <a:xfrm>
              <a:off x="1560641" y="4779561"/>
              <a:ext cx="5848252" cy="111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Freeform 3"/>
          <p:cNvSpPr/>
          <p:nvPr/>
        </p:nvSpPr>
        <p:spPr>
          <a:xfrm>
            <a:off x="3474543" y="885569"/>
            <a:ext cx="2658458" cy="370829"/>
          </a:xfrm>
          <a:custGeom>
            <a:avLst/>
            <a:gdLst>
              <a:gd name="connsiteX0" fmla="*/ 2447286 w 2658458"/>
              <a:gd name="connsiteY0" fmla="*/ 43345 h 370829"/>
              <a:gd name="connsiteX1" fmla="*/ 1242600 w 2658458"/>
              <a:gd name="connsiteY1" fmla="*/ 14317 h 370829"/>
              <a:gd name="connsiteX2" fmla="*/ 168543 w 2658458"/>
              <a:gd name="connsiteY2" fmla="*/ 28831 h 370829"/>
              <a:gd name="connsiteX3" fmla="*/ 241114 w 2658458"/>
              <a:gd name="connsiteY3" fmla="*/ 333631 h 370829"/>
              <a:gd name="connsiteX4" fmla="*/ 2432771 w 2658458"/>
              <a:gd name="connsiteY4" fmla="*/ 333631 h 370829"/>
              <a:gd name="connsiteX5" fmla="*/ 2447286 w 2658458"/>
              <a:gd name="connsiteY5" fmla="*/ 43345 h 37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458" h="370829">
                <a:moveTo>
                  <a:pt x="2447286" y="43345"/>
                </a:moveTo>
                <a:cubicBezTo>
                  <a:pt x="2248924" y="-9874"/>
                  <a:pt x="1242600" y="14317"/>
                  <a:pt x="1242600" y="14317"/>
                </a:cubicBezTo>
                <a:cubicBezTo>
                  <a:pt x="862810" y="11898"/>
                  <a:pt x="335457" y="-24388"/>
                  <a:pt x="168543" y="28831"/>
                </a:cubicBezTo>
                <a:cubicBezTo>
                  <a:pt x="1629" y="82050"/>
                  <a:pt x="-136257" y="282831"/>
                  <a:pt x="241114" y="333631"/>
                </a:cubicBezTo>
                <a:cubicBezTo>
                  <a:pt x="618485" y="384431"/>
                  <a:pt x="2057819" y="382012"/>
                  <a:pt x="2432771" y="333631"/>
                </a:cubicBezTo>
                <a:cubicBezTo>
                  <a:pt x="2807723" y="285250"/>
                  <a:pt x="2645648" y="96564"/>
                  <a:pt x="2447286" y="43345"/>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614057" y="4737837"/>
            <a:ext cx="1379574" cy="370829"/>
          </a:xfrm>
          <a:custGeom>
            <a:avLst/>
            <a:gdLst>
              <a:gd name="connsiteX0" fmla="*/ 2447286 w 2658458"/>
              <a:gd name="connsiteY0" fmla="*/ 43345 h 370829"/>
              <a:gd name="connsiteX1" fmla="*/ 1242600 w 2658458"/>
              <a:gd name="connsiteY1" fmla="*/ 14317 h 370829"/>
              <a:gd name="connsiteX2" fmla="*/ 168543 w 2658458"/>
              <a:gd name="connsiteY2" fmla="*/ 28831 h 370829"/>
              <a:gd name="connsiteX3" fmla="*/ 241114 w 2658458"/>
              <a:gd name="connsiteY3" fmla="*/ 333631 h 370829"/>
              <a:gd name="connsiteX4" fmla="*/ 2432771 w 2658458"/>
              <a:gd name="connsiteY4" fmla="*/ 333631 h 370829"/>
              <a:gd name="connsiteX5" fmla="*/ 2447286 w 2658458"/>
              <a:gd name="connsiteY5" fmla="*/ 43345 h 37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458" h="370829">
                <a:moveTo>
                  <a:pt x="2447286" y="43345"/>
                </a:moveTo>
                <a:cubicBezTo>
                  <a:pt x="2248924" y="-9874"/>
                  <a:pt x="1242600" y="14317"/>
                  <a:pt x="1242600" y="14317"/>
                </a:cubicBezTo>
                <a:cubicBezTo>
                  <a:pt x="862810" y="11898"/>
                  <a:pt x="335457" y="-24388"/>
                  <a:pt x="168543" y="28831"/>
                </a:cubicBezTo>
                <a:cubicBezTo>
                  <a:pt x="1629" y="82050"/>
                  <a:pt x="-136257" y="282831"/>
                  <a:pt x="241114" y="333631"/>
                </a:cubicBezTo>
                <a:cubicBezTo>
                  <a:pt x="618485" y="384431"/>
                  <a:pt x="2057819" y="382012"/>
                  <a:pt x="2432771" y="333631"/>
                </a:cubicBezTo>
                <a:cubicBezTo>
                  <a:pt x="2807723" y="285250"/>
                  <a:pt x="2645648" y="96564"/>
                  <a:pt x="2447286" y="43345"/>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846286" y="1923340"/>
            <a:ext cx="3164829" cy="370829"/>
          </a:xfrm>
          <a:custGeom>
            <a:avLst/>
            <a:gdLst>
              <a:gd name="connsiteX0" fmla="*/ 2447286 w 2658458"/>
              <a:gd name="connsiteY0" fmla="*/ 43345 h 370829"/>
              <a:gd name="connsiteX1" fmla="*/ 1242600 w 2658458"/>
              <a:gd name="connsiteY1" fmla="*/ 14317 h 370829"/>
              <a:gd name="connsiteX2" fmla="*/ 168543 w 2658458"/>
              <a:gd name="connsiteY2" fmla="*/ 28831 h 370829"/>
              <a:gd name="connsiteX3" fmla="*/ 241114 w 2658458"/>
              <a:gd name="connsiteY3" fmla="*/ 333631 h 370829"/>
              <a:gd name="connsiteX4" fmla="*/ 2432771 w 2658458"/>
              <a:gd name="connsiteY4" fmla="*/ 333631 h 370829"/>
              <a:gd name="connsiteX5" fmla="*/ 2447286 w 2658458"/>
              <a:gd name="connsiteY5" fmla="*/ 43345 h 37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458" h="370829">
                <a:moveTo>
                  <a:pt x="2447286" y="43345"/>
                </a:moveTo>
                <a:cubicBezTo>
                  <a:pt x="2248924" y="-9874"/>
                  <a:pt x="1242600" y="14317"/>
                  <a:pt x="1242600" y="14317"/>
                </a:cubicBezTo>
                <a:cubicBezTo>
                  <a:pt x="862810" y="11898"/>
                  <a:pt x="335457" y="-24388"/>
                  <a:pt x="168543" y="28831"/>
                </a:cubicBezTo>
                <a:cubicBezTo>
                  <a:pt x="1629" y="82050"/>
                  <a:pt x="-136257" y="282831"/>
                  <a:pt x="241114" y="333631"/>
                </a:cubicBezTo>
                <a:cubicBezTo>
                  <a:pt x="618485" y="384431"/>
                  <a:pt x="2057819" y="382012"/>
                  <a:pt x="2432771" y="333631"/>
                </a:cubicBezTo>
                <a:cubicBezTo>
                  <a:pt x="2807723" y="285250"/>
                  <a:pt x="2645648" y="96564"/>
                  <a:pt x="2447286" y="43345"/>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36800" y="5010335"/>
            <a:ext cx="1981914" cy="370829"/>
          </a:xfrm>
          <a:custGeom>
            <a:avLst/>
            <a:gdLst>
              <a:gd name="connsiteX0" fmla="*/ 2447286 w 2658458"/>
              <a:gd name="connsiteY0" fmla="*/ 43345 h 370829"/>
              <a:gd name="connsiteX1" fmla="*/ 1242600 w 2658458"/>
              <a:gd name="connsiteY1" fmla="*/ 14317 h 370829"/>
              <a:gd name="connsiteX2" fmla="*/ 168543 w 2658458"/>
              <a:gd name="connsiteY2" fmla="*/ 28831 h 370829"/>
              <a:gd name="connsiteX3" fmla="*/ 241114 w 2658458"/>
              <a:gd name="connsiteY3" fmla="*/ 333631 h 370829"/>
              <a:gd name="connsiteX4" fmla="*/ 2432771 w 2658458"/>
              <a:gd name="connsiteY4" fmla="*/ 333631 h 370829"/>
              <a:gd name="connsiteX5" fmla="*/ 2447286 w 2658458"/>
              <a:gd name="connsiteY5" fmla="*/ 43345 h 37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458" h="370829">
                <a:moveTo>
                  <a:pt x="2447286" y="43345"/>
                </a:moveTo>
                <a:cubicBezTo>
                  <a:pt x="2248924" y="-9874"/>
                  <a:pt x="1242600" y="14317"/>
                  <a:pt x="1242600" y="14317"/>
                </a:cubicBezTo>
                <a:cubicBezTo>
                  <a:pt x="862810" y="11898"/>
                  <a:pt x="335457" y="-24388"/>
                  <a:pt x="168543" y="28831"/>
                </a:cubicBezTo>
                <a:cubicBezTo>
                  <a:pt x="1629" y="82050"/>
                  <a:pt x="-136257" y="282831"/>
                  <a:pt x="241114" y="333631"/>
                </a:cubicBezTo>
                <a:cubicBezTo>
                  <a:pt x="618485" y="384431"/>
                  <a:pt x="2057819" y="382012"/>
                  <a:pt x="2432771" y="333631"/>
                </a:cubicBezTo>
                <a:cubicBezTo>
                  <a:pt x="2807723" y="285250"/>
                  <a:pt x="2645648" y="96564"/>
                  <a:pt x="2447286" y="43345"/>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104393" y="2757714"/>
            <a:ext cx="5452400" cy="617770"/>
          </a:xfrm>
          <a:custGeom>
            <a:avLst/>
            <a:gdLst>
              <a:gd name="connsiteX0" fmla="*/ 2447286 w 2658458"/>
              <a:gd name="connsiteY0" fmla="*/ 43345 h 370829"/>
              <a:gd name="connsiteX1" fmla="*/ 1242600 w 2658458"/>
              <a:gd name="connsiteY1" fmla="*/ 14317 h 370829"/>
              <a:gd name="connsiteX2" fmla="*/ 168543 w 2658458"/>
              <a:gd name="connsiteY2" fmla="*/ 28831 h 370829"/>
              <a:gd name="connsiteX3" fmla="*/ 241114 w 2658458"/>
              <a:gd name="connsiteY3" fmla="*/ 333631 h 370829"/>
              <a:gd name="connsiteX4" fmla="*/ 2432771 w 2658458"/>
              <a:gd name="connsiteY4" fmla="*/ 333631 h 370829"/>
              <a:gd name="connsiteX5" fmla="*/ 2447286 w 2658458"/>
              <a:gd name="connsiteY5" fmla="*/ 43345 h 370829"/>
              <a:gd name="connsiteX0" fmla="*/ 2447286 w 3987321"/>
              <a:gd name="connsiteY0" fmla="*/ 44092 h 371576"/>
              <a:gd name="connsiteX1" fmla="*/ 3968499 w 3987321"/>
              <a:gd name="connsiteY1" fmla="*/ 58606 h 371576"/>
              <a:gd name="connsiteX2" fmla="*/ 1242600 w 3987321"/>
              <a:gd name="connsiteY2" fmla="*/ 15064 h 371576"/>
              <a:gd name="connsiteX3" fmla="*/ 168543 w 3987321"/>
              <a:gd name="connsiteY3" fmla="*/ 29578 h 371576"/>
              <a:gd name="connsiteX4" fmla="*/ 241114 w 3987321"/>
              <a:gd name="connsiteY4" fmla="*/ 334378 h 371576"/>
              <a:gd name="connsiteX5" fmla="*/ 2432771 w 3987321"/>
              <a:gd name="connsiteY5" fmla="*/ 334378 h 371576"/>
              <a:gd name="connsiteX6" fmla="*/ 2447286 w 3987321"/>
              <a:gd name="connsiteY6" fmla="*/ 44092 h 371576"/>
              <a:gd name="connsiteX0" fmla="*/ 2447286 w 3987321"/>
              <a:gd name="connsiteY0" fmla="*/ 290286 h 617770"/>
              <a:gd name="connsiteX1" fmla="*/ 3968499 w 3987321"/>
              <a:gd name="connsiteY1" fmla="*/ 304800 h 617770"/>
              <a:gd name="connsiteX2" fmla="*/ 1639825 w 3987321"/>
              <a:gd name="connsiteY2" fmla="*/ 0 h 617770"/>
              <a:gd name="connsiteX3" fmla="*/ 1242600 w 3987321"/>
              <a:gd name="connsiteY3" fmla="*/ 261258 h 617770"/>
              <a:gd name="connsiteX4" fmla="*/ 168543 w 3987321"/>
              <a:gd name="connsiteY4" fmla="*/ 275772 h 617770"/>
              <a:gd name="connsiteX5" fmla="*/ 241114 w 3987321"/>
              <a:gd name="connsiteY5" fmla="*/ 580572 h 617770"/>
              <a:gd name="connsiteX6" fmla="*/ 2432771 w 3987321"/>
              <a:gd name="connsiteY6" fmla="*/ 580572 h 617770"/>
              <a:gd name="connsiteX7" fmla="*/ 2447286 w 3987321"/>
              <a:gd name="connsiteY7" fmla="*/ 290286 h 617770"/>
              <a:gd name="connsiteX0" fmla="*/ 2431303 w 3971338"/>
              <a:gd name="connsiteY0" fmla="*/ 290286 h 617770"/>
              <a:gd name="connsiteX1" fmla="*/ 3952516 w 3971338"/>
              <a:gd name="connsiteY1" fmla="*/ 304800 h 617770"/>
              <a:gd name="connsiteX2" fmla="*/ 1623842 w 3971338"/>
              <a:gd name="connsiteY2" fmla="*/ 0 h 617770"/>
              <a:gd name="connsiteX3" fmla="*/ 946201 w 3971338"/>
              <a:gd name="connsiteY3" fmla="*/ 14516 h 617770"/>
              <a:gd name="connsiteX4" fmla="*/ 152560 w 3971338"/>
              <a:gd name="connsiteY4" fmla="*/ 275772 h 617770"/>
              <a:gd name="connsiteX5" fmla="*/ 225131 w 3971338"/>
              <a:gd name="connsiteY5" fmla="*/ 580572 h 617770"/>
              <a:gd name="connsiteX6" fmla="*/ 2416788 w 3971338"/>
              <a:gd name="connsiteY6" fmla="*/ 580572 h 617770"/>
              <a:gd name="connsiteX7" fmla="*/ 2431303 w 3971338"/>
              <a:gd name="connsiteY7" fmla="*/ 290286 h 617770"/>
              <a:gd name="connsiteX0" fmla="*/ 2429678 w 3969713"/>
              <a:gd name="connsiteY0" fmla="*/ 290286 h 617770"/>
              <a:gd name="connsiteX1" fmla="*/ 3950891 w 3969713"/>
              <a:gd name="connsiteY1" fmla="*/ 304800 h 617770"/>
              <a:gd name="connsiteX2" fmla="*/ 1622217 w 3969713"/>
              <a:gd name="connsiteY2" fmla="*/ 0 h 617770"/>
              <a:gd name="connsiteX3" fmla="*/ 944576 w 3969713"/>
              <a:gd name="connsiteY3" fmla="*/ 14516 h 617770"/>
              <a:gd name="connsiteX4" fmla="*/ 915080 w 3969713"/>
              <a:gd name="connsiteY4" fmla="*/ 304800 h 617770"/>
              <a:gd name="connsiteX5" fmla="*/ 150935 w 3969713"/>
              <a:gd name="connsiteY5" fmla="*/ 275772 h 617770"/>
              <a:gd name="connsiteX6" fmla="*/ 223506 w 3969713"/>
              <a:gd name="connsiteY6" fmla="*/ 580572 h 617770"/>
              <a:gd name="connsiteX7" fmla="*/ 2415163 w 3969713"/>
              <a:gd name="connsiteY7" fmla="*/ 580572 h 617770"/>
              <a:gd name="connsiteX8" fmla="*/ 2429678 w 3969713"/>
              <a:gd name="connsiteY8" fmla="*/ 290286 h 617770"/>
              <a:gd name="connsiteX0" fmla="*/ 2701332 w 4241367"/>
              <a:gd name="connsiteY0" fmla="*/ 290286 h 617770"/>
              <a:gd name="connsiteX1" fmla="*/ 4222545 w 4241367"/>
              <a:gd name="connsiteY1" fmla="*/ 304800 h 617770"/>
              <a:gd name="connsiteX2" fmla="*/ 1893871 w 4241367"/>
              <a:gd name="connsiteY2" fmla="*/ 0 h 617770"/>
              <a:gd name="connsiteX3" fmla="*/ 1216230 w 4241367"/>
              <a:gd name="connsiteY3" fmla="*/ 14516 h 617770"/>
              <a:gd name="connsiteX4" fmla="*/ 1186734 w 4241367"/>
              <a:gd name="connsiteY4" fmla="*/ 304800 h 617770"/>
              <a:gd name="connsiteX5" fmla="*/ 32445 w 4241367"/>
              <a:gd name="connsiteY5" fmla="*/ 319315 h 617770"/>
              <a:gd name="connsiteX6" fmla="*/ 495160 w 4241367"/>
              <a:gd name="connsiteY6" fmla="*/ 580572 h 617770"/>
              <a:gd name="connsiteX7" fmla="*/ 2686817 w 4241367"/>
              <a:gd name="connsiteY7" fmla="*/ 580572 h 617770"/>
              <a:gd name="connsiteX8" fmla="*/ 2701332 w 4241367"/>
              <a:gd name="connsiteY8" fmla="*/ 290286 h 617770"/>
              <a:gd name="connsiteX0" fmla="*/ 2880254 w 4420289"/>
              <a:gd name="connsiteY0" fmla="*/ 290286 h 617770"/>
              <a:gd name="connsiteX1" fmla="*/ 4401467 w 4420289"/>
              <a:gd name="connsiteY1" fmla="*/ 304800 h 617770"/>
              <a:gd name="connsiteX2" fmla="*/ 2072793 w 4420289"/>
              <a:gd name="connsiteY2" fmla="*/ 0 h 617770"/>
              <a:gd name="connsiteX3" fmla="*/ 1395152 w 4420289"/>
              <a:gd name="connsiteY3" fmla="*/ 14516 h 617770"/>
              <a:gd name="connsiteX4" fmla="*/ 1365656 w 4420289"/>
              <a:gd name="connsiteY4" fmla="*/ 304800 h 617770"/>
              <a:gd name="connsiteX5" fmla="*/ 211367 w 4420289"/>
              <a:gd name="connsiteY5" fmla="*/ 319315 h 617770"/>
              <a:gd name="connsiteX6" fmla="*/ 222978 w 4420289"/>
              <a:gd name="connsiteY6" fmla="*/ 580572 h 617770"/>
              <a:gd name="connsiteX7" fmla="*/ 2865739 w 4420289"/>
              <a:gd name="connsiteY7" fmla="*/ 580572 h 617770"/>
              <a:gd name="connsiteX8" fmla="*/ 2880254 w 4420289"/>
              <a:gd name="connsiteY8" fmla="*/ 290286 h 617770"/>
              <a:gd name="connsiteX0" fmla="*/ 2880254 w 4580019"/>
              <a:gd name="connsiteY0" fmla="*/ 290286 h 617770"/>
              <a:gd name="connsiteX1" fmla="*/ 4401467 w 4580019"/>
              <a:gd name="connsiteY1" fmla="*/ 304800 h 617770"/>
              <a:gd name="connsiteX2" fmla="*/ 4364890 w 4580019"/>
              <a:gd name="connsiteY2" fmla="*/ 43543 h 617770"/>
              <a:gd name="connsiteX3" fmla="*/ 2072793 w 4580019"/>
              <a:gd name="connsiteY3" fmla="*/ 0 h 617770"/>
              <a:gd name="connsiteX4" fmla="*/ 1395152 w 4580019"/>
              <a:gd name="connsiteY4" fmla="*/ 14516 h 617770"/>
              <a:gd name="connsiteX5" fmla="*/ 1365656 w 4580019"/>
              <a:gd name="connsiteY5" fmla="*/ 304800 h 617770"/>
              <a:gd name="connsiteX6" fmla="*/ 211367 w 4580019"/>
              <a:gd name="connsiteY6" fmla="*/ 319315 h 617770"/>
              <a:gd name="connsiteX7" fmla="*/ 222978 w 4580019"/>
              <a:gd name="connsiteY7" fmla="*/ 580572 h 617770"/>
              <a:gd name="connsiteX8" fmla="*/ 2865739 w 4580019"/>
              <a:gd name="connsiteY8" fmla="*/ 580572 h 617770"/>
              <a:gd name="connsiteX9" fmla="*/ 2880254 w 4580019"/>
              <a:gd name="connsiteY9" fmla="*/ 290286 h 61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019" h="617770">
                <a:moveTo>
                  <a:pt x="2880254" y="290286"/>
                </a:moveTo>
                <a:cubicBezTo>
                  <a:pt x="3136209" y="244324"/>
                  <a:pt x="4602248" y="309638"/>
                  <a:pt x="4401467" y="304800"/>
                </a:cubicBezTo>
                <a:cubicBezTo>
                  <a:pt x="4520890" y="285448"/>
                  <a:pt x="4753002" y="94343"/>
                  <a:pt x="4364890" y="43543"/>
                </a:cubicBezTo>
                <a:cubicBezTo>
                  <a:pt x="3976778" y="-7257"/>
                  <a:pt x="2439733" y="26609"/>
                  <a:pt x="2072793" y="0"/>
                </a:cubicBezTo>
                <a:cubicBezTo>
                  <a:pt x="1940385" y="87086"/>
                  <a:pt x="1513008" y="-36284"/>
                  <a:pt x="1395152" y="14516"/>
                </a:cubicBezTo>
                <a:cubicBezTo>
                  <a:pt x="1277296" y="65316"/>
                  <a:pt x="1497929" y="261257"/>
                  <a:pt x="1365656" y="304800"/>
                </a:cubicBezTo>
                <a:cubicBezTo>
                  <a:pt x="1233383" y="348343"/>
                  <a:pt x="401813" y="273353"/>
                  <a:pt x="211367" y="319315"/>
                </a:cubicBezTo>
                <a:cubicBezTo>
                  <a:pt x="20921" y="365277"/>
                  <a:pt x="-154393" y="529772"/>
                  <a:pt x="222978" y="580572"/>
                </a:cubicBezTo>
                <a:cubicBezTo>
                  <a:pt x="600349" y="631372"/>
                  <a:pt x="2422860" y="628953"/>
                  <a:pt x="2865739" y="580572"/>
                </a:cubicBezTo>
                <a:cubicBezTo>
                  <a:pt x="3308618" y="532191"/>
                  <a:pt x="2624299" y="336248"/>
                  <a:pt x="2880254" y="29028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517097" y="4482760"/>
            <a:ext cx="4201531" cy="370829"/>
          </a:xfrm>
          <a:custGeom>
            <a:avLst/>
            <a:gdLst>
              <a:gd name="connsiteX0" fmla="*/ 2447286 w 2658458"/>
              <a:gd name="connsiteY0" fmla="*/ 43345 h 370829"/>
              <a:gd name="connsiteX1" fmla="*/ 1242600 w 2658458"/>
              <a:gd name="connsiteY1" fmla="*/ 14317 h 370829"/>
              <a:gd name="connsiteX2" fmla="*/ 168543 w 2658458"/>
              <a:gd name="connsiteY2" fmla="*/ 28831 h 370829"/>
              <a:gd name="connsiteX3" fmla="*/ 241114 w 2658458"/>
              <a:gd name="connsiteY3" fmla="*/ 333631 h 370829"/>
              <a:gd name="connsiteX4" fmla="*/ 2432771 w 2658458"/>
              <a:gd name="connsiteY4" fmla="*/ 333631 h 370829"/>
              <a:gd name="connsiteX5" fmla="*/ 2447286 w 2658458"/>
              <a:gd name="connsiteY5" fmla="*/ 43345 h 37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458" h="370829">
                <a:moveTo>
                  <a:pt x="2447286" y="43345"/>
                </a:moveTo>
                <a:cubicBezTo>
                  <a:pt x="2248924" y="-9874"/>
                  <a:pt x="1242600" y="14317"/>
                  <a:pt x="1242600" y="14317"/>
                </a:cubicBezTo>
                <a:cubicBezTo>
                  <a:pt x="862810" y="11898"/>
                  <a:pt x="335457" y="-24388"/>
                  <a:pt x="168543" y="28831"/>
                </a:cubicBezTo>
                <a:cubicBezTo>
                  <a:pt x="1629" y="82050"/>
                  <a:pt x="-136257" y="282831"/>
                  <a:pt x="241114" y="333631"/>
                </a:cubicBezTo>
                <a:cubicBezTo>
                  <a:pt x="618485" y="384431"/>
                  <a:pt x="2057819" y="382012"/>
                  <a:pt x="2432771" y="333631"/>
                </a:cubicBezTo>
                <a:cubicBezTo>
                  <a:pt x="2807723" y="285250"/>
                  <a:pt x="2645648" y="96564"/>
                  <a:pt x="2447286" y="43345"/>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7" grpId="0" animBg="1"/>
      <p:bldP spid="7" grpId="1" animBg="1"/>
      <p:bldP spid="9" grpId="0" animBg="1"/>
      <p:bldP spid="9" grpId="1" animBg="1"/>
      <p:bldP spid="10" grpId="0" animBg="1"/>
      <p:bldP spid="10" grpId="1"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20638"/>
            <a:ext cx="8229600" cy="1730375"/>
          </a:xfrm>
        </p:spPr>
        <p:txBody>
          <a:bodyPr/>
          <a:lstStyle/>
          <a:p>
            <a:pPr eaLnBrk="1" hangingPunct="1"/>
            <a:r>
              <a:rPr lang="en-US" altLang="en-US" smtClean="0">
                <a:solidFill>
                  <a:schemeClr val="tx1"/>
                </a:solidFill>
              </a:rPr>
              <a:t>Elastic deformation</a:t>
            </a:r>
            <a:br>
              <a:rPr lang="en-US" altLang="en-US" smtClean="0">
                <a:solidFill>
                  <a:schemeClr val="tx1"/>
                </a:solidFill>
              </a:rPr>
            </a:br>
            <a:r>
              <a:rPr lang="en-US" altLang="en-US" smtClean="0">
                <a:solidFill>
                  <a:schemeClr val="tx1"/>
                </a:solidFill>
              </a:rPr>
              <a:t>= non-isomorphism</a:t>
            </a:r>
          </a:p>
        </p:txBody>
      </p:sp>
      <p:sp>
        <p:nvSpPr>
          <p:cNvPr id="3" name="Oval 2"/>
          <p:cNvSpPr/>
          <p:nvPr/>
        </p:nvSpPr>
        <p:spPr bwMode="auto">
          <a:xfrm rot="19736609" flipH="1" flipV="1">
            <a:off x="2952750"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Oval 9"/>
          <p:cNvSpPr/>
          <p:nvPr/>
        </p:nvSpPr>
        <p:spPr bwMode="auto">
          <a:xfrm rot="19736609" flipH="1" flipV="1">
            <a:off x="3233738" y="58753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Oval 10"/>
          <p:cNvSpPr/>
          <p:nvPr/>
        </p:nvSpPr>
        <p:spPr bwMode="auto">
          <a:xfrm rot="19736609" flipH="1" flipV="1">
            <a:off x="3514725" y="58753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Oval 11"/>
          <p:cNvSpPr/>
          <p:nvPr/>
        </p:nvSpPr>
        <p:spPr bwMode="auto">
          <a:xfrm rot="19736609" flipH="1" flipV="1">
            <a:off x="3794125"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Oval 12"/>
          <p:cNvSpPr/>
          <p:nvPr/>
        </p:nvSpPr>
        <p:spPr bwMode="auto">
          <a:xfrm rot="19736609" flipH="1" flipV="1">
            <a:off x="4075113"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Oval 13"/>
          <p:cNvSpPr/>
          <p:nvPr/>
        </p:nvSpPr>
        <p:spPr bwMode="auto">
          <a:xfrm rot="19736609" flipH="1" flipV="1">
            <a:off x="4356100" y="58753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Oval 14"/>
          <p:cNvSpPr/>
          <p:nvPr/>
        </p:nvSpPr>
        <p:spPr bwMode="auto">
          <a:xfrm rot="19736609" flipH="1" flipV="1">
            <a:off x="4637088" y="58753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Oval 15"/>
          <p:cNvSpPr/>
          <p:nvPr/>
        </p:nvSpPr>
        <p:spPr bwMode="auto">
          <a:xfrm rot="19736609" flipH="1" flipV="1">
            <a:off x="4916488"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Oval 16"/>
          <p:cNvSpPr/>
          <p:nvPr/>
        </p:nvSpPr>
        <p:spPr bwMode="auto">
          <a:xfrm rot="19736609" flipH="1" flipV="1">
            <a:off x="5197475"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Oval 17"/>
          <p:cNvSpPr/>
          <p:nvPr/>
        </p:nvSpPr>
        <p:spPr bwMode="auto">
          <a:xfrm rot="19736609" flipH="1" flipV="1">
            <a:off x="5478463" y="58753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Oval 18"/>
          <p:cNvSpPr/>
          <p:nvPr/>
        </p:nvSpPr>
        <p:spPr bwMode="auto">
          <a:xfrm rot="19736609" flipH="1" flipV="1">
            <a:off x="5759450" y="58753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Oval 19"/>
          <p:cNvSpPr/>
          <p:nvPr/>
        </p:nvSpPr>
        <p:spPr bwMode="auto">
          <a:xfrm rot="19736609" flipH="1" flipV="1">
            <a:off x="6038850" y="58753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5" name="Oval 214"/>
          <p:cNvSpPr/>
          <p:nvPr/>
        </p:nvSpPr>
        <p:spPr bwMode="auto">
          <a:xfrm rot="19736609" flipH="1" flipV="1">
            <a:off x="2952750"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6" name="Oval 215"/>
          <p:cNvSpPr/>
          <p:nvPr/>
        </p:nvSpPr>
        <p:spPr bwMode="auto">
          <a:xfrm rot="19736609" flipH="1" flipV="1">
            <a:off x="3233738" y="18542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7" name="Oval 216"/>
          <p:cNvSpPr/>
          <p:nvPr/>
        </p:nvSpPr>
        <p:spPr bwMode="auto">
          <a:xfrm rot="19736609" flipH="1" flipV="1">
            <a:off x="3514725" y="18542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8" name="Oval 217"/>
          <p:cNvSpPr/>
          <p:nvPr/>
        </p:nvSpPr>
        <p:spPr bwMode="auto">
          <a:xfrm rot="19736609" flipH="1" flipV="1">
            <a:off x="3794125"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9" name="Oval 218"/>
          <p:cNvSpPr/>
          <p:nvPr/>
        </p:nvSpPr>
        <p:spPr bwMode="auto">
          <a:xfrm rot="19736609" flipH="1" flipV="1">
            <a:off x="4075113"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0" name="Oval 219"/>
          <p:cNvSpPr/>
          <p:nvPr/>
        </p:nvSpPr>
        <p:spPr bwMode="auto">
          <a:xfrm rot="19736609" flipH="1" flipV="1">
            <a:off x="4356100" y="18542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1" name="Oval 220"/>
          <p:cNvSpPr/>
          <p:nvPr/>
        </p:nvSpPr>
        <p:spPr bwMode="auto">
          <a:xfrm rot="19736609" flipH="1" flipV="1">
            <a:off x="4637088" y="18542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2" name="Oval 221"/>
          <p:cNvSpPr/>
          <p:nvPr/>
        </p:nvSpPr>
        <p:spPr bwMode="auto">
          <a:xfrm rot="19736609" flipH="1" flipV="1">
            <a:off x="4916488"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3" name="Oval 222"/>
          <p:cNvSpPr/>
          <p:nvPr/>
        </p:nvSpPr>
        <p:spPr bwMode="auto">
          <a:xfrm rot="19736609" flipH="1" flipV="1">
            <a:off x="5197475"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4" name="Oval 223"/>
          <p:cNvSpPr/>
          <p:nvPr/>
        </p:nvSpPr>
        <p:spPr bwMode="auto">
          <a:xfrm rot="19736609" flipH="1" flipV="1">
            <a:off x="5478463" y="18542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5" name="Oval 224"/>
          <p:cNvSpPr/>
          <p:nvPr/>
        </p:nvSpPr>
        <p:spPr bwMode="auto">
          <a:xfrm rot="19736609" flipH="1" flipV="1">
            <a:off x="5759450" y="18542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6" name="Oval 225"/>
          <p:cNvSpPr/>
          <p:nvPr/>
        </p:nvSpPr>
        <p:spPr bwMode="auto">
          <a:xfrm rot="19736609" flipH="1" flipV="1">
            <a:off x="6038850" y="18557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8" name="Oval 227"/>
          <p:cNvSpPr/>
          <p:nvPr/>
        </p:nvSpPr>
        <p:spPr bwMode="auto">
          <a:xfrm rot="19736609" flipH="1" flipV="1">
            <a:off x="2952750"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9" name="Oval 228"/>
          <p:cNvSpPr/>
          <p:nvPr/>
        </p:nvSpPr>
        <p:spPr bwMode="auto">
          <a:xfrm rot="19736609" flipH="1" flipV="1">
            <a:off x="3233738" y="208915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0" name="Oval 229"/>
          <p:cNvSpPr/>
          <p:nvPr/>
        </p:nvSpPr>
        <p:spPr bwMode="auto">
          <a:xfrm rot="19736609" flipH="1" flipV="1">
            <a:off x="3514725" y="208915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1" name="Oval 230"/>
          <p:cNvSpPr/>
          <p:nvPr/>
        </p:nvSpPr>
        <p:spPr bwMode="auto">
          <a:xfrm rot="19736609" flipH="1" flipV="1">
            <a:off x="3794125"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2" name="Oval 231"/>
          <p:cNvSpPr/>
          <p:nvPr/>
        </p:nvSpPr>
        <p:spPr bwMode="auto">
          <a:xfrm rot="19736609" flipH="1" flipV="1">
            <a:off x="4075113"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3" name="Oval 232"/>
          <p:cNvSpPr/>
          <p:nvPr/>
        </p:nvSpPr>
        <p:spPr bwMode="auto">
          <a:xfrm rot="19736609" flipH="1" flipV="1">
            <a:off x="4356100" y="208915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4" name="Oval 233"/>
          <p:cNvSpPr/>
          <p:nvPr/>
        </p:nvSpPr>
        <p:spPr bwMode="auto">
          <a:xfrm rot="19736609" flipH="1" flipV="1">
            <a:off x="4637088" y="208915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5" name="Oval 234"/>
          <p:cNvSpPr/>
          <p:nvPr/>
        </p:nvSpPr>
        <p:spPr bwMode="auto">
          <a:xfrm rot="19736609" flipH="1" flipV="1">
            <a:off x="4916488"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6" name="Oval 235"/>
          <p:cNvSpPr/>
          <p:nvPr/>
        </p:nvSpPr>
        <p:spPr bwMode="auto">
          <a:xfrm rot="19736609" flipH="1" flipV="1">
            <a:off x="5197475"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7" name="Oval 236"/>
          <p:cNvSpPr/>
          <p:nvPr/>
        </p:nvSpPr>
        <p:spPr bwMode="auto">
          <a:xfrm rot="19736609" flipH="1" flipV="1">
            <a:off x="5478463" y="208915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8" name="Oval 237"/>
          <p:cNvSpPr/>
          <p:nvPr/>
        </p:nvSpPr>
        <p:spPr bwMode="auto">
          <a:xfrm rot="19736609" flipH="1" flipV="1">
            <a:off x="5759450" y="208915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9" name="Oval 238"/>
          <p:cNvSpPr/>
          <p:nvPr/>
        </p:nvSpPr>
        <p:spPr bwMode="auto">
          <a:xfrm rot="19736609" flipH="1" flipV="1">
            <a:off x="6038850" y="209073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1" name="Oval 240"/>
          <p:cNvSpPr/>
          <p:nvPr/>
        </p:nvSpPr>
        <p:spPr bwMode="auto">
          <a:xfrm rot="19736609" flipH="1" flipV="1">
            <a:off x="2952750"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2" name="Oval 241"/>
          <p:cNvSpPr/>
          <p:nvPr/>
        </p:nvSpPr>
        <p:spPr bwMode="auto">
          <a:xfrm rot="19736609" flipH="1" flipV="1">
            <a:off x="3233738" y="234156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3" name="Oval 242"/>
          <p:cNvSpPr/>
          <p:nvPr/>
        </p:nvSpPr>
        <p:spPr bwMode="auto">
          <a:xfrm rot="19736609" flipH="1" flipV="1">
            <a:off x="3514725" y="234156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4" name="Oval 243"/>
          <p:cNvSpPr/>
          <p:nvPr/>
        </p:nvSpPr>
        <p:spPr bwMode="auto">
          <a:xfrm rot="19736609" flipH="1" flipV="1">
            <a:off x="3794125"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5" name="Oval 244"/>
          <p:cNvSpPr/>
          <p:nvPr/>
        </p:nvSpPr>
        <p:spPr bwMode="auto">
          <a:xfrm rot="19736609" flipH="1" flipV="1">
            <a:off x="4075113"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6" name="Oval 245"/>
          <p:cNvSpPr/>
          <p:nvPr/>
        </p:nvSpPr>
        <p:spPr bwMode="auto">
          <a:xfrm rot="19736609" flipH="1" flipV="1">
            <a:off x="4356100" y="234156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7" name="Oval 246"/>
          <p:cNvSpPr/>
          <p:nvPr/>
        </p:nvSpPr>
        <p:spPr bwMode="auto">
          <a:xfrm rot="19736609" flipH="1" flipV="1">
            <a:off x="4637088" y="234156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8" name="Oval 247"/>
          <p:cNvSpPr/>
          <p:nvPr/>
        </p:nvSpPr>
        <p:spPr bwMode="auto">
          <a:xfrm rot="19736609" flipH="1" flipV="1">
            <a:off x="4916488"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9" name="Oval 248"/>
          <p:cNvSpPr/>
          <p:nvPr/>
        </p:nvSpPr>
        <p:spPr bwMode="auto">
          <a:xfrm rot="19736609" flipH="1" flipV="1">
            <a:off x="5197475"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0" name="Oval 249"/>
          <p:cNvSpPr/>
          <p:nvPr/>
        </p:nvSpPr>
        <p:spPr bwMode="auto">
          <a:xfrm rot="19736609" flipH="1" flipV="1">
            <a:off x="5478463" y="234156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1" name="Oval 250"/>
          <p:cNvSpPr/>
          <p:nvPr/>
        </p:nvSpPr>
        <p:spPr bwMode="auto">
          <a:xfrm rot="19736609" flipH="1" flipV="1">
            <a:off x="5759450" y="234156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2" name="Oval 251"/>
          <p:cNvSpPr/>
          <p:nvPr/>
        </p:nvSpPr>
        <p:spPr bwMode="auto">
          <a:xfrm rot="19736609" flipH="1" flipV="1">
            <a:off x="6038850" y="234315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4" name="Oval 253"/>
          <p:cNvSpPr/>
          <p:nvPr/>
        </p:nvSpPr>
        <p:spPr bwMode="auto">
          <a:xfrm rot="19736609" flipH="1" flipV="1">
            <a:off x="2952750"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5" name="Oval 254"/>
          <p:cNvSpPr/>
          <p:nvPr/>
        </p:nvSpPr>
        <p:spPr bwMode="auto">
          <a:xfrm rot="19736609" flipH="1" flipV="1">
            <a:off x="3233738" y="2593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6" name="Oval 255"/>
          <p:cNvSpPr/>
          <p:nvPr/>
        </p:nvSpPr>
        <p:spPr bwMode="auto">
          <a:xfrm rot="19736609" flipH="1" flipV="1">
            <a:off x="3514725" y="2593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7" name="Oval 256"/>
          <p:cNvSpPr/>
          <p:nvPr/>
        </p:nvSpPr>
        <p:spPr bwMode="auto">
          <a:xfrm rot="19736609" flipH="1" flipV="1">
            <a:off x="3794125"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8" name="Oval 257"/>
          <p:cNvSpPr/>
          <p:nvPr/>
        </p:nvSpPr>
        <p:spPr bwMode="auto">
          <a:xfrm rot="19736609" flipH="1" flipV="1">
            <a:off x="4075113"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9" name="Oval 258"/>
          <p:cNvSpPr/>
          <p:nvPr/>
        </p:nvSpPr>
        <p:spPr bwMode="auto">
          <a:xfrm rot="19736609" flipH="1" flipV="1">
            <a:off x="4356100" y="2593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0" name="Oval 259"/>
          <p:cNvSpPr/>
          <p:nvPr/>
        </p:nvSpPr>
        <p:spPr bwMode="auto">
          <a:xfrm rot="19736609" flipH="1" flipV="1">
            <a:off x="4637088" y="2593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1" name="Oval 260"/>
          <p:cNvSpPr/>
          <p:nvPr/>
        </p:nvSpPr>
        <p:spPr bwMode="auto">
          <a:xfrm rot="19736609" flipH="1" flipV="1">
            <a:off x="4916488"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2" name="Oval 261"/>
          <p:cNvSpPr/>
          <p:nvPr/>
        </p:nvSpPr>
        <p:spPr bwMode="auto">
          <a:xfrm rot="19736609" flipH="1" flipV="1">
            <a:off x="5197475"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3" name="Oval 262"/>
          <p:cNvSpPr/>
          <p:nvPr/>
        </p:nvSpPr>
        <p:spPr bwMode="auto">
          <a:xfrm rot="19736609" flipH="1" flipV="1">
            <a:off x="5478463" y="2593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4" name="Oval 263"/>
          <p:cNvSpPr/>
          <p:nvPr/>
        </p:nvSpPr>
        <p:spPr bwMode="auto">
          <a:xfrm rot="19736609" flipH="1" flipV="1">
            <a:off x="5759450" y="2593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5" name="Oval 264"/>
          <p:cNvSpPr/>
          <p:nvPr/>
        </p:nvSpPr>
        <p:spPr bwMode="auto">
          <a:xfrm rot="19736609" flipH="1" flipV="1">
            <a:off x="6038850" y="25955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7" name="Oval 266"/>
          <p:cNvSpPr/>
          <p:nvPr/>
        </p:nvSpPr>
        <p:spPr bwMode="auto">
          <a:xfrm rot="19736609" flipH="1" flipV="1">
            <a:off x="2952750"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8" name="Oval 267"/>
          <p:cNvSpPr/>
          <p:nvPr/>
        </p:nvSpPr>
        <p:spPr bwMode="auto">
          <a:xfrm rot="19736609" flipH="1" flipV="1">
            <a:off x="3233738" y="2847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9" name="Oval 268"/>
          <p:cNvSpPr/>
          <p:nvPr/>
        </p:nvSpPr>
        <p:spPr bwMode="auto">
          <a:xfrm rot="19736609" flipH="1" flipV="1">
            <a:off x="3514725" y="2847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0" name="Oval 269"/>
          <p:cNvSpPr/>
          <p:nvPr/>
        </p:nvSpPr>
        <p:spPr bwMode="auto">
          <a:xfrm rot="19736609" flipH="1" flipV="1">
            <a:off x="3794125"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1" name="Oval 270"/>
          <p:cNvSpPr/>
          <p:nvPr/>
        </p:nvSpPr>
        <p:spPr bwMode="auto">
          <a:xfrm rot="19736609" flipH="1" flipV="1">
            <a:off x="4075113"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2" name="Oval 271"/>
          <p:cNvSpPr/>
          <p:nvPr/>
        </p:nvSpPr>
        <p:spPr bwMode="auto">
          <a:xfrm rot="19736609" flipH="1" flipV="1">
            <a:off x="4356100" y="2847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3" name="Oval 272"/>
          <p:cNvSpPr/>
          <p:nvPr/>
        </p:nvSpPr>
        <p:spPr bwMode="auto">
          <a:xfrm rot="19736609" flipH="1" flipV="1">
            <a:off x="4637088" y="2847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4" name="Oval 273"/>
          <p:cNvSpPr/>
          <p:nvPr/>
        </p:nvSpPr>
        <p:spPr bwMode="auto">
          <a:xfrm rot="19736609" flipH="1" flipV="1">
            <a:off x="4916488"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5" name="Oval 274"/>
          <p:cNvSpPr/>
          <p:nvPr/>
        </p:nvSpPr>
        <p:spPr bwMode="auto">
          <a:xfrm rot="19736609" flipH="1" flipV="1">
            <a:off x="5197475"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6" name="Oval 275"/>
          <p:cNvSpPr/>
          <p:nvPr/>
        </p:nvSpPr>
        <p:spPr bwMode="auto">
          <a:xfrm rot="19736609" flipH="1" flipV="1">
            <a:off x="5478463" y="28479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7" name="Oval 276"/>
          <p:cNvSpPr/>
          <p:nvPr/>
        </p:nvSpPr>
        <p:spPr bwMode="auto">
          <a:xfrm rot="19736609" flipH="1" flipV="1">
            <a:off x="5759450" y="28479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8" name="Oval 277"/>
          <p:cNvSpPr/>
          <p:nvPr/>
        </p:nvSpPr>
        <p:spPr bwMode="auto">
          <a:xfrm rot="19736609" flipH="1" flipV="1">
            <a:off x="6038850" y="284797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0" name="Oval 279"/>
          <p:cNvSpPr/>
          <p:nvPr/>
        </p:nvSpPr>
        <p:spPr bwMode="auto">
          <a:xfrm rot="19736609" flipH="1" flipV="1">
            <a:off x="2952750"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1" name="Oval 280"/>
          <p:cNvSpPr/>
          <p:nvPr/>
        </p:nvSpPr>
        <p:spPr bwMode="auto">
          <a:xfrm rot="19736609" flipH="1" flipV="1">
            <a:off x="3233738" y="309880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2" name="Oval 281"/>
          <p:cNvSpPr/>
          <p:nvPr/>
        </p:nvSpPr>
        <p:spPr bwMode="auto">
          <a:xfrm rot="19736609" flipH="1" flipV="1">
            <a:off x="3514725" y="309880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3" name="Oval 282"/>
          <p:cNvSpPr/>
          <p:nvPr/>
        </p:nvSpPr>
        <p:spPr bwMode="auto">
          <a:xfrm rot="19736609" flipH="1" flipV="1">
            <a:off x="3794125"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4" name="Oval 283"/>
          <p:cNvSpPr/>
          <p:nvPr/>
        </p:nvSpPr>
        <p:spPr bwMode="auto">
          <a:xfrm rot="19736609" flipH="1" flipV="1">
            <a:off x="4075113"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5" name="Oval 284"/>
          <p:cNvSpPr/>
          <p:nvPr/>
        </p:nvSpPr>
        <p:spPr bwMode="auto">
          <a:xfrm rot="19736609" flipH="1" flipV="1">
            <a:off x="4356100" y="309880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6" name="Oval 285"/>
          <p:cNvSpPr/>
          <p:nvPr/>
        </p:nvSpPr>
        <p:spPr bwMode="auto">
          <a:xfrm rot="19736609" flipH="1" flipV="1">
            <a:off x="4637088" y="309880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7" name="Oval 286"/>
          <p:cNvSpPr/>
          <p:nvPr/>
        </p:nvSpPr>
        <p:spPr bwMode="auto">
          <a:xfrm rot="19736609" flipH="1" flipV="1">
            <a:off x="4916488"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8" name="Oval 287"/>
          <p:cNvSpPr/>
          <p:nvPr/>
        </p:nvSpPr>
        <p:spPr bwMode="auto">
          <a:xfrm rot="19736609" flipH="1" flipV="1">
            <a:off x="5197475"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9" name="Oval 288"/>
          <p:cNvSpPr/>
          <p:nvPr/>
        </p:nvSpPr>
        <p:spPr bwMode="auto">
          <a:xfrm rot="19736609" flipH="1" flipV="1">
            <a:off x="5478463" y="309880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0" name="Oval 289"/>
          <p:cNvSpPr/>
          <p:nvPr/>
        </p:nvSpPr>
        <p:spPr bwMode="auto">
          <a:xfrm rot="19736609" flipH="1" flipV="1">
            <a:off x="5759450" y="309880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1" name="Oval 290"/>
          <p:cNvSpPr/>
          <p:nvPr/>
        </p:nvSpPr>
        <p:spPr bwMode="auto">
          <a:xfrm rot="19736609" flipH="1" flipV="1">
            <a:off x="6038850" y="310038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3" name="Oval 292"/>
          <p:cNvSpPr/>
          <p:nvPr/>
        </p:nvSpPr>
        <p:spPr bwMode="auto">
          <a:xfrm rot="19736609" flipH="1" flipV="1">
            <a:off x="2952750"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4" name="Oval 293"/>
          <p:cNvSpPr/>
          <p:nvPr/>
        </p:nvSpPr>
        <p:spPr bwMode="auto">
          <a:xfrm rot="19736609" flipH="1" flipV="1">
            <a:off x="3233738" y="335121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5" name="Oval 294"/>
          <p:cNvSpPr/>
          <p:nvPr/>
        </p:nvSpPr>
        <p:spPr bwMode="auto">
          <a:xfrm rot="19736609" flipH="1" flipV="1">
            <a:off x="3514725" y="335121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6" name="Oval 295"/>
          <p:cNvSpPr/>
          <p:nvPr/>
        </p:nvSpPr>
        <p:spPr bwMode="auto">
          <a:xfrm rot="19736609" flipH="1" flipV="1">
            <a:off x="3794125"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7" name="Oval 296"/>
          <p:cNvSpPr/>
          <p:nvPr/>
        </p:nvSpPr>
        <p:spPr bwMode="auto">
          <a:xfrm rot="19736609" flipH="1" flipV="1">
            <a:off x="4075113"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8" name="Oval 297"/>
          <p:cNvSpPr/>
          <p:nvPr/>
        </p:nvSpPr>
        <p:spPr bwMode="auto">
          <a:xfrm rot="19736609" flipH="1" flipV="1">
            <a:off x="4356100" y="335121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9" name="Oval 298"/>
          <p:cNvSpPr/>
          <p:nvPr/>
        </p:nvSpPr>
        <p:spPr bwMode="auto">
          <a:xfrm rot="19736609" flipH="1" flipV="1">
            <a:off x="4637088" y="335121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0" name="Oval 299"/>
          <p:cNvSpPr/>
          <p:nvPr/>
        </p:nvSpPr>
        <p:spPr bwMode="auto">
          <a:xfrm rot="19736609" flipH="1" flipV="1">
            <a:off x="4916488"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1" name="Oval 300"/>
          <p:cNvSpPr/>
          <p:nvPr/>
        </p:nvSpPr>
        <p:spPr bwMode="auto">
          <a:xfrm rot="19736609" flipH="1" flipV="1">
            <a:off x="5197475"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2" name="Oval 301"/>
          <p:cNvSpPr/>
          <p:nvPr/>
        </p:nvSpPr>
        <p:spPr bwMode="auto">
          <a:xfrm rot="19736609" flipH="1" flipV="1">
            <a:off x="5478463" y="335121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3" name="Oval 302"/>
          <p:cNvSpPr/>
          <p:nvPr/>
        </p:nvSpPr>
        <p:spPr bwMode="auto">
          <a:xfrm rot="19736609" flipH="1" flipV="1">
            <a:off x="5759450" y="335121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4" name="Oval 303"/>
          <p:cNvSpPr/>
          <p:nvPr/>
        </p:nvSpPr>
        <p:spPr bwMode="auto">
          <a:xfrm rot="19736609" flipH="1" flipV="1">
            <a:off x="6038850" y="3352800"/>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6" name="Oval 305"/>
          <p:cNvSpPr/>
          <p:nvPr/>
        </p:nvSpPr>
        <p:spPr bwMode="auto">
          <a:xfrm rot="19736609" flipH="1" flipV="1">
            <a:off x="2952750"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 name="Oval 306"/>
          <p:cNvSpPr/>
          <p:nvPr/>
        </p:nvSpPr>
        <p:spPr bwMode="auto">
          <a:xfrm rot="19736609" flipH="1" flipV="1">
            <a:off x="3233738" y="36036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8" name="Oval 307"/>
          <p:cNvSpPr/>
          <p:nvPr/>
        </p:nvSpPr>
        <p:spPr bwMode="auto">
          <a:xfrm rot="19736609" flipH="1" flipV="1">
            <a:off x="3514725" y="36036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9" name="Oval 308"/>
          <p:cNvSpPr/>
          <p:nvPr/>
        </p:nvSpPr>
        <p:spPr bwMode="auto">
          <a:xfrm rot="19736609" flipH="1" flipV="1">
            <a:off x="3794125"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0" name="Oval 309"/>
          <p:cNvSpPr/>
          <p:nvPr/>
        </p:nvSpPr>
        <p:spPr bwMode="auto">
          <a:xfrm rot="19736609" flipH="1" flipV="1">
            <a:off x="4075113"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1" name="Oval 310"/>
          <p:cNvSpPr/>
          <p:nvPr/>
        </p:nvSpPr>
        <p:spPr bwMode="auto">
          <a:xfrm rot="19736609" flipH="1" flipV="1">
            <a:off x="4356100" y="36036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2" name="Oval 311"/>
          <p:cNvSpPr/>
          <p:nvPr/>
        </p:nvSpPr>
        <p:spPr bwMode="auto">
          <a:xfrm rot="19736609" flipH="1" flipV="1">
            <a:off x="4637088" y="36036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3" name="Oval 312"/>
          <p:cNvSpPr/>
          <p:nvPr/>
        </p:nvSpPr>
        <p:spPr bwMode="auto">
          <a:xfrm rot="19736609" flipH="1" flipV="1">
            <a:off x="4916488"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4" name="Oval 313"/>
          <p:cNvSpPr/>
          <p:nvPr/>
        </p:nvSpPr>
        <p:spPr bwMode="auto">
          <a:xfrm rot="19736609" flipH="1" flipV="1">
            <a:off x="5197475"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5" name="Oval 314"/>
          <p:cNvSpPr/>
          <p:nvPr/>
        </p:nvSpPr>
        <p:spPr bwMode="auto">
          <a:xfrm rot="19736609" flipH="1" flipV="1">
            <a:off x="5478463" y="36036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6" name="Oval 315"/>
          <p:cNvSpPr/>
          <p:nvPr/>
        </p:nvSpPr>
        <p:spPr bwMode="auto">
          <a:xfrm rot="19736609" flipH="1" flipV="1">
            <a:off x="5759450" y="36036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7" name="Oval 316"/>
          <p:cNvSpPr/>
          <p:nvPr/>
        </p:nvSpPr>
        <p:spPr bwMode="auto">
          <a:xfrm rot="19736609" flipH="1" flipV="1">
            <a:off x="6038850" y="36052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9" name="Oval 318"/>
          <p:cNvSpPr/>
          <p:nvPr/>
        </p:nvSpPr>
        <p:spPr bwMode="auto">
          <a:xfrm rot="19736609" flipH="1" flipV="1">
            <a:off x="2952750"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0" name="Oval 319"/>
          <p:cNvSpPr/>
          <p:nvPr/>
        </p:nvSpPr>
        <p:spPr bwMode="auto">
          <a:xfrm rot="19736609" flipH="1" flipV="1">
            <a:off x="3233738" y="410845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1" name="Oval 320"/>
          <p:cNvSpPr/>
          <p:nvPr/>
        </p:nvSpPr>
        <p:spPr bwMode="auto">
          <a:xfrm rot="19736609" flipH="1" flipV="1">
            <a:off x="3514725" y="410845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2" name="Oval 321"/>
          <p:cNvSpPr/>
          <p:nvPr/>
        </p:nvSpPr>
        <p:spPr bwMode="auto">
          <a:xfrm rot="19736609" flipH="1" flipV="1">
            <a:off x="3794125"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3" name="Oval 322"/>
          <p:cNvSpPr/>
          <p:nvPr/>
        </p:nvSpPr>
        <p:spPr bwMode="auto">
          <a:xfrm rot="19736609" flipH="1" flipV="1">
            <a:off x="4075113"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4" name="Oval 323"/>
          <p:cNvSpPr/>
          <p:nvPr/>
        </p:nvSpPr>
        <p:spPr bwMode="auto">
          <a:xfrm rot="19736609" flipH="1" flipV="1">
            <a:off x="4356100" y="410845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5" name="Oval 324"/>
          <p:cNvSpPr/>
          <p:nvPr/>
        </p:nvSpPr>
        <p:spPr bwMode="auto">
          <a:xfrm rot="19736609" flipH="1" flipV="1">
            <a:off x="4637088" y="410845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6" name="Oval 325"/>
          <p:cNvSpPr/>
          <p:nvPr/>
        </p:nvSpPr>
        <p:spPr bwMode="auto">
          <a:xfrm rot="19736609" flipH="1" flipV="1">
            <a:off x="4916488"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7" name="Oval 326"/>
          <p:cNvSpPr/>
          <p:nvPr/>
        </p:nvSpPr>
        <p:spPr bwMode="auto">
          <a:xfrm rot="19736609" flipH="1" flipV="1">
            <a:off x="5197475"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8" name="Oval 327"/>
          <p:cNvSpPr/>
          <p:nvPr/>
        </p:nvSpPr>
        <p:spPr bwMode="auto">
          <a:xfrm rot="19736609" flipH="1" flipV="1">
            <a:off x="5478463" y="4108450"/>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9" name="Oval 328"/>
          <p:cNvSpPr/>
          <p:nvPr/>
        </p:nvSpPr>
        <p:spPr bwMode="auto">
          <a:xfrm rot="19736609" flipH="1" flipV="1">
            <a:off x="5759450" y="4108450"/>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0" name="Oval 329"/>
          <p:cNvSpPr/>
          <p:nvPr/>
        </p:nvSpPr>
        <p:spPr bwMode="auto">
          <a:xfrm rot="19736609" flipH="1" flipV="1">
            <a:off x="6038850" y="4110038"/>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2" name="Oval 331"/>
          <p:cNvSpPr/>
          <p:nvPr/>
        </p:nvSpPr>
        <p:spPr bwMode="auto">
          <a:xfrm rot="19736609" flipH="1" flipV="1">
            <a:off x="2952750"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3" name="Oval 332"/>
          <p:cNvSpPr/>
          <p:nvPr/>
        </p:nvSpPr>
        <p:spPr bwMode="auto">
          <a:xfrm rot="19736609" flipH="1" flipV="1">
            <a:off x="3233738" y="436086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4" name="Oval 333"/>
          <p:cNvSpPr/>
          <p:nvPr/>
        </p:nvSpPr>
        <p:spPr bwMode="auto">
          <a:xfrm rot="19736609" flipH="1" flipV="1">
            <a:off x="3514725" y="436086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5" name="Oval 334"/>
          <p:cNvSpPr/>
          <p:nvPr/>
        </p:nvSpPr>
        <p:spPr bwMode="auto">
          <a:xfrm rot="19736609" flipH="1" flipV="1">
            <a:off x="3794125"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6" name="Oval 335"/>
          <p:cNvSpPr/>
          <p:nvPr/>
        </p:nvSpPr>
        <p:spPr bwMode="auto">
          <a:xfrm rot="19736609" flipH="1" flipV="1">
            <a:off x="4075113"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7" name="Oval 336"/>
          <p:cNvSpPr/>
          <p:nvPr/>
        </p:nvSpPr>
        <p:spPr bwMode="auto">
          <a:xfrm rot="19736609" flipH="1" flipV="1">
            <a:off x="4356100" y="436086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8" name="Oval 337"/>
          <p:cNvSpPr/>
          <p:nvPr/>
        </p:nvSpPr>
        <p:spPr bwMode="auto">
          <a:xfrm rot="19736609" flipH="1" flipV="1">
            <a:off x="4637088" y="436086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9" name="Oval 338"/>
          <p:cNvSpPr/>
          <p:nvPr/>
        </p:nvSpPr>
        <p:spPr bwMode="auto">
          <a:xfrm rot="19736609" flipH="1" flipV="1">
            <a:off x="4916488"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0" name="Oval 339"/>
          <p:cNvSpPr/>
          <p:nvPr/>
        </p:nvSpPr>
        <p:spPr bwMode="auto">
          <a:xfrm rot="19736609" flipH="1" flipV="1">
            <a:off x="5197475"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1" name="Oval 340"/>
          <p:cNvSpPr/>
          <p:nvPr/>
        </p:nvSpPr>
        <p:spPr bwMode="auto">
          <a:xfrm rot="19736609" flipH="1" flipV="1">
            <a:off x="5478463" y="4360863"/>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2" name="Oval 341"/>
          <p:cNvSpPr/>
          <p:nvPr/>
        </p:nvSpPr>
        <p:spPr bwMode="auto">
          <a:xfrm rot="19736609" flipH="1" flipV="1">
            <a:off x="5759450" y="4360863"/>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3" name="Oval 342"/>
          <p:cNvSpPr/>
          <p:nvPr/>
        </p:nvSpPr>
        <p:spPr bwMode="auto">
          <a:xfrm rot="19736609" flipH="1" flipV="1">
            <a:off x="6038850" y="436086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5" name="Oval 344"/>
          <p:cNvSpPr/>
          <p:nvPr/>
        </p:nvSpPr>
        <p:spPr bwMode="auto">
          <a:xfrm rot="19736609" flipH="1" flipV="1">
            <a:off x="2952750"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6" name="Oval 345"/>
          <p:cNvSpPr/>
          <p:nvPr/>
        </p:nvSpPr>
        <p:spPr bwMode="auto">
          <a:xfrm rot="19736609" flipH="1" flipV="1">
            <a:off x="3233738" y="46132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7" name="Oval 346"/>
          <p:cNvSpPr/>
          <p:nvPr/>
        </p:nvSpPr>
        <p:spPr bwMode="auto">
          <a:xfrm rot="19736609" flipH="1" flipV="1">
            <a:off x="3514725" y="46132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8" name="Oval 347"/>
          <p:cNvSpPr/>
          <p:nvPr/>
        </p:nvSpPr>
        <p:spPr bwMode="auto">
          <a:xfrm rot="19736609" flipH="1" flipV="1">
            <a:off x="3794125"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9" name="Oval 348"/>
          <p:cNvSpPr/>
          <p:nvPr/>
        </p:nvSpPr>
        <p:spPr bwMode="auto">
          <a:xfrm rot="19736609" flipH="1" flipV="1">
            <a:off x="4075113"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0" name="Oval 349"/>
          <p:cNvSpPr/>
          <p:nvPr/>
        </p:nvSpPr>
        <p:spPr bwMode="auto">
          <a:xfrm rot="19736609" flipH="1" flipV="1">
            <a:off x="4356100" y="46132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1" name="Oval 350"/>
          <p:cNvSpPr/>
          <p:nvPr/>
        </p:nvSpPr>
        <p:spPr bwMode="auto">
          <a:xfrm rot="19736609" flipH="1" flipV="1">
            <a:off x="4637088" y="46132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2" name="Oval 351"/>
          <p:cNvSpPr/>
          <p:nvPr/>
        </p:nvSpPr>
        <p:spPr bwMode="auto">
          <a:xfrm rot="19736609" flipH="1" flipV="1">
            <a:off x="4916488"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3" name="Oval 352"/>
          <p:cNvSpPr/>
          <p:nvPr/>
        </p:nvSpPr>
        <p:spPr bwMode="auto">
          <a:xfrm rot="19736609" flipH="1" flipV="1">
            <a:off x="5197475"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4" name="Oval 353"/>
          <p:cNvSpPr/>
          <p:nvPr/>
        </p:nvSpPr>
        <p:spPr bwMode="auto">
          <a:xfrm rot="19736609" flipH="1" flipV="1">
            <a:off x="5478463" y="461327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5" name="Oval 354"/>
          <p:cNvSpPr/>
          <p:nvPr/>
        </p:nvSpPr>
        <p:spPr bwMode="auto">
          <a:xfrm rot="19736609" flipH="1" flipV="1">
            <a:off x="5759450" y="461327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6" name="Oval 355"/>
          <p:cNvSpPr/>
          <p:nvPr/>
        </p:nvSpPr>
        <p:spPr bwMode="auto">
          <a:xfrm rot="19736609" flipH="1" flipV="1">
            <a:off x="6038850" y="4613275"/>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8" name="Oval 357"/>
          <p:cNvSpPr/>
          <p:nvPr/>
        </p:nvSpPr>
        <p:spPr bwMode="auto">
          <a:xfrm rot="19736609" flipH="1" flipV="1">
            <a:off x="2952750"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9" name="Oval 358"/>
          <p:cNvSpPr/>
          <p:nvPr/>
        </p:nvSpPr>
        <p:spPr bwMode="auto">
          <a:xfrm rot="19736609" flipH="1" flipV="1">
            <a:off x="3233738" y="48641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0" name="Oval 359"/>
          <p:cNvSpPr/>
          <p:nvPr/>
        </p:nvSpPr>
        <p:spPr bwMode="auto">
          <a:xfrm rot="19736609" flipH="1" flipV="1">
            <a:off x="3514725" y="48641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1" name="Oval 360"/>
          <p:cNvSpPr/>
          <p:nvPr/>
        </p:nvSpPr>
        <p:spPr bwMode="auto">
          <a:xfrm rot="19736609" flipH="1" flipV="1">
            <a:off x="3794125"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2" name="Oval 361"/>
          <p:cNvSpPr/>
          <p:nvPr/>
        </p:nvSpPr>
        <p:spPr bwMode="auto">
          <a:xfrm rot="19736609" flipH="1" flipV="1">
            <a:off x="4075113"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3" name="Oval 362"/>
          <p:cNvSpPr/>
          <p:nvPr/>
        </p:nvSpPr>
        <p:spPr bwMode="auto">
          <a:xfrm rot="19736609" flipH="1" flipV="1">
            <a:off x="4356100" y="48641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4" name="Oval 363"/>
          <p:cNvSpPr/>
          <p:nvPr/>
        </p:nvSpPr>
        <p:spPr bwMode="auto">
          <a:xfrm rot="19736609" flipH="1" flipV="1">
            <a:off x="4637088" y="48641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5" name="Oval 364"/>
          <p:cNvSpPr/>
          <p:nvPr/>
        </p:nvSpPr>
        <p:spPr bwMode="auto">
          <a:xfrm rot="19736609" flipH="1" flipV="1">
            <a:off x="4916488"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6" name="Oval 365"/>
          <p:cNvSpPr/>
          <p:nvPr/>
        </p:nvSpPr>
        <p:spPr bwMode="auto">
          <a:xfrm rot="19736609" flipH="1" flipV="1">
            <a:off x="5197475"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7" name="Oval 366"/>
          <p:cNvSpPr/>
          <p:nvPr/>
        </p:nvSpPr>
        <p:spPr bwMode="auto">
          <a:xfrm rot="19736609" flipH="1" flipV="1">
            <a:off x="5478463" y="4864100"/>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8" name="Oval 367"/>
          <p:cNvSpPr/>
          <p:nvPr/>
        </p:nvSpPr>
        <p:spPr bwMode="auto">
          <a:xfrm rot="19736609" flipH="1" flipV="1">
            <a:off x="5759450" y="4864100"/>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9" name="Oval 368"/>
          <p:cNvSpPr/>
          <p:nvPr/>
        </p:nvSpPr>
        <p:spPr bwMode="auto">
          <a:xfrm rot="19736609" flipH="1" flipV="1">
            <a:off x="6038850" y="4865688"/>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1" name="Oval 370"/>
          <p:cNvSpPr/>
          <p:nvPr/>
        </p:nvSpPr>
        <p:spPr bwMode="auto">
          <a:xfrm rot="19736609" flipH="1" flipV="1">
            <a:off x="2952750"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2" name="Oval 371"/>
          <p:cNvSpPr/>
          <p:nvPr/>
        </p:nvSpPr>
        <p:spPr bwMode="auto">
          <a:xfrm rot="19736609" flipH="1" flipV="1">
            <a:off x="3233738" y="511651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3" name="Oval 372"/>
          <p:cNvSpPr/>
          <p:nvPr/>
        </p:nvSpPr>
        <p:spPr bwMode="auto">
          <a:xfrm rot="19736609" flipH="1" flipV="1">
            <a:off x="3514725" y="511651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4" name="Oval 373"/>
          <p:cNvSpPr/>
          <p:nvPr/>
        </p:nvSpPr>
        <p:spPr bwMode="auto">
          <a:xfrm rot="19736609" flipH="1" flipV="1">
            <a:off x="3794125"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5" name="Oval 374"/>
          <p:cNvSpPr/>
          <p:nvPr/>
        </p:nvSpPr>
        <p:spPr bwMode="auto">
          <a:xfrm rot="19736609" flipH="1" flipV="1">
            <a:off x="4075113"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6" name="Oval 375"/>
          <p:cNvSpPr/>
          <p:nvPr/>
        </p:nvSpPr>
        <p:spPr bwMode="auto">
          <a:xfrm rot="19736609" flipH="1" flipV="1">
            <a:off x="4356100" y="511651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7" name="Oval 376"/>
          <p:cNvSpPr/>
          <p:nvPr/>
        </p:nvSpPr>
        <p:spPr bwMode="auto">
          <a:xfrm rot="19736609" flipH="1" flipV="1">
            <a:off x="4637088" y="511651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8" name="Oval 377"/>
          <p:cNvSpPr/>
          <p:nvPr/>
        </p:nvSpPr>
        <p:spPr bwMode="auto">
          <a:xfrm rot="19736609" flipH="1" flipV="1">
            <a:off x="4916488"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9" name="Oval 378"/>
          <p:cNvSpPr/>
          <p:nvPr/>
        </p:nvSpPr>
        <p:spPr bwMode="auto">
          <a:xfrm rot="19736609" flipH="1" flipV="1">
            <a:off x="5197475"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0" name="Oval 379"/>
          <p:cNvSpPr/>
          <p:nvPr/>
        </p:nvSpPr>
        <p:spPr bwMode="auto">
          <a:xfrm rot="19736609" flipH="1" flipV="1">
            <a:off x="5478463" y="5116513"/>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1" name="Oval 380"/>
          <p:cNvSpPr/>
          <p:nvPr/>
        </p:nvSpPr>
        <p:spPr bwMode="auto">
          <a:xfrm rot="19736609" flipH="1" flipV="1">
            <a:off x="5759450" y="5116513"/>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2" name="Oval 381"/>
          <p:cNvSpPr/>
          <p:nvPr/>
        </p:nvSpPr>
        <p:spPr bwMode="auto">
          <a:xfrm rot="19736609" flipH="1" flipV="1">
            <a:off x="6038850" y="5118100"/>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4" name="Oval 383"/>
          <p:cNvSpPr/>
          <p:nvPr/>
        </p:nvSpPr>
        <p:spPr bwMode="auto">
          <a:xfrm rot="19736609" flipH="1" flipV="1">
            <a:off x="2952750"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5" name="Oval 384"/>
          <p:cNvSpPr/>
          <p:nvPr/>
        </p:nvSpPr>
        <p:spPr bwMode="auto">
          <a:xfrm rot="19736609" flipH="1" flipV="1">
            <a:off x="3233738" y="5368925"/>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6" name="Oval 385"/>
          <p:cNvSpPr/>
          <p:nvPr/>
        </p:nvSpPr>
        <p:spPr bwMode="auto">
          <a:xfrm rot="19736609" flipH="1" flipV="1">
            <a:off x="3514725" y="5368925"/>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7" name="Oval 386"/>
          <p:cNvSpPr/>
          <p:nvPr/>
        </p:nvSpPr>
        <p:spPr bwMode="auto">
          <a:xfrm rot="19736609" flipH="1" flipV="1">
            <a:off x="3794125"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8" name="Oval 387"/>
          <p:cNvSpPr/>
          <p:nvPr/>
        </p:nvSpPr>
        <p:spPr bwMode="auto">
          <a:xfrm rot="19736609" flipH="1" flipV="1">
            <a:off x="4075113"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9" name="Oval 388"/>
          <p:cNvSpPr/>
          <p:nvPr/>
        </p:nvSpPr>
        <p:spPr bwMode="auto">
          <a:xfrm rot="19736609" flipH="1" flipV="1">
            <a:off x="4356100" y="5368925"/>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0" name="Oval 389"/>
          <p:cNvSpPr/>
          <p:nvPr/>
        </p:nvSpPr>
        <p:spPr bwMode="auto">
          <a:xfrm rot="19736609" flipH="1" flipV="1">
            <a:off x="4637088" y="5368925"/>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1" name="Oval 390"/>
          <p:cNvSpPr/>
          <p:nvPr/>
        </p:nvSpPr>
        <p:spPr bwMode="auto">
          <a:xfrm rot="19736609" flipH="1" flipV="1">
            <a:off x="4916488"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2" name="Oval 391"/>
          <p:cNvSpPr/>
          <p:nvPr/>
        </p:nvSpPr>
        <p:spPr bwMode="auto">
          <a:xfrm rot="19736609" flipH="1" flipV="1">
            <a:off x="5197475"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3" name="Oval 392"/>
          <p:cNvSpPr/>
          <p:nvPr/>
        </p:nvSpPr>
        <p:spPr bwMode="auto">
          <a:xfrm rot="19736609" flipH="1" flipV="1">
            <a:off x="5478463" y="5368925"/>
            <a:ext cx="280987"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4" name="Oval 393"/>
          <p:cNvSpPr/>
          <p:nvPr/>
        </p:nvSpPr>
        <p:spPr bwMode="auto">
          <a:xfrm rot="19736609" flipH="1" flipV="1">
            <a:off x="5759450" y="5368925"/>
            <a:ext cx="280988"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5" name="Oval 394"/>
          <p:cNvSpPr/>
          <p:nvPr/>
        </p:nvSpPr>
        <p:spPr bwMode="auto">
          <a:xfrm rot="19736609" flipH="1" flipV="1">
            <a:off x="6038850" y="5370513"/>
            <a:ext cx="282575" cy="18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7" name="Oval 396"/>
          <p:cNvSpPr/>
          <p:nvPr/>
        </p:nvSpPr>
        <p:spPr bwMode="auto">
          <a:xfrm rot="19736609" flipH="1" flipV="1">
            <a:off x="2952750"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8" name="Oval 397"/>
          <p:cNvSpPr/>
          <p:nvPr/>
        </p:nvSpPr>
        <p:spPr bwMode="auto">
          <a:xfrm rot="19736609" flipH="1" flipV="1">
            <a:off x="3233738" y="56229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9" name="Oval 398"/>
          <p:cNvSpPr/>
          <p:nvPr/>
        </p:nvSpPr>
        <p:spPr bwMode="auto">
          <a:xfrm rot="19736609" flipH="1" flipV="1">
            <a:off x="3514725" y="56229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0" name="Oval 399"/>
          <p:cNvSpPr/>
          <p:nvPr/>
        </p:nvSpPr>
        <p:spPr bwMode="auto">
          <a:xfrm rot="19736609" flipH="1" flipV="1">
            <a:off x="3794125"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1" name="Oval 400"/>
          <p:cNvSpPr/>
          <p:nvPr/>
        </p:nvSpPr>
        <p:spPr bwMode="auto">
          <a:xfrm rot="19736609" flipH="1" flipV="1">
            <a:off x="4075113"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2" name="Oval 401"/>
          <p:cNvSpPr/>
          <p:nvPr/>
        </p:nvSpPr>
        <p:spPr bwMode="auto">
          <a:xfrm rot="19736609" flipH="1" flipV="1">
            <a:off x="4356100" y="56229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3" name="Oval 402"/>
          <p:cNvSpPr/>
          <p:nvPr/>
        </p:nvSpPr>
        <p:spPr bwMode="auto">
          <a:xfrm rot="19736609" flipH="1" flipV="1">
            <a:off x="4637088" y="56229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4" name="Oval 403"/>
          <p:cNvSpPr/>
          <p:nvPr/>
        </p:nvSpPr>
        <p:spPr bwMode="auto">
          <a:xfrm rot="19736609" flipH="1" flipV="1">
            <a:off x="4916488"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5" name="Oval 404"/>
          <p:cNvSpPr/>
          <p:nvPr/>
        </p:nvSpPr>
        <p:spPr bwMode="auto">
          <a:xfrm rot="19736609" flipH="1" flipV="1">
            <a:off x="5197475"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6" name="Oval 405"/>
          <p:cNvSpPr/>
          <p:nvPr/>
        </p:nvSpPr>
        <p:spPr bwMode="auto">
          <a:xfrm rot="19736609" flipH="1" flipV="1">
            <a:off x="5478463" y="5622925"/>
            <a:ext cx="280987"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7" name="Oval 406"/>
          <p:cNvSpPr/>
          <p:nvPr/>
        </p:nvSpPr>
        <p:spPr bwMode="auto">
          <a:xfrm rot="19736609" flipH="1" flipV="1">
            <a:off x="5759450" y="5622925"/>
            <a:ext cx="280988"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8" name="Oval 407"/>
          <p:cNvSpPr/>
          <p:nvPr/>
        </p:nvSpPr>
        <p:spPr bwMode="auto">
          <a:xfrm rot="19736609" flipH="1" flipV="1">
            <a:off x="6038850" y="5624513"/>
            <a:ext cx="282575"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 name="Oval 409"/>
          <p:cNvSpPr/>
          <p:nvPr/>
        </p:nvSpPr>
        <p:spPr bwMode="auto">
          <a:xfrm rot="19736609" flipH="1" flipV="1">
            <a:off x="2952750"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1" name="Oval 410"/>
          <p:cNvSpPr/>
          <p:nvPr/>
        </p:nvSpPr>
        <p:spPr bwMode="auto">
          <a:xfrm rot="19736609" flipH="1" flipV="1">
            <a:off x="3233738" y="38560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2" name="Oval 411"/>
          <p:cNvSpPr/>
          <p:nvPr/>
        </p:nvSpPr>
        <p:spPr bwMode="auto">
          <a:xfrm rot="19736609" flipH="1" flipV="1">
            <a:off x="3514725" y="38560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3" name="Oval 412"/>
          <p:cNvSpPr/>
          <p:nvPr/>
        </p:nvSpPr>
        <p:spPr bwMode="auto">
          <a:xfrm rot="19736609" flipH="1" flipV="1">
            <a:off x="3794125"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4" name="Oval 413"/>
          <p:cNvSpPr/>
          <p:nvPr/>
        </p:nvSpPr>
        <p:spPr bwMode="auto">
          <a:xfrm rot="19736609" flipH="1" flipV="1">
            <a:off x="4075113"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5" name="Oval 414"/>
          <p:cNvSpPr/>
          <p:nvPr/>
        </p:nvSpPr>
        <p:spPr bwMode="auto">
          <a:xfrm rot="19736609" flipH="1" flipV="1">
            <a:off x="4356100" y="38560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6" name="Oval 415"/>
          <p:cNvSpPr/>
          <p:nvPr/>
        </p:nvSpPr>
        <p:spPr bwMode="auto">
          <a:xfrm rot="19736609" flipH="1" flipV="1">
            <a:off x="4637088" y="38560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7" name="Oval 416"/>
          <p:cNvSpPr/>
          <p:nvPr/>
        </p:nvSpPr>
        <p:spPr bwMode="auto">
          <a:xfrm rot="19736609" flipH="1" flipV="1">
            <a:off x="4916488"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8" name="Oval 417"/>
          <p:cNvSpPr/>
          <p:nvPr/>
        </p:nvSpPr>
        <p:spPr bwMode="auto">
          <a:xfrm rot="19736609" flipH="1" flipV="1">
            <a:off x="5197475"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9" name="Oval 418"/>
          <p:cNvSpPr/>
          <p:nvPr/>
        </p:nvSpPr>
        <p:spPr bwMode="auto">
          <a:xfrm rot="19736609" flipH="1" flipV="1">
            <a:off x="5478463" y="3856038"/>
            <a:ext cx="280987"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0" name="Oval 419"/>
          <p:cNvSpPr/>
          <p:nvPr/>
        </p:nvSpPr>
        <p:spPr bwMode="auto">
          <a:xfrm rot="19736609" flipH="1" flipV="1">
            <a:off x="5759450" y="3856038"/>
            <a:ext cx="280988" cy="179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1" name="Oval 420"/>
          <p:cNvSpPr/>
          <p:nvPr/>
        </p:nvSpPr>
        <p:spPr bwMode="auto">
          <a:xfrm rot="19736609" flipH="1" flipV="1">
            <a:off x="6038850" y="3857625"/>
            <a:ext cx="282575" cy="179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1335012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9"/>
          <p:cNvGrpSpPr>
            <a:grpSpLocks/>
          </p:cNvGrpSpPr>
          <p:nvPr/>
        </p:nvGrpSpPr>
        <p:grpSpPr bwMode="auto">
          <a:xfrm>
            <a:off x="3005138" y="5824538"/>
            <a:ext cx="3265487" cy="282575"/>
            <a:chOff x="3004726" y="5823939"/>
            <a:chExt cx="3265386" cy="283448"/>
          </a:xfrm>
        </p:grpSpPr>
        <p:sp>
          <p:nvSpPr>
            <p:cNvPr id="3" name="Oval 2"/>
            <p:cNvSpPr/>
            <p:nvPr/>
          </p:nvSpPr>
          <p:spPr bwMode="auto">
            <a:xfrm rot="18583957" flipH="1" flipV="1">
              <a:off x="2952693" y="5875972"/>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Oval 9"/>
            <p:cNvSpPr/>
            <p:nvPr/>
          </p:nvSpPr>
          <p:spPr bwMode="auto">
            <a:xfrm rot="18583957" flipH="1" flipV="1">
              <a:off x="3232881" y="5875176"/>
              <a:ext cx="28185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Oval 10"/>
            <p:cNvSpPr/>
            <p:nvPr/>
          </p:nvSpPr>
          <p:spPr bwMode="auto">
            <a:xfrm rot="18583957" flipH="1" flipV="1">
              <a:off x="3513859" y="5875176"/>
              <a:ext cx="28185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Oval 11"/>
            <p:cNvSpPr/>
            <p:nvPr/>
          </p:nvSpPr>
          <p:spPr bwMode="auto">
            <a:xfrm rot="18583957" flipH="1" flipV="1">
              <a:off x="3794042" y="5875972"/>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Oval 12"/>
            <p:cNvSpPr/>
            <p:nvPr/>
          </p:nvSpPr>
          <p:spPr bwMode="auto">
            <a:xfrm rot="18583957" flipH="1" flipV="1">
              <a:off x="4075020" y="5875972"/>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Oval 13"/>
            <p:cNvSpPr/>
            <p:nvPr/>
          </p:nvSpPr>
          <p:spPr bwMode="auto">
            <a:xfrm rot="18583957" flipH="1" flipV="1">
              <a:off x="4355208" y="5875176"/>
              <a:ext cx="28185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Oval 14"/>
            <p:cNvSpPr/>
            <p:nvPr/>
          </p:nvSpPr>
          <p:spPr bwMode="auto">
            <a:xfrm rot="18583957" flipH="1" flipV="1">
              <a:off x="4636187" y="5875176"/>
              <a:ext cx="28185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Oval 15"/>
            <p:cNvSpPr/>
            <p:nvPr/>
          </p:nvSpPr>
          <p:spPr bwMode="auto">
            <a:xfrm rot="18583957" flipH="1" flipV="1">
              <a:off x="4916369" y="5875972"/>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Oval 16"/>
            <p:cNvSpPr/>
            <p:nvPr/>
          </p:nvSpPr>
          <p:spPr bwMode="auto">
            <a:xfrm rot="18583957" flipH="1" flipV="1">
              <a:off x="5197348" y="5875972"/>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Oval 17"/>
            <p:cNvSpPr/>
            <p:nvPr/>
          </p:nvSpPr>
          <p:spPr bwMode="auto">
            <a:xfrm rot="18583957" flipH="1" flipV="1">
              <a:off x="5477536" y="5875176"/>
              <a:ext cx="28185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Oval 18"/>
            <p:cNvSpPr/>
            <p:nvPr/>
          </p:nvSpPr>
          <p:spPr bwMode="auto">
            <a:xfrm rot="18583957" flipH="1" flipV="1">
              <a:off x="5758514" y="5875176"/>
              <a:ext cx="28185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Oval 19"/>
            <p:cNvSpPr/>
            <p:nvPr/>
          </p:nvSpPr>
          <p:spPr bwMode="auto">
            <a:xfrm rot="18583957" flipH="1" flipV="1">
              <a:off x="6038697" y="5875972"/>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499" name="Group 1"/>
          <p:cNvGrpSpPr>
            <a:grpSpLocks/>
          </p:cNvGrpSpPr>
          <p:nvPr/>
        </p:nvGrpSpPr>
        <p:grpSpPr bwMode="auto">
          <a:xfrm>
            <a:off x="3003550" y="1979613"/>
            <a:ext cx="3267075" cy="282575"/>
            <a:chOff x="3003957" y="1557582"/>
            <a:chExt cx="3266598" cy="283447"/>
          </a:xfrm>
        </p:grpSpPr>
        <p:sp>
          <p:nvSpPr>
            <p:cNvPr id="215" name="Oval 214"/>
            <p:cNvSpPr/>
            <p:nvPr/>
          </p:nvSpPr>
          <p:spPr bwMode="auto">
            <a:xfrm rot="18583957" flipH="1" flipV="1">
              <a:off x="2952708" y="1608831"/>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6" name="Oval 215"/>
            <p:cNvSpPr/>
            <p:nvPr/>
          </p:nvSpPr>
          <p:spPr bwMode="auto">
            <a:xfrm rot="18583957" flipH="1" flipV="1">
              <a:off x="3232863" y="1608035"/>
              <a:ext cx="28185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7" name="Oval 216"/>
            <p:cNvSpPr/>
            <p:nvPr/>
          </p:nvSpPr>
          <p:spPr bwMode="auto">
            <a:xfrm rot="18583957" flipH="1" flipV="1">
              <a:off x="3513810" y="1608035"/>
              <a:ext cx="28185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8" name="Oval 217"/>
            <p:cNvSpPr/>
            <p:nvPr/>
          </p:nvSpPr>
          <p:spPr bwMode="auto">
            <a:xfrm rot="18583957" flipH="1" flipV="1">
              <a:off x="3793960" y="1608831"/>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9" name="Oval 218"/>
            <p:cNvSpPr/>
            <p:nvPr/>
          </p:nvSpPr>
          <p:spPr bwMode="auto">
            <a:xfrm rot="18583957" flipH="1" flipV="1">
              <a:off x="4074907" y="1608831"/>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0" name="Oval 219"/>
            <p:cNvSpPr/>
            <p:nvPr/>
          </p:nvSpPr>
          <p:spPr bwMode="auto">
            <a:xfrm rot="18583957" flipH="1" flipV="1">
              <a:off x="4355063" y="1608035"/>
              <a:ext cx="28185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1" name="Oval 220"/>
            <p:cNvSpPr/>
            <p:nvPr/>
          </p:nvSpPr>
          <p:spPr bwMode="auto">
            <a:xfrm rot="18583957" flipH="1" flipV="1">
              <a:off x="4636009" y="1608035"/>
              <a:ext cx="28185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2" name="Oval 221"/>
            <p:cNvSpPr/>
            <p:nvPr/>
          </p:nvSpPr>
          <p:spPr bwMode="auto">
            <a:xfrm rot="18583957" flipH="1" flipV="1">
              <a:off x="4916159" y="1608831"/>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3" name="Oval 222"/>
            <p:cNvSpPr/>
            <p:nvPr/>
          </p:nvSpPr>
          <p:spPr bwMode="auto">
            <a:xfrm rot="18583957" flipH="1" flipV="1">
              <a:off x="5197105" y="1608831"/>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4" name="Oval 223"/>
            <p:cNvSpPr/>
            <p:nvPr/>
          </p:nvSpPr>
          <p:spPr bwMode="auto">
            <a:xfrm rot="18583957" flipH="1" flipV="1">
              <a:off x="5477261" y="1608035"/>
              <a:ext cx="28185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5" name="Oval 224"/>
            <p:cNvSpPr/>
            <p:nvPr/>
          </p:nvSpPr>
          <p:spPr bwMode="auto">
            <a:xfrm rot="18583957" flipH="1" flipV="1">
              <a:off x="5758208" y="1608035"/>
              <a:ext cx="28185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6" name="Oval 225"/>
            <p:cNvSpPr/>
            <p:nvPr/>
          </p:nvSpPr>
          <p:spPr bwMode="auto">
            <a:xfrm rot="18583957" flipH="1" flipV="1">
              <a:off x="6038357" y="1608831"/>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00" name="Group 3"/>
          <p:cNvGrpSpPr>
            <a:grpSpLocks/>
          </p:cNvGrpSpPr>
          <p:nvPr/>
        </p:nvGrpSpPr>
        <p:grpSpPr bwMode="auto">
          <a:xfrm>
            <a:off x="3003550" y="1722438"/>
            <a:ext cx="3267075" cy="284162"/>
            <a:chOff x="3003958" y="1806680"/>
            <a:chExt cx="3266597" cy="283447"/>
          </a:xfrm>
        </p:grpSpPr>
        <p:sp>
          <p:nvSpPr>
            <p:cNvPr id="228" name="Oval 227"/>
            <p:cNvSpPr/>
            <p:nvPr/>
          </p:nvSpPr>
          <p:spPr bwMode="auto">
            <a:xfrm rot="18583957" flipH="1" flipV="1">
              <a:off x="2952709" y="1857929"/>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9" name="Oval 228"/>
            <p:cNvSpPr/>
            <p:nvPr/>
          </p:nvSpPr>
          <p:spPr bwMode="auto">
            <a:xfrm rot="18583957" flipH="1" flipV="1">
              <a:off x="3232859" y="1857138"/>
              <a:ext cx="28186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0" name="Oval 229"/>
            <p:cNvSpPr/>
            <p:nvPr/>
          </p:nvSpPr>
          <p:spPr bwMode="auto">
            <a:xfrm rot="18583957" flipH="1" flipV="1">
              <a:off x="3513806" y="1857138"/>
              <a:ext cx="28186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1" name="Oval 230"/>
            <p:cNvSpPr/>
            <p:nvPr/>
          </p:nvSpPr>
          <p:spPr bwMode="auto">
            <a:xfrm rot="18583957" flipH="1" flipV="1">
              <a:off x="3793961" y="1857929"/>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2" name="Oval 231"/>
            <p:cNvSpPr/>
            <p:nvPr/>
          </p:nvSpPr>
          <p:spPr bwMode="auto">
            <a:xfrm rot="18583957" flipH="1" flipV="1">
              <a:off x="4074908" y="1857929"/>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3" name="Oval 232"/>
            <p:cNvSpPr/>
            <p:nvPr/>
          </p:nvSpPr>
          <p:spPr bwMode="auto">
            <a:xfrm rot="18583957" flipH="1" flipV="1">
              <a:off x="4355058" y="1857138"/>
              <a:ext cx="28186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4" name="Oval 233"/>
            <p:cNvSpPr/>
            <p:nvPr/>
          </p:nvSpPr>
          <p:spPr bwMode="auto">
            <a:xfrm rot="18583957" flipH="1" flipV="1">
              <a:off x="4636004" y="1857138"/>
              <a:ext cx="28186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5" name="Oval 234"/>
            <p:cNvSpPr/>
            <p:nvPr/>
          </p:nvSpPr>
          <p:spPr bwMode="auto">
            <a:xfrm rot="18583957" flipH="1" flipV="1">
              <a:off x="4916160" y="1857929"/>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6" name="Oval 235"/>
            <p:cNvSpPr/>
            <p:nvPr/>
          </p:nvSpPr>
          <p:spPr bwMode="auto">
            <a:xfrm rot="18583957" flipH="1" flipV="1">
              <a:off x="5197106" y="1857929"/>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7" name="Oval 236"/>
            <p:cNvSpPr/>
            <p:nvPr/>
          </p:nvSpPr>
          <p:spPr bwMode="auto">
            <a:xfrm rot="18583957" flipH="1" flipV="1">
              <a:off x="5477256" y="1857138"/>
              <a:ext cx="28186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8" name="Oval 237"/>
            <p:cNvSpPr/>
            <p:nvPr/>
          </p:nvSpPr>
          <p:spPr bwMode="auto">
            <a:xfrm rot="18583957" flipH="1" flipV="1">
              <a:off x="5758203" y="1857138"/>
              <a:ext cx="28186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9" name="Oval 238"/>
            <p:cNvSpPr/>
            <p:nvPr/>
          </p:nvSpPr>
          <p:spPr bwMode="auto">
            <a:xfrm rot="18583957" flipH="1" flipV="1">
              <a:off x="6038358" y="1857929"/>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01" name="Group 4"/>
          <p:cNvGrpSpPr>
            <a:grpSpLocks/>
          </p:cNvGrpSpPr>
          <p:nvPr/>
        </p:nvGrpSpPr>
        <p:grpSpPr bwMode="auto">
          <a:xfrm>
            <a:off x="3003550" y="2235200"/>
            <a:ext cx="3267075" cy="284163"/>
            <a:chOff x="3003957" y="2073360"/>
            <a:chExt cx="3266598" cy="283447"/>
          </a:xfrm>
        </p:grpSpPr>
        <p:sp>
          <p:nvSpPr>
            <p:cNvPr id="241" name="Oval 240"/>
            <p:cNvSpPr/>
            <p:nvPr/>
          </p:nvSpPr>
          <p:spPr bwMode="auto">
            <a:xfrm rot="18583957" flipH="1" flipV="1">
              <a:off x="2952708" y="2124609"/>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2" name="Oval 241"/>
            <p:cNvSpPr/>
            <p:nvPr/>
          </p:nvSpPr>
          <p:spPr bwMode="auto">
            <a:xfrm rot="18583957" flipH="1" flipV="1">
              <a:off x="3232859" y="2123817"/>
              <a:ext cx="281863"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3" name="Oval 242"/>
            <p:cNvSpPr/>
            <p:nvPr/>
          </p:nvSpPr>
          <p:spPr bwMode="auto">
            <a:xfrm rot="18583957" flipH="1" flipV="1">
              <a:off x="3513806" y="2123817"/>
              <a:ext cx="281863"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4" name="Oval 243"/>
            <p:cNvSpPr/>
            <p:nvPr/>
          </p:nvSpPr>
          <p:spPr bwMode="auto">
            <a:xfrm rot="18583957" flipH="1" flipV="1">
              <a:off x="3793960" y="2124609"/>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5" name="Oval 244"/>
            <p:cNvSpPr/>
            <p:nvPr/>
          </p:nvSpPr>
          <p:spPr bwMode="auto">
            <a:xfrm rot="18583957" flipH="1" flipV="1">
              <a:off x="4074907" y="2124609"/>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6" name="Oval 245"/>
            <p:cNvSpPr/>
            <p:nvPr/>
          </p:nvSpPr>
          <p:spPr bwMode="auto">
            <a:xfrm rot="18583957" flipH="1" flipV="1">
              <a:off x="4355058" y="2123817"/>
              <a:ext cx="281863"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7" name="Oval 246"/>
            <p:cNvSpPr/>
            <p:nvPr/>
          </p:nvSpPr>
          <p:spPr bwMode="auto">
            <a:xfrm rot="18583957" flipH="1" flipV="1">
              <a:off x="4636004" y="2123817"/>
              <a:ext cx="281863"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8" name="Oval 247"/>
            <p:cNvSpPr/>
            <p:nvPr/>
          </p:nvSpPr>
          <p:spPr bwMode="auto">
            <a:xfrm rot="18583957" flipH="1" flipV="1">
              <a:off x="4916159" y="2124609"/>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9" name="Oval 248"/>
            <p:cNvSpPr/>
            <p:nvPr/>
          </p:nvSpPr>
          <p:spPr bwMode="auto">
            <a:xfrm rot="18583957" flipH="1" flipV="1">
              <a:off x="5197105" y="2124609"/>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0" name="Oval 249"/>
            <p:cNvSpPr/>
            <p:nvPr/>
          </p:nvSpPr>
          <p:spPr bwMode="auto">
            <a:xfrm rot="18583957" flipH="1" flipV="1">
              <a:off x="5477256" y="2123817"/>
              <a:ext cx="281863"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1" name="Oval 250"/>
            <p:cNvSpPr/>
            <p:nvPr/>
          </p:nvSpPr>
          <p:spPr bwMode="auto">
            <a:xfrm rot="18583957" flipH="1" flipV="1">
              <a:off x="5758203" y="2123817"/>
              <a:ext cx="281863"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2" name="Oval 251"/>
            <p:cNvSpPr/>
            <p:nvPr/>
          </p:nvSpPr>
          <p:spPr bwMode="auto">
            <a:xfrm rot="18583957" flipH="1" flipV="1">
              <a:off x="6038357" y="2124609"/>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02" name="Group 5"/>
          <p:cNvGrpSpPr>
            <a:grpSpLocks/>
          </p:cNvGrpSpPr>
          <p:nvPr/>
        </p:nvGrpSpPr>
        <p:grpSpPr bwMode="auto">
          <a:xfrm>
            <a:off x="3003550" y="2492375"/>
            <a:ext cx="3267075" cy="282575"/>
            <a:chOff x="3003958" y="2340043"/>
            <a:chExt cx="3266597" cy="283447"/>
          </a:xfrm>
        </p:grpSpPr>
        <p:sp>
          <p:nvSpPr>
            <p:cNvPr id="254" name="Oval 253"/>
            <p:cNvSpPr/>
            <p:nvPr/>
          </p:nvSpPr>
          <p:spPr bwMode="auto">
            <a:xfrm rot="18583957" flipH="1" flipV="1">
              <a:off x="2952709" y="2391292"/>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5" name="Oval 254"/>
            <p:cNvSpPr/>
            <p:nvPr/>
          </p:nvSpPr>
          <p:spPr bwMode="auto">
            <a:xfrm rot="18583957" flipH="1" flipV="1">
              <a:off x="3232864" y="2390496"/>
              <a:ext cx="281855"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6" name="Oval 255"/>
            <p:cNvSpPr/>
            <p:nvPr/>
          </p:nvSpPr>
          <p:spPr bwMode="auto">
            <a:xfrm rot="18583957" flipH="1" flipV="1">
              <a:off x="3513811" y="2390496"/>
              <a:ext cx="281855"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7" name="Oval 256"/>
            <p:cNvSpPr/>
            <p:nvPr/>
          </p:nvSpPr>
          <p:spPr bwMode="auto">
            <a:xfrm rot="18583957" flipH="1" flipV="1">
              <a:off x="3793961" y="2391292"/>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8" name="Oval 257"/>
            <p:cNvSpPr/>
            <p:nvPr/>
          </p:nvSpPr>
          <p:spPr bwMode="auto">
            <a:xfrm rot="18583957" flipH="1" flipV="1">
              <a:off x="4074908" y="2391292"/>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9" name="Oval 258"/>
            <p:cNvSpPr/>
            <p:nvPr/>
          </p:nvSpPr>
          <p:spPr bwMode="auto">
            <a:xfrm rot="18583957" flipH="1" flipV="1">
              <a:off x="4355063" y="2390496"/>
              <a:ext cx="281855"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0" name="Oval 259"/>
            <p:cNvSpPr/>
            <p:nvPr/>
          </p:nvSpPr>
          <p:spPr bwMode="auto">
            <a:xfrm rot="18583957" flipH="1" flipV="1">
              <a:off x="4636009" y="2390496"/>
              <a:ext cx="281855"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1" name="Oval 260"/>
            <p:cNvSpPr/>
            <p:nvPr/>
          </p:nvSpPr>
          <p:spPr bwMode="auto">
            <a:xfrm rot="18583957" flipH="1" flipV="1">
              <a:off x="4916159" y="2391292"/>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2" name="Oval 261"/>
            <p:cNvSpPr/>
            <p:nvPr/>
          </p:nvSpPr>
          <p:spPr bwMode="auto">
            <a:xfrm rot="18583957" flipH="1" flipV="1">
              <a:off x="5197105" y="2391292"/>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3" name="Oval 262"/>
            <p:cNvSpPr/>
            <p:nvPr/>
          </p:nvSpPr>
          <p:spPr bwMode="auto">
            <a:xfrm rot="18583957" flipH="1" flipV="1">
              <a:off x="5477261" y="2390496"/>
              <a:ext cx="281855"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4" name="Oval 263"/>
            <p:cNvSpPr/>
            <p:nvPr/>
          </p:nvSpPr>
          <p:spPr bwMode="auto">
            <a:xfrm rot="18583957" flipH="1" flipV="1">
              <a:off x="5758208" y="2390496"/>
              <a:ext cx="281855"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5" name="Oval 264"/>
            <p:cNvSpPr/>
            <p:nvPr/>
          </p:nvSpPr>
          <p:spPr bwMode="auto">
            <a:xfrm rot="18583957" flipH="1" flipV="1">
              <a:off x="6038357" y="2391292"/>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03" name="Group 6"/>
          <p:cNvGrpSpPr>
            <a:grpSpLocks/>
          </p:cNvGrpSpPr>
          <p:nvPr/>
        </p:nvGrpSpPr>
        <p:grpSpPr bwMode="auto">
          <a:xfrm>
            <a:off x="3005138" y="2747963"/>
            <a:ext cx="3265487" cy="284162"/>
            <a:chOff x="3004726" y="2607660"/>
            <a:chExt cx="3265386" cy="283448"/>
          </a:xfrm>
        </p:grpSpPr>
        <p:sp>
          <p:nvSpPr>
            <p:cNvPr id="267" name="Oval 266"/>
            <p:cNvSpPr/>
            <p:nvPr/>
          </p:nvSpPr>
          <p:spPr bwMode="auto">
            <a:xfrm rot="18583957" flipH="1" flipV="1">
              <a:off x="2952693" y="2659693"/>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8" name="Oval 267"/>
            <p:cNvSpPr/>
            <p:nvPr/>
          </p:nvSpPr>
          <p:spPr bwMode="auto">
            <a:xfrm rot="18583957" flipH="1" flipV="1">
              <a:off x="3232876" y="2658902"/>
              <a:ext cx="28186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9" name="Oval 268"/>
            <p:cNvSpPr/>
            <p:nvPr/>
          </p:nvSpPr>
          <p:spPr bwMode="auto">
            <a:xfrm rot="18583957" flipH="1" flipV="1">
              <a:off x="3513854" y="2658902"/>
              <a:ext cx="28186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0" name="Oval 269"/>
            <p:cNvSpPr/>
            <p:nvPr/>
          </p:nvSpPr>
          <p:spPr bwMode="auto">
            <a:xfrm rot="18583957" flipH="1" flipV="1">
              <a:off x="3794042" y="2659693"/>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1" name="Oval 270"/>
            <p:cNvSpPr/>
            <p:nvPr/>
          </p:nvSpPr>
          <p:spPr bwMode="auto">
            <a:xfrm rot="18583957" flipH="1" flipV="1">
              <a:off x="4075021" y="2659693"/>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2" name="Oval 271"/>
            <p:cNvSpPr/>
            <p:nvPr/>
          </p:nvSpPr>
          <p:spPr bwMode="auto">
            <a:xfrm rot="18583957" flipH="1" flipV="1">
              <a:off x="4355203" y="2658902"/>
              <a:ext cx="28186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3" name="Oval 272"/>
            <p:cNvSpPr/>
            <p:nvPr/>
          </p:nvSpPr>
          <p:spPr bwMode="auto">
            <a:xfrm rot="18583957" flipH="1" flipV="1">
              <a:off x="4636182" y="2658902"/>
              <a:ext cx="28186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4" name="Oval 273"/>
            <p:cNvSpPr/>
            <p:nvPr/>
          </p:nvSpPr>
          <p:spPr bwMode="auto">
            <a:xfrm rot="18583957" flipH="1" flipV="1">
              <a:off x="4916369" y="2659693"/>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5" name="Oval 274"/>
            <p:cNvSpPr/>
            <p:nvPr/>
          </p:nvSpPr>
          <p:spPr bwMode="auto">
            <a:xfrm rot="18583957" flipH="1" flipV="1">
              <a:off x="5197349" y="2659693"/>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6" name="Oval 275"/>
            <p:cNvSpPr/>
            <p:nvPr/>
          </p:nvSpPr>
          <p:spPr bwMode="auto">
            <a:xfrm rot="18583957" flipH="1" flipV="1">
              <a:off x="5477531" y="2658902"/>
              <a:ext cx="28186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7" name="Oval 276"/>
            <p:cNvSpPr/>
            <p:nvPr/>
          </p:nvSpPr>
          <p:spPr bwMode="auto">
            <a:xfrm rot="18583957" flipH="1" flipV="1">
              <a:off x="5758509" y="2658902"/>
              <a:ext cx="28186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8" name="Oval 277"/>
            <p:cNvSpPr/>
            <p:nvPr/>
          </p:nvSpPr>
          <p:spPr bwMode="auto">
            <a:xfrm rot="18583957" flipH="1" flipV="1">
              <a:off x="6038698" y="2659693"/>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04" name="Group 7"/>
          <p:cNvGrpSpPr>
            <a:grpSpLocks/>
          </p:cNvGrpSpPr>
          <p:nvPr/>
        </p:nvGrpSpPr>
        <p:grpSpPr bwMode="auto">
          <a:xfrm>
            <a:off x="3005138" y="3003550"/>
            <a:ext cx="3265487" cy="284163"/>
            <a:chOff x="3004726" y="2874341"/>
            <a:chExt cx="3265386" cy="283448"/>
          </a:xfrm>
        </p:grpSpPr>
        <p:sp>
          <p:nvSpPr>
            <p:cNvPr id="280" name="Oval 279"/>
            <p:cNvSpPr/>
            <p:nvPr/>
          </p:nvSpPr>
          <p:spPr bwMode="auto">
            <a:xfrm rot="18583957" flipH="1" flipV="1">
              <a:off x="2952693" y="2926374"/>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1" name="Oval 280"/>
            <p:cNvSpPr/>
            <p:nvPr/>
          </p:nvSpPr>
          <p:spPr bwMode="auto">
            <a:xfrm rot="18583957" flipH="1" flipV="1">
              <a:off x="3232876" y="2925582"/>
              <a:ext cx="281864"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2" name="Oval 281"/>
            <p:cNvSpPr/>
            <p:nvPr/>
          </p:nvSpPr>
          <p:spPr bwMode="auto">
            <a:xfrm rot="18583957" flipH="1" flipV="1">
              <a:off x="3513854" y="2925582"/>
              <a:ext cx="281864"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3" name="Oval 282"/>
            <p:cNvSpPr/>
            <p:nvPr/>
          </p:nvSpPr>
          <p:spPr bwMode="auto">
            <a:xfrm rot="18583957" flipH="1" flipV="1">
              <a:off x="3794042" y="2926374"/>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4" name="Oval 283"/>
            <p:cNvSpPr/>
            <p:nvPr/>
          </p:nvSpPr>
          <p:spPr bwMode="auto">
            <a:xfrm rot="18583957" flipH="1" flipV="1">
              <a:off x="4075020" y="2926374"/>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5" name="Oval 284"/>
            <p:cNvSpPr/>
            <p:nvPr/>
          </p:nvSpPr>
          <p:spPr bwMode="auto">
            <a:xfrm rot="18583957" flipH="1" flipV="1">
              <a:off x="4355203" y="2925582"/>
              <a:ext cx="281864"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6" name="Oval 285"/>
            <p:cNvSpPr/>
            <p:nvPr/>
          </p:nvSpPr>
          <p:spPr bwMode="auto">
            <a:xfrm rot="18583957" flipH="1" flipV="1">
              <a:off x="4636183" y="2925582"/>
              <a:ext cx="281864"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7" name="Oval 286"/>
            <p:cNvSpPr/>
            <p:nvPr/>
          </p:nvSpPr>
          <p:spPr bwMode="auto">
            <a:xfrm rot="18583957" flipH="1" flipV="1">
              <a:off x="4916369" y="2926374"/>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8" name="Oval 287"/>
            <p:cNvSpPr/>
            <p:nvPr/>
          </p:nvSpPr>
          <p:spPr bwMode="auto">
            <a:xfrm rot="18583957" flipH="1" flipV="1">
              <a:off x="5197348" y="2926374"/>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9" name="Oval 288"/>
            <p:cNvSpPr/>
            <p:nvPr/>
          </p:nvSpPr>
          <p:spPr bwMode="auto">
            <a:xfrm rot="18583957" flipH="1" flipV="1">
              <a:off x="5477532" y="2925582"/>
              <a:ext cx="281864"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0" name="Oval 289"/>
            <p:cNvSpPr/>
            <p:nvPr/>
          </p:nvSpPr>
          <p:spPr bwMode="auto">
            <a:xfrm rot="18583957" flipH="1" flipV="1">
              <a:off x="5758510" y="2925582"/>
              <a:ext cx="281864"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1" name="Oval 290"/>
            <p:cNvSpPr/>
            <p:nvPr/>
          </p:nvSpPr>
          <p:spPr bwMode="auto">
            <a:xfrm rot="18583957" flipH="1" flipV="1">
              <a:off x="6038697" y="2926374"/>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05" name="Group 8"/>
          <p:cNvGrpSpPr>
            <a:grpSpLocks/>
          </p:cNvGrpSpPr>
          <p:nvPr/>
        </p:nvGrpSpPr>
        <p:grpSpPr bwMode="auto">
          <a:xfrm>
            <a:off x="3005138" y="3260725"/>
            <a:ext cx="3265487" cy="282575"/>
            <a:chOff x="3004726" y="3141023"/>
            <a:chExt cx="3265386" cy="283448"/>
          </a:xfrm>
        </p:grpSpPr>
        <p:sp>
          <p:nvSpPr>
            <p:cNvPr id="293" name="Oval 292"/>
            <p:cNvSpPr/>
            <p:nvPr/>
          </p:nvSpPr>
          <p:spPr bwMode="auto">
            <a:xfrm rot="18583957" flipH="1" flipV="1">
              <a:off x="2952693" y="3193056"/>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4" name="Oval 293"/>
            <p:cNvSpPr/>
            <p:nvPr/>
          </p:nvSpPr>
          <p:spPr bwMode="auto">
            <a:xfrm rot="18583957" flipH="1" flipV="1">
              <a:off x="3232881" y="3192260"/>
              <a:ext cx="281856"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5" name="Oval 294"/>
            <p:cNvSpPr/>
            <p:nvPr/>
          </p:nvSpPr>
          <p:spPr bwMode="auto">
            <a:xfrm rot="18583957" flipH="1" flipV="1">
              <a:off x="3513859" y="3192260"/>
              <a:ext cx="281856"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6" name="Oval 295"/>
            <p:cNvSpPr/>
            <p:nvPr/>
          </p:nvSpPr>
          <p:spPr bwMode="auto">
            <a:xfrm rot="18583957" flipH="1" flipV="1">
              <a:off x="3794042" y="3193056"/>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7" name="Oval 296"/>
            <p:cNvSpPr/>
            <p:nvPr/>
          </p:nvSpPr>
          <p:spPr bwMode="auto">
            <a:xfrm rot="18583957" flipH="1" flipV="1">
              <a:off x="4075020" y="3193056"/>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8" name="Oval 297"/>
            <p:cNvSpPr/>
            <p:nvPr/>
          </p:nvSpPr>
          <p:spPr bwMode="auto">
            <a:xfrm rot="18583957" flipH="1" flipV="1">
              <a:off x="4355208" y="3192260"/>
              <a:ext cx="281856"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9" name="Oval 298"/>
            <p:cNvSpPr/>
            <p:nvPr/>
          </p:nvSpPr>
          <p:spPr bwMode="auto">
            <a:xfrm rot="18583957" flipH="1" flipV="1">
              <a:off x="4636187" y="3192260"/>
              <a:ext cx="281856"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0" name="Oval 299"/>
            <p:cNvSpPr/>
            <p:nvPr/>
          </p:nvSpPr>
          <p:spPr bwMode="auto">
            <a:xfrm rot="18583957" flipH="1" flipV="1">
              <a:off x="4916369" y="3193056"/>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1" name="Oval 300"/>
            <p:cNvSpPr/>
            <p:nvPr/>
          </p:nvSpPr>
          <p:spPr bwMode="auto">
            <a:xfrm rot="18583957" flipH="1" flipV="1">
              <a:off x="5197348" y="3193056"/>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2" name="Oval 301"/>
            <p:cNvSpPr/>
            <p:nvPr/>
          </p:nvSpPr>
          <p:spPr bwMode="auto">
            <a:xfrm rot="18583957" flipH="1" flipV="1">
              <a:off x="5477536" y="3192260"/>
              <a:ext cx="281856"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3" name="Oval 302"/>
            <p:cNvSpPr/>
            <p:nvPr/>
          </p:nvSpPr>
          <p:spPr bwMode="auto">
            <a:xfrm rot="18583957" flipH="1" flipV="1">
              <a:off x="5758514" y="3192260"/>
              <a:ext cx="281856"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4" name="Oval 303"/>
            <p:cNvSpPr/>
            <p:nvPr/>
          </p:nvSpPr>
          <p:spPr bwMode="auto">
            <a:xfrm rot="18583957" flipH="1" flipV="1">
              <a:off x="6038697" y="3193056"/>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06" name="Group 20"/>
          <p:cNvGrpSpPr>
            <a:grpSpLocks/>
          </p:cNvGrpSpPr>
          <p:nvPr/>
        </p:nvGrpSpPr>
        <p:grpSpPr bwMode="auto">
          <a:xfrm>
            <a:off x="3005138" y="3516313"/>
            <a:ext cx="3265487" cy="284162"/>
            <a:chOff x="3004726" y="3422218"/>
            <a:chExt cx="3265386" cy="283448"/>
          </a:xfrm>
        </p:grpSpPr>
        <p:sp>
          <p:nvSpPr>
            <p:cNvPr id="306" name="Oval 305"/>
            <p:cNvSpPr/>
            <p:nvPr/>
          </p:nvSpPr>
          <p:spPr bwMode="auto">
            <a:xfrm rot="18583957" flipH="1" flipV="1">
              <a:off x="2952693" y="3474251"/>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 name="Oval 306"/>
            <p:cNvSpPr/>
            <p:nvPr/>
          </p:nvSpPr>
          <p:spPr bwMode="auto">
            <a:xfrm rot="18583957" flipH="1" flipV="1">
              <a:off x="3232876" y="3473460"/>
              <a:ext cx="28186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8" name="Oval 307"/>
            <p:cNvSpPr/>
            <p:nvPr/>
          </p:nvSpPr>
          <p:spPr bwMode="auto">
            <a:xfrm rot="18583957" flipH="1" flipV="1">
              <a:off x="3513854" y="3473460"/>
              <a:ext cx="28186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9" name="Oval 308"/>
            <p:cNvSpPr/>
            <p:nvPr/>
          </p:nvSpPr>
          <p:spPr bwMode="auto">
            <a:xfrm rot="18583957" flipH="1" flipV="1">
              <a:off x="3794042" y="3474251"/>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0" name="Oval 309"/>
            <p:cNvSpPr/>
            <p:nvPr/>
          </p:nvSpPr>
          <p:spPr bwMode="auto">
            <a:xfrm rot="18583957" flipH="1" flipV="1">
              <a:off x="4075021" y="3474251"/>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1" name="Oval 310"/>
            <p:cNvSpPr/>
            <p:nvPr/>
          </p:nvSpPr>
          <p:spPr bwMode="auto">
            <a:xfrm rot="18583957" flipH="1" flipV="1">
              <a:off x="4355203" y="3473460"/>
              <a:ext cx="28186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2" name="Oval 311"/>
            <p:cNvSpPr/>
            <p:nvPr/>
          </p:nvSpPr>
          <p:spPr bwMode="auto">
            <a:xfrm rot="18583957" flipH="1" flipV="1">
              <a:off x="4636182" y="3473460"/>
              <a:ext cx="28186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3" name="Oval 312"/>
            <p:cNvSpPr/>
            <p:nvPr/>
          </p:nvSpPr>
          <p:spPr bwMode="auto">
            <a:xfrm rot="18583957" flipH="1" flipV="1">
              <a:off x="4916369" y="3474251"/>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4" name="Oval 313"/>
            <p:cNvSpPr/>
            <p:nvPr/>
          </p:nvSpPr>
          <p:spPr bwMode="auto">
            <a:xfrm rot="18583957" flipH="1" flipV="1">
              <a:off x="5197349" y="3474251"/>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5" name="Oval 314"/>
            <p:cNvSpPr/>
            <p:nvPr/>
          </p:nvSpPr>
          <p:spPr bwMode="auto">
            <a:xfrm rot="18583957" flipH="1" flipV="1">
              <a:off x="5477531" y="3473460"/>
              <a:ext cx="28186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6" name="Oval 315"/>
            <p:cNvSpPr/>
            <p:nvPr/>
          </p:nvSpPr>
          <p:spPr bwMode="auto">
            <a:xfrm rot="18583957" flipH="1" flipV="1">
              <a:off x="5758509" y="3473460"/>
              <a:ext cx="28186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7" name="Oval 316"/>
            <p:cNvSpPr/>
            <p:nvPr/>
          </p:nvSpPr>
          <p:spPr bwMode="auto">
            <a:xfrm rot="18583957" flipH="1" flipV="1">
              <a:off x="6038698" y="3474251"/>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07" name="Group 22"/>
          <p:cNvGrpSpPr>
            <a:grpSpLocks/>
          </p:cNvGrpSpPr>
          <p:nvPr/>
        </p:nvGrpSpPr>
        <p:grpSpPr bwMode="auto">
          <a:xfrm>
            <a:off x="3005138" y="4029075"/>
            <a:ext cx="3265487" cy="284163"/>
            <a:chOff x="3004726" y="3955581"/>
            <a:chExt cx="3265386" cy="283448"/>
          </a:xfrm>
        </p:grpSpPr>
        <p:sp>
          <p:nvSpPr>
            <p:cNvPr id="319" name="Oval 318"/>
            <p:cNvSpPr/>
            <p:nvPr/>
          </p:nvSpPr>
          <p:spPr bwMode="auto">
            <a:xfrm rot="18583957" flipH="1" flipV="1">
              <a:off x="2952693" y="4007614"/>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0" name="Oval 319"/>
            <p:cNvSpPr/>
            <p:nvPr/>
          </p:nvSpPr>
          <p:spPr bwMode="auto">
            <a:xfrm rot="18583957" flipH="1" flipV="1">
              <a:off x="3232876" y="4006822"/>
              <a:ext cx="281864"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1" name="Oval 320"/>
            <p:cNvSpPr/>
            <p:nvPr/>
          </p:nvSpPr>
          <p:spPr bwMode="auto">
            <a:xfrm rot="18583957" flipH="1" flipV="1">
              <a:off x="3513854" y="4006822"/>
              <a:ext cx="281864"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2" name="Oval 321"/>
            <p:cNvSpPr/>
            <p:nvPr/>
          </p:nvSpPr>
          <p:spPr bwMode="auto">
            <a:xfrm rot="18583957" flipH="1" flipV="1">
              <a:off x="3794042" y="4007614"/>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3" name="Oval 322"/>
            <p:cNvSpPr/>
            <p:nvPr/>
          </p:nvSpPr>
          <p:spPr bwMode="auto">
            <a:xfrm rot="18583957" flipH="1" flipV="1">
              <a:off x="4075020" y="4007614"/>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4" name="Oval 323"/>
            <p:cNvSpPr/>
            <p:nvPr/>
          </p:nvSpPr>
          <p:spPr bwMode="auto">
            <a:xfrm rot="18583957" flipH="1" flipV="1">
              <a:off x="4355203" y="4006822"/>
              <a:ext cx="281864"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5" name="Oval 324"/>
            <p:cNvSpPr/>
            <p:nvPr/>
          </p:nvSpPr>
          <p:spPr bwMode="auto">
            <a:xfrm rot="18583957" flipH="1" flipV="1">
              <a:off x="4636183" y="4006822"/>
              <a:ext cx="281864"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6" name="Oval 325"/>
            <p:cNvSpPr/>
            <p:nvPr/>
          </p:nvSpPr>
          <p:spPr bwMode="auto">
            <a:xfrm rot="18583957" flipH="1" flipV="1">
              <a:off x="4916369" y="4007614"/>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7" name="Oval 326"/>
            <p:cNvSpPr/>
            <p:nvPr/>
          </p:nvSpPr>
          <p:spPr bwMode="auto">
            <a:xfrm rot="18583957" flipH="1" flipV="1">
              <a:off x="5197348" y="4007614"/>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8" name="Oval 327"/>
            <p:cNvSpPr/>
            <p:nvPr/>
          </p:nvSpPr>
          <p:spPr bwMode="auto">
            <a:xfrm rot="18583957" flipH="1" flipV="1">
              <a:off x="5477532" y="4006822"/>
              <a:ext cx="281864"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9" name="Oval 328"/>
            <p:cNvSpPr/>
            <p:nvPr/>
          </p:nvSpPr>
          <p:spPr bwMode="auto">
            <a:xfrm rot="18583957" flipH="1" flipV="1">
              <a:off x="5758510" y="4006822"/>
              <a:ext cx="281864"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0" name="Oval 329"/>
            <p:cNvSpPr/>
            <p:nvPr/>
          </p:nvSpPr>
          <p:spPr bwMode="auto">
            <a:xfrm rot="18583957" flipH="1" flipV="1">
              <a:off x="6038697" y="4007614"/>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08" name="Group 23"/>
          <p:cNvGrpSpPr>
            <a:grpSpLocks/>
          </p:cNvGrpSpPr>
          <p:nvPr/>
        </p:nvGrpSpPr>
        <p:grpSpPr bwMode="auto">
          <a:xfrm>
            <a:off x="3005138" y="4286250"/>
            <a:ext cx="3265487" cy="282575"/>
            <a:chOff x="3004726" y="4222263"/>
            <a:chExt cx="3265386" cy="283448"/>
          </a:xfrm>
        </p:grpSpPr>
        <p:sp>
          <p:nvSpPr>
            <p:cNvPr id="332" name="Oval 331"/>
            <p:cNvSpPr/>
            <p:nvPr/>
          </p:nvSpPr>
          <p:spPr bwMode="auto">
            <a:xfrm rot="18583957" flipH="1" flipV="1">
              <a:off x="2952693" y="4274296"/>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3" name="Oval 332"/>
            <p:cNvSpPr/>
            <p:nvPr/>
          </p:nvSpPr>
          <p:spPr bwMode="auto">
            <a:xfrm rot="18583957" flipH="1" flipV="1">
              <a:off x="3232881" y="4273500"/>
              <a:ext cx="281856"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4" name="Oval 333"/>
            <p:cNvSpPr/>
            <p:nvPr/>
          </p:nvSpPr>
          <p:spPr bwMode="auto">
            <a:xfrm rot="18583957" flipH="1" flipV="1">
              <a:off x="3513859" y="4273500"/>
              <a:ext cx="281856"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5" name="Oval 334"/>
            <p:cNvSpPr/>
            <p:nvPr/>
          </p:nvSpPr>
          <p:spPr bwMode="auto">
            <a:xfrm rot="18583957" flipH="1" flipV="1">
              <a:off x="3794042" y="4274296"/>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6" name="Oval 335"/>
            <p:cNvSpPr/>
            <p:nvPr/>
          </p:nvSpPr>
          <p:spPr bwMode="auto">
            <a:xfrm rot="18583957" flipH="1" flipV="1">
              <a:off x="4075020" y="4274296"/>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7" name="Oval 336"/>
            <p:cNvSpPr/>
            <p:nvPr/>
          </p:nvSpPr>
          <p:spPr bwMode="auto">
            <a:xfrm rot="18583957" flipH="1" flipV="1">
              <a:off x="4355208" y="4273500"/>
              <a:ext cx="281856"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8" name="Oval 337"/>
            <p:cNvSpPr/>
            <p:nvPr/>
          </p:nvSpPr>
          <p:spPr bwMode="auto">
            <a:xfrm rot="18583957" flipH="1" flipV="1">
              <a:off x="4636187" y="4273500"/>
              <a:ext cx="281856"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9" name="Oval 338"/>
            <p:cNvSpPr/>
            <p:nvPr/>
          </p:nvSpPr>
          <p:spPr bwMode="auto">
            <a:xfrm rot="18583957" flipH="1" flipV="1">
              <a:off x="4916369" y="4274296"/>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0" name="Oval 339"/>
            <p:cNvSpPr/>
            <p:nvPr/>
          </p:nvSpPr>
          <p:spPr bwMode="auto">
            <a:xfrm rot="18583957" flipH="1" flipV="1">
              <a:off x="5197348" y="4274296"/>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1" name="Oval 340"/>
            <p:cNvSpPr/>
            <p:nvPr/>
          </p:nvSpPr>
          <p:spPr bwMode="auto">
            <a:xfrm rot="18583957" flipH="1" flipV="1">
              <a:off x="5477536" y="4273500"/>
              <a:ext cx="281856"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2" name="Oval 341"/>
            <p:cNvSpPr/>
            <p:nvPr/>
          </p:nvSpPr>
          <p:spPr bwMode="auto">
            <a:xfrm rot="18583957" flipH="1" flipV="1">
              <a:off x="5758514" y="4273500"/>
              <a:ext cx="281856"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3" name="Oval 342"/>
            <p:cNvSpPr/>
            <p:nvPr/>
          </p:nvSpPr>
          <p:spPr bwMode="auto">
            <a:xfrm rot="18583957" flipH="1" flipV="1">
              <a:off x="6038697" y="4274296"/>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09" name="Group 24"/>
          <p:cNvGrpSpPr>
            <a:grpSpLocks/>
          </p:cNvGrpSpPr>
          <p:nvPr/>
        </p:nvGrpSpPr>
        <p:grpSpPr bwMode="auto">
          <a:xfrm>
            <a:off x="3003550" y="4541838"/>
            <a:ext cx="3267075" cy="284162"/>
            <a:chOff x="3003957" y="4489595"/>
            <a:chExt cx="3266598" cy="283447"/>
          </a:xfrm>
        </p:grpSpPr>
        <p:sp>
          <p:nvSpPr>
            <p:cNvPr id="345" name="Oval 344"/>
            <p:cNvSpPr/>
            <p:nvPr/>
          </p:nvSpPr>
          <p:spPr bwMode="auto">
            <a:xfrm rot="18583957" flipH="1" flipV="1">
              <a:off x="2952708" y="4540844"/>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6" name="Oval 345"/>
            <p:cNvSpPr/>
            <p:nvPr/>
          </p:nvSpPr>
          <p:spPr bwMode="auto">
            <a:xfrm rot="18583957" flipH="1" flipV="1">
              <a:off x="3232858" y="4540053"/>
              <a:ext cx="28186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7" name="Oval 346"/>
            <p:cNvSpPr/>
            <p:nvPr/>
          </p:nvSpPr>
          <p:spPr bwMode="auto">
            <a:xfrm rot="18583957" flipH="1" flipV="1">
              <a:off x="3513805" y="4540053"/>
              <a:ext cx="28186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8" name="Oval 347"/>
            <p:cNvSpPr/>
            <p:nvPr/>
          </p:nvSpPr>
          <p:spPr bwMode="auto">
            <a:xfrm rot="18583957" flipH="1" flipV="1">
              <a:off x="3793960" y="4540844"/>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9" name="Oval 348"/>
            <p:cNvSpPr/>
            <p:nvPr/>
          </p:nvSpPr>
          <p:spPr bwMode="auto">
            <a:xfrm rot="18583957" flipH="1" flipV="1">
              <a:off x="4074907" y="4540844"/>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0" name="Oval 349"/>
            <p:cNvSpPr/>
            <p:nvPr/>
          </p:nvSpPr>
          <p:spPr bwMode="auto">
            <a:xfrm rot="18583957" flipH="1" flipV="1">
              <a:off x="4355058" y="4540053"/>
              <a:ext cx="28186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1" name="Oval 350"/>
            <p:cNvSpPr/>
            <p:nvPr/>
          </p:nvSpPr>
          <p:spPr bwMode="auto">
            <a:xfrm rot="18583957" flipH="1" flipV="1">
              <a:off x="4636004" y="4540053"/>
              <a:ext cx="28186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2" name="Oval 351"/>
            <p:cNvSpPr/>
            <p:nvPr/>
          </p:nvSpPr>
          <p:spPr bwMode="auto">
            <a:xfrm rot="18583957" flipH="1" flipV="1">
              <a:off x="4916160" y="4540844"/>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3" name="Oval 352"/>
            <p:cNvSpPr/>
            <p:nvPr/>
          </p:nvSpPr>
          <p:spPr bwMode="auto">
            <a:xfrm rot="18583957" flipH="1" flipV="1">
              <a:off x="5197106" y="4540844"/>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4" name="Oval 353"/>
            <p:cNvSpPr/>
            <p:nvPr/>
          </p:nvSpPr>
          <p:spPr bwMode="auto">
            <a:xfrm rot="18583957" flipH="1" flipV="1">
              <a:off x="5477256" y="4540053"/>
              <a:ext cx="28186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5" name="Oval 354"/>
            <p:cNvSpPr/>
            <p:nvPr/>
          </p:nvSpPr>
          <p:spPr bwMode="auto">
            <a:xfrm rot="18583957" flipH="1" flipV="1">
              <a:off x="5758203" y="4540053"/>
              <a:ext cx="28186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6" name="Oval 355"/>
            <p:cNvSpPr/>
            <p:nvPr/>
          </p:nvSpPr>
          <p:spPr bwMode="auto">
            <a:xfrm rot="18583957" flipH="1" flipV="1">
              <a:off x="6038358" y="4540844"/>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10" name="Group 25"/>
          <p:cNvGrpSpPr>
            <a:grpSpLocks/>
          </p:cNvGrpSpPr>
          <p:nvPr/>
        </p:nvGrpSpPr>
        <p:grpSpPr bwMode="auto">
          <a:xfrm>
            <a:off x="3003550" y="4799013"/>
            <a:ext cx="3267075" cy="282575"/>
            <a:chOff x="3003958" y="4756278"/>
            <a:chExt cx="3266597" cy="283447"/>
          </a:xfrm>
        </p:grpSpPr>
        <p:sp>
          <p:nvSpPr>
            <p:cNvPr id="358" name="Oval 357"/>
            <p:cNvSpPr/>
            <p:nvPr/>
          </p:nvSpPr>
          <p:spPr bwMode="auto">
            <a:xfrm rot="18583957" flipH="1" flipV="1">
              <a:off x="2952709" y="4807527"/>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9" name="Oval 358"/>
            <p:cNvSpPr/>
            <p:nvPr/>
          </p:nvSpPr>
          <p:spPr bwMode="auto">
            <a:xfrm rot="18583957" flipH="1" flipV="1">
              <a:off x="3232864" y="4806731"/>
              <a:ext cx="28185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0" name="Oval 359"/>
            <p:cNvSpPr/>
            <p:nvPr/>
          </p:nvSpPr>
          <p:spPr bwMode="auto">
            <a:xfrm rot="18583957" flipH="1" flipV="1">
              <a:off x="3513811" y="4806731"/>
              <a:ext cx="28185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1" name="Oval 360"/>
            <p:cNvSpPr/>
            <p:nvPr/>
          </p:nvSpPr>
          <p:spPr bwMode="auto">
            <a:xfrm rot="18583957" flipH="1" flipV="1">
              <a:off x="3793961" y="4807527"/>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2" name="Oval 361"/>
            <p:cNvSpPr/>
            <p:nvPr/>
          </p:nvSpPr>
          <p:spPr bwMode="auto">
            <a:xfrm rot="18583957" flipH="1" flipV="1">
              <a:off x="4074908" y="4807527"/>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3" name="Oval 362"/>
            <p:cNvSpPr/>
            <p:nvPr/>
          </p:nvSpPr>
          <p:spPr bwMode="auto">
            <a:xfrm rot="18583957" flipH="1" flipV="1">
              <a:off x="4355063" y="4806731"/>
              <a:ext cx="28185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4" name="Oval 363"/>
            <p:cNvSpPr/>
            <p:nvPr/>
          </p:nvSpPr>
          <p:spPr bwMode="auto">
            <a:xfrm rot="18583957" flipH="1" flipV="1">
              <a:off x="4636009" y="4806731"/>
              <a:ext cx="28185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5" name="Oval 364"/>
            <p:cNvSpPr/>
            <p:nvPr/>
          </p:nvSpPr>
          <p:spPr bwMode="auto">
            <a:xfrm rot="18583957" flipH="1" flipV="1">
              <a:off x="4916159" y="4807527"/>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6" name="Oval 365"/>
            <p:cNvSpPr/>
            <p:nvPr/>
          </p:nvSpPr>
          <p:spPr bwMode="auto">
            <a:xfrm rot="18583957" flipH="1" flipV="1">
              <a:off x="5197105" y="4807527"/>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7" name="Oval 366"/>
            <p:cNvSpPr/>
            <p:nvPr/>
          </p:nvSpPr>
          <p:spPr bwMode="auto">
            <a:xfrm rot="18583957" flipH="1" flipV="1">
              <a:off x="5477261" y="4806731"/>
              <a:ext cx="28185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8" name="Oval 367"/>
            <p:cNvSpPr/>
            <p:nvPr/>
          </p:nvSpPr>
          <p:spPr bwMode="auto">
            <a:xfrm rot="18583957" flipH="1" flipV="1">
              <a:off x="5758208" y="4806731"/>
              <a:ext cx="281854"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9" name="Oval 368"/>
            <p:cNvSpPr/>
            <p:nvPr/>
          </p:nvSpPr>
          <p:spPr bwMode="auto">
            <a:xfrm rot="18583957" flipH="1" flipV="1">
              <a:off x="6038357" y="4807527"/>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11" name="Group 26"/>
          <p:cNvGrpSpPr>
            <a:grpSpLocks/>
          </p:cNvGrpSpPr>
          <p:nvPr/>
        </p:nvGrpSpPr>
        <p:grpSpPr bwMode="auto">
          <a:xfrm>
            <a:off x="3003550" y="5054600"/>
            <a:ext cx="3267075" cy="284163"/>
            <a:chOff x="3003957" y="5022958"/>
            <a:chExt cx="3266598" cy="283447"/>
          </a:xfrm>
        </p:grpSpPr>
        <p:sp>
          <p:nvSpPr>
            <p:cNvPr id="371" name="Oval 370"/>
            <p:cNvSpPr/>
            <p:nvPr/>
          </p:nvSpPr>
          <p:spPr bwMode="auto">
            <a:xfrm rot="18583957" flipH="1" flipV="1">
              <a:off x="2952708" y="5074207"/>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2" name="Oval 371"/>
            <p:cNvSpPr/>
            <p:nvPr/>
          </p:nvSpPr>
          <p:spPr bwMode="auto">
            <a:xfrm rot="18583957" flipH="1" flipV="1">
              <a:off x="3232859" y="5073415"/>
              <a:ext cx="281863"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3" name="Oval 372"/>
            <p:cNvSpPr/>
            <p:nvPr/>
          </p:nvSpPr>
          <p:spPr bwMode="auto">
            <a:xfrm rot="18583957" flipH="1" flipV="1">
              <a:off x="3513806" y="5073415"/>
              <a:ext cx="281863"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4" name="Oval 373"/>
            <p:cNvSpPr/>
            <p:nvPr/>
          </p:nvSpPr>
          <p:spPr bwMode="auto">
            <a:xfrm rot="18583957" flipH="1" flipV="1">
              <a:off x="3793960" y="5074207"/>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5" name="Oval 374"/>
            <p:cNvSpPr/>
            <p:nvPr/>
          </p:nvSpPr>
          <p:spPr bwMode="auto">
            <a:xfrm rot="18583957" flipH="1" flipV="1">
              <a:off x="4074907" y="5074207"/>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6" name="Oval 375"/>
            <p:cNvSpPr/>
            <p:nvPr/>
          </p:nvSpPr>
          <p:spPr bwMode="auto">
            <a:xfrm rot="18583957" flipH="1" flipV="1">
              <a:off x="4355058" y="5073415"/>
              <a:ext cx="281863"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7" name="Oval 376"/>
            <p:cNvSpPr/>
            <p:nvPr/>
          </p:nvSpPr>
          <p:spPr bwMode="auto">
            <a:xfrm rot="18583957" flipH="1" flipV="1">
              <a:off x="4636004" y="5073415"/>
              <a:ext cx="281863"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8" name="Oval 377"/>
            <p:cNvSpPr/>
            <p:nvPr/>
          </p:nvSpPr>
          <p:spPr bwMode="auto">
            <a:xfrm rot="18583957" flipH="1" flipV="1">
              <a:off x="4916159" y="5074207"/>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9" name="Oval 378"/>
            <p:cNvSpPr/>
            <p:nvPr/>
          </p:nvSpPr>
          <p:spPr bwMode="auto">
            <a:xfrm rot="18583957" flipH="1" flipV="1">
              <a:off x="5197105" y="5074207"/>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0" name="Oval 379"/>
            <p:cNvSpPr/>
            <p:nvPr/>
          </p:nvSpPr>
          <p:spPr bwMode="auto">
            <a:xfrm rot="18583957" flipH="1" flipV="1">
              <a:off x="5477256" y="5073415"/>
              <a:ext cx="281863"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1" name="Oval 380"/>
            <p:cNvSpPr/>
            <p:nvPr/>
          </p:nvSpPr>
          <p:spPr bwMode="auto">
            <a:xfrm rot="18583957" flipH="1" flipV="1">
              <a:off x="5758203" y="5073415"/>
              <a:ext cx="281863"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2" name="Oval 381"/>
            <p:cNvSpPr/>
            <p:nvPr/>
          </p:nvSpPr>
          <p:spPr bwMode="auto">
            <a:xfrm rot="18583957" flipH="1" flipV="1">
              <a:off x="6038357" y="5074207"/>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12" name="Group 27"/>
          <p:cNvGrpSpPr>
            <a:grpSpLocks/>
          </p:cNvGrpSpPr>
          <p:nvPr/>
        </p:nvGrpSpPr>
        <p:grpSpPr bwMode="auto">
          <a:xfrm>
            <a:off x="3003550" y="5311775"/>
            <a:ext cx="3267075" cy="282575"/>
            <a:chOff x="3003958" y="5289641"/>
            <a:chExt cx="3266597" cy="283447"/>
          </a:xfrm>
        </p:grpSpPr>
        <p:sp>
          <p:nvSpPr>
            <p:cNvPr id="384" name="Oval 383"/>
            <p:cNvSpPr/>
            <p:nvPr/>
          </p:nvSpPr>
          <p:spPr bwMode="auto">
            <a:xfrm rot="18583957" flipH="1" flipV="1">
              <a:off x="2952709" y="5340890"/>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5" name="Oval 384"/>
            <p:cNvSpPr/>
            <p:nvPr/>
          </p:nvSpPr>
          <p:spPr bwMode="auto">
            <a:xfrm rot="18583957" flipH="1" flipV="1">
              <a:off x="3232864" y="5340094"/>
              <a:ext cx="281855"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6" name="Oval 385"/>
            <p:cNvSpPr/>
            <p:nvPr/>
          </p:nvSpPr>
          <p:spPr bwMode="auto">
            <a:xfrm rot="18583957" flipH="1" flipV="1">
              <a:off x="3513811" y="5340094"/>
              <a:ext cx="281855"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7" name="Oval 386"/>
            <p:cNvSpPr/>
            <p:nvPr/>
          </p:nvSpPr>
          <p:spPr bwMode="auto">
            <a:xfrm rot="18583957" flipH="1" flipV="1">
              <a:off x="3793961" y="5340890"/>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8" name="Oval 387"/>
            <p:cNvSpPr/>
            <p:nvPr/>
          </p:nvSpPr>
          <p:spPr bwMode="auto">
            <a:xfrm rot="18583957" flipH="1" flipV="1">
              <a:off x="4074908" y="5340890"/>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9" name="Oval 388"/>
            <p:cNvSpPr/>
            <p:nvPr/>
          </p:nvSpPr>
          <p:spPr bwMode="auto">
            <a:xfrm rot="18583957" flipH="1" flipV="1">
              <a:off x="4355063" y="5340094"/>
              <a:ext cx="281855"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0" name="Oval 389"/>
            <p:cNvSpPr/>
            <p:nvPr/>
          </p:nvSpPr>
          <p:spPr bwMode="auto">
            <a:xfrm rot="18583957" flipH="1" flipV="1">
              <a:off x="4636009" y="5340094"/>
              <a:ext cx="281855"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1" name="Oval 390"/>
            <p:cNvSpPr/>
            <p:nvPr/>
          </p:nvSpPr>
          <p:spPr bwMode="auto">
            <a:xfrm rot="18583957" flipH="1" flipV="1">
              <a:off x="4916159" y="5340890"/>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2" name="Oval 391"/>
            <p:cNvSpPr/>
            <p:nvPr/>
          </p:nvSpPr>
          <p:spPr bwMode="auto">
            <a:xfrm rot="18583957" flipH="1" flipV="1">
              <a:off x="5197105" y="5340890"/>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3" name="Oval 392"/>
            <p:cNvSpPr/>
            <p:nvPr/>
          </p:nvSpPr>
          <p:spPr bwMode="auto">
            <a:xfrm rot="18583957" flipH="1" flipV="1">
              <a:off x="5477261" y="5340094"/>
              <a:ext cx="281855"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4" name="Oval 393"/>
            <p:cNvSpPr/>
            <p:nvPr/>
          </p:nvSpPr>
          <p:spPr bwMode="auto">
            <a:xfrm rot="18583957" flipH="1" flipV="1">
              <a:off x="5758208" y="5340094"/>
              <a:ext cx="281855"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5" name="Oval 394"/>
            <p:cNvSpPr/>
            <p:nvPr/>
          </p:nvSpPr>
          <p:spPr bwMode="auto">
            <a:xfrm rot="18583957" flipH="1" flipV="1">
              <a:off x="6038357" y="5340890"/>
              <a:ext cx="283447" cy="180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13" name="Group 28"/>
          <p:cNvGrpSpPr>
            <a:grpSpLocks/>
          </p:cNvGrpSpPr>
          <p:nvPr/>
        </p:nvGrpSpPr>
        <p:grpSpPr bwMode="auto">
          <a:xfrm>
            <a:off x="3005138" y="5567363"/>
            <a:ext cx="3265487" cy="284162"/>
            <a:chOff x="3004726" y="5557258"/>
            <a:chExt cx="3265386" cy="283448"/>
          </a:xfrm>
        </p:grpSpPr>
        <p:sp>
          <p:nvSpPr>
            <p:cNvPr id="397" name="Oval 396"/>
            <p:cNvSpPr/>
            <p:nvPr/>
          </p:nvSpPr>
          <p:spPr bwMode="auto">
            <a:xfrm rot="18583957" flipH="1" flipV="1">
              <a:off x="2952693" y="5609291"/>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8" name="Oval 397"/>
            <p:cNvSpPr/>
            <p:nvPr/>
          </p:nvSpPr>
          <p:spPr bwMode="auto">
            <a:xfrm rot="18583957" flipH="1" flipV="1">
              <a:off x="3232876" y="5608500"/>
              <a:ext cx="28186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9" name="Oval 398"/>
            <p:cNvSpPr/>
            <p:nvPr/>
          </p:nvSpPr>
          <p:spPr bwMode="auto">
            <a:xfrm rot="18583957" flipH="1" flipV="1">
              <a:off x="3513854" y="5608500"/>
              <a:ext cx="28186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0" name="Oval 399"/>
            <p:cNvSpPr/>
            <p:nvPr/>
          </p:nvSpPr>
          <p:spPr bwMode="auto">
            <a:xfrm rot="18583957" flipH="1" flipV="1">
              <a:off x="3794042" y="5609291"/>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1" name="Oval 400"/>
            <p:cNvSpPr/>
            <p:nvPr/>
          </p:nvSpPr>
          <p:spPr bwMode="auto">
            <a:xfrm rot="18583957" flipH="1" flipV="1">
              <a:off x="4075021" y="5609291"/>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2" name="Oval 401"/>
            <p:cNvSpPr/>
            <p:nvPr/>
          </p:nvSpPr>
          <p:spPr bwMode="auto">
            <a:xfrm rot="18583957" flipH="1" flipV="1">
              <a:off x="4355203" y="5608500"/>
              <a:ext cx="28186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3" name="Oval 402"/>
            <p:cNvSpPr/>
            <p:nvPr/>
          </p:nvSpPr>
          <p:spPr bwMode="auto">
            <a:xfrm rot="18583957" flipH="1" flipV="1">
              <a:off x="4636182" y="5608500"/>
              <a:ext cx="28186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4" name="Oval 403"/>
            <p:cNvSpPr/>
            <p:nvPr/>
          </p:nvSpPr>
          <p:spPr bwMode="auto">
            <a:xfrm rot="18583957" flipH="1" flipV="1">
              <a:off x="4916369" y="5609291"/>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5" name="Oval 404"/>
            <p:cNvSpPr/>
            <p:nvPr/>
          </p:nvSpPr>
          <p:spPr bwMode="auto">
            <a:xfrm rot="18583957" flipH="1" flipV="1">
              <a:off x="5197349" y="5609291"/>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6" name="Oval 405"/>
            <p:cNvSpPr/>
            <p:nvPr/>
          </p:nvSpPr>
          <p:spPr bwMode="auto">
            <a:xfrm rot="18583957" flipH="1" flipV="1">
              <a:off x="5477531" y="5608500"/>
              <a:ext cx="28186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7" name="Oval 406"/>
            <p:cNvSpPr/>
            <p:nvPr/>
          </p:nvSpPr>
          <p:spPr bwMode="auto">
            <a:xfrm rot="18583957" flipH="1" flipV="1">
              <a:off x="5758509" y="5608500"/>
              <a:ext cx="28186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8" name="Oval 407"/>
            <p:cNvSpPr/>
            <p:nvPr/>
          </p:nvSpPr>
          <p:spPr bwMode="auto">
            <a:xfrm rot="18583957" flipH="1" flipV="1">
              <a:off x="6038698" y="5609291"/>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514" name="Group 21"/>
          <p:cNvGrpSpPr>
            <a:grpSpLocks/>
          </p:cNvGrpSpPr>
          <p:nvPr/>
        </p:nvGrpSpPr>
        <p:grpSpPr bwMode="auto">
          <a:xfrm>
            <a:off x="3005138" y="3773488"/>
            <a:ext cx="3265487" cy="282575"/>
            <a:chOff x="3004726" y="3688900"/>
            <a:chExt cx="3265386" cy="283448"/>
          </a:xfrm>
        </p:grpSpPr>
        <p:sp>
          <p:nvSpPr>
            <p:cNvPr id="410" name="Oval 409"/>
            <p:cNvSpPr/>
            <p:nvPr/>
          </p:nvSpPr>
          <p:spPr bwMode="auto">
            <a:xfrm rot="18583957" flipH="1" flipV="1">
              <a:off x="2952693" y="3740933"/>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1" name="Oval 410"/>
            <p:cNvSpPr/>
            <p:nvPr/>
          </p:nvSpPr>
          <p:spPr bwMode="auto">
            <a:xfrm rot="18583957" flipH="1" flipV="1">
              <a:off x="3232881" y="3740137"/>
              <a:ext cx="28185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2" name="Oval 411"/>
            <p:cNvSpPr/>
            <p:nvPr/>
          </p:nvSpPr>
          <p:spPr bwMode="auto">
            <a:xfrm rot="18583957" flipH="1" flipV="1">
              <a:off x="3513859" y="3740137"/>
              <a:ext cx="28185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3" name="Oval 412"/>
            <p:cNvSpPr/>
            <p:nvPr/>
          </p:nvSpPr>
          <p:spPr bwMode="auto">
            <a:xfrm rot="18583957" flipH="1" flipV="1">
              <a:off x="3794042" y="3740933"/>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4" name="Oval 413"/>
            <p:cNvSpPr/>
            <p:nvPr/>
          </p:nvSpPr>
          <p:spPr bwMode="auto">
            <a:xfrm rot="18583957" flipH="1" flipV="1">
              <a:off x="4075020" y="3740933"/>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5" name="Oval 414"/>
            <p:cNvSpPr/>
            <p:nvPr/>
          </p:nvSpPr>
          <p:spPr bwMode="auto">
            <a:xfrm rot="18583957" flipH="1" flipV="1">
              <a:off x="4355208" y="3740137"/>
              <a:ext cx="28185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6" name="Oval 415"/>
            <p:cNvSpPr/>
            <p:nvPr/>
          </p:nvSpPr>
          <p:spPr bwMode="auto">
            <a:xfrm rot="18583957" flipH="1" flipV="1">
              <a:off x="4636187" y="3740137"/>
              <a:ext cx="28185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7" name="Oval 416"/>
            <p:cNvSpPr/>
            <p:nvPr/>
          </p:nvSpPr>
          <p:spPr bwMode="auto">
            <a:xfrm rot="18583957" flipH="1" flipV="1">
              <a:off x="4916369" y="3740933"/>
              <a:ext cx="283448"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8" name="Oval 417"/>
            <p:cNvSpPr/>
            <p:nvPr/>
          </p:nvSpPr>
          <p:spPr bwMode="auto">
            <a:xfrm rot="18583957" flipH="1" flipV="1">
              <a:off x="5197348" y="3740933"/>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9" name="Oval 418"/>
            <p:cNvSpPr/>
            <p:nvPr/>
          </p:nvSpPr>
          <p:spPr bwMode="auto">
            <a:xfrm rot="18583957" flipH="1" flipV="1">
              <a:off x="5477536" y="3740137"/>
              <a:ext cx="281855"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0" name="Oval 419"/>
            <p:cNvSpPr/>
            <p:nvPr/>
          </p:nvSpPr>
          <p:spPr bwMode="auto">
            <a:xfrm rot="18583957" flipH="1" flipV="1">
              <a:off x="5758514" y="3740137"/>
              <a:ext cx="281855" cy="1793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1" name="Oval 420"/>
            <p:cNvSpPr/>
            <p:nvPr/>
          </p:nvSpPr>
          <p:spPr bwMode="auto">
            <a:xfrm rot="18583957" flipH="1" flipV="1">
              <a:off x="6038697" y="3740933"/>
              <a:ext cx="283448" cy="1793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06515" name="Rectangle 2"/>
          <p:cNvSpPr>
            <a:spLocks noGrp="1" noChangeArrowheads="1"/>
          </p:cNvSpPr>
          <p:nvPr>
            <p:ph type="title"/>
          </p:nvPr>
        </p:nvSpPr>
        <p:spPr>
          <a:xfrm>
            <a:off x="457200" y="20638"/>
            <a:ext cx="8229600" cy="1730375"/>
          </a:xfrm>
        </p:spPr>
        <p:txBody>
          <a:bodyPr/>
          <a:lstStyle/>
          <a:p>
            <a:pPr eaLnBrk="1" hangingPunct="1"/>
            <a:r>
              <a:rPr lang="en-US" altLang="en-US" smtClean="0">
                <a:solidFill>
                  <a:schemeClr val="tx1"/>
                </a:solidFill>
              </a:rPr>
              <a:t>Elastic deformation</a:t>
            </a:r>
            <a:br>
              <a:rPr lang="en-US" altLang="en-US" smtClean="0">
                <a:solidFill>
                  <a:schemeClr val="tx1"/>
                </a:solidFill>
              </a:rPr>
            </a:br>
            <a:r>
              <a:rPr lang="en-US" altLang="en-US" smtClean="0">
                <a:solidFill>
                  <a:schemeClr val="tx1"/>
                </a:solidFill>
              </a:rPr>
              <a:t>= non-isomorphism</a:t>
            </a:r>
          </a:p>
        </p:txBody>
      </p:sp>
    </p:spTree>
    <p:extLst>
      <p:ext uri="{BB962C8B-B14F-4D97-AF65-F5344CB8AC3E}">
        <p14:creationId xmlns:p14="http://schemas.microsoft.com/office/powerpoint/2010/main" val="356747009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5859</TotalTime>
  <Words>2316</Words>
  <Application>Microsoft Office PowerPoint</Application>
  <PresentationFormat>On-screen Show (4:3)</PresentationFormat>
  <Paragraphs>429</Paragraphs>
  <Slides>56</Slides>
  <Notes>1</Notes>
  <HiddenSlides>1</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56</vt:i4>
      </vt:variant>
    </vt:vector>
  </HeadingPairs>
  <TitlesOfParts>
    <vt:vector size="64" baseType="lpstr">
      <vt:lpstr>Office Theme</vt:lpstr>
      <vt:lpstr>Default Design</vt:lpstr>
      <vt:lpstr>1_Default Design</vt:lpstr>
      <vt:lpstr>3_Default Design</vt:lpstr>
      <vt:lpstr>5_Office Theme</vt:lpstr>
      <vt:lpstr>3_Office Theme</vt:lpstr>
      <vt:lpstr>2_Default Design</vt:lpstr>
      <vt:lpstr>Chart</vt:lpstr>
      <vt:lpstr>PowerPoint Presentation</vt:lpstr>
      <vt:lpstr>PowerPoint Presentation</vt:lpstr>
      <vt:lpstr>PowerPoint Presentation</vt:lpstr>
      <vt:lpstr>PowerPoint Presentation</vt:lpstr>
      <vt:lpstr>Non-isomorphism in lysozyme</vt:lpstr>
      <vt:lpstr>Non-isomorphism in lysozyme</vt:lpstr>
      <vt:lpstr>PowerPoint Presentation</vt:lpstr>
      <vt:lpstr>Elastic deformation = non-isomorphism</vt:lpstr>
      <vt:lpstr>Elastic deformation = non-isomorphism</vt:lpstr>
      <vt:lpstr>Plastic deformation = poor diffraction</vt:lpstr>
      <vt:lpstr>Plastic deformation = poor diffraction</vt:lpstr>
      <vt:lpstr>Vicker’s hardness</vt:lpstr>
      <vt:lpstr>Non-isomorphism in lysozyme</vt:lpstr>
      <vt:lpstr>PowerPoint Presentation</vt:lpstr>
      <vt:lpstr>Dehydration: 1934</vt:lpstr>
      <vt:lpstr>PowerPoint Presentation</vt:lpstr>
      <vt:lpstr>PowerPoint Presentation</vt:lpstr>
      <vt:lpstr>PowerPoint Presentation</vt:lpstr>
      <vt:lpstr>PowerPoint Presentation</vt:lpstr>
      <vt:lpstr>PowerPoint Presentation</vt:lpstr>
      <vt:lpstr>Bragg’s “minimum wavelength principle”</vt:lpstr>
      <vt:lpstr>DMMULTI – fake data 4 deg rotation: 8 “xtals”: before</vt:lpstr>
      <vt:lpstr>PowerPoint Presentation</vt:lpstr>
      <vt:lpstr>    non-isomorphism</vt:lpstr>
      <vt:lpstr>PowerPoint Presentation</vt:lpstr>
      <vt:lpstr>PowerPoint Presentation</vt:lpstr>
      <vt:lpstr>PowerPoint Presentation</vt:lpstr>
      <vt:lpstr>PowerPoint Presentation</vt:lpstr>
      <vt:lpstr>PowerPoint Presentation</vt:lpstr>
      <vt:lpstr>PowerPoint Presentation</vt:lpstr>
      <vt:lpstr>Non-isomorphism in lysozyme</vt:lpstr>
      <vt:lpstr>PowerPoint Presentation</vt:lpstr>
      <vt:lpstr>3aw6</vt:lpstr>
      <vt:lpstr>3aw6 3aw7</vt:lpstr>
      <vt:lpstr>3aw6, 3aw7, “bent” 3aw7</vt:lpstr>
      <vt:lpstr>3aw6, “bent” 3aw7</vt:lpstr>
      <vt:lpstr>3aw6</vt:lpstr>
      <vt:lpstr>“bent” 3aw7</vt:lpstr>
      <vt:lpstr>3aw7</vt:lpstr>
      <vt:lpstr>Structure Factor Equation</vt:lpstr>
      <vt:lpstr>Bragg’s “minimum wavelength principle”</vt:lpstr>
      <vt:lpstr>DMMULTI – fake data 4 deg rotation: 8 “xtals”: before</vt:lpstr>
      <vt:lpstr>PowerPoint Presentation</vt:lpstr>
      <vt:lpstr>PowerPoint Presentation</vt:lpstr>
      <vt:lpstr>PowerPoint Presentation</vt:lpstr>
      <vt:lpstr>PowerPoint Presentation</vt:lpstr>
      <vt:lpstr>PowerPoint Presentation</vt:lpstr>
      <vt:lpstr>PowerPoint Presentation</vt:lpstr>
      <vt:lpstr>Fo – Fc maps</vt:lpstr>
      <vt:lpstr>PowerPoint Presentation</vt:lpstr>
      <vt:lpstr>PowerPoint Presentation</vt:lpstr>
      <vt:lpstr>Dehydration: 1934</vt:lpstr>
      <vt:lpstr>PowerPoint Presentation</vt:lpstr>
      <vt:lpstr>PowerPoint Presentation</vt:lpstr>
      <vt:lpstr>… but does it work for membrane proteins?</vt:lpstr>
      <vt:lpstr>Hygrostatic gradients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JMHolton</dc:creator>
  <cp:lastModifiedBy>James_Holton</cp:lastModifiedBy>
  <cp:revision>19</cp:revision>
  <dcterms:created xsi:type="dcterms:W3CDTF">2013-02-03T09:15:20Z</dcterms:created>
  <dcterms:modified xsi:type="dcterms:W3CDTF">2018-09-16T19:55:35Z</dcterms:modified>
</cp:coreProperties>
</file>