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66" r:id="rId2"/>
    <p:sldId id="348" r:id="rId3"/>
    <p:sldId id="349" r:id="rId4"/>
    <p:sldId id="350" r:id="rId5"/>
    <p:sldId id="367" r:id="rId6"/>
    <p:sldId id="368" r:id="rId7"/>
    <p:sldId id="369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70" r:id="rId24"/>
    <p:sldId id="371" r:id="rId25"/>
    <p:sldId id="372" r:id="rId26"/>
    <p:sldId id="373" r:id="rId27"/>
    <p:sldId id="374" r:id="rId28"/>
    <p:sldId id="375" r:id="rId29"/>
    <p:sldId id="37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56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82A2-4672-45C7-BDF4-3EC530B647B3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5DFC0-12A0-4694-95D2-23EBC6532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4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2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4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5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0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/>
              <a:pPr>
                <a:defRPr/>
              </a:pPr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Anything is possible … with the right tools.</a:t>
            </a:r>
          </a:p>
        </p:txBody>
      </p:sp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542213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9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average structure: 1-sigma contour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15752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300413" y="1293813"/>
            <a:ext cx="2543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Average intensity</a:t>
            </a:r>
          </a:p>
        </p:txBody>
      </p:sp>
    </p:spTree>
    <p:extLst>
      <p:ext uri="{BB962C8B-B14F-4D97-AF65-F5344CB8AC3E}">
        <p14:creationId xmlns:p14="http://schemas.microsoft.com/office/powerpoint/2010/main" val="20203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6685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1287463" y="1293813"/>
            <a:ext cx="6569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Sum(intensity) – Sum(density) = diffuse scatter</a:t>
            </a:r>
          </a:p>
        </p:txBody>
      </p:sp>
    </p:spTree>
    <p:extLst>
      <p:ext uri="{BB962C8B-B14F-4D97-AF65-F5344CB8AC3E}">
        <p14:creationId xmlns:p14="http://schemas.microsoft.com/office/powerpoint/2010/main" val="21743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2090738" y="1293813"/>
            <a:ext cx="4962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F</a:t>
            </a:r>
            <a:r>
              <a:rPr lang="en-US" altLang="en-US" sz="2400" baseline="-25000"/>
              <a:t>incoh</a:t>
            </a:r>
            <a:r>
              <a:rPr lang="en-US" altLang="en-US" sz="2400"/>
              <a:t> – F</a:t>
            </a:r>
            <a:r>
              <a:rPr lang="en-US" altLang="en-US" sz="2400" baseline="-25000"/>
              <a:t>coherent</a:t>
            </a:r>
            <a:r>
              <a:rPr lang="en-US" altLang="en-US" sz="2400"/>
              <a:t> with density phases</a:t>
            </a:r>
          </a:p>
        </p:txBody>
      </p:sp>
      <p:pic>
        <p:nvPicPr>
          <p:cNvPr id="153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0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2090738" y="1293813"/>
            <a:ext cx="3506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RMS variation in density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Supporting a model with data</a:t>
            </a:r>
          </a:p>
        </p:txBody>
      </p:sp>
      <p:pic>
        <p:nvPicPr>
          <p:cNvPr id="17425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7425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1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6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not enough signal</a:t>
            </a:r>
          </a:p>
        </p:txBody>
      </p:sp>
      <p:pic>
        <p:nvPicPr>
          <p:cNvPr id="399363" name="Picture 3" descr="horse-noi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068388"/>
            <a:ext cx="857408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9369" name="Group 9"/>
          <p:cNvGrpSpPr>
            <a:grpSpLocks/>
          </p:cNvGrpSpPr>
          <p:nvPr/>
        </p:nvGrpSpPr>
        <p:grpSpPr bwMode="auto">
          <a:xfrm>
            <a:off x="0" y="839788"/>
            <a:ext cx="8969375" cy="6018212"/>
            <a:chOff x="0" y="529"/>
            <a:chExt cx="5650" cy="3791"/>
          </a:xfrm>
        </p:grpSpPr>
        <p:sp>
          <p:nvSpPr>
            <p:cNvPr id="399366" name="Rectangle 6"/>
            <p:cNvSpPr>
              <a:spLocks noChangeArrowheads="1"/>
            </p:cNvSpPr>
            <p:nvPr/>
          </p:nvSpPr>
          <p:spPr bwMode="auto">
            <a:xfrm>
              <a:off x="134" y="529"/>
              <a:ext cx="174" cy="3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367" name="Rectangle 7"/>
            <p:cNvSpPr>
              <a:spLocks noChangeArrowheads="1"/>
            </p:cNvSpPr>
            <p:nvPr/>
          </p:nvSpPr>
          <p:spPr bwMode="auto">
            <a:xfrm>
              <a:off x="0" y="4166"/>
              <a:ext cx="5650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99368" name="Rectangle 8"/>
            <p:cNvSpPr>
              <a:spLocks noChangeArrowheads="1"/>
            </p:cNvSpPr>
            <p:nvPr/>
          </p:nvSpPr>
          <p:spPr bwMode="auto">
            <a:xfrm>
              <a:off x="5335" y="529"/>
              <a:ext cx="292" cy="3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352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 descr="horse_man_skeleton_inv_noi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>
            <a:fillRect/>
          </a:stretch>
        </p:blipFill>
        <p:spPr bwMode="auto">
          <a:xfrm>
            <a:off x="501650" y="971550"/>
            <a:ext cx="7961313" cy="56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brighter light</a:t>
            </a:r>
          </a:p>
        </p:txBody>
      </p:sp>
      <p:pic>
        <p:nvPicPr>
          <p:cNvPr id="402436" name="Picture 4" descr="horse_man_skeleton_inv_nois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>
            <a:fillRect/>
          </a:stretch>
        </p:blipFill>
        <p:spPr bwMode="auto">
          <a:xfrm>
            <a:off x="501650" y="968375"/>
            <a:ext cx="7961313" cy="56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Hot debate: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When a horse gallops, is there ever a moment where all four hooves leave the ground?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3040063" y="704850"/>
            <a:ext cx="314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6000"/>
              <a:t>AD 1872</a:t>
            </a:r>
          </a:p>
        </p:txBody>
      </p:sp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182563" y="6296025"/>
            <a:ext cx="678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required new electric shutter technology: Muybridge and Stanford</a:t>
            </a:r>
          </a:p>
        </p:txBody>
      </p:sp>
    </p:spTree>
    <p:extLst>
      <p:ext uri="{BB962C8B-B14F-4D97-AF65-F5344CB8AC3E}">
        <p14:creationId xmlns:p14="http://schemas.microsoft.com/office/powerpoint/2010/main" val="23365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 build="p"/>
      <p:bldP spid="3625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 descr="horse_man_skeleton_inv_noi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>
            <a:fillRect/>
          </a:stretch>
        </p:blipFill>
        <p:spPr bwMode="auto">
          <a:xfrm>
            <a:off x="501650" y="971550"/>
            <a:ext cx="7961313" cy="56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even brighter</a:t>
            </a:r>
          </a:p>
        </p:txBody>
      </p:sp>
    </p:spTree>
    <p:extLst>
      <p:ext uri="{BB962C8B-B14F-4D97-AF65-F5344CB8AC3E}">
        <p14:creationId xmlns:p14="http://schemas.microsoft.com/office/powerpoint/2010/main" val="4175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4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very bright light</a:t>
            </a:r>
          </a:p>
        </p:txBody>
      </p:sp>
    </p:spTree>
    <p:extLst>
      <p:ext uri="{BB962C8B-B14F-4D97-AF65-F5344CB8AC3E}">
        <p14:creationId xmlns:p14="http://schemas.microsoft.com/office/powerpoint/2010/main" val="20355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Correct structure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9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“phase problem”</a:t>
            </a:r>
          </a:p>
        </p:txBody>
      </p:sp>
      <p:pic>
        <p:nvPicPr>
          <p:cNvPr id="508931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932" name="Picture 4" descr="horse-ft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0036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933" name="Picture 5" descr="horse-ft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400685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934" name="Picture 6" descr="horse-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“phase problem”</a:t>
            </a:r>
          </a:p>
        </p:txBody>
      </p:sp>
      <p:pic>
        <p:nvPicPr>
          <p:cNvPr id="512003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4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horse_phase0_amp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8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06" name="Freeform 6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07" name="Freeform 7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08" name="Text Box 8"/>
          <p:cNvSpPr txBox="1">
            <a:spLocks noChangeArrowheads="1"/>
          </p:cNvSpPr>
          <p:nvPr/>
        </p:nvSpPr>
        <p:spPr bwMode="auto">
          <a:xfrm>
            <a:off x="2351088" y="37417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P</a:t>
            </a:r>
            <a:r>
              <a:rPr lang="en-US" altLang="en-US">
                <a:solidFill>
                  <a:srgbClr val="33CC33"/>
                </a:solidFill>
              </a:rPr>
              <a:t>h</a:t>
            </a:r>
            <a:r>
              <a:rPr lang="en-US" altLang="en-US">
                <a:solidFill>
                  <a:schemeClr val="accent2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s</a:t>
            </a:r>
            <a:r>
              <a:rPr lang="en-US" altLang="en-US">
                <a:solidFill>
                  <a:srgbClr val="33CC33"/>
                </a:solidFill>
              </a:rPr>
              <a:t>e</a:t>
            </a:r>
            <a:r>
              <a:rPr lang="en-US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512009" name="Text Box 9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Amplitudes</a:t>
            </a:r>
          </a:p>
        </p:txBody>
      </p:sp>
    </p:spTree>
    <p:extLst>
      <p:ext uri="{BB962C8B-B14F-4D97-AF65-F5344CB8AC3E}">
        <p14:creationId xmlns:p14="http://schemas.microsoft.com/office/powerpoint/2010/main" val="35264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“phase problem”</a:t>
            </a:r>
          </a:p>
        </p:txBody>
      </p:sp>
      <p:pic>
        <p:nvPicPr>
          <p:cNvPr id="513027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8" name="Freeform 4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29" name="Freeform 5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30" name="Text Box 6"/>
          <p:cNvSpPr txBox="1">
            <a:spLocks noChangeArrowheads="1"/>
          </p:cNvSpPr>
          <p:nvPr/>
        </p:nvSpPr>
        <p:spPr bwMode="auto">
          <a:xfrm>
            <a:off x="2351088" y="37417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P</a:t>
            </a:r>
            <a:r>
              <a:rPr lang="en-US" altLang="en-US">
                <a:solidFill>
                  <a:srgbClr val="33CC33"/>
                </a:solidFill>
              </a:rPr>
              <a:t>h</a:t>
            </a:r>
            <a:r>
              <a:rPr lang="en-US" altLang="en-US">
                <a:solidFill>
                  <a:schemeClr val="accent2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s</a:t>
            </a:r>
            <a:r>
              <a:rPr lang="en-US" altLang="en-US">
                <a:solidFill>
                  <a:srgbClr val="33CC33"/>
                </a:solidFill>
              </a:rPr>
              <a:t>e</a:t>
            </a:r>
            <a:r>
              <a:rPr lang="en-US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513031" name="Text Box 7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Amplitudes</a:t>
            </a:r>
          </a:p>
        </p:txBody>
      </p:sp>
      <p:pic>
        <p:nvPicPr>
          <p:cNvPr id="513032" name="Picture 8" descr="horse-nor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562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33" name="Picture 9" descr="horse_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70" name="Picture 18" descr="horse_2fo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“phase problem”</a:t>
            </a:r>
          </a:p>
        </p:txBody>
      </p:sp>
      <p:pic>
        <p:nvPicPr>
          <p:cNvPr id="509955" name="Picture 3" descr="horse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62" name="Freeform 10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9963" name="Freeform 11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9964" name="Text Box 12"/>
          <p:cNvSpPr txBox="1">
            <a:spLocks noChangeArrowheads="1"/>
          </p:cNvSpPr>
          <p:nvPr/>
        </p:nvSpPr>
        <p:spPr bwMode="auto">
          <a:xfrm>
            <a:off x="2351088" y="374173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P</a:t>
            </a:r>
            <a:r>
              <a:rPr lang="en-US" altLang="en-US">
                <a:solidFill>
                  <a:srgbClr val="33CC33"/>
                </a:solidFill>
              </a:rPr>
              <a:t>h</a:t>
            </a:r>
            <a:r>
              <a:rPr lang="en-US" altLang="en-US">
                <a:solidFill>
                  <a:schemeClr val="accent2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s</a:t>
            </a:r>
            <a:r>
              <a:rPr lang="en-US" altLang="en-US">
                <a:solidFill>
                  <a:srgbClr val="33CC33"/>
                </a:solidFill>
              </a:rPr>
              <a:t>e</a:t>
            </a:r>
            <a:r>
              <a:rPr lang="en-US" altLang="en-US">
                <a:solidFill>
                  <a:schemeClr val="accent2"/>
                </a:solidFill>
              </a:rPr>
              <a:t>s </a:t>
            </a:r>
            <a:r>
              <a:rPr lang="en-US" altLang="en-US"/>
              <a:t>&amp; Amplitudes</a:t>
            </a:r>
          </a:p>
        </p:txBody>
      </p:sp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Amplitudes</a:t>
            </a:r>
          </a:p>
        </p:txBody>
      </p:sp>
      <p:pic>
        <p:nvPicPr>
          <p:cNvPr id="509967" name="Picture 15" descr="horse-nori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15621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9971" name="Text Box 19"/>
          <p:cNvSpPr txBox="1">
            <a:spLocks noChangeArrowheads="1"/>
          </p:cNvSpPr>
          <p:nvPr/>
        </p:nvSpPr>
        <p:spPr bwMode="auto">
          <a:xfrm>
            <a:off x="3981450" y="6345238"/>
            <a:ext cx="1181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ym typeface="Symbol" pitchFamily="18" charset="2"/>
              </a:rPr>
              <a:t>2F</a:t>
            </a:r>
            <a:r>
              <a:rPr lang="en-US" altLang="en-US" baseline="-25000">
                <a:sym typeface="Symbol" pitchFamily="18" charset="2"/>
              </a:rPr>
              <a:t>obs</a:t>
            </a:r>
            <a:r>
              <a:rPr lang="en-US" altLang="en-US">
                <a:sym typeface="Symbol" pitchFamily="18" charset="2"/>
              </a:rPr>
              <a:t>-F</a:t>
            </a:r>
            <a:r>
              <a:rPr lang="en-US" altLang="en-US" baseline="-25000">
                <a:sym typeface="Symbol" pitchFamily="18" charset="2"/>
              </a:rPr>
              <a:t>calc</a:t>
            </a:r>
          </a:p>
        </p:txBody>
      </p:sp>
    </p:spTree>
    <p:extLst>
      <p:ext uri="{BB962C8B-B14F-4D97-AF65-F5344CB8AC3E}">
        <p14:creationId xmlns:p14="http://schemas.microsoft.com/office/powerpoint/2010/main" val="37926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“phase problem”</a:t>
            </a:r>
          </a:p>
        </p:txBody>
      </p:sp>
      <p:pic>
        <p:nvPicPr>
          <p:cNvPr id="514051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2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53" name="Picture 5" descr="horse_phase0_amp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80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54" name="Freeform 6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5" name="Freeform 7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56" name="Text Box 8"/>
          <p:cNvSpPr txBox="1">
            <a:spLocks noChangeArrowheads="1"/>
          </p:cNvSpPr>
          <p:nvPr/>
        </p:nvSpPr>
        <p:spPr bwMode="auto">
          <a:xfrm>
            <a:off x="2351088" y="3741738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P</a:t>
            </a:r>
            <a:r>
              <a:rPr lang="en-US" altLang="en-US">
                <a:solidFill>
                  <a:srgbClr val="33CC33"/>
                </a:solidFill>
              </a:rPr>
              <a:t>h</a:t>
            </a:r>
            <a:r>
              <a:rPr lang="en-US" altLang="en-US">
                <a:solidFill>
                  <a:schemeClr val="accent2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s</a:t>
            </a:r>
            <a:r>
              <a:rPr lang="en-US" altLang="en-US">
                <a:solidFill>
                  <a:srgbClr val="33CC33"/>
                </a:solidFill>
              </a:rPr>
              <a:t>e</a:t>
            </a:r>
            <a:r>
              <a:rPr lang="en-US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514057" name="Text Box 9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Amplitudes</a:t>
            </a:r>
          </a:p>
        </p:txBody>
      </p:sp>
    </p:spTree>
    <p:extLst>
      <p:ext uri="{BB962C8B-B14F-4D97-AF65-F5344CB8AC3E}">
        <p14:creationId xmlns:p14="http://schemas.microsoft.com/office/powerpoint/2010/main" val="20139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“phase problem”</a:t>
            </a:r>
          </a:p>
        </p:txBody>
      </p:sp>
      <p:pic>
        <p:nvPicPr>
          <p:cNvPr id="510979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0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0982" name="Freeform 6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83" name="Freeform 7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84" name="Text Box 8"/>
          <p:cNvSpPr txBox="1">
            <a:spLocks noChangeArrowheads="1"/>
          </p:cNvSpPr>
          <p:nvPr/>
        </p:nvSpPr>
        <p:spPr bwMode="auto">
          <a:xfrm>
            <a:off x="2351088" y="374173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P</a:t>
            </a:r>
            <a:r>
              <a:rPr lang="en-US" altLang="en-US">
                <a:solidFill>
                  <a:srgbClr val="33CC33"/>
                </a:solidFill>
              </a:rPr>
              <a:t>h</a:t>
            </a:r>
            <a:r>
              <a:rPr lang="en-US" altLang="en-US">
                <a:solidFill>
                  <a:schemeClr val="accent2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s</a:t>
            </a:r>
            <a:r>
              <a:rPr lang="en-US" altLang="en-US">
                <a:solidFill>
                  <a:srgbClr val="33CC33"/>
                </a:solidFill>
              </a:rPr>
              <a:t>e</a:t>
            </a:r>
            <a:r>
              <a:rPr lang="en-US" altLang="en-US">
                <a:solidFill>
                  <a:schemeClr val="accent2"/>
                </a:solidFill>
              </a:rPr>
              <a:t>s </a:t>
            </a:r>
            <a:r>
              <a:rPr lang="en-US" altLang="en-US"/>
              <a:t>&amp; Amplitudes</a:t>
            </a:r>
          </a:p>
        </p:txBody>
      </p:sp>
      <p:sp>
        <p:nvSpPr>
          <p:cNvPr id="510985" name="Text Box 9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Amplitudes</a:t>
            </a:r>
          </a:p>
        </p:txBody>
      </p:sp>
      <p:sp>
        <p:nvSpPr>
          <p:cNvPr id="510987" name="Text Box 11"/>
          <p:cNvSpPr txBox="1">
            <a:spLocks noChangeArrowheads="1"/>
          </p:cNvSpPr>
          <p:nvPr/>
        </p:nvSpPr>
        <p:spPr bwMode="auto">
          <a:xfrm>
            <a:off x="3981450" y="6345238"/>
            <a:ext cx="1181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ym typeface="Symbol" pitchFamily="18" charset="2"/>
              </a:rPr>
              <a:t>2F</a:t>
            </a:r>
            <a:r>
              <a:rPr lang="en-US" altLang="en-US" baseline="-25000">
                <a:sym typeface="Symbol" pitchFamily="18" charset="2"/>
              </a:rPr>
              <a:t>obs</a:t>
            </a:r>
            <a:r>
              <a:rPr lang="en-US" altLang="en-US">
                <a:sym typeface="Symbol" pitchFamily="18" charset="2"/>
              </a:rPr>
              <a:t>-F</a:t>
            </a:r>
            <a:r>
              <a:rPr lang="en-US" altLang="en-US" baseline="-25000">
                <a:sym typeface="Symbol" pitchFamily="18" charset="2"/>
              </a:rPr>
              <a:t>calc</a:t>
            </a:r>
          </a:p>
        </p:txBody>
      </p:sp>
      <p:pic>
        <p:nvPicPr>
          <p:cNvPr id="510988" name="Picture 12" descr="horse_phase0_amp5_2fo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The “phase problem”</a:t>
            </a:r>
          </a:p>
        </p:txBody>
      </p:sp>
      <p:pic>
        <p:nvPicPr>
          <p:cNvPr id="515075" name="Picture 3" descr="horse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636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76" name="Picture 4" descr="hors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5652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077" name="Freeform 5"/>
          <p:cNvSpPr>
            <a:spLocks/>
          </p:cNvSpPr>
          <p:nvPr/>
        </p:nvSpPr>
        <p:spPr bwMode="auto">
          <a:xfrm>
            <a:off x="2159000" y="3606800"/>
            <a:ext cx="758825" cy="1728788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78" name="Freeform 6"/>
          <p:cNvSpPr>
            <a:spLocks/>
          </p:cNvSpPr>
          <p:nvPr/>
        </p:nvSpPr>
        <p:spPr bwMode="auto">
          <a:xfrm flipH="1">
            <a:off x="6145213" y="3646488"/>
            <a:ext cx="758825" cy="1728787"/>
          </a:xfrm>
          <a:custGeom>
            <a:avLst/>
            <a:gdLst>
              <a:gd name="T0" fmla="*/ 84 w 478"/>
              <a:gd name="T1" fmla="*/ 0 h 1089"/>
              <a:gd name="T2" fmla="*/ 13 w 478"/>
              <a:gd name="T3" fmla="*/ 592 h 1089"/>
              <a:gd name="T4" fmla="*/ 163 w 478"/>
              <a:gd name="T5" fmla="*/ 1003 h 1089"/>
              <a:gd name="T6" fmla="*/ 478 w 478"/>
              <a:gd name="T7" fmla="*/ 1089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8" h="1089">
                <a:moveTo>
                  <a:pt x="84" y="0"/>
                </a:moveTo>
                <a:cubicBezTo>
                  <a:pt x="42" y="212"/>
                  <a:pt x="0" y="425"/>
                  <a:pt x="13" y="592"/>
                </a:cubicBezTo>
                <a:cubicBezTo>
                  <a:pt x="26" y="759"/>
                  <a:pt x="86" y="920"/>
                  <a:pt x="163" y="1003"/>
                </a:cubicBezTo>
                <a:cubicBezTo>
                  <a:pt x="240" y="1086"/>
                  <a:pt x="359" y="1087"/>
                  <a:pt x="478" y="1089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79" name="Text Box 7"/>
          <p:cNvSpPr txBox="1">
            <a:spLocks noChangeArrowheads="1"/>
          </p:cNvSpPr>
          <p:nvPr/>
        </p:nvSpPr>
        <p:spPr bwMode="auto">
          <a:xfrm>
            <a:off x="2351088" y="374173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P</a:t>
            </a:r>
            <a:r>
              <a:rPr lang="en-US" altLang="en-US">
                <a:solidFill>
                  <a:srgbClr val="33CC33"/>
                </a:solidFill>
              </a:rPr>
              <a:t>h</a:t>
            </a:r>
            <a:r>
              <a:rPr lang="en-US" altLang="en-US">
                <a:solidFill>
                  <a:schemeClr val="accent2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s</a:t>
            </a:r>
            <a:r>
              <a:rPr lang="en-US" altLang="en-US">
                <a:solidFill>
                  <a:srgbClr val="33CC33"/>
                </a:solidFill>
              </a:rPr>
              <a:t>e</a:t>
            </a:r>
            <a:r>
              <a:rPr lang="en-US" altLang="en-US">
                <a:solidFill>
                  <a:schemeClr val="accent2"/>
                </a:solidFill>
              </a:rPr>
              <a:t>s </a:t>
            </a:r>
            <a:r>
              <a:rPr lang="en-US" altLang="en-US"/>
              <a:t>&amp; Amplitudes</a:t>
            </a:r>
          </a:p>
        </p:txBody>
      </p:sp>
      <p:sp>
        <p:nvSpPr>
          <p:cNvPr id="515080" name="Text Box 8"/>
          <p:cNvSpPr txBox="1">
            <a:spLocks noChangeArrowheads="1"/>
          </p:cNvSpPr>
          <p:nvPr/>
        </p:nvSpPr>
        <p:spPr bwMode="auto">
          <a:xfrm>
            <a:off x="5348288" y="37449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Amplitudes</a:t>
            </a:r>
          </a:p>
        </p:txBody>
      </p:sp>
      <p:pic>
        <p:nvPicPr>
          <p:cNvPr id="515081" name="Picture 9" descr="horse_phase0_amp5_2mfofc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13238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82" name="Text Box 10"/>
          <p:cNvSpPr txBox="1">
            <a:spLocks noChangeArrowheads="1"/>
          </p:cNvSpPr>
          <p:nvPr/>
        </p:nvSpPr>
        <p:spPr bwMode="auto">
          <a:xfrm>
            <a:off x="3833813" y="6342063"/>
            <a:ext cx="3267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ym typeface="Symbol" pitchFamily="18" charset="2"/>
              </a:rPr>
              <a:t>2mF</a:t>
            </a:r>
            <a:r>
              <a:rPr lang="en-US" altLang="en-US" baseline="-25000">
                <a:sym typeface="Symbol" pitchFamily="18" charset="2"/>
              </a:rPr>
              <a:t>obs</a:t>
            </a:r>
            <a:r>
              <a:rPr lang="en-US" altLang="en-US">
                <a:sym typeface="Symbol" pitchFamily="18" charset="2"/>
              </a:rPr>
              <a:t>-F</a:t>
            </a:r>
            <a:r>
              <a:rPr lang="en-US" altLang="en-US" baseline="-25000">
                <a:sym typeface="Symbol" pitchFamily="18" charset="2"/>
              </a:rPr>
              <a:t>calc  </a:t>
            </a:r>
            <a:r>
              <a:rPr lang="en-US" altLang="en-US">
                <a:sym typeface="Symbol" pitchFamily="18" charset="2"/>
              </a:rPr>
              <a:t>(</a:t>
            </a:r>
            <a:r>
              <a:rPr lang="en-US" altLang="en-US" baseline="-25000">
                <a:sym typeface="Symbol" pitchFamily="18" charset="2"/>
              </a:rPr>
              <a:t>A</a:t>
            </a:r>
            <a:r>
              <a:rPr lang="en-US" altLang="en-US">
                <a:sym typeface="Symbol" pitchFamily="18" charset="2"/>
              </a:rPr>
              <a:t> weighting) </a:t>
            </a:r>
          </a:p>
        </p:txBody>
      </p:sp>
    </p:spTree>
    <p:extLst>
      <p:ext uri="{BB962C8B-B14F-4D97-AF65-F5344CB8AC3E}">
        <p14:creationId xmlns:p14="http://schemas.microsoft.com/office/powerpoint/2010/main" val="12835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Muybridge’s multi-camera</a:t>
            </a:r>
          </a:p>
        </p:txBody>
      </p:sp>
      <p:pic>
        <p:nvPicPr>
          <p:cNvPr id="5123" name="Picture 3" descr="Muybridge_camea_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6500"/>
            <a:ext cx="82296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9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2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a “crystal” of horses</a:t>
            </a:r>
          </a:p>
        </p:txBody>
      </p:sp>
      <p:grpSp>
        <p:nvGrpSpPr>
          <p:cNvPr id="367619" name="Group 3"/>
          <p:cNvGrpSpPr>
            <a:grpSpLocks/>
          </p:cNvGrpSpPr>
          <p:nvPr/>
        </p:nvGrpSpPr>
        <p:grpSpPr bwMode="auto">
          <a:xfrm>
            <a:off x="461963" y="1143000"/>
            <a:ext cx="8220075" cy="5480050"/>
            <a:chOff x="291" y="720"/>
            <a:chExt cx="5178" cy="3452"/>
          </a:xfrm>
        </p:grpSpPr>
        <p:pic>
          <p:nvPicPr>
            <p:cNvPr id="367620" name="Picture 4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1583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1" name="Picture 5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1583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2" name="Picture 6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1583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3" name="Picture 7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1583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4" name="Picture 8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2446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5" name="Picture 9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2446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6" name="Picture 10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2446"/>
              <a:ext cx="1295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7" name="Picture 11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2446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8" name="Picture 12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3309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29" name="Picture 13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3309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30" name="Picture 14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" y="3309"/>
              <a:ext cx="1295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31" name="Picture 15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3309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32" name="Picture 16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720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33" name="Picture 17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720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34" name="Picture 18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720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635" name="Picture 19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720"/>
              <a:ext cx="1294" cy="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0825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6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Protein crystal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5994400" y="1801813"/>
            <a:ext cx="238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~10</a:t>
            </a:r>
            <a:r>
              <a:rPr lang="en-US" altLang="en-US" sz="2400" baseline="30000"/>
              <a:t>13</a:t>
            </a:r>
            <a:r>
              <a:rPr lang="en-US" altLang="en-US" sz="2400"/>
              <a:t> molecules</a:t>
            </a:r>
          </a:p>
        </p:txBody>
      </p:sp>
    </p:spTree>
    <p:extLst>
      <p:ext uri="{BB962C8B-B14F-4D97-AF65-F5344CB8AC3E}">
        <p14:creationId xmlns:p14="http://schemas.microsoft.com/office/powerpoint/2010/main" val="41180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Protein crystal reality</a:t>
            </a:r>
          </a:p>
        </p:txBody>
      </p:sp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4" r="52782" b="4214"/>
          <a:stretch>
            <a:fillRect/>
          </a:stretch>
        </p:blipFill>
        <p:spPr bwMode="auto">
          <a:xfrm>
            <a:off x="1804988" y="1333500"/>
            <a:ext cx="548481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44" name="Rectangle 4"/>
          <p:cNvSpPr>
            <a:spLocks noChangeArrowheads="1"/>
          </p:cNvSpPr>
          <p:nvPr/>
        </p:nvSpPr>
        <p:spPr bwMode="auto">
          <a:xfrm rot="16200000">
            <a:off x="5222875" y="2979738"/>
            <a:ext cx="6846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McPherson, A., Malkin, A. J., Kuznetsov, Y. G. &amp; Plomp, M. (2001)."Atomic force microscopy applications in macromolecular crystallography",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57</a:t>
            </a:r>
            <a:r>
              <a:rPr lang="en-US" altLang="en-US"/>
              <a:t>, 1053-1060. </a:t>
            </a:r>
          </a:p>
        </p:txBody>
      </p:sp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2386013" y="2530475"/>
            <a:ext cx="434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7760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realistic “crystal” of horses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141413"/>
            <a:ext cx="8226425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4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282004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10136</TotalTime>
  <Words>278</Words>
  <Application>Microsoft Office PowerPoint</Application>
  <PresentationFormat>On-screen Show (4:3)</PresentationFormat>
  <Paragraphs>67</Paragraphs>
  <Slides>29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Anything is possible … with the right tools.</vt:lpstr>
      <vt:lpstr>Hot debate:</vt:lpstr>
      <vt:lpstr>Muybridge’s multi-camera</vt:lpstr>
      <vt:lpstr>Muybridge’s galloping horse (1878)</vt:lpstr>
      <vt:lpstr>a “crystal” of horses</vt:lpstr>
      <vt:lpstr>Protein crystal</vt:lpstr>
      <vt:lpstr>Protein crystal reality</vt:lpstr>
      <vt:lpstr>realistic “crystal” of horses</vt:lpstr>
      <vt:lpstr>average structure: galloping horse</vt:lpstr>
      <vt:lpstr>average structure: 1-sigma contour</vt:lpstr>
      <vt:lpstr>Muybridge’s galloping horse (1878)</vt:lpstr>
      <vt:lpstr>Muybridge’s galloping horse (1878)</vt:lpstr>
      <vt:lpstr>Muybridge’s galloping horse (1878)</vt:lpstr>
      <vt:lpstr>Muybridge’s galloping horse (1878)</vt:lpstr>
      <vt:lpstr>Muybridge’s galloping horse (1878)</vt:lpstr>
      <vt:lpstr>Muybridge’s galloping horse (1878)</vt:lpstr>
      <vt:lpstr>Supporting a model with data</vt:lpstr>
      <vt:lpstr>not enough signal</vt:lpstr>
      <vt:lpstr>brighter light</vt:lpstr>
      <vt:lpstr>even brighter</vt:lpstr>
      <vt:lpstr>very bright light</vt:lpstr>
      <vt:lpstr>Correct structure</vt:lpstr>
      <vt:lpstr>The “phase problem”</vt:lpstr>
      <vt:lpstr>The “phase problem”</vt:lpstr>
      <vt:lpstr>The “phase problem”</vt:lpstr>
      <vt:lpstr>The “phase problem”</vt:lpstr>
      <vt:lpstr>The “phase problem”</vt:lpstr>
      <vt:lpstr>The “phase problem”</vt:lpstr>
      <vt:lpstr>The “phase problem”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James_Holton</cp:lastModifiedBy>
  <cp:revision>151</cp:revision>
  <dcterms:created xsi:type="dcterms:W3CDTF">2014-05-18T19:38:07Z</dcterms:created>
  <dcterms:modified xsi:type="dcterms:W3CDTF">2019-06-13T16:48:03Z</dcterms:modified>
</cp:coreProperties>
</file>