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09" r:id="rId2"/>
    <p:sldMasterId id="2147483924" r:id="rId3"/>
    <p:sldMasterId id="2147483937" r:id="rId4"/>
    <p:sldMasterId id="2147483949" r:id="rId5"/>
  </p:sldMasterIdLst>
  <p:notesMasterIdLst>
    <p:notesMasterId r:id="rId40"/>
  </p:notesMasterIdLst>
  <p:sldIdLst>
    <p:sldId id="835" r:id="rId6"/>
    <p:sldId id="836" r:id="rId7"/>
    <p:sldId id="837" r:id="rId8"/>
    <p:sldId id="838" r:id="rId9"/>
    <p:sldId id="839" r:id="rId10"/>
    <p:sldId id="840" r:id="rId11"/>
    <p:sldId id="841" r:id="rId12"/>
    <p:sldId id="843" r:id="rId13"/>
    <p:sldId id="858" r:id="rId14"/>
    <p:sldId id="859" r:id="rId15"/>
    <p:sldId id="860" r:id="rId16"/>
    <p:sldId id="844" r:id="rId17"/>
    <p:sldId id="848" r:id="rId18"/>
    <p:sldId id="853" r:id="rId19"/>
    <p:sldId id="849" r:id="rId20"/>
    <p:sldId id="850" r:id="rId21"/>
    <p:sldId id="851" r:id="rId22"/>
    <p:sldId id="854" r:id="rId23"/>
    <p:sldId id="852" r:id="rId24"/>
    <p:sldId id="845" r:id="rId25"/>
    <p:sldId id="832" r:id="rId26"/>
    <p:sldId id="833" r:id="rId27"/>
    <p:sldId id="834" r:id="rId28"/>
    <p:sldId id="827" r:id="rId29"/>
    <p:sldId id="828" r:id="rId30"/>
    <p:sldId id="829" r:id="rId31"/>
    <p:sldId id="830" r:id="rId32"/>
    <p:sldId id="831" r:id="rId33"/>
    <p:sldId id="846" r:id="rId34"/>
    <p:sldId id="847" r:id="rId35"/>
    <p:sldId id="842" r:id="rId36"/>
    <p:sldId id="826" r:id="rId37"/>
    <p:sldId id="855" r:id="rId38"/>
    <p:sldId id="857"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00"/>
    <a:srgbClr val="FF0000"/>
    <a:srgbClr val="FFFFCC"/>
    <a:srgbClr val="FFFF99"/>
    <a:srgbClr val="CCFFCC"/>
    <a:srgbClr val="33CCCC"/>
    <a:srgbClr val="66FF66"/>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9030" autoAdjust="0"/>
    <p:restoredTop sz="94660"/>
  </p:normalViewPr>
  <p:slideViewPr>
    <p:cSldViewPr snapToGrid="0">
      <p:cViewPr varScale="1">
        <p:scale>
          <a:sx n="80" d="100"/>
          <a:sy n="80" d="100"/>
        </p:scale>
        <p:origin x="-110"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2.8</c:v>
                </c:pt>
                <c:pt idx="1">
                  <c:v>1.56</c:v>
                </c:pt>
                <c:pt idx="2">
                  <c:v>2.96</c:v>
                </c:pt>
                <c:pt idx="3">
                  <c:v>1.88</c:v>
                </c:pt>
                <c:pt idx="4">
                  <c:v>2.36</c:v>
                </c:pt>
                <c:pt idx="5">
                  <c:v>1.53</c:v>
                </c:pt>
                <c:pt idx="6">
                  <c:v>2.64</c:v>
                </c:pt>
                <c:pt idx="7">
                  <c:v>1.84</c:v>
                </c:pt>
                <c:pt idx="8">
                  <c:v>2.15</c:v>
                </c:pt>
                <c:pt idx="9">
                  <c:v>1.43</c:v>
                </c:pt>
                <c:pt idx="10">
                  <c:v>2.4</c:v>
                </c:pt>
                <c:pt idx="11">
                  <c:v>1.45</c:v>
                </c:pt>
                <c:pt idx="12">
                  <c:v>2.0099999999999998</c:v>
                </c:pt>
                <c:pt idx="13">
                  <c:v>1.1200000000000001</c:v>
                </c:pt>
                <c:pt idx="14">
                  <c:v>2.5099999999999998</c:v>
                </c:pt>
                <c:pt idx="15">
                  <c:v>1.54</c:v>
                </c:pt>
                <c:pt idx="16">
                  <c:v>2.33</c:v>
                </c:pt>
                <c:pt idx="17">
                  <c:v>1.28</c:v>
                </c:pt>
                <c:pt idx="18">
                  <c:v>2.72</c:v>
                </c:pt>
                <c:pt idx="19">
                  <c:v>1.37</c:v>
                </c:pt>
                <c:pt idx="20">
                  <c:v>2.46</c:v>
                </c:pt>
                <c:pt idx="21">
                  <c:v>1.49</c:v>
                </c:pt>
                <c:pt idx="22">
                  <c:v>2.4500000000000002</c:v>
                </c:pt>
                <c:pt idx="23">
                  <c:v>1.7</c:v>
                </c:pt>
                <c:pt idx="24">
                  <c:v>2.75</c:v>
                </c:pt>
                <c:pt idx="25">
                  <c:v>1.61</c:v>
                </c:pt>
                <c:pt idx="26">
                  <c:v>2.61</c:v>
                </c:pt>
                <c:pt idx="27">
                  <c:v>1.77</c:v>
                </c:pt>
                <c:pt idx="28">
                  <c:v>3.24</c:v>
                </c:pt>
                <c:pt idx="29">
                  <c:v>1.94</c:v>
                </c:pt>
                <c:pt idx="30">
                  <c:v>3.3</c:v>
                </c:pt>
                <c:pt idx="31">
                  <c:v>2.29</c:v>
                </c:pt>
                <c:pt idx="32">
                  <c:v>2.84</c:v>
                </c:pt>
                <c:pt idx="33">
                  <c:v>1.83</c:v>
                </c:pt>
                <c:pt idx="34">
                  <c:v>3.03</c:v>
                </c:pt>
                <c:pt idx="35">
                  <c:v>2.0699999999999998</c:v>
                </c:pt>
                <c:pt idx="36">
                  <c:v>2.67</c:v>
                </c:pt>
                <c:pt idx="37">
                  <c:v>1.75</c:v>
                </c:pt>
                <c:pt idx="38">
                  <c:v>2.92</c:v>
                </c:pt>
                <c:pt idx="39">
                  <c:v>1.8</c:v>
                </c:pt>
                <c:pt idx="40">
                  <c:v>2.87</c:v>
                </c:pt>
                <c:pt idx="41">
                  <c:v>1.91</c:v>
                </c:pt>
                <c:pt idx="42">
                  <c:v>2.8</c:v>
                </c:pt>
                <c:pt idx="43">
                  <c:v>1.62</c:v>
                </c:pt>
                <c:pt idx="44">
                  <c:v>2.99</c:v>
                </c:pt>
                <c:pt idx="45">
                  <c:v>1.74</c:v>
                </c:pt>
                <c:pt idx="46">
                  <c:v>2.78</c:v>
                </c:pt>
                <c:pt idx="47">
                  <c:v>1.84</c:v>
                </c:pt>
                <c:pt idx="48">
                  <c:v>3.06</c:v>
                </c:pt>
                <c:pt idx="49">
                  <c:v>1.97</c:v>
                </c:pt>
                <c:pt idx="50">
                  <c:v>3.16</c:v>
                </c:pt>
                <c:pt idx="51">
                  <c:v>1.97</c:v>
                </c:pt>
                <c:pt idx="52">
                  <c:v>3.01</c:v>
                </c:pt>
                <c:pt idx="53">
                  <c:v>2.06</c:v>
                </c:pt>
                <c:pt idx="54">
                  <c:v>3.47</c:v>
                </c:pt>
                <c:pt idx="55">
                  <c:v>2.31</c:v>
                </c:pt>
                <c:pt idx="56">
                  <c:v>3.68</c:v>
                </c:pt>
                <c:pt idx="57">
                  <c:v>2.59</c:v>
                </c:pt>
                <c:pt idx="58">
                  <c:v>3.23</c:v>
                </c:pt>
                <c:pt idx="59">
                  <c:v>2.25</c:v>
                </c:pt>
                <c:pt idx="60">
                  <c:v>3.38</c:v>
                </c:pt>
                <c:pt idx="61">
                  <c:v>2.36</c:v>
                </c:pt>
                <c:pt idx="62">
                  <c:v>3.04</c:v>
                </c:pt>
                <c:pt idx="63">
                  <c:v>2.06</c:v>
                </c:pt>
                <c:pt idx="64">
                  <c:v>3.33</c:v>
                </c:pt>
                <c:pt idx="65">
                  <c:v>2.27</c:v>
                </c:pt>
                <c:pt idx="66">
                  <c:v>3.39</c:v>
                </c:pt>
                <c:pt idx="67">
                  <c:v>2.4</c:v>
                </c:pt>
                <c:pt idx="68">
                  <c:v>3.34</c:v>
                </c:pt>
                <c:pt idx="69">
                  <c:v>2.12</c:v>
                </c:pt>
                <c:pt idx="70">
                  <c:v>3.22</c:v>
                </c:pt>
                <c:pt idx="71">
                  <c:v>2.21</c:v>
                </c:pt>
                <c:pt idx="72">
                  <c:v>3.34</c:v>
                </c:pt>
                <c:pt idx="73">
                  <c:v>2.41</c:v>
                </c:pt>
                <c:pt idx="74">
                  <c:v>3.42</c:v>
                </c:pt>
                <c:pt idx="75">
                  <c:v>2.2200000000000002</c:v>
                </c:pt>
                <c:pt idx="76">
                  <c:v>3.39</c:v>
                </c:pt>
                <c:pt idx="77">
                  <c:v>2.36</c:v>
                </c:pt>
                <c:pt idx="78">
                  <c:v>3.92</c:v>
                </c:pt>
                <c:pt idx="79">
                  <c:v>2.97</c:v>
                </c:pt>
                <c:pt idx="80">
                  <c:v>4.1100000000000003</c:v>
                </c:pt>
                <c:pt idx="81">
                  <c:v>2.99</c:v>
                </c:pt>
                <c:pt idx="82">
                  <c:v>3.7</c:v>
                </c:pt>
                <c:pt idx="83">
                  <c:v>2.58</c:v>
                </c:pt>
                <c:pt idx="84">
                  <c:v>3.84</c:v>
                </c:pt>
                <c:pt idx="85">
                  <c:v>2.87</c:v>
                </c:pt>
                <c:pt idx="86">
                  <c:v>3.95</c:v>
                </c:pt>
                <c:pt idx="87">
                  <c:v>2.61</c:v>
                </c:pt>
                <c:pt idx="88">
                  <c:v>3.83</c:v>
                </c:pt>
                <c:pt idx="89">
                  <c:v>2.78</c:v>
                </c:pt>
                <c:pt idx="90">
                  <c:v>3.64</c:v>
                </c:pt>
                <c:pt idx="91">
                  <c:v>2.65</c:v>
                </c:pt>
                <c:pt idx="92">
                  <c:v>3.61</c:v>
                </c:pt>
                <c:pt idx="93">
                  <c:v>2.68</c:v>
                </c:pt>
                <c:pt idx="94">
                  <c:v>3.94</c:v>
                </c:pt>
                <c:pt idx="95">
                  <c:v>2.91</c:v>
                </c:pt>
                <c:pt idx="96">
                  <c:v>3.93</c:v>
                </c:pt>
                <c:pt idx="97">
                  <c:v>3.84</c:v>
                </c:pt>
                <c:pt idx="98">
                  <c:v>4.5599999999999996</c:v>
                </c:pt>
                <c:pt idx="99">
                  <c:v>3.29</c:v>
                </c:pt>
                <c:pt idx="100">
                  <c:v>4.79</c:v>
                </c:pt>
                <c:pt idx="101">
                  <c:v>3.55</c:v>
                </c:pt>
                <c:pt idx="102">
                  <c:v>4.68</c:v>
                </c:pt>
                <c:pt idx="103">
                  <c:v>3.33</c:v>
                </c:pt>
                <c:pt idx="104">
                  <c:v>4.51</c:v>
                </c:pt>
                <c:pt idx="105">
                  <c:v>3.09</c:v>
                </c:pt>
                <c:pt idx="106">
                  <c:v>4.5199999999999996</c:v>
                </c:pt>
                <c:pt idx="107">
                  <c:v>3.21</c:v>
                </c:pt>
                <c:pt idx="108">
                  <c:v>4.12</c:v>
                </c:pt>
                <c:pt idx="109">
                  <c:v>3.28</c:v>
                </c:pt>
                <c:pt idx="110">
                  <c:v>4.1500000000000004</c:v>
                </c:pt>
                <c:pt idx="111">
                  <c:v>3.14</c:v>
                </c:pt>
                <c:pt idx="112">
                  <c:v>4.33</c:v>
                </c:pt>
                <c:pt idx="113">
                  <c:v>3.5</c:v>
                </c:pt>
                <c:pt idx="114">
                  <c:v>4.4000000000000004</c:v>
                </c:pt>
                <c:pt idx="115">
                  <c:v>3.14</c:v>
                </c:pt>
                <c:pt idx="116">
                  <c:v>4.33</c:v>
                </c:pt>
                <c:pt idx="117">
                  <c:v>3.45</c:v>
                </c:pt>
                <c:pt idx="118">
                  <c:v>5.13</c:v>
                </c:pt>
                <c:pt idx="119">
                  <c:v>3.96</c:v>
                </c:pt>
                <c:pt idx="120">
                  <c:v>5.56</c:v>
                </c:pt>
                <c:pt idx="121">
                  <c:v>5.07</c:v>
                </c:pt>
                <c:pt idx="122">
                  <c:v>3.83</c:v>
                </c:pt>
                <c:pt idx="123">
                  <c:v>4.9000000000000004</c:v>
                </c:pt>
                <c:pt idx="124">
                  <c:v>3.8</c:v>
                </c:pt>
                <c:pt idx="125">
                  <c:v>4.93</c:v>
                </c:pt>
                <c:pt idx="126">
                  <c:v>3.68</c:v>
                </c:pt>
                <c:pt idx="127">
                  <c:v>4.7699999999999996</c:v>
                </c:pt>
                <c:pt idx="128">
                  <c:v>3.77</c:v>
                </c:pt>
                <c:pt idx="129">
                  <c:v>5.13</c:v>
                </c:pt>
                <c:pt idx="130">
                  <c:v>5</c:v>
                </c:pt>
                <c:pt idx="131">
                  <c:v>3.91</c:v>
                </c:pt>
                <c:pt idx="132">
                  <c:v>4.9000000000000004</c:v>
                </c:pt>
                <c:pt idx="133">
                  <c:v>3.73</c:v>
                </c:pt>
                <c:pt idx="134">
                  <c:v>5.55</c:v>
                </c:pt>
                <c:pt idx="135">
                  <c:v>4.42</c:v>
                </c:pt>
                <c:pt idx="136">
                  <c:v>5.9</c:v>
                </c:pt>
                <c:pt idx="137">
                  <c:v>4.66</c:v>
                </c:pt>
                <c:pt idx="138">
                  <c:v>5.77</c:v>
                </c:pt>
                <c:pt idx="139">
                  <c:v>4.57</c:v>
                </c:pt>
                <c:pt idx="140">
                  <c:v>5.51</c:v>
                </c:pt>
                <c:pt idx="141">
                  <c:v>4.41</c:v>
                </c:pt>
                <c:pt idx="142">
                  <c:v>5.5</c:v>
                </c:pt>
                <c:pt idx="143">
                  <c:v>4.41</c:v>
                </c:pt>
                <c:pt idx="144">
                  <c:v>5.28</c:v>
                </c:pt>
                <c:pt idx="145">
                  <c:v>4.34</c:v>
                </c:pt>
                <c:pt idx="146">
                  <c:v>5.4</c:v>
                </c:pt>
                <c:pt idx="147">
                  <c:v>4.13</c:v>
                </c:pt>
                <c:pt idx="148">
                  <c:v>5.37</c:v>
                </c:pt>
                <c:pt idx="149">
                  <c:v>4.32</c:v>
                </c:pt>
                <c:pt idx="150">
                  <c:v>6.39</c:v>
                </c:pt>
                <c:pt idx="151">
                  <c:v>4.99</c:v>
                </c:pt>
                <c:pt idx="152">
                  <c:v>6.61</c:v>
                </c:pt>
                <c:pt idx="153">
                  <c:v>5.36</c:v>
                </c:pt>
                <c:pt idx="154">
                  <c:v>6.54</c:v>
                </c:pt>
                <c:pt idx="155">
                  <c:v>4.9400000000000004</c:v>
                </c:pt>
                <c:pt idx="156">
                  <c:v>6</c:v>
                </c:pt>
                <c:pt idx="157">
                  <c:v>4.92</c:v>
                </c:pt>
                <c:pt idx="158">
                  <c:v>6.15</c:v>
                </c:pt>
                <c:pt idx="159">
                  <c:v>5.25</c:v>
                </c:pt>
                <c:pt idx="160">
                  <c:v>6.22</c:v>
                </c:pt>
                <c:pt idx="161">
                  <c:v>4.97</c:v>
                </c:pt>
                <c:pt idx="162">
                  <c:v>6.07</c:v>
                </c:pt>
                <c:pt idx="163">
                  <c:v>4.8899999999999997</c:v>
                </c:pt>
                <c:pt idx="164">
                  <c:v>7.48</c:v>
                </c:pt>
                <c:pt idx="165">
                  <c:v>6.05</c:v>
                </c:pt>
                <c:pt idx="166">
                  <c:v>7.41</c:v>
                </c:pt>
                <c:pt idx="167">
                  <c:v>5.99</c:v>
                </c:pt>
                <c:pt idx="168">
                  <c:v>7.31</c:v>
                </c:pt>
                <c:pt idx="169">
                  <c:v>6.87</c:v>
                </c:pt>
                <c:pt idx="170">
                  <c:v>5.71</c:v>
                </c:pt>
                <c:pt idx="171">
                  <c:v>7.01</c:v>
                </c:pt>
                <c:pt idx="172">
                  <c:v>5.69</c:v>
                </c:pt>
                <c:pt idx="173">
                  <c:v>7.09</c:v>
                </c:pt>
                <c:pt idx="174">
                  <c:v>5.77</c:v>
                </c:pt>
                <c:pt idx="175">
                  <c:v>8.35</c:v>
                </c:pt>
                <c:pt idx="176">
                  <c:v>6.7</c:v>
                </c:pt>
                <c:pt idx="177">
                  <c:v>8.56</c:v>
                </c:pt>
                <c:pt idx="178">
                  <c:v>8.51</c:v>
                </c:pt>
                <c:pt idx="179">
                  <c:v>7.01</c:v>
                </c:pt>
                <c:pt idx="180">
                  <c:v>8.02</c:v>
                </c:pt>
                <c:pt idx="181">
                  <c:v>8.18</c:v>
                </c:pt>
                <c:pt idx="182">
                  <c:v>6.78</c:v>
                </c:pt>
                <c:pt idx="183">
                  <c:v>9.94</c:v>
                </c:pt>
                <c:pt idx="184">
                  <c:v>10.119999999999999</c:v>
                </c:pt>
                <c:pt idx="185">
                  <c:v>7.89</c:v>
                </c:pt>
                <c:pt idx="186">
                  <c:v>9.36</c:v>
                </c:pt>
                <c:pt idx="187">
                  <c:v>7.6</c:v>
                </c:pt>
                <c:pt idx="188">
                  <c:v>9.7899999999999991</c:v>
                </c:pt>
                <c:pt idx="189">
                  <c:v>11.75</c:v>
                </c:pt>
                <c:pt idx="190">
                  <c:v>8.81</c:v>
                </c:pt>
                <c:pt idx="191">
                  <c:v>12.43</c:v>
                </c:pt>
                <c:pt idx="192">
                  <c:v>9.11</c:v>
                </c:pt>
                <c:pt idx="193">
                  <c:v>11.86</c:v>
                </c:pt>
                <c:pt idx="194">
                  <c:v>8.83</c:v>
                </c:pt>
                <c:pt idx="195">
                  <c:v>17.87</c:v>
                </c:pt>
                <c:pt idx="196">
                  <c:v>11.46</c:v>
                </c:pt>
                <c:pt idx="197">
                  <c:v>14.81</c:v>
                </c:pt>
                <c:pt idx="198">
                  <c:v>10.39</c:v>
                </c:pt>
              </c:numCache>
            </c:numRef>
          </c:yVal>
          <c:smooth val="0"/>
          <c:extLst xmlns:c16r2="http://schemas.microsoft.com/office/drawing/2015/06/char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2.96</c:v>
                </c:pt>
                <c:pt idx="1">
                  <c:v>1.76</c:v>
                </c:pt>
                <c:pt idx="2">
                  <c:v>3.1</c:v>
                </c:pt>
                <c:pt idx="3">
                  <c:v>2.21</c:v>
                </c:pt>
                <c:pt idx="4">
                  <c:v>2.5099999999999998</c:v>
                </c:pt>
                <c:pt idx="5">
                  <c:v>1.75</c:v>
                </c:pt>
                <c:pt idx="6">
                  <c:v>2.81</c:v>
                </c:pt>
                <c:pt idx="7">
                  <c:v>2.13</c:v>
                </c:pt>
                <c:pt idx="8">
                  <c:v>2.33</c:v>
                </c:pt>
                <c:pt idx="9">
                  <c:v>1.71</c:v>
                </c:pt>
                <c:pt idx="10">
                  <c:v>2.68</c:v>
                </c:pt>
                <c:pt idx="11">
                  <c:v>1.76</c:v>
                </c:pt>
                <c:pt idx="12">
                  <c:v>2.16</c:v>
                </c:pt>
                <c:pt idx="13">
                  <c:v>1.34</c:v>
                </c:pt>
                <c:pt idx="14">
                  <c:v>2.81</c:v>
                </c:pt>
                <c:pt idx="15">
                  <c:v>1.92</c:v>
                </c:pt>
                <c:pt idx="16">
                  <c:v>2.59</c:v>
                </c:pt>
                <c:pt idx="17">
                  <c:v>1.55</c:v>
                </c:pt>
                <c:pt idx="18">
                  <c:v>2.97</c:v>
                </c:pt>
                <c:pt idx="19">
                  <c:v>1.69</c:v>
                </c:pt>
                <c:pt idx="20">
                  <c:v>2.7</c:v>
                </c:pt>
                <c:pt idx="21">
                  <c:v>1.78</c:v>
                </c:pt>
                <c:pt idx="22">
                  <c:v>2.67</c:v>
                </c:pt>
                <c:pt idx="23">
                  <c:v>2.0299999999999998</c:v>
                </c:pt>
                <c:pt idx="24">
                  <c:v>2.99</c:v>
                </c:pt>
                <c:pt idx="25">
                  <c:v>1.97</c:v>
                </c:pt>
                <c:pt idx="26">
                  <c:v>2.89</c:v>
                </c:pt>
                <c:pt idx="27">
                  <c:v>2.19</c:v>
                </c:pt>
                <c:pt idx="28">
                  <c:v>3.38</c:v>
                </c:pt>
                <c:pt idx="29">
                  <c:v>2.2000000000000002</c:v>
                </c:pt>
                <c:pt idx="30">
                  <c:v>3.51</c:v>
                </c:pt>
                <c:pt idx="31">
                  <c:v>2.63</c:v>
                </c:pt>
                <c:pt idx="32">
                  <c:v>3.16</c:v>
                </c:pt>
                <c:pt idx="33">
                  <c:v>2.21</c:v>
                </c:pt>
                <c:pt idx="34">
                  <c:v>3.25</c:v>
                </c:pt>
                <c:pt idx="35">
                  <c:v>2.35</c:v>
                </c:pt>
                <c:pt idx="36">
                  <c:v>2.93</c:v>
                </c:pt>
                <c:pt idx="37">
                  <c:v>2.09</c:v>
                </c:pt>
                <c:pt idx="38">
                  <c:v>3.29</c:v>
                </c:pt>
                <c:pt idx="39">
                  <c:v>2.16</c:v>
                </c:pt>
                <c:pt idx="40">
                  <c:v>3.13</c:v>
                </c:pt>
                <c:pt idx="41">
                  <c:v>2.2799999999999998</c:v>
                </c:pt>
                <c:pt idx="42">
                  <c:v>3.07</c:v>
                </c:pt>
                <c:pt idx="43">
                  <c:v>2.0299999999999998</c:v>
                </c:pt>
                <c:pt idx="44">
                  <c:v>3.29</c:v>
                </c:pt>
                <c:pt idx="45">
                  <c:v>2.1800000000000002</c:v>
                </c:pt>
                <c:pt idx="46">
                  <c:v>3.07</c:v>
                </c:pt>
                <c:pt idx="47">
                  <c:v>2.25</c:v>
                </c:pt>
                <c:pt idx="48">
                  <c:v>3.33</c:v>
                </c:pt>
                <c:pt idx="49">
                  <c:v>2.39</c:v>
                </c:pt>
                <c:pt idx="50">
                  <c:v>3.47</c:v>
                </c:pt>
                <c:pt idx="51">
                  <c:v>2.37</c:v>
                </c:pt>
                <c:pt idx="52">
                  <c:v>3.35</c:v>
                </c:pt>
                <c:pt idx="53">
                  <c:v>2.4900000000000002</c:v>
                </c:pt>
                <c:pt idx="54">
                  <c:v>3.74</c:v>
                </c:pt>
                <c:pt idx="55">
                  <c:v>2.59</c:v>
                </c:pt>
                <c:pt idx="56">
                  <c:v>3.93</c:v>
                </c:pt>
                <c:pt idx="57">
                  <c:v>3</c:v>
                </c:pt>
                <c:pt idx="58">
                  <c:v>3.68</c:v>
                </c:pt>
                <c:pt idx="59">
                  <c:v>2.68</c:v>
                </c:pt>
                <c:pt idx="60">
                  <c:v>3.65</c:v>
                </c:pt>
                <c:pt idx="61">
                  <c:v>2.72</c:v>
                </c:pt>
                <c:pt idx="62">
                  <c:v>3.36</c:v>
                </c:pt>
                <c:pt idx="63">
                  <c:v>2.4900000000000002</c:v>
                </c:pt>
                <c:pt idx="64">
                  <c:v>3.68</c:v>
                </c:pt>
                <c:pt idx="65">
                  <c:v>2.64</c:v>
                </c:pt>
                <c:pt idx="66">
                  <c:v>3.74</c:v>
                </c:pt>
                <c:pt idx="67">
                  <c:v>2.79</c:v>
                </c:pt>
                <c:pt idx="68">
                  <c:v>3.73</c:v>
                </c:pt>
                <c:pt idx="69">
                  <c:v>2.5499999999999998</c:v>
                </c:pt>
                <c:pt idx="70">
                  <c:v>3.62</c:v>
                </c:pt>
                <c:pt idx="71">
                  <c:v>2.66</c:v>
                </c:pt>
                <c:pt idx="72">
                  <c:v>3.81</c:v>
                </c:pt>
                <c:pt idx="73">
                  <c:v>2.89</c:v>
                </c:pt>
                <c:pt idx="74">
                  <c:v>3.7</c:v>
                </c:pt>
                <c:pt idx="75">
                  <c:v>2.65</c:v>
                </c:pt>
                <c:pt idx="76">
                  <c:v>3.84</c:v>
                </c:pt>
                <c:pt idx="77">
                  <c:v>2.79</c:v>
                </c:pt>
                <c:pt idx="78">
                  <c:v>4.32</c:v>
                </c:pt>
                <c:pt idx="79">
                  <c:v>3.4</c:v>
                </c:pt>
                <c:pt idx="80">
                  <c:v>4.46</c:v>
                </c:pt>
                <c:pt idx="81">
                  <c:v>3.49</c:v>
                </c:pt>
                <c:pt idx="82">
                  <c:v>4.21</c:v>
                </c:pt>
                <c:pt idx="83">
                  <c:v>2.99</c:v>
                </c:pt>
                <c:pt idx="84">
                  <c:v>4.1900000000000004</c:v>
                </c:pt>
                <c:pt idx="85">
                  <c:v>3.28</c:v>
                </c:pt>
                <c:pt idx="86">
                  <c:v>4.5</c:v>
                </c:pt>
                <c:pt idx="87">
                  <c:v>3.09</c:v>
                </c:pt>
                <c:pt idx="88">
                  <c:v>4.34</c:v>
                </c:pt>
                <c:pt idx="89">
                  <c:v>3.24</c:v>
                </c:pt>
                <c:pt idx="90">
                  <c:v>4.0999999999999996</c:v>
                </c:pt>
                <c:pt idx="91">
                  <c:v>3.14</c:v>
                </c:pt>
                <c:pt idx="92">
                  <c:v>4.05</c:v>
                </c:pt>
                <c:pt idx="93">
                  <c:v>3.15</c:v>
                </c:pt>
                <c:pt idx="94">
                  <c:v>4.46</c:v>
                </c:pt>
                <c:pt idx="95">
                  <c:v>3.44</c:v>
                </c:pt>
                <c:pt idx="96">
                  <c:v>4.32</c:v>
                </c:pt>
                <c:pt idx="97">
                  <c:v>4.29</c:v>
                </c:pt>
                <c:pt idx="98">
                  <c:v>5.01</c:v>
                </c:pt>
                <c:pt idx="99">
                  <c:v>3.74</c:v>
                </c:pt>
                <c:pt idx="100">
                  <c:v>5.34</c:v>
                </c:pt>
                <c:pt idx="101">
                  <c:v>4.08</c:v>
                </c:pt>
                <c:pt idx="102">
                  <c:v>5.07</c:v>
                </c:pt>
                <c:pt idx="103">
                  <c:v>3.76</c:v>
                </c:pt>
                <c:pt idx="104">
                  <c:v>5</c:v>
                </c:pt>
                <c:pt idx="105">
                  <c:v>3.53</c:v>
                </c:pt>
                <c:pt idx="106">
                  <c:v>5.14</c:v>
                </c:pt>
                <c:pt idx="107">
                  <c:v>3.73</c:v>
                </c:pt>
                <c:pt idx="108">
                  <c:v>4.72</c:v>
                </c:pt>
                <c:pt idx="109">
                  <c:v>3.84</c:v>
                </c:pt>
                <c:pt idx="110">
                  <c:v>4.58</c:v>
                </c:pt>
                <c:pt idx="111">
                  <c:v>3.68</c:v>
                </c:pt>
                <c:pt idx="112">
                  <c:v>4.87</c:v>
                </c:pt>
                <c:pt idx="113">
                  <c:v>4.04</c:v>
                </c:pt>
                <c:pt idx="114">
                  <c:v>4.8600000000000003</c:v>
                </c:pt>
                <c:pt idx="115">
                  <c:v>3.7</c:v>
                </c:pt>
                <c:pt idx="116">
                  <c:v>4.8099999999999996</c:v>
                </c:pt>
                <c:pt idx="117">
                  <c:v>3.94</c:v>
                </c:pt>
                <c:pt idx="118">
                  <c:v>5.6</c:v>
                </c:pt>
                <c:pt idx="119">
                  <c:v>4.4400000000000004</c:v>
                </c:pt>
                <c:pt idx="120">
                  <c:v>6.1</c:v>
                </c:pt>
                <c:pt idx="121">
                  <c:v>5.34</c:v>
                </c:pt>
                <c:pt idx="122">
                  <c:v>4.2699999999999996</c:v>
                </c:pt>
                <c:pt idx="123">
                  <c:v>5.53</c:v>
                </c:pt>
                <c:pt idx="124">
                  <c:v>4.41</c:v>
                </c:pt>
                <c:pt idx="125">
                  <c:v>5.6</c:v>
                </c:pt>
                <c:pt idx="126">
                  <c:v>4.28</c:v>
                </c:pt>
                <c:pt idx="127">
                  <c:v>5.33</c:v>
                </c:pt>
                <c:pt idx="128">
                  <c:v>4.33</c:v>
                </c:pt>
                <c:pt idx="129">
                  <c:v>5.67</c:v>
                </c:pt>
                <c:pt idx="130">
                  <c:v>5.53</c:v>
                </c:pt>
                <c:pt idx="131">
                  <c:v>4.53</c:v>
                </c:pt>
                <c:pt idx="132">
                  <c:v>5.39</c:v>
                </c:pt>
                <c:pt idx="133">
                  <c:v>4.2300000000000004</c:v>
                </c:pt>
                <c:pt idx="134">
                  <c:v>6.12</c:v>
                </c:pt>
                <c:pt idx="135">
                  <c:v>5</c:v>
                </c:pt>
                <c:pt idx="136">
                  <c:v>6.52</c:v>
                </c:pt>
                <c:pt idx="137">
                  <c:v>5.3</c:v>
                </c:pt>
                <c:pt idx="138">
                  <c:v>6.28</c:v>
                </c:pt>
                <c:pt idx="139">
                  <c:v>5.16</c:v>
                </c:pt>
                <c:pt idx="140">
                  <c:v>6.27</c:v>
                </c:pt>
                <c:pt idx="141">
                  <c:v>5.23</c:v>
                </c:pt>
                <c:pt idx="142">
                  <c:v>6.27</c:v>
                </c:pt>
                <c:pt idx="143">
                  <c:v>5.08</c:v>
                </c:pt>
                <c:pt idx="144">
                  <c:v>5.9</c:v>
                </c:pt>
                <c:pt idx="145">
                  <c:v>4.9800000000000004</c:v>
                </c:pt>
                <c:pt idx="146">
                  <c:v>5.9</c:v>
                </c:pt>
                <c:pt idx="147">
                  <c:v>4.7699999999999996</c:v>
                </c:pt>
                <c:pt idx="148">
                  <c:v>6.04</c:v>
                </c:pt>
                <c:pt idx="149">
                  <c:v>4.9000000000000004</c:v>
                </c:pt>
                <c:pt idx="150">
                  <c:v>6.96</c:v>
                </c:pt>
                <c:pt idx="151">
                  <c:v>5.59</c:v>
                </c:pt>
                <c:pt idx="152">
                  <c:v>7.33</c:v>
                </c:pt>
                <c:pt idx="153">
                  <c:v>6.01</c:v>
                </c:pt>
                <c:pt idx="154">
                  <c:v>7.14</c:v>
                </c:pt>
                <c:pt idx="155">
                  <c:v>5.49</c:v>
                </c:pt>
                <c:pt idx="156">
                  <c:v>6.69</c:v>
                </c:pt>
                <c:pt idx="157">
                  <c:v>5.64</c:v>
                </c:pt>
                <c:pt idx="158">
                  <c:v>6.85</c:v>
                </c:pt>
                <c:pt idx="159">
                  <c:v>5.97</c:v>
                </c:pt>
                <c:pt idx="160">
                  <c:v>6.83</c:v>
                </c:pt>
                <c:pt idx="161">
                  <c:v>5.63</c:v>
                </c:pt>
                <c:pt idx="162">
                  <c:v>6.88</c:v>
                </c:pt>
                <c:pt idx="163">
                  <c:v>5.49</c:v>
                </c:pt>
                <c:pt idx="164">
                  <c:v>8.1199999999999992</c:v>
                </c:pt>
                <c:pt idx="165">
                  <c:v>6.61</c:v>
                </c:pt>
                <c:pt idx="166">
                  <c:v>8.0399999999999991</c:v>
                </c:pt>
                <c:pt idx="167">
                  <c:v>6.66</c:v>
                </c:pt>
                <c:pt idx="168">
                  <c:v>7.86</c:v>
                </c:pt>
                <c:pt idx="169">
                  <c:v>7.54</c:v>
                </c:pt>
                <c:pt idx="170">
                  <c:v>6.39</c:v>
                </c:pt>
                <c:pt idx="171">
                  <c:v>7.58</c:v>
                </c:pt>
                <c:pt idx="172">
                  <c:v>6.4</c:v>
                </c:pt>
                <c:pt idx="173">
                  <c:v>7.86</c:v>
                </c:pt>
                <c:pt idx="174">
                  <c:v>6.42</c:v>
                </c:pt>
                <c:pt idx="175">
                  <c:v>8.85</c:v>
                </c:pt>
                <c:pt idx="176">
                  <c:v>7.44</c:v>
                </c:pt>
                <c:pt idx="177">
                  <c:v>8.93</c:v>
                </c:pt>
                <c:pt idx="178">
                  <c:v>8.93</c:v>
                </c:pt>
                <c:pt idx="179">
                  <c:v>7.74</c:v>
                </c:pt>
                <c:pt idx="180">
                  <c:v>8.7799999999999994</c:v>
                </c:pt>
                <c:pt idx="181">
                  <c:v>8.8699999999999992</c:v>
                </c:pt>
                <c:pt idx="182">
                  <c:v>7.48</c:v>
                </c:pt>
                <c:pt idx="183">
                  <c:v>10.66</c:v>
                </c:pt>
                <c:pt idx="184">
                  <c:v>11.04</c:v>
                </c:pt>
                <c:pt idx="185">
                  <c:v>8.7200000000000006</c:v>
                </c:pt>
                <c:pt idx="186">
                  <c:v>10.08</c:v>
                </c:pt>
                <c:pt idx="187">
                  <c:v>8.4600000000000009</c:v>
                </c:pt>
                <c:pt idx="188">
                  <c:v>10.59</c:v>
                </c:pt>
                <c:pt idx="189">
                  <c:v>12.23</c:v>
                </c:pt>
                <c:pt idx="190">
                  <c:v>9.5</c:v>
                </c:pt>
                <c:pt idx="191">
                  <c:v>13.49</c:v>
                </c:pt>
                <c:pt idx="192">
                  <c:v>9.93</c:v>
                </c:pt>
                <c:pt idx="193">
                  <c:v>12.73</c:v>
                </c:pt>
                <c:pt idx="194">
                  <c:v>9.81</c:v>
                </c:pt>
                <c:pt idx="195">
                  <c:v>17.95</c:v>
                </c:pt>
                <c:pt idx="196">
                  <c:v>11.96</c:v>
                </c:pt>
                <c:pt idx="197">
                  <c:v>15.08</c:v>
                </c:pt>
                <c:pt idx="198">
                  <c:v>11.4</c:v>
                </c:pt>
              </c:numCache>
            </c:numRef>
          </c:yVal>
          <c:smooth val="0"/>
          <c:extLst xmlns:c16r2="http://schemas.microsoft.com/office/drawing/2015/06/char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57297664"/>
        <c:axId val="157299840"/>
      </c:scatterChart>
      <c:valAx>
        <c:axId val="157297664"/>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157299840"/>
        <c:crosses val="autoZero"/>
        <c:crossBetween val="midCat"/>
      </c:valAx>
      <c:valAx>
        <c:axId val="157299840"/>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57297664"/>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85185185185185"/>
          <c:y val="6.5217391304347824E-2"/>
          <c:w val="0.86507936507936511"/>
          <c:h val="0.79249011857707508"/>
        </c:manualLayout>
      </c:layout>
      <c:scatterChart>
        <c:scatterStyle val="smoothMarker"/>
        <c:varyColors val="0"/>
        <c:ser>
          <c:idx val="0"/>
          <c:order val="0"/>
          <c:tx>
            <c:strRef>
              <c:f>Sheet1!$B$1</c:f>
              <c:strCache>
                <c:ptCount val="1"/>
                <c:pt idx="0">
                  <c:v>Rwork</c:v>
                </c:pt>
              </c:strCache>
            </c:strRef>
          </c:tx>
          <c:spPr>
            <a:ln w="28636">
              <a:noFill/>
            </a:ln>
          </c:spPr>
          <c:marker>
            <c:symbol val="dash"/>
            <c:size val="12"/>
            <c:spPr>
              <a:solidFill>
                <a:srgbClr val="003366"/>
              </a:solidFill>
              <a:ln>
                <a:solidFill>
                  <a:srgbClr val="003366"/>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Sheet1!$B$2:$B$3126</c:f>
              <c:numCache>
                <c:formatCode>General</c:formatCode>
                <c:ptCount val="3125"/>
                <c:pt idx="0">
                  <c:v>3.05</c:v>
                </c:pt>
                <c:pt idx="1">
                  <c:v>1.78</c:v>
                </c:pt>
                <c:pt idx="2">
                  <c:v>2.97</c:v>
                </c:pt>
                <c:pt idx="3">
                  <c:v>1.7</c:v>
                </c:pt>
                <c:pt idx="4">
                  <c:v>3.25</c:v>
                </c:pt>
                <c:pt idx="5">
                  <c:v>1.92</c:v>
                </c:pt>
                <c:pt idx="6">
                  <c:v>4.22</c:v>
                </c:pt>
                <c:pt idx="7">
                  <c:v>2.02</c:v>
                </c:pt>
                <c:pt idx="8">
                  <c:v>2.4300000000000002</c:v>
                </c:pt>
                <c:pt idx="9">
                  <c:v>1.37</c:v>
                </c:pt>
                <c:pt idx="10">
                  <c:v>3.26</c:v>
                </c:pt>
                <c:pt idx="11">
                  <c:v>1.67</c:v>
                </c:pt>
                <c:pt idx="12">
                  <c:v>2.94</c:v>
                </c:pt>
                <c:pt idx="13">
                  <c:v>1.57</c:v>
                </c:pt>
                <c:pt idx="14">
                  <c:v>3.65</c:v>
                </c:pt>
                <c:pt idx="15">
                  <c:v>1.56</c:v>
                </c:pt>
                <c:pt idx="16">
                  <c:v>3.47</c:v>
                </c:pt>
                <c:pt idx="17">
                  <c:v>1.52</c:v>
                </c:pt>
                <c:pt idx="18">
                  <c:v>3.19</c:v>
                </c:pt>
                <c:pt idx="19">
                  <c:v>1.67</c:v>
                </c:pt>
                <c:pt idx="20">
                  <c:v>3.17</c:v>
                </c:pt>
                <c:pt idx="21">
                  <c:v>1.82</c:v>
                </c:pt>
                <c:pt idx="22">
                  <c:v>3.82</c:v>
                </c:pt>
                <c:pt idx="23">
                  <c:v>1.67</c:v>
                </c:pt>
                <c:pt idx="24">
                  <c:v>3.61</c:v>
                </c:pt>
                <c:pt idx="25">
                  <c:v>1.58</c:v>
                </c:pt>
                <c:pt idx="26">
                  <c:v>3.13</c:v>
                </c:pt>
                <c:pt idx="27">
                  <c:v>1.95</c:v>
                </c:pt>
                <c:pt idx="28">
                  <c:v>3.91</c:v>
                </c:pt>
                <c:pt idx="29">
                  <c:v>2.2000000000000002</c:v>
                </c:pt>
                <c:pt idx="30">
                  <c:v>3.47</c:v>
                </c:pt>
                <c:pt idx="31">
                  <c:v>2.15</c:v>
                </c:pt>
                <c:pt idx="32">
                  <c:v>4.07</c:v>
                </c:pt>
                <c:pt idx="33">
                  <c:v>2.42</c:v>
                </c:pt>
                <c:pt idx="34">
                  <c:v>4.0199999999999996</c:v>
                </c:pt>
                <c:pt idx="35">
                  <c:v>2.4300000000000002</c:v>
                </c:pt>
                <c:pt idx="36">
                  <c:v>3.3</c:v>
                </c:pt>
                <c:pt idx="37">
                  <c:v>2.21</c:v>
                </c:pt>
                <c:pt idx="38">
                  <c:v>3.34</c:v>
                </c:pt>
                <c:pt idx="39">
                  <c:v>2.0299999999999998</c:v>
                </c:pt>
                <c:pt idx="40">
                  <c:v>3.91</c:v>
                </c:pt>
                <c:pt idx="41">
                  <c:v>2.12</c:v>
                </c:pt>
                <c:pt idx="42">
                  <c:v>3.51</c:v>
                </c:pt>
                <c:pt idx="43">
                  <c:v>2.0499999999999998</c:v>
                </c:pt>
                <c:pt idx="44">
                  <c:v>3.45</c:v>
                </c:pt>
                <c:pt idx="45">
                  <c:v>2.0699999999999998</c:v>
                </c:pt>
                <c:pt idx="46">
                  <c:v>3.7</c:v>
                </c:pt>
                <c:pt idx="47">
                  <c:v>2.44</c:v>
                </c:pt>
                <c:pt idx="48">
                  <c:v>4.0599999999999996</c:v>
                </c:pt>
                <c:pt idx="49">
                  <c:v>2.23</c:v>
                </c:pt>
                <c:pt idx="50">
                  <c:v>3.49</c:v>
                </c:pt>
                <c:pt idx="51">
                  <c:v>2.04</c:v>
                </c:pt>
                <c:pt idx="52">
                  <c:v>4.01</c:v>
                </c:pt>
                <c:pt idx="53">
                  <c:v>2.4500000000000002</c:v>
                </c:pt>
                <c:pt idx="54">
                  <c:v>4.2</c:v>
                </c:pt>
                <c:pt idx="55">
                  <c:v>2.7</c:v>
                </c:pt>
                <c:pt idx="56">
                  <c:v>3.75</c:v>
                </c:pt>
                <c:pt idx="57">
                  <c:v>2.71</c:v>
                </c:pt>
                <c:pt idx="58">
                  <c:v>4.3</c:v>
                </c:pt>
                <c:pt idx="59">
                  <c:v>2.96</c:v>
                </c:pt>
                <c:pt idx="60">
                  <c:v>4.1399999999999997</c:v>
                </c:pt>
                <c:pt idx="61">
                  <c:v>2.88</c:v>
                </c:pt>
                <c:pt idx="62">
                  <c:v>4.2699999999999996</c:v>
                </c:pt>
                <c:pt idx="63">
                  <c:v>2.73</c:v>
                </c:pt>
                <c:pt idx="64">
                  <c:v>3.8</c:v>
                </c:pt>
                <c:pt idx="65">
                  <c:v>2.69</c:v>
                </c:pt>
                <c:pt idx="66">
                  <c:v>3.76</c:v>
                </c:pt>
                <c:pt idx="67">
                  <c:v>2.57</c:v>
                </c:pt>
                <c:pt idx="68">
                  <c:v>4.18</c:v>
                </c:pt>
                <c:pt idx="69">
                  <c:v>2.66</c:v>
                </c:pt>
                <c:pt idx="70">
                  <c:v>4.0599999999999996</c:v>
                </c:pt>
                <c:pt idx="71">
                  <c:v>2.82</c:v>
                </c:pt>
                <c:pt idx="72">
                  <c:v>3.79</c:v>
                </c:pt>
                <c:pt idx="73">
                  <c:v>2.88</c:v>
                </c:pt>
                <c:pt idx="74">
                  <c:v>4.13</c:v>
                </c:pt>
                <c:pt idx="75">
                  <c:v>2.63</c:v>
                </c:pt>
                <c:pt idx="76">
                  <c:v>4.45</c:v>
                </c:pt>
                <c:pt idx="77">
                  <c:v>2.8</c:v>
                </c:pt>
                <c:pt idx="78">
                  <c:v>4.5999999999999996</c:v>
                </c:pt>
                <c:pt idx="79">
                  <c:v>3.35</c:v>
                </c:pt>
                <c:pt idx="80">
                  <c:v>4.51</c:v>
                </c:pt>
                <c:pt idx="81">
                  <c:v>3.27</c:v>
                </c:pt>
                <c:pt idx="82">
                  <c:v>4.7300000000000004</c:v>
                </c:pt>
                <c:pt idx="83">
                  <c:v>3.48</c:v>
                </c:pt>
                <c:pt idx="84">
                  <c:v>4.67</c:v>
                </c:pt>
                <c:pt idx="85">
                  <c:v>3.52</c:v>
                </c:pt>
                <c:pt idx="86">
                  <c:v>4.96</c:v>
                </c:pt>
                <c:pt idx="87">
                  <c:v>3.27</c:v>
                </c:pt>
                <c:pt idx="88">
                  <c:v>4.75</c:v>
                </c:pt>
                <c:pt idx="89">
                  <c:v>3.29</c:v>
                </c:pt>
                <c:pt idx="90">
                  <c:v>4.5</c:v>
                </c:pt>
                <c:pt idx="91">
                  <c:v>3.37</c:v>
                </c:pt>
                <c:pt idx="92">
                  <c:v>4.8899999999999997</c:v>
                </c:pt>
                <c:pt idx="93">
                  <c:v>3.39</c:v>
                </c:pt>
                <c:pt idx="94">
                  <c:v>4.92</c:v>
                </c:pt>
                <c:pt idx="95">
                  <c:v>3.26</c:v>
                </c:pt>
                <c:pt idx="96">
                  <c:v>4.6900000000000004</c:v>
                </c:pt>
                <c:pt idx="97">
                  <c:v>3.2</c:v>
                </c:pt>
                <c:pt idx="98">
                  <c:v>4.57</c:v>
                </c:pt>
                <c:pt idx="99">
                  <c:v>3.49</c:v>
                </c:pt>
                <c:pt idx="100">
                  <c:v>5.32</c:v>
                </c:pt>
                <c:pt idx="101">
                  <c:v>4.0999999999999996</c:v>
                </c:pt>
                <c:pt idx="102">
                  <c:v>5.29</c:v>
                </c:pt>
                <c:pt idx="103">
                  <c:v>4.0599999999999996</c:v>
                </c:pt>
                <c:pt idx="104">
                  <c:v>6.07</c:v>
                </c:pt>
                <c:pt idx="105">
                  <c:v>4.04</c:v>
                </c:pt>
                <c:pt idx="106">
                  <c:v>5.3</c:v>
                </c:pt>
                <c:pt idx="107">
                  <c:v>3.9</c:v>
                </c:pt>
                <c:pt idx="108">
                  <c:v>4.9400000000000004</c:v>
                </c:pt>
                <c:pt idx="109">
                  <c:v>3.81</c:v>
                </c:pt>
                <c:pt idx="110">
                  <c:v>5.37</c:v>
                </c:pt>
                <c:pt idx="111">
                  <c:v>4.05</c:v>
                </c:pt>
                <c:pt idx="112">
                  <c:v>5.13</c:v>
                </c:pt>
                <c:pt idx="113">
                  <c:v>4</c:v>
                </c:pt>
                <c:pt idx="114">
                  <c:v>5.35</c:v>
                </c:pt>
                <c:pt idx="115">
                  <c:v>4.2699999999999996</c:v>
                </c:pt>
                <c:pt idx="116">
                  <c:v>4.9800000000000004</c:v>
                </c:pt>
                <c:pt idx="117">
                  <c:v>3.97</c:v>
                </c:pt>
                <c:pt idx="118">
                  <c:v>5.41</c:v>
                </c:pt>
                <c:pt idx="119">
                  <c:v>4.0199999999999996</c:v>
                </c:pt>
                <c:pt idx="120">
                  <c:v>5.9</c:v>
                </c:pt>
                <c:pt idx="121">
                  <c:v>4.6100000000000003</c:v>
                </c:pt>
                <c:pt idx="122">
                  <c:v>5.9</c:v>
                </c:pt>
                <c:pt idx="123">
                  <c:v>4.67</c:v>
                </c:pt>
                <c:pt idx="124">
                  <c:v>6.62</c:v>
                </c:pt>
                <c:pt idx="125">
                  <c:v>5.03</c:v>
                </c:pt>
                <c:pt idx="126">
                  <c:v>5.87</c:v>
                </c:pt>
                <c:pt idx="127">
                  <c:v>4.62</c:v>
                </c:pt>
                <c:pt idx="128">
                  <c:v>5.92</c:v>
                </c:pt>
                <c:pt idx="129">
                  <c:v>4.5199999999999996</c:v>
                </c:pt>
                <c:pt idx="130">
                  <c:v>6.05</c:v>
                </c:pt>
                <c:pt idx="131">
                  <c:v>4.5999999999999996</c:v>
                </c:pt>
                <c:pt idx="132">
                  <c:v>6.2</c:v>
                </c:pt>
                <c:pt idx="133">
                  <c:v>4.83</c:v>
                </c:pt>
                <c:pt idx="134">
                  <c:v>5.7</c:v>
                </c:pt>
                <c:pt idx="135">
                  <c:v>4.8499999999999996</c:v>
                </c:pt>
                <c:pt idx="136">
                  <c:v>5.89</c:v>
                </c:pt>
                <c:pt idx="137">
                  <c:v>4.68</c:v>
                </c:pt>
                <c:pt idx="138">
                  <c:v>6.62</c:v>
                </c:pt>
                <c:pt idx="139">
                  <c:v>5.22</c:v>
                </c:pt>
                <c:pt idx="140">
                  <c:v>6.57</c:v>
                </c:pt>
                <c:pt idx="141">
                  <c:v>5.53</c:v>
                </c:pt>
                <c:pt idx="142">
                  <c:v>6.76</c:v>
                </c:pt>
                <c:pt idx="143">
                  <c:v>5.39</c:v>
                </c:pt>
                <c:pt idx="144">
                  <c:v>6.62</c:v>
                </c:pt>
                <c:pt idx="145">
                  <c:v>5.16</c:v>
                </c:pt>
                <c:pt idx="146">
                  <c:v>6.39</c:v>
                </c:pt>
                <c:pt idx="147">
                  <c:v>5.27</c:v>
                </c:pt>
                <c:pt idx="148">
                  <c:v>6.94</c:v>
                </c:pt>
                <c:pt idx="149">
                  <c:v>5.38</c:v>
                </c:pt>
                <c:pt idx="150">
                  <c:v>6.33</c:v>
                </c:pt>
                <c:pt idx="151">
                  <c:v>5.45</c:v>
                </c:pt>
                <c:pt idx="152">
                  <c:v>6.26</c:v>
                </c:pt>
                <c:pt idx="153">
                  <c:v>7.97</c:v>
                </c:pt>
                <c:pt idx="154">
                  <c:v>6.24</c:v>
                </c:pt>
                <c:pt idx="155">
                  <c:v>7.95</c:v>
                </c:pt>
                <c:pt idx="156">
                  <c:v>6.38</c:v>
                </c:pt>
                <c:pt idx="157">
                  <c:v>7.66</c:v>
                </c:pt>
                <c:pt idx="158">
                  <c:v>6.06</c:v>
                </c:pt>
                <c:pt idx="159">
                  <c:v>7.88</c:v>
                </c:pt>
                <c:pt idx="160">
                  <c:v>6.08</c:v>
                </c:pt>
                <c:pt idx="161">
                  <c:v>7.96</c:v>
                </c:pt>
                <c:pt idx="162">
                  <c:v>6.09</c:v>
                </c:pt>
                <c:pt idx="163">
                  <c:v>7.03</c:v>
                </c:pt>
                <c:pt idx="164">
                  <c:v>6</c:v>
                </c:pt>
                <c:pt idx="165">
                  <c:v>7.03</c:v>
                </c:pt>
                <c:pt idx="166">
                  <c:v>6</c:v>
                </c:pt>
                <c:pt idx="167">
                  <c:v>8.49</c:v>
                </c:pt>
                <c:pt idx="168">
                  <c:v>6.82</c:v>
                </c:pt>
                <c:pt idx="169">
                  <c:v>8.69</c:v>
                </c:pt>
                <c:pt idx="170">
                  <c:v>7.1</c:v>
                </c:pt>
                <c:pt idx="171">
                  <c:v>8.65</c:v>
                </c:pt>
                <c:pt idx="172">
                  <c:v>7.02</c:v>
                </c:pt>
                <c:pt idx="173">
                  <c:v>8.56</c:v>
                </c:pt>
                <c:pt idx="174">
                  <c:v>8.6999999999999993</c:v>
                </c:pt>
                <c:pt idx="175">
                  <c:v>6.84</c:v>
                </c:pt>
                <c:pt idx="176">
                  <c:v>7.85</c:v>
                </c:pt>
                <c:pt idx="177">
                  <c:v>6.9</c:v>
                </c:pt>
                <c:pt idx="178">
                  <c:v>9.76</c:v>
                </c:pt>
                <c:pt idx="179">
                  <c:v>8.11</c:v>
                </c:pt>
                <c:pt idx="180">
                  <c:v>9.9600000000000009</c:v>
                </c:pt>
                <c:pt idx="181">
                  <c:v>8.48</c:v>
                </c:pt>
                <c:pt idx="182">
                  <c:v>9.58</c:v>
                </c:pt>
                <c:pt idx="183">
                  <c:v>8.01</c:v>
                </c:pt>
                <c:pt idx="184">
                  <c:v>9.61</c:v>
                </c:pt>
                <c:pt idx="185">
                  <c:v>7.96</c:v>
                </c:pt>
                <c:pt idx="186">
                  <c:v>9.19</c:v>
                </c:pt>
                <c:pt idx="187">
                  <c:v>7.8</c:v>
                </c:pt>
                <c:pt idx="188">
                  <c:v>10.87</c:v>
                </c:pt>
                <c:pt idx="189">
                  <c:v>9.15</c:v>
                </c:pt>
                <c:pt idx="190">
                  <c:v>10.99</c:v>
                </c:pt>
                <c:pt idx="191">
                  <c:v>9.1300000000000008</c:v>
                </c:pt>
                <c:pt idx="192">
                  <c:v>11.22</c:v>
                </c:pt>
                <c:pt idx="193">
                  <c:v>9.0399999999999991</c:v>
                </c:pt>
                <c:pt idx="194">
                  <c:v>11.01</c:v>
                </c:pt>
                <c:pt idx="195">
                  <c:v>9.18</c:v>
                </c:pt>
                <c:pt idx="196">
                  <c:v>13.66</c:v>
                </c:pt>
                <c:pt idx="197">
                  <c:v>10.46</c:v>
                </c:pt>
                <c:pt idx="198">
                  <c:v>13.37</c:v>
                </c:pt>
                <c:pt idx="199">
                  <c:v>10.45</c:v>
                </c:pt>
                <c:pt idx="200">
                  <c:v>12.73</c:v>
                </c:pt>
                <c:pt idx="201">
                  <c:v>10.210000000000001</c:v>
                </c:pt>
                <c:pt idx="202">
                  <c:v>16.75</c:v>
                </c:pt>
                <c:pt idx="203">
                  <c:v>12.18</c:v>
                </c:pt>
                <c:pt idx="204">
                  <c:v>16.600000000000001</c:v>
                </c:pt>
                <c:pt idx="205">
                  <c:v>12.03</c:v>
                </c:pt>
              </c:numCache>
            </c:numRef>
          </c:yVal>
          <c:smooth val="0"/>
          <c:extLst xmlns:c16r2="http://schemas.microsoft.com/office/drawing/2015/06/chart">
            <c:ext xmlns:c16="http://schemas.microsoft.com/office/drawing/2014/chart" uri="{C3380CC4-5D6E-409C-BE32-E72D297353CC}">
              <c16:uniqueId val="{00000000-CED8-423A-9DC6-B8E536BF1DC9}"/>
            </c:ext>
          </c:extLst>
        </c:ser>
        <c:ser>
          <c:idx val="1"/>
          <c:order val="1"/>
          <c:tx>
            <c:strRef>
              <c:f>Sheet1!$C$1</c:f>
              <c:strCache>
                <c:ptCount val="1"/>
                <c:pt idx="0">
                  <c:v>Rfree</c:v>
                </c:pt>
              </c:strCache>
            </c:strRef>
          </c:tx>
          <c:spPr>
            <a:ln w="28636">
              <a:noFill/>
            </a:ln>
          </c:spPr>
          <c:marker>
            <c:symbol val="dot"/>
            <c:size val="12"/>
            <c:spPr>
              <a:solidFill>
                <a:srgbClr val="800000"/>
              </a:solidFill>
              <a:ln>
                <a:solidFill>
                  <a:srgbClr val="800000"/>
                </a:solidFill>
                <a:prstDash val="solid"/>
              </a:ln>
            </c:spPr>
          </c:marker>
          <c:xVal>
            <c:numRef>
              <c:f>Sheet1!$A$2:$A$3126</c:f>
              <c:numCache>
                <c:formatCode>General</c:formatCode>
                <c:ptCount val="3125"/>
                <c:pt idx="0">
                  <c:v>13</c:v>
                </c:pt>
                <c:pt idx="1">
                  <c:v>13</c:v>
                </c:pt>
                <c:pt idx="2">
                  <c:v>13</c:v>
                </c:pt>
                <c:pt idx="3">
                  <c:v>13</c:v>
                </c:pt>
                <c:pt idx="4">
                  <c:v>13</c:v>
                </c:pt>
                <c:pt idx="5">
                  <c:v>13</c:v>
                </c:pt>
                <c:pt idx="6">
                  <c:v>13</c:v>
                </c:pt>
                <c:pt idx="7">
                  <c:v>13</c:v>
                </c:pt>
                <c:pt idx="8">
                  <c:v>13</c:v>
                </c:pt>
                <c:pt idx="9">
                  <c:v>13</c:v>
                </c:pt>
                <c:pt idx="10">
                  <c:v>13</c:v>
                </c:pt>
                <c:pt idx="11">
                  <c:v>13</c:v>
                </c:pt>
                <c:pt idx="12">
                  <c:v>13</c:v>
                </c:pt>
                <c:pt idx="13">
                  <c:v>13</c:v>
                </c:pt>
                <c:pt idx="14">
                  <c:v>13</c:v>
                </c:pt>
                <c:pt idx="15">
                  <c:v>13</c:v>
                </c:pt>
                <c:pt idx="16">
                  <c:v>13</c:v>
                </c:pt>
                <c:pt idx="17">
                  <c:v>13</c:v>
                </c:pt>
                <c:pt idx="18">
                  <c:v>13</c:v>
                </c:pt>
                <c:pt idx="19">
                  <c:v>13</c:v>
                </c:pt>
                <c:pt idx="20">
                  <c:v>13</c:v>
                </c:pt>
                <c:pt idx="21">
                  <c:v>13</c:v>
                </c:pt>
                <c:pt idx="22">
                  <c:v>13</c:v>
                </c:pt>
                <c:pt idx="23">
                  <c:v>13</c:v>
                </c:pt>
                <c:pt idx="24">
                  <c:v>13</c:v>
                </c:pt>
                <c:pt idx="25">
                  <c:v>13</c:v>
                </c:pt>
                <c:pt idx="26">
                  <c:v>13</c:v>
                </c:pt>
                <c:pt idx="27">
                  <c:v>13</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12</c:v>
                </c:pt>
                <c:pt idx="45">
                  <c:v>12</c:v>
                </c:pt>
                <c:pt idx="46">
                  <c:v>12</c:v>
                </c:pt>
                <c:pt idx="47">
                  <c:v>12</c:v>
                </c:pt>
                <c:pt idx="48">
                  <c:v>12</c:v>
                </c:pt>
                <c:pt idx="49">
                  <c:v>12</c:v>
                </c:pt>
                <c:pt idx="50">
                  <c:v>12</c:v>
                </c:pt>
                <c:pt idx="51">
                  <c:v>12</c:v>
                </c:pt>
                <c:pt idx="52">
                  <c:v>12</c:v>
                </c:pt>
                <c:pt idx="53">
                  <c:v>12</c:v>
                </c:pt>
                <c:pt idx="54">
                  <c:v>11</c:v>
                </c:pt>
                <c:pt idx="55">
                  <c:v>11</c:v>
                </c:pt>
                <c:pt idx="56">
                  <c:v>11</c:v>
                </c:pt>
                <c:pt idx="57">
                  <c:v>11</c:v>
                </c:pt>
                <c:pt idx="58">
                  <c:v>11</c:v>
                </c:pt>
                <c:pt idx="59">
                  <c:v>11</c:v>
                </c:pt>
                <c:pt idx="60">
                  <c:v>11</c:v>
                </c:pt>
                <c:pt idx="61">
                  <c:v>11</c:v>
                </c:pt>
                <c:pt idx="62">
                  <c:v>11</c:v>
                </c:pt>
                <c:pt idx="63">
                  <c:v>11</c:v>
                </c:pt>
                <c:pt idx="64">
                  <c:v>11</c:v>
                </c:pt>
                <c:pt idx="65">
                  <c:v>11</c:v>
                </c:pt>
                <c:pt idx="66">
                  <c:v>11</c:v>
                </c:pt>
                <c:pt idx="67">
                  <c:v>11</c:v>
                </c:pt>
                <c:pt idx="68">
                  <c:v>11</c:v>
                </c:pt>
                <c:pt idx="69">
                  <c:v>11</c:v>
                </c:pt>
                <c:pt idx="70">
                  <c:v>11</c:v>
                </c:pt>
                <c:pt idx="71">
                  <c:v>11</c:v>
                </c:pt>
                <c:pt idx="72">
                  <c:v>11</c:v>
                </c:pt>
                <c:pt idx="73">
                  <c:v>11</c:v>
                </c:pt>
                <c:pt idx="74">
                  <c:v>11</c:v>
                </c:pt>
                <c:pt idx="75">
                  <c:v>11</c:v>
                </c:pt>
                <c:pt idx="76">
                  <c:v>11</c:v>
                </c:pt>
                <c:pt idx="77">
                  <c:v>11</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9</c:v>
                </c:pt>
                <c:pt idx="99">
                  <c:v>9</c:v>
                </c:pt>
                <c:pt idx="100">
                  <c:v>9</c:v>
                </c:pt>
                <c:pt idx="101">
                  <c:v>9</c:v>
                </c:pt>
                <c:pt idx="102">
                  <c:v>9</c:v>
                </c:pt>
                <c:pt idx="103">
                  <c:v>9</c:v>
                </c:pt>
                <c:pt idx="104">
                  <c:v>9</c:v>
                </c:pt>
                <c:pt idx="105">
                  <c:v>9</c:v>
                </c:pt>
                <c:pt idx="106">
                  <c:v>9</c:v>
                </c:pt>
                <c:pt idx="107">
                  <c:v>9</c:v>
                </c:pt>
                <c:pt idx="108">
                  <c:v>9</c:v>
                </c:pt>
                <c:pt idx="109">
                  <c:v>9</c:v>
                </c:pt>
                <c:pt idx="110">
                  <c:v>9</c:v>
                </c:pt>
                <c:pt idx="111">
                  <c:v>9</c:v>
                </c:pt>
                <c:pt idx="112">
                  <c:v>9</c:v>
                </c:pt>
                <c:pt idx="113">
                  <c:v>9</c:v>
                </c:pt>
                <c:pt idx="114">
                  <c:v>9</c:v>
                </c:pt>
                <c:pt idx="115">
                  <c:v>9</c:v>
                </c:pt>
                <c:pt idx="116">
                  <c:v>9</c:v>
                </c:pt>
                <c:pt idx="117">
                  <c:v>9</c:v>
                </c:pt>
                <c:pt idx="118">
                  <c:v>8</c:v>
                </c:pt>
                <c:pt idx="119">
                  <c:v>8</c:v>
                </c:pt>
                <c:pt idx="120">
                  <c:v>8</c:v>
                </c:pt>
                <c:pt idx="121">
                  <c:v>8</c:v>
                </c:pt>
                <c:pt idx="122">
                  <c:v>8</c:v>
                </c:pt>
                <c:pt idx="123">
                  <c:v>8</c:v>
                </c:pt>
                <c:pt idx="124">
                  <c:v>8</c:v>
                </c:pt>
                <c:pt idx="125">
                  <c:v>8</c:v>
                </c:pt>
                <c:pt idx="126">
                  <c:v>8</c:v>
                </c:pt>
                <c:pt idx="127">
                  <c:v>8</c:v>
                </c:pt>
                <c:pt idx="128">
                  <c:v>8</c:v>
                </c:pt>
                <c:pt idx="129">
                  <c:v>8</c:v>
                </c:pt>
                <c:pt idx="130">
                  <c:v>8</c:v>
                </c:pt>
                <c:pt idx="131">
                  <c:v>8</c:v>
                </c:pt>
                <c:pt idx="132">
                  <c:v>8</c:v>
                </c:pt>
                <c:pt idx="133">
                  <c:v>8</c:v>
                </c:pt>
                <c:pt idx="134">
                  <c:v>7</c:v>
                </c:pt>
                <c:pt idx="135">
                  <c:v>7</c:v>
                </c:pt>
                <c:pt idx="136">
                  <c:v>7</c:v>
                </c:pt>
                <c:pt idx="137">
                  <c:v>7</c:v>
                </c:pt>
                <c:pt idx="138">
                  <c:v>7</c:v>
                </c:pt>
                <c:pt idx="139">
                  <c:v>7</c:v>
                </c:pt>
                <c:pt idx="140">
                  <c:v>7</c:v>
                </c:pt>
                <c:pt idx="141">
                  <c:v>7</c:v>
                </c:pt>
                <c:pt idx="142">
                  <c:v>7</c:v>
                </c:pt>
                <c:pt idx="143">
                  <c:v>7</c:v>
                </c:pt>
                <c:pt idx="144">
                  <c:v>7</c:v>
                </c:pt>
                <c:pt idx="145">
                  <c:v>7</c:v>
                </c:pt>
                <c:pt idx="146">
                  <c:v>7</c:v>
                </c:pt>
                <c:pt idx="147">
                  <c:v>7</c:v>
                </c:pt>
                <c:pt idx="148">
                  <c:v>7</c:v>
                </c:pt>
                <c:pt idx="149">
                  <c:v>7</c:v>
                </c:pt>
                <c:pt idx="150">
                  <c:v>6</c:v>
                </c:pt>
                <c:pt idx="151">
                  <c:v>6</c:v>
                </c:pt>
                <c:pt idx="152">
                  <c:v>6</c:v>
                </c:pt>
                <c:pt idx="153">
                  <c:v>6</c:v>
                </c:pt>
                <c:pt idx="154">
                  <c:v>6</c:v>
                </c:pt>
                <c:pt idx="155">
                  <c:v>6</c:v>
                </c:pt>
                <c:pt idx="156">
                  <c:v>6</c:v>
                </c:pt>
                <c:pt idx="157">
                  <c:v>6</c:v>
                </c:pt>
                <c:pt idx="158">
                  <c:v>6</c:v>
                </c:pt>
                <c:pt idx="159">
                  <c:v>6</c:v>
                </c:pt>
                <c:pt idx="160">
                  <c:v>6</c:v>
                </c:pt>
                <c:pt idx="161">
                  <c:v>6</c:v>
                </c:pt>
                <c:pt idx="162">
                  <c:v>6</c:v>
                </c:pt>
                <c:pt idx="163">
                  <c:v>6</c:v>
                </c:pt>
                <c:pt idx="164">
                  <c:v>5</c:v>
                </c:pt>
                <c:pt idx="165">
                  <c:v>5</c:v>
                </c:pt>
                <c:pt idx="166">
                  <c:v>5</c:v>
                </c:pt>
                <c:pt idx="167">
                  <c:v>5</c:v>
                </c:pt>
                <c:pt idx="168">
                  <c:v>5</c:v>
                </c:pt>
                <c:pt idx="169">
                  <c:v>5</c:v>
                </c:pt>
                <c:pt idx="170">
                  <c:v>5</c:v>
                </c:pt>
                <c:pt idx="171">
                  <c:v>5</c:v>
                </c:pt>
                <c:pt idx="172">
                  <c:v>5</c:v>
                </c:pt>
                <c:pt idx="173">
                  <c:v>5</c:v>
                </c:pt>
                <c:pt idx="174">
                  <c:v>5</c:v>
                </c:pt>
                <c:pt idx="175">
                  <c:v>4</c:v>
                </c:pt>
                <c:pt idx="176">
                  <c:v>4</c:v>
                </c:pt>
                <c:pt idx="177">
                  <c:v>4</c:v>
                </c:pt>
                <c:pt idx="178">
                  <c:v>4</c:v>
                </c:pt>
                <c:pt idx="179">
                  <c:v>4</c:v>
                </c:pt>
                <c:pt idx="180">
                  <c:v>4</c:v>
                </c:pt>
                <c:pt idx="181">
                  <c:v>4</c:v>
                </c:pt>
                <c:pt idx="182">
                  <c:v>4</c:v>
                </c:pt>
                <c:pt idx="183">
                  <c:v>3</c:v>
                </c:pt>
                <c:pt idx="184">
                  <c:v>3</c:v>
                </c:pt>
                <c:pt idx="185">
                  <c:v>3</c:v>
                </c:pt>
                <c:pt idx="186">
                  <c:v>3</c:v>
                </c:pt>
                <c:pt idx="187">
                  <c:v>3</c:v>
                </c:pt>
                <c:pt idx="188">
                  <c:v>3</c:v>
                </c:pt>
                <c:pt idx="189">
                  <c:v>2</c:v>
                </c:pt>
                <c:pt idx="190">
                  <c:v>2</c:v>
                </c:pt>
                <c:pt idx="191">
                  <c:v>2</c:v>
                </c:pt>
                <c:pt idx="192">
                  <c:v>2</c:v>
                </c:pt>
                <c:pt idx="193">
                  <c:v>2</c:v>
                </c:pt>
                <c:pt idx="194">
                  <c:v>2</c:v>
                </c:pt>
                <c:pt idx="195">
                  <c:v>1</c:v>
                </c:pt>
                <c:pt idx="196">
                  <c:v>1</c:v>
                </c:pt>
                <c:pt idx="197">
                  <c:v>1</c:v>
                </c:pt>
                <c:pt idx="198">
                  <c:v>1</c:v>
                </c:pt>
              </c:numCache>
            </c:numRef>
          </c:xVal>
          <c:yVal>
            <c:numRef>
              <c:f>Sheet1!$C$2:$C$3126</c:f>
              <c:numCache>
                <c:formatCode>General</c:formatCode>
                <c:ptCount val="3125"/>
                <c:pt idx="0">
                  <c:v>3.27</c:v>
                </c:pt>
                <c:pt idx="1">
                  <c:v>2.08</c:v>
                </c:pt>
                <c:pt idx="2">
                  <c:v>3.25</c:v>
                </c:pt>
                <c:pt idx="3">
                  <c:v>2.08</c:v>
                </c:pt>
                <c:pt idx="4">
                  <c:v>3.72</c:v>
                </c:pt>
                <c:pt idx="5">
                  <c:v>2.44</c:v>
                </c:pt>
                <c:pt idx="6">
                  <c:v>4.63</c:v>
                </c:pt>
                <c:pt idx="7">
                  <c:v>2.4</c:v>
                </c:pt>
                <c:pt idx="8">
                  <c:v>2.65</c:v>
                </c:pt>
                <c:pt idx="9">
                  <c:v>1.68</c:v>
                </c:pt>
                <c:pt idx="10">
                  <c:v>3.55</c:v>
                </c:pt>
                <c:pt idx="11">
                  <c:v>2.08</c:v>
                </c:pt>
                <c:pt idx="12">
                  <c:v>3.21</c:v>
                </c:pt>
                <c:pt idx="13">
                  <c:v>1.95</c:v>
                </c:pt>
                <c:pt idx="14">
                  <c:v>4.1399999999999997</c:v>
                </c:pt>
                <c:pt idx="15">
                  <c:v>1.97</c:v>
                </c:pt>
                <c:pt idx="16">
                  <c:v>3.81</c:v>
                </c:pt>
                <c:pt idx="17">
                  <c:v>1.91</c:v>
                </c:pt>
                <c:pt idx="18">
                  <c:v>3.52</c:v>
                </c:pt>
                <c:pt idx="19">
                  <c:v>2.0699999999999998</c:v>
                </c:pt>
                <c:pt idx="20">
                  <c:v>3.57</c:v>
                </c:pt>
                <c:pt idx="21">
                  <c:v>2.27</c:v>
                </c:pt>
                <c:pt idx="22">
                  <c:v>4.22</c:v>
                </c:pt>
                <c:pt idx="23">
                  <c:v>2.0699999999999998</c:v>
                </c:pt>
                <c:pt idx="24">
                  <c:v>3.96</c:v>
                </c:pt>
                <c:pt idx="25">
                  <c:v>1.97</c:v>
                </c:pt>
                <c:pt idx="26">
                  <c:v>3.45</c:v>
                </c:pt>
                <c:pt idx="27">
                  <c:v>2.36</c:v>
                </c:pt>
                <c:pt idx="28">
                  <c:v>4.28</c:v>
                </c:pt>
                <c:pt idx="29">
                  <c:v>2.58</c:v>
                </c:pt>
                <c:pt idx="30">
                  <c:v>3.94</c:v>
                </c:pt>
                <c:pt idx="31">
                  <c:v>2.6</c:v>
                </c:pt>
                <c:pt idx="32">
                  <c:v>4.67</c:v>
                </c:pt>
                <c:pt idx="33">
                  <c:v>3.04</c:v>
                </c:pt>
                <c:pt idx="34">
                  <c:v>4.49</c:v>
                </c:pt>
                <c:pt idx="35">
                  <c:v>2.89</c:v>
                </c:pt>
                <c:pt idx="36">
                  <c:v>3.74</c:v>
                </c:pt>
                <c:pt idx="37">
                  <c:v>2.74</c:v>
                </c:pt>
                <c:pt idx="38">
                  <c:v>3.76</c:v>
                </c:pt>
                <c:pt idx="39">
                  <c:v>2.5099999999999998</c:v>
                </c:pt>
                <c:pt idx="40">
                  <c:v>4.49</c:v>
                </c:pt>
                <c:pt idx="41">
                  <c:v>2.59</c:v>
                </c:pt>
                <c:pt idx="42">
                  <c:v>3.97</c:v>
                </c:pt>
                <c:pt idx="43">
                  <c:v>2.52</c:v>
                </c:pt>
                <c:pt idx="44">
                  <c:v>3.87</c:v>
                </c:pt>
                <c:pt idx="45">
                  <c:v>2.5499999999999998</c:v>
                </c:pt>
                <c:pt idx="46">
                  <c:v>4.2300000000000004</c:v>
                </c:pt>
                <c:pt idx="47">
                  <c:v>2.98</c:v>
                </c:pt>
                <c:pt idx="48">
                  <c:v>4.47</c:v>
                </c:pt>
                <c:pt idx="49">
                  <c:v>2.65</c:v>
                </c:pt>
                <c:pt idx="50">
                  <c:v>3.96</c:v>
                </c:pt>
                <c:pt idx="51">
                  <c:v>2.4900000000000002</c:v>
                </c:pt>
                <c:pt idx="52">
                  <c:v>4.4000000000000004</c:v>
                </c:pt>
                <c:pt idx="53">
                  <c:v>2.84</c:v>
                </c:pt>
                <c:pt idx="54">
                  <c:v>4.66</c:v>
                </c:pt>
                <c:pt idx="55">
                  <c:v>3.19</c:v>
                </c:pt>
                <c:pt idx="56">
                  <c:v>4.09</c:v>
                </c:pt>
                <c:pt idx="57">
                  <c:v>3.14</c:v>
                </c:pt>
                <c:pt idx="58">
                  <c:v>5.01</c:v>
                </c:pt>
                <c:pt idx="59">
                  <c:v>3.59</c:v>
                </c:pt>
                <c:pt idx="60">
                  <c:v>4.66</c:v>
                </c:pt>
                <c:pt idx="61">
                  <c:v>3.38</c:v>
                </c:pt>
                <c:pt idx="62">
                  <c:v>4.83</c:v>
                </c:pt>
                <c:pt idx="63">
                  <c:v>3.35</c:v>
                </c:pt>
                <c:pt idx="64">
                  <c:v>4.33</c:v>
                </c:pt>
                <c:pt idx="65">
                  <c:v>3.26</c:v>
                </c:pt>
                <c:pt idx="66">
                  <c:v>4.34</c:v>
                </c:pt>
                <c:pt idx="67">
                  <c:v>3.07</c:v>
                </c:pt>
                <c:pt idx="68">
                  <c:v>4.88</c:v>
                </c:pt>
                <c:pt idx="69">
                  <c:v>3.26</c:v>
                </c:pt>
                <c:pt idx="70">
                  <c:v>4.72</c:v>
                </c:pt>
                <c:pt idx="71">
                  <c:v>3.44</c:v>
                </c:pt>
                <c:pt idx="72">
                  <c:v>4.3899999999999997</c:v>
                </c:pt>
                <c:pt idx="73">
                  <c:v>3.47</c:v>
                </c:pt>
                <c:pt idx="74">
                  <c:v>4.63</c:v>
                </c:pt>
                <c:pt idx="75">
                  <c:v>3.14</c:v>
                </c:pt>
                <c:pt idx="76">
                  <c:v>4.95</c:v>
                </c:pt>
                <c:pt idx="77">
                  <c:v>3.32</c:v>
                </c:pt>
                <c:pt idx="78">
                  <c:v>5.21</c:v>
                </c:pt>
                <c:pt idx="79">
                  <c:v>3.92</c:v>
                </c:pt>
                <c:pt idx="80">
                  <c:v>4.9800000000000004</c:v>
                </c:pt>
                <c:pt idx="81">
                  <c:v>3.76</c:v>
                </c:pt>
                <c:pt idx="82">
                  <c:v>5.4</c:v>
                </c:pt>
                <c:pt idx="83">
                  <c:v>4.21</c:v>
                </c:pt>
                <c:pt idx="84">
                  <c:v>5.18</c:v>
                </c:pt>
                <c:pt idx="85">
                  <c:v>4.09</c:v>
                </c:pt>
                <c:pt idx="86">
                  <c:v>5.52</c:v>
                </c:pt>
                <c:pt idx="87">
                  <c:v>3.92</c:v>
                </c:pt>
                <c:pt idx="88">
                  <c:v>5.36</c:v>
                </c:pt>
                <c:pt idx="89">
                  <c:v>3.89</c:v>
                </c:pt>
                <c:pt idx="90">
                  <c:v>5.19</c:v>
                </c:pt>
                <c:pt idx="91">
                  <c:v>4.04</c:v>
                </c:pt>
                <c:pt idx="92">
                  <c:v>5.58</c:v>
                </c:pt>
                <c:pt idx="93">
                  <c:v>4.08</c:v>
                </c:pt>
                <c:pt idx="94">
                  <c:v>5.53</c:v>
                </c:pt>
                <c:pt idx="95">
                  <c:v>3.87</c:v>
                </c:pt>
                <c:pt idx="96">
                  <c:v>5.18</c:v>
                </c:pt>
                <c:pt idx="97">
                  <c:v>3.83</c:v>
                </c:pt>
                <c:pt idx="98">
                  <c:v>5.14</c:v>
                </c:pt>
                <c:pt idx="99">
                  <c:v>4.1100000000000003</c:v>
                </c:pt>
                <c:pt idx="100">
                  <c:v>5.9</c:v>
                </c:pt>
                <c:pt idx="101">
                  <c:v>4.72</c:v>
                </c:pt>
                <c:pt idx="102">
                  <c:v>5.87</c:v>
                </c:pt>
                <c:pt idx="103">
                  <c:v>4.74</c:v>
                </c:pt>
                <c:pt idx="104">
                  <c:v>6.91</c:v>
                </c:pt>
                <c:pt idx="105">
                  <c:v>4.84</c:v>
                </c:pt>
                <c:pt idx="106">
                  <c:v>5.81</c:v>
                </c:pt>
                <c:pt idx="107">
                  <c:v>4.53</c:v>
                </c:pt>
                <c:pt idx="108">
                  <c:v>5.59</c:v>
                </c:pt>
                <c:pt idx="109">
                  <c:v>4.55</c:v>
                </c:pt>
                <c:pt idx="110">
                  <c:v>6.07</c:v>
                </c:pt>
                <c:pt idx="111">
                  <c:v>4.72</c:v>
                </c:pt>
                <c:pt idx="112">
                  <c:v>6.06</c:v>
                </c:pt>
                <c:pt idx="113">
                  <c:v>4.8499999999999996</c:v>
                </c:pt>
                <c:pt idx="114">
                  <c:v>6.08</c:v>
                </c:pt>
                <c:pt idx="115">
                  <c:v>4.97</c:v>
                </c:pt>
                <c:pt idx="116">
                  <c:v>5.67</c:v>
                </c:pt>
                <c:pt idx="117">
                  <c:v>4.76</c:v>
                </c:pt>
                <c:pt idx="118">
                  <c:v>6.01</c:v>
                </c:pt>
                <c:pt idx="119">
                  <c:v>4.72</c:v>
                </c:pt>
                <c:pt idx="120">
                  <c:v>6.58</c:v>
                </c:pt>
                <c:pt idx="121">
                  <c:v>5.37</c:v>
                </c:pt>
                <c:pt idx="122">
                  <c:v>6.74</c:v>
                </c:pt>
                <c:pt idx="123">
                  <c:v>5.49</c:v>
                </c:pt>
                <c:pt idx="124">
                  <c:v>7.59</c:v>
                </c:pt>
                <c:pt idx="125">
                  <c:v>6.08</c:v>
                </c:pt>
                <c:pt idx="126">
                  <c:v>6.55</c:v>
                </c:pt>
                <c:pt idx="127">
                  <c:v>5.44</c:v>
                </c:pt>
                <c:pt idx="128">
                  <c:v>6.7</c:v>
                </c:pt>
                <c:pt idx="129">
                  <c:v>5.35</c:v>
                </c:pt>
                <c:pt idx="130">
                  <c:v>6.95</c:v>
                </c:pt>
                <c:pt idx="131">
                  <c:v>5.61</c:v>
                </c:pt>
                <c:pt idx="132">
                  <c:v>7.1</c:v>
                </c:pt>
                <c:pt idx="133">
                  <c:v>5.67</c:v>
                </c:pt>
                <c:pt idx="134">
                  <c:v>6.49</c:v>
                </c:pt>
                <c:pt idx="135">
                  <c:v>5.74</c:v>
                </c:pt>
                <c:pt idx="136">
                  <c:v>6.54</c:v>
                </c:pt>
                <c:pt idx="137">
                  <c:v>5.47</c:v>
                </c:pt>
                <c:pt idx="138">
                  <c:v>7.22</c:v>
                </c:pt>
                <c:pt idx="139">
                  <c:v>5.98</c:v>
                </c:pt>
                <c:pt idx="140">
                  <c:v>7.36</c:v>
                </c:pt>
                <c:pt idx="141">
                  <c:v>6.3</c:v>
                </c:pt>
                <c:pt idx="142">
                  <c:v>7.67</c:v>
                </c:pt>
                <c:pt idx="143">
                  <c:v>6.38</c:v>
                </c:pt>
                <c:pt idx="144">
                  <c:v>7.29</c:v>
                </c:pt>
                <c:pt idx="145">
                  <c:v>6.01</c:v>
                </c:pt>
                <c:pt idx="146">
                  <c:v>7.4</c:v>
                </c:pt>
                <c:pt idx="147">
                  <c:v>6.28</c:v>
                </c:pt>
                <c:pt idx="148">
                  <c:v>7.85</c:v>
                </c:pt>
                <c:pt idx="149">
                  <c:v>6.33</c:v>
                </c:pt>
                <c:pt idx="150">
                  <c:v>7.21</c:v>
                </c:pt>
                <c:pt idx="151">
                  <c:v>6.27</c:v>
                </c:pt>
                <c:pt idx="152">
                  <c:v>7.11</c:v>
                </c:pt>
                <c:pt idx="153">
                  <c:v>8.64</c:v>
                </c:pt>
                <c:pt idx="154">
                  <c:v>7.08</c:v>
                </c:pt>
                <c:pt idx="155">
                  <c:v>8.64</c:v>
                </c:pt>
                <c:pt idx="156">
                  <c:v>7.25</c:v>
                </c:pt>
                <c:pt idx="157">
                  <c:v>8.56</c:v>
                </c:pt>
                <c:pt idx="158">
                  <c:v>6.93</c:v>
                </c:pt>
                <c:pt idx="159">
                  <c:v>8.9499999999999993</c:v>
                </c:pt>
                <c:pt idx="160">
                  <c:v>7.14</c:v>
                </c:pt>
                <c:pt idx="161">
                  <c:v>8.85</c:v>
                </c:pt>
                <c:pt idx="162">
                  <c:v>6.94</c:v>
                </c:pt>
                <c:pt idx="163">
                  <c:v>7.84</c:v>
                </c:pt>
                <c:pt idx="164">
                  <c:v>6.85</c:v>
                </c:pt>
                <c:pt idx="165">
                  <c:v>7.87</c:v>
                </c:pt>
                <c:pt idx="166">
                  <c:v>6.94</c:v>
                </c:pt>
                <c:pt idx="167">
                  <c:v>9.17</c:v>
                </c:pt>
                <c:pt idx="168">
                  <c:v>7.68</c:v>
                </c:pt>
                <c:pt idx="169">
                  <c:v>9.6300000000000008</c:v>
                </c:pt>
                <c:pt idx="170">
                  <c:v>7.89</c:v>
                </c:pt>
                <c:pt idx="171">
                  <c:v>9.5500000000000007</c:v>
                </c:pt>
                <c:pt idx="172">
                  <c:v>7.94</c:v>
                </c:pt>
                <c:pt idx="173">
                  <c:v>9.6199999999999992</c:v>
                </c:pt>
                <c:pt idx="174">
                  <c:v>9.6</c:v>
                </c:pt>
                <c:pt idx="175">
                  <c:v>7.63</c:v>
                </c:pt>
                <c:pt idx="176">
                  <c:v>8.7799999999999994</c:v>
                </c:pt>
                <c:pt idx="177">
                  <c:v>7.84</c:v>
                </c:pt>
                <c:pt idx="178">
                  <c:v>10.45</c:v>
                </c:pt>
                <c:pt idx="179">
                  <c:v>8.67</c:v>
                </c:pt>
                <c:pt idx="180">
                  <c:v>10.96</c:v>
                </c:pt>
                <c:pt idx="181">
                  <c:v>9.25</c:v>
                </c:pt>
                <c:pt idx="182">
                  <c:v>10.53</c:v>
                </c:pt>
                <c:pt idx="183">
                  <c:v>9.11</c:v>
                </c:pt>
                <c:pt idx="184">
                  <c:v>10.57</c:v>
                </c:pt>
                <c:pt idx="185">
                  <c:v>8.81</c:v>
                </c:pt>
                <c:pt idx="186">
                  <c:v>10.09</c:v>
                </c:pt>
                <c:pt idx="187">
                  <c:v>8.73</c:v>
                </c:pt>
                <c:pt idx="188">
                  <c:v>11.46</c:v>
                </c:pt>
                <c:pt idx="189">
                  <c:v>9.98</c:v>
                </c:pt>
                <c:pt idx="190">
                  <c:v>11.99</c:v>
                </c:pt>
                <c:pt idx="191">
                  <c:v>10.26</c:v>
                </c:pt>
                <c:pt idx="192">
                  <c:v>12.29</c:v>
                </c:pt>
                <c:pt idx="193">
                  <c:v>10.25</c:v>
                </c:pt>
                <c:pt idx="194">
                  <c:v>11.92</c:v>
                </c:pt>
                <c:pt idx="195">
                  <c:v>10.28</c:v>
                </c:pt>
                <c:pt idx="196">
                  <c:v>14.78</c:v>
                </c:pt>
                <c:pt idx="197">
                  <c:v>11.47</c:v>
                </c:pt>
                <c:pt idx="198">
                  <c:v>14.47</c:v>
                </c:pt>
                <c:pt idx="199">
                  <c:v>11.81</c:v>
                </c:pt>
                <c:pt idx="200">
                  <c:v>13.67</c:v>
                </c:pt>
                <c:pt idx="201">
                  <c:v>11.37</c:v>
                </c:pt>
                <c:pt idx="202">
                  <c:v>17.25</c:v>
                </c:pt>
                <c:pt idx="203">
                  <c:v>13.01</c:v>
                </c:pt>
                <c:pt idx="204">
                  <c:v>17.47</c:v>
                </c:pt>
                <c:pt idx="205">
                  <c:v>13.19</c:v>
                </c:pt>
              </c:numCache>
            </c:numRef>
          </c:yVal>
          <c:smooth val="0"/>
          <c:extLst xmlns:c16r2="http://schemas.microsoft.com/office/drawing/2015/06/chart">
            <c:ext xmlns:c16="http://schemas.microsoft.com/office/drawing/2014/chart" uri="{C3380CC4-5D6E-409C-BE32-E72D297353CC}">
              <c16:uniqueId val="{00000001-CED8-423A-9DC6-B8E536BF1DC9}"/>
            </c:ext>
          </c:extLst>
        </c:ser>
        <c:dLbls>
          <c:showLegendKey val="0"/>
          <c:showVal val="0"/>
          <c:showCatName val="0"/>
          <c:showSerName val="0"/>
          <c:showPercent val="0"/>
          <c:showBubbleSize val="0"/>
        </c:dLbls>
        <c:axId val="157339008"/>
        <c:axId val="231978496"/>
      </c:scatterChart>
      <c:valAx>
        <c:axId val="157339008"/>
        <c:scaling>
          <c:orientation val="maxMin"/>
          <c:min val="0"/>
        </c:scaling>
        <c:delete val="0"/>
        <c:axPos val="b"/>
        <c:majorGridlines>
          <c:spPr>
            <a:ln w="19091">
              <a:solidFill>
                <a:srgbClr val="C0C0C0"/>
              </a:solidFill>
              <a:prstDash val="solid"/>
            </a:ln>
          </c:spPr>
        </c:majorGridlines>
        <c:minorGridlines>
          <c:spPr>
            <a:ln w="19091">
              <a:solidFill>
                <a:srgbClr val="CCCCFF"/>
              </a:solidFill>
              <a:prstDash val="solid"/>
            </a:ln>
          </c:spPr>
        </c:minorGridlines>
        <c:numFmt formatCode="General" sourceLinked="1"/>
        <c:majorTickMark val="cross"/>
        <c:minorTickMark val="cross"/>
        <c:tickLblPos val="low"/>
        <c:spPr>
          <a:ln w="19091">
            <a:solidFill>
              <a:schemeClr val="tx1"/>
            </a:solidFill>
            <a:prstDash val="solid"/>
          </a:ln>
        </c:spPr>
        <c:txPr>
          <a:bodyPr rot="0" vert="horz"/>
          <a:lstStyle/>
          <a:p>
            <a:pPr>
              <a:defRPr sz="3082" b="1" i="0" u="none" strike="noStrike" baseline="0">
                <a:solidFill>
                  <a:schemeClr val="tx1"/>
                </a:solidFill>
                <a:latin typeface="Arial"/>
                <a:ea typeface="Arial"/>
                <a:cs typeface="Arial"/>
              </a:defRPr>
            </a:pPr>
            <a:endParaRPr lang="en-US"/>
          </a:p>
        </c:txPr>
        <c:crossAx val="231978496"/>
        <c:crosses val="autoZero"/>
        <c:crossBetween val="midCat"/>
      </c:valAx>
      <c:valAx>
        <c:axId val="231978496"/>
        <c:scaling>
          <c:orientation val="minMax"/>
        </c:scaling>
        <c:delete val="0"/>
        <c:axPos val="r"/>
        <c:majorGridlines>
          <c:spPr>
            <a:ln w="19091">
              <a:solidFill>
                <a:srgbClr val="C0C0C0"/>
              </a:solidFill>
              <a:prstDash val="solid"/>
            </a:ln>
          </c:spPr>
        </c:majorGridlines>
        <c:numFmt formatCode="General" sourceLinked="0"/>
        <c:majorTickMark val="cross"/>
        <c:minorTickMark val="none"/>
        <c:tickLblPos val="high"/>
        <c:spPr>
          <a:ln w="19091">
            <a:solidFill>
              <a:schemeClr val="tx1"/>
            </a:solidFill>
            <a:prstDash val="solid"/>
          </a:ln>
        </c:spPr>
        <c:txPr>
          <a:bodyPr rot="0" vert="horz"/>
          <a:lstStyle/>
          <a:p>
            <a:pPr>
              <a:defRPr sz="3006" b="1" i="0" u="none" strike="noStrike" baseline="0">
                <a:solidFill>
                  <a:schemeClr val="tx1"/>
                </a:solidFill>
                <a:latin typeface="Arial"/>
                <a:ea typeface="Arial"/>
                <a:cs typeface="Arial"/>
              </a:defRPr>
            </a:pPr>
            <a:endParaRPr lang="en-US"/>
          </a:p>
        </c:txPr>
        <c:crossAx val="157339008"/>
        <c:crossesAt val="55"/>
        <c:crossBetween val="midCat"/>
      </c:valAx>
      <c:spPr>
        <a:noFill/>
        <a:ln w="19091">
          <a:solidFill>
            <a:srgbClr val="808080"/>
          </a:solidFill>
          <a:prstDash val="solid"/>
        </a:ln>
      </c:spPr>
    </c:plotArea>
    <c:legend>
      <c:legendPos val="r"/>
      <c:layout>
        <c:manualLayout>
          <c:xMode val="edge"/>
          <c:yMode val="edge"/>
          <c:x val="0.1164021164021164"/>
          <c:y val="6.5217391304347824E-2"/>
          <c:w val="0.17328042328042328"/>
          <c:h val="0.1225296442687747"/>
        </c:manualLayout>
      </c:layout>
      <c:overlay val="0"/>
      <c:spPr>
        <a:solidFill>
          <a:schemeClr val="bg1"/>
        </a:solidFill>
        <a:ln w="4773">
          <a:solidFill>
            <a:schemeClr val="tx1"/>
          </a:solidFill>
          <a:prstDash val="solid"/>
        </a:ln>
      </c:spPr>
      <c:txPr>
        <a:bodyPr/>
        <a:lstStyle/>
        <a:p>
          <a:pPr>
            <a:defRPr sz="2766"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90" b="0"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endParaRPr lang="en-US"/>
          </a:p>
        </p:txBody>
      </p:sp>
      <p:sp>
        <p:nvSpPr>
          <p:cNvPr id="141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29691E80-1F70-4D5E-9E70-3346552B3E55}" type="slidenum">
              <a:rPr lang="en-US"/>
              <a:pPr>
                <a:defRPr/>
              </a:pPr>
              <a:t>‹#›</a:t>
            </a:fld>
            <a:endParaRPr lang="en-US"/>
          </a:p>
        </p:txBody>
      </p:sp>
    </p:spTree>
    <p:extLst>
      <p:ext uri="{BB962C8B-B14F-4D97-AF65-F5344CB8AC3E}">
        <p14:creationId xmlns:p14="http://schemas.microsoft.com/office/powerpoint/2010/main" val="3939302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91E80-1F70-4D5E-9E70-3346552B3E55}" type="slidenum">
              <a:rPr lang="en-US" smtClean="0"/>
              <a:pPr>
                <a:defRPr/>
              </a:pPr>
              <a:t>14</a:t>
            </a:fld>
            <a:endParaRPr lang="en-US"/>
          </a:p>
        </p:txBody>
      </p:sp>
    </p:spTree>
    <p:extLst>
      <p:ext uri="{BB962C8B-B14F-4D97-AF65-F5344CB8AC3E}">
        <p14:creationId xmlns:p14="http://schemas.microsoft.com/office/powerpoint/2010/main" val="134664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D728B3F-2A5E-4CEC-9170-A04634840C8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140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9D6C2AA-3663-42BF-BDA7-36F0BBE3BF8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104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11B848F-EBCB-43BC-A04F-F210387FD83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605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10F5A26-E009-4AEF-9B04-2B770AC7356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0670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7BD4A8BA-F916-410E-8B17-4FAE96AD2ED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5714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4CE25BF-22F6-48B7-B391-0A984E013F3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411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1616D6-D506-4FC7-B1C8-A4D40E59BFF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35009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A08B265-BC0A-4F4C-9A03-091AC5C668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6014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3BE955-026A-4415-8C31-09E0320868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1087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DB0578-06D2-4560-95E0-87B03ACC39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0822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8D7A449-A711-4FF3-966C-99EFB1E5B3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06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8277ED7-9549-4DD5-9A0A-629A753860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0974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CF8D9E2-9971-4CC4-9F46-781EF6A52D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704918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38CDB3-A653-4A4F-901E-D463422437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008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15666C-B800-45C0-9F92-B423762217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7688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0F046-D910-4B1C-8750-8BDFE7591B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011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D0E53A-6C4F-40D5-BFC6-86962FAEA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2857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F9A4F8-C52C-4DAC-8DB0-83A290794E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4893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EE83C-ED22-4606-9577-1ABBFD601B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3142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45D1D6A-1C50-4B67-8B32-02F48A28EC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3316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D2ED46D0-A339-4852-A214-F046D6566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873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DB00104B-30B0-4320-95E9-57429B18EE6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852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17BA7E-529B-411E-BD30-7933DCF46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10896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45ED921-0B92-4FF8-A9E6-BF3FB8EAA68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2786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7803FE40-28D6-4935-8EE2-3D28C478BC9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403046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FC16D42C-ADA4-4CC2-B8AB-85927378A3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201767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9107D924-AE2E-43D0-9368-F54C7367554B}"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48913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6E48A119-7DB9-4E61-8539-CCC26CD24E14}"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676126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F66BB7EF-8B9E-41F9-999A-10906D2CCBA0}"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940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771948E1-4523-489A-B247-D487159315F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3063931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664E10F4-274F-4DD9-8936-1067FDED2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245504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A0B3A7D4-D89D-42D9-9665-24BFF3A19F2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60105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0EA60F97-C064-46F2-8736-CDB0BF876CD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2633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FAABFDA-C3A3-4645-9DAD-B0EEF50FF9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50698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a:lstStyle>
            <a:lvl1pPr>
              <a:defRPr>
                <a:latin typeface="Arial" panose="020B0604020202020204" pitchFamily="34" charset="0"/>
              </a:defRPr>
            </a:lvl1p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atin typeface="Arial" panose="020B0604020202020204" pitchFamily="34" charset="0"/>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atin typeface="Arial" panose="020B0604020202020204" pitchFamily="34" charset="0"/>
              </a:defRPr>
            </a:lvl1pPr>
          </a:lstStyle>
          <a:p>
            <a:fld id="{F0048F30-5905-4AA3-A9E1-BFFC0501843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706810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2995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49565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43175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defRPr>
            </a:lvl1pPr>
            <a:lvl2pPr>
              <a:defRPr sz="2400">
                <a:latin typeface="Arial" panose="020B0604020202020204" pitchFamily="34" charset="0"/>
              </a:defRPr>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19691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defRPr>
            </a:lvl1pPr>
            <a:lvl2pPr>
              <a:defRPr sz="2000">
                <a:latin typeface="Arial" panose="020B0604020202020204" pitchFamily="34" charset="0"/>
              </a:defRPr>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38180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7146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8964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defRPr>
            </a:lvl1pPr>
            <a:lvl2pPr>
              <a:defRPr sz="2800">
                <a:latin typeface="Arial" panose="020B0604020202020204" pitchFamily="34" charset="0"/>
              </a:defRPr>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60732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0766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55B7099-D08F-4C12-B1D1-B0254418F2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8022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056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Arial" panose="020B0604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883488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020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7623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9048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9545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422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90535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128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57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C031B59-A4DA-4715-945A-6C2B434321D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5540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7212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48315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683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9F907F4-4EFB-4019-9808-0BAFC8F7D14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410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445732-0EFC-4E57-84EB-8F009C085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6812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DED9F14-D48A-4C06-AC96-F17040FB151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616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DB8CB44-EA5B-46DA-A15B-9729A54D5F31}"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38207218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fontAlgn="base">
              <a:spcBef>
                <a:spcPct val="0"/>
              </a:spcBef>
              <a:spcAft>
                <a:spcPct val="0"/>
              </a:spcAft>
              <a:defRPr/>
            </a:pPr>
            <a:fld id="{A91775A3-E5BC-489F-9BD3-F622E4C39F3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3162360"/>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anose="020B0604020202020204" pitchFamily="34" charset="0"/>
              </a:defRPr>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pPr fontAlgn="base">
              <a:spcBef>
                <a:spcPct val="0"/>
              </a:spcBef>
              <a:spcAft>
                <a:spcPct val="0"/>
              </a:spcAft>
            </a:pPr>
            <a:fld id="{66DC9701-1574-4F47-AF5B-F70E12859D90}"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10350353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Lst>
  <p:txStyles>
    <p:title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a:solidFill>
            <a:schemeClr val="tx1"/>
          </a:solidFill>
          <a:latin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CBC7FBD0-D551-43EA-B76E-10004F78D3FA}" type="datetimeFigureOut">
              <a:rPr lang="en-US" smtClean="0">
                <a:solidFill>
                  <a:prstClr val="black">
                    <a:tint val="75000"/>
                  </a:prstClr>
                </a:solidFill>
              </a:rPr>
              <a:pPr/>
              <a:t>2/27/2018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B668CC5E-0F15-463E-AF0C-3491C97A340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0338836"/>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9A17A0-05CC-4E84-A717-F79038D8F1AE}" type="datetimeFigureOut">
              <a:rPr lang="en-US" smtClean="0">
                <a:solidFill>
                  <a:prstClr val="black">
                    <a:tint val="75000"/>
                  </a:prstClr>
                </a:solidFill>
              </a:rPr>
              <a:pPr/>
              <a:t>2/27/2018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C1153-4E2E-475B-B406-746E409072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4680211"/>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9854"/>
            <a:ext cx="7772400" cy="3721993"/>
          </a:xfrm>
        </p:spPr>
        <p:txBody>
          <a:bodyPr/>
          <a:lstStyle/>
          <a:p>
            <a:r>
              <a:rPr lang="en-US" dirty="0" smtClean="0"/>
              <a:t> </a:t>
            </a:r>
            <a:br>
              <a:rPr lang="en-US" dirty="0" smtClean="0"/>
            </a:br>
            <a:r>
              <a:rPr lang="en-US" dirty="0" smtClean="0"/>
              <a:t> </a:t>
            </a:r>
            <a:br>
              <a:rPr lang="en-US" dirty="0" smtClean="0"/>
            </a:br>
            <a:r>
              <a:rPr lang="en-US" sz="6600" dirty="0" smtClean="0"/>
              <a:t>non-isomorphism</a:t>
            </a:r>
            <a:endParaRPr lang="en-US" sz="6600" dirty="0"/>
          </a:p>
        </p:txBody>
      </p:sp>
      <p:sp>
        <p:nvSpPr>
          <p:cNvPr id="3" name="TextBox 2"/>
          <p:cNvSpPr txBox="1"/>
          <p:nvPr/>
        </p:nvSpPr>
        <p:spPr>
          <a:xfrm>
            <a:off x="0" y="551532"/>
            <a:ext cx="91440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4474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Basis function  1 0 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220200" cy="6029632"/>
          </a:xfrm>
          <a:prstGeom prst="rect">
            <a:avLst/>
          </a:prstGeom>
        </p:spPr>
      </p:pic>
    </p:spTree>
    <p:extLst>
      <p:ext uri="{BB962C8B-B14F-4D97-AF65-F5344CB8AC3E}">
        <p14:creationId xmlns:p14="http://schemas.microsoft.com/office/powerpoint/2010/main" val="111324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“map bender” procedure</a:t>
            </a:r>
          </a:p>
        </p:txBody>
      </p:sp>
      <p:sp>
        <p:nvSpPr>
          <p:cNvPr id="3" name="Content Placeholder 2"/>
          <p:cNvSpPr>
            <a:spLocks noGrp="1"/>
          </p:cNvSpPr>
          <p:nvPr>
            <p:ph idx="1"/>
          </p:nvPr>
        </p:nvSpPr>
        <p:spPr/>
        <p:txBody>
          <a:bodyPr/>
          <a:lstStyle/>
          <a:p>
            <a:r>
              <a:rPr lang="en-US" dirty="0" smtClean="0"/>
              <a:t>Convert to fractional coordinates</a:t>
            </a:r>
          </a:p>
          <a:p>
            <a:r>
              <a:rPr lang="en-US" dirty="0" smtClean="0"/>
              <a:t>Basis functions: spatial sin waves</a:t>
            </a:r>
          </a:p>
          <a:p>
            <a:pPr lvl="1"/>
            <a:r>
              <a:rPr lang="en-US" dirty="0" smtClean="0"/>
              <a:t>Repeats with unit cell</a:t>
            </a:r>
          </a:p>
          <a:p>
            <a:pPr lvl="1"/>
            <a:r>
              <a:rPr lang="en-US" dirty="0" smtClean="0"/>
              <a:t>Low-order </a:t>
            </a:r>
            <a:r>
              <a:rPr lang="en-US" dirty="0" err="1" smtClean="0"/>
              <a:t>h,k,l</a:t>
            </a:r>
            <a:r>
              <a:rPr lang="en-US" dirty="0" smtClean="0"/>
              <a:t> indices first</a:t>
            </a:r>
          </a:p>
          <a:p>
            <a:r>
              <a:rPr lang="en-US" dirty="0" smtClean="0"/>
              <a:t>Fit function to </a:t>
            </a:r>
            <a:r>
              <a:rPr lang="el-GR" dirty="0" smtClean="0"/>
              <a:t>Δ</a:t>
            </a:r>
            <a:r>
              <a:rPr lang="en-US" dirty="0"/>
              <a:t>x vs </a:t>
            </a:r>
            <a:r>
              <a:rPr lang="en-US" dirty="0" err="1" smtClean="0"/>
              <a:t>x,y,z</a:t>
            </a:r>
            <a:r>
              <a:rPr lang="en-US" dirty="0" smtClean="0"/>
              <a:t> across P1 cell</a:t>
            </a:r>
          </a:p>
          <a:p>
            <a:r>
              <a:rPr lang="en-US" dirty="0" smtClean="0"/>
              <a:t>Repeat with </a:t>
            </a:r>
            <a:r>
              <a:rPr lang="el-GR" dirty="0" smtClean="0"/>
              <a:t>Δ</a:t>
            </a:r>
            <a:r>
              <a:rPr lang="en-US" dirty="0" smtClean="0"/>
              <a:t>y, </a:t>
            </a:r>
            <a:r>
              <a:rPr lang="el-GR" dirty="0" smtClean="0"/>
              <a:t>Δ</a:t>
            </a:r>
            <a:r>
              <a:rPr lang="en-US" dirty="0" smtClean="0"/>
              <a:t>z</a:t>
            </a:r>
          </a:p>
          <a:p>
            <a:r>
              <a:rPr lang="en-US" dirty="0" smtClean="0"/>
              <a:t>Apply to PDB file and interpolate map grid</a:t>
            </a:r>
          </a:p>
          <a:p>
            <a:r>
              <a:rPr lang="en-US" dirty="0" smtClean="0"/>
              <a:t>Usually 3-5 orders comparable to LSQ</a:t>
            </a:r>
            <a:endParaRPr lang="en-US" dirty="0"/>
          </a:p>
        </p:txBody>
      </p:sp>
    </p:spTree>
    <p:extLst>
      <p:ext uri="{BB962C8B-B14F-4D97-AF65-F5344CB8AC3E}">
        <p14:creationId xmlns:p14="http://schemas.microsoft.com/office/powerpoint/2010/main" val="193545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17875" cy="6838406"/>
          </a:xfrm>
          <a:prstGeom prst="rect">
            <a:avLst/>
          </a:prstGeom>
        </p:spPr>
      </p:pic>
    </p:spTree>
    <p:extLst>
      <p:ext uri="{BB962C8B-B14F-4D97-AF65-F5344CB8AC3E}">
        <p14:creationId xmlns:p14="http://schemas.microsoft.com/office/powerpoint/2010/main" val="2786581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3863794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 3aw7</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90552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 3aw7, “bent” 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257018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3aw7, “bent” 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276024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3aw6</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729878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“bent” 3aw7</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3381711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7422"/>
          </a:xfrm>
        </p:spPr>
        <p:txBody>
          <a:bodyPr/>
          <a:lstStyle/>
          <a:p>
            <a:r>
              <a:rPr lang="en-US" dirty="0" smtClean="0"/>
              <a:t>3aw7</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7422"/>
            <a:ext cx="9144000" cy="5940578"/>
          </a:xfrm>
          <a:prstGeom prst="rect">
            <a:avLst/>
          </a:prstGeom>
        </p:spPr>
      </p:pic>
    </p:spTree>
    <p:extLst>
      <p:ext uri="{BB962C8B-B14F-4D97-AF65-F5344CB8AC3E}">
        <p14:creationId xmlns:p14="http://schemas.microsoft.com/office/powerpoint/2010/main" val="1501932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395494" y="5560526"/>
            <a:ext cx="59186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0.5% cell change</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15%</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91" name="Rectangle 90"/>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structure, different cell</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p:cNvGrpSpPr/>
          <p:nvPr/>
        </p:nvGrpSpPr>
        <p:grpSpPr>
          <a:xfrm>
            <a:off x="2283133" y="1951514"/>
            <a:ext cx="4586426" cy="3531444"/>
            <a:chOff x="2283133" y="1951514"/>
            <a:chExt cx="4586426" cy="3531444"/>
          </a:xfrm>
        </p:grpSpPr>
        <p:cxnSp>
          <p:nvCxnSpPr>
            <p:cNvPr id="78" name="Straight Connector 77"/>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7" name="Rectangle 76"/>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79" name="Straight Connector 78"/>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3974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Factor Equation</a:t>
            </a:r>
            <a:endParaRPr lang="en-US" dirty="0"/>
          </a:p>
        </p:txBody>
      </p:sp>
      <p:sp>
        <p:nvSpPr>
          <p:cNvPr id="6" name="TextBox 5"/>
          <p:cNvSpPr txBox="1"/>
          <p:nvPr/>
        </p:nvSpPr>
        <p:spPr>
          <a:xfrm>
            <a:off x="1307291" y="1917225"/>
            <a:ext cx="5989140" cy="830997"/>
          </a:xfrm>
          <a:prstGeom prst="rect">
            <a:avLst/>
          </a:prstGeom>
          <a:noFill/>
        </p:spPr>
        <p:txBody>
          <a:bodyPr wrap="none" rtlCol="0">
            <a:spAutoFit/>
          </a:bodyPr>
          <a:lstStyle/>
          <a:p>
            <a:r>
              <a:rPr lang="en-US" sz="2800" dirty="0" err="1" smtClean="0"/>
              <a:t>F</a:t>
            </a:r>
            <a:r>
              <a:rPr lang="en-US" sz="2800" baseline="-25000" dirty="0" err="1" smtClean="0"/>
              <a:t>hkl</a:t>
            </a:r>
            <a:r>
              <a:rPr lang="en-US" sz="2800" dirty="0" smtClean="0"/>
              <a:t> =</a:t>
            </a:r>
            <a:r>
              <a:rPr lang="en-US" sz="4800" dirty="0" smtClean="0"/>
              <a:t>   </a:t>
            </a:r>
            <a:r>
              <a:rPr lang="en-US" sz="2800" dirty="0" err="1" smtClean="0"/>
              <a:t>f</a:t>
            </a:r>
            <a:r>
              <a:rPr lang="en-US" sz="2800" baseline="-25000" dirty="0" err="1" smtClean="0"/>
              <a:t>atom</a:t>
            </a:r>
            <a:r>
              <a:rPr lang="en-US" sz="2800" dirty="0" smtClean="0"/>
              <a:t> </a:t>
            </a:r>
            <a:r>
              <a:rPr lang="en-US" sz="2800" dirty="0" err="1" smtClean="0"/>
              <a:t>exp</a:t>
            </a:r>
            <a:r>
              <a:rPr lang="en-US" sz="2800" dirty="0" smtClean="0"/>
              <a:t>(-2</a:t>
            </a:r>
            <a:r>
              <a:rPr lang="el-GR" sz="2800" dirty="0" smtClean="0"/>
              <a:t>π</a:t>
            </a:r>
            <a:r>
              <a:rPr lang="en-US" sz="2800" dirty="0" smtClean="0"/>
              <a:t> </a:t>
            </a:r>
            <a:r>
              <a:rPr lang="en-US" sz="2800" dirty="0" err="1" smtClean="0"/>
              <a:t>i</a:t>
            </a:r>
            <a:r>
              <a:rPr lang="en-US" sz="2800" dirty="0" smtClean="0"/>
              <a:t> (</a:t>
            </a:r>
            <a:r>
              <a:rPr lang="en-US" sz="2800" dirty="0" err="1" smtClean="0"/>
              <a:t>hx</a:t>
            </a:r>
            <a:r>
              <a:rPr lang="en-US" sz="2800" dirty="0" smtClean="0"/>
              <a:t> + </a:t>
            </a:r>
            <a:r>
              <a:rPr lang="en-US" sz="2800" dirty="0" err="1" smtClean="0"/>
              <a:t>ky</a:t>
            </a:r>
            <a:r>
              <a:rPr lang="en-US" sz="2800" dirty="0" smtClean="0"/>
              <a:t> + </a:t>
            </a:r>
            <a:r>
              <a:rPr lang="en-US" sz="2800" dirty="0" err="1" smtClean="0"/>
              <a:t>lz</a:t>
            </a:r>
            <a:r>
              <a:rPr lang="en-US" sz="2800" dirty="0" smtClean="0"/>
              <a:t>))</a:t>
            </a:r>
            <a:endParaRPr lang="en-US" sz="2800" dirty="0"/>
          </a:p>
        </p:txBody>
      </p:sp>
      <p:sp>
        <p:nvSpPr>
          <p:cNvPr id="8" name="Rectangle 7"/>
          <p:cNvSpPr/>
          <p:nvPr/>
        </p:nvSpPr>
        <p:spPr>
          <a:xfrm>
            <a:off x="2126681" y="1921915"/>
            <a:ext cx="660758" cy="1015663"/>
          </a:xfrm>
          <a:prstGeom prst="rect">
            <a:avLst/>
          </a:prstGeom>
        </p:spPr>
        <p:txBody>
          <a:bodyPr wrap="none">
            <a:spAutoFit/>
          </a:bodyPr>
          <a:lstStyle/>
          <a:p>
            <a:r>
              <a:rPr lang="el-GR" sz="6000" dirty="0"/>
              <a:t>Σ</a:t>
            </a:r>
            <a:endParaRPr lang="en-US" sz="6000" dirty="0"/>
          </a:p>
        </p:txBody>
      </p:sp>
      <p:grpSp>
        <p:nvGrpSpPr>
          <p:cNvPr id="13" name="Group 12"/>
          <p:cNvGrpSpPr/>
          <p:nvPr/>
        </p:nvGrpSpPr>
        <p:grpSpPr>
          <a:xfrm>
            <a:off x="641878" y="3398569"/>
            <a:ext cx="8293115" cy="1019130"/>
            <a:chOff x="641878" y="3398569"/>
            <a:chExt cx="8293115" cy="1019130"/>
          </a:xfrm>
        </p:grpSpPr>
        <p:sp>
          <p:nvSpPr>
            <p:cNvPr id="7" name="TextBox 6"/>
            <p:cNvSpPr txBox="1"/>
            <p:nvPr/>
          </p:nvSpPr>
          <p:spPr>
            <a:xfrm>
              <a:off x="1445622" y="3402036"/>
              <a:ext cx="7489371" cy="830997"/>
            </a:xfrm>
            <a:prstGeom prst="rect">
              <a:avLst/>
            </a:prstGeom>
            <a:noFill/>
          </p:spPr>
          <p:txBody>
            <a:bodyPr wrap="square" rtlCol="0">
              <a:spAutoFit/>
            </a:bodyPr>
            <a:lstStyle/>
            <a:p>
              <a:r>
                <a:rPr lang="en-US" sz="2800" dirty="0" smtClean="0"/>
                <a:t>=</a:t>
              </a:r>
              <a:r>
                <a:rPr lang="en-US" sz="4800" dirty="0" smtClean="0"/>
                <a:t>    </a:t>
              </a:r>
              <a:r>
                <a:rPr lang="en-US" sz="2800" dirty="0" err="1" smtClean="0"/>
                <a:t>f</a:t>
              </a:r>
              <a:r>
                <a:rPr lang="en-US" sz="2800" baseline="-25000" dirty="0" err="1" smtClean="0"/>
                <a:t>atom</a:t>
              </a:r>
              <a:r>
                <a:rPr lang="en-US" sz="2800" dirty="0" smtClean="0"/>
                <a:t> (-2</a:t>
              </a:r>
              <a:r>
                <a:rPr lang="el-GR" sz="2800" dirty="0"/>
                <a:t>π</a:t>
              </a:r>
              <a:r>
                <a:rPr lang="en-US" sz="2800" dirty="0"/>
                <a:t> </a:t>
              </a:r>
              <a:r>
                <a:rPr lang="en-US" sz="2800" dirty="0" err="1"/>
                <a:t>i</a:t>
              </a:r>
              <a:r>
                <a:rPr lang="en-US" sz="2800" dirty="0"/>
                <a:t> </a:t>
              </a:r>
              <a:r>
                <a:rPr lang="en-US" sz="2800" dirty="0" err="1" smtClean="0"/>
                <a:t>hx</a:t>
              </a:r>
              <a:r>
                <a:rPr lang="en-US" sz="2800" dirty="0" smtClean="0"/>
                <a:t>) </a:t>
              </a:r>
              <a:r>
                <a:rPr lang="en-US" sz="2800" dirty="0" err="1" smtClean="0"/>
                <a:t>exp</a:t>
              </a:r>
              <a:r>
                <a:rPr lang="en-US" sz="2800" dirty="0" smtClean="0"/>
                <a:t>(-2</a:t>
              </a:r>
              <a:r>
                <a:rPr lang="el-GR" sz="2800" dirty="0" smtClean="0"/>
                <a:t>π</a:t>
              </a:r>
              <a:r>
                <a:rPr lang="en-US" sz="2800" dirty="0" smtClean="0"/>
                <a:t> </a:t>
              </a:r>
              <a:r>
                <a:rPr lang="en-US" sz="2800" dirty="0" err="1" smtClean="0"/>
                <a:t>i</a:t>
              </a:r>
              <a:r>
                <a:rPr lang="en-US" sz="2800" dirty="0" smtClean="0"/>
                <a:t> (</a:t>
              </a:r>
              <a:r>
                <a:rPr lang="en-US" sz="2800" dirty="0" err="1" smtClean="0"/>
                <a:t>hx</a:t>
              </a:r>
              <a:r>
                <a:rPr lang="en-US" sz="2800" dirty="0" smtClean="0"/>
                <a:t> + </a:t>
              </a:r>
              <a:r>
                <a:rPr lang="en-US" sz="2800" dirty="0" err="1" smtClean="0"/>
                <a:t>ky</a:t>
              </a:r>
              <a:r>
                <a:rPr lang="en-US" sz="2800" dirty="0" smtClean="0"/>
                <a:t> + </a:t>
              </a:r>
              <a:r>
                <a:rPr lang="en-US" sz="2800" dirty="0" err="1" smtClean="0"/>
                <a:t>lz</a:t>
              </a:r>
              <a:r>
                <a:rPr lang="en-US" sz="2800" dirty="0" smtClean="0"/>
                <a:t>))</a:t>
              </a:r>
              <a:endParaRPr lang="en-US" sz="2800" dirty="0"/>
            </a:p>
          </p:txBody>
        </p:sp>
        <p:sp>
          <p:nvSpPr>
            <p:cNvPr id="9" name="Rectangle 8"/>
            <p:cNvSpPr/>
            <p:nvPr/>
          </p:nvSpPr>
          <p:spPr>
            <a:xfrm>
              <a:off x="1796302" y="3402036"/>
              <a:ext cx="660758" cy="1015663"/>
            </a:xfrm>
            <a:prstGeom prst="rect">
              <a:avLst/>
            </a:prstGeom>
          </p:spPr>
          <p:txBody>
            <a:bodyPr wrap="none">
              <a:spAutoFit/>
            </a:bodyPr>
            <a:lstStyle/>
            <a:p>
              <a:r>
                <a:rPr lang="el-GR" sz="6000" dirty="0"/>
                <a:t>Σ</a:t>
              </a:r>
              <a:endParaRPr lang="en-US" sz="6000" dirty="0"/>
            </a:p>
          </p:txBody>
        </p:sp>
        <p:sp>
          <p:nvSpPr>
            <p:cNvPr id="10" name="Rectangle 9"/>
            <p:cNvSpPr/>
            <p:nvPr/>
          </p:nvSpPr>
          <p:spPr>
            <a:xfrm>
              <a:off x="641878" y="3398569"/>
              <a:ext cx="910827" cy="954107"/>
            </a:xfrm>
            <a:prstGeom prst="rect">
              <a:avLst/>
            </a:prstGeom>
          </p:spPr>
          <p:txBody>
            <a:bodyPr wrap="none">
              <a:spAutoFit/>
            </a:bodyPr>
            <a:lstStyle/>
            <a:p>
              <a:r>
                <a:rPr lang="en-US" sz="2800" dirty="0" err="1" smtClean="0"/>
                <a:t>dF</a:t>
              </a:r>
              <a:r>
                <a:rPr lang="en-US" sz="2800" baseline="-25000" dirty="0" err="1" smtClean="0"/>
                <a:t>hkl</a:t>
              </a:r>
              <a:endParaRPr lang="en-US" sz="2800" baseline="-25000" dirty="0" smtClean="0"/>
            </a:p>
            <a:p>
              <a:r>
                <a:rPr lang="en-US" sz="2800" dirty="0" smtClean="0"/>
                <a:t> dx</a:t>
              </a:r>
              <a:endParaRPr lang="en-US" sz="2800" dirty="0"/>
            </a:p>
          </p:txBody>
        </p:sp>
        <p:cxnSp>
          <p:nvCxnSpPr>
            <p:cNvPr id="12" name="Straight Connector 11"/>
            <p:cNvCxnSpPr/>
            <p:nvPr/>
          </p:nvCxnSpPr>
          <p:spPr>
            <a:xfrm>
              <a:off x="714102" y="3909867"/>
              <a:ext cx="7315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3267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l="6339" t="16190" r="3455" b="10246"/>
          <a:stretch>
            <a:fillRect/>
          </a:stretch>
        </p:blipFill>
        <p:spPr bwMode="auto">
          <a:xfrm>
            <a:off x="-1873250" y="869950"/>
            <a:ext cx="10777538" cy="494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03" name="Rectangle 3"/>
          <p:cNvSpPr>
            <a:spLocks noChangeArrowheads="1"/>
          </p:cNvSpPr>
          <p:nvPr/>
        </p:nvSpPr>
        <p:spPr bwMode="auto">
          <a:xfrm>
            <a:off x="0" y="5984875"/>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Perutz (1985). “Early Days of Cryst…”</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Methods in Enzymology</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Vol.</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114</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3-18.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Bragg &amp; Perutz (1952)."external form haemoglobin I", </a:t>
            </a:r>
            <a:r>
              <a:rPr kumimoji="0" lang="en-US" altLang="en-US" sz="2000" b="0" i="1" u="none" strike="noStrike" kern="1200" cap="none" spc="0" normalizeH="0" baseline="0" noProof="0">
                <a:ln>
                  <a:noFill/>
                </a:ln>
                <a:solidFill>
                  <a:srgbClr val="000000"/>
                </a:solidFill>
                <a:effectLst/>
                <a:uLnTx/>
                <a:uFillTx/>
                <a:latin typeface="Arial" charset="0"/>
                <a:ea typeface="+mn-ea"/>
                <a:cs typeface="Arial" charset="0"/>
              </a:rPr>
              <a:t>Acta Cryst.</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a:t>
            </a: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5</a:t>
            </a:r>
            <a:r>
              <a:rPr kumimoji="0" lang="en-US" altLang="en-US" sz="2000" b="0" i="0" u="none" strike="noStrike" kern="1200" cap="none" spc="0" normalizeH="0" baseline="0" noProof="0">
                <a:ln>
                  <a:noFill/>
                </a:ln>
                <a:solidFill>
                  <a:srgbClr val="000000"/>
                </a:solidFill>
                <a:effectLst/>
                <a:uLnTx/>
                <a:uFillTx/>
                <a:latin typeface="Arial" charset="0"/>
                <a:ea typeface="+mn-ea"/>
                <a:cs typeface="Arial" charset="0"/>
              </a:rPr>
              <a:t>, 277-283. </a:t>
            </a:r>
          </a:p>
        </p:txBody>
      </p:sp>
      <p:sp>
        <p:nvSpPr>
          <p:cNvPr id="102404" name="Title 1"/>
          <p:cNvSpPr>
            <a:spLocks noGrp="1"/>
          </p:cNvSpPr>
          <p:nvPr>
            <p:ph type="title"/>
          </p:nvPr>
        </p:nvSpPr>
        <p:spPr>
          <a:xfrm>
            <a:off x="0" y="0"/>
            <a:ext cx="9144000" cy="1423988"/>
          </a:xfrm>
        </p:spPr>
        <p:txBody>
          <a:bodyPr/>
          <a:lstStyle/>
          <a:p>
            <a:r>
              <a:rPr lang="en-US" altLang="en-US" sz="3600" smtClean="0"/>
              <a:t>Bragg’s “minimum wavelength principle”</a:t>
            </a:r>
          </a:p>
        </p:txBody>
      </p:sp>
    </p:spTree>
    <p:extLst>
      <p:ext uri="{BB962C8B-B14F-4D97-AF65-F5344CB8AC3E}">
        <p14:creationId xmlns:p14="http://schemas.microsoft.com/office/powerpoint/2010/main" val="36561332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457200" y="0"/>
            <a:ext cx="8229600" cy="1417638"/>
          </a:xfrm>
        </p:spPr>
        <p:txBody>
          <a:bodyPr/>
          <a:lstStyle/>
          <a:p>
            <a:r>
              <a:rPr lang="en-US" altLang="en-US" smtClean="0"/>
              <a:t>DMMULTI – fake data</a:t>
            </a:r>
            <a:br>
              <a:rPr lang="en-US" altLang="en-US" smtClean="0"/>
            </a:br>
            <a:r>
              <a:rPr lang="en-US" altLang="en-US" sz="3600" smtClean="0"/>
              <a:t>4 deg rotation: 8 “xtals”: before</a:t>
            </a:r>
            <a:endParaRPr lang="en-US" altLang="en-US" smtClean="0"/>
          </a:p>
        </p:txBody>
      </p:sp>
      <p:pic>
        <p:nvPicPr>
          <p:cNvPr id="10342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Box 5"/>
          <p:cNvSpPr txBox="1">
            <a:spLocks noChangeArrowheads="1"/>
          </p:cNvSpPr>
          <p:nvPr/>
        </p:nvSpPr>
        <p:spPr bwMode="auto">
          <a:xfrm>
            <a:off x="0" y="1306513"/>
            <a:ext cx="2043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charset="0"/>
                <a:ea typeface="+mn-ea"/>
                <a:cs typeface="Arial" charset="0"/>
              </a:rPr>
              <a:t>CC = 0.02</a:t>
            </a:r>
          </a:p>
        </p:txBody>
      </p:sp>
    </p:spTree>
    <p:extLst>
      <p:ext uri="{BB962C8B-B14F-4D97-AF65-F5344CB8AC3E}">
        <p14:creationId xmlns:p14="http://schemas.microsoft.com/office/powerpoint/2010/main" val="4038873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3213"/>
            <a:ext cx="9144000" cy="528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TextBox 6"/>
          <p:cNvSpPr txBox="1">
            <a:spLocks noChangeArrowheads="1"/>
          </p:cNvSpPr>
          <p:nvPr/>
        </p:nvSpPr>
        <p:spPr bwMode="auto">
          <a:xfrm>
            <a:off x="0" y="1306513"/>
            <a:ext cx="18145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charset="0"/>
                <a:ea typeface="+mn-ea"/>
                <a:cs typeface="Arial" charset="0"/>
              </a:rPr>
              <a:t>CC = 0.8</a:t>
            </a:r>
          </a:p>
        </p:txBody>
      </p:sp>
      <p:sp>
        <p:nvSpPr>
          <p:cNvPr id="6" name="Title 1"/>
          <p:cNvSpPr txBox="1">
            <a:spLocks/>
          </p:cNvSpPr>
          <p:nvPr/>
        </p:nvSpPr>
        <p:spPr bwMode="auto">
          <a:xfrm>
            <a:off x="457200" y="0"/>
            <a:ext cx="8229600" cy="141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latin typeface="Arial" panose="020B0604020202020204" pitchFamily="34" charset="0"/>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DMMULTI – fake data</a:t>
            </a:r>
            <a:br>
              <a:rPr kumimoji="0" lang="en-US" sz="44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b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4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ea typeface="+mj-ea"/>
                <a:cs typeface="+mj-cs"/>
              </a:rPr>
              <a:t>deg</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 rotation: 8 “</a:t>
            </a:r>
            <a:r>
              <a:rPr kumimoji="0" lang="en-US" sz="3600" b="0" i="0" u="none" strike="noStrike" kern="0" cap="none" spc="0" normalizeH="0" baseline="0" noProof="0" dirty="0" err="1" smtClean="0">
                <a:ln>
                  <a:noFill/>
                </a:ln>
                <a:solidFill>
                  <a:srgbClr val="000000"/>
                </a:solidFill>
                <a:effectLst/>
                <a:uLnTx/>
                <a:uFillTx/>
                <a:latin typeface="Arial" panose="020B0604020202020204" pitchFamily="34" charset="0"/>
                <a:ea typeface="+mj-ea"/>
                <a:cs typeface="+mj-cs"/>
              </a:rPr>
              <a:t>xtals</a:t>
            </a:r>
            <a:r>
              <a:rPr kumimoji="0" lang="en-US" sz="3600" b="0" i="0" u="none" strike="noStrike" kern="0" cap="none" spc="0" normalizeH="0" baseline="0" noProof="0" dirty="0" smtClean="0">
                <a:ln>
                  <a:noFill/>
                </a:ln>
                <a:solidFill>
                  <a:srgbClr val="000000"/>
                </a:solidFill>
                <a:effectLst/>
                <a:uLnTx/>
                <a:uFillTx/>
                <a:latin typeface="Arial" panose="020B0604020202020204" pitchFamily="34" charset="0"/>
                <a:ea typeface="+mj-ea"/>
                <a:cs typeface="+mj-cs"/>
              </a:rPr>
              <a:t>”: after</a:t>
            </a:r>
            <a:endParaRPr kumimoji="0" lang="en-US" sz="4400" b="0" i="0" u="none" strike="noStrike" kern="0" cap="none" spc="0" normalizeH="0" baseline="0" noProof="0" dirty="0">
              <a:ln>
                <a:noFill/>
              </a:ln>
              <a:solidFill>
                <a:srgbClr val="000000"/>
              </a:solidFill>
              <a:effectLst/>
              <a:uLnTx/>
              <a:uFillTx/>
              <a:latin typeface="Arial" panose="020B0604020202020204" pitchFamily="34" charset="0"/>
              <a:ea typeface="+mj-ea"/>
              <a:cs typeface="+mj-cs"/>
            </a:endParaRPr>
          </a:p>
        </p:txBody>
      </p:sp>
    </p:spTree>
    <p:extLst>
      <p:ext uri="{BB962C8B-B14F-4D97-AF65-F5344CB8AC3E}">
        <p14:creationId xmlns:p14="http://schemas.microsoft.com/office/powerpoint/2010/main" val="2931187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0688" y="866775"/>
          <a:ext cx="3149601" cy="3488040"/>
        </p:xfrm>
        <a:graphic>
          <a:graphicData uri="http://schemas.openxmlformats.org/drawingml/2006/table">
            <a:tbl>
              <a:tblPr firstRow="1" bandRow="1">
                <a:tableStyleId>{5C22544A-7EE6-4342-B048-85BDC9FD1C3A}</a:tableStyleId>
              </a:tblPr>
              <a:tblGrid>
                <a:gridCol w="725645">
                  <a:extLst>
                    <a:ext uri="{9D8B030D-6E8A-4147-A177-3AD203B41FA5}">
                      <a16:colId xmlns:a16="http://schemas.microsoft.com/office/drawing/2014/main" xmlns="" val="20000"/>
                    </a:ext>
                  </a:extLst>
                </a:gridCol>
                <a:gridCol w="605989">
                  <a:extLst>
                    <a:ext uri="{9D8B030D-6E8A-4147-A177-3AD203B41FA5}">
                      <a16:colId xmlns:a16="http://schemas.microsoft.com/office/drawing/2014/main" xmlns="" val="20001"/>
                    </a:ext>
                  </a:extLst>
                </a:gridCol>
                <a:gridCol w="605989">
                  <a:extLst>
                    <a:ext uri="{9D8B030D-6E8A-4147-A177-3AD203B41FA5}">
                      <a16:colId xmlns:a16="http://schemas.microsoft.com/office/drawing/2014/main" xmlns="" val="20002"/>
                    </a:ext>
                  </a:extLst>
                </a:gridCol>
                <a:gridCol w="605989">
                  <a:extLst>
                    <a:ext uri="{9D8B030D-6E8A-4147-A177-3AD203B41FA5}">
                      <a16:colId xmlns:a16="http://schemas.microsoft.com/office/drawing/2014/main" xmlns="" val="20003"/>
                    </a:ext>
                  </a:extLst>
                </a:gridCol>
                <a:gridCol w="605989">
                  <a:extLst>
                    <a:ext uri="{9D8B030D-6E8A-4147-A177-3AD203B41FA5}">
                      <a16:colId xmlns:a16="http://schemas.microsoft.com/office/drawing/2014/main" xmlns="" val="20004"/>
                    </a:ext>
                  </a:extLst>
                </a:gridCol>
              </a:tblGrid>
              <a:tr h="411428">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bg1"/>
                    </a:solidFill>
                  </a:tcPr>
                </a:tc>
                <a:tc gridSpan="4">
                  <a:txBody>
                    <a:bodyPr/>
                    <a:lstStyle/>
                    <a:p>
                      <a:pPr algn="ctr"/>
                      <a:r>
                        <a:rPr lang="en-US" sz="1800" dirty="0" smtClean="0">
                          <a:solidFill>
                            <a:schemeClr val="tx1"/>
                          </a:solidFill>
                          <a:latin typeface="Arial" panose="020B0604020202020204" pitchFamily="34" charset="0"/>
                          <a:cs typeface="Arial" panose="020B0604020202020204" pitchFamily="34" charset="0"/>
                        </a:rPr>
                        <a:t>structure factors (F)</a:t>
                      </a:r>
                      <a:endParaRPr lang="en-US" sz="1800"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8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411428">
                <a:tc vMerge="1">
                  <a:txBody>
                    <a:bodyPr/>
                    <a:lstStyle/>
                    <a:p>
                      <a:endParaRPr lang="en-US"/>
                    </a:p>
                  </a:txBody>
                  <a:tcPr/>
                </a:tc>
                <a:tc>
                  <a:txBody>
                    <a:bodyPr/>
                    <a:lstStyle/>
                    <a:p>
                      <a:pPr algn="ctr"/>
                      <a:r>
                        <a:rPr lang="en-US" sz="1800" b="1" dirty="0" smtClean="0">
                          <a:solidFill>
                            <a:srgbClr val="0070C0"/>
                          </a:solidFill>
                          <a:latin typeface="Arial" panose="020B0604020202020204" pitchFamily="34" charset="0"/>
                          <a:cs typeface="Arial" panose="020B0604020202020204" pitchFamily="34" charset="0"/>
                        </a:rPr>
                        <a:t>#1</a:t>
                      </a:r>
                      <a:endParaRPr lang="en-US" sz="1800" b="1" dirty="0">
                        <a:solidFill>
                          <a:srgbClr val="0070C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rgbClr val="C00000"/>
                          </a:solidFill>
                          <a:latin typeface="Arial" panose="020B0604020202020204" pitchFamily="34" charset="0"/>
                          <a:cs typeface="Arial" panose="020B0604020202020204" pitchFamily="34" charset="0"/>
                        </a:rPr>
                        <a:t>#2</a:t>
                      </a:r>
                      <a:endParaRPr lang="en-US" sz="1800" b="1" dirty="0">
                        <a:solidFill>
                          <a:srgbClr val="C00000"/>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4">
                              <a:lumMod val="75000"/>
                            </a:schemeClr>
                          </a:solidFill>
                          <a:latin typeface="Arial" panose="020B0604020202020204" pitchFamily="34" charset="0"/>
                          <a:cs typeface="Arial" panose="020B0604020202020204" pitchFamily="34" charset="0"/>
                        </a:rPr>
                        <a:t>#3</a:t>
                      </a:r>
                      <a:endParaRPr lang="en-US" sz="1800" b="1" dirty="0">
                        <a:solidFill>
                          <a:schemeClr val="accent4">
                            <a:lumMod val="75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accent6">
                              <a:lumMod val="50000"/>
                            </a:schemeClr>
                          </a:solidFill>
                          <a:latin typeface="Arial" panose="020B0604020202020204" pitchFamily="34" charset="0"/>
                          <a:cs typeface="Arial" panose="020B0604020202020204" pitchFamily="34" charset="0"/>
                        </a:rPr>
                        <a:t>#4</a:t>
                      </a:r>
                      <a:endParaRPr lang="en-US" sz="1800" b="1" dirty="0">
                        <a:solidFill>
                          <a:schemeClr val="accent6">
                            <a:lumMod val="50000"/>
                          </a:schemeClr>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523.7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559.8</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579.9</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603.2</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168.2</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166.6</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177.2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196.1</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34.9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26.4</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19.2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17.3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305.7</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301.1</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298.1</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296.3</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353.0</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353.9</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356.2</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366.9</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300.9</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285.3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273.5</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259.4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5238">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0070C0"/>
                          </a:solidFill>
                          <a:effectLst/>
                          <a:latin typeface="Arial Narrow" panose="020B0606020202030204" pitchFamily="34" charset="0"/>
                          <a:ea typeface="Calibri"/>
                          <a:cs typeface="Courier New" panose="02070309020205020404" pitchFamily="49" charset="0"/>
                        </a:rPr>
                        <a:t>223.8</a:t>
                      </a:r>
                      <a:endParaRPr lang="en-US" sz="2800" b="1" dirty="0">
                        <a:solidFill>
                          <a:srgbClr val="0070C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rgbClr val="C00000"/>
                          </a:solidFill>
                          <a:effectLst/>
                          <a:latin typeface="Arial Narrow" panose="020B0606020202030204" pitchFamily="34" charset="0"/>
                          <a:ea typeface="Calibri"/>
                          <a:cs typeface="Courier New" panose="02070309020205020404" pitchFamily="49" charset="0"/>
                        </a:rPr>
                        <a:t>226.3</a:t>
                      </a:r>
                      <a:endParaRPr lang="en-US" sz="2800" b="1" dirty="0">
                        <a:solidFill>
                          <a:srgbClr val="C00000"/>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4">
                              <a:lumMod val="75000"/>
                            </a:schemeClr>
                          </a:solidFill>
                          <a:effectLst/>
                          <a:latin typeface="Arial Narrow" panose="020B0606020202030204" pitchFamily="34" charset="0"/>
                          <a:ea typeface="Calibri"/>
                          <a:cs typeface="Courier New" panose="02070309020205020404" pitchFamily="49" charset="0"/>
                        </a:rPr>
                        <a:t>234.6</a:t>
                      </a:r>
                      <a:endParaRPr lang="en-US" sz="2800" b="1" dirty="0">
                        <a:solidFill>
                          <a:schemeClr val="accent4">
                            <a:lumMod val="75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solidFill>
                            <a:schemeClr val="accent6">
                              <a:lumMod val="50000"/>
                            </a:schemeClr>
                          </a:solidFill>
                          <a:effectLst/>
                          <a:latin typeface="Arial Narrow" panose="020B0606020202030204" pitchFamily="34" charset="0"/>
                          <a:ea typeface="Calibri"/>
                          <a:cs typeface="Courier New" panose="02070309020205020404" pitchFamily="49" charset="0"/>
                        </a:rPr>
                        <a:t>251.4</a:t>
                      </a:r>
                      <a:endParaRPr lang="en-US" sz="2800" b="1" dirty="0">
                        <a:solidFill>
                          <a:schemeClr val="accent6">
                            <a:lumMod val="50000"/>
                          </a:schemeClr>
                        </a:solidFill>
                        <a:effectLst/>
                        <a:latin typeface="Arial Narrow" panose="020B0606020202030204" pitchFamily="34" charset="0"/>
                        <a:ea typeface="Calibri"/>
                        <a:cs typeface="Courier New" panose="02070309020205020404" pitchFamily="49"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8216">
                <a:tc>
                  <a:txBody>
                    <a:bodyPr/>
                    <a:lstStyle/>
                    <a:p>
                      <a:pPr algn="ctr"/>
                      <a:r>
                        <a:rPr lang="en-US" sz="1200" b="1" dirty="0" smtClean="0">
                          <a:solidFill>
                            <a:schemeClr val="tx1"/>
                          </a:solidFill>
                          <a:latin typeface="Arial" panose="020B0604020202020204" pitchFamily="34" charset="0"/>
                          <a:cs typeface="Arial" panose="020B0604020202020204" pitchFamily="34" charset="0"/>
                        </a:rPr>
                        <a:t>…</a:t>
                      </a:r>
                      <a:endParaRPr lang="en-US" sz="1200" b="1" dirty="0">
                        <a:solidFill>
                          <a:schemeClr val="tx1"/>
                        </a:solidFill>
                        <a:latin typeface="Arial" panose="020B0604020202020204" pitchFamily="34" charset="0"/>
                        <a:cs typeface="Arial" panose="020B0604020202020204" pitchFamily="34" charset="0"/>
                      </a:endParaRPr>
                    </a:p>
                  </a:txBody>
                  <a:tcPr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0070C0"/>
                          </a:solidFill>
                          <a:effectLst/>
                          <a:latin typeface="Arial" panose="020B0604020202020204" pitchFamily="34" charset="0"/>
                          <a:ea typeface="Calibri"/>
                          <a:cs typeface="Arial" panose="020B0604020202020204" pitchFamily="34" charset="0"/>
                        </a:rPr>
                        <a:t>…</a:t>
                      </a:r>
                      <a:endParaRPr lang="en-US" sz="1200" b="1" dirty="0">
                        <a:solidFill>
                          <a:srgbClr val="0070C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rgbClr val="C00000"/>
                          </a:solidFill>
                          <a:effectLst/>
                          <a:latin typeface="Arial" panose="020B0604020202020204" pitchFamily="34" charset="0"/>
                          <a:ea typeface="Calibri"/>
                          <a:cs typeface="Arial" panose="020B0604020202020204" pitchFamily="34" charset="0"/>
                        </a:rPr>
                        <a:t>…</a:t>
                      </a:r>
                      <a:endParaRPr lang="en-US" sz="1200" b="1" dirty="0">
                        <a:solidFill>
                          <a:srgbClr val="C00000"/>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4">
                              <a:lumMod val="75000"/>
                            </a:schemeClr>
                          </a:solidFill>
                          <a:effectLst/>
                          <a:latin typeface="Arial" panose="020B0604020202020204" pitchFamily="34" charset="0"/>
                          <a:ea typeface="Calibri"/>
                          <a:cs typeface="Arial" panose="020B0604020202020204" pitchFamily="34" charset="0"/>
                        </a:rPr>
                        <a:t>…</a:t>
                      </a:r>
                      <a:endParaRPr lang="en-US" sz="1200" b="1" dirty="0">
                        <a:solidFill>
                          <a:schemeClr val="accent4">
                            <a:lumMod val="75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solidFill>
                            <a:schemeClr val="accent6">
                              <a:lumMod val="50000"/>
                            </a:schemeClr>
                          </a:solidFill>
                          <a:effectLst/>
                          <a:latin typeface="Arial" panose="020B0604020202020204" pitchFamily="34" charset="0"/>
                          <a:ea typeface="Calibri"/>
                          <a:cs typeface="Arial" panose="020B0604020202020204" pitchFamily="34" charset="0"/>
                        </a:rPr>
                        <a:t>…</a:t>
                      </a:r>
                      <a:endParaRPr lang="en-US" sz="1200" b="1" dirty="0">
                        <a:solidFill>
                          <a:schemeClr val="accent6">
                            <a:lumMod val="50000"/>
                          </a:schemeClr>
                        </a:solidFill>
                        <a:effectLst/>
                        <a:latin typeface="Arial" panose="020B0604020202020204" pitchFamily="34" charset="0"/>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97345" name="TextBox 2"/>
          <p:cNvSpPr txBox="1">
            <a:spLocks noChangeArrowheads="1"/>
          </p:cNvSpPr>
          <p:nvPr/>
        </p:nvSpPr>
        <p:spPr bwMode="auto">
          <a:xfrm>
            <a:off x="757238" y="363538"/>
            <a:ext cx="2355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Arial" charset="0"/>
              </a:rPr>
              <a:t>X-ray Data Sets</a:t>
            </a:r>
          </a:p>
        </p:txBody>
      </p:sp>
      <p:graphicFrame>
        <p:nvGraphicFramePr>
          <p:cNvPr id="5" name="Table 4"/>
          <p:cNvGraphicFramePr>
            <a:graphicFrameLocks noGrp="1"/>
          </p:cNvGraphicFramePr>
          <p:nvPr/>
        </p:nvGraphicFramePr>
        <p:xfrm>
          <a:off x="5427663" y="903288"/>
          <a:ext cx="3222626" cy="3613652"/>
        </p:xfrm>
        <a:graphic>
          <a:graphicData uri="http://schemas.openxmlformats.org/drawingml/2006/table">
            <a:tbl>
              <a:tblPr firstRow="1" bandRow="1">
                <a:tableStyleId>{5C22544A-7EE6-4342-B048-85BDC9FD1C3A}</a:tableStyleId>
              </a:tblPr>
              <a:tblGrid>
                <a:gridCol w="798406">
                  <a:extLst>
                    <a:ext uri="{9D8B030D-6E8A-4147-A177-3AD203B41FA5}">
                      <a16:colId xmlns:a16="http://schemas.microsoft.com/office/drawing/2014/main" xmlns="" val="20000"/>
                    </a:ext>
                  </a:extLst>
                </a:gridCol>
                <a:gridCol w="606055">
                  <a:extLst>
                    <a:ext uri="{9D8B030D-6E8A-4147-A177-3AD203B41FA5}">
                      <a16:colId xmlns:a16="http://schemas.microsoft.com/office/drawing/2014/main" xmlns="" val="20001"/>
                    </a:ext>
                  </a:extLst>
                </a:gridCol>
                <a:gridCol w="606055">
                  <a:extLst>
                    <a:ext uri="{9D8B030D-6E8A-4147-A177-3AD203B41FA5}">
                      <a16:colId xmlns:a16="http://schemas.microsoft.com/office/drawing/2014/main" xmlns="" val="20002"/>
                    </a:ext>
                  </a:extLst>
                </a:gridCol>
                <a:gridCol w="606055">
                  <a:extLst>
                    <a:ext uri="{9D8B030D-6E8A-4147-A177-3AD203B41FA5}">
                      <a16:colId xmlns:a16="http://schemas.microsoft.com/office/drawing/2014/main" xmlns="" val="20003"/>
                    </a:ext>
                  </a:extLst>
                </a:gridCol>
                <a:gridCol w="606055">
                  <a:extLst>
                    <a:ext uri="{9D8B030D-6E8A-4147-A177-3AD203B41FA5}">
                      <a16:colId xmlns:a16="http://schemas.microsoft.com/office/drawing/2014/main" xmlns="" val="20004"/>
                    </a:ext>
                  </a:extLst>
                </a:gridCol>
              </a:tblGrid>
              <a:tr h="582949">
                <a:tc rowSpan="2">
                  <a:txBody>
                    <a:bodyPr/>
                    <a:lstStyle/>
                    <a:p>
                      <a:endParaRPr lang="en-US" sz="1600" b="0" dirty="0" smtClean="0">
                        <a:solidFill>
                          <a:schemeClr val="tx1"/>
                        </a:solidFill>
                        <a:latin typeface="Arial Narrow" panose="020B0606020202030204" pitchFamily="34" charset="0"/>
                        <a:cs typeface="Arial" panose="020B0604020202020204" pitchFamily="34" charset="0"/>
                      </a:endParaRPr>
                    </a:p>
                    <a:p>
                      <a:r>
                        <a:rPr lang="en-US" sz="1600" b="0" dirty="0" err="1" smtClean="0">
                          <a:solidFill>
                            <a:schemeClr val="tx1"/>
                          </a:solidFill>
                          <a:latin typeface="Arial Narrow" panose="020B0606020202030204" pitchFamily="34" charset="0"/>
                          <a:cs typeface="Arial" panose="020B0604020202020204" pitchFamily="34" charset="0"/>
                        </a:rPr>
                        <a:t>h,k,l</a:t>
                      </a:r>
                      <a:endParaRPr lang="en-US" sz="1600" b="0" dirty="0">
                        <a:solidFill>
                          <a:schemeClr val="tx1"/>
                        </a:solidFill>
                        <a:latin typeface="Arial Narrow" panose="020B0606020202030204" pitchFamily="34" charset="0"/>
                        <a:cs typeface="Arial" panose="020B0604020202020204" pitchFamily="34" charset="0"/>
                      </a:endParaRPr>
                    </a:p>
                  </a:txBody>
                  <a:tcPr marL="91450" marR="91450" marT="45708" marB="457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solidFill>
                      <a:schemeClr val="bg1"/>
                    </a:solid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100%</a:t>
                      </a: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50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50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chemeClr val="bg1">
                              <a:lumMod val="75000"/>
                            </a:schemeClr>
                          </a:solidFill>
                          <a:effectLst/>
                          <a:uLnTx/>
                          <a:uFillTx/>
                          <a:latin typeface="Arial" panose="020B0604020202020204" pitchFamily="34" charset="0"/>
                          <a:ea typeface="+mn-ea"/>
                          <a:cs typeface="Arial" panose="020B0604020202020204" pitchFamily="34" charset="0"/>
                        </a:rPr>
                        <a:t>%</a:t>
                      </a:r>
                      <a:endParaRPr kumimoji="0" lang="en-US" sz="1800" b="1" i="0" u="none" strike="noStrike" kern="1200" cap="none" spc="0" normalizeH="0" baseline="30000" noProof="0" dirty="0">
                        <a:ln>
                          <a:noFill/>
                        </a:ln>
                        <a:solidFill>
                          <a:schemeClr val="bg1">
                            <a:lumMod val="75000"/>
                          </a:schemeClr>
                        </a:solidFill>
                        <a:effectLst/>
                        <a:uLnTx/>
                        <a:uFillTx/>
                        <a:latin typeface="Arial" panose="020B0604020202020204" pitchFamily="34" charset="0"/>
                        <a:ea typeface="+mn-ea"/>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65666">
                <a:tc vMerge="1">
                  <a:txBody>
                    <a:bodyPr/>
                    <a:lstStyle/>
                    <a:p>
                      <a:endParaRPr lang="en-US"/>
                    </a:p>
                  </a:txBody>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1</a:t>
                      </a:r>
                      <a:r>
                        <a:rPr lang="en-US" sz="1800" b="1" baseline="30000" dirty="0" smtClean="0">
                          <a:solidFill>
                            <a:schemeClr val="tx1"/>
                          </a:solidFill>
                          <a:latin typeface="Arial" panose="020B0604020202020204" pitchFamily="34" charset="0"/>
                          <a:cs typeface="Arial" panose="020B0604020202020204" pitchFamily="34" charset="0"/>
                        </a:rPr>
                        <a:t>st</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2</a:t>
                      </a:r>
                      <a:r>
                        <a:rPr lang="en-US" sz="1800" b="1" baseline="30000" dirty="0" smtClean="0">
                          <a:solidFill>
                            <a:schemeClr val="tx1"/>
                          </a:solidFill>
                          <a:latin typeface="Arial" panose="020B0604020202020204" pitchFamily="34" charset="0"/>
                          <a:cs typeface="Arial" panose="020B0604020202020204" pitchFamily="34" charset="0"/>
                        </a:rPr>
                        <a:t>nd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3</a:t>
                      </a:r>
                      <a:r>
                        <a:rPr lang="en-US" sz="1800" b="1" baseline="30000" dirty="0" smtClean="0">
                          <a:solidFill>
                            <a:schemeClr val="tx1"/>
                          </a:solidFill>
                          <a:latin typeface="Arial" panose="020B0604020202020204" pitchFamily="34" charset="0"/>
                          <a:cs typeface="Arial" panose="020B0604020202020204" pitchFamily="34" charset="0"/>
                        </a:rPr>
                        <a:t>rd</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b="1" dirty="0" smtClean="0">
                          <a:solidFill>
                            <a:schemeClr val="tx1"/>
                          </a:solidFill>
                          <a:latin typeface="Arial" panose="020B0604020202020204" pitchFamily="34" charset="0"/>
                          <a:cs typeface="Arial" panose="020B0604020202020204" pitchFamily="34" charset="0"/>
                        </a:rPr>
                        <a:t>4</a:t>
                      </a:r>
                      <a:r>
                        <a:rPr lang="en-US" sz="1800" b="1" baseline="30000" dirty="0" smtClean="0">
                          <a:solidFill>
                            <a:schemeClr val="tx1"/>
                          </a:solidFill>
                          <a:latin typeface="Arial" panose="020B0604020202020204" pitchFamily="34" charset="0"/>
                          <a:cs typeface="Arial" panose="020B0604020202020204" pitchFamily="34" charset="0"/>
                        </a:rPr>
                        <a:t>th</a:t>
                      </a:r>
                      <a:endParaRPr lang="en-US" sz="18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-1.46</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1.84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5,4,4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-0.29</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0.15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5,5,4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1.02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6,1,4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-0.90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1.44</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6,2,4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-1.20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0.67</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6"/>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6,3,4</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0.31</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0.48</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0.00</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7"/>
                  </a:ext>
                </a:extLst>
              </a:tr>
              <a:tr h="335194">
                <a:tc>
                  <a:txBody>
                    <a:bodyPr/>
                    <a:lstStyle/>
                    <a:p>
                      <a:pPr algn="ctr"/>
                      <a:r>
                        <a:rPr lang="en-US" sz="1600" b="1" dirty="0" smtClean="0">
                          <a:solidFill>
                            <a:schemeClr val="tx1"/>
                          </a:solidFill>
                          <a:latin typeface="Arial" panose="020B0604020202020204" pitchFamily="34" charset="0"/>
                          <a:cs typeface="Arial" panose="020B0604020202020204" pitchFamily="34" charset="0"/>
                        </a:rPr>
                        <a:t>6,3,5</a:t>
                      </a:r>
                      <a:endParaRPr lang="en-US" sz="16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-0.85</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0.72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15000"/>
                        </a:lnSpc>
                        <a:spcBef>
                          <a:spcPts val="0"/>
                        </a:spcBef>
                        <a:spcAft>
                          <a:spcPts val="0"/>
                        </a:spcAft>
                      </a:pPr>
                      <a:r>
                        <a:rPr lang="en-US" sz="1600" b="1" dirty="0">
                          <a:effectLst/>
                          <a:latin typeface="Arial Narrow" panose="020B0606020202030204" pitchFamily="34" charset="0"/>
                          <a:ea typeface="Calibri"/>
                        </a:rPr>
                        <a:t>-0.82</a:t>
                      </a:r>
                      <a:endParaRPr lang="en-US" sz="2800" b="1" dirty="0">
                        <a:effectLst/>
                        <a:latin typeface="Arial Narrow" panose="020B0606020202030204" pitchFamily="34" charset="0"/>
                        <a:ea typeface="Calibri"/>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318175">
                <a:tc>
                  <a:txBody>
                    <a:bodyPr/>
                    <a:lstStyle/>
                    <a:p>
                      <a:pPr algn="ctr"/>
                      <a:r>
                        <a:rPr lang="en-US" sz="1100" b="1" dirty="0" smtClean="0">
                          <a:solidFill>
                            <a:schemeClr val="tx1"/>
                          </a:solidFill>
                          <a:latin typeface="Arial" panose="020B0604020202020204" pitchFamily="34" charset="0"/>
                          <a:cs typeface="Arial" panose="020B0604020202020204" pitchFamily="34" charset="0"/>
                        </a:rPr>
                        <a:t>…</a:t>
                      </a:r>
                      <a:endParaRPr lang="en-US" sz="1100" b="1" dirty="0">
                        <a:solidFill>
                          <a:schemeClr val="tx1"/>
                        </a:solidFill>
                        <a:latin typeface="Arial" panose="020B0604020202020204" pitchFamily="34" charset="0"/>
                        <a:cs typeface="Arial" panose="020B0604020202020204" pitchFamily="34" charset="0"/>
                      </a:endParaRPr>
                    </a:p>
                  </a:txBody>
                  <a:tcPr marL="91450" marR="91450" marT="45708" marB="4570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200" b="1" dirty="0" smtClean="0">
                          <a:effectLst/>
                          <a:latin typeface="Arial" panose="020B0604020202020204" pitchFamily="34" charset="0"/>
                          <a:ea typeface="Calibri"/>
                          <a:cs typeface="Arial" panose="020B0604020202020204" pitchFamily="34" charset="0"/>
                        </a:rPr>
                        <a:t>…</a:t>
                      </a:r>
                      <a:endParaRPr lang="en-US" sz="1200" b="1" dirty="0">
                        <a:effectLst/>
                        <a:latin typeface="Arial" panose="020B0604020202020204" pitchFamily="34" charset="0"/>
                        <a:ea typeface="Calibri"/>
                        <a:cs typeface="Arial" panose="020B0604020202020204" pitchFamily="34" charset="0"/>
                      </a:endParaRPr>
                    </a:p>
                  </a:txBody>
                  <a:tcPr marL="68587" marR="68587"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xmlns="" val="10009"/>
                  </a:ext>
                </a:extLst>
              </a:tr>
            </a:tbl>
          </a:graphicData>
        </a:graphic>
      </p:graphicFrame>
      <p:sp>
        <p:nvSpPr>
          <p:cNvPr id="97411" name="TextBox 5"/>
          <p:cNvSpPr txBox="1">
            <a:spLocks noChangeArrowheads="1"/>
          </p:cNvSpPr>
          <p:nvPr/>
        </p:nvSpPr>
        <p:spPr bwMode="auto">
          <a:xfrm>
            <a:off x="636588" y="796925"/>
            <a:ext cx="555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data</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set</a:t>
            </a:r>
          </a:p>
        </p:txBody>
      </p:sp>
      <p:cxnSp>
        <p:nvCxnSpPr>
          <p:cNvPr id="13" name="Straight Arrow Connector 12"/>
          <p:cNvCxnSpPr/>
          <p:nvPr/>
        </p:nvCxnSpPr>
        <p:spPr>
          <a:xfrm>
            <a:off x="3773488" y="2816225"/>
            <a:ext cx="1393825" cy="0"/>
          </a:xfrm>
          <a:prstGeom prst="straightConnector1">
            <a:avLst/>
          </a:prstGeom>
          <a:ln w="762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60800" y="1393825"/>
            <a:ext cx="1306513" cy="1233488"/>
          </a:xfrm>
          <a:prstGeom prst="roundRect">
            <a:avLst>
              <a:gd name="adj" fmla="val 34849"/>
            </a:avLst>
          </a:prstGeom>
          <a:solidFill>
            <a:schemeClr val="bg1"/>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Singular value </a:t>
            </a:r>
            <a:r>
              <a:rPr kumimoji="0" lang="en-US" sz="1400" b="1" i="0" u="none" strike="noStrike" kern="1200" cap="none" spc="0" normalizeH="0" baseline="0" noProof="0" dirty="0" err="1">
                <a:ln>
                  <a:noFill/>
                </a:ln>
                <a:solidFill>
                  <a:srgbClr val="006600"/>
                </a:solidFill>
                <a:effectLst/>
                <a:uLnTx/>
                <a:uFillTx/>
                <a:latin typeface="Arial"/>
                <a:ea typeface="+mn-ea"/>
                <a:cs typeface="Arial" panose="020B0604020202020204" pitchFamily="34" charset="0"/>
              </a:rPr>
              <a:t>decomp</a:t>
            </a:r>
            <a:r>
              <a:rPr kumimoji="0" lang="en-US" sz="1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6600"/>
                </a:solidFill>
                <a:effectLst/>
                <a:uLnTx/>
                <a:uFillTx/>
                <a:latin typeface="Arial"/>
                <a:ea typeface="+mn-ea"/>
                <a:cs typeface="Arial" panose="020B0604020202020204" pitchFamily="34" charset="0"/>
              </a:rPr>
              <a:t>SVD</a:t>
            </a:r>
          </a:p>
        </p:txBody>
      </p:sp>
      <p:grpSp>
        <p:nvGrpSpPr>
          <p:cNvPr id="4" name="Group 3"/>
          <p:cNvGrpSpPr>
            <a:grpSpLocks/>
          </p:cNvGrpSpPr>
          <p:nvPr/>
        </p:nvGrpSpPr>
        <p:grpSpPr bwMode="auto">
          <a:xfrm>
            <a:off x="5233988" y="384175"/>
            <a:ext cx="3744912" cy="1465263"/>
            <a:chOff x="5234311" y="384628"/>
            <a:chExt cx="3744936" cy="1464581"/>
          </a:xfrm>
        </p:grpSpPr>
        <p:sp>
          <p:nvSpPr>
            <p:cNvPr id="97450" name="TextBox 6"/>
            <p:cNvSpPr txBox="1">
              <a:spLocks noChangeArrowheads="1"/>
            </p:cNvSpPr>
            <p:nvPr/>
          </p:nvSpPr>
          <p:spPr bwMode="auto">
            <a:xfrm rot="2181799">
              <a:off x="5473739" y="1197680"/>
              <a:ext cx="7008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vector</a:t>
              </a:r>
            </a:p>
          </p:txBody>
        </p:sp>
        <p:cxnSp>
          <p:nvCxnSpPr>
            <p:cNvPr id="9" name="Straight Connector 8"/>
            <p:cNvCxnSpPr/>
            <p:nvPr/>
          </p:nvCxnSpPr>
          <p:spPr>
            <a:xfrm flipH="1" flipV="1">
              <a:off x="5426399" y="901912"/>
              <a:ext cx="800105" cy="5823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452" name="TextBox 9"/>
            <p:cNvSpPr txBox="1">
              <a:spLocks noChangeArrowheads="1"/>
            </p:cNvSpPr>
            <p:nvPr/>
          </p:nvSpPr>
          <p:spPr bwMode="auto">
            <a:xfrm rot="2154997">
              <a:off x="5661591" y="935062"/>
              <a:ext cx="638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Arial Narrow" pitchFamily="34" charset="0"/>
                  <a:ea typeface="+mn-ea"/>
                  <a:cs typeface="Arial" charset="0"/>
                </a:rPr>
                <a:t>value</a:t>
              </a:r>
            </a:p>
          </p:txBody>
        </p:sp>
        <p:sp>
          <p:nvSpPr>
            <p:cNvPr id="97453" name="TextBox 10"/>
            <p:cNvSpPr txBox="1">
              <a:spLocks noChangeArrowheads="1"/>
            </p:cNvSpPr>
            <p:nvPr/>
          </p:nvSpPr>
          <p:spPr bwMode="auto">
            <a:xfrm>
              <a:off x="5234311" y="384628"/>
              <a:ext cx="37449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charset="0"/>
                  <a:ea typeface="+mn-ea"/>
                  <a:cs typeface="Arial" charset="0"/>
                </a:rPr>
                <a:t>Singular values &amp; vectors</a:t>
              </a:r>
            </a:p>
          </p:txBody>
        </p:sp>
        <p:cxnSp>
          <p:nvCxnSpPr>
            <p:cNvPr id="25" name="Straight Connector 24"/>
            <p:cNvCxnSpPr/>
            <p:nvPr/>
          </p:nvCxnSpPr>
          <p:spPr>
            <a:xfrm flipH="1" flipV="1">
              <a:off x="5424812" y="1265281"/>
              <a:ext cx="800105" cy="5839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a:grpSpLocks/>
          </p:cNvGrpSpPr>
          <p:nvPr/>
        </p:nvGrpSpPr>
        <p:grpSpPr bwMode="auto">
          <a:xfrm>
            <a:off x="5468938" y="5240338"/>
            <a:ext cx="1425575" cy="1146175"/>
            <a:chOff x="3696237" y="2927796"/>
            <a:chExt cx="1324377" cy="1418824"/>
          </a:xfrm>
        </p:grpSpPr>
        <p:sp>
          <p:nvSpPr>
            <p:cNvPr id="27" name="Rectangle 26"/>
            <p:cNvSpPr/>
            <p:nvPr/>
          </p:nvSpPr>
          <p:spPr>
            <a:xfrm>
              <a:off x="3696237" y="3252042"/>
              <a:ext cx="979272" cy="10945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28" name="Straight Connector 27"/>
            <p:cNvCxnSpPr/>
            <p:nvPr/>
          </p:nvCxnSpPr>
          <p:spPr>
            <a:xfrm flipV="1">
              <a:off x="3696237" y="2927796"/>
              <a:ext cx="345105"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4668135" y="2927796"/>
              <a:ext cx="346580" cy="3242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675509" y="4022373"/>
              <a:ext cx="345105" cy="32424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696237" y="4022373"/>
              <a:ext cx="345105" cy="32424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041342" y="4022373"/>
              <a:ext cx="979272"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4041342" y="2927796"/>
              <a:ext cx="979272" cy="0"/>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41342" y="2927796"/>
              <a:ext cx="0" cy="109457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020614" y="2927796"/>
              <a:ext cx="0" cy="109457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6" name="TextBox 35"/>
          <p:cNvSpPr txBox="1">
            <a:spLocks noChangeArrowheads="1"/>
          </p:cNvSpPr>
          <p:nvPr/>
        </p:nvSpPr>
        <p:spPr bwMode="auto">
          <a:xfrm>
            <a:off x="174625" y="5486400"/>
            <a:ext cx="15049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6600"/>
                </a:solidFill>
                <a:effectLst/>
                <a:uLnTx/>
                <a:uFillTx/>
                <a:latin typeface="Arial" charset="0"/>
                <a:ea typeface="+mn-ea"/>
                <a:cs typeface="Arial" charset="0"/>
              </a:rPr>
              <a:t>Correlation </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a:ln>
                  <a:noFill/>
                </a:ln>
                <a:solidFill>
                  <a:srgbClr val="006600"/>
                </a:solidFill>
                <a:effectLst/>
                <a:uLnTx/>
                <a:uFillTx/>
                <a:latin typeface="Arial" charset="0"/>
                <a:ea typeface="+mn-ea"/>
                <a:cs typeface="Arial" charset="0"/>
              </a:rPr>
              <a:t>Coefficients</a:t>
            </a:r>
          </a:p>
        </p:txBody>
      </p:sp>
      <p:sp>
        <p:nvSpPr>
          <p:cNvPr id="40" name="Freeform 39"/>
          <p:cNvSpPr/>
          <p:nvPr/>
        </p:nvSpPr>
        <p:spPr>
          <a:xfrm>
            <a:off x="1930400" y="4513263"/>
            <a:ext cx="4614863" cy="654050"/>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3978057 w 3978176"/>
              <a:gd name="connsiteY0" fmla="*/ 34386 h 890729"/>
              <a:gd name="connsiteX1" fmla="*/ 1278400 w 3978176"/>
              <a:gd name="connsiteY1" fmla="*/ 19872 h 890729"/>
              <a:gd name="connsiteX2" fmla="*/ 1144 w 3978176"/>
              <a:gd name="connsiteY2" fmla="*/ 890729 h 890729"/>
              <a:gd name="connsiteX0" fmla="*/ 3847649 w 3847767"/>
              <a:gd name="connsiteY0" fmla="*/ 28423 h 725109"/>
              <a:gd name="connsiteX1" fmla="*/ 1147992 w 3847767"/>
              <a:gd name="connsiteY1" fmla="*/ 13909 h 725109"/>
              <a:gd name="connsiteX2" fmla="*/ 1364 w 3847767"/>
              <a:gd name="connsiteY2" fmla="*/ 725109 h 725109"/>
              <a:gd name="connsiteX0" fmla="*/ 3847330 w 3847458"/>
              <a:gd name="connsiteY0" fmla="*/ 0 h 696686"/>
              <a:gd name="connsiteX1" fmla="*/ 1321844 w 3847458"/>
              <a:gd name="connsiteY1" fmla="*/ 43543 h 696686"/>
              <a:gd name="connsiteX2" fmla="*/ 1045 w 3847458"/>
              <a:gd name="connsiteY2" fmla="*/ 696686 h 696686"/>
              <a:gd name="connsiteX0" fmla="*/ 3848241 w 3848350"/>
              <a:gd name="connsiteY0" fmla="*/ 0 h 696686"/>
              <a:gd name="connsiteX1" fmla="*/ 974413 w 3848350"/>
              <a:gd name="connsiteY1" fmla="*/ 87086 h 696686"/>
              <a:gd name="connsiteX2" fmla="*/ 1956 w 3848350"/>
              <a:gd name="connsiteY2" fmla="*/ 696686 h 696686"/>
              <a:gd name="connsiteX0" fmla="*/ 3804664 w 3804774"/>
              <a:gd name="connsiteY0" fmla="*/ 11227 h 620828"/>
              <a:gd name="connsiteX1" fmla="*/ 974379 w 3804774"/>
              <a:gd name="connsiteY1" fmla="*/ 11228 h 620828"/>
              <a:gd name="connsiteX2" fmla="*/ 1922 w 3804774"/>
              <a:gd name="connsiteY2" fmla="*/ 620828 h 620828"/>
              <a:gd name="connsiteX0" fmla="*/ 4616259 w 4616376"/>
              <a:gd name="connsiteY0" fmla="*/ 12680 h 665824"/>
              <a:gd name="connsiteX1" fmla="*/ 1785974 w 4616376"/>
              <a:gd name="connsiteY1" fmla="*/ 12681 h 665824"/>
              <a:gd name="connsiteX2" fmla="*/ 717 w 4616376"/>
              <a:gd name="connsiteY2" fmla="*/ 665824 h 665824"/>
              <a:gd name="connsiteX0" fmla="*/ 4616259 w 4616376"/>
              <a:gd name="connsiteY0" fmla="*/ 627 h 653771"/>
              <a:gd name="connsiteX1" fmla="*/ 1785974 w 4616376"/>
              <a:gd name="connsiteY1" fmla="*/ 628 h 653771"/>
              <a:gd name="connsiteX2" fmla="*/ 717 w 4616376"/>
              <a:gd name="connsiteY2" fmla="*/ 653771 h 653771"/>
              <a:gd name="connsiteX0" fmla="*/ 4616259 w 4616376"/>
              <a:gd name="connsiteY0" fmla="*/ 813 h 653957"/>
              <a:gd name="connsiteX1" fmla="*/ 1785974 w 4616376"/>
              <a:gd name="connsiteY1" fmla="*/ 814 h 653957"/>
              <a:gd name="connsiteX2" fmla="*/ 717 w 4616376"/>
              <a:gd name="connsiteY2" fmla="*/ 653957 h 653957"/>
              <a:gd name="connsiteX0" fmla="*/ 4617091 w 4617183"/>
              <a:gd name="connsiteY0" fmla="*/ 0 h 653144"/>
              <a:gd name="connsiteX1" fmla="*/ 1206234 w 4617183"/>
              <a:gd name="connsiteY1" fmla="*/ 43543 h 653144"/>
              <a:gd name="connsiteX2" fmla="*/ 1549 w 4617183"/>
              <a:gd name="connsiteY2" fmla="*/ 653144 h 653144"/>
              <a:gd name="connsiteX0" fmla="*/ 4617091 w 4617183"/>
              <a:gd name="connsiteY0" fmla="*/ 0 h 653144"/>
              <a:gd name="connsiteX1" fmla="*/ 1206234 w 4617183"/>
              <a:gd name="connsiteY1" fmla="*/ 43543 h 653144"/>
              <a:gd name="connsiteX2" fmla="*/ 1549 w 4617183"/>
              <a:gd name="connsiteY2" fmla="*/ 653144 h 653144"/>
              <a:gd name="connsiteX0" fmla="*/ 4615542 w 4615634"/>
              <a:gd name="connsiteY0" fmla="*/ 0 h 653144"/>
              <a:gd name="connsiteX1" fmla="*/ 1204685 w 4615634"/>
              <a:gd name="connsiteY1" fmla="*/ 43543 h 653144"/>
              <a:gd name="connsiteX2" fmla="*/ 0 w 4615634"/>
              <a:gd name="connsiteY2" fmla="*/ 653144 h 653144"/>
            </a:gdLst>
            <a:ahLst/>
            <a:cxnLst>
              <a:cxn ang="0">
                <a:pos x="connsiteX0" y="connsiteY0"/>
              </a:cxn>
              <a:cxn ang="0">
                <a:pos x="connsiteX1" y="connsiteY1"/>
              </a:cxn>
              <a:cxn ang="0">
                <a:pos x="connsiteX2" y="connsiteY2"/>
              </a:cxn>
            </a:cxnLst>
            <a:rect l="l" t="t" r="r" b="b"/>
            <a:pathLst>
              <a:path w="4615634" h="653144">
                <a:moveTo>
                  <a:pt x="4615542" y="0"/>
                </a:moveTo>
                <a:cubicBezTo>
                  <a:pt x="4633685" y="403376"/>
                  <a:pt x="1973942" y="-79829"/>
                  <a:pt x="1204685" y="43543"/>
                </a:cubicBezTo>
                <a:cubicBezTo>
                  <a:pt x="435428" y="166915"/>
                  <a:pt x="11491" y="121560"/>
                  <a:pt x="0" y="653144"/>
                </a:cubicBezTo>
              </a:path>
            </a:pathLst>
          </a:custGeom>
          <a:noFill/>
          <a:ln w="57150">
            <a:solidFill>
              <a:srgbClr val="C898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1" name="TextBox 40"/>
          <p:cNvSpPr txBox="1">
            <a:spLocks noChangeArrowheads="1"/>
          </p:cNvSpPr>
          <p:nvPr/>
        </p:nvSpPr>
        <p:spPr bwMode="auto">
          <a:xfrm>
            <a:off x="1565275" y="5080000"/>
            <a:ext cx="9080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-0.68 </a:t>
            </a:r>
          </a:p>
        </p:txBody>
      </p:sp>
      <p:sp>
        <p:nvSpPr>
          <p:cNvPr id="43" name="Freeform 42"/>
          <p:cNvSpPr/>
          <p:nvPr/>
        </p:nvSpPr>
        <p:spPr>
          <a:xfrm>
            <a:off x="2730500" y="4462463"/>
            <a:ext cx="4418013"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4615542 w 4615636"/>
              <a:gd name="connsiteY0" fmla="*/ 0 h 1233714"/>
              <a:gd name="connsiteX1" fmla="*/ 1277256 w 4615636"/>
              <a:gd name="connsiteY1" fmla="*/ 362857 h 1233714"/>
              <a:gd name="connsiteX2" fmla="*/ 0 w 4615636"/>
              <a:gd name="connsiteY2" fmla="*/ 1233714 h 1233714"/>
              <a:gd name="connsiteX0" fmla="*/ 4615542 w 4615636"/>
              <a:gd name="connsiteY0" fmla="*/ 0 h 1233714"/>
              <a:gd name="connsiteX1" fmla="*/ 1277256 w 4615636"/>
              <a:gd name="connsiteY1" fmla="*/ 362857 h 1233714"/>
              <a:gd name="connsiteX2" fmla="*/ 0 w 4615636"/>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4615542 w 4615641"/>
              <a:gd name="connsiteY0" fmla="*/ 0 h 1233714"/>
              <a:gd name="connsiteX1" fmla="*/ 1407885 w 4615641"/>
              <a:gd name="connsiteY1" fmla="*/ 246742 h 1233714"/>
              <a:gd name="connsiteX2" fmla="*/ 0 w 4615641"/>
              <a:gd name="connsiteY2" fmla="*/ 1233714 h 1233714"/>
              <a:gd name="connsiteX0" fmla="*/ 3715656 w 3715750"/>
              <a:gd name="connsiteY0" fmla="*/ 0 h 798285"/>
              <a:gd name="connsiteX1" fmla="*/ 507999 w 3715750"/>
              <a:gd name="connsiteY1" fmla="*/ 246742 h 798285"/>
              <a:gd name="connsiteX2" fmla="*/ 0 w 3715750"/>
              <a:gd name="connsiteY2" fmla="*/ 798285 h 798285"/>
              <a:gd name="connsiteX0" fmla="*/ 3657599 w 3657695"/>
              <a:gd name="connsiteY0" fmla="*/ 0 h 711199"/>
              <a:gd name="connsiteX1" fmla="*/ 507999 w 3657695"/>
              <a:gd name="connsiteY1" fmla="*/ 159656 h 711199"/>
              <a:gd name="connsiteX2" fmla="*/ 0 w 3657695"/>
              <a:gd name="connsiteY2" fmla="*/ 711199 h 711199"/>
              <a:gd name="connsiteX0" fmla="*/ 4412342 w 4412442"/>
              <a:gd name="connsiteY0" fmla="*/ 0 h 682171"/>
              <a:gd name="connsiteX1" fmla="*/ 1262742 w 4412442"/>
              <a:gd name="connsiteY1" fmla="*/ 159656 h 682171"/>
              <a:gd name="connsiteX2" fmla="*/ 0 w 4412442"/>
              <a:gd name="connsiteY2" fmla="*/ 682171 h 682171"/>
              <a:gd name="connsiteX0" fmla="*/ 4412342 w 4412442"/>
              <a:gd name="connsiteY0" fmla="*/ 0 h 682171"/>
              <a:gd name="connsiteX1" fmla="*/ 1262742 w 4412442"/>
              <a:gd name="connsiteY1" fmla="*/ 159656 h 682171"/>
              <a:gd name="connsiteX2" fmla="*/ 0 w 4412442"/>
              <a:gd name="connsiteY2" fmla="*/ 682171 h 682171"/>
              <a:gd name="connsiteX0" fmla="*/ 4412342 w 4412342"/>
              <a:gd name="connsiteY0" fmla="*/ 0 h 682171"/>
              <a:gd name="connsiteX1" fmla="*/ 1262742 w 4412342"/>
              <a:gd name="connsiteY1" fmla="*/ 159656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827313 w 4412342"/>
              <a:gd name="connsiteY1" fmla="*/ 174170 h 682171"/>
              <a:gd name="connsiteX2" fmla="*/ 0 w 4412342"/>
              <a:gd name="connsiteY2" fmla="*/ 682171 h 682171"/>
              <a:gd name="connsiteX0" fmla="*/ 4412342 w 4412342"/>
              <a:gd name="connsiteY0" fmla="*/ 0 h 682171"/>
              <a:gd name="connsiteX1" fmla="*/ 638628 w 4412342"/>
              <a:gd name="connsiteY1" fmla="*/ 217713 h 682171"/>
              <a:gd name="connsiteX2" fmla="*/ 0 w 4412342"/>
              <a:gd name="connsiteY2" fmla="*/ 682171 h 682171"/>
              <a:gd name="connsiteX0" fmla="*/ 4412342 w 4412342"/>
              <a:gd name="connsiteY0" fmla="*/ 0 h 682171"/>
              <a:gd name="connsiteX1" fmla="*/ 638628 w 4412342"/>
              <a:gd name="connsiteY1" fmla="*/ 188684 h 682171"/>
              <a:gd name="connsiteX2" fmla="*/ 0 w 4412342"/>
              <a:gd name="connsiteY2" fmla="*/ 682171 h 682171"/>
              <a:gd name="connsiteX0" fmla="*/ 4429550 w 4429550"/>
              <a:gd name="connsiteY0" fmla="*/ 0 h 682171"/>
              <a:gd name="connsiteX1" fmla="*/ 655836 w 4429550"/>
              <a:gd name="connsiteY1" fmla="*/ 188684 h 682171"/>
              <a:gd name="connsiteX2" fmla="*/ 17208 w 4429550"/>
              <a:gd name="connsiteY2" fmla="*/ 682171 h 682171"/>
              <a:gd name="connsiteX0" fmla="*/ 4417732 w 4417732"/>
              <a:gd name="connsiteY0" fmla="*/ 0 h 682171"/>
              <a:gd name="connsiteX1" fmla="*/ 644018 w 4417732"/>
              <a:gd name="connsiteY1" fmla="*/ 188684 h 682171"/>
              <a:gd name="connsiteX2" fmla="*/ 5390 w 4417732"/>
              <a:gd name="connsiteY2" fmla="*/ 682171 h 682171"/>
            </a:gdLst>
            <a:ahLst/>
            <a:cxnLst>
              <a:cxn ang="0">
                <a:pos x="connsiteX0" y="connsiteY0"/>
              </a:cxn>
              <a:cxn ang="0">
                <a:pos x="connsiteX1" y="connsiteY1"/>
              </a:cxn>
              <a:cxn ang="0">
                <a:pos x="connsiteX2" y="connsiteY2"/>
              </a:cxn>
            </a:cxnLst>
            <a:rect l="l" t="t" r="r" b="b"/>
            <a:pathLst>
              <a:path w="4417732" h="682171">
                <a:moveTo>
                  <a:pt x="4417732" y="0"/>
                </a:moveTo>
                <a:cubicBezTo>
                  <a:pt x="4406846" y="780747"/>
                  <a:pt x="1379408" y="74989"/>
                  <a:pt x="644018" y="188684"/>
                </a:cubicBezTo>
                <a:cubicBezTo>
                  <a:pt x="-91372" y="302379"/>
                  <a:pt x="2367" y="310244"/>
                  <a:pt x="5390" y="682171"/>
                </a:cubicBezTo>
              </a:path>
            </a:pathLst>
          </a:custGeom>
          <a:noFill/>
          <a:ln w="57150">
            <a:solidFill>
              <a:srgbClr val="FFDA65"/>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4" name="Freeform 43"/>
          <p:cNvSpPr/>
          <p:nvPr/>
        </p:nvSpPr>
        <p:spPr>
          <a:xfrm>
            <a:off x="3424238" y="4498975"/>
            <a:ext cx="4311650" cy="682625"/>
          </a:xfrm>
          <a:custGeom>
            <a:avLst/>
            <a:gdLst>
              <a:gd name="connsiteX0" fmla="*/ 5178843 w 5293303"/>
              <a:gd name="connsiteY0" fmla="*/ 14514 h 740228"/>
              <a:gd name="connsiteX1" fmla="*/ 4975643 w 5293303"/>
              <a:gd name="connsiteY1" fmla="*/ 261257 h 740228"/>
              <a:gd name="connsiteX2" fmla="*/ 2479186 w 5293303"/>
              <a:gd name="connsiteY2" fmla="*/ 0 h 740228"/>
              <a:gd name="connsiteX3" fmla="*/ 316557 w 5293303"/>
              <a:gd name="connsiteY3" fmla="*/ 159657 h 740228"/>
              <a:gd name="connsiteX4" fmla="*/ 55300 w 5293303"/>
              <a:gd name="connsiteY4" fmla="*/ 740228 h 740228"/>
              <a:gd name="connsiteX0" fmla="*/ 5178843 w 5254228"/>
              <a:gd name="connsiteY0" fmla="*/ 14514 h 740228"/>
              <a:gd name="connsiteX1" fmla="*/ 4975643 w 5254228"/>
              <a:gd name="connsiteY1" fmla="*/ 261257 h 740228"/>
              <a:gd name="connsiteX2" fmla="*/ 2479186 w 5254228"/>
              <a:gd name="connsiteY2" fmla="*/ 0 h 740228"/>
              <a:gd name="connsiteX3" fmla="*/ 316557 w 5254228"/>
              <a:gd name="connsiteY3" fmla="*/ 159657 h 740228"/>
              <a:gd name="connsiteX4" fmla="*/ 55300 w 5254228"/>
              <a:gd name="connsiteY4" fmla="*/ 740228 h 740228"/>
              <a:gd name="connsiteX0" fmla="*/ 5178843 w 5179336"/>
              <a:gd name="connsiteY0" fmla="*/ 14619 h 740333"/>
              <a:gd name="connsiteX1" fmla="*/ 4046729 w 5179336"/>
              <a:gd name="connsiteY1" fmla="*/ 174276 h 740333"/>
              <a:gd name="connsiteX2" fmla="*/ 2479186 w 5179336"/>
              <a:gd name="connsiteY2" fmla="*/ 105 h 740333"/>
              <a:gd name="connsiteX3" fmla="*/ 316557 w 5179336"/>
              <a:gd name="connsiteY3" fmla="*/ 159762 h 740333"/>
              <a:gd name="connsiteX4" fmla="*/ 55300 w 5179336"/>
              <a:gd name="connsiteY4" fmla="*/ 740333 h 740333"/>
              <a:gd name="connsiteX0" fmla="*/ 5141332 w 5141825"/>
              <a:gd name="connsiteY0" fmla="*/ 14619 h 740333"/>
              <a:gd name="connsiteX1" fmla="*/ 4009218 w 5141825"/>
              <a:gd name="connsiteY1" fmla="*/ 174276 h 740333"/>
              <a:gd name="connsiteX2" fmla="*/ 2441675 w 5141825"/>
              <a:gd name="connsiteY2" fmla="*/ 105 h 740333"/>
              <a:gd name="connsiteX3" fmla="*/ 279046 w 5141825"/>
              <a:gd name="connsiteY3" fmla="*/ 159762 h 740333"/>
              <a:gd name="connsiteX4" fmla="*/ 17789 w 5141825"/>
              <a:gd name="connsiteY4" fmla="*/ 740333 h 740333"/>
              <a:gd name="connsiteX0" fmla="*/ 5123543 w 5124036"/>
              <a:gd name="connsiteY0" fmla="*/ 31909 h 757623"/>
              <a:gd name="connsiteX1" fmla="*/ 3991429 w 5124036"/>
              <a:gd name="connsiteY1" fmla="*/ 191566 h 757623"/>
              <a:gd name="connsiteX2" fmla="*/ 2423886 w 5124036"/>
              <a:gd name="connsiteY2" fmla="*/ 17395 h 757623"/>
              <a:gd name="connsiteX3" fmla="*/ 827315 w 5124036"/>
              <a:gd name="connsiteY3" fmla="*/ 89967 h 757623"/>
              <a:gd name="connsiteX4" fmla="*/ 0 w 5124036"/>
              <a:gd name="connsiteY4" fmla="*/ 757623 h 757623"/>
              <a:gd name="connsiteX0" fmla="*/ 5123543 w 5124036"/>
              <a:gd name="connsiteY0" fmla="*/ 21561 h 747275"/>
              <a:gd name="connsiteX1" fmla="*/ 3991429 w 5124036"/>
              <a:gd name="connsiteY1" fmla="*/ 181218 h 747275"/>
              <a:gd name="connsiteX2" fmla="*/ 2423886 w 5124036"/>
              <a:gd name="connsiteY2" fmla="*/ 7047 h 747275"/>
              <a:gd name="connsiteX3" fmla="*/ 827315 w 5124036"/>
              <a:gd name="connsiteY3" fmla="*/ 79619 h 747275"/>
              <a:gd name="connsiteX4" fmla="*/ 0 w 5124036"/>
              <a:gd name="connsiteY4" fmla="*/ 747275 h 74727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24201 h 749915"/>
              <a:gd name="connsiteX1" fmla="*/ 3991429 w 5124036"/>
              <a:gd name="connsiteY1" fmla="*/ 183858 h 749915"/>
              <a:gd name="connsiteX2" fmla="*/ 2423886 w 5124036"/>
              <a:gd name="connsiteY2" fmla="*/ 9687 h 749915"/>
              <a:gd name="connsiteX3" fmla="*/ 827315 w 5124036"/>
              <a:gd name="connsiteY3" fmla="*/ 82259 h 749915"/>
              <a:gd name="connsiteX4" fmla="*/ 0 w 5124036"/>
              <a:gd name="connsiteY4" fmla="*/ 749915 h 749915"/>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4036"/>
              <a:gd name="connsiteY0" fmla="*/ 34745 h 760459"/>
              <a:gd name="connsiteX1" fmla="*/ 3991429 w 5124036"/>
              <a:gd name="connsiteY1" fmla="*/ 194402 h 760459"/>
              <a:gd name="connsiteX2" fmla="*/ 2423886 w 5124036"/>
              <a:gd name="connsiteY2" fmla="*/ 20231 h 760459"/>
              <a:gd name="connsiteX3" fmla="*/ 0 w 5124036"/>
              <a:gd name="connsiteY3" fmla="*/ 760459 h 760459"/>
              <a:gd name="connsiteX0" fmla="*/ 5123543 w 5123543"/>
              <a:gd name="connsiteY0" fmla="*/ 65352 h 791066"/>
              <a:gd name="connsiteX1" fmla="*/ 2423886 w 5123543"/>
              <a:gd name="connsiteY1" fmla="*/ 50838 h 791066"/>
              <a:gd name="connsiteX2" fmla="*/ 0 w 5123543"/>
              <a:gd name="connsiteY2" fmla="*/ 791066 h 791066"/>
              <a:gd name="connsiteX0" fmla="*/ 5123543 w 5123674"/>
              <a:gd name="connsiteY0" fmla="*/ 29451 h 755165"/>
              <a:gd name="connsiteX1" fmla="*/ 2423886 w 5123674"/>
              <a:gd name="connsiteY1" fmla="*/ 14937 h 755165"/>
              <a:gd name="connsiteX2" fmla="*/ 0 w 5123674"/>
              <a:gd name="connsiteY2" fmla="*/ 755165 h 755165"/>
              <a:gd name="connsiteX0" fmla="*/ 4688114 w 4688240"/>
              <a:gd name="connsiteY0" fmla="*/ 36730 h 951130"/>
              <a:gd name="connsiteX1" fmla="*/ 1988457 w 4688240"/>
              <a:gd name="connsiteY1" fmla="*/ 22216 h 951130"/>
              <a:gd name="connsiteX2" fmla="*/ 0 w 4688240"/>
              <a:gd name="connsiteY2" fmla="*/ 951130 h 951130"/>
              <a:gd name="connsiteX0" fmla="*/ 4688114 w 4688240"/>
              <a:gd name="connsiteY0" fmla="*/ 36730 h 951130"/>
              <a:gd name="connsiteX1" fmla="*/ 1988457 w 4688240"/>
              <a:gd name="connsiteY1" fmla="*/ 22216 h 951130"/>
              <a:gd name="connsiteX2" fmla="*/ 0 w 4688240"/>
              <a:gd name="connsiteY2" fmla="*/ 951130 h 951130"/>
              <a:gd name="connsiteX0" fmla="*/ 4673599 w 4673725"/>
              <a:gd name="connsiteY0" fmla="*/ 36137 h 936023"/>
              <a:gd name="connsiteX1" fmla="*/ 1973942 w 4673725"/>
              <a:gd name="connsiteY1" fmla="*/ 21623 h 936023"/>
              <a:gd name="connsiteX2" fmla="*/ 0 w 4673725"/>
              <a:gd name="connsiteY2" fmla="*/ 936023 h 936023"/>
              <a:gd name="connsiteX0" fmla="*/ 3976913 w 3977032"/>
              <a:gd name="connsiteY0" fmla="*/ 34386 h 890729"/>
              <a:gd name="connsiteX1" fmla="*/ 1277256 w 3977032"/>
              <a:gd name="connsiteY1" fmla="*/ 19872 h 890729"/>
              <a:gd name="connsiteX2" fmla="*/ 0 w 3977032"/>
              <a:gd name="connsiteY2" fmla="*/ 890729 h 890729"/>
              <a:gd name="connsiteX0" fmla="*/ 5167085 w 5167165"/>
              <a:gd name="connsiteY0" fmla="*/ 0 h 1509486"/>
              <a:gd name="connsiteX1" fmla="*/ 1277256 w 5167165"/>
              <a:gd name="connsiteY1" fmla="*/ 638629 h 1509486"/>
              <a:gd name="connsiteX2" fmla="*/ 0 w 5167165"/>
              <a:gd name="connsiteY2" fmla="*/ 1509486 h 1509486"/>
              <a:gd name="connsiteX0" fmla="*/ 5167085 w 5167172"/>
              <a:gd name="connsiteY0" fmla="*/ 0 h 1509486"/>
              <a:gd name="connsiteX1" fmla="*/ 1509484 w 5167172"/>
              <a:gd name="connsiteY1" fmla="*/ 435429 h 1509486"/>
              <a:gd name="connsiteX2" fmla="*/ 0 w 5167172"/>
              <a:gd name="connsiteY2" fmla="*/ 1509486 h 1509486"/>
              <a:gd name="connsiteX0" fmla="*/ 5167085 w 5167085"/>
              <a:gd name="connsiteY0" fmla="*/ 0 h 1509486"/>
              <a:gd name="connsiteX1" fmla="*/ 1509484 w 5167085"/>
              <a:gd name="connsiteY1" fmla="*/ 435429 h 1509486"/>
              <a:gd name="connsiteX2" fmla="*/ 0 w 5167085"/>
              <a:gd name="connsiteY2" fmla="*/ 1509486 h 1509486"/>
              <a:gd name="connsiteX0" fmla="*/ 5168172 w 5168172"/>
              <a:gd name="connsiteY0" fmla="*/ 0 h 1509486"/>
              <a:gd name="connsiteX1" fmla="*/ 1510571 w 5168172"/>
              <a:gd name="connsiteY1" fmla="*/ 435429 h 1509486"/>
              <a:gd name="connsiteX2" fmla="*/ 1087 w 5168172"/>
              <a:gd name="connsiteY2" fmla="*/ 1509486 h 1509486"/>
              <a:gd name="connsiteX0" fmla="*/ 3912018 w 3912018"/>
              <a:gd name="connsiteY0" fmla="*/ 0 h 754743"/>
              <a:gd name="connsiteX1" fmla="*/ 254417 w 3912018"/>
              <a:gd name="connsiteY1" fmla="*/ 435429 h 754743"/>
              <a:gd name="connsiteX2" fmla="*/ 326991 w 3912018"/>
              <a:gd name="connsiteY2"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0 w 3585027"/>
              <a:gd name="connsiteY1"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953558 w 3953558"/>
              <a:gd name="connsiteY0" fmla="*/ 0 h 754743"/>
              <a:gd name="connsiteX1" fmla="*/ 760414 w 3953558"/>
              <a:gd name="connsiteY1" fmla="*/ 406403 h 754743"/>
              <a:gd name="connsiteX2" fmla="*/ 368531 w 3953558"/>
              <a:gd name="connsiteY2" fmla="*/ 754743 h 754743"/>
              <a:gd name="connsiteX0" fmla="*/ 3585027 w 3585027"/>
              <a:gd name="connsiteY0" fmla="*/ 0 h 754743"/>
              <a:gd name="connsiteX1" fmla="*/ 391883 w 3585027"/>
              <a:gd name="connsiteY1" fmla="*/ 406403 h 754743"/>
              <a:gd name="connsiteX2" fmla="*/ 0 w 3585027"/>
              <a:gd name="connsiteY2" fmla="*/ 754743 h 754743"/>
              <a:gd name="connsiteX0" fmla="*/ 3585027 w 3585027"/>
              <a:gd name="connsiteY0" fmla="*/ 0 h 754743"/>
              <a:gd name="connsiteX1" fmla="*/ 1306283 w 3585027"/>
              <a:gd name="connsiteY1" fmla="*/ 493489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585027 w 3585027"/>
              <a:gd name="connsiteY0" fmla="*/ 0 h 754743"/>
              <a:gd name="connsiteX1" fmla="*/ 1001483 w 3585027"/>
              <a:gd name="connsiteY1" fmla="*/ 449946 h 754743"/>
              <a:gd name="connsiteX2" fmla="*/ 0 w 3585027"/>
              <a:gd name="connsiteY2" fmla="*/ 754743 h 754743"/>
              <a:gd name="connsiteX0" fmla="*/ 3605979 w 3605979"/>
              <a:gd name="connsiteY0" fmla="*/ 0 h 754743"/>
              <a:gd name="connsiteX1" fmla="*/ 1022435 w 3605979"/>
              <a:gd name="connsiteY1" fmla="*/ 449946 h 754743"/>
              <a:gd name="connsiteX2" fmla="*/ 20952 w 3605979"/>
              <a:gd name="connsiteY2" fmla="*/ 754743 h 754743"/>
              <a:gd name="connsiteX0" fmla="*/ 3585592 w 3585592"/>
              <a:gd name="connsiteY0" fmla="*/ 0 h 754743"/>
              <a:gd name="connsiteX1" fmla="*/ 1002048 w 3585592"/>
              <a:gd name="connsiteY1" fmla="*/ 449946 h 754743"/>
              <a:gd name="connsiteX2" fmla="*/ 565 w 3585592"/>
              <a:gd name="connsiteY2" fmla="*/ 754743 h 754743"/>
              <a:gd name="connsiteX0" fmla="*/ 3586360 w 3586360"/>
              <a:gd name="connsiteY0" fmla="*/ 0 h 754743"/>
              <a:gd name="connsiteX1" fmla="*/ 552873 w 3586360"/>
              <a:gd name="connsiteY1" fmla="*/ 391889 h 754743"/>
              <a:gd name="connsiteX2" fmla="*/ 1333 w 3586360"/>
              <a:gd name="connsiteY2" fmla="*/ 754743 h 754743"/>
              <a:gd name="connsiteX0" fmla="*/ 3535433 w 3535433"/>
              <a:gd name="connsiteY0" fmla="*/ 0 h 653143"/>
              <a:gd name="connsiteX1" fmla="*/ 560003 w 3535433"/>
              <a:gd name="connsiteY1" fmla="*/ 290289 h 653143"/>
              <a:gd name="connsiteX2" fmla="*/ 8463 w 3535433"/>
              <a:gd name="connsiteY2" fmla="*/ 653143 h 653143"/>
              <a:gd name="connsiteX0" fmla="*/ 4311405 w 4311405"/>
              <a:gd name="connsiteY0" fmla="*/ 0 h 682172"/>
              <a:gd name="connsiteX1" fmla="*/ 1335975 w 4311405"/>
              <a:gd name="connsiteY1" fmla="*/ 290289 h 682172"/>
              <a:gd name="connsiteX2" fmla="*/ 663 w 4311405"/>
              <a:gd name="connsiteY2" fmla="*/ 682172 h 682172"/>
              <a:gd name="connsiteX0" fmla="*/ 4311392 w 4311392"/>
              <a:gd name="connsiteY0" fmla="*/ 0 h 682172"/>
              <a:gd name="connsiteX1" fmla="*/ 1335962 w 4311392"/>
              <a:gd name="connsiteY1" fmla="*/ 290289 h 682172"/>
              <a:gd name="connsiteX2" fmla="*/ 650 w 4311392"/>
              <a:gd name="connsiteY2" fmla="*/ 682172 h 682172"/>
              <a:gd name="connsiteX0" fmla="*/ 4312255 w 4312255"/>
              <a:gd name="connsiteY0" fmla="*/ 0 h 682172"/>
              <a:gd name="connsiteX1" fmla="*/ 944940 w 4312255"/>
              <a:gd name="connsiteY1" fmla="*/ 246746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 name="connsiteX0" fmla="*/ 4312255 w 4312255"/>
              <a:gd name="connsiteY0" fmla="*/ 0 h 682172"/>
              <a:gd name="connsiteX1" fmla="*/ 944940 w 4312255"/>
              <a:gd name="connsiteY1" fmla="*/ 290289 h 682172"/>
              <a:gd name="connsiteX2" fmla="*/ 1513 w 4312255"/>
              <a:gd name="connsiteY2" fmla="*/ 682172 h 682172"/>
            </a:gdLst>
            <a:ahLst/>
            <a:cxnLst>
              <a:cxn ang="0">
                <a:pos x="connsiteX0" y="connsiteY0"/>
              </a:cxn>
              <a:cxn ang="0">
                <a:pos x="connsiteX1" y="connsiteY1"/>
              </a:cxn>
              <a:cxn ang="0">
                <a:pos x="connsiteX2" y="connsiteY2"/>
              </a:cxn>
            </a:cxnLst>
            <a:rect l="l" t="t" r="r" b="b"/>
            <a:pathLst>
              <a:path w="4312255" h="682172">
                <a:moveTo>
                  <a:pt x="4312255" y="0"/>
                </a:moveTo>
                <a:cubicBezTo>
                  <a:pt x="4246940" y="781352"/>
                  <a:pt x="1648883" y="350765"/>
                  <a:pt x="944940" y="290289"/>
                </a:cubicBezTo>
                <a:cubicBezTo>
                  <a:pt x="240997" y="229813"/>
                  <a:pt x="-22679" y="38706"/>
                  <a:pt x="1513" y="682172"/>
                </a:cubicBezTo>
              </a:path>
            </a:pathLst>
          </a:custGeom>
          <a:noFill/>
          <a:ln w="57150">
            <a:solidFill>
              <a:srgbClr val="FFD85D"/>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46" name="Freeform 45"/>
          <p:cNvSpPr/>
          <p:nvPr/>
        </p:nvSpPr>
        <p:spPr>
          <a:xfrm>
            <a:off x="1181100" y="4325938"/>
            <a:ext cx="385763" cy="942975"/>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269751 w 385866"/>
              <a:gd name="connsiteY0" fmla="*/ 0 h 943428"/>
              <a:gd name="connsiteX1" fmla="*/ 385866 w 385866"/>
              <a:gd name="connsiteY1" fmla="*/ 943428 h 943428"/>
            </a:gdLst>
            <a:ahLst/>
            <a:cxnLst>
              <a:cxn ang="0">
                <a:pos x="connsiteX0" y="connsiteY0"/>
              </a:cxn>
              <a:cxn ang="0">
                <a:pos x="connsiteX1" y="connsiteY1"/>
              </a:cxn>
            </a:cxnLst>
            <a:rect l="l" t="t" r="r" b="b"/>
            <a:pathLst>
              <a:path w="385866" h="943428">
                <a:moveTo>
                  <a:pt x="269751" y="0"/>
                </a:moveTo>
                <a:cubicBezTo>
                  <a:pt x="260075" y="759581"/>
                  <a:pt x="-402744" y="924075"/>
                  <a:pt x="385866" y="943428"/>
                </a:cubicBezTo>
              </a:path>
            </a:pathLst>
          </a:custGeom>
          <a:noFill/>
          <a:ln w="57150">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50" name="TextBox 49"/>
          <p:cNvSpPr txBox="1">
            <a:spLocks noChangeArrowheads="1"/>
          </p:cNvSpPr>
          <p:nvPr/>
        </p:nvSpPr>
        <p:spPr bwMode="auto">
          <a:xfrm rot="5400000">
            <a:off x="6719887" y="5529263"/>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CC2</a:t>
            </a:r>
          </a:p>
        </p:txBody>
      </p:sp>
      <p:sp>
        <p:nvSpPr>
          <p:cNvPr id="52" name="TextBox 51"/>
          <p:cNvSpPr txBox="1">
            <a:spLocks noChangeArrowheads="1"/>
          </p:cNvSpPr>
          <p:nvPr/>
        </p:nvSpPr>
        <p:spPr bwMode="auto">
          <a:xfrm>
            <a:off x="6683375" y="61468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CC3</a:t>
            </a:r>
          </a:p>
        </p:txBody>
      </p:sp>
      <p:sp>
        <p:nvSpPr>
          <p:cNvPr id="53" name="TextBox 52"/>
          <p:cNvSpPr txBox="1">
            <a:spLocks noChangeArrowheads="1"/>
          </p:cNvSpPr>
          <p:nvPr/>
        </p:nvSpPr>
        <p:spPr bwMode="auto">
          <a:xfrm>
            <a:off x="6415088" y="4949825"/>
            <a:ext cx="6461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CC1</a:t>
            </a:r>
          </a:p>
        </p:txBody>
      </p:sp>
      <p:sp>
        <p:nvSpPr>
          <p:cNvPr id="54" name="TextBox 53"/>
          <p:cNvSpPr txBox="1">
            <a:spLocks noChangeArrowheads="1"/>
          </p:cNvSpPr>
          <p:nvPr/>
        </p:nvSpPr>
        <p:spPr bwMode="auto">
          <a:xfrm>
            <a:off x="1662113" y="5421313"/>
            <a:ext cx="221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6600"/>
                </a:solidFill>
                <a:effectLst/>
                <a:uLnTx/>
                <a:uFillTx/>
                <a:latin typeface="Arial" charset="0"/>
                <a:ea typeface="+mn-ea"/>
                <a:cs typeface="Arial" charset="0"/>
              </a:rPr>
              <a:t>CC1     CC2    CC3</a:t>
            </a:r>
          </a:p>
        </p:txBody>
      </p:sp>
      <p:sp>
        <p:nvSpPr>
          <p:cNvPr id="48" name="Left Brace 47"/>
          <p:cNvSpPr/>
          <p:nvPr/>
        </p:nvSpPr>
        <p:spPr>
          <a:xfrm rot="16200000">
            <a:off x="2554288" y="4789488"/>
            <a:ext cx="392112" cy="2074862"/>
          </a:xfrm>
          <a:prstGeom prst="leftBrace">
            <a:avLst>
              <a:gd name="adj1" fmla="val 45370"/>
              <a:gd name="adj2"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14" name="Group 13"/>
          <p:cNvGrpSpPr>
            <a:grpSpLocks/>
          </p:cNvGrpSpPr>
          <p:nvPr/>
        </p:nvGrpSpPr>
        <p:grpSpPr bwMode="auto">
          <a:xfrm>
            <a:off x="2744788" y="5588000"/>
            <a:ext cx="3325812" cy="668338"/>
            <a:chOff x="2745382" y="5587998"/>
            <a:chExt cx="3324861" cy="668417"/>
          </a:xfrm>
        </p:grpSpPr>
        <p:sp>
          <p:nvSpPr>
            <p:cNvPr id="49" name="Freeform 48"/>
            <p:cNvSpPr/>
            <p:nvPr/>
          </p:nvSpPr>
          <p:spPr>
            <a:xfrm>
              <a:off x="2745382" y="5891247"/>
              <a:ext cx="3324861" cy="365168"/>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24861" h="365430">
                  <a:moveTo>
                    <a:pt x="182" y="99674"/>
                  </a:moveTo>
                  <a:cubicBezTo>
                    <a:pt x="-6245" y="255966"/>
                    <a:pt x="158176" y="376145"/>
                    <a:pt x="363946" y="364673"/>
                  </a:cubicBezTo>
                  <a:cubicBezTo>
                    <a:pt x="569716" y="353201"/>
                    <a:pt x="888879" y="76805"/>
                    <a:pt x="1234803" y="30843"/>
                  </a:cubicBezTo>
                  <a:cubicBezTo>
                    <a:pt x="1580727" y="-15119"/>
                    <a:pt x="2076632" y="-605"/>
                    <a:pt x="2424975" y="16329"/>
                  </a:cubicBezTo>
                  <a:cubicBezTo>
                    <a:pt x="2773318" y="33263"/>
                    <a:pt x="3177299" y="125188"/>
                    <a:pt x="3324861" y="132445"/>
                  </a:cubicBezTo>
                </a:path>
              </a:pathLst>
            </a:custGeom>
            <a:noFill/>
            <a:ln w="28575">
              <a:solidFill>
                <a:srgbClr val="0070C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97440" name="TextBox 54"/>
            <p:cNvSpPr txBox="1">
              <a:spLocks noChangeArrowheads="1"/>
            </p:cNvSpPr>
            <p:nvPr/>
          </p:nvSpPr>
          <p:spPr bwMode="auto">
            <a:xfrm>
              <a:off x="3978831" y="5587998"/>
              <a:ext cx="1326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70C0"/>
                  </a:solidFill>
                  <a:effectLst/>
                  <a:uLnTx/>
                  <a:uFillTx/>
                  <a:latin typeface="Arial" charset="0"/>
                  <a:ea typeface="+mn-ea"/>
                  <a:cs typeface="Arial" charset="0"/>
                </a:rPr>
                <a:t>data set #1</a:t>
              </a:r>
            </a:p>
          </p:txBody>
        </p:sp>
      </p:grpSp>
      <p:sp>
        <p:nvSpPr>
          <p:cNvPr id="70" name="TextBox 69"/>
          <p:cNvSpPr txBox="1">
            <a:spLocks noChangeArrowheads="1"/>
          </p:cNvSpPr>
          <p:nvPr/>
        </p:nvSpPr>
        <p:spPr bwMode="auto">
          <a:xfrm>
            <a:off x="7256463" y="5006975"/>
            <a:ext cx="168116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Data sets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Positioned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“Correlation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charset="0"/>
                <a:ea typeface="+mn-ea"/>
                <a:cs typeface="Arial" charset="0"/>
              </a:rPr>
              <a:t>Space”</a:t>
            </a:r>
          </a:p>
        </p:txBody>
      </p:sp>
      <p:sp>
        <p:nvSpPr>
          <p:cNvPr id="45" name="TextBox 44"/>
          <p:cNvSpPr txBox="1">
            <a:spLocks noChangeArrowheads="1"/>
          </p:cNvSpPr>
          <p:nvPr/>
        </p:nvSpPr>
        <p:spPr bwMode="auto">
          <a:xfrm>
            <a:off x="2360613" y="5078413"/>
            <a:ext cx="808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-0.24 </a:t>
            </a:r>
          </a:p>
        </p:txBody>
      </p:sp>
      <p:grpSp>
        <p:nvGrpSpPr>
          <p:cNvPr id="12" name="Group 11"/>
          <p:cNvGrpSpPr>
            <a:grpSpLocks/>
          </p:cNvGrpSpPr>
          <p:nvPr/>
        </p:nvGrpSpPr>
        <p:grpSpPr bwMode="auto">
          <a:xfrm>
            <a:off x="2014538" y="4238625"/>
            <a:ext cx="4648200" cy="2408238"/>
            <a:chOff x="2014174" y="4238171"/>
            <a:chExt cx="4647886" cy="2408433"/>
          </a:xfrm>
        </p:grpSpPr>
        <p:sp>
          <p:nvSpPr>
            <p:cNvPr id="56" name="Freeform 55"/>
            <p:cNvSpPr/>
            <p:nvPr/>
          </p:nvSpPr>
          <p:spPr>
            <a:xfrm>
              <a:off x="3134873" y="5667037"/>
              <a:ext cx="2823971" cy="792227"/>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Lst>
              <a:ahLst/>
              <a:cxnLst>
                <a:cxn ang="0">
                  <a:pos x="connsiteX0" y="connsiteY0"/>
                </a:cxn>
                <a:cxn ang="0">
                  <a:pos x="connsiteX1" y="connsiteY1"/>
                </a:cxn>
                <a:cxn ang="0">
                  <a:pos x="connsiteX2" y="connsiteY2"/>
                </a:cxn>
                <a:cxn ang="0">
                  <a:pos x="connsiteX3" y="connsiteY3"/>
                </a:cxn>
              </a:cxnLst>
              <a:rect l="l" t="t" r="r" b="b"/>
              <a:pathLst>
                <a:path w="2204652" h="739277">
                  <a:moveTo>
                    <a:pt x="0" y="739277"/>
                  </a:moveTo>
                  <a:cubicBezTo>
                    <a:pt x="85012" y="723452"/>
                    <a:pt x="398613" y="540328"/>
                    <a:pt x="668763" y="495112"/>
                  </a:cubicBezTo>
                  <a:cubicBezTo>
                    <a:pt x="938913" y="449896"/>
                    <a:pt x="1319578" y="455548"/>
                    <a:pt x="1620899" y="467982"/>
                  </a:cubicBezTo>
                  <a:cubicBezTo>
                    <a:pt x="1922220" y="480416"/>
                    <a:pt x="1937346" y="995437"/>
                    <a:pt x="2204652" y="0"/>
                  </a:cubicBezTo>
                </a:path>
              </a:pathLst>
            </a:custGeom>
            <a:noFill/>
            <a:ln w="28575">
              <a:solidFill>
                <a:srgbClr val="C0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58" name="Freeform 57"/>
            <p:cNvSpPr/>
            <p:nvPr/>
          </p:nvSpPr>
          <p:spPr>
            <a:xfrm>
              <a:off x="3157097" y="5776584"/>
              <a:ext cx="3504963" cy="86367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12771 w 3047164"/>
                <a:gd name="connsiteY0" fmla="*/ 475229 h 758343"/>
                <a:gd name="connsiteX1" fmla="*/ 376535 w 3047164"/>
                <a:gd name="connsiteY1" fmla="*/ 740228 h 758343"/>
                <a:gd name="connsiteX2" fmla="*/ 3047164 w 3047164"/>
                <a:gd name="connsiteY2" fmla="*/ 0 h 758343"/>
                <a:gd name="connsiteX0" fmla="*/ 12771 w 3047164"/>
                <a:gd name="connsiteY0" fmla="*/ 475229 h 758343"/>
                <a:gd name="connsiteX1" fmla="*/ 376535 w 3047164"/>
                <a:gd name="connsiteY1" fmla="*/ 740228 h 758343"/>
                <a:gd name="connsiteX2" fmla="*/ 3047164 w 3047164"/>
                <a:gd name="connsiteY2" fmla="*/ 0 h 758343"/>
                <a:gd name="connsiteX0" fmla="*/ 0 w 2670629"/>
                <a:gd name="connsiteY0" fmla="*/ 740228 h 740228"/>
                <a:gd name="connsiteX1" fmla="*/ 2670629 w 2670629"/>
                <a:gd name="connsiteY1" fmla="*/ 0 h 740228"/>
                <a:gd name="connsiteX0" fmla="*/ 0 w 1785258"/>
                <a:gd name="connsiteY0" fmla="*/ 725713 h 725713"/>
                <a:gd name="connsiteX1" fmla="*/ 1785258 w 1785258"/>
                <a:gd name="connsiteY1" fmla="*/ 0 h 725713"/>
                <a:gd name="connsiteX0" fmla="*/ 0 w 1717249"/>
                <a:gd name="connsiteY0" fmla="*/ 847795 h 847795"/>
                <a:gd name="connsiteX1" fmla="*/ 1717249 w 1717249"/>
                <a:gd name="connsiteY1"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1717249"/>
                <a:gd name="connsiteY0" fmla="*/ 847795 h 847795"/>
                <a:gd name="connsiteX1" fmla="*/ 1133496 w 1717249"/>
                <a:gd name="connsiteY1" fmla="*/ 467982 h 847795"/>
                <a:gd name="connsiteX2" fmla="*/ 1717249 w 1717249"/>
                <a:gd name="connsiteY2" fmla="*/ 0 h 847795"/>
                <a:gd name="connsiteX0" fmla="*/ 0 w 2204652"/>
                <a:gd name="connsiteY0" fmla="*/ 739277 h 739277"/>
                <a:gd name="connsiteX1" fmla="*/ 1620899 w 2204652"/>
                <a:gd name="connsiteY1" fmla="*/ 467982 h 739277"/>
                <a:gd name="connsiteX2" fmla="*/ 2204652 w 2204652"/>
                <a:gd name="connsiteY2"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204652"/>
                <a:gd name="connsiteY0" fmla="*/ 739277 h 739277"/>
                <a:gd name="connsiteX1" fmla="*/ 668763 w 2204652"/>
                <a:gd name="connsiteY1" fmla="*/ 495112 h 739277"/>
                <a:gd name="connsiteX2" fmla="*/ 1620899 w 2204652"/>
                <a:gd name="connsiteY2" fmla="*/ 467982 h 739277"/>
                <a:gd name="connsiteX3" fmla="*/ 2204652 w 2204652"/>
                <a:gd name="connsiteY3" fmla="*/ 0 h 739277"/>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26061"/>
                <a:gd name="connsiteY0" fmla="*/ 888489 h 888489"/>
                <a:gd name="connsiteX1" fmla="*/ 668763 w 2726061"/>
                <a:gd name="connsiteY1" fmla="*/ 644324 h 888489"/>
                <a:gd name="connsiteX2" fmla="*/ 1620899 w 2726061"/>
                <a:gd name="connsiteY2" fmla="*/ 617194 h 888489"/>
                <a:gd name="connsiteX3" fmla="*/ 2726061 w 2726061"/>
                <a:gd name="connsiteY3" fmla="*/ 0 h 888489"/>
                <a:gd name="connsiteX0" fmla="*/ 0 w 2737396"/>
                <a:gd name="connsiteY0" fmla="*/ 807100 h 807100"/>
                <a:gd name="connsiteX1" fmla="*/ 680098 w 2737396"/>
                <a:gd name="connsiteY1" fmla="*/ 644324 h 807100"/>
                <a:gd name="connsiteX2" fmla="*/ 1632234 w 2737396"/>
                <a:gd name="connsiteY2" fmla="*/ 617194 h 807100"/>
                <a:gd name="connsiteX3" fmla="*/ 2737396 w 2737396"/>
                <a:gd name="connsiteY3" fmla="*/ 0 h 807100"/>
              </a:gdLst>
              <a:ahLst/>
              <a:cxnLst>
                <a:cxn ang="0">
                  <a:pos x="connsiteX0" y="connsiteY0"/>
                </a:cxn>
                <a:cxn ang="0">
                  <a:pos x="connsiteX1" y="connsiteY1"/>
                </a:cxn>
                <a:cxn ang="0">
                  <a:pos x="connsiteX2" y="connsiteY2"/>
                </a:cxn>
                <a:cxn ang="0">
                  <a:pos x="connsiteX3" y="connsiteY3"/>
                </a:cxn>
              </a:cxnLst>
              <a:rect l="l" t="t" r="r" b="b"/>
              <a:pathLst>
                <a:path w="2737396" h="807100">
                  <a:moveTo>
                    <a:pt x="0" y="807100"/>
                  </a:moveTo>
                  <a:cubicBezTo>
                    <a:pt x="85012" y="791275"/>
                    <a:pt x="409948" y="689540"/>
                    <a:pt x="680098" y="644324"/>
                  </a:cubicBezTo>
                  <a:cubicBezTo>
                    <a:pt x="950248" y="599108"/>
                    <a:pt x="1210007" y="616063"/>
                    <a:pt x="1632234" y="617194"/>
                  </a:cubicBezTo>
                  <a:cubicBezTo>
                    <a:pt x="2054461" y="618325"/>
                    <a:pt x="2470090" y="995437"/>
                    <a:pt x="2737396" y="0"/>
                  </a:cubicBezTo>
                </a:path>
              </a:pathLst>
            </a:custGeom>
            <a:noFill/>
            <a:ln w="28575">
              <a:solidFill>
                <a:schemeClr val="accent4">
                  <a:lumMod val="7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5" name="Freeform 64"/>
            <p:cNvSpPr/>
            <p:nvPr/>
          </p:nvSpPr>
          <p:spPr>
            <a:xfrm>
              <a:off x="2690403" y="6271924"/>
              <a:ext cx="453994" cy="187340"/>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Lst>
              <a:ahLst/>
              <a:cxnLst>
                <a:cxn ang="0">
                  <a:pos x="connsiteX0" y="connsiteY0"/>
                </a:cxn>
                <a:cxn ang="0">
                  <a:pos x="connsiteX1" y="connsiteY1"/>
                </a:cxn>
              </a:cxnLst>
              <a:rect l="l" t="t" r="r" b="b"/>
              <a:pathLst>
                <a:path w="454251" h="188141">
                  <a:moveTo>
                    <a:pt x="0" y="0"/>
                  </a:moveTo>
                  <a:cubicBezTo>
                    <a:pt x="81679" y="153911"/>
                    <a:pt x="248481" y="197890"/>
                    <a:pt x="454251" y="186418"/>
                  </a:cubicBezTo>
                </a:path>
              </a:pathLst>
            </a:custGeom>
            <a:noFill/>
            <a:ln w="28575">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6" name="Freeform 65"/>
            <p:cNvSpPr/>
            <p:nvPr/>
          </p:nvSpPr>
          <p:spPr>
            <a:xfrm>
              <a:off x="2647543" y="6505305"/>
              <a:ext cx="511140" cy="141299"/>
            </a:xfrm>
            <a:custGeom>
              <a:avLst/>
              <a:gdLst>
                <a:gd name="connsiteX0" fmla="*/ 14702 w 2903045"/>
                <a:gd name="connsiteY0" fmla="*/ 0 h 348368"/>
                <a:gd name="connsiteX1" fmla="*/ 435616 w 2903045"/>
                <a:gd name="connsiteY1" fmla="*/ 348343 h 348368"/>
                <a:gd name="connsiteX2" fmla="*/ 2903045 w 2903045"/>
                <a:gd name="connsiteY2" fmla="*/ 14515 h 348368"/>
                <a:gd name="connsiteX0" fmla="*/ 20033 w 2872657"/>
                <a:gd name="connsiteY0" fmla="*/ 0 h 398816"/>
                <a:gd name="connsiteX1" fmla="*/ 405228 w 2872657"/>
                <a:gd name="connsiteY1" fmla="*/ 398349 h 398816"/>
                <a:gd name="connsiteX2" fmla="*/ 2872657 w 2872657"/>
                <a:gd name="connsiteY2" fmla="*/ 64521 h 398816"/>
                <a:gd name="connsiteX0" fmla="*/ 2407 w 2855031"/>
                <a:gd name="connsiteY0" fmla="*/ 0 h 398816"/>
                <a:gd name="connsiteX1" fmla="*/ 387602 w 2855031"/>
                <a:gd name="connsiteY1" fmla="*/ 398349 h 398816"/>
                <a:gd name="connsiteX2" fmla="*/ 2855031 w 2855031"/>
                <a:gd name="connsiteY2" fmla="*/ 64521 h 398816"/>
                <a:gd name="connsiteX0" fmla="*/ 1401 w 2861169"/>
                <a:gd name="connsiteY0" fmla="*/ 0 h 398817"/>
                <a:gd name="connsiteX1" fmla="*/ 393740 w 2861169"/>
                <a:gd name="connsiteY1" fmla="*/ 398349 h 398817"/>
                <a:gd name="connsiteX2" fmla="*/ 2861169 w 2861169"/>
                <a:gd name="connsiteY2" fmla="*/ 64521 h 398817"/>
                <a:gd name="connsiteX0" fmla="*/ 6134 w 2837327"/>
                <a:gd name="connsiteY0" fmla="*/ 68829 h 336249"/>
                <a:gd name="connsiteX1" fmla="*/ 369898 w 2837327"/>
                <a:gd name="connsiteY1" fmla="*/ 333828 h 336249"/>
                <a:gd name="connsiteX2" fmla="*/ 2837327 w 2837327"/>
                <a:gd name="connsiteY2" fmla="*/ 0 h 336249"/>
                <a:gd name="connsiteX0" fmla="*/ 7188 w 2838381"/>
                <a:gd name="connsiteY0" fmla="*/ 68829 h 334386"/>
                <a:gd name="connsiteX1" fmla="*/ 370952 w 2838381"/>
                <a:gd name="connsiteY1" fmla="*/ 333828 h 334386"/>
                <a:gd name="connsiteX2" fmla="*/ 2838381 w 2838381"/>
                <a:gd name="connsiteY2" fmla="*/ 0 h 334386"/>
                <a:gd name="connsiteX0" fmla="*/ 7188 w 2838381"/>
                <a:gd name="connsiteY0" fmla="*/ 68829 h 334401"/>
                <a:gd name="connsiteX1" fmla="*/ 370952 w 2838381"/>
                <a:gd name="connsiteY1" fmla="*/ 333828 h 334401"/>
                <a:gd name="connsiteX2" fmla="*/ 2838381 w 2838381"/>
                <a:gd name="connsiteY2" fmla="*/ 0 h 334401"/>
                <a:gd name="connsiteX0" fmla="*/ 0 w 2831193"/>
                <a:gd name="connsiteY0" fmla="*/ 68829 h 334904"/>
                <a:gd name="connsiteX1" fmla="*/ 363764 w 2831193"/>
                <a:gd name="connsiteY1" fmla="*/ 333828 h 334904"/>
                <a:gd name="connsiteX2" fmla="*/ 2831193 w 2831193"/>
                <a:gd name="connsiteY2" fmla="*/ 0 h 334904"/>
                <a:gd name="connsiteX0" fmla="*/ 6133 w 2837326"/>
                <a:gd name="connsiteY0" fmla="*/ 68829 h 334727"/>
                <a:gd name="connsiteX1" fmla="*/ 369897 w 2837326"/>
                <a:gd name="connsiteY1" fmla="*/ 333828 h 334727"/>
                <a:gd name="connsiteX2" fmla="*/ 2837326 w 2837326"/>
                <a:gd name="connsiteY2" fmla="*/ 0 h 334727"/>
                <a:gd name="connsiteX0" fmla="*/ 2970 w 2834163"/>
                <a:gd name="connsiteY0" fmla="*/ 68829 h 334727"/>
                <a:gd name="connsiteX1" fmla="*/ 366734 w 2834163"/>
                <a:gd name="connsiteY1" fmla="*/ 333828 h 334727"/>
                <a:gd name="connsiteX2" fmla="*/ 2834163 w 2834163"/>
                <a:gd name="connsiteY2" fmla="*/ 0 h 334727"/>
                <a:gd name="connsiteX0" fmla="*/ 5078 w 2836271"/>
                <a:gd name="connsiteY0" fmla="*/ 68829 h 334535"/>
                <a:gd name="connsiteX1" fmla="*/ 368842 w 2836271"/>
                <a:gd name="connsiteY1" fmla="*/ 333828 h 334535"/>
                <a:gd name="connsiteX2" fmla="*/ 2836271 w 2836271"/>
                <a:gd name="connsiteY2" fmla="*/ 0 h 334535"/>
                <a:gd name="connsiteX0" fmla="*/ 26161 w 3350840"/>
                <a:gd name="connsiteY0" fmla="*/ 0 h 265296"/>
                <a:gd name="connsiteX1" fmla="*/ 389925 w 3350840"/>
                <a:gd name="connsiteY1" fmla="*/ 264999 h 265296"/>
                <a:gd name="connsiteX2" fmla="*/ 3350840 w 3350840"/>
                <a:gd name="connsiteY2" fmla="*/ 32771 h 265296"/>
                <a:gd name="connsiteX0" fmla="*/ 0 w 3324679"/>
                <a:gd name="connsiteY0" fmla="*/ 74411 h 340117"/>
                <a:gd name="connsiteX1" fmla="*/ 363764 w 3324679"/>
                <a:gd name="connsiteY1" fmla="*/ 339410 h 340117"/>
                <a:gd name="connsiteX2" fmla="*/ 1234621 w 3324679"/>
                <a:gd name="connsiteY2" fmla="*/ 5580 h 340117"/>
                <a:gd name="connsiteX3" fmla="*/ 3324679 w 3324679"/>
                <a:gd name="connsiteY3" fmla="*/ 107182 h 340117"/>
                <a:gd name="connsiteX0" fmla="*/ 0 w 3324679"/>
                <a:gd name="connsiteY0" fmla="*/ 99674 h 365380"/>
                <a:gd name="connsiteX1" fmla="*/ 363764 w 3324679"/>
                <a:gd name="connsiteY1" fmla="*/ 364673 h 365380"/>
                <a:gd name="connsiteX2" fmla="*/ 1234621 w 3324679"/>
                <a:gd name="connsiteY2" fmla="*/ 30843 h 365380"/>
                <a:gd name="connsiteX3" fmla="*/ 2424793 w 3324679"/>
                <a:gd name="connsiteY3" fmla="*/ 16329 h 365380"/>
                <a:gd name="connsiteX4" fmla="*/ 3324679 w 3324679"/>
                <a:gd name="connsiteY4" fmla="*/ 132445 h 365380"/>
                <a:gd name="connsiteX0" fmla="*/ 182 w 3324861"/>
                <a:gd name="connsiteY0" fmla="*/ 99674 h 365430"/>
                <a:gd name="connsiteX1" fmla="*/ 363946 w 3324861"/>
                <a:gd name="connsiteY1" fmla="*/ 364673 h 365430"/>
                <a:gd name="connsiteX2" fmla="*/ 1234803 w 3324861"/>
                <a:gd name="connsiteY2" fmla="*/ 30843 h 365430"/>
                <a:gd name="connsiteX3" fmla="*/ 2424975 w 3324861"/>
                <a:gd name="connsiteY3" fmla="*/ 16329 h 365430"/>
                <a:gd name="connsiteX4" fmla="*/ 3324861 w 3324861"/>
                <a:gd name="connsiteY4" fmla="*/ 132445 h 365430"/>
                <a:gd name="connsiteX0" fmla="*/ 182 w 3324861"/>
                <a:gd name="connsiteY0" fmla="*/ 76510 h 342266"/>
                <a:gd name="connsiteX1" fmla="*/ 363946 w 3324861"/>
                <a:gd name="connsiteY1" fmla="*/ 341509 h 342266"/>
                <a:gd name="connsiteX2" fmla="*/ 1234803 w 3324861"/>
                <a:gd name="connsiteY2" fmla="*/ 7679 h 342266"/>
                <a:gd name="connsiteX3" fmla="*/ 3324861 w 3324861"/>
                <a:gd name="connsiteY3" fmla="*/ 109281 h 342266"/>
                <a:gd name="connsiteX0" fmla="*/ 182 w 1234803"/>
                <a:gd name="connsiteY0" fmla="*/ 68831 h 334587"/>
                <a:gd name="connsiteX1" fmla="*/ 363946 w 1234803"/>
                <a:gd name="connsiteY1" fmla="*/ 333830 h 334587"/>
                <a:gd name="connsiteX2" fmla="*/ 1234803 w 1234803"/>
                <a:gd name="connsiteY2" fmla="*/ 0 h 334587"/>
                <a:gd name="connsiteX0" fmla="*/ 182 w 363946"/>
                <a:gd name="connsiteY0" fmla="*/ 0 h 265756"/>
                <a:gd name="connsiteX1" fmla="*/ 363946 w 363946"/>
                <a:gd name="connsiteY1" fmla="*/ 264999 h 265756"/>
                <a:gd name="connsiteX0" fmla="*/ 151 w 399634"/>
                <a:gd name="connsiteY0" fmla="*/ 0 h 258656"/>
                <a:gd name="connsiteX1" fmla="*/ 399634 w 399634"/>
                <a:gd name="connsiteY1" fmla="*/ 257856 h 258656"/>
                <a:gd name="connsiteX0" fmla="*/ 156 w 392495"/>
                <a:gd name="connsiteY0" fmla="*/ 0 h 263389"/>
                <a:gd name="connsiteX1" fmla="*/ 392495 w 392495"/>
                <a:gd name="connsiteY1" fmla="*/ 262618 h 263389"/>
                <a:gd name="connsiteX0" fmla="*/ 119 w 454370"/>
                <a:gd name="connsiteY0" fmla="*/ 0 h 188206"/>
                <a:gd name="connsiteX1" fmla="*/ 454370 w 454370"/>
                <a:gd name="connsiteY1" fmla="*/ 186418 h 188206"/>
                <a:gd name="connsiteX0" fmla="*/ 0 w 454251"/>
                <a:gd name="connsiteY0" fmla="*/ 0 h 188141"/>
                <a:gd name="connsiteX1" fmla="*/ 454251 w 454251"/>
                <a:gd name="connsiteY1" fmla="*/ 186418 h 188141"/>
                <a:gd name="connsiteX0" fmla="*/ 0 w 511401"/>
                <a:gd name="connsiteY0" fmla="*/ 0 h 141595"/>
                <a:gd name="connsiteX1" fmla="*/ 511401 w 511401"/>
                <a:gd name="connsiteY1" fmla="*/ 136412 h 141595"/>
              </a:gdLst>
              <a:ahLst/>
              <a:cxnLst>
                <a:cxn ang="0">
                  <a:pos x="connsiteX0" y="connsiteY0"/>
                </a:cxn>
                <a:cxn ang="0">
                  <a:pos x="connsiteX1" y="connsiteY1"/>
                </a:cxn>
              </a:cxnLst>
              <a:rect l="l" t="t" r="r" b="b"/>
              <a:pathLst>
                <a:path w="511401" h="141595">
                  <a:moveTo>
                    <a:pt x="0" y="0"/>
                  </a:moveTo>
                  <a:cubicBezTo>
                    <a:pt x="81679" y="153911"/>
                    <a:pt x="305631" y="147884"/>
                    <a:pt x="511401" y="136412"/>
                  </a:cubicBezTo>
                </a:path>
              </a:pathLst>
            </a:custGeom>
            <a:noFill/>
            <a:ln w="28575">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67" name="Freeform 66"/>
            <p:cNvSpPr/>
            <p:nvPr/>
          </p:nvSpPr>
          <p:spPr>
            <a:xfrm flipH="1">
              <a:off x="2014174" y="4274687"/>
              <a:ext cx="46034" cy="225443"/>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320890 w 364433"/>
                <a:gd name="connsiteY0" fmla="*/ 0 h 558887"/>
                <a:gd name="connsiteX1" fmla="*/ 364433 w 364433"/>
                <a:gd name="connsiteY1" fmla="*/ 537028 h 558887"/>
                <a:gd name="connsiteX0" fmla="*/ 21846 w 65389"/>
                <a:gd name="connsiteY0" fmla="*/ 0 h 537028"/>
                <a:gd name="connsiteX1" fmla="*/ 65389 w 65389"/>
                <a:gd name="connsiteY1" fmla="*/ 537028 h 537028"/>
                <a:gd name="connsiteX0" fmla="*/ 89748 w 133291"/>
                <a:gd name="connsiteY0" fmla="*/ 0 h 537028"/>
                <a:gd name="connsiteX1" fmla="*/ 133291 w 133291"/>
                <a:gd name="connsiteY1" fmla="*/ 537028 h 537028"/>
                <a:gd name="connsiteX0" fmla="*/ 19509 w 193680"/>
                <a:gd name="connsiteY0" fmla="*/ 0 h 537028"/>
                <a:gd name="connsiteX1" fmla="*/ 193680 w 193680"/>
                <a:gd name="connsiteY1" fmla="*/ 537028 h 537028"/>
                <a:gd name="connsiteX0" fmla="*/ 703 w 174874"/>
                <a:gd name="connsiteY0" fmla="*/ 0 h 537028"/>
                <a:gd name="connsiteX1" fmla="*/ 174874 w 174874"/>
                <a:gd name="connsiteY1" fmla="*/ 537028 h 537028"/>
                <a:gd name="connsiteX0" fmla="*/ 0 w 174171"/>
                <a:gd name="connsiteY0" fmla="*/ 0 h 537028"/>
                <a:gd name="connsiteX1" fmla="*/ 174171 w 174171"/>
                <a:gd name="connsiteY1" fmla="*/ 537028 h 537028"/>
                <a:gd name="connsiteX0" fmla="*/ 3485 w 177656"/>
                <a:gd name="connsiteY0" fmla="*/ 0 h 537028"/>
                <a:gd name="connsiteX1" fmla="*/ 177656 w 177656"/>
                <a:gd name="connsiteY1" fmla="*/ 537028 h 537028"/>
                <a:gd name="connsiteX0" fmla="*/ 4479 w 149622"/>
                <a:gd name="connsiteY0" fmla="*/ 0 h 449942"/>
                <a:gd name="connsiteX1" fmla="*/ 149622 w 149622"/>
                <a:gd name="connsiteY1" fmla="*/ 449942 h 449942"/>
                <a:gd name="connsiteX0" fmla="*/ 29102 w 58131"/>
                <a:gd name="connsiteY0" fmla="*/ 0 h 377370"/>
                <a:gd name="connsiteX1" fmla="*/ 58131 w 58131"/>
                <a:gd name="connsiteY1" fmla="*/ 377370 h 377370"/>
                <a:gd name="connsiteX0" fmla="*/ 8393 w 37422"/>
                <a:gd name="connsiteY0" fmla="*/ 0 h 377370"/>
                <a:gd name="connsiteX1" fmla="*/ 37422 w 37422"/>
                <a:gd name="connsiteY1" fmla="*/ 377370 h 377370"/>
              </a:gdLst>
              <a:ahLst/>
              <a:cxnLst>
                <a:cxn ang="0">
                  <a:pos x="connsiteX0" y="connsiteY0"/>
                </a:cxn>
                <a:cxn ang="0">
                  <a:pos x="connsiteX1" y="connsiteY1"/>
                </a:cxn>
              </a:cxnLst>
              <a:rect l="l" t="t" r="r" b="b"/>
              <a:pathLst>
                <a:path w="37422" h="377370">
                  <a:moveTo>
                    <a:pt x="8393" y="0"/>
                  </a:moveTo>
                  <a:cubicBezTo>
                    <a:pt x="-15798" y="353180"/>
                    <a:pt x="18071" y="169332"/>
                    <a:pt x="37422" y="377370"/>
                  </a:cubicBezTo>
                </a:path>
              </a:pathLst>
            </a:custGeom>
            <a:noFill/>
            <a:ln w="57150">
              <a:solidFill>
                <a:srgbClr val="C00000"/>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68" name="Freeform 67"/>
            <p:cNvSpPr/>
            <p:nvPr/>
          </p:nvSpPr>
          <p:spPr>
            <a:xfrm>
              <a:off x="2641194" y="4238171"/>
              <a:ext cx="30161" cy="231794"/>
            </a:xfrm>
            <a:custGeom>
              <a:avLst/>
              <a:gdLst>
                <a:gd name="connsiteX0" fmla="*/ 0 w 754742"/>
                <a:gd name="connsiteY0" fmla="*/ 0 h 580572"/>
                <a:gd name="connsiteX1" fmla="*/ 754742 w 754742"/>
                <a:gd name="connsiteY1" fmla="*/ 580572 h 580572"/>
                <a:gd name="connsiteX2" fmla="*/ 754742 w 754742"/>
                <a:gd name="connsiteY2" fmla="*/ 580572 h 580572"/>
                <a:gd name="connsiteX0" fmla="*/ 135 w 754877"/>
                <a:gd name="connsiteY0" fmla="*/ 0 h 580572"/>
                <a:gd name="connsiteX1" fmla="*/ 754877 w 754877"/>
                <a:gd name="connsiteY1" fmla="*/ 580572 h 580572"/>
                <a:gd name="connsiteX2" fmla="*/ 754877 w 754877"/>
                <a:gd name="connsiteY2" fmla="*/ 580572 h 580572"/>
                <a:gd name="connsiteX0" fmla="*/ 92 w 754834"/>
                <a:gd name="connsiteY0" fmla="*/ 0 h 580572"/>
                <a:gd name="connsiteX1" fmla="*/ 754834 w 754834"/>
                <a:gd name="connsiteY1" fmla="*/ 580572 h 580572"/>
                <a:gd name="connsiteX2" fmla="*/ 754834 w 754834"/>
                <a:gd name="connsiteY2"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624114 w 754742"/>
                <a:gd name="connsiteY1" fmla="*/ 217715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0 w 754742"/>
                <a:gd name="connsiteY0" fmla="*/ 0 h 580572"/>
                <a:gd name="connsiteX1" fmla="*/ 580571 w 754742"/>
                <a:gd name="connsiteY1" fmla="*/ 188687 h 580572"/>
                <a:gd name="connsiteX2" fmla="*/ 754742 w 754742"/>
                <a:gd name="connsiteY2" fmla="*/ 580572 h 580572"/>
                <a:gd name="connsiteX3" fmla="*/ 754742 w 754742"/>
                <a:gd name="connsiteY3" fmla="*/ 580572 h 580572"/>
                <a:gd name="connsiteX0" fmla="*/ 798286 w 1641103"/>
                <a:gd name="connsiteY0" fmla="*/ 0 h 593889"/>
                <a:gd name="connsiteX1" fmla="*/ 1378857 w 1641103"/>
                <a:gd name="connsiteY1" fmla="*/ 188687 h 593889"/>
                <a:gd name="connsiteX2" fmla="*/ 1553028 w 1641103"/>
                <a:gd name="connsiteY2" fmla="*/ 580572 h 593889"/>
                <a:gd name="connsiteX3" fmla="*/ 0 w 1641103"/>
                <a:gd name="connsiteY3" fmla="*/ 493486 h 593889"/>
                <a:gd name="connsiteX0" fmla="*/ 0 w 1095056"/>
                <a:gd name="connsiteY0" fmla="*/ 0 h 717701"/>
                <a:gd name="connsiteX1" fmla="*/ 580571 w 1095056"/>
                <a:gd name="connsiteY1" fmla="*/ 188687 h 717701"/>
                <a:gd name="connsiteX2" fmla="*/ 754742 w 1095056"/>
                <a:gd name="connsiteY2" fmla="*/ 580572 h 717701"/>
                <a:gd name="connsiteX3" fmla="*/ 885372 w 1095056"/>
                <a:gd name="connsiteY3" fmla="*/ 711200 h 717701"/>
                <a:gd name="connsiteX0" fmla="*/ 0 w 885372"/>
                <a:gd name="connsiteY0" fmla="*/ 0 h 717701"/>
                <a:gd name="connsiteX1" fmla="*/ 580571 w 885372"/>
                <a:gd name="connsiteY1" fmla="*/ 188687 h 717701"/>
                <a:gd name="connsiteX2" fmla="*/ 754742 w 885372"/>
                <a:gd name="connsiteY2" fmla="*/ 580572 h 717701"/>
                <a:gd name="connsiteX3" fmla="*/ 885372 w 885372"/>
                <a:gd name="connsiteY3" fmla="*/ 711200 h 717701"/>
                <a:gd name="connsiteX0" fmla="*/ 0 w 885372"/>
                <a:gd name="connsiteY0" fmla="*/ 0 h 711200"/>
                <a:gd name="connsiteX1" fmla="*/ 580571 w 885372"/>
                <a:gd name="connsiteY1" fmla="*/ 188687 h 711200"/>
                <a:gd name="connsiteX2" fmla="*/ 885372 w 885372"/>
                <a:gd name="connsiteY2" fmla="*/ 711200 h 711200"/>
                <a:gd name="connsiteX0" fmla="*/ 0 w 885372"/>
                <a:gd name="connsiteY0" fmla="*/ 0 h 711200"/>
                <a:gd name="connsiteX1" fmla="*/ 406400 w 885372"/>
                <a:gd name="connsiteY1" fmla="*/ 275773 h 711200"/>
                <a:gd name="connsiteX2" fmla="*/ 885372 w 885372"/>
                <a:gd name="connsiteY2" fmla="*/ 711200 h 711200"/>
                <a:gd name="connsiteX0" fmla="*/ 0 w 885372"/>
                <a:gd name="connsiteY0" fmla="*/ 0 h 711200"/>
                <a:gd name="connsiteX1" fmla="*/ 885372 w 885372"/>
                <a:gd name="connsiteY1" fmla="*/ 711200 h 711200"/>
                <a:gd name="connsiteX0" fmla="*/ 115 w 885487"/>
                <a:gd name="connsiteY0" fmla="*/ 0 h 711200"/>
                <a:gd name="connsiteX1" fmla="*/ 885487 w 885487"/>
                <a:gd name="connsiteY1" fmla="*/ 711200 h 711200"/>
                <a:gd name="connsiteX0" fmla="*/ 569 w 885941"/>
                <a:gd name="connsiteY0" fmla="*/ 0 h 711200"/>
                <a:gd name="connsiteX1" fmla="*/ 885941 w 885941"/>
                <a:gd name="connsiteY1" fmla="*/ 711200 h 711200"/>
                <a:gd name="connsiteX0" fmla="*/ 569 w 885941"/>
                <a:gd name="connsiteY0" fmla="*/ 0 h 928914"/>
                <a:gd name="connsiteX1" fmla="*/ 885941 w 885941"/>
                <a:gd name="connsiteY1" fmla="*/ 928914 h 928914"/>
                <a:gd name="connsiteX0" fmla="*/ 0 w 885372"/>
                <a:gd name="connsiteY0" fmla="*/ 0 h 928914"/>
                <a:gd name="connsiteX1" fmla="*/ 58057 w 885372"/>
                <a:gd name="connsiteY1" fmla="*/ 580572 h 928914"/>
                <a:gd name="connsiteX2" fmla="*/ 885372 w 885372"/>
                <a:gd name="connsiteY2" fmla="*/ 928914 h 928914"/>
                <a:gd name="connsiteX0" fmla="*/ 0 w 58057"/>
                <a:gd name="connsiteY0" fmla="*/ 0 h 580572"/>
                <a:gd name="connsiteX1" fmla="*/ 58057 w 58057"/>
                <a:gd name="connsiteY1" fmla="*/ 580572 h 580572"/>
                <a:gd name="connsiteX0" fmla="*/ 0 w 29029"/>
                <a:gd name="connsiteY0" fmla="*/ 0 h 232229"/>
                <a:gd name="connsiteX1" fmla="*/ 29029 w 29029"/>
                <a:gd name="connsiteY1" fmla="*/ 232229 h 232229"/>
              </a:gdLst>
              <a:ahLst/>
              <a:cxnLst>
                <a:cxn ang="0">
                  <a:pos x="connsiteX0" y="connsiteY0"/>
                </a:cxn>
                <a:cxn ang="0">
                  <a:pos x="connsiteX1" y="connsiteY1"/>
                </a:cxn>
              </a:cxnLst>
              <a:rect l="l" t="t" r="r" b="b"/>
              <a:pathLst>
                <a:path w="29029" h="232229">
                  <a:moveTo>
                    <a:pt x="0" y="0"/>
                  </a:moveTo>
                  <a:lnTo>
                    <a:pt x="29029" y="232229"/>
                  </a:lnTo>
                </a:path>
              </a:pathLst>
            </a:custGeom>
            <a:noFill/>
            <a:ln w="57150">
              <a:solidFill>
                <a:schemeClr val="accent4">
                  <a:lumMod val="75000"/>
                </a:schemeClr>
              </a:solidFill>
              <a:prstDash val="sysDot"/>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97438" name="TextBox 46"/>
            <p:cNvSpPr txBox="1">
              <a:spLocks noChangeArrowheads="1"/>
            </p:cNvSpPr>
            <p:nvPr/>
          </p:nvSpPr>
          <p:spPr bwMode="auto">
            <a:xfrm>
              <a:off x="3978847" y="5861829"/>
              <a:ext cx="132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C00000"/>
                  </a:solidFill>
                  <a:effectLst/>
                  <a:uLnTx/>
                  <a:uFillTx/>
                  <a:latin typeface="Arial" charset="0"/>
                  <a:ea typeface="+mn-ea"/>
                  <a:cs typeface="Arial" charset="0"/>
                </a:rPr>
                <a:t>data set #2</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604A7B"/>
                  </a:solidFill>
                  <a:effectLst/>
                  <a:uLnTx/>
                  <a:uFillTx/>
                  <a:latin typeface="Arial" charset="0"/>
                  <a:ea typeface="+mn-ea"/>
                  <a:cs typeface="Arial" charset="0"/>
                </a:rPr>
                <a:t>data set #3</a:t>
              </a:r>
            </a:p>
          </p:txBody>
        </p:sp>
      </p:grpSp>
      <p:sp>
        <p:nvSpPr>
          <p:cNvPr id="51" name="TextBox 50"/>
          <p:cNvSpPr txBox="1">
            <a:spLocks noChangeArrowheads="1"/>
          </p:cNvSpPr>
          <p:nvPr/>
        </p:nvSpPr>
        <p:spPr bwMode="auto">
          <a:xfrm>
            <a:off x="3144838" y="5075238"/>
            <a:ext cx="1311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charset="0"/>
                <a:ea typeface="+mn-ea"/>
                <a:cs typeface="Arial" charset="0"/>
              </a:rPr>
              <a:t>0.32   …</a:t>
            </a:r>
          </a:p>
        </p:txBody>
      </p:sp>
    </p:spTree>
    <p:extLst>
      <p:ext uri="{BB962C8B-B14F-4D97-AF65-F5344CB8AC3E}">
        <p14:creationId xmlns:p14="http://schemas.microsoft.com/office/powerpoint/2010/main" val="3081953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right)">
                                      <p:cBhvr>
                                        <p:cTn id="22" dur="500"/>
                                        <p:tgtEl>
                                          <p:spTgt spid="40"/>
                                        </p:tgtEl>
                                      </p:cBhvr>
                                    </p:animEffect>
                                  </p:childTnLst>
                                </p:cTn>
                              </p:par>
                              <p:par>
                                <p:cTn id="23" presetID="22" presetClass="entr" presetSubtype="1"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up)">
                                      <p:cBhvr>
                                        <p:cTn id="25" dur="500"/>
                                        <p:tgtEl>
                                          <p:spTgt spid="46"/>
                                        </p:tgtEl>
                                      </p:cBhvr>
                                    </p:animEffec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2"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right)">
                                      <p:cBhvr>
                                        <p:cTn id="35" dur="500"/>
                                        <p:tgtEl>
                                          <p:spTgt spid="43"/>
                                        </p:tgtEl>
                                      </p:cBhvr>
                                    </p:animEffect>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2"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nodeType="afterGroup">
                            <p:stCondLst>
                              <p:cond delay="500"/>
                            </p:stCondLst>
                            <p:childTnLst>
                              <p:par>
                                <p:cTn id="45" presetID="1"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nodeType="afterGroup">
                            <p:stCondLst>
                              <p:cond delay="500"/>
                            </p:stCondLst>
                            <p:childTnLst>
                              <p:par>
                                <p:cTn id="61" presetID="1" presetClass="entr" presetSubtype="0" fill="hold" nodeType="after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0"/>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6" grpId="0"/>
      <p:bldP spid="41" grpId="0"/>
      <p:bldP spid="50" grpId="0"/>
      <p:bldP spid="52" grpId="0"/>
      <p:bldP spid="53" grpId="0"/>
      <p:bldP spid="54" grpId="0"/>
      <p:bldP spid="48" grpId="0" animBg="1"/>
      <p:bldP spid="70" grpId="0"/>
      <p:bldP spid="45"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2929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Object 3"/>
          <p:cNvGraphicFramePr>
            <a:graphicFrameLocks noChangeAspect="1"/>
          </p:cNvGraphicFramePr>
          <p:nvPr>
            <p:extLst>
              <p:ext uri="{D42A27DB-BD31-4B8C-83A1-F6EECF244321}">
                <p14:modId xmlns:p14="http://schemas.microsoft.com/office/powerpoint/2010/main" val="2275659074"/>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6638" name="Chart" r:id="rId3" imgW="5692246" imgH="4221401" progId="MSGraph.Chart.8">
                  <p:embed followColorScheme="full"/>
                </p:oleObj>
              </mc:Choice>
              <mc:Fallback>
                <p:oleObj name="Chart" r:id="rId3" imgW="5692246" imgH="4221401" progId="MSGraph.Chart.8">
                  <p:embed followColorScheme="full"/>
                  <p:pic>
                    <p:nvPicPr>
                      <p:cNvPr id="99330"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9331"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99332"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70958320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4" name="Object 3"/>
          <p:cNvGraphicFramePr>
            <a:graphicFrameLocks noChangeAspect="1"/>
          </p:cNvGraphicFramePr>
          <p:nvPr>
            <p:extLst>
              <p:ext uri="{D42A27DB-BD31-4B8C-83A1-F6EECF244321}">
                <p14:modId xmlns:p14="http://schemas.microsoft.com/office/powerpoint/2010/main" val="439992015"/>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7662" name="Chart" r:id="rId3" imgW="5692246" imgH="4221401" progId="MSGraph.Chart.8">
                  <p:embed followColorScheme="full"/>
                </p:oleObj>
              </mc:Choice>
              <mc:Fallback>
                <p:oleObj name="Chart" r:id="rId3" imgW="5692246" imgH="4221401" progId="MSGraph.Chart.8">
                  <p:embed followColorScheme="full"/>
                  <p:pic>
                    <p:nvPicPr>
                      <p:cNvPr id="100354"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0355"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100356"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424875975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8" name="Object 3"/>
          <p:cNvGraphicFramePr>
            <a:graphicFrameLocks noChangeAspect="1"/>
          </p:cNvGraphicFramePr>
          <p:nvPr>
            <p:extLst>
              <p:ext uri="{D42A27DB-BD31-4B8C-83A1-F6EECF244321}">
                <p14:modId xmlns:p14="http://schemas.microsoft.com/office/powerpoint/2010/main" val="2086172931"/>
              </p:ext>
            </p:extLst>
          </p:nvPr>
        </p:nvGraphicFramePr>
        <p:xfrm>
          <a:off x="260350" y="146050"/>
          <a:ext cx="8680450" cy="6446838"/>
        </p:xfrm>
        <a:graphic>
          <a:graphicData uri="http://schemas.openxmlformats.org/presentationml/2006/ole">
            <mc:AlternateContent xmlns:mc="http://schemas.openxmlformats.org/markup-compatibility/2006">
              <mc:Choice xmlns:v="urn:schemas-microsoft-com:vml" Requires="v">
                <p:oleObj spid="_x0000_s28686" name="Chart" r:id="rId3" imgW="5692246" imgH="4221401" progId="MSGraph.Chart.8">
                  <p:embed followColorScheme="full"/>
                </p:oleObj>
              </mc:Choice>
              <mc:Fallback>
                <p:oleObj name="Chart" r:id="rId3" imgW="5692246" imgH="4221401" progId="MSGraph.Chart.8">
                  <p:embed followColorScheme="full"/>
                  <p:pic>
                    <p:nvPicPr>
                      <p:cNvPr id="101378" name="Object 3"/>
                      <p:cNvPicPr>
                        <a:picLocks noChangeAspect="1" noChangeArrowheads="1"/>
                      </p:cNvPicPr>
                      <p:nvPr/>
                    </p:nvPicPr>
                    <p:blipFill>
                      <a:blip r:embed="rId4"/>
                      <a:srcRect/>
                      <a:stretch>
                        <a:fillRect/>
                      </a:stretch>
                    </p:blipFill>
                    <p:spPr bwMode="auto">
                      <a:xfrm>
                        <a:off x="260350" y="146050"/>
                        <a:ext cx="8680450" cy="6446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79" name="Text Box 4"/>
          <p:cNvSpPr txBox="1">
            <a:spLocks noChangeArrowheads="1"/>
          </p:cNvSpPr>
          <p:nvPr/>
        </p:nvSpPr>
        <p:spPr bwMode="auto">
          <a:xfrm>
            <a:off x="1185863" y="6057900"/>
            <a:ext cx="690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Correlation to 2</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nd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&amp; 3</a:t>
            </a:r>
            <a:r>
              <a:rPr kumimoji="0" lang="en-US" altLang="en-US" sz="2800" b="1" i="0" u="none" strike="noStrike" kern="1200" cap="none" spc="0" normalizeH="0" baseline="30000" noProof="0">
                <a:ln>
                  <a:noFill/>
                </a:ln>
                <a:solidFill>
                  <a:srgbClr val="000000"/>
                </a:solidFill>
                <a:effectLst/>
                <a:uLnTx/>
                <a:uFillTx/>
                <a:latin typeface="Arial" charset="0"/>
                <a:ea typeface="+mn-ea"/>
                <a:cs typeface="Arial" charset="0"/>
              </a:rPr>
              <a:t>rd</a:t>
            </a: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 singular vectors</a:t>
            </a:r>
          </a:p>
        </p:txBody>
      </p:sp>
      <p:sp>
        <p:nvSpPr>
          <p:cNvPr id="101380" name="Text Box 5"/>
          <p:cNvSpPr txBox="1">
            <a:spLocks noChangeArrowheads="1"/>
          </p:cNvSpPr>
          <p:nvPr/>
        </p:nvSpPr>
        <p:spPr bwMode="auto">
          <a:xfrm rot="-5400000">
            <a:off x="-2110581" y="2618581"/>
            <a:ext cx="482123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Arial" charset="0"/>
                <a:ea typeface="+mn-ea"/>
                <a:cs typeface="Arial" charset="0"/>
              </a:rPr>
              <a:t>Structure factor (electrons)</a:t>
            </a:r>
          </a:p>
        </p:txBody>
      </p:sp>
    </p:spTree>
    <p:extLst>
      <p:ext uri="{BB962C8B-B14F-4D97-AF65-F5344CB8AC3E}">
        <p14:creationId xmlns:p14="http://schemas.microsoft.com/office/powerpoint/2010/main" val="144570735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0900"/>
          </a:xfrm>
        </p:spPr>
        <p:txBody>
          <a:bodyPr/>
          <a:lstStyle/>
          <a:p>
            <a:r>
              <a:rPr lang="en-US" dirty="0" err="1" smtClean="0"/>
              <a:t>Fo</a:t>
            </a:r>
            <a:r>
              <a:rPr lang="en-US" dirty="0" smtClean="0"/>
              <a:t> – Fc maps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Tree>
    <p:extLst>
      <p:ext uri="{BB962C8B-B14F-4D97-AF65-F5344CB8AC3E}">
        <p14:creationId xmlns:p14="http://schemas.microsoft.com/office/powerpoint/2010/main" val="2944540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9" name="Straight Connector 218"/>
          <p:cNvCxnSpPr/>
          <p:nvPr/>
        </p:nvCxnSpPr>
        <p:spPr>
          <a:xfrm flipV="1">
            <a:off x="2278837"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V="1">
            <a:off x="6392690" y="957943"/>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V="1">
            <a:off x="6419361" y="4455877"/>
            <a:ext cx="1461896" cy="10356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2278837" y="4455877"/>
            <a:ext cx="1461896" cy="1035664"/>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3740733" y="4455877"/>
            <a:ext cx="4140524"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3740733" y="957943"/>
            <a:ext cx="4140524"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740733" y="957943"/>
            <a:ext cx="0" cy="349793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a:off x="7881257" y="957946"/>
            <a:ext cx="0" cy="3497937"/>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structure, different cell</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56" name="TextBox 55"/>
          <p:cNvSpPr txBox="1"/>
          <p:nvPr/>
        </p:nvSpPr>
        <p:spPr>
          <a:xfrm>
            <a:off x="1395494" y="5560526"/>
            <a:ext cx="591860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0.5% cell change</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15%</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57" name="Rectangle 56"/>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pic>
        <p:nvPicPr>
          <p:cNvPr id="1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8" name="Rectangle 217"/>
          <p:cNvSpPr/>
          <p:nvPr/>
        </p:nvSpPr>
        <p:spPr>
          <a:xfrm>
            <a:off x="2278837" y="1993607"/>
            <a:ext cx="4140524" cy="349793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980250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90900"/>
            <a:ext cx="9144000" cy="5767100"/>
          </a:xfrm>
          <a:prstGeom prst="rect">
            <a:avLst/>
          </a:prstGeom>
        </p:spPr>
      </p:pic>
      <p:sp>
        <p:nvSpPr>
          <p:cNvPr id="3" name="Title 1"/>
          <p:cNvSpPr txBox="1">
            <a:spLocks/>
          </p:cNvSpPr>
          <p:nvPr/>
        </p:nvSpPr>
        <p:spPr>
          <a:xfrm>
            <a:off x="457200" y="0"/>
            <a:ext cx="8229600" cy="10909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r>
              <a:rPr lang="en-US" kern="0" dirty="0" err="1" smtClean="0"/>
              <a:t>Fo</a:t>
            </a:r>
            <a:r>
              <a:rPr lang="en-US" kern="0" dirty="0" smtClean="0"/>
              <a:t> – </a:t>
            </a:r>
            <a:r>
              <a:rPr lang="en-US" kern="0" dirty="0" err="1" smtClean="0"/>
              <a:t>Fo</a:t>
            </a:r>
            <a:r>
              <a:rPr lang="en-US" kern="0" dirty="0" smtClean="0"/>
              <a:t> maps</a:t>
            </a:r>
            <a:endParaRPr lang="en-US" kern="0" dirty="0"/>
          </a:p>
        </p:txBody>
      </p:sp>
    </p:spTree>
    <p:extLst>
      <p:ext uri="{BB962C8B-B14F-4D97-AF65-F5344CB8AC3E}">
        <p14:creationId xmlns:p14="http://schemas.microsoft.com/office/powerpoint/2010/main" val="19768250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9382" y="990600"/>
            <a:ext cx="8381999"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Dear James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The story of the two forms of lysozyme crystals goes back to about 1964 when it was found that the diffraction patterns from different crystals could be placed in one of two classes depending on their intensities. This discovery was a big set back at the time and I can remember a lecture title being changed from the 'The structure of lysozyme' to 'The structure of lysozyme two steps forward and one step back'. Thereafter the crystals were screened based on intensities of the (11,11,l) rows to distinguish them (e.g. 11,11,4 &gt; 11,11,5 in one form and vice versa in another). Data were collected only for those that fulfilled the Type II criteria. (These reflections were easy to measure on the linear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diffractometer</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because crystals were mounted to rotate about the diagonal axis). As I recall both Type I and Type II could be found in the same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crystallisation</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batch . Although sometimes the external morphology allowed recognition this was not infallible.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The structure was based on Type II crystals. Later a graduate student Helen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Handoll</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examined Type I. The work, which was in the early days and before refinement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programmes</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seemed to suggest that the differences lay in the arrangement of water or chloride molecules (Lysozyme was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crystallised</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from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NaCl</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But the work was never written up. Keith Wilson at one stage was following this up as lysozyme was being used to test data collection strategies but I do not know the outcome.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An account of this is given in International Table Volume F (</a:t>
            </a:r>
            <a:r>
              <a:rPr kumimoji="0" lang="en-US" sz="1400" b="0" i="0" u="none" strike="noStrike" kern="1200" cap="none" spc="0" normalizeH="0" baseline="0" noProof="0" dirty="0" err="1" smtClean="0">
                <a:ln>
                  <a:noFill/>
                </a:ln>
                <a:solidFill>
                  <a:prstClr val="black"/>
                </a:solidFill>
                <a:effectLst/>
                <a:uLnTx/>
                <a:uFillTx/>
                <a:latin typeface="Calibri"/>
                <a:ea typeface="+mn-ea"/>
                <a:cs typeface="+mn-cs"/>
              </a:rPr>
              <a:t>Rossmann</a:t>
            </a: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 and Arnold edited 2001) p760.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Tony North was much involved in sorting this out and if you wanted more info he would be the person to contact. I hope this is helpful. Do let me know if you need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Best wishes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a:ea typeface="+mn-ea"/>
                <a:cs typeface="+mn-cs"/>
              </a:rPr>
              <a:t>Louise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itle 1"/>
          <p:cNvSpPr txBox="1">
            <a:spLocks/>
          </p:cNvSpPr>
          <p:nvPr/>
        </p:nvSpPr>
        <p:spPr>
          <a:xfrm>
            <a:off x="457200"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prstClr val="black"/>
                </a:solidFill>
                <a:effectLst/>
                <a:uLnTx/>
                <a:uFillTx/>
                <a:latin typeface="Calibri"/>
                <a:ea typeface="+mj-ea"/>
                <a:cs typeface="+mj-cs"/>
              </a:rPr>
              <a:t>Non-isomorphism in lysozyme</a:t>
            </a:r>
            <a:endParaRPr kumimoji="0" lang="en-US" sz="4400" b="0" i="0" u="none" strike="noStrike" kern="1200" cap="none" spc="0" normalizeH="0" baseline="0" noProof="0" dirty="0">
              <a:ln>
                <a:noFill/>
              </a:ln>
              <a:solidFill>
                <a:prstClr val="black"/>
              </a:solidFill>
              <a:effectLst/>
              <a:uLnTx/>
              <a:uFillTx/>
              <a:latin typeface="Calibri"/>
              <a:ea typeface="+mj-ea"/>
              <a:cs typeface="+mj-cs"/>
            </a:endParaRPr>
          </a:p>
        </p:txBody>
      </p:sp>
    </p:spTree>
    <p:extLst>
      <p:ext uri="{BB962C8B-B14F-4D97-AF65-F5344CB8AC3E}">
        <p14:creationId xmlns:p14="http://schemas.microsoft.com/office/powerpoint/2010/main" val="11953336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7933" y="120650"/>
            <a:ext cx="6797675" cy="1143000"/>
          </a:xfrm>
        </p:spPr>
        <p:txBody>
          <a:bodyPr/>
          <a:lstStyle/>
          <a:p>
            <a:r>
              <a:rPr lang="en-US" altLang="en-US" dirty="0" smtClean="0"/>
              <a:t>Dehydration: 1934</a:t>
            </a:r>
          </a:p>
        </p:txBody>
      </p:sp>
      <p:sp>
        <p:nvSpPr>
          <p:cNvPr id="4" name="Cube 3"/>
          <p:cNvSpPr/>
          <p:nvPr/>
        </p:nvSpPr>
        <p:spPr>
          <a:xfrm>
            <a:off x="5924550" y="3590925"/>
            <a:ext cx="242888" cy="25082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7" name="Straight Arrow Connector 6"/>
          <p:cNvCxnSpPr/>
          <p:nvPr/>
        </p:nvCxnSpPr>
        <p:spPr>
          <a:xfrm flipV="1">
            <a:off x="835025" y="1987550"/>
            <a:ext cx="0" cy="422751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702" name="TextBox 7"/>
          <p:cNvSpPr txBox="1">
            <a:spLocks noChangeArrowheads="1"/>
          </p:cNvSpPr>
          <p:nvPr/>
        </p:nvSpPr>
        <p:spPr bwMode="auto">
          <a:xfrm>
            <a:off x="4460875" y="34575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100 </a:t>
            </a:r>
            <a:r>
              <a:rPr kumimoji="0" lang="el-GR" altLang="en-US" sz="2400" b="0" i="0" u="none" strike="noStrike" kern="1200" cap="none" spc="0" normalizeH="0" baseline="0" noProof="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m</a:t>
            </a:r>
          </a:p>
        </p:txBody>
      </p:sp>
      <p:sp>
        <p:nvSpPr>
          <p:cNvPr id="8" name="Cube 7"/>
          <p:cNvSpPr/>
          <p:nvPr/>
        </p:nvSpPr>
        <p:spPr>
          <a:xfrm>
            <a:off x="1057275" y="1536700"/>
            <a:ext cx="1778000" cy="4678363"/>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543" name="TextBox 7"/>
          <p:cNvSpPr txBox="1">
            <a:spLocks noChangeArrowheads="1"/>
          </p:cNvSpPr>
          <p:nvPr/>
        </p:nvSpPr>
        <p:spPr bwMode="auto">
          <a:xfrm rot="-5400000">
            <a:off x="7938" y="3938587"/>
            <a:ext cx="954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2 mm</a:t>
            </a:r>
          </a:p>
        </p:txBody>
      </p:sp>
      <p:sp>
        <p:nvSpPr>
          <p:cNvPr id="15" name="TextBox 14"/>
          <p:cNvSpPr txBox="1">
            <a:spLocks noChangeArrowheads="1"/>
          </p:cNvSpPr>
          <p:nvPr/>
        </p:nvSpPr>
        <p:spPr bwMode="auto">
          <a:xfrm>
            <a:off x="2949575" y="1736725"/>
            <a:ext cx="24114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1.5 μL</a:t>
            </a:r>
          </a:p>
        </p:txBody>
      </p:sp>
      <p:cxnSp>
        <p:nvCxnSpPr>
          <p:cNvPr id="16" name="Straight Arrow Connector 15"/>
          <p:cNvCxnSpPr/>
          <p:nvPr/>
        </p:nvCxnSpPr>
        <p:spPr>
          <a:xfrm flipV="1">
            <a:off x="5773738" y="3600450"/>
            <a:ext cx="0" cy="21113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102350" y="3344863"/>
            <a:ext cx="2400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1.0 nL</a:t>
            </a:r>
          </a:p>
        </p:txBody>
      </p:sp>
      <p:sp>
        <p:nvSpPr>
          <p:cNvPr id="18" name="Cube 17"/>
          <p:cNvSpPr/>
          <p:nvPr/>
        </p:nvSpPr>
        <p:spPr>
          <a:xfrm>
            <a:off x="6026150" y="5146675"/>
            <a:ext cx="26988" cy="28575"/>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TextBox 7"/>
          <p:cNvSpPr txBox="1">
            <a:spLocks noChangeArrowheads="1"/>
          </p:cNvSpPr>
          <p:nvPr/>
        </p:nvSpPr>
        <p:spPr bwMode="auto">
          <a:xfrm>
            <a:off x="4638675" y="4924425"/>
            <a:ext cx="1047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10 </a:t>
            </a:r>
            <a:r>
              <a:rPr kumimoji="0" lang="el-GR" altLang="en-US" sz="2400" b="0" i="0" u="none" strike="noStrike" kern="1200" cap="none" spc="0" normalizeH="0" baseline="0" noProof="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a:ln>
                  <a:noFill/>
                </a:ln>
                <a:solidFill>
                  <a:srgbClr val="000000"/>
                </a:solidFill>
                <a:effectLst/>
                <a:uLnTx/>
                <a:uFillTx/>
                <a:latin typeface="Arial" pitchFamily="34" charset="0"/>
                <a:ea typeface="+mn-ea"/>
                <a:cs typeface="+mn-cs"/>
              </a:rPr>
              <a:t>m</a:t>
            </a:r>
          </a:p>
        </p:txBody>
      </p:sp>
      <p:cxnSp>
        <p:nvCxnSpPr>
          <p:cNvPr id="20" name="Straight Arrow Connector 19"/>
          <p:cNvCxnSpPr/>
          <p:nvPr/>
        </p:nvCxnSpPr>
        <p:spPr>
          <a:xfrm flipV="1">
            <a:off x="5875338" y="5156200"/>
            <a:ext cx="0" cy="1905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6165850" y="4784725"/>
            <a:ext cx="2398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a:ln>
                  <a:noFill/>
                </a:ln>
                <a:solidFill>
                  <a:srgbClr val="000000"/>
                </a:solidFill>
                <a:effectLst/>
                <a:uLnTx/>
                <a:uFillTx/>
                <a:latin typeface="Arial" pitchFamily="34" charset="0"/>
                <a:ea typeface="+mn-ea"/>
                <a:cs typeface="+mn-cs"/>
              </a:rPr>
              <a:t> = 1.0 pL</a:t>
            </a:r>
          </a:p>
        </p:txBody>
      </p:sp>
      <p:sp>
        <p:nvSpPr>
          <p:cNvPr id="14" name="Rectangle 13"/>
          <p:cNvSpPr>
            <a:spLocks noChangeArrowheads="1"/>
          </p:cNvSpPr>
          <p:nvPr/>
        </p:nvSpPr>
        <p:spPr bwMode="auto">
          <a:xfrm>
            <a:off x="5729288" y="301625"/>
            <a:ext cx="25795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and </a:t>
            </a:r>
            <a:r>
              <a:rPr kumimoji="0" lang="en-US" altLang="en-US" sz="4400" b="0" i="0" u="none" strike="noStrike" kern="1200" cap="none" spc="0" normalizeH="0" baseline="0" noProof="0" dirty="0" smtClean="0">
                <a:ln>
                  <a:noFill/>
                </a:ln>
                <a:solidFill>
                  <a:srgbClr val="000000"/>
                </a:solidFill>
                <a:effectLst/>
                <a:uLnTx/>
                <a:uFillTx/>
                <a:latin typeface="Calibri" pitchFamily="34" charset="0"/>
                <a:ea typeface="+mn-ea"/>
                <a:cs typeface="Arial" pitchFamily="34" charset="0"/>
              </a:rPr>
              <a:t>2017?</a:t>
            </a:r>
            <a:endParaRPr kumimoji="0" lang="en-US" altLang="en-US" sz="18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22" name="Cube 21"/>
          <p:cNvSpPr/>
          <p:nvPr/>
        </p:nvSpPr>
        <p:spPr>
          <a:xfrm>
            <a:off x="6022296" y="6046561"/>
            <a:ext cx="9144" cy="9144"/>
          </a:xfrm>
          <a:prstGeom prst="cub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TextBox 7"/>
          <p:cNvSpPr txBox="1">
            <a:spLocks noChangeArrowheads="1"/>
          </p:cNvSpPr>
          <p:nvPr/>
        </p:nvSpPr>
        <p:spPr bwMode="auto">
          <a:xfrm>
            <a:off x="4634821" y="5824311"/>
            <a:ext cx="8755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smtClean="0">
                <a:ln>
                  <a:noFill/>
                </a:ln>
                <a:solidFill>
                  <a:srgbClr val="000000"/>
                </a:solidFill>
                <a:effectLst/>
                <a:uLnTx/>
                <a:uFillTx/>
                <a:latin typeface="Arial" pitchFamily="34" charset="0"/>
                <a:ea typeface="+mn-ea"/>
                <a:cs typeface="+mn-cs"/>
              </a:rPr>
              <a:t>1 </a:t>
            </a:r>
            <a:r>
              <a:rPr kumimoji="0" lang="el-GR" altLang="en-US" sz="2400" b="0" i="0" u="none" strike="noStrike" kern="1200" cap="none" spc="0" normalizeH="0" baseline="0" noProof="0" dirty="0">
                <a:ln>
                  <a:noFill/>
                </a:ln>
                <a:solidFill>
                  <a:srgbClr val="000000"/>
                </a:solidFill>
                <a:effectLst/>
                <a:uLnTx/>
                <a:uFillTx/>
                <a:latin typeface="Arial" pitchFamily="34" charset="0"/>
                <a:ea typeface="+mn-ea"/>
                <a:cs typeface="+mn-cs"/>
              </a:rPr>
              <a:t>μ</a:t>
            </a:r>
            <a:r>
              <a:rPr kumimoji="0" lang="en-US" altLang="en-US" sz="2400" b="0" i="0" u="none" strike="noStrike" kern="1200" cap="none" spc="0" normalizeH="0" baseline="0" noProof="0" dirty="0">
                <a:ln>
                  <a:noFill/>
                </a:ln>
                <a:solidFill>
                  <a:srgbClr val="000000"/>
                </a:solidFill>
                <a:effectLst/>
                <a:uLnTx/>
                <a:uFillTx/>
                <a:latin typeface="Arial" pitchFamily="34" charset="0"/>
                <a:ea typeface="+mn-ea"/>
                <a:cs typeface="+mn-cs"/>
              </a:rPr>
              <a:t>m</a:t>
            </a:r>
          </a:p>
        </p:txBody>
      </p:sp>
      <p:sp>
        <p:nvSpPr>
          <p:cNvPr id="25" name="TextBox 24"/>
          <p:cNvSpPr txBox="1">
            <a:spLocks noChangeArrowheads="1"/>
          </p:cNvSpPr>
          <p:nvPr/>
        </p:nvSpPr>
        <p:spPr bwMode="auto">
          <a:xfrm>
            <a:off x="6161996" y="5684611"/>
            <a:ext cx="22429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000000"/>
                </a:solidFill>
                <a:effectLst/>
                <a:uLnTx/>
                <a:uFillTx/>
                <a:latin typeface="Arial" pitchFamily="34" charset="0"/>
                <a:ea typeface="+mn-ea"/>
                <a:cs typeface="+mn-cs"/>
              </a:rPr>
              <a:t> = 1.0 </a:t>
            </a:r>
            <a:r>
              <a:rPr kumimoji="0" lang="en-US" altLang="en-US" sz="4400" b="0" i="0" u="none" strike="noStrike" kern="1200" cap="none" spc="0" normalizeH="0" baseline="0" noProof="0" dirty="0" err="1" smtClean="0">
                <a:ln>
                  <a:noFill/>
                </a:ln>
                <a:solidFill>
                  <a:srgbClr val="000000"/>
                </a:solidFill>
                <a:effectLst/>
                <a:uLnTx/>
                <a:uFillTx/>
                <a:latin typeface="Arial" pitchFamily="34" charset="0"/>
                <a:ea typeface="+mn-ea"/>
                <a:cs typeface="+mn-cs"/>
              </a:rPr>
              <a:t>fL</a:t>
            </a:r>
            <a:endParaRPr kumimoji="0" lang="en-US" altLang="en-US" sz="4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936292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7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702" grpId="0"/>
      <p:bldP spid="15" grpId="0"/>
      <p:bldP spid="17" grpId="0"/>
      <p:bldP spid="18" grpId="0" animBg="1"/>
      <p:bldP spid="19" grpId="0"/>
      <p:bldP spid="21" grpId="0"/>
      <p:bldP spid="14" grpId="0"/>
      <p:bldP spid="22" grpId="0" animBg="1"/>
      <p:bldP spid="23"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1397902616"/>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fontAlgn="auto">
              <a:spcBef>
                <a:spcPts val="0"/>
              </a:spcBef>
              <a:spcAft>
                <a:spcPts val="0"/>
              </a:spcAft>
            </a:pPr>
            <a:r>
              <a:rPr lang="en-US" sz="4000" dirty="0" smtClean="0">
                <a:solidFill>
                  <a:prstClr val="black"/>
                </a:solidFill>
                <a:latin typeface="Arial" panose="020B0604020202020204" pitchFamily="34" charset="0"/>
              </a:rPr>
              <a:t>“</a:t>
            </a:r>
            <a:r>
              <a:rPr lang="en-US" sz="4000" dirty="0" err="1" smtClean="0">
                <a:solidFill>
                  <a:prstClr val="black"/>
                </a:solidFill>
                <a:latin typeface="Arial" panose="020B0604020202020204" pitchFamily="34" charset="0"/>
              </a:rPr>
              <a:t>deconform</a:t>
            </a:r>
            <a:r>
              <a:rPr lang="en-US" sz="4000" dirty="0" smtClean="0">
                <a:solidFill>
                  <a:prstClr val="black"/>
                </a:solidFill>
                <a:latin typeface="Arial" panose="020B0604020202020204" pitchFamily="34" charset="0"/>
              </a:rPr>
              <a:t>” </a:t>
            </a:r>
            <a:r>
              <a:rPr lang="en-US" sz="4000" dirty="0" err="1" smtClean="0">
                <a:solidFill>
                  <a:prstClr val="black"/>
                </a:solidFill>
                <a:latin typeface="Arial" panose="020B0604020202020204" pitchFamily="34" charset="0"/>
              </a:rPr>
              <a:t>cypA</a:t>
            </a:r>
            <a:r>
              <a:rPr lang="en-US" sz="4000" dirty="0" smtClean="0">
                <a:solidFill>
                  <a:prstClr val="black"/>
                </a:solidFill>
                <a:latin typeface="Arial" panose="020B0604020202020204" pitchFamily="34" charset="0"/>
              </a:rPr>
              <a:t> 100K</a:t>
            </a: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32860573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92870017"/>
              </p:ext>
            </p:extLst>
          </p:nvPr>
        </p:nvGraphicFramePr>
        <p:xfrm>
          <a:off x="455613" y="641350"/>
          <a:ext cx="8672512" cy="5813425"/>
        </p:xfrm>
        <a:graphic>
          <a:graphicData uri="http://schemas.openxmlformats.org/drawingml/2006/chart">
            <c:chart xmlns:c="http://schemas.openxmlformats.org/drawingml/2006/chart" xmlns:r="http://schemas.openxmlformats.org/officeDocument/2006/relationships" r:id="rId2"/>
          </a:graphicData>
        </a:graphic>
      </p:graphicFrame>
      <p:sp>
        <p:nvSpPr>
          <p:cNvPr id="71684" name="Text Box 4"/>
          <p:cNvSpPr txBox="1">
            <a:spLocks noChangeArrowheads="1"/>
          </p:cNvSpPr>
          <p:nvPr/>
        </p:nvSpPr>
        <p:spPr bwMode="auto">
          <a:xfrm>
            <a:off x="2508784" y="6204621"/>
            <a:ext cx="40591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Number of conformers</a:t>
            </a:r>
            <a:endParaRPr lang="en-US" altLang="en-US" sz="2800" b="1" dirty="0">
              <a:solidFill>
                <a:prstClr val="black"/>
              </a:solidFill>
              <a:latin typeface="Arial" panose="020B0604020202020204" pitchFamily="34" charset="0"/>
            </a:endParaRPr>
          </a:p>
        </p:txBody>
      </p:sp>
      <p:sp>
        <p:nvSpPr>
          <p:cNvPr id="71685" name="Text Box 5"/>
          <p:cNvSpPr txBox="1">
            <a:spLocks noChangeArrowheads="1"/>
          </p:cNvSpPr>
          <p:nvPr/>
        </p:nvSpPr>
        <p:spPr bwMode="auto">
          <a:xfrm rot="-5400000">
            <a:off x="-667007" y="3263090"/>
            <a:ext cx="22028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auto" hangingPunct="1">
              <a:spcBef>
                <a:spcPct val="0"/>
              </a:spcBef>
              <a:spcAft>
                <a:spcPts val="0"/>
              </a:spcAft>
              <a:buFontTx/>
              <a:buNone/>
            </a:pPr>
            <a:r>
              <a:rPr lang="en-US" altLang="en-US" sz="2800" b="1" dirty="0" smtClean="0">
                <a:solidFill>
                  <a:prstClr val="black"/>
                </a:solidFill>
                <a:latin typeface="Arial" panose="020B0604020202020204" pitchFamily="34" charset="0"/>
              </a:rPr>
              <a:t>R factor (%)</a:t>
            </a:r>
            <a:endParaRPr lang="en-US" altLang="en-US" sz="2800" b="1" dirty="0">
              <a:solidFill>
                <a:prstClr val="black"/>
              </a:solidFill>
              <a:latin typeface="Arial" panose="020B0604020202020204" pitchFamily="34" charset="0"/>
            </a:endParaRPr>
          </a:p>
        </p:txBody>
      </p:sp>
      <p:sp>
        <p:nvSpPr>
          <p:cNvPr id="2" name="TextBox 1"/>
          <p:cNvSpPr txBox="1"/>
          <p:nvPr/>
        </p:nvSpPr>
        <p:spPr>
          <a:xfrm>
            <a:off x="0" y="0"/>
            <a:ext cx="9144000" cy="707886"/>
          </a:xfrm>
          <a:prstGeom prst="rect">
            <a:avLst/>
          </a:prstGeom>
          <a:noFill/>
        </p:spPr>
        <p:txBody>
          <a:bodyPr wrap="square" rtlCol="0">
            <a:spAutoFit/>
          </a:bodyPr>
          <a:lstStyle/>
          <a:p>
            <a:pPr algn="ctr" fontAlgn="auto">
              <a:spcBef>
                <a:spcPts val="0"/>
              </a:spcBef>
              <a:spcAft>
                <a:spcPts val="0"/>
              </a:spcAft>
            </a:pPr>
            <a:r>
              <a:rPr lang="en-US" sz="4000" dirty="0" smtClean="0">
                <a:solidFill>
                  <a:prstClr val="black"/>
                </a:solidFill>
                <a:latin typeface="Arial" panose="020B0604020202020204" pitchFamily="34" charset="0"/>
              </a:rPr>
              <a:t>“</a:t>
            </a:r>
            <a:r>
              <a:rPr lang="en-US" sz="4000" dirty="0" err="1" smtClean="0">
                <a:solidFill>
                  <a:prstClr val="black"/>
                </a:solidFill>
                <a:latin typeface="Arial" panose="020B0604020202020204" pitchFamily="34" charset="0"/>
              </a:rPr>
              <a:t>deconform</a:t>
            </a:r>
            <a:r>
              <a:rPr lang="en-US" sz="4000" dirty="0" smtClean="0">
                <a:solidFill>
                  <a:prstClr val="black"/>
                </a:solidFill>
                <a:latin typeface="Arial" panose="020B0604020202020204" pitchFamily="34" charset="0"/>
              </a:rPr>
              <a:t>” </a:t>
            </a:r>
            <a:r>
              <a:rPr lang="en-US" sz="4000" dirty="0" err="1" smtClean="0">
                <a:solidFill>
                  <a:prstClr val="black"/>
                </a:solidFill>
                <a:latin typeface="Arial" panose="020B0604020202020204" pitchFamily="34" charset="0"/>
              </a:rPr>
              <a:t>cypA</a:t>
            </a:r>
            <a:r>
              <a:rPr lang="en-US" sz="4000" dirty="0" smtClean="0">
                <a:solidFill>
                  <a:prstClr val="black"/>
                </a:solidFill>
                <a:latin typeface="Arial" panose="020B0604020202020204" pitchFamily="34" charset="0"/>
              </a:rPr>
              <a:t> 300K</a:t>
            </a:r>
            <a:endParaRPr lang="en-US" sz="4000" dirty="0">
              <a:solidFill>
                <a:prstClr val="black"/>
              </a:solidFill>
              <a:latin typeface="Arial" panose="020B0604020202020204" pitchFamily="34" charset="0"/>
            </a:endParaRPr>
          </a:p>
        </p:txBody>
      </p:sp>
    </p:spTree>
    <p:extLst>
      <p:ext uri="{BB962C8B-B14F-4D97-AF65-F5344CB8AC3E}">
        <p14:creationId xmlns:p14="http://schemas.microsoft.com/office/powerpoint/2010/main" val="28337396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cell, rotated protein</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34" name="TextBox 33"/>
          <p:cNvSpPr txBox="1"/>
          <p:nvPr/>
        </p:nvSpPr>
        <p:spPr>
          <a:xfrm>
            <a:off x="2026565" y="5560526"/>
            <a:ext cx="5069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0.5° rotation  →  16%</a:t>
            </a:r>
          </a:p>
        </p:txBody>
      </p:sp>
      <p:sp>
        <p:nvSpPr>
          <p:cNvPr id="35" name="Rectangle 34"/>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grpSp>
        <p:nvGrpSpPr>
          <p:cNvPr id="18" name="Group 17"/>
          <p:cNvGrpSpPr/>
          <p:nvPr/>
        </p:nvGrpSpPr>
        <p:grpSpPr>
          <a:xfrm>
            <a:off x="2283133" y="1951514"/>
            <a:ext cx="4586426" cy="3531444"/>
            <a:chOff x="2283133" y="1951514"/>
            <a:chExt cx="4586426" cy="3531444"/>
          </a:xfrm>
        </p:grpSpPr>
        <p:cxnSp>
          <p:nvCxnSpPr>
            <p:cNvPr id="19" name="Straight Connector 18"/>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3" name="Rectangle 42"/>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44" name="Straight Connector 43"/>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8343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a:grpSpLocks noChangeAspect="1"/>
          </p:cNvGrpSpPr>
          <p:nvPr/>
        </p:nvGrpSpPr>
        <p:grpSpPr>
          <a:xfrm>
            <a:off x="2607475" y="2042973"/>
            <a:ext cx="4255234" cy="3374364"/>
            <a:chOff x="5575963" y="837025"/>
            <a:chExt cx="2127617" cy="1687182"/>
          </a:xfrm>
        </p:grpSpPr>
        <p:pic>
          <p:nvPicPr>
            <p:cNvPr id="20"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20775330">
              <a:off x="5575963" y="1219640"/>
              <a:ext cx="1231538" cy="130456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rot="927590">
              <a:off x="6472042" y="837025"/>
              <a:ext cx="1231538" cy="13045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Same cell, rotated protein</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2" name="Group 21"/>
          <p:cNvGrpSpPr/>
          <p:nvPr/>
        </p:nvGrpSpPr>
        <p:grpSpPr>
          <a:xfrm>
            <a:off x="2283133" y="1951514"/>
            <a:ext cx="4586426" cy="3531444"/>
            <a:chOff x="3696237" y="2927796"/>
            <a:chExt cx="1324377" cy="1418824"/>
          </a:xfrm>
        </p:grpSpPr>
        <p:sp>
          <p:nvSpPr>
            <p:cNvPr id="25" name="Rectangle 24"/>
            <p:cNvSpPr/>
            <p:nvPr/>
          </p:nvSpPr>
          <p:spPr>
            <a:xfrm>
              <a:off x="3696237" y="3251915"/>
              <a:ext cx="978794" cy="109470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26" name="Straight Connector 25"/>
            <p:cNvCxnSpPr/>
            <p:nvPr/>
          </p:nvCxnSpPr>
          <p:spPr>
            <a:xfrm flipV="1">
              <a:off x="3696237"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4668726" y="2927796"/>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675031" y="4022501"/>
              <a:ext cx="345583" cy="3241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3696237" y="4022501"/>
              <a:ext cx="345583" cy="324119"/>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041820" y="4022501"/>
              <a:ext cx="978794" cy="1"/>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041820" y="2927796"/>
              <a:ext cx="978794" cy="1"/>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041820" y="2927796"/>
              <a:ext cx="0" cy="109470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020614" y="2927797"/>
              <a:ext cx="0" cy="109470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2026565" y="5560526"/>
            <a:ext cx="506901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0.5° rotation  →  16%</a:t>
            </a:r>
          </a:p>
        </p:txBody>
      </p:sp>
      <p:sp>
        <p:nvSpPr>
          <p:cNvPr id="36" name="Rectangle 35"/>
          <p:cNvSpPr/>
          <p:nvPr/>
        </p:nvSpPr>
        <p:spPr>
          <a:xfrm>
            <a:off x="0" y="6488668"/>
            <a:ext cx="91440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Crick &amp; </a:t>
            </a:r>
            <a:r>
              <a:rPr kumimoji="0" lang="en-US" sz="1800" b="0" i="0" u="none" strike="noStrike" kern="1200" cap="none" spc="0" normalizeH="0" baseline="0" noProof="0" dirty="0" err="1">
                <a:ln>
                  <a:noFill/>
                </a:ln>
                <a:solidFill>
                  <a:prstClr val="black"/>
                </a:solidFill>
                <a:effectLst/>
                <a:uLnTx/>
                <a:uFillTx/>
                <a:latin typeface="Arial"/>
                <a:ea typeface="+mn-ea"/>
                <a:cs typeface="+mn-cs"/>
              </a:rPr>
              <a:t>Magdoff</a:t>
            </a:r>
            <a:r>
              <a:rPr kumimoji="0" lang="en-US" sz="1800" b="0" i="0" u="none" strike="noStrike" kern="1200" cap="none" spc="0" normalizeH="0" baseline="0" noProof="0" dirty="0">
                <a:ln>
                  <a:noFill/>
                </a:ln>
                <a:solidFill>
                  <a:prstClr val="black"/>
                </a:solidFill>
                <a:effectLst/>
                <a:uLnTx/>
                <a:uFillTx/>
                <a:latin typeface="Arial"/>
                <a:ea typeface="+mn-ea"/>
                <a:cs typeface="+mn-cs"/>
              </a:rPr>
              <a:t> (1956)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“theory method </a:t>
            </a:r>
            <a:r>
              <a:rPr kumimoji="0" lang="en-US" sz="1800" b="0" i="0" u="none" strike="noStrike" kern="1200" cap="none" spc="0" normalizeH="0" baseline="0" noProof="0" dirty="0">
                <a:ln>
                  <a:noFill/>
                </a:ln>
                <a:solidFill>
                  <a:prstClr val="black"/>
                </a:solidFill>
                <a:effectLst/>
                <a:uLnTx/>
                <a:uFillTx/>
                <a:latin typeface="Arial"/>
                <a:ea typeface="+mn-ea"/>
                <a:cs typeface="+mn-cs"/>
              </a:rPr>
              <a:t>isomorphous </a:t>
            </a:r>
            <a:r>
              <a:rPr kumimoji="0" lang="en-US" sz="1800" b="0" i="0" u="none" strike="noStrike" kern="1200" cap="none" spc="0" normalizeH="0" baseline="0" noProof="0" dirty="0" smtClean="0">
                <a:ln>
                  <a:noFill/>
                </a:ln>
                <a:solidFill>
                  <a:prstClr val="black"/>
                </a:solidFill>
                <a:effectLst/>
                <a:uLnTx/>
                <a:uFillTx/>
                <a:latin typeface="Arial"/>
                <a:ea typeface="+mn-ea"/>
                <a:cs typeface="+mn-cs"/>
              </a:rPr>
              <a:t>replacement”, </a:t>
            </a:r>
            <a:r>
              <a:rPr kumimoji="0" lang="en-US" sz="1800" b="0" i="1" u="none" strike="noStrike" kern="1200" cap="none" spc="0" normalizeH="0" baseline="0" noProof="0" dirty="0" err="1">
                <a:ln>
                  <a:noFill/>
                </a:ln>
                <a:solidFill>
                  <a:prstClr val="black"/>
                </a:solidFill>
                <a:effectLst/>
                <a:uLnTx/>
                <a:uFillTx/>
                <a:latin typeface="Arial"/>
                <a:ea typeface="+mn-ea"/>
                <a:cs typeface="+mn-cs"/>
              </a:rPr>
              <a:t>Acta</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0" i="1" u="none" strike="noStrike" kern="1200" cap="none" spc="0" normalizeH="0" baseline="0" noProof="0" dirty="0" err="1">
                <a:ln>
                  <a:noFill/>
                </a:ln>
                <a:solidFill>
                  <a:prstClr val="black"/>
                </a:solidFill>
                <a:effectLst/>
                <a:uLnTx/>
                <a:uFillTx/>
                <a:latin typeface="Arial"/>
                <a:ea typeface="+mn-ea"/>
                <a:cs typeface="+mn-cs"/>
              </a:rPr>
              <a:t>Cryst</a:t>
            </a:r>
            <a:r>
              <a:rPr kumimoji="0" lang="en-US" sz="1800" b="0" i="1"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prstClr val="black"/>
                </a:solidFill>
                <a:effectLst/>
                <a:uLnTx/>
                <a:uFillTx/>
                <a:latin typeface="Arial"/>
                <a:ea typeface="+mn-ea"/>
                <a:cs typeface="+mn-cs"/>
              </a:rPr>
              <a:t>9</a:t>
            </a:r>
            <a:r>
              <a:rPr kumimoji="0" lang="en-US" sz="1800" b="0" i="0" u="none" strike="noStrike" kern="1200" cap="none" spc="0" normalizeH="0" baseline="0" noProof="0" dirty="0">
                <a:ln>
                  <a:noFill/>
                </a:ln>
                <a:solidFill>
                  <a:prstClr val="black"/>
                </a:solidFill>
                <a:effectLst/>
                <a:uLnTx/>
                <a:uFillTx/>
                <a:latin typeface="Arial"/>
                <a:ea typeface="+mn-ea"/>
                <a:cs typeface="+mn-cs"/>
              </a:rPr>
              <a:t>, 901-8.</a:t>
            </a:r>
          </a:p>
        </p:txBody>
      </p:sp>
    </p:spTree>
    <p:extLst>
      <p:ext uri="{BB962C8B-B14F-4D97-AF65-F5344CB8AC3E}">
        <p14:creationId xmlns:p14="http://schemas.microsoft.com/office/powerpoint/2010/main" val="802718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Uniform stretch</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p:cNvSpPr txBox="1"/>
          <p:nvPr/>
        </p:nvSpPr>
        <p:spPr>
          <a:xfrm>
            <a:off x="2425419" y="5560526"/>
            <a:ext cx="429316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change </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0%</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nvGrpSpPr>
          <p:cNvPr id="18" name="Group 17"/>
          <p:cNvGrpSpPr/>
          <p:nvPr/>
        </p:nvGrpSpPr>
        <p:grpSpPr>
          <a:xfrm>
            <a:off x="2283133" y="1951514"/>
            <a:ext cx="4586426" cy="3531444"/>
            <a:chOff x="2283133" y="1951514"/>
            <a:chExt cx="4586426" cy="3531444"/>
          </a:xfrm>
        </p:grpSpPr>
        <p:cxnSp>
          <p:nvCxnSpPr>
            <p:cNvPr id="20" name="Straight Connector 19"/>
            <p:cNvCxnSpPr/>
            <p:nvPr/>
          </p:nvCxnSpPr>
          <p:spPr>
            <a:xfrm flipV="1">
              <a:off x="2283133"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672777" y="4676228"/>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2283133" y="4676228"/>
              <a:ext cx="1196782" cy="8067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479915" y="4676228"/>
              <a:ext cx="3389644" cy="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479915" y="1951514"/>
              <a:ext cx="3389644" cy="2"/>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79915" y="1951514"/>
              <a:ext cx="0" cy="27247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869559" y="1951516"/>
              <a:ext cx="0" cy="2724716"/>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592491" y="286582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384649" y="2100598"/>
              <a:ext cx="2463076" cy="260913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2283133" y="2758244"/>
              <a:ext cx="3389644" cy="27247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30" name="Straight Connector 29"/>
            <p:cNvCxnSpPr/>
            <p:nvPr/>
          </p:nvCxnSpPr>
          <p:spPr>
            <a:xfrm flipV="1">
              <a:off x="5650942" y="1951514"/>
              <a:ext cx="1196782" cy="8067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3686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425419" y="5560526"/>
            <a:ext cx="429316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change </a:t>
            </a:r>
            <a:r>
              <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a:t>
            </a:r>
            <a:r>
              <a:rPr kumimoji="0" lang="en-US" sz="40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 0%</a:t>
            </a:r>
            <a:endParaRPr kumimoji="0" lang="en-US" sz="4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cxnSp>
        <p:nvCxnSpPr>
          <p:cNvPr id="78" name="Straight Connector 77"/>
          <p:cNvCxnSpPr/>
          <p:nvPr/>
        </p:nvCxnSpPr>
        <p:spPr>
          <a:xfrm flipV="1">
            <a:off x="2283132"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083123" y="4578566"/>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283132" y="4578566"/>
            <a:ext cx="1341664" cy="90439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624796" y="4578566"/>
            <a:ext cx="3799991" cy="3"/>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3624796" y="1524000"/>
            <a:ext cx="3799991" cy="3"/>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24796" y="1524000"/>
            <a:ext cx="0" cy="3054568"/>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424787" y="1524003"/>
            <a:ext cx="0" cy="3054568"/>
          </a:xfrm>
          <a:prstGeom prst="line">
            <a:avLst/>
          </a:prstGeom>
          <a:ln w="19050">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75"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2629941" y="2549000"/>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6" name="Picture 2" descr="http://upload.wikimedia.org/wikipedia/commons/d/df/Myoglobin-1mba.pn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4" b="-64"/>
          <a:stretch/>
        </p:blipFill>
        <p:spPr bwMode="auto">
          <a:xfrm>
            <a:off x="4639056" y="1691132"/>
            <a:ext cx="2761254" cy="29249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smtClean="0">
                <a:ln>
                  <a:noFill/>
                </a:ln>
                <a:solidFill>
                  <a:prstClr val="black"/>
                </a:solidFill>
                <a:effectLst/>
                <a:uLnTx/>
                <a:uFillTx/>
                <a:latin typeface="Arial"/>
                <a:ea typeface="+mn-ea"/>
                <a:cs typeface="+mn-cs"/>
              </a:rPr>
              <a:t>Uniform stretch</a:t>
            </a:r>
            <a:endParaRPr kumimoji="0" lang="en-US" sz="4800" b="0" i="0" u="none" strike="noStrike" kern="1200" cap="none" spc="0" normalizeH="0" baseline="0" noProof="0" dirty="0">
              <a:ln>
                <a:noFill/>
              </a:ln>
              <a:solidFill>
                <a:prstClr val="black"/>
              </a:solidFill>
              <a:effectLst/>
              <a:uLnTx/>
              <a:uFillTx/>
              <a:latin typeface="Arial"/>
              <a:ea typeface="+mn-ea"/>
              <a:cs typeface="+mn-cs"/>
            </a:endParaRPr>
          </a:p>
        </p:txBody>
      </p:sp>
      <p:sp>
        <p:nvSpPr>
          <p:cNvPr id="77" name="Rectangle 76"/>
          <p:cNvSpPr/>
          <p:nvPr/>
        </p:nvSpPr>
        <p:spPr>
          <a:xfrm>
            <a:off x="2283132" y="2428392"/>
            <a:ext cx="3799991" cy="30545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cxnSp>
        <p:nvCxnSpPr>
          <p:cNvPr id="79" name="Straight Connector 78"/>
          <p:cNvCxnSpPr/>
          <p:nvPr/>
        </p:nvCxnSpPr>
        <p:spPr>
          <a:xfrm flipV="1">
            <a:off x="6058645" y="1524000"/>
            <a:ext cx="1341664" cy="9043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054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225" y="352029"/>
            <a:ext cx="8709660" cy="7543800"/>
          </a:xfrm>
        </p:spPr>
      </p:pic>
      <p:sp>
        <p:nvSpPr>
          <p:cNvPr id="6" name="TextBox 5"/>
          <p:cNvSpPr txBox="1"/>
          <p:nvPr/>
        </p:nvSpPr>
        <p:spPr>
          <a:xfrm>
            <a:off x="6726775" y="1710050"/>
            <a:ext cx="2721651"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a:ea typeface="+mn-ea"/>
                <a:cs typeface="+mn-cs"/>
              </a:rPr>
              <a:t>RH: 84.2%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2800" b="0" i="0" u="none" strike="noStrike" kern="1200" cap="none" spc="0" normalizeH="0" baseline="0" noProof="0" dirty="0" smtClean="0">
                <a:ln>
                  <a:noFill/>
                </a:ln>
                <a:solidFill>
                  <a:prstClr val="black"/>
                </a:solidFill>
                <a:effectLst/>
                <a:uLnTx/>
                <a:uFillTx/>
                <a:latin typeface="Arial"/>
                <a:ea typeface="+mn-ea"/>
                <a:cs typeface="+mn-cs"/>
              </a:rPr>
              <a:t>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vs </a:t>
            </a:r>
            <a:r>
              <a:rPr kumimoji="0" lang="en-US" sz="3200" b="0" i="0" u="none" strike="noStrike" kern="1200" cap="none" spc="0" normalizeH="0" baseline="0" noProof="0" dirty="0">
                <a:ln>
                  <a:noFill/>
                </a:ln>
                <a:solidFill>
                  <a:prstClr val="black"/>
                </a:solidFill>
                <a:effectLst/>
                <a:uLnTx/>
                <a:uFillTx/>
                <a:latin typeface="Arial"/>
                <a:ea typeface="+mn-ea"/>
                <a:cs typeface="+mn-cs"/>
              </a:rPr>
              <a:t>71.9%</a:t>
            </a:r>
          </a:p>
        </p:txBody>
      </p:sp>
      <p:sp>
        <p:nvSpPr>
          <p:cNvPr id="8" name="Rectangle 7"/>
          <p:cNvSpPr/>
          <p:nvPr/>
        </p:nvSpPr>
        <p:spPr>
          <a:xfrm>
            <a:off x="6423764" y="1052500"/>
            <a:ext cx="246093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Arial"/>
                <a:ea typeface="+mn-ea"/>
                <a:cs typeface="+mn-cs"/>
              </a:rPr>
              <a:t>R</a:t>
            </a:r>
            <a:r>
              <a:rPr kumimoji="0" lang="en-US" sz="3200" b="0" i="0" u="none" strike="noStrike" kern="1200" cap="none" spc="0" normalizeH="0" baseline="-25000" noProof="0" dirty="0" err="1">
                <a:ln>
                  <a:noFill/>
                </a:ln>
                <a:solidFill>
                  <a:prstClr val="black"/>
                </a:solidFill>
                <a:effectLst/>
                <a:uLnTx/>
                <a:uFillTx/>
                <a:latin typeface="Arial"/>
                <a:ea typeface="+mn-ea"/>
                <a:cs typeface="+mn-cs"/>
              </a:rPr>
              <a:t>iso</a:t>
            </a:r>
            <a:r>
              <a:rPr kumimoji="0" lang="en-US" sz="3200" b="0" i="0" u="none" strike="noStrike" kern="1200" cap="none" spc="0" normalizeH="0" baseline="0" noProof="0" dirty="0">
                <a:ln>
                  <a:noFill/>
                </a:ln>
                <a:solidFill>
                  <a:prstClr val="black"/>
                </a:solidFill>
                <a:effectLst/>
                <a:uLnTx/>
                <a:uFillTx/>
                <a:latin typeface="Arial"/>
                <a:ea typeface="+mn-ea"/>
                <a:cs typeface="+mn-cs"/>
              </a:rPr>
              <a:t> = 44.5%</a:t>
            </a:r>
          </a:p>
        </p:txBody>
      </p:sp>
      <p:sp>
        <p:nvSpPr>
          <p:cNvPr id="11" name="Rectangle 10"/>
          <p:cNvSpPr/>
          <p:nvPr/>
        </p:nvSpPr>
        <p:spPr>
          <a:xfrm>
            <a:off x="-299247" y="440774"/>
            <a:ext cx="152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3" name="TextBox 2"/>
          <p:cNvSpPr txBox="1"/>
          <p:nvPr/>
        </p:nvSpPr>
        <p:spPr>
          <a:xfrm>
            <a:off x="5610403" y="1716494"/>
            <a:ext cx="92204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3aw6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Arial"/>
                <a:ea typeface="+mn-ea"/>
                <a:cs typeface="Arial" panose="020B0604020202020204" pitchFamily="34" charset="0"/>
              </a:rPr>
              <a:t>3aw7</a:t>
            </a:r>
            <a:endParaRPr kumimoji="0" lang="en-US" sz="24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
        <p:nvSpPr>
          <p:cNvPr id="12" name="Rectangle 11"/>
          <p:cNvSpPr/>
          <p:nvPr/>
        </p:nvSpPr>
        <p:spPr>
          <a:xfrm>
            <a:off x="3436513" y="1052500"/>
            <a:ext cx="259077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3200" b="0" i="0" u="none" strike="noStrike" kern="1200" cap="none" spc="0" normalizeH="0" baseline="0" noProof="0" dirty="0" smtClean="0">
                <a:ln>
                  <a:noFill/>
                </a:ln>
                <a:solidFill>
                  <a:srgbClr val="FF0000"/>
                </a:solidFill>
                <a:effectLst/>
                <a:uLnTx/>
                <a:uFillTx/>
                <a:latin typeface="Arial"/>
                <a:ea typeface="+mn-ea"/>
                <a:cs typeface="+mn-cs"/>
              </a:rPr>
              <a:t>Δ</a:t>
            </a:r>
            <a:r>
              <a:rPr kumimoji="0" lang="en-US" sz="3200" b="0" i="0" u="none" strike="noStrike" kern="1200" cap="none" spc="0" normalizeH="0" baseline="0" noProof="0" dirty="0" smtClean="0">
                <a:ln>
                  <a:noFill/>
                </a:ln>
                <a:solidFill>
                  <a:srgbClr val="FF0000"/>
                </a:solidFill>
                <a:effectLst/>
                <a:uLnTx/>
                <a:uFillTx/>
                <a:latin typeface="Arial"/>
                <a:ea typeface="+mn-ea"/>
                <a:cs typeface="+mn-cs"/>
              </a:rPr>
              <a:t>cell </a:t>
            </a:r>
            <a:r>
              <a:rPr kumimoji="0" lang="en-US" sz="3200" b="0" i="0" u="none" strike="noStrike" kern="1200" cap="none" spc="0" normalizeH="0" baseline="0" noProof="0" dirty="0">
                <a:ln>
                  <a:noFill/>
                </a:ln>
                <a:solidFill>
                  <a:srgbClr val="FF0000"/>
                </a:solidFill>
                <a:effectLst/>
                <a:uLnTx/>
                <a:uFillTx/>
                <a:latin typeface="Arial"/>
                <a:ea typeface="+mn-ea"/>
                <a:cs typeface="+mn-cs"/>
              </a:rPr>
              <a:t>= </a:t>
            </a:r>
            <a:r>
              <a:rPr kumimoji="0" lang="en-US" sz="3200" b="0" i="0" u="none" strike="noStrike" kern="1200" cap="none" spc="0" normalizeH="0" baseline="0" noProof="0" dirty="0" smtClean="0">
                <a:ln>
                  <a:noFill/>
                </a:ln>
                <a:solidFill>
                  <a:srgbClr val="FF0000"/>
                </a:solidFill>
                <a:effectLst/>
                <a:uLnTx/>
                <a:uFillTx/>
                <a:latin typeface="Arial"/>
                <a:ea typeface="+mn-ea"/>
                <a:cs typeface="+mn-cs"/>
              </a:rPr>
              <a:t>0.7 %</a:t>
            </a:r>
            <a:endParaRPr kumimoji="0" lang="en-US" sz="3200" b="0" i="0" u="none" strike="noStrike" kern="1200" cap="none" spc="0" normalizeH="0" baseline="0" noProof="0" dirty="0">
              <a:ln>
                <a:noFill/>
              </a:ln>
              <a:solidFill>
                <a:srgbClr val="FF0000"/>
              </a:solidFill>
              <a:effectLst/>
              <a:uLnTx/>
              <a:uFillTx/>
              <a:latin typeface="Arial"/>
              <a:ea typeface="+mn-ea"/>
              <a:cs typeface="+mn-cs"/>
            </a:endParaRPr>
          </a:p>
        </p:txBody>
      </p:sp>
      <p:sp>
        <p:nvSpPr>
          <p:cNvPr id="2" name="Title 1"/>
          <p:cNvSpPr>
            <a:spLocks noGrp="1"/>
          </p:cNvSpPr>
          <p:nvPr>
            <p:ph type="title"/>
          </p:nvPr>
        </p:nvSpPr>
        <p:spPr>
          <a:xfrm>
            <a:off x="457200" y="0"/>
            <a:ext cx="8229600" cy="1143000"/>
          </a:xfrm>
        </p:spPr>
        <p:txBody>
          <a:bodyPr/>
          <a:lstStyle/>
          <a:p>
            <a:r>
              <a:rPr lang="en-US" dirty="0" smtClean="0"/>
              <a:t>Non-isomorphism in lysozyme</a:t>
            </a:r>
            <a:endParaRPr lang="en-US" dirty="0"/>
          </a:p>
        </p:txBody>
      </p:sp>
      <p:sp>
        <p:nvSpPr>
          <p:cNvPr id="10" name="Rectangle 9"/>
          <p:cNvSpPr/>
          <p:nvPr/>
        </p:nvSpPr>
        <p:spPr>
          <a:xfrm>
            <a:off x="0" y="1052500"/>
            <a:ext cx="30460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RMSD = </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1.70 </a:t>
            </a:r>
            <a:r>
              <a:rPr kumimoji="0" lang="en-US" sz="3200" b="0" i="0" u="none" strike="noStrike" kern="1200" cap="none" spc="0" normalizeH="0" baseline="0" noProof="0" dirty="0">
                <a:ln>
                  <a:noFill/>
                </a:ln>
                <a:solidFill>
                  <a:prstClr val="black"/>
                </a:solidFill>
                <a:effectLst/>
                <a:uLnTx/>
                <a:uFillTx/>
                <a:latin typeface="Arial"/>
                <a:ea typeface="+mn-ea"/>
                <a:cs typeface="+mn-cs"/>
              </a:rPr>
              <a:t>Å</a:t>
            </a:r>
          </a:p>
        </p:txBody>
      </p:sp>
      <p:sp>
        <p:nvSpPr>
          <p:cNvPr id="13" name="Rectangle 12"/>
          <p:cNvSpPr/>
          <p:nvPr/>
        </p:nvSpPr>
        <p:spPr>
          <a:xfrm>
            <a:off x="0" y="1516295"/>
            <a:ext cx="3046027"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RMSD = </a:t>
            </a:r>
            <a:r>
              <a:rPr lang="en-US" sz="3200" dirty="0">
                <a:solidFill>
                  <a:prstClr val="black"/>
                </a:solidFill>
                <a:latin typeface="Arial"/>
              </a:rPr>
              <a:t>0</a:t>
            </a:r>
            <a:r>
              <a:rPr kumimoji="0" lang="en-US" sz="3200" b="0" i="0" u="none" strike="noStrike" kern="1200" cap="none" spc="0" normalizeH="0" baseline="0" noProof="0" dirty="0" smtClean="0">
                <a:ln>
                  <a:noFill/>
                </a:ln>
                <a:solidFill>
                  <a:prstClr val="black"/>
                </a:solidFill>
                <a:effectLst/>
                <a:uLnTx/>
                <a:uFillTx/>
                <a:latin typeface="Arial"/>
                <a:ea typeface="+mn-ea"/>
                <a:cs typeface="+mn-cs"/>
              </a:rPr>
              <a:t>.18 </a:t>
            </a:r>
            <a:r>
              <a:rPr kumimoji="0" lang="en-US" sz="3200" b="0" i="0" u="none" strike="noStrike" kern="1200" cap="none" spc="0" normalizeH="0" baseline="0" noProof="0" dirty="0">
                <a:ln>
                  <a:noFill/>
                </a:ln>
                <a:solidFill>
                  <a:prstClr val="black"/>
                </a:solidFill>
                <a:effectLst/>
                <a:uLnTx/>
                <a:uFillTx/>
                <a:latin typeface="Arial"/>
                <a:ea typeface="+mn-ea"/>
                <a:cs typeface="+mn-cs"/>
              </a:rPr>
              <a:t>Å</a:t>
            </a:r>
          </a:p>
        </p:txBody>
      </p:sp>
    </p:spTree>
    <p:extLst>
      <p:ext uri="{BB962C8B-B14F-4D97-AF65-F5344CB8AC3E}">
        <p14:creationId xmlns:p14="http://schemas.microsoft.com/office/powerpoint/2010/main" val="176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0"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t>“map bender” procedure</a:t>
            </a:r>
          </a:p>
        </p:txBody>
      </p:sp>
      <p:sp>
        <p:nvSpPr>
          <p:cNvPr id="3" name="Content Placeholder 2"/>
          <p:cNvSpPr>
            <a:spLocks noGrp="1"/>
          </p:cNvSpPr>
          <p:nvPr>
            <p:ph idx="1"/>
          </p:nvPr>
        </p:nvSpPr>
        <p:spPr/>
        <p:txBody>
          <a:bodyPr/>
          <a:lstStyle/>
          <a:p>
            <a:r>
              <a:rPr lang="en-US" dirty="0" smtClean="0"/>
              <a:t>Convert to fractional coordinates</a:t>
            </a:r>
          </a:p>
          <a:p>
            <a:r>
              <a:rPr lang="en-US" dirty="0" smtClean="0"/>
              <a:t>Basis functions: spatial sin waves</a:t>
            </a:r>
          </a:p>
        </p:txBody>
      </p:sp>
    </p:spTree>
    <p:extLst>
      <p:ext uri="{BB962C8B-B14F-4D97-AF65-F5344CB8AC3E}">
        <p14:creationId xmlns:p14="http://schemas.microsoft.com/office/powerpoint/2010/main" val="166778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40643</TotalTime>
  <Words>971</Words>
  <Application>Microsoft Office PowerPoint</Application>
  <PresentationFormat>On-screen Show (4:3)</PresentationFormat>
  <Paragraphs>225</Paragraphs>
  <Slides>34</Slides>
  <Notes>1</Notes>
  <HiddenSlides>1</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40" baseType="lpstr">
      <vt:lpstr>1_Default Design</vt:lpstr>
      <vt:lpstr>2_Default Design</vt:lpstr>
      <vt:lpstr>3_Default Design</vt:lpstr>
      <vt:lpstr>5_Office Theme</vt:lpstr>
      <vt:lpstr>3_Office Theme</vt:lpstr>
      <vt:lpstr>Chart</vt:lpstr>
      <vt:lpstr>    non-isomorphism</vt:lpstr>
      <vt:lpstr>PowerPoint Presentation</vt:lpstr>
      <vt:lpstr>PowerPoint Presentation</vt:lpstr>
      <vt:lpstr>PowerPoint Presentation</vt:lpstr>
      <vt:lpstr>PowerPoint Presentation</vt:lpstr>
      <vt:lpstr>PowerPoint Presentation</vt:lpstr>
      <vt:lpstr>PowerPoint Presentation</vt:lpstr>
      <vt:lpstr>Non-isomorphism in lysozyme</vt:lpstr>
      <vt:lpstr>“map bender” procedure</vt:lpstr>
      <vt:lpstr>Basis function  1 0 0</vt:lpstr>
      <vt:lpstr>“map bender” procedure</vt:lpstr>
      <vt:lpstr>PowerPoint Presentation</vt:lpstr>
      <vt:lpstr>3aw6</vt:lpstr>
      <vt:lpstr>3aw6 3aw7</vt:lpstr>
      <vt:lpstr>3aw6, 3aw7, “bent” 3aw6</vt:lpstr>
      <vt:lpstr>3aw7, “bent” 3aw6</vt:lpstr>
      <vt:lpstr>3aw6</vt:lpstr>
      <vt:lpstr>“bent” 3aw7</vt:lpstr>
      <vt:lpstr>3aw7</vt:lpstr>
      <vt:lpstr>Structure Factor Equation</vt:lpstr>
      <vt:lpstr>Bragg’s “minimum wavelength principle”</vt:lpstr>
      <vt:lpstr>DMMULTI – fake data 4 deg rotation: 8 “xtals”: before</vt:lpstr>
      <vt:lpstr>PowerPoint Presentation</vt:lpstr>
      <vt:lpstr>PowerPoint Presentation</vt:lpstr>
      <vt:lpstr>PowerPoint Presentation</vt:lpstr>
      <vt:lpstr>PowerPoint Presentation</vt:lpstr>
      <vt:lpstr>PowerPoint Presentation</vt:lpstr>
      <vt:lpstr>PowerPoint Presentation</vt:lpstr>
      <vt:lpstr>Fo – Fc maps</vt:lpstr>
      <vt:lpstr>PowerPoint Presentation</vt:lpstr>
      <vt:lpstr>PowerPoint Presentation</vt:lpstr>
      <vt:lpstr>Dehydration: 1934</vt:lpstr>
      <vt:lpstr>PowerPoint Presentation</vt:lpstr>
      <vt:lpstr>PowerPoint Presentation</vt:lpstr>
    </vt:vector>
  </TitlesOfParts>
  <Company>Advance Light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Crystallography</dc:title>
  <dc:creator>James Holton</dc:creator>
  <cp:lastModifiedBy>James_Holton</cp:lastModifiedBy>
  <cp:revision>161</cp:revision>
  <dcterms:created xsi:type="dcterms:W3CDTF">2010-03-07T18:24:14Z</dcterms:created>
  <dcterms:modified xsi:type="dcterms:W3CDTF">2018-02-27T21:49:53Z</dcterms:modified>
</cp:coreProperties>
</file>