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6" r:id="rId3"/>
    <p:sldMasterId id="2147483698" r:id="rId4"/>
  </p:sldMasterIdLst>
  <p:sldIdLst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61" r:id="rId25"/>
    <p:sldId id="263" r:id="rId26"/>
    <p:sldId id="264" r:id="rId27"/>
    <p:sldId id="265" r:id="rId28"/>
    <p:sldId id="262" r:id="rId29"/>
    <p:sldId id="266" r:id="rId30"/>
    <p:sldId id="267" r:id="rId31"/>
    <p:sldId id="26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5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BBD3A-DB18-4A61-91E1-4330AC1DD1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822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4A773-1E52-4839-93BB-95A45E0D63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497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7A7F0-004E-4454-9803-DA7F6C3A7F7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754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12E68-D742-47B1-AB99-F7CDBF5E450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093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F4307-484E-44AC-886F-58CB37DDD9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062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1072-B17A-4B81-AFEC-CC6FB451BC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7DF9-56F6-4F4C-9102-CEED32ED13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349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1072-B17A-4B81-AFEC-CC6FB451BC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7DF9-56F6-4F4C-9102-CEED32ED13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829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1072-B17A-4B81-AFEC-CC6FB451BC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7DF9-56F6-4F4C-9102-CEED32ED13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635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1072-B17A-4B81-AFEC-CC6FB451BC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7DF9-56F6-4F4C-9102-CEED32ED13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0389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1072-B17A-4B81-AFEC-CC6FB451BC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7DF9-56F6-4F4C-9102-CEED32ED13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8985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1072-B17A-4B81-AFEC-CC6FB451BC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7DF9-56F6-4F4C-9102-CEED32ED13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225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B6D26-78BD-4AD8-ACB3-38446AEE669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140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1072-B17A-4B81-AFEC-CC6FB451BC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7DF9-56F6-4F4C-9102-CEED32ED13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6066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1072-B17A-4B81-AFEC-CC6FB451BC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7DF9-56F6-4F4C-9102-CEED32ED13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5134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1072-B17A-4B81-AFEC-CC6FB451BC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7DF9-56F6-4F4C-9102-CEED32ED13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6150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1072-B17A-4B81-AFEC-CC6FB451BC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7DF9-56F6-4F4C-9102-CEED32ED13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1566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1072-B17A-4B81-AFEC-CC6FB451BC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7DF9-56F6-4F4C-9102-CEED32ED13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0457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9E07-CF57-4943-B647-61BD050EB62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48D46-9394-4D26-924C-6B5FC78858E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9673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9E07-CF57-4943-B647-61BD050EB62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48D46-9394-4D26-924C-6B5FC78858E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9153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9E07-CF57-4943-B647-61BD050EB62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48D46-9394-4D26-924C-6B5FC78858E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4501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9E07-CF57-4943-B647-61BD050EB62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48D46-9394-4D26-924C-6B5FC78858E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8495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9E07-CF57-4943-B647-61BD050EB62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48D46-9394-4D26-924C-6B5FC78858E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027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EF95A-89D3-4D7E-9E5F-8B67BB05974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8879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9E07-CF57-4943-B647-61BD050EB62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48D46-9394-4D26-924C-6B5FC78858E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4076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9E07-CF57-4943-B647-61BD050EB62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48D46-9394-4D26-924C-6B5FC78858E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8993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9E07-CF57-4943-B647-61BD050EB62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48D46-9394-4D26-924C-6B5FC78858E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3825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9E07-CF57-4943-B647-61BD050EB62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48D46-9394-4D26-924C-6B5FC78858E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286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9E07-CF57-4943-B647-61BD050EB62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48D46-9394-4D26-924C-6B5FC78858E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0867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9E07-CF57-4943-B647-61BD050EB62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48D46-9394-4D26-924C-6B5FC78858E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2951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75899-D9F5-4F38-8BE0-D5A70BB3CDF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BA024-8CBA-4847-BCE8-A7CC3FEA9B1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2949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690C4-8808-4D49-A639-14107F690AC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8A789-E5F8-4F2F-B953-2B6E1AC14D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2264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0811E-0C3C-4506-B665-D36AAD6B5A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129B2-9E4E-4EA1-BA75-1A40CEE2872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1759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FEB09-F900-4BDD-A346-A9CC7169024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69D60-7E6E-47E6-91A8-C0CF19AA76E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D00C5-565A-4CDD-967E-B493ED8CC10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03192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9A08F-6037-4DC7-B7A2-D7185628FA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B9D7D-B0C4-4A72-BF79-DC0D40E04D6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6412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7CE6E-DD6F-4FF6-8546-CE48CAE5A9E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65C30-8897-40BB-A986-F60FC44AEA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1530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3309E-7C79-4619-B3DE-363148A0605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4DEDB-BBA2-4571-9F52-AB659D8898E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4527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C852A-B490-47EC-B282-0FF3A9C71F9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D958C-AAAE-49FE-B9FA-61DF5A5DDE2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2479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35BCA-B515-4F43-A877-20560761386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B41EC-54FD-4A38-9F80-D4905AECD04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63097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EA6B0-358E-4429-967D-4F7F63C54C5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BB156-C484-4917-85F5-5CC1198A91C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24149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3973F-4561-4CEB-ADDE-CEFA0E80762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029EF-45FB-460A-AF99-02ACB14A2D5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874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0263C-309C-4341-AA34-349F4F7366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51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61260-2F71-4ACF-B14D-DAC0245097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237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C3B1A-08C8-450E-9F3F-34707A8DE4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919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A3EDA-2F82-4A46-803E-9C4FC1EA65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73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29B1F-1848-49DD-A912-F35EAF66947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63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5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5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5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D385FF-C237-4808-BCD9-D5B84D44318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28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11072-B17A-4B81-AFEC-CC6FB451BC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67DF9-56F6-4F4C-9102-CEED32ED13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601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19E07-CF57-4943-B647-61BD050EB62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10/17/2017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48D46-9394-4D26-924C-6B5FC78858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68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E5BA92-2625-411F-9C1F-CEAA9E1534A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639B3B-9F65-4407-ADA1-CFD789DC27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46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Basic unix commands </a:t>
            </a:r>
            <a:br>
              <a:rPr lang="en-US" altLang="en-US" smtClean="0"/>
            </a:br>
            <a:r>
              <a:rPr lang="en-US" altLang="en-US" smtClean="0"/>
              <a:t>that everyone should know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(Even if you have a mac)</a:t>
            </a:r>
          </a:p>
        </p:txBody>
      </p:sp>
      <p:sp>
        <p:nvSpPr>
          <p:cNvPr id="2052" name="Rectangle 1"/>
          <p:cNvSpPr>
            <a:spLocks noChangeArrowheads="1"/>
          </p:cNvSpPr>
          <p:nvPr/>
        </p:nvSpPr>
        <p:spPr bwMode="auto">
          <a:xfrm>
            <a:off x="304800" y="533400"/>
            <a:ext cx="838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smtClean="0">
                <a:solidFill>
                  <a:prstClr val="black"/>
                </a:solidFill>
                <a:cs typeface="Arial" charset="0"/>
              </a:rPr>
              <a:t>http://bl831.als.lbl.gov/~jamesh/powerpoint/unix_commands.ppt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 smtClean="0">
              <a:solidFill>
                <a:prstClr val="black"/>
              </a:solidFill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smtClean="0">
                <a:solidFill>
                  <a:prstClr val="black"/>
                </a:solidFill>
                <a:cs typeface="Arial" charset="0"/>
              </a:rPr>
              <a:t>Slightly more advanced: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smtClean="0">
                <a:solidFill>
                  <a:prstClr val="black"/>
                </a:solidFill>
                <a:cs typeface="Arial" charset="0"/>
              </a:rPr>
              <a:t>http://bl831.als.lbl.gov/~jamesh/elves/manual/tricks.html</a:t>
            </a:r>
          </a:p>
        </p:txBody>
      </p:sp>
    </p:spTree>
    <p:extLst>
      <p:ext uri="{BB962C8B-B14F-4D97-AF65-F5344CB8AC3E}">
        <p14:creationId xmlns:p14="http://schemas.microsoft.com/office/powerpoint/2010/main" val="263993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Copy machine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429000"/>
          </a:xfrm>
        </p:spPr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Copy a file.  This is just like “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mv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” except it does not delete the original.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stupidname.txt bettername.txt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- change name, keep original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stupidname.txt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- now this is the same as “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3581400" y="1752600"/>
            <a:ext cx="1538288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800" b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cp</a:t>
            </a:r>
            <a:endParaRPr lang="en-US" altLang="en-US" sz="1800" b="1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6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“Permission denied” !?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429000"/>
          </a:xfrm>
        </p:spPr>
        <p:txBody>
          <a:bodyPr rtlCol="0">
            <a:normAutofit fontScale="6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Change the “permission” of a file.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chmod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a+r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filename.txt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	- make it so everyone can read it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chmod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u+rwx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filename.txt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	- make it you can read/write/execute it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chmod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–R 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u+rw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/some/random/place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	- make it so you can read/write everything under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	  a directory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2789238" y="1752600"/>
            <a:ext cx="356552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800" b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chmod</a:t>
            </a:r>
            <a:endParaRPr lang="en-US" altLang="en-US" sz="1800" b="1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91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Destroy! Destroy!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429000"/>
          </a:xfrm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Remove a file forever.  There is no “trash” or “undelete” 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unix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unwanted_file.txt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- delete file with that name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–f 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yourname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/*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forcefully remove everything in your 	    	    temporary directory. 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    Will not prompt for confirmation!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3581400" y="1752600"/>
            <a:ext cx="1538288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800" b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rm</a:t>
            </a:r>
            <a:endParaRPr lang="en-US" altLang="en-US" sz="1800" b="1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8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less is more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2004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Display the contents of a text file, page by page</a:t>
            </a:r>
          </a:p>
          <a:p>
            <a:pPr marL="0" indent="0" eaLnBrk="1" hangingPunct="1">
              <a:buFont typeface="Arial" charset="0"/>
              <a:buNone/>
            </a:pPr>
            <a:endParaRPr lang="en-US" altLang="en-US" sz="2400" smtClean="0">
              <a:latin typeface="Arial" charset="0"/>
              <a:cs typeface="Arial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 smtClean="0">
                <a:latin typeface="Courier New" pitchFamily="49" charset="0"/>
                <a:cs typeface="Courier New" pitchFamily="49" charset="0"/>
              </a:rPr>
              <a:t>more filename.txt  - </a:t>
            </a:r>
            <a:r>
              <a:rPr lang="en-US" altLang="en-US" sz="2400" smtClean="0">
                <a:latin typeface="Arial" charset="0"/>
                <a:cs typeface="Arial" charset="0"/>
              </a:rPr>
              <a:t>display contents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 smtClean="0">
                <a:latin typeface="Courier New" pitchFamily="49" charset="0"/>
                <a:cs typeface="Courier New" pitchFamily="49" charset="0"/>
              </a:rPr>
              <a:t>less filename.txt	- </a:t>
            </a:r>
            <a:r>
              <a:rPr lang="en-US" altLang="en-US" sz="2400" smtClean="0">
                <a:latin typeface="Arial" charset="0"/>
                <a:cs typeface="Arial" charset="0"/>
              </a:rPr>
              <a:t>many installs now have a replacement for “</a:t>
            </a:r>
            <a:r>
              <a:rPr lang="en-US" altLang="en-US" sz="2400" smtClean="0">
                <a:latin typeface="Courier New" pitchFamily="49" charset="0"/>
                <a:cs typeface="Courier New" pitchFamily="49" charset="0"/>
              </a:rPr>
              <a:t>more</a:t>
            </a:r>
            <a:r>
              <a:rPr lang="en-US" altLang="en-US" sz="2400" smtClean="0">
                <a:latin typeface="Arial" charset="0"/>
                <a:cs typeface="Arial" charset="0"/>
              </a:rPr>
              <a:t>” called “less” which has nicer search features.</a:t>
            </a:r>
          </a:p>
          <a:p>
            <a:pPr marL="0" indent="0" eaLnBrk="1" hangingPunct="1">
              <a:buFont typeface="Arial" charset="0"/>
              <a:buNone/>
            </a:pPr>
            <a:endParaRPr lang="en-US" altLang="en-US" sz="2400" smtClean="0">
              <a:latin typeface="Arial" charset="0"/>
              <a:cs typeface="Arial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to return to the command prompt, type “</a:t>
            </a:r>
            <a:r>
              <a:rPr lang="en-US" altLang="en-US" sz="240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altLang="en-US" sz="2400" smtClean="0">
                <a:latin typeface="Arial" charset="0"/>
                <a:cs typeface="Arial" charset="0"/>
              </a:rPr>
              <a:t>”</a:t>
            </a: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3127375" y="1752600"/>
            <a:ext cx="288925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800" b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more</a:t>
            </a:r>
            <a:endParaRPr lang="en-US" altLang="en-US" sz="1800" b="1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74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After the download…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2004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File compression and decompression</a:t>
            </a:r>
          </a:p>
          <a:p>
            <a:pPr marL="0" indent="0" eaLnBrk="1" hangingPunct="1">
              <a:buFont typeface="Arial" charset="0"/>
              <a:buNone/>
            </a:pPr>
            <a:endParaRPr lang="en-US" altLang="en-US" sz="2400" smtClean="0">
              <a:latin typeface="Arial" charset="0"/>
              <a:cs typeface="Arial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 smtClean="0">
                <a:latin typeface="Courier New" pitchFamily="49" charset="0"/>
                <a:cs typeface="Courier New" pitchFamily="49" charset="0"/>
              </a:rPr>
              <a:t>gunzip ~/Downloads/whatever.tar.gz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	 - decompress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 smtClean="0">
                <a:latin typeface="Courier New" pitchFamily="49" charset="0"/>
                <a:cs typeface="Courier New" pitchFamily="49" charset="0"/>
              </a:rPr>
              <a:t>gzip ~/Downloads/whatever.tar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	 - compress, creates file with </a:t>
            </a:r>
            <a:r>
              <a:rPr lang="en-US" altLang="en-US" sz="2400" smtClean="0">
                <a:latin typeface="Courier New" pitchFamily="49" charset="0"/>
                <a:cs typeface="Courier New" pitchFamily="49" charset="0"/>
              </a:rPr>
              <a:t>.gz </a:t>
            </a:r>
            <a:r>
              <a:rPr lang="en-US" altLang="en-US" sz="2400" smtClean="0">
                <a:latin typeface="Arial" charset="0"/>
                <a:cs typeface="Arial" charset="0"/>
              </a:rPr>
              <a:t>extension</a:t>
            </a:r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2449513" y="1752600"/>
            <a:ext cx="424497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800" b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gunzip</a:t>
            </a:r>
            <a:endParaRPr lang="en-US" altLang="en-US" sz="1800" b="1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83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Where the %$#&amp; is it?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2004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Search through directories, find files</a:t>
            </a:r>
          </a:p>
          <a:p>
            <a:pPr marL="0" indent="0" eaLnBrk="1" hangingPunct="1">
              <a:buFont typeface="Arial" charset="0"/>
              <a:buNone/>
            </a:pPr>
            <a:endParaRPr lang="en-US" altLang="en-US" sz="2400" smtClean="0">
              <a:latin typeface="Arial" charset="0"/>
              <a:cs typeface="Arial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 smtClean="0">
                <a:latin typeface="Courier New" pitchFamily="49" charset="0"/>
                <a:cs typeface="Courier New" pitchFamily="49" charset="0"/>
              </a:rPr>
              <a:t>find ./ -name ’important*.txt’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	 - look at everything under current working directory with name starting with “</a:t>
            </a:r>
            <a:r>
              <a:rPr lang="en-US" altLang="en-US" sz="2400" smtClean="0">
                <a:latin typeface="Courier New" pitchFamily="49" charset="0"/>
                <a:cs typeface="Courier New" pitchFamily="49" charset="0"/>
              </a:rPr>
              <a:t>important</a:t>
            </a:r>
            <a:r>
              <a:rPr lang="en-US" altLang="en-US" sz="2400" smtClean="0">
                <a:latin typeface="Arial" charset="0"/>
                <a:cs typeface="Arial" charset="0"/>
              </a:rPr>
              <a:t>” and ending in “</a:t>
            </a:r>
            <a:r>
              <a:rPr lang="en-US" altLang="en-US" sz="2400" smtClean="0">
                <a:latin typeface="Courier New" pitchFamily="49" charset="0"/>
                <a:cs typeface="Courier New" pitchFamily="49" charset="0"/>
              </a:rPr>
              <a:t>.txt</a:t>
            </a:r>
            <a:r>
              <a:rPr lang="en-US" altLang="en-US" sz="2400" smtClean="0">
                <a:latin typeface="Arial" charset="0"/>
                <a:cs typeface="Arial" charset="0"/>
              </a:rPr>
              <a:t>”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 smtClean="0">
                <a:latin typeface="Courier New" pitchFamily="49" charset="0"/>
                <a:cs typeface="Courier New" pitchFamily="49" charset="0"/>
              </a:rPr>
              <a:t>find / -name ’important*.txt’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 	- will always find it, but take a very long time!</a:t>
            </a:r>
          </a:p>
          <a:p>
            <a:pPr marL="0" indent="0" eaLnBrk="1" hangingPunct="1">
              <a:buFont typeface="Arial" charset="0"/>
              <a:buNone/>
            </a:pPr>
            <a:endParaRPr lang="en-US" altLang="en-US" sz="2400" smtClean="0">
              <a:latin typeface="Arial" charset="0"/>
              <a:cs typeface="Arial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127375" y="1752600"/>
            <a:ext cx="288925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800" b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find</a:t>
            </a:r>
            <a:endParaRPr lang="en-US" altLang="en-US" sz="1800" b="1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Arial" charset="0"/>
                <a:cs typeface="Arial" charset="0"/>
              </a:rPr>
              <a:t>Control! Control! You must learn Control!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534400" cy="32004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Stop jobs that are running in the foreground.  Note: &lt;Ctrl&gt; is that key on the keyboard that says “Ctrl”.</a:t>
            </a:r>
          </a:p>
          <a:p>
            <a:pPr marL="0" indent="0" eaLnBrk="1" hangingPunct="1">
              <a:buFont typeface="Arial" charset="0"/>
              <a:buNone/>
            </a:pPr>
            <a:endParaRPr lang="en-US" altLang="en-US" sz="240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 smtClean="0">
                <a:latin typeface="Courier New" pitchFamily="49" charset="0"/>
                <a:cs typeface="Courier New" pitchFamily="49" charset="0"/>
              </a:rPr>
              <a:t>&lt;Ctrl&gt;-Z</a:t>
            </a:r>
            <a:r>
              <a:rPr lang="en-US" altLang="en-US" sz="2400" smtClean="0">
                <a:latin typeface="Arial" charset="0"/>
                <a:cs typeface="Arial" charset="0"/>
              </a:rPr>
              <a:t>	 - get prompt back, but don’t kill the job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 smtClean="0">
                <a:latin typeface="Courier New" pitchFamily="49" charset="0"/>
                <a:cs typeface="Courier New" pitchFamily="49" charset="0"/>
              </a:rPr>
              <a:t>bg		</a:t>
            </a:r>
            <a:r>
              <a:rPr lang="en-US" altLang="en-US" sz="2400" smtClean="0">
                <a:latin typeface="Arial" charset="0"/>
                <a:cs typeface="Arial" charset="0"/>
              </a:rPr>
              <a:t>- after &lt;Ctrl&gt;-Z, put job in background</a:t>
            </a:r>
            <a:endParaRPr lang="en-US" altLang="en-US" sz="240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 smtClean="0">
                <a:latin typeface="Courier New" pitchFamily="49" charset="0"/>
                <a:cs typeface="Courier New" pitchFamily="49" charset="0"/>
              </a:rPr>
              <a:t>fg		</a:t>
            </a:r>
            <a:r>
              <a:rPr lang="en-US" altLang="en-US" sz="2400" smtClean="0">
                <a:latin typeface="Arial" charset="0"/>
                <a:cs typeface="Arial" charset="0"/>
              </a:rPr>
              <a:t>- I changed my mind! come back to foreground</a:t>
            </a:r>
            <a:endParaRPr lang="en-US" altLang="en-US" sz="240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 smtClean="0">
                <a:latin typeface="Courier New" pitchFamily="49" charset="0"/>
                <a:cs typeface="Courier New" pitchFamily="49" charset="0"/>
              </a:rPr>
              <a:t>&lt;Ctrl&gt;-A  </a:t>
            </a:r>
            <a:r>
              <a:rPr lang="en-US" altLang="en-US" sz="2400" smtClean="0">
                <a:latin typeface="Arial" charset="0"/>
                <a:cs typeface="Arial" charset="0"/>
              </a:rPr>
              <a:t>- go to beginning of the line</a:t>
            </a:r>
          </a:p>
          <a:p>
            <a:pPr marL="0" indent="0" eaLnBrk="1" hangingPunct="1">
              <a:buFont typeface="Arial" charset="0"/>
              <a:buNone/>
            </a:pPr>
            <a:endParaRPr lang="en-US" altLang="en-US" sz="2400" smtClean="0">
              <a:latin typeface="Arial" charset="0"/>
              <a:cs typeface="Arial" charset="0"/>
            </a:endParaRP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1828800" y="1524000"/>
            <a:ext cx="5595938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800" b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&lt;Ctrl&gt;-C</a:t>
            </a:r>
            <a:endParaRPr lang="en-US" altLang="en-US" sz="1800" b="1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9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Did I run out of disk space?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2004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Check how much space is left on disks</a:t>
            </a:r>
          </a:p>
          <a:p>
            <a:pPr marL="0" indent="0" eaLnBrk="1" hangingPunct="1">
              <a:buFont typeface="Arial" charset="0"/>
              <a:buNone/>
            </a:pPr>
            <a:endParaRPr lang="en-US" altLang="en-US" sz="2400" smtClean="0">
              <a:latin typeface="Arial" charset="0"/>
              <a:cs typeface="Arial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 smtClean="0">
                <a:latin typeface="Courier New" pitchFamily="49" charset="0"/>
                <a:cs typeface="Courier New" pitchFamily="49" charset="0"/>
              </a:rPr>
              <a:t>df </a:t>
            </a:r>
            <a:r>
              <a:rPr lang="en-US" altLang="en-US" sz="2400" smtClean="0">
                <a:latin typeface="Arial" charset="0"/>
                <a:cs typeface="Arial" charset="0"/>
              </a:rPr>
              <a:t>	 - look at space left on all disks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 smtClean="0">
                <a:latin typeface="Courier New" pitchFamily="49" charset="0"/>
                <a:cs typeface="Courier New" pitchFamily="49" charset="0"/>
              </a:rPr>
              <a:t>df . </a:t>
            </a:r>
            <a:r>
              <a:rPr lang="en-US" altLang="en-US" sz="2400" smtClean="0">
                <a:latin typeface="Arial" charset="0"/>
                <a:cs typeface="Arial" charset="0"/>
              </a:rPr>
              <a:t>	 - look at space left in the current working directory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 smtClean="0">
                <a:latin typeface="Courier New" pitchFamily="49" charset="0"/>
                <a:cs typeface="Courier New" pitchFamily="49" charset="0"/>
              </a:rPr>
              <a:t>du –sk . | sort –g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400" smtClean="0">
                <a:latin typeface="Arial" charset="0"/>
                <a:cs typeface="Arial" charset="0"/>
              </a:rPr>
              <a:t>	 - add up space taken up by all files and subdirectories, list biggest hog last</a:t>
            </a:r>
          </a:p>
          <a:p>
            <a:pPr marL="0" indent="0" eaLnBrk="1" hangingPunct="1">
              <a:buFont typeface="Arial" charset="0"/>
              <a:buNone/>
            </a:pPr>
            <a:endParaRPr lang="en-US" altLang="en-US" sz="2400" smtClean="0">
              <a:latin typeface="Arial" charset="0"/>
              <a:cs typeface="Arial" charset="0"/>
            </a:endParaRPr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2789238" y="1752600"/>
            <a:ext cx="356552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800" b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df du</a:t>
            </a:r>
            <a:endParaRPr lang="en-US" altLang="en-US" sz="1800" b="1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76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Why so slow?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2004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2400" dirty="0" smtClean="0">
                <a:latin typeface="Arial" charset="0"/>
                <a:cs typeface="Arial" charset="0"/>
              </a:rPr>
              <a:t>Look for programs that may be eating up CPU or memory.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altLang="en-US" sz="2400" dirty="0" smtClean="0">
              <a:latin typeface="Arial" charset="0"/>
              <a:cs typeface="Arial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2400" dirty="0" smtClean="0">
                <a:latin typeface="Courier New" pitchFamily="49" charset="0"/>
                <a:cs typeface="Courier New" pitchFamily="49" charset="0"/>
              </a:rPr>
              <a:t>top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	 - list processes in order of CPU usage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2400" dirty="0" smtClean="0">
                <a:latin typeface="Courier New" pitchFamily="49" charset="0"/>
                <a:cs typeface="Courier New" pitchFamily="49" charset="0"/>
              </a:rPr>
              <a:t>jobs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	 - list jobs running in background of current terminal</a:t>
            </a:r>
            <a:endParaRPr lang="en-US" alt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2400" dirty="0" err="1" smtClean="0">
                <a:latin typeface="Courier New" pitchFamily="49" charset="0"/>
                <a:cs typeface="Courier New" pitchFamily="49" charset="0"/>
              </a:rPr>
              <a:t>ps</a:t>
            </a:r>
            <a:r>
              <a:rPr lang="en-US" altLang="en-US" sz="2400" dirty="0" smtClean="0">
                <a:latin typeface="Courier New" pitchFamily="49" charset="0"/>
                <a:cs typeface="Courier New" pitchFamily="49" charset="0"/>
              </a:rPr>
              <a:t> –</a:t>
            </a:r>
            <a:r>
              <a:rPr lang="en-US" altLang="en-US" sz="2400" dirty="0" err="1" smtClean="0">
                <a:latin typeface="Courier New" pitchFamily="49" charset="0"/>
                <a:cs typeface="Courier New" pitchFamily="49" charset="0"/>
              </a:rPr>
              <a:t>fHu</a:t>
            </a:r>
            <a:r>
              <a:rPr lang="en-US" alt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400" dirty="0" err="1" smtClean="0">
                <a:latin typeface="Courier New" pitchFamily="49" charset="0"/>
                <a:cs typeface="Courier New" pitchFamily="49" charset="0"/>
              </a:rPr>
              <a:t>yourname</a:t>
            </a:r>
            <a:endParaRPr lang="en-US" alt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	 - list jobs belonging to your account in order of what spawned what </a:t>
            </a: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cs typeface="Arial" charset="0"/>
              </a:rPr>
              <a:t>(leave out the H on a mac)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altLang="en-US" sz="2400" dirty="0" smtClean="0">
              <a:latin typeface="Arial" charset="0"/>
              <a:cs typeface="Arial" charset="0"/>
            </a:endParaRPr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2449513" y="1752600"/>
            <a:ext cx="424497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800" b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ps top</a:t>
            </a:r>
            <a:endParaRPr lang="en-US" altLang="en-US" sz="1800" b="1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51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Die Die Die!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2004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Stop jobs that are running in the background</a:t>
            </a:r>
          </a:p>
          <a:p>
            <a:pPr marL="0" indent="0" eaLnBrk="1" hangingPunct="1">
              <a:buFont typeface="Arial" charset="0"/>
              <a:buNone/>
            </a:pPr>
            <a:endParaRPr lang="en-US" altLang="en-US" sz="240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 smtClean="0">
                <a:latin typeface="Courier New" pitchFamily="49" charset="0"/>
                <a:cs typeface="Courier New" pitchFamily="49" charset="0"/>
              </a:rPr>
              <a:t>kill %1 </a:t>
            </a:r>
            <a:r>
              <a:rPr lang="en-US" altLang="en-US" sz="2400" smtClean="0">
                <a:latin typeface="Arial" charset="0"/>
                <a:cs typeface="Arial" charset="0"/>
              </a:rPr>
              <a:t>	 - kill job [1], as listed in “</a:t>
            </a:r>
            <a:r>
              <a:rPr lang="en-US" altLang="en-US" sz="2400" smtClean="0">
                <a:latin typeface="Courier New" pitchFamily="49" charset="0"/>
                <a:cs typeface="Courier New" pitchFamily="49" charset="0"/>
              </a:rPr>
              <a:t>jobs</a:t>
            </a:r>
            <a:r>
              <a:rPr lang="en-US" altLang="en-US" sz="2400" smtClean="0">
                <a:latin typeface="Arial" charset="0"/>
                <a:cs typeface="Arial" charset="0"/>
              </a:rPr>
              <a:t>”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 smtClean="0">
                <a:latin typeface="Courier New" pitchFamily="49" charset="0"/>
                <a:cs typeface="Courier New" pitchFamily="49" charset="0"/>
              </a:rPr>
              <a:t>kill 1234 </a:t>
            </a:r>
            <a:r>
              <a:rPr lang="en-US" altLang="en-US" sz="2400" smtClean="0">
                <a:latin typeface="Arial" charset="0"/>
                <a:cs typeface="Arial" charset="0"/>
              </a:rPr>
              <a:t> - kill job listed as 1234 by “</a:t>
            </a:r>
            <a:r>
              <a:rPr lang="en-US" altLang="en-US" sz="2400" smtClean="0">
                <a:latin typeface="Courier New" pitchFamily="49" charset="0"/>
                <a:cs typeface="Courier New" pitchFamily="49" charset="0"/>
              </a:rPr>
              <a:t>ps</a:t>
            </a:r>
            <a:r>
              <a:rPr lang="en-US" altLang="en-US" sz="2400" smtClean="0">
                <a:latin typeface="Arial" charset="0"/>
                <a:cs typeface="Arial" charset="0"/>
              </a:rPr>
              <a:t>” or “</a:t>
            </a:r>
            <a:r>
              <a:rPr lang="en-US" altLang="en-US" sz="2400" smtClean="0">
                <a:latin typeface="Courier New" pitchFamily="49" charset="0"/>
                <a:cs typeface="Courier New" pitchFamily="49" charset="0"/>
              </a:rPr>
              <a:t>top</a:t>
            </a:r>
            <a:r>
              <a:rPr lang="en-US" altLang="en-US" sz="2400" smtClean="0">
                <a:latin typeface="Arial" charset="0"/>
                <a:cs typeface="Arial" charset="0"/>
              </a:rPr>
              <a:t>”</a:t>
            </a:r>
            <a:endParaRPr lang="en-US" altLang="en-US" sz="240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 smtClean="0">
                <a:latin typeface="Courier New" pitchFamily="49" charset="0"/>
                <a:cs typeface="Courier New" pitchFamily="49" charset="0"/>
              </a:rPr>
              <a:t>kill -9 1234</a:t>
            </a:r>
            <a:r>
              <a:rPr lang="en-US" altLang="en-US" sz="2400" smtClean="0">
                <a:latin typeface="Arial" charset="0"/>
                <a:cs typeface="Arial" charset="0"/>
              </a:rPr>
              <a:t> - that was not a suggestion!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 smtClean="0">
                <a:latin typeface="Courier New" pitchFamily="49" charset="0"/>
                <a:cs typeface="Courier New" pitchFamily="49" charset="0"/>
              </a:rPr>
              <a:t>kill -9 -g 1234</a:t>
            </a:r>
            <a:r>
              <a:rPr lang="en-US" altLang="en-US" sz="2400" smtClean="0">
                <a:latin typeface="Arial" charset="0"/>
                <a:cs typeface="Arial" charset="0"/>
              </a:rPr>
              <a:t> – seriously kill that job and the 			    program that launched it</a:t>
            </a:r>
          </a:p>
          <a:p>
            <a:pPr marL="0" indent="0" eaLnBrk="1" hangingPunct="1">
              <a:buFont typeface="Arial" charset="0"/>
              <a:buNone/>
            </a:pPr>
            <a:endParaRPr lang="en-US" altLang="en-US" sz="2400" smtClean="0">
              <a:latin typeface="Arial" charset="0"/>
              <a:cs typeface="Arial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n-US" altLang="en-US" sz="2400" smtClean="0">
              <a:latin typeface="Arial" charset="0"/>
              <a:cs typeface="Arial" charset="0"/>
            </a:endParaRPr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3127375" y="1752600"/>
            <a:ext cx="288925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800" b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kill</a:t>
            </a:r>
            <a:endParaRPr lang="en-US" altLang="en-US" sz="1800" b="1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20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What the ~*&amp;?!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en-US" sz="3600" smtClean="0">
                <a:latin typeface="Courier New" pitchFamily="49" charset="0"/>
                <a:cs typeface="Courier New" pitchFamily="49" charset="0"/>
              </a:rPr>
              <a:t>~</a:t>
            </a:r>
            <a:r>
              <a:rPr lang="en-US" altLang="en-US" sz="2000" smtClean="0">
                <a:latin typeface="Arial" charset="0"/>
                <a:cs typeface="Arial" charset="0"/>
              </a:rPr>
              <a:t>	“tilde” indicates your home directory: </a:t>
            </a:r>
            <a:r>
              <a:rPr lang="en-US" altLang="en-US" sz="2000" smtClean="0">
                <a:latin typeface="Courier New" pitchFamily="49" charset="0"/>
                <a:cs typeface="Courier New" pitchFamily="49" charset="0"/>
              </a:rPr>
              <a:t>/home/you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en-US" sz="360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en-US" sz="2000" smtClean="0">
                <a:latin typeface="Arial" charset="0"/>
                <a:cs typeface="Arial" charset="0"/>
              </a:rPr>
              <a:t>	“star”: wildcard, matches anything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en-US" sz="360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altLang="en-US" sz="2000" smtClean="0">
                <a:latin typeface="Arial" charset="0"/>
                <a:cs typeface="Arial" charset="0"/>
              </a:rPr>
              <a:t>	wildcard, matches any one character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en-US" sz="360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altLang="en-US" sz="2000" smtClean="0">
                <a:latin typeface="Arial" charset="0"/>
                <a:cs typeface="Arial" charset="0"/>
              </a:rPr>
              <a:t>	History substitution, do not use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en-US" sz="360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altLang="en-US" sz="2000" smtClean="0">
                <a:latin typeface="Arial" charset="0"/>
                <a:cs typeface="Arial" charset="0"/>
              </a:rPr>
              <a:t>	run a job in the background, or redirect errors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en-US" sz="36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#%</a:t>
            </a:r>
            <a:r>
              <a:rPr lang="en-US" altLang="en-US" sz="2000" smtClean="0">
                <a:solidFill>
                  <a:srgbClr val="000000"/>
                </a:solidFill>
                <a:latin typeface="Arial" charset="0"/>
                <a:cs typeface="Arial" charset="0"/>
              </a:rPr>
              <a:t>	special characters for most crystallography programs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en-US" sz="36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`\([“’</a:t>
            </a:r>
            <a:r>
              <a:rPr lang="en-US" altLang="en-US" sz="2000" smtClean="0">
                <a:solidFill>
                  <a:srgbClr val="000000"/>
                </a:solidFill>
                <a:latin typeface="Arial" charset="0"/>
                <a:cs typeface="Arial" charset="0"/>
              </a:rPr>
              <a:t>	back-quote, backslash, etc. special to shell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en-US" smtClean="0">
                <a:latin typeface="Courier New" pitchFamily="49" charset="0"/>
                <a:cs typeface="Courier New" pitchFamily="49" charset="0"/>
              </a:rPr>
              <a:t>_</a:t>
            </a:r>
            <a:r>
              <a:rPr lang="en-US" altLang="en-US" sz="2000" smtClean="0">
                <a:latin typeface="Arial" charset="0"/>
                <a:cs typeface="Arial" charset="0"/>
              </a:rPr>
              <a:t>	underscore, use this instead of spaces!!!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altLang="en-US" sz="240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39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0" descr="the middle mouse butt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219200"/>
            <a:ext cx="308610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too… much… typing!</a:t>
            </a:r>
          </a:p>
        </p:txBody>
      </p:sp>
      <p:sp>
        <p:nvSpPr>
          <p:cNvPr id="21508" name="Content Placeholder 2"/>
          <p:cNvSpPr>
            <a:spLocks noGrp="1"/>
          </p:cNvSpPr>
          <p:nvPr>
            <p:ph idx="1"/>
          </p:nvPr>
        </p:nvSpPr>
        <p:spPr>
          <a:xfrm>
            <a:off x="304800" y="3200400"/>
            <a:ext cx="8077200" cy="32004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altLang="en-US" sz="2400" smtClean="0">
              <a:latin typeface="Arial" charset="0"/>
              <a:cs typeface="Arial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n-US" altLang="en-US" sz="2400" smtClean="0">
              <a:latin typeface="Arial" charset="0"/>
              <a:cs typeface="Arial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800" smtClean="0">
                <a:latin typeface="Arial" charset="0"/>
                <a:cs typeface="Arial" charset="0"/>
              </a:rPr>
              <a:t>1) Make sure X11 is running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800" smtClean="0">
                <a:latin typeface="Arial" charset="0"/>
                <a:cs typeface="Arial" charset="0"/>
              </a:rPr>
              <a:t>2) Select some text with mouse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800" smtClean="0">
                <a:latin typeface="Arial" charset="0"/>
                <a:cs typeface="Arial" charset="0"/>
              </a:rPr>
              <a:t>3) Move mouse over to your terminal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800" smtClean="0">
                <a:latin typeface="Arial" charset="0"/>
                <a:cs typeface="Arial" charset="0"/>
              </a:rPr>
              <a:t>4) Hit middle mouse button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800" smtClean="0">
                <a:latin typeface="Arial" charset="0"/>
                <a:cs typeface="Arial" charset="0"/>
              </a:rPr>
              <a:t>5) No keyboard required!</a:t>
            </a:r>
          </a:p>
        </p:txBody>
      </p:sp>
      <p:sp>
        <p:nvSpPr>
          <p:cNvPr id="21509" name="AutoShape 2" descr="Image result for middle mouse button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21510" name="AutoShape 4" descr="Image result for middle mouse button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21511" name="AutoShape 6" descr="Image result for middle mouse button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21512" name="AutoShape 8" descr="Image result for middle mouse button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45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run DIALS: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0678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source </a:t>
            </a:r>
            <a:r>
              <a:rPr lang="en-US" sz="2800" dirty="0" smtClean="0"/>
              <a:t>/Applications/dials-v1-7-2/</a:t>
            </a:r>
            <a:r>
              <a:rPr lang="en-US" sz="2800" dirty="0" err="1" smtClean="0"/>
              <a:t>dials_env.csh</a:t>
            </a:r>
            <a:endParaRPr lang="en-US" sz="28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x</a:t>
            </a:r>
            <a:r>
              <a:rPr lang="en-US" dirty="0" smtClean="0"/>
              <a:t>ia2 </a:t>
            </a:r>
            <a:r>
              <a:rPr lang="en-US" dirty="0" err="1" smtClean="0"/>
              <a:t>mosflm_</a:t>
            </a:r>
            <a:r>
              <a:rPr lang="en-US" dirty="0" err="1" smtClean="0"/>
              <a:t>beam_centre</a:t>
            </a:r>
            <a:r>
              <a:rPr lang="en-US" dirty="0" smtClean="0"/>
              <a:t>=151.4,144.8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</a:t>
            </a:r>
            <a:r>
              <a:rPr lang="en-US" dirty="0" smtClean="0"/>
              <a:t>home/data/data2016/SERCAT-Sun/MM/MLYS</a:t>
            </a:r>
            <a:r>
              <a:rPr lang="en-US" dirty="0" smtClean="0"/>
              <a:t>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dials.reciprocal_space_viewer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718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How to run </a:t>
            </a:r>
            <a:r>
              <a:rPr lang="en-US" dirty="0" smtClean="0"/>
              <a:t>DIALS the hard way: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067800" cy="548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% </a:t>
            </a:r>
            <a:r>
              <a:rPr lang="en-US" dirty="0" err="1" smtClean="0"/>
              <a:t>d</a:t>
            </a:r>
            <a:r>
              <a:rPr lang="en-US" dirty="0" err="1" smtClean="0"/>
              <a:t>ials.import</a:t>
            </a:r>
            <a:r>
              <a:rPr lang="en-US" dirty="0" smtClean="0"/>
              <a:t> </a:t>
            </a:r>
            <a:r>
              <a:rPr lang="en-US" dirty="0" smtClean="0"/>
              <a:t>/home/ …. /MLYS/</a:t>
            </a:r>
          </a:p>
          <a:p>
            <a:pPr marL="0" indent="0">
              <a:buNone/>
            </a:pPr>
            <a:r>
              <a:rPr lang="en-US" dirty="0" smtClean="0"/>
              <a:t>% </a:t>
            </a:r>
            <a:r>
              <a:rPr lang="en-US" dirty="0" err="1" smtClean="0"/>
              <a:t>dials.find_spots</a:t>
            </a:r>
            <a:r>
              <a:rPr lang="en-US" dirty="0" smtClean="0"/>
              <a:t> </a:t>
            </a:r>
            <a:r>
              <a:rPr lang="en-US" dirty="0" err="1"/>
              <a:t>datablock.json</a:t>
            </a:r>
            <a:r>
              <a:rPr lang="en-US" dirty="0"/>
              <a:t> </a:t>
            </a:r>
            <a:r>
              <a:rPr lang="en-US" dirty="0" err="1" smtClean="0"/>
              <a:t>nproc</a:t>
            </a:r>
            <a:r>
              <a:rPr lang="en-US" dirty="0" smtClean="0"/>
              <a:t>=8</a:t>
            </a:r>
          </a:p>
          <a:p>
            <a:pPr marL="0" indent="0">
              <a:buNone/>
            </a:pPr>
            <a:r>
              <a:rPr lang="en-US" dirty="0" smtClean="0"/>
              <a:t>% </a:t>
            </a:r>
            <a:r>
              <a:rPr lang="en-US" dirty="0" err="1" smtClean="0"/>
              <a:t>dials.reciprocal_space_viewer</a:t>
            </a:r>
            <a:r>
              <a:rPr lang="en-US" dirty="0" smtClean="0"/>
              <a:t> </a:t>
            </a:r>
            <a:r>
              <a:rPr lang="en-US" dirty="0" err="1" smtClean="0"/>
              <a:t>datablock.json</a:t>
            </a:r>
            <a:r>
              <a:rPr lang="en-US" dirty="0" smtClean="0"/>
              <a:t> </a:t>
            </a:r>
            <a:r>
              <a:rPr lang="en-US" dirty="0" err="1" smtClean="0"/>
              <a:t>strong.pickle</a:t>
            </a:r>
            <a:r>
              <a:rPr lang="en-US" dirty="0" smtClean="0"/>
              <a:t> &amp;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% </a:t>
            </a:r>
            <a:r>
              <a:rPr lang="en-US" dirty="0" err="1" smtClean="0"/>
              <a:t>dials.image_viewer</a:t>
            </a:r>
            <a:r>
              <a:rPr lang="en-US" dirty="0" smtClean="0"/>
              <a:t> </a:t>
            </a:r>
            <a:r>
              <a:rPr lang="en-US" dirty="0" err="1" smtClean="0"/>
              <a:t>datablock.json</a:t>
            </a:r>
            <a:r>
              <a:rPr lang="en-US" dirty="0" smtClean="0"/>
              <a:t> &amp;</a:t>
            </a:r>
          </a:p>
          <a:p>
            <a:pPr marL="0" indent="0">
              <a:buNone/>
            </a:pPr>
            <a:r>
              <a:rPr lang="en-US" dirty="0" smtClean="0"/>
              <a:t>% </a:t>
            </a:r>
            <a:r>
              <a:rPr lang="en-US" dirty="0" err="1" smtClean="0"/>
              <a:t>dials.generate_mask</a:t>
            </a:r>
            <a:r>
              <a:rPr lang="en-US" dirty="0" smtClean="0"/>
              <a:t> </a:t>
            </a:r>
            <a:r>
              <a:rPr lang="en-US" dirty="0" err="1" smtClean="0"/>
              <a:t>untrusted.polygon</a:t>
            </a:r>
            <a:r>
              <a:rPr lang="en-US" dirty="0" smtClean="0"/>
              <a:t>=1958,2024,0,2005,0,2151,1956,2125 </a:t>
            </a:r>
            <a:r>
              <a:rPr lang="en-US" dirty="0" err="1" smtClean="0"/>
              <a:t>untrusted.circle</a:t>
            </a:r>
            <a:r>
              <a:rPr lang="en-US" dirty="0" smtClean="0"/>
              <a:t>=1964,2073,200</a:t>
            </a:r>
          </a:p>
          <a:p>
            <a:pPr marL="0" indent="0">
              <a:buNone/>
            </a:pPr>
            <a:r>
              <a:rPr lang="en-US" dirty="0" smtClean="0"/>
              <a:t>% open –t </a:t>
            </a:r>
            <a:r>
              <a:rPr lang="en-US" dirty="0" err="1" smtClean="0"/>
              <a:t>datablock.json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29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281" y="0"/>
            <a:ext cx="9144000" cy="1143000"/>
          </a:xfrm>
        </p:spPr>
        <p:txBody>
          <a:bodyPr/>
          <a:lstStyle/>
          <a:p>
            <a:r>
              <a:rPr lang="en-US" dirty="0" smtClean="0"/>
              <a:t>How to run </a:t>
            </a:r>
            <a:r>
              <a:rPr lang="en-US" dirty="0" smtClean="0"/>
              <a:t>DIALS the hard way: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0678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% open -t </a:t>
            </a:r>
            <a:r>
              <a:rPr lang="en-US" dirty="0" err="1"/>
              <a:t>datablock.json</a:t>
            </a:r>
            <a:endParaRPr lang="en-US" dirty="0"/>
          </a:p>
          <a:p>
            <a:pPr marL="400050" lvl="1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	Change origin to -144.8,151.4,-200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	edit mask = </a:t>
            </a:r>
            <a:r>
              <a:rPr lang="en-US" dirty="0" err="1" smtClean="0">
                <a:solidFill>
                  <a:srgbClr val="00B050"/>
                </a:solidFill>
              </a:rPr>
              <a:t>mask.pickle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/>
              <a:t>% </a:t>
            </a:r>
            <a:r>
              <a:rPr lang="en-US" dirty="0" err="1" smtClean="0"/>
              <a:t>dials.find_spots</a:t>
            </a:r>
            <a:r>
              <a:rPr lang="en-US" dirty="0" smtClean="0"/>
              <a:t> </a:t>
            </a:r>
            <a:r>
              <a:rPr lang="en-US" dirty="0" err="1"/>
              <a:t>datablock.json</a:t>
            </a:r>
            <a:r>
              <a:rPr lang="en-US" dirty="0"/>
              <a:t> </a:t>
            </a:r>
            <a:r>
              <a:rPr lang="en-US" dirty="0" err="1"/>
              <a:t>nproc</a:t>
            </a:r>
            <a:r>
              <a:rPr lang="en-US" dirty="0"/>
              <a:t>=8</a:t>
            </a:r>
          </a:p>
          <a:p>
            <a:pPr marL="0" indent="0">
              <a:buNone/>
            </a:pPr>
            <a:r>
              <a:rPr lang="en-US" dirty="0" smtClean="0"/>
              <a:t>% </a:t>
            </a:r>
            <a:r>
              <a:rPr lang="en-US" dirty="0" err="1" smtClean="0"/>
              <a:t>dials.index</a:t>
            </a:r>
            <a:r>
              <a:rPr lang="en-US" dirty="0" smtClean="0"/>
              <a:t> </a:t>
            </a:r>
            <a:r>
              <a:rPr lang="en-US" dirty="0" err="1"/>
              <a:t>datablock.json</a:t>
            </a:r>
            <a:r>
              <a:rPr lang="en-US" dirty="0"/>
              <a:t> </a:t>
            </a:r>
            <a:r>
              <a:rPr lang="en-US" dirty="0" err="1" smtClean="0"/>
              <a:t>strong.pickle</a:t>
            </a:r>
            <a:r>
              <a:rPr lang="en-US" dirty="0" smtClean="0"/>
              <a:t> \        	</a:t>
            </a:r>
            <a:r>
              <a:rPr lang="en-US" dirty="0" err="1" smtClean="0"/>
              <a:t>space_group</a:t>
            </a:r>
            <a:r>
              <a:rPr lang="en-US" dirty="0" smtClean="0"/>
              <a:t>=P21 \ 	</a:t>
            </a:r>
            <a:r>
              <a:rPr lang="en-US" dirty="0" err="1" smtClean="0"/>
              <a:t>unit_cell</a:t>
            </a:r>
            <a:r>
              <a:rPr lang="en-US" dirty="0" smtClean="0"/>
              <a:t>=27.28,62.44,59.82,90,90.615,90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% </a:t>
            </a:r>
            <a:r>
              <a:rPr lang="en-US" dirty="0" err="1" smtClean="0"/>
              <a:t>dials.integrate</a:t>
            </a:r>
            <a:r>
              <a:rPr lang="en-US" dirty="0" smtClean="0"/>
              <a:t> </a:t>
            </a:r>
            <a:r>
              <a:rPr lang="en-US" dirty="0" err="1" smtClean="0"/>
              <a:t>experiments.json</a:t>
            </a:r>
            <a:r>
              <a:rPr lang="en-US" dirty="0" smtClean="0"/>
              <a:t> </a:t>
            </a:r>
            <a:r>
              <a:rPr lang="en-US" dirty="0" err="1" smtClean="0"/>
              <a:t>indexed.pickle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% </a:t>
            </a:r>
            <a:r>
              <a:rPr lang="en-US" dirty="0" err="1"/>
              <a:t>dials.image_viewer</a:t>
            </a:r>
            <a:r>
              <a:rPr lang="en-US" dirty="0"/>
              <a:t> </a:t>
            </a:r>
            <a:r>
              <a:rPr lang="en-US" dirty="0" err="1" smtClean="0"/>
              <a:t>integrated.pickle</a:t>
            </a:r>
            <a:r>
              <a:rPr lang="en-US" dirty="0" smtClean="0"/>
              <a:t> \ 	</a:t>
            </a:r>
            <a:r>
              <a:rPr lang="en-US" dirty="0" err="1" smtClean="0"/>
              <a:t>integrated_experiments.json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61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281" y="0"/>
            <a:ext cx="9144000" cy="1143000"/>
          </a:xfrm>
        </p:spPr>
        <p:txBody>
          <a:bodyPr/>
          <a:lstStyle/>
          <a:p>
            <a:r>
              <a:rPr lang="en-US" dirty="0" smtClean="0"/>
              <a:t>How to run </a:t>
            </a:r>
            <a:r>
              <a:rPr lang="en-US" dirty="0" smtClean="0"/>
              <a:t>DIALS the hard way: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0678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% </a:t>
            </a:r>
            <a:r>
              <a:rPr lang="en-US" dirty="0" err="1"/>
              <a:t>dials.export</a:t>
            </a:r>
            <a:r>
              <a:rPr lang="en-US" dirty="0"/>
              <a:t> </a:t>
            </a:r>
            <a:r>
              <a:rPr lang="en-US" dirty="0" err="1"/>
              <a:t>integrated_experiments.json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integrated.pickle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% pointless </a:t>
            </a:r>
            <a:r>
              <a:rPr lang="en-US" dirty="0" err="1" smtClean="0"/>
              <a:t>hklin</a:t>
            </a:r>
            <a:r>
              <a:rPr lang="en-US" dirty="0" smtClean="0"/>
              <a:t> </a:t>
            </a:r>
            <a:r>
              <a:rPr lang="en-US" dirty="0" err="1" smtClean="0"/>
              <a:t>integrated.mtz</a:t>
            </a:r>
            <a:r>
              <a:rPr lang="en-US" dirty="0" smtClean="0"/>
              <a:t> </a:t>
            </a:r>
            <a:r>
              <a:rPr lang="en-US" dirty="0" err="1" smtClean="0"/>
              <a:t>hklout</a:t>
            </a:r>
            <a:r>
              <a:rPr lang="en-US" dirty="0" smtClean="0"/>
              <a:t> </a:t>
            </a:r>
            <a:r>
              <a:rPr lang="en-US" dirty="0" err="1" smtClean="0"/>
              <a:t>ptls.mtz</a:t>
            </a:r>
            <a:r>
              <a:rPr lang="en-US" dirty="0" smtClean="0"/>
              <a:t> | 	tee pointless.log</a:t>
            </a:r>
          </a:p>
          <a:p>
            <a:pPr marL="0" indent="0">
              <a:buNone/>
            </a:pPr>
            <a:r>
              <a:rPr lang="en-US" dirty="0" smtClean="0"/>
              <a:t>% </a:t>
            </a:r>
            <a:r>
              <a:rPr lang="en-US" dirty="0" err="1" smtClean="0"/>
              <a:t>e</a:t>
            </a:r>
            <a:r>
              <a:rPr lang="en-US" dirty="0" err="1" smtClean="0">
                <a:solidFill>
                  <a:srgbClr val="00B050"/>
                </a:solidFill>
              </a:rPr>
              <a:t>grep</a:t>
            </a:r>
            <a:r>
              <a:rPr lang="en-US" dirty="0" smtClean="0">
                <a:solidFill>
                  <a:srgbClr val="00B050"/>
                </a:solidFill>
              </a:rPr>
              <a:t> “</a:t>
            </a:r>
            <a:r>
              <a:rPr lang="en-US" dirty="0" err="1" smtClean="0">
                <a:solidFill>
                  <a:srgbClr val="00B050"/>
                </a:solidFill>
              </a:rPr>
              <a:t>Best|twin</a:t>
            </a:r>
            <a:r>
              <a:rPr lang="en-US" dirty="0" smtClean="0">
                <a:solidFill>
                  <a:srgbClr val="00B050"/>
                </a:solidFill>
              </a:rPr>
              <a:t>” pointless.log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/>
              <a:t>% echo “refine parallel” |\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aimless </a:t>
            </a:r>
            <a:r>
              <a:rPr lang="en-US" dirty="0" err="1" smtClean="0"/>
              <a:t>hklin</a:t>
            </a:r>
            <a:r>
              <a:rPr lang="en-US" dirty="0" smtClean="0"/>
              <a:t> </a:t>
            </a:r>
            <a:r>
              <a:rPr lang="en-US" dirty="0" err="1" smtClean="0"/>
              <a:t>ptls.mtz</a:t>
            </a:r>
            <a:r>
              <a:rPr lang="en-US" dirty="0"/>
              <a:t> </a:t>
            </a:r>
            <a:r>
              <a:rPr lang="en-US" dirty="0" err="1" smtClean="0"/>
              <a:t>hklout</a:t>
            </a:r>
            <a:r>
              <a:rPr lang="en-US" dirty="0" smtClean="0"/>
              <a:t> </a:t>
            </a:r>
            <a:r>
              <a:rPr lang="en-US" dirty="0" err="1" smtClean="0"/>
              <a:t>amls.mtz</a:t>
            </a:r>
            <a:r>
              <a:rPr lang="en-US" dirty="0" smtClean="0"/>
              <a:t> |\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tee aimless.log</a:t>
            </a:r>
          </a:p>
          <a:p>
            <a:pPr marL="0" indent="0">
              <a:buNone/>
            </a:pPr>
            <a:r>
              <a:rPr lang="en-US" dirty="0" smtClean="0"/>
              <a:t>% truncate </a:t>
            </a:r>
            <a:r>
              <a:rPr lang="en-US" dirty="0" err="1" smtClean="0"/>
              <a:t>hklin</a:t>
            </a:r>
            <a:r>
              <a:rPr lang="en-US" dirty="0" smtClean="0"/>
              <a:t> </a:t>
            </a:r>
            <a:r>
              <a:rPr lang="en-US" dirty="0" err="1" smtClean="0"/>
              <a:t>amls.mtz</a:t>
            </a:r>
            <a:r>
              <a:rPr lang="en-US" dirty="0" smtClean="0"/>
              <a:t> </a:t>
            </a:r>
            <a:r>
              <a:rPr lang="en-US" dirty="0" err="1" smtClean="0"/>
              <a:t>hklout</a:t>
            </a:r>
            <a:r>
              <a:rPr lang="en-US" dirty="0" smtClean="0"/>
              <a:t> </a:t>
            </a:r>
            <a:r>
              <a:rPr lang="en-US" dirty="0" err="1" smtClean="0"/>
              <a:t>truncated.mtz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% </a:t>
            </a:r>
            <a:r>
              <a:rPr lang="en-US" dirty="0" err="1" smtClean="0">
                <a:solidFill>
                  <a:srgbClr val="00B050"/>
                </a:solidFill>
              </a:rPr>
              <a:t>phenix.autosol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truncated.mtz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31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run XDS: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915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cd</a:t>
            </a:r>
          </a:p>
          <a:p>
            <a:pPr marL="0" indent="0">
              <a:buNone/>
            </a:pPr>
            <a:r>
              <a:rPr lang="en-US" sz="2400" dirty="0" err="1" smtClean="0"/>
              <a:t>mkdir</a:t>
            </a:r>
            <a:r>
              <a:rPr lang="en-US" sz="2400" dirty="0" smtClean="0"/>
              <a:t> –p processing/SERCAT-Sun/MM/MLYS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cd processing/SERCAT-Sun/MM/MLYS</a:t>
            </a:r>
          </a:p>
          <a:p>
            <a:pPr marL="0" indent="0">
              <a:buNone/>
            </a:pPr>
            <a:r>
              <a:rPr lang="en-US" sz="2400" dirty="0" smtClean="0"/>
              <a:t>ln –sf </a:t>
            </a:r>
            <a:r>
              <a:rPr lang="en-US" sz="2400" dirty="0"/>
              <a:t>/</a:t>
            </a:r>
            <a:r>
              <a:rPr lang="en-US" sz="2400" dirty="0" smtClean="0"/>
              <a:t>home/data/data2016/SERCAT-Sun/MM/MLYS/ ./data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/>
              <a:t>x</a:t>
            </a:r>
            <a:r>
              <a:rPr lang="en-US" sz="2400" dirty="0" err="1" smtClean="0"/>
              <a:t>dsgui</a:t>
            </a:r>
            <a:r>
              <a:rPr lang="en-US" sz="2400" dirty="0" smtClean="0"/>
              <a:t> &amp;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firefox</a:t>
            </a:r>
            <a:r>
              <a:rPr lang="en-US" sz="2400" dirty="0" smtClean="0"/>
              <a:t> </a:t>
            </a:r>
            <a:r>
              <a:rPr lang="en-US" sz="2400" dirty="0"/>
              <a:t>https://</a:t>
            </a:r>
            <a:r>
              <a:rPr lang="en-US" sz="2400" dirty="0" smtClean="0"/>
              <a:t>strucbio.biologie.uni-	konstanz.de/</a:t>
            </a:r>
            <a:r>
              <a:rPr lang="en-US" sz="2400" dirty="0" err="1" smtClean="0"/>
              <a:t>xdswiki</a:t>
            </a:r>
            <a:r>
              <a:rPr lang="en-US" sz="2400" dirty="0" smtClean="0"/>
              <a:t>/</a:t>
            </a:r>
            <a:r>
              <a:rPr lang="en-US" sz="2400" dirty="0" err="1" smtClean="0"/>
              <a:t>index.php</a:t>
            </a:r>
            <a:r>
              <a:rPr lang="en-US" sz="2400" dirty="0" smtClean="0"/>
              <a:t>/XDSGUI &amp;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4315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3622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Trick Question:</a:t>
            </a:r>
            <a:b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space group?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3276600"/>
            <a:ext cx="585769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= 63 b = 63 c = 63 </a:t>
            </a:r>
          </a:p>
          <a:p>
            <a:r>
              <a:rPr lang="el-GR" sz="4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sz="4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90 </a:t>
            </a:r>
            <a:r>
              <a:rPr lang="el-GR" sz="4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sz="4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90 </a:t>
            </a:r>
            <a:r>
              <a:rPr lang="el-GR" sz="4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r>
              <a:rPr lang="en-US" sz="4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90</a:t>
            </a:r>
            <a:endParaRPr lang="en-US" sz="4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42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you know when:</a:t>
            </a:r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600200"/>
            <a:ext cx="795762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4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Autoindexing</a:t>
            </a:r>
            <a:r>
              <a:rPr lang="en-US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	Lattice (14)</a:t>
            </a:r>
          </a:p>
          <a:p>
            <a:pPr>
              <a:lnSpc>
                <a:spcPct val="200000"/>
              </a:lnSpc>
            </a:pPr>
            <a:r>
              <a:rPr lang="en-US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Scaling:			Point Group (43)</a:t>
            </a:r>
          </a:p>
          <a:p>
            <a:pPr>
              <a:lnSpc>
                <a:spcPct val="200000"/>
              </a:lnSpc>
            </a:pPr>
            <a:r>
              <a:rPr lang="en-US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Refinement:		Space Group (84)</a:t>
            </a:r>
            <a:endParaRPr lang="en-US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83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600199"/>
          </a:xfrm>
        </p:spPr>
        <p:txBody>
          <a:bodyPr/>
          <a:lstStyle/>
          <a:p>
            <a:r>
              <a:rPr lang="en-US" dirty="0" smtClean="0"/>
              <a:t>Incompatible chemistries</a:t>
            </a:r>
            <a:br>
              <a:rPr lang="en-US" dirty="0" smtClean="0"/>
            </a:br>
            <a:r>
              <a:rPr lang="en-US" dirty="0" smtClean="0"/>
              <a:t> for crystallization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905000"/>
            <a:ext cx="2209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Mg + PO4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Ca + SO4</a:t>
            </a:r>
          </a:p>
          <a:p>
            <a:r>
              <a:rPr lang="en-US" dirty="0" err="1" smtClean="0">
                <a:solidFill>
                  <a:prstClr val="black"/>
                </a:solidFill>
              </a:rPr>
              <a:t>Tris</a:t>
            </a:r>
            <a:r>
              <a:rPr lang="en-US" dirty="0" smtClean="0">
                <a:solidFill>
                  <a:prstClr val="black"/>
                </a:solidFill>
              </a:rPr>
              <a:t> + gold</a:t>
            </a:r>
          </a:p>
          <a:p>
            <a:r>
              <a:rPr lang="en-US" dirty="0" err="1" smtClean="0">
                <a:solidFill>
                  <a:prstClr val="black"/>
                </a:solidFill>
              </a:rPr>
              <a:t>Tris</a:t>
            </a:r>
            <a:r>
              <a:rPr lang="en-US" dirty="0" smtClean="0">
                <a:solidFill>
                  <a:prstClr val="black"/>
                </a:solidFill>
              </a:rPr>
              <a:t>  + temperature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Lipid + oil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Salt + peg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Salt + detergent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Zn + PO4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Ca + PO4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Ca + hi pH</a:t>
            </a:r>
          </a:p>
          <a:p>
            <a:endParaRPr lang="en-US" dirty="0" smtClean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600" y="2013898"/>
            <a:ext cx="2209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Ag + Cl</a:t>
            </a:r>
          </a:p>
          <a:p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Osmotic shock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US" dirty="0" err="1" smtClean="0">
                <a:solidFill>
                  <a:prstClr val="black"/>
                </a:solidFill>
              </a:rPr>
              <a:t>Tris</a:t>
            </a:r>
            <a:r>
              <a:rPr lang="en-US" dirty="0" smtClean="0">
                <a:solidFill>
                  <a:prstClr val="black"/>
                </a:solidFill>
              </a:rPr>
              <a:t> + </a:t>
            </a:r>
            <a:r>
              <a:rPr lang="en-US" dirty="0" err="1" smtClean="0">
                <a:solidFill>
                  <a:prstClr val="black"/>
                </a:solidFill>
              </a:rPr>
              <a:t>gluteraldehyde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17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Where am 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468563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Print name of the “current working directory”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This is the default directory/folder where the shell program will look first for programs, files, etc.  It is “where you are” in Unix space.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3581400" y="1752600"/>
            <a:ext cx="2214563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800" b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pwd</a:t>
            </a:r>
            <a:endParaRPr lang="en-US" altLang="en-US" sz="1800" b="1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4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What is a directory?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34290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altLang="en-US" sz="2800" smtClean="0">
                <a:latin typeface="Arial" charset="0"/>
                <a:cs typeface="Arial" charset="0"/>
              </a:rPr>
              <a:t>Directories are places you put files.  They are represented as words connected by the “/” character.  On Windows, they use a “\”, just to be different. On Mac, they are called “folders”.  Whatever you do…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b="1" smtClean="0">
                <a:solidFill>
                  <a:srgbClr val="FF0000"/>
                </a:solidFill>
                <a:latin typeface="Arial" charset="0"/>
                <a:cs typeface="Arial" charset="0"/>
              </a:rPr>
              <a:t>DO NOT PUT SPACES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In directory/file names!</a:t>
            </a:r>
          </a:p>
          <a:p>
            <a:pPr lvl="2"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590550" y="1905000"/>
            <a:ext cx="79629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b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/home/yourname/whatever</a:t>
            </a:r>
            <a:endParaRPr lang="en-US" altLang="en-US" sz="900" b="1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What have we 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925763"/>
          </a:xfrm>
        </p:spPr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List contents of the current working directory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–l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long listing, with dates, owners, etc.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–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lrt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- above, but sorted by time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–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/home/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yourname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/something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- long-list a different directory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3581400" y="1752600"/>
            <a:ext cx="1538288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800" b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ls</a:t>
            </a:r>
            <a:endParaRPr lang="en-US" altLang="en-US" sz="1800" b="1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14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Go somewhere else?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276600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Change the current working directory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cd 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yourname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- go to your temporary directory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cd - 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go back to where you just were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cd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- no arguments, go back “home”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  “home” is where your login starts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3581400" y="1752600"/>
            <a:ext cx="1538288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800" b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cd</a:t>
            </a:r>
            <a:endParaRPr lang="en-US" altLang="en-US" sz="1800" b="1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91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A new beginning…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32004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Create a new directory.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mtClean="0">
                <a:latin typeface="Courier New" pitchFamily="49" charset="0"/>
                <a:cs typeface="Courier New" pitchFamily="49" charset="0"/>
              </a:rPr>
              <a:t>mkdir ./something	</a:t>
            </a:r>
            <a:r>
              <a:rPr lang="en-US" altLang="en-US" smtClean="0">
                <a:latin typeface="Arial" charset="0"/>
                <a:cs typeface="Arial" charset="0"/>
              </a:rPr>
              <a:t>- make it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mtClean="0">
                <a:latin typeface="Courier New" pitchFamily="49" charset="0"/>
                <a:cs typeface="Courier New" pitchFamily="49" charset="0"/>
              </a:rPr>
              <a:t>cd ./something		</a:t>
            </a:r>
            <a:r>
              <a:rPr lang="en-US" altLang="en-US" smtClean="0">
                <a:latin typeface="Arial" charset="0"/>
                <a:cs typeface="Arial" charset="0"/>
              </a:rPr>
              <a:t>- go there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mtClean="0">
                <a:latin typeface="Courier New" pitchFamily="49" charset="0"/>
                <a:cs typeface="Courier New" pitchFamily="49" charset="0"/>
              </a:rPr>
              <a:t>ls					</a:t>
            </a:r>
            <a:r>
              <a:rPr lang="en-US" altLang="en-US" smtClean="0">
                <a:latin typeface="Arial" charset="0"/>
                <a:cs typeface="Arial" charset="0"/>
              </a:rPr>
              <a:t>- check its is empty</a:t>
            </a:r>
          </a:p>
          <a:p>
            <a:pPr lvl="2"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2789238" y="1752600"/>
            <a:ext cx="356552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800" b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mkdir</a:t>
            </a:r>
            <a:endParaRPr lang="en-US" altLang="en-US" sz="1800" b="1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30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How do I get help?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200400"/>
          </a:xfrm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Display the manual for a given program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man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see manual for the “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command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man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tcsh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	- learn about the C shell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man bash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- learn about that other shell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man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- read the manual for the manual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to return to the command prompt, type “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</a:t>
            </a: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3581400" y="1752600"/>
            <a:ext cx="2214563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800" b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man</a:t>
            </a:r>
            <a:endParaRPr lang="en-US" altLang="en-US" sz="1800" b="1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88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Move it!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429000"/>
          </a:xfrm>
        </p:spPr>
        <p:txBody>
          <a:bodyPr rtlCol="0">
            <a:normAutofit fontScale="7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Move or rename a file.  If you think about it, these are the same thing.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mv stupidname.txt bettername.txt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- change name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mv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stupidplace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/file.txt ../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betterplace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/file.txt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- same name, different directory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mv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stupidname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_*.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img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bettername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_*.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img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    Will not work! Never ever do this!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3581400" y="1752600"/>
            <a:ext cx="1538288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800" b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mv</a:t>
            </a:r>
            <a:endParaRPr lang="en-US" altLang="en-US" sz="1800" b="1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80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6742</TotalTime>
  <Words>649</Words>
  <Application>Microsoft Office PowerPoint</Application>
  <PresentationFormat>On-screen Show (4:3)</PresentationFormat>
  <Paragraphs>224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3_Default Design</vt:lpstr>
      <vt:lpstr>Office Theme</vt:lpstr>
      <vt:lpstr>1_Office Theme</vt:lpstr>
      <vt:lpstr>2_Office Theme</vt:lpstr>
      <vt:lpstr>Basic unix commands  that everyone should know</vt:lpstr>
      <vt:lpstr>What the ~*&amp;?!</vt:lpstr>
      <vt:lpstr>Where am I?</vt:lpstr>
      <vt:lpstr>What is a directory?</vt:lpstr>
      <vt:lpstr>What have we here?</vt:lpstr>
      <vt:lpstr>Go somewhere else?</vt:lpstr>
      <vt:lpstr>A new beginning…</vt:lpstr>
      <vt:lpstr>How do I get help?</vt:lpstr>
      <vt:lpstr>Move it!</vt:lpstr>
      <vt:lpstr>Copy machine</vt:lpstr>
      <vt:lpstr>“Permission denied” !?</vt:lpstr>
      <vt:lpstr>Destroy! Destroy!</vt:lpstr>
      <vt:lpstr>less is more</vt:lpstr>
      <vt:lpstr>After the download…</vt:lpstr>
      <vt:lpstr>Where the %$#&amp; is it?</vt:lpstr>
      <vt:lpstr>Control! Control! You must learn Control!</vt:lpstr>
      <vt:lpstr>Did I run out of disk space?</vt:lpstr>
      <vt:lpstr>Why so slow?</vt:lpstr>
      <vt:lpstr>Die Die Die!</vt:lpstr>
      <vt:lpstr>too… much… typing!</vt:lpstr>
      <vt:lpstr>How to run DIALS:</vt:lpstr>
      <vt:lpstr>How to run DIALS the hard way:</vt:lpstr>
      <vt:lpstr>How to run DIALS the hard way:</vt:lpstr>
      <vt:lpstr>How to run DIALS the hard way:</vt:lpstr>
      <vt:lpstr>How to run XDS:</vt:lpstr>
      <vt:lpstr>Trick Question: What is the space group?</vt:lpstr>
      <vt:lpstr>What you know when:</vt:lpstr>
      <vt:lpstr>Incompatible chemistries  for crystallization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CCP4: aimless log</dc:title>
  <dc:creator>JMHolton</dc:creator>
  <cp:lastModifiedBy>James_Holton</cp:lastModifiedBy>
  <cp:revision>31</cp:revision>
  <dcterms:created xsi:type="dcterms:W3CDTF">2015-10-17T13:33:08Z</dcterms:created>
  <dcterms:modified xsi:type="dcterms:W3CDTF">2017-10-18T23:33:37Z</dcterms:modified>
</cp:coreProperties>
</file>