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6" r:id="rId2"/>
    <p:sldMasterId id="2147483756" r:id="rId3"/>
    <p:sldMasterId id="2147483840" r:id="rId4"/>
    <p:sldMasterId id="2147484069" r:id="rId5"/>
  </p:sldMasterIdLst>
  <p:notesMasterIdLst>
    <p:notesMasterId r:id="rId26"/>
  </p:notesMasterIdLst>
  <p:sldIdLst>
    <p:sldId id="286" r:id="rId6"/>
    <p:sldId id="288" r:id="rId7"/>
    <p:sldId id="405" r:id="rId8"/>
    <p:sldId id="404" r:id="rId9"/>
    <p:sldId id="289" r:id="rId10"/>
    <p:sldId id="441" r:id="rId11"/>
    <p:sldId id="401" r:id="rId12"/>
    <p:sldId id="402" r:id="rId13"/>
    <p:sldId id="287" r:id="rId14"/>
    <p:sldId id="502" r:id="rId15"/>
    <p:sldId id="503" r:id="rId16"/>
    <p:sldId id="504" r:id="rId17"/>
    <p:sldId id="498" r:id="rId18"/>
    <p:sldId id="531" r:id="rId19"/>
    <p:sldId id="532" r:id="rId20"/>
    <p:sldId id="557" r:id="rId21"/>
    <p:sldId id="555" r:id="rId22"/>
    <p:sldId id="556" r:id="rId23"/>
    <p:sldId id="554" r:id="rId24"/>
    <p:sldId id="52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20"/>
    <a:srgbClr val="FF9B9B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58D23-6588-475B-B4BB-DCC18E57E211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BB293-9159-4ADD-BA93-091464F2D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9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4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6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8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C89ACC-B1E1-41A7-B70D-156133AD1DC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84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395325-2B3F-4866-B822-19692353B60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72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45B660-87E4-44C2-9DA0-8749D0D9A5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CC52-95F0-4F0E-9542-F4132DE47E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5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E632-BACF-4DD5-88F7-02CA805B66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74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3B-0EC9-4357-99E5-5F811A30E1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9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8C97-1839-4A17-A3E9-2AFA95E53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84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F86B-4C3F-4170-B738-7A2A084A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8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01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1A4C9-6593-4402-B3CD-45E841A561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03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4D141-8C29-4FD7-8ED0-26137FFD9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43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A97C2-339E-44AC-92E1-42D6EECAC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06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CAC62-9EF5-47C0-9192-76F2719BB9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06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2B713-C061-4C4A-B006-1A8F2C653A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66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6358-4F78-4EA1-A69D-F54DF5C4B9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35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4EC90-B9A8-4FBA-B996-3D5080294C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07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28B3F-2A5E-4CEC-9170-A04634840C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9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7ED7-9549-4DD5-9A0A-629A753860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84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7BA7E-529B-411E-BD30-7933DCF461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4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21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ABFDA-C3A3-4645-9DAD-B0EEF50FF9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65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B7099-D08F-4C12-B1D1-B0254418F2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58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31B59-A4DA-4715-945A-6C2B434321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66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907F4-4EFB-4019-9808-0BAFC8F7D1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73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5732-0EFC-4E57-84EB-8F009C0850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99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9F14-D48A-4C06-AC96-F17040FB15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23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C2AA-3663-42BF-BDA7-36F0BBE3BF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54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B848F-EBCB-43BC-A04F-F210387FD8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56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0F5A26-E009-4AEF-9B04-2B770AC735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20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D4A8BA-F916-410E-8B17-4FAE96AD2E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2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855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CE25BF-22F6-48B7-B391-0A984E013F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29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38221-9C74-499F-BA2C-58B05AD354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985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BDC42-DCA2-48A8-ACDB-0EFF2FCBDF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80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30A16-3076-41BF-8676-B1EC197C01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09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CC1B7-B70A-468D-A50D-1F69B0659A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644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D4C21-6388-4F81-9980-BE706EDEC5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07D21-D5F4-4777-B8BD-819ED14C1D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87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F6CDF-0CE0-4A84-8922-1DC981F588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00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DA044-F0C6-4559-94BB-7FAD0ABFC0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781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75064-9B6A-4A6C-A6AC-4A0FF2ECAD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5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174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ED7E5-3114-4809-9E6E-A5FE217337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55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615A2-C981-454E-89C5-B1EA767E28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04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42DCEF-3B52-48A9-BF73-9C87655D89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291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67A8EB-BD44-4CBD-A594-95E2AE462A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02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1B8C0C-FEF0-42CA-A24F-E9D9B8D843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503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969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50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63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330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704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440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44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388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457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1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873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621217-AC46-4DE0-8B07-F145BC4AD1F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9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0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1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0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0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CC334A-4504-49EC-99D2-3CA8AB36209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8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B8CB44-EA5B-46DA-A15B-9729A54D5F3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4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5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5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2389FD-7AD5-441E-A10F-A1FD5D10920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781"/>
            <a:ext cx="9144000" cy="544021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08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Real XFEL still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97899" y="762000"/>
            <a:ext cx="234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Lyubimov </a:t>
            </a:r>
            <a:r>
              <a:rPr lang="en-US" dirty="0" smtClean="0"/>
              <a:t>et al. (2016).</a:t>
            </a:r>
          </a:p>
          <a:p>
            <a:r>
              <a:rPr lang="en-US" i="1" dirty="0" err="1" smtClean="0"/>
              <a:t>eLife</a:t>
            </a:r>
            <a:r>
              <a:rPr lang="en-US" dirty="0" smtClean="0"/>
              <a:t> </a:t>
            </a:r>
            <a:r>
              <a:rPr lang="en-US" b="1" dirty="0"/>
              <a:t>5</a:t>
            </a:r>
            <a:r>
              <a:rPr lang="en-US" dirty="0"/>
              <a:t>, e18740. </a:t>
            </a:r>
          </a:p>
        </p:txBody>
      </p:sp>
    </p:spTree>
    <p:extLst>
      <p:ext uri="{BB962C8B-B14F-4D97-AF65-F5344CB8AC3E}">
        <p14:creationId xmlns:p14="http://schemas.microsoft.com/office/powerpoint/2010/main" val="35855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2400"/>
          </a:xfrm>
        </p:spPr>
        <p:txBody>
          <a:bodyPr>
            <a:normAutofit/>
          </a:bodyPr>
          <a:lstStyle/>
          <a:p>
            <a:r>
              <a:rPr lang="en-US" dirty="0" smtClean="0"/>
              <a:t>3-cluster mosaic simulation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782"/>
            <a:ext cx="9144000" cy="54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781"/>
            <a:ext cx="9144000" cy="544021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08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Real XFEL still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97899" y="762000"/>
            <a:ext cx="234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Lyubimov </a:t>
            </a:r>
            <a:r>
              <a:rPr lang="en-US" dirty="0" smtClean="0">
                <a:solidFill>
                  <a:prstClr val="black"/>
                </a:solidFill>
              </a:rPr>
              <a:t>et al. (2016).</a:t>
            </a:r>
          </a:p>
          <a:p>
            <a:r>
              <a:rPr lang="en-US" i="1" dirty="0" err="1" smtClean="0">
                <a:solidFill>
                  <a:prstClr val="black"/>
                </a:solidFill>
              </a:rPr>
              <a:t>eLife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5</a:t>
            </a:r>
            <a:r>
              <a:rPr lang="en-US" dirty="0">
                <a:solidFill>
                  <a:prstClr val="black"/>
                </a:solidFill>
              </a:rPr>
              <a:t>, e18740. </a:t>
            </a:r>
          </a:p>
        </p:txBody>
      </p:sp>
    </p:spTree>
    <p:extLst>
      <p:ext uri="{BB962C8B-B14F-4D97-AF65-F5344CB8AC3E}">
        <p14:creationId xmlns:p14="http://schemas.microsoft.com/office/powerpoint/2010/main" val="17162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2400"/>
          </a:xfrm>
        </p:spPr>
        <p:txBody>
          <a:bodyPr>
            <a:normAutofit/>
          </a:bodyPr>
          <a:lstStyle/>
          <a:p>
            <a:r>
              <a:rPr lang="en-US" dirty="0" smtClean="0"/>
              <a:t>1-cluster Simulation of XFEL still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781"/>
            <a:ext cx="9144000" cy="54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The true nature of “mosaic spread”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Lovelace JJ, Murphy CR, </a:t>
            </a:r>
            <a:r>
              <a:rPr lang="en-US" dirty="0" err="1">
                <a:solidFill>
                  <a:srgbClr val="000000"/>
                </a:solidFill>
              </a:rPr>
              <a:t>Pahl</a:t>
            </a:r>
            <a:r>
              <a:rPr lang="en-US" dirty="0">
                <a:solidFill>
                  <a:srgbClr val="000000"/>
                </a:solidFill>
              </a:rPr>
              <a:t> R, </a:t>
            </a:r>
            <a:r>
              <a:rPr lang="en-US" dirty="0" err="1">
                <a:solidFill>
                  <a:srgbClr val="000000"/>
                </a:solidFill>
              </a:rPr>
              <a:t>Brister</a:t>
            </a:r>
            <a:r>
              <a:rPr lang="en-US" dirty="0">
                <a:solidFill>
                  <a:srgbClr val="000000"/>
                </a:solidFill>
              </a:rPr>
              <a:t> K &amp; </a:t>
            </a:r>
            <a:r>
              <a:rPr lang="en-US" dirty="0" err="1">
                <a:solidFill>
                  <a:srgbClr val="000000"/>
                </a:solidFill>
              </a:rPr>
              <a:t>Borgstahl</a:t>
            </a:r>
            <a:r>
              <a:rPr lang="en-US" dirty="0">
                <a:solidFill>
                  <a:srgbClr val="000000"/>
                </a:solidFill>
              </a:rPr>
              <a:t> GEO (2006)."Tracking reflections through cryogenic cooling with topography", </a:t>
            </a:r>
            <a:r>
              <a:rPr lang="en-US" i="1" dirty="0">
                <a:solidFill>
                  <a:srgbClr val="000000"/>
                </a:solidFill>
              </a:rPr>
              <a:t>J. Appl. </a:t>
            </a:r>
            <a:r>
              <a:rPr lang="en-US" i="1" dirty="0" err="1">
                <a:solidFill>
                  <a:srgbClr val="000000"/>
                </a:solidFill>
              </a:rPr>
              <a:t>Cryst</a:t>
            </a:r>
            <a:r>
              <a:rPr lang="en-US" i="1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39</a:t>
            </a:r>
            <a:r>
              <a:rPr lang="en-US" dirty="0">
                <a:solidFill>
                  <a:srgbClr val="000000"/>
                </a:solidFill>
              </a:rPr>
              <a:t>, 425-432.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21363" r="23041" b="16342"/>
          <a:stretch/>
        </p:blipFill>
        <p:spPr bwMode="auto">
          <a:xfrm>
            <a:off x="-21771" y="2743200"/>
            <a:ext cx="4647048" cy="322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18850" r="29722" b="30277"/>
          <a:stretch/>
        </p:blipFill>
        <p:spPr bwMode="auto">
          <a:xfrm>
            <a:off x="3429000" y="2209800"/>
            <a:ext cx="5715000" cy="283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382" y="1034743"/>
            <a:ext cx="827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Any function can be approximated by a family of Gaussians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3770" y="2075542"/>
            <a:ext cx="3396343" cy="3701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0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1600"/>
            <a:ext cx="9144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28600"/>
            <a:ext cx="5535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domains within 1°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1600"/>
            <a:ext cx="9144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28600"/>
            <a:ext cx="6050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domains within 0.2°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1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Texture sufficient for poor stats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201615"/>
              </p:ext>
            </p:extLst>
          </p:nvPr>
        </p:nvGraphicFramePr>
        <p:xfrm>
          <a:off x="577984" y="1855986"/>
          <a:ext cx="7772400" cy="143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71936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texture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 cluster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</a:t>
                      </a:r>
                      <a:r>
                        <a:rPr lang="en-US" sz="3600" baseline="0" dirty="0" smtClean="0"/>
                        <a:t> clusters</a:t>
                      </a:r>
                      <a:endParaRPr lang="en-US" sz="3600" dirty="0"/>
                    </a:p>
                  </a:txBody>
                  <a:tcPr/>
                </a:tc>
              </a:tr>
              <a:tr h="719369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R</a:t>
                      </a:r>
                      <a:r>
                        <a:rPr lang="en-US" sz="3600" baseline="-25000" dirty="0" err="1" smtClean="0"/>
                        <a:t>true</a:t>
                      </a:r>
                      <a:r>
                        <a:rPr lang="en-US" sz="3600" baseline="30000" dirty="0" smtClean="0"/>
                        <a:t>*</a:t>
                      </a:r>
                      <a:endParaRPr lang="en-US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4%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16%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1186934"/>
            <a:ext cx="529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500 images   </a:t>
            </a:r>
            <a:r>
              <a:rPr lang="en-US" dirty="0" smtClean="0"/>
              <a:t>Results from iota: </a:t>
            </a:r>
            <a:r>
              <a:rPr lang="en-US" dirty="0" err="1" smtClean="0"/>
              <a:t>cctbx</a:t>
            </a:r>
            <a:r>
              <a:rPr lang="en-US" dirty="0" smtClean="0"/>
              <a:t> &amp; prime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451600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*Agreement with F value fed into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Texture sufficient for poor stats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142040"/>
              </p:ext>
            </p:extLst>
          </p:nvPr>
        </p:nvGraphicFramePr>
        <p:xfrm>
          <a:off x="577984" y="1855986"/>
          <a:ext cx="7772400" cy="2158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71936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texture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 cluster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</a:t>
                      </a:r>
                      <a:r>
                        <a:rPr lang="en-US" sz="3600" baseline="0" dirty="0" smtClean="0"/>
                        <a:t> clusters</a:t>
                      </a:r>
                      <a:endParaRPr lang="en-US" sz="3600" dirty="0"/>
                    </a:p>
                  </a:txBody>
                  <a:tcPr/>
                </a:tc>
              </a:tr>
              <a:tr h="719369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R</a:t>
                      </a:r>
                      <a:r>
                        <a:rPr lang="en-US" sz="3600" baseline="-25000" dirty="0" err="1" smtClean="0"/>
                        <a:t>true</a:t>
                      </a:r>
                      <a:r>
                        <a:rPr lang="en-US" sz="3600" baseline="30000" dirty="0" smtClean="0"/>
                        <a:t>*</a:t>
                      </a:r>
                      <a:endParaRPr lang="en-US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4%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16%</a:t>
                      </a:r>
                      <a:endParaRPr lang="en-US" sz="3600" dirty="0"/>
                    </a:p>
                  </a:txBody>
                  <a:tcPr/>
                </a:tc>
              </a:tr>
              <a:tr h="719369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R</a:t>
                      </a:r>
                      <a:r>
                        <a:rPr lang="en-US" sz="3600" baseline="-25000" dirty="0" err="1" smtClean="0"/>
                        <a:t>merge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23%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66%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1186934"/>
            <a:ext cx="529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500 images   </a:t>
            </a:r>
            <a:r>
              <a:rPr lang="en-US" dirty="0" smtClean="0"/>
              <a:t>Results from iota: </a:t>
            </a:r>
            <a:r>
              <a:rPr lang="en-US" dirty="0" err="1" smtClean="0"/>
              <a:t>cctbx</a:t>
            </a:r>
            <a:r>
              <a:rPr lang="en-US" dirty="0" smtClean="0"/>
              <a:t> &amp; prime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451600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*Agreement with F value fed into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Texture sufficient for poor stats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902144"/>
              </p:ext>
            </p:extLst>
          </p:nvPr>
        </p:nvGraphicFramePr>
        <p:xfrm>
          <a:off x="577984" y="1855986"/>
          <a:ext cx="7772400" cy="2877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71936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texture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 cluster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</a:t>
                      </a:r>
                      <a:r>
                        <a:rPr lang="en-US" sz="3600" baseline="0" dirty="0" smtClean="0"/>
                        <a:t> clusters</a:t>
                      </a:r>
                      <a:endParaRPr lang="en-US" sz="3600" dirty="0"/>
                    </a:p>
                  </a:txBody>
                  <a:tcPr/>
                </a:tc>
              </a:tr>
              <a:tr h="719369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R</a:t>
                      </a:r>
                      <a:r>
                        <a:rPr lang="en-US" sz="3600" baseline="-25000" dirty="0" err="1" smtClean="0"/>
                        <a:t>true</a:t>
                      </a:r>
                      <a:r>
                        <a:rPr lang="en-US" sz="3600" baseline="30000" dirty="0" smtClean="0"/>
                        <a:t>*</a:t>
                      </a:r>
                      <a:endParaRPr lang="en-US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4%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16%</a:t>
                      </a:r>
                      <a:endParaRPr lang="en-US" sz="3600" dirty="0"/>
                    </a:p>
                  </a:txBody>
                  <a:tcPr/>
                </a:tc>
              </a:tr>
              <a:tr h="719369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R</a:t>
                      </a:r>
                      <a:r>
                        <a:rPr lang="en-US" sz="3600" baseline="-25000" dirty="0" err="1" smtClean="0"/>
                        <a:t>merge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23%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66%</a:t>
                      </a:r>
                      <a:endParaRPr lang="en-US" sz="3600" dirty="0"/>
                    </a:p>
                  </a:txBody>
                  <a:tcPr/>
                </a:tc>
              </a:tr>
              <a:tr h="71936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I/σ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32 (1.1)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19 (1.2)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1186934"/>
            <a:ext cx="529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500 images   </a:t>
            </a:r>
            <a:r>
              <a:rPr lang="en-US" dirty="0" smtClean="0"/>
              <a:t>Results from iota: </a:t>
            </a:r>
            <a:r>
              <a:rPr lang="en-US" dirty="0" err="1" smtClean="0"/>
              <a:t>cctbx</a:t>
            </a:r>
            <a:r>
              <a:rPr lang="en-US" dirty="0" smtClean="0"/>
              <a:t> &amp; prime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451600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*Agreement with F value fed into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Texture sufficient for poor stats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163541"/>
              </p:ext>
            </p:extLst>
          </p:nvPr>
        </p:nvGraphicFramePr>
        <p:xfrm>
          <a:off x="577984" y="1855986"/>
          <a:ext cx="7772400" cy="359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71936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texture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 cluster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</a:t>
                      </a:r>
                      <a:r>
                        <a:rPr lang="en-US" sz="3600" baseline="0" dirty="0" smtClean="0"/>
                        <a:t> clusters</a:t>
                      </a:r>
                      <a:endParaRPr lang="en-US" sz="3600" dirty="0"/>
                    </a:p>
                  </a:txBody>
                  <a:tcPr/>
                </a:tc>
              </a:tr>
              <a:tr h="719369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R</a:t>
                      </a:r>
                      <a:r>
                        <a:rPr lang="en-US" sz="3600" baseline="-25000" dirty="0" err="1" smtClean="0"/>
                        <a:t>true</a:t>
                      </a:r>
                      <a:r>
                        <a:rPr lang="en-US" sz="3600" baseline="30000" dirty="0" smtClean="0"/>
                        <a:t>*</a:t>
                      </a:r>
                      <a:endParaRPr lang="en-US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4%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16%</a:t>
                      </a:r>
                      <a:endParaRPr lang="en-US" sz="3600" dirty="0"/>
                    </a:p>
                  </a:txBody>
                  <a:tcPr/>
                </a:tc>
              </a:tr>
              <a:tr h="719369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R</a:t>
                      </a:r>
                      <a:r>
                        <a:rPr lang="en-US" sz="3600" baseline="-25000" dirty="0" err="1" smtClean="0"/>
                        <a:t>merge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23%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66%</a:t>
                      </a:r>
                      <a:endParaRPr lang="en-US" sz="3600" dirty="0"/>
                    </a:p>
                  </a:txBody>
                  <a:tcPr/>
                </a:tc>
              </a:tr>
              <a:tr h="71936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I/σ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32 (1.1)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19 (1.2)</a:t>
                      </a:r>
                      <a:endParaRPr lang="en-US" sz="3600" dirty="0"/>
                    </a:p>
                  </a:txBody>
                  <a:tcPr/>
                </a:tc>
              </a:tr>
              <a:tr h="719369">
                <a:tc>
                  <a:txBody>
                    <a:bodyPr/>
                    <a:lstStyle/>
                    <a:p>
                      <a:r>
                        <a:rPr lang="en-US" sz="3600" baseline="0" dirty="0" smtClean="0"/>
                        <a:t>CC</a:t>
                      </a:r>
                      <a:r>
                        <a:rPr lang="en-US" sz="3600" baseline="-25000" dirty="0" smtClean="0"/>
                        <a:t>1/2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99 (69)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99 (58)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1186934"/>
            <a:ext cx="529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500 images   </a:t>
            </a:r>
            <a:r>
              <a:rPr lang="en-US" dirty="0" smtClean="0"/>
              <a:t>Results from iota: </a:t>
            </a:r>
            <a:r>
              <a:rPr lang="en-US" dirty="0" err="1" smtClean="0"/>
              <a:t>cctbx</a:t>
            </a:r>
            <a:r>
              <a:rPr lang="en-US" dirty="0" smtClean="0"/>
              <a:t> &amp; prime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451600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*Agreement with F value fed into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4"/>
            <a:ext cx="8229600" cy="1143000"/>
          </a:xfrm>
        </p:spPr>
        <p:txBody>
          <a:bodyPr/>
          <a:lstStyle/>
          <a:p>
            <a:r>
              <a:rPr lang="en-US" dirty="0" smtClean="0"/>
              <a:t>XFEL: “fit” simulation to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2109" cy="4525963"/>
          </a:xfrm>
        </p:spPr>
        <p:txBody>
          <a:bodyPr/>
          <a:lstStyle/>
          <a:p>
            <a:r>
              <a:rPr lang="en-US" dirty="0" smtClean="0"/>
              <a:t>Dispersion</a:t>
            </a:r>
          </a:p>
          <a:p>
            <a:r>
              <a:rPr lang="en-US" dirty="0" smtClean="0"/>
              <a:t>Divergence</a:t>
            </a:r>
          </a:p>
          <a:p>
            <a:r>
              <a:rPr lang="en-US" dirty="0" err="1" smtClean="0"/>
              <a:t>Mosaicity</a:t>
            </a:r>
            <a:endParaRPr lang="en-US" dirty="0" smtClean="0"/>
          </a:p>
          <a:p>
            <a:r>
              <a:rPr lang="en-US" dirty="0" smtClean="0"/>
              <a:t>Wavelength</a:t>
            </a:r>
          </a:p>
          <a:p>
            <a:r>
              <a:rPr lang="en-US" dirty="0" smtClean="0"/>
              <a:t>Unit cell parameters (3)</a:t>
            </a:r>
          </a:p>
          <a:p>
            <a:r>
              <a:rPr lang="en-US" dirty="0" smtClean="0"/>
              <a:t>Crystal orientation (3)</a:t>
            </a:r>
          </a:p>
          <a:p>
            <a:r>
              <a:rPr lang="en-US" dirty="0" smtClean="0"/>
              <a:t>Mosaic domain size (3)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28654" y="1697182"/>
            <a:ext cx="47521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Beam center (2)</a:t>
            </a:r>
          </a:p>
          <a:p>
            <a:r>
              <a:rPr lang="en-US" kern="0" dirty="0" smtClean="0">
                <a:solidFill>
                  <a:srgbClr val="000000"/>
                </a:solidFill>
              </a:rPr>
              <a:t>Beam direction (2)</a:t>
            </a:r>
          </a:p>
          <a:p>
            <a:r>
              <a:rPr lang="en-US" kern="0" dirty="0" smtClean="0">
                <a:solidFill>
                  <a:srgbClr val="000000"/>
                </a:solidFill>
              </a:rPr>
              <a:t>Detector distance</a:t>
            </a:r>
          </a:p>
        </p:txBody>
      </p:sp>
    </p:spTree>
    <p:extLst>
      <p:ext uri="{BB962C8B-B14F-4D97-AF65-F5344CB8AC3E}">
        <p14:creationId xmlns:p14="http://schemas.microsoft.com/office/powerpoint/2010/main" val="21013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Texture sufficient for poor stats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75875"/>
              </p:ext>
            </p:extLst>
          </p:nvPr>
        </p:nvGraphicFramePr>
        <p:xfrm>
          <a:off x="577984" y="1855986"/>
          <a:ext cx="7772400" cy="431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71936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texture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 cluster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</a:t>
                      </a:r>
                      <a:r>
                        <a:rPr lang="en-US" sz="3600" baseline="0" dirty="0" smtClean="0"/>
                        <a:t> clusters</a:t>
                      </a:r>
                      <a:endParaRPr lang="en-US" sz="3600" dirty="0"/>
                    </a:p>
                  </a:txBody>
                  <a:tcPr/>
                </a:tc>
              </a:tr>
              <a:tr h="719369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R</a:t>
                      </a:r>
                      <a:r>
                        <a:rPr lang="en-US" sz="3600" baseline="-25000" dirty="0" err="1" smtClean="0"/>
                        <a:t>true</a:t>
                      </a:r>
                      <a:r>
                        <a:rPr lang="en-US" sz="3600" baseline="30000" dirty="0" smtClean="0"/>
                        <a:t>*</a:t>
                      </a:r>
                      <a:endParaRPr lang="en-US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4%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16%</a:t>
                      </a:r>
                      <a:endParaRPr lang="en-US" sz="3600" dirty="0"/>
                    </a:p>
                  </a:txBody>
                  <a:tcPr/>
                </a:tc>
              </a:tr>
              <a:tr h="719369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R</a:t>
                      </a:r>
                      <a:r>
                        <a:rPr lang="en-US" sz="3600" baseline="-25000" dirty="0" err="1" smtClean="0"/>
                        <a:t>merge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23%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66%</a:t>
                      </a:r>
                      <a:endParaRPr lang="en-US" sz="3600" dirty="0"/>
                    </a:p>
                  </a:txBody>
                  <a:tcPr/>
                </a:tc>
              </a:tr>
              <a:tr h="71936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I/σ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32 (1.1)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19 (1.2)</a:t>
                      </a:r>
                      <a:endParaRPr lang="en-US" sz="3600" dirty="0"/>
                    </a:p>
                  </a:txBody>
                  <a:tcPr/>
                </a:tc>
              </a:tr>
              <a:tr h="719369">
                <a:tc>
                  <a:txBody>
                    <a:bodyPr/>
                    <a:lstStyle/>
                    <a:p>
                      <a:r>
                        <a:rPr lang="en-US" sz="3600" baseline="0" dirty="0" smtClean="0"/>
                        <a:t>CC</a:t>
                      </a:r>
                      <a:r>
                        <a:rPr lang="en-US" sz="3600" baseline="-25000" dirty="0" smtClean="0"/>
                        <a:t>1/2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99 (69)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99 (58)</a:t>
                      </a:r>
                      <a:endParaRPr lang="en-US" sz="3600" dirty="0"/>
                    </a:p>
                  </a:txBody>
                  <a:tcPr/>
                </a:tc>
              </a:tr>
              <a:tr h="71936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resolution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1.55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1.94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1186934"/>
            <a:ext cx="529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500 images   </a:t>
            </a:r>
            <a:r>
              <a:rPr lang="en-US" dirty="0" smtClean="0"/>
              <a:t>Results from iota: </a:t>
            </a:r>
            <a:r>
              <a:rPr lang="en-US" dirty="0" err="1" smtClean="0"/>
              <a:t>cctbx</a:t>
            </a:r>
            <a:r>
              <a:rPr lang="en-US" dirty="0" smtClean="0"/>
              <a:t> &amp; prime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451600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*Agreement with F value fed into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24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of XFEL still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781"/>
            <a:ext cx="9144000" cy="54402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97899" y="762000"/>
            <a:ext cx="234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Lyubimov </a:t>
            </a:r>
            <a:r>
              <a:rPr lang="en-US" dirty="0" smtClean="0"/>
              <a:t>et al. (2016).</a:t>
            </a:r>
          </a:p>
          <a:p>
            <a:r>
              <a:rPr lang="en-US" i="1" dirty="0" err="1" smtClean="0"/>
              <a:t>eLife</a:t>
            </a:r>
            <a:r>
              <a:rPr lang="en-US" dirty="0" smtClean="0"/>
              <a:t> </a:t>
            </a:r>
            <a:r>
              <a:rPr lang="en-US" b="1" dirty="0"/>
              <a:t>5</a:t>
            </a:r>
            <a:r>
              <a:rPr lang="en-US" dirty="0"/>
              <a:t>, e18740. </a:t>
            </a:r>
          </a:p>
        </p:txBody>
      </p:sp>
    </p:spTree>
    <p:extLst>
      <p:ext uri="{BB962C8B-B14F-4D97-AF65-F5344CB8AC3E}">
        <p14:creationId xmlns:p14="http://schemas.microsoft.com/office/powerpoint/2010/main" val="36415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781"/>
            <a:ext cx="9144000" cy="544021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08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Real XFEL still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97899" y="762000"/>
            <a:ext cx="234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Lyubimov </a:t>
            </a:r>
            <a:r>
              <a:rPr lang="en-US" dirty="0" smtClean="0"/>
              <a:t>et al. (2016).</a:t>
            </a:r>
          </a:p>
          <a:p>
            <a:r>
              <a:rPr lang="en-US" i="1" dirty="0" err="1" smtClean="0"/>
              <a:t>eLife</a:t>
            </a:r>
            <a:r>
              <a:rPr lang="en-US" dirty="0" smtClean="0"/>
              <a:t> </a:t>
            </a:r>
            <a:r>
              <a:rPr lang="en-US" b="1" dirty="0"/>
              <a:t>5</a:t>
            </a:r>
            <a:r>
              <a:rPr lang="en-US" dirty="0"/>
              <a:t>, e18740. </a:t>
            </a:r>
          </a:p>
        </p:txBody>
      </p:sp>
    </p:spTree>
    <p:extLst>
      <p:ext uri="{BB962C8B-B14F-4D97-AF65-F5344CB8AC3E}">
        <p14:creationId xmlns:p14="http://schemas.microsoft.com/office/powerpoint/2010/main" val="14606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152638" y="1787495"/>
            <a:ext cx="1985027" cy="1968150"/>
            <a:chOff x="1152638" y="1787495"/>
            <a:chExt cx="1985027" cy="1968150"/>
          </a:xfrm>
        </p:grpSpPr>
        <p:sp>
          <p:nvSpPr>
            <p:cNvPr id="9" name="Circular Arrow 8"/>
            <p:cNvSpPr/>
            <p:nvPr/>
          </p:nvSpPr>
          <p:spPr>
            <a:xfrm rot="8455500">
              <a:off x="1152638" y="1787495"/>
              <a:ext cx="1985027" cy="1968150"/>
            </a:xfrm>
            <a:prstGeom prst="circularArrow">
              <a:avLst>
                <a:gd name="adj1" fmla="val 6052"/>
                <a:gd name="adj2" fmla="val 1056392"/>
                <a:gd name="adj3" fmla="val 20475769"/>
                <a:gd name="adj4" fmla="val 10799998"/>
                <a:gd name="adj5" fmla="val 887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8889448">
              <a:off x="2249715" y="2931885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phiz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1" t="13364" r="12809" b="59688"/>
          <a:stretch/>
        </p:blipFill>
        <p:spPr>
          <a:xfrm>
            <a:off x="327737" y="3741474"/>
            <a:ext cx="1924333" cy="1419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37" y="1930853"/>
            <a:ext cx="3514725" cy="44767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prstClr val="black"/>
                </a:solidFill>
              </a:rPr>
              <a:t>Simulation of XFEL still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6" name="Picture 10" descr="MCBS00386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17" y="2179184"/>
            <a:ext cx="13604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2057400" y="5334000"/>
            <a:ext cx="1822773" cy="1378074"/>
            <a:chOff x="1187201" y="5268686"/>
            <a:chExt cx="1822773" cy="1378074"/>
          </a:xfrm>
        </p:grpSpPr>
        <p:grpSp>
          <p:nvGrpSpPr>
            <p:cNvPr id="10" name="Group 9"/>
            <p:cNvGrpSpPr/>
            <p:nvPr/>
          </p:nvGrpSpPr>
          <p:grpSpPr>
            <a:xfrm>
              <a:off x="1187201" y="5370286"/>
              <a:ext cx="1425371" cy="1146630"/>
              <a:chOff x="3696237" y="2927796"/>
              <a:chExt cx="1324377" cy="141882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696237" y="3251915"/>
                <a:ext cx="978794" cy="109470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3696237" y="2927796"/>
                <a:ext cx="345583" cy="3241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668726" y="2927796"/>
                <a:ext cx="345583" cy="3241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675031" y="4022501"/>
                <a:ext cx="345583" cy="3241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696237" y="4022501"/>
                <a:ext cx="345583" cy="32411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041820" y="4022501"/>
                <a:ext cx="978794" cy="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4041820" y="2927796"/>
                <a:ext cx="978794" cy="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041820" y="2927796"/>
                <a:ext cx="0" cy="109470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020614" y="2927797"/>
                <a:ext cx="0" cy="109470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 rot="5400000">
              <a:off x="2457636" y="566057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phiy</a:t>
              </a:r>
              <a:endPara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02115" y="627742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phiz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53030" y="5268686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phix</a:t>
              </a:r>
              <a:endPara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70743" y="1197430"/>
            <a:ext cx="1137631" cy="907142"/>
            <a:chOff x="1770743" y="1197430"/>
            <a:chExt cx="1137631" cy="907142"/>
          </a:xfrm>
        </p:grpSpPr>
        <p:sp>
          <p:nvSpPr>
            <p:cNvPr id="8" name="Curved Down Arrow 7"/>
            <p:cNvSpPr/>
            <p:nvPr/>
          </p:nvSpPr>
          <p:spPr>
            <a:xfrm>
              <a:off x="1770743" y="1335314"/>
              <a:ext cx="754743" cy="769258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00515" y="119743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phix</a:t>
              </a:r>
              <a:endPara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7657" y="1908627"/>
            <a:ext cx="808521" cy="1110345"/>
            <a:chOff x="667657" y="1908627"/>
            <a:chExt cx="808521" cy="1110345"/>
          </a:xfrm>
        </p:grpSpPr>
        <p:sp>
          <p:nvSpPr>
            <p:cNvPr id="7" name="Curved Right Arrow 6"/>
            <p:cNvSpPr/>
            <p:nvPr/>
          </p:nvSpPr>
          <p:spPr>
            <a:xfrm>
              <a:off x="667657" y="2235200"/>
              <a:ext cx="754743" cy="783772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8319" y="190862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phiy</a:t>
              </a:r>
              <a:endPara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" name="Curved Connector 28"/>
          <p:cNvCxnSpPr/>
          <p:nvPr/>
        </p:nvCxnSpPr>
        <p:spPr>
          <a:xfrm rot="5400000">
            <a:off x="769258" y="3077029"/>
            <a:ext cx="841828" cy="754743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V="1">
            <a:off x="3886200" y="5261432"/>
            <a:ext cx="1317175" cy="758368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959430" y="3338286"/>
            <a:ext cx="2355209" cy="1828801"/>
            <a:chOff x="1959430" y="3338286"/>
            <a:chExt cx="2355209" cy="182880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36" t="13367" r="12810" b="59686"/>
            <a:stretch/>
          </p:blipFill>
          <p:spPr>
            <a:xfrm>
              <a:off x="2389145" y="3748025"/>
              <a:ext cx="1925494" cy="14190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959430" y="4325256"/>
              <a:ext cx="732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94743" y="3338286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91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481966"/>
              </p:ext>
            </p:extLst>
          </p:nvPr>
        </p:nvGraphicFramePr>
        <p:xfrm>
          <a:off x="612811" y="588828"/>
          <a:ext cx="8538121" cy="589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5" name="Chart" r:id="rId3" imgW="7115101" imgH="4914951" progId="MSGraph.Chart.8">
                  <p:embed followColorScheme="full"/>
                </p:oleObj>
              </mc:Choice>
              <mc:Fallback>
                <p:oleObj name="Chart" r:id="rId3" imgW="7115101" imgH="49149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11" y="588828"/>
                        <a:ext cx="8538121" cy="5897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451395" y="6165433"/>
            <a:ext cx="3845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Angle about y axis (°)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785908" y="3263090"/>
            <a:ext cx="44406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Fraction pixels predicted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8914" y="0"/>
            <a:ext cx="8066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Fitting individual “mosaic domains”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7" y="5791201"/>
            <a:ext cx="23455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of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262,140 trials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15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2400"/>
          </a:xfrm>
        </p:spPr>
        <p:txBody>
          <a:bodyPr>
            <a:normAutofit/>
          </a:bodyPr>
          <a:lstStyle/>
          <a:p>
            <a:r>
              <a:rPr lang="en-US" dirty="0" smtClean="0"/>
              <a:t>3-domain Simulation of XFEL still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782"/>
            <a:ext cx="9144000" cy="54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781"/>
            <a:ext cx="9144000" cy="544021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08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Real XFEL still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2400"/>
          </a:xfrm>
        </p:spPr>
        <p:txBody>
          <a:bodyPr>
            <a:normAutofit/>
          </a:bodyPr>
          <a:lstStyle/>
          <a:p>
            <a:r>
              <a:rPr lang="en-US" dirty="0" smtClean="0"/>
              <a:t>1-domain Simulation of XFEL still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781"/>
            <a:ext cx="9144000" cy="54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20559</TotalTime>
  <Words>449</Words>
  <Application>Microsoft Office PowerPoint</Application>
  <PresentationFormat>On-screen Show (4:3)</PresentationFormat>
  <Paragraphs>122</Paragraphs>
  <Slides>20</Slides>
  <Notes>0</Notes>
  <HiddenSlides>3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1_Office Theme</vt:lpstr>
      <vt:lpstr>Default Design</vt:lpstr>
      <vt:lpstr>10_Default Design</vt:lpstr>
      <vt:lpstr>8_Default Design</vt:lpstr>
      <vt:lpstr>10_Office Theme</vt:lpstr>
      <vt:lpstr>Chart</vt:lpstr>
      <vt:lpstr>PowerPoint Presentation</vt:lpstr>
      <vt:lpstr>XFEL: “fit” simulation to reality</vt:lpstr>
      <vt:lpstr>Simulation of XFEL still</vt:lpstr>
      <vt:lpstr>PowerPoint Presentation</vt:lpstr>
      <vt:lpstr>PowerPoint Presentation</vt:lpstr>
      <vt:lpstr>PowerPoint Presentation</vt:lpstr>
      <vt:lpstr>3-domain Simulation of XFEL still</vt:lpstr>
      <vt:lpstr>PowerPoint Presentation</vt:lpstr>
      <vt:lpstr>1-domain Simulation of XFEL still</vt:lpstr>
      <vt:lpstr>3-cluster mosaic simulation</vt:lpstr>
      <vt:lpstr>PowerPoint Presentation</vt:lpstr>
      <vt:lpstr>1-cluster Simulation of XFEL still</vt:lpstr>
      <vt:lpstr>PowerPoint Presentation</vt:lpstr>
      <vt:lpstr>PowerPoint Presentation</vt:lpstr>
      <vt:lpstr>PowerPoint Presentation</vt:lpstr>
      <vt:lpstr>Texture sufficient for poor stats</vt:lpstr>
      <vt:lpstr>Texture sufficient for poor stats</vt:lpstr>
      <vt:lpstr>Texture sufficient for poor stats</vt:lpstr>
      <vt:lpstr>Texture sufficient for poor stats</vt:lpstr>
      <vt:lpstr>Texture sufficient for poor stats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Acknowledgements</dc:title>
  <dc:creator>JMHolton</dc:creator>
  <cp:lastModifiedBy>James_Holton</cp:lastModifiedBy>
  <cp:revision>142</cp:revision>
  <dcterms:created xsi:type="dcterms:W3CDTF">2016-11-29T01:47:25Z</dcterms:created>
  <dcterms:modified xsi:type="dcterms:W3CDTF">2023-07-21T22:39:27Z</dcterms:modified>
</cp:coreProperties>
</file>