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74" r:id="rId2"/>
    <p:sldMasterId id="2147483999" r:id="rId3"/>
  </p:sldMasterIdLst>
  <p:notesMasterIdLst>
    <p:notesMasterId r:id="rId51"/>
  </p:notesMasterIdLst>
  <p:sldIdLst>
    <p:sldId id="949" r:id="rId4"/>
    <p:sldId id="942" r:id="rId5"/>
    <p:sldId id="937" r:id="rId6"/>
    <p:sldId id="950" r:id="rId7"/>
    <p:sldId id="951" r:id="rId8"/>
    <p:sldId id="87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896" r:id="rId26"/>
    <p:sldId id="897" r:id="rId27"/>
    <p:sldId id="898" r:id="rId28"/>
    <p:sldId id="899" r:id="rId29"/>
    <p:sldId id="900" r:id="rId30"/>
    <p:sldId id="901" r:id="rId31"/>
    <p:sldId id="902" r:id="rId32"/>
    <p:sldId id="903" r:id="rId33"/>
    <p:sldId id="904" r:id="rId34"/>
    <p:sldId id="905" r:id="rId35"/>
    <p:sldId id="906" r:id="rId36"/>
    <p:sldId id="871" r:id="rId37"/>
    <p:sldId id="872" r:id="rId38"/>
    <p:sldId id="873" r:id="rId39"/>
    <p:sldId id="874" r:id="rId40"/>
    <p:sldId id="875" r:id="rId41"/>
    <p:sldId id="876" r:id="rId42"/>
    <p:sldId id="877" r:id="rId43"/>
    <p:sldId id="878" r:id="rId44"/>
    <p:sldId id="943" r:id="rId45"/>
    <p:sldId id="944" r:id="rId46"/>
    <p:sldId id="945" r:id="rId47"/>
    <p:sldId id="946" r:id="rId48"/>
    <p:sldId id="947" r:id="rId49"/>
    <p:sldId id="94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00"/>
    <a:srgbClr val="FFFFCC"/>
    <a:srgbClr val="FFFF99"/>
    <a:srgbClr val="CCFFCC"/>
    <a:srgbClr val="33CCCC"/>
    <a:srgbClr val="66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9691E80-1F70-4D5E-9E70-3346552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652C-0C43-4185-A279-A0EFED0F88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9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2D59-E63D-4119-B086-7F97E8E95C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2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DAE3-F982-4CD0-88C1-237B1C4CB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0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3A06-BA0D-4535-B868-EBC6BA342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1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1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7B05-6F37-4F30-9ACD-20C0DEDF1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8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9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6147EA-1E1F-4BE2-B167-4CC4190D85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92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09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6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1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75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F32A-B259-43E9-8433-B8DD2F54A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2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44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20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1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1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27CD-EAEC-4C66-8A8B-8646C809F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61B9-9B91-487D-808D-EA35F597F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2D3F-3922-42F7-B961-9BF813C8F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6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7E2A-2797-4D08-8D72-4A1882B04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00BC-E7EE-434D-AE4D-0DEF5CCBB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2549-B016-48B8-BEB3-3AB6DBF68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3B48B67-163F-4EA0-9223-0A9B051578F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3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4A777C-82E1-483B-8144-B1750ECFC7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3/17/2019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A5B260-C0ED-4C7E-9502-62DDDCEACB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7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19065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UC </a:t>
            </a:r>
            <a:r>
              <a:rPr lang="en-US" altLang="en-US" sz="1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Multicampus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Research Programs and Initiatives (MRPI)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NIGMS R01 GM124149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P50 GM082250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1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NIH NIGMS R01 GM117126</a:t>
            </a:r>
            <a:endParaRPr lang="en-US" altLang="en-US" sz="18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Diffraction Analysis Technologies (IDAT)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8793" y="1074057"/>
            <a:ext cx="566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Stroud      James Fraser 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Art Lyubimov   Sabine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Hollatz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35431" y="3469064"/>
            <a:ext cx="3016577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1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77689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04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41946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167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11463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537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85582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068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970133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08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286648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757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122697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249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2670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686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531193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00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89046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872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19065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UC </a:t>
            </a:r>
            <a:r>
              <a:rPr lang="en-US" altLang="en-US" sz="1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Multicampus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Research Programs and Initiatives (MRPI)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NIGMS R01 GM124149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P50 GM082250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1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NIH NIGMS R01 GM117126</a:t>
            </a:r>
            <a:endParaRPr lang="en-US" altLang="en-US" sz="18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Diffraction Analysis Technologies (IDAT)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8793" y="1074057"/>
            <a:ext cx="566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Stroud      James Fraser 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Art Lyubimov   Sabine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Hollatz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16058" y="3139126"/>
            <a:ext cx="6579909" cy="180615"/>
          </a:xfrm>
          <a:custGeom>
            <a:avLst/>
            <a:gdLst>
              <a:gd name="connsiteX0" fmla="*/ 0 w 6579909"/>
              <a:gd name="connsiteY0" fmla="*/ 0 h 180615"/>
              <a:gd name="connsiteX1" fmla="*/ 1743958 w 6579909"/>
              <a:gd name="connsiteY1" fmla="*/ 179109 h 180615"/>
              <a:gd name="connsiteX2" fmla="*/ 3827282 w 6579909"/>
              <a:gd name="connsiteY2" fmla="*/ 84841 h 180615"/>
              <a:gd name="connsiteX3" fmla="*/ 5439266 w 6579909"/>
              <a:gd name="connsiteY3" fmla="*/ 65987 h 180615"/>
              <a:gd name="connsiteX4" fmla="*/ 6579909 w 6579909"/>
              <a:gd name="connsiteY4" fmla="*/ 150829 h 18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9909" h="180615">
                <a:moveTo>
                  <a:pt x="0" y="0"/>
                </a:moveTo>
                <a:cubicBezTo>
                  <a:pt x="553039" y="82484"/>
                  <a:pt x="1106078" y="164969"/>
                  <a:pt x="1743958" y="179109"/>
                </a:cubicBezTo>
                <a:cubicBezTo>
                  <a:pt x="2381838" y="193249"/>
                  <a:pt x="3211397" y="103695"/>
                  <a:pt x="3827282" y="84841"/>
                </a:cubicBezTo>
                <a:cubicBezTo>
                  <a:pt x="4443167" y="65987"/>
                  <a:pt x="4980495" y="54989"/>
                  <a:pt x="5439266" y="65987"/>
                </a:cubicBezTo>
                <a:cubicBezTo>
                  <a:pt x="5898037" y="76985"/>
                  <a:pt x="6238973" y="113907"/>
                  <a:pt x="6579909" y="15082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35431" y="3469064"/>
            <a:ext cx="3016577" cy="3299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7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68234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2968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09678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21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94222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02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73284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81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3-atom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570016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43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4249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109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296754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65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3696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410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34597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950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21297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945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8" y="0"/>
            <a:ext cx="660851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waters are real?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17724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46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45288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90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629755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7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797838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44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1"/>
          <p:cNvSpPr txBox="1">
            <a:spLocks noChangeArrowheads="1"/>
          </p:cNvSpPr>
          <p:nvPr/>
        </p:nvSpPr>
        <p:spPr bwMode="auto">
          <a:xfrm>
            <a:off x="1960563" y="39973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Replacement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2892425" y="1454150"/>
            <a:ext cx="335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correct structure and intensities</a:t>
            </a:r>
          </a:p>
        </p:txBody>
      </p:sp>
      <p:sp>
        <p:nvSpPr>
          <p:cNvPr id="103431" name="Rectangle 10"/>
          <p:cNvSpPr>
            <a:spLocks noChangeArrowheads="1"/>
          </p:cNvSpPr>
          <p:nvPr/>
        </p:nvSpPr>
        <p:spPr bwMode="auto">
          <a:xfrm>
            <a:off x="0" y="6143625"/>
            <a:ext cx="3921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http://www.ysbl.york.ac.uk/~cowtan/fourier/coeff.html</a:t>
            </a:r>
          </a:p>
        </p:txBody>
      </p:sp>
    </p:spTree>
    <p:extLst>
      <p:ext uri="{BB962C8B-B14F-4D97-AF65-F5344CB8AC3E}">
        <p14:creationId xmlns:p14="http://schemas.microsoft.com/office/powerpoint/2010/main" val="66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Molecular Replacement</a:t>
            </a:r>
          </a:p>
        </p:txBody>
      </p:sp>
      <p:pic>
        <p:nvPicPr>
          <p:cNvPr id="1054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2689224" y="1454150"/>
            <a:ext cx="386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0000"/>
                </a:solidFill>
              </a:rPr>
              <a:t>Available model and intensities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1"/>
          <p:cNvSpPr txBox="1">
            <a:spLocks noChangeArrowheads="1"/>
          </p:cNvSpPr>
          <p:nvPr/>
        </p:nvSpPr>
        <p:spPr bwMode="auto">
          <a:xfrm>
            <a:off x="1960563" y="39973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Replacement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2892425" y="1454150"/>
            <a:ext cx="335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correct structure and intensities</a:t>
            </a:r>
          </a:p>
        </p:txBody>
      </p:sp>
    </p:spTree>
    <p:extLst>
      <p:ext uri="{BB962C8B-B14F-4D97-AF65-F5344CB8AC3E}">
        <p14:creationId xmlns:p14="http://schemas.microsoft.com/office/powerpoint/2010/main" val="10565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Replacement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5" t="37215" r="37215" b="37215"/>
          <a:stretch>
            <a:fillRect/>
          </a:stretch>
        </p:blipFill>
        <p:spPr bwMode="auto">
          <a:xfrm>
            <a:off x="1700213" y="3984625"/>
            <a:ext cx="1168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8" name="Picture 10" descr="MR_Fc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635375"/>
            <a:ext cx="19018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11"/>
          <p:cNvSpPr txBox="1">
            <a:spLocks noChangeArrowheads="1"/>
          </p:cNvSpPr>
          <p:nvPr/>
        </p:nvSpPr>
        <p:spPr bwMode="auto">
          <a:xfrm>
            <a:off x="2378075" y="1454150"/>
            <a:ext cx="438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use something similar as a starting model</a:t>
            </a:r>
          </a:p>
        </p:txBody>
      </p:sp>
    </p:spTree>
    <p:extLst>
      <p:ext uri="{BB962C8B-B14F-4D97-AF65-F5344CB8AC3E}">
        <p14:creationId xmlns:p14="http://schemas.microsoft.com/office/powerpoint/2010/main" val="28010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Building</a:t>
            </a:r>
          </a:p>
        </p:txBody>
      </p:sp>
      <p:pic>
        <p:nvPicPr>
          <p:cNvPr id="1054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2689225" y="1454150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current model is missing something</a:t>
            </a:r>
          </a:p>
        </p:txBody>
      </p:sp>
    </p:spTree>
    <p:extLst>
      <p:ext uri="{BB962C8B-B14F-4D97-AF65-F5344CB8AC3E}">
        <p14:creationId xmlns:p14="http://schemas.microsoft.com/office/powerpoint/2010/main" val="32306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Building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011317" y="1454150"/>
            <a:ext cx="312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phases from </a:t>
            </a:r>
            <a:r>
              <a:rPr lang="en-US" altLang="en-US" dirty="0" smtClean="0">
                <a:solidFill>
                  <a:srgbClr val="000000"/>
                </a:solidFill>
              </a:rPr>
              <a:t>available model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8" y="0"/>
            <a:ext cx="660851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waters are real?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Building</a:t>
            </a:r>
          </a:p>
        </p:txBody>
      </p:sp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831506" y="1454150"/>
            <a:ext cx="5480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missing bits show </a:t>
            </a:r>
            <a:r>
              <a:rPr lang="en-US" altLang="en-US" dirty="0" smtClean="0">
                <a:solidFill>
                  <a:srgbClr val="000000"/>
                </a:solidFill>
              </a:rPr>
              <a:t>up, even if not in available model!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413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Building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284413"/>
            <a:ext cx="4570412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681625" y="1454150"/>
            <a:ext cx="5780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missing bits show up better in </a:t>
            </a:r>
            <a:r>
              <a:rPr lang="en-US" altLang="en-US" dirty="0" smtClean="0">
                <a:solidFill>
                  <a:srgbClr val="000000"/>
                </a:solidFill>
              </a:rPr>
              <a:t>F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obs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+ (</a:t>
            </a:r>
            <a:r>
              <a:rPr lang="en-US" altLang="en-US" dirty="0" smtClean="0">
                <a:solidFill>
                  <a:srgbClr val="000000"/>
                </a:solidFill>
              </a:rPr>
              <a:t>F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obs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- </a:t>
            </a:r>
            <a:r>
              <a:rPr lang="en-US" altLang="en-US" dirty="0" err="1" smtClean="0">
                <a:solidFill>
                  <a:srgbClr val="000000"/>
                </a:solidFill>
              </a:rPr>
              <a:t>F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calc</a:t>
            </a:r>
            <a:r>
              <a:rPr lang="en-US" altLang="en-US" dirty="0" smtClean="0">
                <a:solidFill>
                  <a:srgbClr val="000000"/>
                </a:solidFill>
              </a:rPr>
              <a:t>) </a:t>
            </a:r>
            <a:r>
              <a:rPr lang="en-US" altLang="en-US" dirty="0">
                <a:solidFill>
                  <a:srgbClr val="000000"/>
                </a:solidFill>
              </a:rPr>
              <a:t>map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3219450" y="4229100"/>
            <a:ext cx="1060450" cy="781050"/>
          </a:xfrm>
          <a:prstGeom prst="leftArrow">
            <a:avLst>
              <a:gd name="adj1" fmla="val 43500"/>
              <a:gd name="adj2" fmla="val 459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“water shed”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Occupancy refine waters – to convergence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water: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water from model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Re-refine to convergence (with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water = different CPU (use a cluster)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keep all – same refi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Sort results 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control?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Yes: New reference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speed: worst waters &gt; 5 Å apart</a:t>
            </a:r>
          </a:p>
        </p:txBody>
      </p:sp>
    </p:spTree>
    <p:extLst>
      <p:ext uri="{BB962C8B-B14F-4D97-AF65-F5344CB8AC3E}">
        <p14:creationId xmlns:p14="http://schemas.microsoft.com/office/powerpoint/2010/main" val="33257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0"/>
            <a:ext cx="2998382" cy="1143000"/>
          </a:xfrm>
        </p:spPr>
        <p:txBody>
          <a:bodyPr/>
          <a:lstStyle/>
          <a:p>
            <a:pPr algn="l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3869" y="0"/>
            <a:ext cx="3700131" cy="1206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0.17023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0.19309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3si4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0"/>
            <a:ext cx="380645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Watershed-</a:t>
            </a:r>
            <a:r>
              <a:rPr lang="en-US" dirty="0" err="1" smtClean="0"/>
              <a:t>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3869" y="0"/>
            <a:ext cx="3700131" cy="1206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0.17727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0.19281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3si4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0"/>
            <a:ext cx="2998382" cy="1143000"/>
          </a:xfrm>
        </p:spPr>
        <p:txBody>
          <a:bodyPr/>
          <a:lstStyle/>
          <a:p>
            <a:pPr algn="l"/>
            <a:r>
              <a:rPr lang="en-US" dirty="0" smtClean="0"/>
              <a:t>Refined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3869" y="0"/>
            <a:ext cx="3700131" cy="1206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0.17023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0.19309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3si4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23"/>
            <a:ext cx="9144000" cy="595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0"/>
            <a:ext cx="3806456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Watershed-</a:t>
            </a:r>
            <a:r>
              <a:rPr lang="en-US" dirty="0" err="1" smtClean="0"/>
              <a:t>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3869" y="0"/>
            <a:ext cx="3700131" cy="12067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0.17727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baseline="-25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0.19281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3si4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 waters to 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https://github.com/fraser-lab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holton_scripts</a:t>
            </a:r>
            <a:r>
              <a:rPr lang="en-US" dirty="0" smtClean="0"/>
              <a:t>/blob/master/watershed/</a:t>
            </a:r>
          </a:p>
          <a:p>
            <a:r>
              <a:rPr lang="en-US" dirty="0" smtClean="0"/>
              <a:t>You will need:</a:t>
            </a:r>
          </a:p>
          <a:p>
            <a:pPr lvl="1"/>
            <a:r>
              <a:rPr lang="en-US" dirty="0" smtClean="0"/>
              <a:t>refmac_opts.txt file</a:t>
            </a:r>
          </a:p>
          <a:p>
            <a:pPr lvl="2"/>
            <a:r>
              <a:rPr lang="en-US" dirty="0" smtClean="0"/>
              <a:t>Contains all keywords for </a:t>
            </a:r>
            <a:r>
              <a:rPr lang="en-US" dirty="0" err="1" smtClean="0"/>
              <a:t>refmac</a:t>
            </a:r>
            <a:r>
              <a:rPr lang="en-US" dirty="0" smtClean="0"/>
              <a:t> run</a:t>
            </a:r>
          </a:p>
          <a:p>
            <a:pPr lvl="1"/>
            <a:r>
              <a:rPr lang="en-US" dirty="0" smtClean="0"/>
              <a:t>Lots of CPUs!  </a:t>
            </a:r>
            <a:r>
              <a:rPr lang="en-US" dirty="0"/>
              <a:t>s</a:t>
            </a:r>
            <a:r>
              <a:rPr lang="en-US" dirty="0" smtClean="0"/>
              <a:t>upports SMP, PBS, SGE</a:t>
            </a:r>
          </a:p>
          <a:p>
            <a:r>
              <a:rPr lang="en-US" dirty="0" smtClean="0"/>
              <a:t>Future: why stop at water?</a:t>
            </a:r>
          </a:p>
          <a:p>
            <a:pPr lvl="1"/>
            <a:r>
              <a:rPr lang="en-US" dirty="0" smtClean="0"/>
              <a:t>PRSMN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https://bl831.als.lbl.gov/~jamesh/powerpoint/WCPCW_watershed_2019.pptx</a:t>
            </a:r>
          </a:p>
        </p:txBody>
      </p:sp>
      <p:sp>
        <p:nvSpPr>
          <p:cNvPr id="5" name="AutoShape 2" descr="Image result for persimmon"/>
          <p:cNvSpPr>
            <a:spLocks noChangeAspect="1" noChangeArrowheads="1"/>
          </p:cNvSpPr>
          <p:nvPr/>
        </p:nvSpPr>
        <p:spPr bwMode="auto">
          <a:xfrm>
            <a:off x="155575" y="-754063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persimmon"/>
          <p:cNvSpPr>
            <a:spLocks noChangeAspect="1" noChangeArrowheads="1"/>
          </p:cNvSpPr>
          <p:nvPr/>
        </p:nvSpPr>
        <p:spPr bwMode="auto">
          <a:xfrm>
            <a:off x="307975" y="-601663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2" name="Picture 6" descr="Image result for persim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55" y="4924425"/>
            <a:ext cx="15240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real, or just “noise”?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863" y="1734532"/>
            <a:ext cx="7187938" cy="439163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 errors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Phase errors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Phase bias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Model bias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24313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209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00576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79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58823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618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map error: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possible case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02607"/>
              </p:ext>
            </p:extLst>
          </p:nvPr>
        </p:nvGraphicFramePr>
        <p:xfrm>
          <a:off x="609599" y="914400"/>
          <a:ext cx="7837837" cy="548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Chart" r:id="rId3" imgW="7448646" imgH="5210028" progId="MSGraph.Chart.8">
                  <p:embed followColorScheme="full"/>
                </p:oleObj>
              </mc:Choice>
              <mc:Fallback>
                <p:oleObj name="Chart" r:id="rId3" imgW="7448646" imgH="52100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914400"/>
                        <a:ext cx="7837837" cy="548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2156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fractional coordinate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16200000">
            <a:off x="-798925" y="3389725"/>
            <a:ext cx="23936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(e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/Å</a:t>
            </a:r>
            <a:r>
              <a:rPr lang="en-US" altLang="en-US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553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44092</TotalTime>
  <Words>882</Words>
  <Application>Microsoft Office PowerPoint</Application>
  <PresentationFormat>On-screen Show (4:3)</PresentationFormat>
  <Paragraphs>179</Paragraphs>
  <Slides>47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6_Default Design</vt:lpstr>
      <vt:lpstr>Office Theme</vt:lpstr>
      <vt:lpstr>4_Office Theme</vt:lpstr>
      <vt:lpstr>Chart</vt:lpstr>
      <vt:lpstr>Acknowledgements</vt:lpstr>
      <vt:lpstr>Acknowledgements</vt:lpstr>
      <vt:lpstr>Which waters are real?</vt:lpstr>
      <vt:lpstr>Which waters are real?</vt:lpstr>
      <vt:lpstr>Is it real, or just “noise”?</vt:lpstr>
      <vt:lpstr>map error: simplest possible case</vt:lpstr>
      <vt:lpstr>map error: simplest possible case</vt:lpstr>
      <vt:lpstr>map error: simplest possible case</vt:lpstr>
      <vt:lpstr>map error: simplest possible case</vt:lpstr>
      <vt:lpstr>map error: simplest possible case</vt:lpstr>
      <vt:lpstr>map error: simplest possible case</vt:lpstr>
      <vt:lpstr>map error: simplest possible case</vt:lpstr>
      <vt:lpstr>map error: simplest possible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3-atom case</vt:lpstr>
      <vt:lpstr>map error: asymmetric case</vt:lpstr>
      <vt:lpstr>map error: asymmetric case</vt:lpstr>
      <vt:lpstr>map error: asymmetric case</vt:lpstr>
      <vt:lpstr>map error: asymmetric case</vt:lpstr>
      <vt:lpstr>map error: asymmetric case</vt:lpstr>
      <vt:lpstr>map error: asymmetric case</vt:lpstr>
      <vt:lpstr>map error: asymmetric case</vt:lpstr>
      <vt:lpstr>map error: asymmetric case</vt:lpstr>
      <vt:lpstr>map error: asymmetric case</vt:lpstr>
      <vt:lpstr>Molecular Replacement</vt:lpstr>
      <vt:lpstr>Molecular Replacement</vt:lpstr>
      <vt:lpstr>Molecular Replacement</vt:lpstr>
      <vt:lpstr>Molecular Replacement</vt:lpstr>
      <vt:lpstr>Model Building</vt:lpstr>
      <vt:lpstr>Model Building</vt:lpstr>
      <vt:lpstr>Model Building</vt:lpstr>
      <vt:lpstr>Model Building</vt:lpstr>
      <vt:lpstr>“water shed” procedure</vt:lpstr>
      <vt:lpstr>Original</vt:lpstr>
      <vt:lpstr>Watershed-ed</vt:lpstr>
      <vt:lpstr>Refined</vt:lpstr>
      <vt:lpstr>Watershed-ed</vt:lpstr>
      <vt:lpstr>Got waters to shed?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James Holton</dc:creator>
  <cp:lastModifiedBy>James_Holton</cp:lastModifiedBy>
  <cp:revision>186</cp:revision>
  <dcterms:created xsi:type="dcterms:W3CDTF">2010-03-07T18:24:14Z</dcterms:created>
  <dcterms:modified xsi:type="dcterms:W3CDTF">2019-03-18T18:01:40Z</dcterms:modified>
</cp:coreProperties>
</file>