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8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9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0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1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6" r:id="rId2"/>
    <p:sldMasterId id="2147483830" r:id="rId3"/>
    <p:sldMasterId id="2147483843" r:id="rId4"/>
    <p:sldMasterId id="2147483855" r:id="rId5"/>
    <p:sldMasterId id="2147483869" r:id="rId6"/>
    <p:sldMasterId id="2147483962" r:id="rId7"/>
    <p:sldMasterId id="2147483987" r:id="rId8"/>
    <p:sldMasterId id="2147484002" r:id="rId9"/>
    <p:sldMasterId id="2147484016" r:id="rId10"/>
    <p:sldMasterId id="2147484029" r:id="rId11"/>
    <p:sldMasterId id="2147484041" r:id="rId12"/>
  </p:sldMasterIdLst>
  <p:notesMasterIdLst>
    <p:notesMasterId r:id="rId61"/>
  </p:notesMasterIdLst>
  <p:sldIdLst>
    <p:sldId id="708" r:id="rId13"/>
    <p:sldId id="709" r:id="rId14"/>
    <p:sldId id="673" r:id="rId15"/>
    <p:sldId id="695" r:id="rId16"/>
    <p:sldId id="661" r:id="rId17"/>
    <p:sldId id="674" r:id="rId18"/>
    <p:sldId id="675" r:id="rId19"/>
    <p:sldId id="676" r:id="rId20"/>
    <p:sldId id="677" r:id="rId21"/>
    <p:sldId id="678" r:id="rId22"/>
    <p:sldId id="679" r:id="rId23"/>
    <p:sldId id="680" r:id="rId24"/>
    <p:sldId id="681" r:id="rId25"/>
    <p:sldId id="682" r:id="rId26"/>
    <p:sldId id="662" r:id="rId27"/>
    <p:sldId id="710" r:id="rId28"/>
    <p:sldId id="712" r:id="rId29"/>
    <p:sldId id="711" r:id="rId30"/>
    <p:sldId id="714" r:id="rId31"/>
    <p:sldId id="713" r:id="rId32"/>
    <p:sldId id="716" r:id="rId33"/>
    <p:sldId id="665" r:id="rId34"/>
    <p:sldId id="694" r:id="rId35"/>
    <p:sldId id="691" r:id="rId36"/>
    <p:sldId id="693" r:id="rId37"/>
    <p:sldId id="692" r:id="rId38"/>
    <p:sldId id="690" r:id="rId39"/>
    <p:sldId id="671" r:id="rId40"/>
    <p:sldId id="696" r:id="rId41"/>
    <p:sldId id="697" r:id="rId42"/>
    <p:sldId id="698" r:id="rId43"/>
    <p:sldId id="699" r:id="rId44"/>
    <p:sldId id="700" r:id="rId45"/>
    <p:sldId id="701" r:id="rId46"/>
    <p:sldId id="702" r:id="rId47"/>
    <p:sldId id="703" r:id="rId48"/>
    <p:sldId id="704" r:id="rId49"/>
    <p:sldId id="705" r:id="rId50"/>
    <p:sldId id="706" r:id="rId51"/>
    <p:sldId id="717" r:id="rId52"/>
    <p:sldId id="482" r:id="rId53"/>
    <p:sldId id="604" r:id="rId54"/>
    <p:sldId id="685" r:id="rId55"/>
    <p:sldId id="606" r:id="rId56"/>
    <p:sldId id="684" r:id="rId57"/>
    <p:sldId id="683" r:id="rId58"/>
    <p:sldId id="686" r:id="rId59"/>
    <p:sldId id="688" r:id="rId6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00"/>
    <a:srgbClr val="33CCCC"/>
    <a:srgbClr val="66FF66"/>
    <a:srgbClr val="CCFFCC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2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9691E80-1F70-4D5E-9E70-3346552B3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021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28B3F-2A5E-4CEC-9170-A04634840C8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C2AA-3663-42BF-BDA7-36F0BBE3BF8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667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BD4A8BA-F916-410E-8B17-4FAE96AD2ED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2592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4CE25BF-22F6-48B7-B391-0A984E013F3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471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32730-DA92-462A-8A5C-1E6B09BE786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8881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1717A-995E-4022-8565-0297D5B06B5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570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92078-B0C5-4597-BC6F-A8EFAB27D17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60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DE802-424E-429C-8778-EB9CBDA005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760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DF045-072F-49F9-9164-AD6785F8CD8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7199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BEBB2B-07FF-4390-BB17-79FDB26CC35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512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7347B-FB35-4FC9-99AF-CE978D7D3DE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574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CAD56-639C-4927-879E-E5D0650A2A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25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B848F-EBCB-43BC-A04F-F210387FD8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0912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410D8-945E-4346-83D9-6B1225E538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9968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8FE541-CE77-47CB-898E-A5F36D0437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363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EF58A-C7C0-4D3D-9A47-96C645EFB20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221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2BE5CDA-6CA5-4DBB-857E-2C58CA1FACE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74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128462-1F85-457C-BC85-9D2C3937EAA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792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127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20541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7125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54766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4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0F5A26-E009-4AEF-9B04-2B770AC735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23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0902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172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59991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643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09088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6323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D621217-AC46-4DE0-8B07-F145BC4AD1F0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5667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23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9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780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D4A8BA-F916-410E-8B17-4FAE96AD2ED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5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650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1474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875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2628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5402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66308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7034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474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38221-9C74-499F-BA2C-58B05AD3543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2029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BDC42-DCA2-48A8-ACDB-0EFF2FCBDF1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471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4CE25BF-22F6-48B7-B391-0A984E013F3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2578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30A16-3076-41BF-8676-B1EC197C013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7501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C1B7-B70A-468D-A50D-1F69B0659AC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4309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4C21-6388-4F81-9980-BE706EDEC59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220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07D21-D5F4-4777-B8BD-819ED14C1D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3998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6CDF-0CE0-4A84-8922-1DC981F5884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996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A044-F0C6-4559-94BB-7FAD0ABFC05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24476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75064-9B6A-4A6C-A6AC-4A0FF2ECAD2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2072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D7E5-3114-4809-9E6E-A5FE217337C4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73072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615A2-C981-454E-89C5-B1EA767E28F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4620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F42DCEF-3B52-48A9-BF73-9C87655D897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C4DF-6C90-4A72-9862-0FC45E4D4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31171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167A8EB-BD44-4CBD-A594-95E2AE462A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5150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1B8C0C-FEF0-42CA-A24F-E9D9B8D843A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1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7881E-BF0B-426B-B339-62562C7A5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49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009F5-A1D4-49D8-AA2E-509E8E1A3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44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B2EB4-9D58-4B87-A6FE-996A4927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3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6D0BD-E322-44F4-9BF6-E56508542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56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7ED7-9549-4DD5-9A0A-629A753860F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8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80C1B-745B-47EA-8A4C-613650D36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2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0C918-D432-488B-B63D-D9D72B7F5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4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A6AD1-60DD-4B13-895C-F5850DCDA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74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ACD13-7744-471C-A25F-30AEC6733D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9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068CB-7CF3-4B82-A840-44C6521AD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0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1739-2B20-4387-8F4C-2C00A743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802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AA54D-A463-4394-9A36-922731D06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457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79BD6-2009-460E-9BAA-C9CEEBEAB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598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DCC74-722A-411B-97DE-846B955F174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6F633-C696-4C21-9D88-85B3ABAB72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87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42C9-3274-4260-8B13-BF5DC5CA7B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40715-29BA-4307-8F91-2F022EEA925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2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7BA7E-529B-411E-BD30-7933DCF4611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7464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298C4-FD10-458A-8D81-AB0E98B29C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D15FE-579C-4ACD-BC28-231461DFB3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519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B2F50-40E3-4684-9D5A-A6BB96B3EF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D59-28AC-4490-861B-531C91623B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99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6DBDF-D767-4EF9-BCEA-A825500EC02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F0695-E251-4F0F-BEA7-1983E0940AF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374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10E1-F58B-4BCE-9FA9-739E58BD7B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4C66F-4941-4190-B66D-7F5A1D0707A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663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9E797-5663-47EF-B5B1-A46FAF55A4E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45873-04AA-4AB9-A662-9A335355A8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08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57BE-5736-444A-B94A-AE49859197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A5915-E075-4D45-8F64-C639A36AC1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86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2F5A-F564-48EF-A10C-2C5A787138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87DA-E62B-4CCE-9B91-720DC565B1E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280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CA750-B2D8-4FE6-BBDF-DB2B7AF71B6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D5BD5-9E4D-4CDA-9D86-45AEC78DC8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50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A6D48-F767-4B8F-87B5-919144904A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0C149-9C8A-45CC-80DD-667EF37A338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872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68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ABFDA-C3A3-4645-9DAD-B0EEF50FF92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087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052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40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558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94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67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958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54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603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4525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5B7099-D08F-4C12-B1D1-B0254418F29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925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3066-AC0A-4D1B-A0CA-E7EEB995070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59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12168-BE1C-4838-BDEF-39CF02F991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42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56D13-3270-4518-B5FB-4BC7495E44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255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3920D-AD85-43C6-8E39-1B32EC1A29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59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40908-B101-4183-8E78-A26B8164CED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752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D942EB-4BB4-47BB-A347-8281C20B51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235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10EEE-14BF-4B15-BA0E-AB81D0F320A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114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FC4F2-151C-491D-8505-7D157EEF646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97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E0B49-625E-4777-BE10-0E1CB757C14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38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D912E-57AA-4537-B561-00F759FA80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0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031B59-A4DA-4715-945A-6C2B434321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388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82BB03-3830-4928-AF47-9D38DDC4B84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4994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2172-BB84-4520-8BDF-5BB7BA07DA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895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2270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680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825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073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900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012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7299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907F4-4EFB-4019-9808-0BAFC8F7D14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8757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8538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8408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263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C89ACC-B1E1-41A7-B70D-156133AD1DC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732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395325-2B3F-4866-B822-19692353B60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0494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845B660-87E4-44C2-9DA0-8749D0D9A5C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57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4722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2757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0538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8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5732-0EFC-4E57-84EB-8F009C08509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6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2937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3644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099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527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067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7847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794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FCEAFB4-4DA4-4DC4-A559-AD653CB7573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8791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CD728B3F-2A5E-4CEC-9170-A04634840C83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242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8277ED7-9549-4DD5-9A0A-629A753860F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761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9F14-D48A-4C06-AC96-F17040FB15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75359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Arial" panose="020B060402020202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1E17BA7E-529B-411E-BD30-7933DCF4611B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3528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FAABFDA-C3A3-4645-9DAD-B0EEF50FF92D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5196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55B7099-D08F-4C12-B1D1-B0254418F29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345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C031B59-A4DA-4715-945A-6C2B434321D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054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9F907F4-4EFB-4019-9808-0BAFC8F7D14A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1988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7445732-0EFC-4E57-84EB-8F009C085099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3775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7DED9F14-D48A-4C06-AC96-F17040FB151C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9718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D9D6C2AA-3663-42BF-BDA7-36F0BBE3BF86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767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11B848F-EBCB-43BC-A04F-F210387FD838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88700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10F5A26-E009-4AEF-9B04-2B770AC7356F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39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Relationship Id="rId14" Type="http://schemas.openxmlformats.org/officeDocument/2006/relationships/slideLayout" Target="../slideLayouts/slideLayout15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B8CB44-EA5B-46DA-A15B-9729A54D5F31}" type="slidenum">
              <a:rPr lang="en-US" altLang="en-US">
                <a:solidFill>
                  <a:srgbClr val="000000"/>
                </a:solidFill>
                <a:latin typeface="Arial" pitchFamily="34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0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46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121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5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62389FD-7AD5-441E-A10F-A1FD5D109207}" type="slidenum">
              <a:rPr lang="en-US" altLang="en-US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087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E794B84-0735-4ACE-B93D-BDD7427E8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4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D5569A-5FF9-47CA-995B-8586E06472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E8E52-D886-484D-99DC-06649A733D0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1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25ACAFE-18D6-4EC4-B245-B3DF9E38C08E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8E147C-6285-487E-B58A-0BD9EFAAED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122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CA09F52-ABE3-4390-AA3A-DA238C283DD7}" type="slidenum">
              <a:rPr lang="en-US" altLang="en-US">
                <a:solidFill>
                  <a:srgbClr val="000000"/>
                </a:solidFill>
                <a:latin typeface="Arial"/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907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A7A2894-A709-4C9D-BDF5-EB9BC6ADC6B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14154EE-FA8E-4C12-B9D6-E6CF5AC7CB9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02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4969426-3E7D-4F12-B5D0-EE6198BDBD3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E47DCF0-F3AD-4EC9-82B4-E52CC58ED3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02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DDB8CB44-EA5B-46DA-A15B-9729A54D5F31}" type="slidenum">
              <a:rPr lang="en-US" altLang="en-US" smtClean="0">
                <a:solidFill>
                  <a:srgbClr val="000000"/>
                </a:solidFill>
              </a:rPr>
              <a:pPr/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5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71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713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3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13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42DE6A0-2688-497A-8074-91AD30BC342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4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  <p:sldLayoutId id="2147484014" r:id="rId12"/>
    <p:sldLayoutId id="2147484015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6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9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5002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706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1285" y="2135188"/>
            <a:ext cx="7772400" cy="4951412"/>
          </a:xfrm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</a:pPr>
            <a:r>
              <a:rPr lang="en-US" altLang="en-US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</a:t>
            </a:r>
            <a:r>
              <a:rPr lang="en-US" altLang="en-US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LBNL</a:t>
            </a:r>
            <a:r>
              <a:rPr lang="en-US" alt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SLAC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en-US" sz="1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 8.3.1 creator: Tom </a:t>
            </a:r>
            <a:r>
              <a:rPr lang="en-US" altLang="en-US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Alber</a:t>
            </a:r>
            <a:r>
              <a:rPr lang="en-US" altLang="en-US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</a:t>
            </a:r>
            <a:r>
              <a:rPr lang="en-US" altLang="en-US" sz="18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Multicampus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Research Programs and Initiatives (MRPI)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UCSF Program for Breakthrough Biomedical Research (PBBR) </a:t>
            </a:r>
            <a:endParaRPr lang="en-US" altLang="en-US" sz="1800" b="1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18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ne-time NIH-DOE </a:t>
            </a:r>
            <a:r>
              <a:rPr lang="en-US" altLang="en-US" sz="18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Inter-agency agreement (IAA)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GM117126 to </a:t>
            </a: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Sauter</a:t>
            </a: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(DIALS)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1800" b="1" dirty="0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Integrated 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Diffraction Analysis Technologies (IDAT)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Plexxikon</a:t>
            </a:r>
            <a:r>
              <a:rPr lang="en-US" altLang="en-US" sz="1800" b="1" dirty="0">
                <a:solidFill>
                  <a:srgbClr val="66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</a:t>
            </a:r>
            <a:r>
              <a:rPr lang="en-US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 </a:t>
            </a:r>
            <a:r>
              <a:rPr lang="en-US" alt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Biology Resource (SLAC)</a:t>
            </a:r>
          </a:p>
          <a:p>
            <a:pPr algn="ctr" eaLnBrk="1" hangingPunct="1"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endParaRPr lang="en-US" altLang="en-US" sz="9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9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Advanced Light Source is supported by the Director, Office of Science, Office of Basic Energy Sciences, Materials Sciences Division, of the US Department of Energy under contract No. DE-AC02-05CH11231 at Lawrence Berkeley National Laboratory.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1997" y="1074057"/>
            <a:ext cx="7118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anose="020B0604020202020204" pitchFamily="34" charset="0"/>
              </a:rPr>
              <a:t>Robert Stroud      James Fraser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Nick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Sauter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John </a:t>
            </a:r>
            <a:r>
              <a:rPr lang="en-US" dirty="0" err="1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Tainer</a:t>
            </a:r>
            <a:r>
              <a:rPr lang="en-US" dirty="0" smtClean="0">
                <a:solidFill>
                  <a:srgbClr val="663300"/>
                </a:solidFill>
                <a:latin typeface="Arial" pitchFamily="34" charset="0"/>
                <a:cs typeface="Arial" panose="020B0604020202020204" pitchFamily="34" charset="0"/>
              </a:rPr>
              <a:t>                       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Aina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Cohen   Ana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anose="020B0604020202020204" pitchFamily="34" charset="0"/>
              </a:rPr>
              <a:t>Gonzalez</a:t>
            </a:r>
          </a:p>
        </p:txBody>
      </p:sp>
    </p:spTree>
    <p:extLst>
      <p:ext uri="{BB962C8B-B14F-4D97-AF65-F5344CB8AC3E}">
        <p14:creationId xmlns:p14="http://schemas.microsoft.com/office/powerpoint/2010/main" val="11197583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7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7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706507"/>
              </p:ext>
            </p:extLst>
          </p:nvPr>
        </p:nvGraphicFramePr>
        <p:xfrm>
          <a:off x="529679" y="381000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9" name="Chart" r:id="rId3" imgW="7105654" imgH="4905503" progId="MSGraph.Chart.8">
                  <p:embed followColorScheme="full"/>
                </p:oleObj>
              </mc:Choice>
              <mc:Fallback>
                <p:oleObj name="Chart" r:id="rId3" imgW="7105654" imgH="4905503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79" y="381000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319027" y="6261096"/>
            <a:ext cx="2642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</a:t>
            </a:r>
            <a:r>
              <a:rPr lang="en-US" altLang="en-US" sz="2800" b="1" dirty="0">
                <a:solidFill>
                  <a:prstClr val="black"/>
                </a:solidFill>
                <a:latin typeface="Arial" panose="020B0604020202020204" pitchFamily="34" charset="0"/>
              </a:rPr>
              <a:t>(Å)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285772" y="3234062"/>
            <a:ext cx="3440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CC vs right answer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5813" y="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black"/>
                </a:solidFill>
                <a:latin typeface="Arial"/>
              </a:rPr>
              <a:t>“true” resolution limit</a:t>
            </a:r>
          </a:p>
        </p:txBody>
      </p:sp>
    </p:spTree>
    <p:extLst>
      <p:ext uri="{BB962C8B-B14F-4D97-AF65-F5344CB8AC3E}">
        <p14:creationId xmlns:p14="http://schemas.microsoft.com/office/powerpoint/2010/main" val="1644584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981803"/>
              </p:ext>
            </p:extLst>
          </p:nvPr>
        </p:nvGraphicFramePr>
        <p:xfrm>
          <a:off x="214960" y="1351107"/>
          <a:ext cx="8624240" cy="4135293"/>
        </p:xfrm>
        <a:graphic>
          <a:graphicData uri="http://schemas.openxmlformats.org/drawingml/2006/table">
            <a:tbl>
              <a:tblPr/>
              <a:tblGrid>
                <a:gridCol w="2156060"/>
                <a:gridCol w="2156060"/>
                <a:gridCol w="2156060"/>
                <a:gridCol w="2156060"/>
              </a:tblGrid>
              <a:tr h="1378431">
                <a:tc gridSpan="4"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Dose slice collection </a:t>
                      </a:r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scenario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 &amp; fine</a:t>
                      </a:r>
                      <a:endParaRPr lang="en-US" sz="32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8431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8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5313" y="476518"/>
            <a:ext cx="64043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“true” resolution vs strategy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5943600"/>
            <a:ext cx="59474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prstClr val="black"/>
                </a:solidFill>
              </a:rPr>
              <a:t>301,640,334 </a:t>
            </a:r>
            <a:r>
              <a:rPr lang="en-US" sz="4000" dirty="0" smtClean="0">
                <a:solidFill>
                  <a:prstClr val="black"/>
                </a:solidFill>
              </a:rPr>
              <a:t>photons/</a:t>
            </a:r>
            <a:r>
              <a:rPr lang="en-US" sz="4000" dirty="0" err="1" smtClean="0">
                <a:solidFill>
                  <a:prstClr val="black"/>
                </a:solidFill>
              </a:rPr>
              <a:t>xtal</a:t>
            </a:r>
            <a:endParaRPr 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17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438015"/>
              </p:ext>
            </p:extLst>
          </p:nvPr>
        </p:nvGraphicFramePr>
        <p:xfrm>
          <a:off x="0" y="10886"/>
          <a:ext cx="9144000" cy="6457902"/>
        </p:xfrm>
        <a:graphic>
          <a:graphicData uri="http://schemas.openxmlformats.org/drawingml/2006/table">
            <a:tbl>
              <a:tblPr/>
              <a:tblGrid>
                <a:gridCol w="2895600"/>
                <a:gridCol w="1562100"/>
                <a:gridCol w="1562100"/>
                <a:gridCol w="1447800"/>
                <a:gridCol w="1676400"/>
              </a:tblGrid>
              <a:tr h="313566">
                <a:tc rowSpan="2"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processing</a:t>
                      </a: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/>
                      </a:r>
                      <a:b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</a:br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procedure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resolution limit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35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coarse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glue&amp;fine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XDS/XSCALE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3.17700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3.14057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3.17604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3.12086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XDS/aimless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3.16251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3.15922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3.16675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3.12162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XDS/noscale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3.27289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3.15617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3.38929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3.12162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MOSFLM-defaults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MOSFLM-cheat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3.19755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3.18166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3.20354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3.19755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138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HKL2000-expert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3.21803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3.12646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3.11551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3.21803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HKL2000-cheat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3.16119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3.10338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3.10338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3.16300</a:t>
                      </a:r>
                      <a:endParaRPr lang="en-US" sz="2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DIALS-defaults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3.42125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DIALS-expert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3.10296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3.09547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3.07653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3.08465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d*Trek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4.34076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EVAL15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3.14352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3.10383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3.09936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3.14105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66"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EVAL15-sadabs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3.13920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3.10797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3.10171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3.13700 </a:t>
                      </a:r>
                    </a:p>
                  </a:txBody>
                  <a:tcPr marL="65594" marR="65594" marT="32797" marB="3279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1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Text Box 2"/>
          <p:cNvSpPr txBox="1">
            <a:spLocks noChangeArrowheads="1"/>
          </p:cNvSpPr>
          <p:nvPr/>
        </p:nvSpPr>
        <p:spPr bwMode="auto">
          <a:xfrm>
            <a:off x="0" y="6491288"/>
            <a:ext cx="5622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/>
              </a:rPr>
              <a:t>Holton (2009) </a:t>
            </a:r>
            <a:r>
              <a:rPr lang="en-US" altLang="en-US" i="1">
                <a:solidFill>
                  <a:srgbClr val="000000"/>
                </a:solidFill>
                <a:latin typeface="Arial"/>
              </a:rPr>
              <a:t>J. Synchrotron Rad.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</a:rPr>
              <a:t>16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133-42</a:t>
            </a:r>
          </a:p>
        </p:txBody>
      </p:sp>
      <p:sp>
        <p:nvSpPr>
          <p:cNvPr id="30105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 dirty="0">
                <a:solidFill>
                  <a:srgbClr val="000000"/>
                </a:solidFill>
                <a:latin typeface="Arial"/>
              </a:rPr>
              <a:t>Radiation Damage </a:t>
            </a:r>
            <a:r>
              <a:rPr lang="en-US" altLang="en-US" sz="4400" dirty="0" smtClean="0">
                <a:solidFill>
                  <a:srgbClr val="000000"/>
                </a:solidFill>
                <a:latin typeface="Arial"/>
              </a:rPr>
              <a:t>World </a:t>
            </a:r>
            <a:r>
              <a:rPr lang="en-US" altLang="en-US" sz="4400" dirty="0">
                <a:solidFill>
                  <a:srgbClr val="000000"/>
                </a:solidFill>
                <a:latin typeface="Arial"/>
              </a:rPr>
              <a:t>Records</a:t>
            </a:r>
          </a:p>
        </p:txBody>
      </p:sp>
      <p:sp>
        <p:nvSpPr>
          <p:cNvPr id="301060" name="Text Box 4"/>
          <p:cNvSpPr txBox="1">
            <a:spLocks noChangeArrowheads="1"/>
          </p:cNvSpPr>
          <p:nvPr/>
        </p:nvSpPr>
        <p:spPr bwMode="auto">
          <a:xfrm>
            <a:off x="622300" y="-16656"/>
            <a:ext cx="7618413" cy="603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3600" dirty="0">
              <a:solidFill>
                <a:srgbClr val="000000"/>
              </a:solidFill>
              <a:latin typeface="Arial"/>
            </a:endParaRPr>
          </a:p>
          <a:p>
            <a:endParaRPr lang="en-US" altLang="en-US" sz="2400" dirty="0">
              <a:solidFill>
                <a:srgbClr val="000000"/>
              </a:solidFill>
              <a:latin typeface="Arial"/>
            </a:endParaRPr>
          </a:p>
          <a:p>
            <a:r>
              <a:rPr lang="en-US" altLang="en-US" sz="2000" dirty="0" err="1">
                <a:solidFill>
                  <a:srgbClr val="000000"/>
                </a:solidFill>
                <a:latin typeface="Arial"/>
              </a:rPr>
              <a:t>MGy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	reaction			reference</a:t>
            </a:r>
          </a:p>
          <a:p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~45	global damage		Owen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(2006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</a:rPr>
              <a:t>10/Å	global damage		Howells et al. (2009)</a:t>
            </a:r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5	Se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Met			Holton (2007)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4	Hg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S		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</a:rPr>
              <a:t>Ramagopal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i="1" dirty="0">
                <a:solidFill>
                  <a:srgbClr val="000000"/>
                </a:solidFill>
                <a:latin typeface="Arial"/>
              </a:rPr>
              <a:t>et al.</a:t>
            </a:r>
            <a:r>
              <a:rPr lang="en-US" alt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(2004)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4	R-C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COOH		Garman et al. (2015)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3	S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S			Murray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(2002)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1	Br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RNA		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</a:rPr>
              <a:t>Olieric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(2007)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~1?	Cl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-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C			???</a:t>
            </a: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0.5	</a:t>
            </a:r>
            <a:r>
              <a:rPr lang="en-US" altLang="en-US" sz="2000" dirty="0" err="1">
                <a:solidFill>
                  <a:srgbClr val="000000"/>
                </a:solidFill>
                <a:latin typeface="Arial"/>
              </a:rPr>
              <a:t>Mn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PS II		Yano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</a:rPr>
              <a:t>et al. 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(2005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en-US" altLang="en-US" sz="2000" dirty="0" smtClean="0">
                <a:solidFill>
                  <a:srgbClr val="000000"/>
                </a:solidFill>
                <a:latin typeface="Arial"/>
              </a:rPr>
              <a:t>0.06	</a:t>
            </a:r>
            <a:r>
              <a:rPr lang="en-US" altLang="en-US" sz="2000" dirty="0" err="1" smtClean="0">
                <a:solidFill>
                  <a:srgbClr val="000000"/>
                </a:solidFill>
                <a:latin typeface="Arial"/>
              </a:rPr>
              <a:t>putidaredoxin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</a:rPr>
              <a:t>		Corbett </a:t>
            </a:r>
            <a:r>
              <a:rPr lang="en-US" altLang="en-US" sz="2000" i="1" dirty="0" smtClean="0">
                <a:solidFill>
                  <a:srgbClr val="000000"/>
                </a:solidFill>
                <a:latin typeface="Arial"/>
              </a:rPr>
              <a:t>et al. </a:t>
            </a:r>
            <a:r>
              <a:rPr lang="en-US" altLang="en-US" sz="2000" dirty="0" smtClean="0">
                <a:solidFill>
                  <a:srgbClr val="000000"/>
                </a:solidFill>
                <a:latin typeface="Arial"/>
              </a:rPr>
              <a:t>(2007)</a:t>
            </a:r>
            <a:endParaRPr lang="en-US" altLang="en-US" sz="2000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0.02	Fe</a:t>
            </a:r>
            <a:r>
              <a:rPr lang="en-US" altLang="en-US" sz="2000" dirty="0">
                <a:solidFill>
                  <a:srgbClr val="FF0000"/>
                </a:solidFill>
                <a:latin typeface="Arial"/>
              </a:rPr>
              <a:t> in 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myoglobin		Denisov </a:t>
            </a:r>
            <a:r>
              <a:rPr lang="en-US" altLang="en-US" sz="2000" i="1" dirty="0">
                <a:solidFill>
                  <a:srgbClr val="000000"/>
                </a:solidFill>
                <a:latin typeface="Arial"/>
              </a:rPr>
              <a:t>et al.</a:t>
            </a:r>
            <a:r>
              <a:rPr lang="en-US" altLang="en-US" sz="2000" dirty="0">
                <a:solidFill>
                  <a:srgbClr val="000000"/>
                </a:solidFill>
                <a:latin typeface="Arial"/>
              </a:rPr>
              <a:t> (2007)</a:t>
            </a:r>
          </a:p>
        </p:txBody>
      </p:sp>
      <p:sp>
        <p:nvSpPr>
          <p:cNvPr id="301061" name="Line 5"/>
          <p:cNvSpPr>
            <a:spLocks noChangeShapeType="1"/>
          </p:cNvSpPr>
          <p:nvPr/>
        </p:nvSpPr>
        <p:spPr bwMode="auto">
          <a:xfrm>
            <a:off x="500063" y="1504169"/>
            <a:ext cx="7816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39804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9492" name="Text Box 4"/>
          <p:cNvSpPr txBox="1">
            <a:spLocks noChangeArrowheads="1"/>
          </p:cNvSpPr>
          <p:nvPr/>
        </p:nvSpPr>
        <p:spPr bwMode="auto">
          <a:xfrm>
            <a:off x="1027113" y="3030538"/>
            <a:ext cx="7115175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</a:rPr>
              <a:t>http://bl831.als.lbl.gov/</a:t>
            </a:r>
          </a:p>
          <a:p>
            <a:pPr algn="ctr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</a:rPr>
              <a:t>damage_rates.pdf</a:t>
            </a:r>
          </a:p>
        </p:txBody>
      </p:sp>
      <p:sp>
        <p:nvSpPr>
          <p:cNvPr id="2239493" name="Text Box 5"/>
          <p:cNvSpPr txBox="1">
            <a:spLocks noChangeArrowheads="1"/>
          </p:cNvSpPr>
          <p:nvPr/>
        </p:nvSpPr>
        <p:spPr bwMode="auto">
          <a:xfrm>
            <a:off x="-103188" y="6491288"/>
            <a:ext cx="5622926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Holton J. M. (2009) </a:t>
            </a:r>
            <a:r>
              <a:rPr lang="en-US" altLang="en-US" i="1">
                <a:solidFill>
                  <a:srgbClr val="000000"/>
                </a:solidFill>
              </a:rPr>
              <a:t>J. Synchrotron Rad.</a:t>
            </a:r>
            <a:r>
              <a:rPr lang="en-US" altLang="en-US">
                <a:solidFill>
                  <a:srgbClr val="000000"/>
                </a:solidFill>
              </a:rPr>
              <a:t> </a:t>
            </a:r>
            <a:r>
              <a:rPr lang="en-US" altLang="en-US" b="1">
                <a:solidFill>
                  <a:srgbClr val="000000"/>
                </a:solidFill>
              </a:rPr>
              <a:t>16</a:t>
            </a:r>
            <a:r>
              <a:rPr lang="en-US" altLang="en-US">
                <a:solidFill>
                  <a:srgbClr val="000000"/>
                </a:solidFill>
              </a:rPr>
              <a:t> 133-42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dirty="0">
                <a:solidFill>
                  <a:srgbClr val="000000"/>
                </a:solidFill>
              </a:rPr>
              <a:t>what the is a </a:t>
            </a:r>
            <a:r>
              <a:rPr lang="en-US" altLang="en-US" sz="6000" dirty="0" err="1">
                <a:solidFill>
                  <a:srgbClr val="000000"/>
                </a:solidFill>
              </a:rPr>
              <a:t>MGy</a:t>
            </a:r>
            <a:r>
              <a:rPr lang="en-US" altLang="en-US" sz="6000" dirty="0" smtClean="0">
                <a:solidFill>
                  <a:srgbClr val="000000"/>
                </a:solidFill>
              </a:rPr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059037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3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949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4" name="TextBox 5"/>
          <p:cNvSpPr txBox="1">
            <a:spLocks noChangeArrowheads="1"/>
          </p:cNvSpPr>
          <p:nvPr/>
        </p:nvSpPr>
        <p:spPr bwMode="auto">
          <a:xfrm>
            <a:off x="0" y="193675"/>
            <a:ext cx="9144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800">
                <a:solidFill>
                  <a:srgbClr val="000000"/>
                </a:solidFill>
              </a:rPr>
              <a:t>How long will my crystal last?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6982" y="1041023"/>
            <a:ext cx="904701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synch   line      type    flux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beamsize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flux density  dose    max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xtal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min 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  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m2/s     rate    lifetime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lifetime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4.2.2      MAD     1e12    75x80    1.7e+08   124 kGy/s      4 m    16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5.0.1     mono     2e11      100    2.5e+07    13 kGy/s     39 m   2.6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5.0.2      MAD   1.5e12      100    1.5e+08  76.3 kGy/s    6.6 m    26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5.0.3     mono     3e11      100    3.8e+07  19.4 kGy/s     26 m   1.7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8.2.1      MAD   3.5e11      100    4.5e+07  22.7 kGy/s     22 m    88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8.2.2      MAD   3.5e11      100    4.5e+07  22.7 kGy/s     22 m    88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8.3.1      MAD     9e11       70    2.3e+08   119 kGy/s    4.2 m    17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12.3.1     MAD     2e11    65x90    3.4e+07  17.4 kGy/s     29 m   1.9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ALS     12.3.1      ML   4.0e13    65x90    6.8e+09  6.89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4.4 s  0.29 s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1-5        MAD   1.7e10      200    4.2e+05   202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41 h   2.8 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7-1       mono   2.6e11      200    6.5e+06  3.09 kGy/s    2.7 h    11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9-1       mono   3.9e10      200    9.8e+05   463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18 h    72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9-2        MAD   4.8e11      200    1.2e+07   5.7 kGy/s     88 m   5.8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11-1       MAD   3.9e11      200    9.8e+06  4.63 kGy/s    1.8 h   7.2 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11-3      mono   2.6e10      200    6.5e+05   302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28 h   1.8 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12-2       MAD     4e12     90x5    8.9e+09  5.01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6 s   0.4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12-1       MAD     4e12      5x5    1.6e+11    90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0.35 s    22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SSRL    12-1     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ML	 3e14      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5x5  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1.1e+13   6.4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r>
              <a:rPr lang="en-US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Gy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5 </a:t>
            </a:r>
            <a:r>
              <a:rPr lang="en-US" sz="1400" dirty="0" err="1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ms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300 us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APS     24-ID-C    MAD   1.3e13    20x60    1.1e+10  5.23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MGy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5.7 s  </a:t>
            </a:r>
            <a:r>
              <a:rPr lang="en-US" sz="14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0.38 s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APS     "typical"  MAD   1.5e12       80    2.3e+08   119 kGy/s    4.2 m    17 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synch   line      type    flux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beamsize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flux density  dose    max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xtal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min site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/s        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 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ph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l-GR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μ</a:t>
            </a:r>
            <a:r>
              <a:rPr lang="en-US" sz="14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m2/s     rate    lifetime  </a:t>
            </a:r>
            <a:r>
              <a:rPr lang="en-US" sz="14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lifetime</a:t>
            </a:r>
            <a:endParaRPr lang="en-US" sz="14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2640" r="44898" b="22007"/>
          <a:stretch/>
        </p:blipFill>
        <p:spPr bwMode="auto">
          <a:xfrm>
            <a:off x="206063" y="0"/>
            <a:ext cx="87596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1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low can you dose?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below World Record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dose rate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bl831.als.lbl.gov/damage_rates.pdf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limits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5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 kGy?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R-factor Gap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perfect model would blow up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optimum cutoff is 0 Å</a:t>
            </a:r>
            <a:endParaRPr lang="en-US" dirty="0">
              <a:solidFill>
                <a:srgbClr val="46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-2767765" y="2615367"/>
            <a:ext cx="7045327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http://bl831.als.lbl.gov/~jamesh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Courier New" pitchFamily="49" charset="0"/>
              </a:rPr>
              <a:t>powerpoint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/WCPCW_lodose_2017.pptx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4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77813"/>
            <a:ext cx="80867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0" y="6491288"/>
            <a:ext cx="6272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000000"/>
                </a:solidFill>
                <a:latin typeface="Arial"/>
              </a:rPr>
              <a:t>Holton &amp; Frankel (2010) </a:t>
            </a:r>
            <a:r>
              <a:rPr lang="en-US" altLang="en-US" i="1">
                <a:solidFill>
                  <a:srgbClr val="000000"/>
                </a:solidFill>
                <a:latin typeface="Arial"/>
              </a:rPr>
              <a:t>Acta D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</a:rPr>
              <a:t>66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393-408.</a:t>
            </a:r>
          </a:p>
        </p:txBody>
      </p:sp>
      <p:sp>
        <p:nvSpPr>
          <p:cNvPr id="149508" name="Oval 4"/>
          <p:cNvSpPr>
            <a:spLocks noChangeArrowheads="1"/>
          </p:cNvSpPr>
          <p:nvPr/>
        </p:nvSpPr>
        <p:spPr bwMode="auto">
          <a:xfrm>
            <a:off x="1497013" y="5538788"/>
            <a:ext cx="1630362" cy="4778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96736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low can you dose?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below World Record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dose rate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bl831.als.lbl.gov/damage_rates.pdf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limits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5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 kGy?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R-factor Gap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perfect model would blow up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optimum cutoff is 0 Å</a:t>
            </a:r>
            <a:endParaRPr lang="en-US" dirty="0">
              <a:solidFill>
                <a:srgbClr val="46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-2767765" y="2615367"/>
            <a:ext cx="7045327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http://bl831.als.lbl.gov/~jamesh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Courier New" pitchFamily="49" charset="0"/>
              </a:rPr>
              <a:t>powerpoint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/WCPCW_lodose_2017.pptx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optimistic: add nothing but noise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Too pessimistic: series-termination error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Happy medium?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Simulate: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Random atoms, compute F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Gaussian noise, RMS = 1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Truncate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Subtract “right” map, RMS difference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176715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97" name="Chart" r:id="rId3" imgW="7115243" imgH="4914900" progId="MSGraph.Chart.8">
                  <p:embed followColorScheme="full"/>
                </p:oleObj>
              </mc:Choice>
              <mc:Fallback>
                <p:oleObj name="Chart" r:id="rId3" imgW="7115243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464101"/>
              </p:ext>
            </p:extLst>
          </p:nvPr>
        </p:nvGraphicFramePr>
        <p:xfrm>
          <a:off x="266700" y="590550"/>
          <a:ext cx="887730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7" name="Chart" r:id="rId3" imgW="7400857" imgH="4914900" progId="MSGraph.Chart.8">
                  <p:embed followColorScheme="full"/>
                </p:oleObj>
              </mc:Choice>
              <mc:Fallback>
                <p:oleObj name="Chart" r:id="rId3" imgW="7400857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90550"/>
                        <a:ext cx="8877300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48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6167678"/>
              </p:ext>
            </p:extLst>
          </p:nvPr>
        </p:nvGraphicFramePr>
        <p:xfrm>
          <a:off x="266700" y="590550"/>
          <a:ext cx="8877300" cy="589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74" name="Chart" r:id="rId3" imgW="7400857" imgH="4914900" progId="MSGraph.Chart.8">
                  <p:embed followColorScheme="full"/>
                </p:oleObj>
              </mc:Choice>
              <mc:Fallback>
                <p:oleObj name="Chart" r:id="rId3" imgW="7400857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590550"/>
                        <a:ext cx="8877300" cy="589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90533" y="3263090"/>
            <a:ext cx="40607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Correlation Coefficient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533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460938" y="851338"/>
            <a:ext cx="6369269" cy="3759214"/>
          </a:xfrm>
          <a:custGeom>
            <a:avLst/>
            <a:gdLst>
              <a:gd name="connsiteX0" fmla="*/ 0 w 6369269"/>
              <a:gd name="connsiteY0" fmla="*/ 430924 h 3759214"/>
              <a:gd name="connsiteX1" fmla="*/ 714703 w 6369269"/>
              <a:gd name="connsiteY1" fmla="*/ 1177159 h 3759214"/>
              <a:gd name="connsiteX2" fmla="*/ 1524000 w 6369269"/>
              <a:gd name="connsiteY2" fmla="*/ 1954924 h 3759214"/>
              <a:gd name="connsiteX3" fmla="*/ 2343807 w 6369269"/>
              <a:gd name="connsiteY3" fmla="*/ 2543503 h 3759214"/>
              <a:gd name="connsiteX4" fmla="*/ 3121572 w 6369269"/>
              <a:gd name="connsiteY4" fmla="*/ 3048000 h 3759214"/>
              <a:gd name="connsiteX5" fmla="*/ 3888828 w 6369269"/>
              <a:gd name="connsiteY5" fmla="*/ 3405352 h 3759214"/>
              <a:gd name="connsiteX6" fmla="*/ 4435365 w 6369269"/>
              <a:gd name="connsiteY6" fmla="*/ 3657600 h 3759214"/>
              <a:gd name="connsiteX7" fmla="*/ 4813738 w 6369269"/>
              <a:gd name="connsiteY7" fmla="*/ 3741683 h 3759214"/>
              <a:gd name="connsiteX8" fmla="*/ 5129048 w 6369269"/>
              <a:gd name="connsiteY8" fmla="*/ 3752193 h 3759214"/>
              <a:gd name="connsiteX9" fmla="*/ 5423338 w 6369269"/>
              <a:gd name="connsiteY9" fmla="*/ 3657600 h 3759214"/>
              <a:gd name="connsiteX10" fmla="*/ 5591503 w 6369269"/>
              <a:gd name="connsiteY10" fmla="*/ 3531476 h 3759214"/>
              <a:gd name="connsiteX11" fmla="*/ 5707117 w 6369269"/>
              <a:gd name="connsiteY11" fmla="*/ 3247696 h 3759214"/>
              <a:gd name="connsiteX12" fmla="*/ 5854262 w 6369269"/>
              <a:gd name="connsiteY12" fmla="*/ 2848303 h 3759214"/>
              <a:gd name="connsiteX13" fmla="*/ 6043448 w 6369269"/>
              <a:gd name="connsiteY13" fmla="*/ 2186152 h 3759214"/>
              <a:gd name="connsiteX14" fmla="*/ 6211614 w 6369269"/>
              <a:gd name="connsiteY14" fmla="*/ 1292772 h 3759214"/>
              <a:gd name="connsiteX15" fmla="*/ 6316717 w 6369269"/>
              <a:gd name="connsiteY15" fmla="*/ 546538 h 3759214"/>
              <a:gd name="connsiteX16" fmla="*/ 6369269 w 6369269"/>
              <a:gd name="connsiteY16" fmla="*/ 0 h 37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369269" h="3759214">
                <a:moveTo>
                  <a:pt x="0" y="430924"/>
                </a:moveTo>
                <a:cubicBezTo>
                  <a:pt x="230351" y="677041"/>
                  <a:pt x="460703" y="923159"/>
                  <a:pt x="714703" y="1177159"/>
                </a:cubicBezTo>
                <a:cubicBezTo>
                  <a:pt x="968703" y="1431159"/>
                  <a:pt x="1252483" y="1727200"/>
                  <a:pt x="1524000" y="1954924"/>
                </a:cubicBezTo>
                <a:cubicBezTo>
                  <a:pt x="1795517" y="2182648"/>
                  <a:pt x="2077545" y="2361324"/>
                  <a:pt x="2343807" y="2543503"/>
                </a:cubicBezTo>
                <a:cubicBezTo>
                  <a:pt x="2610069" y="2725682"/>
                  <a:pt x="2864068" y="2904358"/>
                  <a:pt x="3121572" y="3048000"/>
                </a:cubicBezTo>
                <a:cubicBezTo>
                  <a:pt x="3379076" y="3191642"/>
                  <a:pt x="3888828" y="3405352"/>
                  <a:pt x="3888828" y="3405352"/>
                </a:cubicBezTo>
                <a:cubicBezTo>
                  <a:pt x="4107793" y="3506952"/>
                  <a:pt x="4281213" y="3601545"/>
                  <a:pt x="4435365" y="3657600"/>
                </a:cubicBezTo>
                <a:cubicBezTo>
                  <a:pt x="4589517" y="3713655"/>
                  <a:pt x="4698124" y="3725918"/>
                  <a:pt x="4813738" y="3741683"/>
                </a:cubicBezTo>
                <a:cubicBezTo>
                  <a:pt x="4929352" y="3757448"/>
                  <a:pt x="5027448" y="3766207"/>
                  <a:pt x="5129048" y="3752193"/>
                </a:cubicBezTo>
                <a:cubicBezTo>
                  <a:pt x="5230648" y="3738179"/>
                  <a:pt x="5346262" y="3694386"/>
                  <a:pt x="5423338" y="3657600"/>
                </a:cubicBezTo>
                <a:cubicBezTo>
                  <a:pt x="5500414" y="3620814"/>
                  <a:pt x="5544207" y="3599793"/>
                  <a:pt x="5591503" y="3531476"/>
                </a:cubicBezTo>
                <a:cubicBezTo>
                  <a:pt x="5638799" y="3463159"/>
                  <a:pt x="5663324" y="3361558"/>
                  <a:pt x="5707117" y="3247696"/>
                </a:cubicBezTo>
                <a:cubicBezTo>
                  <a:pt x="5750910" y="3133834"/>
                  <a:pt x="5798207" y="3025227"/>
                  <a:pt x="5854262" y="2848303"/>
                </a:cubicBezTo>
                <a:cubicBezTo>
                  <a:pt x="5910317" y="2671379"/>
                  <a:pt x="5983889" y="2445407"/>
                  <a:pt x="6043448" y="2186152"/>
                </a:cubicBezTo>
                <a:cubicBezTo>
                  <a:pt x="6103007" y="1926897"/>
                  <a:pt x="6166069" y="1566041"/>
                  <a:pt x="6211614" y="1292772"/>
                </a:cubicBezTo>
                <a:cubicBezTo>
                  <a:pt x="6257159" y="1019503"/>
                  <a:pt x="6290441" y="762000"/>
                  <a:pt x="6316717" y="546538"/>
                </a:cubicBezTo>
                <a:cubicBezTo>
                  <a:pt x="6342993" y="331076"/>
                  <a:pt x="6356131" y="165538"/>
                  <a:pt x="6369269" y="0"/>
                </a:cubicBezTo>
              </a:path>
            </a:pathLst>
          </a:cu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4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008566"/>
              </p:ext>
            </p:extLst>
          </p:nvPr>
        </p:nvGraphicFramePr>
        <p:xfrm>
          <a:off x="612811" y="588828"/>
          <a:ext cx="8538121" cy="5897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1" name="Chart" r:id="rId3" imgW="7115243" imgH="4914900" progId="MSGraph.Chart.8">
                  <p:embed followColorScheme="full"/>
                </p:oleObj>
              </mc:Choice>
              <mc:Fallback>
                <p:oleObj name="Chart" r:id="rId3" imgW="7115243" imgH="49149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811" y="588828"/>
                        <a:ext cx="8538121" cy="58979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503497" y="6165433"/>
            <a:ext cx="3741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Resolution cutoff (Å)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434044" y="3263090"/>
            <a:ext cx="3736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Error in map (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rms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 e</a:t>
            </a:r>
            <a:r>
              <a:rPr lang="en-US" altLang="en-US" sz="2800" b="1" baseline="30000" dirty="0" smtClean="0">
                <a:solidFill>
                  <a:prstClr val="black"/>
                </a:solidFill>
                <a:latin typeface="Arial" panose="020B0604020202020204" pitchFamily="34" charset="0"/>
              </a:rPr>
              <a:t>-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8914" y="0"/>
            <a:ext cx="5708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Optimal resolution cutoff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140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489802"/>
              </p:ext>
            </p:extLst>
          </p:nvPr>
        </p:nvGraphicFramePr>
        <p:xfrm>
          <a:off x="95250" y="590550"/>
          <a:ext cx="9048750" cy="597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05" name="Chart" r:id="rId3" imgW="7543800" imgH="4972185" progId="MSGraph.Chart.8">
                  <p:embed followColorScheme="full"/>
                </p:oleObj>
              </mc:Choice>
              <mc:Fallback>
                <p:oleObj name="Chart" r:id="rId3" imgW="7543800" imgH="497218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50" y="590550"/>
                        <a:ext cx="9048750" cy="597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949677" y="2989821"/>
            <a:ext cx="264206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log( intensity 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7265" y="0"/>
            <a:ext cx="27494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 smtClean="0">
                <a:solidFill>
                  <a:prstClr val="black"/>
                </a:solidFill>
                <a:latin typeface="Arial" panose="020B0604020202020204" pitchFamily="34" charset="0"/>
              </a:rPr>
              <a:t>Wilson Plot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072056" y="5724476"/>
            <a:ext cx="7935310" cy="12618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       2.2     1.6      1.3      1.1     1.0      0.9    0.85     0.8    0.75     0.7</a:t>
            </a:r>
            <a:endParaRPr lang="en-US" altLang="en-US" sz="2000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000000"/>
                </a:solidFill>
              </a:rPr>
              <a:t>			resolution (Å)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5400000">
            <a:off x="1077666" y="5702239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8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0224" y="967330"/>
            <a:ext cx="301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2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7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Optimum resolution cutoff is: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535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3800" dirty="0" smtClean="0">
                <a:latin typeface="Arial" panose="020B0604020202020204" pitchFamily="34" charset="0"/>
                <a:cs typeface="Arial" panose="020B0604020202020204" pitchFamily="34" charset="0"/>
              </a:rPr>
              <a:t>0.0 Å</a:t>
            </a:r>
            <a:endParaRPr lang="en-US" sz="1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6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5829" y="2438400"/>
            <a:ext cx="424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&lt; 2*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5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endParaRPr lang="en-US" sz="54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428" y="1712685"/>
            <a:ext cx="6862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criterion for chemical crystallography: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6627" y="3722914"/>
            <a:ext cx="76097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 		= </a:t>
            </a:r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4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vs F</a:t>
            </a:r>
            <a:r>
              <a:rPr lang="en-US" sz="44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I/</a:t>
            </a:r>
            <a:r>
              <a:rPr lang="el-G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 &gt; 3</a:t>
            </a:r>
          </a:p>
          <a:p>
            <a:r>
              <a:rPr lang="en-US" sz="4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4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sigma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= &lt;</a:t>
            </a:r>
            <a:r>
              <a:rPr lang="el-G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(I)&gt;/&lt;I&gt;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8628" y="5558972"/>
            <a:ext cx="7295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PDB entries that pass this test!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Holton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(2014)  "The R-factor gap", 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FEBS J.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281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4046-4060.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493949"/>
          </a:xfrm>
        </p:spPr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“R-factor Gap” for macromolecules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6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What do </a:t>
            </a:r>
            <a:r>
              <a:rPr lang="en-US" sz="5400" dirty="0" smtClean="0"/>
              <a:t>I do?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You only have a few small </a:t>
            </a:r>
            <a:r>
              <a:rPr lang="en-US" sz="3600" dirty="0" smtClean="0"/>
              <a:t>crystals…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    Should you: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/>
              <a:t>C</a:t>
            </a:r>
            <a:r>
              <a:rPr lang="en-US" dirty="0" smtClean="0"/>
              <a:t>ollect 360° from each?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Collect 10° from each at 36x exposure?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Glue 36 </a:t>
            </a:r>
            <a:r>
              <a:rPr lang="en-US" dirty="0" err="1" smtClean="0"/>
              <a:t>xtals</a:t>
            </a:r>
            <a:r>
              <a:rPr lang="en-US" dirty="0" smtClean="0"/>
              <a:t> together, then collect 360° ?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US" dirty="0" smtClean="0"/>
              <a:t>Glue together and do 12960° ?</a:t>
            </a:r>
          </a:p>
          <a:p>
            <a:pPr marL="914400" lvl="1" indent="-514350">
              <a:buFont typeface="+mj-lt"/>
              <a:buAutoNum type="alphaLcParenR"/>
            </a:pPr>
            <a:endParaRPr lang="en-US" dirty="0"/>
          </a:p>
          <a:p>
            <a:pPr marL="400050" lvl="1" indent="0">
              <a:buNone/>
            </a:pPr>
            <a:r>
              <a:rPr lang="en-US" sz="2400" dirty="0" smtClean="0"/>
              <a:t>http://bl1231.als.lbl.gov/~jamesh/dose_slice/results.html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9189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What </a:t>
            </a:r>
            <a:r>
              <a:rPr lang="en-US" sz="5400" dirty="0" smtClean="0"/>
              <a:t>if we knew everything?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7537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How would we store it?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30,000 conformers will crash coot</a:t>
            </a:r>
            <a:endParaRPr lang="en-US" dirty="0" smtClean="0"/>
          </a:p>
          <a:p>
            <a:endParaRPr lang="en-US" sz="3600" dirty="0" smtClean="0"/>
          </a:p>
          <a:p>
            <a:r>
              <a:rPr lang="en-US" sz="3600" dirty="0" smtClean="0"/>
              <a:t>Take an MD simulation of a crystal</a:t>
            </a:r>
            <a:endParaRPr lang="en-US" sz="3600" dirty="0" smtClean="0"/>
          </a:p>
          <a:p>
            <a:r>
              <a:rPr lang="en-US" sz="3600" dirty="0" smtClean="0"/>
              <a:t>Average electron density of cell</a:t>
            </a:r>
            <a:endParaRPr lang="en-US" sz="3600" dirty="0" smtClean="0"/>
          </a:p>
          <a:p>
            <a:r>
              <a:rPr lang="en-US" sz="3600" dirty="0" smtClean="0"/>
              <a:t>Build conventional model</a:t>
            </a:r>
          </a:p>
          <a:p>
            <a:pPr lvl="1"/>
            <a:r>
              <a:rPr lang="en-US" dirty="0" smtClean="0"/>
              <a:t>Look at “true” difference</a:t>
            </a:r>
            <a:endParaRPr lang="en-US" dirty="0" smtClean="0"/>
          </a:p>
          <a:p>
            <a:r>
              <a:rPr lang="en-US" sz="3600" dirty="0" smtClean="0"/>
              <a:t>Build noise-limited model</a:t>
            </a:r>
          </a:p>
          <a:p>
            <a:pPr lvl="1"/>
            <a:r>
              <a:rPr lang="en-US" dirty="0" smtClean="0"/>
              <a:t>Drop into real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71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MD simulation:  30 conformers from 24,000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4513" y="6489700"/>
            <a:ext cx="60594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000000"/>
                </a:solidFill>
                <a:cs typeface="Arial" pitchFamily="34" charset="0"/>
              </a:rPr>
              <a:t>Cerutti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et al.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(2010).</a:t>
            </a:r>
            <a:r>
              <a:rPr lang="en-US" altLang="en-US" sz="1800" i="1" dirty="0">
                <a:solidFill>
                  <a:srgbClr val="000000"/>
                </a:solidFill>
                <a:cs typeface="Arial" pitchFamily="34" charset="0"/>
              </a:rPr>
              <a:t>J. Phys. Chem. B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cs typeface="Arial" pitchFamily="34" charset="0"/>
              </a:rPr>
              <a:t>114</a:t>
            </a:r>
            <a:r>
              <a:rPr lang="en-US" altLang="en-US" sz="1800" dirty="0">
                <a:solidFill>
                  <a:srgbClr val="000000"/>
                </a:solidFill>
                <a:cs typeface="Arial" pitchFamily="34" charset="0"/>
              </a:rPr>
              <a:t>, 12811-12824. </a:t>
            </a:r>
          </a:p>
        </p:txBody>
      </p:sp>
    </p:spTree>
    <p:extLst>
      <p:ext uri="{BB962C8B-B14F-4D97-AF65-F5344CB8AC3E}">
        <p14:creationId xmlns:p14="http://schemas.microsoft.com/office/powerpoint/2010/main" val="21410322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tx1"/>
                </a:solidFill>
              </a:rPr>
              <a:t>Electron density from 24,000 conformers</a:t>
            </a:r>
          </a:p>
        </p:txBody>
      </p:sp>
      <p:pic>
        <p:nvPicPr>
          <p:cNvPr id="4403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5819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2F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sim</a:t>
            </a:r>
            <a:r>
              <a:rPr lang="en-US" altLang="en-US" sz="3600" dirty="0" smtClean="0">
                <a:solidFill>
                  <a:schemeClr val="tx1"/>
                </a:solidFill>
              </a:rPr>
              <a:t>-F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 and 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F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sim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-F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 maps</a:t>
            </a:r>
          </a:p>
        </p:txBody>
      </p:sp>
      <p:pic>
        <p:nvPicPr>
          <p:cNvPr id="2703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0" name="Text Box 5"/>
          <p:cNvSpPr txBox="1">
            <a:spLocks noChangeArrowheads="1"/>
          </p:cNvSpPr>
          <p:nvPr/>
        </p:nvSpPr>
        <p:spPr bwMode="auto">
          <a:xfrm>
            <a:off x="103188" y="4573588"/>
            <a:ext cx="18827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1.0 Å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cryst</a:t>
            </a:r>
            <a:r>
              <a:rPr lang="en-US" altLang="en-US" sz="2400" dirty="0">
                <a:solidFill>
                  <a:srgbClr val="000000"/>
                </a:solidFill>
              </a:rPr>
              <a:t>= 0.137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free</a:t>
            </a:r>
            <a:r>
              <a:rPr lang="en-US" altLang="en-US" sz="2400" dirty="0">
                <a:solidFill>
                  <a:srgbClr val="000000"/>
                </a:solidFill>
              </a:rPr>
              <a:t> = 0.159</a:t>
            </a:r>
          </a:p>
        </p:txBody>
      </p:sp>
      <p:sp>
        <p:nvSpPr>
          <p:cNvPr id="270341" name="Text Box 4"/>
          <p:cNvSpPr txBox="1">
            <a:spLocks noChangeArrowheads="1"/>
          </p:cNvSpPr>
          <p:nvPr/>
        </p:nvSpPr>
        <p:spPr bwMode="auto">
          <a:xfrm>
            <a:off x="78255" y="5789613"/>
            <a:ext cx="2709395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F4FC5"/>
                </a:solidFill>
              </a:rPr>
              <a:t>1 “sigma” 2F</a:t>
            </a:r>
            <a:r>
              <a:rPr lang="en-US" altLang="en-US" sz="2400" baseline="-25000" dirty="0">
                <a:solidFill>
                  <a:srgbClr val="4F4FC5"/>
                </a:solidFill>
              </a:rPr>
              <a:t>sim</a:t>
            </a:r>
            <a:r>
              <a:rPr lang="en-US" altLang="en-US" sz="2400" dirty="0">
                <a:solidFill>
                  <a:srgbClr val="4F4FC5"/>
                </a:solidFill>
              </a:rPr>
              <a:t>-F</a:t>
            </a:r>
            <a:r>
              <a:rPr lang="en-US" altLang="en-US" sz="2400" baseline="-25000" dirty="0">
                <a:solidFill>
                  <a:srgbClr val="4F4FC5"/>
                </a:solidFill>
              </a:rPr>
              <a:t>c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9900"/>
                </a:solidFill>
              </a:rPr>
              <a:t>2.5 “sigma” </a:t>
            </a:r>
            <a:r>
              <a:rPr lang="en-US" altLang="en-US" sz="2400" dirty="0" err="1">
                <a:solidFill>
                  <a:srgbClr val="CC9900"/>
                </a:solidFill>
              </a:rPr>
              <a:t>F</a:t>
            </a:r>
            <a:r>
              <a:rPr lang="en-US" altLang="en-US" sz="2400" baseline="-25000" dirty="0" err="1">
                <a:solidFill>
                  <a:srgbClr val="CC9900"/>
                </a:solidFill>
              </a:rPr>
              <a:t>sim</a:t>
            </a:r>
            <a:r>
              <a:rPr lang="en-US" altLang="en-US" sz="2400" dirty="0">
                <a:solidFill>
                  <a:srgbClr val="CC9900"/>
                </a:solidFill>
              </a:rPr>
              <a:t>-F</a:t>
            </a:r>
            <a:r>
              <a:rPr lang="en-US" altLang="en-US" sz="2400" baseline="-25000" dirty="0">
                <a:solidFill>
                  <a:srgbClr val="CC9900"/>
                </a:solidFill>
              </a:rPr>
              <a:t>c</a:t>
            </a:r>
            <a:endParaRPr lang="en-US" altLang="en-US" sz="2400" dirty="0">
              <a:solidFill>
                <a:srgbClr val="CC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4803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2F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sim</a:t>
            </a:r>
            <a:r>
              <a:rPr lang="en-US" altLang="en-US" sz="3600" dirty="0" smtClean="0">
                <a:solidFill>
                  <a:schemeClr val="tx1"/>
                </a:solidFill>
              </a:rPr>
              <a:t>-F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 and (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F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sim</a:t>
            </a:r>
            <a:r>
              <a:rPr lang="en-US" altLang="en-US" sz="3600" dirty="0" smtClean="0">
                <a:solidFill>
                  <a:schemeClr val="tx1"/>
                </a:solidFill>
              </a:rPr>
              <a:t> </a:t>
            </a:r>
            <a:r>
              <a:rPr lang="el-GR" altLang="en-US" sz="3600" dirty="0" smtClean="0">
                <a:solidFill>
                  <a:schemeClr val="tx1"/>
                </a:solidFill>
              </a:rPr>
              <a:t>Φ</a:t>
            </a:r>
            <a:r>
              <a:rPr lang="en-US" altLang="en-US" sz="3600" baseline="-25000" dirty="0" smtClean="0">
                <a:solidFill>
                  <a:schemeClr val="tx1"/>
                </a:solidFill>
              </a:rPr>
              <a:t>sim</a:t>
            </a:r>
            <a:r>
              <a:rPr lang="en-US" altLang="en-US" sz="3600" dirty="0" smtClean="0">
                <a:solidFill>
                  <a:schemeClr val="tx1"/>
                </a:solidFill>
              </a:rPr>
              <a:t>) - (</a:t>
            </a:r>
            <a:r>
              <a:rPr lang="en-US" altLang="en-US" sz="3600" dirty="0" err="1" smtClean="0">
                <a:solidFill>
                  <a:schemeClr val="tx1"/>
                </a:solidFill>
              </a:rPr>
              <a:t>F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calc</a:t>
            </a:r>
            <a:r>
              <a:rPr lang="el-GR" altLang="en-US" sz="3600" dirty="0" smtClean="0">
                <a:solidFill>
                  <a:schemeClr val="tx1"/>
                </a:solidFill>
              </a:rPr>
              <a:t> Φ</a:t>
            </a:r>
            <a:r>
              <a:rPr lang="en-US" altLang="en-US" sz="3600" baseline="-25000" dirty="0" err="1" smtClean="0">
                <a:solidFill>
                  <a:schemeClr val="tx1"/>
                </a:solidFill>
              </a:rPr>
              <a:t>calc</a:t>
            </a:r>
            <a:r>
              <a:rPr lang="en-US" altLang="en-US" sz="3600" dirty="0" smtClean="0">
                <a:solidFill>
                  <a:schemeClr val="tx1"/>
                </a:solidFill>
              </a:rPr>
              <a:t>) maps</a:t>
            </a:r>
          </a:p>
        </p:txBody>
      </p:sp>
      <p:pic>
        <p:nvPicPr>
          <p:cNvPr id="2713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77788" y="5789613"/>
            <a:ext cx="2709862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4F4FC5"/>
                </a:solidFill>
              </a:rPr>
              <a:t>1 “sigma” 2F</a:t>
            </a:r>
            <a:r>
              <a:rPr lang="en-US" altLang="en-US" sz="2400" baseline="-25000" dirty="0">
                <a:solidFill>
                  <a:srgbClr val="4F4FC5"/>
                </a:solidFill>
              </a:rPr>
              <a:t>sim</a:t>
            </a:r>
            <a:r>
              <a:rPr lang="en-US" altLang="en-US" sz="2400" dirty="0">
                <a:solidFill>
                  <a:srgbClr val="4F4FC5"/>
                </a:solidFill>
              </a:rPr>
              <a:t>-F</a:t>
            </a:r>
            <a:r>
              <a:rPr lang="en-US" altLang="en-US" sz="2400" baseline="-25000" dirty="0">
                <a:solidFill>
                  <a:srgbClr val="4F4FC5"/>
                </a:solidFill>
              </a:rPr>
              <a:t>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C9900"/>
                </a:solidFill>
              </a:rPr>
              <a:t>F</a:t>
            </a:r>
            <a:r>
              <a:rPr lang="en-US" altLang="en-US" sz="2400" baseline="-25000" dirty="0">
                <a:solidFill>
                  <a:srgbClr val="CC9900"/>
                </a:solidFill>
              </a:rPr>
              <a:t>right</a:t>
            </a:r>
            <a:r>
              <a:rPr lang="en-US" altLang="en-US" sz="2400" dirty="0">
                <a:solidFill>
                  <a:srgbClr val="CC9900"/>
                </a:solidFill>
              </a:rPr>
              <a:t> – (2F</a:t>
            </a:r>
            <a:r>
              <a:rPr lang="en-US" altLang="en-US" sz="2400" baseline="-25000" dirty="0">
                <a:solidFill>
                  <a:srgbClr val="CC9900"/>
                </a:solidFill>
              </a:rPr>
              <a:t>sim</a:t>
            </a:r>
            <a:r>
              <a:rPr lang="en-US" altLang="en-US" sz="2400" dirty="0">
                <a:solidFill>
                  <a:srgbClr val="CC9900"/>
                </a:solidFill>
              </a:rPr>
              <a:t>-F</a:t>
            </a:r>
            <a:r>
              <a:rPr lang="en-US" altLang="en-US" sz="2400" baseline="-25000" dirty="0">
                <a:solidFill>
                  <a:srgbClr val="CC9900"/>
                </a:solidFill>
              </a:rPr>
              <a:t>c</a:t>
            </a:r>
            <a:r>
              <a:rPr lang="en-US" altLang="en-US" sz="2400" dirty="0">
                <a:solidFill>
                  <a:srgbClr val="CC9900"/>
                </a:solidFill>
              </a:rPr>
              <a:t>)</a:t>
            </a:r>
          </a:p>
        </p:txBody>
      </p:sp>
      <p:sp>
        <p:nvSpPr>
          <p:cNvPr id="271365" name="Text Box 5"/>
          <p:cNvSpPr txBox="1">
            <a:spLocks noChangeArrowheads="1"/>
          </p:cNvSpPr>
          <p:nvPr/>
        </p:nvSpPr>
        <p:spPr bwMode="auto">
          <a:xfrm>
            <a:off x="103188" y="4573588"/>
            <a:ext cx="1882775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1.0 Å data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cryst</a:t>
            </a:r>
            <a:r>
              <a:rPr lang="en-US" altLang="en-US" sz="2400" dirty="0">
                <a:solidFill>
                  <a:srgbClr val="000000"/>
                </a:solidFill>
              </a:rPr>
              <a:t>= 0.137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0000"/>
                </a:solidFill>
              </a:rPr>
              <a:t>R</a:t>
            </a:r>
            <a:r>
              <a:rPr lang="en-US" altLang="en-US" sz="2400" baseline="-25000" dirty="0" err="1">
                <a:solidFill>
                  <a:srgbClr val="000000"/>
                </a:solidFill>
              </a:rPr>
              <a:t>free</a:t>
            </a:r>
            <a:r>
              <a:rPr lang="en-US" altLang="en-US" sz="2400" dirty="0">
                <a:solidFill>
                  <a:srgbClr val="000000"/>
                </a:solidFill>
              </a:rPr>
              <a:t> = 0.159</a:t>
            </a:r>
          </a:p>
        </p:txBody>
      </p:sp>
    </p:spTree>
    <p:extLst>
      <p:ext uri="{BB962C8B-B14F-4D97-AF65-F5344CB8AC3E}">
        <p14:creationId xmlns:p14="http://schemas.microsoft.com/office/powerpoint/2010/main" val="872085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30 conformers from 24,000</a:t>
            </a:r>
          </a:p>
        </p:txBody>
      </p:sp>
      <p:pic>
        <p:nvPicPr>
          <p:cNvPr id="267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r="14839"/>
          <a:stretch>
            <a:fillRect/>
          </a:stretch>
        </p:blipFill>
        <p:spPr bwMode="auto">
          <a:xfrm>
            <a:off x="0" y="995363"/>
            <a:ext cx="9144000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0775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408" r="20000" b="1515"/>
          <a:stretch/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1" cy="69106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many conformers are there?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690" y="2705622"/>
            <a:ext cx="432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0.0441</a:t>
            </a:r>
          </a:p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0.0516</a:t>
            </a:r>
          </a:p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</a:t>
            </a:r>
            <a:endParaRPr lang="en-US" sz="3600" baseline="-25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5676" y="1565754"/>
            <a:ext cx="3407079" cy="939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Answer: 2-14</a:t>
            </a:r>
          </a:p>
        </p:txBody>
      </p:sp>
    </p:spTree>
    <p:extLst>
      <p:ext uri="{BB962C8B-B14F-4D97-AF65-F5344CB8AC3E}">
        <p14:creationId xmlns:p14="http://schemas.microsoft.com/office/powerpoint/2010/main" val="41775546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 contras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4408" r="20000" b="1515"/>
          <a:stretch/>
        </p:blipFill>
        <p:spPr>
          <a:xfrm>
            <a:off x="3200400" y="914400"/>
            <a:ext cx="59436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690" y="2705622"/>
            <a:ext cx="432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0.1546</a:t>
            </a:r>
          </a:p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0.1749</a:t>
            </a:r>
          </a:p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vs F</a:t>
            </a:r>
            <a:r>
              <a:rPr lang="en-US" sz="3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1147" y="4611666"/>
            <a:ext cx="43227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1aho:</a:t>
            </a:r>
          </a:p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cryst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0.1630</a:t>
            </a:r>
          </a:p>
          <a:p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= n/d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1" cy="691061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many conformers are there?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25676" y="1565754"/>
            <a:ext cx="3407079" cy="9394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altLang="en-US" sz="3600" kern="0" dirty="0" smtClean="0">
                <a:solidFill>
                  <a:prstClr val="black"/>
                </a:solidFill>
                <a:latin typeface="Arial" panose="020B0604020202020204" pitchFamily="34" charset="0"/>
              </a:rPr>
              <a:t>Answer: 1-7</a:t>
            </a:r>
          </a:p>
        </p:txBody>
      </p:sp>
    </p:spTree>
    <p:extLst>
      <p:ext uri="{BB962C8B-B14F-4D97-AF65-F5344CB8AC3E}">
        <p14:creationId xmlns:p14="http://schemas.microsoft.com/office/powerpoint/2010/main" val="17336127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300"/>
            <a:ext cx="9144000" cy="6608423"/>
          </a:xfrm>
          <a:prstGeom prst="rect">
            <a:avLst/>
          </a:prstGeom>
        </p:spPr>
      </p:pic>
      <p:sp>
        <p:nvSpPr>
          <p:cNvPr id="808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064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sz="3600" dirty="0" smtClean="0">
                <a:solidFill>
                  <a:schemeClr val="tx1"/>
                </a:solidFill>
              </a:rPr>
              <a:t>How many conformers are there?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7471" y="4659682"/>
            <a:ext cx="2506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difference</a:t>
            </a:r>
          </a:p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 </a:t>
            </a:r>
          </a:p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solvent!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90566" y="5613747"/>
            <a:ext cx="1677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data</a:t>
            </a:r>
          </a:p>
        </p:txBody>
      </p:sp>
    </p:spTree>
    <p:extLst>
      <p:ext uri="{BB962C8B-B14F-4D97-AF65-F5344CB8AC3E}">
        <p14:creationId xmlns:p14="http://schemas.microsoft.com/office/powerpoint/2010/main" val="2510673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Combined multi-conformer &amp; explicit solvent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0" y="564713"/>
            <a:ext cx="9147220" cy="62932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838200"/>
            <a:ext cx="286971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Calibri"/>
                <a:cs typeface="Arial" charset="0"/>
              </a:rPr>
              <a:t>R</a:t>
            </a:r>
            <a:r>
              <a:rPr lang="en-US" sz="3200" baseline="-25000" dirty="0" err="1">
                <a:solidFill>
                  <a:prstClr val="black"/>
                </a:solidFill>
                <a:latin typeface="Calibri"/>
                <a:cs typeface="Arial" charset="0"/>
              </a:rPr>
              <a:t>work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 = 0.0309</a:t>
            </a:r>
          </a:p>
          <a:p>
            <a:r>
              <a:rPr lang="en-US" sz="3200" dirty="0" err="1">
                <a:solidFill>
                  <a:prstClr val="black"/>
                </a:solidFill>
                <a:latin typeface="Calibri"/>
                <a:cs typeface="Arial" charset="0"/>
              </a:rPr>
              <a:t>R</a:t>
            </a:r>
            <a:r>
              <a:rPr lang="en-US" sz="3200" baseline="-25000" dirty="0" err="1">
                <a:solidFill>
                  <a:prstClr val="black"/>
                </a:solidFill>
                <a:latin typeface="Calibri"/>
                <a:cs typeface="Arial" charset="0"/>
              </a:rPr>
              <a:t>free</a:t>
            </a:r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  = 0.0678</a:t>
            </a:r>
          </a:p>
          <a:p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vs </a:t>
            </a:r>
            <a:r>
              <a:rPr lang="en-US" sz="3200" dirty="0" err="1">
                <a:solidFill>
                  <a:prstClr val="black"/>
                </a:solidFill>
                <a:latin typeface="Calibri"/>
                <a:cs typeface="Arial" charset="0"/>
              </a:rPr>
              <a:t>F</a:t>
            </a:r>
            <a:r>
              <a:rPr lang="en-US" sz="3200" baseline="-25000" dirty="0" err="1">
                <a:solidFill>
                  <a:prstClr val="black"/>
                </a:solidFill>
                <a:latin typeface="Calibri"/>
                <a:cs typeface="Arial" charset="0"/>
              </a:rPr>
              <a:t>sim</a:t>
            </a:r>
            <a:endParaRPr lang="en-US" sz="3200" baseline="-25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6499" y="4504499"/>
            <a:ext cx="617350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Calibri"/>
                <a:cs typeface="Arial" charset="0"/>
              </a:rPr>
              <a:t>Problem: diverges with more cycles</a:t>
            </a:r>
            <a:endParaRPr lang="en-US" sz="3200" baseline="-250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2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 Box 2"/>
          <p:cNvSpPr txBox="1">
            <a:spLocks noChangeArrowheads="1"/>
          </p:cNvSpPr>
          <p:nvPr/>
        </p:nvSpPr>
        <p:spPr bwMode="auto">
          <a:xfrm>
            <a:off x="1635125" y="2165350"/>
            <a:ext cx="7432675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cs typeface="Arial" panose="020B0604020202020204" pitchFamily="34" charset="0"/>
              </a:rPr>
              <a:t>Where: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1400" i="1" baseline="-30000" dirty="0">
                <a:solidFill>
                  <a:srgbClr val="000000"/>
                </a:solidFill>
                <a:cs typeface="Times New Roman" pitchFamily="18" charset="0"/>
              </a:rPr>
              <a:t>DL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average damage-limited intensity (photons/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hkl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 at a given resolution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10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5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converting 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from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μm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to m, 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from m to Å, 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from g/cm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to kg/m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MGy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to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Gy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e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classical electron radius (2.818 x 10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-15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 m/electron)</a:t>
            </a:r>
            <a:endParaRPr lang="fr-FR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	- </a:t>
            </a:r>
            <a:r>
              <a:rPr lang="fr-FR" altLang="en-US" sz="1200" dirty="0" err="1">
                <a:solidFill>
                  <a:srgbClr val="000000"/>
                </a:solidFill>
                <a:cs typeface="Times New Roman" pitchFamily="18" charset="0"/>
              </a:rPr>
              <a:t>Planck’s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 constant (6.626 x 10</a:t>
            </a:r>
            <a:r>
              <a:rPr lang="fr-FR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-34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fr-FR" altLang="en-US" sz="1200" dirty="0" err="1">
                <a:solidFill>
                  <a:srgbClr val="000000"/>
                </a:solidFill>
                <a:cs typeface="Times New Roman" pitchFamily="18" charset="0"/>
              </a:rPr>
              <a:t>J∙s</a:t>
            </a:r>
            <a:r>
              <a:rPr lang="fr-FR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c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speed of light (299792458 m/s)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decayed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fractional progress toward completely faded spots at end of data set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ρ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density of crystal (~1.2 g/cm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radius of the spherical crystal (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μm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λ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X-ray wavelength (Å)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f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NH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the Nave &amp; Hill (2005) dose capture fraction (1 for large crystals)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ASU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number of proteins in the asymmetric unit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 err="1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molecular weight of the protein (Daltons or g/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mol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V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Matthews’s coefficient (~2.4 Å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/Dalton)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H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Howells’s criterion (10 </a:t>
            </a:r>
            <a:r>
              <a:rPr lang="en-US" altLang="en-US" sz="1200" dirty="0" err="1">
                <a:solidFill>
                  <a:srgbClr val="000000"/>
                </a:solidFill>
                <a:cs typeface="Times New Roman" pitchFamily="18" charset="0"/>
              </a:rPr>
              <a:t>MGy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/Å)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θ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Bragg angle</a:t>
            </a:r>
            <a:endParaRPr lang="en-US" alt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</a:t>
            </a:r>
            <a:r>
              <a:rPr lang="en-US" altLang="en-US" sz="1200" baseline="-30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1400" dirty="0">
                <a:solidFill>
                  <a:srgbClr val="000000"/>
                </a:solidFill>
                <a:cs typeface="Times New Roman" pitchFamily="18" charset="0"/>
              </a:rPr>
              <a:t>	- 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number-averaged squared structure factor per protein atom (electron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</a:t>
            </a: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M</a:t>
            </a:r>
            <a:r>
              <a:rPr lang="en-US" altLang="en-US" sz="1200" i="1" baseline="-30000" dirty="0">
                <a:solidFill>
                  <a:srgbClr val="000000"/>
                </a:solidFill>
                <a:cs typeface="Times New Roman" pitchFamily="18" charset="0"/>
              </a:rPr>
              <a:t>a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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number-averaged atomic weight of a protein atom (~7.1 Daltons)</a:t>
            </a:r>
            <a:endParaRPr lang="en-US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 dirty="0">
                <a:solidFill>
                  <a:srgbClr val="000000"/>
                </a:solidFill>
                <a:cs typeface="Times New Roman" pitchFamily="18" charset="0"/>
              </a:rPr>
              <a:t>B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average (Wilson) temperature factor (Å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fr-FR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i="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attenuation coefficient of sphere material (m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fr-FR" altLang="en-US" sz="1200" i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en-US" sz="1200" i="1" dirty="0">
                <a:solidFill>
                  <a:srgbClr val="000000"/>
                </a:solidFill>
                <a:cs typeface="Times New Roman" pitchFamily="18" charset="0"/>
              </a:rPr>
              <a:t>μ</a:t>
            </a:r>
            <a:r>
              <a:rPr lang="en-US" altLang="en-US" sz="1200" i="1" baseline="-30000" dirty="0" err="1">
                <a:solidFill>
                  <a:srgbClr val="000000"/>
                </a:solidFill>
                <a:cs typeface="Times New Roman" pitchFamily="18" charset="0"/>
              </a:rPr>
              <a:t>en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	- mass energy-absorption coefficient of sphere material (m</a:t>
            </a:r>
            <a:r>
              <a:rPr lang="en-US" altLang="en-US" sz="1200" baseline="30000" dirty="0">
                <a:solidFill>
                  <a:srgbClr val="000000"/>
                </a:solidFill>
                <a:cs typeface="Times New Roman" pitchFamily="18" charset="0"/>
              </a:rPr>
              <a:t>-1</a:t>
            </a:r>
            <a:r>
              <a:rPr lang="en-US" altLang="en-US" sz="1200" dirty="0">
                <a:solidFill>
                  <a:srgbClr val="000000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0" y="30109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457200" y="3968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800" dirty="0">
                <a:solidFill>
                  <a:srgbClr val="000000"/>
                </a:solidFill>
                <a:cs typeface="Arial" panose="020B0604020202020204" pitchFamily="34" charset="0"/>
              </a:rPr>
              <a:t>Self-calibrated damage limit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0" y="29823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73062" name="Object 6"/>
          <p:cNvGraphicFramePr>
            <a:graphicFrameLocks noChangeAspect="1"/>
          </p:cNvGraphicFramePr>
          <p:nvPr/>
        </p:nvGraphicFramePr>
        <p:xfrm>
          <a:off x="234950" y="1343025"/>
          <a:ext cx="8670925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7" name="Equation" r:id="rId3" imgW="6184900" imgH="558800" progId="Equation.3">
                  <p:embed/>
                </p:oleObj>
              </mc:Choice>
              <mc:Fallback>
                <p:oleObj name="Equation" r:id="rId3" imgW="61849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50" y="1343025"/>
                        <a:ext cx="8670925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4495800" y="6491288"/>
            <a:ext cx="464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Holton &amp; Frankel (2010) </a:t>
            </a:r>
            <a:r>
              <a:rPr lang="en-US" altLang="en-US" sz="1800" i="1" dirty="0" err="1">
                <a:solidFill>
                  <a:srgbClr val="000000"/>
                </a:solidFill>
                <a:cs typeface="Arial" panose="020B0604020202020204" pitchFamily="34" charset="0"/>
              </a:rPr>
              <a:t>Acta</a:t>
            </a:r>
            <a:r>
              <a:rPr lang="en-US" altLang="en-US" sz="1800" i="1" dirty="0">
                <a:solidFill>
                  <a:srgbClr val="000000"/>
                </a:solidFill>
                <a:cs typeface="Arial" panose="020B0604020202020204" pitchFamily="34" charset="0"/>
              </a:rPr>
              <a:t> D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cs typeface="Arial" panose="020B0604020202020204" pitchFamily="34" charset="0"/>
              </a:rPr>
              <a:t>66</a:t>
            </a:r>
            <a:r>
              <a:rPr lang="en-US" alt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393-408.</a:t>
            </a:r>
          </a:p>
        </p:txBody>
      </p:sp>
      <p:sp>
        <p:nvSpPr>
          <p:cNvPr id="3537928" name="Oval 8"/>
          <p:cNvSpPr>
            <a:spLocks noChangeArrowheads="1"/>
          </p:cNvSpPr>
          <p:nvPr/>
        </p:nvSpPr>
        <p:spPr bwMode="auto">
          <a:xfrm>
            <a:off x="1541462" y="3722688"/>
            <a:ext cx="3641725" cy="261937"/>
          </a:xfrm>
          <a:custGeom>
            <a:avLst/>
            <a:gdLst>
              <a:gd name="T0" fmla="*/ 20986 w 3641640"/>
              <a:gd name="T1" fmla="*/ 128087 h 262533"/>
              <a:gd name="T2" fmla="*/ 219592 w 3641640"/>
              <a:gd name="T3" fmla="*/ 31346 h 262533"/>
              <a:gd name="T4" fmla="*/ 1831528 w 3641640"/>
              <a:gd name="T5" fmla="*/ 5659 h 262533"/>
              <a:gd name="T6" fmla="*/ 3642065 w 3641640"/>
              <a:gd name="T7" fmla="*/ 128087 h 262533"/>
              <a:gd name="T8" fmla="*/ 1831528 w 3641640"/>
              <a:gd name="T9" fmla="*/ 250513 h 262533"/>
              <a:gd name="T10" fmla="*/ 275016 w 3641640"/>
              <a:gd name="T11" fmla="*/ 236815 h 262533"/>
              <a:gd name="T12" fmla="*/ 20986 w 3641640"/>
              <a:gd name="T13" fmla="*/ 128087 h 262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41640" h="262533">
                <a:moveTo>
                  <a:pt x="20986" y="129550"/>
                </a:moveTo>
                <a:cubicBezTo>
                  <a:pt x="11750" y="94914"/>
                  <a:pt x="-82154" y="52342"/>
                  <a:pt x="219567" y="31704"/>
                </a:cubicBezTo>
                <a:cubicBezTo>
                  <a:pt x="521288" y="11066"/>
                  <a:pt x="1260968" y="-10584"/>
                  <a:pt x="1831313" y="5724"/>
                </a:cubicBezTo>
                <a:cubicBezTo>
                  <a:pt x="2401659" y="22032"/>
                  <a:pt x="3641640" y="15253"/>
                  <a:pt x="3641640" y="129550"/>
                </a:cubicBezTo>
                <a:cubicBezTo>
                  <a:pt x="3641640" y="243847"/>
                  <a:pt x="2392422" y="235047"/>
                  <a:pt x="1831313" y="253376"/>
                </a:cubicBezTo>
                <a:cubicBezTo>
                  <a:pt x="1270204" y="271705"/>
                  <a:pt x="576707" y="260160"/>
                  <a:pt x="274986" y="239522"/>
                </a:cubicBezTo>
                <a:cubicBezTo>
                  <a:pt x="-26735" y="218884"/>
                  <a:pt x="30222" y="164186"/>
                  <a:pt x="20986" y="12955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37929" name="Oval 9"/>
          <p:cNvSpPr>
            <a:spLocks noChangeArrowheads="1"/>
          </p:cNvSpPr>
          <p:nvPr/>
        </p:nvSpPr>
        <p:spPr bwMode="auto">
          <a:xfrm>
            <a:off x="2430463" y="1343025"/>
            <a:ext cx="395287" cy="401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1635125" y="4429125"/>
            <a:ext cx="3270250" cy="263525"/>
          </a:xfrm>
          <a:custGeom>
            <a:avLst/>
            <a:gdLst>
              <a:gd name="T0" fmla="*/ 11010 w 3641640"/>
              <a:gd name="T1" fmla="*/ 132016 h 262533"/>
              <a:gd name="T2" fmla="*/ 115177 w 3641640"/>
              <a:gd name="T3" fmla="*/ 32308 h 262533"/>
              <a:gd name="T4" fmla="*/ 960642 w 3641640"/>
              <a:gd name="T5" fmla="*/ 5834 h 262533"/>
              <a:gd name="T6" fmla="*/ 1910277 w 3641640"/>
              <a:gd name="T7" fmla="*/ 132016 h 262533"/>
              <a:gd name="T8" fmla="*/ 960642 w 3641640"/>
              <a:gd name="T9" fmla="*/ 258199 h 262533"/>
              <a:gd name="T10" fmla="*/ 144247 w 3641640"/>
              <a:gd name="T11" fmla="*/ 244081 h 262533"/>
              <a:gd name="T12" fmla="*/ 11010 w 3641640"/>
              <a:gd name="T13" fmla="*/ 132016 h 262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41640" h="262533">
                <a:moveTo>
                  <a:pt x="20986" y="129550"/>
                </a:moveTo>
                <a:cubicBezTo>
                  <a:pt x="11750" y="94914"/>
                  <a:pt x="-82154" y="52342"/>
                  <a:pt x="219567" y="31704"/>
                </a:cubicBezTo>
                <a:cubicBezTo>
                  <a:pt x="521288" y="11066"/>
                  <a:pt x="1260968" y="-10584"/>
                  <a:pt x="1831313" y="5724"/>
                </a:cubicBezTo>
                <a:cubicBezTo>
                  <a:pt x="2401659" y="22032"/>
                  <a:pt x="3641640" y="15253"/>
                  <a:pt x="3641640" y="129550"/>
                </a:cubicBezTo>
                <a:cubicBezTo>
                  <a:pt x="3641640" y="243847"/>
                  <a:pt x="2392422" y="235047"/>
                  <a:pt x="1831313" y="253376"/>
                </a:cubicBezTo>
                <a:cubicBezTo>
                  <a:pt x="1270204" y="271705"/>
                  <a:pt x="576707" y="260160"/>
                  <a:pt x="274986" y="239522"/>
                </a:cubicBezTo>
                <a:cubicBezTo>
                  <a:pt x="-26735" y="218884"/>
                  <a:pt x="30222" y="164186"/>
                  <a:pt x="20986" y="12955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5118100" y="1357313"/>
            <a:ext cx="395288" cy="4016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5316538" y="1697038"/>
            <a:ext cx="395287" cy="40163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Oval 9"/>
          <p:cNvSpPr>
            <a:spLocks noChangeArrowheads="1"/>
          </p:cNvSpPr>
          <p:nvPr/>
        </p:nvSpPr>
        <p:spPr bwMode="auto">
          <a:xfrm>
            <a:off x="2400300" y="1717675"/>
            <a:ext cx="396875" cy="401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68457" y="3831771"/>
            <a:ext cx="19928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flux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symmetry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exposure time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1560513" y="5562600"/>
            <a:ext cx="4078287" cy="244475"/>
          </a:xfrm>
          <a:custGeom>
            <a:avLst/>
            <a:gdLst>
              <a:gd name="T0" fmla="*/ 13728 w 3641640"/>
              <a:gd name="T1" fmla="*/ 122473 h 262533"/>
              <a:gd name="T2" fmla="*/ 143620 w 3641640"/>
              <a:gd name="T3" fmla="*/ 29972 h 262533"/>
              <a:gd name="T4" fmla="*/ 1197872 w 3641640"/>
              <a:gd name="T5" fmla="*/ 5412 h 262533"/>
              <a:gd name="T6" fmla="*/ 2382017 w 3641640"/>
              <a:gd name="T7" fmla="*/ 122473 h 262533"/>
              <a:gd name="T8" fmla="*/ 1197872 w 3641640"/>
              <a:gd name="T9" fmla="*/ 239534 h 262533"/>
              <a:gd name="T10" fmla="*/ 179869 w 3641640"/>
              <a:gd name="T11" fmla="*/ 226436 h 262533"/>
              <a:gd name="T12" fmla="*/ 13728 w 3641640"/>
              <a:gd name="T13" fmla="*/ 122473 h 26253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641640" h="262533">
                <a:moveTo>
                  <a:pt x="20986" y="129550"/>
                </a:moveTo>
                <a:cubicBezTo>
                  <a:pt x="11750" y="94914"/>
                  <a:pt x="-82154" y="52342"/>
                  <a:pt x="219567" y="31704"/>
                </a:cubicBezTo>
                <a:cubicBezTo>
                  <a:pt x="521288" y="11066"/>
                  <a:pt x="1260968" y="-10584"/>
                  <a:pt x="1831313" y="5724"/>
                </a:cubicBezTo>
                <a:cubicBezTo>
                  <a:pt x="2401659" y="22032"/>
                  <a:pt x="3641640" y="15253"/>
                  <a:pt x="3641640" y="129550"/>
                </a:cubicBezTo>
                <a:cubicBezTo>
                  <a:pt x="3641640" y="243847"/>
                  <a:pt x="2392422" y="235047"/>
                  <a:pt x="1831313" y="253376"/>
                </a:cubicBezTo>
                <a:cubicBezTo>
                  <a:pt x="1270204" y="271705"/>
                  <a:pt x="576707" y="260160"/>
                  <a:pt x="274986" y="239522"/>
                </a:cubicBezTo>
                <a:cubicBezTo>
                  <a:pt x="-26735" y="218884"/>
                  <a:pt x="30222" y="164186"/>
                  <a:pt x="20986" y="129550"/>
                </a:cubicBez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7904163" y="1524000"/>
            <a:ext cx="173037" cy="40163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857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7928" grpId="0" animBg="1"/>
      <p:bldP spid="3537928" grpId="1" animBg="1"/>
      <p:bldP spid="3537929" grpId="0" animBg="1"/>
      <p:bldP spid="3537929" grpId="1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4" grpId="2" animBg="1"/>
      <p:bldP spid="2" grpId="0" build="allAtOnce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low can you dose?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143000"/>
            <a:ext cx="6781800" cy="5334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below World Record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up dose rate</a:t>
            </a:r>
          </a:p>
          <a:p>
            <a:pPr lvl="1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bl831.als.lbl.gov/damage_rates.pdf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your limits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MGy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/Å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5 =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20 kGy?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R-factor Gap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perfect model would blow up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Resolution</a:t>
            </a:r>
            <a:r>
              <a:rPr lang="en-US" dirty="0" smtClean="0">
                <a:solidFill>
                  <a:srgbClr val="461E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optimum cutoff is 0 Å</a:t>
            </a:r>
            <a:endParaRPr lang="en-US" dirty="0">
              <a:solidFill>
                <a:srgbClr val="461E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-2767765" y="2615367"/>
            <a:ext cx="7045327" cy="105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itchFamily="49" charset="0"/>
              </a:rPr>
              <a:t>http://bl831.als.lbl.gov/~jamesh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</a:t>
            </a:r>
          </a:p>
          <a:p>
            <a:pPr eaLnBrk="1" fontAlgn="base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srgbClr val="000000"/>
                </a:solidFill>
                <a:latin typeface="Courier New" pitchFamily="49" charset="0"/>
              </a:rPr>
              <a:t>powerpoint</a:t>
            </a:r>
            <a:r>
              <a:rPr lang="en-US" altLang="en-US" sz="2400" b="1" dirty="0" smtClean="0">
                <a:solidFill>
                  <a:srgbClr val="000000"/>
                </a:solidFill>
                <a:latin typeface="Courier New" pitchFamily="49" charset="0"/>
              </a:rPr>
              <a:t>/WCPCW_lodose_2017.pptx</a:t>
            </a:r>
            <a:endParaRPr lang="en-US" altLang="en-US" sz="2400" b="1" dirty="0" smtClean="0">
              <a:solidFill>
                <a:srgbClr val="000000"/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6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b="1" smtClean="0"/>
              <a:t>Fractional error</a:t>
            </a:r>
          </a:p>
        </p:txBody>
      </p:sp>
      <p:sp>
        <p:nvSpPr>
          <p:cNvPr id="269315" name="Text Box 3"/>
          <p:cNvSpPr txBox="1">
            <a:spLocks noChangeArrowheads="1"/>
          </p:cNvSpPr>
          <p:nvPr/>
        </p:nvSpPr>
        <p:spPr bwMode="auto">
          <a:xfrm>
            <a:off x="-165100" y="2062163"/>
            <a:ext cx="9144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9600" baseline="30000">
                <a:solidFill>
                  <a:srgbClr val="000066"/>
                </a:solidFill>
              </a:rPr>
              <a:t>mult &gt;</a:t>
            </a:r>
            <a:r>
              <a:rPr lang="en-US" altLang="en-US" sz="6600">
                <a:solidFill>
                  <a:srgbClr val="000066"/>
                </a:solidFill>
              </a:rPr>
              <a:t> </a:t>
            </a:r>
            <a:r>
              <a:rPr lang="en-US" altLang="en-US" sz="18900">
                <a:solidFill>
                  <a:srgbClr val="000000"/>
                </a:solidFill>
              </a:rPr>
              <a:t>(</a:t>
            </a:r>
            <a:r>
              <a:rPr lang="en-US" altLang="en-US" sz="1890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US" altLang="en-US" sz="18900">
                <a:solidFill>
                  <a:srgbClr val="000000"/>
                </a:solidFill>
              </a:rPr>
              <a:t>)</a:t>
            </a:r>
            <a:r>
              <a:rPr lang="en-US" altLang="en-US" sz="9600" baseline="100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69316" name="Text Box 4"/>
          <p:cNvSpPr txBox="1">
            <a:spLocks noChangeArrowheads="1"/>
          </p:cNvSpPr>
          <p:nvPr/>
        </p:nvSpPr>
        <p:spPr bwMode="auto">
          <a:xfrm>
            <a:off x="3848100" y="2532063"/>
            <a:ext cx="3208338" cy="260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CC6600"/>
                </a:solidFill>
              </a:rPr>
              <a:t>~3%</a:t>
            </a:r>
            <a:endParaRPr lang="en-US" altLang="en-US" sz="6600" baseline="-25000">
              <a:solidFill>
                <a:srgbClr val="CC660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>
                <a:solidFill>
                  <a:srgbClr val="006600"/>
                </a:solidFill>
              </a:rPr>
              <a:t>&lt;</a:t>
            </a:r>
            <a:r>
              <a:rPr lang="el-GR" altLang="en-US" sz="6600">
                <a:solidFill>
                  <a:srgbClr val="006600"/>
                </a:solidFill>
              </a:rPr>
              <a:t>Δ</a:t>
            </a:r>
            <a:r>
              <a:rPr lang="en-US" altLang="en-US" sz="6600">
                <a:solidFill>
                  <a:srgbClr val="006600"/>
                </a:solidFill>
              </a:rPr>
              <a:t>F/F&gt;</a:t>
            </a:r>
          </a:p>
        </p:txBody>
      </p:sp>
    </p:spTree>
    <p:extLst>
      <p:ext uri="{BB962C8B-B14F-4D97-AF65-F5344CB8AC3E}">
        <p14:creationId xmlns:p14="http://schemas.microsoft.com/office/powerpoint/2010/main" val="3532641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012"/>
            <a:ext cx="8229600" cy="1143000"/>
          </a:xfrm>
        </p:spPr>
        <p:txBody>
          <a:bodyPr/>
          <a:lstStyle/>
          <a:p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Can you count to 1,000,000 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317071" y="1673160"/>
            <a:ext cx="1814286" cy="68942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3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0.1%</a:t>
            </a:r>
            <a:endParaRPr lang="en-US" sz="3600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023039" y="1345978"/>
            <a:ext cx="3418120" cy="1200329"/>
            <a:chOff x="1567555" y="1175894"/>
            <a:chExt cx="3418120" cy="1200329"/>
          </a:xfrm>
          <a:noFill/>
        </p:grpSpPr>
        <p:sp>
          <p:nvSpPr>
            <p:cNvPr id="6" name="Rectangle 5"/>
            <p:cNvSpPr/>
            <p:nvPr/>
          </p:nvSpPr>
          <p:spPr>
            <a:xfrm>
              <a:off x="1567555" y="1175894"/>
              <a:ext cx="3418120" cy="120032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sqrt</a:t>
              </a: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(1,000,000)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1,000,000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790950" y="1814197"/>
              <a:ext cx="2982686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386970" y="5060022"/>
            <a:ext cx="3599535" cy="1077218"/>
            <a:chOff x="3178641" y="5428580"/>
            <a:chExt cx="3599535" cy="1077218"/>
          </a:xfrm>
          <a:noFill/>
        </p:grpSpPr>
        <p:sp>
          <p:nvSpPr>
            <p:cNvPr id="18" name="Content Placeholder 2"/>
            <p:cNvSpPr txBox="1">
              <a:spLocks/>
            </p:cNvSpPr>
            <p:nvPr/>
          </p:nvSpPr>
          <p:spPr bwMode="auto">
            <a:xfrm>
              <a:off x="4963890" y="5687785"/>
              <a:ext cx="1814286" cy="68942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kern="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= 3%</a:t>
              </a:r>
              <a:endParaRPr lang="en-US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178641" y="5428580"/>
              <a:ext cx="2293244" cy="1077218"/>
              <a:chOff x="1567555" y="1175894"/>
              <a:chExt cx="2394845" cy="1077218"/>
            </a:xfrm>
            <a:grpFill/>
          </p:grpSpPr>
          <p:sp>
            <p:nvSpPr>
              <p:cNvPr id="20" name="Rectangle 19"/>
              <p:cNvSpPr/>
              <p:nvPr/>
            </p:nvSpPr>
            <p:spPr>
              <a:xfrm>
                <a:off x="1567555" y="1175894"/>
                <a:ext cx="2394845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sqrt</a:t>
                </a: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(1,000)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1,000</a:t>
                </a:r>
              </a:p>
            </p:txBody>
          </p:sp>
          <p:cxnSp>
            <p:nvCxnSpPr>
              <p:cNvPr id="21" name="Straight Connector 20"/>
              <p:cNvCxnSpPr/>
              <p:nvPr/>
            </p:nvCxnSpPr>
            <p:spPr>
              <a:xfrm>
                <a:off x="1703958" y="1743531"/>
                <a:ext cx="2078449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3911555" y="5156019"/>
            <a:ext cx="4992602" cy="1291435"/>
            <a:chOff x="3986505" y="5319227"/>
            <a:chExt cx="4992602" cy="1291435"/>
          </a:xfrm>
        </p:grpSpPr>
        <p:sp>
          <p:nvSpPr>
            <p:cNvPr id="40" name="Rounded Rectangle 39"/>
            <p:cNvSpPr/>
            <p:nvPr/>
          </p:nvSpPr>
          <p:spPr>
            <a:xfrm>
              <a:off x="3986505" y="5319227"/>
              <a:ext cx="4992602" cy="1291435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73798" y="5680381"/>
              <a:ext cx="49053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 1000             is a waste!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65971" y="5421176"/>
              <a:ext cx="1513099" cy="1077218"/>
              <a:chOff x="1900710" y="1161380"/>
              <a:chExt cx="1580137" cy="1077218"/>
            </a:xfrm>
            <a:noFill/>
          </p:grpSpPr>
          <p:sp>
            <p:nvSpPr>
              <p:cNvPr id="25" name="Rectangle 24"/>
              <p:cNvSpPr/>
              <p:nvPr/>
            </p:nvSpPr>
            <p:spPr>
              <a:xfrm>
                <a:off x="1900710" y="1161380"/>
                <a:ext cx="1580137" cy="107721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photon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spot</a:t>
                </a:r>
              </a:p>
            </p:txBody>
          </p:sp>
          <p:cxnSp>
            <p:nvCxnSpPr>
              <p:cNvPr id="26" name="Straight Connector 25"/>
              <p:cNvCxnSpPr/>
              <p:nvPr/>
            </p:nvCxnSpPr>
            <p:spPr>
              <a:xfrm>
                <a:off x="2021966" y="1729017"/>
                <a:ext cx="1383101" cy="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7" name="TextBox 26"/>
          <p:cNvSpPr txBox="1"/>
          <p:nvPr/>
        </p:nvSpPr>
        <p:spPr>
          <a:xfrm>
            <a:off x="368965" y="1557048"/>
            <a:ext cx="25234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Theoretically: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7200" y="4020337"/>
            <a:ext cx="17828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reality: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46368" y="3998090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~ 33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90889" y="2726261"/>
            <a:ext cx="3174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3600" baseline="-25000" dirty="0" err="1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</a:t>
            </a:r>
            <a:r>
              <a:rPr lang="en-US" sz="3600" baseline="-250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0.1% ?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4034976" y="2726261"/>
            <a:ext cx="3865051" cy="646331"/>
            <a:chOff x="4034976" y="2726261"/>
            <a:chExt cx="3865051" cy="646331"/>
          </a:xfrm>
        </p:grpSpPr>
        <p:sp>
          <p:nvSpPr>
            <p:cNvPr id="9" name="TextBox 8"/>
            <p:cNvSpPr txBox="1"/>
            <p:nvPr/>
          </p:nvSpPr>
          <p:spPr>
            <a:xfrm>
              <a:off x="5471157" y="2726261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ISa</a:t>
              </a:r>
              <a:r>
                <a:rPr lang="en-US" sz="360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 1000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034976" y="3078991"/>
              <a:ext cx="1203957" cy="2426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4631961" y="4013080"/>
            <a:ext cx="3670420" cy="646331"/>
            <a:chOff x="4631961" y="4013080"/>
            <a:chExt cx="3670420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5589779" y="4013080"/>
              <a:ext cx="27126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600" dirty="0" err="1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US" sz="3600" baseline="-25000" dirty="0" err="1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meas</a:t>
              </a:r>
              <a:r>
                <a:rPr lang="en-US" sz="3600" baseline="-2500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=</a:t>
              </a:r>
              <a:r>
                <a:rPr lang="en-US" sz="3600" dirty="0">
                  <a:solidFill>
                    <a:srgbClr val="4F81BD">
                      <a:lumMod val="7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≈ 3%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631961" y="4343089"/>
              <a:ext cx="759372" cy="0"/>
            </a:xfrm>
            <a:prstGeom prst="straightConnector1">
              <a:avLst/>
            </a:prstGeom>
            <a:ln w="508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37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29" grpId="0"/>
      <p:bldP spid="3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27831"/>
              </p:ext>
            </p:extLst>
          </p:nvPr>
        </p:nvGraphicFramePr>
        <p:xfrm>
          <a:off x="254000" y="936625"/>
          <a:ext cx="8709025" cy="567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1" name="Chart" r:id="rId3" imgW="7115101" imgH="4629091" progId="MSGraph.Chart.8">
                  <p:embed followColorScheme="full"/>
                </p:oleObj>
              </mc:Choice>
              <mc:Fallback>
                <p:oleObj name="Chart" r:id="rId3" imgW="7115101" imgH="462909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936625"/>
                        <a:ext cx="8709025" cy="567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047827" y="6057900"/>
            <a:ext cx="51844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Required signal-to-noise (I/</a:t>
            </a:r>
            <a:r>
              <a:rPr lang="el-GR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σ</a:t>
            </a: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45663" y="3030866"/>
            <a:ext cx="41601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  <a:latin typeface="Arial" panose="020B0604020202020204" pitchFamily="34" charset="0"/>
              </a:rPr>
              <a:t>Solve-able proteins (%)</a:t>
            </a:r>
            <a:endParaRPr lang="en-US" altLang="en-US" sz="2800" b="1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371600" y="1447800"/>
            <a:ext cx="1803044" cy="3962400"/>
            <a:chOff x="1371600" y="1447800"/>
            <a:chExt cx="1803044" cy="3962400"/>
          </a:xfrm>
        </p:grpSpPr>
        <p:sp>
          <p:nvSpPr>
            <p:cNvPr id="14" name="TextBox 13"/>
            <p:cNvSpPr txBox="1"/>
            <p:nvPr/>
          </p:nvSpPr>
          <p:spPr>
            <a:xfrm>
              <a:off x="1371600" y="1447800"/>
              <a:ext cx="1803044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Current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technology</a:t>
              </a:r>
            </a:p>
          </p:txBody>
        </p:sp>
        <p:cxnSp>
          <p:nvCxnSpPr>
            <p:cNvPr id="18" name="Straight Arrow Connector 17"/>
            <p:cNvCxnSpPr>
              <a:stCxn id="14" idx="2"/>
            </p:cNvCxnSpPr>
            <p:nvPr/>
          </p:nvCxnSpPr>
          <p:spPr>
            <a:xfrm>
              <a:off x="2273122" y="2155686"/>
              <a:ext cx="12878" cy="325451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867400" y="1765300"/>
            <a:ext cx="1740795" cy="1358900"/>
            <a:chOff x="5867400" y="1765300"/>
            <a:chExt cx="1740795" cy="1358900"/>
          </a:xfrm>
        </p:grpSpPr>
        <p:sp>
          <p:nvSpPr>
            <p:cNvPr id="43" name="TextBox 42"/>
            <p:cNvSpPr txBox="1"/>
            <p:nvPr/>
          </p:nvSpPr>
          <p:spPr>
            <a:xfrm>
              <a:off x="5867400" y="2662535"/>
              <a:ext cx="174079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>
                  <a:solidFill>
                    <a:prstClr val="black"/>
                  </a:solidFill>
                  <a:latin typeface="Arial"/>
                  <a:cs typeface="Arial" panose="020B0604020202020204" pitchFamily="34" charset="0"/>
                </a:rPr>
                <a:t>Goal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V="1">
              <a:off x="6741025" y="1765300"/>
              <a:ext cx="0" cy="8255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srgbClr val="000000"/>
                </a:solidFill>
                <a:latin typeface="Arial"/>
                <a:cs typeface="Arial" panose="020B0604020202020204" pitchFamily="34" charset="0"/>
              </a:rPr>
              <a:t>Threshold of a revolution in phasing</a:t>
            </a:r>
          </a:p>
        </p:txBody>
      </p:sp>
    </p:spTree>
    <p:extLst>
      <p:ext uri="{BB962C8B-B14F-4D97-AF65-F5344CB8AC3E}">
        <p14:creationId xmlns:p14="http://schemas.microsoft.com/office/powerpoint/2010/main" val="2668246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409301"/>
              </p:ext>
            </p:extLst>
          </p:nvPr>
        </p:nvGraphicFramePr>
        <p:xfrm>
          <a:off x="400958" y="928919"/>
          <a:ext cx="8242301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31525"/>
                <a:gridCol w="1816796"/>
                <a:gridCol w="1507399"/>
                <a:gridCol w="1586581"/>
              </a:tblGrid>
              <a:tr h="724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of error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realistic</a:t>
                      </a:r>
                      <a:endParaRPr lang="en-US" sz="32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simulation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SHSSS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Perfect detector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Photon counting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Shutter jitter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 flicker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Sample absorption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Radiation damage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Imperfect spindle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vignette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935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Corner correction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AFA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SHSSS</a:t>
                      </a:r>
                      <a:endParaRPr lang="en-US" sz="3200" dirty="0">
                        <a:solidFill>
                          <a:srgbClr val="FFAFAF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-US" sz="2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</a:t>
                      </a: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(∞-10 Å)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0.7%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732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I/σ asymptotic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26.8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74.2</a:t>
                      </a:r>
                      <a:endParaRPr lang="en-US" sz="32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81.0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97974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Threshold of a revolution in phasing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2989944" y="6488668"/>
            <a:ext cx="6154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Holton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et 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(2014) "R-factor gap", </a:t>
            </a:r>
            <a:r>
              <a:rPr lang="en-US" i="1" dirty="0">
                <a:solidFill>
                  <a:prstClr val="black"/>
                </a:solidFill>
                <a:latin typeface="Calibri"/>
              </a:rPr>
              <a:t>FEBS Journal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281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4046-4060.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68457" y="870857"/>
            <a:ext cx="2075543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44457" y="863600"/>
            <a:ext cx="3751943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6124" y="1229709"/>
            <a:ext cx="8799661" cy="558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6747172" y="2215166"/>
            <a:ext cx="2121093" cy="639789"/>
            <a:chOff x="6747172" y="2215166"/>
            <a:chExt cx="2121093" cy="639789"/>
          </a:xfrm>
        </p:grpSpPr>
        <p:sp>
          <p:nvSpPr>
            <p:cNvPr id="2" name="TextBox 1"/>
            <p:cNvSpPr txBox="1"/>
            <p:nvPr/>
          </p:nvSpPr>
          <p:spPr>
            <a:xfrm>
              <a:off x="6747172" y="2485623"/>
              <a:ext cx="2121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anose="020B0604020202020204" pitchFamily="34" charset="0"/>
                </a:rPr>
                <a:t>Pick-up tool mark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 flipV="1">
              <a:off x="6838682" y="2215166"/>
              <a:ext cx="136950" cy="270457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3152840" y="1892000"/>
            <a:ext cx="1792647" cy="1864341"/>
            <a:chOff x="3152840" y="1892000"/>
            <a:chExt cx="1792647" cy="1864341"/>
          </a:xfrm>
        </p:grpSpPr>
        <p:sp>
          <p:nvSpPr>
            <p:cNvPr id="27" name="TextBox 26"/>
            <p:cNvSpPr txBox="1"/>
            <p:nvPr/>
          </p:nvSpPr>
          <p:spPr>
            <a:xfrm>
              <a:off x="3152840" y="1892000"/>
              <a:ext cx="85151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anose="020B0604020202020204" pitchFamily="34" charset="0"/>
                </a:rPr>
                <a:t>Bragg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anose="020B0604020202020204" pitchFamily="34" charset="0"/>
                </a:rPr>
                <a:t>glitch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3978707" y="2215166"/>
              <a:ext cx="657689" cy="10788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7" idx="3"/>
            </p:cNvCxnSpPr>
            <p:nvPr/>
          </p:nvCxnSpPr>
          <p:spPr>
            <a:xfrm>
              <a:off x="4004355" y="2215166"/>
              <a:ext cx="941132" cy="56351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3978707" y="2215166"/>
              <a:ext cx="155411" cy="15411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183915" y="4102895"/>
            <a:ext cx="2237313" cy="669109"/>
            <a:chOff x="183915" y="4102895"/>
            <a:chExt cx="2237313" cy="669109"/>
          </a:xfrm>
        </p:grpSpPr>
        <p:sp>
          <p:nvSpPr>
            <p:cNvPr id="22" name="TextBox 21"/>
            <p:cNvSpPr txBox="1"/>
            <p:nvPr/>
          </p:nvSpPr>
          <p:spPr>
            <a:xfrm>
              <a:off x="183915" y="4125673"/>
              <a:ext cx="13260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anose="020B0604020202020204" pitchFamily="34" charset="0"/>
                </a:rPr>
                <a:t>oxygen</a:t>
              </a:r>
            </a:p>
            <a:p>
              <a:pPr algn="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anose="020B0604020202020204" pitchFamily="34" charset="0"/>
                </a:rPr>
                <a:t>inclusions</a:t>
              </a:r>
            </a:p>
          </p:txBody>
        </p:sp>
        <p:cxnSp>
          <p:nvCxnSpPr>
            <p:cNvPr id="25" name="Straight Arrow Connector 24"/>
            <p:cNvCxnSpPr>
              <a:stCxn id="22" idx="3"/>
            </p:cNvCxnSpPr>
            <p:nvPr/>
          </p:nvCxnSpPr>
          <p:spPr>
            <a:xfrm flipV="1">
              <a:off x="1509919" y="4102895"/>
              <a:ext cx="337931" cy="3459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1509919" y="4143375"/>
              <a:ext cx="533194" cy="30546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1509919" y="4448839"/>
              <a:ext cx="911309" cy="11839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957263" y="2266951"/>
            <a:ext cx="2238678" cy="640712"/>
            <a:chOff x="957263" y="2266951"/>
            <a:chExt cx="2238678" cy="640712"/>
          </a:xfrm>
        </p:grpSpPr>
        <p:sp>
          <p:nvSpPr>
            <p:cNvPr id="13" name="TextBox 12"/>
            <p:cNvSpPr txBox="1"/>
            <p:nvPr/>
          </p:nvSpPr>
          <p:spPr>
            <a:xfrm>
              <a:off x="1728873" y="2538331"/>
              <a:ext cx="1467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  <a:cs typeface="Arial" panose="020B0604020202020204" pitchFamily="34" charset="0"/>
                </a:rPr>
                <a:t>“tree rings”</a:t>
              </a:r>
              <a:endPara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>
              <a:stCxn id="13" idx="1"/>
            </p:cNvCxnSpPr>
            <p:nvPr/>
          </p:nvCxnSpPr>
          <p:spPr>
            <a:xfrm flipH="1" flipV="1">
              <a:off x="1071563" y="2614613"/>
              <a:ext cx="657310" cy="10838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13" idx="1"/>
            </p:cNvCxnSpPr>
            <p:nvPr/>
          </p:nvCxnSpPr>
          <p:spPr>
            <a:xfrm flipH="1" flipV="1">
              <a:off x="1338263" y="2266951"/>
              <a:ext cx="390610" cy="45604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>
              <a:stCxn id="13" idx="1"/>
            </p:cNvCxnSpPr>
            <p:nvPr/>
          </p:nvCxnSpPr>
          <p:spPr>
            <a:xfrm flipH="1" flipV="1">
              <a:off x="957263" y="2400301"/>
              <a:ext cx="771610" cy="322696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188200" y="5127925"/>
            <a:ext cx="1743364" cy="1477328"/>
            <a:chOff x="72556" y="3222925"/>
            <a:chExt cx="1743364" cy="1477328"/>
          </a:xfrm>
        </p:grpSpPr>
        <p:sp>
          <p:nvSpPr>
            <p:cNvPr id="96" name="Rectangle 95"/>
            <p:cNvSpPr/>
            <p:nvPr/>
          </p:nvSpPr>
          <p:spPr>
            <a:xfrm>
              <a:off x="72556" y="3258542"/>
              <a:ext cx="1743364" cy="141595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6446" y="3222925"/>
              <a:ext cx="1111202" cy="14773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</a:rPr>
                <a:t>1% high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</a:rPr>
                <a:t>average</a:t>
              </a:r>
            </a:p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Arial"/>
                </a:rPr>
                <a:t>1% low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>
              <a:off x="375353" y="3508583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375353" y="4003882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373048" y="4461620"/>
              <a:ext cx="28187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100"/>
            <p:cNvSpPr/>
            <p:nvPr/>
          </p:nvSpPr>
          <p:spPr>
            <a:xfrm>
              <a:off x="162896" y="3503821"/>
              <a:ext cx="424913" cy="965916"/>
            </a:xfrm>
            <a:prstGeom prst="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3480925" y="786718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~3x10</a:t>
            </a:r>
            <a:r>
              <a:rPr lang="en-US" baseline="30000" dirty="0">
                <a:solidFill>
                  <a:srgbClr val="000000"/>
                </a:solidFill>
                <a:latin typeface="Arial"/>
              </a:rPr>
              <a:t>5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photon/pixel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0" y="0"/>
            <a:ext cx="9144000" cy="85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en-US" kern="0" dirty="0" smtClean="0">
                <a:solidFill>
                  <a:srgbClr val="000000"/>
                </a:solidFill>
              </a:rPr>
              <a:t>Pilatus: subtract smooth baseline</a:t>
            </a: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9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nonBragg</a:t>
            </a:r>
            <a:r>
              <a:rPr lang="en-US" dirty="0" smtClean="0"/>
              <a:t> extracts background</a:t>
            </a:r>
            <a:endParaRPr lang="en-US" dirty="0"/>
          </a:p>
        </p:txBody>
      </p:sp>
      <p:pic>
        <p:nvPicPr>
          <p:cNvPr id="9218" name="Picture 2" descr="http://bl831.als.lbl.gov/%7Ejamesh/nonBragg/pila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89582"/>
            <a:ext cx="285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bl831.als.lbl.gov/%7Ejamesh/nonBragg/gnuplot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5"/>
          <a:stretch/>
        </p:blipFill>
        <p:spPr bwMode="auto">
          <a:xfrm>
            <a:off x="1904403" y="3075710"/>
            <a:ext cx="5344671" cy="32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bl831.als.lbl.gov/%7Ejamesh/nonBragg/bestf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57" y="2103437"/>
            <a:ext cx="2857500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/>
          <p:cNvSpPr/>
          <p:nvPr/>
        </p:nvSpPr>
        <p:spPr>
          <a:xfrm>
            <a:off x="1745673" y="5223164"/>
            <a:ext cx="983672" cy="759404"/>
          </a:xfrm>
          <a:custGeom>
            <a:avLst/>
            <a:gdLst>
              <a:gd name="connsiteX0" fmla="*/ 0 w 983672"/>
              <a:gd name="connsiteY0" fmla="*/ 0 h 759404"/>
              <a:gd name="connsiteX1" fmla="*/ 235527 w 983672"/>
              <a:gd name="connsiteY1" fmla="*/ 678872 h 759404"/>
              <a:gd name="connsiteX2" fmla="*/ 983672 w 983672"/>
              <a:gd name="connsiteY2" fmla="*/ 720436 h 7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672" h="759404">
                <a:moveTo>
                  <a:pt x="0" y="0"/>
                </a:moveTo>
                <a:cubicBezTo>
                  <a:pt x="35791" y="279399"/>
                  <a:pt x="71582" y="558799"/>
                  <a:pt x="235527" y="678872"/>
                </a:cubicBezTo>
                <a:cubicBezTo>
                  <a:pt x="399472" y="798945"/>
                  <a:pt x="691572" y="759690"/>
                  <a:pt x="983672" y="72043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 rot="17608578">
            <a:off x="6179127" y="5181600"/>
            <a:ext cx="983672" cy="759404"/>
          </a:xfrm>
          <a:custGeom>
            <a:avLst/>
            <a:gdLst>
              <a:gd name="connsiteX0" fmla="*/ 0 w 983672"/>
              <a:gd name="connsiteY0" fmla="*/ 0 h 759404"/>
              <a:gd name="connsiteX1" fmla="*/ 235527 w 983672"/>
              <a:gd name="connsiteY1" fmla="*/ 678872 h 759404"/>
              <a:gd name="connsiteX2" fmla="*/ 983672 w 983672"/>
              <a:gd name="connsiteY2" fmla="*/ 720436 h 759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672" h="759404">
                <a:moveTo>
                  <a:pt x="0" y="0"/>
                </a:moveTo>
                <a:cubicBezTo>
                  <a:pt x="35791" y="279399"/>
                  <a:pt x="71582" y="558799"/>
                  <a:pt x="235527" y="678872"/>
                </a:cubicBezTo>
                <a:cubicBezTo>
                  <a:pt x="399472" y="798945"/>
                  <a:pt x="691572" y="759690"/>
                  <a:pt x="983672" y="720436"/>
                </a:cubicBezTo>
              </a:path>
            </a:pathLst>
          </a:custGeom>
          <a:noFill/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5141" y="5197792"/>
            <a:ext cx="1360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Flux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Exposure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Density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Thickness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Gain, offset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40480" y="1097280"/>
            <a:ext cx="1531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spot remover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19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1226373"/>
              </p:ext>
            </p:extLst>
          </p:nvPr>
        </p:nvGraphicFramePr>
        <p:xfrm>
          <a:off x="399245" y="483255"/>
          <a:ext cx="8665380" cy="5363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5" name="Chart" r:id="rId3" imgW="7115101" imgH="4914951" progId="MSGraph.Chart.8">
                  <p:embed followColorScheme="full"/>
                </p:oleObj>
              </mc:Choice>
              <mc:Fallback>
                <p:oleObj name="Chart" r:id="rId3" imgW="7115101" imgH="491495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245" y="483255"/>
                        <a:ext cx="8665380" cy="53637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1447800" y="5715000"/>
            <a:ext cx="29770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FOM from “</a:t>
            </a:r>
            <a:r>
              <a:rPr lang="en-US" altLang="en-US" sz="2800" b="1" dirty="0" err="1" smtClean="0">
                <a:solidFill>
                  <a:prstClr val="black"/>
                </a:solidFill>
              </a:rPr>
              <a:t>dm</a:t>
            </a:r>
            <a:r>
              <a:rPr lang="en-US" altLang="en-US" sz="2800" b="1" dirty="0" smtClean="0">
                <a:solidFill>
                  <a:prstClr val="black"/>
                </a:solidFill>
              </a:rPr>
              <a:t>”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 rot="-5400000">
            <a:off x="-1674500" y="2984803"/>
            <a:ext cx="42178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smtClean="0">
                <a:solidFill>
                  <a:prstClr val="black"/>
                </a:solidFill>
              </a:rPr>
              <a:t>Correlation to final map</a:t>
            </a:r>
            <a:endParaRPr lang="en-US" altLang="en-US" sz="28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Arial"/>
              </a:rPr>
              <a:t>Phasing success vs Figure of Merit</a:t>
            </a:r>
            <a:endParaRPr lang="en-US" sz="36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7418231" y="1159099"/>
            <a:ext cx="0" cy="356744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6488668"/>
            <a:ext cx="106830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Hunter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et al. (2016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)."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Selenium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anomalous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phasing XFEL", </a:t>
            </a:r>
            <a:r>
              <a:rPr lang="en-US" i="1" dirty="0">
                <a:solidFill>
                  <a:srgbClr val="000000"/>
                </a:solidFill>
                <a:latin typeface="Arial"/>
              </a:rPr>
              <a:t>Nature C</a:t>
            </a:r>
            <a:r>
              <a:rPr lang="en-US" i="1" dirty="0" smtClean="0">
                <a:solidFill>
                  <a:srgbClr val="000000"/>
                </a:solidFill>
                <a:latin typeface="Arial"/>
              </a:rPr>
              <a:t>omm.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"/>
              </a:rPr>
              <a:t>7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13388. 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419600" y="5943600"/>
            <a:ext cx="56366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en-US" sz="1400" dirty="0" smtClean="0">
                <a:solidFill>
                  <a:srgbClr val="000000">
                    <a:lumMod val="50000"/>
                  </a:srgb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http://cxidb.org/id54-SfjMJjaBny/id-54.html http://cxidb.org/id55-BWuBDSUrBy/id-55.html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81200" y="1524000"/>
            <a:ext cx="1774845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"/>
              </a:rPr>
              <a:t>Adjusting: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Solvent content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Resolution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0000"/>
                </a:solidFill>
                <a:latin typeface="Arial"/>
              </a:rPr>
              <a:t>SDfac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Sdadd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Cycles of </a:t>
            </a:r>
            <a:r>
              <a:rPr lang="en-US" dirty="0" err="1" smtClean="0">
                <a:solidFill>
                  <a:srgbClr val="000000"/>
                </a:solidFill>
                <a:latin typeface="Arial"/>
              </a:rPr>
              <a:t>dm</a:t>
            </a:r>
            <a:endParaRPr lang="en-US" dirty="0" smtClean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“mode”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“scheme”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NCS radius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NCS cycles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Phase blur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582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98500" y="0"/>
            <a:ext cx="7772400" cy="1143000"/>
          </a:xfrm>
          <a:noFill/>
          <a:ln/>
        </p:spPr>
        <p:txBody>
          <a:bodyPr/>
          <a:lstStyle/>
          <a:p>
            <a:r>
              <a:rPr lang="en-US" altLang="en-US" sz="5400"/>
              <a:t>R</a:t>
            </a:r>
            <a:r>
              <a:rPr lang="en-US" altLang="en-US" sz="5400" baseline="-25000"/>
              <a:t>iso</a:t>
            </a:r>
            <a:r>
              <a:rPr lang="en-US" altLang="en-US" sz="5400"/>
              <a:t> vs dose</a:t>
            </a:r>
          </a:p>
        </p:txBody>
      </p:sp>
      <p:graphicFrame>
        <p:nvGraphicFramePr>
          <p:cNvPr id="263171" name="Object 3"/>
          <p:cNvGraphicFramePr>
            <a:graphicFrameLocks noChangeAspect="1"/>
          </p:cNvGraphicFramePr>
          <p:nvPr/>
        </p:nvGraphicFramePr>
        <p:xfrm>
          <a:off x="993775" y="835025"/>
          <a:ext cx="7464425" cy="518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87" name="Chart" r:id="rId3" imgW="6096075" imgH="4238497" progId="MSGraph.Chart.8">
                  <p:embed followColorScheme="full"/>
                </p:oleObj>
              </mc:Choice>
              <mc:Fallback>
                <p:oleObj name="Chart" r:id="rId3" imgW="6096075" imgH="4238497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835025"/>
                        <a:ext cx="7464425" cy="5187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3172" name="Text Box 4"/>
          <p:cNvSpPr txBox="1">
            <a:spLocks noChangeArrowheads="1"/>
          </p:cNvSpPr>
          <p:nvPr/>
        </p:nvSpPr>
        <p:spPr bwMode="auto">
          <a:xfrm rot="-5400000">
            <a:off x="179387" y="3048001"/>
            <a:ext cx="1222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/>
              </a:rPr>
              <a:t>R</a:t>
            </a:r>
            <a:r>
              <a:rPr lang="en-US" altLang="en-US" sz="2400" baseline="-25000">
                <a:solidFill>
                  <a:srgbClr val="000000"/>
                </a:solidFill>
                <a:latin typeface="Arial"/>
              </a:rPr>
              <a:t>iso</a:t>
            </a:r>
            <a:r>
              <a:rPr lang="en-US" altLang="en-US" sz="2400">
                <a:solidFill>
                  <a:srgbClr val="000000"/>
                </a:solidFill>
                <a:latin typeface="Arial"/>
              </a:rPr>
              <a:t> (%)</a:t>
            </a:r>
            <a:endParaRPr lang="en-US" altLang="en-US" sz="2400" baseline="-250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3298825" y="5780088"/>
            <a:ext cx="318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400">
                <a:solidFill>
                  <a:srgbClr val="000000"/>
                </a:solidFill>
                <a:latin typeface="Arial"/>
              </a:rPr>
              <a:t>change in dose (</a:t>
            </a:r>
            <a:r>
              <a:rPr lang="en-US" altLang="en-US" sz="2400">
                <a:solidFill>
                  <a:srgbClr val="000000"/>
                </a:solidFill>
                <a:latin typeface="Arial"/>
                <a:cs typeface="Arial" charset="0"/>
              </a:rPr>
              <a:t>MGy</a:t>
            </a:r>
            <a:r>
              <a:rPr lang="en-US" altLang="en-US" sz="2400">
                <a:solidFill>
                  <a:srgbClr val="000000"/>
                </a:solidFill>
                <a:latin typeface="Arial"/>
                <a:cs typeface="Arial" charset="0"/>
                <a:sym typeface="Symbol" pitchFamily="18" charset="2"/>
              </a:rPr>
              <a:t>)</a:t>
            </a:r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4479925" y="3246438"/>
            <a:ext cx="227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alt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175" name="Text Box 7"/>
          <p:cNvSpPr txBox="1">
            <a:spLocks noChangeArrowheads="1"/>
          </p:cNvSpPr>
          <p:nvPr/>
        </p:nvSpPr>
        <p:spPr bwMode="auto">
          <a:xfrm>
            <a:off x="1798638" y="6491288"/>
            <a:ext cx="73453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>
                <a:solidFill>
                  <a:srgbClr val="000000"/>
                </a:solidFill>
                <a:latin typeface="Arial"/>
              </a:rPr>
              <a:t>data taken from Banumathi, </a:t>
            </a:r>
            <a:r>
              <a:rPr lang="en-US" altLang="en-US" i="1">
                <a:solidFill>
                  <a:srgbClr val="000000"/>
                </a:solidFill>
                <a:latin typeface="Arial"/>
              </a:rPr>
              <a:t>et al.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(2004) </a:t>
            </a:r>
            <a:r>
              <a:rPr lang="en-US" altLang="en-US" i="1">
                <a:solidFill>
                  <a:srgbClr val="000000"/>
                </a:solidFill>
                <a:latin typeface="Arial"/>
              </a:rPr>
              <a:t>Acta Cryst. D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Arial"/>
              </a:rPr>
              <a:t>60</a:t>
            </a:r>
            <a:r>
              <a:rPr lang="en-US" altLang="en-US">
                <a:solidFill>
                  <a:srgbClr val="000000"/>
                </a:solidFill>
                <a:latin typeface="Arial"/>
              </a:rPr>
              <a:t>, 1085-1093.</a:t>
            </a:r>
          </a:p>
        </p:txBody>
      </p:sp>
      <p:sp>
        <p:nvSpPr>
          <p:cNvPr id="263176" name="Text Box 8"/>
          <p:cNvSpPr txBox="1">
            <a:spLocks noChangeArrowheads="1"/>
          </p:cNvSpPr>
          <p:nvPr/>
        </p:nvSpPr>
        <p:spPr bwMode="auto">
          <a:xfrm>
            <a:off x="2525713" y="1560513"/>
            <a:ext cx="2901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800">
                <a:solidFill>
                  <a:srgbClr val="000000"/>
                </a:solidFill>
                <a:latin typeface="Arial"/>
              </a:rPr>
              <a:t>R</a:t>
            </a:r>
            <a:r>
              <a:rPr lang="en-US" altLang="en-US" sz="2800" baseline="-25000">
                <a:solidFill>
                  <a:srgbClr val="000000"/>
                </a:solidFill>
                <a:latin typeface="Arial"/>
              </a:rPr>
              <a:t>iso</a:t>
            </a:r>
            <a:r>
              <a:rPr lang="en-US" altLang="en-US" sz="280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sz="2800">
                <a:solidFill>
                  <a:srgbClr val="000000"/>
                </a:solidFill>
                <a:latin typeface="Arial"/>
                <a:cs typeface="Arial" charset="0"/>
              </a:rPr>
              <a:t>≈</a:t>
            </a:r>
            <a:r>
              <a:rPr lang="en-US" altLang="en-US" sz="2800">
                <a:solidFill>
                  <a:srgbClr val="000000"/>
                </a:solidFill>
                <a:latin typeface="Arial"/>
              </a:rPr>
              <a:t> 0.7 %/</a:t>
            </a:r>
            <a:r>
              <a:rPr lang="en-US" altLang="en-US" sz="2800">
                <a:solidFill>
                  <a:srgbClr val="000000"/>
                </a:solidFill>
                <a:latin typeface="Arial"/>
                <a:cs typeface="Arial" charset="0"/>
              </a:rPr>
              <a:t>MGy</a:t>
            </a:r>
          </a:p>
        </p:txBody>
      </p:sp>
      <p:sp>
        <p:nvSpPr>
          <p:cNvPr id="263177" name="Line 9"/>
          <p:cNvSpPr>
            <a:spLocks noChangeShapeType="1"/>
          </p:cNvSpPr>
          <p:nvPr/>
        </p:nvSpPr>
        <p:spPr bwMode="auto">
          <a:xfrm>
            <a:off x="1879600" y="1854200"/>
            <a:ext cx="5508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68564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 txBox="1">
            <a:spLocks/>
          </p:cNvSpPr>
          <p:nvPr/>
        </p:nvSpPr>
        <p:spPr bwMode="auto">
          <a:xfrm>
            <a:off x="457200" y="235526"/>
            <a:ext cx="8229600" cy="561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cs typeface="Arial" pitchFamily="34" charset="0"/>
              </a:rPr>
              <a:t>The 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number of </a:t>
            </a:r>
            <a:r>
              <a:rPr lang="en-US" sz="3600" dirty="0" smtClean="0">
                <a:solidFill>
                  <a:srgbClr val="00B050"/>
                </a:solidFill>
                <a:cs typeface="Arial" pitchFamily="34" charset="0"/>
              </a:rPr>
              <a:t>photons 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scattered</a:t>
            </a: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cs typeface="Arial" pitchFamily="34" charset="0"/>
              </a:rPr>
              <a:t>b</a:t>
            </a:r>
            <a:r>
              <a:rPr lang="en-US" sz="3600" dirty="0" smtClean="0">
                <a:solidFill>
                  <a:srgbClr val="000000"/>
                </a:solidFill>
                <a:cs typeface="Arial" pitchFamily="34" charset="0"/>
              </a:rPr>
              <a:t>efore crystal is dead</a:t>
            </a:r>
            <a:endParaRPr lang="en-US" sz="36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0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is </a:t>
            </a:r>
            <a:r>
              <a:rPr lang="en-US" sz="4000" b="1" dirty="0">
                <a:solidFill>
                  <a:srgbClr val="FF0000"/>
                </a:solidFill>
                <a:cs typeface="Arial" pitchFamily="34" charset="0"/>
              </a:rPr>
              <a:t>independent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srgbClr val="000000"/>
                </a:solidFill>
                <a:cs typeface="Arial" pitchFamily="34" charset="0"/>
              </a:rPr>
              <a:t>of data collection </a:t>
            </a:r>
            <a:r>
              <a:rPr lang="en-US" sz="4000" dirty="0" smtClean="0">
                <a:solidFill>
                  <a:srgbClr val="000000"/>
                </a:solidFill>
                <a:cs typeface="Arial" pitchFamily="34" charset="0"/>
              </a:rPr>
              <a:t>time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4400" dirty="0" smtClean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 1 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um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10</a:t>
            </a:r>
            <a:r>
              <a:rPr lang="en-US" altLang="en-US" sz="4400" baseline="30000" dirty="0" smtClean="0">
                <a:solidFill>
                  <a:srgbClr val="000000"/>
                </a:solidFill>
                <a:cs typeface="Arial" charset="0"/>
              </a:rPr>
              <a:t>5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photons 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(</a:t>
            </a:r>
            <a:r>
              <a:rPr lang="en-US" altLang="en-US" sz="4400" dirty="0" err="1" smtClean="0">
                <a:solidFill>
                  <a:srgbClr val="000000"/>
                </a:solidFill>
                <a:cs typeface="Arial" charset="0"/>
              </a:rPr>
              <a:t>roomT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)</a:t>
            </a:r>
            <a:endParaRPr lang="en-US" sz="4400" dirty="0">
              <a:solidFill>
                <a:srgbClr val="000000"/>
              </a:solidFill>
              <a:cs typeface="Arial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1 um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= 10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6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en-US" altLang="en-US" sz="4400" dirty="0" smtClean="0">
                <a:solidFill>
                  <a:prstClr val="black"/>
                </a:solidFill>
                <a:cs typeface="Arial" charset="0"/>
              </a:rPr>
              <a:t>photons </a:t>
            </a:r>
            <a:r>
              <a:rPr lang="en-US" altLang="en-US" sz="4400" dirty="0" smtClean="0">
                <a:solidFill>
                  <a:prstClr val="white"/>
                </a:solidFill>
                <a:cs typeface="Arial" charset="0"/>
              </a:rPr>
              <a:t>(synch)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1 um</a:t>
            </a:r>
            <a:r>
              <a:rPr lang="en-US" altLang="en-US" sz="4400" baseline="30000" dirty="0">
                <a:solidFill>
                  <a:srgbClr val="000000"/>
                </a:solidFill>
                <a:cs typeface="Arial" charset="0"/>
              </a:rPr>
              <a:t>3</a:t>
            </a:r>
            <a:r>
              <a:rPr lang="en-US" altLang="en-US" sz="4400" dirty="0">
                <a:solidFill>
                  <a:srgbClr val="000000"/>
                </a:solidFill>
                <a:cs typeface="Arial" charset="0"/>
              </a:rPr>
              <a:t> = 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10</a:t>
            </a:r>
            <a:r>
              <a:rPr lang="en-US" altLang="en-US" sz="4400" baseline="30000" dirty="0" smtClean="0">
                <a:solidFill>
                  <a:srgbClr val="000000"/>
                </a:solidFill>
                <a:cs typeface="Arial" charset="0"/>
              </a:rPr>
              <a:t>8</a:t>
            </a:r>
            <a:r>
              <a:rPr lang="en-US" altLang="en-US" sz="4400" dirty="0" smtClean="0">
                <a:solidFill>
                  <a:srgbClr val="000000"/>
                </a:solidFill>
                <a:cs typeface="Arial" charset="0"/>
              </a:rPr>
              <a:t> photons (XFEL)</a:t>
            </a:r>
            <a:endParaRPr lang="en-US" altLang="en-US" sz="4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8131" name="Rectangle 1"/>
          <p:cNvSpPr>
            <a:spLocks noChangeArrowheads="1"/>
          </p:cNvSpPr>
          <p:nvPr/>
        </p:nvSpPr>
        <p:spPr bwMode="auto">
          <a:xfrm>
            <a:off x="0" y="5934075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Henderson, 1990; Gonzalez &amp; Nave, 1994;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Glaeser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2000;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Sliz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2003;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Leiros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2006; Owen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 et al.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2006; Garman &amp;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McSweeney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, 2006; Garman &amp; Nave, 2009; Holton, 2009</a:t>
            </a:r>
          </a:p>
        </p:txBody>
      </p:sp>
      <p:sp>
        <p:nvSpPr>
          <p:cNvPr id="3" name="Rectangle 2"/>
          <p:cNvSpPr/>
          <p:nvPr/>
        </p:nvSpPr>
        <p:spPr>
          <a:xfrm>
            <a:off x="6173244" y="4457453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4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(synch)</a:t>
            </a:r>
          </a:p>
        </p:txBody>
      </p:sp>
    </p:spTree>
    <p:extLst>
      <p:ext uri="{BB962C8B-B14F-4D97-AF65-F5344CB8AC3E}">
        <p14:creationId xmlns:p14="http://schemas.microsoft.com/office/powerpoint/2010/main" val="290226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5400" smtClean="0"/>
              <a:t>Dose slicing</a:t>
            </a:r>
          </a:p>
        </p:txBody>
      </p:sp>
      <p:grpSp>
        <p:nvGrpSpPr>
          <p:cNvPr id="274435" name="Group 3"/>
          <p:cNvGrpSpPr>
            <a:grpSpLocks/>
          </p:cNvGrpSpPr>
          <p:nvPr/>
        </p:nvGrpSpPr>
        <p:grpSpPr bwMode="auto">
          <a:xfrm>
            <a:off x="1150938" y="3340100"/>
            <a:ext cx="1252537" cy="1377950"/>
            <a:chOff x="533" y="1885"/>
            <a:chExt cx="789" cy="868"/>
          </a:xfrm>
        </p:grpSpPr>
        <p:pic>
          <p:nvPicPr>
            <p:cNvPr id="274482" name="Picture 4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83" name="AutoShape 5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4436" name="Group 6"/>
          <p:cNvGrpSpPr>
            <a:grpSpLocks/>
          </p:cNvGrpSpPr>
          <p:nvPr/>
        </p:nvGrpSpPr>
        <p:grpSpPr bwMode="auto">
          <a:xfrm>
            <a:off x="4986338" y="3340100"/>
            <a:ext cx="1252537" cy="1377950"/>
            <a:chOff x="533" y="1885"/>
            <a:chExt cx="789" cy="868"/>
          </a:xfrm>
        </p:grpSpPr>
        <p:pic>
          <p:nvPicPr>
            <p:cNvPr id="274480" name="Picture 7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81" name="AutoShape 8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4437" name="Group 9"/>
          <p:cNvGrpSpPr>
            <a:grpSpLocks/>
          </p:cNvGrpSpPr>
          <p:nvPr/>
        </p:nvGrpSpPr>
        <p:grpSpPr bwMode="auto">
          <a:xfrm>
            <a:off x="3708400" y="3340100"/>
            <a:ext cx="1252538" cy="1377950"/>
            <a:chOff x="533" y="1885"/>
            <a:chExt cx="789" cy="868"/>
          </a:xfrm>
        </p:grpSpPr>
        <p:pic>
          <p:nvPicPr>
            <p:cNvPr id="274478" name="Picture 10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9" name="AutoShape 11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4438" name="Group 12"/>
          <p:cNvGrpSpPr>
            <a:grpSpLocks/>
          </p:cNvGrpSpPr>
          <p:nvPr/>
        </p:nvGrpSpPr>
        <p:grpSpPr bwMode="auto">
          <a:xfrm>
            <a:off x="2428875" y="3340100"/>
            <a:ext cx="1252538" cy="1377950"/>
            <a:chOff x="533" y="1885"/>
            <a:chExt cx="789" cy="868"/>
          </a:xfrm>
        </p:grpSpPr>
        <p:pic>
          <p:nvPicPr>
            <p:cNvPr id="274476" name="Picture 13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7" name="AutoShape 14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4439" name="Group 15"/>
          <p:cNvGrpSpPr>
            <a:grpSpLocks/>
          </p:cNvGrpSpPr>
          <p:nvPr/>
        </p:nvGrpSpPr>
        <p:grpSpPr bwMode="auto">
          <a:xfrm>
            <a:off x="6265863" y="3340100"/>
            <a:ext cx="1252537" cy="1377950"/>
            <a:chOff x="533" y="1885"/>
            <a:chExt cx="789" cy="868"/>
          </a:xfrm>
        </p:grpSpPr>
        <p:pic>
          <p:nvPicPr>
            <p:cNvPr id="274474" name="Picture 16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5" name="AutoShape 17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4440" name="Group 18"/>
          <p:cNvGrpSpPr>
            <a:grpSpLocks/>
          </p:cNvGrpSpPr>
          <p:nvPr/>
        </p:nvGrpSpPr>
        <p:grpSpPr bwMode="auto">
          <a:xfrm>
            <a:off x="7545388" y="3340100"/>
            <a:ext cx="1252537" cy="1377950"/>
            <a:chOff x="533" y="1885"/>
            <a:chExt cx="789" cy="868"/>
          </a:xfrm>
        </p:grpSpPr>
        <p:pic>
          <p:nvPicPr>
            <p:cNvPr id="274472" name="Picture 19" descr="diffimag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33" y="1898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73" name="AutoShape 20"/>
            <p:cNvSpPr>
              <a:spLocks noChangeArrowheads="1"/>
            </p:cNvSpPr>
            <p:nvPr/>
          </p:nvSpPr>
          <p:spPr bwMode="auto">
            <a:xfrm rot="-5400000">
              <a:off x="639" y="2069"/>
              <a:ext cx="868" cy="49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64 h 21600"/>
                <a:gd name="T14" fmla="*/ 19410 w 21600"/>
                <a:gd name="T15" fmla="*/ 1943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74441" name="Line 21"/>
          <p:cNvSpPr>
            <a:spLocks noChangeShapeType="1"/>
          </p:cNvSpPr>
          <p:nvPr/>
        </p:nvSpPr>
        <p:spPr bwMode="auto">
          <a:xfrm>
            <a:off x="1157288" y="2178050"/>
            <a:ext cx="76152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442" name="Line 22"/>
          <p:cNvSpPr>
            <a:spLocks noChangeShapeType="1"/>
          </p:cNvSpPr>
          <p:nvPr/>
        </p:nvSpPr>
        <p:spPr bwMode="auto">
          <a:xfrm>
            <a:off x="1157288" y="1465263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443" name="Line 23"/>
          <p:cNvSpPr>
            <a:spLocks noChangeShapeType="1"/>
          </p:cNvSpPr>
          <p:nvPr/>
        </p:nvSpPr>
        <p:spPr bwMode="auto">
          <a:xfrm>
            <a:off x="8763000" y="1493838"/>
            <a:ext cx="0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444" name="Text Box 24"/>
          <p:cNvSpPr txBox="1">
            <a:spLocks noChangeArrowheads="1"/>
          </p:cNvSpPr>
          <p:nvPr/>
        </p:nvSpPr>
        <p:spPr bwMode="auto">
          <a:xfrm>
            <a:off x="3870325" y="1747838"/>
            <a:ext cx="203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crystal’s useful life</a:t>
            </a:r>
          </a:p>
        </p:txBody>
      </p:sp>
      <p:grpSp>
        <p:nvGrpSpPr>
          <p:cNvPr id="274445" name="Group 25"/>
          <p:cNvGrpSpPr>
            <a:grpSpLocks/>
          </p:cNvGrpSpPr>
          <p:nvPr/>
        </p:nvGrpSpPr>
        <p:grpSpPr bwMode="auto">
          <a:xfrm>
            <a:off x="1136650" y="5129213"/>
            <a:ext cx="7650163" cy="1344612"/>
            <a:chOff x="716" y="3231"/>
            <a:chExt cx="4819" cy="847"/>
          </a:xfrm>
        </p:grpSpPr>
        <p:pic>
          <p:nvPicPr>
            <p:cNvPr id="274454" name="Picture 26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1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5" name="Picture 27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98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6" name="Picture 28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25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7" name="Picture 29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78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8" name="Picture 30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58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59" name="Picture 31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38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0" name="Picture 32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526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1" name="Picture 33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1518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2" name="Picture 34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05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3" name="Picture 35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855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4" name="Picture 36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657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5" name="Picture 37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191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6" name="Picture 38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2320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7" name="Picture 39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122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8" name="Picture 40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3924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69" name="Picture 41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459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70" name="Picture 42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726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4471" name="Picture 43" descr="diffimage"/>
            <p:cNvPicPr>
              <a:picLocks noChangeAspect="1" noChangeArrowheads="1"/>
            </p:cNvPicPr>
            <p:nvPr/>
          </p:nvPicPr>
          <p:blipFill>
            <a:blip r:embed="rId2">
              <a:lum bright="60000" contrast="-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4993" y="3231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4446" name="Text Box 44"/>
          <p:cNvSpPr txBox="1">
            <a:spLocks noChangeArrowheads="1"/>
          </p:cNvSpPr>
          <p:nvPr/>
        </p:nvSpPr>
        <p:spPr bwMode="auto">
          <a:xfrm>
            <a:off x="0" y="1760538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photons</a:t>
            </a:r>
          </a:p>
        </p:txBody>
      </p:sp>
      <p:sp>
        <p:nvSpPr>
          <p:cNvPr id="274447" name="Text Box 45"/>
          <p:cNvSpPr txBox="1">
            <a:spLocks noChangeArrowheads="1"/>
          </p:cNvSpPr>
          <p:nvPr/>
        </p:nvSpPr>
        <p:spPr bwMode="auto">
          <a:xfrm>
            <a:off x="0" y="3716338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photons</a:t>
            </a:r>
          </a:p>
        </p:txBody>
      </p:sp>
      <p:sp>
        <p:nvSpPr>
          <p:cNvPr id="274448" name="Text Box 46"/>
          <p:cNvSpPr txBox="1">
            <a:spLocks noChangeArrowheads="1"/>
          </p:cNvSpPr>
          <p:nvPr/>
        </p:nvSpPr>
        <p:spPr bwMode="auto">
          <a:xfrm>
            <a:off x="0" y="5457825"/>
            <a:ext cx="996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photons</a:t>
            </a:r>
          </a:p>
        </p:txBody>
      </p:sp>
      <p:grpSp>
        <p:nvGrpSpPr>
          <p:cNvPr id="274449" name="Group 47"/>
          <p:cNvGrpSpPr>
            <a:grpSpLocks/>
          </p:cNvGrpSpPr>
          <p:nvPr/>
        </p:nvGrpSpPr>
        <p:grpSpPr bwMode="auto">
          <a:xfrm>
            <a:off x="1165225" y="1474788"/>
            <a:ext cx="7589838" cy="1377950"/>
            <a:chOff x="734" y="929"/>
            <a:chExt cx="4781" cy="868"/>
          </a:xfrm>
        </p:grpSpPr>
        <p:pic>
          <p:nvPicPr>
            <p:cNvPr id="274452" name="Picture 48" descr="diffimage"/>
            <p:cNvPicPr>
              <a:picLocks noChangeAspect="1" noChangeArrowheads="1"/>
            </p:cNvPicPr>
            <p:nvPr/>
          </p:nvPicPr>
          <p:blipFill>
            <a:blip r:embed="rId2">
              <a:lum bright="-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8" t="6357" r="3178"/>
            <a:stretch>
              <a:fillRect/>
            </a:stretch>
          </p:blipFill>
          <p:spPr bwMode="auto">
            <a:xfrm>
              <a:off x="734" y="942"/>
              <a:ext cx="275" cy="847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4453" name="AutoShape 49"/>
            <p:cNvSpPr>
              <a:spLocks noChangeArrowheads="1"/>
            </p:cNvSpPr>
            <p:nvPr/>
          </p:nvSpPr>
          <p:spPr bwMode="auto">
            <a:xfrm rot="-5400000">
              <a:off x="2836" y="-883"/>
              <a:ext cx="868" cy="449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190 w 21600"/>
                <a:gd name="T13" fmla="*/ 2179 h 21600"/>
                <a:gd name="T14" fmla="*/ 19410 w 21600"/>
                <a:gd name="T15" fmla="*/ 1942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756" y="21600"/>
                  </a:lnTo>
                  <a:lnTo>
                    <a:pt x="20844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687026" name="Rectangle 50"/>
          <p:cNvSpPr>
            <a:spLocks noChangeArrowheads="1"/>
          </p:cNvSpPr>
          <p:nvPr/>
        </p:nvSpPr>
        <p:spPr bwMode="auto">
          <a:xfrm>
            <a:off x="3821113" y="1165225"/>
            <a:ext cx="3970337" cy="1966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unacceptable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damage</a:t>
            </a:r>
          </a:p>
        </p:txBody>
      </p:sp>
      <p:sp>
        <p:nvSpPr>
          <p:cNvPr id="2687027" name="Rectangle 51"/>
          <p:cNvSpPr>
            <a:spLocks noChangeArrowheads="1"/>
          </p:cNvSpPr>
          <p:nvPr/>
        </p:nvSpPr>
        <p:spPr bwMode="auto">
          <a:xfrm>
            <a:off x="3886200" y="4840288"/>
            <a:ext cx="3970338" cy="19669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unacceptable</a:t>
            </a:r>
          </a:p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Arial"/>
              </a:rPr>
              <a:t>read noise</a:t>
            </a:r>
          </a:p>
        </p:txBody>
      </p:sp>
    </p:spTree>
    <p:extLst>
      <p:ext uri="{BB962C8B-B14F-4D97-AF65-F5344CB8AC3E}">
        <p14:creationId xmlns:p14="http://schemas.microsoft.com/office/powerpoint/2010/main" val="26575918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42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Dose slicing: is that a spot?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25" y="1419225"/>
            <a:ext cx="615315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36363</TotalTime>
  <Words>1586</Words>
  <Application>Microsoft Office PowerPoint</Application>
  <PresentationFormat>On-screen Show (4:3)</PresentationFormat>
  <Paragraphs>448</Paragraphs>
  <Slides>48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2" baseType="lpstr">
      <vt:lpstr>10_Default Design</vt:lpstr>
      <vt:lpstr>13_Default Design</vt:lpstr>
      <vt:lpstr>Office Theme</vt:lpstr>
      <vt:lpstr>1_Office Theme</vt:lpstr>
      <vt:lpstr>6_Default Design</vt:lpstr>
      <vt:lpstr>2_Office Theme</vt:lpstr>
      <vt:lpstr>6_Office Theme</vt:lpstr>
      <vt:lpstr>12_Default Design</vt:lpstr>
      <vt:lpstr>5_Default Design</vt:lpstr>
      <vt:lpstr>3_Office Theme</vt:lpstr>
      <vt:lpstr>4_Office Theme</vt:lpstr>
      <vt:lpstr>8_Default Design</vt:lpstr>
      <vt:lpstr>Chart</vt:lpstr>
      <vt:lpstr>Equation</vt:lpstr>
      <vt:lpstr>Acknowledgements</vt:lpstr>
      <vt:lpstr>How low can you dose?</vt:lpstr>
      <vt:lpstr>What do I do?</vt:lpstr>
      <vt:lpstr>PowerPoint Presentation</vt:lpstr>
      <vt:lpstr>PowerPoint Presentation</vt:lpstr>
      <vt:lpstr>Dose slicing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Dose slicing: is that a spot?</vt:lpstr>
      <vt:lpstr>PowerPoint Presentation</vt:lpstr>
      <vt:lpstr>PowerPoint Presentation</vt:lpstr>
      <vt:lpstr>PowerPoint Presentation</vt:lpstr>
      <vt:lpstr>PowerPoint Presentation</vt:lpstr>
      <vt:lpstr>what the is a MGy?</vt:lpstr>
      <vt:lpstr>PowerPoint Presentation</vt:lpstr>
      <vt:lpstr>PowerPoint Presentation</vt:lpstr>
      <vt:lpstr>PowerPoint Presentation</vt:lpstr>
      <vt:lpstr>How low can you dose?</vt:lpstr>
      <vt:lpstr>Optimum resolution cutoff is: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Optimum resolution cutoff is:</vt:lpstr>
      <vt:lpstr>“R-factor Gap” for macromolecules</vt:lpstr>
      <vt:lpstr>What if we knew everything?</vt:lpstr>
      <vt:lpstr>MD simulation:  30 conformers from 24,000</vt:lpstr>
      <vt:lpstr>Electron density from 24,000 conformers</vt:lpstr>
      <vt:lpstr>2Fsim-Fcalc and Fsim-Fcalc maps</vt:lpstr>
      <vt:lpstr>2Fsim-Fcalc and (Fsim Φsim) - (Fcalc Φcalc) maps</vt:lpstr>
      <vt:lpstr>30 conformers from 24,000</vt:lpstr>
      <vt:lpstr>How many conformers are there?</vt:lpstr>
      <vt:lpstr>How many conformers are there?</vt:lpstr>
      <vt:lpstr>How many conformers are there?</vt:lpstr>
      <vt:lpstr>Combined multi-conformer &amp; explicit solvent </vt:lpstr>
      <vt:lpstr>How low can you dose?</vt:lpstr>
      <vt:lpstr>Fractional error</vt:lpstr>
      <vt:lpstr>Can you count to 1,000,000 ?</vt:lpstr>
      <vt:lpstr>PowerPoint Presentation</vt:lpstr>
      <vt:lpstr>PowerPoint Presentation</vt:lpstr>
      <vt:lpstr>PowerPoint Presentation</vt:lpstr>
      <vt:lpstr>nonBragg extracts background</vt:lpstr>
      <vt:lpstr>PowerPoint Presentation</vt:lpstr>
      <vt:lpstr>Riso vs dose</vt:lpstr>
    </vt:vector>
  </TitlesOfParts>
  <Company>Advance Light Source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Crystallography</dc:title>
  <dc:creator>James Holton</dc:creator>
  <cp:lastModifiedBy>JMHolton</cp:lastModifiedBy>
  <cp:revision>96</cp:revision>
  <dcterms:created xsi:type="dcterms:W3CDTF">2010-03-07T18:24:14Z</dcterms:created>
  <dcterms:modified xsi:type="dcterms:W3CDTF">2017-03-20T06:38:41Z</dcterms:modified>
</cp:coreProperties>
</file>