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sldIdLst>
    <p:sldId id="260" r:id="rId4"/>
    <p:sldId id="278" r:id="rId5"/>
    <p:sldId id="280" r:id="rId6"/>
    <p:sldId id="279" r:id="rId7"/>
    <p:sldId id="284" r:id="rId8"/>
    <p:sldId id="281" r:id="rId9"/>
    <p:sldId id="282" r:id="rId10"/>
    <p:sldId id="283" r:id="rId11"/>
    <p:sldId id="305" r:id="rId12"/>
    <p:sldId id="303" r:id="rId13"/>
    <p:sldId id="289" r:id="rId14"/>
    <p:sldId id="286" r:id="rId15"/>
    <p:sldId id="290" r:id="rId16"/>
    <p:sldId id="292" r:id="rId17"/>
    <p:sldId id="285" r:id="rId18"/>
    <p:sldId id="265" r:id="rId19"/>
    <p:sldId id="266" r:id="rId20"/>
    <p:sldId id="267" r:id="rId21"/>
    <p:sldId id="268" r:id="rId22"/>
    <p:sldId id="269" r:id="rId23"/>
    <p:sldId id="270" r:id="rId24"/>
    <p:sldId id="287" r:id="rId25"/>
    <p:sldId id="296" r:id="rId26"/>
    <p:sldId id="297" r:id="rId27"/>
    <p:sldId id="298" r:id="rId28"/>
    <p:sldId id="264" r:id="rId29"/>
    <p:sldId id="295" r:id="rId30"/>
    <p:sldId id="276" r:id="rId31"/>
    <p:sldId id="277" r:id="rId32"/>
    <p:sldId id="271" r:id="rId33"/>
    <p:sldId id="272" r:id="rId34"/>
    <p:sldId id="273" r:id="rId35"/>
    <p:sldId id="275" r:id="rId36"/>
    <p:sldId id="294" r:id="rId37"/>
    <p:sldId id="293" r:id="rId38"/>
    <p:sldId id="300" r:id="rId39"/>
    <p:sldId id="301" r:id="rId40"/>
    <p:sldId id="302" r:id="rId41"/>
    <p:sldId id="299" r:id="rId42"/>
    <p:sldId id="304" r:id="rId43"/>
    <p:sldId id="256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30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8221-9C74-499F-BA2C-58B05AD354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5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C42-DCA2-48A8-ACDB-0EFF2FCBD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5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A16-3076-41BF-8676-B1EC197C0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83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C1B7-B70A-468D-A50D-1F69B0659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9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4C21-6388-4F81-9980-BE706EDEC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34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7D21-D5F4-4777-B8BD-819ED14C1D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6CDF-0CE0-4A84-8922-1DC981F58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05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044-F0C6-4559-94BB-7FAD0ABFC0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0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4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5064-9B6A-4A6C-A6AC-4A0FF2EC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5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D7E5-3114-4809-9E6E-A5FE21733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8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15A2-C981-454E-89C5-B1EA767E2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82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2DCEF-3B52-48A9-BF73-9C87655D89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9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7A8EB-BD44-4CBD-A594-95E2AE462A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07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1B8C0C-FEF0-42CA-A24F-E9D9B8D84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58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5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04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59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5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0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27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1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40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9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53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621217-AC46-4DE0-8B07-F145BC4AD1F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5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1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1072-B17A-4B81-AFEC-CC6FB451BC3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7DF9-56F6-4F4C-9102-CEED32ED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2389FD-7AD5-441E-A10F-A1FD5D1092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8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47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Twinning?!?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evil tw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evil tw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evil twi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21042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943600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nd pseudo symmetry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Aside:</a:t>
            </a:r>
            <a:br>
              <a:rPr lang="en-US" dirty="0" smtClean="0"/>
            </a:br>
            <a:r>
              <a:rPr lang="en-US" dirty="0" smtClean="0"/>
              <a:t>Pseudo-translation NCS kills </a:t>
            </a:r>
            <a:r>
              <a:rPr lang="en-US" dirty="0" err="1" smtClean="0"/>
              <a:t>Phaser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752600"/>
            <a:ext cx="11734800" cy="89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“H test” for twinning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599952"/>
              </p:ext>
            </p:extLst>
          </p:nvPr>
        </p:nvGraphicFramePr>
        <p:xfrm>
          <a:off x="3128392" y="2785654"/>
          <a:ext cx="2273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" imgW="787320" imgH="431640" progId="Equation.3">
                  <p:embed/>
                </p:oleObj>
              </mc:Choice>
              <mc:Fallback>
                <p:oleObj name="Equation" r:id="rId3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392" y="2785654"/>
                        <a:ext cx="22733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8035" y="2194375"/>
            <a:ext cx="813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Two intensities I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and I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are related by twin law:</a:t>
            </a:r>
            <a:endParaRPr lang="de-D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5853" y="4109389"/>
            <a:ext cx="37961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(For acentric reflections:)</a:t>
            </a:r>
          </a:p>
          <a:p>
            <a:r>
              <a:rPr lang="de-D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Cumulative propability distribution</a:t>
            </a:r>
            <a:endParaRPr lang="de-DE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90290"/>
              </p:ext>
            </p:extLst>
          </p:nvPr>
        </p:nvGraphicFramePr>
        <p:xfrm>
          <a:off x="4742555" y="3946688"/>
          <a:ext cx="3646260" cy="158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5" imgW="2044700" imgH="889000" progId="Equation.3">
                  <p:embed/>
                </p:oleObj>
              </mc:Choice>
              <mc:Fallback>
                <p:oleObj name="Equation" r:id="rId5" imgW="20447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2555" y="3946688"/>
                        <a:ext cx="3646260" cy="158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5867400"/>
            <a:ext cx="81534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e-D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Drawback:</a:t>
            </a:r>
            <a:r>
              <a:rPr lang="de-DE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800" b="1" dirty="0" smtClean="0"/>
              <a:t>Perfect twins are not detectable</a:t>
            </a:r>
            <a:r>
              <a:rPr lang="de-DE" sz="2800" dirty="0" smtClean="0"/>
              <a:t> </a:t>
            </a:r>
            <a:endParaRPr lang="de-D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6970" y="6334780"/>
            <a:ext cx="413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 of 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85454" y="1640366"/>
            <a:ext cx="7107382" cy="4807335"/>
            <a:chOff x="1385454" y="1745683"/>
            <a:chExt cx="7107382" cy="4807335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-83120" y="3823859"/>
              <a:ext cx="415635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1974273" y="5886450"/>
              <a:ext cx="5196147" cy="86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874520" y="5139690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66900" y="4324350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878330" y="3543300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74520" y="2773680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70710" y="1988820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025140" y="5955031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072890" y="5970272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109212" y="5962652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6069332" y="5939792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109460" y="5947416"/>
              <a:ext cx="120535" cy="3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70364" y="5971320"/>
              <a:ext cx="6622472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chemeClr val="accent1"/>
                  </a:solidFill>
                </a:rPr>
                <a:t>0               0.1             0.2            0.3           0.4             0.5</a:t>
              </a:r>
            </a:p>
            <a:p>
              <a:endParaRPr lang="de-DE" sz="1180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13161" y="4959925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chemeClr val="accent1"/>
                  </a:solidFill>
                </a:rPr>
                <a:t>0.2</a:t>
              </a:r>
              <a:endParaRPr lang="de-DE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3162" y="4142507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chemeClr val="accent1"/>
                  </a:solidFill>
                </a:rPr>
                <a:t>0.4</a:t>
              </a:r>
              <a:endParaRPr lang="de-DE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3163" y="3366654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chemeClr val="accent1"/>
                  </a:solidFill>
                </a:rPr>
                <a:t>0.5</a:t>
              </a:r>
              <a:endParaRPr lang="de-DE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5454" y="2576946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chemeClr val="accent1"/>
                  </a:solidFill>
                </a:rPr>
                <a:t>0.8</a:t>
              </a:r>
              <a:endParaRPr lang="de-DE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3161" y="1787237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chemeClr val="accent1"/>
                  </a:solidFill>
                </a:rPr>
                <a:t>1.0</a:t>
              </a:r>
              <a:endParaRPr lang="de-DE" sz="20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>
            <a:off x="512619" y="3219774"/>
            <a:ext cx="4073236" cy="1080655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129146" y="2644813"/>
            <a:ext cx="4017818" cy="217516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2008909" y="1737338"/>
            <a:ext cx="4281056" cy="4059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593273" y="2166830"/>
            <a:ext cx="4031675" cy="320039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2036619" y="1806609"/>
            <a:ext cx="5126184" cy="39901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943606" y="3995629"/>
            <a:ext cx="360213" cy="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971310" y="4355846"/>
            <a:ext cx="332509" cy="1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5957455" y="5007010"/>
            <a:ext cx="360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5957465" y="4688356"/>
            <a:ext cx="360209" cy="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5957455" y="5325663"/>
            <a:ext cx="346364" cy="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00800" y="3760101"/>
            <a:ext cx="1357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α</a:t>
            </a:r>
            <a:r>
              <a:rPr lang="de-DE" sz="2200" dirty="0" smtClean="0"/>
              <a:t>=0.4</a:t>
            </a:r>
          </a:p>
          <a:p>
            <a:r>
              <a:rPr lang="el-GR" sz="2200" dirty="0" smtClean="0"/>
              <a:t>α</a:t>
            </a:r>
            <a:r>
              <a:rPr lang="de-DE" sz="2200" dirty="0" smtClean="0"/>
              <a:t>=0.3</a:t>
            </a:r>
          </a:p>
          <a:p>
            <a:r>
              <a:rPr lang="el-GR" sz="2200" dirty="0" smtClean="0"/>
              <a:t>α</a:t>
            </a:r>
            <a:r>
              <a:rPr lang="de-DE" sz="2200" dirty="0" smtClean="0"/>
              <a:t>=0.2</a:t>
            </a:r>
          </a:p>
          <a:p>
            <a:r>
              <a:rPr lang="el-GR" sz="2200" dirty="0" smtClean="0"/>
              <a:t>α</a:t>
            </a:r>
            <a:r>
              <a:rPr lang="de-DE" sz="2200" dirty="0" smtClean="0"/>
              <a:t>=0.1</a:t>
            </a:r>
          </a:p>
          <a:p>
            <a:r>
              <a:rPr lang="el-GR" sz="2200" dirty="0" smtClean="0"/>
              <a:t>α</a:t>
            </a:r>
            <a:r>
              <a:rPr lang="de-DE" sz="2200" smtClean="0"/>
              <a:t>=  0</a:t>
            </a:r>
            <a:endParaRPr lang="de-DE" sz="2200" dirty="0" smtClean="0"/>
          </a:p>
        </p:txBody>
      </p:sp>
      <p:sp>
        <p:nvSpPr>
          <p:cNvPr id="33" name="Freeform 32"/>
          <p:cNvSpPr/>
          <p:nvPr/>
        </p:nvSpPr>
        <p:spPr>
          <a:xfrm>
            <a:off x="1981200" y="1626501"/>
            <a:ext cx="4918364" cy="4156364"/>
          </a:xfrm>
          <a:custGeom>
            <a:avLst/>
            <a:gdLst>
              <a:gd name="connsiteX0" fmla="*/ 0 w 4918364"/>
              <a:gd name="connsiteY0" fmla="*/ 4156364 h 4156364"/>
              <a:gd name="connsiteX1" fmla="*/ 1343891 w 4918364"/>
              <a:gd name="connsiteY1" fmla="*/ 2133600 h 4156364"/>
              <a:gd name="connsiteX2" fmla="*/ 2119745 w 4918364"/>
              <a:gd name="connsiteY2" fmla="*/ 720437 h 4156364"/>
              <a:gd name="connsiteX3" fmla="*/ 3172691 w 4918364"/>
              <a:gd name="connsiteY3" fmla="*/ 138546 h 4156364"/>
              <a:gd name="connsiteX4" fmla="*/ 4918364 w 4918364"/>
              <a:gd name="connsiteY4" fmla="*/ 0 h 4156364"/>
              <a:gd name="connsiteX5" fmla="*/ 4918364 w 4918364"/>
              <a:gd name="connsiteY5" fmla="*/ 0 h 41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8364" h="4156364">
                <a:moveTo>
                  <a:pt x="0" y="4156364"/>
                </a:moveTo>
                <a:cubicBezTo>
                  <a:pt x="495300" y="3431309"/>
                  <a:pt x="990600" y="2706254"/>
                  <a:pt x="1343891" y="2133600"/>
                </a:cubicBezTo>
                <a:cubicBezTo>
                  <a:pt x="1697182" y="1560946"/>
                  <a:pt x="1814945" y="1052946"/>
                  <a:pt x="2119745" y="720437"/>
                </a:cubicBezTo>
                <a:cubicBezTo>
                  <a:pt x="2424545" y="387928"/>
                  <a:pt x="2706255" y="258619"/>
                  <a:pt x="3172691" y="138546"/>
                </a:cubicBezTo>
                <a:cubicBezTo>
                  <a:pt x="3639127" y="18473"/>
                  <a:pt x="4918364" y="0"/>
                  <a:pt x="4918364" y="0"/>
                </a:cubicBezTo>
                <a:lnTo>
                  <a:pt x="4918364" y="0"/>
                </a:lnTo>
              </a:path>
            </a:pathLst>
          </a:custGeom>
          <a:ln w="635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33"/>
          <p:cNvSpPr txBox="1"/>
          <p:nvPr/>
        </p:nvSpPr>
        <p:spPr>
          <a:xfrm>
            <a:off x="1039090" y="2961713"/>
            <a:ext cx="523220" cy="6966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N (H)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5017" y="6046113"/>
            <a:ext cx="362600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2200" b="1" dirty="0" smtClean="0">
                <a:solidFill>
                  <a:schemeClr val="accent1"/>
                </a:solidFill>
              </a:rPr>
              <a:t>H</a:t>
            </a:r>
            <a:endParaRPr lang="de-DE" sz="22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6970" y="6334780"/>
            <a:ext cx="413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Yeates-Padilla “L-Test“</a:t>
            </a: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65156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7">
              <a:buFontTx/>
              <a:buChar char="-"/>
            </a:pPr>
            <a:endParaRPr lang="de-DE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54181" y="1487773"/>
            <a:ext cx="8132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The reflections with the intensities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sz="2800" dirty="0" smtClean="0"/>
              <a:t> and </a:t>
            </a:r>
            <a:r>
              <a:rPr lang="de-DE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800" b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2800" dirty="0" smtClean="0"/>
              <a:t> are close to each other in reciprocal space:</a:t>
            </a:r>
            <a:endParaRPr lang="de-DE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71818"/>
              </p:ext>
            </p:extLst>
          </p:nvPr>
        </p:nvGraphicFramePr>
        <p:xfrm>
          <a:off x="782506" y="2777558"/>
          <a:ext cx="1508631" cy="81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800100" imgH="431800" progId="Equation.3">
                  <p:embed/>
                </p:oleObj>
              </mc:Choice>
              <mc:Fallback>
                <p:oleObj name="Equation" r:id="rId3" imgW="800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506" y="2777558"/>
                        <a:ext cx="1508631" cy="814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5196"/>
              </p:ext>
            </p:extLst>
          </p:nvPr>
        </p:nvGraphicFramePr>
        <p:xfrm>
          <a:off x="2470848" y="2441880"/>
          <a:ext cx="6113544" cy="152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3708400" imgH="927100" progId="Equation.3">
                  <p:embed/>
                </p:oleObj>
              </mc:Choice>
              <mc:Fallback>
                <p:oleObj name="Equation" r:id="rId5" imgW="37084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0848" y="2441880"/>
                        <a:ext cx="6113544" cy="1528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4181" y="4583555"/>
            <a:ext cx="669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α=0.5: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72609"/>
              </p:ext>
            </p:extLst>
          </p:nvPr>
        </p:nvGraphicFramePr>
        <p:xfrm>
          <a:off x="2797378" y="4169557"/>
          <a:ext cx="2646901" cy="135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7" imgW="1816100" imgH="927100" progId="Equation.3">
                  <p:embed/>
                </p:oleObj>
              </mc:Choice>
              <mc:Fallback>
                <p:oleObj name="Equation" r:id="rId7" imgW="18161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7378" y="4169557"/>
                        <a:ext cx="2646901" cy="135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6970" y="6334780"/>
            <a:ext cx="413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Yeates-Padilla “L-Test“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2955" y="1413648"/>
            <a:ext cx="3362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This test shows the expected cumulative distributions for perfect twins and untwinned data.  Partial twins will be between the curves.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707608" y="1614920"/>
            <a:ext cx="7107382" cy="4807335"/>
            <a:chOff x="1385454" y="1745683"/>
            <a:chExt cx="7107382" cy="4807335"/>
          </a:xfrm>
        </p:grpSpPr>
        <p:sp>
          <p:nvSpPr>
            <p:cNvPr id="40" name="TextBox 39"/>
            <p:cNvSpPr txBox="1"/>
            <p:nvPr/>
          </p:nvSpPr>
          <p:spPr>
            <a:xfrm>
              <a:off x="1870364" y="5971320"/>
              <a:ext cx="6622472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0           0.2         0.4        0.6       0.8        1.0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8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-83120" y="3823859"/>
              <a:ext cx="4156351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>
              <a:off x="1974273" y="5895110"/>
              <a:ext cx="4166845" cy="23919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1874520" y="5139690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1866900" y="4324350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>
              <a:off x="1878330" y="3543300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1874520" y="2773680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1870710" y="1988820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 rot="5400000">
              <a:off x="2818668" y="5955031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rot="5400000">
              <a:off x="3645198" y="5970272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 rot="5400000">
              <a:off x="5241944" y="5962652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 rot="5400000">
              <a:off x="6069332" y="5939792"/>
              <a:ext cx="120535" cy="3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1413161" y="4959925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0.2</a:t>
              </a:r>
              <a:endPara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13162" y="4142507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0.4</a:t>
              </a:r>
              <a:endPara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13163" y="3366654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0.6</a:t>
              </a:r>
              <a:endPara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85454" y="2576946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0.8</a:t>
              </a:r>
              <a:endPara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13161" y="1787237"/>
              <a:ext cx="8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1.0</a:t>
              </a:r>
              <a:endPara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360331" y="3488653"/>
            <a:ext cx="523220" cy="9066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N (|L|)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51013" y="6163614"/>
            <a:ext cx="722671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|L|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91271" y="5598692"/>
            <a:ext cx="56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0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743130" y="5908249"/>
            <a:ext cx="120535" cy="346"/>
          </a:xfrm>
          <a:prstGeom prst="lin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 rot="5400000" flipH="1" flipV="1">
            <a:off x="4341098" y="1826023"/>
            <a:ext cx="3996813" cy="3982065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62" name="Freeform 61"/>
          <p:cNvSpPr/>
          <p:nvPr/>
        </p:nvSpPr>
        <p:spPr>
          <a:xfrm>
            <a:off x="4333724" y="1803900"/>
            <a:ext cx="3996813" cy="4011561"/>
          </a:xfrm>
          <a:custGeom>
            <a:avLst/>
            <a:gdLst>
              <a:gd name="connsiteX0" fmla="*/ 0 w 3996813"/>
              <a:gd name="connsiteY0" fmla="*/ 4011561 h 4011561"/>
              <a:gd name="connsiteX1" fmla="*/ 1076632 w 3996813"/>
              <a:gd name="connsiteY1" fmla="*/ 2418735 h 4011561"/>
              <a:gd name="connsiteX2" fmla="*/ 1902542 w 3996813"/>
              <a:gd name="connsiteY2" fmla="*/ 1356851 h 4011561"/>
              <a:gd name="connsiteX3" fmla="*/ 2713703 w 3996813"/>
              <a:gd name="connsiteY3" fmla="*/ 560438 h 4011561"/>
              <a:gd name="connsiteX4" fmla="*/ 3274142 w 3996813"/>
              <a:gd name="connsiteY4" fmla="*/ 206477 h 4011561"/>
              <a:gd name="connsiteX5" fmla="*/ 3805084 w 3996813"/>
              <a:gd name="connsiteY5" fmla="*/ 29497 h 4011561"/>
              <a:gd name="connsiteX6" fmla="*/ 3996813 w 3996813"/>
              <a:gd name="connsiteY6" fmla="*/ 29497 h 401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813" h="4011561">
                <a:moveTo>
                  <a:pt x="0" y="4011561"/>
                </a:moveTo>
                <a:cubicBezTo>
                  <a:pt x="379771" y="3436374"/>
                  <a:pt x="759542" y="2861187"/>
                  <a:pt x="1076632" y="2418735"/>
                </a:cubicBezTo>
                <a:cubicBezTo>
                  <a:pt x="1393722" y="1976283"/>
                  <a:pt x="1629697" y="1666567"/>
                  <a:pt x="1902542" y="1356851"/>
                </a:cubicBezTo>
                <a:cubicBezTo>
                  <a:pt x="2175387" y="1047135"/>
                  <a:pt x="2485103" y="752167"/>
                  <a:pt x="2713703" y="560438"/>
                </a:cubicBezTo>
                <a:cubicBezTo>
                  <a:pt x="2942303" y="368709"/>
                  <a:pt x="3092245" y="294967"/>
                  <a:pt x="3274142" y="206477"/>
                </a:cubicBezTo>
                <a:cubicBezTo>
                  <a:pt x="3456039" y="117987"/>
                  <a:pt x="3684639" y="58994"/>
                  <a:pt x="3805084" y="29497"/>
                </a:cubicBezTo>
                <a:cubicBezTo>
                  <a:pt x="3925529" y="0"/>
                  <a:pt x="3961171" y="14748"/>
                  <a:pt x="3996813" y="29497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62"/>
          <p:cNvSpPr/>
          <p:nvPr/>
        </p:nvSpPr>
        <p:spPr>
          <a:xfrm rot="5400000" flipH="1">
            <a:off x="4377969" y="1833396"/>
            <a:ext cx="3982064" cy="4011561"/>
          </a:xfrm>
          <a:custGeom>
            <a:avLst/>
            <a:gdLst>
              <a:gd name="connsiteX0" fmla="*/ 0 w 3996813"/>
              <a:gd name="connsiteY0" fmla="*/ 4011561 h 4011561"/>
              <a:gd name="connsiteX1" fmla="*/ 1076632 w 3996813"/>
              <a:gd name="connsiteY1" fmla="*/ 2418735 h 4011561"/>
              <a:gd name="connsiteX2" fmla="*/ 1902542 w 3996813"/>
              <a:gd name="connsiteY2" fmla="*/ 1356851 h 4011561"/>
              <a:gd name="connsiteX3" fmla="*/ 2713703 w 3996813"/>
              <a:gd name="connsiteY3" fmla="*/ 560438 h 4011561"/>
              <a:gd name="connsiteX4" fmla="*/ 3274142 w 3996813"/>
              <a:gd name="connsiteY4" fmla="*/ 206477 h 4011561"/>
              <a:gd name="connsiteX5" fmla="*/ 3805084 w 3996813"/>
              <a:gd name="connsiteY5" fmla="*/ 29497 h 4011561"/>
              <a:gd name="connsiteX6" fmla="*/ 3996813 w 3996813"/>
              <a:gd name="connsiteY6" fmla="*/ 29497 h 401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813" h="4011561">
                <a:moveTo>
                  <a:pt x="0" y="4011561"/>
                </a:moveTo>
                <a:cubicBezTo>
                  <a:pt x="379771" y="3436374"/>
                  <a:pt x="759542" y="2861187"/>
                  <a:pt x="1076632" y="2418735"/>
                </a:cubicBezTo>
                <a:cubicBezTo>
                  <a:pt x="1393722" y="1976283"/>
                  <a:pt x="1629697" y="1666567"/>
                  <a:pt x="1902542" y="1356851"/>
                </a:cubicBezTo>
                <a:cubicBezTo>
                  <a:pt x="2175387" y="1047135"/>
                  <a:pt x="2485103" y="752167"/>
                  <a:pt x="2713703" y="560438"/>
                </a:cubicBezTo>
                <a:cubicBezTo>
                  <a:pt x="2942303" y="368709"/>
                  <a:pt x="3092245" y="294967"/>
                  <a:pt x="3274142" y="206477"/>
                </a:cubicBezTo>
                <a:cubicBezTo>
                  <a:pt x="3456039" y="117987"/>
                  <a:pt x="3684639" y="58994"/>
                  <a:pt x="3805084" y="29497"/>
                </a:cubicBezTo>
                <a:cubicBezTo>
                  <a:pt x="3925529" y="0"/>
                  <a:pt x="3961171" y="14748"/>
                  <a:pt x="3996813" y="29497"/>
                </a:cubicBezTo>
              </a:path>
            </a:pathLst>
          </a:cu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289479" y="1818647"/>
            <a:ext cx="4085303" cy="3996814"/>
          </a:xfrm>
          <a:custGeom>
            <a:avLst/>
            <a:gdLst>
              <a:gd name="connsiteX0" fmla="*/ 0 w 4085303"/>
              <a:gd name="connsiteY0" fmla="*/ 4055806 h 4055806"/>
              <a:gd name="connsiteX1" fmla="*/ 693174 w 4085303"/>
              <a:gd name="connsiteY1" fmla="*/ 3229896 h 4055806"/>
              <a:gd name="connsiteX2" fmla="*/ 1017638 w 4085303"/>
              <a:gd name="connsiteY2" fmla="*/ 2521974 h 4055806"/>
              <a:gd name="connsiteX3" fmla="*/ 2094271 w 4085303"/>
              <a:gd name="connsiteY3" fmla="*/ 1312606 h 4055806"/>
              <a:gd name="connsiteX4" fmla="*/ 3185651 w 4085303"/>
              <a:gd name="connsiteY4" fmla="*/ 368709 h 4055806"/>
              <a:gd name="connsiteX5" fmla="*/ 4085303 w 4085303"/>
              <a:gd name="connsiteY5" fmla="*/ 0 h 405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5303" h="4055806">
                <a:moveTo>
                  <a:pt x="0" y="4055806"/>
                </a:moveTo>
                <a:cubicBezTo>
                  <a:pt x="261784" y="3770670"/>
                  <a:pt x="523568" y="3485535"/>
                  <a:pt x="693174" y="3229896"/>
                </a:cubicBezTo>
                <a:cubicBezTo>
                  <a:pt x="862780" y="2974257"/>
                  <a:pt x="784122" y="2841522"/>
                  <a:pt x="1017638" y="2521974"/>
                </a:cubicBezTo>
                <a:cubicBezTo>
                  <a:pt x="1251154" y="2202426"/>
                  <a:pt x="1732936" y="1671483"/>
                  <a:pt x="2094271" y="1312606"/>
                </a:cubicBezTo>
                <a:cubicBezTo>
                  <a:pt x="2455606" y="953729"/>
                  <a:pt x="2853812" y="587477"/>
                  <a:pt x="3185651" y="368709"/>
                </a:cubicBezTo>
                <a:cubicBezTo>
                  <a:pt x="3517490" y="149941"/>
                  <a:pt x="3801396" y="74970"/>
                  <a:pt x="4085303" y="0"/>
                </a:cubicBezTo>
              </a:path>
            </a:pathLst>
          </a:custGeom>
          <a:noFill/>
          <a:ln w="63500" cap="flat" cmpd="sng" algn="ctr">
            <a:solidFill>
              <a:sysClr val="windowText" lastClr="00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0800000">
            <a:off x="633288" y="4445990"/>
            <a:ext cx="360219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cxnSp>
        <p:nvCxnSpPr>
          <p:cNvPr id="66" name="Straight Connector 65"/>
          <p:cNvCxnSpPr/>
          <p:nvPr/>
        </p:nvCxnSpPr>
        <p:spPr>
          <a:xfrm rot="10800000">
            <a:off x="618549" y="3802869"/>
            <a:ext cx="360209" cy="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 rot="10800000">
            <a:off x="648039" y="5074357"/>
            <a:ext cx="346364" cy="2"/>
          </a:xfrm>
          <a:prstGeom prst="line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047136" y="3588365"/>
            <a:ext cx="2669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acentric reflections, perfect twin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acentric reflections, untwinned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Centric, untwinned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4800" y="5638800"/>
            <a:ext cx="330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using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using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POINTLESS</a:t>
            </a: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CTRUNCATE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DETWIN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CCP4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prstClr val="black"/>
                </a:solidFill>
              </a:rPr>
              <a:t>Apparent “twinning” of XFEL data</a:t>
            </a:r>
            <a:endParaRPr lang="en-US" sz="44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28600" y="1905000"/>
            <a:ext cx="5384801" cy="4514910"/>
            <a:chOff x="-228600" y="1905000"/>
            <a:chExt cx="5384801" cy="4514910"/>
          </a:xfrm>
        </p:grpSpPr>
        <p:pic>
          <p:nvPicPr>
            <p:cNvPr id="3" name="Picture 2" descr="beam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905000"/>
              <a:ext cx="5384801" cy="4038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0744" y="6019800"/>
              <a:ext cx="4172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center from </a:t>
              </a: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autoindexing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5400" y="2209800"/>
            <a:ext cx="3733800" cy="3276600"/>
            <a:chOff x="3352800" y="3657600"/>
            <a:chExt cx="6680654" cy="541382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90" b="71686"/>
            <a:stretch/>
          </p:blipFill>
          <p:spPr bwMode="auto">
            <a:xfrm>
              <a:off x="3352800" y="3657600"/>
              <a:ext cx="6633029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09" r="50537"/>
            <a:stretch/>
          </p:blipFill>
          <p:spPr bwMode="auto">
            <a:xfrm>
              <a:off x="3352800" y="7086600"/>
              <a:ext cx="6680654" cy="198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715000" y="55626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Sauter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(2015).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JSR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22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239. </a:t>
            </a:r>
          </a:p>
        </p:txBody>
      </p:sp>
    </p:spTree>
    <p:extLst>
      <p:ext uri="{BB962C8B-B14F-4D97-AF65-F5344CB8AC3E}">
        <p14:creationId xmlns:p14="http://schemas.microsoft.com/office/powerpoint/2010/main" val="38661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88506" cy="946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l831.als.lbl.gov/~jamesh/challenge/twin/twin_site_finding_tri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bl831.als.lbl.gov/~jamesh/challenge/twin/twin_site_finding_ch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Twinning:</a:t>
            </a:r>
          </a:p>
          <a:p>
            <a:pPr lvl="1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(or more)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crystals of the same species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joined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different orientations</a:t>
            </a: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law:</a:t>
            </a:r>
          </a:p>
          <a:p>
            <a:pPr lvl="1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 operator that rotates one crystal lattice onto the other (common: k,h,-l)</a:t>
            </a: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fraction (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):</a:t>
            </a:r>
          </a:p>
          <a:p>
            <a:pPr lvl="1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ratio: Iobs</a:t>
            </a:r>
            <a:r>
              <a:rPr lang="de-D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</a:t>
            </a:r>
            <a:r>
              <a:rPr lang="de-D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kh-l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6970" y="6334780"/>
            <a:ext cx="413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l831.als.lbl.gov/~jamesh/challenge/twin/twin_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bl831.als.lbl.gov/~jamesh/challenge/twin/twin_fraction_accura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Twinning: how can you tell?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391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distribution is abnormal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 test, L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for higher symmetry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&lt; 50% → might be twin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&lt; 10% → could be 50:50 twin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one of the “usual suspects”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P622, P6, P321, P312, P422, P43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http://www.ccp4.ac.uk/html/twinning.html 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can’t solve it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/>
        </p:blipFill>
        <p:spPr bwMode="auto">
          <a:xfrm>
            <a:off x="4038600" y="533400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twin law?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8153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in REFMAC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Automatically checks all possible twin laws!</a:t>
            </a: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copy twin law into other programs: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phenix.refine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Pick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flags in highest symmetry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i.e. P622 if true SG is P3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“twin refine” if not twinned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control: swap non-twin operator</a:t>
            </a:r>
          </a:p>
        </p:txBody>
      </p:sp>
      <p:pic>
        <p:nvPicPr>
          <p:cNvPr id="6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/>
        </p:blipFill>
        <p:spPr bwMode="auto">
          <a:xfrm>
            <a:off x="8305800" y="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20"/>
            <a:ext cx="7772400" cy="1143000"/>
          </a:xfrm>
        </p:spPr>
        <p:txBody>
          <a:bodyPr/>
          <a:lstStyle/>
          <a:p>
            <a:r>
              <a:rPr lang="en-US" dirty="0" smtClean="0"/>
              <a:t>Reticular </a:t>
            </a:r>
            <a:r>
              <a:rPr lang="en-US" dirty="0" err="1" smtClean="0"/>
              <a:t>merohedry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346363" y="1898073"/>
            <a:ext cx="5278582" cy="2978727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4BACC6">
                <a:lumMod val="75000"/>
              </a:srgbClr>
            </a:solidFill>
            <a:prstDash val="solid"/>
            <a:round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Reciprocal lattice</a:t>
            </a:r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346363" y="914400"/>
            <a:ext cx="5292437" cy="471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common case: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Obverse/reverse twinning in R3x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5749636" y="1454727"/>
            <a:ext cx="3158836" cy="5001491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4BACC6">
                <a:lumMod val="75000"/>
              </a:srgbClr>
            </a:solidFill>
            <a:prstDash val="solid"/>
            <a:round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Crystal lattice</a:t>
            </a:r>
          </a:p>
        </p:txBody>
      </p:sp>
      <p:sp>
        <p:nvSpPr>
          <p:cNvPr id="171" name="Freeform 170"/>
          <p:cNvSpPr/>
          <p:nvPr/>
        </p:nvSpPr>
        <p:spPr>
          <a:xfrm rot="3360000">
            <a:off x="6090403" y="3390204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Freeform 171"/>
          <p:cNvSpPr/>
          <p:nvPr/>
        </p:nvSpPr>
        <p:spPr>
          <a:xfrm rot="6960000">
            <a:off x="6523125" y="3390204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Freeform 172"/>
          <p:cNvSpPr/>
          <p:nvPr/>
        </p:nvSpPr>
        <p:spPr>
          <a:xfrm rot="3360000">
            <a:off x="5874042" y="378353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Freeform 173"/>
          <p:cNvSpPr/>
          <p:nvPr/>
        </p:nvSpPr>
        <p:spPr>
          <a:xfrm rot="3360000">
            <a:off x="6306764" y="378353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Freeform 174"/>
          <p:cNvSpPr/>
          <p:nvPr/>
        </p:nvSpPr>
        <p:spPr>
          <a:xfrm rot="3360000">
            <a:off x="6090403" y="4149736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Freeform 175"/>
          <p:cNvSpPr/>
          <p:nvPr/>
        </p:nvSpPr>
        <p:spPr>
          <a:xfrm rot="3360000">
            <a:off x="6523125" y="4149736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Freeform 176"/>
          <p:cNvSpPr/>
          <p:nvPr/>
        </p:nvSpPr>
        <p:spPr>
          <a:xfrm rot="3360000">
            <a:off x="5860519" y="4515939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Freeform 177"/>
          <p:cNvSpPr/>
          <p:nvPr/>
        </p:nvSpPr>
        <p:spPr>
          <a:xfrm rot="3360000">
            <a:off x="6293241" y="4515939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Freeform 178"/>
          <p:cNvSpPr/>
          <p:nvPr/>
        </p:nvSpPr>
        <p:spPr>
          <a:xfrm rot="3360000">
            <a:off x="6725963" y="4515939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Freeform 179"/>
          <p:cNvSpPr/>
          <p:nvPr/>
        </p:nvSpPr>
        <p:spPr>
          <a:xfrm rot="3360000">
            <a:off x="6090403" y="49092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Freeform 180"/>
          <p:cNvSpPr/>
          <p:nvPr/>
        </p:nvSpPr>
        <p:spPr>
          <a:xfrm rot="3360000">
            <a:off x="6523125" y="49092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Freeform 181"/>
          <p:cNvSpPr/>
          <p:nvPr/>
        </p:nvSpPr>
        <p:spPr>
          <a:xfrm rot="3360000">
            <a:off x="5874043" y="5275472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Freeform 182"/>
          <p:cNvSpPr/>
          <p:nvPr/>
        </p:nvSpPr>
        <p:spPr>
          <a:xfrm rot="3360000">
            <a:off x="6306765" y="5275472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Freeform 183"/>
          <p:cNvSpPr/>
          <p:nvPr/>
        </p:nvSpPr>
        <p:spPr>
          <a:xfrm rot="3360000">
            <a:off x="6739487" y="5275472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Freeform 184"/>
          <p:cNvSpPr/>
          <p:nvPr/>
        </p:nvSpPr>
        <p:spPr>
          <a:xfrm rot="3360000">
            <a:off x="6090403" y="564167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Freeform 185"/>
          <p:cNvSpPr/>
          <p:nvPr/>
        </p:nvSpPr>
        <p:spPr>
          <a:xfrm rot="3360000">
            <a:off x="6523125" y="564167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Freeform 186"/>
          <p:cNvSpPr/>
          <p:nvPr/>
        </p:nvSpPr>
        <p:spPr>
          <a:xfrm rot="3360000">
            <a:off x="5887565" y="6035004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Freeform 187"/>
          <p:cNvSpPr/>
          <p:nvPr/>
        </p:nvSpPr>
        <p:spPr>
          <a:xfrm rot="3360000">
            <a:off x="6320287" y="6035004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Freeform 188"/>
          <p:cNvSpPr/>
          <p:nvPr/>
        </p:nvSpPr>
        <p:spPr>
          <a:xfrm rot="3360000">
            <a:off x="6753009" y="6035004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Freeform 189"/>
          <p:cNvSpPr/>
          <p:nvPr/>
        </p:nvSpPr>
        <p:spPr>
          <a:xfrm rot="6960000">
            <a:off x="6955847" y="33766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Freeform 190"/>
          <p:cNvSpPr/>
          <p:nvPr/>
        </p:nvSpPr>
        <p:spPr>
          <a:xfrm rot="6960000">
            <a:off x="7375047" y="33766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Freeform 191"/>
          <p:cNvSpPr/>
          <p:nvPr/>
        </p:nvSpPr>
        <p:spPr>
          <a:xfrm rot="6960000">
            <a:off x="7807769" y="33766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Freeform 192"/>
          <p:cNvSpPr/>
          <p:nvPr/>
        </p:nvSpPr>
        <p:spPr>
          <a:xfrm rot="6960000">
            <a:off x="8240491" y="33766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Freeform 193"/>
          <p:cNvSpPr/>
          <p:nvPr/>
        </p:nvSpPr>
        <p:spPr>
          <a:xfrm rot="3360000">
            <a:off x="6739486" y="37699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Freeform 194"/>
          <p:cNvSpPr/>
          <p:nvPr/>
        </p:nvSpPr>
        <p:spPr>
          <a:xfrm rot="6960000">
            <a:off x="7158686" y="37699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Freeform 195"/>
          <p:cNvSpPr/>
          <p:nvPr/>
        </p:nvSpPr>
        <p:spPr>
          <a:xfrm rot="6960000">
            <a:off x="7591408" y="37699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Freeform 196"/>
          <p:cNvSpPr/>
          <p:nvPr/>
        </p:nvSpPr>
        <p:spPr>
          <a:xfrm rot="6960000">
            <a:off x="8024130" y="37699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Freeform 197"/>
          <p:cNvSpPr/>
          <p:nvPr/>
        </p:nvSpPr>
        <p:spPr>
          <a:xfrm rot="6960000">
            <a:off x="6955847" y="4136173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Freeform 198"/>
          <p:cNvSpPr/>
          <p:nvPr/>
        </p:nvSpPr>
        <p:spPr>
          <a:xfrm rot="6960000">
            <a:off x="7375047" y="4136173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Freeform 199"/>
          <p:cNvSpPr/>
          <p:nvPr/>
        </p:nvSpPr>
        <p:spPr>
          <a:xfrm rot="6960000">
            <a:off x="7807769" y="4136173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Freeform 200"/>
          <p:cNvSpPr/>
          <p:nvPr/>
        </p:nvSpPr>
        <p:spPr>
          <a:xfrm rot="6960000">
            <a:off x="8240491" y="4136173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Freeform 201"/>
          <p:cNvSpPr/>
          <p:nvPr/>
        </p:nvSpPr>
        <p:spPr>
          <a:xfrm rot="3360000">
            <a:off x="7158685" y="4502376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Freeform 202"/>
          <p:cNvSpPr/>
          <p:nvPr/>
        </p:nvSpPr>
        <p:spPr>
          <a:xfrm rot="3360000">
            <a:off x="7577885" y="4502376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Freeform 203"/>
          <p:cNvSpPr/>
          <p:nvPr/>
        </p:nvSpPr>
        <p:spPr>
          <a:xfrm rot="6960000">
            <a:off x="8010607" y="4502376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Freeform 204"/>
          <p:cNvSpPr/>
          <p:nvPr/>
        </p:nvSpPr>
        <p:spPr>
          <a:xfrm rot="6960000">
            <a:off x="8443329" y="4502376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Freeform 205"/>
          <p:cNvSpPr/>
          <p:nvPr/>
        </p:nvSpPr>
        <p:spPr>
          <a:xfrm rot="3360000">
            <a:off x="6955847" y="48957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Freeform 206"/>
          <p:cNvSpPr/>
          <p:nvPr/>
        </p:nvSpPr>
        <p:spPr>
          <a:xfrm rot="3360000">
            <a:off x="7375047" y="48957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Freeform 207"/>
          <p:cNvSpPr/>
          <p:nvPr/>
        </p:nvSpPr>
        <p:spPr>
          <a:xfrm rot="3360000">
            <a:off x="7807769" y="48957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Freeform 208"/>
          <p:cNvSpPr/>
          <p:nvPr/>
        </p:nvSpPr>
        <p:spPr>
          <a:xfrm rot="3360000">
            <a:off x="8240491" y="48957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Freeform 209"/>
          <p:cNvSpPr/>
          <p:nvPr/>
        </p:nvSpPr>
        <p:spPr>
          <a:xfrm rot="3360000">
            <a:off x="7172209" y="52619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Freeform 210"/>
          <p:cNvSpPr/>
          <p:nvPr/>
        </p:nvSpPr>
        <p:spPr>
          <a:xfrm rot="3360000">
            <a:off x="7591409" y="52619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Freeform 211"/>
          <p:cNvSpPr/>
          <p:nvPr/>
        </p:nvSpPr>
        <p:spPr>
          <a:xfrm rot="3360000">
            <a:off x="8024131" y="52619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Freeform 212"/>
          <p:cNvSpPr/>
          <p:nvPr/>
        </p:nvSpPr>
        <p:spPr>
          <a:xfrm rot="3360000">
            <a:off x="8456853" y="52619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Freeform 213"/>
          <p:cNvSpPr/>
          <p:nvPr/>
        </p:nvSpPr>
        <p:spPr>
          <a:xfrm rot="3360000">
            <a:off x="6955847" y="5628112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Freeform 214"/>
          <p:cNvSpPr/>
          <p:nvPr/>
        </p:nvSpPr>
        <p:spPr>
          <a:xfrm rot="3360000">
            <a:off x="7375047" y="5628112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Freeform 215"/>
          <p:cNvSpPr/>
          <p:nvPr/>
        </p:nvSpPr>
        <p:spPr>
          <a:xfrm rot="3360000">
            <a:off x="7807769" y="5628112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Freeform 216"/>
          <p:cNvSpPr/>
          <p:nvPr/>
        </p:nvSpPr>
        <p:spPr>
          <a:xfrm rot="3360000">
            <a:off x="8240491" y="5628112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Freeform 217"/>
          <p:cNvSpPr/>
          <p:nvPr/>
        </p:nvSpPr>
        <p:spPr>
          <a:xfrm rot="3360000">
            <a:off x="7185731" y="60214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Freeform 218"/>
          <p:cNvSpPr/>
          <p:nvPr/>
        </p:nvSpPr>
        <p:spPr>
          <a:xfrm rot="3360000">
            <a:off x="7604931" y="60214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Freeform 219"/>
          <p:cNvSpPr/>
          <p:nvPr/>
        </p:nvSpPr>
        <p:spPr>
          <a:xfrm rot="3360000">
            <a:off x="8037653" y="60214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Freeform 220"/>
          <p:cNvSpPr/>
          <p:nvPr/>
        </p:nvSpPr>
        <p:spPr>
          <a:xfrm rot="3360000">
            <a:off x="8470375" y="602144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Freeform 221"/>
          <p:cNvSpPr/>
          <p:nvPr/>
        </p:nvSpPr>
        <p:spPr>
          <a:xfrm rot="6960000">
            <a:off x="6076881" y="1898264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Freeform 222"/>
          <p:cNvSpPr/>
          <p:nvPr/>
        </p:nvSpPr>
        <p:spPr>
          <a:xfrm rot="6960000">
            <a:off x="6509603" y="1898264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Freeform 223"/>
          <p:cNvSpPr/>
          <p:nvPr/>
        </p:nvSpPr>
        <p:spPr>
          <a:xfrm rot="6960000">
            <a:off x="5860520" y="22644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Freeform 224"/>
          <p:cNvSpPr/>
          <p:nvPr/>
        </p:nvSpPr>
        <p:spPr>
          <a:xfrm rot="6960000">
            <a:off x="6293243" y="22644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Freeform 225"/>
          <p:cNvSpPr/>
          <p:nvPr/>
        </p:nvSpPr>
        <p:spPr>
          <a:xfrm rot="6960000">
            <a:off x="6725965" y="226446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Freeform 226"/>
          <p:cNvSpPr/>
          <p:nvPr/>
        </p:nvSpPr>
        <p:spPr>
          <a:xfrm rot="6960000">
            <a:off x="6076881" y="263067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Freeform 227"/>
          <p:cNvSpPr/>
          <p:nvPr/>
        </p:nvSpPr>
        <p:spPr>
          <a:xfrm rot="6960000">
            <a:off x="6509603" y="263067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Freeform 228"/>
          <p:cNvSpPr/>
          <p:nvPr/>
        </p:nvSpPr>
        <p:spPr>
          <a:xfrm rot="3360000">
            <a:off x="5874042" y="302400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Freeform 229"/>
          <p:cNvSpPr/>
          <p:nvPr/>
        </p:nvSpPr>
        <p:spPr>
          <a:xfrm rot="6960000">
            <a:off x="6306764" y="302400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Freeform 230"/>
          <p:cNvSpPr/>
          <p:nvPr/>
        </p:nvSpPr>
        <p:spPr>
          <a:xfrm rot="6960000">
            <a:off x="6739486" y="302400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Freeform 231"/>
          <p:cNvSpPr/>
          <p:nvPr/>
        </p:nvSpPr>
        <p:spPr>
          <a:xfrm rot="6960000">
            <a:off x="6942325" y="188470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Freeform 232"/>
          <p:cNvSpPr/>
          <p:nvPr/>
        </p:nvSpPr>
        <p:spPr>
          <a:xfrm rot="6960000">
            <a:off x="7361524" y="188470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Freeform 233"/>
          <p:cNvSpPr/>
          <p:nvPr/>
        </p:nvSpPr>
        <p:spPr>
          <a:xfrm rot="6960000">
            <a:off x="7794247" y="188470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Freeform 234"/>
          <p:cNvSpPr/>
          <p:nvPr/>
        </p:nvSpPr>
        <p:spPr>
          <a:xfrm rot="6960000">
            <a:off x="8226969" y="1884701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Freeform 235"/>
          <p:cNvSpPr/>
          <p:nvPr/>
        </p:nvSpPr>
        <p:spPr>
          <a:xfrm rot="6960000">
            <a:off x="7158687" y="22509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Freeform 236"/>
          <p:cNvSpPr/>
          <p:nvPr/>
        </p:nvSpPr>
        <p:spPr>
          <a:xfrm rot="6960000">
            <a:off x="7577886" y="22509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Freeform 237"/>
          <p:cNvSpPr/>
          <p:nvPr/>
        </p:nvSpPr>
        <p:spPr>
          <a:xfrm rot="6960000">
            <a:off x="8010609" y="22509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Freeform 238"/>
          <p:cNvSpPr/>
          <p:nvPr/>
        </p:nvSpPr>
        <p:spPr>
          <a:xfrm rot="6960000">
            <a:off x="8443331" y="2250905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Freeform 239"/>
          <p:cNvSpPr/>
          <p:nvPr/>
        </p:nvSpPr>
        <p:spPr>
          <a:xfrm rot="6960000">
            <a:off x="6942325" y="26171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Freeform 240"/>
          <p:cNvSpPr/>
          <p:nvPr/>
        </p:nvSpPr>
        <p:spPr>
          <a:xfrm rot="6960000">
            <a:off x="7361524" y="26171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Freeform 241"/>
          <p:cNvSpPr/>
          <p:nvPr/>
        </p:nvSpPr>
        <p:spPr>
          <a:xfrm rot="6960000">
            <a:off x="7794247" y="26171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Freeform 242"/>
          <p:cNvSpPr/>
          <p:nvPr/>
        </p:nvSpPr>
        <p:spPr>
          <a:xfrm rot="6960000">
            <a:off x="8226969" y="261710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Freeform 243"/>
          <p:cNvSpPr/>
          <p:nvPr/>
        </p:nvSpPr>
        <p:spPr>
          <a:xfrm rot="6960000">
            <a:off x="7172209" y="301043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Freeform 244"/>
          <p:cNvSpPr/>
          <p:nvPr/>
        </p:nvSpPr>
        <p:spPr>
          <a:xfrm rot="6960000">
            <a:off x="7591408" y="301043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Freeform 245"/>
          <p:cNvSpPr/>
          <p:nvPr/>
        </p:nvSpPr>
        <p:spPr>
          <a:xfrm rot="6960000">
            <a:off x="8024130" y="301043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Freeform 246"/>
          <p:cNvSpPr/>
          <p:nvPr/>
        </p:nvSpPr>
        <p:spPr>
          <a:xfrm rot="6960000">
            <a:off x="8456852" y="3010438"/>
            <a:ext cx="316572" cy="293258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8" name="Picture 5" descr="rot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0504D">
                <a:tint val="45000"/>
                <a:satMod val="400000"/>
              </a:srgbClr>
            </a:duotone>
            <a:lum bright="42000" contrast="86000"/>
          </a:blip>
          <a:srcRect/>
          <a:stretch>
            <a:fillRect/>
          </a:stretch>
        </p:blipFill>
        <p:spPr bwMode="auto">
          <a:xfrm>
            <a:off x="3087238" y="2241757"/>
            <a:ext cx="2394506" cy="2592000"/>
          </a:xfrm>
          <a:prstGeom prst="rect">
            <a:avLst/>
          </a:prstGeom>
          <a:noFill/>
        </p:spPr>
      </p:pic>
      <p:pic>
        <p:nvPicPr>
          <p:cNvPr id="249" name="Picture 6" descr="blaun3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4F81BD">
                <a:tint val="45000"/>
                <a:satMod val="400000"/>
              </a:srgbClr>
            </a:duotone>
            <a:lum bright="16000" contrast="50000"/>
          </a:blip>
          <a:srcRect/>
          <a:stretch>
            <a:fillRect/>
          </a:stretch>
        </p:blipFill>
        <p:spPr bwMode="auto">
          <a:xfrm>
            <a:off x="521264" y="2242647"/>
            <a:ext cx="2394505" cy="2592000"/>
          </a:xfrm>
          <a:prstGeom prst="rect">
            <a:avLst/>
          </a:prstGeom>
          <a:noFill/>
        </p:spPr>
      </p:pic>
      <p:sp>
        <p:nvSpPr>
          <p:cNvPr id="252" name="TextBox 251"/>
          <p:cNvSpPr txBox="1"/>
          <p:nvPr/>
        </p:nvSpPr>
        <p:spPr>
          <a:xfrm>
            <a:off x="228600" y="5029200"/>
            <a:ext cx="5155579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R3 looks like P3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     R32 </a:t>
            </a:r>
            <a:r>
              <a:rPr lang="en-US" sz="2000" b="1" dirty="0"/>
              <a:t>looks like P3</a:t>
            </a:r>
            <a:r>
              <a:rPr lang="en-US" sz="2000" b="1" baseline="-25000" dirty="0"/>
              <a:t>1</a:t>
            </a:r>
            <a:r>
              <a:rPr lang="en-US" sz="2000" b="1" dirty="0"/>
              <a:t>21</a:t>
            </a:r>
            <a:endParaRPr lang="en-US" sz="2000" b="1" baseline="-25000" dirty="0"/>
          </a:p>
          <a:p>
            <a:endParaRPr lang="en-US" sz="2000" dirty="0"/>
          </a:p>
          <a:p>
            <a:r>
              <a:rPr lang="en-US" sz="2000" dirty="0" smtClean="0"/>
              <a:t>1/3 reflections missing, but not conventional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ystematic absences</a:t>
            </a:r>
            <a:endParaRPr lang="en-US" sz="2000" dirty="0"/>
          </a:p>
          <a:p>
            <a:endParaRPr lang="en-US" sz="2000" baseline="-25000" dirty="0"/>
          </a:p>
        </p:txBody>
      </p:sp>
      <p:sp>
        <p:nvSpPr>
          <p:cNvPr id="253" name="TextBox 252"/>
          <p:cNvSpPr txBox="1"/>
          <p:nvPr/>
        </p:nvSpPr>
        <p:spPr>
          <a:xfrm>
            <a:off x="6144012" y="6457890"/>
            <a:ext cx="299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28073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 smtClean="0"/>
              <a:t>Pseudo-</a:t>
            </a:r>
            <a:r>
              <a:rPr lang="en-US" dirty="0" err="1" smtClean="0"/>
              <a:t>merohedral</a:t>
            </a:r>
            <a:r>
              <a:rPr lang="en-US" dirty="0" smtClean="0"/>
              <a:t> twinning</a:t>
            </a:r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346363" y="1959079"/>
            <a:ext cx="5278582" cy="3451121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4BACC6">
                <a:lumMod val="75000"/>
              </a:srgbClr>
            </a:solidFill>
            <a:prstDash val="solid"/>
            <a:round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Reciprocal lattice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Content Placeholder 2"/>
          <p:cNvSpPr txBox="1">
            <a:spLocks/>
          </p:cNvSpPr>
          <p:nvPr/>
        </p:nvSpPr>
        <p:spPr>
          <a:xfrm>
            <a:off x="360218" y="941440"/>
            <a:ext cx="5292437" cy="147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Twin law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elongs to higher crystal system than true SG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749636" y="1454727"/>
            <a:ext cx="3158836" cy="5001491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4BACC6">
                <a:lumMod val="75000"/>
              </a:srgbClr>
            </a:solidFill>
            <a:prstDash val="solid"/>
            <a:round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Crystal lattice</a:t>
            </a:r>
          </a:p>
        </p:txBody>
      </p:sp>
      <p:pic>
        <p:nvPicPr>
          <p:cNvPr id="196" name="Picture 4" descr="C:\Users\Andrea\Desktop\versuch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4BACC6">
                <a:tint val="45000"/>
                <a:satMod val="400000"/>
              </a:srgbClr>
            </a:duotone>
            <a:lum bright="40000" contrast="68000"/>
          </a:blip>
          <a:srcRect l="6283" r="6283"/>
          <a:stretch>
            <a:fillRect/>
          </a:stretch>
        </p:blipFill>
        <p:spPr bwMode="auto">
          <a:xfrm>
            <a:off x="495226" y="2538130"/>
            <a:ext cx="2334660" cy="2520000"/>
          </a:xfrm>
          <a:prstGeom prst="rect">
            <a:avLst/>
          </a:prstGeom>
          <a:noFill/>
        </p:spPr>
      </p:pic>
      <p:pic>
        <p:nvPicPr>
          <p:cNvPr id="197" name="Picture 4" descr="C:\Users\Andrea\Desktop\versuch2.png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rgbClr val="C0504D">
                <a:tint val="45000"/>
                <a:satMod val="400000"/>
              </a:srgbClr>
            </a:duotone>
            <a:lum bright="40000" contrast="68000"/>
          </a:blip>
          <a:srcRect l="6283" r="6283"/>
          <a:stretch>
            <a:fillRect/>
          </a:stretch>
        </p:blipFill>
        <p:spPr bwMode="auto">
          <a:xfrm flipH="1">
            <a:off x="3059096" y="2543880"/>
            <a:ext cx="2335539" cy="2520000"/>
          </a:xfrm>
          <a:prstGeom prst="rect">
            <a:avLst/>
          </a:prstGeom>
          <a:noFill/>
        </p:spPr>
      </p:pic>
      <p:grpSp>
        <p:nvGrpSpPr>
          <p:cNvPr id="198" name="Group 197"/>
          <p:cNvGrpSpPr/>
          <p:nvPr/>
        </p:nvGrpSpPr>
        <p:grpSpPr>
          <a:xfrm>
            <a:off x="5949351" y="1915063"/>
            <a:ext cx="2827337" cy="4318959"/>
            <a:chOff x="4284453" y="1785667"/>
            <a:chExt cx="2827337" cy="4318959"/>
          </a:xfrm>
        </p:grpSpPr>
        <p:sp>
          <p:nvSpPr>
            <p:cNvPr id="199" name="Freeform 198"/>
            <p:cNvSpPr/>
            <p:nvPr/>
          </p:nvSpPr>
          <p:spPr>
            <a:xfrm>
              <a:off x="4284453" y="2792082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626635" y="2789207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968815" y="2794957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433978" y="2441274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776158" y="2447024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4471359" y="3125637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4813541" y="3122762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155721" y="3128512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328250" y="2800709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670431" y="2797833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6012613" y="2794958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6354793" y="2800708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5135593" y="2452776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477774" y="2449900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819956" y="2447025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6162136" y="2452775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515156" y="3134264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857337" y="3131388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6199519" y="3128513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541699" y="3134263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543245" y="3809999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885426" y="3807123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5227608" y="3804248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350588" y="3462066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692769" y="3459190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034951" y="3456315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5377131" y="3462065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722188" y="3470693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064369" y="3467817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6406551" y="3464942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385094" y="4152180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5095336" y="1800045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437517" y="1797169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779699" y="1794294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6121879" y="1800044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282242" y="2133600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624423" y="2130724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5966605" y="2127849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6308785" y="2133599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399473" y="1785667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4741653" y="1791417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586379" y="2119222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928559" y="2124972"/>
              <a:ext cx="439948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241"/>
            <p:cNvSpPr/>
            <p:nvPr/>
          </p:nvSpPr>
          <p:spPr>
            <a:xfrm flipH="1">
              <a:off x="6651457" y="4819290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 flipH="1">
              <a:off x="6309138" y="4816414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243"/>
            <p:cNvSpPr/>
            <p:nvPr/>
          </p:nvSpPr>
          <p:spPr>
            <a:xfrm flipH="1">
              <a:off x="5966818" y="4813539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 flipH="1">
              <a:off x="5624500" y="4819289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 flipH="1">
              <a:off x="6501873" y="4468481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 flipH="1">
              <a:off x="6159553" y="4465606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 flipH="1">
              <a:off x="5817234" y="4471356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 flipH="1">
              <a:off x="6464476" y="5152845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 flipH="1">
              <a:off x="6122157" y="5149969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 flipH="1">
              <a:off x="5779836" y="5147094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251"/>
            <p:cNvSpPr/>
            <p:nvPr/>
          </p:nvSpPr>
          <p:spPr>
            <a:xfrm flipH="1">
              <a:off x="5437518" y="5152844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 flipH="1">
              <a:off x="5285608" y="4807788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 flipH="1">
              <a:off x="4943289" y="4804912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 flipH="1">
              <a:off x="4600969" y="4802037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255"/>
            <p:cNvSpPr/>
            <p:nvPr/>
          </p:nvSpPr>
          <p:spPr>
            <a:xfrm flipH="1">
              <a:off x="5478343" y="4459855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 flipH="1">
              <a:off x="5136024" y="4456979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 flipH="1">
              <a:off x="4793704" y="4454104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 flipH="1">
              <a:off x="4451385" y="4459854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259"/>
            <p:cNvSpPr/>
            <p:nvPr/>
          </p:nvSpPr>
          <p:spPr>
            <a:xfrm flipH="1">
              <a:off x="5098627" y="5141343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260"/>
            <p:cNvSpPr/>
            <p:nvPr/>
          </p:nvSpPr>
          <p:spPr>
            <a:xfrm flipH="1">
              <a:off x="4756308" y="5138467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 flipH="1">
              <a:off x="4413987" y="5135592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 flipH="1">
              <a:off x="6478929" y="5828581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 flipH="1">
              <a:off x="6136610" y="5825705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 flipH="1">
              <a:off x="5794290" y="5822830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 flipH="1">
              <a:off x="5451972" y="5828580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 flipH="1">
              <a:off x="6671664" y="5480648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 flipH="1">
              <a:off x="6329345" y="5477772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 flipH="1">
              <a:off x="5987025" y="5474897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 flipH="1">
              <a:off x="5644706" y="5480647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 flipH="1">
              <a:off x="5124582" y="5802701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271"/>
            <p:cNvSpPr/>
            <p:nvPr/>
          </p:nvSpPr>
          <p:spPr>
            <a:xfrm flipH="1">
              <a:off x="4782263" y="5799825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272"/>
            <p:cNvSpPr/>
            <p:nvPr/>
          </p:nvSpPr>
          <p:spPr>
            <a:xfrm flipH="1">
              <a:off x="4439943" y="5796950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273"/>
            <p:cNvSpPr/>
            <p:nvPr/>
          </p:nvSpPr>
          <p:spPr>
            <a:xfrm flipH="1">
              <a:off x="5317317" y="5454768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274"/>
            <p:cNvSpPr/>
            <p:nvPr/>
          </p:nvSpPr>
          <p:spPr>
            <a:xfrm flipH="1">
              <a:off x="4974998" y="5451892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275"/>
            <p:cNvSpPr/>
            <p:nvPr/>
          </p:nvSpPr>
          <p:spPr>
            <a:xfrm flipH="1">
              <a:off x="4632678" y="5449017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276"/>
            <p:cNvSpPr/>
            <p:nvPr/>
          </p:nvSpPr>
          <p:spPr>
            <a:xfrm flipH="1">
              <a:off x="4290359" y="5454767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77"/>
            <p:cNvSpPr/>
            <p:nvPr/>
          </p:nvSpPr>
          <p:spPr>
            <a:xfrm flipH="1">
              <a:off x="6568009" y="4155054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278"/>
            <p:cNvSpPr/>
            <p:nvPr/>
          </p:nvSpPr>
          <p:spPr>
            <a:xfrm flipH="1">
              <a:off x="6225689" y="4152179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279"/>
            <p:cNvSpPr/>
            <p:nvPr/>
          </p:nvSpPr>
          <p:spPr>
            <a:xfrm flipH="1">
              <a:off x="5883370" y="4157929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280"/>
            <p:cNvSpPr/>
            <p:nvPr/>
          </p:nvSpPr>
          <p:spPr>
            <a:xfrm flipH="1">
              <a:off x="5544479" y="4146428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81"/>
            <p:cNvSpPr/>
            <p:nvPr/>
          </p:nvSpPr>
          <p:spPr>
            <a:xfrm flipH="1">
              <a:off x="5202160" y="4143552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282"/>
            <p:cNvSpPr/>
            <p:nvPr/>
          </p:nvSpPr>
          <p:spPr>
            <a:xfrm flipH="1">
              <a:off x="4859840" y="4140677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283"/>
            <p:cNvSpPr/>
            <p:nvPr/>
          </p:nvSpPr>
          <p:spPr>
            <a:xfrm flipH="1">
              <a:off x="6398494" y="3801372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284"/>
            <p:cNvSpPr/>
            <p:nvPr/>
          </p:nvSpPr>
          <p:spPr>
            <a:xfrm flipH="1">
              <a:off x="6056175" y="3798496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285"/>
            <p:cNvSpPr/>
            <p:nvPr/>
          </p:nvSpPr>
          <p:spPr>
            <a:xfrm flipH="1">
              <a:off x="5713855" y="3795621"/>
              <a:ext cx="440126" cy="276045"/>
            </a:xfrm>
            <a:custGeom>
              <a:avLst/>
              <a:gdLst>
                <a:gd name="connsiteX0" fmla="*/ 152290 w 488721"/>
                <a:gd name="connsiteY0" fmla="*/ 189781 h 293298"/>
                <a:gd name="connsiteX1" fmla="*/ 152290 w 488721"/>
                <a:gd name="connsiteY1" fmla="*/ 189781 h 293298"/>
                <a:gd name="connsiteX2" fmla="*/ 57400 w 488721"/>
                <a:gd name="connsiteY2" fmla="*/ 103517 h 293298"/>
                <a:gd name="connsiteX3" fmla="*/ 40147 w 488721"/>
                <a:gd name="connsiteY3" fmla="*/ 77638 h 293298"/>
                <a:gd name="connsiteX4" fmla="*/ 48773 w 488721"/>
                <a:gd name="connsiteY4" fmla="*/ 51759 h 293298"/>
                <a:gd name="connsiteX5" fmla="*/ 100532 w 488721"/>
                <a:gd name="connsiteY5" fmla="*/ 34506 h 293298"/>
                <a:gd name="connsiteX6" fmla="*/ 160917 w 488721"/>
                <a:gd name="connsiteY6" fmla="*/ 17253 h 293298"/>
                <a:gd name="connsiteX7" fmla="*/ 238555 w 488721"/>
                <a:gd name="connsiteY7" fmla="*/ 0 h 293298"/>
                <a:gd name="connsiteX8" fmla="*/ 307566 w 488721"/>
                <a:gd name="connsiteY8" fmla="*/ 8626 h 293298"/>
                <a:gd name="connsiteX9" fmla="*/ 324819 w 488721"/>
                <a:gd name="connsiteY9" fmla="*/ 34506 h 293298"/>
                <a:gd name="connsiteX10" fmla="*/ 350698 w 488721"/>
                <a:gd name="connsiteY10" fmla="*/ 60385 h 293298"/>
                <a:gd name="connsiteX11" fmla="*/ 402456 w 488721"/>
                <a:gd name="connsiteY11" fmla="*/ 94891 h 293298"/>
                <a:gd name="connsiteX12" fmla="*/ 411083 w 488721"/>
                <a:gd name="connsiteY12" fmla="*/ 120770 h 293298"/>
                <a:gd name="connsiteX13" fmla="*/ 419709 w 488721"/>
                <a:gd name="connsiteY13" fmla="*/ 163902 h 293298"/>
                <a:gd name="connsiteX14" fmla="*/ 436962 w 488721"/>
                <a:gd name="connsiteY14" fmla="*/ 189781 h 293298"/>
                <a:gd name="connsiteX15" fmla="*/ 462841 w 488721"/>
                <a:gd name="connsiteY15" fmla="*/ 241540 h 293298"/>
                <a:gd name="connsiteX16" fmla="*/ 488721 w 488721"/>
                <a:gd name="connsiteY16" fmla="*/ 258793 h 293298"/>
                <a:gd name="connsiteX17" fmla="*/ 480094 w 488721"/>
                <a:gd name="connsiteY17" fmla="*/ 284672 h 293298"/>
                <a:gd name="connsiteX18" fmla="*/ 454215 w 488721"/>
                <a:gd name="connsiteY18" fmla="*/ 293298 h 293298"/>
                <a:gd name="connsiteX19" fmla="*/ 350698 w 488721"/>
                <a:gd name="connsiteY19" fmla="*/ 284672 h 293298"/>
                <a:gd name="connsiteX20" fmla="*/ 298939 w 488721"/>
                <a:gd name="connsiteY20" fmla="*/ 267419 h 293298"/>
                <a:gd name="connsiteX21" fmla="*/ 273060 w 488721"/>
                <a:gd name="connsiteY21" fmla="*/ 258793 h 293298"/>
                <a:gd name="connsiteX22" fmla="*/ 247181 w 488721"/>
                <a:gd name="connsiteY22" fmla="*/ 241540 h 293298"/>
                <a:gd name="connsiteX23" fmla="*/ 195422 w 488721"/>
                <a:gd name="connsiteY23" fmla="*/ 224287 h 293298"/>
                <a:gd name="connsiteX24" fmla="*/ 152290 w 488721"/>
                <a:gd name="connsiteY24" fmla="*/ 189781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721" h="293298">
                  <a:moveTo>
                    <a:pt x="152290" y="189781"/>
                  </a:moveTo>
                  <a:lnTo>
                    <a:pt x="152290" y="189781"/>
                  </a:lnTo>
                  <a:cubicBezTo>
                    <a:pt x="0" y="83178"/>
                    <a:pt x="92300" y="173317"/>
                    <a:pt x="57400" y="103517"/>
                  </a:cubicBezTo>
                  <a:cubicBezTo>
                    <a:pt x="52763" y="94244"/>
                    <a:pt x="45898" y="86264"/>
                    <a:pt x="40147" y="77638"/>
                  </a:cubicBezTo>
                  <a:cubicBezTo>
                    <a:pt x="43022" y="69012"/>
                    <a:pt x="41374" y="57044"/>
                    <a:pt x="48773" y="51759"/>
                  </a:cubicBezTo>
                  <a:cubicBezTo>
                    <a:pt x="63572" y="41188"/>
                    <a:pt x="83279" y="40257"/>
                    <a:pt x="100532" y="34506"/>
                  </a:cubicBezTo>
                  <a:cubicBezTo>
                    <a:pt x="125207" y="26281"/>
                    <a:pt x="133825" y="22671"/>
                    <a:pt x="160917" y="17253"/>
                  </a:cubicBezTo>
                  <a:cubicBezTo>
                    <a:pt x="236825" y="2071"/>
                    <a:pt x="188190" y="16787"/>
                    <a:pt x="238555" y="0"/>
                  </a:cubicBezTo>
                  <a:cubicBezTo>
                    <a:pt x="261559" y="2875"/>
                    <a:pt x="286041" y="16"/>
                    <a:pt x="307566" y="8626"/>
                  </a:cubicBezTo>
                  <a:cubicBezTo>
                    <a:pt x="317192" y="12477"/>
                    <a:pt x="318182" y="26541"/>
                    <a:pt x="324819" y="34506"/>
                  </a:cubicBezTo>
                  <a:cubicBezTo>
                    <a:pt x="332629" y="43878"/>
                    <a:pt x="341068" y="52895"/>
                    <a:pt x="350698" y="60385"/>
                  </a:cubicBezTo>
                  <a:cubicBezTo>
                    <a:pt x="367065" y="73115"/>
                    <a:pt x="402456" y="94891"/>
                    <a:pt x="402456" y="94891"/>
                  </a:cubicBezTo>
                  <a:cubicBezTo>
                    <a:pt x="405332" y="103517"/>
                    <a:pt x="408878" y="111948"/>
                    <a:pt x="411083" y="120770"/>
                  </a:cubicBezTo>
                  <a:cubicBezTo>
                    <a:pt x="414639" y="134994"/>
                    <a:pt x="414561" y="150174"/>
                    <a:pt x="419709" y="163902"/>
                  </a:cubicBezTo>
                  <a:cubicBezTo>
                    <a:pt x="423349" y="173610"/>
                    <a:pt x="431211" y="181155"/>
                    <a:pt x="436962" y="189781"/>
                  </a:cubicBezTo>
                  <a:cubicBezTo>
                    <a:pt x="443978" y="210829"/>
                    <a:pt x="446118" y="224817"/>
                    <a:pt x="462841" y="241540"/>
                  </a:cubicBezTo>
                  <a:cubicBezTo>
                    <a:pt x="470172" y="248871"/>
                    <a:pt x="480094" y="253042"/>
                    <a:pt x="488721" y="258793"/>
                  </a:cubicBezTo>
                  <a:cubicBezTo>
                    <a:pt x="485845" y="267419"/>
                    <a:pt x="486524" y="278242"/>
                    <a:pt x="480094" y="284672"/>
                  </a:cubicBezTo>
                  <a:cubicBezTo>
                    <a:pt x="473664" y="291102"/>
                    <a:pt x="463308" y="293298"/>
                    <a:pt x="454215" y="293298"/>
                  </a:cubicBezTo>
                  <a:cubicBezTo>
                    <a:pt x="419590" y="293298"/>
                    <a:pt x="385204" y="287547"/>
                    <a:pt x="350698" y="284672"/>
                  </a:cubicBezTo>
                  <a:lnTo>
                    <a:pt x="298939" y="267419"/>
                  </a:lnTo>
                  <a:lnTo>
                    <a:pt x="273060" y="258793"/>
                  </a:lnTo>
                  <a:cubicBezTo>
                    <a:pt x="264434" y="253042"/>
                    <a:pt x="256655" y="245751"/>
                    <a:pt x="247181" y="241540"/>
                  </a:cubicBezTo>
                  <a:cubicBezTo>
                    <a:pt x="230562" y="234154"/>
                    <a:pt x="195422" y="224287"/>
                    <a:pt x="195422" y="224287"/>
                  </a:cubicBezTo>
                  <a:cubicBezTo>
                    <a:pt x="166160" y="204778"/>
                    <a:pt x="159479" y="195532"/>
                    <a:pt x="152290" y="189781"/>
                  </a:cubicBezTo>
                  <a:close/>
                </a:path>
              </a:pathLst>
            </a:custGeom>
            <a:solidFill>
              <a:srgbClr val="C0504D">
                <a:lumMod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7" name="Rectangle 286"/>
          <p:cNvSpPr/>
          <p:nvPr/>
        </p:nvSpPr>
        <p:spPr>
          <a:xfrm>
            <a:off x="6096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happen if true unit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 can be transformed into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higher-symmetry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crystal system.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6144012" y="6457890"/>
            <a:ext cx="299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28125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p</a:t>
            </a:r>
            <a:r>
              <a:rPr lang="en-US" dirty="0" smtClean="0"/>
              <a:t>seudo-</a:t>
            </a:r>
            <a:r>
              <a:rPr lang="en-US" dirty="0" err="1" smtClean="0"/>
              <a:t>merohedral</a:t>
            </a:r>
            <a:r>
              <a:rPr lang="en-US" dirty="0" smtClean="0"/>
              <a:t> twin examples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59676"/>
              </p:ext>
            </p:extLst>
          </p:nvPr>
        </p:nvGraphicFramePr>
        <p:xfrm>
          <a:off x="381000" y="990600"/>
          <a:ext cx="8534400" cy="568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212"/>
                <a:gridCol w="982926"/>
                <a:gridCol w="1423048"/>
                <a:gridCol w="1174459"/>
                <a:gridCol w="4149755"/>
              </a:tblGrid>
              <a:tr h="838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Geometric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Twin operator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Example structures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0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en-US" sz="20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P222</a:t>
                      </a:r>
                      <a:r>
                        <a:rPr lang="en-US" sz="20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=90°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h,-k,-l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Cocaine hydrolytic Fab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(Larsen 2002)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α-amino-acid ester hydrolase 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Barends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2003)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PLP-dependent catalytic Fab (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Golinelli-Pimpaneau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2005)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en-US" sz="20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C222</a:t>
                      </a:r>
                      <a:r>
                        <a:rPr lang="en-US" sz="20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 = c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l,-</a:t>
                      </a:r>
                      <a:r>
                        <a:rPr lang="en-US" sz="20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k,h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Deoxyhaemoglobin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(Ito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50S ribosome subunit (Ban 1999)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capsid-stabilizing protein phage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(Yang et al. 2000)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Ortithine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5’ monoPO4 decarboxylase (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Wittmann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2007)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Aclacinomycin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oxidoreductase (Sultana 2007)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Dihaem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c-type cytochrome DHC2 (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Heitmann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2008)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P2</a:t>
                      </a:r>
                      <a:r>
                        <a:rPr lang="en-US" sz="20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C222</a:t>
                      </a:r>
                      <a:r>
                        <a:rPr lang="en-US" sz="20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c*cos(</a:t>
                      </a:r>
                      <a:r>
                        <a:rPr lang="el-G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= 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-a/2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-h,-</a:t>
                      </a:r>
                      <a:r>
                        <a:rPr lang="en-US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k,h+l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h,-k,-h-l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Peroxiredoxin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(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Declercq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2001)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Ig-binding frag (Hamburger 2004)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l-G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ϒδ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T-cell ligand T10 (Rudolph 2004)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0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F222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C*cos(</a:t>
                      </a:r>
                      <a:r>
                        <a:rPr lang="el-GR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= 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-a/2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-h,-</a:t>
                      </a:r>
                      <a:r>
                        <a:rPr lang="en-US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k,h+l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Acetyl-CoA synthase (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Lehtio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2005)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THATCH domain  HIP1R(Brett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2006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4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Twinning: what do I do?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with low-symmetry SG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Yes, all possible ones</a:t>
            </a: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try to solve it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in all possible SGs</a:t>
            </a:r>
          </a:p>
          <a:p>
            <a:pPr lvl="1"/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MR:  good chance if copies = 1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MAD: maybe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S-SAD: no way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MIR: if you’re lucky</a:t>
            </a:r>
          </a:p>
        </p:txBody>
      </p:sp>
      <p:pic>
        <p:nvPicPr>
          <p:cNvPr id="6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/>
        </p:blipFill>
        <p:spPr bwMode="auto">
          <a:xfrm>
            <a:off x="8305800" y="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4012" y="6457890"/>
            <a:ext cx="299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Choanoflagelate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5WDR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4953000" cy="4953000"/>
          </a:xfrm>
        </p:spPr>
      </p:pic>
      <p:sp>
        <p:nvSpPr>
          <p:cNvPr id="4" name="Rectangle 3"/>
          <p:cNvSpPr/>
          <p:nvPr/>
        </p:nvSpPr>
        <p:spPr>
          <a:xfrm>
            <a:off x="5105400" y="1905000"/>
            <a:ext cx="34230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twin fraction alpha from cumulative N(|L|) plot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0.129 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(+/-0.013)  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 |L| &gt;:    0.432 (0.5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untwinned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0.375 perfect twin)      Estimated twin fraction alpha from &lt; |L| &gt;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0.122  </a:t>
            </a:r>
            <a:endParaRPr lang="en-US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&lt; L^2 &gt;:    0.258 (0.333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untwinned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0.2 perfect twin)      Estimated twin fraction alpha from &lt; L^2 &gt;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0.113</a:t>
            </a: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1327" y="645789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 smtClean="0"/>
              <a:t>Zanuda</a:t>
            </a:r>
            <a:r>
              <a:rPr lang="en-US" dirty="0" smtClean="0"/>
              <a:t>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14400"/>
            <a:ext cx="9950011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 Step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2.   Refinements in subgroups.   There are 5 subgroups to test.   </a:t>
            </a:r>
            <a:endParaRPr lang="en-US" sz="18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&gt;&gt;   1   | P 1        |  0.0000  |    --    |  0.3126  |  0.3207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1   | P 1        |  0.1152  |  0.2852  |  0.2991  |  0.3314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2   | P 1 21 1   |  0.1152  |  0.2871  |  0.2960  |  0.3265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3   | C 1 2 1    |  1.4200  |  0.3925  |  0.3702  |  0.4100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4   | C 1 2 1    |  1.3816  |  0.3896  |  0.3688  |  0.4202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5   | C 2 2 21   |  1.4337  |  0.4045  |  0.3727  |  0.4141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&lt;&lt;   2   | P 1 21 1   |  0.1152  |  0.2871  |  0.2960  |  0.3265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 Step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3.   Refinement of the best model.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 Candidate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symmetry elements are added one by one.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&gt;&gt;   2   | P 1 21 1   |  0.1152  |  0.2871  |  0.2960  |  0.3265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1   | P 1        |  0.1240  |  0.2849  |  0.2990  |  0.3324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2   | P 1 21 1   |  0.1341  |    --    |  0.2939  |  0.3290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     5   | C 2 2 21   |  1.3778  |    --    |  0.3694  |  0.4248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&lt;&lt;   2   | P 1 21 1   |  0.1341  |    --    | 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0.2939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 |  0.3290  |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  R-factor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in the original subgroup is NOT the best.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  The 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original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spacegroup</a:t>
            </a:r>
            <a:r>
              <a:rPr lang="en-US" sz="1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 assignment seems to be incorrect.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73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twin fraction:</a:t>
            </a:r>
            <a:r>
              <a:rPr lang="en-US" sz="3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0.47</a:t>
            </a:r>
            <a:r>
              <a:rPr lang="en-US" sz="3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operator: </a:t>
            </a:r>
            <a:r>
              <a:rPr lang="en-US" sz="3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−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295" y="6334780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twinning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70" y="6334780"/>
            <a:ext cx="413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28218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Merohedral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Twin law is symmetry operator for lattice,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not the true point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Pseudo-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merohedral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Twin law not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symmetry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operator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merohedral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Lattices don’t perfectly overlap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Epitaxial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Crystals randomly stuck together</a:t>
            </a:r>
          </a:p>
        </p:txBody>
      </p:sp>
    </p:spTree>
    <p:extLst>
      <p:ext uri="{BB962C8B-B14F-4D97-AF65-F5344CB8AC3E}">
        <p14:creationId xmlns:p14="http://schemas.microsoft.com/office/powerpoint/2010/main" val="7335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1" b="24885"/>
          <a:stretch/>
        </p:blipFill>
        <p:spPr>
          <a:xfrm>
            <a:off x="1905000" y="1554480"/>
            <a:ext cx="6629400" cy="4551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179" y="165101"/>
            <a:ext cx="6858000" cy="1282699"/>
          </a:xfrm>
        </p:spPr>
        <p:txBody>
          <a:bodyPr/>
          <a:lstStyle/>
          <a:p>
            <a:r>
              <a:rPr lang="en-US" cap="none" dirty="0" smtClean="0"/>
              <a:t>Twinning Or Static </a:t>
            </a:r>
            <a:r>
              <a:rPr lang="en-US" cap="none" dirty="0" smtClean="0"/>
              <a:t>Disorder?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5Ig5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CamKii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1327" y="645789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scaled </a:t>
            </a:r>
            <a:r>
              <a:rPr lang="en-US" dirty="0" smtClean="0"/>
              <a:t>&amp; solved as P3</a:t>
            </a:r>
            <a:r>
              <a:rPr lang="en-US" baseline="-25000" dirty="0" smtClean="0"/>
              <a:t>1</a:t>
            </a: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305800" cy="5257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Cell: 1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13.97 113.97 241.64 90 90 120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Reso  Compl I/Sig R-meas CC1/2  CCano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8.82   98.6 28.52   3.9% 99.8*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19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*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6.29   99.4 19.04   5.8% 99.7*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5.15   99.6 13.16   9.1% 99.2*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4.46   99.4 14.80   8.1% 99.3*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7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4.00   99.6 10.67  11.8% 99.0*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3.65   99.8  6.38  23.1% 95.1*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3.38   99.7  3.63  42.1% 87.7*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3.16   99.7  1.90  83.8% 63.2* 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2</a:t>
            </a:r>
            <a:endParaRPr lang="de-DE" sz="28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2.98   89.3  1.06 144.0% 34.5*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latin typeface="Courier New" charset="0"/>
                <a:ea typeface="Courier New" charset="0"/>
                <a:cs typeface="Courier New" charset="0"/>
              </a:rPr>
              <a:t>total  97.9  8.26  14.4% 99.4*  </a:t>
            </a:r>
            <a:r>
              <a:rPr lang="de-DE" sz="2800" b="1" dirty="0" smtClean="0">
                <a:latin typeface="Courier New" charset="0"/>
                <a:ea typeface="Courier New" charset="0"/>
                <a:cs typeface="Courier New" charset="0"/>
              </a:rPr>
              <a:t>  4</a:t>
            </a:r>
            <a:endParaRPr lang="de-DE" sz="2800" b="1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1327" y="645789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419350" cy="791013"/>
          </a:xfrm>
        </p:spPr>
        <p:txBody>
          <a:bodyPr/>
          <a:lstStyle/>
          <a:p>
            <a:r>
              <a:rPr lang="en-US" dirty="0" smtClean="0"/>
              <a:t>P3</a:t>
            </a:r>
            <a:r>
              <a:rPr lang="en-US" baseline="-25000" dirty="0" smtClean="0"/>
              <a:t>1</a:t>
            </a: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4191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|L| &gt;:    0.473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L^2 &gt;:    0.303 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Estimated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twin fraction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cumulative N(|L|)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plot: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0.040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(+/-0.005)   </a:t>
            </a:r>
            <a:endParaRPr lang="en-US" sz="2000" b="1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|L|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0.035 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L^2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0.032</a:t>
            </a:r>
            <a:endParaRPr lang="en-US" sz="2800" b="1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L-test suggests that the data are not twinned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5000" y="365126"/>
            <a:ext cx="2800350" cy="7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P3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1295400"/>
            <a:ext cx="411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|L| &gt;:    0.494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L^2 &gt;:    0.325 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Estimated twin fraction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cumulative N(|L|)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plot: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0.007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(+/-0.001)   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|L|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0.007</a:t>
            </a:r>
            <a:r>
              <a:rPr 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L^2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0.007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L-test suggests that the data are not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twinned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1327" y="645789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1828800"/>
            <a:ext cx="3657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twin law h,-h-k,-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twin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mean |H|: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0.433</a:t>
            </a:r>
            <a:endParaRPr lang="en-US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cum. dist. of H: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0.439</a:t>
            </a:r>
            <a:endParaRPr lang="en-US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Britton analyses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twin fraction: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0.419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050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largest off-origin peak in the Patterson function is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3.15%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height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origin peak. No significant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pseudotranslation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detected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of the L-test indicate that the intensity statistics behave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expected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 is suspected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symmetry of the lattice and intensity however suggests that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group is too low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P3</a:t>
            </a:r>
            <a:r>
              <a:rPr lang="en-US" baseline="-25000" dirty="0" smtClean="0"/>
              <a:t>1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phenix.xtriage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1327" y="645789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</a:t>
            </a:r>
            <a:r>
              <a:rPr lang="en-US" baseline="-25000" dirty="0" smtClean="0"/>
              <a:t>1</a:t>
            </a:r>
            <a:r>
              <a:rPr lang="en-US" dirty="0" smtClean="0"/>
              <a:t>21 and static disorder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6105857"/>
          </a:xfrm>
        </p:spPr>
      </p:pic>
      <p:pic>
        <p:nvPicPr>
          <p:cNvPr id="7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" r="50000"/>
          <a:stretch/>
        </p:blipFill>
        <p:spPr bwMode="auto">
          <a:xfrm>
            <a:off x="8305800" y="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1327" y="645789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</a:t>
            </a:r>
            <a:r>
              <a:rPr lang="en-US" baseline="-25000" dirty="0" smtClean="0"/>
              <a:t>1</a:t>
            </a:r>
            <a:r>
              <a:rPr lang="en-US" dirty="0" smtClean="0"/>
              <a:t> and twinned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0"/>
            <a:ext cx="9982200" cy="6864085"/>
          </a:xfrm>
          <a:prstGeom prst="rect">
            <a:avLst/>
          </a:prstGeom>
        </p:spPr>
      </p:pic>
      <p:pic>
        <p:nvPicPr>
          <p:cNvPr id="8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/>
        </p:blipFill>
        <p:spPr bwMode="auto">
          <a:xfrm>
            <a:off x="8305800" y="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1327" y="6457890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nalysis by Christine Gee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merohedral</a:t>
            </a:r>
            <a:r>
              <a:rPr lang="en-US" dirty="0" smtClean="0"/>
              <a:t> twinning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22762" y="5596838"/>
            <a:ext cx="4682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Images courtesy of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Madhumati Sevvana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5780" y="1329638"/>
            <a:ext cx="8423564" cy="4128654"/>
          </a:xfrm>
          <a:prstGeom prst="rect">
            <a:avLst/>
          </a:prstGeom>
          <a:solidFill>
            <a:sysClr val="window" lastClr="FFFFFF"/>
          </a:solidFill>
          <a:ln w="25400" cap="rnd" cmpd="sng" algn="ctr">
            <a:solidFill>
              <a:srgbClr val="4BACC6">
                <a:lumMod val="75000"/>
              </a:srgbClr>
            </a:solidFill>
            <a:prstDash val="solid"/>
            <a:round/>
          </a:ln>
          <a:effectLst/>
        </p:spPr>
        <p:txBody>
          <a:bodyPr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4" descr="indexgi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371600"/>
            <a:ext cx="8299127" cy="4031275"/>
          </a:xfrm>
          <a:prstGeom prst="rect">
            <a:avLst/>
          </a:prstGeom>
          <a:noFill/>
        </p:spPr>
      </p:pic>
      <p:pic>
        <p:nvPicPr>
          <p:cNvPr id="12" name="Picture 9" descr="GLUISO_DRILLING"/>
          <p:cNvPicPr>
            <a:picLocks noChangeAspect="1" noChangeArrowheads="1"/>
          </p:cNvPicPr>
          <p:nvPr/>
        </p:nvPicPr>
        <p:blipFill>
          <a:blip r:embed="rId3" cstate="print">
            <a:lum bright="8000" contrast="48000"/>
          </a:blip>
          <a:srcRect l="16116" t="21271" r="18411"/>
          <a:stretch>
            <a:fillRect/>
          </a:stretch>
        </p:blipFill>
        <p:spPr>
          <a:xfrm>
            <a:off x="3146643" y="3994762"/>
            <a:ext cx="2761837" cy="25164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41272" y="1301931"/>
            <a:ext cx="187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rPr>
              <a:t>Diffraction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85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0.35746 L 1.11111E-6 -2.89017E-7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merohedral</a:t>
            </a:r>
            <a:r>
              <a:rPr lang="en-US" dirty="0" smtClean="0"/>
              <a:t> twinning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3161" cy="533400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de-DE" sz="2800" dirty="0" smtClean="0"/>
              <a:t>For indexing, leave out partial overlaps at first.</a:t>
            </a:r>
          </a:p>
          <a:p>
            <a:pPr algn="just">
              <a:spcBef>
                <a:spcPts val="1200"/>
              </a:spcBef>
            </a:pPr>
            <a:r>
              <a:rPr lang="de-DE" sz="2800" dirty="0" smtClean="0"/>
              <a:t>Find a cell that fits a reasonable fraction of spots.</a:t>
            </a:r>
          </a:p>
          <a:p>
            <a:pPr algn="just">
              <a:spcBef>
                <a:spcPts val="1200"/>
              </a:spcBef>
            </a:pPr>
            <a:r>
              <a:rPr lang="de-DE" sz="2800" dirty="0" smtClean="0"/>
              <a:t>Use the not-yet-indexed reflections to find an alternative orientation of the same cell; repeat as necessary. (FECKLESS will search for any new cell.)</a:t>
            </a:r>
          </a:p>
          <a:p>
            <a:pPr algn="just">
              <a:spcBef>
                <a:spcPts val="1200"/>
              </a:spcBef>
            </a:pPr>
            <a:r>
              <a:rPr lang="de-DE" sz="2800" dirty="0" smtClean="0"/>
              <a:t>Something like this can be done with </a:t>
            </a:r>
          </a:p>
          <a:p>
            <a:pPr lvl="1" algn="just">
              <a:spcBef>
                <a:spcPts val="1200"/>
              </a:spcBef>
            </a:pPr>
            <a:r>
              <a:rPr lang="de-DE" sz="2400" dirty="0" smtClean="0"/>
              <a:t>XDS </a:t>
            </a:r>
            <a:r>
              <a:rPr lang="de-DE" sz="2400" dirty="0"/>
              <a:t>(use omitted </a:t>
            </a:r>
            <a:r>
              <a:rPr lang="de-DE" sz="2400" dirty="0" smtClean="0"/>
              <a:t>reflections)</a:t>
            </a:r>
          </a:p>
          <a:p>
            <a:pPr lvl="1" algn="just">
              <a:spcBef>
                <a:spcPts val="1200"/>
              </a:spcBef>
            </a:pPr>
            <a:r>
              <a:rPr lang="de-DE" sz="2400" dirty="0" smtClean="0"/>
              <a:t>MOSFLM &amp; FECKLESS (multi keyword in auto-indexing) </a:t>
            </a:r>
          </a:p>
          <a:p>
            <a:pPr lvl="1" algn="just">
              <a:spcBef>
                <a:spcPts val="1200"/>
              </a:spcBef>
            </a:pPr>
            <a:r>
              <a:rPr lang="de-DE" sz="2400" dirty="0" smtClean="0"/>
              <a:t>CELL_NOW (proprietary)</a:t>
            </a:r>
          </a:p>
          <a:p>
            <a:pPr lvl="1" algn="just">
              <a:spcBef>
                <a:spcPts val="1200"/>
              </a:spcBef>
            </a:pPr>
            <a:r>
              <a:rPr lang="de-DE" sz="2400" dirty="0" smtClean="0"/>
              <a:t>DIALS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4012" y="6457890"/>
            <a:ext cx="299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Twinning Summary</a:t>
            </a:r>
            <a:endParaRPr lang="en-US" dirty="0"/>
          </a:p>
        </p:txBody>
      </p:sp>
      <p:pic>
        <p:nvPicPr>
          <p:cNvPr id="4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/>
        </p:blipFill>
        <p:spPr bwMode="auto">
          <a:xfrm>
            <a:off x="7010400" y="38100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vil tw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" r="50000"/>
          <a:stretch/>
        </p:blipFill>
        <p:spPr bwMode="auto">
          <a:xfrm>
            <a:off x="1219200" y="38100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905000"/>
            <a:ext cx="8356079" cy="469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 algn="just">
              <a:spcBef>
                <a:spcPts val="1800"/>
              </a:spcBef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“Twins </a:t>
            </a: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detected without prior suspicion</a:t>
            </a: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indent="-342900" algn="r">
              <a:spcBef>
                <a:spcPts val="1800"/>
              </a:spcBef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-Andrea Thorn</a:t>
            </a:r>
            <a:endParaRPr lang="de-DE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spcBef>
                <a:spcPts val="1800"/>
              </a:spcBef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tests, but all can be fooled</a:t>
            </a:r>
          </a:p>
          <a:p>
            <a:pPr indent="-342900" algn="just">
              <a:spcBef>
                <a:spcPts val="1800"/>
              </a:spcBef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all possible space groups: Zanuda</a:t>
            </a:r>
          </a:p>
          <a:p>
            <a:pPr indent="-342900" algn="just">
              <a:spcBef>
                <a:spcPts val="1800"/>
              </a:spcBef>
            </a:pPr>
            <a:r>
              <a:rPr lang="de-DE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ick R</a:t>
            </a:r>
            <a:r>
              <a:rPr lang="de-DE" sz="28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flags using highest possible symmetry</a:t>
            </a:r>
          </a:p>
          <a:p>
            <a:pPr indent="-342900">
              <a:spcBef>
                <a:spcPts val="1800"/>
              </a:spcBef>
            </a:pPr>
            <a:r>
              <a:rPr lang="de-DE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 a twinned structure → job prospects good</a:t>
            </a:r>
          </a:p>
          <a:p>
            <a:pPr indent="-342900" algn="just">
              <a:spcBef>
                <a:spcPts val="1800"/>
              </a:spcBef>
            </a:pPr>
            <a:endParaRPr lang="de-DE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0218" y="1288473"/>
            <a:ext cx="8356079" cy="4641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Bernhard Rupp,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Biomolecular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 Crystallography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: Principles, Practice, and Application to Structural Biology, 2004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Yeates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 Server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: http://nihserver.mbi.ucla.edu/Twinning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Simon Parsons,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Introduction to twinning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Acta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Cryst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. (2003). D59, 1995-2003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Zbigniew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Dauter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Twinned crystals and anomalous phasing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Acta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Cryst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. (2003). D59, 2004-2016</a:t>
            </a:r>
          </a:p>
          <a:p>
            <a:pPr marL="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  <a:p>
            <a:pPr marL="0" marR="0" lvl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4012" y="6457890"/>
            <a:ext cx="299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tell by looking?    </a:t>
            </a:r>
            <a:endParaRPr lang="en-US" dirty="0"/>
          </a:p>
        </p:txBody>
      </p:sp>
      <p:pic>
        <p:nvPicPr>
          <p:cNvPr id="4" name="Picture 2" descr="C:\Users\Andrea\Desktop\t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881" y="1986655"/>
            <a:ext cx="2416540" cy="25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054" y="1427012"/>
            <a:ext cx="40593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Macroscopic twin </a:t>
            </a:r>
          </a:p>
          <a:p>
            <a:pPr algn="ctr">
              <a:buNone/>
            </a:pPr>
            <a:endParaRPr lang="de-DE" sz="10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3487" y="4710544"/>
            <a:ext cx="363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Disecting </a:t>
            </a:r>
            <a:r>
              <a:rPr lang="de-DE" sz="2800" dirty="0" smtClean="0"/>
              <a:t>apart </a:t>
            </a:r>
            <a:r>
              <a:rPr lang="de-DE" sz="2800" dirty="0" smtClean="0"/>
              <a:t>might give a single crystal!</a:t>
            </a:r>
          </a:p>
          <a:p>
            <a:endParaRPr lang="de-DE" sz="32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28861" y="3367200"/>
            <a:ext cx="952885" cy="41508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19724" y="1427007"/>
            <a:ext cx="4059381" cy="3068284"/>
            <a:chOff x="4419724" y="1427007"/>
            <a:chExt cx="4059381" cy="3068284"/>
          </a:xfrm>
        </p:grpSpPr>
        <p:pic>
          <p:nvPicPr>
            <p:cNvPr id="8" name="Picture 2" descr="C:\Users\Andrea\Desktop\single.jpg"/>
            <p:cNvPicPr>
              <a:picLocks noChangeAspect="1" noChangeArrowheads="1"/>
            </p:cNvPicPr>
            <p:nvPr/>
          </p:nvPicPr>
          <p:blipFill>
            <a:blip r:embed="rId3" cstate="print"/>
            <a:srcRect r="9747"/>
            <a:stretch>
              <a:fillRect/>
            </a:stretch>
          </p:blipFill>
          <p:spPr bwMode="auto">
            <a:xfrm>
              <a:off x="5223271" y="1975291"/>
              <a:ext cx="2427700" cy="2520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419724" y="1427007"/>
              <a:ext cx="40593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DE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Microscopic twin </a:t>
              </a:r>
            </a:p>
            <a:p>
              <a:pPr algn="ctr">
                <a:buNone/>
              </a:pPr>
              <a:endParaRPr lang="de-DE" sz="1000" i="1" dirty="0" smtClean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49069" y="4715165"/>
            <a:ext cx="3466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800" dirty="0" smtClean="0"/>
              <a:t>Crystal looks fine, but is twinned. </a:t>
            </a:r>
            <a:endParaRPr lang="de-DE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50033" y="6304002"/>
            <a:ext cx="4682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Images property of Andrea Thorn </a:t>
            </a:r>
          </a:p>
          <a:p>
            <a:pPr algn="r"/>
            <a:r>
              <a:rPr lang="de-DE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Claudia Egerer-Sieber</a:t>
            </a:r>
            <a:endParaRPr lang="de-DE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/>
        </p:blipFill>
        <p:spPr bwMode="auto">
          <a:xfrm>
            <a:off x="6629400" y="525780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3" r="50015"/>
          <a:stretch/>
        </p:blipFill>
        <p:spPr bwMode="auto">
          <a:xfrm rot="1466125">
            <a:off x="759492" y="3488452"/>
            <a:ext cx="852755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3" r="50015"/>
          <a:stretch/>
        </p:blipFill>
        <p:spPr bwMode="auto">
          <a:xfrm rot="19626808">
            <a:off x="3455149" y="2825652"/>
            <a:ext cx="852755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Pseudotranslation</a:t>
            </a:r>
            <a:r>
              <a:rPr lang="en-US" dirty="0"/>
              <a:t> </a:t>
            </a:r>
            <a:r>
              <a:rPr lang="en-US" dirty="0" smtClean="0"/>
              <a:t>→ alternating spots</a:t>
            </a:r>
            <a:endParaRPr lang="en-US" dirty="0"/>
          </a:p>
        </p:txBody>
      </p:sp>
      <p:pic>
        <p:nvPicPr>
          <p:cNvPr id="14338" name="Picture 2" descr="../../_images/dpf3_oC_i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43600" cy="51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Trick Question: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space group?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76600"/>
            <a:ext cx="5857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= 63 b = 63 c = 63 </a:t>
            </a:r>
          </a:p>
          <a:p>
            <a:r>
              <a:rPr lang="el-G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l-G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= 90 </a:t>
            </a:r>
            <a:r>
              <a:rPr lang="el-G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= 90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64229" y="1669142"/>
            <a:ext cx="4630057" cy="44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4229" y="166914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4000500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5190" y="126274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77531" y="3193913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 X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39715" y="2329542"/>
            <a:ext cx="112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 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210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64229" y="1669142"/>
            <a:ext cx="4630057" cy="44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4229" y="166914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4000500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5190" y="126274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77531" y="3193913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 X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39715" y="2329542"/>
            <a:ext cx="112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 Y</a:t>
            </a:r>
            <a:endParaRPr lang="en-US" sz="2000" b="1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89730" l="4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3694" y="4795237"/>
            <a:ext cx="3004788" cy="11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89730" l="4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36" y="3377867"/>
            <a:ext cx="3004788" cy="11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64229" y="1669142"/>
            <a:ext cx="4630057" cy="44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64229" y="166914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Or 14"/>
          <p:cNvSpPr/>
          <p:nvPr/>
        </p:nvSpPr>
        <p:spPr>
          <a:xfrm>
            <a:off x="4000500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95190" y="126274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77531" y="3193913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 Y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03932" y="2329542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Beam 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80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2" y="1669142"/>
            <a:ext cx="5065484" cy="4907734"/>
            <a:chOff x="1828802" y="1669142"/>
            <a:chExt cx="5065484" cy="4907734"/>
          </a:xfrm>
        </p:grpSpPr>
        <p:sp>
          <p:nvSpPr>
            <p:cNvPr id="4" name="Rectangle 3"/>
            <p:cNvSpPr/>
            <p:nvPr/>
          </p:nvSpPr>
          <p:spPr>
            <a:xfrm>
              <a:off x="2264229" y="1669142"/>
              <a:ext cx="4630057" cy="44849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2264229" y="3609976"/>
              <a:ext cx="1850571" cy="25622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/>
            <p:cNvSpPr/>
            <p:nvPr/>
          </p:nvSpPr>
          <p:spPr>
            <a:xfrm>
              <a:off x="4000500" y="3495676"/>
              <a:ext cx="228600" cy="228600"/>
            </a:xfrm>
            <a:prstGeom prst="flowChar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559818" y="5907783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Origin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7531" y="3193913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Beam Y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361365" y="4563435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Beam X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11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64229" y="1669142"/>
            <a:ext cx="4630057" cy="44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29" y="166914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r 14"/>
          <p:cNvSpPr/>
          <p:nvPr/>
        </p:nvSpPr>
        <p:spPr>
          <a:xfrm>
            <a:off x="4000500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90" y="126274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7531" y="3193913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Beam X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39715" y="2329542"/>
            <a:ext cx="112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Beam Y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89730" l="4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3694" y="4795237"/>
            <a:ext cx="3004788" cy="11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89730" l="4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36" y="3377867"/>
            <a:ext cx="3004788" cy="11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64229" y="1669142"/>
            <a:ext cx="4630057" cy="44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29" y="166914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r 14"/>
          <p:cNvSpPr/>
          <p:nvPr/>
        </p:nvSpPr>
        <p:spPr>
          <a:xfrm>
            <a:off x="4000500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90" y="126274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7531" y="3193913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Beam Y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03932" y="2329542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Beam X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2" y="1669142"/>
            <a:ext cx="5065484" cy="4907734"/>
            <a:chOff x="1828802" y="1669142"/>
            <a:chExt cx="5065484" cy="4907734"/>
          </a:xfrm>
        </p:grpSpPr>
        <p:sp>
          <p:nvSpPr>
            <p:cNvPr id="4" name="Rectangle 3"/>
            <p:cNvSpPr/>
            <p:nvPr/>
          </p:nvSpPr>
          <p:spPr>
            <a:xfrm>
              <a:off x="2264229" y="1669142"/>
              <a:ext cx="4630057" cy="44849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2264229" y="3609976"/>
              <a:ext cx="1850571" cy="25622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lowchart: Or 14"/>
            <p:cNvSpPr/>
            <p:nvPr/>
          </p:nvSpPr>
          <p:spPr>
            <a:xfrm>
              <a:off x="4000500" y="3495676"/>
              <a:ext cx="228600" cy="228600"/>
            </a:xfrm>
            <a:prstGeom prst="flowChar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559818" y="5907783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Origin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7531" y="3193913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Beam Y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361365" y="4563435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Beam X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7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64229" y="1669142"/>
            <a:ext cx="4630057" cy="44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29" y="166914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r 14"/>
          <p:cNvSpPr/>
          <p:nvPr/>
        </p:nvSpPr>
        <p:spPr>
          <a:xfrm>
            <a:off x="4000500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90" y="126274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7531" y="3193913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Beam X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39715" y="2329542"/>
            <a:ext cx="112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Beam Y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Merohedral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twinning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1886" y="6411575"/>
            <a:ext cx="356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to: Andrea Thorn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3" y="2826326"/>
            <a:ext cx="5278582" cy="2978727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5">
                <a:lumMod val="75000"/>
              </a:schemeClr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Reciprocal lattice</a:t>
            </a:r>
            <a:endParaRPr lang="de-DE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tetra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0000" contrast="62000"/>
          </a:blip>
          <a:srcRect/>
          <a:stretch>
            <a:fillRect/>
          </a:stretch>
        </p:blipFill>
        <p:spPr bwMode="auto">
          <a:xfrm flipH="1">
            <a:off x="443491" y="3197370"/>
            <a:ext cx="2507528" cy="250752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218" y="1445342"/>
            <a:ext cx="5292437" cy="46808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law: </a:t>
            </a:r>
            <a:endParaRPr lang="de-DE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of the crystal system, but not the crystal‘s point group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9636" y="1454727"/>
            <a:ext cx="3158836" cy="5001491"/>
          </a:xfrm>
          <a:prstGeom prst="rect">
            <a:avLst/>
          </a:prstGeom>
          <a:solidFill>
            <a:schemeClr val="bg1"/>
          </a:solidFill>
          <a:ln cap="rnd">
            <a:solidFill>
              <a:schemeClr val="accent5">
                <a:lumMod val="75000"/>
              </a:schemeClr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lattice</a:t>
            </a:r>
            <a:endParaRPr lang="de-DE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tetra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68000"/>
          </a:blip>
          <a:srcRect/>
          <a:stretch>
            <a:fillRect/>
          </a:stretch>
        </p:blipFill>
        <p:spPr bwMode="auto">
          <a:xfrm>
            <a:off x="3034146" y="3197370"/>
            <a:ext cx="2507672" cy="2507528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 rot="5400000">
            <a:off x="5827542" y="3189422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rot="5400000">
            <a:off x="5841395" y="365408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5400000">
            <a:off x="7102159" y="3203942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 rot="5400000">
            <a:off x="7102159" y="366860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6257033" y="3668605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5400000">
            <a:off x="6686524" y="365408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7545504" y="366860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 rot="5400000">
            <a:off x="6672670" y="183899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 rot="5400000">
            <a:off x="5827544" y="1838995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 rot="5400000">
            <a:off x="6257035" y="182447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 rot="5400000">
            <a:off x="5841397" y="2289137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 rot="5400000">
            <a:off x="6270888" y="2289137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 rot="5400000">
            <a:off x="6686525" y="2303659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 rot="10800000">
            <a:off x="7984551" y="2294767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rot="5400000">
            <a:off x="6700378" y="2753800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 rot="5400000">
            <a:off x="7129869" y="2753800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 rot="10800000">
            <a:off x="8400188" y="2294767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 rot="5400000">
            <a:off x="8020263" y="2753800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 rot="5400000">
            <a:off x="7559360" y="3218462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 rot="5400000">
            <a:off x="7988851" y="3218462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 rot="5400000">
            <a:off x="8390635" y="3232985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 rot="5400000">
            <a:off x="8404488" y="3683126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 rot="10800000">
            <a:off x="7956844" y="1844624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rot="10800000">
            <a:off x="8358625" y="1844624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 rot="5400000">
            <a:off x="5827541" y="5009021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 rot="5400000">
            <a:off x="6243178" y="5009021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 rot="5400000">
            <a:off x="6243177" y="547368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 rot="5400000">
            <a:off x="5827542" y="545916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 rot="5400000">
            <a:off x="5841395" y="5923826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 rot="10800000">
            <a:off x="7111714" y="5929456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 rot="5400000">
            <a:off x="6257033" y="5938347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 rot="10800000">
            <a:off x="6696079" y="5914936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 rot="5400000">
            <a:off x="5827544" y="4108737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 rot="5400000">
            <a:off x="6257035" y="4094216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 rot="5400000">
            <a:off x="7116015" y="4108736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rot="5400000">
            <a:off x="6270888" y="4558879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 rot="5400000">
            <a:off x="7531652" y="4108736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 rot="5400000">
            <a:off x="7531651" y="4573400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 rot="5400000">
            <a:off x="6686525" y="4573401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 rot="10800000">
            <a:off x="7125571" y="4549989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 rot="5400000">
            <a:off x="7974996" y="4573400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 rot="10800000">
            <a:off x="6709933" y="5014652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 rot="10800000">
            <a:off x="7139424" y="5014652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 rot="5400000">
            <a:off x="8390633" y="4573400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 rot="5400000">
            <a:off x="8390633" y="5038062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55"/>
          <p:cNvSpPr/>
          <p:nvPr/>
        </p:nvSpPr>
        <p:spPr>
          <a:xfrm rot="10800000">
            <a:off x="7555062" y="5029173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 rot="5400000">
            <a:off x="7974998" y="5023542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 rot="5400000">
            <a:off x="7988851" y="5488204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 rot="5400000">
            <a:off x="8390635" y="5502727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 rot="5400000">
            <a:off x="7947289" y="4123257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 rot="5400000">
            <a:off x="8349070" y="4123257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 rot="10800000">
            <a:off x="8432149" y="2756747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rot="10800000">
            <a:off x="7176541" y="2285714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 rot="10800000">
            <a:off x="7592178" y="2285714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rot="10800000">
            <a:off x="7148834" y="1835571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 rot="10800000">
            <a:off x="7550615" y="1835571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66"/>
          <p:cNvSpPr/>
          <p:nvPr/>
        </p:nvSpPr>
        <p:spPr>
          <a:xfrm rot="10800000">
            <a:off x="7624139" y="2747694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>
          <a:xfrm rot="5400000">
            <a:off x="5863085" y="2759269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68"/>
          <p:cNvSpPr/>
          <p:nvPr/>
        </p:nvSpPr>
        <p:spPr>
          <a:xfrm rot="5400000">
            <a:off x="6292576" y="2744748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69"/>
          <p:cNvSpPr/>
          <p:nvPr/>
        </p:nvSpPr>
        <p:spPr>
          <a:xfrm rot="5400000">
            <a:off x="6306429" y="3209411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 rot="5400000">
            <a:off x="6722066" y="3223933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71"/>
          <p:cNvSpPr/>
          <p:nvPr/>
        </p:nvSpPr>
        <p:spPr>
          <a:xfrm rot="5400000">
            <a:off x="6676386" y="4108738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 rot="5400000">
            <a:off x="5863084" y="4558880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 rot="5400000">
            <a:off x="7958866" y="3679538"/>
            <a:ext cx="416560" cy="369793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74"/>
          <p:cNvSpPr/>
          <p:nvPr/>
        </p:nvSpPr>
        <p:spPr>
          <a:xfrm rot="10800000">
            <a:off x="6706371" y="5492757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75"/>
          <p:cNvSpPr/>
          <p:nvPr/>
        </p:nvSpPr>
        <p:spPr>
          <a:xfrm rot="10800000">
            <a:off x="7135862" y="5492757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76"/>
          <p:cNvSpPr/>
          <p:nvPr/>
        </p:nvSpPr>
        <p:spPr>
          <a:xfrm rot="10800000">
            <a:off x="7551500" y="5507278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reeform 77"/>
          <p:cNvSpPr/>
          <p:nvPr/>
        </p:nvSpPr>
        <p:spPr>
          <a:xfrm rot="10800000">
            <a:off x="7527934" y="5943256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reeform 78"/>
          <p:cNvSpPr/>
          <p:nvPr/>
        </p:nvSpPr>
        <p:spPr>
          <a:xfrm rot="10800000">
            <a:off x="7957425" y="5943256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79"/>
          <p:cNvSpPr/>
          <p:nvPr/>
        </p:nvSpPr>
        <p:spPr>
          <a:xfrm rot="10800000">
            <a:off x="8373063" y="5957777"/>
            <a:ext cx="397449" cy="387574"/>
          </a:xfrm>
          <a:custGeom>
            <a:avLst/>
            <a:gdLst>
              <a:gd name="connsiteX0" fmla="*/ 138545 w 1083386"/>
              <a:gd name="connsiteY0" fmla="*/ 512701 h 956046"/>
              <a:gd name="connsiteX1" fmla="*/ 138545 w 1083386"/>
              <a:gd name="connsiteY1" fmla="*/ 512701 h 956046"/>
              <a:gd name="connsiteX2" fmla="*/ 152400 w 1083386"/>
              <a:gd name="connsiteY2" fmla="*/ 388010 h 956046"/>
              <a:gd name="connsiteX3" fmla="*/ 166254 w 1083386"/>
              <a:gd name="connsiteY3" fmla="*/ 346446 h 956046"/>
              <a:gd name="connsiteX4" fmla="*/ 138545 w 1083386"/>
              <a:gd name="connsiteY4" fmla="*/ 304883 h 956046"/>
              <a:gd name="connsiteX5" fmla="*/ 138545 w 1083386"/>
              <a:gd name="connsiteY5" fmla="*/ 152483 h 956046"/>
              <a:gd name="connsiteX6" fmla="*/ 221672 w 1083386"/>
              <a:gd name="connsiteY6" fmla="*/ 83210 h 956046"/>
              <a:gd name="connsiteX7" fmla="*/ 249382 w 1083386"/>
              <a:gd name="connsiteY7" fmla="*/ 55501 h 956046"/>
              <a:gd name="connsiteX8" fmla="*/ 332509 w 1083386"/>
              <a:gd name="connsiteY8" fmla="*/ 83 h 956046"/>
              <a:gd name="connsiteX9" fmla="*/ 415636 w 1083386"/>
              <a:gd name="connsiteY9" fmla="*/ 13937 h 956046"/>
              <a:gd name="connsiteX10" fmla="*/ 429491 w 1083386"/>
              <a:gd name="connsiteY10" fmla="*/ 55501 h 956046"/>
              <a:gd name="connsiteX11" fmla="*/ 484909 w 1083386"/>
              <a:gd name="connsiteY11" fmla="*/ 138628 h 956046"/>
              <a:gd name="connsiteX12" fmla="*/ 512618 w 1083386"/>
              <a:gd name="connsiteY12" fmla="*/ 180192 h 956046"/>
              <a:gd name="connsiteX13" fmla="*/ 540327 w 1083386"/>
              <a:gd name="connsiteY13" fmla="*/ 221755 h 956046"/>
              <a:gd name="connsiteX14" fmla="*/ 512618 w 1083386"/>
              <a:gd name="connsiteY14" fmla="*/ 263319 h 956046"/>
              <a:gd name="connsiteX15" fmla="*/ 540327 w 1083386"/>
              <a:gd name="connsiteY15" fmla="*/ 374155 h 956046"/>
              <a:gd name="connsiteX16" fmla="*/ 581891 w 1083386"/>
              <a:gd name="connsiteY16" fmla="*/ 471137 h 956046"/>
              <a:gd name="connsiteX17" fmla="*/ 609600 w 1083386"/>
              <a:gd name="connsiteY17" fmla="*/ 554265 h 956046"/>
              <a:gd name="connsiteX18" fmla="*/ 623454 w 1083386"/>
              <a:gd name="connsiteY18" fmla="*/ 595828 h 956046"/>
              <a:gd name="connsiteX19" fmla="*/ 651163 w 1083386"/>
              <a:gd name="connsiteY19" fmla="*/ 637392 h 956046"/>
              <a:gd name="connsiteX20" fmla="*/ 817418 w 1083386"/>
              <a:gd name="connsiteY20" fmla="*/ 581974 h 956046"/>
              <a:gd name="connsiteX21" fmla="*/ 858982 w 1083386"/>
              <a:gd name="connsiteY21" fmla="*/ 568119 h 956046"/>
              <a:gd name="connsiteX22" fmla="*/ 900545 w 1083386"/>
              <a:gd name="connsiteY22" fmla="*/ 554265 h 956046"/>
              <a:gd name="connsiteX23" fmla="*/ 955963 w 1083386"/>
              <a:gd name="connsiteY23" fmla="*/ 568119 h 956046"/>
              <a:gd name="connsiteX24" fmla="*/ 1039091 w 1083386"/>
              <a:gd name="connsiteY24" fmla="*/ 623537 h 956046"/>
              <a:gd name="connsiteX25" fmla="*/ 1080654 w 1083386"/>
              <a:gd name="connsiteY25" fmla="*/ 706665 h 956046"/>
              <a:gd name="connsiteX26" fmla="*/ 1052945 w 1083386"/>
              <a:gd name="connsiteY26" fmla="*/ 789792 h 956046"/>
              <a:gd name="connsiteX27" fmla="*/ 1039091 w 1083386"/>
              <a:gd name="connsiteY27" fmla="*/ 845210 h 956046"/>
              <a:gd name="connsiteX28" fmla="*/ 1011382 w 1083386"/>
              <a:gd name="connsiteY28" fmla="*/ 928337 h 956046"/>
              <a:gd name="connsiteX29" fmla="*/ 928254 w 1083386"/>
              <a:gd name="connsiteY29" fmla="*/ 956046 h 956046"/>
              <a:gd name="connsiteX30" fmla="*/ 484909 w 1083386"/>
              <a:gd name="connsiteY30" fmla="*/ 942192 h 956046"/>
              <a:gd name="connsiteX31" fmla="*/ 429491 w 1083386"/>
              <a:gd name="connsiteY31" fmla="*/ 928337 h 956046"/>
              <a:gd name="connsiteX32" fmla="*/ 166254 w 1083386"/>
              <a:gd name="connsiteY32" fmla="*/ 914483 h 956046"/>
              <a:gd name="connsiteX33" fmla="*/ 138545 w 1083386"/>
              <a:gd name="connsiteY33" fmla="*/ 872919 h 956046"/>
              <a:gd name="connsiteX34" fmla="*/ 96982 w 1083386"/>
              <a:gd name="connsiteY34" fmla="*/ 831355 h 956046"/>
              <a:gd name="connsiteX35" fmla="*/ 83127 w 1083386"/>
              <a:gd name="connsiteY35" fmla="*/ 789792 h 956046"/>
              <a:gd name="connsiteX36" fmla="*/ 27709 w 1083386"/>
              <a:gd name="connsiteY36" fmla="*/ 706665 h 956046"/>
              <a:gd name="connsiteX37" fmla="*/ 0 w 1083386"/>
              <a:gd name="connsiteY37" fmla="*/ 623537 h 956046"/>
              <a:gd name="connsiteX38" fmla="*/ 13854 w 1083386"/>
              <a:gd name="connsiteY38" fmla="*/ 581974 h 956046"/>
              <a:gd name="connsiteX39" fmla="*/ 138545 w 1083386"/>
              <a:gd name="connsiteY39" fmla="*/ 512701 h 95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3386" h="956046">
                <a:moveTo>
                  <a:pt x="138545" y="512701"/>
                </a:moveTo>
                <a:lnTo>
                  <a:pt x="138545" y="512701"/>
                </a:lnTo>
                <a:cubicBezTo>
                  <a:pt x="143163" y="471137"/>
                  <a:pt x="145525" y="429260"/>
                  <a:pt x="152400" y="388010"/>
                </a:cubicBezTo>
                <a:cubicBezTo>
                  <a:pt x="154801" y="373605"/>
                  <a:pt x="168655" y="360851"/>
                  <a:pt x="166254" y="346446"/>
                </a:cubicBezTo>
                <a:cubicBezTo>
                  <a:pt x="163517" y="330022"/>
                  <a:pt x="147781" y="318737"/>
                  <a:pt x="138545" y="304883"/>
                </a:cubicBezTo>
                <a:cubicBezTo>
                  <a:pt x="129482" y="250504"/>
                  <a:pt x="111921" y="205732"/>
                  <a:pt x="138545" y="152483"/>
                </a:cubicBezTo>
                <a:cubicBezTo>
                  <a:pt x="155000" y="119573"/>
                  <a:pt x="195150" y="104427"/>
                  <a:pt x="221672" y="83210"/>
                </a:cubicBezTo>
                <a:cubicBezTo>
                  <a:pt x="231872" y="75050"/>
                  <a:pt x="238932" y="63338"/>
                  <a:pt x="249382" y="55501"/>
                </a:cubicBezTo>
                <a:cubicBezTo>
                  <a:pt x="276024" y="35520"/>
                  <a:pt x="332509" y="83"/>
                  <a:pt x="332509" y="83"/>
                </a:cubicBezTo>
                <a:cubicBezTo>
                  <a:pt x="360218" y="4701"/>
                  <a:pt x="391246" y="0"/>
                  <a:pt x="415636" y="13937"/>
                </a:cubicBezTo>
                <a:cubicBezTo>
                  <a:pt x="428316" y="21183"/>
                  <a:pt x="422399" y="42735"/>
                  <a:pt x="429491" y="55501"/>
                </a:cubicBezTo>
                <a:cubicBezTo>
                  <a:pt x="445664" y="84612"/>
                  <a:pt x="466436" y="110919"/>
                  <a:pt x="484909" y="138628"/>
                </a:cubicBezTo>
                <a:lnTo>
                  <a:pt x="512618" y="180192"/>
                </a:lnTo>
                <a:lnTo>
                  <a:pt x="540327" y="221755"/>
                </a:lnTo>
                <a:cubicBezTo>
                  <a:pt x="531091" y="235610"/>
                  <a:pt x="512618" y="246668"/>
                  <a:pt x="512618" y="263319"/>
                </a:cubicBezTo>
                <a:cubicBezTo>
                  <a:pt x="512618" y="301401"/>
                  <a:pt x="531091" y="337210"/>
                  <a:pt x="540327" y="374155"/>
                </a:cubicBezTo>
                <a:cubicBezTo>
                  <a:pt x="558220" y="445727"/>
                  <a:pt x="543620" y="413731"/>
                  <a:pt x="581891" y="471137"/>
                </a:cubicBezTo>
                <a:lnTo>
                  <a:pt x="609600" y="554265"/>
                </a:lnTo>
                <a:cubicBezTo>
                  <a:pt x="614218" y="568119"/>
                  <a:pt x="615353" y="583677"/>
                  <a:pt x="623454" y="595828"/>
                </a:cubicBezTo>
                <a:lnTo>
                  <a:pt x="651163" y="637392"/>
                </a:lnTo>
                <a:lnTo>
                  <a:pt x="817418" y="581974"/>
                </a:lnTo>
                <a:lnTo>
                  <a:pt x="858982" y="568119"/>
                </a:lnTo>
                <a:lnTo>
                  <a:pt x="900545" y="554265"/>
                </a:lnTo>
                <a:cubicBezTo>
                  <a:pt x="919018" y="558883"/>
                  <a:pt x="938932" y="559604"/>
                  <a:pt x="955963" y="568119"/>
                </a:cubicBezTo>
                <a:cubicBezTo>
                  <a:pt x="985750" y="583012"/>
                  <a:pt x="1039091" y="623537"/>
                  <a:pt x="1039091" y="623537"/>
                </a:cubicBezTo>
                <a:cubicBezTo>
                  <a:pt x="1049987" y="639881"/>
                  <a:pt x="1083386" y="682081"/>
                  <a:pt x="1080654" y="706665"/>
                </a:cubicBezTo>
                <a:cubicBezTo>
                  <a:pt x="1077428" y="735694"/>
                  <a:pt x="1060029" y="761456"/>
                  <a:pt x="1052945" y="789792"/>
                </a:cubicBezTo>
                <a:cubicBezTo>
                  <a:pt x="1048327" y="808265"/>
                  <a:pt x="1044562" y="826972"/>
                  <a:pt x="1039091" y="845210"/>
                </a:cubicBezTo>
                <a:cubicBezTo>
                  <a:pt x="1030698" y="873186"/>
                  <a:pt x="1039091" y="919101"/>
                  <a:pt x="1011382" y="928337"/>
                </a:cubicBezTo>
                <a:lnTo>
                  <a:pt x="928254" y="956046"/>
                </a:lnTo>
                <a:cubicBezTo>
                  <a:pt x="780472" y="951428"/>
                  <a:pt x="632535" y="950393"/>
                  <a:pt x="484909" y="942192"/>
                </a:cubicBezTo>
                <a:cubicBezTo>
                  <a:pt x="465897" y="941136"/>
                  <a:pt x="448461" y="929987"/>
                  <a:pt x="429491" y="928337"/>
                </a:cubicBezTo>
                <a:cubicBezTo>
                  <a:pt x="341954" y="920725"/>
                  <a:pt x="254000" y="919101"/>
                  <a:pt x="166254" y="914483"/>
                </a:cubicBezTo>
                <a:cubicBezTo>
                  <a:pt x="157018" y="900628"/>
                  <a:pt x="149205" y="885711"/>
                  <a:pt x="138545" y="872919"/>
                </a:cubicBezTo>
                <a:cubicBezTo>
                  <a:pt x="126002" y="857867"/>
                  <a:pt x="107850" y="847658"/>
                  <a:pt x="96982" y="831355"/>
                </a:cubicBezTo>
                <a:cubicBezTo>
                  <a:pt x="88881" y="819204"/>
                  <a:pt x="90219" y="802558"/>
                  <a:pt x="83127" y="789792"/>
                </a:cubicBezTo>
                <a:cubicBezTo>
                  <a:pt x="66954" y="760681"/>
                  <a:pt x="38240" y="738258"/>
                  <a:pt x="27709" y="706665"/>
                </a:cubicBezTo>
                <a:lnTo>
                  <a:pt x="0" y="623537"/>
                </a:lnTo>
                <a:cubicBezTo>
                  <a:pt x="4618" y="609683"/>
                  <a:pt x="3528" y="592300"/>
                  <a:pt x="13854" y="581974"/>
                </a:cubicBezTo>
                <a:cubicBezTo>
                  <a:pt x="100824" y="495004"/>
                  <a:pt x="117763" y="524247"/>
                  <a:pt x="138545" y="51270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" descr="mer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36000"/>
          </a:blip>
          <a:srcRect/>
          <a:stretch>
            <a:fillRect/>
          </a:stretch>
        </p:blipFill>
        <p:spPr bwMode="auto">
          <a:xfrm>
            <a:off x="457200" y="3202105"/>
            <a:ext cx="2494539" cy="2494539"/>
          </a:xfrm>
          <a:prstGeom prst="rect">
            <a:avLst/>
          </a:prstGeom>
          <a:noFill/>
        </p:spPr>
      </p:pic>
      <p:pic>
        <p:nvPicPr>
          <p:cNvPr id="82" name="Picture 9" descr="tetra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68000"/>
          </a:blip>
          <a:srcRect/>
          <a:stretch>
            <a:fillRect/>
          </a:stretch>
        </p:blipFill>
        <p:spPr bwMode="auto">
          <a:xfrm>
            <a:off x="3048000" y="3200400"/>
            <a:ext cx="2507672" cy="2507528"/>
          </a:xfrm>
          <a:prstGeom prst="rect">
            <a:avLst/>
          </a:prstGeom>
          <a:noFill/>
        </p:spPr>
      </p:pic>
      <p:sp>
        <p:nvSpPr>
          <p:cNvPr id="83" name="Rectangle 82"/>
          <p:cNvSpPr/>
          <p:nvPr/>
        </p:nvSpPr>
        <p:spPr>
          <a:xfrm>
            <a:off x="838200" y="5943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de-DE" dirty="0" smtClean="0"/>
              <a:t>symmetry </a:t>
            </a:r>
            <a:r>
              <a:rPr lang="de-DE" dirty="0"/>
              <a:t>looks </a:t>
            </a:r>
            <a:r>
              <a:rPr lang="de-DE" dirty="0" smtClean="0"/>
              <a:t>higher</a:t>
            </a:r>
          </a:p>
          <a:p>
            <a:pPr marL="342900" indent="-342900">
              <a:buAutoNum type="arabicParenR"/>
            </a:pPr>
            <a:r>
              <a:rPr lang="de-DE" dirty="0" smtClean="0"/>
              <a:t>Intensity distribution 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47 L -0.28229 -0.0002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3" grpId="0" animBg="1"/>
      <p:bldP spid="34" grpId="0" animBg="1"/>
      <p:bldP spid="40" grpId="0" animBg="1"/>
      <p:bldP spid="42" grpId="0" animBg="1"/>
      <p:bldP spid="50" grpId="0" animBg="1"/>
      <p:bldP spid="52" grpId="0" animBg="1"/>
      <p:bldP spid="53" grpId="0" animBg="1"/>
      <p:bldP spid="56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773713" y="1262742"/>
            <a:ext cx="1335315" cy="4891314"/>
            <a:chOff x="1795190" y="1262742"/>
            <a:chExt cx="5099096" cy="4891314"/>
          </a:xfrm>
        </p:grpSpPr>
        <p:sp>
          <p:nvSpPr>
            <p:cNvPr id="4" name="Rectangle 3"/>
            <p:cNvSpPr/>
            <p:nvPr/>
          </p:nvSpPr>
          <p:spPr>
            <a:xfrm>
              <a:off x="2264229" y="1669142"/>
              <a:ext cx="4630057" cy="44849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64229" y="1669142"/>
              <a:ext cx="1850571" cy="1940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lowchart: Or 14"/>
            <p:cNvSpPr/>
            <p:nvPr/>
          </p:nvSpPr>
          <p:spPr>
            <a:xfrm>
              <a:off x="4000500" y="3495676"/>
              <a:ext cx="228600" cy="228600"/>
            </a:xfrm>
            <a:prstGeom prst="flowChar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95190" y="1262742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Origin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7531" y="3193913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Beam X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3339715" y="2329542"/>
              <a:ext cx="1121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" pitchFamily="34" charset="0"/>
                </a:rPr>
                <a:t>Beam Y</a:t>
              </a:r>
              <a:endParaRPr lang="en-US" sz="20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89730" l="4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9123" y="4437701"/>
            <a:ext cx="3004788" cy="11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MHolton\AppData\Local\Microsoft\Windows\Temporary Internet Files\Content.IE5\4QLM08AV\1024px-Detector_ey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916" flipH="1">
            <a:off x="6679705" y="2392092"/>
            <a:ext cx="1109852" cy="11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MHolton\AppData\Local\Microsoft\Windows\Temporary Internet Files\Content.IE5\4QLM08AV\1024px-Detector_ey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084">
            <a:off x="982846" y="2377731"/>
            <a:ext cx="1109852" cy="11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MHolton\AppData\Local\Microsoft\Windows\Temporary Internet Files\Content.IE5\Q7VL0QR2\Photog_transp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5" y="3609976"/>
            <a:ext cx="1972355" cy="238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6801" y="1262742"/>
            <a:ext cx="2242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0280" y="1378856"/>
            <a:ext cx="1164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/>
              <a:t>There are 16 different “beam centers”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64229" y="1669142"/>
            <a:ext cx="4630057" cy="44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229" y="166914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Or 14"/>
          <p:cNvSpPr/>
          <p:nvPr/>
        </p:nvSpPr>
        <p:spPr>
          <a:xfrm>
            <a:off x="4000500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90" y="1262742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4229" y="4213222"/>
            <a:ext cx="1850571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8578" y="4213222"/>
            <a:ext cx="1845707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48579" y="1669142"/>
            <a:ext cx="1845707" cy="1940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Or 9"/>
          <p:cNvSpPr/>
          <p:nvPr/>
        </p:nvSpPr>
        <p:spPr>
          <a:xfrm>
            <a:off x="4929415" y="3495676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lowchart: Or 12"/>
          <p:cNvSpPr/>
          <p:nvPr/>
        </p:nvSpPr>
        <p:spPr>
          <a:xfrm>
            <a:off x="4929415" y="4093479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lowchart: Or 13"/>
          <p:cNvSpPr/>
          <p:nvPr/>
        </p:nvSpPr>
        <p:spPr>
          <a:xfrm>
            <a:off x="4000500" y="4098922"/>
            <a:ext cx="228600" cy="228600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1875" y="128451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90" y="614050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547480" y="1939049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1875" y="6154597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635706" y="1939049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578073" y="5477749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536608" y="546420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</a:rPr>
              <a:t>Origin?</a:t>
            </a:r>
            <a:endParaRPr lang="en-US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4686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16 different “beam centers”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57" y="1045028"/>
            <a:ext cx="8026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Xwidth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Xwidth-Xbeam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Ywidth-Ybeam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Ywidth-Ybeam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Ybeam-Ywidth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-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Xwidth-Xbeam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Xwidth-Xbeam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Ywidth-Ybeam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Xwidth-Xbeam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Ybeam-Ywidth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Xwidth-Xbeam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-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Ywidth-Ybeam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Ybeam-Ywidth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Xbeam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-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Ybeam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667" y="2085116"/>
            <a:ext cx="270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Xwidth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Ywidth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= size of detector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9809" y="5079007"/>
            <a:ext cx="2013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Can also be: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17. “wrong”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9809" y="3630349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Can be in pixels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or mm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Twinning: how can you tell?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4" y="1447800"/>
            <a:ext cx="9173734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00200" y="37338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83549"/>
              </p:ext>
            </p:extLst>
          </p:nvPr>
        </p:nvGraphicFramePr>
        <p:xfrm>
          <a:off x="384175" y="914400"/>
          <a:ext cx="8531225" cy="519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hart" r:id="rId3" imgW="5692246" imgH="3931873" progId="MSGraph.Chart.8">
                  <p:embed followColorScheme="full"/>
                </p:oleObj>
              </mc:Choice>
              <mc:Fallback>
                <p:oleObj name="Chart" r:id="rId3" imgW="5692246" imgH="39318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914400"/>
                        <a:ext cx="8531225" cy="519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309421" y="6057900"/>
            <a:ext cx="2661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Spot intensity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596483" y="2784123"/>
            <a:ext cx="2061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Counts/bin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Make a histogram of your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66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772302"/>
              </p:ext>
            </p:extLst>
          </p:nvPr>
        </p:nvGraphicFramePr>
        <p:xfrm>
          <a:off x="384175" y="914400"/>
          <a:ext cx="8531225" cy="519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hart" r:id="rId3" imgW="5692246" imgH="3931873" progId="MSGraph.Chart.8">
                  <p:embed followColorScheme="full"/>
                </p:oleObj>
              </mc:Choice>
              <mc:Fallback>
                <p:oleObj name="Chart" r:id="rId3" imgW="5692246" imgH="39318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914400"/>
                        <a:ext cx="8531225" cy="519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309421" y="6057900"/>
            <a:ext cx="2661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Spot intensity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596483" y="2784123"/>
            <a:ext cx="2061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Counts/bin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Make a histogram of your data</a:t>
            </a:r>
          </a:p>
        </p:txBody>
      </p:sp>
      <p:pic>
        <p:nvPicPr>
          <p:cNvPr id="7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3" r="50015"/>
          <a:stretch/>
        </p:blipFill>
        <p:spPr bwMode="auto">
          <a:xfrm>
            <a:off x="2209800" y="1524000"/>
            <a:ext cx="852755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evil twi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/>
        </p:blipFill>
        <p:spPr bwMode="auto">
          <a:xfrm>
            <a:off x="4953000" y="3429000"/>
            <a:ext cx="838200" cy="9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30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Pseudotranslation</a:t>
            </a:r>
            <a:r>
              <a:rPr lang="en-US" sz="4000" dirty="0"/>
              <a:t> </a:t>
            </a:r>
            <a:r>
              <a:rPr lang="en-US" sz="4000" dirty="0" smtClean="0"/>
              <a:t>→ alternating spots</a:t>
            </a:r>
            <a:endParaRPr lang="en-US" sz="4000" dirty="0"/>
          </a:p>
        </p:txBody>
      </p:sp>
      <p:pic>
        <p:nvPicPr>
          <p:cNvPr id="14338" name="Picture 2" descr="../../_images/dpf3_oC_i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51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6550223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https://dials.github.io/documentation/tutorials/centring_vs_pseudocentring.html</a:t>
            </a:r>
          </a:p>
        </p:txBody>
      </p:sp>
    </p:spTree>
    <p:extLst>
      <p:ext uri="{BB962C8B-B14F-4D97-AF65-F5344CB8AC3E}">
        <p14:creationId xmlns:p14="http://schemas.microsoft.com/office/powerpoint/2010/main" val="7001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6933</TotalTime>
  <Words>1902</Words>
  <Application>Microsoft Office PowerPoint</Application>
  <PresentationFormat>On-screen Show (4:3)</PresentationFormat>
  <Paragraphs>386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Office Theme</vt:lpstr>
      <vt:lpstr>8_Default Design</vt:lpstr>
      <vt:lpstr>1_Office Theme</vt:lpstr>
      <vt:lpstr>Microsoft Graph Chart</vt:lpstr>
      <vt:lpstr>Equation</vt:lpstr>
      <vt:lpstr>Twinning?!?</vt:lpstr>
      <vt:lpstr>Definitions:</vt:lpstr>
      <vt:lpstr>Types of twinning</vt:lpstr>
      <vt:lpstr>Can you tell by looking?    </vt:lpstr>
      <vt:lpstr>Merohedral twinning</vt:lpstr>
      <vt:lpstr>Twinning: how can you tell?</vt:lpstr>
      <vt:lpstr>Make a histogram of your data</vt:lpstr>
      <vt:lpstr>Make a histogram of your data</vt:lpstr>
      <vt:lpstr>Pseudotranslation → alternating spots</vt:lpstr>
      <vt:lpstr>Aside: Pseudo-translation NCS kills Phaser</vt:lpstr>
      <vt:lpstr>The “H test” for twinning</vt:lpstr>
      <vt:lpstr>Cumulative distribution of H</vt:lpstr>
      <vt:lpstr>Yeates-Padilla “L-Test“</vt:lpstr>
      <vt:lpstr>Yeates-Padilla “L-Test“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Twinning: how can you tell?</vt:lpstr>
      <vt:lpstr>Find the twin law?</vt:lpstr>
      <vt:lpstr>Reticular merohedry</vt:lpstr>
      <vt:lpstr>Pseudo-merohedral twinning</vt:lpstr>
      <vt:lpstr>Other pseudo-merohedral twin examples</vt:lpstr>
      <vt:lpstr>Twinning: what do I do?</vt:lpstr>
      <vt:lpstr>Choanoflagelate Ras – 5WDR</vt:lpstr>
      <vt:lpstr>Zanuda run</vt:lpstr>
      <vt:lpstr>Twinning Or Static Disorder?</vt:lpstr>
      <vt:lpstr>Data scaled &amp; solved as P3121</vt:lpstr>
      <vt:lpstr>P3121</vt:lpstr>
      <vt:lpstr>PowerPoint Presentation</vt:lpstr>
      <vt:lpstr>P3121 and static disorder</vt:lpstr>
      <vt:lpstr>P31 and twinned</vt:lpstr>
      <vt:lpstr>Non-merohedral twinning</vt:lpstr>
      <vt:lpstr>Non-merohedral twinning</vt:lpstr>
      <vt:lpstr>Twinning Summary</vt:lpstr>
      <vt:lpstr>Further reading</vt:lpstr>
      <vt:lpstr>Pseudotranslation → alternating spots</vt:lpstr>
      <vt:lpstr>Trick Question: What is the space group?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  <vt:lpstr>There are 16 different “beam centers”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Trick Question: What is the space group?</dc:title>
  <dc:creator>JMHolton</dc:creator>
  <cp:lastModifiedBy>James_Holton</cp:lastModifiedBy>
  <cp:revision>75</cp:revision>
  <dcterms:created xsi:type="dcterms:W3CDTF">2016-10-13T18:45:33Z</dcterms:created>
  <dcterms:modified xsi:type="dcterms:W3CDTF">2017-11-15T14:35:22Z</dcterms:modified>
</cp:coreProperties>
</file>