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7.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8.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9.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0.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1.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2.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3.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4.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5.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6.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7.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18.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19.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0.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1.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2.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23.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4.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25.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26.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27.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28.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29.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30.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1.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2.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33.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34.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35.xml" ContentType="application/vnd.openxmlformats-officedocument.theme+xml"/>
  <Override PartName="/ppt/theme/theme3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88" r:id="rId3"/>
    <p:sldMasterId id="2147483714" r:id="rId4"/>
    <p:sldMasterId id="2147483755" r:id="rId5"/>
    <p:sldMasterId id="2147483781" r:id="rId6"/>
    <p:sldMasterId id="2147483811" r:id="rId7"/>
    <p:sldMasterId id="2147483826" r:id="rId8"/>
    <p:sldMasterId id="2147483867" r:id="rId9"/>
    <p:sldMasterId id="2147483882" r:id="rId10"/>
    <p:sldMasterId id="2147483897" r:id="rId11"/>
    <p:sldMasterId id="2147483910" r:id="rId12"/>
    <p:sldMasterId id="2147483923" r:id="rId13"/>
    <p:sldMasterId id="2147483935" r:id="rId14"/>
    <p:sldMasterId id="2147484021" r:id="rId15"/>
    <p:sldMasterId id="2147484091" r:id="rId16"/>
    <p:sldMasterId id="2147484107" r:id="rId17"/>
    <p:sldMasterId id="2147484120" r:id="rId18"/>
    <p:sldMasterId id="2147484134" r:id="rId19"/>
    <p:sldMasterId id="2147484149" r:id="rId20"/>
    <p:sldMasterId id="2147484163" r:id="rId21"/>
    <p:sldMasterId id="2147484176" r:id="rId22"/>
    <p:sldMasterId id="2147484190" r:id="rId23"/>
    <p:sldMasterId id="2147484205" r:id="rId24"/>
    <p:sldMasterId id="2147484219" r:id="rId25"/>
    <p:sldMasterId id="2147484234" r:id="rId26"/>
    <p:sldMasterId id="2147484246" r:id="rId27"/>
    <p:sldMasterId id="2147484259" r:id="rId28"/>
    <p:sldMasterId id="2147484272" r:id="rId29"/>
    <p:sldMasterId id="2147484289" r:id="rId30"/>
    <p:sldMasterId id="2147484301" r:id="rId31"/>
    <p:sldMasterId id="2147484314" r:id="rId32"/>
    <p:sldMasterId id="2147484328" r:id="rId33"/>
    <p:sldMasterId id="2147484341" r:id="rId34"/>
    <p:sldMasterId id="2147484354" r:id="rId35"/>
  </p:sldMasterIdLst>
  <p:notesMasterIdLst>
    <p:notesMasterId r:id="rId283"/>
  </p:notesMasterIdLst>
  <p:sldIdLst>
    <p:sldId id="992" r:id="rId36"/>
    <p:sldId id="257" r:id="rId37"/>
    <p:sldId id="993" r:id="rId38"/>
    <p:sldId id="994" r:id="rId39"/>
    <p:sldId id="995" r:id="rId40"/>
    <p:sldId id="996" r:id="rId41"/>
    <p:sldId id="998" r:id="rId42"/>
    <p:sldId id="999" r:id="rId43"/>
    <p:sldId id="1000" r:id="rId44"/>
    <p:sldId id="1001" r:id="rId45"/>
    <p:sldId id="1002" r:id="rId46"/>
    <p:sldId id="1003" r:id="rId47"/>
    <p:sldId id="1004" r:id="rId48"/>
    <p:sldId id="1217" r:id="rId49"/>
    <p:sldId id="1022" r:id="rId50"/>
    <p:sldId id="1218" r:id="rId51"/>
    <p:sldId id="1219" r:id="rId52"/>
    <p:sldId id="1220" r:id="rId53"/>
    <p:sldId id="1221" r:id="rId54"/>
    <p:sldId id="1222" r:id="rId55"/>
    <p:sldId id="1223" r:id="rId56"/>
    <p:sldId id="1224" r:id="rId57"/>
    <p:sldId id="1225" r:id="rId58"/>
    <p:sldId id="1226" r:id="rId59"/>
    <p:sldId id="1227" r:id="rId60"/>
    <p:sldId id="1228" r:id="rId61"/>
    <p:sldId id="1229" r:id="rId62"/>
    <p:sldId id="1230" r:id="rId63"/>
    <p:sldId id="1231" r:id="rId64"/>
    <p:sldId id="1232" r:id="rId65"/>
    <p:sldId id="1233" r:id="rId66"/>
    <p:sldId id="1234" r:id="rId67"/>
    <p:sldId id="1235" r:id="rId68"/>
    <p:sldId id="1236" r:id="rId69"/>
    <p:sldId id="1237" r:id="rId70"/>
    <p:sldId id="1238" r:id="rId71"/>
    <p:sldId id="1239" r:id="rId72"/>
    <p:sldId id="1240" r:id="rId73"/>
    <p:sldId id="1241" r:id="rId74"/>
    <p:sldId id="1242" r:id="rId75"/>
    <p:sldId id="1243" r:id="rId76"/>
    <p:sldId id="1244" r:id="rId77"/>
    <p:sldId id="1131" r:id="rId78"/>
    <p:sldId id="833" r:id="rId79"/>
    <p:sldId id="1133" r:id="rId80"/>
    <p:sldId id="1132" r:id="rId81"/>
    <p:sldId id="1130" r:id="rId82"/>
    <p:sldId id="260" r:id="rId83"/>
    <p:sldId id="261" r:id="rId84"/>
    <p:sldId id="495" r:id="rId85"/>
    <p:sldId id="570" r:id="rId86"/>
    <p:sldId id="816" r:id="rId87"/>
    <p:sldId id="808" r:id="rId88"/>
    <p:sldId id="1148" r:id="rId89"/>
    <p:sldId id="1149" r:id="rId90"/>
    <p:sldId id="1145" r:id="rId91"/>
    <p:sldId id="798" r:id="rId92"/>
    <p:sldId id="809" r:id="rId93"/>
    <p:sldId id="834" r:id="rId94"/>
    <p:sldId id="791" r:id="rId95"/>
    <p:sldId id="976" r:id="rId96"/>
    <p:sldId id="793" r:id="rId97"/>
    <p:sldId id="1163" r:id="rId98"/>
    <p:sldId id="835" r:id="rId99"/>
    <p:sldId id="839" r:id="rId100"/>
    <p:sldId id="855" r:id="rId101"/>
    <p:sldId id="840" r:id="rId102"/>
    <p:sldId id="1157" r:id="rId103"/>
    <p:sldId id="1158" r:id="rId104"/>
    <p:sldId id="1155" r:id="rId105"/>
    <p:sldId id="1156" r:id="rId106"/>
    <p:sldId id="1151" r:id="rId107"/>
    <p:sldId id="1152" r:id="rId108"/>
    <p:sldId id="1252" r:id="rId109"/>
    <p:sldId id="856" r:id="rId110"/>
    <p:sldId id="857" r:id="rId111"/>
    <p:sldId id="858" r:id="rId112"/>
    <p:sldId id="859" r:id="rId113"/>
    <p:sldId id="1154" r:id="rId114"/>
    <p:sldId id="846" r:id="rId115"/>
    <p:sldId id="847" r:id="rId116"/>
    <p:sldId id="836" r:id="rId117"/>
    <p:sldId id="1270" r:id="rId118"/>
    <p:sldId id="1166" r:id="rId119"/>
    <p:sldId id="1167" r:id="rId120"/>
    <p:sldId id="1267" r:id="rId121"/>
    <p:sldId id="1265" r:id="rId122"/>
    <p:sldId id="1168" r:id="rId123"/>
    <p:sldId id="1169" r:id="rId124"/>
    <p:sldId id="1170" r:id="rId125"/>
    <p:sldId id="1171" r:id="rId126"/>
    <p:sldId id="1172" r:id="rId127"/>
    <p:sldId id="1173" r:id="rId128"/>
    <p:sldId id="1175" r:id="rId129"/>
    <p:sldId id="1176" r:id="rId130"/>
    <p:sldId id="1177" r:id="rId131"/>
    <p:sldId id="1178" r:id="rId132"/>
    <p:sldId id="1179" r:id="rId133"/>
    <p:sldId id="1253" r:id="rId134"/>
    <p:sldId id="860" r:id="rId135"/>
    <p:sldId id="636" r:id="rId136"/>
    <p:sldId id="637" r:id="rId137"/>
    <p:sldId id="638" r:id="rId138"/>
    <p:sldId id="639" r:id="rId139"/>
    <p:sldId id="787" r:id="rId140"/>
    <p:sldId id="692" r:id="rId141"/>
    <p:sldId id="693" r:id="rId142"/>
    <p:sldId id="694" r:id="rId143"/>
    <p:sldId id="695" r:id="rId144"/>
    <p:sldId id="696" r:id="rId145"/>
    <p:sldId id="697" r:id="rId146"/>
    <p:sldId id="698" r:id="rId147"/>
    <p:sldId id="699" r:id="rId148"/>
    <p:sldId id="700" r:id="rId149"/>
    <p:sldId id="701" r:id="rId150"/>
    <p:sldId id="702" r:id="rId151"/>
    <p:sldId id="703" r:id="rId152"/>
    <p:sldId id="704" r:id="rId153"/>
    <p:sldId id="893" r:id="rId154"/>
    <p:sldId id="533" r:id="rId155"/>
    <p:sldId id="266" r:id="rId156"/>
    <p:sldId id="355" r:id="rId157"/>
    <p:sldId id="977" r:id="rId158"/>
    <p:sldId id="926" r:id="rId159"/>
    <p:sldId id="269" r:id="rId160"/>
    <p:sldId id="927" r:id="rId161"/>
    <p:sldId id="362" r:id="rId162"/>
    <p:sldId id="928" r:id="rId163"/>
    <p:sldId id="1164" r:id="rId164"/>
    <p:sldId id="1165" r:id="rId165"/>
    <p:sldId id="1180" r:id="rId166"/>
    <p:sldId id="941" r:id="rId167"/>
    <p:sldId id="942" r:id="rId168"/>
    <p:sldId id="943" r:id="rId169"/>
    <p:sldId id="944" r:id="rId170"/>
    <p:sldId id="945" r:id="rId171"/>
    <p:sldId id="946" r:id="rId172"/>
    <p:sldId id="947" r:id="rId173"/>
    <p:sldId id="1245" r:id="rId174"/>
    <p:sldId id="984" r:id="rId175"/>
    <p:sldId id="948" r:id="rId176"/>
    <p:sldId id="949" r:id="rId177"/>
    <p:sldId id="1246" r:id="rId178"/>
    <p:sldId id="1247" r:id="rId179"/>
    <p:sldId id="1248" r:id="rId180"/>
    <p:sldId id="1200" r:id="rId181"/>
    <p:sldId id="1198" r:id="rId182"/>
    <p:sldId id="1199" r:id="rId183"/>
    <p:sldId id="951" r:id="rId184"/>
    <p:sldId id="952" r:id="rId185"/>
    <p:sldId id="953" r:id="rId186"/>
    <p:sldId id="1249" r:id="rId187"/>
    <p:sldId id="954" r:id="rId188"/>
    <p:sldId id="957" r:id="rId189"/>
    <p:sldId id="1250" r:id="rId190"/>
    <p:sldId id="1251" r:id="rId191"/>
    <p:sldId id="1254" r:id="rId192"/>
    <p:sldId id="1255" r:id="rId193"/>
    <p:sldId id="1268" r:id="rId194"/>
    <p:sldId id="1269" r:id="rId195"/>
    <p:sldId id="1212" r:id="rId196"/>
    <p:sldId id="1257" r:id="rId197"/>
    <p:sldId id="965" r:id="rId198"/>
    <p:sldId id="1181" r:id="rId199"/>
    <p:sldId id="960" r:id="rId200"/>
    <p:sldId id="1182" r:id="rId201"/>
    <p:sldId id="1183" r:id="rId202"/>
    <p:sldId id="863" r:id="rId203"/>
    <p:sldId id="873" r:id="rId204"/>
    <p:sldId id="871" r:id="rId205"/>
    <p:sldId id="874" r:id="rId206"/>
    <p:sldId id="875" r:id="rId207"/>
    <p:sldId id="876" r:id="rId208"/>
    <p:sldId id="1194" r:id="rId209"/>
    <p:sldId id="1202" r:id="rId210"/>
    <p:sldId id="1203" r:id="rId211"/>
    <p:sldId id="1204" r:id="rId212"/>
    <p:sldId id="1205" r:id="rId213"/>
    <p:sldId id="1206" r:id="rId214"/>
    <p:sldId id="1207" r:id="rId215"/>
    <p:sldId id="864" r:id="rId216"/>
    <p:sldId id="865" r:id="rId217"/>
    <p:sldId id="866" r:id="rId218"/>
    <p:sldId id="867" r:id="rId219"/>
    <p:sldId id="868" r:id="rId220"/>
    <p:sldId id="1264" r:id="rId221"/>
    <p:sldId id="1191" r:id="rId222"/>
    <p:sldId id="1184" r:id="rId223"/>
    <p:sldId id="1189" r:id="rId224"/>
    <p:sldId id="1185" r:id="rId225"/>
    <p:sldId id="1190" r:id="rId226"/>
    <p:sldId id="978" r:id="rId227"/>
    <p:sldId id="979" r:id="rId228"/>
    <p:sldId id="980" r:id="rId229"/>
    <p:sldId id="989" r:id="rId230"/>
    <p:sldId id="990" r:id="rId231"/>
    <p:sldId id="1188" r:id="rId232"/>
    <p:sldId id="1273" r:id="rId233"/>
    <p:sldId id="961" r:id="rId234"/>
    <p:sldId id="963" r:id="rId235"/>
    <p:sldId id="1192" r:id="rId236"/>
    <p:sldId id="1193" r:id="rId237"/>
    <p:sldId id="967" r:id="rId238"/>
    <p:sldId id="968" r:id="rId239"/>
    <p:sldId id="969" r:id="rId240"/>
    <p:sldId id="970" r:id="rId241"/>
    <p:sldId id="971" r:id="rId242"/>
    <p:sldId id="972" r:id="rId243"/>
    <p:sldId id="974" r:id="rId244"/>
    <p:sldId id="973" r:id="rId245"/>
    <p:sldId id="1271" r:id="rId246"/>
    <p:sldId id="1272" r:id="rId247"/>
    <p:sldId id="1258" r:id="rId248"/>
    <p:sldId id="1259" r:id="rId249"/>
    <p:sldId id="1260" r:id="rId250"/>
    <p:sldId id="1261" r:id="rId251"/>
    <p:sldId id="1262" r:id="rId252"/>
    <p:sldId id="1263" r:id="rId253"/>
    <p:sldId id="1266" r:id="rId254"/>
    <p:sldId id="1294" r:id="rId255"/>
    <p:sldId id="1274" r:id="rId256"/>
    <p:sldId id="1275" r:id="rId257"/>
    <p:sldId id="1276" r:id="rId258"/>
    <p:sldId id="1277" r:id="rId259"/>
    <p:sldId id="1278" r:id="rId260"/>
    <p:sldId id="1279" r:id="rId261"/>
    <p:sldId id="1280" r:id="rId262"/>
    <p:sldId id="1281" r:id="rId263"/>
    <p:sldId id="1282" r:id="rId264"/>
    <p:sldId id="1283" r:id="rId265"/>
    <p:sldId id="1284" r:id="rId266"/>
    <p:sldId id="1285" r:id="rId267"/>
    <p:sldId id="1286" r:id="rId268"/>
    <p:sldId id="1287" r:id="rId269"/>
    <p:sldId id="1288" r:id="rId270"/>
    <p:sldId id="1289" r:id="rId271"/>
    <p:sldId id="1290" r:id="rId272"/>
    <p:sldId id="1291" r:id="rId273"/>
    <p:sldId id="1292" r:id="rId274"/>
    <p:sldId id="1293" r:id="rId275"/>
    <p:sldId id="1295" r:id="rId276"/>
    <p:sldId id="1296" r:id="rId277"/>
    <p:sldId id="1297" r:id="rId278"/>
    <p:sldId id="1298" r:id="rId279"/>
    <p:sldId id="1299" r:id="rId280"/>
    <p:sldId id="1300" r:id="rId281"/>
    <p:sldId id="1301" r:id="rId28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C0C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74" d="100"/>
          <a:sy n="74" d="100"/>
        </p:scale>
        <p:origin x="-350" y="-7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9981"/>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2.xml"/><Relationship Id="rId21" Type="http://schemas.openxmlformats.org/officeDocument/2006/relationships/slideMaster" Target="slideMasters/slideMaster21.xml"/><Relationship Id="rId42" Type="http://schemas.openxmlformats.org/officeDocument/2006/relationships/slide" Target="slides/slide7.xml"/><Relationship Id="rId63" Type="http://schemas.openxmlformats.org/officeDocument/2006/relationships/slide" Target="slides/slide28.xml"/><Relationship Id="rId84" Type="http://schemas.openxmlformats.org/officeDocument/2006/relationships/slide" Target="slides/slide49.xml"/><Relationship Id="rId138" Type="http://schemas.openxmlformats.org/officeDocument/2006/relationships/slide" Target="slides/slide103.xml"/><Relationship Id="rId159" Type="http://schemas.openxmlformats.org/officeDocument/2006/relationships/slide" Target="slides/slide124.xml"/><Relationship Id="rId170" Type="http://schemas.openxmlformats.org/officeDocument/2006/relationships/slide" Target="slides/slide135.xml"/><Relationship Id="rId191" Type="http://schemas.openxmlformats.org/officeDocument/2006/relationships/slide" Target="slides/slide156.xml"/><Relationship Id="rId205" Type="http://schemas.openxmlformats.org/officeDocument/2006/relationships/slide" Target="slides/slide170.xml"/><Relationship Id="rId226" Type="http://schemas.openxmlformats.org/officeDocument/2006/relationships/slide" Target="slides/slide191.xml"/><Relationship Id="rId247" Type="http://schemas.openxmlformats.org/officeDocument/2006/relationships/slide" Target="slides/slide212.xml"/><Relationship Id="rId107" Type="http://schemas.openxmlformats.org/officeDocument/2006/relationships/slide" Target="slides/slide72.xml"/><Relationship Id="rId268" Type="http://schemas.openxmlformats.org/officeDocument/2006/relationships/slide" Target="slides/slide23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8.xml"/><Relationship Id="rId74" Type="http://schemas.openxmlformats.org/officeDocument/2006/relationships/slide" Target="slides/slide39.xml"/><Relationship Id="rId128" Type="http://schemas.openxmlformats.org/officeDocument/2006/relationships/slide" Target="slides/slide93.xml"/><Relationship Id="rId149" Type="http://schemas.openxmlformats.org/officeDocument/2006/relationships/slide" Target="slides/slide114.xml"/><Relationship Id="rId5" Type="http://schemas.openxmlformats.org/officeDocument/2006/relationships/slideMaster" Target="slideMasters/slideMaster5.xml"/><Relationship Id="rId95" Type="http://schemas.openxmlformats.org/officeDocument/2006/relationships/slide" Target="slides/slide60.xml"/><Relationship Id="rId160" Type="http://schemas.openxmlformats.org/officeDocument/2006/relationships/slide" Target="slides/slide125.xml"/><Relationship Id="rId181" Type="http://schemas.openxmlformats.org/officeDocument/2006/relationships/slide" Target="slides/slide146.xml"/><Relationship Id="rId216" Type="http://schemas.openxmlformats.org/officeDocument/2006/relationships/slide" Target="slides/slide181.xml"/><Relationship Id="rId237" Type="http://schemas.openxmlformats.org/officeDocument/2006/relationships/slide" Target="slides/slide202.xml"/><Relationship Id="rId258" Type="http://schemas.openxmlformats.org/officeDocument/2006/relationships/slide" Target="slides/slide223.xml"/><Relationship Id="rId279" Type="http://schemas.openxmlformats.org/officeDocument/2006/relationships/slide" Target="slides/slide244.xml"/><Relationship Id="rId22" Type="http://schemas.openxmlformats.org/officeDocument/2006/relationships/slideMaster" Target="slideMasters/slideMaster22.xml"/><Relationship Id="rId43" Type="http://schemas.openxmlformats.org/officeDocument/2006/relationships/slide" Target="slides/slide8.xml"/><Relationship Id="rId64" Type="http://schemas.openxmlformats.org/officeDocument/2006/relationships/slide" Target="slides/slide29.xml"/><Relationship Id="rId118" Type="http://schemas.openxmlformats.org/officeDocument/2006/relationships/slide" Target="slides/slide83.xml"/><Relationship Id="rId139" Type="http://schemas.openxmlformats.org/officeDocument/2006/relationships/slide" Target="slides/slide104.xml"/><Relationship Id="rId85" Type="http://schemas.openxmlformats.org/officeDocument/2006/relationships/slide" Target="slides/slide50.xml"/><Relationship Id="rId150" Type="http://schemas.openxmlformats.org/officeDocument/2006/relationships/slide" Target="slides/slide115.xml"/><Relationship Id="rId171" Type="http://schemas.openxmlformats.org/officeDocument/2006/relationships/slide" Target="slides/slide136.xml"/><Relationship Id="rId192" Type="http://schemas.openxmlformats.org/officeDocument/2006/relationships/slide" Target="slides/slide157.xml"/><Relationship Id="rId206" Type="http://schemas.openxmlformats.org/officeDocument/2006/relationships/slide" Target="slides/slide171.xml"/><Relationship Id="rId227" Type="http://schemas.openxmlformats.org/officeDocument/2006/relationships/slide" Target="slides/slide192.xml"/><Relationship Id="rId248" Type="http://schemas.openxmlformats.org/officeDocument/2006/relationships/slide" Target="slides/slide213.xml"/><Relationship Id="rId269" Type="http://schemas.openxmlformats.org/officeDocument/2006/relationships/slide" Target="slides/slide234.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3.xml"/><Relationship Id="rId129" Type="http://schemas.openxmlformats.org/officeDocument/2006/relationships/slide" Target="slides/slide94.xml"/><Relationship Id="rId280" Type="http://schemas.openxmlformats.org/officeDocument/2006/relationships/slide" Target="slides/slide245.xml"/><Relationship Id="rId54" Type="http://schemas.openxmlformats.org/officeDocument/2006/relationships/slide" Target="slides/slide19.xml"/><Relationship Id="rId75" Type="http://schemas.openxmlformats.org/officeDocument/2006/relationships/slide" Target="slides/slide40.xml"/><Relationship Id="rId96" Type="http://schemas.openxmlformats.org/officeDocument/2006/relationships/slide" Target="slides/slide61.xml"/><Relationship Id="rId140" Type="http://schemas.openxmlformats.org/officeDocument/2006/relationships/slide" Target="slides/slide105.xml"/><Relationship Id="rId161" Type="http://schemas.openxmlformats.org/officeDocument/2006/relationships/slide" Target="slides/slide126.xml"/><Relationship Id="rId182" Type="http://schemas.openxmlformats.org/officeDocument/2006/relationships/slide" Target="slides/slide147.xml"/><Relationship Id="rId217" Type="http://schemas.openxmlformats.org/officeDocument/2006/relationships/slide" Target="slides/slide182.xml"/><Relationship Id="rId6" Type="http://schemas.openxmlformats.org/officeDocument/2006/relationships/slideMaster" Target="slideMasters/slideMaster6.xml"/><Relationship Id="rId238" Type="http://schemas.openxmlformats.org/officeDocument/2006/relationships/slide" Target="slides/slide203.xml"/><Relationship Id="rId259" Type="http://schemas.openxmlformats.org/officeDocument/2006/relationships/slide" Target="slides/slide224.xml"/><Relationship Id="rId23" Type="http://schemas.openxmlformats.org/officeDocument/2006/relationships/slideMaster" Target="slideMasters/slideMaster23.xml"/><Relationship Id="rId119" Type="http://schemas.openxmlformats.org/officeDocument/2006/relationships/slide" Target="slides/slide84.xml"/><Relationship Id="rId270" Type="http://schemas.openxmlformats.org/officeDocument/2006/relationships/slide" Target="slides/slide235.xml"/><Relationship Id="rId44" Type="http://schemas.openxmlformats.org/officeDocument/2006/relationships/slide" Target="slides/slide9.xml"/><Relationship Id="rId65" Type="http://schemas.openxmlformats.org/officeDocument/2006/relationships/slide" Target="slides/slide30.xml"/><Relationship Id="rId86" Type="http://schemas.openxmlformats.org/officeDocument/2006/relationships/slide" Target="slides/slide51.xml"/><Relationship Id="rId130" Type="http://schemas.openxmlformats.org/officeDocument/2006/relationships/slide" Target="slides/slide95.xml"/><Relationship Id="rId151" Type="http://schemas.openxmlformats.org/officeDocument/2006/relationships/slide" Target="slides/slide116.xml"/><Relationship Id="rId172" Type="http://schemas.openxmlformats.org/officeDocument/2006/relationships/slide" Target="slides/slide137.xml"/><Relationship Id="rId193" Type="http://schemas.openxmlformats.org/officeDocument/2006/relationships/slide" Target="slides/slide158.xml"/><Relationship Id="rId207" Type="http://schemas.openxmlformats.org/officeDocument/2006/relationships/slide" Target="slides/slide172.xml"/><Relationship Id="rId228" Type="http://schemas.openxmlformats.org/officeDocument/2006/relationships/slide" Target="slides/slide193.xml"/><Relationship Id="rId249" Type="http://schemas.openxmlformats.org/officeDocument/2006/relationships/slide" Target="slides/slide214.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4.xml"/><Relationship Id="rId109" Type="http://schemas.openxmlformats.org/officeDocument/2006/relationships/slide" Target="slides/slide74.xml"/><Relationship Id="rId260" Type="http://schemas.openxmlformats.org/officeDocument/2006/relationships/slide" Target="slides/slide225.xml"/><Relationship Id="rId265" Type="http://schemas.openxmlformats.org/officeDocument/2006/relationships/slide" Target="slides/slide230.xml"/><Relationship Id="rId281" Type="http://schemas.openxmlformats.org/officeDocument/2006/relationships/slide" Target="slides/slide246.xml"/><Relationship Id="rId286" Type="http://schemas.openxmlformats.org/officeDocument/2006/relationships/theme" Target="theme/theme1.xml"/><Relationship Id="rId34" Type="http://schemas.openxmlformats.org/officeDocument/2006/relationships/slideMaster" Target="slideMasters/slideMaster34.xml"/><Relationship Id="rId50" Type="http://schemas.openxmlformats.org/officeDocument/2006/relationships/slide" Target="slides/slide15.xml"/><Relationship Id="rId55" Type="http://schemas.openxmlformats.org/officeDocument/2006/relationships/slide" Target="slides/slide20.xml"/><Relationship Id="rId76" Type="http://schemas.openxmlformats.org/officeDocument/2006/relationships/slide" Target="slides/slide41.xml"/><Relationship Id="rId97" Type="http://schemas.openxmlformats.org/officeDocument/2006/relationships/slide" Target="slides/slide62.xml"/><Relationship Id="rId104" Type="http://schemas.openxmlformats.org/officeDocument/2006/relationships/slide" Target="slides/slide69.xml"/><Relationship Id="rId120" Type="http://schemas.openxmlformats.org/officeDocument/2006/relationships/slide" Target="slides/slide85.xml"/><Relationship Id="rId125" Type="http://schemas.openxmlformats.org/officeDocument/2006/relationships/slide" Target="slides/slide90.xml"/><Relationship Id="rId141" Type="http://schemas.openxmlformats.org/officeDocument/2006/relationships/slide" Target="slides/slide106.xml"/><Relationship Id="rId146" Type="http://schemas.openxmlformats.org/officeDocument/2006/relationships/slide" Target="slides/slide111.xml"/><Relationship Id="rId167" Type="http://schemas.openxmlformats.org/officeDocument/2006/relationships/slide" Target="slides/slide132.xml"/><Relationship Id="rId188" Type="http://schemas.openxmlformats.org/officeDocument/2006/relationships/slide" Target="slides/slide153.xml"/><Relationship Id="rId7" Type="http://schemas.openxmlformats.org/officeDocument/2006/relationships/slideMaster" Target="slideMasters/slideMaster7.xml"/><Relationship Id="rId71" Type="http://schemas.openxmlformats.org/officeDocument/2006/relationships/slide" Target="slides/slide36.xml"/><Relationship Id="rId92" Type="http://schemas.openxmlformats.org/officeDocument/2006/relationships/slide" Target="slides/slide57.xml"/><Relationship Id="rId162" Type="http://schemas.openxmlformats.org/officeDocument/2006/relationships/slide" Target="slides/slide127.xml"/><Relationship Id="rId183" Type="http://schemas.openxmlformats.org/officeDocument/2006/relationships/slide" Target="slides/slide148.xml"/><Relationship Id="rId213" Type="http://schemas.openxmlformats.org/officeDocument/2006/relationships/slide" Target="slides/slide178.xml"/><Relationship Id="rId218" Type="http://schemas.openxmlformats.org/officeDocument/2006/relationships/slide" Target="slides/slide183.xml"/><Relationship Id="rId234" Type="http://schemas.openxmlformats.org/officeDocument/2006/relationships/slide" Target="slides/slide199.xml"/><Relationship Id="rId239" Type="http://schemas.openxmlformats.org/officeDocument/2006/relationships/slide" Target="slides/slide20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0" Type="http://schemas.openxmlformats.org/officeDocument/2006/relationships/slide" Target="slides/slide215.xml"/><Relationship Id="rId255" Type="http://schemas.openxmlformats.org/officeDocument/2006/relationships/slide" Target="slides/slide220.xml"/><Relationship Id="rId271" Type="http://schemas.openxmlformats.org/officeDocument/2006/relationships/slide" Target="slides/slide236.xml"/><Relationship Id="rId276" Type="http://schemas.openxmlformats.org/officeDocument/2006/relationships/slide" Target="slides/slide241.xml"/><Relationship Id="rId24" Type="http://schemas.openxmlformats.org/officeDocument/2006/relationships/slideMaster" Target="slideMasters/slideMaster24.xml"/><Relationship Id="rId40" Type="http://schemas.openxmlformats.org/officeDocument/2006/relationships/slide" Target="slides/slide5.xml"/><Relationship Id="rId45" Type="http://schemas.openxmlformats.org/officeDocument/2006/relationships/slide" Target="slides/slide10.xml"/><Relationship Id="rId66" Type="http://schemas.openxmlformats.org/officeDocument/2006/relationships/slide" Target="slides/slide31.xml"/><Relationship Id="rId87" Type="http://schemas.openxmlformats.org/officeDocument/2006/relationships/slide" Target="slides/slide52.xml"/><Relationship Id="rId110" Type="http://schemas.openxmlformats.org/officeDocument/2006/relationships/slide" Target="slides/slide75.xml"/><Relationship Id="rId115" Type="http://schemas.openxmlformats.org/officeDocument/2006/relationships/slide" Target="slides/slide80.xml"/><Relationship Id="rId131" Type="http://schemas.openxmlformats.org/officeDocument/2006/relationships/slide" Target="slides/slide96.xml"/><Relationship Id="rId136" Type="http://schemas.openxmlformats.org/officeDocument/2006/relationships/slide" Target="slides/slide101.xml"/><Relationship Id="rId157" Type="http://schemas.openxmlformats.org/officeDocument/2006/relationships/slide" Target="slides/slide122.xml"/><Relationship Id="rId178" Type="http://schemas.openxmlformats.org/officeDocument/2006/relationships/slide" Target="slides/slide143.xml"/><Relationship Id="rId61" Type="http://schemas.openxmlformats.org/officeDocument/2006/relationships/slide" Target="slides/slide26.xml"/><Relationship Id="rId82" Type="http://schemas.openxmlformats.org/officeDocument/2006/relationships/slide" Target="slides/slide47.xml"/><Relationship Id="rId152" Type="http://schemas.openxmlformats.org/officeDocument/2006/relationships/slide" Target="slides/slide117.xml"/><Relationship Id="rId173" Type="http://schemas.openxmlformats.org/officeDocument/2006/relationships/slide" Target="slides/slide138.xml"/><Relationship Id="rId194" Type="http://schemas.openxmlformats.org/officeDocument/2006/relationships/slide" Target="slides/slide159.xml"/><Relationship Id="rId199" Type="http://schemas.openxmlformats.org/officeDocument/2006/relationships/slide" Target="slides/slide164.xml"/><Relationship Id="rId203" Type="http://schemas.openxmlformats.org/officeDocument/2006/relationships/slide" Target="slides/slide168.xml"/><Relationship Id="rId208" Type="http://schemas.openxmlformats.org/officeDocument/2006/relationships/slide" Target="slides/slide173.xml"/><Relationship Id="rId229" Type="http://schemas.openxmlformats.org/officeDocument/2006/relationships/slide" Target="slides/slide194.xml"/><Relationship Id="rId19" Type="http://schemas.openxmlformats.org/officeDocument/2006/relationships/slideMaster" Target="slideMasters/slideMaster19.xml"/><Relationship Id="rId224" Type="http://schemas.openxmlformats.org/officeDocument/2006/relationships/slide" Target="slides/slide189.xml"/><Relationship Id="rId240" Type="http://schemas.openxmlformats.org/officeDocument/2006/relationships/slide" Target="slides/slide205.xml"/><Relationship Id="rId245" Type="http://schemas.openxmlformats.org/officeDocument/2006/relationships/slide" Target="slides/slide210.xml"/><Relationship Id="rId261" Type="http://schemas.openxmlformats.org/officeDocument/2006/relationships/slide" Target="slides/slide226.xml"/><Relationship Id="rId266" Type="http://schemas.openxmlformats.org/officeDocument/2006/relationships/slide" Target="slides/slide231.xml"/><Relationship Id="rId287" Type="http://schemas.openxmlformats.org/officeDocument/2006/relationships/tableStyles" Target="tableStyles.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21.xml"/><Relationship Id="rId77" Type="http://schemas.openxmlformats.org/officeDocument/2006/relationships/slide" Target="slides/slide42.xml"/><Relationship Id="rId100" Type="http://schemas.openxmlformats.org/officeDocument/2006/relationships/slide" Target="slides/slide65.xml"/><Relationship Id="rId105" Type="http://schemas.openxmlformats.org/officeDocument/2006/relationships/slide" Target="slides/slide70.xml"/><Relationship Id="rId126" Type="http://schemas.openxmlformats.org/officeDocument/2006/relationships/slide" Target="slides/slide91.xml"/><Relationship Id="rId147" Type="http://schemas.openxmlformats.org/officeDocument/2006/relationships/slide" Target="slides/slide112.xml"/><Relationship Id="rId168" Type="http://schemas.openxmlformats.org/officeDocument/2006/relationships/slide" Target="slides/slide133.xml"/><Relationship Id="rId282" Type="http://schemas.openxmlformats.org/officeDocument/2006/relationships/slide" Target="slides/slide247.xml"/><Relationship Id="rId8" Type="http://schemas.openxmlformats.org/officeDocument/2006/relationships/slideMaster" Target="slideMasters/slideMaster8.xml"/><Relationship Id="rId51" Type="http://schemas.openxmlformats.org/officeDocument/2006/relationships/slide" Target="slides/slide16.xml"/><Relationship Id="rId72" Type="http://schemas.openxmlformats.org/officeDocument/2006/relationships/slide" Target="slides/slide37.xml"/><Relationship Id="rId93" Type="http://schemas.openxmlformats.org/officeDocument/2006/relationships/slide" Target="slides/slide58.xml"/><Relationship Id="rId98" Type="http://schemas.openxmlformats.org/officeDocument/2006/relationships/slide" Target="slides/slide63.xml"/><Relationship Id="rId121" Type="http://schemas.openxmlformats.org/officeDocument/2006/relationships/slide" Target="slides/slide86.xml"/><Relationship Id="rId142" Type="http://schemas.openxmlformats.org/officeDocument/2006/relationships/slide" Target="slides/slide107.xml"/><Relationship Id="rId163" Type="http://schemas.openxmlformats.org/officeDocument/2006/relationships/slide" Target="slides/slide128.xml"/><Relationship Id="rId184" Type="http://schemas.openxmlformats.org/officeDocument/2006/relationships/slide" Target="slides/slide149.xml"/><Relationship Id="rId189" Type="http://schemas.openxmlformats.org/officeDocument/2006/relationships/slide" Target="slides/slide154.xml"/><Relationship Id="rId219" Type="http://schemas.openxmlformats.org/officeDocument/2006/relationships/slide" Target="slides/slide184.xml"/><Relationship Id="rId3" Type="http://schemas.openxmlformats.org/officeDocument/2006/relationships/slideMaster" Target="slideMasters/slideMaster3.xml"/><Relationship Id="rId214" Type="http://schemas.openxmlformats.org/officeDocument/2006/relationships/slide" Target="slides/slide179.xml"/><Relationship Id="rId230" Type="http://schemas.openxmlformats.org/officeDocument/2006/relationships/slide" Target="slides/slide195.xml"/><Relationship Id="rId235" Type="http://schemas.openxmlformats.org/officeDocument/2006/relationships/slide" Target="slides/slide200.xml"/><Relationship Id="rId251" Type="http://schemas.openxmlformats.org/officeDocument/2006/relationships/slide" Target="slides/slide216.xml"/><Relationship Id="rId256" Type="http://schemas.openxmlformats.org/officeDocument/2006/relationships/slide" Target="slides/slide221.xml"/><Relationship Id="rId277" Type="http://schemas.openxmlformats.org/officeDocument/2006/relationships/slide" Target="slides/slide242.xml"/><Relationship Id="rId25" Type="http://schemas.openxmlformats.org/officeDocument/2006/relationships/slideMaster" Target="slideMasters/slideMaster25.xml"/><Relationship Id="rId46" Type="http://schemas.openxmlformats.org/officeDocument/2006/relationships/slide" Target="slides/slide11.xml"/><Relationship Id="rId67" Type="http://schemas.openxmlformats.org/officeDocument/2006/relationships/slide" Target="slides/slide32.xml"/><Relationship Id="rId116" Type="http://schemas.openxmlformats.org/officeDocument/2006/relationships/slide" Target="slides/slide81.xml"/><Relationship Id="rId137" Type="http://schemas.openxmlformats.org/officeDocument/2006/relationships/slide" Target="slides/slide102.xml"/><Relationship Id="rId158" Type="http://schemas.openxmlformats.org/officeDocument/2006/relationships/slide" Target="slides/slide123.xml"/><Relationship Id="rId272" Type="http://schemas.openxmlformats.org/officeDocument/2006/relationships/slide" Target="slides/slide237.xml"/><Relationship Id="rId20" Type="http://schemas.openxmlformats.org/officeDocument/2006/relationships/slideMaster" Target="slideMasters/slideMaster20.xml"/><Relationship Id="rId41" Type="http://schemas.openxmlformats.org/officeDocument/2006/relationships/slide" Target="slides/slide6.xml"/><Relationship Id="rId62" Type="http://schemas.openxmlformats.org/officeDocument/2006/relationships/slide" Target="slides/slide27.xml"/><Relationship Id="rId83" Type="http://schemas.openxmlformats.org/officeDocument/2006/relationships/slide" Target="slides/slide48.xml"/><Relationship Id="rId88" Type="http://schemas.openxmlformats.org/officeDocument/2006/relationships/slide" Target="slides/slide53.xml"/><Relationship Id="rId111" Type="http://schemas.openxmlformats.org/officeDocument/2006/relationships/slide" Target="slides/slide76.xml"/><Relationship Id="rId132" Type="http://schemas.openxmlformats.org/officeDocument/2006/relationships/slide" Target="slides/slide97.xml"/><Relationship Id="rId153" Type="http://schemas.openxmlformats.org/officeDocument/2006/relationships/slide" Target="slides/slide118.xml"/><Relationship Id="rId174" Type="http://schemas.openxmlformats.org/officeDocument/2006/relationships/slide" Target="slides/slide139.xml"/><Relationship Id="rId179" Type="http://schemas.openxmlformats.org/officeDocument/2006/relationships/slide" Target="slides/slide144.xml"/><Relationship Id="rId195" Type="http://schemas.openxmlformats.org/officeDocument/2006/relationships/slide" Target="slides/slide160.xml"/><Relationship Id="rId209" Type="http://schemas.openxmlformats.org/officeDocument/2006/relationships/slide" Target="slides/slide174.xml"/><Relationship Id="rId190" Type="http://schemas.openxmlformats.org/officeDocument/2006/relationships/slide" Target="slides/slide155.xml"/><Relationship Id="rId204" Type="http://schemas.openxmlformats.org/officeDocument/2006/relationships/slide" Target="slides/slide169.xml"/><Relationship Id="rId220" Type="http://schemas.openxmlformats.org/officeDocument/2006/relationships/slide" Target="slides/slide185.xml"/><Relationship Id="rId225" Type="http://schemas.openxmlformats.org/officeDocument/2006/relationships/slide" Target="slides/slide190.xml"/><Relationship Id="rId241" Type="http://schemas.openxmlformats.org/officeDocument/2006/relationships/slide" Target="slides/slide206.xml"/><Relationship Id="rId246" Type="http://schemas.openxmlformats.org/officeDocument/2006/relationships/slide" Target="slides/slide211.xml"/><Relationship Id="rId267" Type="http://schemas.openxmlformats.org/officeDocument/2006/relationships/slide" Target="slides/slide232.xml"/><Relationship Id="rId15" Type="http://schemas.openxmlformats.org/officeDocument/2006/relationships/slideMaster" Target="slideMasters/slideMaster15.xml"/><Relationship Id="rId36" Type="http://schemas.openxmlformats.org/officeDocument/2006/relationships/slide" Target="slides/slide1.xml"/><Relationship Id="rId57" Type="http://schemas.openxmlformats.org/officeDocument/2006/relationships/slide" Target="slides/slide22.xml"/><Relationship Id="rId106" Type="http://schemas.openxmlformats.org/officeDocument/2006/relationships/slide" Target="slides/slide71.xml"/><Relationship Id="rId127" Type="http://schemas.openxmlformats.org/officeDocument/2006/relationships/slide" Target="slides/slide92.xml"/><Relationship Id="rId262" Type="http://schemas.openxmlformats.org/officeDocument/2006/relationships/slide" Target="slides/slide227.xml"/><Relationship Id="rId283"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7.xml"/><Relationship Id="rId73" Type="http://schemas.openxmlformats.org/officeDocument/2006/relationships/slide" Target="slides/slide38.xml"/><Relationship Id="rId78" Type="http://schemas.openxmlformats.org/officeDocument/2006/relationships/slide" Target="slides/slide43.xml"/><Relationship Id="rId94" Type="http://schemas.openxmlformats.org/officeDocument/2006/relationships/slide" Target="slides/slide59.xml"/><Relationship Id="rId99" Type="http://schemas.openxmlformats.org/officeDocument/2006/relationships/slide" Target="slides/slide64.xml"/><Relationship Id="rId101" Type="http://schemas.openxmlformats.org/officeDocument/2006/relationships/slide" Target="slides/slide66.xml"/><Relationship Id="rId122" Type="http://schemas.openxmlformats.org/officeDocument/2006/relationships/slide" Target="slides/slide87.xml"/><Relationship Id="rId143" Type="http://schemas.openxmlformats.org/officeDocument/2006/relationships/slide" Target="slides/slide108.xml"/><Relationship Id="rId148" Type="http://schemas.openxmlformats.org/officeDocument/2006/relationships/slide" Target="slides/slide113.xml"/><Relationship Id="rId164" Type="http://schemas.openxmlformats.org/officeDocument/2006/relationships/slide" Target="slides/slide129.xml"/><Relationship Id="rId169" Type="http://schemas.openxmlformats.org/officeDocument/2006/relationships/slide" Target="slides/slide134.xml"/><Relationship Id="rId185" Type="http://schemas.openxmlformats.org/officeDocument/2006/relationships/slide" Target="slides/slide150.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5.xml"/><Relationship Id="rId210" Type="http://schemas.openxmlformats.org/officeDocument/2006/relationships/slide" Target="slides/slide175.xml"/><Relationship Id="rId215" Type="http://schemas.openxmlformats.org/officeDocument/2006/relationships/slide" Target="slides/slide180.xml"/><Relationship Id="rId236" Type="http://schemas.openxmlformats.org/officeDocument/2006/relationships/slide" Target="slides/slide201.xml"/><Relationship Id="rId257" Type="http://schemas.openxmlformats.org/officeDocument/2006/relationships/slide" Target="slides/slide222.xml"/><Relationship Id="rId278" Type="http://schemas.openxmlformats.org/officeDocument/2006/relationships/slide" Target="slides/slide243.xml"/><Relationship Id="rId26" Type="http://schemas.openxmlformats.org/officeDocument/2006/relationships/slideMaster" Target="slideMasters/slideMaster26.xml"/><Relationship Id="rId231" Type="http://schemas.openxmlformats.org/officeDocument/2006/relationships/slide" Target="slides/slide196.xml"/><Relationship Id="rId252" Type="http://schemas.openxmlformats.org/officeDocument/2006/relationships/slide" Target="slides/slide217.xml"/><Relationship Id="rId273" Type="http://schemas.openxmlformats.org/officeDocument/2006/relationships/slide" Target="slides/slide238.xml"/><Relationship Id="rId47" Type="http://schemas.openxmlformats.org/officeDocument/2006/relationships/slide" Target="slides/slide12.xml"/><Relationship Id="rId68" Type="http://schemas.openxmlformats.org/officeDocument/2006/relationships/slide" Target="slides/slide33.xml"/><Relationship Id="rId89" Type="http://schemas.openxmlformats.org/officeDocument/2006/relationships/slide" Target="slides/slide54.xml"/><Relationship Id="rId112" Type="http://schemas.openxmlformats.org/officeDocument/2006/relationships/slide" Target="slides/slide77.xml"/><Relationship Id="rId133" Type="http://schemas.openxmlformats.org/officeDocument/2006/relationships/slide" Target="slides/slide98.xml"/><Relationship Id="rId154" Type="http://schemas.openxmlformats.org/officeDocument/2006/relationships/slide" Target="slides/slide119.xml"/><Relationship Id="rId175" Type="http://schemas.openxmlformats.org/officeDocument/2006/relationships/slide" Target="slides/slide140.xml"/><Relationship Id="rId196" Type="http://schemas.openxmlformats.org/officeDocument/2006/relationships/slide" Target="slides/slide161.xml"/><Relationship Id="rId200" Type="http://schemas.openxmlformats.org/officeDocument/2006/relationships/slide" Target="slides/slide165.xml"/><Relationship Id="rId16" Type="http://schemas.openxmlformats.org/officeDocument/2006/relationships/slideMaster" Target="slideMasters/slideMaster16.xml"/><Relationship Id="rId221" Type="http://schemas.openxmlformats.org/officeDocument/2006/relationships/slide" Target="slides/slide186.xml"/><Relationship Id="rId242" Type="http://schemas.openxmlformats.org/officeDocument/2006/relationships/slide" Target="slides/slide207.xml"/><Relationship Id="rId263" Type="http://schemas.openxmlformats.org/officeDocument/2006/relationships/slide" Target="slides/slide228.xml"/><Relationship Id="rId284" Type="http://schemas.openxmlformats.org/officeDocument/2006/relationships/presProps" Target="presProps.xml"/><Relationship Id="rId37" Type="http://schemas.openxmlformats.org/officeDocument/2006/relationships/slide" Target="slides/slide2.xml"/><Relationship Id="rId58" Type="http://schemas.openxmlformats.org/officeDocument/2006/relationships/slide" Target="slides/slide23.xml"/><Relationship Id="rId79" Type="http://schemas.openxmlformats.org/officeDocument/2006/relationships/slide" Target="slides/slide44.xml"/><Relationship Id="rId102" Type="http://schemas.openxmlformats.org/officeDocument/2006/relationships/slide" Target="slides/slide67.xml"/><Relationship Id="rId123" Type="http://schemas.openxmlformats.org/officeDocument/2006/relationships/slide" Target="slides/slide88.xml"/><Relationship Id="rId144" Type="http://schemas.openxmlformats.org/officeDocument/2006/relationships/slide" Target="slides/slide109.xml"/><Relationship Id="rId90" Type="http://schemas.openxmlformats.org/officeDocument/2006/relationships/slide" Target="slides/slide55.xml"/><Relationship Id="rId165" Type="http://schemas.openxmlformats.org/officeDocument/2006/relationships/slide" Target="slides/slide130.xml"/><Relationship Id="rId186" Type="http://schemas.openxmlformats.org/officeDocument/2006/relationships/slide" Target="slides/slide151.xml"/><Relationship Id="rId211" Type="http://schemas.openxmlformats.org/officeDocument/2006/relationships/slide" Target="slides/slide176.xml"/><Relationship Id="rId232" Type="http://schemas.openxmlformats.org/officeDocument/2006/relationships/slide" Target="slides/slide197.xml"/><Relationship Id="rId253" Type="http://schemas.openxmlformats.org/officeDocument/2006/relationships/slide" Target="slides/slide218.xml"/><Relationship Id="rId274" Type="http://schemas.openxmlformats.org/officeDocument/2006/relationships/slide" Target="slides/slide239.xml"/><Relationship Id="rId27" Type="http://schemas.openxmlformats.org/officeDocument/2006/relationships/slideMaster" Target="slideMasters/slideMaster27.xml"/><Relationship Id="rId48" Type="http://schemas.openxmlformats.org/officeDocument/2006/relationships/slide" Target="slides/slide13.xml"/><Relationship Id="rId69" Type="http://schemas.openxmlformats.org/officeDocument/2006/relationships/slide" Target="slides/slide34.xml"/><Relationship Id="rId113" Type="http://schemas.openxmlformats.org/officeDocument/2006/relationships/slide" Target="slides/slide78.xml"/><Relationship Id="rId134" Type="http://schemas.openxmlformats.org/officeDocument/2006/relationships/slide" Target="slides/slide99.xml"/><Relationship Id="rId80" Type="http://schemas.openxmlformats.org/officeDocument/2006/relationships/slide" Target="slides/slide45.xml"/><Relationship Id="rId155" Type="http://schemas.openxmlformats.org/officeDocument/2006/relationships/slide" Target="slides/slide120.xml"/><Relationship Id="rId176" Type="http://schemas.openxmlformats.org/officeDocument/2006/relationships/slide" Target="slides/slide141.xml"/><Relationship Id="rId197" Type="http://schemas.openxmlformats.org/officeDocument/2006/relationships/slide" Target="slides/slide162.xml"/><Relationship Id="rId201" Type="http://schemas.openxmlformats.org/officeDocument/2006/relationships/slide" Target="slides/slide166.xml"/><Relationship Id="rId222" Type="http://schemas.openxmlformats.org/officeDocument/2006/relationships/slide" Target="slides/slide187.xml"/><Relationship Id="rId243" Type="http://schemas.openxmlformats.org/officeDocument/2006/relationships/slide" Target="slides/slide208.xml"/><Relationship Id="rId264" Type="http://schemas.openxmlformats.org/officeDocument/2006/relationships/slide" Target="slides/slide229.xml"/><Relationship Id="rId285" Type="http://schemas.openxmlformats.org/officeDocument/2006/relationships/viewProps" Target="viewProps.xml"/><Relationship Id="rId17" Type="http://schemas.openxmlformats.org/officeDocument/2006/relationships/slideMaster" Target="slideMasters/slideMaster17.xml"/><Relationship Id="rId38" Type="http://schemas.openxmlformats.org/officeDocument/2006/relationships/slide" Target="slides/slide3.xml"/><Relationship Id="rId59" Type="http://schemas.openxmlformats.org/officeDocument/2006/relationships/slide" Target="slides/slide24.xml"/><Relationship Id="rId103" Type="http://schemas.openxmlformats.org/officeDocument/2006/relationships/slide" Target="slides/slide68.xml"/><Relationship Id="rId124" Type="http://schemas.openxmlformats.org/officeDocument/2006/relationships/slide" Target="slides/slide89.xml"/><Relationship Id="rId70" Type="http://schemas.openxmlformats.org/officeDocument/2006/relationships/slide" Target="slides/slide35.xml"/><Relationship Id="rId91" Type="http://schemas.openxmlformats.org/officeDocument/2006/relationships/slide" Target="slides/slide56.xml"/><Relationship Id="rId145" Type="http://schemas.openxmlformats.org/officeDocument/2006/relationships/slide" Target="slides/slide110.xml"/><Relationship Id="rId166" Type="http://schemas.openxmlformats.org/officeDocument/2006/relationships/slide" Target="slides/slide131.xml"/><Relationship Id="rId187" Type="http://schemas.openxmlformats.org/officeDocument/2006/relationships/slide" Target="slides/slide152.xml"/><Relationship Id="rId1" Type="http://schemas.openxmlformats.org/officeDocument/2006/relationships/slideMaster" Target="slideMasters/slideMaster1.xml"/><Relationship Id="rId212" Type="http://schemas.openxmlformats.org/officeDocument/2006/relationships/slide" Target="slides/slide177.xml"/><Relationship Id="rId233" Type="http://schemas.openxmlformats.org/officeDocument/2006/relationships/slide" Target="slides/slide198.xml"/><Relationship Id="rId254" Type="http://schemas.openxmlformats.org/officeDocument/2006/relationships/slide" Target="slides/slide219.xml"/><Relationship Id="rId28" Type="http://schemas.openxmlformats.org/officeDocument/2006/relationships/slideMaster" Target="slideMasters/slideMaster28.xml"/><Relationship Id="rId49" Type="http://schemas.openxmlformats.org/officeDocument/2006/relationships/slide" Target="slides/slide14.xml"/><Relationship Id="rId114" Type="http://schemas.openxmlformats.org/officeDocument/2006/relationships/slide" Target="slides/slide79.xml"/><Relationship Id="rId275" Type="http://schemas.openxmlformats.org/officeDocument/2006/relationships/slide" Target="slides/slide240.xml"/><Relationship Id="rId60" Type="http://schemas.openxmlformats.org/officeDocument/2006/relationships/slide" Target="slides/slide25.xml"/><Relationship Id="rId81" Type="http://schemas.openxmlformats.org/officeDocument/2006/relationships/slide" Target="slides/slide46.xml"/><Relationship Id="rId135" Type="http://schemas.openxmlformats.org/officeDocument/2006/relationships/slide" Target="slides/slide100.xml"/><Relationship Id="rId156" Type="http://schemas.openxmlformats.org/officeDocument/2006/relationships/slide" Target="slides/slide121.xml"/><Relationship Id="rId177" Type="http://schemas.openxmlformats.org/officeDocument/2006/relationships/slide" Target="slides/slide142.xml"/><Relationship Id="rId198" Type="http://schemas.openxmlformats.org/officeDocument/2006/relationships/slide" Target="slides/slide163.xml"/><Relationship Id="rId202" Type="http://schemas.openxmlformats.org/officeDocument/2006/relationships/slide" Target="slides/slide167.xml"/><Relationship Id="rId223" Type="http://schemas.openxmlformats.org/officeDocument/2006/relationships/slide" Target="slides/slide188.xml"/><Relationship Id="rId244" Type="http://schemas.openxmlformats.org/officeDocument/2006/relationships/slide" Target="slides/slide20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98692810457513"/>
          <c:y val="6.5079365079365084E-2"/>
          <c:w val="0.83769063180827874"/>
          <c:h val="0.80793650793650784"/>
        </c:manualLayout>
      </c:layout>
      <c:scatterChart>
        <c:scatterStyle val="smoothMarker"/>
        <c:varyColors val="0"/>
        <c:ser>
          <c:idx val="0"/>
          <c:order val="0"/>
          <c:tx>
            <c:strRef>
              <c:f>Sheet1!$B$1</c:f>
              <c:strCache>
                <c:ptCount val="1"/>
                <c:pt idx="0">
                  <c:v>CCright</c:v>
                </c:pt>
              </c:strCache>
            </c:strRef>
          </c:tx>
          <c:spPr>
            <a:ln w="36623">
              <a:solidFill>
                <a:srgbClr val="FF0000"/>
              </a:solidFill>
              <a:prstDash val="solid"/>
            </a:ln>
          </c:spPr>
          <c:marker>
            <c:symbol val="none"/>
          </c:marker>
          <c:xVal>
            <c:numRef>
              <c:f>Sheet1!$A$2:$A$2022</c:f>
              <c:numCache>
                <c:formatCode>General</c:formatCode>
                <c:ptCount val="2021"/>
                <c:pt idx="0">
                  <c:v>2.2082700000000002</c:v>
                </c:pt>
                <c:pt idx="1">
                  <c:v>2.2084999999999999</c:v>
                </c:pt>
                <c:pt idx="2">
                  <c:v>2.20892</c:v>
                </c:pt>
                <c:pt idx="3">
                  <c:v>2.20946</c:v>
                </c:pt>
                <c:pt idx="4">
                  <c:v>2.2097600000000002</c:v>
                </c:pt>
                <c:pt idx="5">
                  <c:v>2.2101500000000001</c:v>
                </c:pt>
                <c:pt idx="6">
                  <c:v>2.2104400000000002</c:v>
                </c:pt>
                <c:pt idx="7">
                  <c:v>2.2107700000000001</c:v>
                </c:pt>
                <c:pt idx="8">
                  <c:v>2.2109999999999999</c:v>
                </c:pt>
                <c:pt idx="9">
                  <c:v>2.2111999999999998</c:v>
                </c:pt>
                <c:pt idx="10">
                  <c:v>2.21156</c:v>
                </c:pt>
                <c:pt idx="11">
                  <c:v>2.2121300000000002</c:v>
                </c:pt>
                <c:pt idx="12">
                  <c:v>2.2128399999999999</c:v>
                </c:pt>
                <c:pt idx="13">
                  <c:v>2.2130700000000001</c:v>
                </c:pt>
                <c:pt idx="14">
                  <c:v>2.2134</c:v>
                </c:pt>
                <c:pt idx="15">
                  <c:v>2.21366</c:v>
                </c:pt>
                <c:pt idx="16">
                  <c:v>2.2138</c:v>
                </c:pt>
                <c:pt idx="17">
                  <c:v>2.21407</c:v>
                </c:pt>
                <c:pt idx="18">
                  <c:v>2.2145600000000001</c:v>
                </c:pt>
                <c:pt idx="19">
                  <c:v>2.2147999999999999</c:v>
                </c:pt>
                <c:pt idx="20">
                  <c:v>2.21516</c:v>
                </c:pt>
                <c:pt idx="21">
                  <c:v>2.2153700000000001</c:v>
                </c:pt>
                <c:pt idx="22">
                  <c:v>2.21583</c:v>
                </c:pt>
                <c:pt idx="23">
                  <c:v>2.2161300000000002</c:v>
                </c:pt>
                <c:pt idx="24">
                  <c:v>2.21645</c:v>
                </c:pt>
                <c:pt idx="25">
                  <c:v>2.2168999999999999</c:v>
                </c:pt>
                <c:pt idx="26">
                  <c:v>2.21739</c:v>
                </c:pt>
                <c:pt idx="27">
                  <c:v>2.21794</c:v>
                </c:pt>
                <c:pt idx="28">
                  <c:v>2.2180900000000001</c:v>
                </c:pt>
                <c:pt idx="29">
                  <c:v>2.2183600000000001</c:v>
                </c:pt>
                <c:pt idx="30">
                  <c:v>2.21875</c:v>
                </c:pt>
                <c:pt idx="31">
                  <c:v>2.2190799999999999</c:v>
                </c:pt>
                <c:pt idx="32">
                  <c:v>2.2193800000000001</c:v>
                </c:pt>
                <c:pt idx="33">
                  <c:v>2.2201300000000002</c:v>
                </c:pt>
                <c:pt idx="34">
                  <c:v>2.22037</c:v>
                </c:pt>
                <c:pt idx="35">
                  <c:v>2.2206700000000001</c:v>
                </c:pt>
                <c:pt idx="36">
                  <c:v>2.22106</c:v>
                </c:pt>
                <c:pt idx="37">
                  <c:v>2.2212499999999999</c:v>
                </c:pt>
                <c:pt idx="38">
                  <c:v>2.2216399999999998</c:v>
                </c:pt>
                <c:pt idx="39">
                  <c:v>2.22194</c:v>
                </c:pt>
                <c:pt idx="40">
                  <c:v>2.2222900000000001</c:v>
                </c:pt>
                <c:pt idx="41">
                  <c:v>2.22248</c:v>
                </c:pt>
                <c:pt idx="42">
                  <c:v>2.22281</c:v>
                </c:pt>
                <c:pt idx="43">
                  <c:v>2.2231900000000002</c:v>
                </c:pt>
                <c:pt idx="44">
                  <c:v>2.2242199999999999</c:v>
                </c:pt>
                <c:pt idx="45">
                  <c:v>2.2249699999999999</c:v>
                </c:pt>
                <c:pt idx="46">
                  <c:v>2.2252000000000001</c:v>
                </c:pt>
                <c:pt idx="47">
                  <c:v>2.2255699999999998</c:v>
                </c:pt>
                <c:pt idx="48">
                  <c:v>2.2259699999999998</c:v>
                </c:pt>
                <c:pt idx="49">
                  <c:v>2.2263500000000001</c:v>
                </c:pt>
                <c:pt idx="50">
                  <c:v>2.2267299999999999</c:v>
                </c:pt>
                <c:pt idx="51">
                  <c:v>2.2270300000000001</c:v>
                </c:pt>
                <c:pt idx="52">
                  <c:v>2.2273700000000001</c:v>
                </c:pt>
                <c:pt idx="53">
                  <c:v>2.2277999999999998</c:v>
                </c:pt>
                <c:pt idx="54">
                  <c:v>2.2280799999999998</c:v>
                </c:pt>
                <c:pt idx="55">
                  <c:v>2.2285599999999999</c:v>
                </c:pt>
                <c:pt idx="56">
                  <c:v>2.2288800000000002</c:v>
                </c:pt>
                <c:pt idx="57">
                  <c:v>2.22912</c:v>
                </c:pt>
                <c:pt idx="58">
                  <c:v>2.2294499999999999</c:v>
                </c:pt>
                <c:pt idx="59">
                  <c:v>2.2299199999999999</c:v>
                </c:pt>
                <c:pt idx="60">
                  <c:v>2.2301299999999999</c:v>
                </c:pt>
                <c:pt idx="61">
                  <c:v>2.23034</c:v>
                </c:pt>
                <c:pt idx="62">
                  <c:v>2.2307999999999999</c:v>
                </c:pt>
                <c:pt idx="63">
                  <c:v>2.2313700000000001</c:v>
                </c:pt>
                <c:pt idx="64">
                  <c:v>2.2315900000000002</c:v>
                </c:pt>
                <c:pt idx="65">
                  <c:v>2.2318600000000002</c:v>
                </c:pt>
                <c:pt idx="66">
                  <c:v>2.23238</c:v>
                </c:pt>
                <c:pt idx="67">
                  <c:v>2.2325699999999999</c:v>
                </c:pt>
                <c:pt idx="68">
                  <c:v>2.2331400000000001</c:v>
                </c:pt>
                <c:pt idx="69">
                  <c:v>2.2332800000000002</c:v>
                </c:pt>
                <c:pt idx="70">
                  <c:v>2.2338100000000001</c:v>
                </c:pt>
                <c:pt idx="71">
                  <c:v>2.2340499999999999</c:v>
                </c:pt>
                <c:pt idx="72">
                  <c:v>2.2343199999999999</c:v>
                </c:pt>
                <c:pt idx="73">
                  <c:v>2.2345299999999999</c:v>
                </c:pt>
                <c:pt idx="74">
                  <c:v>2.2346699999999999</c:v>
                </c:pt>
                <c:pt idx="75">
                  <c:v>2.2351000000000001</c:v>
                </c:pt>
                <c:pt idx="76">
                  <c:v>2.2354699999999998</c:v>
                </c:pt>
                <c:pt idx="77">
                  <c:v>2.2363300000000002</c:v>
                </c:pt>
                <c:pt idx="78">
                  <c:v>2.23691</c:v>
                </c:pt>
                <c:pt idx="79">
                  <c:v>2.2374399999999999</c:v>
                </c:pt>
                <c:pt idx="80">
                  <c:v>2.23794</c:v>
                </c:pt>
                <c:pt idx="81">
                  <c:v>2.2384200000000001</c:v>
                </c:pt>
                <c:pt idx="82">
                  <c:v>2.2388599999999999</c:v>
                </c:pt>
                <c:pt idx="83">
                  <c:v>2.2392599999999998</c:v>
                </c:pt>
                <c:pt idx="84">
                  <c:v>2.2395999999999998</c:v>
                </c:pt>
                <c:pt idx="85">
                  <c:v>2.2400699999999998</c:v>
                </c:pt>
                <c:pt idx="86">
                  <c:v>2.2406700000000002</c:v>
                </c:pt>
                <c:pt idx="87">
                  <c:v>2.2411300000000001</c:v>
                </c:pt>
                <c:pt idx="88">
                  <c:v>2.2414499999999999</c:v>
                </c:pt>
                <c:pt idx="89">
                  <c:v>2.2418800000000001</c:v>
                </c:pt>
                <c:pt idx="90">
                  <c:v>2.2420499999999999</c:v>
                </c:pt>
                <c:pt idx="91">
                  <c:v>2.24247</c:v>
                </c:pt>
                <c:pt idx="92">
                  <c:v>2.2428900000000001</c:v>
                </c:pt>
                <c:pt idx="93">
                  <c:v>2.2429899999999998</c:v>
                </c:pt>
                <c:pt idx="94">
                  <c:v>2.2433299999999998</c:v>
                </c:pt>
                <c:pt idx="95">
                  <c:v>2.2437900000000002</c:v>
                </c:pt>
                <c:pt idx="96">
                  <c:v>2.2441</c:v>
                </c:pt>
                <c:pt idx="97">
                  <c:v>2.2446700000000002</c:v>
                </c:pt>
                <c:pt idx="98">
                  <c:v>2.2450700000000001</c:v>
                </c:pt>
                <c:pt idx="99">
                  <c:v>2.24532</c:v>
                </c:pt>
                <c:pt idx="100">
                  <c:v>2.2454800000000001</c:v>
                </c:pt>
                <c:pt idx="101">
                  <c:v>2.2461799999999998</c:v>
                </c:pt>
                <c:pt idx="102">
                  <c:v>2.2462499999999999</c:v>
                </c:pt>
                <c:pt idx="103">
                  <c:v>2.2468300000000001</c:v>
                </c:pt>
                <c:pt idx="104">
                  <c:v>2.2469299999999999</c:v>
                </c:pt>
                <c:pt idx="105">
                  <c:v>2.24716</c:v>
                </c:pt>
                <c:pt idx="106">
                  <c:v>2.24749</c:v>
                </c:pt>
                <c:pt idx="107">
                  <c:v>2.2475800000000001</c:v>
                </c:pt>
                <c:pt idx="108">
                  <c:v>2.2481200000000001</c:v>
                </c:pt>
                <c:pt idx="109">
                  <c:v>2.2484199999999999</c:v>
                </c:pt>
                <c:pt idx="110">
                  <c:v>2.2491599999999998</c:v>
                </c:pt>
                <c:pt idx="111">
                  <c:v>2.2495799999999999</c:v>
                </c:pt>
                <c:pt idx="112">
                  <c:v>2.25007</c:v>
                </c:pt>
                <c:pt idx="113">
                  <c:v>2.2505000000000002</c:v>
                </c:pt>
                <c:pt idx="114">
                  <c:v>2.25116</c:v>
                </c:pt>
                <c:pt idx="115">
                  <c:v>2.2515399999999999</c:v>
                </c:pt>
                <c:pt idx="116">
                  <c:v>2.25176</c:v>
                </c:pt>
                <c:pt idx="117">
                  <c:v>2.2521100000000001</c:v>
                </c:pt>
                <c:pt idx="118">
                  <c:v>2.2524600000000001</c:v>
                </c:pt>
                <c:pt idx="119">
                  <c:v>2.25298</c:v>
                </c:pt>
                <c:pt idx="120">
                  <c:v>2.25345</c:v>
                </c:pt>
                <c:pt idx="121">
                  <c:v>2.2538900000000002</c:v>
                </c:pt>
                <c:pt idx="122">
                  <c:v>2.2542800000000001</c:v>
                </c:pt>
                <c:pt idx="123">
                  <c:v>2.2545299999999999</c:v>
                </c:pt>
                <c:pt idx="124">
                  <c:v>2.2549199999999998</c:v>
                </c:pt>
                <c:pt idx="125">
                  <c:v>2.2555399999999999</c:v>
                </c:pt>
                <c:pt idx="126">
                  <c:v>2.2561599999999999</c:v>
                </c:pt>
                <c:pt idx="127">
                  <c:v>2.2566099999999998</c:v>
                </c:pt>
                <c:pt idx="128">
                  <c:v>2.2569599999999999</c:v>
                </c:pt>
                <c:pt idx="129">
                  <c:v>2.2572000000000001</c:v>
                </c:pt>
                <c:pt idx="130">
                  <c:v>2.2578200000000002</c:v>
                </c:pt>
                <c:pt idx="131">
                  <c:v>2.2582800000000001</c:v>
                </c:pt>
                <c:pt idx="132">
                  <c:v>2.25868</c:v>
                </c:pt>
                <c:pt idx="133">
                  <c:v>2.2590400000000002</c:v>
                </c:pt>
                <c:pt idx="134">
                  <c:v>2.25936</c:v>
                </c:pt>
                <c:pt idx="135">
                  <c:v>2.2596699999999998</c:v>
                </c:pt>
                <c:pt idx="136">
                  <c:v>2.26004</c:v>
                </c:pt>
                <c:pt idx="137">
                  <c:v>2.2602799999999998</c:v>
                </c:pt>
                <c:pt idx="138">
                  <c:v>2.2604799999999998</c:v>
                </c:pt>
                <c:pt idx="139">
                  <c:v>2.2609599999999999</c:v>
                </c:pt>
                <c:pt idx="140">
                  <c:v>2.2615599999999998</c:v>
                </c:pt>
                <c:pt idx="141">
                  <c:v>2.26214</c:v>
                </c:pt>
                <c:pt idx="142">
                  <c:v>2.2625999999999999</c:v>
                </c:pt>
                <c:pt idx="143">
                  <c:v>2.2633000000000001</c:v>
                </c:pt>
                <c:pt idx="144">
                  <c:v>2.2634400000000001</c:v>
                </c:pt>
                <c:pt idx="145">
                  <c:v>2.26363</c:v>
                </c:pt>
                <c:pt idx="146">
                  <c:v>2.26397</c:v>
                </c:pt>
                <c:pt idx="147">
                  <c:v>2.2645300000000002</c:v>
                </c:pt>
                <c:pt idx="148">
                  <c:v>2.2649400000000002</c:v>
                </c:pt>
                <c:pt idx="149">
                  <c:v>2.2651300000000001</c:v>
                </c:pt>
                <c:pt idx="150">
                  <c:v>2.2655099999999999</c:v>
                </c:pt>
                <c:pt idx="151">
                  <c:v>2.2658200000000002</c:v>
                </c:pt>
                <c:pt idx="152">
                  <c:v>2.2660900000000002</c:v>
                </c:pt>
                <c:pt idx="153">
                  <c:v>2.2665899999999999</c:v>
                </c:pt>
                <c:pt idx="154">
                  <c:v>2.26702</c:v>
                </c:pt>
                <c:pt idx="155">
                  <c:v>2.2673199999999998</c:v>
                </c:pt>
                <c:pt idx="156">
                  <c:v>2.2675299999999998</c:v>
                </c:pt>
                <c:pt idx="157">
                  <c:v>2.2681100000000001</c:v>
                </c:pt>
                <c:pt idx="158">
                  <c:v>2.2685399999999998</c:v>
                </c:pt>
                <c:pt idx="159">
                  <c:v>2.2692700000000001</c:v>
                </c:pt>
                <c:pt idx="160">
                  <c:v>2.2696399999999999</c:v>
                </c:pt>
                <c:pt idx="161">
                  <c:v>2.2705500000000001</c:v>
                </c:pt>
                <c:pt idx="162">
                  <c:v>2.2709199999999998</c:v>
                </c:pt>
                <c:pt idx="163">
                  <c:v>2.27136</c:v>
                </c:pt>
                <c:pt idx="164">
                  <c:v>2.2715999999999998</c:v>
                </c:pt>
                <c:pt idx="165">
                  <c:v>2.2720400000000001</c:v>
                </c:pt>
                <c:pt idx="166">
                  <c:v>2.27257</c:v>
                </c:pt>
                <c:pt idx="167">
                  <c:v>2.2727499999999998</c:v>
                </c:pt>
                <c:pt idx="168">
                  <c:v>2.2732399999999999</c:v>
                </c:pt>
                <c:pt idx="169">
                  <c:v>2.27379</c:v>
                </c:pt>
                <c:pt idx="170">
                  <c:v>2.2744</c:v>
                </c:pt>
                <c:pt idx="171">
                  <c:v>2.2745500000000001</c:v>
                </c:pt>
                <c:pt idx="172">
                  <c:v>2.2749999999999999</c:v>
                </c:pt>
                <c:pt idx="173">
                  <c:v>2.27583</c:v>
                </c:pt>
                <c:pt idx="174">
                  <c:v>2.2763200000000001</c:v>
                </c:pt>
                <c:pt idx="175">
                  <c:v>2.2766500000000001</c:v>
                </c:pt>
                <c:pt idx="176">
                  <c:v>2.2770000000000001</c:v>
                </c:pt>
                <c:pt idx="177">
                  <c:v>2.2772600000000001</c:v>
                </c:pt>
                <c:pt idx="178">
                  <c:v>2.2775099999999999</c:v>
                </c:pt>
                <c:pt idx="179">
                  <c:v>2.2778399999999999</c:v>
                </c:pt>
                <c:pt idx="180">
                  <c:v>2.27807</c:v>
                </c:pt>
                <c:pt idx="181">
                  <c:v>2.2786599999999999</c:v>
                </c:pt>
                <c:pt idx="182">
                  <c:v>2.27895</c:v>
                </c:pt>
                <c:pt idx="183">
                  <c:v>2.2791399999999999</c:v>
                </c:pt>
                <c:pt idx="184">
                  <c:v>2.2794300000000001</c:v>
                </c:pt>
                <c:pt idx="185">
                  <c:v>2.27963</c:v>
                </c:pt>
                <c:pt idx="186">
                  <c:v>2.2802199999999999</c:v>
                </c:pt>
                <c:pt idx="187">
                  <c:v>2.28044</c:v>
                </c:pt>
                <c:pt idx="188">
                  <c:v>2.2808299999999999</c:v>
                </c:pt>
                <c:pt idx="189">
                  <c:v>2.2810999999999999</c:v>
                </c:pt>
                <c:pt idx="190">
                  <c:v>2.28172</c:v>
                </c:pt>
                <c:pt idx="191">
                  <c:v>2.2821099999999999</c:v>
                </c:pt>
                <c:pt idx="192">
                  <c:v>2.2824599999999999</c:v>
                </c:pt>
                <c:pt idx="193">
                  <c:v>2.2827799999999998</c:v>
                </c:pt>
                <c:pt idx="194">
                  <c:v>2.28348</c:v>
                </c:pt>
                <c:pt idx="195">
                  <c:v>2.2839800000000001</c:v>
                </c:pt>
                <c:pt idx="196">
                  <c:v>2.2845800000000001</c:v>
                </c:pt>
                <c:pt idx="197">
                  <c:v>2.28491</c:v>
                </c:pt>
                <c:pt idx="198">
                  <c:v>2.2852399999999999</c:v>
                </c:pt>
                <c:pt idx="199">
                  <c:v>2.28559</c:v>
                </c:pt>
                <c:pt idx="200">
                  <c:v>2.2858700000000001</c:v>
                </c:pt>
                <c:pt idx="201">
                  <c:v>2.2862300000000002</c:v>
                </c:pt>
                <c:pt idx="202">
                  <c:v>2.2869700000000002</c:v>
                </c:pt>
                <c:pt idx="203">
                  <c:v>2.2876099999999999</c:v>
                </c:pt>
                <c:pt idx="204">
                  <c:v>2.2877800000000001</c:v>
                </c:pt>
                <c:pt idx="205">
                  <c:v>2.2881200000000002</c:v>
                </c:pt>
                <c:pt idx="206">
                  <c:v>2.2885300000000002</c:v>
                </c:pt>
                <c:pt idx="207">
                  <c:v>2.2888500000000001</c:v>
                </c:pt>
                <c:pt idx="208">
                  <c:v>2.2890600000000001</c:v>
                </c:pt>
                <c:pt idx="209">
                  <c:v>2.2894700000000001</c:v>
                </c:pt>
                <c:pt idx="210">
                  <c:v>2.2900800000000001</c:v>
                </c:pt>
                <c:pt idx="211">
                  <c:v>2.2902999999999998</c:v>
                </c:pt>
                <c:pt idx="212">
                  <c:v>2.2908300000000001</c:v>
                </c:pt>
                <c:pt idx="213">
                  <c:v>2.29101</c:v>
                </c:pt>
                <c:pt idx="214">
                  <c:v>2.2916099999999999</c:v>
                </c:pt>
                <c:pt idx="215">
                  <c:v>2.29176</c:v>
                </c:pt>
                <c:pt idx="216">
                  <c:v>2.2920799999999999</c:v>
                </c:pt>
                <c:pt idx="217">
                  <c:v>2.29264</c:v>
                </c:pt>
                <c:pt idx="218">
                  <c:v>2.2930899999999999</c:v>
                </c:pt>
                <c:pt idx="219">
                  <c:v>2.2935300000000001</c:v>
                </c:pt>
                <c:pt idx="220">
                  <c:v>2.2937799999999999</c:v>
                </c:pt>
                <c:pt idx="221">
                  <c:v>2.2941400000000001</c:v>
                </c:pt>
                <c:pt idx="222">
                  <c:v>2.29454</c:v>
                </c:pt>
                <c:pt idx="223">
                  <c:v>2.29495</c:v>
                </c:pt>
                <c:pt idx="224">
                  <c:v>2.29549</c:v>
                </c:pt>
                <c:pt idx="225">
                  <c:v>2.2960500000000001</c:v>
                </c:pt>
                <c:pt idx="226">
                  <c:v>2.2964799999999999</c:v>
                </c:pt>
                <c:pt idx="227">
                  <c:v>2.2966700000000002</c:v>
                </c:pt>
                <c:pt idx="228">
                  <c:v>2.2973300000000001</c:v>
                </c:pt>
                <c:pt idx="229">
                  <c:v>2.29772</c:v>
                </c:pt>
                <c:pt idx="230">
                  <c:v>2.2982100000000001</c:v>
                </c:pt>
                <c:pt idx="231">
                  <c:v>2.2986800000000001</c:v>
                </c:pt>
                <c:pt idx="232">
                  <c:v>2.29895</c:v>
                </c:pt>
                <c:pt idx="233">
                  <c:v>2.2993199999999998</c:v>
                </c:pt>
                <c:pt idx="234">
                  <c:v>2.2995899999999998</c:v>
                </c:pt>
                <c:pt idx="235">
                  <c:v>2.3003300000000002</c:v>
                </c:pt>
                <c:pt idx="236">
                  <c:v>2.3008600000000001</c:v>
                </c:pt>
                <c:pt idx="237">
                  <c:v>2.30152</c:v>
                </c:pt>
                <c:pt idx="238">
                  <c:v>2.3018700000000001</c:v>
                </c:pt>
                <c:pt idx="239">
                  <c:v>2.3021500000000001</c:v>
                </c:pt>
                <c:pt idx="240">
                  <c:v>2.3023600000000002</c:v>
                </c:pt>
                <c:pt idx="241">
                  <c:v>2.3026</c:v>
                </c:pt>
                <c:pt idx="242">
                  <c:v>2.3030300000000001</c:v>
                </c:pt>
                <c:pt idx="243">
                  <c:v>2.3036699999999999</c:v>
                </c:pt>
                <c:pt idx="244">
                  <c:v>2.30396</c:v>
                </c:pt>
                <c:pt idx="245">
                  <c:v>2.3044799999999999</c:v>
                </c:pt>
                <c:pt idx="246">
                  <c:v>2.3048299999999999</c:v>
                </c:pt>
                <c:pt idx="247">
                  <c:v>2.3053300000000001</c:v>
                </c:pt>
                <c:pt idx="248">
                  <c:v>2.3056299999999998</c:v>
                </c:pt>
                <c:pt idx="249">
                  <c:v>2.3060499999999999</c:v>
                </c:pt>
                <c:pt idx="250">
                  <c:v>2.3066800000000001</c:v>
                </c:pt>
                <c:pt idx="251">
                  <c:v>2.3072699999999999</c:v>
                </c:pt>
                <c:pt idx="252">
                  <c:v>2.3077399999999999</c:v>
                </c:pt>
                <c:pt idx="253">
                  <c:v>2.3080500000000002</c:v>
                </c:pt>
                <c:pt idx="254">
                  <c:v>2.3083499999999999</c:v>
                </c:pt>
                <c:pt idx="255">
                  <c:v>2.30897</c:v>
                </c:pt>
                <c:pt idx="256">
                  <c:v>2.3093300000000001</c:v>
                </c:pt>
                <c:pt idx="257">
                  <c:v>2.3100200000000002</c:v>
                </c:pt>
                <c:pt idx="258">
                  <c:v>2.31054</c:v>
                </c:pt>
                <c:pt idx="259">
                  <c:v>2.3109700000000002</c:v>
                </c:pt>
                <c:pt idx="260">
                  <c:v>2.3111700000000002</c:v>
                </c:pt>
                <c:pt idx="261">
                  <c:v>2.31169</c:v>
                </c:pt>
                <c:pt idx="262">
                  <c:v>2.3119800000000001</c:v>
                </c:pt>
                <c:pt idx="263">
                  <c:v>2.3125499999999999</c:v>
                </c:pt>
                <c:pt idx="264">
                  <c:v>2.31311</c:v>
                </c:pt>
                <c:pt idx="265">
                  <c:v>2.31332</c:v>
                </c:pt>
                <c:pt idx="266">
                  <c:v>2.31406</c:v>
                </c:pt>
                <c:pt idx="267">
                  <c:v>2.3145899999999999</c:v>
                </c:pt>
                <c:pt idx="268">
                  <c:v>2.31548</c:v>
                </c:pt>
                <c:pt idx="269">
                  <c:v>2.3159700000000001</c:v>
                </c:pt>
                <c:pt idx="270">
                  <c:v>2.3167200000000001</c:v>
                </c:pt>
                <c:pt idx="271">
                  <c:v>2.3171200000000001</c:v>
                </c:pt>
                <c:pt idx="272">
                  <c:v>2.3174700000000001</c:v>
                </c:pt>
                <c:pt idx="273">
                  <c:v>2.3176999999999999</c:v>
                </c:pt>
                <c:pt idx="274">
                  <c:v>2.31799</c:v>
                </c:pt>
                <c:pt idx="275">
                  <c:v>2.31826</c:v>
                </c:pt>
                <c:pt idx="276">
                  <c:v>2.31867</c:v>
                </c:pt>
                <c:pt idx="277">
                  <c:v>2.3192599999999999</c:v>
                </c:pt>
                <c:pt idx="278">
                  <c:v>2.3195899999999998</c:v>
                </c:pt>
                <c:pt idx="279">
                  <c:v>2.3203800000000001</c:v>
                </c:pt>
                <c:pt idx="280">
                  <c:v>2.3209200000000001</c:v>
                </c:pt>
                <c:pt idx="281">
                  <c:v>2.32125</c:v>
                </c:pt>
                <c:pt idx="282">
                  <c:v>2.32158</c:v>
                </c:pt>
                <c:pt idx="283">
                  <c:v>2.3217699999999999</c:v>
                </c:pt>
                <c:pt idx="284">
                  <c:v>2.3222499999999999</c:v>
                </c:pt>
                <c:pt idx="285">
                  <c:v>2.3227899999999999</c:v>
                </c:pt>
                <c:pt idx="286">
                  <c:v>2.3231700000000002</c:v>
                </c:pt>
                <c:pt idx="287">
                  <c:v>2.32362</c:v>
                </c:pt>
                <c:pt idx="288">
                  <c:v>2.3241000000000001</c:v>
                </c:pt>
                <c:pt idx="289">
                  <c:v>2.3247900000000001</c:v>
                </c:pt>
                <c:pt idx="290">
                  <c:v>2.32552</c:v>
                </c:pt>
                <c:pt idx="291">
                  <c:v>2.3258399999999999</c:v>
                </c:pt>
                <c:pt idx="292">
                  <c:v>2.3260999999999998</c:v>
                </c:pt>
                <c:pt idx="293">
                  <c:v>2.3264100000000001</c:v>
                </c:pt>
                <c:pt idx="294">
                  <c:v>2.3267699999999998</c:v>
                </c:pt>
                <c:pt idx="295">
                  <c:v>2.32714</c:v>
                </c:pt>
                <c:pt idx="296">
                  <c:v>2.3279700000000001</c:v>
                </c:pt>
                <c:pt idx="297">
                  <c:v>2.3284099999999999</c:v>
                </c:pt>
                <c:pt idx="298">
                  <c:v>2.3286199999999999</c:v>
                </c:pt>
                <c:pt idx="299">
                  <c:v>2.3293400000000002</c:v>
                </c:pt>
                <c:pt idx="300">
                  <c:v>2.3297500000000002</c:v>
                </c:pt>
                <c:pt idx="301">
                  <c:v>2.3304999999999998</c:v>
                </c:pt>
                <c:pt idx="302">
                  <c:v>2.3310399999999998</c:v>
                </c:pt>
                <c:pt idx="303">
                  <c:v>2.3316300000000001</c:v>
                </c:pt>
                <c:pt idx="304">
                  <c:v>2.3321299999999998</c:v>
                </c:pt>
                <c:pt idx="305">
                  <c:v>2.33263</c:v>
                </c:pt>
                <c:pt idx="306">
                  <c:v>2.33297</c:v>
                </c:pt>
                <c:pt idx="307">
                  <c:v>2.3332700000000002</c:v>
                </c:pt>
                <c:pt idx="308">
                  <c:v>2.3335300000000001</c:v>
                </c:pt>
                <c:pt idx="309">
                  <c:v>2.3340399999999999</c:v>
                </c:pt>
                <c:pt idx="310">
                  <c:v>2.3346200000000001</c:v>
                </c:pt>
                <c:pt idx="311">
                  <c:v>2.3347799999999999</c:v>
                </c:pt>
                <c:pt idx="312">
                  <c:v>2.3355299999999999</c:v>
                </c:pt>
                <c:pt idx="313">
                  <c:v>2.33575</c:v>
                </c:pt>
                <c:pt idx="314">
                  <c:v>2.3359899999999998</c:v>
                </c:pt>
                <c:pt idx="315">
                  <c:v>2.3363499999999999</c:v>
                </c:pt>
                <c:pt idx="316">
                  <c:v>2.3367100000000001</c:v>
                </c:pt>
                <c:pt idx="317">
                  <c:v>2.3372899999999999</c:v>
                </c:pt>
                <c:pt idx="318">
                  <c:v>2.3377699999999999</c:v>
                </c:pt>
                <c:pt idx="319">
                  <c:v>2.3384</c:v>
                </c:pt>
                <c:pt idx="320">
                  <c:v>2.3388800000000001</c:v>
                </c:pt>
                <c:pt idx="321">
                  <c:v>2.3390200000000001</c:v>
                </c:pt>
                <c:pt idx="322">
                  <c:v>2.3395600000000001</c:v>
                </c:pt>
                <c:pt idx="323">
                  <c:v>2.3399700000000001</c:v>
                </c:pt>
                <c:pt idx="324">
                  <c:v>2.34049</c:v>
                </c:pt>
                <c:pt idx="325">
                  <c:v>2.34118</c:v>
                </c:pt>
                <c:pt idx="326">
                  <c:v>2.3415900000000001</c:v>
                </c:pt>
                <c:pt idx="327">
                  <c:v>2.3421799999999999</c:v>
                </c:pt>
                <c:pt idx="328">
                  <c:v>2.3424100000000001</c:v>
                </c:pt>
                <c:pt idx="329">
                  <c:v>2.343</c:v>
                </c:pt>
                <c:pt idx="330">
                  <c:v>2.34328</c:v>
                </c:pt>
                <c:pt idx="331">
                  <c:v>2.3438099999999999</c:v>
                </c:pt>
                <c:pt idx="332">
                  <c:v>2.34409</c:v>
                </c:pt>
                <c:pt idx="333">
                  <c:v>2.34416</c:v>
                </c:pt>
                <c:pt idx="334">
                  <c:v>2.3448899999999999</c:v>
                </c:pt>
                <c:pt idx="335">
                  <c:v>2.3455599999999999</c:v>
                </c:pt>
                <c:pt idx="336">
                  <c:v>2.3460000000000001</c:v>
                </c:pt>
                <c:pt idx="337">
                  <c:v>2.3465400000000001</c:v>
                </c:pt>
                <c:pt idx="338">
                  <c:v>2.3473000000000002</c:v>
                </c:pt>
                <c:pt idx="339">
                  <c:v>2.34795</c:v>
                </c:pt>
                <c:pt idx="340">
                  <c:v>2.3487499999999999</c:v>
                </c:pt>
                <c:pt idx="341">
                  <c:v>2.3492299999999999</c:v>
                </c:pt>
                <c:pt idx="342">
                  <c:v>2.3498299999999999</c:v>
                </c:pt>
                <c:pt idx="343">
                  <c:v>2.35025</c:v>
                </c:pt>
                <c:pt idx="344">
                  <c:v>2.3507400000000001</c:v>
                </c:pt>
                <c:pt idx="345">
                  <c:v>2.35128</c:v>
                </c:pt>
                <c:pt idx="346">
                  <c:v>2.35154</c:v>
                </c:pt>
                <c:pt idx="347">
                  <c:v>2.3521899999999998</c:v>
                </c:pt>
                <c:pt idx="348">
                  <c:v>2.3525499999999999</c:v>
                </c:pt>
                <c:pt idx="349">
                  <c:v>2.35303</c:v>
                </c:pt>
                <c:pt idx="350">
                  <c:v>2.3534199999999998</c:v>
                </c:pt>
                <c:pt idx="351">
                  <c:v>2.3538199999999998</c:v>
                </c:pt>
                <c:pt idx="352">
                  <c:v>2.3543500000000002</c:v>
                </c:pt>
                <c:pt idx="353">
                  <c:v>2.3546399999999998</c:v>
                </c:pt>
                <c:pt idx="354">
                  <c:v>2.3549199999999999</c:v>
                </c:pt>
                <c:pt idx="355">
                  <c:v>2.3552900000000001</c:v>
                </c:pt>
                <c:pt idx="356">
                  <c:v>2.3557399999999999</c:v>
                </c:pt>
                <c:pt idx="357">
                  <c:v>2.3563399999999999</c:v>
                </c:pt>
                <c:pt idx="358">
                  <c:v>2.3570799999999998</c:v>
                </c:pt>
                <c:pt idx="359">
                  <c:v>2.3579500000000002</c:v>
                </c:pt>
                <c:pt idx="360">
                  <c:v>2.3584399999999999</c:v>
                </c:pt>
                <c:pt idx="361">
                  <c:v>2.3588800000000001</c:v>
                </c:pt>
                <c:pt idx="362">
                  <c:v>2.3589699999999998</c:v>
                </c:pt>
                <c:pt idx="363">
                  <c:v>2.3591299999999999</c:v>
                </c:pt>
                <c:pt idx="364">
                  <c:v>2.3597899999999998</c:v>
                </c:pt>
                <c:pt idx="365">
                  <c:v>2.3602300000000001</c:v>
                </c:pt>
                <c:pt idx="366">
                  <c:v>2.3606799999999999</c:v>
                </c:pt>
                <c:pt idx="367">
                  <c:v>2.3613499999999998</c:v>
                </c:pt>
                <c:pt idx="368">
                  <c:v>2.3618899999999998</c:v>
                </c:pt>
                <c:pt idx="369">
                  <c:v>2.36219</c:v>
                </c:pt>
                <c:pt idx="370">
                  <c:v>2.36253</c:v>
                </c:pt>
                <c:pt idx="371">
                  <c:v>2.3635199999999998</c:v>
                </c:pt>
                <c:pt idx="372">
                  <c:v>2.3640599999999998</c:v>
                </c:pt>
                <c:pt idx="373">
                  <c:v>2.3648500000000001</c:v>
                </c:pt>
                <c:pt idx="374">
                  <c:v>2.36571</c:v>
                </c:pt>
                <c:pt idx="375">
                  <c:v>2.3665400000000001</c:v>
                </c:pt>
                <c:pt idx="376">
                  <c:v>2.367</c:v>
                </c:pt>
                <c:pt idx="377">
                  <c:v>2.3675299999999999</c:v>
                </c:pt>
                <c:pt idx="378">
                  <c:v>2.3678900000000001</c:v>
                </c:pt>
                <c:pt idx="379">
                  <c:v>2.3683000000000001</c:v>
                </c:pt>
                <c:pt idx="380">
                  <c:v>2.3689200000000001</c:v>
                </c:pt>
                <c:pt idx="381">
                  <c:v>2.3691800000000001</c:v>
                </c:pt>
                <c:pt idx="382">
                  <c:v>2.3695599999999999</c:v>
                </c:pt>
                <c:pt idx="383">
                  <c:v>2.3696299999999999</c:v>
                </c:pt>
                <c:pt idx="384">
                  <c:v>2.37</c:v>
                </c:pt>
                <c:pt idx="385">
                  <c:v>2.3704800000000001</c:v>
                </c:pt>
                <c:pt idx="386">
                  <c:v>2.37087</c:v>
                </c:pt>
                <c:pt idx="387">
                  <c:v>2.3715299999999999</c:v>
                </c:pt>
                <c:pt idx="388">
                  <c:v>2.3719399999999999</c:v>
                </c:pt>
                <c:pt idx="389">
                  <c:v>2.37242</c:v>
                </c:pt>
                <c:pt idx="390">
                  <c:v>2.37283</c:v>
                </c:pt>
                <c:pt idx="391">
                  <c:v>2.3731100000000001</c:v>
                </c:pt>
                <c:pt idx="392">
                  <c:v>2.3738999999999999</c:v>
                </c:pt>
                <c:pt idx="393">
                  <c:v>2.3742399999999999</c:v>
                </c:pt>
                <c:pt idx="394">
                  <c:v>2.37493</c:v>
                </c:pt>
                <c:pt idx="395">
                  <c:v>2.37548</c:v>
                </c:pt>
                <c:pt idx="396">
                  <c:v>2.3756400000000002</c:v>
                </c:pt>
                <c:pt idx="397">
                  <c:v>2.3761100000000002</c:v>
                </c:pt>
                <c:pt idx="398">
                  <c:v>2.37656</c:v>
                </c:pt>
                <c:pt idx="399">
                  <c:v>2.3770799999999999</c:v>
                </c:pt>
                <c:pt idx="400">
                  <c:v>2.37738</c:v>
                </c:pt>
                <c:pt idx="401">
                  <c:v>2.3778000000000001</c:v>
                </c:pt>
                <c:pt idx="402">
                  <c:v>2.3785599999999998</c:v>
                </c:pt>
                <c:pt idx="403">
                  <c:v>2.3790900000000001</c:v>
                </c:pt>
                <c:pt idx="404">
                  <c:v>2.3798499999999998</c:v>
                </c:pt>
                <c:pt idx="405">
                  <c:v>2.3802699999999999</c:v>
                </c:pt>
                <c:pt idx="406">
                  <c:v>2.38063</c:v>
                </c:pt>
                <c:pt idx="407">
                  <c:v>2.38117</c:v>
                </c:pt>
                <c:pt idx="408">
                  <c:v>2.3818999999999999</c:v>
                </c:pt>
                <c:pt idx="409">
                  <c:v>2.3826000000000001</c:v>
                </c:pt>
                <c:pt idx="410">
                  <c:v>2.3829600000000002</c:v>
                </c:pt>
                <c:pt idx="411">
                  <c:v>2.3835899999999999</c:v>
                </c:pt>
                <c:pt idx="412">
                  <c:v>2.3840599999999998</c:v>
                </c:pt>
                <c:pt idx="413">
                  <c:v>2.3843800000000002</c:v>
                </c:pt>
                <c:pt idx="414">
                  <c:v>2.38462</c:v>
                </c:pt>
                <c:pt idx="415">
                  <c:v>2.3850899999999999</c:v>
                </c:pt>
                <c:pt idx="416">
                  <c:v>2.3852500000000001</c:v>
                </c:pt>
                <c:pt idx="417">
                  <c:v>2.3856899999999999</c:v>
                </c:pt>
                <c:pt idx="418">
                  <c:v>2.3863099999999999</c:v>
                </c:pt>
                <c:pt idx="419">
                  <c:v>2.3867500000000001</c:v>
                </c:pt>
                <c:pt idx="420">
                  <c:v>2.3873899999999999</c:v>
                </c:pt>
                <c:pt idx="421">
                  <c:v>2.3879800000000002</c:v>
                </c:pt>
                <c:pt idx="422">
                  <c:v>2.3883700000000001</c:v>
                </c:pt>
                <c:pt idx="423">
                  <c:v>2.3887700000000001</c:v>
                </c:pt>
                <c:pt idx="424">
                  <c:v>2.38924</c:v>
                </c:pt>
                <c:pt idx="425">
                  <c:v>2.3895300000000002</c:v>
                </c:pt>
                <c:pt idx="426">
                  <c:v>2.3899699999999999</c:v>
                </c:pt>
                <c:pt idx="427">
                  <c:v>2.3905699999999999</c:v>
                </c:pt>
                <c:pt idx="428">
                  <c:v>2.3916499999999998</c:v>
                </c:pt>
                <c:pt idx="429">
                  <c:v>2.39222</c:v>
                </c:pt>
                <c:pt idx="430">
                  <c:v>2.3925100000000001</c:v>
                </c:pt>
                <c:pt idx="431">
                  <c:v>2.3929200000000002</c:v>
                </c:pt>
                <c:pt idx="432">
                  <c:v>2.3930899999999999</c:v>
                </c:pt>
                <c:pt idx="433">
                  <c:v>2.3933200000000001</c:v>
                </c:pt>
                <c:pt idx="434">
                  <c:v>2.3937900000000001</c:v>
                </c:pt>
                <c:pt idx="435">
                  <c:v>2.39472</c:v>
                </c:pt>
                <c:pt idx="436">
                  <c:v>2.3955199999999999</c:v>
                </c:pt>
                <c:pt idx="437">
                  <c:v>2.39595</c:v>
                </c:pt>
                <c:pt idx="438">
                  <c:v>2.3965900000000002</c:v>
                </c:pt>
                <c:pt idx="439">
                  <c:v>2.3972500000000001</c:v>
                </c:pt>
                <c:pt idx="440">
                  <c:v>2.39764</c:v>
                </c:pt>
                <c:pt idx="441">
                  <c:v>2.3980299999999999</c:v>
                </c:pt>
                <c:pt idx="442">
                  <c:v>2.39879</c:v>
                </c:pt>
                <c:pt idx="443">
                  <c:v>2.3992800000000001</c:v>
                </c:pt>
                <c:pt idx="444">
                  <c:v>2.4002599999999998</c:v>
                </c:pt>
                <c:pt idx="445">
                  <c:v>2.4009</c:v>
                </c:pt>
                <c:pt idx="446">
                  <c:v>2.40124</c:v>
                </c:pt>
                <c:pt idx="447">
                  <c:v>2.40158</c:v>
                </c:pt>
                <c:pt idx="448">
                  <c:v>2.4019599999999999</c:v>
                </c:pt>
                <c:pt idx="449">
                  <c:v>2.4021599999999999</c:v>
                </c:pt>
                <c:pt idx="450">
                  <c:v>2.4024700000000001</c:v>
                </c:pt>
                <c:pt idx="451">
                  <c:v>2.40293</c:v>
                </c:pt>
                <c:pt idx="452">
                  <c:v>2.40327</c:v>
                </c:pt>
                <c:pt idx="453">
                  <c:v>2.40354</c:v>
                </c:pt>
                <c:pt idx="454">
                  <c:v>2.4042599999999998</c:v>
                </c:pt>
                <c:pt idx="455">
                  <c:v>2.40496</c:v>
                </c:pt>
                <c:pt idx="456">
                  <c:v>2.4055900000000001</c:v>
                </c:pt>
                <c:pt idx="457">
                  <c:v>2.4061499999999998</c:v>
                </c:pt>
                <c:pt idx="458">
                  <c:v>2.4066000000000001</c:v>
                </c:pt>
                <c:pt idx="459">
                  <c:v>2.4069099999999999</c:v>
                </c:pt>
                <c:pt idx="460">
                  <c:v>2.4072100000000001</c:v>
                </c:pt>
                <c:pt idx="461">
                  <c:v>2.4079199999999998</c:v>
                </c:pt>
                <c:pt idx="462">
                  <c:v>2.40848</c:v>
                </c:pt>
                <c:pt idx="463">
                  <c:v>2.40876</c:v>
                </c:pt>
                <c:pt idx="464">
                  <c:v>2.4093800000000001</c:v>
                </c:pt>
                <c:pt idx="465">
                  <c:v>2.4095300000000002</c:v>
                </c:pt>
                <c:pt idx="466">
                  <c:v>2.41</c:v>
                </c:pt>
                <c:pt idx="467">
                  <c:v>2.41073</c:v>
                </c:pt>
                <c:pt idx="468">
                  <c:v>2.4114399999999998</c:v>
                </c:pt>
                <c:pt idx="469">
                  <c:v>2.41228</c:v>
                </c:pt>
                <c:pt idx="470">
                  <c:v>2.41275</c:v>
                </c:pt>
                <c:pt idx="471">
                  <c:v>2.4133</c:v>
                </c:pt>
                <c:pt idx="472">
                  <c:v>2.4140700000000002</c:v>
                </c:pt>
                <c:pt idx="473">
                  <c:v>2.4146200000000002</c:v>
                </c:pt>
                <c:pt idx="474">
                  <c:v>2.4151799999999999</c:v>
                </c:pt>
                <c:pt idx="475">
                  <c:v>2.4155899999999999</c:v>
                </c:pt>
                <c:pt idx="476">
                  <c:v>2.41615</c:v>
                </c:pt>
                <c:pt idx="477">
                  <c:v>2.4166699999999999</c:v>
                </c:pt>
                <c:pt idx="478">
                  <c:v>2.4172799999999999</c:v>
                </c:pt>
                <c:pt idx="479">
                  <c:v>2.4176799999999998</c:v>
                </c:pt>
                <c:pt idx="480">
                  <c:v>2.4180899999999999</c:v>
                </c:pt>
                <c:pt idx="481">
                  <c:v>2.4189799999999999</c:v>
                </c:pt>
                <c:pt idx="482">
                  <c:v>2.41927</c:v>
                </c:pt>
                <c:pt idx="483">
                  <c:v>2.4193600000000002</c:v>
                </c:pt>
                <c:pt idx="484">
                  <c:v>2.42015</c:v>
                </c:pt>
                <c:pt idx="485">
                  <c:v>2.4206099999999999</c:v>
                </c:pt>
                <c:pt idx="486">
                  <c:v>2.4208699999999999</c:v>
                </c:pt>
                <c:pt idx="487">
                  <c:v>2.4217200000000001</c:v>
                </c:pt>
                <c:pt idx="488">
                  <c:v>2.4224700000000001</c:v>
                </c:pt>
                <c:pt idx="489">
                  <c:v>2.4233500000000001</c:v>
                </c:pt>
                <c:pt idx="490">
                  <c:v>2.4236900000000001</c:v>
                </c:pt>
                <c:pt idx="491">
                  <c:v>2.4241000000000001</c:v>
                </c:pt>
                <c:pt idx="492">
                  <c:v>2.42448</c:v>
                </c:pt>
                <c:pt idx="493">
                  <c:v>2.4247999999999998</c:v>
                </c:pt>
                <c:pt idx="494">
                  <c:v>2.4251900000000002</c:v>
                </c:pt>
                <c:pt idx="495">
                  <c:v>2.4255300000000002</c:v>
                </c:pt>
                <c:pt idx="496">
                  <c:v>2.4258799999999998</c:v>
                </c:pt>
                <c:pt idx="497">
                  <c:v>2.4264899999999998</c:v>
                </c:pt>
                <c:pt idx="498">
                  <c:v>2.42685</c:v>
                </c:pt>
                <c:pt idx="499">
                  <c:v>2.4277899999999999</c:v>
                </c:pt>
                <c:pt idx="500">
                  <c:v>2.4284699999999999</c:v>
                </c:pt>
                <c:pt idx="501">
                  <c:v>2.4289399999999999</c:v>
                </c:pt>
                <c:pt idx="502">
                  <c:v>2.4295499999999999</c:v>
                </c:pt>
                <c:pt idx="503">
                  <c:v>2.4302199999999998</c:v>
                </c:pt>
                <c:pt idx="504">
                  <c:v>2.4306399999999999</c:v>
                </c:pt>
                <c:pt idx="505">
                  <c:v>2.4311500000000001</c:v>
                </c:pt>
                <c:pt idx="506">
                  <c:v>2.4316300000000002</c:v>
                </c:pt>
                <c:pt idx="507">
                  <c:v>2.4322900000000001</c:v>
                </c:pt>
                <c:pt idx="508">
                  <c:v>2.43255</c:v>
                </c:pt>
                <c:pt idx="509">
                  <c:v>2.4330099999999999</c:v>
                </c:pt>
                <c:pt idx="510">
                  <c:v>2.4335399999999998</c:v>
                </c:pt>
                <c:pt idx="511">
                  <c:v>2.4340299999999999</c:v>
                </c:pt>
                <c:pt idx="512">
                  <c:v>2.4344999999999999</c:v>
                </c:pt>
                <c:pt idx="513">
                  <c:v>2.43485</c:v>
                </c:pt>
                <c:pt idx="514">
                  <c:v>2.43573</c:v>
                </c:pt>
                <c:pt idx="515">
                  <c:v>2.4366699999999999</c:v>
                </c:pt>
                <c:pt idx="516">
                  <c:v>2.43676</c:v>
                </c:pt>
                <c:pt idx="517">
                  <c:v>2.4375100000000001</c:v>
                </c:pt>
                <c:pt idx="518">
                  <c:v>2.4380600000000001</c:v>
                </c:pt>
                <c:pt idx="519">
                  <c:v>2.4384000000000001</c:v>
                </c:pt>
                <c:pt idx="520">
                  <c:v>2.4392</c:v>
                </c:pt>
                <c:pt idx="521">
                  <c:v>2.4396300000000002</c:v>
                </c:pt>
                <c:pt idx="522">
                  <c:v>2.4403299999999999</c:v>
                </c:pt>
                <c:pt idx="523">
                  <c:v>2.44055</c:v>
                </c:pt>
                <c:pt idx="524">
                  <c:v>2.4409900000000002</c:v>
                </c:pt>
                <c:pt idx="525">
                  <c:v>2.44137</c:v>
                </c:pt>
                <c:pt idx="526">
                  <c:v>2.4417900000000001</c:v>
                </c:pt>
                <c:pt idx="527">
                  <c:v>2.4422600000000001</c:v>
                </c:pt>
                <c:pt idx="528">
                  <c:v>2.44293</c:v>
                </c:pt>
                <c:pt idx="529">
                  <c:v>2.4433400000000001</c:v>
                </c:pt>
                <c:pt idx="530">
                  <c:v>2.4440200000000001</c:v>
                </c:pt>
                <c:pt idx="531">
                  <c:v>2.4444900000000001</c:v>
                </c:pt>
                <c:pt idx="532">
                  <c:v>2.4456199999999999</c:v>
                </c:pt>
                <c:pt idx="533">
                  <c:v>2.4461400000000002</c:v>
                </c:pt>
                <c:pt idx="534">
                  <c:v>2.4468200000000002</c:v>
                </c:pt>
                <c:pt idx="535">
                  <c:v>2.4473099999999999</c:v>
                </c:pt>
                <c:pt idx="536">
                  <c:v>2.44794</c:v>
                </c:pt>
                <c:pt idx="537">
                  <c:v>2.4484400000000002</c:v>
                </c:pt>
                <c:pt idx="538">
                  <c:v>2.4491200000000002</c:v>
                </c:pt>
                <c:pt idx="539">
                  <c:v>2.4498099999999998</c:v>
                </c:pt>
                <c:pt idx="540">
                  <c:v>2.4504100000000002</c:v>
                </c:pt>
                <c:pt idx="541">
                  <c:v>2.45078</c:v>
                </c:pt>
                <c:pt idx="542">
                  <c:v>2.45126</c:v>
                </c:pt>
                <c:pt idx="543">
                  <c:v>2.4518200000000001</c:v>
                </c:pt>
                <c:pt idx="544">
                  <c:v>2.4523299999999999</c:v>
                </c:pt>
                <c:pt idx="545">
                  <c:v>2.4528099999999999</c:v>
                </c:pt>
                <c:pt idx="546">
                  <c:v>2.4532400000000001</c:v>
                </c:pt>
                <c:pt idx="547">
                  <c:v>2.4537100000000001</c:v>
                </c:pt>
                <c:pt idx="548">
                  <c:v>2.4545699999999999</c:v>
                </c:pt>
                <c:pt idx="549">
                  <c:v>2.4548399999999999</c:v>
                </c:pt>
                <c:pt idx="550">
                  <c:v>2.4552900000000002</c:v>
                </c:pt>
                <c:pt idx="551">
                  <c:v>2.4557199999999999</c:v>
                </c:pt>
                <c:pt idx="552">
                  <c:v>2.4565100000000002</c:v>
                </c:pt>
                <c:pt idx="553">
                  <c:v>2.45695</c:v>
                </c:pt>
                <c:pt idx="554">
                  <c:v>2.45723</c:v>
                </c:pt>
                <c:pt idx="555">
                  <c:v>2.4575</c:v>
                </c:pt>
                <c:pt idx="556">
                  <c:v>2.4578600000000002</c:v>
                </c:pt>
                <c:pt idx="557">
                  <c:v>2.4582700000000002</c:v>
                </c:pt>
                <c:pt idx="558">
                  <c:v>2.4587500000000002</c:v>
                </c:pt>
                <c:pt idx="559">
                  <c:v>2.45939</c:v>
                </c:pt>
                <c:pt idx="560">
                  <c:v>2.4601899999999999</c:v>
                </c:pt>
                <c:pt idx="561">
                  <c:v>2.4607199999999998</c:v>
                </c:pt>
                <c:pt idx="562">
                  <c:v>2.4613299999999998</c:v>
                </c:pt>
                <c:pt idx="563">
                  <c:v>2.4618000000000002</c:v>
                </c:pt>
                <c:pt idx="564">
                  <c:v>2.4621400000000002</c:v>
                </c:pt>
                <c:pt idx="565">
                  <c:v>2.4628800000000002</c:v>
                </c:pt>
                <c:pt idx="566">
                  <c:v>2.4634499999999999</c:v>
                </c:pt>
                <c:pt idx="567">
                  <c:v>2.4642900000000001</c:v>
                </c:pt>
                <c:pt idx="568">
                  <c:v>2.46516</c:v>
                </c:pt>
                <c:pt idx="569">
                  <c:v>2.4657399999999998</c:v>
                </c:pt>
                <c:pt idx="570">
                  <c:v>2.4663200000000001</c:v>
                </c:pt>
                <c:pt idx="571">
                  <c:v>2.4670299999999998</c:v>
                </c:pt>
                <c:pt idx="572">
                  <c:v>2.4677199999999999</c:v>
                </c:pt>
                <c:pt idx="573">
                  <c:v>2.46834</c:v>
                </c:pt>
                <c:pt idx="574">
                  <c:v>2.4687700000000001</c:v>
                </c:pt>
                <c:pt idx="575">
                  <c:v>2.4693399999999999</c:v>
                </c:pt>
                <c:pt idx="576">
                  <c:v>2.4704600000000001</c:v>
                </c:pt>
                <c:pt idx="577">
                  <c:v>2.47105</c:v>
                </c:pt>
                <c:pt idx="578">
                  <c:v>2.4714900000000002</c:v>
                </c:pt>
                <c:pt idx="579">
                  <c:v>2.47194</c:v>
                </c:pt>
                <c:pt idx="580">
                  <c:v>2.4724900000000001</c:v>
                </c:pt>
                <c:pt idx="581">
                  <c:v>2.4729800000000002</c:v>
                </c:pt>
                <c:pt idx="582">
                  <c:v>2.4734400000000001</c:v>
                </c:pt>
                <c:pt idx="583">
                  <c:v>2.47424</c:v>
                </c:pt>
                <c:pt idx="584">
                  <c:v>2.4748100000000002</c:v>
                </c:pt>
                <c:pt idx="585">
                  <c:v>2.4760499999999999</c:v>
                </c:pt>
                <c:pt idx="586">
                  <c:v>2.4763500000000001</c:v>
                </c:pt>
                <c:pt idx="587">
                  <c:v>2.47655</c:v>
                </c:pt>
                <c:pt idx="588">
                  <c:v>2.4770799999999999</c:v>
                </c:pt>
                <c:pt idx="589">
                  <c:v>2.4776199999999999</c:v>
                </c:pt>
                <c:pt idx="590">
                  <c:v>2.4779300000000002</c:v>
                </c:pt>
                <c:pt idx="591">
                  <c:v>2.4784700000000002</c:v>
                </c:pt>
                <c:pt idx="592">
                  <c:v>2.4796</c:v>
                </c:pt>
                <c:pt idx="593">
                  <c:v>2.4801799999999998</c:v>
                </c:pt>
                <c:pt idx="594">
                  <c:v>2.4805799999999998</c:v>
                </c:pt>
                <c:pt idx="595">
                  <c:v>2.48156</c:v>
                </c:pt>
                <c:pt idx="596">
                  <c:v>2.4816799999999999</c:v>
                </c:pt>
                <c:pt idx="597">
                  <c:v>2.4819599999999999</c:v>
                </c:pt>
                <c:pt idx="598">
                  <c:v>2.4823300000000001</c:v>
                </c:pt>
                <c:pt idx="599">
                  <c:v>2.48285</c:v>
                </c:pt>
                <c:pt idx="600">
                  <c:v>2.4835099999999999</c:v>
                </c:pt>
                <c:pt idx="601">
                  <c:v>2.48428</c:v>
                </c:pt>
                <c:pt idx="602">
                  <c:v>2.4849399999999999</c:v>
                </c:pt>
                <c:pt idx="603">
                  <c:v>2.4855900000000002</c:v>
                </c:pt>
                <c:pt idx="604">
                  <c:v>2.4859900000000001</c:v>
                </c:pt>
                <c:pt idx="605">
                  <c:v>2.4863599999999999</c:v>
                </c:pt>
                <c:pt idx="606">
                  <c:v>2.4868199999999998</c:v>
                </c:pt>
                <c:pt idx="607">
                  <c:v>2.48726</c:v>
                </c:pt>
                <c:pt idx="608">
                  <c:v>2.4876399999999999</c:v>
                </c:pt>
                <c:pt idx="609">
                  <c:v>2.48874</c:v>
                </c:pt>
                <c:pt idx="610">
                  <c:v>2.4893000000000001</c:v>
                </c:pt>
                <c:pt idx="611">
                  <c:v>2.4904000000000002</c:v>
                </c:pt>
                <c:pt idx="612">
                  <c:v>2.4907900000000001</c:v>
                </c:pt>
                <c:pt idx="613">
                  <c:v>2.4914399999999999</c:v>
                </c:pt>
                <c:pt idx="614">
                  <c:v>2.4919099999999998</c:v>
                </c:pt>
                <c:pt idx="615">
                  <c:v>2.49343</c:v>
                </c:pt>
                <c:pt idx="616">
                  <c:v>2.49458</c:v>
                </c:pt>
                <c:pt idx="617">
                  <c:v>2.4953699999999999</c:v>
                </c:pt>
                <c:pt idx="618">
                  <c:v>2.49613</c:v>
                </c:pt>
                <c:pt idx="619">
                  <c:v>2.49654</c:v>
                </c:pt>
                <c:pt idx="620">
                  <c:v>2.4967899999999998</c:v>
                </c:pt>
                <c:pt idx="621">
                  <c:v>2.4973299999999998</c:v>
                </c:pt>
                <c:pt idx="622">
                  <c:v>2.4981</c:v>
                </c:pt>
                <c:pt idx="623">
                  <c:v>2.4985200000000001</c:v>
                </c:pt>
                <c:pt idx="624">
                  <c:v>2.4996100000000001</c:v>
                </c:pt>
                <c:pt idx="625">
                  <c:v>2.5002499999999999</c:v>
                </c:pt>
                <c:pt idx="626">
                  <c:v>2.50068</c:v>
                </c:pt>
                <c:pt idx="627">
                  <c:v>2.5011800000000002</c:v>
                </c:pt>
                <c:pt idx="628">
                  <c:v>2.50183</c:v>
                </c:pt>
                <c:pt idx="629">
                  <c:v>2.5021399999999998</c:v>
                </c:pt>
                <c:pt idx="630">
                  <c:v>2.5025900000000001</c:v>
                </c:pt>
                <c:pt idx="631">
                  <c:v>2.5032399999999999</c:v>
                </c:pt>
                <c:pt idx="632">
                  <c:v>2.5040300000000002</c:v>
                </c:pt>
                <c:pt idx="633">
                  <c:v>2.5047100000000002</c:v>
                </c:pt>
                <c:pt idx="634">
                  <c:v>2.5052300000000001</c:v>
                </c:pt>
                <c:pt idx="635">
                  <c:v>2.5057100000000001</c:v>
                </c:pt>
                <c:pt idx="636">
                  <c:v>2.5063</c:v>
                </c:pt>
                <c:pt idx="637">
                  <c:v>2.50664</c:v>
                </c:pt>
                <c:pt idx="638">
                  <c:v>2.5070100000000002</c:v>
                </c:pt>
                <c:pt idx="639">
                  <c:v>2.5073300000000001</c:v>
                </c:pt>
                <c:pt idx="640">
                  <c:v>2.5078800000000001</c:v>
                </c:pt>
                <c:pt idx="641">
                  <c:v>2.5083299999999999</c:v>
                </c:pt>
                <c:pt idx="642">
                  <c:v>2.50867</c:v>
                </c:pt>
                <c:pt idx="643">
                  <c:v>2.5091299999999999</c:v>
                </c:pt>
                <c:pt idx="644">
                  <c:v>2.5100799999999999</c:v>
                </c:pt>
                <c:pt idx="645">
                  <c:v>2.5107200000000001</c:v>
                </c:pt>
                <c:pt idx="646">
                  <c:v>2.5118</c:v>
                </c:pt>
                <c:pt idx="647">
                  <c:v>2.5122</c:v>
                </c:pt>
                <c:pt idx="648">
                  <c:v>2.5137399999999999</c:v>
                </c:pt>
                <c:pt idx="649">
                  <c:v>2.5152199999999998</c:v>
                </c:pt>
                <c:pt idx="650">
                  <c:v>2.51614</c:v>
                </c:pt>
                <c:pt idx="651">
                  <c:v>2.51633</c:v>
                </c:pt>
                <c:pt idx="652">
                  <c:v>2.5168699999999999</c:v>
                </c:pt>
                <c:pt idx="653">
                  <c:v>2.5173700000000001</c:v>
                </c:pt>
                <c:pt idx="654">
                  <c:v>2.5175399999999999</c:v>
                </c:pt>
                <c:pt idx="655">
                  <c:v>2.5184099999999998</c:v>
                </c:pt>
                <c:pt idx="656">
                  <c:v>2.51898</c:v>
                </c:pt>
                <c:pt idx="657">
                  <c:v>2.52041</c:v>
                </c:pt>
                <c:pt idx="658">
                  <c:v>2.5206900000000001</c:v>
                </c:pt>
                <c:pt idx="659">
                  <c:v>2.5216699999999999</c:v>
                </c:pt>
                <c:pt idx="660">
                  <c:v>2.5219399999999998</c:v>
                </c:pt>
                <c:pt idx="661">
                  <c:v>2.5221300000000002</c:v>
                </c:pt>
                <c:pt idx="662">
                  <c:v>2.5226500000000001</c:v>
                </c:pt>
                <c:pt idx="663">
                  <c:v>2.5235799999999999</c:v>
                </c:pt>
                <c:pt idx="664">
                  <c:v>2.52433</c:v>
                </c:pt>
                <c:pt idx="665">
                  <c:v>2.5251100000000002</c:v>
                </c:pt>
                <c:pt idx="666">
                  <c:v>2.5257399999999999</c:v>
                </c:pt>
                <c:pt idx="667">
                  <c:v>2.5264199999999999</c:v>
                </c:pt>
                <c:pt idx="668">
                  <c:v>2.52677</c:v>
                </c:pt>
                <c:pt idx="669">
                  <c:v>2.52712</c:v>
                </c:pt>
                <c:pt idx="670">
                  <c:v>2.5275599999999998</c:v>
                </c:pt>
                <c:pt idx="671">
                  <c:v>2.5281099999999999</c:v>
                </c:pt>
                <c:pt idx="672">
                  <c:v>2.5284599999999999</c:v>
                </c:pt>
                <c:pt idx="673">
                  <c:v>2.5289199999999998</c:v>
                </c:pt>
                <c:pt idx="674">
                  <c:v>2.5292300000000001</c:v>
                </c:pt>
                <c:pt idx="675">
                  <c:v>2.5296400000000001</c:v>
                </c:pt>
                <c:pt idx="676">
                  <c:v>2.5303200000000001</c:v>
                </c:pt>
                <c:pt idx="677">
                  <c:v>2.53078</c:v>
                </c:pt>
                <c:pt idx="678">
                  <c:v>2.5317699999999999</c:v>
                </c:pt>
                <c:pt idx="679">
                  <c:v>2.5327999999999999</c:v>
                </c:pt>
                <c:pt idx="680">
                  <c:v>2.5335299999999998</c:v>
                </c:pt>
                <c:pt idx="681">
                  <c:v>2.5346000000000002</c:v>
                </c:pt>
                <c:pt idx="682">
                  <c:v>2.5354700000000001</c:v>
                </c:pt>
                <c:pt idx="683">
                  <c:v>2.5363000000000002</c:v>
                </c:pt>
                <c:pt idx="684">
                  <c:v>2.5369199999999998</c:v>
                </c:pt>
                <c:pt idx="685">
                  <c:v>2.53735</c:v>
                </c:pt>
                <c:pt idx="686">
                  <c:v>2.5380500000000001</c:v>
                </c:pt>
                <c:pt idx="687">
                  <c:v>2.5383100000000001</c:v>
                </c:pt>
                <c:pt idx="688">
                  <c:v>2.5388500000000001</c:v>
                </c:pt>
                <c:pt idx="689">
                  <c:v>2.5395300000000001</c:v>
                </c:pt>
                <c:pt idx="690">
                  <c:v>2.5404300000000002</c:v>
                </c:pt>
                <c:pt idx="691">
                  <c:v>2.5411100000000002</c:v>
                </c:pt>
                <c:pt idx="692">
                  <c:v>2.5418799999999999</c:v>
                </c:pt>
                <c:pt idx="693">
                  <c:v>2.5422500000000001</c:v>
                </c:pt>
                <c:pt idx="694">
                  <c:v>2.5426799999999998</c:v>
                </c:pt>
                <c:pt idx="695">
                  <c:v>2.5432800000000002</c:v>
                </c:pt>
                <c:pt idx="696">
                  <c:v>2.5440999999999998</c:v>
                </c:pt>
                <c:pt idx="697">
                  <c:v>2.54481</c:v>
                </c:pt>
                <c:pt idx="698">
                  <c:v>2.5452400000000002</c:v>
                </c:pt>
                <c:pt idx="699">
                  <c:v>2.5460699999999998</c:v>
                </c:pt>
                <c:pt idx="700">
                  <c:v>2.5470799999999998</c:v>
                </c:pt>
                <c:pt idx="701">
                  <c:v>2.5473499999999998</c:v>
                </c:pt>
                <c:pt idx="702">
                  <c:v>2.5476800000000002</c:v>
                </c:pt>
                <c:pt idx="703">
                  <c:v>2.5481199999999999</c:v>
                </c:pt>
                <c:pt idx="704">
                  <c:v>2.5484399999999998</c:v>
                </c:pt>
                <c:pt idx="705">
                  <c:v>2.5486499999999999</c:v>
                </c:pt>
                <c:pt idx="706">
                  <c:v>2.5490499999999998</c:v>
                </c:pt>
                <c:pt idx="707">
                  <c:v>2.5494300000000001</c:v>
                </c:pt>
                <c:pt idx="708">
                  <c:v>2.5498099999999999</c:v>
                </c:pt>
                <c:pt idx="709">
                  <c:v>2.55097</c:v>
                </c:pt>
                <c:pt idx="710">
                  <c:v>2.55185</c:v>
                </c:pt>
                <c:pt idx="711">
                  <c:v>2.55274</c:v>
                </c:pt>
                <c:pt idx="712">
                  <c:v>2.5533999999999999</c:v>
                </c:pt>
                <c:pt idx="713">
                  <c:v>2.5542199999999999</c:v>
                </c:pt>
                <c:pt idx="714">
                  <c:v>2.55524</c:v>
                </c:pt>
                <c:pt idx="715">
                  <c:v>2.5555099999999999</c:v>
                </c:pt>
                <c:pt idx="716">
                  <c:v>2.5561799999999999</c:v>
                </c:pt>
                <c:pt idx="717">
                  <c:v>2.55708</c:v>
                </c:pt>
                <c:pt idx="718">
                  <c:v>2.5576300000000001</c:v>
                </c:pt>
                <c:pt idx="719">
                  <c:v>2.55816</c:v>
                </c:pt>
                <c:pt idx="720">
                  <c:v>2.5590000000000002</c:v>
                </c:pt>
                <c:pt idx="721">
                  <c:v>2.55931</c:v>
                </c:pt>
                <c:pt idx="722">
                  <c:v>2.5600399999999999</c:v>
                </c:pt>
                <c:pt idx="723">
                  <c:v>2.5606100000000001</c:v>
                </c:pt>
                <c:pt idx="724">
                  <c:v>2.56135</c:v>
                </c:pt>
                <c:pt idx="725">
                  <c:v>2.5617399999999999</c:v>
                </c:pt>
                <c:pt idx="726">
                  <c:v>2.56271</c:v>
                </c:pt>
                <c:pt idx="727">
                  <c:v>2.5635599999999998</c:v>
                </c:pt>
                <c:pt idx="728">
                  <c:v>2.5641099999999999</c:v>
                </c:pt>
                <c:pt idx="729">
                  <c:v>2.5651000000000002</c:v>
                </c:pt>
                <c:pt idx="730">
                  <c:v>2.5657100000000002</c:v>
                </c:pt>
                <c:pt idx="731">
                  <c:v>2.5662099999999999</c:v>
                </c:pt>
                <c:pt idx="732">
                  <c:v>2.5672199999999998</c:v>
                </c:pt>
                <c:pt idx="733">
                  <c:v>2.5685799999999999</c:v>
                </c:pt>
                <c:pt idx="734">
                  <c:v>2.5688800000000001</c:v>
                </c:pt>
                <c:pt idx="735">
                  <c:v>2.5693299999999999</c:v>
                </c:pt>
                <c:pt idx="736">
                  <c:v>2.5697399999999999</c:v>
                </c:pt>
                <c:pt idx="737">
                  <c:v>2.5702199999999999</c:v>
                </c:pt>
                <c:pt idx="738">
                  <c:v>2.5706600000000002</c:v>
                </c:pt>
                <c:pt idx="739">
                  <c:v>2.5717699999999999</c:v>
                </c:pt>
                <c:pt idx="740">
                  <c:v>2.5722299999999998</c:v>
                </c:pt>
                <c:pt idx="741">
                  <c:v>2.5729199999999999</c:v>
                </c:pt>
                <c:pt idx="742">
                  <c:v>2.5741200000000002</c:v>
                </c:pt>
                <c:pt idx="743">
                  <c:v>2.5747200000000001</c:v>
                </c:pt>
                <c:pt idx="744">
                  <c:v>2.5754299999999999</c:v>
                </c:pt>
                <c:pt idx="745">
                  <c:v>2.5766499999999999</c:v>
                </c:pt>
                <c:pt idx="746">
                  <c:v>2.5775299999999999</c:v>
                </c:pt>
                <c:pt idx="747">
                  <c:v>2.57795</c:v>
                </c:pt>
                <c:pt idx="748">
                  <c:v>2.57843</c:v>
                </c:pt>
                <c:pt idx="749">
                  <c:v>2.5790700000000002</c:v>
                </c:pt>
                <c:pt idx="750">
                  <c:v>2.5795599999999999</c:v>
                </c:pt>
                <c:pt idx="751">
                  <c:v>2.58026</c:v>
                </c:pt>
                <c:pt idx="752">
                  <c:v>2.5805400000000001</c:v>
                </c:pt>
                <c:pt idx="753">
                  <c:v>2.5819899999999998</c:v>
                </c:pt>
                <c:pt idx="754">
                  <c:v>2.5823900000000002</c:v>
                </c:pt>
                <c:pt idx="755">
                  <c:v>2.5828899999999999</c:v>
                </c:pt>
                <c:pt idx="756">
                  <c:v>2.5832000000000002</c:v>
                </c:pt>
                <c:pt idx="757">
                  <c:v>2.5837300000000001</c:v>
                </c:pt>
                <c:pt idx="758">
                  <c:v>2.5842499999999999</c:v>
                </c:pt>
                <c:pt idx="759">
                  <c:v>2.5851099999999998</c:v>
                </c:pt>
                <c:pt idx="760">
                  <c:v>2.58588</c:v>
                </c:pt>
                <c:pt idx="761">
                  <c:v>2.5861499999999999</c:v>
                </c:pt>
                <c:pt idx="762">
                  <c:v>2.5873900000000001</c:v>
                </c:pt>
                <c:pt idx="763">
                  <c:v>2.5878700000000001</c:v>
                </c:pt>
                <c:pt idx="764">
                  <c:v>2.5884499999999999</c:v>
                </c:pt>
                <c:pt idx="765">
                  <c:v>2.58955</c:v>
                </c:pt>
                <c:pt idx="766">
                  <c:v>2.5904500000000001</c:v>
                </c:pt>
                <c:pt idx="767">
                  <c:v>2.5909599999999999</c:v>
                </c:pt>
                <c:pt idx="768">
                  <c:v>2.5913599999999999</c:v>
                </c:pt>
                <c:pt idx="769">
                  <c:v>2.59178</c:v>
                </c:pt>
                <c:pt idx="770">
                  <c:v>2.5923699999999998</c:v>
                </c:pt>
                <c:pt idx="771">
                  <c:v>2.59314</c:v>
                </c:pt>
                <c:pt idx="772">
                  <c:v>2.5942799999999999</c:v>
                </c:pt>
                <c:pt idx="773">
                  <c:v>2.5946600000000002</c:v>
                </c:pt>
                <c:pt idx="774">
                  <c:v>2.5955599999999999</c:v>
                </c:pt>
                <c:pt idx="775">
                  <c:v>2.5963099999999999</c:v>
                </c:pt>
                <c:pt idx="776">
                  <c:v>2.5971500000000001</c:v>
                </c:pt>
                <c:pt idx="777">
                  <c:v>2.59795</c:v>
                </c:pt>
                <c:pt idx="778">
                  <c:v>2.59917</c:v>
                </c:pt>
                <c:pt idx="779">
                  <c:v>2.59999</c:v>
                </c:pt>
                <c:pt idx="780">
                  <c:v>2.6008</c:v>
                </c:pt>
                <c:pt idx="781">
                  <c:v>2.60168</c:v>
                </c:pt>
                <c:pt idx="782">
                  <c:v>2.6022099999999999</c:v>
                </c:pt>
                <c:pt idx="783">
                  <c:v>2.6030899999999999</c:v>
                </c:pt>
                <c:pt idx="784">
                  <c:v>2.6036000000000001</c:v>
                </c:pt>
                <c:pt idx="785">
                  <c:v>2.6041400000000001</c:v>
                </c:pt>
                <c:pt idx="786">
                  <c:v>2.60493</c:v>
                </c:pt>
                <c:pt idx="787">
                  <c:v>2.60568</c:v>
                </c:pt>
                <c:pt idx="788">
                  <c:v>2.60602</c:v>
                </c:pt>
                <c:pt idx="789">
                  <c:v>2.6066699999999998</c:v>
                </c:pt>
                <c:pt idx="790">
                  <c:v>2.6074099999999998</c:v>
                </c:pt>
                <c:pt idx="791">
                  <c:v>2.6080299999999998</c:v>
                </c:pt>
                <c:pt idx="792">
                  <c:v>2.6084399999999999</c:v>
                </c:pt>
                <c:pt idx="793">
                  <c:v>2.6090499999999999</c:v>
                </c:pt>
                <c:pt idx="794">
                  <c:v>2.6093500000000001</c:v>
                </c:pt>
                <c:pt idx="795">
                  <c:v>2.6099600000000001</c:v>
                </c:pt>
                <c:pt idx="796">
                  <c:v>2.61029</c:v>
                </c:pt>
                <c:pt idx="797">
                  <c:v>2.6107800000000001</c:v>
                </c:pt>
                <c:pt idx="798">
                  <c:v>2.61164</c:v>
                </c:pt>
                <c:pt idx="799">
                  <c:v>2.6118800000000002</c:v>
                </c:pt>
                <c:pt idx="800">
                  <c:v>2.61252</c:v>
                </c:pt>
                <c:pt idx="801">
                  <c:v>2.61355</c:v>
                </c:pt>
                <c:pt idx="802">
                  <c:v>2.61388</c:v>
                </c:pt>
                <c:pt idx="803">
                  <c:v>2.6141999999999999</c:v>
                </c:pt>
                <c:pt idx="804">
                  <c:v>2.61469</c:v>
                </c:pt>
                <c:pt idx="805">
                  <c:v>2.6153</c:v>
                </c:pt>
                <c:pt idx="806">
                  <c:v>2.6156600000000001</c:v>
                </c:pt>
                <c:pt idx="807">
                  <c:v>2.6163699999999999</c:v>
                </c:pt>
                <c:pt idx="808">
                  <c:v>2.61707</c:v>
                </c:pt>
                <c:pt idx="809">
                  <c:v>2.6182400000000001</c:v>
                </c:pt>
                <c:pt idx="810">
                  <c:v>2.6190799999999999</c:v>
                </c:pt>
                <c:pt idx="811">
                  <c:v>2.6196999999999999</c:v>
                </c:pt>
                <c:pt idx="812">
                  <c:v>2.6203799999999999</c:v>
                </c:pt>
                <c:pt idx="813">
                  <c:v>2.6213899999999999</c:v>
                </c:pt>
                <c:pt idx="814">
                  <c:v>2.62344</c:v>
                </c:pt>
                <c:pt idx="815">
                  <c:v>2.6240299999999999</c:v>
                </c:pt>
                <c:pt idx="816">
                  <c:v>2.6251799999999998</c:v>
                </c:pt>
                <c:pt idx="817">
                  <c:v>2.62561</c:v>
                </c:pt>
                <c:pt idx="818">
                  <c:v>2.6261999999999999</c:v>
                </c:pt>
                <c:pt idx="819">
                  <c:v>2.6265499999999999</c:v>
                </c:pt>
                <c:pt idx="820">
                  <c:v>2.6272799999999998</c:v>
                </c:pt>
                <c:pt idx="821">
                  <c:v>2.62798</c:v>
                </c:pt>
                <c:pt idx="822">
                  <c:v>2.6289199999999999</c:v>
                </c:pt>
                <c:pt idx="823">
                  <c:v>2.6301399999999999</c:v>
                </c:pt>
                <c:pt idx="824">
                  <c:v>2.63042</c:v>
                </c:pt>
                <c:pt idx="825">
                  <c:v>2.6310899999999999</c:v>
                </c:pt>
                <c:pt idx="826">
                  <c:v>2.6317499999999998</c:v>
                </c:pt>
                <c:pt idx="827">
                  <c:v>2.6323400000000001</c:v>
                </c:pt>
                <c:pt idx="828">
                  <c:v>2.6329099999999999</c:v>
                </c:pt>
                <c:pt idx="829">
                  <c:v>2.63361</c:v>
                </c:pt>
                <c:pt idx="830">
                  <c:v>2.6343100000000002</c:v>
                </c:pt>
                <c:pt idx="831">
                  <c:v>2.6353</c:v>
                </c:pt>
                <c:pt idx="832">
                  <c:v>2.6355599999999999</c:v>
                </c:pt>
                <c:pt idx="833">
                  <c:v>2.6361599999999998</c:v>
                </c:pt>
                <c:pt idx="834">
                  <c:v>2.6371000000000002</c:v>
                </c:pt>
                <c:pt idx="835">
                  <c:v>2.6378599999999999</c:v>
                </c:pt>
                <c:pt idx="836">
                  <c:v>2.63863</c:v>
                </c:pt>
                <c:pt idx="837">
                  <c:v>2.6391</c:v>
                </c:pt>
                <c:pt idx="838">
                  <c:v>2.6396099999999998</c:v>
                </c:pt>
                <c:pt idx="839">
                  <c:v>2.64011</c:v>
                </c:pt>
                <c:pt idx="840">
                  <c:v>2.6408</c:v>
                </c:pt>
                <c:pt idx="841">
                  <c:v>2.6414800000000001</c:v>
                </c:pt>
                <c:pt idx="842">
                  <c:v>2.6421800000000002</c:v>
                </c:pt>
                <c:pt idx="843">
                  <c:v>2.6431399999999998</c:v>
                </c:pt>
                <c:pt idx="844">
                  <c:v>2.64378</c:v>
                </c:pt>
                <c:pt idx="845">
                  <c:v>2.6442999999999999</c:v>
                </c:pt>
                <c:pt idx="846">
                  <c:v>2.6453500000000001</c:v>
                </c:pt>
                <c:pt idx="847">
                  <c:v>2.6469499999999999</c:v>
                </c:pt>
                <c:pt idx="848">
                  <c:v>2.6478000000000002</c:v>
                </c:pt>
                <c:pt idx="849">
                  <c:v>2.6492900000000001</c:v>
                </c:pt>
                <c:pt idx="850">
                  <c:v>2.6499000000000001</c:v>
                </c:pt>
                <c:pt idx="851">
                  <c:v>2.6504699999999999</c:v>
                </c:pt>
                <c:pt idx="852">
                  <c:v>2.6512600000000002</c:v>
                </c:pt>
                <c:pt idx="853">
                  <c:v>2.65198</c:v>
                </c:pt>
                <c:pt idx="854">
                  <c:v>2.6526900000000002</c:v>
                </c:pt>
                <c:pt idx="855">
                  <c:v>2.6536599999999999</c:v>
                </c:pt>
                <c:pt idx="856">
                  <c:v>2.65462</c:v>
                </c:pt>
                <c:pt idx="857">
                  <c:v>2.6549200000000002</c:v>
                </c:pt>
                <c:pt idx="858">
                  <c:v>2.6556000000000002</c:v>
                </c:pt>
                <c:pt idx="859">
                  <c:v>2.6561900000000001</c:v>
                </c:pt>
                <c:pt idx="860">
                  <c:v>2.6571799999999999</c:v>
                </c:pt>
                <c:pt idx="861">
                  <c:v>2.6577700000000002</c:v>
                </c:pt>
                <c:pt idx="862">
                  <c:v>2.6589800000000001</c:v>
                </c:pt>
                <c:pt idx="863">
                  <c:v>2.6601400000000002</c:v>
                </c:pt>
                <c:pt idx="864">
                  <c:v>2.6612399999999998</c:v>
                </c:pt>
                <c:pt idx="865">
                  <c:v>2.66168</c:v>
                </c:pt>
                <c:pt idx="866">
                  <c:v>2.6623800000000002</c:v>
                </c:pt>
                <c:pt idx="867">
                  <c:v>2.6629399999999999</c:v>
                </c:pt>
                <c:pt idx="868">
                  <c:v>2.66411</c:v>
                </c:pt>
                <c:pt idx="869">
                  <c:v>2.66533</c:v>
                </c:pt>
                <c:pt idx="870">
                  <c:v>2.6659199999999998</c:v>
                </c:pt>
                <c:pt idx="871">
                  <c:v>2.6664699999999999</c:v>
                </c:pt>
                <c:pt idx="872">
                  <c:v>2.6674000000000002</c:v>
                </c:pt>
                <c:pt idx="873">
                  <c:v>2.6680199999999998</c:v>
                </c:pt>
                <c:pt idx="874">
                  <c:v>2.66933</c:v>
                </c:pt>
                <c:pt idx="875">
                  <c:v>2.6697600000000001</c:v>
                </c:pt>
                <c:pt idx="876">
                  <c:v>2.6709800000000001</c:v>
                </c:pt>
                <c:pt idx="877">
                  <c:v>2.6714099999999998</c:v>
                </c:pt>
                <c:pt idx="878">
                  <c:v>2.6718600000000001</c:v>
                </c:pt>
                <c:pt idx="879">
                  <c:v>2.6725599999999998</c:v>
                </c:pt>
                <c:pt idx="880">
                  <c:v>2.6730800000000001</c:v>
                </c:pt>
                <c:pt idx="881">
                  <c:v>2.6738</c:v>
                </c:pt>
                <c:pt idx="882">
                  <c:v>2.6754500000000001</c:v>
                </c:pt>
                <c:pt idx="883">
                  <c:v>2.6761900000000001</c:v>
                </c:pt>
                <c:pt idx="884">
                  <c:v>2.67699</c:v>
                </c:pt>
                <c:pt idx="885">
                  <c:v>2.6776</c:v>
                </c:pt>
                <c:pt idx="886">
                  <c:v>2.6783399999999999</c:v>
                </c:pt>
                <c:pt idx="887">
                  <c:v>2.6788400000000001</c:v>
                </c:pt>
                <c:pt idx="888">
                  <c:v>2.6800999999999999</c:v>
                </c:pt>
                <c:pt idx="889">
                  <c:v>2.6806199999999998</c:v>
                </c:pt>
                <c:pt idx="890">
                  <c:v>2.6813199999999999</c:v>
                </c:pt>
                <c:pt idx="891">
                  <c:v>2.6821199999999998</c:v>
                </c:pt>
                <c:pt idx="892">
                  <c:v>2.6833900000000002</c:v>
                </c:pt>
                <c:pt idx="893">
                  <c:v>2.6842700000000002</c:v>
                </c:pt>
                <c:pt idx="894">
                  <c:v>2.68458</c:v>
                </c:pt>
                <c:pt idx="895">
                  <c:v>2.6853400000000001</c:v>
                </c:pt>
                <c:pt idx="896">
                  <c:v>2.68668</c:v>
                </c:pt>
                <c:pt idx="897">
                  <c:v>2.6873</c:v>
                </c:pt>
                <c:pt idx="898">
                  <c:v>2.68818</c:v>
                </c:pt>
                <c:pt idx="899">
                  <c:v>2.6893199999999999</c:v>
                </c:pt>
                <c:pt idx="900">
                  <c:v>2.6899000000000002</c:v>
                </c:pt>
                <c:pt idx="901">
                  <c:v>2.6911</c:v>
                </c:pt>
                <c:pt idx="902">
                  <c:v>2.6918899999999999</c:v>
                </c:pt>
                <c:pt idx="903">
                  <c:v>2.69231</c:v>
                </c:pt>
                <c:pt idx="904">
                  <c:v>2.6928399999999999</c:v>
                </c:pt>
                <c:pt idx="905">
                  <c:v>2.69353</c:v>
                </c:pt>
                <c:pt idx="906">
                  <c:v>2.694</c:v>
                </c:pt>
                <c:pt idx="907">
                  <c:v>2.6955900000000002</c:v>
                </c:pt>
                <c:pt idx="908">
                  <c:v>2.6962899999999999</c:v>
                </c:pt>
                <c:pt idx="909">
                  <c:v>2.6974900000000002</c:v>
                </c:pt>
                <c:pt idx="910">
                  <c:v>2.6982499999999998</c:v>
                </c:pt>
                <c:pt idx="911">
                  <c:v>2.6989399999999999</c:v>
                </c:pt>
                <c:pt idx="912">
                  <c:v>2.6994600000000002</c:v>
                </c:pt>
                <c:pt idx="913">
                  <c:v>2.6998899999999999</c:v>
                </c:pt>
                <c:pt idx="914">
                  <c:v>2.7004299999999999</c:v>
                </c:pt>
                <c:pt idx="915">
                  <c:v>2.7010999999999998</c:v>
                </c:pt>
                <c:pt idx="916">
                  <c:v>2.70208</c:v>
                </c:pt>
                <c:pt idx="917">
                  <c:v>2.70329</c:v>
                </c:pt>
                <c:pt idx="918">
                  <c:v>2.70397</c:v>
                </c:pt>
                <c:pt idx="919">
                  <c:v>2.7044899999999998</c:v>
                </c:pt>
                <c:pt idx="920">
                  <c:v>2.7050700000000001</c:v>
                </c:pt>
                <c:pt idx="921">
                  <c:v>2.7060599999999999</c:v>
                </c:pt>
                <c:pt idx="922">
                  <c:v>2.7066699999999999</c:v>
                </c:pt>
                <c:pt idx="923">
                  <c:v>2.7079599999999999</c:v>
                </c:pt>
                <c:pt idx="924">
                  <c:v>2.7084700000000002</c:v>
                </c:pt>
                <c:pt idx="925">
                  <c:v>2.7100300000000002</c:v>
                </c:pt>
                <c:pt idx="926">
                  <c:v>2.7107899999999998</c:v>
                </c:pt>
                <c:pt idx="927">
                  <c:v>2.7110099999999999</c:v>
                </c:pt>
                <c:pt idx="928">
                  <c:v>2.7112799999999999</c:v>
                </c:pt>
                <c:pt idx="929">
                  <c:v>2.7124299999999999</c:v>
                </c:pt>
                <c:pt idx="930">
                  <c:v>2.7131799999999999</c:v>
                </c:pt>
                <c:pt idx="931">
                  <c:v>2.71427</c:v>
                </c:pt>
                <c:pt idx="932">
                  <c:v>2.71515</c:v>
                </c:pt>
                <c:pt idx="933">
                  <c:v>2.7162099999999998</c:v>
                </c:pt>
                <c:pt idx="934">
                  <c:v>2.71705</c:v>
                </c:pt>
                <c:pt idx="935">
                  <c:v>2.71766</c:v>
                </c:pt>
                <c:pt idx="936">
                  <c:v>2.7187000000000001</c:v>
                </c:pt>
                <c:pt idx="937">
                  <c:v>2.71943</c:v>
                </c:pt>
                <c:pt idx="938">
                  <c:v>2.7202000000000002</c:v>
                </c:pt>
                <c:pt idx="939">
                  <c:v>2.72126</c:v>
                </c:pt>
                <c:pt idx="940">
                  <c:v>2.7222599999999999</c:v>
                </c:pt>
                <c:pt idx="941">
                  <c:v>2.7231999999999998</c:v>
                </c:pt>
                <c:pt idx="942">
                  <c:v>2.72403</c:v>
                </c:pt>
                <c:pt idx="943">
                  <c:v>2.7251400000000001</c:v>
                </c:pt>
                <c:pt idx="944">
                  <c:v>2.72601</c:v>
                </c:pt>
                <c:pt idx="945">
                  <c:v>2.7271000000000001</c:v>
                </c:pt>
                <c:pt idx="946">
                  <c:v>2.7275900000000002</c:v>
                </c:pt>
                <c:pt idx="947">
                  <c:v>2.7283300000000001</c:v>
                </c:pt>
                <c:pt idx="948">
                  <c:v>2.7284999999999999</c:v>
                </c:pt>
                <c:pt idx="949">
                  <c:v>2.72959</c:v>
                </c:pt>
                <c:pt idx="950">
                  <c:v>2.7309000000000001</c:v>
                </c:pt>
                <c:pt idx="951">
                  <c:v>2.7319300000000002</c:v>
                </c:pt>
                <c:pt idx="952">
                  <c:v>2.7325300000000001</c:v>
                </c:pt>
                <c:pt idx="953">
                  <c:v>2.7330899999999998</c:v>
                </c:pt>
                <c:pt idx="954">
                  <c:v>2.7345100000000002</c:v>
                </c:pt>
                <c:pt idx="955">
                  <c:v>2.7353900000000002</c:v>
                </c:pt>
                <c:pt idx="956">
                  <c:v>2.7366100000000002</c:v>
                </c:pt>
                <c:pt idx="957">
                  <c:v>2.7368999999999999</c:v>
                </c:pt>
                <c:pt idx="958">
                  <c:v>2.7376800000000001</c:v>
                </c:pt>
                <c:pt idx="959">
                  <c:v>2.73895</c:v>
                </c:pt>
                <c:pt idx="960">
                  <c:v>2.7394599999999998</c:v>
                </c:pt>
                <c:pt idx="961">
                  <c:v>2.7401</c:v>
                </c:pt>
                <c:pt idx="962">
                  <c:v>2.7408600000000001</c:v>
                </c:pt>
                <c:pt idx="963">
                  <c:v>2.7415699999999998</c:v>
                </c:pt>
                <c:pt idx="964">
                  <c:v>2.7427199999999998</c:v>
                </c:pt>
                <c:pt idx="965">
                  <c:v>2.7431100000000002</c:v>
                </c:pt>
                <c:pt idx="966">
                  <c:v>2.7448899999999998</c:v>
                </c:pt>
                <c:pt idx="967">
                  <c:v>2.74539</c:v>
                </c:pt>
                <c:pt idx="968">
                  <c:v>2.7461700000000002</c:v>
                </c:pt>
                <c:pt idx="969">
                  <c:v>2.7473000000000001</c:v>
                </c:pt>
                <c:pt idx="970">
                  <c:v>2.7485300000000001</c:v>
                </c:pt>
                <c:pt idx="971">
                  <c:v>2.74932</c:v>
                </c:pt>
                <c:pt idx="972">
                  <c:v>2.7506300000000001</c:v>
                </c:pt>
                <c:pt idx="973">
                  <c:v>2.7512099999999999</c:v>
                </c:pt>
                <c:pt idx="974">
                  <c:v>2.7519</c:v>
                </c:pt>
                <c:pt idx="975">
                  <c:v>2.7526899999999999</c:v>
                </c:pt>
                <c:pt idx="976">
                  <c:v>2.7535799999999999</c:v>
                </c:pt>
                <c:pt idx="977">
                  <c:v>2.7546200000000001</c:v>
                </c:pt>
                <c:pt idx="978">
                  <c:v>2.7555299999999998</c:v>
                </c:pt>
                <c:pt idx="979">
                  <c:v>2.75665</c:v>
                </c:pt>
                <c:pt idx="980">
                  <c:v>2.7573300000000001</c:v>
                </c:pt>
                <c:pt idx="981">
                  <c:v>2.7582800000000001</c:v>
                </c:pt>
                <c:pt idx="982">
                  <c:v>2.75936</c:v>
                </c:pt>
                <c:pt idx="983">
                  <c:v>2.7602500000000001</c:v>
                </c:pt>
                <c:pt idx="984">
                  <c:v>2.7615799999999999</c:v>
                </c:pt>
                <c:pt idx="985">
                  <c:v>2.7622800000000001</c:v>
                </c:pt>
                <c:pt idx="986">
                  <c:v>2.7626200000000001</c:v>
                </c:pt>
                <c:pt idx="987">
                  <c:v>2.76396</c:v>
                </c:pt>
                <c:pt idx="988">
                  <c:v>2.76491</c:v>
                </c:pt>
                <c:pt idx="989">
                  <c:v>2.7655400000000001</c:v>
                </c:pt>
                <c:pt idx="990">
                  <c:v>2.76641</c:v>
                </c:pt>
                <c:pt idx="991">
                  <c:v>2.76722</c:v>
                </c:pt>
                <c:pt idx="992">
                  <c:v>2.7684199999999999</c:v>
                </c:pt>
                <c:pt idx="993">
                  <c:v>2.7689599999999999</c:v>
                </c:pt>
                <c:pt idx="994">
                  <c:v>2.7701099999999999</c:v>
                </c:pt>
                <c:pt idx="995">
                  <c:v>2.7706</c:v>
                </c:pt>
                <c:pt idx="996">
                  <c:v>2.7713100000000002</c:v>
                </c:pt>
                <c:pt idx="997">
                  <c:v>2.7725200000000001</c:v>
                </c:pt>
                <c:pt idx="998">
                  <c:v>2.7735699999999999</c:v>
                </c:pt>
                <c:pt idx="999">
                  <c:v>2.77468</c:v>
                </c:pt>
                <c:pt idx="1000">
                  <c:v>2.7751399999999999</c:v>
                </c:pt>
                <c:pt idx="1001">
                  <c:v>2.7759100000000001</c:v>
                </c:pt>
                <c:pt idx="1002">
                  <c:v>2.7767200000000001</c:v>
                </c:pt>
                <c:pt idx="1003">
                  <c:v>2.7775500000000002</c:v>
                </c:pt>
                <c:pt idx="1004">
                  <c:v>2.7783600000000002</c:v>
                </c:pt>
                <c:pt idx="1005">
                  <c:v>2.77888</c:v>
                </c:pt>
                <c:pt idx="1006">
                  <c:v>2.7792400000000002</c:v>
                </c:pt>
                <c:pt idx="1007">
                  <c:v>2.7797700000000001</c:v>
                </c:pt>
                <c:pt idx="1008">
                  <c:v>2.7807599999999999</c:v>
                </c:pt>
                <c:pt idx="1009">
                  <c:v>2.78206</c:v>
                </c:pt>
                <c:pt idx="1010">
                  <c:v>2.7829899999999999</c:v>
                </c:pt>
                <c:pt idx="1011">
                  <c:v>2.7836400000000001</c:v>
                </c:pt>
                <c:pt idx="1012">
                  <c:v>2.78464</c:v>
                </c:pt>
                <c:pt idx="1013">
                  <c:v>2.7852999999999999</c:v>
                </c:pt>
                <c:pt idx="1014">
                  <c:v>2.7865700000000002</c:v>
                </c:pt>
                <c:pt idx="1015">
                  <c:v>2.7876300000000001</c:v>
                </c:pt>
                <c:pt idx="1016">
                  <c:v>2.78878</c:v>
                </c:pt>
                <c:pt idx="1017">
                  <c:v>2.7900200000000002</c:v>
                </c:pt>
                <c:pt idx="1018">
                  <c:v>2.79087</c:v>
                </c:pt>
                <c:pt idx="1019">
                  <c:v>2.7913399999999999</c:v>
                </c:pt>
                <c:pt idx="1020">
                  <c:v>2.79175</c:v>
                </c:pt>
                <c:pt idx="1021">
                  <c:v>2.7925800000000001</c:v>
                </c:pt>
                <c:pt idx="1022">
                  <c:v>2.7934299999999999</c:v>
                </c:pt>
                <c:pt idx="1023">
                  <c:v>2.7947899999999999</c:v>
                </c:pt>
                <c:pt idx="1024">
                  <c:v>2.7957399999999999</c:v>
                </c:pt>
                <c:pt idx="1025">
                  <c:v>2.7966799999999998</c:v>
                </c:pt>
                <c:pt idx="1026">
                  <c:v>2.7970000000000002</c:v>
                </c:pt>
                <c:pt idx="1027">
                  <c:v>2.79793</c:v>
                </c:pt>
                <c:pt idx="1028">
                  <c:v>2.7989700000000002</c:v>
                </c:pt>
                <c:pt idx="1029">
                  <c:v>2.8001800000000001</c:v>
                </c:pt>
                <c:pt idx="1030">
                  <c:v>2.8010000000000002</c:v>
                </c:pt>
                <c:pt idx="1031">
                  <c:v>2.8023400000000001</c:v>
                </c:pt>
                <c:pt idx="1032">
                  <c:v>2.8030300000000001</c:v>
                </c:pt>
                <c:pt idx="1033">
                  <c:v>2.80396</c:v>
                </c:pt>
                <c:pt idx="1034">
                  <c:v>2.8047300000000002</c:v>
                </c:pt>
                <c:pt idx="1035">
                  <c:v>2.8055099999999999</c:v>
                </c:pt>
                <c:pt idx="1036">
                  <c:v>2.8060499999999999</c:v>
                </c:pt>
                <c:pt idx="1037">
                  <c:v>2.8071299999999999</c:v>
                </c:pt>
                <c:pt idx="1038">
                  <c:v>2.8075199999999998</c:v>
                </c:pt>
                <c:pt idx="1039">
                  <c:v>2.8089300000000001</c:v>
                </c:pt>
                <c:pt idx="1040">
                  <c:v>2.8094299999999999</c:v>
                </c:pt>
                <c:pt idx="1041">
                  <c:v>2.8101500000000001</c:v>
                </c:pt>
                <c:pt idx="1042">
                  <c:v>2.81168</c:v>
                </c:pt>
                <c:pt idx="1043">
                  <c:v>2.8126199999999999</c:v>
                </c:pt>
                <c:pt idx="1044">
                  <c:v>2.81338</c:v>
                </c:pt>
                <c:pt idx="1045">
                  <c:v>2.81393</c:v>
                </c:pt>
                <c:pt idx="1046">
                  <c:v>2.8150499999999998</c:v>
                </c:pt>
                <c:pt idx="1047">
                  <c:v>2.8158300000000001</c:v>
                </c:pt>
                <c:pt idx="1048">
                  <c:v>2.81677</c:v>
                </c:pt>
                <c:pt idx="1049">
                  <c:v>2.8180100000000001</c:v>
                </c:pt>
                <c:pt idx="1050">
                  <c:v>2.819</c:v>
                </c:pt>
                <c:pt idx="1051">
                  <c:v>2.8200599999999998</c:v>
                </c:pt>
                <c:pt idx="1052">
                  <c:v>2.8210000000000002</c:v>
                </c:pt>
                <c:pt idx="1053">
                  <c:v>2.82179</c:v>
                </c:pt>
                <c:pt idx="1054">
                  <c:v>2.8225199999999999</c:v>
                </c:pt>
                <c:pt idx="1055">
                  <c:v>2.8236699999999999</c:v>
                </c:pt>
                <c:pt idx="1056">
                  <c:v>2.82484</c:v>
                </c:pt>
                <c:pt idx="1057">
                  <c:v>2.8255300000000001</c:v>
                </c:pt>
                <c:pt idx="1058">
                  <c:v>2.8263199999999999</c:v>
                </c:pt>
                <c:pt idx="1059">
                  <c:v>2.82707</c:v>
                </c:pt>
                <c:pt idx="1060">
                  <c:v>2.82796</c:v>
                </c:pt>
                <c:pt idx="1061">
                  <c:v>2.8298999999999999</c:v>
                </c:pt>
                <c:pt idx="1062">
                  <c:v>2.8319999999999999</c:v>
                </c:pt>
                <c:pt idx="1063">
                  <c:v>2.8324699999999998</c:v>
                </c:pt>
                <c:pt idx="1064">
                  <c:v>2.8334600000000001</c:v>
                </c:pt>
                <c:pt idx="1065">
                  <c:v>2.8344900000000002</c:v>
                </c:pt>
                <c:pt idx="1066">
                  <c:v>2.8352599999999999</c:v>
                </c:pt>
                <c:pt idx="1067">
                  <c:v>2.83589</c:v>
                </c:pt>
                <c:pt idx="1068">
                  <c:v>2.83656</c:v>
                </c:pt>
                <c:pt idx="1069">
                  <c:v>2.8376899999999998</c:v>
                </c:pt>
                <c:pt idx="1070">
                  <c:v>2.8385899999999999</c:v>
                </c:pt>
                <c:pt idx="1071">
                  <c:v>2.83961</c:v>
                </c:pt>
                <c:pt idx="1072">
                  <c:v>2.8412899999999999</c:v>
                </c:pt>
                <c:pt idx="1073">
                  <c:v>2.8418100000000002</c:v>
                </c:pt>
                <c:pt idx="1074">
                  <c:v>2.8422700000000001</c:v>
                </c:pt>
                <c:pt idx="1075">
                  <c:v>2.8439700000000001</c:v>
                </c:pt>
                <c:pt idx="1076">
                  <c:v>2.84571</c:v>
                </c:pt>
                <c:pt idx="1077">
                  <c:v>2.84619</c:v>
                </c:pt>
                <c:pt idx="1078">
                  <c:v>2.8466399999999998</c:v>
                </c:pt>
                <c:pt idx="1079">
                  <c:v>2.84755</c:v>
                </c:pt>
                <c:pt idx="1080">
                  <c:v>2.84856</c:v>
                </c:pt>
                <c:pt idx="1081">
                  <c:v>2.8502900000000002</c:v>
                </c:pt>
                <c:pt idx="1082">
                  <c:v>2.8512499999999998</c:v>
                </c:pt>
                <c:pt idx="1083">
                  <c:v>2.85229</c:v>
                </c:pt>
                <c:pt idx="1084">
                  <c:v>2.8539699999999999</c:v>
                </c:pt>
                <c:pt idx="1085">
                  <c:v>2.8549500000000001</c:v>
                </c:pt>
                <c:pt idx="1086">
                  <c:v>2.8563800000000001</c:v>
                </c:pt>
                <c:pt idx="1087">
                  <c:v>2.8574299999999999</c:v>
                </c:pt>
                <c:pt idx="1088">
                  <c:v>2.8584399999999999</c:v>
                </c:pt>
                <c:pt idx="1089">
                  <c:v>2.8594200000000001</c:v>
                </c:pt>
                <c:pt idx="1090">
                  <c:v>2.86015</c:v>
                </c:pt>
                <c:pt idx="1091">
                  <c:v>2.8607499999999999</c:v>
                </c:pt>
                <c:pt idx="1092">
                  <c:v>2.8618600000000001</c:v>
                </c:pt>
                <c:pt idx="1093">
                  <c:v>2.8624700000000001</c:v>
                </c:pt>
                <c:pt idx="1094">
                  <c:v>2.86374</c:v>
                </c:pt>
                <c:pt idx="1095">
                  <c:v>2.86578</c:v>
                </c:pt>
                <c:pt idx="1096">
                  <c:v>2.8661599999999998</c:v>
                </c:pt>
                <c:pt idx="1097">
                  <c:v>2.8677000000000001</c:v>
                </c:pt>
                <c:pt idx="1098">
                  <c:v>2.8687499999999999</c:v>
                </c:pt>
                <c:pt idx="1099">
                  <c:v>2.8694600000000001</c:v>
                </c:pt>
                <c:pt idx="1100">
                  <c:v>2.8704499999999999</c:v>
                </c:pt>
                <c:pt idx="1101">
                  <c:v>2.87113</c:v>
                </c:pt>
                <c:pt idx="1102">
                  <c:v>2.87209</c:v>
                </c:pt>
                <c:pt idx="1103">
                  <c:v>2.8733599999999999</c:v>
                </c:pt>
                <c:pt idx="1104">
                  <c:v>2.8742700000000001</c:v>
                </c:pt>
                <c:pt idx="1105">
                  <c:v>2.8752300000000002</c:v>
                </c:pt>
                <c:pt idx="1106">
                  <c:v>2.8755899999999999</c:v>
                </c:pt>
                <c:pt idx="1107">
                  <c:v>2.8763700000000001</c:v>
                </c:pt>
                <c:pt idx="1108">
                  <c:v>2.87791</c:v>
                </c:pt>
                <c:pt idx="1109">
                  <c:v>2.8791899999999999</c:v>
                </c:pt>
                <c:pt idx="1110">
                  <c:v>2.88028</c:v>
                </c:pt>
                <c:pt idx="1111">
                  <c:v>2.88083</c:v>
                </c:pt>
                <c:pt idx="1112">
                  <c:v>2.88185</c:v>
                </c:pt>
                <c:pt idx="1113">
                  <c:v>2.8826000000000001</c:v>
                </c:pt>
                <c:pt idx="1114">
                  <c:v>2.8843700000000001</c:v>
                </c:pt>
                <c:pt idx="1115">
                  <c:v>2.8850600000000002</c:v>
                </c:pt>
                <c:pt idx="1116">
                  <c:v>2.8862899999999998</c:v>
                </c:pt>
                <c:pt idx="1117">
                  <c:v>2.8884500000000002</c:v>
                </c:pt>
                <c:pt idx="1118">
                  <c:v>2.88903</c:v>
                </c:pt>
                <c:pt idx="1119">
                  <c:v>2.8908700000000001</c:v>
                </c:pt>
                <c:pt idx="1120">
                  <c:v>2.89255</c:v>
                </c:pt>
                <c:pt idx="1121">
                  <c:v>2.8935300000000002</c:v>
                </c:pt>
                <c:pt idx="1122">
                  <c:v>2.8944000000000001</c:v>
                </c:pt>
                <c:pt idx="1123">
                  <c:v>2.8952200000000001</c:v>
                </c:pt>
                <c:pt idx="1124">
                  <c:v>2.89602</c:v>
                </c:pt>
                <c:pt idx="1125">
                  <c:v>2.8976099999999998</c:v>
                </c:pt>
                <c:pt idx="1126">
                  <c:v>2.8994200000000001</c:v>
                </c:pt>
                <c:pt idx="1127">
                  <c:v>2.8997999999999999</c:v>
                </c:pt>
                <c:pt idx="1128">
                  <c:v>2.9006099999999999</c:v>
                </c:pt>
                <c:pt idx="1129">
                  <c:v>2.9010699999999998</c:v>
                </c:pt>
                <c:pt idx="1130">
                  <c:v>2.9024399999999999</c:v>
                </c:pt>
                <c:pt idx="1131">
                  <c:v>2.90299</c:v>
                </c:pt>
                <c:pt idx="1132">
                  <c:v>2.90456</c:v>
                </c:pt>
                <c:pt idx="1133">
                  <c:v>2.9064299999999998</c:v>
                </c:pt>
                <c:pt idx="1134">
                  <c:v>2.9072300000000002</c:v>
                </c:pt>
                <c:pt idx="1135">
                  <c:v>2.9077500000000001</c:v>
                </c:pt>
                <c:pt idx="1136">
                  <c:v>2.9087999999999998</c:v>
                </c:pt>
                <c:pt idx="1137">
                  <c:v>2.9095499999999999</c:v>
                </c:pt>
                <c:pt idx="1138">
                  <c:v>2.9106299999999998</c:v>
                </c:pt>
                <c:pt idx="1139">
                  <c:v>2.9109400000000001</c:v>
                </c:pt>
                <c:pt idx="1140">
                  <c:v>2.91153</c:v>
                </c:pt>
                <c:pt idx="1141">
                  <c:v>2.91228</c:v>
                </c:pt>
                <c:pt idx="1142">
                  <c:v>2.9129999999999998</c:v>
                </c:pt>
                <c:pt idx="1143">
                  <c:v>2.9144399999999999</c:v>
                </c:pt>
                <c:pt idx="1144">
                  <c:v>2.9163899999999998</c:v>
                </c:pt>
                <c:pt idx="1145">
                  <c:v>2.9179200000000001</c:v>
                </c:pt>
                <c:pt idx="1146">
                  <c:v>2.9192499999999999</c:v>
                </c:pt>
                <c:pt idx="1147">
                  <c:v>2.9200699999999999</c:v>
                </c:pt>
                <c:pt idx="1148">
                  <c:v>2.9206799999999999</c:v>
                </c:pt>
                <c:pt idx="1149">
                  <c:v>2.92177</c:v>
                </c:pt>
                <c:pt idx="1150">
                  <c:v>2.9237000000000002</c:v>
                </c:pt>
                <c:pt idx="1151">
                  <c:v>2.9239899999999999</c:v>
                </c:pt>
                <c:pt idx="1152">
                  <c:v>2.92578</c:v>
                </c:pt>
                <c:pt idx="1153">
                  <c:v>2.9277799999999998</c:v>
                </c:pt>
                <c:pt idx="1154">
                  <c:v>2.9291100000000001</c:v>
                </c:pt>
                <c:pt idx="1155">
                  <c:v>2.9296799999999998</c:v>
                </c:pt>
                <c:pt idx="1156">
                  <c:v>2.9306199999999998</c:v>
                </c:pt>
                <c:pt idx="1157">
                  <c:v>2.9316399999999998</c:v>
                </c:pt>
                <c:pt idx="1158">
                  <c:v>2.9335499999999999</c:v>
                </c:pt>
                <c:pt idx="1159">
                  <c:v>2.9357099999999998</c:v>
                </c:pt>
                <c:pt idx="1160">
                  <c:v>2.9370599999999998</c:v>
                </c:pt>
                <c:pt idx="1161">
                  <c:v>2.9383599999999999</c:v>
                </c:pt>
                <c:pt idx="1162">
                  <c:v>2.9389599999999998</c:v>
                </c:pt>
                <c:pt idx="1163">
                  <c:v>2.93953</c:v>
                </c:pt>
                <c:pt idx="1164">
                  <c:v>2.9397500000000001</c:v>
                </c:pt>
                <c:pt idx="1165">
                  <c:v>2.9413100000000001</c:v>
                </c:pt>
                <c:pt idx="1166">
                  <c:v>2.94279</c:v>
                </c:pt>
                <c:pt idx="1167">
                  <c:v>2.94367</c:v>
                </c:pt>
                <c:pt idx="1168">
                  <c:v>2.9456699999999998</c:v>
                </c:pt>
                <c:pt idx="1169">
                  <c:v>2.9460700000000002</c:v>
                </c:pt>
                <c:pt idx="1170">
                  <c:v>2.9473699999999998</c:v>
                </c:pt>
                <c:pt idx="1171">
                  <c:v>2.9485100000000002</c:v>
                </c:pt>
                <c:pt idx="1172">
                  <c:v>2.94963</c:v>
                </c:pt>
                <c:pt idx="1173">
                  <c:v>2.9507599999999998</c:v>
                </c:pt>
                <c:pt idx="1174">
                  <c:v>2.9517799999999998</c:v>
                </c:pt>
                <c:pt idx="1175">
                  <c:v>2.9527299999999999</c:v>
                </c:pt>
                <c:pt idx="1176">
                  <c:v>2.9538600000000002</c:v>
                </c:pt>
                <c:pt idx="1177">
                  <c:v>2.9557600000000002</c:v>
                </c:pt>
                <c:pt idx="1178">
                  <c:v>2.95703</c:v>
                </c:pt>
                <c:pt idx="1179">
                  <c:v>2.9583599999999999</c:v>
                </c:pt>
                <c:pt idx="1180">
                  <c:v>2.9592200000000002</c:v>
                </c:pt>
                <c:pt idx="1181">
                  <c:v>2.9603799999999998</c:v>
                </c:pt>
                <c:pt idx="1182">
                  <c:v>2.9611100000000001</c:v>
                </c:pt>
                <c:pt idx="1183">
                  <c:v>2.96305</c:v>
                </c:pt>
                <c:pt idx="1184">
                  <c:v>2.9635899999999999</c:v>
                </c:pt>
                <c:pt idx="1185">
                  <c:v>2.96448</c:v>
                </c:pt>
                <c:pt idx="1186">
                  <c:v>2.9656099999999999</c:v>
                </c:pt>
                <c:pt idx="1187">
                  <c:v>2.9669099999999999</c:v>
                </c:pt>
                <c:pt idx="1188">
                  <c:v>2.9677899999999999</c:v>
                </c:pt>
                <c:pt idx="1189">
                  <c:v>2.9686300000000001</c:v>
                </c:pt>
                <c:pt idx="1190">
                  <c:v>2.9703599999999999</c:v>
                </c:pt>
                <c:pt idx="1191">
                  <c:v>2.97173</c:v>
                </c:pt>
                <c:pt idx="1192">
                  <c:v>2.9726400000000002</c:v>
                </c:pt>
                <c:pt idx="1193">
                  <c:v>2.9744000000000002</c:v>
                </c:pt>
                <c:pt idx="1194">
                  <c:v>2.9757799999999999</c:v>
                </c:pt>
                <c:pt idx="1195">
                  <c:v>2.9767700000000001</c:v>
                </c:pt>
                <c:pt idx="1196">
                  <c:v>2.97742</c:v>
                </c:pt>
                <c:pt idx="1197">
                  <c:v>2.9781499999999999</c:v>
                </c:pt>
                <c:pt idx="1198">
                  <c:v>2.9792800000000002</c:v>
                </c:pt>
                <c:pt idx="1199">
                  <c:v>2.9801899999999999</c:v>
                </c:pt>
                <c:pt idx="1200">
                  <c:v>2.9807899999999998</c:v>
                </c:pt>
                <c:pt idx="1201">
                  <c:v>2.9826999999999999</c:v>
                </c:pt>
                <c:pt idx="1202">
                  <c:v>2.9835500000000001</c:v>
                </c:pt>
                <c:pt idx="1203">
                  <c:v>2.9856199999999999</c:v>
                </c:pt>
                <c:pt idx="1204">
                  <c:v>2.98651</c:v>
                </c:pt>
                <c:pt idx="1205">
                  <c:v>2.9883099999999998</c:v>
                </c:pt>
                <c:pt idx="1206">
                  <c:v>2.9907699999999999</c:v>
                </c:pt>
                <c:pt idx="1207">
                  <c:v>2.9919500000000001</c:v>
                </c:pt>
                <c:pt idx="1208">
                  <c:v>2.9925999999999999</c:v>
                </c:pt>
                <c:pt idx="1209">
                  <c:v>2.9938500000000001</c:v>
                </c:pt>
                <c:pt idx="1210">
                  <c:v>2.99437</c:v>
                </c:pt>
                <c:pt idx="1211">
                  <c:v>2.9954999999999998</c:v>
                </c:pt>
                <c:pt idx="1212">
                  <c:v>2.9960499999999999</c:v>
                </c:pt>
                <c:pt idx="1213">
                  <c:v>2.9971100000000002</c:v>
                </c:pt>
                <c:pt idx="1214">
                  <c:v>2.9985200000000001</c:v>
                </c:pt>
                <c:pt idx="1215">
                  <c:v>3.0002399999999998</c:v>
                </c:pt>
                <c:pt idx="1216">
                  <c:v>3.0018500000000001</c:v>
                </c:pt>
                <c:pt idx="1217">
                  <c:v>3.0030399999999999</c:v>
                </c:pt>
                <c:pt idx="1218">
                  <c:v>3.0036999999999998</c:v>
                </c:pt>
                <c:pt idx="1219">
                  <c:v>3.0043299999999999</c:v>
                </c:pt>
                <c:pt idx="1220">
                  <c:v>3.0051399999999999</c:v>
                </c:pt>
                <c:pt idx="1221">
                  <c:v>3.00624</c:v>
                </c:pt>
                <c:pt idx="1222">
                  <c:v>3.00753</c:v>
                </c:pt>
                <c:pt idx="1223">
                  <c:v>3.00908</c:v>
                </c:pt>
                <c:pt idx="1224">
                  <c:v>3.0103399999999998</c:v>
                </c:pt>
                <c:pt idx="1225">
                  <c:v>3.0112199999999998</c:v>
                </c:pt>
                <c:pt idx="1226">
                  <c:v>3.0119500000000001</c:v>
                </c:pt>
                <c:pt idx="1227">
                  <c:v>3.01349</c:v>
                </c:pt>
                <c:pt idx="1228">
                  <c:v>3.0148100000000002</c:v>
                </c:pt>
                <c:pt idx="1229">
                  <c:v>3.0158499999999999</c:v>
                </c:pt>
                <c:pt idx="1230">
                  <c:v>3.0169600000000001</c:v>
                </c:pt>
                <c:pt idx="1231">
                  <c:v>3.0188600000000001</c:v>
                </c:pt>
                <c:pt idx="1232">
                  <c:v>3.0208300000000001</c:v>
                </c:pt>
                <c:pt idx="1233">
                  <c:v>3.0217100000000001</c:v>
                </c:pt>
                <c:pt idx="1234">
                  <c:v>3.0225200000000001</c:v>
                </c:pt>
                <c:pt idx="1235">
                  <c:v>3.0236499999999999</c:v>
                </c:pt>
                <c:pt idx="1236">
                  <c:v>3.0251199999999998</c:v>
                </c:pt>
                <c:pt idx="1237">
                  <c:v>3.0260099999999999</c:v>
                </c:pt>
                <c:pt idx="1238">
                  <c:v>3.02773</c:v>
                </c:pt>
                <c:pt idx="1239">
                  <c:v>3.03003</c:v>
                </c:pt>
                <c:pt idx="1240">
                  <c:v>3.03132</c:v>
                </c:pt>
                <c:pt idx="1241">
                  <c:v>3.03213</c:v>
                </c:pt>
                <c:pt idx="1242">
                  <c:v>3.0335000000000001</c:v>
                </c:pt>
                <c:pt idx="1243">
                  <c:v>3.0338799999999999</c:v>
                </c:pt>
                <c:pt idx="1244">
                  <c:v>3.0348099999999998</c:v>
                </c:pt>
                <c:pt idx="1245">
                  <c:v>3.0357799999999999</c:v>
                </c:pt>
                <c:pt idx="1246">
                  <c:v>3.03654</c:v>
                </c:pt>
                <c:pt idx="1247">
                  <c:v>3.0379800000000001</c:v>
                </c:pt>
                <c:pt idx="1248">
                  <c:v>3.0398200000000002</c:v>
                </c:pt>
                <c:pt idx="1249">
                  <c:v>3.0415299999999998</c:v>
                </c:pt>
                <c:pt idx="1250">
                  <c:v>3.04331</c:v>
                </c:pt>
                <c:pt idx="1251">
                  <c:v>3.0443899999999999</c:v>
                </c:pt>
                <c:pt idx="1252">
                  <c:v>3.0455800000000002</c:v>
                </c:pt>
                <c:pt idx="1253">
                  <c:v>3.0462099999999999</c:v>
                </c:pt>
                <c:pt idx="1254">
                  <c:v>3.0476800000000002</c:v>
                </c:pt>
                <c:pt idx="1255">
                  <c:v>3.0492599999999999</c:v>
                </c:pt>
                <c:pt idx="1256">
                  <c:v>3.0498799999999999</c:v>
                </c:pt>
                <c:pt idx="1257">
                  <c:v>3.0511699999999999</c:v>
                </c:pt>
                <c:pt idx="1258">
                  <c:v>3.05206</c:v>
                </c:pt>
                <c:pt idx="1259">
                  <c:v>3.0523400000000001</c:v>
                </c:pt>
                <c:pt idx="1260">
                  <c:v>3.0546099999999998</c:v>
                </c:pt>
                <c:pt idx="1261">
                  <c:v>3.0563799999999999</c:v>
                </c:pt>
                <c:pt idx="1262">
                  <c:v>3.0575000000000001</c:v>
                </c:pt>
                <c:pt idx="1263">
                  <c:v>3.0586500000000001</c:v>
                </c:pt>
                <c:pt idx="1264">
                  <c:v>3.0605899999999999</c:v>
                </c:pt>
                <c:pt idx="1265">
                  <c:v>3.0626699999999998</c:v>
                </c:pt>
                <c:pt idx="1266">
                  <c:v>3.0637799999999999</c:v>
                </c:pt>
                <c:pt idx="1267">
                  <c:v>3.06508</c:v>
                </c:pt>
                <c:pt idx="1268">
                  <c:v>3.0658300000000001</c:v>
                </c:pt>
                <c:pt idx="1269">
                  <c:v>3.0664899999999999</c:v>
                </c:pt>
                <c:pt idx="1270">
                  <c:v>3.06759</c:v>
                </c:pt>
                <c:pt idx="1271">
                  <c:v>3.0696099999999999</c:v>
                </c:pt>
                <c:pt idx="1272">
                  <c:v>3.0715599999999998</c:v>
                </c:pt>
                <c:pt idx="1273">
                  <c:v>3.0727099999999998</c:v>
                </c:pt>
                <c:pt idx="1274">
                  <c:v>3.0734400000000002</c:v>
                </c:pt>
                <c:pt idx="1275">
                  <c:v>3.07477</c:v>
                </c:pt>
                <c:pt idx="1276">
                  <c:v>3.0753499999999998</c:v>
                </c:pt>
                <c:pt idx="1277">
                  <c:v>3.07734</c:v>
                </c:pt>
                <c:pt idx="1278">
                  <c:v>3.0784899999999999</c:v>
                </c:pt>
                <c:pt idx="1279">
                  <c:v>3.07986</c:v>
                </c:pt>
                <c:pt idx="1280">
                  <c:v>3.0808300000000002</c:v>
                </c:pt>
                <c:pt idx="1281">
                  <c:v>3.08222</c:v>
                </c:pt>
                <c:pt idx="1282">
                  <c:v>3.0842000000000001</c:v>
                </c:pt>
                <c:pt idx="1283">
                  <c:v>3.0855700000000001</c:v>
                </c:pt>
                <c:pt idx="1284">
                  <c:v>3.0869</c:v>
                </c:pt>
                <c:pt idx="1285">
                  <c:v>3.08819</c:v>
                </c:pt>
                <c:pt idx="1286">
                  <c:v>3.0896499999999998</c:v>
                </c:pt>
                <c:pt idx="1287">
                  <c:v>3.09205</c:v>
                </c:pt>
                <c:pt idx="1288">
                  <c:v>3.0928300000000002</c:v>
                </c:pt>
                <c:pt idx="1289">
                  <c:v>3.0943200000000002</c:v>
                </c:pt>
                <c:pt idx="1290">
                  <c:v>3.0968</c:v>
                </c:pt>
                <c:pt idx="1291">
                  <c:v>3.0978500000000002</c:v>
                </c:pt>
                <c:pt idx="1292">
                  <c:v>3.0990099999999998</c:v>
                </c:pt>
                <c:pt idx="1293">
                  <c:v>3.1003400000000001</c:v>
                </c:pt>
                <c:pt idx="1294">
                  <c:v>3.1027399999999998</c:v>
                </c:pt>
                <c:pt idx="1295">
                  <c:v>3.1041500000000002</c:v>
                </c:pt>
                <c:pt idx="1296">
                  <c:v>3.1051500000000001</c:v>
                </c:pt>
                <c:pt idx="1297">
                  <c:v>3.1066199999999999</c:v>
                </c:pt>
                <c:pt idx="1298">
                  <c:v>3.10799</c:v>
                </c:pt>
                <c:pt idx="1299">
                  <c:v>3.1087899999999999</c:v>
                </c:pt>
                <c:pt idx="1300">
                  <c:v>3.1104699999999998</c:v>
                </c:pt>
                <c:pt idx="1301">
                  <c:v>3.1112899999999999</c:v>
                </c:pt>
                <c:pt idx="1302">
                  <c:v>3.11273</c:v>
                </c:pt>
                <c:pt idx="1303">
                  <c:v>3.1143900000000002</c:v>
                </c:pt>
                <c:pt idx="1304">
                  <c:v>3.1160800000000002</c:v>
                </c:pt>
                <c:pt idx="1305">
                  <c:v>3.1178400000000002</c:v>
                </c:pt>
                <c:pt idx="1306">
                  <c:v>3.11829</c:v>
                </c:pt>
                <c:pt idx="1307">
                  <c:v>3.1189499999999999</c:v>
                </c:pt>
                <c:pt idx="1308">
                  <c:v>3.1198000000000001</c:v>
                </c:pt>
                <c:pt idx="1309">
                  <c:v>3.1208399999999998</c:v>
                </c:pt>
                <c:pt idx="1310">
                  <c:v>3.1227</c:v>
                </c:pt>
                <c:pt idx="1311">
                  <c:v>3.1243099999999999</c:v>
                </c:pt>
                <c:pt idx="1312">
                  <c:v>3.1265399999999999</c:v>
                </c:pt>
                <c:pt idx="1313">
                  <c:v>3.12704</c:v>
                </c:pt>
                <c:pt idx="1314">
                  <c:v>3.1291500000000001</c:v>
                </c:pt>
                <c:pt idx="1315">
                  <c:v>3.1302599999999998</c:v>
                </c:pt>
                <c:pt idx="1316">
                  <c:v>3.1323699999999999</c:v>
                </c:pt>
                <c:pt idx="1317">
                  <c:v>3.1345700000000001</c:v>
                </c:pt>
                <c:pt idx="1318">
                  <c:v>3.13551</c:v>
                </c:pt>
                <c:pt idx="1319">
                  <c:v>3.13748</c:v>
                </c:pt>
                <c:pt idx="1320">
                  <c:v>3.13923</c:v>
                </c:pt>
                <c:pt idx="1321">
                  <c:v>3.1396700000000002</c:v>
                </c:pt>
                <c:pt idx="1322">
                  <c:v>3.1424699999999999</c:v>
                </c:pt>
                <c:pt idx="1323">
                  <c:v>3.14507</c:v>
                </c:pt>
                <c:pt idx="1324">
                  <c:v>3.1458699999999999</c:v>
                </c:pt>
                <c:pt idx="1325">
                  <c:v>3.14771</c:v>
                </c:pt>
                <c:pt idx="1326">
                  <c:v>3.1485699999999999</c:v>
                </c:pt>
                <c:pt idx="1327">
                  <c:v>3.1507999999999998</c:v>
                </c:pt>
                <c:pt idx="1328">
                  <c:v>3.1519699999999999</c:v>
                </c:pt>
                <c:pt idx="1329">
                  <c:v>3.1531099999999999</c:v>
                </c:pt>
                <c:pt idx="1330">
                  <c:v>3.1555300000000002</c:v>
                </c:pt>
                <c:pt idx="1331">
                  <c:v>3.1569500000000001</c:v>
                </c:pt>
                <c:pt idx="1332">
                  <c:v>3.1577099999999998</c:v>
                </c:pt>
                <c:pt idx="1333">
                  <c:v>3.1589700000000001</c:v>
                </c:pt>
                <c:pt idx="1334">
                  <c:v>3.1597</c:v>
                </c:pt>
                <c:pt idx="1335">
                  <c:v>3.1621700000000001</c:v>
                </c:pt>
                <c:pt idx="1336">
                  <c:v>3.1651199999999999</c:v>
                </c:pt>
                <c:pt idx="1337">
                  <c:v>3.1660900000000001</c:v>
                </c:pt>
                <c:pt idx="1338">
                  <c:v>3.1678000000000002</c:v>
                </c:pt>
                <c:pt idx="1339">
                  <c:v>3.1684700000000001</c:v>
                </c:pt>
                <c:pt idx="1340">
                  <c:v>3.1706500000000002</c:v>
                </c:pt>
                <c:pt idx="1341">
                  <c:v>3.17191</c:v>
                </c:pt>
                <c:pt idx="1342">
                  <c:v>3.1731400000000001</c:v>
                </c:pt>
                <c:pt idx="1343">
                  <c:v>3.1746500000000002</c:v>
                </c:pt>
                <c:pt idx="1344">
                  <c:v>3.1758700000000002</c:v>
                </c:pt>
                <c:pt idx="1345">
                  <c:v>3.1772800000000001</c:v>
                </c:pt>
                <c:pt idx="1346">
                  <c:v>3.1783299999999999</c:v>
                </c:pt>
                <c:pt idx="1347">
                  <c:v>3.18038</c:v>
                </c:pt>
                <c:pt idx="1348">
                  <c:v>3.1811400000000001</c:v>
                </c:pt>
                <c:pt idx="1349">
                  <c:v>3.1842000000000001</c:v>
                </c:pt>
                <c:pt idx="1350">
                  <c:v>3.1859199999999999</c:v>
                </c:pt>
                <c:pt idx="1351">
                  <c:v>3.1868500000000002</c:v>
                </c:pt>
                <c:pt idx="1352">
                  <c:v>3.1886199999999998</c:v>
                </c:pt>
                <c:pt idx="1353">
                  <c:v>3.1901899999999999</c:v>
                </c:pt>
                <c:pt idx="1354">
                  <c:v>3.1914099999999999</c:v>
                </c:pt>
                <c:pt idx="1355">
                  <c:v>3.1939199999999999</c:v>
                </c:pt>
                <c:pt idx="1356">
                  <c:v>3.1959499999999998</c:v>
                </c:pt>
                <c:pt idx="1357">
                  <c:v>3.19692</c:v>
                </c:pt>
                <c:pt idx="1358">
                  <c:v>3.19794</c:v>
                </c:pt>
                <c:pt idx="1359">
                  <c:v>3.1996500000000001</c:v>
                </c:pt>
                <c:pt idx="1360">
                  <c:v>3.20146</c:v>
                </c:pt>
                <c:pt idx="1361">
                  <c:v>3.2021099999999998</c:v>
                </c:pt>
                <c:pt idx="1362">
                  <c:v>3.2035100000000001</c:v>
                </c:pt>
                <c:pt idx="1363">
                  <c:v>3.2055199999999999</c:v>
                </c:pt>
                <c:pt idx="1364">
                  <c:v>3.2066699999999999</c:v>
                </c:pt>
                <c:pt idx="1365">
                  <c:v>3.2082799999999998</c:v>
                </c:pt>
                <c:pt idx="1366">
                  <c:v>3.20974</c:v>
                </c:pt>
                <c:pt idx="1367">
                  <c:v>3.2104499999999998</c:v>
                </c:pt>
                <c:pt idx="1368">
                  <c:v>3.21332</c:v>
                </c:pt>
                <c:pt idx="1369">
                  <c:v>3.2173600000000002</c:v>
                </c:pt>
                <c:pt idx="1370">
                  <c:v>3.2180200000000001</c:v>
                </c:pt>
                <c:pt idx="1371">
                  <c:v>3.2193800000000001</c:v>
                </c:pt>
                <c:pt idx="1372">
                  <c:v>3.21997</c:v>
                </c:pt>
                <c:pt idx="1373">
                  <c:v>3.22254</c:v>
                </c:pt>
                <c:pt idx="1374">
                  <c:v>3.2238099999999998</c:v>
                </c:pt>
                <c:pt idx="1375">
                  <c:v>3.2267800000000002</c:v>
                </c:pt>
                <c:pt idx="1376">
                  <c:v>3.2285699999999999</c:v>
                </c:pt>
                <c:pt idx="1377">
                  <c:v>3.2299899999999999</c:v>
                </c:pt>
                <c:pt idx="1378">
                  <c:v>3.23055</c:v>
                </c:pt>
                <c:pt idx="1379">
                  <c:v>3.2324000000000002</c:v>
                </c:pt>
                <c:pt idx="1380">
                  <c:v>3.2336900000000002</c:v>
                </c:pt>
                <c:pt idx="1381">
                  <c:v>3.2346900000000001</c:v>
                </c:pt>
                <c:pt idx="1382">
                  <c:v>3.2364899999999999</c:v>
                </c:pt>
                <c:pt idx="1383">
                  <c:v>3.2372399999999999</c:v>
                </c:pt>
                <c:pt idx="1384">
                  <c:v>3.2390400000000001</c:v>
                </c:pt>
                <c:pt idx="1385">
                  <c:v>3.2407499999999998</c:v>
                </c:pt>
                <c:pt idx="1386">
                  <c:v>3.2423000000000002</c:v>
                </c:pt>
                <c:pt idx="1387">
                  <c:v>3.2442799999999998</c:v>
                </c:pt>
                <c:pt idx="1388">
                  <c:v>3.2457799999999999</c:v>
                </c:pt>
                <c:pt idx="1389">
                  <c:v>3.24756</c:v>
                </c:pt>
                <c:pt idx="1390">
                  <c:v>3.2490100000000002</c:v>
                </c:pt>
                <c:pt idx="1391">
                  <c:v>3.2497699999999998</c:v>
                </c:pt>
                <c:pt idx="1392">
                  <c:v>3.2530700000000001</c:v>
                </c:pt>
                <c:pt idx="1393">
                  <c:v>3.25474</c:v>
                </c:pt>
                <c:pt idx="1394">
                  <c:v>3.2560699999999998</c:v>
                </c:pt>
                <c:pt idx="1395">
                  <c:v>3.2583500000000001</c:v>
                </c:pt>
                <c:pt idx="1396">
                  <c:v>3.2595999999999998</c:v>
                </c:pt>
                <c:pt idx="1397">
                  <c:v>3.2603800000000001</c:v>
                </c:pt>
                <c:pt idx="1398">
                  <c:v>3.2629700000000001</c:v>
                </c:pt>
                <c:pt idx="1399">
                  <c:v>3.2643300000000002</c:v>
                </c:pt>
                <c:pt idx="1400">
                  <c:v>3.2658399999999999</c:v>
                </c:pt>
                <c:pt idx="1401">
                  <c:v>3.2681100000000001</c:v>
                </c:pt>
                <c:pt idx="1402">
                  <c:v>3.2711199999999998</c:v>
                </c:pt>
                <c:pt idx="1403">
                  <c:v>3.2718699999999998</c:v>
                </c:pt>
                <c:pt idx="1404">
                  <c:v>3.2732000000000001</c:v>
                </c:pt>
                <c:pt idx="1405">
                  <c:v>3.2745199999999999</c:v>
                </c:pt>
                <c:pt idx="1406">
                  <c:v>3.2765900000000001</c:v>
                </c:pt>
                <c:pt idx="1407">
                  <c:v>3.27759</c:v>
                </c:pt>
                <c:pt idx="1408">
                  <c:v>3.2811900000000001</c:v>
                </c:pt>
                <c:pt idx="1409">
                  <c:v>3.2840600000000002</c:v>
                </c:pt>
                <c:pt idx="1410">
                  <c:v>3.2854299999999999</c:v>
                </c:pt>
                <c:pt idx="1411">
                  <c:v>3.2861500000000001</c:v>
                </c:pt>
                <c:pt idx="1412">
                  <c:v>3.2882799999999999</c:v>
                </c:pt>
                <c:pt idx="1413">
                  <c:v>3.2891599999999999</c:v>
                </c:pt>
                <c:pt idx="1414">
                  <c:v>3.29</c:v>
                </c:pt>
                <c:pt idx="1415">
                  <c:v>3.2905899999999999</c:v>
                </c:pt>
                <c:pt idx="1416">
                  <c:v>3.2928899999999999</c:v>
                </c:pt>
                <c:pt idx="1417">
                  <c:v>3.2944200000000001</c:v>
                </c:pt>
                <c:pt idx="1418">
                  <c:v>3.2954599999999998</c:v>
                </c:pt>
                <c:pt idx="1419">
                  <c:v>3.2970199999999998</c:v>
                </c:pt>
                <c:pt idx="1420">
                  <c:v>3.29861</c:v>
                </c:pt>
                <c:pt idx="1421">
                  <c:v>3.3001399999999999</c:v>
                </c:pt>
                <c:pt idx="1422">
                  <c:v>3.30166</c:v>
                </c:pt>
                <c:pt idx="1423">
                  <c:v>3.30348</c:v>
                </c:pt>
                <c:pt idx="1424">
                  <c:v>3.3046799999999998</c:v>
                </c:pt>
                <c:pt idx="1425">
                  <c:v>3.3071899999999999</c:v>
                </c:pt>
                <c:pt idx="1426">
                  <c:v>3.3088899999999999</c:v>
                </c:pt>
                <c:pt idx="1427">
                  <c:v>3.3112300000000001</c:v>
                </c:pt>
                <c:pt idx="1428">
                  <c:v>3.3133599999999999</c:v>
                </c:pt>
                <c:pt idx="1429">
                  <c:v>3.3145600000000002</c:v>
                </c:pt>
                <c:pt idx="1430">
                  <c:v>3.3154599999999999</c:v>
                </c:pt>
                <c:pt idx="1431">
                  <c:v>3.3185600000000002</c:v>
                </c:pt>
                <c:pt idx="1432">
                  <c:v>3.32029</c:v>
                </c:pt>
                <c:pt idx="1433">
                  <c:v>3.3218200000000002</c:v>
                </c:pt>
                <c:pt idx="1434">
                  <c:v>3.3235999999999999</c:v>
                </c:pt>
                <c:pt idx="1435">
                  <c:v>3.32491</c:v>
                </c:pt>
                <c:pt idx="1436">
                  <c:v>3.327</c:v>
                </c:pt>
                <c:pt idx="1437">
                  <c:v>3.3293900000000001</c:v>
                </c:pt>
                <c:pt idx="1438">
                  <c:v>3.3319000000000001</c:v>
                </c:pt>
                <c:pt idx="1439">
                  <c:v>3.3336999999999999</c:v>
                </c:pt>
                <c:pt idx="1440">
                  <c:v>3.33446</c:v>
                </c:pt>
                <c:pt idx="1441">
                  <c:v>3.3365499999999999</c:v>
                </c:pt>
                <c:pt idx="1442">
                  <c:v>3.3403200000000002</c:v>
                </c:pt>
                <c:pt idx="1443">
                  <c:v>3.3408799999999998</c:v>
                </c:pt>
                <c:pt idx="1444">
                  <c:v>3.3428599999999999</c:v>
                </c:pt>
                <c:pt idx="1445">
                  <c:v>3.3466399999999998</c:v>
                </c:pt>
                <c:pt idx="1446">
                  <c:v>3.3479299999999999</c:v>
                </c:pt>
                <c:pt idx="1447">
                  <c:v>3.34883</c:v>
                </c:pt>
                <c:pt idx="1448">
                  <c:v>3.3499400000000001</c:v>
                </c:pt>
                <c:pt idx="1449">
                  <c:v>3.3542000000000001</c:v>
                </c:pt>
                <c:pt idx="1450">
                  <c:v>3.3549500000000001</c:v>
                </c:pt>
                <c:pt idx="1451">
                  <c:v>3.3565299999999998</c:v>
                </c:pt>
                <c:pt idx="1452">
                  <c:v>3.3578700000000001</c:v>
                </c:pt>
                <c:pt idx="1453">
                  <c:v>3.3598699999999999</c:v>
                </c:pt>
                <c:pt idx="1454">
                  <c:v>3.3615599999999999</c:v>
                </c:pt>
                <c:pt idx="1455">
                  <c:v>3.36347</c:v>
                </c:pt>
                <c:pt idx="1456">
                  <c:v>3.3653</c:v>
                </c:pt>
                <c:pt idx="1457">
                  <c:v>3.3667799999999999</c:v>
                </c:pt>
                <c:pt idx="1458">
                  <c:v>3.3678400000000002</c:v>
                </c:pt>
                <c:pt idx="1459">
                  <c:v>3.3694999999999999</c:v>
                </c:pt>
                <c:pt idx="1460">
                  <c:v>3.3734500000000001</c:v>
                </c:pt>
                <c:pt idx="1461">
                  <c:v>3.3751199999999999</c:v>
                </c:pt>
                <c:pt idx="1462">
                  <c:v>3.3765700000000001</c:v>
                </c:pt>
                <c:pt idx="1463">
                  <c:v>3.3774000000000002</c:v>
                </c:pt>
                <c:pt idx="1464">
                  <c:v>3.3802699999999999</c:v>
                </c:pt>
                <c:pt idx="1465">
                  <c:v>3.3833199999999999</c:v>
                </c:pt>
                <c:pt idx="1466">
                  <c:v>3.3854899999999999</c:v>
                </c:pt>
                <c:pt idx="1467">
                  <c:v>3.3870200000000001</c:v>
                </c:pt>
                <c:pt idx="1468">
                  <c:v>3.3886799999999999</c:v>
                </c:pt>
                <c:pt idx="1469">
                  <c:v>3.3906000000000001</c:v>
                </c:pt>
                <c:pt idx="1470">
                  <c:v>3.3923399999999999</c:v>
                </c:pt>
                <c:pt idx="1471">
                  <c:v>3.3966099999999999</c:v>
                </c:pt>
                <c:pt idx="1472">
                  <c:v>3.3983699999999999</c:v>
                </c:pt>
                <c:pt idx="1473">
                  <c:v>3.39994</c:v>
                </c:pt>
                <c:pt idx="1474">
                  <c:v>3.4013100000000001</c:v>
                </c:pt>
                <c:pt idx="1475">
                  <c:v>3.4039299999999999</c:v>
                </c:pt>
                <c:pt idx="1476">
                  <c:v>3.40523</c:v>
                </c:pt>
                <c:pt idx="1477">
                  <c:v>3.4072100000000001</c:v>
                </c:pt>
                <c:pt idx="1478">
                  <c:v>3.4111600000000002</c:v>
                </c:pt>
                <c:pt idx="1479">
                  <c:v>3.41269</c:v>
                </c:pt>
                <c:pt idx="1480">
                  <c:v>3.4135499999999999</c:v>
                </c:pt>
                <c:pt idx="1481">
                  <c:v>3.4158900000000001</c:v>
                </c:pt>
                <c:pt idx="1482">
                  <c:v>3.4191799999999999</c:v>
                </c:pt>
                <c:pt idx="1483">
                  <c:v>3.4208500000000002</c:v>
                </c:pt>
                <c:pt idx="1484">
                  <c:v>3.4237000000000002</c:v>
                </c:pt>
                <c:pt idx="1485">
                  <c:v>3.4243100000000002</c:v>
                </c:pt>
                <c:pt idx="1486">
                  <c:v>3.42713</c:v>
                </c:pt>
                <c:pt idx="1487">
                  <c:v>3.4289299999999998</c:v>
                </c:pt>
                <c:pt idx="1488">
                  <c:v>3.4300099999999998</c:v>
                </c:pt>
                <c:pt idx="1489">
                  <c:v>3.4308999999999998</c:v>
                </c:pt>
                <c:pt idx="1490">
                  <c:v>3.4333900000000002</c:v>
                </c:pt>
                <c:pt idx="1491">
                  <c:v>3.43519</c:v>
                </c:pt>
                <c:pt idx="1492">
                  <c:v>3.4376899999999999</c:v>
                </c:pt>
                <c:pt idx="1493">
                  <c:v>3.44082</c:v>
                </c:pt>
                <c:pt idx="1494">
                  <c:v>3.4425300000000001</c:v>
                </c:pt>
                <c:pt idx="1495">
                  <c:v>3.4442699999999999</c:v>
                </c:pt>
                <c:pt idx="1496">
                  <c:v>3.4453399999999998</c:v>
                </c:pt>
                <c:pt idx="1497">
                  <c:v>3.4488799999999999</c:v>
                </c:pt>
                <c:pt idx="1498">
                  <c:v>3.45166</c:v>
                </c:pt>
                <c:pt idx="1499">
                  <c:v>3.4541599999999999</c:v>
                </c:pt>
                <c:pt idx="1500">
                  <c:v>3.4578199999999999</c:v>
                </c:pt>
                <c:pt idx="1501">
                  <c:v>3.45919</c:v>
                </c:pt>
                <c:pt idx="1502">
                  <c:v>3.4605199999999998</c:v>
                </c:pt>
                <c:pt idx="1503">
                  <c:v>3.4619200000000001</c:v>
                </c:pt>
                <c:pt idx="1504">
                  <c:v>3.4674499999999999</c:v>
                </c:pt>
                <c:pt idx="1505">
                  <c:v>3.46991</c:v>
                </c:pt>
                <c:pt idx="1506">
                  <c:v>3.4727000000000001</c:v>
                </c:pt>
                <c:pt idx="1507">
                  <c:v>3.4740099999999998</c:v>
                </c:pt>
                <c:pt idx="1508">
                  <c:v>3.4758599999999999</c:v>
                </c:pt>
                <c:pt idx="1509">
                  <c:v>3.4787400000000002</c:v>
                </c:pt>
                <c:pt idx="1510">
                  <c:v>3.4801600000000001</c:v>
                </c:pt>
                <c:pt idx="1511">
                  <c:v>3.4823</c:v>
                </c:pt>
                <c:pt idx="1512">
                  <c:v>3.4831599999999998</c:v>
                </c:pt>
                <c:pt idx="1513">
                  <c:v>3.48624</c:v>
                </c:pt>
                <c:pt idx="1514">
                  <c:v>3.4887199999999998</c:v>
                </c:pt>
                <c:pt idx="1515">
                  <c:v>3.4906899999999998</c:v>
                </c:pt>
                <c:pt idx="1516">
                  <c:v>3.4922800000000001</c:v>
                </c:pt>
                <c:pt idx="1517">
                  <c:v>3.4950000000000001</c:v>
                </c:pt>
                <c:pt idx="1518">
                  <c:v>3.4956399999999999</c:v>
                </c:pt>
                <c:pt idx="1519">
                  <c:v>3.49857</c:v>
                </c:pt>
                <c:pt idx="1520">
                  <c:v>3.50014</c:v>
                </c:pt>
                <c:pt idx="1521">
                  <c:v>3.5024199999999999</c:v>
                </c:pt>
                <c:pt idx="1522">
                  <c:v>3.5053700000000001</c:v>
                </c:pt>
                <c:pt idx="1523">
                  <c:v>3.5077099999999999</c:v>
                </c:pt>
                <c:pt idx="1524">
                  <c:v>3.5099499999999999</c:v>
                </c:pt>
                <c:pt idx="1525">
                  <c:v>3.5123199999999999</c:v>
                </c:pt>
                <c:pt idx="1526">
                  <c:v>3.5141300000000002</c:v>
                </c:pt>
                <c:pt idx="1527">
                  <c:v>3.5164</c:v>
                </c:pt>
                <c:pt idx="1528">
                  <c:v>3.5179900000000002</c:v>
                </c:pt>
                <c:pt idx="1529">
                  <c:v>3.5200499999999999</c:v>
                </c:pt>
                <c:pt idx="1530">
                  <c:v>3.5228100000000002</c:v>
                </c:pt>
                <c:pt idx="1531">
                  <c:v>3.5251800000000002</c:v>
                </c:pt>
                <c:pt idx="1532">
                  <c:v>3.5263</c:v>
                </c:pt>
                <c:pt idx="1533">
                  <c:v>3.5308899999999999</c:v>
                </c:pt>
                <c:pt idx="1534">
                  <c:v>3.5321400000000001</c:v>
                </c:pt>
                <c:pt idx="1535">
                  <c:v>3.5356399999999999</c:v>
                </c:pt>
                <c:pt idx="1536">
                  <c:v>3.5371199999999998</c:v>
                </c:pt>
                <c:pt idx="1537">
                  <c:v>3.54108</c:v>
                </c:pt>
                <c:pt idx="1538">
                  <c:v>3.5428099999999998</c:v>
                </c:pt>
                <c:pt idx="1539">
                  <c:v>3.54467</c:v>
                </c:pt>
                <c:pt idx="1540">
                  <c:v>3.5456599999999998</c:v>
                </c:pt>
                <c:pt idx="1541">
                  <c:v>3.54732</c:v>
                </c:pt>
                <c:pt idx="1542">
                  <c:v>3.5508500000000001</c:v>
                </c:pt>
                <c:pt idx="1543">
                  <c:v>3.5521500000000001</c:v>
                </c:pt>
                <c:pt idx="1544">
                  <c:v>3.5549200000000001</c:v>
                </c:pt>
                <c:pt idx="1545">
                  <c:v>3.5558999999999998</c:v>
                </c:pt>
                <c:pt idx="1546">
                  <c:v>3.5601400000000001</c:v>
                </c:pt>
                <c:pt idx="1547">
                  <c:v>3.5637099999999999</c:v>
                </c:pt>
                <c:pt idx="1548">
                  <c:v>3.56562</c:v>
                </c:pt>
                <c:pt idx="1549">
                  <c:v>3.5664899999999999</c:v>
                </c:pt>
                <c:pt idx="1550">
                  <c:v>3.5693100000000002</c:v>
                </c:pt>
                <c:pt idx="1551">
                  <c:v>3.5712000000000002</c:v>
                </c:pt>
                <c:pt idx="1552">
                  <c:v>3.5741399999999999</c:v>
                </c:pt>
                <c:pt idx="1553">
                  <c:v>3.5760399999999999</c:v>
                </c:pt>
                <c:pt idx="1554">
                  <c:v>3.5793699999999999</c:v>
                </c:pt>
                <c:pt idx="1555">
                  <c:v>3.58277</c:v>
                </c:pt>
                <c:pt idx="1556">
                  <c:v>3.5848599999999999</c:v>
                </c:pt>
                <c:pt idx="1557">
                  <c:v>3.5875699999999999</c:v>
                </c:pt>
                <c:pt idx="1558">
                  <c:v>3.5900699999999999</c:v>
                </c:pt>
                <c:pt idx="1559">
                  <c:v>3.5929500000000001</c:v>
                </c:pt>
                <c:pt idx="1560">
                  <c:v>3.5964800000000001</c:v>
                </c:pt>
                <c:pt idx="1561">
                  <c:v>3.5976300000000001</c:v>
                </c:pt>
                <c:pt idx="1562">
                  <c:v>3.6003500000000002</c:v>
                </c:pt>
                <c:pt idx="1563">
                  <c:v>3.6027399999999998</c:v>
                </c:pt>
                <c:pt idx="1564">
                  <c:v>3.6043599999999998</c:v>
                </c:pt>
                <c:pt idx="1565">
                  <c:v>3.6060599999999998</c:v>
                </c:pt>
                <c:pt idx="1566">
                  <c:v>3.60846</c:v>
                </c:pt>
                <c:pt idx="1567">
                  <c:v>3.6112099999999998</c:v>
                </c:pt>
                <c:pt idx="1568">
                  <c:v>3.6145</c:v>
                </c:pt>
                <c:pt idx="1569">
                  <c:v>3.6161699999999999</c:v>
                </c:pt>
                <c:pt idx="1570">
                  <c:v>3.6199499999999998</c:v>
                </c:pt>
                <c:pt idx="1571">
                  <c:v>3.62154</c:v>
                </c:pt>
                <c:pt idx="1572">
                  <c:v>3.6225900000000002</c:v>
                </c:pt>
                <c:pt idx="1573">
                  <c:v>3.62432</c:v>
                </c:pt>
                <c:pt idx="1574">
                  <c:v>3.6258699999999999</c:v>
                </c:pt>
                <c:pt idx="1575">
                  <c:v>3.6289400000000001</c:v>
                </c:pt>
                <c:pt idx="1576">
                  <c:v>3.63035</c:v>
                </c:pt>
                <c:pt idx="1577">
                  <c:v>3.6333899999999999</c:v>
                </c:pt>
                <c:pt idx="1578">
                  <c:v>3.63611</c:v>
                </c:pt>
                <c:pt idx="1579">
                  <c:v>3.63991</c:v>
                </c:pt>
                <c:pt idx="1580">
                  <c:v>3.6438700000000002</c:v>
                </c:pt>
                <c:pt idx="1581">
                  <c:v>3.6450300000000002</c:v>
                </c:pt>
                <c:pt idx="1582">
                  <c:v>3.64703</c:v>
                </c:pt>
                <c:pt idx="1583">
                  <c:v>3.6509399999999999</c:v>
                </c:pt>
                <c:pt idx="1584">
                  <c:v>3.6544699999999999</c:v>
                </c:pt>
                <c:pt idx="1585">
                  <c:v>3.6561300000000001</c:v>
                </c:pt>
                <c:pt idx="1586">
                  <c:v>3.6579999999999999</c:v>
                </c:pt>
                <c:pt idx="1587">
                  <c:v>3.6608499999999999</c:v>
                </c:pt>
                <c:pt idx="1588">
                  <c:v>3.6625800000000002</c:v>
                </c:pt>
                <c:pt idx="1589">
                  <c:v>3.6660499999999998</c:v>
                </c:pt>
                <c:pt idx="1590">
                  <c:v>3.6688100000000001</c:v>
                </c:pt>
                <c:pt idx="1591">
                  <c:v>3.6724299999999999</c:v>
                </c:pt>
                <c:pt idx="1592">
                  <c:v>3.67469</c:v>
                </c:pt>
                <c:pt idx="1593">
                  <c:v>3.6769400000000001</c:v>
                </c:pt>
                <c:pt idx="1594">
                  <c:v>3.6793100000000001</c:v>
                </c:pt>
                <c:pt idx="1595">
                  <c:v>3.6857600000000001</c:v>
                </c:pt>
                <c:pt idx="1596">
                  <c:v>3.68797</c:v>
                </c:pt>
                <c:pt idx="1597">
                  <c:v>3.6889799999999999</c:v>
                </c:pt>
                <c:pt idx="1598">
                  <c:v>3.6922299999999999</c:v>
                </c:pt>
                <c:pt idx="1599">
                  <c:v>3.69381</c:v>
                </c:pt>
                <c:pt idx="1600">
                  <c:v>3.6985399999999999</c:v>
                </c:pt>
                <c:pt idx="1601">
                  <c:v>3.6995900000000002</c:v>
                </c:pt>
                <c:pt idx="1602">
                  <c:v>3.7018399999999998</c:v>
                </c:pt>
                <c:pt idx="1603">
                  <c:v>3.7053199999999999</c:v>
                </c:pt>
                <c:pt idx="1604">
                  <c:v>3.7071800000000001</c:v>
                </c:pt>
                <c:pt idx="1605">
                  <c:v>3.7090100000000001</c:v>
                </c:pt>
                <c:pt idx="1606">
                  <c:v>3.71313</c:v>
                </c:pt>
                <c:pt idx="1607">
                  <c:v>3.71427</c:v>
                </c:pt>
                <c:pt idx="1608">
                  <c:v>3.7173699999999998</c:v>
                </c:pt>
                <c:pt idx="1609">
                  <c:v>3.7197800000000001</c:v>
                </c:pt>
                <c:pt idx="1610">
                  <c:v>3.7218200000000001</c:v>
                </c:pt>
                <c:pt idx="1611">
                  <c:v>3.72567</c:v>
                </c:pt>
                <c:pt idx="1612">
                  <c:v>3.7301799999999998</c:v>
                </c:pt>
                <c:pt idx="1613">
                  <c:v>3.7337099999999999</c:v>
                </c:pt>
                <c:pt idx="1614">
                  <c:v>3.7360000000000002</c:v>
                </c:pt>
                <c:pt idx="1615">
                  <c:v>3.73983</c:v>
                </c:pt>
                <c:pt idx="1616">
                  <c:v>3.7429100000000002</c:v>
                </c:pt>
                <c:pt idx="1617">
                  <c:v>3.7502499999999999</c:v>
                </c:pt>
                <c:pt idx="1618">
                  <c:v>3.75088</c:v>
                </c:pt>
                <c:pt idx="1619">
                  <c:v>3.75169</c:v>
                </c:pt>
                <c:pt idx="1620">
                  <c:v>3.75448</c:v>
                </c:pt>
                <c:pt idx="1621">
                  <c:v>3.7571500000000002</c:v>
                </c:pt>
                <c:pt idx="1622">
                  <c:v>3.7603599999999999</c:v>
                </c:pt>
                <c:pt idx="1623">
                  <c:v>3.7637399999999999</c:v>
                </c:pt>
                <c:pt idx="1624">
                  <c:v>3.7674500000000002</c:v>
                </c:pt>
                <c:pt idx="1625">
                  <c:v>3.7703600000000002</c:v>
                </c:pt>
                <c:pt idx="1626">
                  <c:v>3.7713700000000001</c:v>
                </c:pt>
                <c:pt idx="1627">
                  <c:v>3.77393</c:v>
                </c:pt>
                <c:pt idx="1628">
                  <c:v>3.7808199999999998</c:v>
                </c:pt>
                <c:pt idx="1629">
                  <c:v>3.7847599999999999</c:v>
                </c:pt>
                <c:pt idx="1630">
                  <c:v>3.7858200000000002</c:v>
                </c:pt>
                <c:pt idx="1631">
                  <c:v>3.7879200000000002</c:v>
                </c:pt>
                <c:pt idx="1632">
                  <c:v>3.7908400000000002</c:v>
                </c:pt>
                <c:pt idx="1633">
                  <c:v>3.7953399999999999</c:v>
                </c:pt>
                <c:pt idx="1634">
                  <c:v>3.7980800000000001</c:v>
                </c:pt>
                <c:pt idx="1635">
                  <c:v>3.7999499999999999</c:v>
                </c:pt>
                <c:pt idx="1636">
                  <c:v>3.8028599999999999</c:v>
                </c:pt>
                <c:pt idx="1637">
                  <c:v>3.8040500000000002</c:v>
                </c:pt>
                <c:pt idx="1638">
                  <c:v>3.81053</c:v>
                </c:pt>
                <c:pt idx="1639">
                  <c:v>3.8145199999999999</c:v>
                </c:pt>
                <c:pt idx="1640">
                  <c:v>3.81691</c:v>
                </c:pt>
                <c:pt idx="1641">
                  <c:v>3.82097</c:v>
                </c:pt>
                <c:pt idx="1642">
                  <c:v>3.8237999999999999</c:v>
                </c:pt>
                <c:pt idx="1643">
                  <c:v>3.82782</c:v>
                </c:pt>
                <c:pt idx="1644">
                  <c:v>3.8300999999999998</c:v>
                </c:pt>
                <c:pt idx="1645">
                  <c:v>3.8342100000000001</c:v>
                </c:pt>
                <c:pt idx="1646">
                  <c:v>3.8366500000000001</c:v>
                </c:pt>
                <c:pt idx="1647">
                  <c:v>3.83908</c:v>
                </c:pt>
                <c:pt idx="1648">
                  <c:v>3.8428399999999998</c:v>
                </c:pt>
                <c:pt idx="1649">
                  <c:v>3.8450600000000001</c:v>
                </c:pt>
                <c:pt idx="1650">
                  <c:v>3.8532299999999999</c:v>
                </c:pt>
                <c:pt idx="1651">
                  <c:v>3.8553799999999998</c:v>
                </c:pt>
                <c:pt idx="1652">
                  <c:v>3.8573599999999999</c:v>
                </c:pt>
                <c:pt idx="1653">
                  <c:v>3.85886</c:v>
                </c:pt>
                <c:pt idx="1654">
                  <c:v>3.8622399999999999</c:v>
                </c:pt>
                <c:pt idx="1655">
                  <c:v>3.8650699999999998</c:v>
                </c:pt>
                <c:pt idx="1656">
                  <c:v>3.8681000000000001</c:v>
                </c:pt>
                <c:pt idx="1657">
                  <c:v>3.87155</c:v>
                </c:pt>
                <c:pt idx="1658">
                  <c:v>3.8753299999999999</c:v>
                </c:pt>
                <c:pt idx="1659">
                  <c:v>3.8770099999999998</c:v>
                </c:pt>
                <c:pt idx="1660">
                  <c:v>3.8808400000000001</c:v>
                </c:pt>
                <c:pt idx="1661">
                  <c:v>3.8840499999999998</c:v>
                </c:pt>
                <c:pt idx="1662">
                  <c:v>3.89018</c:v>
                </c:pt>
                <c:pt idx="1663">
                  <c:v>3.8943300000000001</c:v>
                </c:pt>
                <c:pt idx="1664">
                  <c:v>3.8948200000000002</c:v>
                </c:pt>
                <c:pt idx="1665">
                  <c:v>3.8977300000000001</c:v>
                </c:pt>
                <c:pt idx="1666">
                  <c:v>3.9011399999999998</c:v>
                </c:pt>
                <c:pt idx="1667">
                  <c:v>3.9044699999999999</c:v>
                </c:pt>
                <c:pt idx="1668">
                  <c:v>3.90937</c:v>
                </c:pt>
                <c:pt idx="1669">
                  <c:v>3.9115799999999998</c:v>
                </c:pt>
                <c:pt idx="1670">
                  <c:v>3.9140999999999999</c:v>
                </c:pt>
                <c:pt idx="1671">
                  <c:v>3.9197500000000001</c:v>
                </c:pt>
                <c:pt idx="1672">
                  <c:v>3.9226100000000002</c:v>
                </c:pt>
                <c:pt idx="1673">
                  <c:v>3.9277299999999999</c:v>
                </c:pt>
                <c:pt idx="1674">
                  <c:v>3.9312</c:v>
                </c:pt>
                <c:pt idx="1675">
                  <c:v>3.9345699999999999</c:v>
                </c:pt>
                <c:pt idx="1676">
                  <c:v>3.9395799999999999</c:v>
                </c:pt>
                <c:pt idx="1677">
                  <c:v>3.94041</c:v>
                </c:pt>
                <c:pt idx="1678">
                  <c:v>3.9457100000000001</c:v>
                </c:pt>
                <c:pt idx="1679">
                  <c:v>3.9477000000000002</c:v>
                </c:pt>
                <c:pt idx="1680">
                  <c:v>3.9503599999999999</c:v>
                </c:pt>
                <c:pt idx="1681">
                  <c:v>3.9525399999999999</c:v>
                </c:pt>
                <c:pt idx="1682">
                  <c:v>3.9559099999999998</c:v>
                </c:pt>
                <c:pt idx="1683">
                  <c:v>3.9615499999999999</c:v>
                </c:pt>
                <c:pt idx="1684">
                  <c:v>3.9669699999999999</c:v>
                </c:pt>
                <c:pt idx="1685">
                  <c:v>3.9700199999999999</c:v>
                </c:pt>
                <c:pt idx="1686">
                  <c:v>3.9733299999999998</c:v>
                </c:pt>
                <c:pt idx="1687">
                  <c:v>3.9774400000000001</c:v>
                </c:pt>
                <c:pt idx="1688">
                  <c:v>3.9817100000000001</c:v>
                </c:pt>
                <c:pt idx="1689">
                  <c:v>3.9837400000000001</c:v>
                </c:pt>
                <c:pt idx="1690">
                  <c:v>3.9866299999999999</c:v>
                </c:pt>
                <c:pt idx="1691">
                  <c:v>3.9887000000000001</c:v>
                </c:pt>
                <c:pt idx="1692">
                  <c:v>3.9919099999999998</c:v>
                </c:pt>
                <c:pt idx="1693">
                  <c:v>3.99736</c:v>
                </c:pt>
                <c:pt idx="1694">
                  <c:v>4.0002899999999997</c:v>
                </c:pt>
                <c:pt idx="1695">
                  <c:v>4.0050100000000004</c:v>
                </c:pt>
                <c:pt idx="1696">
                  <c:v>4.0120199999999997</c:v>
                </c:pt>
                <c:pt idx="1697">
                  <c:v>4.0130400000000002</c:v>
                </c:pt>
                <c:pt idx="1698">
                  <c:v>4.0145999999999997</c:v>
                </c:pt>
                <c:pt idx="1699">
                  <c:v>4.01851</c:v>
                </c:pt>
                <c:pt idx="1700">
                  <c:v>4.0204500000000003</c:v>
                </c:pt>
                <c:pt idx="1701">
                  <c:v>4.0290900000000001</c:v>
                </c:pt>
                <c:pt idx="1702">
                  <c:v>4.03125</c:v>
                </c:pt>
                <c:pt idx="1703">
                  <c:v>4.0353000000000003</c:v>
                </c:pt>
                <c:pt idx="1704">
                  <c:v>4.0364199999999997</c:v>
                </c:pt>
                <c:pt idx="1705">
                  <c:v>4.0391300000000001</c:v>
                </c:pt>
                <c:pt idx="1706">
                  <c:v>4.0439100000000003</c:v>
                </c:pt>
                <c:pt idx="1707">
                  <c:v>4.04941</c:v>
                </c:pt>
                <c:pt idx="1708">
                  <c:v>4.0536700000000003</c:v>
                </c:pt>
                <c:pt idx="1709">
                  <c:v>4.0559399999999997</c:v>
                </c:pt>
                <c:pt idx="1710">
                  <c:v>4.0586900000000004</c:v>
                </c:pt>
                <c:pt idx="1711">
                  <c:v>4.0625200000000001</c:v>
                </c:pt>
                <c:pt idx="1712">
                  <c:v>4.0654000000000003</c:v>
                </c:pt>
                <c:pt idx="1713">
                  <c:v>4.0690499999999998</c:v>
                </c:pt>
                <c:pt idx="1714">
                  <c:v>4.0751299999999997</c:v>
                </c:pt>
                <c:pt idx="1715">
                  <c:v>4.0780000000000003</c:v>
                </c:pt>
                <c:pt idx="1716">
                  <c:v>4.0829800000000001</c:v>
                </c:pt>
                <c:pt idx="1717">
                  <c:v>4.0875500000000002</c:v>
                </c:pt>
                <c:pt idx="1718">
                  <c:v>4.0926900000000002</c:v>
                </c:pt>
                <c:pt idx="1719">
                  <c:v>4.0979099999999997</c:v>
                </c:pt>
                <c:pt idx="1720">
                  <c:v>4.10243</c:v>
                </c:pt>
                <c:pt idx="1721">
                  <c:v>4.1056699999999999</c:v>
                </c:pt>
                <c:pt idx="1722">
                  <c:v>4.1121400000000001</c:v>
                </c:pt>
                <c:pt idx="1723">
                  <c:v>4.1149800000000001</c:v>
                </c:pt>
                <c:pt idx="1724">
                  <c:v>4.11754</c:v>
                </c:pt>
                <c:pt idx="1725">
                  <c:v>4.1216299999999997</c:v>
                </c:pt>
                <c:pt idx="1726">
                  <c:v>4.1276599999999997</c:v>
                </c:pt>
                <c:pt idx="1727">
                  <c:v>4.1347399999999999</c:v>
                </c:pt>
                <c:pt idx="1728">
                  <c:v>4.1397399999999998</c:v>
                </c:pt>
                <c:pt idx="1729">
                  <c:v>4.1438899999999999</c:v>
                </c:pt>
                <c:pt idx="1730">
                  <c:v>4.1517299999999997</c:v>
                </c:pt>
                <c:pt idx="1731">
                  <c:v>4.1546200000000004</c:v>
                </c:pt>
                <c:pt idx="1732">
                  <c:v>4.1588399999999996</c:v>
                </c:pt>
                <c:pt idx="1733">
                  <c:v>4.1601800000000004</c:v>
                </c:pt>
                <c:pt idx="1734">
                  <c:v>4.1659100000000002</c:v>
                </c:pt>
                <c:pt idx="1735">
                  <c:v>4.17197</c:v>
                </c:pt>
                <c:pt idx="1736">
                  <c:v>4.1752000000000002</c:v>
                </c:pt>
                <c:pt idx="1737">
                  <c:v>4.1782199999999996</c:v>
                </c:pt>
                <c:pt idx="1738">
                  <c:v>4.18018</c:v>
                </c:pt>
                <c:pt idx="1739">
                  <c:v>4.1836200000000003</c:v>
                </c:pt>
                <c:pt idx="1740">
                  <c:v>4.1910699999999999</c:v>
                </c:pt>
                <c:pt idx="1741">
                  <c:v>4.1984399999999997</c:v>
                </c:pt>
                <c:pt idx="1742">
                  <c:v>4.19923</c:v>
                </c:pt>
                <c:pt idx="1743">
                  <c:v>4.2058600000000004</c:v>
                </c:pt>
                <c:pt idx="1744">
                  <c:v>4.2068399999999997</c:v>
                </c:pt>
                <c:pt idx="1745">
                  <c:v>4.2093600000000002</c:v>
                </c:pt>
                <c:pt idx="1746">
                  <c:v>4.2140199999999997</c:v>
                </c:pt>
                <c:pt idx="1747">
                  <c:v>4.22417</c:v>
                </c:pt>
                <c:pt idx="1748">
                  <c:v>4.2260600000000004</c:v>
                </c:pt>
                <c:pt idx="1749">
                  <c:v>4.2302499999999998</c:v>
                </c:pt>
                <c:pt idx="1750">
                  <c:v>4.2321499999999999</c:v>
                </c:pt>
                <c:pt idx="1751">
                  <c:v>4.2385000000000002</c:v>
                </c:pt>
                <c:pt idx="1752">
                  <c:v>4.24315</c:v>
                </c:pt>
                <c:pt idx="1753">
                  <c:v>4.2494300000000003</c:v>
                </c:pt>
                <c:pt idx="1754">
                  <c:v>4.2507299999999999</c:v>
                </c:pt>
                <c:pt idx="1755">
                  <c:v>4.25854</c:v>
                </c:pt>
                <c:pt idx="1756">
                  <c:v>4.26248</c:v>
                </c:pt>
                <c:pt idx="1757">
                  <c:v>4.26492</c:v>
                </c:pt>
                <c:pt idx="1758">
                  <c:v>4.2698</c:v>
                </c:pt>
                <c:pt idx="1759">
                  <c:v>4.2774599999999996</c:v>
                </c:pt>
                <c:pt idx="1760">
                  <c:v>4.28728</c:v>
                </c:pt>
                <c:pt idx="1761">
                  <c:v>4.2931999999999997</c:v>
                </c:pt>
                <c:pt idx="1762">
                  <c:v>4.2946900000000001</c:v>
                </c:pt>
                <c:pt idx="1763">
                  <c:v>4.3050499999999996</c:v>
                </c:pt>
                <c:pt idx="1764">
                  <c:v>4.3092199999999998</c:v>
                </c:pt>
                <c:pt idx="1765">
                  <c:v>4.3122699999999998</c:v>
                </c:pt>
                <c:pt idx="1766">
                  <c:v>4.3152900000000001</c:v>
                </c:pt>
                <c:pt idx="1767">
                  <c:v>4.32395</c:v>
                </c:pt>
                <c:pt idx="1768">
                  <c:v>4.3291500000000003</c:v>
                </c:pt>
                <c:pt idx="1769">
                  <c:v>4.3350200000000001</c:v>
                </c:pt>
                <c:pt idx="1770">
                  <c:v>4.3382199999999997</c:v>
                </c:pt>
                <c:pt idx="1771">
                  <c:v>4.3436700000000004</c:v>
                </c:pt>
                <c:pt idx="1772">
                  <c:v>4.3507199999999999</c:v>
                </c:pt>
                <c:pt idx="1773">
                  <c:v>4.3559000000000001</c:v>
                </c:pt>
                <c:pt idx="1774">
                  <c:v>4.3624599999999996</c:v>
                </c:pt>
                <c:pt idx="1775">
                  <c:v>4.3638199999999996</c:v>
                </c:pt>
                <c:pt idx="1776">
                  <c:v>4.3709600000000002</c:v>
                </c:pt>
                <c:pt idx="1777">
                  <c:v>4.3766499999999997</c:v>
                </c:pt>
                <c:pt idx="1778">
                  <c:v>4.3805399999999999</c:v>
                </c:pt>
                <c:pt idx="1779">
                  <c:v>4.3862300000000003</c:v>
                </c:pt>
                <c:pt idx="1780">
                  <c:v>4.3914900000000001</c:v>
                </c:pt>
                <c:pt idx="1781">
                  <c:v>4.3931899999999997</c:v>
                </c:pt>
                <c:pt idx="1782">
                  <c:v>4.3979499999999998</c:v>
                </c:pt>
                <c:pt idx="1783">
                  <c:v>4.4028700000000001</c:v>
                </c:pt>
                <c:pt idx="1784">
                  <c:v>4.4090999999999996</c:v>
                </c:pt>
                <c:pt idx="1785">
                  <c:v>4.4123999999999999</c:v>
                </c:pt>
                <c:pt idx="1786">
                  <c:v>4.41934</c:v>
                </c:pt>
                <c:pt idx="1787">
                  <c:v>4.42136</c:v>
                </c:pt>
                <c:pt idx="1788">
                  <c:v>4.4276600000000004</c:v>
                </c:pt>
                <c:pt idx="1789">
                  <c:v>4.4370200000000004</c:v>
                </c:pt>
                <c:pt idx="1790">
                  <c:v>4.4400399999999998</c:v>
                </c:pt>
                <c:pt idx="1791">
                  <c:v>4.4466900000000003</c:v>
                </c:pt>
                <c:pt idx="1792">
                  <c:v>4.4537300000000002</c:v>
                </c:pt>
                <c:pt idx="1793">
                  <c:v>4.4620800000000003</c:v>
                </c:pt>
                <c:pt idx="1794">
                  <c:v>4.4666800000000002</c:v>
                </c:pt>
                <c:pt idx="1795">
                  <c:v>4.4704699999999997</c:v>
                </c:pt>
                <c:pt idx="1796">
                  <c:v>4.4752400000000003</c:v>
                </c:pt>
                <c:pt idx="1797">
                  <c:v>4.4803199999999999</c:v>
                </c:pt>
                <c:pt idx="1798">
                  <c:v>4.4857699999999996</c:v>
                </c:pt>
                <c:pt idx="1799">
                  <c:v>4.4905499999999998</c:v>
                </c:pt>
                <c:pt idx="1800">
                  <c:v>4.5002599999999999</c:v>
                </c:pt>
                <c:pt idx="1801">
                  <c:v>4.50258</c:v>
                </c:pt>
                <c:pt idx="1802">
                  <c:v>4.5108100000000002</c:v>
                </c:pt>
                <c:pt idx="1803">
                  <c:v>4.5130800000000004</c:v>
                </c:pt>
                <c:pt idx="1804">
                  <c:v>4.5202900000000001</c:v>
                </c:pt>
                <c:pt idx="1805">
                  <c:v>4.5295800000000002</c:v>
                </c:pt>
                <c:pt idx="1806">
                  <c:v>4.5360800000000001</c:v>
                </c:pt>
                <c:pt idx="1807">
                  <c:v>4.5386199999999999</c:v>
                </c:pt>
                <c:pt idx="1808">
                  <c:v>4.5405600000000002</c:v>
                </c:pt>
                <c:pt idx="1809">
                  <c:v>4.5514200000000002</c:v>
                </c:pt>
                <c:pt idx="1810">
                  <c:v>4.5591100000000004</c:v>
                </c:pt>
                <c:pt idx="1811">
                  <c:v>4.5664999999999996</c:v>
                </c:pt>
                <c:pt idx="1812">
                  <c:v>4.5724900000000002</c:v>
                </c:pt>
                <c:pt idx="1813">
                  <c:v>4.5788500000000001</c:v>
                </c:pt>
                <c:pt idx="1814">
                  <c:v>4.5817399999999999</c:v>
                </c:pt>
                <c:pt idx="1815">
                  <c:v>4.5880599999999996</c:v>
                </c:pt>
                <c:pt idx="1816">
                  <c:v>4.5958399999999999</c:v>
                </c:pt>
                <c:pt idx="1817">
                  <c:v>4.6085500000000001</c:v>
                </c:pt>
                <c:pt idx="1818">
                  <c:v>4.6129300000000004</c:v>
                </c:pt>
                <c:pt idx="1819">
                  <c:v>4.6165200000000004</c:v>
                </c:pt>
                <c:pt idx="1820">
                  <c:v>4.6228300000000004</c:v>
                </c:pt>
                <c:pt idx="1821">
                  <c:v>4.6291799999999999</c:v>
                </c:pt>
                <c:pt idx="1822">
                  <c:v>4.6413000000000002</c:v>
                </c:pt>
                <c:pt idx="1823">
                  <c:v>4.64588</c:v>
                </c:pt>
                <c:pt idx="1824">
                  <c:v>4.6519899999999996</c:v>
                </c:pt>
                <c:pt idx="1825">
                  <c:v>4.6586299999999996</c:v>
                </c:pt>
                <c:pt idx="1826">
                  <c:v>4.66364</c:v>
                </c:pt>
                <c:pt idx="1827">
                  <c:v>4.6734</c:v>
                </c:pt>
                <c:pt idx="1828">
                  <c:v>4.6819600000000001</c:v>
                </c:pt>
                <c:pt idx="1829">
                  <c:v>4.6863900000000003</c:v>
                </c:pt>
                <c:pt idx="1830">
                  <c:v>4.6945499999999996</c:v>
                </c:pt>
                <c:pt idx="1831">
                  <c:v>4.7030500000000002</c:v>
                </c:pt>
                <c:pt idx="1832">
                  <c:v>4.7099700000000002</c:v>
                </c:pt>
                <c:pt idx="1833">
                  <c:v>4.71326</c:v>
                </c:pt>
                <c:pt idx="1834">
                  <c:v>4.7181199999999999</c:v>
                </c:pt>
                <c:pt idx="1835">
                  <c:v>4.7239500000000003</c:v>
                </c:pt>
                <c:pt idx="1836">
                  <c:v>4.7304300000000001</c:v>
                </c:pt>
                <c:pt idx="1837">
                  <c:v>4.7374999999999998</c:v>
                </c:pt>
                <c:pt idx="1838">
                  <c:v>4.7441700000000004</c:v>
                </c:pt>
                <c:pt idx="1839">
                  <c:v>4.7520199999999999</c:v>
                </c:pt>
                <c:pt idx="1840">
                  <c:v>4.7562199999999999</c:v>
                </c:pt>
                <c:pt idx="1841">
                  <c:v>4.7613599999999998</c:v>
                </c:pt>
                <c:pt idx="1842">
                  <c:v>4.7698099999999997</c:v>
                </c:pt>
                <c:pt idx="1843">
                  <c:v>4.7755400000000003</c:v>
                </c:pt>
                <c:pt idx="1844">
                  <c:v>4.7834899999999996</c:v>
                </c:pt>
                <c:pt idx="1845">
                  <c:v>4.7991200000000003</c:v>
                </c:pt>
                <c:pt idx="1846">
                  <c:v>4.81189</c:v>
                </c:pt>
                <c:pt idx="1847">
                  <c:v>4.8158799999999999</c:v>
                </c:pt>
                <c:pt idx="1848">
                  <c:v>4.8286499999999997</c:v>
                </c:pt>
                <c:pt idx="1849">
                  <c:v>4.83744</c:v>
                </c:pt>
                <c:pt idx="1850">
                  <c:v>4.8510400000000002</c:v>
                </c:pt>
                <c:pt idx="1851">
                  <c:v>4.8558500000000002</c:v>
                </c:pt>
                <c:pt idx="1852">
                  <c:v>4.8576100000000002</c:v>
                </c:pt>
                <c:pt idx="1853">
                  <c:v>4.8696000000000002</c:v>
                </c:pt>
                <c:pt idx="1854">
                  <c:v>4.8823800000000004</c:v>
                </c:pt>
                <c:pt idx="1855">
                  <c:v>4.8888400000000001</c:v>
                </c:pt>
                <c:pt idx="1856">
                  <c:v>4.8954199999999997</c:v>
                </c:pt>
                <c:pt idx="1857">
                  <c:v>4.9006400000000001</c:v>
                </c:pt>
                <c:pt idx="1858">
                  <c:v>4.9086800000000004</c:v>
                </c:pt>
                <c:pt idx="1859">
                  <c:v>4.9128600000000002</c:v>
                </c:pt>
                <c:pt idx="1860">
                  <c:v>4.9220499999999996</c:v>
                </c:pt>
                <c:pt idx="1861">
                  <c:v>4.9311100000000003</c:v>
                </c:pt>
                <c:pt idx="1862">
                  <c:v>4.9402799999999996</c:v>
                </c:pt>
                <c:pt idx="1863">
                  <c:v>4.9473799999999999</c:v>
                </c:pt>
                <c:pt idx="1864">
                  <c:v>4.9592799999999997</c:v>
                </c:pt>
                <c:pt idx="1865">
                  <c:v>4.9687900000000003</c:v>
                </c:pt>
                <c:pt idx="1866">
                  <c:v>4.9719199999999999</c:v>
                </c:pt>
                <c:pt idx="1867">
                  <c:v>4.9793900000000004</c:v>
                </c:pt>
                <c:pt idx="1868">
                  <c:v>4.9862299999999999</c:v>
                </c:pt>
                <c:pt idx="1869">
                  <c:v>4.9969700000000001</c:v>
                </c:pt>
                <c:pt idx="1870">
                  <c:v>5.0080200000000001</c:v>
                </c:pt>
                <c:pt idx="1871">
                  <c:v>5.0147700000000004</c:v>
                </c:pt>
                <c:pt idx="1872">
                  <c:v>5.0204300000000002</c:v>
                </c:pt>
                <c:pt idx="1873">
                  <c:v>5.0309499999999998</c:v>
                </c:pt>
                <c:pt idx="1874">
                  <c:v>5.0428600000000001</c:v>
                </c:pt>
                <c:pt idx="1875">
                  <c:v>5.0441799999999999</c:v>
                </c:pt>
                <c:pt idx="1876">
                  <c:v>5.0518799999999997</c:v>
                </c:pt>
                <c:pt idx="1877">
                  <c:v>5.0584899999999999</c:v>
                </c:pt>
                <c:pt idx="1878">
                  <c:v>5.08474</c:v>
                </c:pt>
                <c:pt idx="1879">
                  <c:v>5.09253</c:v>
                </c:pt>
                <c:pt idx="1880">
                  <c:v>5.0964799999999997</c:v>
                </c:pt>
                <c:pt idx="1881">
                  <c:v>5.1112799999999998</c:v>
                </c:pt>
                <c:pt idx="1882">
                  <c:v>5.1257000000000001</c:v>
                </c:pt>
                <c:pt idx="1883">
                  <c:v>5.1352399999999996</c:v>
                </c:pt>
                <c:pt idx="1884">
                  <c:v>5.1434800000000003</c:v>
                </c:pt>
                <c:pt idx="1885">
                  <c:v>5.1473300000000002</c:v>
                </c:pt>
                <c:pt idx="1886">
                  <c:v>5.1636600000000001</c:v>
                </c:pt>
                <c:pt idx="1887">
                  <c:v>5.1788100000000004</c:v>
                </c:pt>
                <c:pt idx="1888">
                  <c:v>5.18093</c:v>
                </c:pt>
                <c:pt idx="1889">
                  <c:v>5.1911500000000004</c:v>
                </c:pt>
                <c:pt idx="1890">
                  <c:v>5.2064000000000004</c:v>
                </c:pt>
                <c:pt idx="1891">
                  <c:v>5.2145799999999998</c:v>
                </c:pt>
                <c:pt idx="1892">
                  <c:v>5.22105</c:v>
                </c:pt>
                <c:pt idx="1893">
                  <c:v>5.2332099999999997</c:v>
                </c:pt>
                <c:pt idx="1894">
                  <c:v>5.2411399999999997</c:v>
                </c:pt>
                <c:pt idx="1895">
                  <c:v>5.2507599999999996</c:v>
                </c:pt>
                <c:pt idx="1896">
                  <c:v>5.2591299999999999</c:v>
                </c:pt>
                <c:pt idx="1897">
                  <c:v>5.27224</c:v>
                </c:pt>
                <c:pt idx="1898">
                  <c:v>5.2965900000000001</c:v>
                </c:pt>
                <c:pt idx="1899">
                  <c:v>5.3068</c:v>
                </c:pt>
                <c:pt idx="1900">
                  <c:v>5.31393</c:v>
                </c:pt>
                <c:pt idx="1901">
                  <c:v>5.32538</c:v>
                </c:pt>
                <c:pt idx="1902">
                  <c:v>5.3346600000000004</c:v>
                </c:pt>
                <c:pt idx="1903">
                  <c:v>5.3473600000000001</c:v>
                </c:pt>
                <c:pt idx="1904">
                  <c:v>5.3579699999999999</c:v>
                </c:pt>
                <c:pt idx="1905">
                  <c:v>5.3665900000000004</c:v>
                </c:pt>
                <c:pt idx="1906">
                  <c:v>5.37866</c:v>
                </c:pt>
                <c:pt idx="1907">
                  <c:v>5.3899800000000004</c:v>
                </c:pt>
                <c:pt idx="1908">
                  <c:v>5.3967900000000002</c:v>
                </c:pt>
                <c:pt idx="1909">
                  <c:v>5.40794</c:v>
                </c:pt>
                <c:pt idx="1910">
                  <c:v>5.41622</c:v>
                </c:pt>
                <c:pt idx="1911">
                  <c:v>5.4374900000000004</c:v>
                </c:pt>
                <c:pt idx="1912">
                  <c:v>5.4483800000000002</c:v>
                </c:pt>
                <c:pt idx="1913">
                  <c:v>5.4544499999999996</c:v>
                </c:pt>
                <c:pt idx="1914">
                  <c:v>5.4795400000000001</c:v>
                </c:pt>
                <c:pt idx="1915">
                  <c:v>5.4958900000000002</c:v>
                </c:pt>
                <c:pt idx="1916">
                  <c:v>5.5074500000000004</c:v>
                </c:pt>
                <c:pt idx="1917">
                  <c:v>5.51966</c:v>
                </c:pt>
                <c:pt idx="1918">
                  <c:v>5.53003</c:v>
                </c:pt>
                <c:pt idx="1919">
                  <c:v>5.5434900000000003</c:v>
                </c:pt>
                <c:pt idx="1920">
                  <c:v>5.5562399999999998</c:v>
                </c:pt>
                <c:pt idx="1921">
                  <c:v>5.5641800000000003</c:v>
                </c:pt>
                <c:pt idx="1922">
                  <c:v>5.5734599999999999</c:v>
                </c:pt>
                <c:pt idx="1923">
                  <c:v>5.6023699999999996</c:v>
                </c:pt>
                <c:pt idx="1924">
                  <c:v>5.6093900000000003</c:v>
                </c:pt>
                <c:pt idx="1925">
                  <c:v>5.6244800000000001</c:v>
                </c:pt>
                <c:pt idx="1926">
                  <c:v>5.6446699999999996</c:v>
                </c:pt>
                <c:pt idx="1927">
                  <c:v>5.65726</c:v>
                </c:pt>
                <c:pt idx="1928">
                  <c:v>5.6651999999999996</c:v>
                </c:pt>
                <c:pt idx="1929">
                  <c:v>5.67849</c:v>
                </c:pt>
                <c:pt idx="1930">
                  <c:v>5.70092</c:v>
                </c:pt>
                <c:pt idx="1931">
                  <c:v>5.7280499999999996</c:v>
                </c:pt>
                <c:pt idx="1932">
                  <c:v>5.7448300000000003</c:v>
                </c:pt>
                <c:pt idx="1933">
                  <c:v>5.7483899999999997</c:v>
                </c:pt>
                <c:pt idx="1934">
                  <c:v>5.7606000000000002</c:v>
                </c:pt>
                <c:pt idx="1935">
                  <c:v>5.7776100000000001</c:v>
                </c:pt>
                <c:pt idx="1936">
                  <c:v>5.7918099999999999</c:v>
                </c:pt>
                <c:pt idx="1937">
                  <c:v>5.8070599999999999</c:v>
                </c:pt>
                <c:pt idx="1938">
                  <c:v>5.8214199999999998</c:v>
                </c:pt>
                <c:pt idx="1939">
                  <c:v>5.8371700000000004</c:v>
                </c:pt>
                <c:pt idx="1940">
                  <c:v>5.8492199999999999</c:v>
                </c:pt>
                <c:pt idx="1941">
                  <c:v>5.8560699999999999</c:v>
                </c:pt>
                <c:pt idx="1942">
                  <c:v>5.8791599999999997</c:v>
                </c:pt>
                <c:pt idx="1943">
                  <c:v>5.8904899999999998</c:v>
                </c:pt>
                <c:pt idx="1944">
                  <c:v>5.90259</c:v>
                </c:pt>
                <c:pt idx="1945">
                  <c:v>5.9219600000000003</c:v>
                </c:pt>
                <c:pt idx="1946">
                  <c:v>5.93344</c:v>
                </c:pt>
                <c:pt idx="1947">
                  <c:v>5.9824599999999997</c:v>
                </c:pt>
                <c:pt idx="1948">
                  <c:v>5.9986899999999999</c:v>
                </c:pt>
                <c:pt idx="1949">
                  <c:v>6.0222199999999999</c:v>
                </c:pt>
                <c:pt idx="1950">
                  <c:v>6.0376000000000003</c:v>
                </c:pt>
                <c:pt idx="1951">
                  <c:v>6.0507799999999996</c:v>
                </c:pt>
                <c:pt idx="1952">
                  <c:v>6.06907</c:v>
                </c:pt>
                <c:pt idx="1953">
                  <c:v>6.0988199999999999</c:v>
                </c:pt>
                <c:pt idx="1954">
                  <c:v>6.1198499999999996</c:v>
                </c:pt>
                <c:pt idx="1955">
                  <c:v>6.13096</c:v>
                </c:pt>
                <c:pt idx="1956">
                  <c:v>6.1531799999999999</c:v>
                </c:pt>
                <c:pt idx="1957">
                  <c:v>6.1678600000000001</c:v>
                </c:pt>
                <c:pt idx="1958">
                  <c:v>6.19055</c:v>
                </c:pt>
                <c:pt idx="1959">
                  <c:v>6.2108299999999996</c:v>
                </c:pt>
                <c:pt idx="1960">
                  <c:v>6.2345199999999998</c:v>
                </c:pt>
                <c:pt idx="1961">
                  <c:v>6.2460199999999997</c:v>
                </c:pt>
                <c:pt idx="1962">
                  <c:v>6.2742599999999999</c:v>
                </c:pt>
                <c:pt idx="1963">
                  <c:v>6.2991400000000004</c:v>
                </c:pt>
                <c:pt idx="1964">
                  <c:v>6.3184100000000001</c:v>
                </c:pt>
                <c:pt idx="1965">
                  <c:v>6.3334700000000002</c:v>
                </c:pt>
                <c:pt idx="1966">
                  <c:v>6.3459899999999996</c:v>
                </c:pt>
                <c:pt idx="1967">
                  <c:v>6.3804999999999996</c:v>
                </c:pt>
                <c:pt idx="1968">
                  <c:v>6.4115500000000001</c:v>
                </c:pt>
                <c:pt idx="1969">
                  <c:v>6.4221599999999999</c:v>
                </c:pt>
                <c:pt idx="1970">
                  <c:v>6.4628399999999999</c:v>
                </c:pt>
                <c:pt idx="1971">
                  <c:v>6.4777300000000002</c:v>
                </c:pt>
                <c:pt idx="1972">
                  <c:v>6.5067399999999997</c:v>
                </c:pt>
                <c:pt idx="1973">
                  <c:v>6.5205099999999998</c:v>
                </c:pt>
                <c:pt idx="1974">
                  <c:v>6.5513700000000004</c:v>
                </c:pt>
                <c:pt idx="1975">
                  <c:v>6.5818099999999999</c:v>
                </c:pt>
                <c:pt idx="1976">
                  <c:v>6.59978</c:v>
                </c:pt>
                <c:pt idx="1977">
                  <c:v>6.6136100000000004</c:v>
                </c:pt>
                <c:pt idx="1978">
                  <c:v>6.6425700000000001</c:v>
                </c:pt>
                <c:pt idx="1979">
                  <c:v>6.65923</c:v>
                </c:pt>
                <c:pt idx="1980">
                  <c:v>6.6968399999999999</c:v>
                </c:pt>
                <c:pt idx="1981">
                  <c:v>6.7208699999999997</c:v>
                </c:pt>
                <c:pt idx="1982">
                  <c:v>6.7674200000000004</c:v>
                </c:pt>
                <c:pt idx="1983">
                  <c:v>6.7927999999999997</c:v>
                </c:pt>
                <c:pt idx="1984">
                  <c:v>6.8197599999999996</c:v>
                </c:pt>
                <c:pt idx="1985">
                  <c:v>6.8495699999999999</c:v>
                </c:pt>
                <c:pt idx="1986">
                  <c:v>6.8816300000000004</c:v>
                </c:pt>
                <c:pt idx="1987">
                  <c:v>6.9241700000000002</c:v>
                </c:pt>
                <c:pt idx="1988">
                  <c:v>6.94137</c:v>
                </c:pt>
                <c:pt idx="1989">
                  <c:v>7.0051699999999997</c:v>
                </c:pt>
                <c:pt idx="1990">
                  <c:v>7.0327000000000002</c:v>
                </c:pt>
                <c:pt idx="1991">
                  <c:v>7.0648499999999999</c:v>
                </c:pt>
                <c:pt idx="1992">
                  <c:v>7.1010299999999997</c:v>
                </c:pt>
                <c:pt idx="1993">
                  <c:v>7.1280099999999997</c:v>
                </c:pt>
                <c:pt idx="1994">
                  <c:v>7.1601999999999997</c:v>
                </c:pt>
                <c:pt idx="1995">
                  <c:v>7.2079599999999999</c:v>
                </c:pt>
                <c:pt idx="1996">
                  <c:v>7.2344999999999997</c:v>
                </c:pt>
                <c:pt idx="1997">
                  <c:v>7.2774599999999996</c:v>
                </c:pt>
                <c:pt idx="1998">
                  <c:v>7.2961099999999997</c:v>
                </c:pt>
                <c:pt idx="1999">
                  <c:v>7.3250599999999997</c:v>
                </c:pt>
                <c:pt idx="2000">
                  <c:v>7.3855300000000002</c:v>
                </c:pt>
                <c:pt idx="2001">
                  <c:v>7.4752799999999997</c:v>
                </c:pt>
                <c:pt idx="2002">
                  <c:v>7.5045799999999998</c:v>
                </c:pt>
                <c:pt idx="2003">
                  <c:v>7.5591699999999999</c:v>
                </c:pt>
                <c:pt idx="2004">
                  <c:v>7.5885800000000003</c:v>
                </c:pt>
                <c:pt idx="2005">
                  <c:v>7.62486</c:v>
                </c:pt>
                <c:pt idx="2006">
                  <c:v>7.6441699999999999</c:v>
                </c:pt>
                <c:pt idx="2007">
                  <c:v>7.7368800000000002</c:v>
                </c:pt>
                <c:pt idx="2008">
                  <c:v>7.78538</c:v>
                </c:pt>
                <c:pt idx="2009">
                  <c:v>7.8340800000000002</c:v>
                </c:pt>
                <c:pt idx="2010">
                  <c:v>7.8690300000000004</c:v>
                </c:pt>
                <c:pt idx="2011">
                  <c:v>7.9028</c:v>
                </c:pt>
                <c:pt idx="2012">
                  <c:v>7.9660299999999999</c:v>
                </c:pt>
                <c:pt idx="2013">
                  <c:v>8.01464</c:v>
                </c:pt>
                <c:pt idx="2014">
                  <c:v>8.0579000000000001</c:v>
                </c:pt>
                <c:pt idx="2015">
                  <c:v>8.1212400000000002</c:v>
                </c:pt>
                <c:pt idx="2016">
                  <c:v>8.1919199999999996</c:v>
                </c:pt>
                <c:pt idx="2017">
                  <c:v>8.2497299999999996</c:v>
                </c:pt>
                <c:pt idx="2018">
                  <c:v>8.3088999999999995</c:v>
                </c:pt>
                <c:pt idx="2019">
                  <c:v>8.3725400000000008</c:v>
                </c:pt>
                <c:pt idx="2020">
                  <c:v>8.4613399999999999</c:v>
                </c:pt>
              </c:numCache>
            </c:numRef>
          </c:xVal>
          <c:yVal>
            <c:numRef>
              <c:f>Sheet1!$B$2:$B$2022</c:f>
              <c:numCache>
                <c:formatCode>General</c:formatCode>
                <c:ptCount val="2021"/>
                <c:pt idx="0">
                  <c:v>7.5349799999999995E-2</c:v>
                </c:pt>
                <c:pt idx="1">
                  <c:v>4.7264500000000001E-2</c:v>
                </c:pt>
                <c:pt idx="2">
                  <c:v>4.0676699999999998E-3</c:v>
                </c:pt>
                <c:pt idx="3">
                  <c:v>5.5270100000000003E-2</c:v>
                </c:pt>
                <c:pt idx="4">
                  <c:v>6.9911699999999993E-2</c:v>
                </c:pt>
                <c:pt idx="5">
                  <c:v>7.3400999999999994E-2</c:v>
                </c:pt>
                <c:pt idx="6">
                  <c:v>6.0531300000000003E-2</c:v>
                </c:pt>
                <c:pt idx="7">
                  <c:v>7.4670500000000001E-2</c:v>
                </c:pt>
                <c:pt idx="8">
                  <c:v>7.3696499999999998E-2</c:v>
                </c:pt>
                <c:pt idx="9">
                  <c:v>7.34649E-2</c:v>
                </c:pt>
                <c:pt idx="10">
                  <c:v>5.9047299999999997E-2</c:v>
                </c:pt>
                <c:pt idx="11">
                  <c:v>4.6808099999999998E-2</c:v>
                </c:pt>
                <c:pt idx="12">
                  <c:v>4.66255E-2</c:v>
                </c:pt>
                <c:pt idx="13">
                  <c:v>4.2623899999999999E-2</c:v>
                </c:pt>
                <c:pt idx="14">
                  <c:v>3.7328300000000002E-2</c:v>
                </c:pt>
                <c:pt idx="15">
                  <c:v>1.46979E-2</c:v>
                </c:pt>
                <c:pt idx="16">
                  <c:v>2.5800699999999999E-2</c:v>
                </c:pt>
                <c:pt idx="17">
                  <c:v>2.9236600000000001E-2</c:v>
                </c:pt>
                <c:pt idx="18">
                  <c:v>1.14053E-2</c:v>
                </c:pt>
                <c:pt idx="19">
                  <c:v>4.1423300000000003E-2</c:v>
                </c:pt>
                <c:pt idx="20">
                  <c:v>6.6960900000000004E-2</c:v>
                </c:pt>
                <c:pt idx="21">
                  <c:v>5.1749200000000002E-2</c:v>
                </c:pt>
                <c:pt idx="22">
                  <c:v>5.0969199999999999E-2</c:v>
                </c:pt>
                <c:pt idx="23">
                  <c:v>7.8569299999999995E-2</c:v>
                </c:pt>
                <c:pt idx="24">
                  <c:v>7.1905899999999995E-2</c:v>
                </c:pt>
                <c:pt idx="25">
                  <c:v>7.9052800000000006E-2</c:v>
                </c:pt>
                <c:pt idx="26">
                  <c:v>0.10821799999999999</c:v>
                </c:pt>
                <c:pt idx="27">
                  <c:v>5.7048099999999997E-2</c:v>
                </c:pt>
                <c:pt idx="28">
                  <c:v>7.3842599999999994E-2</c:v>
                </c:pt>
                <c:pt idx="29">
                  <c:v>8.8775400000000004E-2</c:v>
                </c:pt>
                <c:pt idx="30">
                  <c:v>0.17438999999999999</c:v>
                </c:pt>
                <c:pt idx="31">
                  <c:v>0.192164</c:v>
                </c:pt>
                <c:pt idx="32">
                  <c:v>0.202103</c:v>
                </c:pt>
                <c:pt idx="33">
                  <c:v>0.18654200000000001</c:v>
                </c:pt>
                <c:pt idx="34">
                  <c:v>0.18402499999999999</c:v>
                </c:pt>
                <c:pt idx="35">
                  <c:v>0.184306</c:v>
                </c:pt>
                <c:pt idx="36">
                  <c:v>0.23662</c:v>
                </c:pt>
                <c:pt idx="37">
                  <c:v>0.239618</c:v>
                </c:pt>
                <c:pt idx="38">
                  <c:v>0.21695200000000001</c:v>
                </c:pt>
                <c:pt idx="39">
                  <c:v>0.23816599999999999</c:v>
                </c:pt>
                <c:pt idx="40">
                  <c:v>0.24251500000000001</c:v>
                </c:pt>
                <c:pt idx="41">
                  <c:v>0.21280499999999999</c:v>
                </c:pt>
                <c:pt idx="42">
                  <c:v>0.232512</c:v>
                </c:pt>
                <c:pt idx="43">
                  <c:v>0.24474199999999999</c:v>
                </c:pt>
                <c:pt idx="44">
                  <c:v>0.236099</c:v>
                </c:pt>
                <c:pt idx="45">
                  <c:v>0.249969</c:v>
                </c:pt>
                <c:pt idx="46">
                  <c:v>0.20687900000000001</c:v>
                </c:pt>
                <c:pt idx="47">
                  <c:v>0.205703</c:v>
                </c:pt>
                <c:pt idx="48">
                  <c:v>0.214531</c:v>
                </c:pt>
                <c:pt idx="49">
                  <c:v>0.20598900000000001</c:v>
                </c:pt>
                <c:pt idx="50">
                  <c:v>0.241116</c:v>
                </c:pt>
                <c:pt idx="51">
                  <c:v>0.226632</c:v>
                </c:pt>
                <c:pt idx="52">
                  <c:v>0.23122400000000001</c:v>
                </c:pt>
                <c:pt idx="53">
                  <c:v>0.212114</c:v>
                </c:pt>
                <c:pt idx="54">
                  <c:v>0.219973</c:v>
                </c:pt>
                <c:pt idx="55">
                  <c:v>0.153196</c:v>
                </c:pt>
                <c:pt idx="56">
                  <c:v>0.15643499999999999</c:v>
                </c:pt>
                <c:pt idx="57">
                  <c:v>0.140509</c:v>
                </c:pt>
                <c:pt idx="58">
                  <c:v>0.13253899999999999</c:v>
                </c:pt>
                <c:pt idx="59">
                  <c:v>0.124768</c:v>
                </c:pt>
                <c:pt idx="60">
                  <c:v>5.76027E-2</c:v>
                </c:pt>
                <c:pt idx="61">
                  <c:v>5.66416E-2</c:v>
                </c:pt>
                <c:pt idx="62">
                  <c:v>4.78489E-2</c:v>
                </c:pt>
                <c:pt idx="63">
                  <c:v>2.7935499999999999E-2</c:v>
                </c:pt>
                <c:pt idx="64">
                  <c:v>1.4045200000000001E-2</c:v>
                </c:pt>
                <c:pt idx="65">
                  <c:v>1.7943000000000001E-2</c:v>
                </c:pt>
                <c:pt idx="66">
                  <c:v>1.17702E-2</c:v>
                </c:pt>
                <c:pt idx="67">
                  <c:v>9.4702599999999994E-3</c:v>
                </c:pt>
                <c:pt idx="68">
                  <c:v>-5.3425299999999998E-3</c:v>
                </c:pt>
                <c:pt idx="69">
                  <c:v>-7.91356E-2</c:v>
                </c:pt>
                <c:pt idx="70">
                  <c:v>-0.12679599999999999</c:v>
                </c:pt>
                <c:pt idx="71">
                  <c:v>-0.12814</c:v>
                </c:pt>
                <c:pt idx="72">
                  <c:v>-0.132772</c:v>
                </c:pt>
                <c:pt idx="73">
                  <c:v>-0.149815</c:v>
                </c:pt>
                <c:pt idx="74">
                  <c:v>-0.13721900000000001</c:v>
                </c:pt>
                <c:pt idx="75">
                  <c:v>-0.104002</c:v>
                </c:pt>
                <c:pt idx="76">
                  <c:v>-0.127748</c:v>
                </c:pt>
                <c:pt idx="77">
                  <c:v>-0.13979</c:v>
                </c:pt>
                <c:pt idx="78">
                  <c:v>-0.14966599999999999</c:v>
                </c:pt>
                <c:pt idx="79">
                  <c:v>-0.16164000000000001</c:v>
                </c:pt>
                <c:pt idx="80">
                  <c:v>-0.12787499999999999</c:v>
                </c:pt>
                <c:pt idx="81">
                  <c:v>-0.153864</c:v>
                </c:pt>
                <c:pt idx="82">
                  <c:v>-0.13162599999999999</c:v>
                </c:pt>
                <c:pt idx="83">
                  <c:v>-0.13112799999999999</c:v>
                </c:pt>
                <c:pt idx="84">
                  <c:v>-0.12637799999999999</c:v>
                </c:pt>
                <c:pt idx="85">
                  <c:v>-0.12221799999999999</c:v>
                </c:pt>
                <c:pt idx="86">
                  <c:v>-0.13930400000000001</c:v>
                </c:pt>
                <c:pt idx="87">
                  <c:v>-0.134131</c:v>
                </c:pt>
                <c:pt idx="88">
                  <c:v>-9.4978599999999996E-2</c:v>
                </c:pt>
                <c:pt idx="89">
                  <c:v>-5.7768100000000003E-2</c:v>
                </c:pt>
                <c:pt idx="90">
                  <c:v>-6.1462999999999997E-2</c:v>
                </c:pt>
                <c:pt idx="91">
                  <c:v>-1.7965200000000001E-2</c:v>
                </c:pt>
                <c:pt idx="92">
                  <c:v>-4.9956899999999999E-2</c:v>
                </c:pt>
                <c:pt idx="93">
                  <c:v>-5.1150599999999997E-2</c:v>
                </c:pt>
                <c:pt idx="94">
                  <c:v>-7.54859E-3</c:v>
                </c:pt>
                <c:pt idx="95">
                  <c:v>-1.6995099999999999E-2</c:v>
                </c:pt>
                <c:pt idx="96">
                  <c:v>-1.55169E-2</c:v>
                </c:pt>
                <c:pt idx="97">
                  <c:v>-1.8912600000000002E-2</c:v>
                </c:pt>
                <c:pt idx="98">
                  <c:v>-5.7024100000000001E-2</c:v>
                </c:pt>
                <c:pt idx="99">
                  <c:v>-2.6269000000000001E-2</c:v>
                </c:pt>
                <c:pt idx="100">
                  <c:v>-3.33899E-2</c:v>
                </c:pt>
                <c:pt idx="101">
                  <c:v>2.59239E-3</c:v>
                </c:pt>
                <c:pt idx="102">
                  <c:v>3.55894E-2</c:v>
                </c:pt>
                <c:pt idx="103">
                  <c:v>4.7080499999999997E-2</c:v>
                </c:pt>
                <c:pt idx="104">
                  <c:v>8.3887699999999996E-2</c:v>
                </c:pt>
                <c:pt idx="105">
                  <c:v>9.0280200000000005E-2</c:v>
                </c:pt>
                <c:pt idx="106">
                  <c:v>0.101247</c:v>
                </c:pt>
                <c:pt idx="107">
                  <c:v>9.8017199999999999E-2</c:v>
                </c:pt>
                <c:pt idx="108">
                  <c:v>9.3714599999999995E-2</c:v>
                </c:pt>
                <c:pt idx="109">
                  <c:v>9.45217E-2</c:v>
                </c:pt>
                <c:pt idx="110">
                  <c:v>0.103751</c:v>
                </c:pt>
                <c:pt idx="111">
                  <c:v>9.6416699999999994E-2</c:v>
                </c:pt>
                <c:pt idx="112">
                  <c:v>7.1647199999999994E-2</c:v>
                </c:pt>
                <c:pt idx="113">
                  <c:v>9.3101600000000007E-2</c:v>
                </c:pt>
                <c:pt idx="114">
                  <c:v>8.0990699999999999E-2</c:v>
                </c:pt>
                <c:pt idx="115">
                  <c:v>6.4270900000000006E-2</c:v>
                </c:pt>
                <c:pt idx="116">
                  <c:v>6.6123600000000005E-2</c:v>
                </c:pt>
                <c:pt idx="117">
                  <c:v>5.9729999999999998E-2</c:v>
                </c:pt>
                <c:pt idx="118">
                  <c:v>5.4796999999999998E-2</c:v>
                </c:pt>
                <c:pt idx="119">
                  <c:v>5.2351200000000001E-2</c:v>
                </c:pt>
                <c:pt idx="120">
                  <c:v>8.1139299999999998E-2</c:v>
                </c:pt>
                <c:pt idx="121">
                  <c:v>6.5900200000000006E-2</c:v>
                </c:pt>
                <c:pt idx="122">
                  <c:v>5.5698299999999999E-2</c:v>
                </c:pt>
                <c:pt idx="123">
                  <c:v>1.64843E-2</c:v>
                </c:pt>
                <c:pt idx="124">
                  <c:v>-9.0502600000000002E-2</c:v>
                </c:pt>
                <c:pt idx="125">
                  <c:v>-7.1552500000000005E-2</c:v>
                </c:pt>
                <c:pt idx="126">
                  <c:v>-3.2931500000000002E-2</c:v>
                </c:pt>
                <c:pt idx="127">
                  <c:v>-2.6312100000000001E-2</c:v>
                </c:pt>
                <c:pt idx="128">
                  <c:v>-6.9514200000000005E-4</c:v>
                </c:pt>
                <c:pt idx="129">
                  <c:v>-4.30163E-2</c:v>
                </c:pt>
                <c:pt idx="130">
                  <c:v>-3.9851600000000001E-2</c:v>
                </c:pt>
                <c:pt idx="131">
                  <c:v>-2.2360600000000001E-2</c:v>
                </c:pt>
                <c:pt idx="132">
                  <c:v>-3.7563899999999997E-2</c:v>
                </c:pt>
                <c:pt idx="133">
                  <c:v>-5.2184600000000003E-3</c:v>
                </c:pt>
                <c:pt idx="134">
                  <c:v>2.6640600000000002E-3</c:v>
                </c:pt>
                <c:pt idx="135">
                  <c:v>-3.1507100000000003E-2</c:v>
                </c:pt>
                <c:pt idx="136">
                  <c:v>-4.9254800000000001E-2</c:v>
                </c:pt>
                <c:pt idx="137">
                  <c:v>-5.80566E-2</c:v>
                </c:pt>
                <c:pt idx="138">
                  <c:v>-6.9291199999999997E-2</c:v>
                </c:pt>
                <c:pt idx="139">
                  <c:v>-4.5394799999999999E-2</c:v>
                </c:pt>
                <c:pt idx="140">
                  <c:v>5.0030999999999999E-3</c:v>
                </c:pt>
                <c:pt idx="141">
                  <c:v>-5.27216E-2</c:v>
                </c:pt>
                <c:pt idx="142">
                  <c:v>-3.2373100000000002E-2</c:v>
                </c:pt>
                <c:pt idx="143">
                  <c:v>-2.09254E-2</c:v>
                </c:pt>
                <c:pt idx="144">
                  <c:v>4.9094299999999998E-4</c:v>
                </c:pt>
                <c:pt idx="145" formatCode="0.00E+00">
                  <c:v>8.3996099999999994E-5</c:v>
                </c:pt>
                <c:pt idx="146">
                  <c:v>1.1494600000000001E-2</c:v>
                </c:pt>
                <c:pt idx="147">
                  <c:v>3.9145300000000003E-3</c:v>
                </c:pt>
                <c:pt idx="148">
                  <c:v>-1.2087000000000001E-2</c:v>
                </c:pt>
                <c:pt idx="149">
                  <c:v>-3.3032300000000001E-2</c:v>
                </c:pt>
                <c:pt idx="150">
                  <c:v>-1.70089E-2</c:v>
                </c:pt>
                <c:pt idx="151">
                  <c:v>-2.2765799999999999E-2</c:v>
                </c:pt>
                <c:pt idx="152">
                  <c:v>-3.2504699999999997E-2</c:v>
                </c:pt>
                <c:pt idx="153">
                  <c:v>2.9120999999999999E-3</c:v>
                </c:pt>
                <c:pt idx="154">
                  <c:v>3.4329500000000003E-4</c:v>
                </c:pt>
                <c:pt idx="155">
                  <c:v>-5.8798699999999997E-3</c:v>
                </c:pt>
                <c:pt idx="156">
                  <c:v>5.8814999999999996E-3</c:v>
                </c:pt>
                <c:pt idx="157">
                  <c:v>4.0268699999999998E-2</c:v>
                </c:pt>
                <c:pt idx="158">
                  <c:v>3.6117900000000001E-2</c:v>
                </c:pt>
                <c:pt idx="159">
                  <c:v>2.6738899999999999E-2</c:v>
                </c:pt>
                <c:pt idx="160">
                  <c:v>8.2658599999999999E-3</c:v>
                </c:pt>
                <c:pt idx="161">
                  <c:v>5.8551800000000001E-2</c:v>
                </c:pt>
                <c:pt idx="162">
                  <c:v>1.9018500000000001E-2</c:v>
                </c:pt>
                <c:pt idx="163">
                  <c:v>-8.0136799999999994E-2</c:v>
                </c:pt>
                <c:pt idx="164">
                  <c:v>-8.6690500000000004E-2</c:v>
                </c:pt>
                <c:pt idx="165">
                  <c:v>-8.3494600000000002E-2</c:v>
                </c:pt>
                <c:pt idx="166">
                  <c:v>-9.2473399999999997E-2</c:v>
                </c:pt>
                <c:pt idx="167">
                  <c:v>-0.156641</c:v>
                </c:pt>
                <c:pt idx="168">
                  <c:v>-0.16300200000000001</c:v>
                </c:pt>
                <c:pt idx="169">
                  <c:v>-0.149115</c:v>
                </c:pt>
                <c:pt idx="170">
                  <c:v>-0.118394</c:v>
                </c:pt>
                <c:pt idx="171">
                  <c:v>-0.106945</c:v>
                </c:pt>
                <c:pt idx="172">
                  <c:v>-0.101935</c:v>
                </c:pt>
                <c:pt idx="173">
                  <c:v>-0.12557299999999999</c:v>
                </c:pt>
                <c:pt idx="174">
                  <c:v>-0.12971099999999999</c:v>
                </c:pt>
                <c:pt idx="175">
                  <c:v>-9.3990500000000005E-2</c:v>
                </c:pt>
                <c:pt idx="176">
                  <c:v>-7.9841400000000007E-2</c:v>
                </c:pt>
                <c:pt idx="177">
                  <c:v>-6.4540399999999998E-2</c:v>
                </c:pt>
                <c:pt idx="178">
                  <c:v>-4.8156600000000001E-2</c:v>
                </c:pt>
                <c:pt idx="179">
                  <c:v>-3.0845999999999998E-2</c:v>
                </c:pt>
                <c:pt idx="180">
                  <c:v>-8.3890199999999998E-2</c:v>
                </c:pt>
                <c:pt idx="181">
                  <c:v>-7.9328300000000004E-2</c:v>
                </c:pt>
                <c:pt idx="182">
                  <c:v>-6.4612199999999995E-2</c:v>
                </c:pt>
                <c:pt idx="183">
                  <c:v>-4.5386900000000001E-2</c:v>
                </c:pt>
                <c:pt idx="184">
                  <c:v>-4.42209E-2</c:v>
                </c:pt>
                <c:pt idx="185">
                  <c:v>-1.7592E-2</c:v>
                </c:pt>
                <c:pt idx="186">
                  <c:v>-5.8425900000000003E-2</c:v>
                </c:pt>
                <c:pt idx="187">
                  <c:v>-7.2017100000000001E-2</c:v>
                </c:pt>
                <c:pt idx="188">
                  <c:v>-4.3082099999999998E-2</c:v>
                </c:pt>
                <c:pt idx="189">
                  <c:v>-1.08058E-3</c:v>
                </c:pt>
                <c:pt idx="190">
                  <c:v>-4.5729400000000002E-3</c:v>
                </c:pt>
                <c:pt idx="191">
                  <c:v>-5.04237E-3</c:v>
                </c:pt>
                <c:pt idx="192">
                  <c:v>1.4108899999999999E-3</c:v>
                </c:pt>
                <c:pt idx="193">
                  <c:v>1.289E-3</c:v>
                </c:pt>
                <c:pt idx="194">
                  <c:v>-1.43464E-2</c:v>
                </c:pt>
                <c:pt idx="195">
                  <c:v>6.9194800000000001E-2</c:v>
                </c:pt>
                <c:pt idx="196">
                  <c:v>0.13653699999999999</c:v>
                </c:pt>
                <c:pt idx="197">
                  <c:v>0.147066</c:v>
                </c:pt>
                <c:pt idx="198">
                  <c:v>0.169709</c:v>
                </c:pt>
                <c:pt idx="199">
                  <c:v>0.16092799999999999</c:v>
                </c:pt>
                <c:pt idx="200">
                  <c:v>0.18709700000000001</c:v>
                </c:pt>
                <c:pt idx="201">
                  <c:v>0.22281300000000001</c:v>
                </c:pt>
                <c:pt idx="202">
                  <c:v>0.20146800000000001</c:v>
                </c:pt>
                <c:pt idx="203">
                  <c:v>0.19332199999999999</c:v>
                </c:pt>
                <c:pt idx="204">
                  <c:v>0.20391300000000001</c:v>
                </c:pt>
                <c:pt idx="205">
                  <c:v>0.19097700000000001</c:v>
                </c:pt>
                <c:pt idx="206">
                  <c:v>0.218747</c:v>
                </c:pt>
                <c:pt idx="207">
                  <c:v>0.196158</c:v>
                </c:pt>
                <c:pt idx="208">
                  <c:v>6.9963899999999996E-2</c:v>
                </c:pt>
                <c:pt idx="209">
                  <c:v>5.5463800000000001E-2</c:v>
                </c:pt>
                <c:pt idx="210">
                  <c:v>3.5723400000000002E-2</c:v>
                </c:pt>
                <c:pt idx="211">
                  <c:v>3.2692200000000002E-3</c:v>
                </c:pt>
                <c:pt idx="212">
                  <c:v>1.0455099999999999E-3</c:v>
                </c:pt>
                <c:pt idx="213">
                  <c:v>2.85703E-2</c:v>
                </c:pt>
                <c:pt idx="214">
                  <c:v>3.6757600000000001E-2</c:v>
                </c:pt>
                <c:pt idx="215">
                  <c:v>2.3917600000000001E-2</c:v>
                </c:pt>
                <c:pt idx="216">
                  <c:v>1.33081E-2</c:v>
                </c:pt>
                <c:pt idx="217">
                  <c:v>-3.6970599999999998E-3</c:v>
                </c:pt>
                <c:pt idx="218">
                  <c:v>-1.0387199999999999E-2</c:v>
                </c:pt>
                <c:pt idx="219">
                  <c:v>-1.11156E-2</c:v>
                </c:pt>
                <c:pt idx="220">
                  <c:v>6.6904299999999998E-3</c:v>
                </c:pt>
                <c:pt idx="221">
                  <c:v>1.1966600000000001E-2</c:v>
                </c:pt>
                <c:pt idx="222">
                  <c:v>-2.7271E-2</c:v>
                </c:pt>
                <c:pt idx="223">
                  <c:v>-3.51536E-2</c:v>
                </c:pt>
                <c:pt idx="224">
                  <c:v>-3.0539799999999999E-2</c:v>
                </c:pt>
                <c:pt idx="225">
                  <c:v>-3.7328899999999998E-2</c:v>
                </c:pt>
                <c:pt idx="226">
                  <c:v>-1.9893500000000001E-2</c:v>
                </c:pt>
                <c:pt idx="227">
                  <c:v>-1.63015E-2</c:v>
                </c:pt>
                <c:pt idx="228">
                  <c:v>-3.9209000000000001E-2</c:v>
                </c:pt>
                <c:pt idx="229">
                  <c:v>-5.4148500000000002E-2</c:v>
                </c:pt>
                <c:pt idx="230">
                  <c:v>-5.2798600000000001E-2</c:v>
                </c:pt>
                <c:pt idx="231">
                  <c:v>-5.2255599999999999E-2</c:v>
                </c:pt>
                <c:pt idx="232">
                  <c:v>-9.6032900000000004E-2</c:v>
                </c:pt>
                <c:pt idx="233">
                  <c:v>-8.4262500000000004E-2</c:v>
                </c:pt>
                <c:pt idx="234">
                  <c:v>-0.106599</c:v>
                </c:pt>
                <c:pt idx="235">
                  <c:v>-0.105217</c:v>
                </c:pt>
                <c:pt idx="236">
                  <c:v>-0.11319799999999999</c:v>
                </c:pt>
                <c:pt idx="237">
                  <c:v>-0.118938</c:v>
                </c:pt>
                <c:pt idx="238">
                  <c:v>-0.107539</c:v>
                </c:pt>
                <c:pt idx="239">
                  <c:v>-9.0518399999999999E-2</c:v>
                </c:pt>
                <c:pt idx="240">
                  <c:v>-6.6344899999999998E-2</c:v>
                </c:pt>
                <c:pt idx="241">
                  <c:v>-6.6468999999999999E-3</c:v>
                </c:pt>
                <c:pt idx="242">
                  <c:v>3.3519399999999999E-3</c:v>
                </c:pt>
                <c:pt idx="243">
                  <c:v>2.93922E-2</c:v>
                </c:pt>
                <c:pt idx="244">
                  <c:v>1.24396E-2</c:v>
                </c:pt>
                <c:pt idx="245">
                  <c:v>5.6394000000000001E-3</c:v>
                </c:pt>
                <c:pt idx="246">
                  <c:v>-1.4186100000000001E-3</c:v>
                </c:pt>
                <c:pt idx="247">
                  <c:v>-8.2673999999999994E-3</c:v>
                </c:pt>
                <c:pt idx="248">
                  <c:v>1.14158E-2</c:v>
                </c:pt>
                <c:pt idx="249">
                  <c:v>3.1950699999999999E-3</c:v>
                </c:pt>
                <c:pt idx="250">
                  <c:v>1.8803299999999998E-2</c:v>
                </c:pt>
                <c:pt idx="251">
                  <c:v>5.85427E-3</c:v>
                </c:pt>
                <c:pt idx="252">
                  <c:v>3.4771200000000002E-2</c:v>
                </c:pt>
                <c:pt idx="253">
                  <c:v>4.96686E-2</c:v>
                </c:pt>
                <c:pt idx="254">
                  <c:v>2.82828E-2</c:v>
                </c:pt>
                <c:pt idx="255">
                  <c:v>4.2642199999999998E-2</c:v>
                </c:pt>
                <c:pt idx="256">
                  <c:v>1.9127600000000002E-2</c:v>
                </c:pt>
                <c:pt idx="257">
                  <c:v>2.3241299999999999E-2</c:v>
                </c:pt>
                <c:pt idx="258">
                  <c:v>5.31301E-2</c:v>
                </c:pt>
                <c:pt idx="259">
                  <c:v>6.6142500000000007E-2</c:v>
                </c:pt>
                <c:pt idx="260">
                  <c:v>4.1437599999999998E-2</c:v>
                </c:pt>
                <c:pt idx="261">
                  <c:v>4.6092000000000001E-2</c:v>
                </c:pt>
                <c:pt idx="262">
                  <c:v>2.7053799999999999E-2</c:v>
                </c:pt>
                <c:pt idx="263">
                  <c:v>4.3176300000000001E-2</c:v>
                </c:pt>
                <c:pt idx="264">
                  <c:v>4.0749399999999998E-2</c:v>
                </c:pt>
                <c:pt idx="265">
                  <c:v>4.0128200000000003E-2</c:v>
                </c:pt>
                <c:pt idx="266">
                  <c:v>7.2955500000000006E-2</c:v>
                </c:pt>
                <c:pt idx="267">
                  <c:v>8.41306E-2</c:v>
                </c:pt>
                <c:pt idx="268">
                  <c:v>0.11029799999999999</c:v>
                </c:pt>
                <c:pt idx="269">
                  <c:v>0.13938600000000001</c:v>
                </c:pt>
                <c:pt idx="270">
                  <c:v>0.14503099999999999</c:v>
                </c:pt>
                <c:pt idx="271">
                  <c:v>0.12720200000000001</c:v>
                </c:pt>
                <c:pt idx="272">
                  <c:v>0.114852</c:v>
                </c:pt>
                <c:pt idx="273">
                  <c:v>0.11368399999999999</c:v>
                </c:pt>
                <c:pt idx="274">
                  <c:v>6.8366800000000005E-2</c:v>
                </c:pt>
                <c:pt idx="275">
                  <c:v>1.7413700000000001E-2</c:v>
                </c:pt>
                <c:pt idx="276">
                  <c:v>8.6943400000000001E-3</c:v>
                </c:pt>
                <c:pt idx="277">
                  <c:v>-6.1980599999999997E-2</c:v>
                </c:pt>
                <c:pt idx="278">
                  <c:v>-4.2725100000000002E-2</c:v>
                </c:pt>
                <c:pt idx="279">
                  <c:v>3.9362300000000003E-2</c:v>
                </c:pt>
                <c:pt idx="280">
                  <c:v>1.9042E-2</c:v>
                </c:pt>
                <c:pt idx="281">
                  <c:v>2.02746E-2</c:v>
                </c:pt>
                <c:pt idx="282">
                  <c:v>5.7286900000000002E-2</c:v>
                </c:pt>
                <c:pt idx="283">
                  <c:v>4.9822499999999999E-2</c:v>
                </c:pt>
                <c:pt idx="284">
                  <c:v>3.37615E-2</c:v>
                </c:pt>
                <c:pt idx="285">
                  <c:v>4.69276E-2</c:v>
                </c:pt>
                <c:pt idx="286">
                  <c:v>3.4408399999999999E-2</c:v>
                </c:pt>
                <c:pt idx="287">
                  <c:v>3.2037099999999999E-2</c:v>
                </c:pt>
                <c:pt idx="288">
                  <c:v>2.48244E-2</c:v>
                </c:pt>
                <c:pt idx="289">
                  <c:v>4.3494699999999997E-2</c:v>
                </c:pt>
                <c:pt idx="290">
                  <c:v>7.9791599999999997E-4</c:v>
                </c:pt>
                <c:pt idx="291">
                  <c:v>-1.20981E-3</c:v>
                </c:pt>
                <c:pt idx="292">
                  <c:v>-4.0252499999999997E-2</c:v>
                </c:pt>
                <c:pt idx="293">
                  <c:v>-3.53476E-2</c:v>
                </c:pt>
                <c:pt idx="294">
                  <c:v>-6.2382800000000002E-2</c:v>
                </c:pt>
                <c:pt idx="295">
                  <c:v>-5.6876500000000003E-2</c:v>
                </c:pt>
                <c:pt idx="296">
                  <c:v>-7.8555E-2</c:v>
                </c:pt>
                <c:pt idx="297">
                  <c:v>-0.122089</c:v>
                </c:pt>
                <c:pt idx="298">
                  <c:v>-0.14776400000000001</c:v>
                </c:pt>
                <c:pt idx="299">
                  <c:v>-0.14734900000000001</c:v>
                </c:pt>
                <c:pt idx="300">
                  <c:v>-0.15531200000000001</c:v>
                </c:pt>
                <c:pt idx="301">
                  <c:v>-0.123949</c:v>
                </c:pt>
                <c:pt idx="302">
                  <c:v>-0.10470699999999999</c:v>
                </c:pt>
                <c:pt idx="303">
                  <c:v>-8.8371599999999995E-2</c:v>
                </c:pt>
                <c:pt idx="304">
                  <c:v>-0.103868</c:v>
                </c:pt>
                <c:pt idx="305">
                  <c:v>-0.11472300000000001</c:v>
                </c:pt>
                <c:pt idx="306">
                  <c:v>-0.117412</c:v>
                </c:pt>
                <c:pt idx="307">
                  <c:v>-0.115935</c:v>
                </c:pt>
                <c:pt idx="308">
                  <c:v>-7.2579299999999999E-2</c:v>
                </c:pt>
                <c:pt idx="309">
                  <c:v>-7.5814199999999998E-2</c:v>
                </c:pt>
                <c:pt idx="310">
                  <c:v>-3.8769699999999997E-2</c:v>
                </c:pt>
                <c:pt idx="311">
                  <c:v>-2.2029199999999999E-2</c:v>
                </c:pt>
                <c:pt idx="312">
                  <c:v>-6.9794200000000001E-2</c:v>
                </c:pt>
                <c:pt idx="313">
                  <c:v>-4.2504899999999998E-2</c:v>
                </c:pt>
                <c:pt idx="314">
                  <c:v>-6.6759899999999997E-2</c:v>
                </c:pt>
                <c:pt idx="315">
                  <c:v>-8.6188299999999995E-2</c:v>
                </c:pt>
                <c:pt idx="316">
                  <c:v>-8.5496699999999995E-2</c:v>
                </c:pt>
                <c:pt idx="317">
                  <c:v>-0.100702</c:v>
                </c:pt>
                <c:pt idx="318">
                  <c:v>-0.10206999999999999</c:v>
                </c:pt>
                <c:pt idx="319">
                  <c:v>-0.10180400000000001</c:v>
                </c:pt>
                <c:pt idx="320">
                  <c:v>-8.7221400000000004E-2</c:v>
                </c:pt>
                <c:pt idx="321">
                  <c:v>-7.8586199999999995E-2</c:v>
                </c:pt>
                <c:pt idx="322">
                  <c:v>-7.1505600000000002E-2</c:v>
                </c:pt>
                <c:pt idx="323">
                  <c:v>-6.7058900000000005E-2</c:v>
                </c:pt>
                <c:pt idx="324">
                  <c:v>-4.1300700000000003E-2</c:v>
                </c:pt>
                <c:pt idx="325">
                  <c:v>-2.3856700000000002E-2</c:v>
                </c:pt>
                <c:pt idx="326">
                  <c:v>-3.2400999999999999E-2</c:v>
                </c:pt>
                <c:pt idx="327">
                  <c:v>-1.9389199999999999E-2</c:v>
                </c:pt>
                <c:pt idx="328">
                  <c:v>-9.3816100000000003E-3</c:v>
                </c:pt>
                <c:pt idx="329">
                  <c:v>-1.6258100000000001E-2</c:v>
                </c:pt>
                <c:pt idx="330">
                  <c:v>3.8154E-2</c:v>
                </c:pt>
                <c:pt idx="331">
                  <c:v>8.2729300000000006E-2</c:v>
                </c:pt>
                <c:pt idx="332">
                  <c:v>0.116146</c:v>
                </c:pt>
                <c:pt idx="333">
                  <c:v>0.108458</c:v>
                </c:pt>
                <c:pt idx="334">
                  <c:v>9.8998000000000003E-2</c:v>
                </c:pt>
                <c:pt idx="335">
                  <c:v>0.12551399999999999</c:v>
                </c:pt>
                <c:pt idx="336">
                  <c:v>8.4274500000000002E-2</c:v>
                </c:pt>
                <c:pt idx="337">
                  <c:v>0.113787</c:v>
                </c:pt>
                <c:pt idx="338">
                  <c:v>0.12187199999999999</c:v>
                </c:pt>
                <c:pt idx="339">
                  <c:v>0.10867400000000001</c:v>
                </c:pt>
                <c:pt idx="340">
                  <c:v>0.12639700000000001</c:v>
                </c:pt>
                <c:pt idx="341">
                  <c:v>0.13666700000000001</c:v>
                </c:pt>
                <c:pt idx="342">
                  <c:v>0.12962499999999999</c:v>
                </c:pt>
                <c:pt idx="343">
                  <c:v>0.11994100000000001</c:v>
                </c:pt>
                <c:pt idx="344">
                  <c:v>6.1012400000000001E-2</c:v>
                </c:pt>
                <c:pt idx="345">
                  <c:v>9.35478E-2</c:v>
                </c:pt>
                <c:pt idx="346">
                  <c:v>6.4790299999999995E-2</c:v>
                </c:pt>
                <c:pt idx="347">
                  <c:v>6.9437799999999994E-2</c:v>
                </c:pt>
                <c:pt idx="348">
                  <c:v>4.6923399999999997E-2</c:v>
                </c:pt>
                <c:pt idx="349">
                  <c:v>6.9177299999999997E-2</c:v>
                </c:pt>
                <c:pt idx="350">
                  <c:v>5.13184E-2</c:v>
                </c:pt>
                <c:pt idx="351">
                  <c:v>8.6458400000000005E-2</c:v>
                </c:pt>
                <c:pt idx="352">
                  <c:v>5.6576500000000002E-2</c:v>
                </c:pt>
                <c:pt idx="353">
                  <c:v>6.35043E-2</c:v>
                </c:pt>
                <c:pt idx="354">
                  <c:v>7.2359800000000002E-2</c:v>
                </c:pt>
                <c:pt idx="355">
                  <c:v>8.0869800000000006E-2</c:v>
                </c:pt>
                <c:pt idx="356">
                  <c:v>8.3687800000000007E-2</c:v>
                </c:pt>
                <c:pt idx="357">
                  <c:v>0.104154</c:v>
                </c:pt>
                <c:pt idx="358">
                  <c:v>7.0129700000000003E-2</c:v>
                </c:pt>
                <c:pt idx="359">
                  <c:v>5.9427599999999997E-2</c:v>
                </c:pt>
                <c:pt idx="360">
                  <c:v>3.52173E-2</c:v>
                </c:pt>
                <c:pt idx="361">
                  <c:v>3.0011099999999999E-2</c:v>
                </c:pt>
                <c:pt idx="362">
                  <c:v>4.5784100000000001E-2</c:v>
                </c:pt>
                <c:pt idx="363">
                  <c:v>-1.32869E-3</c:v>
                </c:pt>
                <c:pt idx="364">
                  <c:v>1.2093900000000001E-3</c:v>
                </c:pt>
                <c:pt idx="365">
                  <c:v>-2.02103E-2</c:v>
                </c:pt>
                <c:pt idx="366">
                  <c:v>-1.4379899999999999E-2</c:v>
                </c:pt>
                <c:pt idx="367">
                  <c:v>-4.3068799999999997E-2</c:v>
                </c:pt>
                <c:pt idx="368">
                  <c:v>-3.2070500000000002E-2</c:v>
                </c:pt>
                <c:pt idx="369">
                  <c:v>-3.5111700000000003E-2</c:v>
                </c:pt>
                <c:pt idx="370">
                  <c:v>-5.51134E-2</c:v>
                </c:pt>
                <c:pt idx="371">
                  <c:v>-5.7755800000000003E-2</c:v>
                </c:pt>
                <c:pt idx="372">
                  <c:v>-5.7796800000000002E-2</c:v>
                </c:pt>
                <c:pt idx="373">
                  <c:v>-3.25417E-2</c:v>
                </c:pt>
                <c:pt idx="374">
                  <c:v>-4.1722700000000001E-2</c:v>
                </c:pt>
                <c:pt idx="375">
                  <c:v>-8.1228099999999998E-2</c:v>
                </c:pt>
                <c:pt idx="376">
                  <c:v>-8.5578299999999996E-2</c:v>
                </c:pt>
                <c:pt idx="377">
                  <c:v>-4.5093000000000001E-2</c:v>
                </c:pt>
                <c:pt idx="378">
                  <c:v>-2.48011E-2</c:v>
                </c:pt>
                <c:pt idx="379">
                  <c:v>-2.7811800000000001E-2</c:v>
                </c:pt>
                <c:pt idx="380">
                  <c:v>-1.94626E-2</c:v>
                </c:pt>
                <c:pt idx="381">
                  <c:v>2.33996E-2</c:v>
                </c:pt>
                <c:pt idx="382">
                  <c:v>-7.6521000000000002E-3</c:v>
                </c:pt>
                <c:pt idx="383">
                  <c:v>-7.4859899999999997E-3</c:v>
                </c:pt>
                <c:pt idx="384">
                  <c:v>-6.1372199999999997E-3</c:v>
                </c:pt>
                <c:pt idx="385">
                  <c:v>9.1899400000000002E-4</c:v>
                </c:pt>
                <c:pt idx="386">
                  <c:v>1.6852900000000001E-2</c:v>
                </c:pt>
                <c:pt idx="387">
                  <c:v>1.2560999999999999E-2</c:v>
                </c:pt>
                <c:pt idx="388">
                  <c:v>-3.1963400000000003E-2</c:v>
                </c:pt>
                <c:pt idx="389">
                  <c:v>-2.6914799999999999E-2</c:v>
                </c:pt>
                <c:pt idx="390">
                  <c:v>-3.6435700000000001E-2</c:v>
                </c:pt>
                <c:pt idx="391">
                  <c:v>-3.2094400000000002E-2</c:v>
                </c:pt>
                <c:pt idx="392">
                  <c:v>-8.5367599999999991E-3</c:v>
                </c:pt>
                <c:pt idx="393">
                  <c:v>1.51974E-2</c:v>
                </c:pt>
                <c:pt idx="394">
                  <c:v>2.5510399999999999E-2</c:v>
                </c:pt>
                <c:pt idx="395">
                  <c:v>-8.7579499999999996E-4</c:v>
                </c:pt>
                <c:pt idx="396">
                  <c:v>-3.4784200000000001E-2</c:v>
                </c:pt>
                <c:pt idx="397">
                  <c:v>-3.52535E-2</c:v>
                </c:pt>
                <c:pt idx="398">
                  <c:v>-1.32832E-2</c:v>
                </c:pt>
                <c:pt idx="399">
                  <c:v>-8.1421299999999992E-3</c:v>
                </c:pt>
                <c:pt idx="400">
                  <c:v>3.7268000000000003E-2</c:v>
                </c:pt>
                <c:pt idx="401">
                  <c:v>2.5382399999999999E-2</c:v>
                </c:pt>
                <c:pt idx="402">
                  <c:v>-3.1981599999999999E-2</c:v>
                </c:pt>
                <c:pt idx="403">
                  <c:v>-3.2769E-2</c:v>
                </c:pt>
                <c:pt idx="404">
                  <c:v>-3.0586200000000001E-2</c:v>
                </c:pt>
                <c:pt idx="405">
                  <c:v>-2.19501E-2</c:v>
                </c:pt>
                <c:pt idx="406">
                  <c:v>-5.9788899999999999E-2</c:v>
                </c:pt>
                <c:pt idx="407">
                  <c:v>-6.4637200000000006E-2</c:v>
                </c:pt>
                <c:pt idx="408">
                  <c:v>-4.1583599999999998E-2</c:v>
                </c:pt>
                <c:pt idx="409">
                  <c:v>-2.3974100000000002E-2</c:v>
                </c:pt>
                <c:pt idx="410">
                  <c:v>-2.2171099999999999E-2</c:v>
                </c:pt>
                <c:pt idx="411">
                  <c:v>5.6218600000000001E-2</c:v>
                </c:pt>
                <c:pt idx="412">
                  <c:v>6.4854700000000001E-2</c:v>
                </c:pt>
                <c:pt idx="413">
                  <c:v>6.7487400000000003E-2</c:v>
                </c:pt>
                <c:pt idx="414">
                  <c:v>5.7026E-2</c:v>
                </c:pt>
                <c:pt idx="415">
                  <c:v>5.7390200000000002E-2</c:v>
                </c:pt>
                <c:pt idx="416">
                  <c:v>4.8462999999999999E-2</c:v>
                </c:pt>
                <c:pt idx="417">
                  <c:v>3.01289E-2</c:v>
                </c:pt>
                <c:pt idx="418">
                  <c:v>2.93034E-2</c:v>
                </c:pt>
                <c:pt idx="419">
                  <c:v>3.80357E-3</c:v>
                </c:pt>
                <c:pt idx="420">
                  <c:v>-4.72676E-4</c:v>
                </c:pt>
                <c:pt idx="421">
                  <c:v>3.8404300000000001E-3</c:v>
                </c:pt>
                <c:pt idx="422">
                  <c:v>-1.7649700000000001E-2</c:v>
                </c:pt>
                <c:pt idx="423">
                  <c:v>-2.3547599999999998E-2</c:v>
                </c:pt>
                <c:pt idx="424">
                  <c:v>1.5547200000000001E-2</c:v>
                </c:pt>
                <c:pt idx="425">
                  <c:v>-1.46941E-2</c:v>
                </c:pt>
                <c:pt idx="426">
                  <c:v>3.9050500000000002E-3</c:v>
                </c:pt>
                <c:pt idx="427">
                  <c:v>2.31906E-3</c:v>
                </c:pt>
                <c:pt idx="428">
                  <c:v>1.7162899999999998E-2</c:v>
                </c:pt>
                <c:pt idx="429">
                  <c:v>2.2389800000000001E-2</c:v>
                </c:pt>
                <c:pt idx="430">
                  <c:v>4.3910900000000003E-2</c:v>
                </c:pt>
                <c:pt idx="431">
                  <c:v>5.3851900000000001E-2</c:v>
                </c:pt>
                <c:pt idx="432">
                  <c:v>3.8326300000000001E-2</c:v>
                </c:pt>
                <c:pt idx="433">
                  <c:v>2.8290800000000001E-2</c:v>
                </c:pt>
                <c:pt idx="434">
                  <c:v>4.6710500000000004E-3</c:v>
                </c:pt>
                <c:pt idx="435">
                  <c:v>4.3165299999999997E-2</c:v>
                </c:pt>
                <c:pt idx="436">
                  <c:v>4.3217199999999997E-2</c:v>
                </c:pt>
                <c:pt idx="437">
                  <c:v>3.5273100000000002E-2</c:v>
                </c:pt>
                <c:pt idx="438">
                  <c:v>1.6660100000000001E-2</c:v>
                </c:pt>
                <c:pt idx="439">
                  <c:v>3.3267600000000001E-2</c:v>
                </c:pt>
                <c:pt idx="440">
                  <c:v>5.2692599999999999E-2</c:v>
                </c:pt>
                <c:pt idx="441">
                  <c:v>6.04004E-2</c:v>
                </c:pt>
                <c:pt idx="442">
                  <c:v>5.7431000000000003E-2</c:v>
                </c:pt>
                <c:pt idx="443">
                  <c:v>3.19235E-2</c:v>
                </c:pt>
                <c:pt idx="444">
                  <c:v>-3.6162699999999999E-2</c:v>
                </c:pt>
                <c:pt idx="445">
                  <c:v>-1.19069E-2</c:v>
                </c:pt>
                <c:pt idx="446">
                  <c:v>-1.88697E-2</c:v>
                </c:pt>
                <c:pt idx="447">
                  <c:v>2.9440099999999999E-3</c:v>
                </c:pt>
                <c:pt idx="448">
                  <c:v>1.8028099999999998E-2</c:v>
                </c:pt>
                <c:pt idx="449">
                  <c:v>3.5513200000000002E-2</c:v>
                </c:pt>
                <c:pt idx="450">
                  <c:v>3.0342999999999998E-2</c:v>
                </c:pt>
                <c:pt idx="451">
                  <c:v>4.5352499999999997E-2</c:v>
                </c:pt>
                <c:pt idx="452">
                  <c:v>3.5236299999999998E-2</c:v>
                </c:pt>
                <c:pt idx="453">
                  <c:v>5.4482799999999998E-2</c:v>
                </c:pt>
                <c:pt idx="454">
                  <c:v>6.5503400000000003E-2</c:v>
                </c:pt>
                <c:pt idx="455">
                  <c:v>5.4985600000000003E-2</c:v>
                </c:pt>
                <c:pt idx="456">
                  <c:v>8.7803400000000004E-2</c:v>
                </c:pt>
                <c:pt idx="457">
                  <c:v>7.0478600000000002E-2</c:v>
                </c:pt>
                <c:pt idx="458">
                  <c:v>7.4428400000000006E-2</c:v>
                </c:pt>
                <c:pt idx="459">
                  <c:v>6.8297399999999994E-2</c:v>
                </c:pt>
                <c:pt idx="460">
                  <c:v>3.4658799999999997E-2</c:v>
                </c:pt>
                <c:pt idx="461">
                  <c:v>4.0981999999999998E-2</c:v>
                </c:pt>
                <c:pt idx="462">
                  <c:v>3.9219499999999997E-2</c:v>
                </c:pt>
                <c:pt idx="463">
                  <c:v>1.14041E-2</c:v>
                </c:pt>
                <c:pt idx="464">
                  <c:v>-4.4326499999999998E-2</c:v>
                </c:pt>
                <c:pt idx="465">
                  <c:v>-5.0970500000000002E-2</c:v>
                </c:pt>
                <c:pt idx="466">
                  <c:v>-6.6181500000000004E-2</c:v>
                </c:pt>
                <c:pt idx="467">
                  <c:v>-1.4602499999999999E-2</c:v>
                </c:pt>
                <c:pt idx="468">
                  <c:v>-2.8846299999999998E-2</c:v>
                </c:pt>
                <c:pt idx="469">
                  <c:v>-2.15914E-2</c:v>
                </c:pt>
                <c:pt idx="470">
                  <c:v>-2.4091899999999999E-2</c:v>
                </c:pt>
                <c:pt idx="471">
                  <c:v>-1.4419400000000001E-2</c:v>
                </c:pt>
                <c:pt idx="472">
                  <c:v>-2.0881799999999998E-3</c:v>
                </c:pt>
                <c:pt idx="473">
                  <c:v>5.3360999999999999E-3</c:v>
                </c:pt>
                <c:pt idx="474">
                  <c:v>9.7487100000000007E-3</c:v>
                </c:pt>
                <c:pt idx="475">
                  <c:v>-7.3877300000000003E-3</c:v>
                </c:pt>
                <c:pt idx="476">
                  <c:v>7.8268499999999998E-3</c:v>
                </c:pt>
                <c:pt idx="477">
                  <c:v>2.0148300000000001E-2</c:v>
                </c:pt>
                <c:pt idx="478">
                  <c:v>1.3927999999999999E-2</c:v>
                </c:pt>
                <c:pt idx="479">
                  <c:v>-3.8845099999999999E-3</c:v>
                </c:pt>
                <c:pt idx="480">
                  <c:v>-1.8934900000000001E-2</c:v>
                </c:pt>
                <c:pt idx="481">
                  <c:v>-5.6554399999999998E-2</c:v>
                </c:pt>
                <c:pt idx="482">
                  <c:v>-5.9923999999999998E-2</c:v>
                </c:pt>
                <c:pt idx="483">
                  <c:v>-5.4324400000000002E-2</c:v>
                </c:pt>
                <c:pt idx="484">
                  <c:v>-1.4328799999999999E-2</c:v>
                </c:pt>
                <c:pt idx="485">
                  <c:v>-3.3237000000000003E-2</c:v>
                </c:pt>
                <c:pt idx="486">
                  <c:v>-7.5738700000000006E-2</c:v>
                </c:pt>
                <c:pt idx="487">
                  <c:v>-4.9437099999999998E-2</c:v>
                </c:pt>
                <c:pt idx="488">
                  <c:v>-3.94404E-2</c:v>
                </c:pt>
                <c:pt idx="489">
                  <c:v>-4.4723699999999998E-2</c:v>
                </c:pt>
                <c:pt idx="490">
                  <c:v>-3.0539699999999999E-2</c:v>
                </c:pt>
                <c:pt idx="491">
                  <c:v>-1.16682E-2</c:v>
                </c:pt>
                <c:pt idx="492">
                  <c:v>-6.1062499999999997E-3</c:v>
                </c:pt>
                <c:pt idx="493">
                  <c:v>1.17275E-2</c:v>
                </c:pt>
                <c:pt idx="494">
                  <c:v>3.4496699999999998E-2</c:v>
                </c:pt>
                <c:pt idx="495">
                  <c:v>3.98962E-2</c:v>
                </c:pt>
                <c:pt idx="496">
                  <c:v>5.7137E-2</c:v>
                </c:pt>
                <c:pt idx="497">
                  <c:v>7.9136100000000001E-2</c:v>
                </c:pt>
                <c:pt idx="498">
                  <c:v>8.6129999999999998E-2</c:v>
                </c:pt>
                <c:pt idx="499">
                  <c:v>5.6042500000000002E-2</c:v>
                </c:pt>
                <c:pt idx="500">
                  <c:v>6.4266199999999996E-2</c:v>
                </c:pt>
                <c:pt idx="501">
                  <c:v>7.3474899999999996E-2</c:v>
                </c:pt>
                <c:pt idx="502">
                  <c:v>7.3991699999999994E-2</c:v>
                </c:pt>
                <c:pt idx="503">
                  <c:v>7.7098399999999997E-2</c:v>
                </c:pt>
                <c:pt idx="504">
                  <c:v>6.07252E-2</c:v>
                </c:pt>
                <c:pt idx="505">
                  <c:v>2.8912899999999998E-2</c:v>
                </c:pt>
                <c:pt idx="506">
                  <c:v>2.8978899999999998E-2</c:v>
                </c:pt>
                <c:pt idx="507">
                  <c:v>3.2863999999999997E-2</c:v>
                </c:pt>
                <c:pt idx="508">
                  <c:v>5.1633400000000003E-2</c:v>
                </c:pt>
                <c:pt idx="509">
                  <c:v>6.7323800000000003E-2</c:v>
                </c:pt>
                <c:pt idx="510">
                  <c:v>4.0489900000000002E-2</c:v>
                </c:pt>
                <c:pt idx="511">
                  <c:v>5.0969E-2</c:v>
                </c:pt>
                <c:pt idx="512">
                  <c:v>6.7308699999999999E-2</c:v>
                </c:pt>
                <c:pt idx="513">
                  <c:v>4.96739E-2</c:v>
                </c:pt>
                <c:pt idx="514">
                  <c:v>7.6225500000000002E-2</c:v>
                </c:pt>
                <c:pt idx="515">
                  <c:v>0.100091</c:v>
                </c:pt>
                <c:pt idx="516">
                  <c:v>8.3049499999999998E-2</c:v>
                </c:pt>
                <c:pt idx="517">
                  <c:v>7.8790799999999994E-2</c:v>
                </c:pt>
                <c:pt idx="518">
                  <c:v>5.3493600000000002E-2</c:v>
                </c:pt>
                <c:pt idx="519">
                  <c:v>6.9077100000000002E-2</c:v>
                </c:pt>
                <c:pt idx="520">
                  <c:v>7.4399499999999993E-2</c:v>
                </c:pt>
                <c:pt idx="521">
                  <c:v>6.6361900000000001E-3</c:v>
                </c:pt>
                <c:pt idx="522">
                  <c:v>-2.2463600000000002E-3</c:v>
                </c:pt>
                <c:pt idx="523">
                  <c:v>-9.4305599999999993E-3</c:v>
                </c:pt>
                <c:pt idx="524">
                  <c:v>-1.31938E-2</c:v>
                </c:pt>
                <c:pt idx="525">
                  <c:v>-6.2606499999999995E-2</c:v>
                </c:pt>
                <c:pt idx="526">
                  <c:v>-4.3126699999999997E-2</c:v>
                </c:pt>
                <c:pt idx="527">
                  <c:v>-6.3573000000000005E-2</c:v>
                </c:pt>
                <c:pt idx="528">
                  <c:v>-6.13439E-2</c:v>
                </c:pt>
                <c:pt idx="529">
                  <c:v>-5.6070700000000001E-2</c:v>
                </c:pt>
                <c:pt idx="530">
                  <c:v>-3.6882400000000003E-2</c:v>
                </c:pt>
                <c:pt idx="531">
                  <c:v>-2.2113899999999999E-2</c:v>
                </c:pt>
                <c:pt idx="532">
                  <c:v>-1.30603E-2</c:v>
                </c:pt>
                <c:pt idx="533">
                  <c:v>-4.1649199999999997E-2</c:v>
                </c:pt>
                <c:pt idx="534">
                  <c:v>-5.7213699999999999E-3</c:v>
                </c:pt>
                <c:pt idx="535">
                  <c:v>-7.41218E-3</c:v>
                </c:pt>
                <c:pt idx="536">
                  <c:v>-4.5359099999999999E-2</c:v>
                </c:pt>
                <c:pt idx="537">
                  <c:v>-2.2322999999999999E-2</c:v>
                </c:pt>
                <c:pt idx="538">
                  <c:v>-1.4183299999999999E-2</c:v>
                </c:pt>
                <c:pt idx="539">
                  <c:v>-1.39463E-2</c:v>
                </c:pt>
                <c:pt idx="540">
                  <c:v>-4.2641199999999997E-2</c:v>
                </c:pt>
                <c:pt idx="541">
                  <c:v>-4.8705600000000002E-2</c:v>
                </c:pt>
                <c:pt idx="542">
                  <c:v>-9.4742400000000004E-2</c:v>
                </c:pt>
                <c:pt idx="543">
                  <c:v>-9.3382699999999999E-2</c:v>
                </c:pt>
                <c:pt idx="544">
                  <c:v>-0.10560799999999999</c:v>
                </c:pt>
                <c:pt idx="545">
                  <c:v>-0.131602</c:v>
                </c:pt>
                <c:pt idx="546">
                  <c:v>-0.14855499999999999</c:v>
                </c:pt>
                <c:pt idx="547">
                  <c:v>-0.14110400000000001</c:v>
                </c:pt>
                <c:pt idx="548">
                  <c:v>-0.144237</c:v>
                </c:pt>
                <c:pt idx="549">
                  <c:v>-0.14149700000000001</c:v>
                </c:pt>
                <c:pt idx="550">
                  <c:v>-0.153221</c:v>
                </c:pt>
                <c:pt idx="551">
                  <c:v>-0.16056100000000001</c:v>
                </c:pt>
                <c:pt idx="552">
                  <c:v>-0.155228</c:v>
                </c:pt>
                <c:pt idx="553">
                  <c:v>-0.18423100000000001</c:v>
                </c:pt>
                <c:pt idx="554">
                  <c:v>-0.15560099999999999</c:v>
                </c:pt>
                <c:pt idx="555">
                  <c:v>-0.141402</c:v>
                </c:pt>
                <c:pt idx="556">
                  <c:v>-0.14638200000000001</c:v>
                </c:pt>
                <c:pt idx="557">
                  <c:v>-0.150787</c:v>
                </c:pt>
                <c:pt idx="558">
                  <c:v>-0.137512</c:v>
                </c:pt>
                <c:pt idx="559">
                  <c:v>-0.12609799999999999</c:v>
                </c:pt>
                <c:pt idx="560">
                  <c:v>-0.16486100000000001</c:v>
                </c:pt>
                <c:pt idx="561">
                  <c:v>-0.14860200000000001</c:v>
                </c:pt>
                <c:pt idx="562">
                  <c:v>-0.176201</c:v>
                </c:pt>
                <c:pt idx="563">
                  <c:v>-0.175321</c:v>
                </c:pt>
                <c:pt idx="564">
                  <c:v>-0.238121</c:v>
                </c:pt>
                <c:pt idx="565">
                  <c:v>-0.240291</c:v>
                </c:pt>
                <c:pt idx="566">
                  <c:v>-0.222388</c:v>
                </c:pt>
                <c:pt idx="567">
                  <c:v>-0.27806500000000001</c:v>
                </c:pt>
                <c:pt idx="568">
                  <c:v>-0.217613</c:v>
                </c:pt>
                <c:pt idx="569">
                  <c:v>-0.19967599999999999</c:v>
                </c:pt>
                <c:pt idx="570">
                  <c:v>-0.17447799999999999</c:v>
                </c:pt>
                <c:pt idx="571">
                  <c:v>-0.13169800000000001</c:v>
                </c:pt>
                <c:pt idx="572">
                  <c:v>-8.0396099999999998E-2</c:v>
                </c:pt>
                <c:pt idx="573">
                  <c:v>-9.5102699999999998E-2</c:v>
                </c:pt>
                <c:pt idx="574">
                  <c:v>1.6171000000000001E-2</c:v>
                </c:pt>
                <c:pt idx="575">
                  <c:v>2.8780099999999999E-3</c:v>
                </c:pt>
                <c:pt idx="576">
                  <c:v>6.3899200000000003E-2</c:v>
                </c:pt>
                <c:pt idx="577">
                  <c:v>4.0475499999999998E-2</c:v>
                </c:pt>
                <c:pt idx="578">
                  <c:v>4.1394599999999997E-2</c:v>
                </c:pt>
                <c:pt idx="579">
                  <c:v>1.2848500000000001E-2</c:v>
                </c:pt>
                <c:pt idx="580">
                  <c:v>3.3935100000000002E-3</c:v>
                </c:pt>
                <c:pt idx="581">
                  <c:v>6.2700799999999999E-3</c:v>
                </c:pt>
                <c:pt idx="582">
                  <c:v>-4.0425000000000003E-2</c:v>
                </c:pt>
                <c:pt idx="583">
                  <c:v>-3.30523E-2</c:v>
                </c:pt>
                <c:pt idx="584">
                  <c:v>-1.90432E-2</c:v>
                </c:pt>
                <c:pt idx="585">
                  <c:v>-3.1740200000000003E-2</c:v>
                </c:pt>
                <c:pt idx="586">
                  <c:v>-1.02641E-2</c:v>
                </c:pt>
                <c:pt idx="587">
                  <c:v>-6.4161899999999996E-3</c:v>
                </c:pt>
                <c:pt idx="588">
                  <c:v>-3.2195700000000001E-2</c:v>
                </c:pt>
                <c:pt idx="589">
                  <c:v>-1.35204E-2</c:v>
                </c:pt>
                <c:pt idx="590">
                  <c:v>-2.6913800000000002E-2</c:v>
                </c:pt>
                <c:pt idx="591">
                  <c:v>-3.2376599999999998E-2</c:v>
                </c:pt>
                <c:pt idx="592">
                  <c:v>-1.5609E-2</c:v>
                </c:pt>
                <c:pt idx="593">
                  <c:v>-5.0965999999999997E-2</c:v>
                </c:pt>
                <c:pt idx="594">
                  <c:v>-8.3394200000000002E-2</c:v>
                </c:pt>
                <c:pt idx="595">
                  <c:v>-6.7358500000000002E-2</c:v>
                </c:pt>
                <c:pt idx="596">
                  <c:v>-0.111013</c:v>
                </c:pt>
                <c:pt idx="597">
                  <c:v>-0.14744299999999999</c:v>
                </c:pt>
                <c:pt idx="598">
                  <c:v>-0.207816</c:v>
                </c:pt>
                <c:pt idx="599">
                  <c:v>-0.23324900000000001</c:v>
                </c:pt>
                <c:pt idx="600">
                  <c:v>-0.22467000000000001</c:v>
                </c:pt>
                <c:pt idx="601">
                  <c:v>-0.21778600000000001</c:v>
                </c:pt>
                <c:pt idx="602">
                  <c:v>-0.22405</c:v>
                </c:pt>
                <c:pt idx="603">
                  <c:v>-0.243783</c:v>
                </c:pt>
                <c:pt idx="604">
                  <c:v>-0.22798299999999999</c:v>
                </c:pt>
                <c:pt idx="605">
                  <c:v>-0.22876199999999999</c:v>
                </c:pt>
                <c:pt idx="606">
                  <c:v>-0.243312</c:v>
                </c:pt>
                <c:pt idx="607">
                  <c:v>-0.27348499999999998</c:v>
                </c:pt>
                <c:pt idx="608">
                  <c:v>-0.26705099999999998</c:v>
                </c:pt>
                <c:pt idx="609">
                  <c:v>-0.23173099999999999</c:v>
                </c:pt>
                <c:pt idx="610">
                  <c:v>-0.23314299999999999</c:v>
                </c:pt>
                <c:pt idx="611">
                  <c:v>-0.20469999999999999</c:v>
                </c:pt>
                <c:pt idx="612">
                  <c:v>-0.19534399999999999</c:v>
                </c:pt>
                <c:pt idx="613">
                  <c:v>-0.21932199999999999</c:v>
                </c:pt>
                <c:pt idx="614">
                  <c:v>-0.233044</c:v>
                </c:pt>
                <c:pt idx="615">
                  <c:v>-0.21945100000000001</c:v>
                </c:pt>
                <c:pt idx="616">
                  <c:v>-0.21793399999999999</c:v>
                </c:pt>
                <c:pt idx="617">
                  <c:v>-0.20142099999999999</c:v>
                </c:pt>
                <c:pt idx="618">
                  <c:v>-0.22106899999999999</c:v>
                </c:pt>
                <c:pt idx="619">
                  <c:v>-0.14838100000000001</c:v>
                </c:pt>
                <c:pt idx="620">
                  <c:v>-0.120417</c:v>
                </c:pt>
                <c:pt idx="621">
                  <c:v>-9.78184E-2</c:v>
                </c:pt>
                <c:pt idx="622">
                  <c:v>-0.12835299999999999</c:v>
                </c:pt>
                <c:pt idx="623">
                  <c:v>-0.11583400000000001</c:v>
                </c:pt>
                <c:pt idx="624">
                  <c:v>-8.6844000000000005E-2</c:v>
                </c:pt>
                <c:pt idx="625">
                  <c:v>-8.2296300000000003E-2</c:v>
                </c:pt>
                <c:pt idx="626">
                  <c:v>-5.5001399999999999E-2</c:v>
                </c:pt>
                <c:pt idx="627">
                  <c:v>-1.1906999999999999E-2</c:v>
                </c:pt>
                <c:pt idx="628">
                  <c:v>-2.40713E-2</c:v>
                </c:pt>
                <c:pt idx="629">
                  <c:v>-1.9987100000000001E-2</c:v>
                </c:pt>
                <c:pt idx="630">
                  <c:v>6.4260100000000001E-2</c:v>
                </c:pt>
                <c:pt idx="631">
                  <c:v>7.0634699999999995E-2</c:v>
                </c:pt>
                <c:pt idx="632">
                  <c:v>0.12436800000000001</c:v>
                </c:pt>
                <c:pt idx="633">
                  <c:v>0.12889600000000001</c:v>
                </c:pt>
                <c:pt idx="634">
                  <c:v>0.11316900000000001</c:v>
                </c:pt>
                <c:pt idx="635">
                  <c:v>0.119047</c:v>
                </c:pt>
                <c:pt idx="636">
                  <c:v>8.8025199999999998E-2</c:v>
                </c:pt>
                <c:pt idx="637">
                  <c:v>0.11802600000000001</c:v>
                </c:pt>
                <c:pt idx="638">
                  <c:v>0.109557</c:v>
                </c:pt>
                <c:pt idx="639">
                  <c:v>0.118793</c:v>
                </c:pt>
                <c:pt idx="640">
                  <c:v>9.8775299999999996E-2</c:v>
                </c:pt>
                <c:pt idx="641">
                  <c:v>0.110994</c:v>
                </c:pt>
                <c:pt idx="642">
                  <c:v>9.1648999999999994E-2</c:v>
                </c:pt>
                <c:pt idx="643">
                  <c:v>9.8659899999999995E-2</c:v>
                </c:pt>
                <c:pt idx="644">
                  <c:v>9.5492599999999997E-2</c:v>
                </c:pt>
                <c:pt idx="645">
                  <c:v>0.10314</c:v>
                </c:pt>
                <c:pt idx="646">
                  <c:v>0.105641</c:v>
                </c:pt>
                <c:pt idx="647">
                  <c:v>5.8151700000000001E-2</c:v>
                </c:pt>
                <c:pt idx="648">
                  <c:v>5.0595800000000003E-2</c:v>
                </c:pt>
                <c:pt idx="649">
                  <c:v>7.3382699999999995E-2</c:v>
                </c:pt>
                <c:pt idx="650">
                  <c:v>7.0860900000000004E-2</c:v>
                </c:pt>
                <c:pt idx="651">
                  <c:v>6.7945500000000006E-2</c:v>
                </c:pt>
                <c:pt idx="652">
                  <c:v>8.7344199999999997E-2</c:v>
                </c:pt>
                <c:pt idx="653">
                  <c:v>8.2758999999999999E-2</c:v>
                </c:pt>
                <c:pt idx="654">
                  <c:v>6.5835499999999996E-3</c:v>
                </c:pt>
                <c:pt idx="655">
                  <c:v>2.39562E-2</c:v>
                </c:pt>
                <c:pt idx="656">
                  <c:v>4.6698900000000002E-2</c:v>
                </c:pt>
                <c:pt idx="657">
                  <c:v>0.108045</c:v>
                </c:pt>
                <c:pt idx="658">
                  <c:v>9.7019300000000003E-2</c:v>
                </c:pt>
                <c:pt idx="659">
                  <c:v>5.85643E-2</c:v>
                </c:pt>
                <c:pt idx="660">
                  <c:v>5.5493500000000001E-2</c:v>
                </c:pt>
                <c:pt idx="661">
                  <c:v>3.2427699999999997E-2</c:v>
                </c:pt>
                <c:pt idx="662">
                  <c:v>4.3534400000000001E-2</c:v>
                </c:pt>
                <c:pt idx="663">
                  <c:v>6.5595399999999998E-2</c:v>
                </c:pt>
                <c:pt idx="664">
                  <c:v>5.4863799999999997E-2</c:v>
                </c:pt>
                <c:pt idx="665">
                  <c:v>4.9919499999999999E-2</c:v>
                </c:pt>
                <c:pt idx="666">
                  <c:v>6.8120700000000006E-2</c:v>
                </c:pt>
                <c:pt idx="667">
                  <c:v>6.0674600000000002E-2</c:v>
                </c:pt>
                <c:pt idx="668">
                  <c:v>7.3499099999999998E-2</c:v>
                </c:pt>
                <c:pt idx="669">
                  <c:v>5.8040099999999997E-2</c:v>
                </c:pt>
                <c:pt idx="670">
                  <c:v>6.8940600000000005E-2</c:v>
                </c:pt>
                <c:pt idx="671">
                  <c:v>6.1352900000000002E-2</c:v>
                </c:pt>
                <c:pt idx="672">
                  <c:v>0.11898300000000001</c:v>
                </c:pt>
                <c:pt idx="673">
                  <c:v>0.11186</c:v>
                </c:pt>
                <c:pt idx="674">
                  <c:v>0.15213499999999999</c:v>
                </c:pt>
                <c:pt idx="675">
                  <c:v>0.15623100000000001</c:v>
                </c:pt>
                <c:pt idx="676">
                  <c:v>0.13353000000000001</c:v>
                </c:pt>
                <c:pt idx="677">
                  <c:v>8.7265899999999993E-2</c:v>
                </c:pt>
                <c:pt idx="678">
                  <c:v>2.1016199999999999E-2</c:v>
                </c:pt>
                <c:pt idx="679">
                  <c:v>9.0201099999999996E-3</c:v>
                </c:pt>
                <c:pt idx="680">
                  <c:v>1.4700299999999999E-2</c:v>
                </c:pt>
                <c:pt idx="681">
                  <c:v>1.98557E-2</c:v>
                </c:pt>
                <c:pt idx="682">
                  <c:v>6.3781999999999997E-3</c:v>
                </c:pt>
                <c:pt idx="683" formatCode="0.00E+00">
                  <c:v>-2.27544E-5</c:v>
                </c:pt>
                <c:pt idx="684">
                  <c:v>-2.1738400000000001E-2</c:v>
                </c:pt>
                <c:pt idx="685">
                  <c:v>-2.43623E-2</c:v>
                </c:pt>
                <c:pt idx="686">
                  <c:v>-2.7105500000000001E-2</c:v>
                </c:pt>
                <c:pt idx="687">
                  <c:v>-1.9383899999999999E-2</c:v>
                </c:pt>
                <c:pt idx="688">
                  <c:v>-2.5421099999999999E-2</c:v>
                </c:pt>
                <c:pt idx="689">
                  <c:v>-3.47306E-3</c:v>
                </c:pt>
                <c:pt idx="690">
                  <c:v>-6.9931999999999994E-2</c:v>
                </c:pt>
                <c:pt idx="691">
                  <c:v>-2.66295E-2</c:v>
                </c:pt>
                <c:pt idx="692">
                  <c:v>-6.4728900000000002E-3</c:v>
                </c:pt>
                <c:pt idx="693">
                  <c:v>-1.6814800000000001E-2</c:v>
                </c:pt>
                <c:pt idx="694">
                  <c:v>-2.2676499999999999E-2</c:v>
                </c:pt>
                <c:pt idx="695">
                  <c:v>4.4806800000000001E-2</c:v>
                </c:pt>
                <c:pt idx="696">
                  <c:v>2.7789299999999999E-2</c:v>
                </c:pt>
                <c:pt idx="697">
                  <c:v>1.5514999999999999E-2</c:v>
                </c:pt>
                <c:pt idx="698">
                  <c:v>2.5770299999999999E-2</c:v>
                </c:pt>
                <c:pt idx="699">
                  <c:v>4.1635499999999999E-2</c:v>
                </c:pt>
                <c:pt idx="700">
                  <c:v>2.1609199999999999E-2</c:v>
                </c:pt>
                <c:pt idx="701">
                  <c:v>2.1789900000000001E-2</c:v>
                </c:pt>
                <c:pt idx="702">
                  <c:v>3.69313E-2</c:v>
                </c:pt>
                <c:pt idx="703">
                  <c:v>4.7961799999999999E-2</c:v>
                </c:pt>
                <c:pt idx="704">
                  <c:v>5.5328500000000003E-2</c:v>
                </c:pt>
                <c:pt idx="705">
                  <c:v>6.5671900000000005E-2</c:v>
                </c:pt>
                <c:pt idx="706">
                  <c:v>3.7209100000000002E-2</c:v>
                </c:pt>
                <c:pt idx="707">
                  <c:v>2.6052599999999999E-3</c:v>
                </c:pt>
                <c:pt idx="708">
                  <c:v>1.8586399999999999E-2</c:v>
                </c:pt>
                <c:pt idx="709">
                  <c:v>1.14378E-2</c:v>
                </c:pt>
                <c:pt idx="710">
                  <c:v>5.5745799999999998E-2</c:v>
                </c:pt>
                <c:pt idx="711">
                  <c:v>5.55113E-2</c:v>
                </c:pt>
                <c:pt idx="712">
                  <c:v>7.0917599999999997E-2</c:v>
                </c:pt>
                <c:pt idx="713">
                  <c:v>8.4943299999999999E-2</c:v>
                </c:pt>
                <c:pt idx="714">
                  <c:v>0.14630799999999999</c:v>
                </c:pt>
                <c:pt idx="715">
                  <c:v>0.119218</c:v>
                </c:pt>
                <c:pt idx="716">
                  <c:v>8.3011399999999999E-2</c:v>
                </c:pt>
                <c:pt idx="717">
                  <c:v>8.7604000000000001E-2</c:v>
                </c:pt>
                <c:pt idx="718">
                  <c:v>0.130722</c:v>
                </c:pt>
                <c:pt idx="719">
                  <c:v>0.111886</c:v>
                </c:pt>
                <c:pt idx="720">
                  <c:v>0.12826100000000001</c:v>
                </c:pt>
                <c:pt idx="721">
                  <c:v>7.0281800000000005E-2</c:v>
                </c:pt>
                <c:pt idx="722">
                  <c:v>4.0104399999999998E-2</c:v>
                </c:pt>
                <c:pt idx="723">
                  <c:v>2.0878500000000001E-2</c:v>
                </c:pt>
                <c:pt idx="724">
                  <c:v>-2.4117499999999998E-3</c:v>
                </c:pt>
                <c:pt idx="725">
                  <c:v>-3.0856000000000001E-2</c:v>
                </c:pt>
                <c:pt idx="726">
                  <c:v>-6.2940399999999994E-2</c:v>
                </c:pt>
                <c:pt idx="727">
                  <c:v>-6.8737099999999995E-2</c:v>
                </c:pt>
                <c:pt idx="728">
                  <c:v>-9.3640299999999996E-2</c:v>
                </c:pt>
                <c:pt idx="729">
                  <c:v>-7.8452499999999994E-2</c:v>
                </c:pt>
                <c:pt idx="730">
                  <c:v>-1.5615800000000001E-2</c:v>
                </c:pt>
                <c:pt idx="731">
                  <c:v>2.2990300000000002E-2</c:v>
                </c:pt>
                <c:pt idx="732">
                  <c:v>1.2884100000000001E-2</c:v>
                </c:pt>
                <c:pt idx="733">
                  <c:v>2.4508599999999998E-2</c:v>
                </c:pt>
                <c:pt idx="734">
                  <c:v>8.0652699999999994E-2</c:v>
                </c:pt>
                <c:pt idx="735">
                  <c:v>8.9647099999999993E-2</c:v>
                </c:pt>
                <c:pt idx="736">
                  <c:v>8.0436999999999995E-2</c:v>
                </c:pt>
                <c:pt idx="737">
                  <c:v>9.4215300000000002E-2</c:v>
                </c:pt>
                <c:pt idx="738">
                  <c:v>6.5785999999999997E-2</c:v>
                </c:pt>
                <c:pt idx="739">
                  <c:v>6.0480800000000001E-2</c:v>
                </c:pt>
                <c:pt idx="740">
                  <c:v>7.2274699999999997E-2</c:v>
                </c:pt>
                <c:pt idx="741">
                  <c:v>6.6122299999999995E-2</c:v>
                </c:pt>
                <c:pt idx="742">
                  <c:v>5.0234800000000003E-2</c:v>
                </c:pt>
                <c:pt idx="743">
                  <c:v>6.4984799999999995E-2</c:v>
                </c:pt>
                <c:pt idx="744">
                  <c:v>5.4785399999999998E-2</c:v>
                </c:pt>
                <c:pt idx="745">
                  <c:v>5.0349600000000001E-2</c:v>
                </c:pt>
                <c:pt idx="746">
                  <c:v>6.3168699999999994E-2</c:v>
                </c:pt>
                <c:pt idx="747">
                  <c:v>1.4173E-2</c:v>
                </c:pt>
                <c:pt idx="748">
                  <c:v>3.6037399999999997E-2</c:v>
                </c:pt>
                <c:pt idx="749">
                  <c:v>3.3701000000000002E-2</c:v>
                </c:pt>
                <c:pt idx="750">
                  <c:v>4.4920799999999997E-2</c:v>
                </c:pt>
                <c:pt idx="751">
                  <c:v>6.6024299999999994E-2</c:v>
                </c:pt>
                <c:pt idx="752">
                  <c:v>4.0368000000000001E-2</c:v>
                </c:pt>
                <c:pt idx="753">
                  <c:v>3.6613899999999998E-2</c:v>
                </c:pt>
                <c:pt idx="754">
                  <c:v>6.3901399999999997E-2</c:v>
                </c:pt>
                <c:pt idx="755">
                  <c:v>3.3906800000000001E-2</c:v>
                </c:pt>
                <c:pt idx="756">
                  <c:v>3.5627399999999997E-2</c:v>
                </c:pt>
                <c:pt idx="757">
                  <c:v>8.8527499999999995E-2</c:v>
                </c:pt>
                <c:pt idx="758">
                  <c:v>0.115817</c:v>
                </c:pt>
                <c:pt idx="759">
                  <c:v>0.161524</c:v>
                </c:pt>
                <c:pt idx="760">
                  <c:v>0.19626399999999999</c:v>
                </c:pt>
                <c:pt idx="761">
                  <c:v>0.210395</c:v>
                </c:pt>
                <c:pt idx="762">
                  <c:v>0.21729399999999999</c:v>
                </c:pt>
                <c:pt idx="763">
                  <c:v>0.19660900000000001</c:v>
                </c:pt>
                <c:pt idx="764">
                  <c:v>0.15388499999999999</c:v>
                </c:pt>
                <c:pt idx="765">
                  <c:v>0.14938899999999999</c:v>
                </c:pt>
                <c:pt idx="766">
                  <c:v>0.14938399999999999</c:v>
                </c:pt>
                <c:pt idx="767">
                  <c:v>0.13589899999999999</c:v>
                </c:pt>
                <c:pt idx="768">
                  <c:v>0.134794</c:v>
                </c:pt>
                <c:pt idx="769">
                  <c:v>0.103312</c:v>
                </c:pt>
                <c:pt idx="770">
                  <c:v>0.108055</c:v>
                </c:pt>
                <c:pt idx="771">
                  <c:v>0.10469000000000001</c:v>
                </c:pt>
                <c:pt idx="772">
                  <c:v>0.12875200000000001</c:v>
                </c:pt>
                <c:pt idx="773">
                  <c:v>0.107144</c:v>
                </c:pt>
                <c:pt idx="774">
                  <c:v>9.81683E-2</c:v>
                </c:pt>
                <c:pt idx="775">
                  <c:v>0.10836899999999999</c:v>
                </c:pt>
                <c:pt idx="776">
                  <c:v>7.4543200000000004E-2</c:v>
                </c:pt>
                <c:pt idx="777">
                  <c:v>0.118644</c:v>
                </c:pt>
                <c:pt idx="778">
                  <c:v>0.11726499999999999</c:v>
                </c:pt>
                <c:pt idx="779">
                  <c:v>0.12922700000000001</c:v>
                </c:pt>
                <c:pt idx="780">
                  <c:v>0.116969</c:v>
                </c:pt>
                <c:pt idx="781">
                  <c:v>0.101032</c:v>
                </c:pt>
                <c:pt idx="782">
                  <c:v>0.107777</c:v>
                </c:pt>
                <c:pt idx="783">
                  <c:v>0.101974</c:v>
                </c:pt>
                <c:pt idx="784">
                  <c:v>8.6610999999999994E-2</c:v>
                </c:pt>
                <c:pt idx="785">
                  <c:v>0.101732</c:v>
                </c:pt>
                <c:pt idx="786">
                  <c:v>8.8327900000000001E-2</c:v>
                </c:pt>
                <c:pt idx="787">
                  <c:v>9.35029E-2</c:v>
                </c:pt>
                <c:pt idx="788">
                  <c:v>0.16939599999999999</c:v>
                </c:pt>
                <c:pt idx="789">
                  <c:v>0.15140100000000001</c:v>
                </c:pt>
                <c:pt idx="790">
                  <c:v>0.16297900000000001</c:v>
                </c:pt>
                <c:pt idx="791">
                  <c:v>0.15056700000000001</c:v>
                </c:pt>
                <c:pt idx="792">
                  <c:v>0.159466</c:v>
                </c:pt>
                <c:pt idx="793">
                  <c:v>0.12631600000000001</c:v>
                </c:pt>
                <c:pt idx="794">
                  <c:v>0.13490199999999999</c:v>
                </c:pt>
                <c:pt idx="795">
                  <c:v>0.107683</c:v>
                </c:pt>
                <c:pt idx="796">
                  <c:v>0.13178699999999999</c:v>
                </c:pt>
                <c:pt idx="797">
                  <c:v>0.113148</c:v>
                </c:pt>
                <c:pt idx="798">
                  <c:v>0.11687500000000001</c:v>
                </c:pt>
                <c:pt idx="799">
                  <c:v>0.101761</c:v>
                </c:pt>
                <c:pt idx="800">
                  <c:v>0.103529</c:v>
                </c:pt>
                <c:pt idx="801">
                  <c:v>5.1561799999999998E-2</c:v>
                </c:pt>
                <c:pt idx="802">
                  <c:v>4.2754500000000001E-2</c:v>
                </c:pt>
                <c:pt idx="803">
                  <c:v>8.6247500000000005E-2</c:v>
                </c:pt>
                <c:pt idx="804">
                  <c:v>7.2972999999999996E-2</c:v>
                </c:pt>
                <c:pt idx="805">
                  <c:v>4.3226599999999997E-2</c:v>
                </c:pt>
                <c:pt idx="806">
                  <c:v>6.0477900000000001E-2</c:v>
                </c:pt>
                <c:pt idx="807">
                  <c:v>6.3773399999999994E-2</c:v>
                </c:pt>
                <c:pt idx="808">
                  <c:v>4.6603899999999997E-2</c:v>
                </c:pt>
                <c:pt idx="809">
                  <c:v>6.8999400000000002E-2</c:v>
                </c:pt>
                <c:pt idx="810">
                  <c:v>6.7975499999999994E-2</c:v>
                </c:pt>
                <c:pt idx="811">
                  <c:v>7.5269500000000003E-2</c:v>
                </c:pt>
                <c:pt idx="812">
                  <c:v>4.7252799999999998E-2</c:v>
                </c:pt>
                <c:pt idx="813">
                  <c:v>2.5696799999999999E-2</c:v>
                </c:pt>
                <c:pt idx="814">
                  <c:v>3.7779899999999998E-2</c:v>
                </c:pt>
                <c:pt idx="815">
                  <c:v>2.3825800000000001E-2</c:v>
                </c:pt>
                <c:pt idx="816">
                  <c:v>0.10041700000000001</c:v>
                </c:pt>
                <c:pt idx="817">
                  <c:v>9.7173200000000001E-2</c:v>
                </c:pt>
                <c:pt idx="818">
                  <c:v>0.11197500000000001</c:v>
                </c:pt>
                <c:pt idx="819">
                  <c:v>0.14351700000000001</c:v>
                </c:pt>
                <c:pt idx="820">
                  <c:v>0.14643999999999999</c:v>
                </c:pt>
                <c:pt idx="821">
                  <c:v>0.13165099999999999</c:v>
                </c:pt>
                <c:pt idx="822">
                  <c:v>0.134663</c:v>
                </c:pt>
                <c:pt idx="823">
                  <c:v>0.12881100000000001</c:v>
                </c:pt>
                <c:pt idx="824">
                  <c:v>7.3168899999999995E-2</c:v>
                </c:pt>
                <c:pt idx="825">
                  <c:v>7.6825599999999994E-2</c:v>
                </c:pt>
                <c:pt idx="826">
                  <c:v>8.5620799999999997E-2</c:v>
                </c:pt>
                <c:pt idx="827">
                  <c:v>0.10065</c:v>
                </c:pt>
                <c:pt idx="828">
                  <c:v>8.3486699999999997E-2</c:v>
                </c:pt>
                <c:pt idx="829">
                  <c:v>7.84247E-2</c:v>
                </c:pt>
                <c:pt idx="830">
                  <c:v>9.26009E-2</c:v>
                </c:pt>
                <c:pt idx="831">
                  <c:v>9.4484200000000004E-2</c:v>
                </c:pt>
                <c:pt idx="832">
                  <c:v>0.185804</c:v>
                </c:pt>
                <c:pt idx="833">
                  <c:v>0.202014</c:v>
                </c:pt>
                <c:pt idx="834">
                  <c:v>0.201402</c:v>
                </c:pt>
                <c:pt idx="835">
                  <c:v>0.19494</c:v>
                </c:pt>
                <c:pt idx="836">
                  <c:v>0.16479199999999999</c:v>
                </c:pt>
                <c:pt idx="837">
                  <c:v>0.17691699999999999</c:v>
                </c:pt>
                <c:pt idx="838">
                  <c:v>0.17540500000000001</c:v>
                </c:pt>
                <c:pt idx="839">
                  <c:v>0.17794399999999999</c:v>
                </c:pt>
                <c:pt idx="840">
                  <c:v>0.17321400000000001</c:v>
                </c:pt>
                <c:pt idx="841">
                  <c:v>0.17730799999999999</c:v>
                </c:pt>
                <c:pt idx="842">
                  <c:v>0.17678099999999999</c:v>
                </c:pt>
                <c:pt idx="843">
                  <c:v>0.126829</c:v>
                </c:pt>
                <c:pt idx="844">
                  <c:v>9.6616300000000002E-2</c:v>
                </c:pt>
                <c:pt idx="845">
                  <c:v>0.13564100000000001</c:v>
                </c:pt>
                <c:pt idx="846">
                  <c:v>0.14657200000000001</c:v>
                </c:pt>
                <c:pt idx="847">
                  <c:v>0.15970500000000001</c:v>
                </c:pt>
                <c:pt idx="848">
                  <c:v>0.17288600000000001</c:v>
                </c:pt>
                <c:pt idx="849">
                  <c:v>0.15054300000000001</c:v>
                </c:pt>
                <c:pt idx="850">
                  <c:v>0.119605</c:v>
                </c:pt>
                <c:pt idx="851">
                  <c:v>8.3095100000000005E-2</c:v>
                </c:pt>
                <c:pt idx="852">
                  <c:v>9.1708899999999996E-2</c:v>
                </c:pt>
                <c:pt idx="853">
                  <c:v>8.3918499999999993E-2</c:v>
                </c:pt>
                <c:pt idx="854">
                  <c:v>7.5036900000000004E-2</c:v>
                </c:pt>
                <c:pt idx="855">
                  <c:v>9.75747E-2</c:v>
                </c:pt>
                <c:pt idx="856">
                  <c:v>8.9317099999999996E-2</c:v>
                </c:pt>
                <c:pt idx="857">
                  <c:v>8.5210300000000003E-2</c:v>
                </c:pt>
                <c:pt idx="858">
                  <c:v>0.108512</c:v>
                </c:pt>
                <c:pt idx="859">
                  <c:v>6.8254300000000004E-2</c:v>
                </c:pt>
                <c:pt idx="860">
                  <c:v>6.3098600000000005E-2</c:v>
                </c:pt>
                <c:pt idx="861">
                  <c:v>9.8318900000000001E-2</c:v>
                </c:pt>
                <c:pt idx="862">
                  <c:v>0.12066300000000001</c:v>
                </c:pt>
                <c:pt idx="863">
                  <c:v>0.101412</c:v>
                </c:pt>
                <c:pt idx="864">
                  <c:v>9.8349199999999998E-2</c:v>
                </c:pt>
                <c:pt idx="865">
                  <c:v>0.107598</c:v>
                </c:pt>
                <c:pt idx="866">
                  <c:v>1.88915E-3</c:v>
                </c:pt>
                <c:pt idx="867">
                  <c:v>1.2394199999999999E-2</c:v>
                </c:pt>
                <c:pt idx="868">
                  <c:v>4.5040799999999999E-2</c:v>
                </c:pt>
                <c:pt idx="869">
                  <c:v>4.3967800000000001E-2</c:v>
                </c:pt>
                <c:pt idx="870">
                  <c:v>3.7358200000000001E-2</c:v>
                </c:pt>
                <c:pt idx="871">
                  <c:v>6.9019999999999998E-2</c:v>
                </c:pt>
                <c:pt idx="872">
                  <c:v>7.2429400000000005E-2</c:v>
                </c:pt>
                <c:pt idx="873">
                  <c:v>7.4563400000000002E-2</c:v>
                </c:pt>
                <c:pt idx="874">
                  <c:v>7.0503499999999997E-2</c:v>
                </c:pt>
                <c:pt idx="875">
                  <c:v>0.10173</c:v>
                </c:pt>
                <c:pt idx="876">
                  <c:v>0.12964400000000001</c:v>
                </c:pt>
                <c:pt idx="877">
                  <c:v>0.14097999999999999</c:v>
                </c:pt>
                <c:pt idx="878">
                  <c:v>0.126832</c:v>
                </c:pt>
                <c:pt idx="879">
                  <c:v>8.0088999999999994E-2</c:v>
                </c:pt>
                <c:pt idx="880">
                  <c:v>8.1370499999999998E-2</c:v>
                </c:pt>
                <c:pt idx="881">
                  <c:v>0.101857</c:v>
                </c:pt>
                <c:pt idx="882">
                  <c:v>0.12631600000000001</c:v>
                </c:pt>
                <c:pt idx="883">
                  <c:v>0.13169400000000001</c:v>
                </c:pt>
                <c:pt idx="884">
                  <c:v>0.13328799999999999</c:v>
                </c:pt>
                <c:pt idx="885">
                  <c:v>0.1416</c:v>
                </c:pt>
                <c:pt idx="886">
                  <c:v>0.116997</c:v>
                </c:pt>
                <c:pt idx="887">
                  <c:v>0.141566</c:v>
                </c:pt>
                <c:pt idx="888">
                  <c:v>0.12388299999999999</c:v>
                </c:pt>
                <c:pt idx="889">
                  <c:v>0.13792299999999999</c:v>
                </c:pt>
                <c:pt idx="890">
                  <c:v>0.15490100000000001</c:v>
                </c:pt>
                <c:pt idx="891">
                  <c:v>0.154556</c:v>
                </c:pt>
                <c:pt idx="892">
                  <c:v>0.14010900000000001</c:v>
                </c:pt>
                <c:pt idx="893">
                  <c:v>0.17281099999999999</c:v>
                </c:pt>
                <c:pt idx="894">
                  <c:v>0.13658600000000001</c:v>
                </c:pt>
                <c:pt idx="895">
                  <c:v>0.15262400000000001</c:v>
                </c:pt>
                <c:pt idx="896">
                  <c:v>0.15094299999999999</c:v>
                </c:pt>
                <c:pt idx="897">
                  <c:v>0.13414499999999999</c:v>
                </c:pt>
                <c:pt idx="898">
                  <c:v>0.12893099999999999</c:v>
                </c:pt>
                <c:pt idx="899">
                  <c:v>0.15376100000000001</c:v>
                </c:pt>
                <c:pt idx="900">
                  <c:v>0.14064599999999999</c:v>
                </c:pt>
                <c:pt idx="901">
                  <c:v>0.122928</c:v>
                </c:pt>
                <c:pt idx="902">
                  <c:v>0.123929</c:v>
                </c:pt>
                <c:pt idx="903">
                  <c:v>0.118021</c:v>
                </c:pt>
                <c:pt idx="904">
                  <c:v>0.184</c:v>
                </c:pt>
                <c:pt idx="905">
                  <c:v>0.191687</c:v>
                </c:pt>
                <c:pt idx="906">
                  <c:v>0.16053200000000001</c:v>
                </c:pt>
                <c:pt idx="907">
                  <c:v>0.17820900000000001</c:v>
                </c:pt>
                <c:pt idx="908">
                  <c:v>0.17322199999999999</c:v>
                </c:pt>
                <c:pt idx="909">
                  <c:v>0.17519000000000001</c:v>
                </c:pt>
                <c:pt idx="910">
                  <c:v>0.17646800000000001</c:v>
                </c:pt>
                <c:pt idx="911">
                  <c:v>0.162607</c:v>
                </c:pt>
                <c:pt idx="912">
                  <c:v>0.190885</c:v>
                </c:pt>
                <c:pt idx="913">
                  <c:v>0.19242200000000001</c:v>
                </c:pt>
                <c:pt idx="914">
                  <c:v>0.21249299999999999</c:v>
                </c:pt>
                <c:pt idx="915">
                  <c:v>0.193274</c:v>
                </c:pt>
                <c:pt idx="916">
                  <c:v>0.19425100000000001</c:v>
                </c:pt>
                <c:pt idx="917">
                  <c:v>0.19883000000000001</c:v>
                </c:pt>
                <c:pt idx="918">
                  <c:v>0.21201300000000001</c:v>
                </c:pt>
                <c:pt idx="919">
                  <c:v>0.26481199999999999</c:v>
                </c:pt>
                <c:pt idx="920">
                  <c:v>0.26749499999999998</c:v>
                </c:pt>
                <c:pt idx="921">
                  <c:v>0.29930600000000002</c:v>
                </c:pt>
                <c:pt idx="922">
                  <c:v>0.28535300000000002</c:v>
                </c:pt>
                <c:pt idx="923">
                  <c:v>0.270565</c:v>
                </c:pt>
                <c:pt idx="924">
                  <c:v>0.26754299999999998</c:v>
                </c:pt>
                <c:pt idx="925">
                  <c:v>0.25679999999999997</c:v>
                </c:pt>
                <c:pt idx="926">
                  <c:v>0.245584</c:v>
                </c:pt>
                <c:pt idx="927">
                  <c:v>0.24693599999999999</c:v>
                </c:pt>
                <c:pt idx="928">
                  <c:v>0.22717399999999999</c:v>
                </c:pt>
                <c:pt idx="929">
                  <c:v>0.24638499999999999</c:v>
                </c:pt>
                <c:pt idx="930">
                  <c:v>0.24201800000000001</c:v>
                </c:pt>
                <c:pt idx="931">
                  <c:v>0.236737</c:v>
                </c:pt>
                <c:pt idx="932">
                  <c:v>0.24796099999999999</c:v>
                </c:pt>
                <c:pt idx="933">
                  <c:v>0.25384899999999999</c:v>
                </c:pt>
                <c:pt idx="934">
                  <c:v>0.245619</c:v>
                </c:pt>
                <c:pt idx="935">
                  <c:v>0.25364700000000001</c:v>
                </c:pt>
                <c:pt idx="936">
                  <c:v>0.24024999999999999</c:v>
                </c:pt>
                <c:pt idx="937">
                  <c:v>0.237039</c:v>
                </c:pt>
                <c:pt idx="938">
                  <c:v>0.22711100000000001</c:v>
                </c:pt>
                <c:pt idx="939">
                  <c:v>0.22883400000000001</c:v>
                </c:pt>
                <c:pt idx="940">
                  <c:v>0.22489000000000001</c:v>
                </c:pt>
                <c:pt idx="941">
                  <c:v>0.22026599999999999</c:v>
                </c:pt>
                <c:pt idx="942">
                  <c:v>0.202962</c:v>
                </c:pt>
                <c:pt idx="943">
                  <c:v>0.20258599999999999</c:v>
                </c:pt>
                <c:pt idx="944">
                  <c:v>0.22908200000000001</c:v>
                </c:pt>
                <c:pt idx="945">
                  <c:v>0.229717</c:v>
                </c:pt>
                <c:pt idx="946">
                  <c:v>0.23896300000000001</c:v>
                </c:pt>
                <c:pt idx="947">
                  <c:v>0.22137599999999999</c:v>
                </c:pt>
                <c:pt idx="948">
                  <c:v>0.22689000000000001</c:v>
                </c:pt>
                <c:pt idx="949">
                  <c:v>0.2215</c:v>
                </c:pt>
                <c:pt idx="950">
                  <c:v>0.21239</c:v>
                </c:pt>
                <c:pt idx="951">
                  <c:v>0.25645600000000002</c:v>
                </c:pt>
                <c:pt idx="952">
                  <c:v>0.24102899999999999</c:v>
                </c:pt>
                <c:pt idx="953">
                  <c:v>0.17697499999999999</c:v>
                </c:pt>
                <c:pt idx="954">
                  <c:v>0.17699200000000001</c:v>
                </c:pt>
                <c:pt idx="955">
                  <c:v>0.19667399999999999</c:v>
                </c:pt>
                <c:pt idx="956">
                  <c:v>0.167158</c:v>
                </c:pt>
                <c:pt idx="957">
                  <c:v>0.21099699999999999</c:v>
                </c:pt>
                <c:pt idx="958">
                  <c:v>0.206791</c:v>
                </c:pt>
                <c:pt idx="959">
                  <c:v>0.210951</c:v>
                </c:pt>
                <c:pt idx="960">
                  <c:v>0.22608400000000001</c:v>
                </c:pt>
                <c:pt idx="961">
                  <c:v>0.19151000000000001</c:v>
                </c:pt>
                <c:pt idx="962">
                  <c:v>0.19204499999999999</c:v>
                </c:pt>
                <c:pt idx="963">
                  <c:v>0.16079299999999999</c:v>
                </c:pt>
                <c:pt idx="964">
                  <c:v>0.140018</c:v>
                </c:pt>
                <c:pt idx="965">
                  <c:v>0.121448</c:v>
                </c:pt>
                <c:pt idx="966">
                  <c:v>0.120598</c:v>
                </c:pt>
                <c:pt idx="967">
                  <c:v>0.121049</c:v>
                </c:pt>
                <c:pt idx="968">
                  <c:v>9.7644499999999995E-2</c:v>
                </c:pt>
                <c:pt idx="969">
                  <c:v>8.0027200000000007E-2</c:v>
                </c:pt>
                <c:pt idx="970">
                  <c:v>9.9176399999999998E-2</c:v>
                </c:pt>
                <c:pt idx="971">
                  <c:v>9.5882899999999993E-2</c:v>
                </c:pt>
                <c:pt idx="972">
                  <c:v>7.7107499999999995E-2</c:v>
                </c:pt>
                <c:pt idx="973">
                  <c:v>5.7090000000000002E-2</c:v>
                </c:pt>
                <c:pt idx="974">
                  <c:v>3.46722E-2</c:v>
                </c:pt>
                <c:pt idx="975">
                  <c:v>3.05659E-2</c:v>
                </c:pt>
                <c:pt idx="976">
                  <c:v>2.7341800000000001E-3</c:v>
                </c:pt>
                <c:pt idx="977">
                  <c:v>5.5523300000000003E-3</c:v>
                </c:pt>
                <c:pt idx="978">
                  <c:v>-1.81551E-2</c:v>
                </c:pt>
                <c:pt idx="979">
                  <c:v>-1.11209E-2</c:v>
                </c:pt>
                <c:pt idx="980">
                  <c:v>-7.5704700000000002E-3</c:v>
                </c:pt>
                <c:pt idx="981">
                  <c:v>-1.9128099999999999E-2</c:v>
                </c:pt>
                <c:pt idx="982">
                  <c:v>-2.33767E-2</c:v>
                </c:pt>
                <c:pt idx="983">
                  <c:v>-2.3937400000000001E-2</c:v>
                </c:pt>
                <c:pt idx="984">
                  <c:v>-3.11566E-2</c:v>
                </c:pt>
                <c:pt idx="985">
                  <c:v>-6.5669000000000005E-2</c:v>
                </c:pt>
                <c:pt idx="986">
                  <c:v>-8.5548100000000002E-2</c:v>
                </c:pt>
                <c:pt idx="987">
                  <c:v>-7.2825200000000007E-2</c:v>
                </c:pt>
                <c:pt idx="988">
                  <c:v>-0.115229</c:v>
                </c:pt>
                <c:pt idx="989">
                  <c:v>-0.119797</c:v>
                </c:pt>
                <c:pt idx="990">
                  <c:v>-0.109071</c:v>
                </c:pt>
                <c:pt idx="991">
                  <c:v>-0.14161899999999999</c:v>
                </c:pt>
                <c:pt idx="992">
                  <c:v>-0.14943000000000001</c:v>
                </c:pt>
                <c:pt idx="993">
                  <c:v>-0.17239299999999999</c:v>
                </c:pt>
                <c:pt idx="994">
                  <c:v>-0.150837</c:v>
                </c:pt>
                <c:pt idx="995">
                  <c:v>-0.160885</c:v>
                </c:pt>
                <c:pt idx="996">
                  <c:v>-6.1904099999999997E-2</c:v>
                </c:pt>
                <c:pt idx="997">
                  <c:v>-3.9335099999999998E-2</c:v>
                </c:pt>
                <c:pt idx="998">
                  <c:v>1.6575099999999999E-2</c:v>
                </c:pt>
                <c:pt idx="999">
                  <c:v>-5.1862200000000001E-3</c:v>
                </c:pt>
                <c:pt idx="1000">
                  <c:v>1.27659E-2</c:v>
                </c:pt>
                <c:pt idx="1001">
                  <c:v>-7.1103099999999999E-3</c:v>
                </c:pt>
                <c:pt idx="1002">
                  <c:v>2.26237E-2</c:v>
                </c:pt>
                <c:pt idx="1003">
                  <c:v>-1.36402E-2</c:v>
                </c:pt>
                <c:pt idx="1004">
                  <c:v>1.2217799999999999E-2</c:v>
                </c:pt>
                <c:pt idx="1005">
                  <c:v>-2.68533E-2</c:v>
                </c:pt>
                <c:pt idx="1006">
                  <c:v>3.8796499999999999E-4</c:v>
                </c:pt>
                <c:pt idx="1007">
                  <c:v>4.4554499999999997E-2</c:v>
                </c:pt>
                <c:pt idx="1008">
                  <c:v>4.4584199999999997E-2</c:v>
                </c:pt>
                <c:pt idx="1009">
                  <c:v>5.9471400000000001E-2</c:v>
                </c:pt>
                <c:pt idx="1010">
                  <c:v>5.71961E-2</c:v>
                </c:pt>
                <c:pt idx="1011">
                  <c:v>2.71238E-2</c:v>
                </c:pt>
                <c:pt idx="1012">
                  <c:v>3.35448E-2</c:v>
                </c:pt>
                <c:pt idx="1013">
                  <c:v>4.1523800000000001E-4</c:v>
                </c:pt>
                <c:pt idx="1014">
                  <c:v>-2.4700799999999998E-2</c:v>
                </c:pt>
                <c:pt idx="1015">
                  <c:v>-5.5226999999999998E-2</c:v>
                </c:pt>
                <c:pt idx="1016">
                  <c:v>-5.9134800000000001E-2</c:v>
                </c:pt>
                <c:pt idx="1017">
                  <c:v>-6.2732099999999999E-2</c:v>
                </c:pt>
                <c:pt idx="1018">
                  <c:v>-7.1185300000000007E-2</c:v>
                </c:pt>
                <c:pt idx="1019">
                  <c:v>-6.8029099999999995E-2</c:v>
                </c:pt>
                <c:pt idx="1020">
                  <c:v>-7.0209999999999995E-2</c:v>
                </c:pt>
                <c:pt idx="1021">
                  <c:v>-0.103701</c:v>
                </c:pt>
                <c:pt idx="1022">
                  <c:v>-0.11139300000000001</c:v>
                </c:pt>
                <c:pt idx="1023">
                  <c:v>-0.11436499999999999</c:v>
                </c:pt>
                <c:pt idx="1024">
                  <c:v>-5.9804599999999999E-2</c:v>
                </c:pt>
                <c:pt idx="1025">
                  <c:v>-5.4910199999999999E-2</c:v>
                </c:pt>
                <c:pt idx="1026">
                  <c:v>-2.29497E-2</c:v>
                </c:pt>
                <c:pt idx="1027">
                  <c:v>-2.43828E-2</c:v>
                </c:pt>
                <c:pt idx="1028">
                  <c:v>-1.67041E-2</c:v>
                </c:pt>
                <c:pt idx="1029">
                  <c:v>-3.5558500000000002E-3</c:v>
                </c:pt>
                <c:pt idx="1030">
                  <c:v>-2.7575100000000002E-2</c:v>
                </c:pt>
                <c:pt idx="1031">
                  <c:v>-4.34019E-2</c:v>
                </c:pt>
                <c:pt idx="1032">
                  <c:v>-7.0645200000000005E-2</c:v>
                </c:pt>
                <c:pt idx="1033">
                  <c:v>-8.1080899999999997E-2</c:v>
                </c:pt>
                <c:pt idx="1034">
                  <c:v>-5.9264900000000002E-2</c:v>
                </c:pt>
                <c:pt idx="1035">
                  <c:v>-7.65652E-2</c:v>
                </c:pt>
                <c:pt idx="1036">
                  <c:v>-6.63165E-2</c:v>
                </c:pt>
                <c:pt idx="1037">
                  <c:v>-9.4625899999999999E-2</c:v>
                </c:pt>
                <c:pt idx="1038">
                  <c:v>-5.36347E-2</c:v>
                </c:pt>
                <c:pt idx="1039">
                  <c:v>-8.2085000000000005E-2</c:v>
                </c:pt>
                <c:pt idx="1040">
                  <c:v>-0.105702</c:v>
                </c:pt>
                <c:pt idx="1041">
                  <c:v>-0.107139</c:v>
                </c:pt>
                <c:pt idx="1042">
                  <c:v>-4.7484999999999999E-2</c:v>
                </c:pt>
                <c:pt idx="1043">
                  <c:v>-7.3451900000000001E-2</c:v>
                </c:pt>
                <c:pt idx="1044">
                  <c:v>2.5216399999999999E-3</c:v>
                </c:pt>
                <c:pt idx="1045">
                  <c:v>-4.7551000000000001E-4</c:v>
                </c:pt>
                <c:pt idx="1046">
                  <c:v>2.8584399999999999E-2</c:v>
                </c:pt>
                <c:pt idx="1047">
                  <c:v>6.7628900000000006E-2</c:v>
                </c:pt>
                <c:pt idx="1048">
                  <c:v>7.7897300000000003E-2</c:v>
                </c:pt>
                <c:pt idx="1049">
                  <c:v>9.9782300000000004E-2</c:v>
                </c:pt>
                <c:pt idx="1050">
                  <c:v>0.103147</c:v>
                </c:pt>
                <c:pt idx="1051">
                  <c:v>0.109862</c:v>
                </c:pt>
                <c:pt idx="1052">
                  <c:v>8.4604700000000005E-2</c:v>
                </c:pt>
                <c:pt idx="1053">
                  <c:v>9.9557999999999994E-2</c:v>
                </c:pt>
                <c:pt idx="1054">
                  <c:v>9.5756599999999997E-2</c:v>
                </c:pt>
                <c:pt idx="1055">
                  <c:v>9.8807699999999998E-2</c:v>
                </c:pt>
                <c:pt idx="1056">
                  <c:v>7.7953400000000006E-2</c:v>
                </c:pt>
                <c:pt idx="1057">
                  <c:v>6.3788899999999996E-2</c:v>
                </c:pt>
                <c:pt idx="1058">
                  <c:v>7.1897799999999998E-2</c:v>
                </c:pt>
                <c:pt idx="1059">
                  <c:v>6.5589999999999996E-2</c:v>
                </c:pt>
                <c:pt idx="1060">
                  <c:v>9.4828200000000001E-2</c:v>
                </c:pt>
                <c:pt idx="1061">
                  <c:v>8.6539900000000003E-2</c:v>
                </c:pt>
                <c:pt idx="1062">
                  <c:v>7.3463899999999999E-2</c:v>
                </c:pt>
                <c:pt idx="1063">
                  <c:v>5.1736600000000001E-2</c:v>
                </c:pt>
                <c:pt idx="1064">
                  <c:v>1.4697999999999999E-2</c:v>
                </c:pt>
                <c:pt idx="1065">
                  <c:v>9.1598499999999999E-2</c:v>
                </c:pt>
                <c:pt idx="1066">
                  <c:v>0.119813</c:v>
                </c:pt>
                <c:pt idx="1067">
                  <c:v>0.12579699999999999</c:v>
                </c:pt>
                <c:pt idx="1068">
                  <c:v>0.236979</c:v>
                </c:pt>
                <c:pt idx="1069">
                  <c:v>0.242285</c:v>
                </c:pt>
                <c:pt idx="1070">
                  <c:v>0.27251700000000001</c:v>
                </c:pt>
                <c:pt idx="1071">
                  <c:v>0.27399299999999999</c:v>
                </c:pt>
                <c:pt idx="1072">
                  <c:v>0.257942</c:v>
                </c:pt>
                <c:pt idx="1073">
                  <c:v>0.27017600000000003</c:v>
                </c:pt>
                <c:pt idx="1074">
                  <c:v>0.29235</c:v>
                </c:pt>
                <c:pt idx="1075">
                  <c:v>0.268266</c:v>
                </c:pt>
                <c:pt idx="1076">
                  <c:v>0.23636199999999999</c:v>
                </c:pt>
                <c:pt idx="1077">
                  <c:v>0.19448799999999999</c:v>
                </c:pt>
                <c:pt idx="1078">
                  <c:v>0.19975799999999999</c:v>
                </c:pt>
                <c:pt idx="1079">
                  <c:v>0.187167</c:v>
                </c:pt>
                <c:pt idx="1080">
                  <c:v>0.180838</c:v>
                </c:pt>
                <c:pt idx="1081">
                  <c:v>0.20080600000000001</c:v>
                </c:pt>
                <c:pt idx="1082">
                  <c:v>0.212258</c:v>
                </c:pt>
                <c:pt idx="1083">
                  <c:v>0.21368999999999999</c:v>
                </c:pt>
                <c:pt idx="1084">
                  <c:v>0.217143</c:v>
                </c:pt>
                <c:pt idx="1085">
                  <c:v>0.22261400000000001</c:v>
                </c:pt>
                <c:pt idx="1086">
                  <c:v>0.226461</c:v>
                </c:pt>
                <c:pt idx="1087">
                  <c:v>0.21571199999999999</c:v>
                </c:pt>
                <c:pt idx="1088">
                  <c:v>0.22184499999999999</c:v>
                </c:pt>
                <c:pt idx="1089">
                  <c:v>0.22237499999999999</c:v>
                </c:pt>
                <c:pt idx="1090">
                  <c:v>0.19707</c:v>
                </c:pt>
                <c:pt idx="1091">
                  <c:v>0.205286</c:v>
                </c:pt>
                <c:pt idx="1092">
                  <c:v>0.167046</c:v>
                </c:pt>
                <c:pt idx="1093">
                  <c:v>0.16298199999999999</c:v>
                </c:pt>
                <c:pt idx="1094">
                  <c:v>0.142045</c:v>
                </c:pt>
                <c:pt idx="1095">
                  <c:v>0.131582</c:v>
                </c:pt>
                <c:pt idx="1096">
                  <c:v>0.15549399999999999</c:v>
                </c:pt>
                <c:pt idx="1097">
                  <c:v>0.12909699999999999</c:v>
                </c:pt>
                <c:pt idx="1098">
                  <c:v>9.6609799999999996E-2</c:v>
                </c:pt>
                <c:pt idx="1099">
                  <c:v>7.5085200000000005E-2</c:v>
                </c:pt>
                <c:pt idx="1100">
                  <c:v>7.5458300000000006E-2</c:v>
                </c:pt>
                <c:pt idx="1101">
                  <c:v>-7.4797799999999998E-2</c:v>
                </c:pt>
                <c:pt idx="1102">
                  <c:v>-7.3536099999999993E-2</c:v>
                </c:pt>
                <c:pt idx="1103">
                  <c:v>-7.2542300000000004E-2</c:v>
                </c:pt>
                <c:pt idx="1104">
                  <c:v>-0.118025</c:v>
                </c:pt>
                <c:pt idx="1105">
                  <c:v>-8.9148599999999995E-2</c:v>
                </c:pt>
                <c:pt idx="1106">
                  <c:v>-6.45347E-2</c:v>
                </c:pt>
                <c:pt idx="1107">
                  <c:v>-3.3850100000000001E-2</c:v>
                </c:pt>
                <c:pt idx="1108">
                  <c:v>-8.1328200000000003E-2</c:v>
                </c:pt>
                <c:pt idx="1109">
                  <c:v>-6.9861300000000001E-2</c:v>
                </c:pt>
                <c:pt idx="1110">
                  <c:v>-7.3975100000000002E-2</c:v>
                </c:pt>
                <c:pt idx="1111">
                  <c:v>-8.1571699999999997E-2</c:v>
                </c:pt>
                <c:pt idx="1112">
                  <c:v>-8.3672300000000005E-2</c:v>
                </c:pt>
                <c:pt idx="1113">
                  <c:v>-0.10233299999999999</c:v>
                </c:pt>
                <c:pt idx="1114">
                  <c:v>-0.113757</c:v>
                </c:pt>
                <c:pt idx="1115">
                  <c:v>-0.14324100000000001</c:v>
                </c:pt>
                <c:pt idx="1116">
                  <c:v>-0.13731699999999999</c:v>
                </c:pt>
                <c:pt idx="1117">
                  <c:v>-0.12778500000000001</c:v>
                </c:pt>
                <c:pt idx="1118">
                  <c:v>-0.176147</c:v>
                </c:pt>
                <c:pt idx="1119">
                  <c:v>-0.145344</c:v>
                </c:pt>
                <c:pt idx="1120">
                  <c:v>-0.14598700000000001</c:v>
                </c:pt>
                <c:pt idx="1121">
                  <c:v>-0.139959</c:v>
                </c:pt>
                <c:pt idx="1122">
                  <c:v>-0.147337</c:v>
                </c:pt>
                <c:pt idx="1123">
                  <c:v>-0.10546800000000001</c:v>
                </c:pt>
                <c:pt idx="1124">
                  <c:v>-0.106169</c:v>
                </c:pt>
                <c:pt idx="1125">
                  <c:v>-5.1078199999999997E-2</c:v>
                </c:pt>
                <c:pt idx="1126">
                  <c:v>-3.5597499999999997E-2</c:v>
                </c:pt>
                <c:pt idx="1127">
                  <c:v>-2.8286200000000001E-2</c:v>
                </c:pt>
                <c:pt idx="1128">
                  <c:v>-1.6379600000000001E-2</c:v>
                </c:pt>
                <c:pt idx="1129">
                  <c:v>-1.5277799999999999E-2</c:v>
                </c:pt>
                <c:pt idx="1130">
                  <c:v>-4.7213300000000001E-3</c:v>
                </c:pt>
                <c:pt idx="1131" formatCode="0.00E+00">
                  <c:v>-3.4796600000000001E-6</c:v>
                </c:pt>
                <c:pt idx="1132">
                  <c:v>-4.6584300000000002E-4</c:v>
                </c:pt>
                <c:pt idx="1133">
                  <c:v>-7.0244699999999997E-3</c:v>
                </c:pt>
                <c:pt idx="1134">
                  <c:v>-1.7928400000000001E-2</c:v>
                </c:pt>
                <c:pt idx="1135">
                  <c:v>-8.3234199999999998E-3</c:v>
                </c:pt>
                <c:pt idx="1136">
                  <c:v>2.24899E-2</c:v>
                </c:pt>
                <c:pt idx="1137">
                  <c:v>2.9648500000000001E-2</c:v>
                </c:pt>
                <c:pt idx="1138">
                  <c:v>6.6438899999999995E-2</c:v>
                </c:pt>
                <c:pt idx="1139">
                  <c:v>5.4092500000000002E-2</c:v>
                </c:pt>
                <c:pt idx="1140">
                  <c:v>5.5700300000000001E-2</c:v>
                </c:pt>
                <c:pt idx="1141">
                  <c:v>5.6818599999999997E-2</c:v>
                </c:pt>
                <c:pt idx="1142">
                  <c:v>9.3277399999999996E-2</c:v>
                </c:pt>
                <c:pt idx="1143">
                  <c:v>0.130076</c:v>
                </c:pt>
                <c:pt idx="1144">
                  <c:v>0.13895299999999999</c:v>
                </c:pt>
                <c:pt idx="1145">
                  <c:v>0.14424300000000001</c:v>
                </c:pt>
                <c:pt idx="1146">
                  <c:v>0.15237899999999999</c:v>
                </c:pt>
                <c:pt idx="1147">
                  <c:v>0.146314</c:v>
                </c:pt>
                <c:pt idx="1148">
                  <c:v>0.15009900000000001</c:v>
                </c:pt>
                <c:pt idx="1149">
                  <c:v>0.15743299999999999</c:v>
                </c:pt>
                <c:pt idx="1150">
                  <c:v>0.15534400000000001</c:v>
                </c:pt>
                <c:pt idx="1151">
                  <c:v>0.183756</c:v>
                </c:pt>
                <c:pt idx="1152">
                  <c:v>0.170344</c:v>
                </c:pt>
                <c:pt idx="1153">
                  <c:v>0.17207500000000001</c:v>
                </c:pt>
                <c:pt idx="1154">
                  <c:v>0.20364499999999999</c:v>
                </c:pt>
                <c:pt idx="1155">
                  <c:v>0.20763300000000001</c:v>
                </c:pt>
                <c:pt idx="1156">
                  <c:v>0.22148499999999999</c:v>
                </c:pt>
                <c:pt idx="1157">
                  <c:v>0.214832</c:v>
                </c:pt>
                <c:pt idx="1158">
                  <c:v>0.21731800000000001</c:v>
                </c:pt>
                <c:pt idx="1159">
                  <c:v>0.22196399999999999</c:v>
                </c:pt>
                <c:pt idx="1160">
                  <c:v>0.21667900000000001</c:v>
                </c:pt>
                <c:pt idx="1161">
                  <c:v>0.21181700000000001</c:v>
                </c:pt>
                <c:pt idx="1162">
                  <c:v>0.22656200000000001</c:v>
                </c:pt>
                <c:pt idx="1163">
                  <c:v>0.206674</c:v>
                </c:pt>
                <c:pt idx="1164">
                  <c:v>0.195077</c:v>
                </c:pt>
                <c:pt idx="1165">
                  <c:v>0.20454700000000001</c:v>
                </c:pt>
                <c:pt idx="1166">
                  <c:v>0.20747699999999999</c:v>
                </c:pt>
                <c:pt idx="1167">
                  <c:v>0.25138899999999997</c:v>
                </c:pt>
                <c:pt idx="1168">
                  <c:v>0.22190199999999999</c:v>
                </c:pt>
                <c:pt idx="1169">
                  <c:v>0.26247199999999998</c:v>
                </c:pt>
                <c:pt idx="1170">
                  <c:v>0.24781900000000001</c:v>
                </c:pt>
                <c:pt idx="1171">
                  <c:v>0.263789</c:v>
                </c:pt>
                <c:pt idx="1172">
                  <c:v>0.26905800000000002</c:v>
                </c:pt>
                <c:pt idx="1173">
                  <c:v>0.24218799999999999</c:v>
                </c:pt>
                <c:pt idx="1174">
                  <c:v>0.242066</c:v>
                </c:pt>
                <c:pt idx="1175">
                  <c:v>0.23313700000000001</c:v>
                </c:pt>
                <c:pt idx="1176">
                  <c:v>0.24235200000000001</c:v>
                </c:pt>
                <c:pt idx="1177">
                  <c:v>0.22822100000000001</c:v>
                </c:pt>
                <c:pt idx="1178">
                  <c:v>0.21649099999999999</c:v>
                </c:pt>
                <c:pt idx="1179">
                  <c:v>0.24021600000000001</c:v>
                </c:pt>
                <c:pt idx="1180">
                  <c:v>0.214916</c:v>
                </c:pt>
                <c:pt idx="1181">
                  <c:v>0.21845999999999999</c:v>
                </c:pt>
                <c:pt idx="1182">
                  <c:v>0.24534900000000001</c:v>
                </c:pt>
                <c:pt idx="1183">
                  <c:v>0.233131</c:v>
                </c:pt>
                <c:pt idx="1184">
                  <c:v>0.23236699999999999</c:v>
                </c:pt>
                <c:pt idx="1185">
                  <c:v>0.238456</c:v>
                </c:pt>
                <c:pt idx="1186">
                  <c:v>0.23469400000000001</c:v>
                </c:pt>
                <c:pt idx="1187">
                  <c:v>0.20206199999999999</c:v>
                </c:pt>
                <c:pt idx="1188">
                  <c:v>0.16745299999999999</c:v>
                </c:pt>
                <c:pt idx="1189">
                  <c:v>0.16600200000000001</c:v>
                </c:pt>
                <c:pt idx="1190">
                  <c:v>0.135827</c:v>
                </c:pt>
                <c:pt idx="1191">
                  <c:v>0.16814699999999999</c:v>
                </c:pt>
                <c:pt idx="1192">
                  <c:v>0.17685799999999999</c:v>
                </c:pt>
                <c:pt idx="1193">
                  <c:v>0.28965999999999997</c:v>
                </c:pt>
                <c:pt idx="1194">
                  <c:v>0.29192400000000002</c:v>
                </c:pt>
                <c:pt idx="1195">
                  <c:v>0.28484799999999999</c:v>
                </c:pt>
                <c:pt idx="1196">
                  <c:v>0.27741100000000002</c:v>
                </c:pt>
                <c:pt idx="1197">
                  <c:v>0.30606</c:v>
                </c:pt>
                <c:pt idx="1198">
                  <c:v>0.26734000000000002</c:v>
                </c:pt>
                <c:pt idx="1199">
                  <c:v>0.25295699999999999</c:v>
                </c:pt>
                <c:pt idx="1200">
                  <c:v>0.246336</c:v>
                </c:pt>
                <c:pt idx="1201">
                  <c:v>0.24004900000000001</c:v>
                </c:pt>
                <c:pt idx="1202">
                  <c:v>0.23719000000000001</c:v>
                </c:pt>
                <c:pt idx="1203">
                  <c:v>0.24213599999999999</c:v>
                </c:pt>
                <c:pt idx="1204">
                  <c:v>0.23607900000000001</c:v>
                </c:pt>
                <c:pt idx="1205">
                  <c:v>0.22725400000000001</c:v>
                </c:pt>
                <c:pt idx="1206">
                  <c:v>0.24196000000000001</c:v>
                </c:pt>
                <c:pt idx="1207">
                  <c:v>0.25153500000000001</c:v>
                </c:pt>
                <c:pt idx="1208">
                  <c:v>0.232048</c:v>
                </c:pt>
                <c:pt idx="1209">
                  <c:v>0.245447</c:v>
                </c:pt>
                <c:pt idx="1210">
                  <c:v>0.23399400000000001</c:v>
                </c:pt>
                <c:pt idx="1211">
                  <c:v>0.22418199999999999</c:v>
                </c:pt>
                <c:pt idx="1212">
                  <c:v>0.21451799999999999</c:v>
                </c:pt>
                <c:pt idx="1213">
                  <c:v>0.20171700000000001</c:v>
                </c:pt>
                <c:pt idx="1214">
                  <c:v>0.249999</c:v>
                </c:pt>
                <c:pt idx="1215">
                  <c:v>0.225053</c:v>
                </c:pt>
                <c:pt idx="1216">
                  <c:v>0.243227</c:v>
                </c:pt>
                <c:pt idx="1217">
                  <c:v>0.23702999999999999</c:v>
                </c:pt>
                <c:pt idx="1218">
                  <c:v>0.27238899999999999</c:v>
                </c:pt>
                <c:pt idx="1219">
                  <c:v>0.273974</c:v>
                </c:pt>
                <c:pt idx="1220">
                  <c:v>0.31706699999999999</c:v>
                </c:pt>
                <c:pt idx="1221">
                  <c:v>0.32497100000000001</c:v>
                </c:pt>
                <c:pt idx="1222">
                  <c:v>0.32988600000000001</c:v>
                </c:pt>
                <c:pt idx="1223">
                  <c:v>0.32362299999999999</c:v>
                </c:pt>
                <c:pt idx="1224">
                  <c:v>0.32644600000000001</c:v>
                </c:pt>
                <c:pt idx="1225">
                  <c:v>0.324156</c:v>
                </c:pt>
                <c:pt idx="1226">
                  <c:v>0.18739</c:v>
                </c:pt>
                <c:pt idx="1227">
                  <c:v>0.23000599999999999</c:v>
                </c:pt>
                <c:pt idx="1228">
                  <c:v>0.226387</c:v>
                </c:pt>
                <c:pt idx="1229">
                  <c:v>0.18427099999999999</c:v>
                </c:pt>
                <c:pt idx="1230">
                  <c:v>0.16794500000000001</c:v>
                </c:pt>
                <c:pt idx="1231">
                  <c:v>0.28662500000000002</c:v>
                </c:pt>
                <c:pt idx="1232">
                  <c:v>0.28117399999999998</c:v>
                </c:pt>
                <c:pt idx="1233">
                  <c:v>0.268785</c:v>
                </c:pt>
                <c:pt idx="1234">
                  <c:v>0.27003899999999997</c:v>
                </c:pt>
                <c:pt idx="1235">
                  <c:v>0.28449000000000002</c:v>
                </c:pt>
                <c:pt idx="1236">
                  <c:v>0.301209</c:v>
                </c:pt>
                <c:pt idx="1237">
                  <c:v>0.27429100000000001</c:v>
                </c:pt>
                <c:pt idx="1238">
                  <c:v>0.30407600000000001</c:v>
                </c:pt>
                <c:pt idx="1239">
                  <c:v>0.32341300000000001</c:v>
                </c:pt>
                <c:pt idx="1240">
                  <c:v>0.31693300000000002</c:v>
                </c:pt>
                <c:pt idx="1241">
                  <c:v>0.277279</c:v>
                </c:pt>
                <c:pt idx="1242">
                  <c:v>0.27898099999999998</c:v>
                </c:pt>
                <c:pt idx="1243">
                  <c:v>0.24212500000000001</c:v>
                </c:pt>
                <c:pt idx="1244">
                  <c:v>0.261716</c:v>
                </c:pt>
                <c:pt idx="1245">
                  <c:v>0.29413800000000001</c:v>
                </c:pt>
                <c:pt idx="1246">
                  <c:v>0.31024800000000002</c:v>
                </c:pt>
                <c:pt idx="1247">
                  <c:v>0.317606</c:v>
                </c:pt>
                <c:pt idx="1248">
                  <c:v>0.32171</c:v>
                </c:pt>
                <c:pt idx="1249">
                  <c:v>0.32734000000000002</c:v>
                </c:pt>
                <c:pt idx="1250">
                  <c:v>0.30558800000000003</c:v>
                </c:pt>
                <c:pt idx="1251">
                  <c:v>0.457426</c:v>
                </c:pt>
                <c:pt idx="1252">
                  <c:v>0.44872200000000001</c:v>
                </c:pt>
                <c:pt idx="1253">
                  <c:v>0.43547599999999997</c:v>
                </c:pt>
                <c:pt idx="1254">
                  <c:v>0.42930600000000002</c:v>
                </c:pt>
                <c:pt idx="1255">
                  <c:v>0.428981</c:v>
                </c:pt>
                <c:pt idx="1256">
                  <c:v>0.44731799999999999</c:v>
                </c:pt>
                <c:pt idx="1257">
                  <c:v>0.45419300000000001</c:v>
                </c:pt>
                <c:pt idx="1258">
                  <c:v>0.44598399999999999</c:v>
                </c:pt>
                <c:pt idx="1259">
                  <c:v>0.47521400000000003</c:v>
                </c:pt>
                <c:pt idx="1260">
                  <c:v>0.48823800000000001</c:v>
                </c:pt>
                <c:pt idx="1261">
                  <c:v>0.48097499999999999</c:v>
                </c:pt>
                <c:pt idx="1262">
                  <c:v>0.52010699999999999</c:v>
                </c:pt>
                <c:pt idx="1263">
                  <c:v>0.52620299999999998</c:v>
                </c:pt>
                <c:pt idx="1264">
                  <c:v>0.49975199999999997</c:v>
                </c:pt>
                <c:pt idx="1265">
                  <c:v>0.49825399999999997</c:v>
                </c:pt>
                <c:pt idx="1266">
                  <c:v>0.50786399999999998</c:v>
                </c:pt>
                <c:pt idx="1267">
                  <c:v>0.523895</c:v>
                </c:pt>
                <c:pt idx="1268">
                  <c:v>0.49927899999999997</c:v>
                </c:pt>
                <c:pt idx="1269">
                  <c:v>0.48288399999999998</c:v>
                </c:pt>
                <c:pt idx="1270">
                  <c:v>0.489736</c:v>
                </c:pt>
                <c:pt idx="1271">
                  <c:v>0.49318699999999999</c:v>
                </c:pt>
                <c:pt idx="1272">
                  <c:v>0.469393</c:v>
                </c:pt>
                <c:pt idx="1273">
                  <c:v>0.46521099999999999</c:v>
                </c:pt>
                <c:pt idx="1274">
                  <c:v>0.48300599999999999</c:v>
                </c:pt>
                <c:pt idx="1275">
                  <c:v>0.50725100000000001</c:v>
                </c:pt>
                <c:pt idx="1276">
                  <c:v>0.56674899999999995</c:v>
                </c:pt>
                <c:pt idx="1277">
                  <c:v>0.55271700000000001</c:v>
                </c:pt>
                <c:pt idx="1278">
                  <c:v>0.52975799999999995</c:v>
                </c:pt>
                <c:pt idx="1279">
                  <c:v>0.523478</c:v>
                </c:pt>
                <c:pt idx="1280">
                  <c:v>0.51469699999999996</c:v>
                </c:pt>
                <c:pt idx="1281">
                  <c:v>0.51659200000000005</c:v>
                </c:pt>
                <c:pt idx="1282">
                  <c:v>0.5101</c:v>
                </c:pt>
                <c:pt idx="1283">
                  <c:v>0.53125699999999998</c:v>
                </c:pt>
                <c:pt idx="1284">
                  <c:v>0.53308100000000003</c:v>
                </c:pt>
                <c:pt idx="1285">
                  <c:v>0.40686899999999998</c:v>
                </c:pt>
                <c:pt idx="1286">
                  <c:v>0.39955499999999999</c:v>
                </c:pt>
                <c:pt idx="1287">
                  <c:v>0.38113799999999998</c:v>
                </c:pt>
                <c:pt idx="1288">
                  <c:v>0.38089299999999998</c:v>
                </c:pt>
                <c:pt idx="1289">
                  <c:v>0.38641799999999998</c:v>
                </c:pt>
                <c:pt idx="1290">
                  <c:v>0.37396499999999999</c:v>
                </c:pt>
                <c:pt idx="1291">
                  <c:v>0.38162400000000002</c:v>
                </c:pt>
                <c:pt idx="1292">
                  <c:v>0.41327999999999998</c:v>
                </c:pt>
                <c:pt idx="1293">
                  <c:v>0.42088399999999998</c:v>
                </c:pt>
                <c:pt idx="1294">
                  <c:v>0.41117999999999999</c:v>
                </c:pt>
                <c:pt idx="1295">
                  <c:v>0.43884699999999999</c:v>
                </c:pt>
                <c:pt idx="1296">
                  <c:v>0.40649099999999999</c:v>
                </c:pt>
                <c:pt idx="1297">
                  <c:v>0.41596699999999998</c:v>
                </c:pt>
                <c:pt idx="1298">
                  <c:v>0.52235799999999999</c:v>
                </c:pt>
                <c:pt idx="1299">
                  <c:v>0.52496799999999999</c:v>
                </c:pt>
                <c:pt idx="1300">
                  <c:v>0.54032000000000002</c:v>
                </c:pt>
                <c:pt idx="1301">
                  <c:v>0.55212399999999995</c:v>
                </c:pt>
                <c:pt idx="1302">
                  <c:v>0.55587399999999998</c:v>
                </c:pt>
                <c:pt idx="1303">
                  <c:v>0.55959400000000004</c:v>
                </c:pt>
                <c:pt idx="1304">
                  <c:v>0.55828500000000003</c:v>
                </c:pt>
                <c:pt idx="1305">
                  <c:v>0.55823999999999996</c:v>
                </c:pt>
                <c:pt idx="1306">
                  <c:v>0.55067900000000003</c:v>
                </c:pt>
                <c:pt idx="1307">
                  <c:v>0.57303199999999999</c:v>
                </c:pt>
                <c:pt idx="1308">
                  <c:v>0.57935499999999995</c:v>
                </c:pt>
                <c:pt idx="1309">
                  <c:v>0.557975</c:v>
                </c:pt>
                <c:pt idx="1310">
                  <c:v>0.56737599999999999</c:v>
                </c:pt>
                <c:pt idx="1311">
                  <c:v>0.563697</c:v>
                </c:pt>
                <c:pt idx="1312">
                  <c:v>0.58215799999999995</c:v>
                </c:pt>
                <c:pt idx="1313">
                  <c:v>0.58096599999999998</c:v>
                </c:pt>
                <c:pt idx="1314">
                  <c:v>0.57260100000000003</c:v>
                </c:pt>
                <c:pt idx="1315">
                  <c:v>0.58188399999999996</c:v>
                </c:pt>
                <c:pt idx="1316">
                  <c:v>0.57929399999999998</c:v>
                </c:pt>
                <c:pt idx="1317">
                  <c:v>0.57786800000000005</c:v>
                </c:pt>
                <c:pt idx="1318">
                  <c:v>0.57203400000000004</c:v>
                </c:pt>
                <c:pt idx="1319">
                  <c:v>0.57125800000000004</c:v>
                </c:pt>
                <c:pt idx="1320">
                  <c:v>0.57176400000000005</c:v>
                </c:pt>
                <c:pt idx="1321">
                  <c:v>0.56713400000000003</c:v>
                </c:pt>
                <c:pt idx="1322">
                  <c:v>0.64054800000000001</c:v>
                </c:pt>
                <c:pt idx="1323">
                  <c:v>0.64103900000000003</c:v>
                </c:pt>
                <c:pt idx="1324">
                  <c:v>0.632691</c:v>
                </c:pt>
                <c:pt idx="1325">
                  <c:v>0.63000999999999996</c:v>
                </c:pt>
                <c:pt idx="1326">
                  <c:v>0.62421499999999996</c:v>
                </c:pt>
                <c:pt idx="1327">
                  <c:v>0.63670099999999996</c:v>
                </c:pt>
                <c:pt idx="1328">
                  <c:v>0.63772600000000002</c:v>
                </c:pt>
                <c:pt idx="1329">
                  <c:v>0.64433700000000005</c:v>
                </c:pt>
                <c:pt idx="1330">
                  <c:v>0.63699600000000001</c:v>
                </c:pt>
                <c:pt idx="1331">
                  <c:v>0.57877199999999995</c:v>
                </c:pt>
                <c:pt idx="1332">
                  <c:v>0.55918000000000001</c:v>
                </c:pt>
                <c:pt idx="1333">
                  <c:v>0.54262900000000003</c:v>
                </c:pt>
                <c:pt idx="1334">
                  <c:v>0.544937</c:v>
                </c:pt>
                <c:pt idx="1335">
                  <c:v>0.54209200000000002</c:v>
                </c:pt>
                <c:pt idx="1336">
                  <c:v>0.55096400000000001</c:v>
                </c:pt>
                <c:pt idx="1337">
                  <c:v>0.54351499999999997</c:v>
                </c:pt>
                <c:pt idx="1338">
                  <c:v>0.54324700000000004</c:v>
                </c:pt>
                <c:pt idx="1339">
                  <c:v>0.54656000000000005</c:v>
                </c:pt>
                <c:pt idx="1340">
                  <c:v>0.54991199999999996</c:v>
                </c:pt>
                <c:pt idx="1341">
                  <c:v>0.51677499999999998</c:v>
                </c:pt>
                <c:pt idx="1342">
                  <c:v>0.54478199999999999</c:v>
                </c:pt>
                <c:pt idx="1343">
                  <c:v>0.59084800000000004</c:v>
                </c:pt>
                <c:pt idx="1344">
                  <c:v>0.59244600000000003</c:v>
                </c:pt>
                <c:pt idx="1345">
                  <c:v>0.59365699999999999</c:v>
                </c:pt>
                <c:pt idx="1346">
                  <c:v>0.58518000000000003</c:v>
                </c:pt>
                <c:pt idx="1347">
                  <c:v>0.54302799999999996</c:v>
                </c:pt>
                <c:pt idx="1348">
                  <c:v>0.53995300000000002</c:v>
                </c:pt>
                <c:pt idx="1349">
                  <c:v>0.53945799999999999</c:v>
                </c:pt>
                <c:pt idx="1350">
                  <c:v>0.55329700000000004</c:v>
                </c:pt>
                <c:pt idx="1351">
                  <c:v>0.55125999999999997</c:v>
                </c:pt>
                <c:pt idx="1352">
                  <c:v>0.55288499999999996</c:v>
                </c:pt>
                <c:pt idx="1353">
                  <c:v>0.54781800000000003</c:v>
                </c:pt>
                <c:pt idx="1354">
                  <c:v>0.53284600000000004</c:v>
                </c:pt>
                <c:pt idx="1355">
                  <c:v>0.45225199999999999</c:v>
                </c:pt>
                <c:pt idx="1356">
                  <c:v>0.44833400000000001</c:v>
                </c:pt>
                <c:pt idx="1357">
                  <c:v>0.39418399999999998</c:v>
                </c:pt>
                <c:pt idx="1358">
                  <c:v>0.40528999999999998</c:v>
                </c:pt>
                <c:pt idx="1359">
                  <c:v>0.45596100000000001</c:v>
                </c:pt>
                <c:pt idx="1360">
                  <c:v>0.454984</c:v>
                </c:pt>
                <c:pt idx="1361">
                  <c:v>0.46264699999999997</c:v>
                </c:pt>
                <c:pt idx="1362">
                  <c:v>0.46749499999999999</c:v>
                </c:pt>
                <c:pt idx="1363">
                  <c:v>0.47251300000000002</c:v>
                </c:pt>
                <c:pt idx="1364">
                  <c:v>0.50451500000000005</c:v>
                </c:pt>
                <c:pt idx="1365">
                  <c:v>0.52635500000000002</c:v>
                </c:pt>
                <c:pt idx="1366">
                  <c:v>0.51014199999999998</c:v>
                </c:pt>
                <c:pt idx="1367">
                  <c:v>0.50391300000000006</c:v>
                </c:pt>
                <c:pt idx="1368">
                  <c:v>0.505247</c:v>
                </c:pt>
                <c:pt idx="1369">
                  <c:v>0.50326400000000004</c:v>
                </c:pt>
                <c:pt idx="1370">
                  <c:v>0.48383599999999999</c:v>
                </c:pt>
                <c:pt idx="1371">
                  <c:v>0.51870300000000003</c:v>
                </c:pt>
                <c:pt idx="1372">
                  <c:v>0.524397</c:v>
                </c:pt>
                <c:pt idx="1373">
                  <c:v>0.52807599999999999</c:v>
                </c:pt>
                <c:pt idx="1374">
                  <c:v>0.53847</c:v>
                </c:pt>
                <c:pt idx="1375">
                  <c:v>0.60209699999999999</c:v>
                </c:pt>
                <c:pt idx="1376">
                  <c:v>0.58207100000000001</c:v>
                </c:pt>
                <c:pt idx="1377">
                  <c:v>0.59409699999999999</c:v>
                </c:pt>
                <c:pt idx="1378">
                  <c:v>0.59148000000000001</c:v>
                </c:pt>
                <c:pt idx="1379">
                  <c:v>0.579183</c:v>
                </c:pt>
                <c:pt idx="1380">
                  <c:v>0.58768500000000001</c:v>
                </c:pt>
                <c:pt idx="1381">
                  <c:v>0.633046</c:v>
                </c:pt>
                <c:pt idx="1382">
                  <c:v>0.64163700000000001</c:v>
                </c:pt>
                <c:pt idx="1383">
                  <c:v>0.64209300000000002</c:v>
                </c:pt>
                <c:pt idx="1384">
                  <c:v>0.64332100000000003</c:v>
                </c:pt>
                <c:pt idx="1385">
                  <c:v>0.61557499999999998</c:v>
                </c:pt>
                <c:pt idx="1386">
                  <c:v>0.61920399999999998</c:v>
                </c:pt>
                <c:pt idx="1387">
                  <c:v>0.62931199999999998</c:v>
                </c:pt>
                <c:pt idx="1388">
                  <c:v>0.62753999999999999</c:v>
                </c:pt>
                <c:pt idx="1389">
                  <c:v>0.62717699999999998</c:v>
                </c:pt>
                <c:pt idx="1390">
                  <c:v>0.64849000000000001</c:v>
                </c:pt>
                <c:pt idx="1391">
                  <c:v>0.66179500000000002</c:v>
                </c:pt>
                <c:pt idx="1392">
                  <c:v>0.64610299999999998</c:v>
                </c:pt>
                <c:pt idx="1393">
                  <c:v>0.70537000000000005</c:v>
                </c:pt>
                <c:pt idx="1394">
                  <c:v>0.66803400000000002</c:v>
                </c:pt>
                <c:pt idx="1395">
                  <c:v>0.66113500000000003</c:v>
                </c:pt>
                <c:pt idx="1396">
                  <c:v>0.636625</c:v>
                </c:pt>
                <c:pt idx="1397">
                  <c:v>0.62939599999999996</c:v>
                </c:pt>
                <c:pt idx="1398">
                  <c:v>0.62293500000000002</c:v>
                </c:pt>
                <c:pt idx="1399">
                  <c:v>0.620722</c:v>
                </c:pt>
                <c:pt idx="1400">
                  <c:v>0.61458000000000002</c:v>
                </c:pt>
                <c:pt idx="1401">
                  <c:v>0.61065800000000003</c:v>
                </c:pt>
                <c:pt idx="1402">
                  <c:v>0.61987899999999996</c:v>
                </c:pt>
                <c:pt idx="1403">
                  <c:v>0.62603200000000003</c:v>
                </c:pt>
                <c:pt idx="1404">
                  <c:v>0.62707000000000002</c:v>
                </c:pt>
                <c:pt idx="1405">
                  <c:v>0.63862799999999997</c:v>
                </c:pt>
                <c:pt idx="1406">
                  <c:v>0.62680899999999995</c:v>
                </c:pt>
                <c:pt idx="1407">
                  <c:v>0.62331700000000001</c:v>
                </c:pt>
                <c:pt idx="1408">
                  <c:v>0.596499</c:v>
                </c:pt>
                <c:pt idx="1409">
                  <c:v>0.59411700000000001</c:v>
                </c:pt>
                <c:pt idx="1410">
                  <c:v>0.57190700000000005</c:v>
                </c:pt>
                <c:pt idx="1411">
                  <c:v>0.57274000000000003</c:v>
                </c:pt>
                <c:pt idx="1412">
                  <c:v>0.64128200000000002</c:v>
                </c:pt>
                <c:pt idx="1413">
                  <c:v>0.63684700000000005</c:v>
                </c:pt>
                <c:pt idx="1414">
                  <c:v>0.63128099999999998</c:v>
                </c:pt>
                <c:pt idx="1415">
                  <c:v>0.64912099999999995</c:v>
                </c:pt>
                <c:pt idx="1416">
                  <c:v>0.67547999999999997</c:v>
                </c:pt>
                <c:pt idx="1417">
                  <c:v>0.67423</c:v>
                </c:pt>
                <c:pt idx="1418">
                  <c:v>0.68256399999999995</c:v>
                </c:pt>
                <c:pt idx="1419">
                  <c:v>0.68785300000000005</c:v>
                </c:pt>
                <c:pt idx="1420">
                  <c:v>0.68132599999999999</c:v>
                </c:pt>
                <c:pt idx="1421">
                  <c:v>0.68083099999999996</c:v>
                </c:pt>
                <c:pt idx="1422">
                  <c:v>0.68579900000000005</c:v>
                </c:pt>
                <c:pt idx="1423">
                  <c:v>0.68201299999999998</c:v>
                </c:pt>
                <c:pt idx="1424">
                  <c:v>0.687079</c:v>
                </c:pt>
                <c:pt idx="1425">
                  <c:v>0.69106100000000004</c:v>
                </c:pt>
                <c:pt idx="1426">
                  <c:v>0.69187600000000005</c:v>
                </c:pt>
                <c:pt idx="1427">
                  <c:v>0.67778899999999997</c:v>
                </c:pt>
                <c:pt idx="1428">
                  <c:v>0.692415</c:v>
                </c:pt>
                <c:pt idx="1429">
                  <c:v>0.73425600000000002</c:v>
                </c:pt>
                <c:pt idx="1430">
                  <c:v>0.73311499999999996</c:v>
                </c:pt>
                <c:pt idx="1431">
                  <c:v>0.71207200000000004</c:v>
                </c:pt>
                <c:pt idx="1432">
                  <c:v>0.71427099999999999</c:v>
                </c:pt>
                <c:pt idx="1433">
                  <c:v>0.72492299999999998</c:v>
                </c:pt>
                <c:pt idx="1434">
                  <c:v>0.72036500000000003</c:v>
                </c:pt>
                <c:pt idx="1435">
                  <c:v>0.72053599999999995</c:v>
                </c:pt>
                <c:pt idx="1436">
                  <c:v>0.71880299999999997</c:v>
                </c:pt>
                <c:pt idx="1437">
                  <c:v>0.72336999999999996</c:v>
                </c:pt>
                <c:pt idx="1438">
                  <c:v>0.72005399999999997</c:v>
                </c:pt>
                <c:pt idx="1439">
                  <c:v>0.72268299999999996</c:v>
                </c:pt>
                <c:pt idx="1440">
                  <c:v>0.72223400000000004</c:v>
                </c:pt>
                <c:pt idx="1441">
                  <c:v>0.72777499999999995</c:v>
                </c:pt>
                <c:pt idx="1442">
                  <c:v>0.73068500000000003</c:v>
                </c:pt>
                <c:pt idx="1443">
                  <c:v>0.73056699999999997</c:v>
                </c:pt>
                <c:pt idx="1444">
                  <c:v>0.73193299999999994</c:v>
                </c:pt>
                <c:pt idx="1445">
                  <c:v>0.71400200000000003</c:v>
                </c:pt>
                <c:pt idx="1446">
                  <c:v>0.76200800000000002</c:v>
                </c:pt>
                <c:pt idx="1447">
                  <c:v>0.75194799999999995</c:v>
                </c:pt>
                <c:pt idx="1448">
                  <c:v>0.74834900000000004</c:v>
                </c:pt>
                <c:pt idx="1449">
                  <c:v>0.73876699999999995</c:v>
                </c:pt>
                <c:pt idx="1450">
                  <c:v>0.73964099999999999</c:v>
                </c:pt>
                <c:pt idx="1451">
                  <c:v>0.75068800000000002</c:v>
                </c:pt>
                <c:pt idx="1452">
                  <c:v>0.74212100000000003</c:v>
                </c:pt>
                <c:pt idx="1453">
                  <c:v>0.76185899999999995</c:v>
                </c:pt>
                <c:pt idx="1454">
                  <c:v>0.76932999999999996</c:v>
                </c:pt>
                <c:pt idx="1455">
                  <c:v>0.76717900000000006</c:v>
                </c:pt>
                <c:pt idx="1456">
                  <c:v>0.76232100000000003</c:v>
                </c:pt>
                <c:pt idx="1457">
                  <c:v>0.75110200000000005</c:v>
                </c:pt>
                <c:pt idx="1458">
                  <c:v>0.74388100000000001</c:v>
                </c:pt>
                <c:pt idx="1459">
                  <c:v>0.75237500000000002</c:v>
                </c:pt>
                <c:pt idx="1460">
                  <c:v>0.75116499999999997</c:v>
                </c:pt>
                <c:pt idx="1461">
                  <c:v>0.76694700000000005</c:v>
                </c:pt>
                <c:pt idx="1462">
                  <c:v>0.76240799999999997</c:v>
                </c:pt>
                <c:pt idx="1463">
                  <c:v>0.76256100000000004</c:v>
                </c:pt>
                <c:pt idx="1464">
                  <c:v>0.76571699999999998</c:v>
                </c:pt>
                <c:pt idx="1465">
                  <c:v>0.77837800000000001</c:v>
                </c:pt>
                <c:pt idx="1466">
                  <c:v>0.779833</c:v>
                </c:pt>
                <c:pt idx="1467">
                  <c:v>0.78426600000000002</c:v>
                </c:pt>
                <c:pt idx="1468">
                  <c:v>0.78669999999999995</c:v>
                </c:pt>
                <c:pt idx="1469">
                  <c:v>0.78866700000000001</c:v>
                </c:pt>
                <c:pt idx="1470">
                  <c:v>0.77619099999999996</c:v>
                </c:pt>
                <c:pt idx="1471">
                  <c:v>0.77743600000000002</c:v>
                </c:pt>
                <c:pt idx="1472">
                  <c:v>0.779304</c:v>
                </c:pt>
                <c:pt idx="1473">
                  <c:v>0.774281</c:v>
                </c:pt>
                <c:pt idx="1474">
                  <c:v>0.78662399999999999</c:v>
                </c:pt>
                <c:pt idx="1475">
                  <c:v>0.78965200000000002</c:v>
                </c:pt>
                <c:pt idx="1476">
                  <c:v>0.79144499999999995</c:v>
                </c:pt>
                <c:pt idx="1477">
                  <c:v>0.79107099999999997</c:v>
                </c:pt>
                <c:pt idx="1478">
                  <c:v>0.79027599999999998</c:v>
                </c:pt>
                <c:pt idx="1479">
                  <c:v>0.792713</c:v>
                </c:pt>
                <c:pt idx="1480">
                  <c:v>0.75174200000000002</c:v>
                </c:pt>
                <c:pt idx="1481">
                  <c:v>0.75073599999999996</c:v>
                </c:pt>
                <c:pt idx="1482">
                  <c:v>0.74983299999999997</c:v>
                </c:pt>
                <c:pt idx="1483">
                  <c:v>0.75009400000000004</c:v>
                </c:pt>
                <c:pt idx="1484">
                  <c:v>0.74433700000000003</c:v>
                </c:pt>
                <c:pt idx="1485">
                  <c:v>0.73734200000000005</c:v>
                </c:pt>
                <c:pt idx="1486">
                  <c:v>0.711032</c:v>
                </c:pt>
                <c:pt idx="1487">
                  <c:v>0.71163500000000002</c:v>
                </c:pt>
                <c:pt idx="1488">
                  <c:v>0.73464399999999996</c:v>
                </c:pt>
                <c:pt idx="1489">
                  <c:v>0.73680299999999999</c:v>
                </c:pt>
                <c:pt idx="1490">
                  <c:v>0.743676</c:v>
                </c:pt>
                <c:pt idx="1491">
                  <c:v>0.74245300000000003</c:v>
                </c:pt>
                <c:pt idx="1492">
                  <c:v>0.74661100000000002</c:v>
                </c:pt>
                <c:pt idx="1493">
                  <c:v>0.75742600000000004</c:v>
                </c:pt>
                <c:pt idx="1494">
                  <c:v>0.75286900000000001</c:v>
                </c:pt>
                <c:pt idx="1495">
                  <c:v>0.75407400000000002</c:v>
                </c:pt>
                <c:pt idx="1496">
                  <c:v>0.75501200000000002</c:v>
                </c:pt>
                <c:pt idx="1497">
                  <c:v>0.75481500000000001</c:v>
                </c:pt>
                <c:pt idx="1498">
                  <c:v>0.82120599999999999</c:v>
                </c:pt>
                <c:pt idx="1499">
                  <c:v>0.82154199999999999</c:v>
                </c:pt>
                <c:pt idx="1500">
                  <c:v>0.81763600000000003</c:v>
                </c:pt>
                <c:pt idx="1501">
                  <c:v>0.81726600000000005</c:v>
                </c:pt>
                <c:pt idx="1502">
                  <c:v>0.81391199999999997</c:v>
                </c:pt>
                <c:pt idx="1503">
                  <c:v>0.81703099999999995</c:v>
                </c:pt>
                <c:pt idx="1504">
                  <c:v>0.824272</c:v>
                </c:pt>
                <c:pt idx="1505">
                  <c:v>0.82065999999999995</c:v>
                </c:pt>
                <c:pt idx="1506">
                  <c:v>0.82677900000000004</c:v>
                </c:pt>
                <c:pt idx="1507">
                  <c:v>0.82270299999999996</c:v>
                </c:pt>
                <c:pt idx="1508">
                  <c:v>0.81923199999999996</c:v>
                </c:pt>
                <c:pt idx="1509">
                  <c:v>0.82353600000000005</c:v>
                </c:pt>
                <c:pt idx="1510">
                  <c:v>0.82848100000000002</c:v>
                </c:pt>
                <c:pt idx="1511">
                  <c:v>0.83580299999999996</c:v>
                </c:pt>
                <c:pt idx="1512">
                  <c:v>0.83808800000000006</c:v>
                </c:pt>
                <c:pt idx="1513">
                  <c:v>0.83985500000000002</c:v>
                </c:pt>
                <c:pt idx="1514">
                  <c:v>0.82142000000000004</c:v>
                </c:pt>
                <c:pt idx="1515">
                  <c:v>0.82135899999999995</c:v>
                </c:pt>
                <c:pt idx="1516">
                  <c:v>0.82375699999999996</c:v>
                </c:pt>
                <c:pt idx="1517">
                  <c:v>0.82479899999999995</c:v>
                </c:pt>
                <c:pt idx="1518">
                  <c:v>0.83047499999999996</c:v>
                </c:pt>
                <c:pt idx="1519">
                  <c:v>0.84016000000000002</c:v>
                </c:pt>
                <c:pt idx="1520">
                  <c:v>0.84527399999999997</c:v>
                </c:pt>
                <c:pt idx="1521">
                  <c:v>0.83794500000000005</c:v>
                </c:pt>
                <c:pt idx="1522">
                  <c:v>0.84002399999999999</c:v>
                </c:pt>
                <c:pt idx="1523">
                  <c:v>0.84472400000000003</c:v>
                </c:pt>
                <c:pt idx="1524">
                  <c:v>0.84449099999999999</c:v>
                </c:pt>
                <c:pt idx="1525">
                  <c:v>0.84306199999999998</c:v>
                </c:pt>
                <c:pt idx="1526">
                  <c:v>0.83850599999999997</c:v>
                </c:pt>
                <c:pt idx="1527">
                  <c:v>0.844248</c:v>
                </c:pt>
                <c:pt idx="1528">
                  <c:v>0.82870699999999997</c:v>
                </c:pt>
                <c:pt idx="1529">
                  <c:v>0.83097200000000004</c:v>
                </c:pt>
                <c:pt idx="1530">
                  <c:v>0.83050000000000002</c:v>
                </c:pt>
                <c:pt idx="1531">
                  <c:v>0.758413</c:v>
                </c:pt>
                <c:pt idx="1532">
                  <c:v>0.79044999999999999</c:v>
                </c:pt>
                <c:pt idx="1533">
                  <c:v>0.80844099999999997</c:v>
                </c:pt>
                <c:pt idx="1534">
                  <c:v>0.81295399999999995</c:v>
                </c:pt>
                <c:pt idx="1535">
                  <c:v>0.83610799999999996</c:v>
                </c:pt>
                <c:pt idx="1536">
                  <c:v>0.86639999999999995</c:v>
                </c:pt>
                <c:pt idx="1537">
                  <c:v>0.88634400000000002</c:v>
                </c:pt>
                <c:pt idx="1538">
                  <c:v>0.88697000000000004</c:v>
                </c:pt>
                <c:pt idx="1539">
                  <c:v>0.88711499999999999</c:v>
                </c:pt>
                <c:pt idx="1540">
                  <c:v>0.88637600000000005</c:v>
                </c:pt>
                <c:pt idx="1541">
                  <c:v>0.88517100000000004</c:v>
                </c:pt>
                <c:pt idx="1542">
                  <c:v>0.88529100000000005</c:v>
                </c:pt>
                <c:pt idx="1543">
                  <c:v>0.88886500000000002</c:v>
                </c:pt>
                <c:pt idx="1544">
                  <c:v>0.88893299999999997</c:v>
                </c:pt>
                <c:pt idx="1545">
                  <c:v>0.88865400000000005</c:v>
                </c:pt>
                <c:pt idx="1546">
                  <c:v>0.88908799999999999</c:v>
                </c:pt>
                <c:pt idx="1547">
                  <c:v>0.88524199999999997</c:v>
                </c:pt>
                <c:pt idx="1548">
                  <c:v>0.89953700000000003</c:v>
                </c:pt>
                <c:pt idx="1549">
                  <c:v>0.90180400000000005</c:v>
                </c:pt>
                <c:pt idx="1550">
                  <c:v>0.90267299999999995</c:v>
                </c:pt>
                <c:pt idx="1551">
                  <c:v>0.90455300000000005</c:v>
                </c:pt>
                <c:pt idx="1552">
                  <c:v>0.90501200000000004</c:v>
                </c:pt>
                <c:pt idx="1553">
                  <c:v>0.90656700000000001</c:v>
                </c:pt>
                <c:pt idx="1554">
                  <c:v>0.90679900000000002</c:v>
                </c:pt>
                <c:pt idx="1555">
                  <c:v>0.91801999999999995</c:v>
                </c:pt>
                <c:pt idx="1556">
                  <c:v>0.91869500000000004</c:v>
                </c:pt>
                <c:pt idx="1557">
                  <c:v>0.91695000000000004</c:v>
                </c:pt>
                <c:pt idx="1558">
                  <c:v>0.92060699999999995</c:v>
                </c:pt>
                <c:pt idx="1559">
                  <c:v>0.91988700000000001</c:v>
                </c:pt>
                <c:pt idx="1560">
                  <c:v>0.92282799999999998</c:v>
                </c:pt>
                <c:pt idx="1561">
                  <c:v>0.93232899999999996</c:v>
                </c:pt>
                <c:pt idx="1562">
                  <c:v>0.93293499999999996</c:v>
                </c:pt>
                <c:pt idx="1563">
                  <c:v>0.94432400000000005</c:v>
                </c:pt>
                <c:pt idx="1564">
                  <c:v>0.94519799999999998</c:v>
                </c:pt>
                <c:pt idx="1565">
                  <c:v>0.94664099999999995</c:v>
                </c:pt>
                <c:pt idx="1566">
                  <c:v>0.940307</c:v>
                </c:pt>
                <c:pt idx="1567">
                  <c:v>0.94044399999999995</c:v>
                </c:pt>
                <c:pt idx="1568">
                  <c:v>0.93708800000000003</c:v>
                </c:pt>
                <c:pt idx="1569">
                  <c:v>0.92929899999999999</c:v>
                </c:pt>
                <c:pt idx="1570">
                  <c:v>0.92252699999999999</c:v>
                </c:pt>
                <c:pt idx="1571">
                  <c:v>0.92635800000000001</c:v>
                </c:pt>
                <c:pt idx="1572">
                  <c:v>0.92486900000000005</c:v>
                </c:pt>
                <c:pt idx="1573">
                  <c:v>0.92426799999999998</c:v>
                </c:pt>
                <c:pt idx="1574">
                  <c:v>0.93345100000000003</c:v>
                </c:pt>
                <c:pt idx="1575">
                  <c:v>0.93830800000000003</c:v>
                </c:pt>
                <c:pt idx="1576">
                  <c:v>0.94118199999999996</c:v>
                </c:pt>
                <c:pt idx="1577">
                  <c:v>0.93978899999999999</c:v>
                </c:pt>
                <c:pt idx="1578">
                  <c:v>0.93917799999999996</c:v>
                </c:pt>
                <c:pt idx="1579">
                  <c:v>0.93948500000000001</c:v>
                </c:pt>
                <c:pt idx="1580">
                  <c:v>0.94286899999999996</c:v>
                </c:pt>
                <c:pt idx="1581">
                  <c:v>0.94412200000000002</c:v>
                </c:pt>
                <c:pt idx="1582">
                  <c:v>0.94091899999999995</c:v>
                </c:pt>
                <c:pt idx="1583">
                  <c:v>0.94031399999999998</c:v>
                </c:pt>
                <c:pt idx="1584">
                  <c:v>0.94425800000000004</c:v>
                </c:pt>
                <c:pt idx="1585">
                  <c:v>0.94389999999999996</c:v>
                </c:pt>
                <c:pt idx="1586">
                  <c:v>0.945739</c:v>
                </c:pt>
                <c:pt idx="1587">
                  <c:v>0.943052</c:v>
                </c:pt>
                <c:pt idx="1588">
                  <c:v>0.939303</c:v>
                </c:pt>
                <c:pt idx="1589">
                  <c:v>0.93457199999999996</c:v>
                </c:pt>
                <c:pt idx="1590">
                  <c:v>0.93320999999999998</c:v>
                </c:pt>
                <c:pt idx="1591">
                  <c:v>0.93408000000000002</c:v>
                </c:pt>
                <c:pt idx="1592">
                  <c:v>0.93039000000000005</c:v>
                </c:pt>
                <c:pt idx="1593">
                  <c:v>0.93630999999999998</c:v>
                </c:pt>
                <c:pt idx="1594">
                  <c:v>0.93494200000000005</c:v>
                </c:pt>
                <c:pt idx="1595">
                  <c:v>0.93426100000000001</c:v>
                </c:pt>
                <c:pt idx="1596">
                  <c:v>0.92455399999999999</c:v>
                </c:pt>
                <c:pt idx="1597">
                  <c:v>0.92827800000000005</c:v>
                </c:pt>
                <c:pt idx="1598">
                  <c:v>0.93224499999999999</c:v>
                </c:pt>
                <c:pt idx="1599">
                  <c:v>0.93620199999999998</c:v>
                </c:pt>
                <c:pt idx="1600">
                  <c:v>0.93037199999999998</c:v>
                </c:pt>
                <c:pt idx="1601">
                  <c:v>0.93154700000000001</c:v>
                </c:pt>
                <c:pt idx="1602">
                  <c:v>0.933894</c:v>
                </c:pt>
                <c:pt idx="1603">
                  <c:v>0.93798700000000002</c:v>
                </c:pt>
                <c:pt idx="1604">
                  <c:v>0.93911500000000003</c:v>
                </c:pt>
                <c:pt idx="1605">
                  <c:v>0.937033</c:v>
                </c:pt>
                <c:pt idx="1606">
                  <c:v>0.93661300000000003</c:v>
                </c:pt>
                <c:pt idx="1607">
                  <c:v>0.92980499999999999</c:v>
                </c:pt>
                <c:pt idx="1608">
                  <c:v>0.93079500000000004</c:v>
                </c:pt>
                <c:pt idx="1609">
                  <c:v>0.93092200000000003</c:v>
                </c:pt>
                <c:pt idx="1610">
                  <c:v>0.93248600000000004</c:v>
                </c:pt>
                <c:pt idx="1611">
                  <c:v>0.93361099999999997</c:v>
                </c:pt>
                <c:pt idx="1612">
                  <c:v>0.93289999999999995</c:v>
                </c:pt>
                <c:pt idx="1613">
                  <c:v>0.93496599999999996</c:v>
                </c:pt>
                <c:pt idx="1614">
                  <c:v>0.93071800000000005</c:v>
                </c:pt>
                <c:pt idx="1615">
                  <c:v>0.94095700000000004</c:v>
                </c:pt>
                <c:pt idx="1616">
                  <c:v>0.94125099999999995</c:v>
                </c:pt>
                <c:pt idx="1617">
                  <c:v>0.93857699999999999</c:v>
                </c:pt>
                <c:pt idx="1618">
                  <c:v>0.94369499999999995</c:v>
                </c:pt>
                <c:pt idx="1619">
                  <c:v>0.94364300000000001</c:v>
                </c:pt>
                <c:pt idx="1620">
                  <c:v>0.94383399999999995</c:v>
                </c:pt>
                <c:pt idx="1621">
                  <c:v>0.94347199999999998</c:v>
                </c:pt>
                <c:pt idx="1622">
                  <c:v>0.94545299999999999</c:v>
                </c:pt>
                <c:pt idx="1623">
                  <c:v>0.94282600000000005</c:v>
                </c:pt>
                <c:pt idx="1624">
                  <c:v>0.94287600000000005</c:v>
                </c:pt>
                <c:pt idx="1625">
                  <c:v>0.94342800000000004</c:v>
                </c:pt>
                <c:pt idx="1626">
                  <c:v>0.94361499999999998</c:v>
                </c:pt>
                <c:pt idx="1627">
                  <c:v>0.94221299999999997</c:v>
                </c:pt>
                <c:pt idx="1628">
                  <c:v>0.94562400000000002</c:v>
                </c:pt>
                <c:pt idx="1629">
                  <c:v>0.94150199999999995</c:v>
                </c:pt>
                <c:pt idx="1630">
                  <c:v>0.93907200000000002</c:v>
                </c:pt>
                <c:pt idx="1631">
                  <c:v>0.934137</c:v>
                </c:pt>
                <c:pt idx="1632">
                  <c:v>0.96921100000000004</c:v>
                </c:pt>
                <c:pt idx="1633">
                  <c:v>0.97237799999999996</c:v>
                </c:pt>
                <c:pt idx="1634">
                  <c:v>0.97367000000000004</c:v>
                </c:pt>
                <c:pt idx="1635">
                  <c:v>0.97251799999999999</c:v>
                </c:pt>
                <c:pt idx="1636">
                  <c:v>0.97082199999999996</c:v>
                </c:pt>
                <c:pt idx="1637">
                  <c:v>0.97098099999999998</c:v>
                </c:pt>
                <c:pt idx="1638">
                  <c:v>0.97136800000000001</c:v>
                </c:pt>
                <c:pt idx="1639">
                  <c:v>0.97148199999999996</c:v>
                </c:pt>
                <c:pt idx="1640">
                  <c:v>0.97187100000000004</c:v>
                </c:pt>
                <c:pt idx="1641">
                  <c:v>0.97226299999999999</c:v>
                </c:pt>
                <c:pt idx="1642">
                  <c:v>0.97206700000000001</c:v>
                </c:pt>
                <c:pt idx="1643">
                  <c:v>0.97122200000000003</c:v>
                </c:pt>
                <c:pt idx="1644">
                  <c:v>0.97164399999999995</c:v>
                </c:pt>
                <c:pt idx="1645">
                  <c:v>0.97154700000000005</c:v>
                </c:pt>
                <c:pt idx="1646">
                  <c:v>0.97563299999999997</c:v>
                </c:pt>
                <c:pt idx="1647">
                  <c:v>0.97684000000000004</c:v>
                </c:pt>
                <c:pt idx="1648">
                  <c:v>0.97650099999999995</c:v>
                </c:pt>
                <c:pt idx="1649">
                  <c:v>0.97604500000000005</c:v>
                </c:pt>
                <c:pt idx="1650">
                  <c:v>0.97635899999999998</c:v>
                </c:pt>
                <c:pt idx="1651">
                  <c:v>0.97558299999999998</c:v>
                </c:pt>
                <c:pt idx="1652">
                  <c:v>0.97504000000000002</c:v>
                </c:pt>
                <c:pt idx="1653">
                  <c:v>0.97583699999999995</c:v>
                </c:pt>
                <c:pt idx="1654">
                  <c:v>0.97656299999999996</c:v>
                </c:pt>
                <c:pt idx="1655">
                  <c:v>0.97661900000000001</c:v>
                </c:pt>
                <c:pt idx="1656">
                  <c:v>0.97782599999999997</c:v>
                </c:pt>
                <c:pt idx="1657">
                  <c:v>0.976854</c:v>
                </c:pt>
                <c:pt idx="1658">
                  <c:v>0.97771300000000005</c:v>
                </c:pt>
                <c:pt idx="1659">
                  <c:v>0.97834600000000005</c:v>
                </c:pt>
                <c:pt idx="1660">
                  <c:v>0.97487800000000002</c:v>
                </c:pt>
                <c:pt idx="1661">
                  <c:v>0.97536100000000003</c:v>
                </c:pt>
                <c:pt idx="1662">
                  <c:v>0.98076600000000003</c:v>
                </c:pt>
                <c:pt idx="1663">
                  <c:v>0.98044399999999998</c:v>
                </c:pt>
                <c:pt idx="1664">
                  <c:v>0.98064300000000004</c:v>
                </c:pt>
                <c:pt idx="1665">
                  <c:v>0.98104000000000002</c:v>
                </c:pt>
                <c:pt idx="1666">
                  <c:v>0.97105900000000001</c:v>
                </c:pt>
                <c:pt idx="1667">
                  <c:v>0.97359499999999999</c:v>
                </c:pt>
                <c:pt idx="1668">
                  <c:v>0.97395699999999996</c:v>
                </c:pt>
                <c:pt idx="1669">
                  <c:v>0.97518000000000005</c:v>
                </c:pt>
                <c:pt idx="1670">
                  <c:v>0.97691300000000003</c:v>
                </c:pt>
                <c:pt idx="1671">
                  <c:v>0.97706800000000005</c:v>
                </c:pt>
                <c:pt idx="1672">
                  <c:v>0.97655599999999998</c:v>
                </c:pt>
                <c:pt idx="1673">
                  <c:v>0.97677700000000001</c:v>
                </c:pt>
                <c:pt idx="1674">
                  <c:v>0.97708099999999998</c:v>
                </c:pt>
                <c:pt idx="1675">
                  <c:v>0.97970100000000004</c:v>
                </c:pt>
                <c:pt idx="1676">
                  <c:v>0.97997900000000004</c:v>
                </c:pt>
                <c:pt idx="1677">
                  <c:v>0.97911800000000004</c:v>
                </c:pt>
                <c:pt idx="1678">
                  <c:v>0.97898700000000005</c:v>
                </c:pt>
                <c:pt idx="1679">
                  <c:v>0.97761100000000001</c:v>
                </c:pt>
                <c:pt idx="1680">
                  <c:v>0.97816899999999996</c:v>
                </c:pt>
                <c:pt idx="1681">
                  <c:v>0.97874000000000005</c:v>
                </c:pt>
                <c:pt idx="1682">
                  <c:v>0.97766399999999998</c:v>
                </c:pt>
                <c:pt idx="1683">
                  <c:v>0.97897100000000004</c:v>
                </c:pt>
                <c:pt idx="1684">
                  <c:v>0.980217</c:v>
                </c:pt>
                <c:pt idx="1685">
                  <c:v>0.98040799999999995</c:v>
                </c:pt>
                <c:pt idx="1686">
                  <c:v>0.980213</c:v>
                </c:pt>
                <c:pt idx="1687">
                  <c:v>0.97985199999999995</c:v>
                </c:pt>
                <c:pt idx="1688">
                  <c:v>0.97923300000000002</c:v>
                </c:pt>
                <c:pt idx="1689">
                  <c:v>0.97938199999999997</c:v>
                </c:pt>
                <c:pt idx="1690">
                  <c:v>0.98189499999999996</c:v>
                </c:pt>
                <c:pt idx="1691">
                  <c:v>0.98208499999999999</c:v>
                </c:pt>
                <c:pt idx="1692">
                  <c:v>0.98250499999999996</c:v>
                </c:pt>
                <c:pt idx="1693">
                  <c:v>0.98453900000000005</c:v>
                </c:pt>
                <c:pt idx="1694">
                  <c:v>0.98590999999999995</c:v>
                </c:pt>
                <c:pt idx="1695">
                  <c:v>0.98423899999999998</c:v>
                </c:pt>
                <c:pt idx="1696">
                  <c:v>0.98456999999999995</c:v>
                </c:pt>
                <c:pt idx="1697">
                  <c:v>0.98449900000000001</c:v>
                </c:pt>
                <c:pt idx="1698">
                  <c:v>0.98469399999999996</c:v>
                </c:pt>
                <c:pt idx="1699">
                  <c:v>0.985039</c:v>
                </c:pt>
                <c:pt idx="1700">
                  <c:v>0.985487</c:v>
                </c:pt>
                <c:pt idx="1701">
                  <c:v>0.98489400000000005</c:v>
                </c:pt>
                <c:pt idx="1702">
                  <c:v>0.98500399999999999</c:v>
                </c:pt>
                <c:pt idx="1703">
                  <c:v>0.98417500000000002</c:v>
                </c:pt>
                <c:pt idx="1704">
                  <c:v>0.98461399999999999</c:v>
                </c:pt>
                <c:pt idx="1705">
                  <c:v>0.98604400000000003</c:v>
                </c:pt>
                <c:pt idx="1706">
                  <c:v>0.98647099999999999</c:v>
                </c:pt>
                <c:pt idx="1707">
                  <c:v>0.98615799999999998</c:v>
                </c:pt>
                <c:pt idx="1708">
                  <c:v>0.98469600000000002</c:v>
                </c:pt>
                <c:pt idx="1709">
                  <c:v>0.98462300000000003</c:v>
                </c:pt>
                <c:pt idx="1710">
                  <c:v>0.98555999999999999</c:v>
                </c:pt>
                <c:pt idx="1711">
                  <c:v>0.98770400000000003</c:v>
                </c:pt>
                <c:pt idx="1712">
                  <c:v>0.98744299999999996</c:v>
                </c:pt>
                <c:pt idx="1713">
                  <c:v>0.98734900000000003</c:v>
                </c:pt>
                <c:pt idx="1714">
                  <c:v>0.98857099999999998</c:v>
                </c:pt>
                <c:pt idx="1715">
                  <c:v>0.98866900000000002</c:v>
                </c:pt>
                <c:pt idx="1716">
                  <c:v>0.989263</c:v>
                </c:pt>
                <c:pt idx="1717">
                  <c:v>0.98935200000000001</c:v>
                </c:pt>
                <c:pt idx="1718">
                  <c:v>0.98953199999999997</c:v>
                </c:pt>
                <c:pt idx="1719">
                  <c:v>0.98938800000000005</c:v>
                </c:pt>
                <c:pt idx="1720">
                  <c:v>0.98873599999999995</c:v>
                </c:pt>
                <c:pt idx="1721">
                  <c:v>0.98888200000000004</c:v>
                </c:pt>
                <c:pt idx="1722">
                  <c:v>0.98797599999999997</c:v>
                </c:pt>
                <c:pt idx="1723">
                  <c:v>0.98559099999999999</c:v>
                </c:pt>
                <c:pt idx="1724">
                  <c:v>0.98492999999999997</c:v>
                </c:pt>
                <c:pt idx="1725">
                  <c:v>0.98492599999999997</c:v>
                </c:pt>
                <c:pt idx="1726">
                  <c:v>0.98568299999999998</c:v>
                </c:pt>
                <c:pt idx="1727">
                  <c:v>0.98703700000000005</c:v>
                </c:pt>
                <c:pt idx="1728">
                  <c:v>0.98719800000000002</c:v>
                </c:pt>
                <c:pt idx="1729">
                  <c:v>0.98704400000000003</c:v>
                </c:pt>
                <c:pt idx="1730">
                  <c:v>0.98746</c:v>
                </c:pt>
                <c:pt idx="1731">
                  <c:v>0.98756699999999997</c:v>
                </c:pt>
                <c:pt idx="1732">
                  <c:v>0.98798699999999995</c:v>
                </c:pt>
                <c:pt idx="1733">
                  <c:v>0.988344</c:v>
                </c:pt>
                <c:pt idx="1734">
                  <c:v>0.98859600000000003</c:v>
                </c:pt>
                <c:pt idx="1735">
                  <c:v>0.98885199999999995</c:v>
                </c:pt>
                <c:pt idx="1736">
                  <c:v>0.98894599999999999</c:v>
                </c:pt>
                <c:pt idx="1737">
                  <c:v>0.98912800000000001</c:v>
                </c:pt>
                <c:pt idx="1738">
                  <c:v>0.98948499999999995</c:v>
                </c:pt>
                <c:pt idx="1739">
                  <c:v>0.990568</c:v>
                </c:pt>
                <c:pt idx="1740">
                  <c:v>0.99062300000000003</c:v>
                </c:pt>
                <c:pt idx="1741">
                  <c:v>0.99114899999999995</c:v>
                </c:pt>
                <c:pt idx="1742">
                  <c:v>0.99145899999999998</c:v>
                </c:pt>
                <c:pt idx="1743">
                  <c:v>0.99136800000000003</c:v>
                </c:pt>
                <c:pt idx="1744">
                  <c:v>0.99122500000000002</c:v>
                </c:pt>
                <c:pt idx="1745">
                  <c:v>0.98951299999999998</c:v>
                </c:pt>
                <c:pt idx="1746">
                  <c:v>0.98966799999999999</c:v>
                </c:pt>
                <c:pt idx="1747">
                  <c:v>0.98937699999999995</c:v>
                </c:pt>
                <c:pt idx="1748">
                  <c:v>0.98977899999999996</c:v>
                </c:pt>
                <c:pt idx="1749">
                  <c:v>0.98974899999999999</c:v>
                </c:pt>
                <c:pt idx="1750">
                  <c:v>0.98962700000000003</c:v>
                </c:pt>
                <c:pt idx="1751">
                  <c:v>0.99090699999999998</c:v>
                </c:pt>
                <c:pt idx="1752">
                  <c:v>0.99135700000000004</c:v>
                </c:pt>
                <c:pt idx="1753">
                  <c:v>0.99161699999999997</c:v>
                </c:pt>
                <c:pt idx="1754">
                  <c:v>0.99269099999999999</c:v>
                </c:pt>
                <c:pt idx="1755">
                  <c:v>0.99214100000000005</c:v>
                </c:pt>
                <c:pt idx="1756">
                  <c:v>0.99263900000000005</c:v>
                </c:pt>
                <c:pt idx="1757">
                  <c:v>0.99296300000000004</c:v>
                </c:pt>
                <c:pt idx="1758">
                  <c:v>0.99251699999999998</c:v>
                </c:pt>
                <c:pt idx="1759">
                  <c:v>0.99174399999999996</c:v>
                </c:pt>
                <c:pt idx="1760">
                  <c:v>0.991734</c:v>
                </c:pt>
                <c:pt idx="1761">
                  <c:v>0.99163299999999999</c:v>
                </c:pt>
                <c:pt idx="1762">
                  <c:v>0.99014199999999997</c:v>
                </c:pt>
                <c:pt idx="1763">
                  <c:v>0.99006000000000005</c:v>
                </c:pt>
                <c:pt idx="1764">
                  <c:v>0.99004499999999995</c:v>
                </c:pt>
                <c:pt idx="1765">
                  <c:v>0.99023300000000003</c:v>
                </c:pt>
                <c:pt idx="1766">
                  <c:v>0.99045899999999998</c:v>
                </c:pt>
                <c:pt idx="1767">
                  <c:v>0.99026199999999998</c:v>
                </c:pt>
                <c:pt idx="1768">
                  <c:v>0.990255</c:v>
                </c:pt>
                <c:pt idx="1769">
                  <c:v>0.990232</c:v>
                </c:pt>
                <c:pt idx="1770">
                  <c:v>0.990089</c:v>
                </c:pt>
                <c:pt idx="1771">
                  <c:v>0.98995999999999995</c:v>
                </c:pt>
                <c:pt idx="1772">
                  <c:v>0.988792</c:v>
                </c:pt>
                <c:pt idx="1773">
                  <c:v>0.98867400000000005</c:v>
                </c:pt>
                <c:pt idx="1774">
                  <c:v>0.98866799999999999</c:v>
                </c:pt>
                <c:pt idx="1775">
                  <c:v>0.98851900000000004</c:v>
                </c:pt>
                <c:pt idx="1776">
                  <c:v>0.98916700000000002</c:v>
                </c:pt>
                <c:pt idx="1777">
                  <c:v>0.98919400000000002</c:v>
                </c:pt>
                <c:pt idx="1778">
                  <c:v>0.98960700000000001</c:v>
                </c:pt>
                <c:pt idx="1779">
                  <c:v>0.98966100000000001</c:v>
                </c:pt>
                <c:pt idx="1780">
                  <c:v>0.98952399999999996</c:v>
                </c:pt>
                <c:pt idx="1781">
                  <c:v>0.98935799999999996</c:v>
                </c:pt>
                <c:pt idx="1782">
                  <c:v>0.989259</c:v>
                </c:pt>
                <c:pt idx="1783">
                  <c:v>0.98899700000000001</c:v>
                </c:pt>
                <c:pt idx="1784">
                  <c:v>0.98737699999999995</c:v>
                </c:pt>
                <c:pt idx="1785">
                  <c:v>0.98707400000000001</c:v>
                </c:pt>
                <c:pt idx="1786">
                  <c:v>0.98592400000000002</c:v>
                </c:pt>
                <c:pt idx="1787">
                  <c:v>0.98964799999999997</c:v>
                </c:pt>
                <c:pt idx="1788">
                  <c:v>0.99001099999999997</c:v>
                </c:pt>
                <c:pt idx="1789">
                  <c:v>0.99092199999999997</c:v>
                </c:pt>
                <c:pt idx="1790">
                  <c:v>0.99066699999999996</c:v>
                </c:pt>
                <c:pt idx="1791">
                  <c:v>0.99071799999999999</c:v>
                </c:pt>
                <c:pt idx="1792">
                  <c:v>0.99189000000000005</c:v>
                </c:pt>
                <c:pt idx="1793">
                  <c:v>0.99233300000000002</c:v>
                </c:pt>
                <c:pt idx="1794">
                  <c:v>0.99212299999999998</c:v>
                </c:pt>
                <c:pt idx="1795">
                  <c:v>0.99237900000000001</c:v>
                </c:pt>
                <c:pt idx="1796">
                  <c:v>0.99314000000000002</c:v>
                </c:pt>
                <c:pt idx="1797">
                  <c:v>0.99327799999999999</c:v>
                </c:pt>
                <c:pt idx="1798">
                  <c:v>0.99344699999999997</c:v>
                </c:pt>
                <c:pt idx="1799">
                  <c:v>0.99347200000000002</c:v>
                </c:pt>
                <c:pt idx="1800">
                  <c:v>0.99341699999999999</c:v>
                </c:pt>
                <c:pt idx="1801">
                  <c:v>0.99389700000000003</c:v>
                </c:pt>
                <c:pt idx="1802">
                  <c:v>0.994174</c:v>
                </c:pt>
                <c:pt idx="1803">
                  <c:v>0.99411700000000003</c:v>
                </c:pt>
                <c:pt idx="1804">
                  <c:v>0.99422100000000002</c:v>
                </c:pt>
                <c:pt idx="1805">
                  <c:v>0.99367099999999997</c:v>
                </c:pt>
                <c:pt idx="1806">
                  <c:v>0.99360499999999996</c:v>
                </c:pt>
                <c:pt idx="1807">
                  <c:v>0.99369099999999999</c:v>
                </c:pt>
                <c:pt idx="1808">
                  <c:v>0.99277000000000004</c:v>
                </c:pt>
                <c:pt idx="1809">
                  <c:v>0.99186200000000002</c:v>
                </c:pt>
                <c:pt idx="1810">
                  <c:v>0.99173299999999998</c:v>
                </c:pt>
                <c:pt idx="1811">
                  <c:v>0.99190500000000004</c:v>
                </c:pt>
                <c:pt idx="1812">
                  <c:v>0.99246800000000002</c:v>
                </c:pt>
                <c:pt idx="1813">
                  <c:v>0.992394</c:v>
                </c:pt>
                <c:pt idx="1814">
                  <c:v>0.99240200000000001</c:v>
                </c:pt>
                <c:pt idx="1815">
                  <c:v>0.99424100000000004</c:v>
                </c:pt>
                <c:pt idx="1816">
                  <c:v>0.99426099999999995</c:v>
                </c:pt>
                <c:pt idx="1817">
                  <c:v>0.99409700000000001</c:v>
                </c:pt>
                <c:pt idx="1818">
                  <c:v>0.99395900000000004</c:v>
                </c:pt>
                <c:pt idx="1819">
                  <c:v>0.99426599999999998</c:v>
                </c:pt>
                <c:pt idx="1820">
                  <c:v>0.99223899999999998</c:v>
                </c:pt>
                <c:pt idx="1821">
                  <c:v>0.99222500000000002</c:v>
                </c:pt>
                <c:pt idx="1822">
                  <c:v>0.992255</c:v>
                </c:pt>
                <c:pt idx="1823">
                  <c:v>0.99245300000000003</c:v>
                </c:pt>
                <c:pt idx="1824">
                  <c:v>0.99263699999999999</c:v>
                </c:pt>
                <c:pt idx="1825">
                  <c:v>0.99190999999999996</c:v>
                </c:pt>
                <c:pt idx="1826">
                  <c:v>0.99171399999999998</c:v>
                </c:pt>
                <c:pt idx="1827">
                  <c:v>0.99215600000000004</c:v>
                </c:pt>
                <c:pt idx="1828">
                  <c:v>0.99209800000000004</c:v>
                </c:pt>
                <c:pt idx="1829">
                  <c:v>0.99280199999999996</c:v>
                </c:pt>
                <c:pt idx="1830">
                  <c:v>0.99282999999999999</c:v>
                </c:pt>
                <c:pt idx="1831">
                  <c:v>0.99307800000000002</c:v>
                </c:pt>
                <c:pt idx="1832">
                  <c:v>0.99336199999999997</c:v>
                </c:pt>
                <c:pt idx="1833">
                  <c:v>0.99316599999999999</c:v>
                </c:pt>
                <c:pt idx="1834">
                  <c:v>0.99319400000000002</c:v>
                </c:pt>
                <c:pt idx="1835">
                  <c:v>0.99272000000000005</c:v>
                </c:pt>
                <c:pt idx="1836">
                  <c:v>0.99254500000000001</c:v>
                </c:pt>
                <c:pt idx="1837">
                  <c:v>0.99537600000000004</c:v>
                </c:pt>
                <c:pt idx="1838">
                  <c:v>0.99587700000000001</c:v>
                </c:pt>
                <c:pt idx="1839">
                  <c:v>0.995946</c:v>
                </c:pt>
                <c:pt idx="1840">
                  <c:v>0.996027</c:v>
                </c:pt>
                <c:pt idx="1841">
                  <c:v>0.99630700000000005</c:v>
                </c:pt>
                <c:pt idx="1842">
                  <c:v>0.99685800000000002</c:v>
                </c:pt>
                <c:pt idx="1843">
                  <c:v>0.99692700000000001</c:v>
                </c:pt>
                <c:pt idx="1844">
                  <c:v>0.99691700000000005</c:v>
                </c:pt>
                <c:pt idx="1845">
                  <c:v>0.99700699999999998</c:v>
                </c:pt>
                <c:pt idx="1846">
                  <c:v>0.99702100000000005</c:v>
                </c:pt>
                <c:pt idx="1847">
                  <c:v>0.99696700000000005</c:v>
                </c:pt>
                <c:pt idx="1848">
                  <c:v>0.99655199999999999</c:v>
                </c:pt>
                <c:pt idx="1849">
                  <c:v>0.99667700000000004</c:v>
                </c:pt>
                <c:pt idx="1850">
                  <c:v>0.99667399999999995</c:v>
                </c:pt>
                <c:pt idx="1851">
                  <c:v>0.996923</c:v>
                </c:pt>
                <c:pt idx="1852">
                  <c:v>0.99690599999999996</c:v>
                </c:pt>
                <c:pt idx="1853">
                  <c:v>0.99691399999999997</c:v>
                </c:pt>
                <c:pt idx="1854">
                  <c:v>0.99698399999999998</c:v>
                </c:pt>
                <c:pt idx="1855">
                  <c:v>0.99695900000000004</c:v>
                </c:pt>
                <c:pt idx="1856">
                  <c:v>0.99697899999999995</c:v>
                </c:pt>
                <c:pt idx="1857">
                  <c:v>0.99723700000000004</c:v>
                </c:pt>
                <c:pt idx="1858">
                  <c:v>0.99659299999999995</c:v>
                </c:pt>
                <c:pt idx="1859">
                  <c:v>0.99651599999999996</c:v>
                </c:pt>
                <c:pt idx="1860">
                  <c:v>0.99643800000000005</c:v>
                </c:pt>
                <c:pt idx="1861">
                  <c:v>0.99642699999999995</c:v>
                </c:pt>
                <c:pt idx="1862">
                  <c:v>0.99636199999999997</c:v>
                </c:pt>
                <c:pt idx="1863">
                  <c:v>0.99621000000000004</c:v>
                </c:pt>
                <c:pt idx="1864">
                  <c:v>0.99629400000000001</c:v>
                </c:pt>
                <c:pt idx="1865">
                  <c:v>0.99624599999999996</c:v>
                </c:pt>
                <c:pt idx="1866">
                  <c:v>0.99605900000000003</c:v>
                </c:pt>
                <c:pt idx="1867">
                  <c:v>0.99624500000000005</c:v>
                </c:pt>
                <c:pt idx="1868">
                  <c:v>0.99638599999999999</c:v>
                </c:pt>
                <c:pt idx="1869">
                  <c:v>0.99647399999999997</c:v>
                </c:pt>
                <c:pt idx="1870">
                  <c:v>0.994861</c:v>
                </c:pt>
                <c:pt idx="1871">
                  <c:v>0.99478100000000003</c:v>
                </c:pt>
                <c:pt idx="1872">
                  <c:v>0.99480800000000003</c:v>
                </c:pt>
                <c:pt idx="1873">
                  <c:v>0.99493200000000004</c:v>
                </c:pt>
                <c:pt idx="1874">
                  <c:v>0.99451500000000004</c:v>
                </c:pt>
                <c:pt idx="1875">
                  <c:v>0.99446199999999996</c:v>
                </c:pt>
                <c:pt idx="1876">
                  <c:v>0.99415399999999998</c:v>
                </c:pt>
                <c:pt idx="1877">
                  <c:v>0.99442699999999995</c:v>
                </c:pt>
                <c:pt idx="1878">
                  <c:v>0.99435399999999996</c:v>
                </c:pt>
                <c:pt idx="1879">
                  <c:v>0.99419599999999997</c:v>
                </c:pt>
                <c:pt idx="1880">
                  <c:v>0.99388600000000005</c:v>
                </c:pt>
                <c:pt idx="1881">
                  <c:v>0.99352600000000002</c:v>
                </c:pt>
                <c:pt idx="1882">
                  <c:v>0.99343899999999996</c:v>
                </c:pt>
                <c:pt idx="1883">
                  <c:v>0.99390400000000001</c:v>
                </c:pt>
                <c:pt idx="1884">
                  <c:v>0.994008</c:v>
                </c:pt>
                <c:pt idx="1885">
                  <c:v>0.99385299999999999</c:v>
                </c:pt>
                <c:pt idx="1886">
                  <c:v>0.99375599999999997</c:v>
                </c:pt>
                <c:pt idx="1887">
                  <c:v>0.99409099999999995</c:v>
                </c:pt>
                <c:pt idx="1888">
                  <c:v>0.99407800000000002</c:v>
                </c:pt>
                <c:pt idx="1889">
                  <c:v>0.99388299999999996</c:v>
                </c:pt>
                <c:pt idx="1890">
                  <c:v>0.99391099999999999</c:v>
                </c:pt>
                <c:pt idx="1891">
                  <c:v>0.99295900000000004</c:v>
                </c:pt>
                <c:pt idx="1892">
                  <c:v>0.991367</c:v>
                </c:pt>
                <c:pt idx="1893">
                  <c:v>0.99149299999999996</c:v>
                </c:pt>
                <c:pt idx="1894">
                  <c:v>0.99079399999999995</c:v>
                </c:pt>
                <c:pt idx="1895">
                  <c:v>0.99043800000000004</c:v>
                </c:pt>
                <c:pt idx="1896">
                  <c:v>0.99092400000000003</c:v>
                </c:pt>
                <c:pt idx="1897">
                  <c:v>0.99101899999999998</c:v>
                </c:pt>
                <c:pt idx="1898">
                  <c:v>0.99025600000000003</c:v>
                </c:pt>
                <c:pt idx="1899">
                  <c:v>0.99086099999999999</c:v>
                </c:pt>
                <c:pt idx="1900">
                  <c:v>0.99120900000000001</c:v>
                </c:pt>
                <c:pt idx="1901">
                  <c:v>0.98972000000000004</c:v>
                </c:pt>
                <c:pt idx="1902">
                  <c:v>0.98953000000000002</c:v>
                </c:pt>
                <c:pt idx="1903">
                  <c:v>0.98892199999999997</c:v>
                </c:pt>
                <c:pt idx="1904">
                  <c:v>0.99003399999999997</c:v>
                </c:pt>
                <c:pt idx="1905">
                  <c:v>0.989954</c:v>
                </c:pt>
                <c:pt idx="1906">
                  <c:v>0.99222299999999997</c:v>
                </c:pt>
                <c:pt idx="1907">
                  <c:v>0.99242799999999998</c:v>
                </c:pt>
                <c:pt idx="1908">
                  <c:v>0.99255400000000005</c:v>
                </c:pt>
                <c:pt idx="1909">
                  <c:v>0.99254699999999996</c:v>
                </c:pt>
                <c:pt idx="1910">
                  <c:v>0.99243300000000001</c:v>
                </c:pt>
                <c:pt idx="1911">
                  <c:v>0.99219999999999997</c:v>
                </c:pt>
                <c:pt idx="1912">
                  <c:v>0.99255800000000005</c:v>
                </c:pt>
                <c:pt idx="1913">
                  <c:v>0.99265999999999999</c:v>
                </c:pt>
                <c:pt idx="1914">
                  <c:v>0.99330300000000005</c:v>
                </c:pt>
                <c:pt idx="1915">
                  <c:v>0.99342900000000001</c:v>
                </c:pt>
                <c:pt idx="1916">
                  <c:v>0.99341000000000002</c:v>
                </c:pt>
                <c:pt idx="1917">
                  <c:v>0.99321300000000001</c:v>
                </c:pt>
                <c:pt idx="1918">
                  <c:v>0.99333199999999999</c:v>
                </c:pt>
                <c:pt idx="1919">
                  <c:v>0.99353100000000005</c:v>
                </c:pt>
                <c:pt idx="1920">
                  <c:v>0.99360700000000002</c:v>
                </c:pt>
                <c:pt idx="1921">
                  <c:v>0.99361299999999997</c:v>
                </c:pt>
                <c:pt idx="1922">
                  <c:v>0.99431000000000003</c:v>
                </c:pt>
                <c:pt idx="1923">
                  <c:v>0.99466500000000002</c:v>
                </c:pt>
                <c:pt idx="1924">
                  <c:v>0.994695</c:v>
                </c:pt>
                <c:pt idx="1925">
                  <c:v>0.99476100000000001</c:v>
                </c:pt>
                <c:pt idx="1926">
                  <c:v>0.99490699999999999</c:v>
                </c:pt>
                <c:pt idx="1927">
                  <c:v>0.99484799999999995</c:v>
                </c:pt>
                <c:pt idx="1928">
                  <c:v>0.99468500000000004</c:v>
                </c:pt>
                <c:pt idx="1929">
                  <c:v>0.995085</c:v>
                </c:pt>
                <c:pt idx="1930">
                  <c:v>0.99551900000000004</c:v>
                </c:pt>
                <c:pt idx="1931">
                  <c:v>0.99558800000000003</c:v>
                </c:pt>
                <c:pt idx="1932">
                  <c:v>0.99559699999999995</c:v>
                </c:pt>
                <c:pt idx="1933">
                  <c:v>0.99561299999999997</c:v>
                </c:pt>
                <c:pt idx="1934">
                  <c:v>0.99583500000000003</c:v>
                </c:pt>
                <c:pt idx="1935">
                  <c:v>0.99593799999999999</c:v>
                </c:pt>
                <c:pt idx="1936">
                  <c:v>0.99594700000000003</c:v>
                </c:pt>
                <c:pt idx="1937">
                  <c:v>0.99582700000000002</c:v>
                </c:pt>
                <c:pt idx="1938">
                  <c:v>0.99573500000000004</c:v>
                </c:pt>
                <c:pt idx="1939">
                  <c:v>0.99527399999999999</c:v>
                </c:pt>
                <c:pt idx="1940">
                  <c:v>0.99530700000000005</c:v>
                </c:pt>
                <c:pt idx="1941">
                  <c:v>0.99525300000000005</c:v>
                </c:pt>
                <c:pt idx="1942">
                  <c:v>0.99525699999999995</c:v>
                </c:pt>
                <c:pt idx="1943">
                  <c:v>0.99585900000000005</c:v>
                </c:pt>
                <c:pt idx="1944">
                  <c:v>0.99578800000000001</c:v>
                </c:pt>
                <c:pt idx="1945">
                  <c:v>0.99581500000000001</c:v>
                </c:pt>
                <c:pt idx="1946">
                  <c:v>0.99551199999999995</c:v>
                </c:pt>
                <c:pt idx="1947">
                  <c:v>0.99570700000000001</c:v>
                </c:pt>
                <c:pt idx="1948">
                  <c:v>0.99567300000000003</c:v>
                </c:pt>
                <c:pt idx="1949">
                  <c:v>0.99548700000000001</c:v>
                </c:pt>
                <c:pt idx="1950">
                  <c:v>0.99573299999999998</c:v>
                </c:pt>
                <c:pt idx="1951">
                  <c:v>0.99582300000000001</c:v>
                </c:pt>
                <c:pt idx="1952">
                  <c:v>0.996915</c:v>
                </c:pt>
                <c:pt idx="1953">
                  <c:v>0.99694899999999997</c:v>
                </c:pt>
                <c:pt idx="1954">
                  <c:v>0.99685400000000002</c:v>
                </c:pt>
                <c:pt idx="1955">
                  <c:v>0.99736199999999997</c:v>
                </c:pt>
                <c:pt idx="1956">
                  <c:v>0.99725200000000003</c:v>
                </c:pt>
                <c:pt idx="1957">
                  <c:v>0.99716000000000005</c:v>
                </c:pt>
                <c:pt idx="1958">
                  <c:v>0.99758899999999995</c:v>
                </c:pt>
                <c:pt idx="1959">
                  <c:v>0.99776399999999998</c:v>
                </c:pt>
                <c:pt idx="1960">
                  <c:v>0.99765700000000002</c:v>
                </c:pt>
                <c:pt idx="1961">
                  <c:v>0.99796799999999997</c:v>
                </c:pt>
                <c:pt idx="1962">
                  <c:v>0.99780899999999995</c:v>
                </c:pt>
                <c:pt idx="1963">
                  <c:v>0.99795900000000004</c:v>
                </c:pt>
                <c:pt idx="1964">
                  <c:v>0.99802199999999996</c:v>
                </c:pt>
                <c:pt idx="1965">
                  <c:v>0.99796499999999999</c:v>
                </c:pt>
                <c:pt idx="1966">
                  <c:v>0.998004</c:v>
                </c:pt>
                <c:pt idx="1967">
                  <c:v>0.99795299999999998</c:v>
                </c:pt>
                <c:pt idx="1968">
                  <c:v>0.99795800000000001</c:v>
                </c:pt>
                <c:pt idx="1969">
                  <c:v>0.99810200000000004</c:v>
                </c:pt>
                <c:pt idx="1970">
                  <c:v>0.99814000000000003</c:v>
                </c:pt>
                <c:pt idx="1971">
                  <c:v>0.99815200000000004</c:v>
                </c:pt>
                <c:pt idx="1972">
                  <c:v>0.99809099999999995</c:v>
                </c:pt>
                <c:pt idx="1973">
                  <c:v>0.99812800000000002</c:v>
                </c:pt>
                <c:pt idx="1974">
                  <c:v>0.998228</c:v>
                </c:pt>
                <c:pt idx="1975">
                  <c:v>0.99821300000000002</c:v>
                </c:pt>
                <c:pt idx="1976">
                  <c:v>0.99821000000000004</c:v>
                </c:pt>
                <c:pt idx="1977">
                  <c:v>0.99816099999999996</c:v>
                </c:pt>
                <c:pt idx="1978">
                  <c:v>0.99826199999999998</c:v>
                </c:pt>
                <c:pt idx="1979">
                  <c:v>0.998336</c:v>
                </c:pt>
                <c:pt idx="1980">
                  <c:v>0.99838300000000002</c:v>
                </c:pt>
                <c:pt idx="1981">
                  <c:v>0.99841299999999999</c:v>
                </c:pt>
                <c:pt idx="1982">
                  <c:v>0.99839</c:v>
                </c:pt>
                <c:pt idx="1983">
                  <c:v>0.99832799999999999</c:v>
                </c:pt>
                <c:pt idx="1984">
                  <c:v>0.99828499999999998</c:v>
                </c:pt>
                <c:pt idx="1985">
                  <c:v>0.99807699999999999</c:v>
                </c:pt>
                <c:pt idx="1986">
                  <c:v>0.99805100000000002</c:v>
                </c:pt>
                <c:pt idx="1987">
                  <c:v>0.99814400000000003</c:v>
                </c:pt>
                <c:pt idx="1988">
                  <c:v>0.99800299999999997</c:v>
                </c:pt>
                <c:pt idx="1989">
                  <c:v>0.99814400000000003</c:v>
                </c:pt>
                <c:pt idx="1990">
                  <c:v>0.99837500000000001</c:v>
                </c:pt>
                <c:pt idx="1991">
                  <c:v>0.99842200000000003</c:v>
                </c:pt>
                <c:pt idx="1992">
                  <c:v>0.99852600000000002</c:v>
                </c:pt>
                <c:pt idx="1993">
                  <c:v>0.99852200000000002</c:v>
                </c:pt>
                <c:pt idx="1994">
                  <c:v>0.99842799999999998</c:v>
                </c:pt>
                <c:pt idx="1995">
                  <c:v>0.99844699999999997</c:v>
                </c:pt>
                <c:pt idx="1996">
                  <c:v>0.99856100000000003</c:v>
                </c:pt>
                <c:pt idx="1997">
                  <c:v>0.99857499999999999</c:v>
                </c:pt>
                <c:pt idx="1998">
                  <c:v>0.99838400000000005</c:v>
                </c:pt>
                <c:pt idx="1999">
                  <c:v>0.99838199999999999</c:v>
                </c:pt>
                <c:pt idx="2000">
                  <c:v>0.99862899999999999</c:v>
                </c:pt>
                <c:pt idx="2001">
                  <c:v>0.99871100000000002</c:v>
                </c:pt>
                <c:pt idx="2002">
                  <c:v>0.99873000000000001</c:v>
                </c:pt>
                <c:pt idx="2003">
                  <c:v>0.99877800000000005</c:v>
                </c:pt>
                <c:pt idx="2004">
                  <c:v>0.99877300000000002</c:v>
                </c:pt>
                <c:pt idx="2005">
                  <c:v>0.99879200000000001</c:v>
                </c:pt>
                <c:pt idx="2006">
                  <c:v>0.99881900000000001</c:v>
                </c:pt>
                <c:pt idx="2007">
                  <c:v>0.99882599999999999</c:v>
                </c:pt>
                <c:pt idx="2008">
                  <c:v>0.99887400000000004</c:v>
                </c:pt>
                <c:pt idx="2009">
                  <c:v>0.99890500000000004</c:v>
                </c:pt>
                <c:pt idx="2010">
                  <c:v>0.99894899999999998</c:v>
                </c:pt>
                <c:pt idx="2011">
                  <c:v>0.99879799999999996</c:v>
                </c:pt>
                <c:pt idx="2012">
                  <c:v>0.99885900000000005</c:v>
                </c:pt>
                <c:pt idx="2013">
                  <c:v>0.99890400000000001</c:v>
                </c:pt>
                <c:pt idx="2014">
                  <c:v>0.99893699999999996</c:v>
                </c:pt>
                <c:pt idx="2015">
                  <c:v>0.99885199999999996</c:v>
                </c:pt>
                <c:pt idx="2016">
                  <c:v>0.99888500000000002</c:v>
                </c:pt>
                <c:pt idx="2017">
                  <c:v>0.99892000000000003</c:v>
                </c:pt>
                <c:pt idx="2018">
                  <c:v>0.99893900000000002</c:v>
                </c:pt>
                <c:pt idx="2019">
                  <c:v>0.99894700000000003</c:v>
                </c:pt>
                <c:pt idx="2020">
                  <c:v>0.99877400000000005</c:v>
                </c:pt>
              </c:numCache>
            </c:numRef>
          </c:yVal>
          <c:smooth val="0"/>
        </c:ser>
        <c:dLbls>
          <c:showLegendKey val="0"/>
          <c:showVal val="0"/>
          <c:showCatName val="0"/>
          <c:showSerName val="0"/>
          <c:showPercent val="0"/>
          <c:showBubbleSize val="0"/>
        </c:dLbls>
        <c:axId val="94696192"/>
        <c:axId val="94697728"/>
      </c:scatterChart>
      <c:valAx>
        <c:axId val="94696192"/>
        <c:scaling>
          <c:orientation val="minMax"/>
          <c:max val="4"/>
          <c:min val="2"/>
        </c:scaling>
        <c:delete val="0"/>
        <c:axPos val="b"/>
        <c:majorGridlines>
          <c:spPr>
            <a:ln w="12208">
              <a:solidFill>
                <a:srgbClr val="C0C0C0"/>
              </a:solidFill>
              <a:prstDash val="solid"/>
            </a:ln>
          </c:spPr>
        </c:majorGridlines>
        <c:minorGridlines>
          <c:spPr>
            <a:ln w="12208">
              <a:solidFill>
                <a:srgbClr val="CCCCFF"/>
              </a:solidFill>
              <a:prstDash val="solid"/>
            </a:ln>
          </c:spPr>
        </c:minorGridlines>
        <c:numFmt formatCode="General" sourceLinked="1"/>
        <c:majorTickMark val="out"/>
        <c:minorTickMark val="cross"/>
        <c:tickLblPos val="low"/>
        <c:spPr>
          <a:ln w="12208">
            <a:solidFill>
              <a:schemeClr val="tx1"/>
            </a:solidFill>
            <a:prstDash val="solid"/>
          </a:ln>
        </c:spPr>
        <c:txPr>
          <a:bodyPr rot="0" vert="horz"/>
          <a:lstStyle/>
          <a:p>
            <a:pPr>
              <a:defRPr sz="1922" b="1" i="0" u="none" strike="noStrike" baseline="0">
                <a:solidFill>
                  <a:schemeClr val="tx1"/>
                </a:solidFill>
                <a:latin typeface="Arial"/>
                <a:ea typeface="Arial"/>
                <a:cs typeface="Arial"/>
              </a:defRPr>
            </a:pPr>
            <a:endParaRPr lang="en-US"/>
          </a:p>
        </c:txPr>
        <c:crossAx val="94697728"/>
        <c:crossesAt val="0"/>
        <c:crossBetween val="midCat"/>
        <c:majorUnit val="0.2"/>
        <c:minorUnit val="0.2"/>
      </c:valAx>
      <c:valAx>
        <c:axId val="94697728"/>
        <c:scaling>
          <c:orientation val="minMax"/>
          <c:max val="1"/>
        </c:scaling>
        <c:delete val="0"/>
        <c:axPos val="l"/>
        <c:majorGridlines>
          <c:spPr>
            <a:ln w="12208">
              <a:solidFill>
                <a:srgbClr val="C0C0C0"/>
              </a:solidFill>
              <a:prstDash val="solid"/>
            </a:ln>
          </c:spPr>
        </c:majorGridlines>
        <c:numFmt formatCode="General" sourceLinked="0"/>
        <c:majorTickMark val="out"/>
        <c:minorTickMark val="none"/>
        <c:tickLblPos val="nextTo"/>
        <c:spPr>
          <a:ln w="12208">
            <a:solidFill>
              <a:schemeClr val="tx1"/>
            </a:solidFill>
            <a:prstDash val="solid"/>
          </a:ln>
        </c:spPr>
        <c:txPr>
          <a:bodyPr rot="0" vert="horz"/>
          <a:lstStyle/>
          <a:p>
            <a:pPr>
              <a:defRPr sz="1922" b="1" i="0" u="none" strike="noStrike" baseline="0">
                <a:solidFill>
                  <a:schemeClr val="tx1"/>
                </a:solidFill>
                <a:latin typeface="Arial"/>
                <a:ea typeface="Arial"/>
                <a:cs typeface="Arial"/>
              </a:defRPr>
            </a:pPr>
            <a:endParaRPr lang="en-US"/>
          </a:p>
        </c:txPr>
        <c:crossAx val="94696192"/>
        <c:crossesAt val="-0.4"/>
        <c:crossBetween val="midCat"/>
      </c:valAx>
      <c:spPr>
        <a:noFill/>
        <a:ln w="12208">
          <a:solidFill>
            <a:srgbClr val="808080"/>
          </a:solidFill>
          <a:prstDash val="solid"/>
        </a:ln>
      </c:spPr>
    </c:plotArea>
    <c:legend>
      <c:legendPos val="r"/>
      <c:layout>
        <c:manualLayout>
          <c:xMode val="edge"/>
          <c:yMode val="edge"/>
          <c:x val="0.16122004357298475"/>
          <c:y val="9.047619047619046E-2"/>
          <c:w val="0.19934640522875813"/>
          <c:h val="0.14761904761904762"/>
        </c:manualLayout>
      </c:layout>
      <c:overlay val="0"/>
      <c:spPr>
        <a:solidFill>
          <a:schemeClr val="bg1"/>
        </a:solidFill>
        <a:ln w="3052">
          <a:solidFill>
            <a:schemeClr val="tx1"/>
          </a:solidFill>
          <a:prstDash val="solid"/>
        </a:ln>
      </c:spPr>
      <c:txPr>
        <a:bodyPr/>
        <a:lstStyle/>
        <a:p>
          <a:pPr>
            <a:defRPr sz="1942" b="0"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889" b="0" i="0" u="none" strike="noStrike" baseline="0">
          <a:solidFill>
            <a:schemeClr val="tx1"/>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812321940972196E-2"/>
          <c:y val="8.9066965278024907E-2"/>
          <c:w val="0.79102715466351825"/>
          <c:h val="0.81568627450980391"/>
        </c:manualLayout>
      </c:layout>
      <c:scatterChart>
        <c:scatterStyle val="lineMarker"/>
        <c:varyColors val="0"/>
        <c:ser>
          <c:idx val="0"/>
          <c:order val="0"/>
          <c:tx>
            <c:strRef>
              <c:f>Sheet1!$B$1</c:f>
              <c:strCache>
                <c:ptCount val="1"/>
                <c:pt idx="0">
                  <c:v>F+</c:v>
                </c:pt>
              </c:strCache>
            </c:strRef>
          </c:tx>
          <c:spPr>
            <a:ln w="29227">
              <a:noFill/>
            </a:ln>
          </c:spPr>
          <c:marker>
            <c:symbol val="plus"/>
            <c:size val="12"/>
            <c:spPr>
              <a:noFill/>
              <a:ln>
                <a:solidFill>
                  <a:srgbClr val="FF0000"/>
                </a:solidFill>
                <a:prstDash val="solid"/>
              </a:ln>
            </c:spPr>
          </c:marker>
          <c:xVal>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Sheet1!$B$2:$B$11</c:f>
              <c:numCache>
                <c:formatCode>General</c:formatCode>
                <c:ptCount val="10"/>
                <c:pt idx="0">
                  <c:v>52.396500000000003</c:v>
                </c:pt>
                <c:pt idx="1">
                  <c:v>57.537100000000002</c:v>
                </c:pt>
                <c:pt idx="2">
                  <c:v>48.523000000000003</c:v>
                </c:pt>
                <c:pt idx="3">
                  <c:v>47.596400000000003</c:v>
                </c:pt>
                <c:pt idx="4">
                  <c:v>34.152999999999999</c:v>
                </c:pt>
                <c:pt idx="5">
                  <c:v>48.910600000000002</c:v>
                </c:pt>
                <c:pt idx="6">
                  <c:v>70.341499999999996</c:v>
                </c:pt>
                <c:pt idx="7">
                  <c:v>52.787100000000002</c:v>
                </c:pt>
                <c:pt idx="8">
                  <c:v>59.332700000000003</c:v>
                </c:pt>
                <c:pt idx="9">
                  <c:v>50.062199999999997</c:v>
                </c:pt>
              </c:numCache>
            </c:numRef>
          </c:yVal>
          <c:smooth val="0"/>
        </c:ser>
        <c:ser>
          <c:idx val="1"/>
          <c:order val="1"/>
          <c:tx>
            <c:strRef>
              <c:f>Sheet1!$C$1</c:f>
              <c:strCache>
                <c:ptCount val="1"/>
                <c:pt idx="0">
                  <c:v>F-</c:v>
                </c:pt>
              </c:strCache>
            </c:strRef>
          </c:tx>
          <c:spPr>
            <a:ln w="29227">
              <a:noFill/>
            </a:ln>
          </c:spPr>
          <c:marker>
            <c:symbol val="dash"/>
            <c:size val="9"/>
            <c:spPr>
              <a:noFill/>
              <a:ln>
                <a:solidFill>
                  <a:srgbClr val="000080"/>
                </a:solidFill>
                <a:prstDash val="solid"/>
              </a:ln>
            </c:spPr>
          </c:marker>
          <c:xVal>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Sheet1!$C$2:$C$11</c:f>
              <c:numCache>
                <c:formatCode>General</c:formatCode>
                <c:ptCount val="10"/>
                <c:pt idx="0">
                  <c:v>46.396500000000003</c:v>
                </c:pt>
                <c:pt idx="1">
                  <c:v>51.537100000000002</c:v>
                </c:pt>
                <c:pt idx="2">
                  <c:v>42.523000000000003</c:v>
                </c:pt>
                <c:pt idx="3">
                  <c:v>41.596400000000003</c:v>
                </c:pt>
                <c:pt idx="4">
                  <c:v>28.152999999999999</c:v>
                </c:pt>
                <c:pt idx="5">
                  <c:v>42.910600000000002</c:v>
                </c:pt>
                <c:pt idx="6">
                  <c:v>64.341499999999996</c:v>
                </c:pt>
                <c:pt idx="7">
                  <c:v>46.787100000000002</c:v>
                </c:pt>
                <c:pt idx="8">
                  <c:v>53.332700000000003</c:v>
                </c:pt>
                <c:pt idx="9">
                  <c:v>44.062199999999997</c:v>
                </c:pt>
              </c:numCache>
            </c:numRef>
          </c:yVal>
          <c:smooth val="0"/>
        </c:ser>
        <c:dLbls>
          <c:showLegendKey val="0"/>
          <c:showVal val="0"/>
          <c:showCatName val="0"/>
          <c:showSerName val="0"/>
          <c:showPercent val="0"/>
          <c:showBubbleSize val="0"/>
        </c:dLbls>
        <c:axId val="65607936"/>
        <c:axId val="65610112"/>
      </c:scatterChart>
      <c:valAx>
        <c:axId val="65607936"/>
        <c:scaling>
          <c:orientation val="minMax"/>
          <c:max val="10.5"/>
          <c:min val="0"/>
        </c:scaling>
        <c:delete val="0"/>
        <c:axPos val="b"/>
        <c:numFmt formatCode="General" sourceLinked="1"/>
        <c:majorTickMark val="out"/>
        <c:minorTickMark val="cross"/>
        <c:tickLblPos val="nextTo"/>
        <c:spPr>
          <a:ln w="12990">
            <a:solidFill>
              <a:schemeClr val="tx1"/>
            </a:solidFill>
            <a:prstDash val="solid"/>
          </a:ln>
        </c:spPr>
        <c:txPr>
          <a:bodyPr rot="0" vert="horz"/>
          <a:lstStyle/>
          <a:p>
            <a:pPr>
              <a:defRPr sz="1918" b="1" i="0" u="none" strike="noStrike" baseline="0">
                <a:solidFill>
                  <a:schemeClr val="tx1"/>
                </a:solidFill>
                <a:latin typeface="Arial"/>
                <a:ea typeface="Arial"/>
                <a:cs typeface="Arial"/>
              </a:defRPr>
            </a:pPr>
            <a:endParaRPr lang="en-US"/>
          </a:p>
        </c:txPr>
        <c:crossAx val="65610112"/>
        <c:crosses val="autoZero"/>
        <c:crossBetween val="midCat"/>
        <c:majorUnit val="1"/>
        <c:minorUnit val="1"/>
      </c:valAx>
      <c:valAx>
        <c:axId val="65610112"/>
        <c:scaling>
          <c:orientation val="minMax"/>
        </c:scaling>
        <c:delete val="0"/>
        <c:axPos val="l"/>
        <c:numFmt formatCode="General" sourceLinked="0"/>
        <c:majorTickMark val="out"/>
        <c:minorTickMark val="none"/>
        <c:tickLblPos val="nextTo"/>
        <c:spPr>
          <a:ln w="12990">
            <a:solidFill>
              <a:schemeClr val="tx1"/>
            </a:solidFill>
            <a:prstDash val="solid"/>
          </a:ln>
        </c:spPr>
        <c:txPr>
          <a:bodyPr rot="0" vert="horz"/>
          <a:lstStyle/>
          <a:p>
            <a:pPr>
              <a:defRPr sz="1994" b="1" i="0" u="none" strike="noStrike" baseline="0">
                <a:solidFill>
                  <a:schemeClr val="tx1"/>
                </a:solidFill>
                <a:latin typeface="Arial"/>
                <a:ea typeface="Arial"/>
                <a:cs typeface="Arial"/>
              </a:defRPr>
            </a:pPr>
            <a:endParaRPr lang="en-US"/>
          </a:p>
        </c:txPr>
        <c:crossAx val="65607936"/>
        <c:crossesAt val="0"/>
        <c:crossBetween val="midCat"/>
      </c:valAx>
      <c:spPr>
        <a:noFill/>
        <a:ln w="12990">
          <a:solidFill>
            <a:srgbClr val="808080"/>
          </a:solidFill>
          <a:prstDash val="solid"/>
        </a:ln>
      </c:spPr>
    </c:plotArea>
    <c:legend>
      <c:legendPos val="r"/>
      <c:legendEntry>
        <c:idx val="1"/>
        <c:txPr>
          <a:bodyPr/>
          <a:lstStyle/>
          <a:p>
            <a:pPr>
              <a:defRPr sz="1314" b="0" i="0" u="none" strike="noStrike" baseline="0">
                <a:solidFill>
                  <a:schemeClr val="tx1"/>
                </a:solidFill>
                <a:latin typeface="Arial"/>
                <a:ea typeface="Arial"/>
                <a:cs typeface="Arial"/>
              </a:defRPr>
            </a:pPr>
            <a:endParaRPr lang="en-US"/>
          </a:p>
        </c:txPr>
      </c:legendEntry>
      <c:layout>
        <c:manualLayout>
          <c:xMode val="edge"/>
          <c:yMode val="edge"/>
          <c:x val="0.79178558847345448"/>
          <c:y val="0.68965633168321006"/>
          <c:w val="5.7031972806364024E-2"/>
          <c:h val="0.16605905430636428"/>
        </c:manualLayout>
      </c:layout>
      <c:overlay val="0"/>
      <c:spPr>
        <a:solidFill>
          <a:schemeClr val="bg1"/>
        </a:solidFill>
        <a:ln w="3247">
          <a:solidFill>
            <a:schemeClr val="tx1"/>
          </a:solidFill>
          <a:prstDash val="solid"/>
        </a:ln>
      </c:spPr>
      <c:txPr>
        <a:bodyPr/>
        <a:lstStyle/>
        <a:p>
          <a:pPr>
            <a:defRPr sz="1314" b="0"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1023" b="0" i="0" u="none" strike="noStrike" baseline="0">
          <a:solidFill>
            <a:schemeClr val="tx1"/>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9.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93.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96.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03.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0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06.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image" Target="../media/image107.e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image" Target="../media/image109.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1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15.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16.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17.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18.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19.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25.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26.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27.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2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4505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450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506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4506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57032A57-0698-42B2-89E9-8C1BA503DF27}" type="slidenum">
              <a:rPr lang="en-US" altLang="en-US"/>
              <a:pPr/>
              <a:t>‹#›</a:t>
            </a:fld>
            <a:endParaRPr lang="en-US" altLang="en-US"/>
          </a:p>
        </p:txBody>
      </p:sp>
    </p:spTree>
    <p:extLst>
      <p:ext uri="{BB962C8B-B14F-4D97-AF65-F5344CB8AC3E}">
        <p14:creationId xmlns:p14="http://schemas.microsoft.com/office/powerpoint/2010/main" val="154132519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1E19BC2-3B37-45F1-A4D9-342FF9E7BAC4}" type="slidenum">
              <a:rPr lang="en-US" altLang="en-US" smtClean="0">
                <a:solidFill>
                  <a:prstClr val="black"/>
                </a:solidFill>
              </a:rPr>
              <a:pPr eaLnBrk="1" hangingPunct="1">
                <a:spcBef>
                  <a:spcPct val="0"/>
                </a:spcBef>
              </a:pPr>
              <a:t>3</a:t>
            </a:fld>
            <a:endParaRPr lang="en-US" altLang="en-US" smtClean="0">
              <a:solidFill>
                <a:prstClr val="black"/>
              </a:solidFill>
            </a:endParaRPr>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D70BEB-2F27-47DE-802C-73A6627197D6}" type="slidenum">
              <a:rPr lang="en-US" altLang="en-US">
                <a:solidFill>
                  <a:prstClr val="black"/>
                </a:solidFill>
              </a:rPr>
              <a:pPr/>
              <a:t>67</a:t>
            </a:fld>
            <a:endParaRPr lang="en-US" altLang="en-US">
              <a:solidFill>
                <a:prstClr val="black"/>
              </a:solidFill>
            </a:endParaRPr>
          </a:p>
        </p:txBody>
      </p:sp>
      <p:sp>
        <p:nvSpPr>
          <p:cNvPr id="2130946" name="Rectangle 2"/>
          <p:cNvSpPr>
            <a:spLocks noGrp="1" noRot="1" noChangeAspect="1" noChangeArrowheads="1" noTextEdit="1"/>
          </p:cNvSpPr>
          <p:nvPr>
            <p:ph type="sldImg"/>
          </p:nvPr>
        </p:nvSpPr>
        <p:spPr>
          <a:ln/>
        </p:spPr>
      </p:sp>
      <p:sp>
        <p:nvSpPr>
          <p:cNvPr id="213094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B0C181E-F37B-4551-A869-4E37B21144EC}" type="slidenum">
              <a:rPr lang="en-US" altLang="en-US">
                <a:solidFill>
                  <a:prstClr val="black"/>
                </a:solidFill>
              </a:rPr>
              <a:pPr eaLnBrk="1" hangingPunct="1"/>
              <a:t>86</a:t>
            </a:fld>
            <a:endParaRPr lang="en-US" altLang="en-US">
              <a:solidFill>
                <a:prstClr val="black"/>
              </a:solidFill>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eaLnBrk="1" hangingPunct="1"/>
            <a:endParaRPr lang="en-US" altLang="en-US"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032A57-0698-42B2-89E9-8C1BA503DF27}" type="slidenum">
              <a:rPr lang="en-US" altLang="en-US" smtClean="0">
                <a:solidFill>
                  <a:prstClr val="black"/>
                </a:solidFill>
              </a:rPr>
              <a:pPr/>
              <a:t>161</a:t>
            </a:fld>
            <a:endParaRPr lang="en-US" altLang="en-US">
              <a:solidFill>
                <a:prstClr val="black"/>
              </a:solidFill>
            </a:endParaRPr>
          </a:p>
        </p:txBody>
      </p:sp>
    </p:spTree>
    <p:extLst>
      <p:ext uri="{BB962C8B-B14F-4D97-AF65-F5344CB8AC3E}">
        <p14:creationId xmlns:p14="http://schemas.microsoft.com/office/powerpoint/2010/main" val="1980942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C60785D-0D72-4238-BF4F-6486AA9908B2}" type="slidenum">
              <a:rPr lang="en-US" altLang="en-US"/>
              <a:pPr/>
              <a:t>‹#›</a:t>
            </a:fld>
            <a:endParaRPr lang="en-US" altLang="en-US"/>
          </a:p>
        </p:txBody>
      </p:sp>
    </p:spTree>
    <p:extLst>
      <p:ext uri="{BB962C8B-B14F-4D97-AF65-F5344CB8AC3E}">
        <p14:creationId xmlns:p14="http://schemas.microsoft.com/office/powerpoint/2010/main" val="1934262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8DECAB6-F51A-42D5-997C-EFC36BBA8294}" type="slidenum">
              <a:rPr lang="en-US" altLang="en-US"/>
              <a:pPr/>
              <a:t>‹#›</a:t>
            </a:fld>
            <a:endParaRPr lang="en-US" altLang="en-US"/>
          </a:p>
        </p:txBody>
      </p:sp>
    </p:spTree>
    <p:extLst>
      <p:ext uri="{BB962C8B-B14F-4D97-AF65-F5344CB8AC3E}">
        <p14:creationId xmlns:p14="http://schemas.microsoft.com/office/powerpoint/2010/main" val="22327927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10F5A26-E009-4AEF-9B04-2B770AC735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80239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7BD4A8BA-F916-410E-8B17-4FAE96AD2E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56486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4CE25BF-22F6-48B7-B391-0A984E013F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79384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2403C4-9487-41A0-94F2-96D9EC6F7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54868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5C0BD0-3672-4ADF-BA9A-AF19E14CF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0859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9CD58D-D311-4154-9D6C-8941D9BEEB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29561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F718B0-743E-45EF-B4E0-5D2664073C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826842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A95BEC1-34FF-42AF-B27D-2A7AD18D20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77412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9B8F18-A9FB-499C-ABE4-DECBCB7651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27715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288AF94-7AEA-4816-9A91-EEE9770D56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15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84C6ECD-54FA-4BE1-AAB1-10BE7653EAC6}" type="slidenum">
              <a:rPr lang="en-US" altLang="en-US"/>
              <a:pPr/>
              <a:t>‹#›</a:t>
            </a:fld>
            <a:endParaRPr lang="en-US" altLang="en-US"/>
          </a:p>
        </p:txBody>
      </p:sp>
    </p:spTree>
    <p:extLst>
      <p:ext uri="{BB962C8B-B14F-4D97-AF65-F5344CB8AC3E}">
        <p14:creationId xmlns:p14="http://schemas.microsoft.com/office/powerpoint/2010/main" val="9780803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DB80F8-EA6D-4361-B3D2-E60E3239C4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98268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ACDFAE-8948-4671-9CD1-4FBF57BCAD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00305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655D3B-E745-42F2-A57E-97833C4437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313573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DA3428-CB90-4CBD-A687-9EE87C2CEF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455806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BDBEBA-F755-41C3-9883-93764CAB5D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483188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60785D-0D72-4238-BF4F-6486AA9908B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78408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F5BDF1-7198-43E5-87E1-5E7D5C04B1C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928093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30BABC-217A-4F25-8E0F-765D050A7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3650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4CEB688-8BD1-4323-ADC7-A229FB7E87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098766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E7FD0B1-56B9-4875-88E7-D397617F83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5964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C678AAC8-9D5A-484D-ABA9-A08ADA39D687}" type="slidenum">
              <a:rPr lang="en-US" altLang="en-US"/>
              <a:pPr/>
              <a:t>‹#›</a:t>
            </a:fld>
            <a:endParaRPr lang="en-US" altLang="en-US"/>
          </a:p>
        </p:txBody>
      </p:sp>
    </p:spTree>
    <p:extLst>
      <p:ext uri="{BB962C8B-B14F-4D97-AF65-F5344CB8AC3E}">
        <p14:creationId xmlns:p14="http://schemas.microsoft.com/office/powerpoint/2010/main" val="244756909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CECD11D-6332-4D77-BD27-2DF0ACFD7C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19982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2A16BF4-E139-4A1A-914B-C01216E3DAB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765463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8BD0A67-E155-4A05-AC01-FF8E7F18CD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50065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DEA3D6B-8762-4150-8409-BB120C4BA65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77165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DECAB6-F51A-42D5-997C-EFC36BBA829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075066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4C6ECD-54FA-4BE1-AAB1-10BE7653EA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617352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C678AAC8-9D5A-484D-ABA9-A08ADA39D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932441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1798A85-6CFD-4E9F-A8F4-CE91951BC0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943642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C9C4DF-6C90-4A72-9862-0FC45E4D44FD}" type="slidenum">
              <a:rPr lang="en-US"/>
              <a:pPr>
                <a:defRPr/>
              </a:pPr>
              <a:t>‹#›</a:t>
            </a:fld>
            <a:endParaRPr lang="en-US"/>
          </a:p>
        </p:txBody>
      </p:sp>
    </p:spTree>
    <p:extLst>
      <p:ext uri="{BB962C8B-B14F-4D97-AF65-F5344CB8AC3E}">
        <p14:creationId xmlns:p14="http://schemas.microsoft.com/office/powerpoint/2010/main" val="3448076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17881E-BF0B-426B-B339-62562C7A5AC8}" type="slidenum">
              <a:rPr lang="en-US"/>
              <a:pPr>
                <a:defRPr/>
              </a:pPr>
              <a:t>‹#›</a:t>
            </a:fld>
            <a:endParaRPr lang="en-US"/>
          </a:p>
        </p:txBody>
      </p:sp>
    </p:spTree>
    <p:extLst>
      <p:ext uri="{BB962C8B-B14F-4D97-AF65-F5344CB8AC3E}">
        <p14:creationId xmlns:p14="http://schemas.microsoft.com/office/powerpoint/2010/main" val="2444221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1798A85-6CFD-4E9F-A8F4-CE91951BC00F}" type="slidenum">
              <a:rPr lang="en-US" altLang="en-US"/>
              <a:pPr/>
              <a:t>‹#›</a:t>
            </a:fld>
            <a:endParaRPr lang="en-US" altLang="en-US"/>
          </a:p>
        </p:txBody>
      </p:sp>
    </p:spTree>
    <p:extLst>
      <p:ext uri="{BB962C8B-B14F-4D97-AF65-F5344CB8AC3E}">
        <p14:creationId xmlns:p14="http://schemas.microsoft.com/office/powerpoint/2010/main" val="14398507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3009F5-A1D4-49D8-AA2E-509E8E1A3B9E}" type="slidenum">
              <a:rPr lang="en-US"/>
              <a:pPr>
                <a:defRPr/>
              </a:pPr>
              <a:t>‹#›</a:t>
            </a:fld>
            <a:endParaRPr lang="en-US"/>
          </a:p>
        </p:txBody>
      </p:sp>
    </p:spTree>
    <p:extLst>
      <p:ext uri="{BB962C8B-B14F-4D97-AF65-F5344CB8AC3E}">
        <p14:creationId xmlns:p14="http://schemas.microsoft.com/office/powerpoint/2010/main" val="304768946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CB2EB4-9D58-4B87-A6FE-996A4927F7A1}" type="slidenum">
              <a:rPr lang="en-US"/>
              <a:pPr>
                <a:defRPr/>
              </a:pPr>
              <a:t>‹#›</a:t>
            </a:fld>
            <a:endParaRPr lang="en-US"/>
          </a:p>
        </p:txBody>
      </p:sp>
    </p:spTree>
    <p:extLst>
      <p:ext uri="{BB962C8B-B14F-4D97-AF65-F5344CB8AC3E}">
        <p14:creationId xmlns:p14="http://schemas.microsoft.com/office/powerpoint/2010/main" val="27064848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AC6D0BD-E322-44F4-9BF6-E5650854228B}" type="slidenum">
              <a:rPr lang="en-US"/>
              <a:pPr>
                <a:defRPr/>
              </a:pPr>
              <a:t>‹#›</a:t>
            </a:fld>
            <a:endParaRPr lang="en-US"/>
          </a:p>
        </p:txBody>
      </p:sp>
    </p:spTree>
    <p:extLst>
      <p:ext uri="{BB962C8B-B14F-4D97-AF65-F5344CB8AC3E}">
        <p14:creationId xmlns:p14="http://schemas.microsoft.com/office/powerpoint/2010/main" val="286739518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5B80C1B-745B-47EA-8A4C-613650D367C6}" type="slidenum">
              <a:rPr lang="en-US"/>
              <a:pPr>
                <a:defRPr/>
              </a:pPr>
              <a:t>‹#›</a:t>
            </a:fld>
            <a:endParaRPr lang="en-US"/>
          </a:p>
        </p:txBody>
      </p:sp>
    </p:spTree>
    <p:extLst>
      <p:ext uri="{BB962C8B-B14F-4D97-AF65-F5344CB8AC3E}">
        <p14:creationId xmlns:p14="http://schemas.microsoft.com/office/powerpoint/2010/main" val="42182044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F30C918-D432-488B-B63D-D9D72B7F532A}" type="slidenum">
              <a:rPr lang="en-US"/>
              <a:pPr>
                <a:defRPr/>
              </a:pPr>
              <a:t>‹#›</a:t>
            </a:fld>
            <a:endParaRPr lang="en-US"/>
          </a:p>
        </p:txBody>
      </p:sp>
    </p:spTree>
    <p:extLst>
      <p:ext uri="{BB962C8B-B14F-4D97-AF65-F5344CB8AC3E}">
        <p14:creationId xmlns:p14="http://schemas.microsoft.com/office/powerpoint/2010/main" val="196846855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AA6AD1-60DD-4B13-895C-F5850DCDA0D2}" type="slidenum">
              <a:rPr lang="en-US"/>
              <a:pPr>
                <a:defRPr/>
              </a:pPr>
              <a:t>‹#›</a:t>
            </a:fld>
            <a:endParaRPr lang="en-US"/>
          </a:p>
        </p:txBody>
      </p:sp>
    </p:spTree>
    <p:extLst>
      <p:ext uri="{BB962C8B-B14F-4D97-AF65-F5344CB8AC3E}">
        <p14:creationId xmlns:p14="http://schemas.microsoft.com/office/powerpoint/2010/main" val="401402090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7ACD13-7744-471C-A25F-30AEC6733D43}" type="slidenum">
              <a:rPr lang="en-US"/>
              <a:pPr>
                <a:defRPr/>
              </a:pPr>
              <a:t>‹#›</a:t>
            </a:fld>
            <a:endParaRPr lang="en-US"/>
          </a:p>
        </p:txBody>
      </p:sp>
    </p:spTree>
    <p:extLst>
      <p:ext uri="{BB962C8B-B14F-4D97-AF65-F5344CB8AC3E}">
        <p14:creationId xmlns:p14="http://schemas.microsoft.com/office/powerpoint/2010/main" val="65639233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E068CB-7CF3-4B82-A840-44C6521AD879}" type="slidenum">
              <a:rPr lang="en-US"/>
              <a:pPr>
                <a:defRPr/>
              </a:pPr>
              <a:t>‹#›</a:t>
            </a:fld>
            <a:endParaRPr lang="en-US"/>
          </a:p>
        </p:txBody>
      </p:sp>
    </p:spTree>
    <p:extLst>
      <p:ext uri="{BB962C8B-B14F-4D97-AF65-F5344CB8AC3E}">
        <p14:creationId xmlns:p14="http://schemas.microsoft.com/office/powerpoint/2010/main" val="208044813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481739-2B20-4387-8F4C-2C00A7430B50}" type="slidenum">
              <a:rPr lang="en-US"/>
              <a:pPr>
                <a:defRPr/>
              </a:pPr>
              <a:t>‹#›</a:t>
            </a:fld>
            <a:endParaRPr lang="en-US"/>
          </a:p>
        </p:txBody>
      </p:sp>
    </p:spTree>
    <p:extLst>
      <p:ext uri="{BB962C8B-B14F-4D97-AF65-F5344CB8AC3E}">
        <p14:creationId xmlns:p14="http://schemas.microsoft.com/office/powerpoint/2010/main" val="254985974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4AA54D-A463-4394-9A36-922731D0685A}" type="slidenum">
              <a:rPr lang="en-US"/>
              <a:pPr>
                <a:defRPr/>
              </a:pPr>
              <a:t>‹#›</a:t>
            </a:fld>
            <a:endParaRPr lang="en-US"/>
          </a:p>
        </p:txBody>
      </p:sp>
    </p:spTree>
    <p:extLst>
      <p:ext uri="{BB962C8B-B14F-4D97-AF65-F5344CB8AC3E}">
        <p14:creationId xmlns:p14="http://schemas.microsoft.com/office/powerpoint/2010/main" val="2856579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9D51BBB-9077-40D6-9A3A-0FEE494C1F06}" type="slidenum">
              <a:rPr lang="en-US" altLang="en-US"/>
              <a:pPr/>
              <a:t>‹#›</a:t>
            </a:fld>
            <a:endParaRPr lang="en-US" altLang="en-US"/>
          </a:p>
        </p:txBody>
      </p:sp>
    </p:spTree>
    <p:extLst>
      <p:ext uri="{BB962C8B-B14F-4D97-AF65-F5344CB8AC3E}">
        <p14:creationId xmlns:p14="http://schemas.microsoft.com/office/powerpoint/2010/main" val="485457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279BD6-2009-460E-9BAA-C9CEEBEAB068}" type="slidenum">
              <a:rPr lang="en-US"/>
              <a:pPr>
                <a:defRPr/>
              </a:pPr>
              <a:t>‹#›</a:t>
            </a:fld>
            <a:endParaRPr lang="en-US"/>
          </a:p>
        </p:txBody>
      </p:sp>
    </p:spTree>
    <p:extLst>
      <p:ext uri="{BB962C8B-B14F-4D97-AF65-F5344CB8AC3E}">
        <p14:creationId xmlns:p14="http://schemas.microsoft.com/office/powerpoint/2010/main" val="372084011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F6991FB1-7F7C-48FF-B605-02D84E152D2F}" type="slidenum">
              <a:rPr lang="en-US"/>
              <a:pPr>
                <a:defRPr/>
              </a:pPr>
              <a:t>‹#›</a:t>
            </a:fld>
            <a:endParaRPr lang="en-US"/>
          </a:p>
        </p:txBody>
      </p:sp>
    </p:spTree>
    <p:extLst>
      <p:ext uri="{BB962C8B-B14F-4D97-AF65-F5344CB8AC3E}">
        <p14:creationId xmlns:p14="http://schemas.microsoft.com/office/powerpoint/2010/main" val="371670782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915FE8-AFA2-4131-94E1-A97529F13B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917802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440C6B-7FBD-42D0-B574-A5DB31EECC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910192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78F09B-DE53-445F-A787-ADEA1C7D43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305489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0F48AC-F6BE-4F6C-8447-5A0D48DF76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445062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848E337-BFDC-4B43-AAD7-65F43D02AF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36844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1C57AB-C339-4643-B3D5-55E946EF92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676751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0A21E1-F59B-4A2A-9852-0C1E56CB9A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040013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28A92C-4EBD-4209-B460-0BADED0A82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913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ABB0839-A92A-456B-8338-1DBDCFD209BC}" type="slidenum">
              <a:rPr lang="en-US" altLang="en-US"/>
              <a:pPr/>
              <a:t>‹#›</a:t>
            </a:fld>
            <a:endParaRPr lang="en-US" altLang="en-US"/>
          </a:p>
        </p:txBody>
      </p:sp>
    </p:spTree>
    <p:extLst>
      <p:ext uri="{BB962C8B-B14F-4D97-AF65-F5344CB8AC3E}">
        <p14:creationId xmlns:p14="http://schemas.microsoft.com/office/powerpoint/2010/main" val="412884010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6A76D3-B569-491E-9E7E-865C058FDD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901620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2BF7DF-C5AD-4C7E-846B-C8157F5C71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518819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3B0313-3E61-4F8B-915D-A83B18B9AF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29088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BA6659-A718-4732-BB20-CAC1BA6136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815725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CA724F-ECA1-4673-87BC-F7B256690628}" type="slidenum">
              <a:rPr lang="en-US"/>
              <a:pPr>
                <a:defRPr/>
              </a:pPr>
              <a:t>‹#›</a:t>
            </a:fld>
            <a:endParaRPr lang="en-US"/>
          </a:p>
        </p:txBody>
      </p:sp>
    </p:spTree>
    <p:extLst>
      <p:ext uri="{BB962C8B-B14F-4D97-AF65-F5344CB8AC3E}">
        <p14:creationId xmlns:p14="http://schemas.microsoft.com/office/powerpoint/2010/main" val="38364871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3472DA-C5D3-4072-A2AB-DD19CD7BDDB4}" type="slidenum">
              <a:rPr lang="en-US"/>
              <a:pPr>
                <a:defRPr/>
              </a:pPr>
              <a:t>‹#›</a:t>
            </a:fld>
            <a:endParaRPr lang="en-US"/>
          </a:p>
        </p:txBody>
      </p:sp>
    </p:spTree>
    <p:extLst>
      <p:ext uri="{BB962C8B-B14F-4D97-AF65-F5344CB8AC3E}">
        <p14:creationId xmlns:p14="http://schemas.microsoft.com/office/powerpoint/2010/main" val="146084894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FF241B-A577-44FF-A8E3-5673F0A359D5}" type="slidenum">
              <a:rPr lang="en-US"/>
              <a:pPr>
                <a:defRPr/>
              </a:pPr>
              <a:t>‹#›</a:t>
            </a:fld>
            <a:endParaRPr lang="en-US"/>
          </a:p>
        </p:txBody>
      </p:sp>
    </p:spTree>
    <p:extLst>
      <p:ext uri="{BB962C8B-B14F-4D97-AF65-F5344CB8AC3E}">
        <p14:creationId xmlns:p14="http://schemas.microsoft.com/office/powerpoint/2010/main" val="353585331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121247-8C7A-4C4C-AD6E-CB0BF13AF413}" type="slidenum">
              <a:rPr lang="en-US"/>
              <a:pPr>
                <a:defRPr/>
              </a:pPr>
              <a:t>‹#›</a:t>
            </a:fld>
            <a:endParaRPr lang="en-US"/>
          </a:p>
        </p:txBody>
      </p:sp>
    </p:spTree>
    <p:extLst>
      <p:ext uri="{BB962C8B-B14F-4D97-AF65-F5344CB8AC3E}">
        <p14:creationId xmlns:p14="http://schemas.microsoft.com/office/powerpoint/2010/main" val="101510262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983CB76-DEC2-4DBB-8FEF-26DC30214C30}" type="slidenum">
              <a:rPr lang="en-US"/>
              <a:pPr>
                <a:defRPr/>
              </a:pPr>
              <a:t>‹#›</a:t>
            </a:fld>
            <a:endParaRPr lang="en-US"/>
          </a:p>
        </p:txBody>
      </p:sp>
    </p:spTree>
    <p:extLst>
      <p:ext uri="{BB962C8B-B14F-4D97-AF65-F5344CB8AC3E}">
        <p14:creationId xmlns:p14="http://schemas.microsoft.com/office/powerpoint/2010/main" val="368615042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BC5DD8B-42C8-4B3B-BD48-1789C1A1767E}" type="slidenum">
              <a:rPr lang="en-US"/>
              <a:pPr>
                <a:defRPr/>
              </a:pPr>
              <a:t>‹#›</a:t>
            </a:fld>
            <a:endParaRPr lang="en-US"/>
          </a:p>
        </p:txBody>
      </p:sp>
    </p:spTree>
    <p:extLst>
      <p:ext uri="{BB962C8B-B14F-4D97-AF65-F5344CB8AC3E}">
        <p14:creationId xmlns:p14="http://schemas.microsoft.com/office/powerpoint/2010/main" val="4729336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55FC3AB-CCAF-48F2-9A9F-DC24CD01CC1B}" type="slidenum">
              <a:rPr lang="en-US" altLang="en-US"/>
              <a:pPr/>
              <a:t>‹#›</a:t>
            </a:fld>
            <a:endParaRPr lang="en-US" altLang="en-US"/>
          </a:p>
        </p:txBody>
      </p:sp>
    </p:spTree>
    <p:extLst>
      <p:ext uri="{BB962C8B-B14F-4D97-AF65-F5344CB8AC3E}">
        <p14:creationId xmlns:p14="http://schemas.microsoft.com/office/powerpoint/2010/main" val="155413470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2EEF2FC-76FC-4D94-8405-AB369ABCEAC1}" type="slidenum">
              <a:rPr lang="en-US"/>
              <a:pPr>
                <a:defRPr/>
              </a:pPr>
              <a:t>‹#›</a:t>
            </a:fld>
            <a:endParaRPr lang="en-US"/>
          </a:p>
        </p:txBody>
      </p:sp>
    </p:spTree>
    <p:extLst>
      <p:ext uri="{BB962C8B-B14F-4D97-AF65-F5344CB8AC3E}">
        <p14:creationId xmlns:p14="http://schemas.microsoft.com/office/powerpoint/2010/main" val="58668412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601CFD-BA8F-4897-9143-63704FFB7D7A}" type="slidenum">
              <a:rPr lang="en-US"/>
              <a:pPr>
                <a:defRPr/>
              </a:pPr>
              <a:t>‹#›</a:t>
            </a:fld>
            <a:endParaRPr lang="en-US"/>
          </a:p>
        </p:txBody>
      </p:sp>
    </p:spTree>
    <p:extLst>
      <p:ext uri="{BB962C8B-B14F-4D97-AF65-F5344CB8AC3E}">
        <p14:creationId xmlns:p14="http://schemas.microsoft.com/office/powerpoint/2010/main" val="358450236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BA46F9-203C-48F1-9E79-59ECEB80C826}" type="slidenum">
              <a:rPr lang="en-US"/>
              <a:pPr>
                <a:defRPr/>
              </a:pPr>
              <a:t>‹#›</a:t>
            </a:fld>
            <a:endParaRPr lang="en-US"/>
          </a:p>
        </p:txBody>
      </p:sp>
    </p:spTree>
    <p:extLst>
      <p:ext uri="{BB962C8B-B14F-4D97-AF65-F5344CB8AC3E}">
        <p14:creationId xmlns:p14="http://schemas.microsoft.com/office/powerpoint/2010/main" val="179631394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88B724-C8B5-4F6D-B653-A442513A2513}" type="slidenum">
              <a:rPr lang="en-US"/>
              <a:pPr>
                <a:defRPr/>
              </a:pPr>
              <a:t>‹#›</a:t>
            </a:fld>
            <a:endParaRPr lang="en-US"/>
          </a:p>
        </p:txBody>
      </p:sp>
    </p:spTree>
    <p:extLst>
      <p:ext uri="{BB962C8B-B14F-4D97-AF65-F5344CB8AC3E}">
        <p14:creationId xmlns:p14="http://schemas.microsoft.com/office/powerpoint/2010/main" val="240453288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3E49AD-298F-497D-AF30-4197FB6CDE08}" type="slidenum">
              <a:rPr lang="en-US"/>
              <a:pPr>
                <a:defRPr/>
              </a:pPr>
              <a:t>‹#›</a:t>
            </a:fld>
            <a:endParaRPr lang="en-US"/>
          </a:p>
        </p:txBody>
      </p:sp>
    </p:spTree>
    <p:extLst>
      <p:ext uri="{BB962C8B-B14F-4D97-AF65-F5344CB8AC3E}">
        <p14:creationId xmlns:p14="http://schemas.microsoft.com/office/powerpoint/2010/main" val="349609783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A67D0B-0C19-4FD6-93BD-30B243E64719}" type="slidenum">
              <a:rPr lang="en-US"/>
              <a:pPr>
                <a:defRPr/>
              </a:pPr>
              <a:t>‹#›</a:t>
            </a:fld>
            <a:endParaRPr lang="en-US"/>
          </a:p>
        </p:txBody>
      </p:sp>
    </p:spTree>
    <p:extLst>
      <p:ext uri="{BB962C8B-B14F-4D97-AF65-F5344CB8AC3E}">
        <p14:creationId xmlns:p14="http://schemas.microsoft.com/office/powerpoint/2010/main" val="26957438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11/14/2017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065155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11/14/2017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4027389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11/14/2017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981152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11/14/2017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1057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6F32E15-89BB-4605-ADAB-A253B01C2298}" type="slidenum">
              <a:rPr lang="en-US" altLang="en-US"/>
              <a:pPr/>
              <a:t>‹#›</a:t>
            </a:fld>
            <a:endParaRPr lang="en-US" altLang="en-US"/>
          </a:p>
        </p:txBody>
      </p:sp>
    </p:spTree>
    <p:extLst>
      <p:ext uri="{BB962C8B-B14F-4D97-AF65-F5344CB8AC3E}">
        <p14:creationId xmlns:p14="http://schemas.microsoft.com/office/powerpoint/2010/main" val="162756406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11/14/2017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574654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11/14/2017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505109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11/14/2017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7594157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11/14/2017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152788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11/14/2017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561595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11/14/2017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5967999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11/14/2017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29677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D5A54F-BCC0-4B40-A06A-012531F33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069212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B0FD38-AD3B-4D61-8E26-A705473227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279486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048EF2-2648-4FD6-89BB-A61E6969DA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41932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A06F5669-F371-487B-A4B6-D330E430459A}" type="slidenum">
              <a:rPr lang="en-US" altLang="en-US"/>
              <a:pPr/>
              <a:t>‹#›</a:t>
            </a:fld>
            <a:endParaRPr lang="en-US" altLang="en-US"/>
          </a:p>
        </p:txBody>
      </p:sp>
    </p:spTree>
    <p:extLst>
      <p:ext uri="{BB962C8B-B14F-4D97-AF65-F5344CB8AC3E}">
        <p14:creationId xmlns:p14="http://schemas.microsoft.com/office/powerpoint/2010/main" val="380718468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A5F7BE-9662-4757-BA3F-C3EF3AE6D6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676436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E9EFF66-E7A4-4DBB-8EAC-F663D8E65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2055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0AC1A1-5263-4027-B3C0-59668A10AA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140020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C4F2671-76D7-4C00-BE11-BEF329A176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48127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2FD97C-D2BA-4A10-9FA1-F0225F8B07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47284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1ECA5C-0D7A-4A94-8B69-9F083CE05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298675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4D2D6E-252D-44F8-A8E3-798418F3A1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840296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A9F4A7-63D9-4427-8712-FE4B79987E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358213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D2A0439-750B-4094-8998-A5F572D3BE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036917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635AC8-7D01-48B4-9ACE-457A56F2ED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2624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EB62FDC9-2650-46FE-A5AC-658B7DF3B6CA}" type="slidenum">
              <a:rPr lang="en-US" altLang="en-US"/>
              <a:pPr/>
              <a:t>‹#›</a:t>
            </a:fld>
            <a:endParaRPr lang="en-US" altLang="en-US"/>
          </a:p>
        </p:txBody>
      </p:sp>
    </p:spTree>
    <p:extLst>
      <p:ext uri="{BB962C8B-B14F-4D97-AF65-F5344CB8AC3E}">
        <p14:creationId xmlns:p14="http://schemas.microsoft.com/office/powerpoint/2010/main" val="116904001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Date Placeholder 3"/>
          <p:cNvSpPr>
            <a:spLocks noGrp="1"/>
          </p:cNvSpPr>
          <p:nvPr>
            <p:ph type="dt" sz="half" idx="10"/>
          </p:nvPr>
        </p:nvSpPr>
        <p:spPr>
          <a:xfrm>
            <a:off x="685800" y="6248400"/>
            <a:ext cx="1905000" cy="457200"/>
          </a:xfrm>
        </p:spPr>
        <p:txBody>
          <a:bodyPr/>
          <a:lstStyle>
            <a:lvl1pPr>
              <a:defRPr>
                <a:solidFill>
                  <a:srgbClr val="000000"/>
                </a:solidFill>
                <a:latin typeface="Arial"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solidFill>
                  <a:srgbClr val="000000"/>
                </a:solidFill>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solidFill>
                  <a:srgbClr val="000000"/>
                </a:solidFill>
                <a:latin typeface="Arial" charset="0"/>
              </a:defRPr>
            </a:lvl1pPr>
          </a:lstStyle>
          <a:p>
            <a:pPr>
              <a:defRPr/>
            </a:pPr>
            <a:fld id="{85DCCA37-29D7-4C3E-B607-8105DB685ACC}" type="slidenum">
              <a:rPr lang="en-US"/>
              <a:pPr>
                <a:defRPr/>
              </a:pPr>
              <a:t>‹#›</a:t>
            </a:fld>
            <a:endParaRPr lang="en-US"/>
          </a:p>
        </p:txBody>
      </p:sp>
    </p:spTree>
    <p:extLst>
      <p:ext uri="{BB962C8B-B14F-4D97-AF65-F5344CB8AC3E}">
        <p14:creationId xmlns:p14="http://schemas.microsoft.com/office/powerpoint/2010/main" val="428087351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66CC52-95F0-4F0E-9542-F4132DE47E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709772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98E632-BACF-4DD5-88F7-02CA805B6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309738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C9E3B-0EC9-4357-99E5-5F811A30E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974163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898C97-1839-4A17-A3E9-2AFA95E533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13504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FB6F86B-4C3F-4170-B738-7A2A084AC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588410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51A4C9-6593-4402-B3CD-45E841A5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28376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BD4D141-8C29-4FD7-8ED0-26137FFD9A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188589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3A97C2-339E-44AC-92E1-42D6EECACC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616776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CAC62-9EF5-47C0-9192-76F2719BB9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373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EF5BDF1-7198-43E5-87E1-5E7D5C04B1CA}" type="slidenum">
              <a:rPr lang="en-US" altLang="en-US"/>
              <a:pPr/>
              <a:t>‹#›</a:t>
            </a:fld>
            <a:endParaRPr lang="en-US" altLang="en-US"/>
          </a:p>
        </p:txBody>
      </p:sp>
    </p:spTree>
    <p:extLst>
      <p:ext uri="{BB962C8B-B14F-4D97-AF65-F5344CB8AC3E}">
        <p14:creationId xmlns:p14="http://schemas.microsoft.com/office/powerpoint/2010/main" val="3037449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40C06903-F634-4CE6-B811-ABE5493063BA}" type="slidenum">
              <a:rPr lang="en-US" altLang="en-US"/>
              <a:pPr/>
              <a:t>‹#›</a:t>
            </a:fld>
            <a:endParaRPr lang="en-US" altLang="en-US"/>
          </a:p>
        </p:txBody>
      </p:sp>
    </p:spTree>
    <p:extLst>
      <p:ext uri="{BB962C8B-B14F-4D97-AF65-F5344CB8AC3E}">
        <p14:creationId xmlns:p14="http://schemas.microsoft.com/office/powerpoint/2010/main" val="407379031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22B713-C061-4C4A-B006-1A8F2C653A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309855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666358-4F78-4EA1-A69D-F54DF5C4B9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821218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34EC90-B9A8-4FBA-B996-3D5080294C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952281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11/14/2017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27978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11/14/2017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068552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11/14/2017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422982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11/14/2017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505567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7A2894-A709-4C9D-BDF5-EB9BC6ADC6BF}" type="datetimeFigureOut">
              <a:rPr lang="en-US" smtClean="0">
                <a:solidFill>
                  <a:prstClr val="black">
                    <a:tint val="75000"/>
                  </a:prstClr>
                </a:solidFill>
              </a:rPr>
              <a:pPr/>
              <a:t>11/14/2017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9733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7A2894-A709-4C9D-BDF5-EB9BC6ADC6BF}" type="datetimeFigureOut">
              <a:rPr lang="en-US" smtClean="0">
                <a:solidFill>
                  <a:prstClr val="black">
                    <a:tint val="75000"/>
                  </a:prstClr>
                </a:solidFill>
              </a:rPr>
              <a:pPr/>
              <a:t>11/14/2017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096425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A2894-A709-4C9D-BDF5-EB9BC6ADC6BF}" type="datetimeFigureOut">
              <a:rPr lang="en-US" smtClean="0">
                <a:solidFill>
                  <a:prstClr val="black">
                    <a:tint val="75000"/>
                  </a:prstClr>
                </a:solidFill>
              </a:rPr>
              <a:pPr/>
              <a:t>11/14/2017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0035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21FD3F35-9D26-490F-BF6E-B1074BF11690}" type="slidenum">
              <a:rPr lang="en-US" altLang="en-US"/>
              <a:pPr/>
              <a:t>‹#›</a:t>
            </a:fld>
            <a:endParaRPr lang="en-US" altLang="en-US"/>
          </a:p>
        </p:txBody>
      </p:sp>
    </p:spTree>
    <p:extLst>
      <p:ext uri="{BB962C8B-B14F-4D97-AF65-F5344CB8AC3E}">
        <p14:creationId xmlns:p14="http://schemas.microsoft.com/office/powerpoint/2010/main" val="90327201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11/14/2017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630432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11/14/2017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36759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11/14/2017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498258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11/14/2017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129749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atin typeface="Arial" panose="020B0604020202020204" pitchFamily="34" charset="0"/>
              </a:defRPr>
            </a:lvl1pPr>
          </a:lstStyle>
          <a:p>
            <a:pPr>
              <a:defRPr/>
            </a:pPr>
            <a:endParaRPr lang="en-US" altLang="en-US" dirty="0">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cs typeface="Arial" panose="020B0604020202020204" pitchFamily="34" charset="0"/>
              </a:defRPr>
            </a:lvl1pPr>
          </a:lstStyle>
          <a:p>
            <a:pPr>
              <a:defRPr/>
            </a:pPr>
            <a:endParaRPr lang="en-US" altLang="en-US" dirty="0">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cs typeface="Arial" panose="020B0604020202020204" pitchFamily="34" charset="0"/>
              </a:defRPr>
            </a:lvl1pPr>
          </a:lstStyle>
          <a:p>
            <a:pPr>
              <a:defRPr/>
            </a:pPr>
            <a:fld id="{9AC89ACC-B1E1-41A7-B70D-156133AD1DC8}" type="slidenum">
              <a:rPr lang="en-US" altLang="en-US" smtClean="0">
                <a:solidFill>
                  <a:prstClr val="black">
                    <a:tint val="75000"/>
                  </a:prstClr>
                </a:solidFill>
              </a:rPr>
              <a:pPr>
                <a:def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309722680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atin typeface="Arial" panose="020B0604020202020204" pitchFamily="34" charset="0"/>
                <a:cs typeface="Arial" panose="020B0604020202020204" pitchFamily="34" charset="0"/>
              </a:defRPr>
            </a:lvl1pPr>
          </a:lstStyle>
          <a:p>
            <a:fld id="{CF395325-2B3F-4866-B822-19692353B60E}"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156832798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2845B660-87E4-44C2-9DA0-8749D0D9A5CC}"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9975663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B9EED323-97DB-4232-A2C1-8EBB503C601B}" type="slidenum">
              <a:rPr lang="en-US"/>
              <a:pPr>
                <a:defRPr/>
              </a:pPr>
              <a:t>‹#›</a:t>
            </a:fld>
            <a:endParaRPr lang="en-US"/>
          </a:p>
        </p:txBody>
      </p:sp>
    </p:spTree>
    <p:extLst>
      <p:ext uri="{BB962C8B-B14F-4D97-AF65-F5344CB8AC3E}">
        <p14:creationId xmlns:p14="http://schemas.microsoft.com/office/powerpoint/2010/main" val="346895781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F313B092-6571-4AD1-8C22-12F0912FB366}" type="slidenum">
              <a:rPr lang="en-US"/>
              <a:pPr>
                <a:defRPr/>
              </a:pPr>
              <a:t>‹#›</a:t>
            </a:fld>
            <a:endParaRPr lang="en-US"/>
          </a:p>
        </p:txBody>
      </p:sp>
    </p:spTree>
    <p:extLst>
      <p:ext uri="{BB962C8B-B14F-4D97-AF65-F5344CB8AC3E}">
        <p14:creationId xmlns:p14="http://schemas.microsoft.com/office/powerpoint/2010/main" val="401825246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26C2B920-A6D0-42DE-8A3F-CB510C12CF60}" type="slidenum">
              <a:rPr lang="en-US"/>
              <a:pPr>
                <a:defRPr/>
              </a:pPr>
              <a:t>‹#›</a:t>
            </a:fld>
            <a:endParaRPr lang="en-US"/>
          </a:p>
        </p:txBody>
      </p:sp>
    </p:spTree>
    <p:extLst>
      <p:ext uri="{BB962C8B-B14F-4D97-AF65-F5344CB8AC3E}">
        <p14:creationId xmlns:p14="http://schemas.microsoft.com/office/powerpoint/2010/main" val="8076358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D3CE9F1-652D-4EC1-BFA2-5C7AE57A8B34}" type="slidenum">
              <a:rPr lang="en-US" altLang="en-US"/>
              <a:pPr/>
              <a:t>‹#›</a:t>
            </a:fld>
            <a:endParaRPr lang="en-US" altLang="en-US"/>
          </a:p>
        </p:txBody>
      </p:sp>
    </p:spTree>
    <p:extLst>
      <p:ext uri="{BB962C8B-B14F-4D97-AF65-F5344CB8AC3E}">
        <p14:creationId xmlns:p14="http://schemas.microsoft.com/office/powerpoint/2010/main" val="239055447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853718FD-2411-4DA9-8B60-75DC95451F38}" type="slidenum">
              <a:rPr lang="en-US"/>
              <a:pPr>
                <a:defRPr/>
              </a:pPr>
              <a:t>‹#›</a:t>
            </a:fld>
            <a:endParaRPr lang="en-US"/>
          </a:p>
        </p:txBody>
      </p:sp>
    </p:spTree>
    <p:extLst>
      <p:ext uri="{BB962C8B-B14F-4D97-AF65-F5344CB8AC3E}">
        <p14:creationId xmlns:p14="http://schemas.microsoft.com/office/powerpoint/2010/main" val="234272538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C53AC1E3-505A-4BF1-9F74-4AD6CDB964A8}" type="slidenum">
              <a:rPr lang="en-US"/>
              <a:pPr>
                <a:defRPr/>
              </a:pPr>
              <a:t>‹#›</a:t>
            </a:fld>
            <a:endParaRPr lang="en-US"/>
          </a:p>
        </p:txBody>
      </p:sp>
    </p:spTree>
    <p:extLst>
      <p:ext uri="{BB962C8B-B14F-4D97-AF65-F5344CB8AC3E}">
        <p14:creationId xmlns:p14="http://schemas.microsoft.com/office/powerpoint/2010/main" val="230115660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FEB6DCBB-11AE-4FE7-86A5-1A604C8E5B05}" type="slidenum">
              <a:rPr lang="en-US"/>
              <a:pPr>
                <a:defRPr/>
              </a:pPr>
              <a:t>‹#›</a:t>
            </a:fld>
            <a:endParaRPr lang="en-US"/>
          </a:p>
        </p:txBody>
      </p:sp>
    </p:spTree>
    <p:extLst>
      <p:ext uri="{BB962C8B-B14F-4D97-AF65-F5344CB8AC3E}">
        <p14:creationId xmlns:p14="http://schemas.microsoft.com/office/powerpoint/2010/main" val="381749966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0B5D82EC-3893-470D-8C9D-8AF602DC2637}" type="slidenum">
              <a:rPr lang="en-US"/>
              <a:pPr>
                <a:defRPr/>
              </a:pPr>
              <a:t>‹#›</a:t>
            </a:fld>
            <a:endParaRPr lang="en-US"/>
          </a:p>
        </p:txBody>
      </p:sp>
    </p:spTree>
    <p:extLst>
      <p:ext uri="{BB962C8B-B14F-4D97-AF65-F5344CB8AC3E}">
        <p14:creationId xmlns:p14="http://schemas.microsoft.com/office/powerpoint/2010/main" val="33454035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1BCF9BB7-3640-4CF1-8138-523BAA1B485A}" type="slidenum">
              <a:rPr lang="en-US"/>
              <a:pPr>
                <a:defRPr/>
              </a:pPr>
              <a:t>‹#›</a:t>
            </a:fld>
            <a:endParaRPr lang="en-US"/>
          </a:p>
        </p:txBody>
      </p:sp>
    </p:spTree>
    <p:extLst>
      <p:ext uri="{BB962C8B-B14F-4D97-AF65-F5344CB8AC3E}">
        <p14:creationId xmlns:p14="http://schemas.microsoft.com/office/powerpoint/2010/main" val="372369622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E448009B-9EDF-45A8-9C75-FEAE3A15CFC2}" type="slidenum">
              <a:rPr lang="en-US"/>
              <a:pPr>
                <a:defRPr/>
              </a:pPr>
              <a:t>‹#›</a:t>
            </a:fld>
            <a:endParaRPr lang="en-US"/>
          </a:p>
        </p:txBody>
      </p:sp>
    </p:spTree>
    <p:extLst>
      <p:ext uri="{BB962C8B-B14F-4D97-AF65-F5344CB8AC3E}">
        <p14:creationId xmlns:p14="http://schemas.microsoft.com/office/powerpoint/2010/main" val="192443195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84984974-50C9-444E-B205-4825740721A8}" type="slidenum">
              <a:rPr lang="en-US"/>
              <a:pPr>
                <a:defRPr/>
              </a:pPr>
              <a:t>‹#›</a:t>
            </a:fld>
            <a:endParaRPr lang="en-US"/>
          </a:p>
        </p:txBody>
      </p:sp>
    </p:spTree>
    <p:extLst>
      <p:ext uri="{BB962C8B-B14F-4D97-AF65-F5344CB8AC3E}">
        <p14:creationId xmlns:p14="http://schemas.microsoft.com/office/powerpoint/2010/main" val="72791178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56DF87E8-1839-4816-8922-83B19EEFCDDE}" type="slidenum">
              <a:rPr lang="en-US"/>
              <a:pPr>
                <a:defRPr/>
              </a:pPr>
              <a:t>‹#›</a:t>
            </a:fld>
            <a:endParaRPr lang="en-US"/>
          </a:p>
        </p:txBody>
      </p:sp>
    </p:spTree>
    <p:extLst>
      <p:ext uri="{BB962C8B-B14F-4D97-AF65-F5344CB8AC3E}">
        <p14:creationId xmlns:p14="http://schemas.microsoft.com/office/powerpoint/2010/main" val="54258790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000000"/>
                </a:solidFill>
                <a:latin typeface="Arial" charset="0"/>
              </a:defRPr>
            </a:lvl1pPr>
          </a:lstStyle>
          <a:p>
            <a:pPr>
              <a:defRPr/>
            </a:pPr>
            <a:fld id="{70342CBD-9FD1-418A-AD25-903F45B26196}" type="slidenum">
              <a:rPr lang="en-US"/>
              <a:pPr>
                <a:defRPr/>
              </a:pPr>
              <a:t>‹#›</a:t>
            </a:fld>
            <a:endParaRPr lang="en-US"/>
          </a:p>
        </p:txBody>
      </p:sp>
    </p:spTree>
    <p:extLst>
      <p:ext uri="{BB962C8B-B14F-4D97-AF65-F5344CB8AC3E}">
        <p14:creationId xmlns:p14="http://schemas.microsoft.com/office/powerpoint/2010/main" val="275634551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3732730-DA92-462A-8A5C-1E6B09BE7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66336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952DBE5-FF81-4320-93AF-B1B3FFF15699}" type="slidenum">
              <a:rPr lang="en-US" altLang="en-US"/>
              <a:pPr/>
              <a:t>‹#›</a:t>
            </a:fld>
            <a:endParaRPr lang="en-US" altLang="en-US"/>
          </a:p>
        </p:txBody>
      </p:sp>
    </p:spTree>
    <p:extLst>
      <p:ext uri="{BB962C8B-B14F-4D97-AF65-F5344CB8AC3E}">
        <p14:creationId xmlns:p14="http://schemas.microsoft.com/office/powerpoint/2010/main" val="200667870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251717A-995E-4022-8565-0297D5B06B5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143282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992078-B0C5-4597-BC6F-A8EFAB27D17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053908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28DE802-424E-429C-8778-EB9CBDA005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074559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87DF045-072F-49F9-9164-AD6785F8CD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207000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3BEBB2B-07FF-4390-BB17-79FDB26CC35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228274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F77347B-FB35-4FC9-99AF-CE978D7D3D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306252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E2CAD56-639C-4927-879E-E5D0650A2A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0069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0410D8-945E-4346-83D9-6B1225E538B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933907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38FE541-CE77-47CB-898E-A5F36D0437B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06583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1BEF58A-C7C0-4D3D-9A47-96C645EFB2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65697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B4E9A39-073B-4B6C-B472-0A55769DB1CC}" type="slidenum">
              <a:rPr lang="en-US" altLang="en-US"/>
              <a:pPr/>
              <a:t>‹#›</a:t>
            </a:fld>
            <a:endParaRPr lang="en-US" altLang="en-US"/>
          </a:p>
        </p:txBody>
      </p:sp>
    </p:spTree>
    <p:extLst>
      <p:ext uri="{BB962C8B-B14F-4D97-AF65-F5344CB8AC3E}">
        <p14:creationId xmlns:p14="http://schemas.microsoft.com/office/powerpoint/2010/main" val="385237619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52BE5CDA-6CA5-4DBB-857E-2C58CA1FACE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971252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A5128462-1F85-457C-BC85-9D2C3937EA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872533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9D38221-9C74-499F-BA2C-58B05AD3543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138892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BBDC42-DCA2-48A8-ACDB-0EFF2FCBDF1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425280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0830A16-3076-41BF-8676-B1EC197C0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417886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ACCC1B7-B70A-468D-A50D-1F69B0659AC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183201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61D4C21-6388-4F81-9980-BE706EDEC59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66389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5907D21-D5F4-4777-B8BD-819ED14C1DE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94452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10F6CDF-0CE0-4A84-8922-1DC981F5884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780119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4DA044-F0C6-4559-94BB-7FAD0ABFC0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21292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5195E19C-DCB1-45CC-926C-C2CC2CDF3EC0}" type="slidenum">
              <a:rPr lang="en-US" altLang="en-US"/>
              <a:pPr/>
              <a:t>‹#›</a:t>
            </a:fld>
            <a:endParaRPr lang="en-US" altLang="en-US"/>
          </a:p>
        </p:txBody>
      </p:sp>
    </p:spTree>
    <p:extLst>
      <p:ext uri="{BB962C8B-B14F-4D97-AF65-F5344CB8AC3E}">
        <p14:creationId xmlns:p14="http://schemas.microsoft.com/office/powerpoint/2010/main" val="289246537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A675064-9B6A-4A6C-A6AC-4A0FF2ECAD2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930508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CED7E5-3114-4809-9E6E-A5FE217337C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554703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C615A2-C981-454E-89C5-B1EA767E28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778162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4F42DCEF-3B52-48A9-BF73-9C87655D89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796640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C167A8EB-BD44-4CBD-A594-95E2AE462AF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661856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3F1B8C0C-FEF0-42CA-A24F-E9D9B8D843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161883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1616D6-D506-4FC7-B1C8-A4D40E59BF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32086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08B265-BC0A-4F4C-9A03-091AC5C668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916599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3BE955-026A-4415-8C31-09E0320868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812384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DB0578-06D2-4560-95E0-87B03ACC39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14510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7B2EF63A-CA63-4060-BFDD-2CD10E820120}" type="slidenum">
              <a:rPr lang="en-US" altLang="en-US"/>
              <a:pPr/>
              <a:t>‹#›</a:t>
            </a:fld>
            <a:endParaRPr lang="en-US" altLang="en-US"/>
          </a:p>
        </p:txBody>
      </p:sp>
    </p:spTree>
    <p:extLst>
      <p:ext uri="{BB962C8B-B14F-4D97-AF65-F5344CB8AC3E}">
        <p14:creationId xmlns:p14="http://schemas.microsoft.com/office/powerpoint/2010/main" val="415317874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8D7A449-A711-4FF3-966C-99EFB1E5B3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197008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CF8D9E2-9971-4CC4-9F46-781EF6A52D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168917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038CDB3-A653-4A4F-901E-D463422437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492624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15666C-B800-45C0-9F92-B42376221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357575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30F046-D910-4B1C-8750-8BDFE7591B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113787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D0E53A-6C4F-40D5-BFC6-86962FAEA6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806952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F9A4F8-C52C-4DAC-8DB0-83A290794E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302584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4EE83C-ED22-4606-9577-1ABBFD601B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488709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5D1D6A-1C50-4B67-8B32-02F48A28EC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674185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0D3066-AC0A-4D1B-A0CA-E7EEB995070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13831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2F9600-B575-4003-B294-C2E85049096B}" type="datetimeFigureOut">
              <a:rPr lang="en-US" smtClean="0">
                <a:solidFill>
                  <a:prstClr val="black">
                    <a:tint val="75000"/>
                  </a:prstClr>
                </a:solidFill>
              </a:rPr>
              <a:pPr/>
              <a:t>11/14/2017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027487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A12168-BE1C-4838-BDEF-39CF02F991C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9898424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E56D13-3270-4518-B5FB-4BC7495E44E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0022997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13920D-AD85-43C6-8E39-1B32EC1A29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5996836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0E40908-B101-4183-8E78-A26B8164CED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1623214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1D942EB-4BB4-47BB-A347-8281C20B516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9803368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E10EEE-14BF-4B15-BA0E-AB81D0F320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7732599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FC4F2-151C-491D-8505-7D157EEF64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1723764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5E0B49-625E-4777-BE10-0E1CB757C1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9822210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1D912E-57AA-4537-B561-00F759FA808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3168761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82BB03-3830-4928-AF47-9D38DDC4B84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714447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2F9600-B575-4003-B294-C2E85049096B}" type="datetimeFigureOut">
              <a:rPr lang="en-US" smtClean="0">
                <a:solidFill>
                  <a:prstClr val="black">
                    <a:tint val="75000"/>
                  </a:prstClr>
                </a:solidFill>
              </a:rPr>
              <a:pPr/>
              <a:t>11/14/2017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151865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F62172-BB84-4520-8BDF-5BB7BA07DA3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871448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1616D6-D506-4FC7-B1C8-A4D40E59BF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043100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08B265-BC0A-4F4C-9A03-091AC5C668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330517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3BE955-026A-4415-8C31-09E0320868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225296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DB0578-06D2-4560-95E0-87B03ACC39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119837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8D7A449-A711-4FF3-966C-99EFB1E5B3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660205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CF8D9E2-9971-4CC4-9F46-781EF6A52D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393355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038CDB3-A653-4A4F-901E-D463422437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05492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15666C-B800-45C0-9F92-B42376221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874053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30F046-D910-4B1C-8750-8BDFE7591B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66790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2F9600-B575-4003-B294-C2E85049096B}" type="datetimeFigureOut">
              <a:rPr lang="en-US" smtClean="0">
                <a:solidFill>
                  <a:prstClr val="black">
                    <a:tint val="75000"/>
                  </a:prstClr>
                </a:solidFill>
              </a:rPr>
              <a:pPr/>
              <a:t>11/14/2017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166408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D0E53A-6C4F-40D5-BFC6-86962FAEA6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443083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F9A4F8-C52C-4DAC-8DB0-83A290794E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344945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4EE83C-ED22-4606-9577-1ABBFD601B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200364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5D1D6A-1C50-4B67-8B32-02F48A28EC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931853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CF2B11A-92FD-4FD3-87DF-915A999179F3}"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45900860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3E2804AD-1904-4C3F-8A17-846C9E6C2947}"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37818257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B6B484-5F57-41BD-948F-30D32FDEA46E}"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64787871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478C79B2-B7C3-4968-9AB0-7C7B2CBAF64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01196332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2A02EA00-DE7F-4CB0-AD86-E77A8A12CA8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89818978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D543A19D-7AD4-45E9-B401-1620D0897FC3}"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536353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030BABC-217A-4F25-8E0F-765D050A75D5}" type="slidenum">
              <a:rPr lang="en-US" altLang="en-US"/>
              <a:pPr/>
              <a:t>‹#›</a:t>
            </a:fld>
            <a:endParaRPr lang="en-US" altLang="en-US"/>
          </a:p>
        </p:txBody>
      </p:sp>
    </p:spTree>
    <p:extLst>
      <p:ext uri="{BB962C8B-B14F-4D97-AF65-F5344CB8AC3E}">
        <p14:creationId xmlns:p14="http://schemas.microsoft.com/office/powerpoint/2010/main" val="20936753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2F9600-B575-4003-B294-C2E85049096B}" type="datetimeFigureOut">
              <a:rPr lang="en-US" smtClean="0">
                <a:solidFill>
                  <a:prstClr val="black">
                    <a:tint val="75000"/>
                  </a:prstClr>
                </a:solidFill>
              </a:rPr>
              <a:pPr/>
              <a:t>11/14/2017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930506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70130238-C93A-469C-B26A-21F1DD5F74C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99220984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F1794140-F242-4221-8A4F-E80F6A8CA22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44176588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3E57218-C10C-4290-A14F-16FCDA4BEA3B}"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66230889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F59A4E2C-99D0-4EA4-A792-949A48D93B1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72490179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0E21018C-4F08-4D1D-B30C-C92C3ABB409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06627190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21934709-A95A-4C13-ACF8-237D4E120A07}"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32486725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2"/>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2845B660-87E4-44C2-9DA0-8749D0D9A5C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52824476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32AE9-F9CF-9043-A4D4-CC24CDB5848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5683964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1616D6-D506-4FC7-B1C8-A4D40E59BF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533624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08B265-BC0A-4F4C-9A03-091AC5C668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22334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2F9600-B575-4003-B294-C2E85049096B}" type="datetimeFigureOut">
              <a:rPr lang="en-US" smtClean="0">
                <a:solidFill>
                  <a:prstClr val="black">
                    <a:tint val="75000"/>
                  </a:prstClr>
                </a:solidFill>
              </a:rPr>
              <a:pPr/>
              <a:t>11/14/2017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866636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3BE955-026A-4415-8C31-09E0320868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449678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DB0578-06D2-4560-95E0-87B03ACC39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605145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8D7A449-A711-4FF3-966C-99EFB1E5B3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415742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CF8D9E2-9971-4CC4-9F46-781EF6A52D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627288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038CDB3-A653-4A4F-901E-D463422437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97989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15666C-B800-45C0-9F92-B42376221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949552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30F046-D910-4B1C-8750-8BDFE7591B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52762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D0E53A-6C4F-40D5-BFC6-86962FAEA6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33990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F9A4F8-C52C-4DAC-8DB0-83A290794E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901813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4EE83C-ED22-4606-9577-1ABBFD601B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85442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2F9600-B575-4003-B294-C2E85049096B}" type="datetimeFigureOut">
              <a:rPr lang="en-US" smtClean="0">
                <a:solidFill>
                  <a:prstClr val="black">
                    <a:tint val="75000"/>
                  </a:prstClr>
                </a:solidFill>
              </a:rPr>
              <a:pPr/>
              <a:t>11/14/2017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193394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5D1D6A-1C50-4B67-8B32-02F48A28EC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44352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CF2B11A-92FD-4FD3-87DF-915A999179F3}"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74170423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3E2804AD-1904-4C3F-8A17-846C9E6C2947}"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34164011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B6B484-5F57-41BD-948F-30D32FDEA46E}"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3297832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478C79B2-B7C3-4968-9AB0-7C7B2CBAF64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03912017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2A02EA00-DE7F-4CB0-AD86-E77A8A12CA8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64114970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D543A19D-7AD4-45E9-B401-1620D0897FC3}"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89489797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70130238-C93A-469C-B26A-21F1DD5F74C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94271928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F1794140-F242-4221-8A4F-E80F6A8CA22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83668120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3E57218-C10C-4290-A14F-16FCDA4BEA3B}"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8266573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2F9600-B575-4003-B294-C2E85049096B}" type="datetimeFigureOut">
              <a:rPr lang="en-US" smtClean="0">
                <a:solidFill>
                  <a:prstClr val="black">
                    <a:tint val="75000"/>
                  </a:prstClr>
                </a:solidFill>
              </a:rPr>
              <a:pPr/>
              <a:t>11/14/2017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505241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F59A4E2C-99D0-4EA4-A792-949A48D93B1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15827170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0E21018C-4F08-4D1D-B30C-C92C3ABB409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61086191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21934709-A95A-4C13-ACF8-237D4E120A07}"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28567202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2"/>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2845B660-87E4-44C2-9DA0-8749D0D9A5C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05651994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32AE9-F9CF-9043-A4D4-CC24CDB5848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27288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11/14/2017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740316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11/14/2017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1792325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11/14/2017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345899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11/14/2017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9477556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11/14/2017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69205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2F9600-B575-4003-B294-C2E85049096B}" type="datetimeFigureOut">
              <a:rPr lang="en-US" smtClean="0">
                <a:solidFill>
                  <a:prstClr val="black">
                    <a:tint val="75000"/>
                  </a:prstClr>
                </a:solidFill>
              </a:rPr>
              <a:pPr/>
              <a:t>11/14/2017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086342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11/14/2017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2439392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11/14/2017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598405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11/14/2017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115104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11/14/2017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665341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11/14/2017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2620069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11/14/2017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75854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66CC52-95F0-4F0E-9542-F4132DE47E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926692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98E632-BACF-4DD5-88F7-02CA805B6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555612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C9E3B-0EC9-4357-99E5-5F811A30E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761616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898C97-1839-4A17-A3E9-2AFA95E533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71332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2F9600-B575-4003-B294-C2E85049096B}" type="datetimeFigureOut">
              <a:rPr lang="en-US" smtClean="0">
                <a:solidFill>
                  <a:prstClr val="black">
                    <a:tint val="75000"/>
                  </a:prstClr>
                </a:solidFill>
              </a:rPr>
              <a:pPr/>
              <a:t>11/14/2017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326253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FB6F86B-4C3F-4170-B738-7A2A084AC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53511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51A4C9-6593-4402-B3CD-45E841A5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135601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BD4D141-8C29-4FD7-8ED0-26137FFD9A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229693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3A97C2-339E-44AC-92E1-42D6EECACC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873630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CAC62-9EF5-47C0-9192-76F2719BB9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194494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22B713-C061-4C4A-B006-1A8F2C653A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968417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666358-4F78-4EA1-A69D-F54DF5C4B9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486052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34EC90-B9A8-4FBA-B996-3D5080294C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230229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D621217-AC46-4DE0-8B07-F145BC4AD1F0}" type="slidenum">
              <a:rPr kumimoji="0" lang="en-US"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3314481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5C89E632-57EE-4B5C-8E9D-898B644328D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364483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2F9600-B575-4003-B294-C2E85049096B}" type="datetimeFigureOut">
              <a:rPr lang="en-US" smtClean="0">
                <a:solidFill>
                  <a:prstClr val="black">
                    <a:tint val="75000"/>
                  </a:prstClr>
                </a:solidFill>
              </a:rPr>
              <a:pPr/>
              <a:t>11/14/2017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364103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CC7C8D7B-AD2E-4F99-AC01-EDB86A34C51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4906447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B5500BCC-21A4-475B-9DDC-664F0F409E9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9399009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B9F5281E-4998-41CC-A8FC-6FDBD0C97CE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3618206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043C0E45-4F59-440D-84FB-82D5B6765CF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2129168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30615A3D-87CF-40A6-8CD7-8C690FAFDF8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7294147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ED64782E-FC72-4E83-9640-9B5195160D2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1857070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BBC2C527-D14D-4C73-B0D7-818E03572D5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09380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70FDE3A4-F00D-4E35-B7A4-988171ACEAF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1379959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FCB69A3C-2480-453D-9F7A-B85CC3FA2F4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3694614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5F3EFB26-201C-43E0-A6E0-AA6D554E3A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977453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2F9600-B575-4003-B294-C2E85049096B}" type="datetimeFigureOut">
              <a:rPr lang="en-US" smtClean="0">
                <a:solidFill>
                  <a:prstClr val="black">
                    <a:tint val="75000"/>
                  </a:prstClr>
                </a:solidFill>
              </a:rPr>
              <a:pPr/>
              <a:t>11/14/2017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40249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defRPr>
            </a:lvl1p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AF1671D6-C687-4780-B469-28167DD60E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3355601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11/14/2017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579287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11/14/2017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333112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11/14/2017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246055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11/14/2017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59202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7A2894-A709-4C9D-BDF5-EB9BC6ADC6BF}" type="datetimeFigureOut">
              <a:rPr lang="en-US" smtClean="0">
                <a:solidFill>
                  <a:prstClr val="black">
                    <a:tint val="75000"/>
                  </a:prstClr>
                </a:solidFill>
              </a:rPr>
              <a:pPr/>
              <a:t>11/14/2017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503455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7A2894-A709-4C9D-BDF5-EB9BC6ADC6BF}" type="datetimeFigureOut">
              <a:rPr lang="en-US" smtClean="0">
                <a:solidFill>
                  <a:prstClr val="black">
                    <a:tint val="75000"/>
                  </a:prstClr>
                </a:solidFill>
              </a:rPr>
              <a:pPr/>
              <a:t>11/14/2017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241608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A2894-A709-4C9D-BDF5-EB9BC6ADC6BF}" type="datetimeFigureOut">
              <a:rPr lang="en-US" smtClean="0">
                <a:solidFill>
                  <a:prstClr val="black">
                    <a:tint val="75000"/>
                  </a:prstClr>
                </a:solidFill>
              </a:rPr>
              <a:pPr/>
              <a:t>11/14/2017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75403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11/14/2017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448883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11/14/2017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51804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2"/>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9" name="Text Placeholder 8"/>
          <p:cNvSpPr>
            <a:spLocks noGrp="1"/>
          </p:cNvSpPr>
          <p:nvPr>
            <p:ph type="body" sz="quarter" idx="13"/>
          </p:nvPr>
        </p:nvSpPr>
        <p:spPr>
          <a:xfrm>
            <a:off x="309600" y="1760400"/>
            <a:ext cx="6706800" cy="4424400"/>
          </a:xfrm>
        </p:spPr>
        <p:txBody>
          <a:bodyPr/>
          <a:lstStyle>
            <a:lvl1pPr marL="0" indent="0">
              <a:buNone/>
              <a:defRPr sz="2400" b="1">
                <a:solidFill>
                  <a:schemeClr val="tx1"/>
                </a:solidFill>
                <a:latin typeface="Arial" pitchFamily="34" charset="0"/>
                <a:cs typeface="Arial" pitchFamily="34" charset="0"/>
              </a:defRPr>
            </a:lvl1pPr>
          </a:lstStyle>
          <a:p>
            <a:pPr lvl="0"/>
            <a:r>
              <a:rPr lang="en-US" smtClean="0"/>
              <a:t>Click to edit Master text styles</a:t>
            </a:r>
          </a:p>
        </p:txBody>
      </p:sp>
      <p:sp>
        <p:nvSpPr>
          <p:cNvPr id="5" name="Rectangle 5"/>
          <p:cNvSpPr>
            <a:spLocks noGrp="1" noChangeArrowheads="1"/>
          </p:cNvSpPr>
          <p:nvPr>
            <p:ph type="ftr" sz="quarter" idx="14"/>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5"/>
          </p:nvPr>
        </p:nvSpPr>
        <p:spPr>
          <a:ln/>
        </p:spPr>
        <p:txBody>
          <a:bodyPr/>
          <a:lstStyle>
            <a:lvl1pPr>
              <a:defRPr/>
            </a:lvl1pPr>
          </a:lstStyle>
          <a:p>
            <a:pPr>
              <a:defRPr/>
            </a:pPr>
            <a:fld id="{0C6E5491-E3BC-4BAA-815E-44DE1CBBFB6A}" type="slidenum">
              <a:rPr lang="en-GB">
                <a:solidFill>
                  <a:srgbClr val="000000"/>
                </a:solidFill>
              </a:rPr>
              <a:pPr>
                <a:defRPr/>
              </a:pPr>
              <a:t>‹#›</a:t>
            </a:fld>
            <a:endParaRPr lang="en-GB" dirty="0">
              <a:solidFill>
                <a:srgbClr val="000000"/>
              </a:solidFill>
            </a:endParaRPr>
          </a:p>
        </p:txBody>
      </p:sp>
      <p:sp>
        <p:nvSpPr>
          <p:cNvPr id="8" name="Date Placeholder 7"/>
          <p:cNvSpPr>
            <a:spLocks noGrp="1"/>
          </p:cNvSpPr>
          <p:nvPr>
            <p:ph type="dt" sz="half" idx="16"/>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89697302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11/14/2017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391231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11/14/2017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243043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cs typeface="Arial" panose="020B0604020202020204" pitchFamily="34" charset="0"/>
              </a:defRPr>
            </a:lvl1pPr>
          </a:lstStyle>
          <a:p>
            <a:fld id="{ED621217-AC46-4DE0-8B07-F145BC4AD1F0}"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107341417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atin typeface="Arial" panose="020B0604020202020204" pitchFamily="34" charset="0"/>
              </a:defRPr>
            </a:lvl1pPr>
          </a:lstStyle>
          <a:p>
            <a:pPr>
              <a:defRPr/>
            </a:pPr>
            <a:endParaRPr lang="en-US" altLang="en-US" dirty="0">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cs typeface="Arial" panose="020B0604020202020204" pitchFamily="34" charset="0"/>
              </a:defRPr>
            </a:lvl1pPr>
          </a:lstStyle>
          <a:p>
            <a:pPr>
              <a:defRPr/>
            </a:pPr>
            <a:endParaRPr lang="en-US" altLang="en-US" dirty="0">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cs typeface="Arial" panose="020B0604020202020204" pitchFamily="34" charset="0"/>
              </a:defRPr>
            </a:lvl1pPr>
          </a:lstStyle>
          <a:p>
            <a:pPr>
              <a:defRPr/>
            </a:pPr>
            <a:fld id="{9AC89ACC-B1E1-41A7-B70D-156133AD1DC8}" type="slidenum">
              <a:rPr lang="en-US" altLang="en-US" smtClean="0">
                <a:solidFill>
                  <a:prstClr val="black">
                    <a:tint val="75000"/>
                  </a:prstClr>
                </a:solidFill>
              </a:rPr>
              <a:pPr>
                <a:def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268170475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atin typeface="Arial" panose="020B0604020202020204" pitchFamily="34" charset="0"/>
                <a:cs typeface="Arial" panose="020B0604020202020204" pitchFamily="34" charset="0"/>
              </a:defRPr>
            </a:lvl1pPr>
          </a:lstStyle>
          <a:p>
            <a:fld id="{CF395325-2B3F-4866-B822-19692353B60E}"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200153737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2845B660-87E4-44C2-9DA0-8749D0D9A5CC}"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49224098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a:prstGeom prst="rect">
            <a:avLst/>
          </a:prstGeom>
        </p:spPr>
        <p:txBody>
          <a:bodyPr/>
          <a:lstStyle>
            <a:lvl1pPr>
              <a:defRPr/>
            </a:lvl1pPr>
          </a:lstStyle>
          <a:p>
            <a:endParaRPr lang="en-US" altLang="en-US">
              <a:solidFill>
                <a:prstClr val="black">
                  <a:tint val="75000"/>
                </a:prstClr>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ltLang="en-US">
              <a:solidFill>
                <a:prstClr val="black">
                  <a:tint val="75000"/>
                </a:prstClr>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159F0F79-6625-4BCE-9082-CE50E52E1526}"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7057600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11/14/2017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1909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11/14/2017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966117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11/14/2017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1121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09563" y="142852"/>
            <a:ext cx="7791450" cy="1573200"/>
          </a:xfrm>
        </p:spPr>
        <p:txBody>
          <a:bodyPr anchor="b"/>
          <a:lstStyle>
            <a:lvl1pPr>
              <a:lnSpc>
                <a:spcPct val="100000"/>
              </a:lnSpc>
              <a:defRPr sz="4600">
                <a:solidFill>
                  <a:schemeClr val="tx2"/>
                </a:solidFill>
                <a:latin typeface="Arial" pitchFamily="34" charset="0"/>
                <a:cs typeface="Arial" pitchFamily="34" charset="0"/>
              </a:defRPr>
            </a:lvl1pPr>
          </a:lstStyle>
          <a:p>
            <a:r>
              <a:rPr lang="en-US" smtClean="0"/>
              <a:t>Click to edit Master title style</a:t>
            </a:r>
            <a:endParaRPr lang="en-GB" dirty="0"/>
          </a:p>
        </p:txBody>
      </p:sp>
      <p:sp>
        <p:nvSpPr>
          <p:cNvPr id="8" name="Text Placeholder 7"/>
          <p:cNvSpPr>
            <a:spLocks noGrp="1"/>
          </p:cNvSpPr>
          <p:nvPr>
            <p:ph type="body" sz="quarter" idx="12"/>
          </p:nvPr>
        </p:nvSpPr>
        <p:spPr>
          <a:xfrm>
            <a:off x="310012" y="1714488"/>
            <a:ext cx="7795763" cy="1573200"/>
          </a:xfrm>
          <a:noFill/>
          <a:ln>
            <a:noFill/>
          </a:ln>
        </p:spPr>
        <p:txBody>
          <a:bodyPr>
            <a:noAutofit/>
          </a:bodyPr>
          <a:lstStyle>
            <a:lvl1pPr marL="0" indent="0">
              <a:lnSpc>
                <a:spcPct val="100000"/>
              </a:lnSpc>
              <a:buNone/>
              <a:defRPr sz="4600" b="1" baseline="0">
                <a:solidFill>
                  <a:schemeClr val="accent2"/>
                </a:solidFill>
                <a:latin typeface="Arial" pitchFamily="34" charset="0"/>
                <a:cs typeface="Arial" pitchFamily="34" charset="0"/>
              </a:defRPr>
            </a:lvl1pPr>
            <a:lvl2pPr>
              <a:buNone/>
              <a:defRPr/>
            </a:lvl2pPr>
          </a:lstStyle>
          <a:p>
            <a:pPr lvl="0"/>
            <a:r>
              <a:rPr lang="en-US" smtClean="0"/>
              <a:t>Click to edit Master text styles</a:t>
            </a:r>
          </a:p>
        </p:txBody>
      </p:sp>
    </p:spTree>
    <p:extLst>
      <p:ext uri="{BB962C8B-B14F-4D97-AF65-F5344CB8AC3E}">
        <p14:creationId xmlns:p14="http://schemas.microsoft.com/office/powerpoint/2010/main" val="375119225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5ACAFE-18D6-4EC4-B245-B3DF9E38C08E}" type="datetimeFigureOut">
              <a:rPr lang="en-US" smtClean="0">
                <a:solidFill>
                  <a:prstClr val="black">
                    <a:tint val="75000"/>
                  </a:prstClr>
                </a:solidFill>
              </a:rPr>
              <a:pPr/>
              <a:t>11/14/2017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17442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5ACAFE-18D6-4EC4-B245-B3DF9E38C08E}" type="datetimeFigureOut">
              <a:rPr lang="en-US" smtClean="0">
                <a:solidFill>
                  <a:prstClr val="black">
                    <a:tint val="75000"/>
                  </a:prstClr>
                </a:solidFill>
              </a:rPr>
              <a:pPr/>
              <a:t>11/14/2017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873116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5ACAFE-18D6-4EC4-B245-B3DF9E38C08E}" type="datetimeFigureOut">
              <a:rPr lang="en-US" smtClean="0">
                <a:solidFill>
                  <a:prstClr val="black">
                    <a:tint val="75000"/>
                  </a:prstClr>
                </a:solidFill>
              </a:rPr>
              <a:pPr/>
              <a:t>11/14/2017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119011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5ACAFE-18D6-4EC4-B245-B3DF9E38C08E}" type="datetimeFigureOut">
              <a:rPr lang="en-US" smtClean="0">
                <a:solidFill>
                  <a:prstClr val="black">
                    <a:tint val="75000"/>
                  </a:prstClr>
                </a:solidFill>
              </a:rPr>
              <a:pPr/>
              <a:t>11/14/2017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820577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5ACAFE-18D6-4EC4-B245-B3DF9E38C08E}" type="datetimeFigureOut">
              <a:rPr lang="en-US" smtClean="0">
                <a:solidFill>
                  <a:prstClr val="black">
                    <a:tint val="75000"/>
                  </a:prstClr>
                </a:solidFill>
              </a:rPr>
              <a:pPr/>
              <a:t>11/14/2017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011181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5ACAFE-18D6-4EC4-B245-B3DF9E38C08E}" type="datetimeFigureOut">
              <a:rPr lang="en-US" smtClean="0">
                <a:solidFill>
                  <a:prstClr val="black">
                    <a:tint val="75000"/>
                  </a:prstClr>
                </a:solidFill>
              </a:rPr>
              <a:pPr/>
              <a:t>11/14/2017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7541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11/14/2017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386379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11/14/2017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279874"/>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66CC52-95F0-4F0E-9542-F4132DE47E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631279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98E632-BACF-4DD5-88F7-02CA805B6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3016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4CEB688-8BD1-4323-ADC7-A229FB7E87A3}" type="slidenum">
              <a:rPr lang="en-US" altLang="en-US"/>
              <a:pPr/>
              <a:t>‹#›</a:t>
            </a:fld>
            <a:endParaRPr lang="en-US" altLang="en-US"/>
          </a:p>
        </p:txBody>
      </p:sp>
    </p:spTree>
    <p:extLst>
      <p:ext uri="{BB962C8B-B14F-4D97-AF65-F5344CB8AC3E}">
        <p14:creationId xmlns:p14="http://schemas.microsoft.com/office/powerpoint/2010/main" val="42062543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8"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9" name="Content Placeholder 2"/>
          <p:cNvSpPr>
            <a:spLocks noGrp="1"/>
          </p:cNvSpPr>
          <p:nvPr>
            <p:ph idx="1"/>
          </p:nvPr>
        </p:nvSpPr>
        <p:spPr>
          <a:xfrm>
            <a:off x="314325" y="1760538"/>
            <a:ext cx="6705600" cy="4425950"/>
          </a:xfrm>
        </p:spPr>
        <p:txBody>
          <a:bodyPr/>
          <a:lstStyle>
            <a:lvl1pPr marL="266400" indent="-266400">
              <a:buClr>
                <a:schemeClr val="tx2"/>
              </a:buClr>
              <a:buFont typeface="Arial" pitchFamily="34" charset="0"/>
              <a:buChar char="•"/>
              <a:defRPr sz="1800">
                <a:latin typeface="Arial" pitchFamily="34" charset="0"/>
                <a:cs typeface="Arial" pitchFamily="34" charset="0"/>
              </a:defRPr>
            </a:lvl1pPr>
            <a:lvl2pPr>
              <a:defRPr sz="1800"/>
            </a:lvl2pPr>
            <a:lvl3pPr>
              <a:defRPr sz="1600" baseline="0">
                <a:latin typeface="Arial" pitchFamily="34" charset="0"/>
                <a:cs typeface="Arial" pitchFamily="34" charset="0"/>
              </a:defRPr>
            </a:lvl3pPr>
            <a:lvl4pPr marL="622800" indent="-180000">
              <a:defRPr sz="1600">
                <a:latin typeface="Arial" pitchFamily="34" charset="0"/>
                <a:cs typeface="Arial" pitchFamily="34" charset="0"/>
              </a:defRPr>
            </a:lvl4pPr>
            <a:lvl5pPr marL="622800">
              <a:defRPr sz="1600">
                <a:latin typeface="Arial" pitchFamily="34" charset="0"/>
                <a:cs typeface="Arial" pitchFamily="34" charset="0"/>
              </a:defRPr>
            </a:lvl5pPr>
            <a:lvl6pPr>
              <a:defRPr>
                <a:latin typeface="Arial" pitchFamily="34" charset="0"/>
                <a:cs typeface="Arial" pitchFamily="34" charset="0"/>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 name="Text Placeholder 6"/>
          <p:cNvSpPr>
            <a:spLocks noGrp="1"/>
          </p:cNvSpPr>
          <p:nvPr>
            <p:ph type="body" sz="quarter" idx="12"/>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5" name="Rectangle 5"/>
          <p:cNvSpPr>
            <a:spLocks noGrp="1" noChangeArrowheads="1"/>
          </p:cNvSpPr>
          <p:nvPr>
            <p:ph type="ftr" sz="quarter" idx="13"/>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4"/>
          </p:nvPr>
        </p:nvSpPr>
        <p:spPr>
          <a:ln/>
        </p:spPr>
        <p:txBody>
          <a:bodyPr/>
          <a:lstStyle>
            <a:lvl1pPr>
              <a:defRPr/>
            </a:lvl1pPr>
          </a:lstStyle>
          <a:p>
            <a:pPr>
              <a:defRPr/>
            </a:pPr>
            <a:fld id="{D161AD87-C8F3-4328-9D11-4662B5DD73E2}" type="slidenum">
              <a:rPr lang="en-GB">
                <a:solidFill>
                  <a:srgbClr val="000000"/>
                </a:solidFill>
              </a:rPr>
              <a:pPr>
                <a:defRPr/>
              </a:pPr>
              <a:t>‹#›</a:t>
            </a:fld>
            <a:endParaRPr lang="en-GB" dirty="0">
              <a:solidFill>
                <a:srgbClr val="000000"/>
              </a:solidFill>
            </a:endParaRPr>
          </a:p>
        </p:txBody>
      </p:sp>
      <p:sp>
        <p:nvSpPr>
          <p:cNvPr id="7" name="Date Placeholder 7"/>
          <p:cNvSpPr>
            <a:spLocks noGrp="1"/>
          </p:cNvSpPr>
          <p:nvPr>
            <p:ph type="dt" sz="half" idx="15"/>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610400518"/>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C9E3B-0EC9-4357-99E5-5F811A30E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004119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898C97-1839-4A17-A3E9-2AFA95E533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726511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FB6F86B-4C3F-4170-B738-7A2A084AC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6907696"/>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51A4C9-6593-4402-B3CD-45E841A5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621636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BD4D141-8C29-4FD7-8ED0-26137FFD9A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826143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3A97C2-339E-44AC-92E1-42D6EECACC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679384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CAC62-9EF5-47C0-9192-76F2719BB9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582505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22B713-C061-4C4A-B006-1A8F2C653A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253105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666358-4F78-4EA1-A69D-F54DF5C4B9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195556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34EC90-B9A8-4FBA-B996-3D5080294C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18476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dy and righ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0" name="Content Placeholder 9"/>
          <p:cNvSpPr>
            <a:spLocks noGrp="1"/>
          </p:cNvSpPr>
          <p:nvPr>
            <p:ph sz="quarter" idx="14"/>
          </p:nvPr>
        </p:nvSpPr>
        <p:spPr>
          <a:xfrm>
            <a:off x="4500000" y="1760400"/>
            <a:ext cx="3960000" cy="3960000"/>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8"/>
          <p:cNvSpPr>
            <a:spLocks noGrp="1"/>
          </p:cNvSpPr>
          <p:nvPr>
            <p:ph type="body" sz="quarter" idx="15"/>
          </p:nvPr>
        </p:nvSpPr>
        <p:spPr>
          <a:xfrm>
            <a:off x="309600" y="1760400"/>
            <a:ext cx="3960000" cy="3960000"/>
          </a:xfrm>
        </p:spPr>
        <p:txBody>
          <a:bodyPr/>
          <a:lstStyle>
            <a:lvl1pPr marL="0" indent="0">
              <a:buNone/>
              <a:defRPr sz="1400"/>
            </a:lvl1pPr>
          </a:lstStyle>
          <a:p>
            <a:pPr lvl="0"/>
            <a:r>
              <a:rPr lang="en-US" smtClean="0"/>
              <a:t>Click to edit Master text styles</a:t>
            </a:r>
          </a:p>
        </p:txBody>
      </p:sp>
      <p:sp>
        <p:nvSpPr>
          <p:cNvPr id="6" name="Rectangle 5"/>
          <p:cNvSpPr>
            <a:spLocks noGrp="1" noChangeArrowheads="1"/>
          </p:cNvSpPr>
          <p:nvPr>
            <p:ph type="ftr" sz="quarter" idx="16"/>
          </p:nvPr>
        </p:nvSpPr>
        <p:spPr>
          <a:ln/>
        </p:spPr>
        <p:txBody>
          <a:bodyPr/>
          <a:lstStyle>
            <a:lvl1pPr>
              <a:defRPr/>
            </a:lvl1pPr>
          </a:lstStyle>
          <a:p>
            <a:pPr>
              <a:defRPr/>
            </a:pPr>
            <a:r>
              <a:rPr lang="en-GB">
                <a:solidFill>
                  <a:srgbClr val="830051"/>
                </a:solidFill>
              </a:rPr>
              <a:t>Function | Sub Function 1 | Sub Function 2</a:t>
            </a:r>
          </a:p>
        </p:txBody>
      </p:sp>
      <p:sp>
        <p:nvSpPr>
          <p:cNvPr id="8" name="Rectangle 6"/>
          <p:cNvSpPr>
            <a:spLocks noGrp="1" noChangeArrowheads="1"/>
          </p:cNvSpPr>
          <p:nvPr>
            <p:ph type="sldNum" sz="quarter" idx="17"/>
          </p:nvPr>
        </p:nvSpPr>
        <p:spPr>
          <a:ln/>
        </p:spPr>
        <p:txBody>
          <a:bodyPr/>
          <a:lstStyle>
            <a:lvl1pPr>
              <a:defRPr/>
            </a:lvl1pPr>
          </a:lstStyle>
          <a:p>
            <a:pPr>
              <a:defRPr/>
            </a:pPr>
            <a:fld id="{024459B8-8CB6-435C-AD1E-F749E424D027}" type="slidenum">
              <a:rPr lang="en-GB">
                <a:solidFill>
                  <a:srgbClr val="000000"/>
                </a:solidFill>
              </a:rPr>
              <a:pPr>
                <a:defRPr/>
              </a:pPr>
              <a:t>‹#›</a:t>
            </a:fld>
            <a:endParaRPr lang="en-GB" dirty="0">
              <a:solidFill>
                <a:srgbClr val="000000"/>
              </a:solidFill>
            </a:endParaRPr>
          </a:p>
        </p:txBody>
      </p:sp>
      <p:sp>
        <p:nvSpPr>
          <p:cNvPr id="11" name="Date Placeholder 7"/>
          <p:cNvSpPr>
            <a:spLocks noGrp="1"/>
          </p:cNvSpPr>
          <p:nvPr>
            <p:ph type="dt" sz="half" idx="18"/>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160942373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862183-C801-4804-918C-779AA0D269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892540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941EC2-2CE1-4944-82A7-70CCB311AE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007415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6B3055-FC9B-4B84-8B12-B841981EAF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465786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3C36C3-8481-43FA-A091-C98E3C99AF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570451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2B53A9B-071B-4C58-857D-AD96100E29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971421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7D7242C-1654-45C2-8170-74A33D9499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1234625"/>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F7C7351-AECC-4324-AB19-09C698B151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249493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9544BD-07F4-49CC-B367-C9E3C09940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184588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F62CC4-28EC-4006-92EC-E6974AE885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3378115"/>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2DF85B-4692-4C51-BEEB-A49FF8A25B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80343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dy and 2 righ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0" name="Content Placeholder 9"/>
          <p:cNvSpPr>
            <a:spLocks noGrp="1"/>
          </p:cNvSpPr>
          <p:nvPr>
            <p:ph sz="quarter" idx="14"/>
          </p:nvPr>
        </p:nvSpPr>
        <p:spPr>
          <a:xfrm>
            <a:off x="4500000" y="1760400"/>
            <a:ext cx="3960000" cy="1872000"/>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8"/>
          <p:cNvSpPr>
            <a:spLocks noGrp="1"/>
          </p:cNvSpPr>
          <p:nvPr>
            <p:ph type="body" sz="quarter" idx="15"/>
          </p:nvPr>
        </p:nvSpPr>
        <p:spPr>
          <a:xfrm>
            <a:off x="309600" y="1760400"/>
            <a:ext cx="3960000" cy="3960000"/>
          </a:xfrm>
        </p:spPr>
        <p:txBody>
          <a:bodyPr/>
          <a:lstStyle>
            <a:lvl1pPr marL="0" indent="0">
              <a:buNone/>
              <a:defRPr sz="1400"/>
            </a:lvl1pPr>
          </a:lstStyle>
          <a:p>
            <a:pPr lvl="0"/>
            <a:r>
              <a:rPr lang="en-US" smtClean="0"/>
              <a:t>Click to edit Master text styles</a:t>
            </a:r>
          </a:p>
        </p:txBody>
      </p:sp>
      <p:sp>
        <p:nvSpPr>
          <p:cNvPr id="12" name="Content Placeholder 9"/>
          <p:cNvSpPr>
            <a:spLocks noGrp="1"/>
          </p:cNvSpPr>
          <p:nvPr>
            <p:ph sz="quarter" idx="16"/>
          </p:nvPr>
        </p:nvSpPr>
        <p:spPr>
          <a:xfrm>
            <a:off x="4502990" y="3848103"/>
            <a:ext cx="3960000" cy="1872000"/>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Rectangle 5"/>
          <p:cNvSpPr>
            <a:spLocks noGrp="1" noChangeArrowheads="1"/>
          </p:cNvSpPr>
          <p:nvPr>
            <p:ph type="ftr" sz="quarter" idx="17"/>
          </p:nvPr>
        </p:nvSpPr>
        <p:spPr>
          <a:ln/>
        </p:spPr>
        <p:txBody>
          <a:bodyPr/>
          <a:lstStyle>
            <a:lvl1pPr>
              <a:defRPr/>
            </a:lvl1pPr>
          </a:lstStyle>
          <a:p>
            <a:pPr>
              <a:defRPr/>
            </a:pPr>
            <a:r>
              <a:rPr lang="en-GB">
                <a:solidFill>
                  <a:srgbClr val="830051"/>
                </a:solidFill>
              </a:rPr>
              <a:t>Function | Sub Function 1 | Sub Function 2</a:t>
            </a:r>
          </a:p>
        </p:txBody>
      </p:sp>
      <p:sp>
        <p:nvSpPr>
          <p:cNvPr id="11" name="Rectangle 6"/>
          <p:cNvSpPr>
            <a:spLocks noGrp="1" noChangeArrowheads="1"/>
          </p:cNvSpPr>
          <p:nvPr>
            <p:ph type="sldNum" sz="quarter" idx="18"/>
          </p:nvPr>
        </p:nvSpPr>
        <p:spPr>
          <a:ln/>
        </p:spPr>
        <p:txBody>
          <a:bodyPr/>
          <a:lstStyle>
            <a:lvl1pPr>
              <a:defRPr/>
            </a:lvl1pPr>
          </a:lstStyle>
          <a:p>
            <a:pPr>
              <a:defRPr/>
            </a:pPr>
            <a:fld id="{669351C2-BB27-4729-96C6-8694E418745E}" type="slidenum">
              <a:rPr lang="en-GB">
                <a:solidFill>
                  <a:srgbClr val="000000"/>
                </a:solidFill>
              </a:rPr>
              <a:pPr>
                <a:defRPr/>
              </a:pPr>
              <a:t>‹#›</a:t>
            </a:fld>
            <a:endParaRPr lang="en-GB" dirty="0">
              <a:solidFill>
                <a:srgbClr val="000000"/>
              </a:solidFill>
            </a:endParaRPr>
          </a:p>
        </p:txBody>
      </p:sp>
      <p:sp>
        <p:nvSpPr>
          <p:cNvPr id="13" name="Date Placeholder 7"/>
          <p:cNvSpPr>
            <a:spLocks noGrp="1"/>
          </p:cNvSpPr>
          <p:nvPr>
            <p:ph type="dt" sz="half" idx="19"/>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66486846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183039-C73B-425F-83D2-6619DBC25E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024607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2937D7-8079-4317-9E56-CDA5AC3F36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313350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66CC52-95F0-4F0E-9542-F4132DE47E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641348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98E632-BACF-4DD5-88F7-02CA805B6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244590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C9E3B-0EC9-4357-99E5-5F811A30E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346111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898C97-1839-4A17-A3E9-2AFA95E533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245897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FB6F86B-4C3F-4170-B738-7A2A084AC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820687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51A4C9-6593-4402-B3CD-45E841A5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474908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BD4D141-8C29-4FD7-8ED0-26137FFD9A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802044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3A97C2-339E-44AC-92E1-42D6EECACC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00225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1760400"/>
            <a:ext cx="2674800" cy="3960000"/>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Content Placeholder 16"/>
          <p:cNvSpPr>
            <a:spLocks noGrp="1"/>
          </p:cNvSpPr>
          <p:nvPr>
            <p:ph sz="quarter" idx="15"/>
          </p:nvPr>
        </p:nvSpPr>
        <p:spPr>
          <a:xfrm>
            <a:off x="3268800" y="1760400"/>
            <a:ext cx="2674800" cy="3960000"/>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Content Placeholder 18"/>
          <p:cNvSpPr>
            <a:spLocks noGrp="1"/>
          </p:cNvSpPr>
          <p:nvPr>
            <p:ph sz="quarter" idx="16"/>
          </p:nvPr>
        </p:nvSpPr>
        <p:spPr>
          <a:xfrm>
            <a:off x="6220800" y="1760400"/>
            <a:ext cx="2674800" cy="3960000"/>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Rectangle 5"/>
          <p:cNvSpPr>
            <a:spLocks noGrp="1" noChangeArrowheads="1"/>
          </p:cNvSpPr>
          <p:nvPr>
            <p:ph type="ftr" sz="quarter" idx="17"/>
          </p:nvPr>
        </p:nvSpPr>
        <p:spPr>
          <a:ln/>
        </p:spPr>
        <p:txBody>
          <a:bodyPr/>
          <a:lstStyle>
            <a:lvl1pPr>
              <a:defRPr/>
            </a:lvl1pPr>
          </a:lstStyle>
          <a:p>
            <a:pPr>
              <a:defRPr/>
            </a:pPr>
            <a:r>
              <a:rPr lang="en-GB">
                <a:solidFill>
                  <a:srgbClr val="830051"/>
                </a:solidFill>
              </a:rPr>
              <a:t>Function | Sub Function 1 | Sub Function 2</a:t>
            </a:r>
          </a:p>
        </p:txBody>
      </p:sp>
      <p:sp>
        <p:nvSpPr>
          <p:cNvPr id="8" name="Rectangle 6"/>
          <p:cNvSpPr>
            <a:spLocks noGrp="1" noChangeArrowheads="1"/>
          </p:cNvSpPr>
          <p:nvPr>
            <p:ph type="sldNum" sz="quarter" idx="18"/>
          </p:nvPr>
        </p:nvSpPr>
        <p:spPr>
          <a:ln/>
        </p:spPr>
        <p:txBody>
          <a:bodyPr/>
          <a:lstStyle>
            <a:lvl1pPr>
              <a:defRPr/>
            </a:lvl1pPr>
          </a:lstStyle>
          <a:p>
            <a:pPr>
              <a:defRPr/>
            </a:pPr>
            <a:fld id="{971FCE05-3D96-4AD2-A5C4-B0D7D083700B}" type="slidenum">
              <a:rPr lang="en-GB">
                <a:solidFill>
                  <a:srgbClr val="000000"/>
                </a:solidFill>
              </a:rPr>
              <a:pPr>
                <a:defRPr/>
              </a:pPr>
              <a:t>‹#›</a:t>
            </a:fld>
            <a:endParaRPr lang="en-GB" dirty="0">
              <a:solidFill>
                <a:srgbClr val="000000"/>
              </a:solidFill>
            </a:endParaRPr>
          </a:p>
        </p:txBody>
      </p:sp>
      <p:sp>
        <p:nvSpPr>
          <p:cNvPr id="11" name="Date Placeholder 7"/>
          <p:cNvSpPr>
            <a:spLocks noGrp="1"/>
          </p:cNvSpPr>
          <p:nvPr>
            <p:ph type="dt" sz="half" idx="19"/>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1889610563"/>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CAC62-9EF5-47C0-9192-76F2719BB9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451510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22B713-C061-4C4A-B006-1A8F2C653A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635988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666358-4F78-4EA1-A69D-F54DF5C4B9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825690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34EC90-B9A8-4FBA-B996-3D5080294C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1457968"/>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DBDCC74-722A-411B-97DE-846B955F1745}" type="datetimeFigureOut">
              <a:rPr lang="en-US">
                <a:solidFill>
                  <a:prstClr val="black">
                    <a:tint val="75000"/>
                  </a:prstClr>
                </a:solidFill>
              </a:rPr>
              <a:pPr>
                <a:defRPr/>
              </a:pPr>
              <a:t>11/13/2017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36F633-C696-4C21-9D88-85B3ABAB72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6625358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01142C9-3274-4260-8B13-BF5DC5CA7B6E}" type="datetimeFigureOut">
              <a:rPr lang="en-US">
                <a:solidFill>
                  <a:prstClr val="black">
                    <a:tint val="75000"/>
                  </a:prstClr>
                </a:solidFill>
              </a:rPr>
              <a:pPr>
                <a:defRPr/>
              </a:pPr>
              <a:t>11/13/2017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F640715-29BA-4307-8F91-2F022EEA925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6473567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DC298C4-FD10-458A-8D81-AB0E98B29C7D}" type="datetimeFigureOut">
              <a:rPr lang="en-US">
                <a:solidFill>
                  <a:prstClr val="black">
                    <a:tint val="75000"/>
                  </a:prstClr>
                </a:solidFill>
              </a:rPr>
              <a:pPr>
                <a:defRPr/>
              </a:pPr>
              <a:t>11/13/2017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CD15FE-579C-4ACD-BC28-231461DFB3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9461059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F9B2F50-40E3-4684-9D5A-A6BB96B3EF6F}" type="datetimeFigureOut">
              <a:rPr lang="en-US">
                <a:solidFill>
                  <a:prstClr val="black">
                    <a:tint val="75000"/>
                  </a:prstClr>
                </a:solidFill>
              </a:rPr>
              <a:pPr>
                <a:defRPr/>
              </a:pPr>
              <a:t>11/13/2017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A177D59-28AC-4490-861B-531C91623B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9696852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C16DBDF-D767-4EF9-BCEA-A825500EC02A}" type="datetimeFigureOut">
              <a:rPr lang="en-US">
                <a:solidFill>
                  <a:prstClr val="black">
                    <a:tint val="75000"/>
                  </a:prstClr>
                </a:solidFill>
              </a:rPr>
              <a:pPr>
                <a:defRPr/>
              </a:pPr>
              <a:t>11/13/2017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B9F0695-E251-4F0F-BEA7-1983E0940AF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7104655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4CD10E1-F58B-4BCE-9FA9-739E58BD7B30}" type="datetimeFigureOut">
              <a:rPr lang="en-US">
                <a:solidFill>
                  <a:prstClr val="black">
                    <a:tint val="75000"/>
                  </a:prstClr>
                </a:solidFill>
              </a:rPr>
              <a:pPr>
                <a:defRPr/>
              </a:pPr>
              <a:t>11/13/2017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044C66F-4941-4190-B66D-7F5A1D0707A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047412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ody and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3714752"/>
            <a:ext cx="6706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8"/>
          <p:cNvSpPr>
            <a:spLocks noGrp="1"/>
          </p:cNvSpPr>
          <p:nvPr>
            <p:ph type="body" sz="quarter" idx="17"/>
          </p:nvPr>
        </p:nvSpPr>
        <p:spPr>
          <a:xfrm>
            <a:off x="309600" y="1760400"/>
            <a:ext cx="6706800" cy="1811476"/>
          </a:xfrm>
        </p:spPr>
        <p:txBody>
          <a:bodyPr/>
          <a:lstStyle>
            <a:lvl1pPr marL="0" indent="0">
              <a:buNone/>
              <a:defRPr sz="1800" b="0">
                <a:solidFill>
                  <a:schemeClr val="tx1"/>
                </a:solidFill>
                <a:latin typeface="Arial" pitchFamily="34" charset="0"/>
                <a:cs typeface="Arial" pitchFamily="34" charset="0"/>
              </a:defRPr>
            </a:lvl1pPr>
          </a:lstStyle>
          <a:p>
            <a:pPr lvl="0"/>
            <a:r>
              <a:rPr lang="en-US" smtClean="0"/>
              <a:t>Click to edit Master text styles</a:t>
            </a:r>
          </a:p>
        </p:txBody>
      </p:sp>
      <p:sp>
        <p:nvSpPr>
          <p:cNvPr id="6" name="Rectangle 5"/>
          <p:cNvSpPr>
            <a:spLocks noGrp="1" noChangeArrowheads="1"/>
          </p:cNvSpPr>
          <p:nvPr>
            <p:ph type="ftr" sz="quarter" idx="18"/>
          </p:nvPr>
        </p:nvSpPr>
        <p:spPr>
          <a:ln/>
        </p:spPr>
        <p:txBody>
          <a:bodyPr/>
          <a:lstStyle>
            <a:lvl1pPr>
              <a:defRPr/>
            </a:lvl1pPr>
          </a:lstStyle>
          <a:p>
            <a:pPr>
              <a:defRPr/>
            </a:pPr>
            <a:r>
              <a:rPr lang="en-GB">
                <a:solidFill>
                  <a:srgbClr val="830051"/>
                </a:solidFill>
              </a:rPr>
              <a:t>Function | Sub Function 1 | Sub Function 2</a:t>
            </a:r>
          </a:p>
        </p:txBody>
      </p:sp>
      <p:sp>
        <p:nvSpPr>
          <p:cNvPr id="7" name="Rectangle 6"/>
          <p:cNvSpPr>
            <a:spLocks noGrp="1" noChangeArrowheads="1"/>
          </p:cNvSpPr>
          <p:nvPr>
            <p:ph type="sldNum" sz="quarter" idx="19"/>
          </p:nvPr>
        </p:nvSpPr>
        <p:spPr>
          <a:ln/>
        </p:spPr>
        <p:txBody>
          <a:bodyPr/>
          <a:lstStyle>
            <a:lvl1pPr>
              <a:defRPr/>
            </a:lvl1pPr>
          </a:lstStyle>
          <a:p>
            <a:pPr>
              <a:defRPr/>
            </a:pPr>
            <a:fld id="{B591E12A-47BE-437A-BD30-930BBF6D41EE}" type="slidenum">
              <a:rPr lang="en-GB">
                <a:solidFill>
                  <a:srgbClr val="000000"/>
                </a:solidFill>
              </a:rPr>
              <a:pPr>
                <a:defRPr/>
              </a:pPr>
              <a:t>‹#›</a:t>
            </a:fld>
            <a:endParaRPr lang="en-GB" dirty="0">
              <a:solidFill>
                <a:srgbClr val="000000"/>
              </a:solidFill>
            </a:endParaRPr>
          </a:p>
        </p:txBody>
      </p:sp>
      <p:sp>
        <p:nvSpPr>
          <p:cNvPr id="8" name="Date Placeholder 7"/>
          <p:cNvSpPr>
            <a:spLocks noGrp="1"/>
          </p:cNvSpPr>
          <p:nvPr>
            <p:ph type="dt" sz="half" idx="20"/>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19424418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4E9E797-5663-47EF-B5B1-A46FAF55A4E2}" type="datetimeFigureOut">
              <a:rPr lang="en-US">
                <a:solidFill>
                  <a:prstClr val="black">
                    <a:tint val="75000"/>
                  </a:prstClr>
                </a:solidFill>
              </a:rPr>
              <a:pPr>
                <a:defRPr/>
              </a:pPr>
              <a:t>11/13/2017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7B45873-04AA-4AB9-A662-9A335355A8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36920060"/>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92257BE-5736-444A-B94A-AE4985919758}" type="datetimeFigureOut">
              <a:rPr lang="en-US">
                <a:solidFill>
                  <a:prstClr val="black">
                    <a:tint val="75000"/>
                  </a:prstClr>
                </a:solidFill>
              </a:rPr>
              <a:pPr>
                <a:defRPr/>
              </a:pPr>
              <a:t>11/13/2017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36A5915-E075-4D45-8F64-C639A36AC1B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8041785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972F5A-F564-48EF-A10C-2C5A787138D5}" type="datetimeFigureOut">
              <a:rPr lang="en-US">
                <a:solidFill>
                  <a:prstClr val="black">
                    <a:tint val="75000"/>
                  </a:prstClr>
                </a:solidFill>
              </a:rPr>
              <a:pPr>
                <a:defRPr/>
              </a:pPr>
              <a:t>11/13/2017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4A87DA-E62B-4CCE-9B91-720DC565B1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5851827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4CA750-B2D8-4FE6-BBDF-DB2B7AF71B68}" type="datetimeFigureOut">
              <a:rPr lang="en-US">
                <a:solidFill>
                  <a:prstClr val="black">
                    <a:tint val="75000"/>
                  </a:prstClr>
                </a:solidFill>
              </a:rPr>
              <a:pPr>
                <a:defRPr/>
              </a:pPr>
              <a:t>11/13/2017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6D5BD5-9E4D-4CDA-9D86-45AEC78DC8F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92688312"/>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CA6D48-F767-4B8F-87B5-919144904A1E}" type="datetimeFigureOut">
              <a:rPr lang="en-US">
                <a:solidFill>
                  <a:prstClr val="black">
                    <a:tint val="75000"/>
                  </a:prstClr>
                </a:solidFill>
              </a:rPr>
              <a:pPr>
                <a:defRPr/>
              </a:pPr>
              <a:t>11/13/2017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040C149-9C8A-45CC-80DD-667EF37A338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1411443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53B8F98-3796-425A-A413-52F24ABA37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26651454"/>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76BC1A-8916-4063-A720-377B27158F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2654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DDDA58-C393-4A13-B24C-F9C46912C5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4369105"/>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29CDC8-1A2A-43AD-AFA6-B16EF6F97F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5170804"/>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235DCC-89BE-4A2B-8986-2016B8D00E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79189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dy and 2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3714752"/>
            <a:ext cx="39600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Content Placeholder 18"/>
          <p:cNvSpPr>
            <a:spLocks noGrp="1"/>
          </p:cNvSpPr>
          <p:nvPr>
            <p:ph sz="quarter" idx="16"/>
          </p:nvPr>
        </p:nvSpPr>
        <p:spPr>
          <a:xfrm>
            <a:off x="4643438" y="3714752"/>
            <a:ext cx="39600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8"/>
          <p:cNvSpPr>
            <a:spLocks noGrp="1"/>
          </p:cNvSpPr>
          <p:nvPr>
            <p:ph type="body" sz="quarter" idx="17"/>
          </p:nvPr>
        </p:nvSpPr>
        <p:spPr>
          <a:xfrm>
            <a:off x="309600" y="1760400"/>
            <a:ext cx="6706800" cy="1811476"/>
          </a:xfrm>
        </p:spPr>
        <p:txBody>
          <a:bodyPr/>
          <a:lstStyle>
            <a:lvl1pPr marL="0" indent="0">
              <a:buNone/>
              <a:defRPr sz="1800" b="0">
                <a:solidFill>
                  <a:schemeClr val="tx1"/>
                </a:solidFill>
                <a:latin typeface="Arial" pitchFamily="34" charset="0"/>
                <a:cs typeface="Arial" pitchFamily="34" charset="0"/>
              </a:defRPr>
            </a:lvl1pPr>
          </a:lstStyle>
          <a:p>
            <a:pPr lvl="0"/>
            <a:r>
              <a:rPr lang="en-US" smtClean="0"/>
              <a:t>Click to edit Master text styles</a:t>
            </a:r>
          </a:p>
        </p:txBody>
      </p:sp>
      <p:sp>
        <p:nvSpPr>
          <p:cNvPr id="7" name="Rectangle 5"/>
          <p:cNvSpPr>
            <a:spLocks noGrp="1" noChangeArrowheads="1"/>
          </p:cNvSpPr>
          <p:nvPr>
            <p:ph type="ftr" sz="quarter" idx="18"/>
          </p:nvPr>
        </p:nvSpPr>
        <p:spPr>
          <a:ln/>
        </p:spPr>
        <p:txBody>
          <a:bodyPr/>
          <a:lstStyle>
            <a:lvl1pPr>
              <a:defRPr/>
            </a:lvl1pPr>
          </a:lstStyle>
          <a:p>
            <a:pPr>
              <a:defRPr/>
            </a:pPr>
            <a:r>
              <a:rPr lang="en-GB">
                <a:solidFill>
                  <a:srgbClr val="830051"/>
                </a:solidFill>
              </a:rPr>
              <a:t>Function | Sub Function 1 | Sub Function 2</a:t>
            </a:r>
          </a:p>
        </p:txBody>
      </p:sp>
      <p:sp>
        <p:nvSpPr>
          <p:cNvPr id="8" name="Rectangle 6"/>
          <p:cNvSpPr>
            <a:spLocks noGrp="1" noChangeArrowheads="1"/>
          </p:cNvSpPr>
          <p:nvPr>
            <p:ph type="sldNum" sz="quarter" idx="19"/>
          </p:nvPr>
        </p:nvSpPr>
        <p:spPr>
          <a:ln/>
        </p:spPr>
        <p:txBody>
          <a:bodyPr/>
          <a:lstStyle>
            <a:lvl1pPr>
              <a:defRPr/>
            </a:lvl1pPr>
          </a:lstStyle>
          <a:p>
            <a:pPr>
              <a:defRPr/>
            </a:pPr>
            <a:fld id="{7E419C18-9BD2-48BF-93D9-220C6ED66B0C}" type="slidenum">
              <a:rPr lang="en-GB">
                <a:solidFill>
                  <a:srgbClr val="000000"/>
                </a:solidFill>
              </a:rPr>
              <a:pPr>
                <a:defRPr/>
              </a:pPr>
              <a:t>‹#›</a:t>
            </a:fld>
            <a:endParaRPr lang="en-GB" dirty="0">
              <a:solidFill>
                <a:srgbClr val="000000"/>
              </a:solidFill>
            </a:endParaRPr>
          </a:p>
        </p:txBody>
      </p:sp>
      <p:sp>
        <p:nvSpPr>
          <p:cNvPr id="12" name="Date Placeholder 7"/>
          <p:cNvSpPr>
            <a:spLocks noGrp="1"/>
          </p:cNvSpPr>
          <p:nvPr>
            <p:ph type="dt" sz="half" idx="20"/>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858136620"/>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BC0AC40-FC2E-4F99-A3E5-454169F0E7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5328283"/>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1E5FC75-ACB0-40E2-ADC1-EA64AE0132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973285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85177D-CA11-4719-9C82-7F00BD9345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767125"/>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5885DC-2C4D-42ED-A117-791B3482FC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5859463"/>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D211855-45E3-4D54-B6D0-A23B32F067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8629435"/>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F82A5F-5C40-45C0-8EB4-DF1974A10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6445567"/>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C45409-9D3F-4093-A6F7-E6803FDBF3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39385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7AED58-F558-43FF-B687-5E39FB2D5C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35612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ody and 3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3714752"/>
            <a:ext cx="2674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Content Placeholder 16"/>
          <p:cNvSpPr>
            <a:spLocks noGrp="1"/>
          </p:cNvSpPr>
          <p:nvPr>
            <p:ph sz="quarter" idx="15"/>
          </p:nvPr>
        </p:nvSpPr>
        <p:spPr>
          <a:xfrm>
            <a:off x="3268800" y="3714752"/>
            <a:ext cx="2674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Content Placeholder 18"/>
          <p:cNvSpPr>
            <a:spLocks noGrp="1"/>
          </p:cNvSpPr>
          <p:nvPr>
            <p:ph sz="quarter" idx="16"/>
          </p:nvPr>
        </p:nvSpPr>
        <p:spPr>
          <a:xfrm>
            <a:off x="6220800" y="3714752"/>
            <a:ext cx="2674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8"/>
          <p:cNvSpPr>
            <a:spLocks noGrp="1"/>
          </p:cNvSpPr>
          <p:nvPr>
            <p:ph type="body" sz="quarter" idx="17"/>
          </p:nvPr>
        </p:nvSpPr>
        <p:spPr>
          <a:xfrm>
            <a:off x="309600" y="1760400"/>
            <a:ext cx="6706800" cy="1811476"/>
          </a:xfrm>
        </p:spPr>
        <p:txBody>
          <a:bodyPr/>
          <a:lstStyle>
            <a:lvl1pPr marL="0" indent="0">
              <a:buNone/>
              <a:defRPr sz="1800" b="0">
                <a:solidFill>
                  <a:schemeClr val="tx1"/>
                </a:solidFill>
                <a:latin typeface="Arial" pitchFamily="34" charset="0"/>
                <a:cs typeface="Arial" pitchFamily="34" charset="0"/>
              </a:defRPr>
            </a:lvl1pPr>
          </a:lstStyle>
          <a:p>
            <a:pPr lvl="0"/>
            <a:r>
              <a:rPr lang="en-US" smtClean="0"/>
              <a:t>Click to edit Master text styles</a:t>
            </a:r>
          </a:p>
        </p:txBody>
      </p:sp>
      <p:sp>
        <p:nvSpPr>
          <p:cNvPr id="8" name="Rectangle 5"/>
          <p:cNvSpPr>
            <a:spLocks noGrp="1" noChangeArrowheads="1"/>
          </p:cNvSpPr>
          <p:nvPr>
            <p:ph type="ftr" sz="quarter" idx="18"/>
          </p:nvPr>
        </p:nvSpPr>
        <p:spPr>
          <a:ln/>
        </p:spPr>
        <p:txBody>
          <a:bodyPr/>
          <a:lstStyle>
            <a:lvl1pPr>
              <a:defRPr/>
            </a:lvl1pPr>
          </a:lstStyle>
          <a:p>
            <a:pPr>
              <a:defRPr/>
            </a:pPr>
            <a:r>
              <a:rPr lang="en-GB">
                <a:solidFill>
                  <a:srgbClr val="830051"/>
                </a:solidFill>
              </a:rPr>
              <a:t>Function | Sub Function 1 | Sub Function 2</a:t>
            </a:r>
          </a:p>
        </p:txBody>
      </p:sp>
      <p:sp>
        <p:nvSpPr>
          <p:cNvPr id="12" name="Rectangle 6"/>
          <p:cNvSpPr>
            <a:spLocks noGrp="1" noChangeArrowheads="1"/>
          </p:cNvSpPr>
          <p:nvPr>
            <p:ph type="sldNum" sz="quarter" idx="19"/>
          </p:nvPr>
        </p:nvSpPr>
        <p:spPr>
          <a:ln/>
        </p:spPr>
        <p:txBody>
          <a:bodyPr/>
          <a:lstStyle>
            <a:lvl1pPr>
              <a:defRPr/>
            </a:lvl1pPr>
          </a:lstStyle>
          <a:p>
            <a:pPr>
              <a:defRPr/>
            </a:pPr>
            <a:fld id="{60B6459C-413D-43B6-AF4A-25ABF8576BA4}" type="slidenum">
              <a:rPr lang="en-GB">
                <a:solidFill>
                  <a:srgbClr val="000000"/>
                </a:solidFill>
              </a:rPr>
              <a:pPr>
                <a:defRPr/>
              </a:pPr>
              <a:t>‹#›</a:t>
            </a:fld>
            <a:endParaRPr lang="en-GB" dirty="0">
              <a:solidFill>
                <a:srgbClr val="000000"/>
              </a:solidFill>
            </a:endParaRPr>
          </a:p>
        </p:txBody>
      </p:sp>
      <p:sp>
        <p:nvSpPr>
          <p:cNvPr id="14" name="Date Placeholder 7"/>
          <p:cNvSpPr>
            <a:spLocks noGrp="1"/>
          </p:cNvSpPr>
          <p:nvPr>
            <p:ph type="dt" sz="half" idx="20"/>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29672695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 and right Picture">
    <p:spTree>
      <p:nvGrpSpPr>
        <p:cNvPr id="1" name=""/>
        <p:cNvGrpSpPr/>
        <p:nvPr/>
      </p:nvGrpSpPr>
      <p:grpSpPr>
        <a:xfrm>
          <a:off x="0" y="0"/>
          <a:ext cx="0" cy="0"/>
          <a:chOff x="0" y="0"/>
          <a:chExt cx="0" cy="0"/>
        </a:xfrm>
      </p:grpSpPr>
      <p:sp>
        <p:nvSpPr>
          <p:cNvPr id="2" name="Title 1"/>
          <p:cNvSpPr>
            <a:spLocks noGrp="1"/>
          </p:cNvSpPr>
          <p:nvPr>
            <p:ph type="title"/>
          </p:nvPr>
        </p:nvSpPr>
        <p:spPr>
          <a:xfrm>
            <a:off x="309600" y="274638"/>
            <a:ext cx="3976648" cy="1082660"/>
          </a:xfrm>
        </p:spPr>
        <p:txBody>
          <a:bodyPr/>
          <a:lstStyle/>
          <a:p>
            <a:r>
              <a:rPr lang="en-US" smtClean="0"/>
              <a:t>Click to edit Master title style</a:t>
            </a:r>
            <a:endParaRPr lang="en-GB" dirty="0"/>
          </a:p>
        </p:txBody>
      </p:sp>
      <p:sp>
        <p:nvSpPr>
          <p:cNvPr id="9" name="Picture Placeholder 8"/>
          <p:cNvSpPr>
            <a:spLocks noGrp="1"/>
          </p:cNvSpPr>
          <p:nvPr>
            <p:ph type="pic" sz="quarter" idx="15"/>
          </p:nvPr>
        </p:nvSpPr>
        <p:spPr>
          <a:xfrm>
            <a:off x="4714904" y="0"/>
            <a:ext cx="4429096" cy="6858000"/>
          </a:xfrm>
        </p:spPr>
        <p:txBody>
          <a:bodyPr>
            <a:normAutofit/>
          </a:bodyPr>
          <a:lstStyle>
            <a:lvl1pPr marL="0" indent="0">
              <a:buNone/>
              <a:defRPr/>
            </a:lvl1pPr>
          </a:lstStyle>
          <a:p>
            <a:pPr lvl="0"/>
            <a:r>
              <a:rPr lang="en-US" noProof="0" smtClean="0"/>
              <a:t>Click icon to add picture</a:t>
            </a:r>
            <a:endParaRPr lang="en-GB" noProof="0"/>
          </a:p>
        </p:txBody>
      </p:sp>
      <p:sp>
        <p:nvSpPr>
          <p:cNvPr id="8" name="Text Placeholder 7"/>
          <p:cNvSpPr>
            <a:spLocks noGrp="1"/>
          </p:cNvSpPr>
          <p:nvPr>
            <p:ph type="body" sz="quarter" idx="16"/>
          </p:nvPr>
        </p:nvSpPr>
        <p:spPr>
          <a:xfrm>
            <a:off x="309600" y="1760400"/>
            <a:ext cx="3960000" cy="3960000"/>
          </a:xfrm>
        </p:spPr>
        <p:txBody>
          <a:bodyPr/>
          <a:lstStyle>
            <a:lvl1pPr marL="0" indent="0">
              <a:buNone/>
              <a:defRPr sz="1400"/>
            </a:lvl1pPr>
          </a:lstStyle>
          <a:p>
            <a:pPr lvl="0"/>
            <a:r>
              <a:rPr lang="en-US" smtClean="0"/>
              <a:t>Click to edit Master text styles</a:t>
            </a:r>
          </a:p>
        </p:txBody>
      </p:sp>
      <p:sp>
        <p:nvSpPr>
          <p:cNvPr id="5" name="Rectangle 5"/>
          <p:cNvSpPr>
            <a:spLocks noGrp="1" noChangeArrowheads="1"/>
          </p:cNvSpPr>
          <p:nvPr>
            <p:ph type="ftr" sz="quarter" idx="17"/>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8"/>
          </p:nvPr>
        </p:nvSpPr>
        <p:spPr>
          <a:ln/>
        </p:spPr>
        <p:txBody>
          <a:bodyPr/>
          <a:lstStyle>
            <a:lvl1pPr>
              <a:defRPr/>
            </a:lvl1pPr>
          </a:lstStyle>
          <a:p>
            <a:pPr>
              <a:defRPr/>
            </a:pPr>
            <a:fld id="{3B077776-5441-4D95-A035-F7AE8066DEDC}" type="slidenum">
              <a:rPr lang="en-GB">
                <a:solidFill>
                  <a:srgbClr val="000000"/>
                </a:solidFill>
              </a:rPr>
              <a:pPr>
                <a:defRPr/>
              </a:pPr>
              <a:t>‹#›</a:t>
            </a:fld>
            <a:endParaRPr lang="en-GB" dirty="0">
              <a:solidFill>
                <a:srgbClr val="000000"/>
              </a:solidFill>
            </a:endParaRPr>
          </a:p>
        </p:txBody>
      </p:sp>
      <p:sp>
        <p:nvSpPr>
          <p:cNvPr id="7" name="Date Placeholder 7"/>
          <p:cNvSpPr>
            <a:spLocks noGrp="1"/>
          </p:cNvSpPr>
          <p:nvPr>
            <p:ph type="dt" sz="half" idx="19"/>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21614593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dy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8" name="Text Placeholder 8"/>
          <p:cNvSpPr>
            <a:spLocks noGrp="1"/>
          </p:cNvSpPr>
          <p:nvPr>
            <p:ph type="body" sz="quarter" idx="14"/>
          </p:nvPr>
        </p:nvSpPr>
        <p:spPr>
          <a:xfrm>
            <a:off x="309600" y="1760400"/>
            <a:ext cx="8405804" cy="1811476"/>
          </a:xfrm>
        </p:spPr>
        <p:txBody>
          <a:bodyPr/>
          <a:lstStyle>
            <a:lvl1pPr marL="0" indent="0">
              <a:buNone/>
              <a:defRPr sz="1800" b="1">
                <a:solidFill>
                  <a:schemeClr val="tx1"/>
                </a:solidFill>
                <a:latin typeface="Arial" pitchFamily="34" charset="0"/>
                <a:cs typeface="Arial" pitchFamily="34" charset="0"/>
              </a:defRPr>
            </a:lvl1pPr>
          </a:lstStyle>
          <a:p>
            <a:pPr lvl="0"/>
            <a:r>
              <a:rPr lang="en-US" smtClean="0"/>
              <a:t>Click to edit Master text styles</a:t>
            </a:r>
          </a:p>
        </p:txBody>
      </p:sp>
      <p:sp>
        <p:nvSpPr>
          <p:cNvPr id="10" name="Picture Placeholder 9"/>
          <p:cNvSpPr>
            <a:spLocks noGrp="1"/>
          </p:cNvSpPr>
          <p:nvPr>
            <p:ph type="pic" sz="quarter" idx="15"/>
          </p:nvPr>
        </p:nvSpPr>
        <p:spPr>
          <a:xfrm>
            <a:off x="0" y="3571875"/>
            <a:ext cx="9144000" cy="3286125"/>
          </a:xfrm>
        </p:spPr>
        <p:txBody>
          <a:bodyPr>
            <a:normAutofit/>
          </a:bodyPr>
          <a:lstStyle>
            <a:lvl1pPr>
              <a:buNone/>
              <a:defRPr/>
            </a:lvl1pPr>
          </a:lstStyle>
          <a:p>
            <a:pPr lvl="0"/>
            <a:r>
              <a:rPr lang="en-US" noProof="0" smtClean="0"/>
              <a:t>Click icon to add picture</a:t>
            </a:r>
            <a:endParaRPr lang="en-GB" noProof="0"/>
          </a:p>
        </p:txBody>
      </p:sp>
      <p:sp>
        <p:nvSpPr>
          <p:cNvPr id="6" name="Rectangle 5"/>
          <p:cNvSpPr>
            <a:spLocks noGrp="1" noChangeArrowheads="1"/>
          </p:cNvSpPr>
          <p:nvPr>
            <p:ph type="ftr" sz="quarter" idx="16"/>
          </p:nvPr>
        </p:nvSpPr>
        <p:spPr>
          <a:ln/>
        </p:spPr>
        <p:txBody>
          <a:bodyPr/>
          <a:lstStyle>
            <a:lvl1pPr>
              <a:defRPr/>
            </a:lvl1pPr>
          </a:lstStyle>
          <a:p>
            <a:pPr>
              <a:defRPr/>
            </a:pPr>
            <a:r>
              <a:rPr lang="en-GB">
                <a:solidFill>
                  <a:srgbClr val="830051"/>
                </a:solidFill>
              </a:rPr>
              <a:t>Function | Sub Function 1 | Sub Function 2</a:t>
            </a:r>
          </a:p>
        </p:txBody>
      </p:sp>
      <p:sp>
        <p:nvSpPr>
          <p:cNvPr id="9" name="Rectangle 6"/>
          <p:cNvSpPr>
            <a:spLocks noGrp="1" noChangeArrowheads="1"/>
          </p:cNvSpPr>
          <p:nvPr>
            <p:ph type="sldNum" sz="quarter" idx="17"/>
          </p:nvPr>
        </p:nvSpPr>
        <p:spPr>
          <a:ln/>
        </p:spPr>
        <p:txBody>
          <a:bodyPr/>
          <a:lstStyle>
            <a:lvl1pPr>
              <a:defRPr/>
            </a:lvl1pPr>
          </a:lstStyle>
          <a:p>
            <a:pPr>
              <a:defRPr/>
            </a:pPr>
            <a:fld id="{B7B8A080-FF2F-40B0-84E1-BE65CE5D6402}" type="slidenum">
              <a:rPr lang="en-GB">
                <a:solidFill>
                  <a:srgbClr val="000000"/>
                </a:solidFill>
              </a:rPr>
              <a:pPr>
                <a:defRPr/>
              </a:pPr>
              <a:t>‹#›</a:t>
            </a:fld>
            <a:endParaRPr lang="en-GB" dirty="0">
              <a:solidFill>
                <a:srgbClr val="000000"/>
              </a:solidFill>
            </a:endParaRPr>
          </a:p>
        </p:txBody>
      </p:sp>
      <p:sp>
        <p:nvSpPr>
          <p:cNvPr id="11" name="Date Placeholder 7"/>
          <p:cNvSpPr>
            <a:spLocks noGrp="1"/>
          </p:cNvSpPr>
          <p:nvPr>
            <p:ph type="dt" sz="half" idx="18"/>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023591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s list">
    <p:spTree>
      <p:nvGrpSpPr>
        <p:cNvPr id="1" name=""/>
        <p:cNvGrpSpPr/>
        <p:nvPr/>
      </p:nvGrpSpPr>
      <p:grpSpPr>
        <a:xfrm>
          <a:off x="0" y="0"/>
          <a:ext cx="0" cy="0"/>
          <a:chOff x="0" y="0"/>
          <a:chExt cx="0" cy="0"/>
        </a:xfrm>
      </p:grpSpPr>
      <p:sp>
        <p:nvSpPr>
          <p:cNvPr id="6" name="Title 1"/>
          <p:cNvSpPr>
            <a:spLocks noGrp="1"/>
          </p:cNvSpPr>
          <p:nvPr>
            <p:ph type="title"/>
          </p:nvPr>
        </p:nvSpPr>
        <p:spPr>
          <a:xfrm>
            <a:off x="309600" y="274638"/>
            <a:ext cx="8415338" cy="720000"/>
          </a:xfrm>
        </p:spPr>
        <p:txBody>
          <a:bodyPr/>
          <a:lstStyle>
            <a:lvl1pPr>
              <a:defRPr sz="3600"/>
            </a:lvl1pPr>
          </a:lstStyle>
          <a:p>
            <a:r>
              <a:rPr lang="en-US" smtClean="0"/>
              <a:t>Click to edit Master title style</a:t>
            </a:r>
            <a:endParaRPr lang="en-GB" dirty="0"/>
          </a:p>
        </p:txBody>
      </p:sp>
      <p:sp>
        <p:nvSpPr>
          <p:cNvPr id="7" name="Text Placeholder 6"/>
          <p:cNvSpPr>
            <a:spLocks noGrp="1"/>
          </p:cNvSpPr>
          <p:nvPr>
            <p:ph type="body" sz="quarter" idx="12"/>
          </p:nvPr>
        </p:nvSpPr>
        <p:spPr>
          <a:xfrm>
            <a:off x="309600" y="1760400"/>
            <a:ext cx="6706800" cy="4424400"/>
          </a:xfrm>
        </p:spPr>
        <p:txBody>
          <a:bodyPr/>
          <a:lstStyle>
            <a:lvl1pPr marL="342900" indent="-342900">
              <a:buClrTx/>
              <a:buFont typeface="+mj-lt"/>
              <a:buAutoNum type="arabicPeriod"/>
              <a:defRPr b="1">
                <a:latin typeface="Arial" pitchFamily="34" charset="0"/>
                <a:cs typeface="Arial" pitchFamily="34" charset="0"/>
              </a:defRPr>
            </a:lvl1pPr>
            <a:lvl2pPr marL="720000" indent="-180000">
              <a:defRPr sz="1600" baseline="0">
                <a:latin typeface="Arial" pitchFamily="34" charset="0"/>
                <a:cs typeface="Arial" pitchFamily="34" charset="0"/>
              </a:defRPr>
            </a:lvl2pPr>
            <a:lvl3pPr marL="900000">
              <a:defRPr sz="1600">
                <a:latin typeface="Arial" pitchFamily="34" charset="0"/>
                <a:cs typeface="Arial" pitchFamily="34" charset="0"/>
              </a:defRPr>
            </a:lvl3pPr>
          </a:lstStyle>
          <a:p>
            <a:pPr lvl="0"/>
            <a:r>
              <a:rPr lang="en-US" smtClean="0"/>
              <a:t>Click to edit Master text styles</a:t>
            </a:r>
          </a:p>
          <a:p>
            <a:pPr lvl="1"/>
            <a:r>
              <a:rPr lang="en-US" smtClean="0"/>
              <a:t>Second level</a:t>
            </a:r>
          </a:p>
          <a:p>
            <a:pPr lvl="2"/>
            <a:r>
              <a:rPr lang="en-US" smtClean="0"/>
              <a:t>Third level</a:t>
            </a:r>
          </a:p>
        </p:txBody>
      </p:sp>
      <p:sp>
        <p:nvSpPr>
          <p:cNvPr id="4" name="Rectangle 5"/>
          <p:cNvSpPr>
            <a:spLocks noGrp="1" noChangeArrowheads="1"/>
          </p:cNvSpPr>
          <p:nvPr>
            <p:ph type="ftr" sz="quarter" idx="13"/>
          </p:nvPr>
        </p:nvSpPr>
        <p:spPr>
          <a:ln/>
        </p:spPr>
        <p:txBody>
          <a:bodyPr/>
          <a:lstStyle>
            <a:lvl1pPr>
              <a:defRPr/>
            </a:lvl1pPr>
          </a:lstStyle>
          <a:p>
            <a:pPr>
              <a:defRPr/>
            </a:pPr>
            <a:r>
              <a:rPr lang="en-GB">
                <a:solidFill>
                  <a:srgbClr val="830051"/>
                </a:solidFill>
              </a:rPr>
              <a:t>Function | Sub Function 1 | Sub Function 2</a:t>
            </a:r>
          </a:p>
        </p:txBody>
      </p:sp>
      <p:sp>
        <p:nvSpPr>
          <p:cNvPr id="5" name="Rectangle 6"/>
          <p:cNvSpPr>
            <a:spLocks noGrp="1" noChangeArrowheads="1"/>
          </p:cNvSpPr>
          <p:nvPr>
            <p:ph type="sldNum" sz="quarter" idx="14"/>
          </p:nvPr>
        </p:nvSpPr>
        <p:spPr>
          <a:ln/>
        </p:spPr>
        <p:txBody>
          <a:bodyPr/>
          <a:lstStyle>
            <a:lvl1pPr>
              <a:defRPr/>
            </a:lvl1pPr>
          </a:lstStyle>
          <a:p>
            <a:pPr>
              <a:defRPr/>
            </a:pPr>
            <a:fld id="{146E0D39-0D46-4083-85A1-6AD0EADE46BE}" type="slidenum">
              <a:rPr lang="en-GB">
                <a:solidFill>
                  <a:srgbClr val="000000"/>
                </a:solidFill>
              </a:rPr>
              <a:pPr>
                <a:defRPr/>
              </a:pPr>
              <a:t>‹#›</a:t>
            </a:fld>
            <a:endParaRPr lang="en-GB" dirty="0">
              <a:solidFill>
                <a:srgbClr val="000000"/>
              </a:solidFill>
            </a:endParaRPr>
          </a:p>
        </p:txBody>
      </p:sp>
      <p:sp>
        <p:nvSpPr>
          <p:cNvPr id="8" name="Date Placeholder 7"/>
          <p:cNvSpPr>
            <a:spLocks noGrp="1"/>
          </p:cNvSpPr>
          <p:nvPr>
            <p:ph type="dt" sz="half" idx="15"/>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4015519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1E7FD0B1-56B9-4875-88E7-D397617F83C7}" type="slidenum">
              <a:rPr lang="en-US" altLang="en-US"/>
              <a:pPr/>
              <a:t>‹#›</a:t>
            </a:fld>
            <a:endParaRPr lang="en-US" altLang="en-US"/>
          </a:p>
        </p:txBody>
      </p:sp>
    </p:spTree>
    <p:extLst>
      <p:ext uri="{BB962C8B-B14F-4D97-AF65-F5344CB8AC3E}">
        <p14:creationId xmlns:p14="http://schemas.microsoft.com/office/powerpoint/2010/main" val="39026022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8"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4" name="Rectangle 5"/>
          <p:cNvSpPr>
            <a:spLocks noGrp="1" noChangeArrowheads="1"/>
          </p:cNvSpPr>
          <p:nvPr>
            <p:ph type="ftr" sz="quarter" idx="14"/>
          </p:nvPr>
        </p:nvSpPr>
        <p:spPr>
          <a:ln/>
        </p:spPr>
        <p:txBody>
          <a:bodyPr/>
          <a:lstStyle>
            <a:lvl1pPr>
              <a:defRPr/>
            </a:lvl1pPr>
          </a:lstStyle>
          <a:p>
            <a:pPr>
              <a:defRPr/>
            </a:pPr>
            <a:r>
              <a:rPr lang="en-GB">
                <a:solidFill>
                  <a:srgbClr val="830051"/>
                </a:solidFill>
              </a:rPr>
              <a:t>Function | Sub Function 1 | Sub Function 2</a:t>
            </a:r>
          </a:p>
        </p:txBody>
      </p:sp>
      <p:sp>
        <p:nvSpPr>
          <p:cNvPr id="5" name="Rectangle 6"/>
          <p:cNvSpPr>
            <a:spLocks noGrp="1" noChangeArrowheads="1"/>
          </p:cNvSpPr>
          <p:nvPr>
            <p:ph type="sldNum" sz="quarter" idx="15"/>
          </p:nvPr>
        </p:nvSpPr>
        <p:spPr>
          <a:ln/>
        </p:spPr>
        <p:txBody>
          <a:bodyPr/>
          <a:lstStyle>
            <a:lvl1pPr>
              <a:defRPr/>
            </a:lvl1pPr>
          </a:lstStyle>
          <a:p>
            <a:pPr>
              <a:defRPr/>
            </a:pPr>
            <a:fld id="{E85B9462-62F2-4B2D-BF34-6C40B2B29A1D}" type="slidenum">
              <a:rPr lang="en-GB">
                <a:solidFill>
                  <a:srgbClr val="000000"/>
                </a:solidFill>
              </a:rPr>
              <a:pPr>
                <a:defRPr/>
              </a:pPr>
              <a:t>‹#›</a:t>
            </a:fld>
            <a:endParaRPr lang="en-GB" dirty="0">
              <a:solidFill>
                <a:srgbClr val="000000"/>
              </a:solidFill>
            </a:endParaRPr>
          </a:p>
        </p:txBody>
      </p:sp>
      <p:sp>
        <p:nvSpPr>
          <p:cNvPr id="6" name="Date Placeholder 7"/>
          <p:cNvSpPr>
            <a:spLocks noGrp="1"/>
          </p:cNvSpPr>
          <p:nvPr>
            <p:ph type="dt" sz="half" idx="16"/>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5130205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with Classification and logo">
    <p:spTree>
      <p:nvGrpSpPr>
        <p:cNvPr id="1" name=""/>
        <p:cNvGrpSpPr/>
        <p:nvPr/>
      </p:nvGrpSpPr>
      <p:grpSpPr>
        <a:xfrm>
          <a:off x="0" y="0"/>
          <a:ext cx="0" cy="0"/>
          <a:chOff x="0" y="0"/>
          <a:chExt cx="0" cy="0"/>
        </a:xfrm>
      </p:grpSpPr>
      <p:pic>
        <p:nvPicPr>
          <p:cNvPr id="6" name="Picture 12" descr="vertical-logo"/>
          <p:cNvPicPr>
            <a:picLocks noChangeAspect="1" noChangeArrowheads="1"/>
          </p:cNvPicPr>
          <p:nvPr userDrawn="1"/>
        </p:nvPicPr>
        <p:blipFill>
          <a:blip r:embed="rId2" cstate="print"/>
          <a:srcRect/>
          <a:stretch>
            <a:fillRect/>
          </a:stretch>
        </p:blipFill>
        <p:spPr bwMode="auto">
          <a:xfrm>
            <a:off x="8210550" y="3570288"/>
            <a:ext cx="528638" cy="2879725"/>
          </a:xfrm>
          <a:prstGeom prst="rect">
            <a:avLst/>
          </a:prstGeom>
          <a:noFill/>
          <a:ln w="9525">
            <a:noFill/>
            <a:miter lim="800000"/>
            <a:headEnd/>
            <a:tailEnd/>
          </a:ln>
        </p:spPr>
      </p:pic>
      <p:sp>
        <p:nvSpPr>
          <p:cNvPr id="4098" name="Rectangle 2"/>
          <p:cNvSpPr>
            <a:spLocks noGrp="1" noChangeArrowheads="1"/>
          </p:cNvSpPr>
          <p:nvPr>
            <p:ph type="ctrTitle"/>
          </p:nvPr>
        </p:nvSpPr>
        <p:spPr>
          <a:xfrm>
            <a:off x="309563" y="142852"/>
            <a:ext cx="7791450" cy="1573200"/>
          </a:xfrm>
        </p:spPr>
        <p:txBody>
          <a:bodyPr anchor="b"/>
          <a:lstStyle>
            <a:lvl1pPr>
              <a:lnSpc>
                <a:spcPct val="100000"/>
              </a:lnSpc>
              <a:defRPr sz="4600">
                <a:solidFill>
                  <a:schemeClr val="tx2"/>
                </a:solidFill>
                <a:latin typeface="Arial" pitchFamily="34" charset="0"/>
                <a:cs typeface="Arial" pitchFamily="34" charset="0"/>
              </a:defRPr>
            </a:lvl1pPr>
          </a:lstStyle>
          <a:p>
            <a:r>
              <a:rPr lang="en-US" smtClean="0"/>
              <a:t>Click to edit Master title style</a:t>
            </a:r>
            <a:endParaRPr lang="en-GB" dirty="0"/>
          </a:p>
        </p:txBody>
      </p:sp>
      <p:sp>
        <p:nvSpPr>
          <p:cNvPr id="4099" name="Rectangle 3"/>
          <p:cNvSpPr>
            <a:spLocks noGrp="1" noChangeArrowheads="1"/>
          </p:cNvSpPr>
          <p:nvPr>
            <p:ph type="subTitle" idx="1"/>
          </p:nvPr>
        </p:nvSpPr>
        <p:spPr>
          <a:xfrm>
            <a:off x="309563" y="3390912"/>
            <a:ext cx="7548585" cy="1752600"/>
          </a:xfrm>
        </p:spPr>
        <p:txBody>
          <a:bodyPr/>
          <a:lstStyle>
            <a:lvl1pPr marL="0" indent="0">
              <a:buNone/>
              <a:defRPr sz="2000" b="1" baseline="0">
                <a:latin typeface="Arial" pitchFamily="34" charset="0"/>
                <a:cs typeface="Arial" pitchFamily="34" charset="0"/>
              </a:defRPr>
            </a:lvl1pPr>
          </a:lstStyle>
          <a:p>
            <a:r>
              <a:rPr lang="en-US" smtClean="0"/>
              <a:t>Click to edit Master subtitle style</a:t>
            </a:r>
            <a:endParaRPr lang="en-GB" dirty="0"/>
          </a:p>
        </p:txBody>
      </p:sp>
      <p:sp>
        <p:nvSpPr>
          <p:cNvPr id="8" name="Text Placeholder 7"/>
          <p:cNvSpPr>
            <a:spLocks noGrp="1"/>
          </p:cNvSpPr>
          <p:nvPr>
            <p:ph type="body" sz="quarter" idx="12"/>
          </p:nvPr>
        </p:nvSpPr>
        <p:spPr>
          <a:xfrm>
            <a:off x="310012" y="1714488"/>
            <a:ext cx="7795763" cy="1573200"/>
          </a:xfrm>
          <a:noFill/>
          <a:ln>
            <a:noFill/>
          </a:ln>
        </p:spPr>
        <p:txBody>
          <a:bodyPr>
            <a:noAutofit/>
          </a:bodyPr>
          <a:lstStyle>
            <a:lvl1pPr marL="0" indent="0">
              <a:lnSpc>
                <a:spcPct val="100000"/>
              </a:lnSpc>
              <a:buNone/>
              <a:defRPr sz="4600" b="1" baseline="0">
                <a:solidFill>
                  <a:schemeClr val="accent2"/>
                </a:solidFill>
                <a:latin typeface="Arial" pitchFamily="34" charset="0"/>
                <a:cs typeface="Arial" pitchFamily="34" charset="0"/>
              </a:defRPr>
            </a:lvl1pPr>
            <a:lvl2pPr>
              <a:buNone/>
              <a:defRPr/>
            </a:lvl2pPr>
          </a:lstStyle>
          <a:p>
            <a:pPr lvl="0"/>
            <a:r>
              <a:rPr lang="en-US" smtClean="0"/>
              <a:t>Click to edit Master text styles</a:t>
            </a:r>
          </a:p>
        </p:txBody>
      </p:sp>
      <p:sp>
        <p:nvSpPr>
          <p:cNvPr id="9" name="Picture Placeholder 8"/>
          <p:cNvSpPr>
            <a:spLocks noGrp="1"/>
          </p:cNvSpPr>
          <p:nvPr>
            <p:ph type="pic" sz="quarter" idx="13"/>
          </p:nvPr>
        </p:nvSpPr>
        <p:spPr>
          <a:xfrm>
            <a:off x="284400" y="5648400"/>
            <a:ext cx="3463200" cy="633600"/>
          </a:xfrm>
        </p:spPr>
        <p:txBody>
          <a:bodyPr>
            <a:normAutofit/>
          </a:bodyPr>
          <a:lstStyle>
            <a:lvl1pPr marL="0" indent="0">
              <a:buFont typeface="Arial" pitchFamily="34" charset="0"/>
              <a:buNone/>
              <a:defRPr sz="1400"/>
            </a:lvl1pPr>
          </a:lstStyle>
          <a:p>
            <a:pPr lvl="0"/>
            <a:r>
              <a:rPr lang="en-US" noProof="0" smtClean="0"/>
              <a:t>Click icon to add picture</a:t>
            </a:r>
            <a:endParaRPr lang="en-GB" noProof="0" dirty="0"/>
          </a:p>
        </p:txBody>
      </p:sp>
    </p:spTree>
    <p:extLst>
      <p:ext uri="{BB962C8B-B14F-4D97-AF65-F5344CB8AC3E}">
        <p14:creationId xmlns:p14="http://schemas.microsoft.com/office/powerpoint/2010/main" val="15144265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27200A4-4BDD-4AE9-BC73-7BBB3175C639}" type="slidenum">
              <a:rPr lang="en-US"/>
              <a:pPr>
                <a:defRPr/>
              </a:pPr>
              <a:t>‹#›</a:t>
            </a:fld>
            <a:endParaRPr lang="en-US"/>
          </a:p>
        </p:txBody>
      </p:sp>
    </p:spTree>
    <p:extLst>
      <p:ext uri="{BB962C8B-B14F-4D97-AF65-F5344CB8AC3E}">
        <p14:creationId xmlns:p14="http://schemas.microsoft.com/office/powerpoint/2010/main" val="39070548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3550A99-A1E3-4495-B39A-D66D882DCF9A}" type="slidenum">
              <a:rPr lang="en-US"/>
              <a:pPr>
                <a:defRPr/>
              </a:pPr>
              <a:t>‹#›</a:t>
            </a:fld>
            <a:endParaRPr lang="en-US"/>
          </a:p>
        </p:txBody>
      </p:sp>
    </p:spTree>
    <p:extLst>
      <p:ext uri="{BB962C8B-B14F-4D97-AF65-F5344CB8AC3E}">
        <p14:creationId xmlns:p14="http://schemas.microsoft.com/office/powerpoint/2010/main" val="26835502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E7641A8-C96A-4946-937D-DCE62A9DBA1F}" type="slidenum">
              <a:rPr lang="en-US"/>
              <a:pPr>
                <a:defRPr/>
              </a:pPr>
              <a:t>‹#›</a:t>
            </a:fld>
            <a:endParaRPr lang="en-US"/>
          </a:p>
        </p:txBody>
      </p:sp>
    </p:spTree>
    <p:extLst>
      <p:ext uri="{BB962C8B-B14F-4D97-AF65-F5344CB8AC3E}">
        <p14:creationId xmlns:p14="http://schemas.microsoft.com/office/powerpoint/2010/main" val="18637950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C745721-25BD-4E70-83BD-41D07BB35C5F}" type="slidenum">
              <a:rPr lang="en-US"/>
              <a:pPr>
                <a:defRPr/>
              </a:pPr>
              <a:t>‹#›</a:t>
            </a:fld>
            <a:endParaRPr lang="en-US"/>
          </a:p>
        </p:txBody>
      </p:sp>
    </p:spTree>
    <p:extLst>
      <p:ext uri="{BB962C8B-B14F-4D97-AF65-F5344CB8AC3E}">
        <p14:creationId xmlns:p14="http://schemas.microsoft.com/office/powerpoint/2010/main" val="33927114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FF470C5-64DD-470C-B1B9-C5AEBB8ACD09}" type="slidenum">
              <a:rPr lang="en-US"/>
              <a:pPr>
                <a:defRPr/>
              </a:pPr>
              <a:t>‹#›</a:t>
            </a:fld>
            <a:endParaRPr lang="en-US"/>
          </a:p>
        </p:txBody>
      </p:sp>
    </p:spTree>
    <p:extLst>
      <p:ext uri="{BB962C8B-B14F-4D97-AF65-F5344CB8AC3E}">
        <p14:creationId xmlns:p14="http://schemas.microsoft.com/office/powerpoint/2010/main" val="26164357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554D4D9-5F34-459B-8328-4DE31CC2B2A5}" type="slidenum">
              <a:rPr lang="en-US"/>
              <a:pPr>
                <a:defRPr/>
              </a:pPr>
              <a:t>‹#›</a:t>
            </a:fld>
            <a:endParaRPr lang="en-US"/>
          </a:p>
        </p:txBody>
      </p:sp>
    </p:spTree>
    <p:extLst>
      <p:ext uri="{BB962C8B-B14F-4D97-AF65-F5344CB8AC3E}">
        <p14:creationId xmlns:p14="http://schemas.microsoft.com/office/powerpoint/2010/main" val="2684649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E784E88-4854-47D1-A832-9EB9BDFB174C}" type="slidenum">
              <a:rPr lang="en-US"/>
              <a:pPr>
                <a:defRPr/>
              </a:pPr>
              <a:t>‹#›</a:t>
            </a:fld>
            <a:endParaRPr lang="en-US"/>
          </a:p>
        </p:txBody>
      </p:sp>
    </p:spTree>
    <p:extLst>
      <p:ext uri="{BB962C8B-B14F-4D97-AF65-F5344CB8AC3E}">
        <p14:creationId xmlns:p14="http://schemas.microsoft.com/office/powerpoint/2010/main" val="41495685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E0A6603-27DF-4562-9F46-F0BAD22D9C93}" type="slidenum">
              <a:rPr lang="en-US"/>
              <a:pPr>
                <a:defRPr/>
              </a:pPr>
              <a:t>‹#›</a:t>
            </a:fld>
            <a:endParaRPr lang="en-US"/>
          </a:p>
        </p:txBody>
      </p:sp>
    </p:spTree>
    <p:extLst>
      <p:ext uri="{BB962C8B-B14F-4D97-AF65-F5344CB8AC3E}">
        <p14:creationId xmlns:p14="http://schemas.microsoft.com/office/powerpoint/2010/main" val="3785248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CCECD11D-6332-4D77-BD27-2DF0ACFD7C0A}" type="slidenum">
              <a:rPr lang="en-US" altLang="en-US"/>
              <a:pPr/>
              <a:t>‹#›</a:t>
            </a:fld>
            <a:endParaRPr lang="en-US" altLang="en-US"/>
          </a:p>
        </p:txBody>
      </p:sp>
    </p:spTree>
    <p:extLst>
      <p:ext uri="{BB962C8B-B14F-4D97-AF65-F5344CB8AC3E}">
        <p14:creationId xmlns:p14="http://schemas.microsoft.com/office/powerpoint/2010/main" val="41287760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089F01D-BC33-4F40-B974-F0D8BFB7B494}" type="slidenum">
              <a:rPr lang="en-US"/>
              <a:pPr>
                <a:defRPr/>
              </a:pPr>
              <a:t>‹#›</a:t>
            </a:fld>
            <a:endParaRPr lang="en-US"/>
          </a:p>
        </p:txBody>
      </p:sp>
    </p:spTree>
    <p:extLst>
      <p:ext uri="{BB962C8B-B14F-4D97-AF65-F5344CB8AC3E}">
        <p14:creationId xmlns:p14="http://schemas.microsoft.com/office/powerpoint/2010/main" val="42943055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991D1E6-5F6E-48DB-8201-1276F3E44C9A}" type="slidenum">
              <a:rPr lang="en-US"/>
              <a:pPr>
                <a:defRPr/>
              </a:pPr>
              <a:t>‹#›</a:t>
            </a:fld>
            <a:endParaRPr lang="en-US"/>
          </a:p>
        </p:txBody>
      </p:sp>
    </p:spTree>
    <p:extLst>
      <p:ext uri="{BB962C8B-B14F-4D97-AF65-F5344CB8AC3E}">
        <p14:creationId xmlns:p14="http://schemas.microsoft.com/office/powerpoint/2010/main" val="31294090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059CBCF-954E-4337-BCFB-4E03A7D98610}" type="slidenum">
              <a:rPr lang="en-US"/>
              <a:pPr>
                <a:defRPr/>
              </a:pPr>
              <a:t>‹#›</a:t>
            </a:fld>
            <a:endParaRPr lang="en-US"/>
          </a:p>
        </p:txBody>
      </p:sp>
    </p:spTree>
    <p:extLst>
      <p:ext uri="{BB962C8B-B14F-4D97-AF65-F5344CB8AC3E}">
        <p14:creationId xmlns:p14="http://schemas.microsoft.com/office/powerpoint/2010/main" val="42696263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FD71BC9-687C-4B65-80E4-C5DC47A6FFD2}" type="slidenum">
              <a:rPr lang="en-US"/>
              <a:pPr>
                <a:defRPr/>
              </a:pPr>
              <a:t>‹#›</a:t>
            </a:fld>
            <a:endParaRPr lang="en-US"/>
          </a:p>
        </p:txBody>
      </p:sp>
    </p:spTree>
    <p:extLst>
      <p:ext uri="{BB962C8B-B14F-4D97-AF65-F5344CB8AC3E}">
        <p14:creationId xmlns:p14="http://schemas.microsoft.com/office/powerpoint/2010/main" val="11355499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26EC5A-BDB6-4A39-B2AA-7B68AC842B9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57069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EEE9ECD-53B9-4D4E-8185-8A83CCB666D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55391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E68C13-6EC6-4337-80E1-C996335F50B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97772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1DA1FF1-FF2A-4D67-8F4D-3768106D66F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1994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3CD5430-D48F-4880-91B9-CE80DC38939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99742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24E502C-AF76-48A7-964D-52010833947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7101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E2A16BF4-E139-4A1A-914B-C01216E3DAB4}" type="slidenum">
              <a:rPr lang="en-US" altLang="en-US"/>
              <a:pPr/>
              <a:t>‹#›</a:t>
            </a:fld>
            <a:endParaRPr lang="en-US" altLang="en-US"/>
          </a:p>
        </p:txBody>
      </p:sp>
    </p:spTree>
    <p:extLst>
      <p:ext uri="{BB962C8B-B14F-4D97-AF65-F5344CB8AC3E}">
        <p14:creationId xmlns:p14="http://schemas.microsoft.com/office/powerpoint/2010/main" val="23620294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80D1CB2-A06E-4EB3-92AF-D9747124F8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8361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3D5C48C-BCE4-4842-9EAF-E7E467E10A3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59331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FDFAFA2-9171-4724-86DE-B3C583E3D33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24087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DDA803B-A40D-4EA0-933B-D2E0012E532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91826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5FBC32A-A832-4BB7-AD78-0F5584D954B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60850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9D38221-9C74-499F-BA2C-58B05AD3543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57761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BBDC42-DCA2-48A8-ACDB-0EFF2FCBDF1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17845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0830A16-3076-41BF-8676-B1EC197C0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95599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ACCC1B7-B70A-468D-A50D-1F69B0659AC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729861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61D4C21-6388-4F81-9980-BE706EDEC59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4987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8BD0A67-E155-4A05-AC01-FF8E7F18CDD3}" type="slidenum">
              <a:rPr lang="en-US" altLang="en-US"/>
              <a:pPr/>
              <a:t>‹#›</a:t>
            </a:fld>
            <a:endParaRPr lang="en-US" altLang="en-US"/>
          </a:p>
        </p:txBody>
      </p:sp>
    </p:spTree>
    <p:extLst>
      <p:ext uri="{BB962C8B-B14F-4D97-AF65-F5344CB8AC3E}">
        <p14:creationId xmlns:p14="http://schemas.microsoft.com/office/powerpoint/2010/main" val="9250130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5907D21-D5F4-4777-B8BD-819ED14C1DE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13767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10F6CDF-0CE0-4A84-8922-1DC981F5884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3363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4DA044-F0C6-4559-94BB-7FAD0ABFC0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48099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A675064-9B6A-4A6C-A6AC-4A0FF2ECAD2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4580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CED7E5-3114-4809-9E6E-A5FE217337C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87184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C615A2-C981-454E-89C5-B1EA767E28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39753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4F42DCEF-3B52-48A9-BF73-9C87655D89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67800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C167A8EB-BD44-4CBD-A594-95E2AE462AF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88670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3F1B8C0C-FEF0-42CA-A24F-E9D9B8D843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17334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728B3F-2A5E-4CEC-9170-A04634840C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8685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DEA3D6B-8762-4150-8409-BB120C4BA65B}" type="slidenum">
              <a:rPr lang="en-US" altLang="en-US"/>
              <a:pPr/>
              <a:t>‹#›</a:t>
            </a:fld>
            <a:endParaRPr lang="en-US" altLang="en-US"/>
          </a:p>
        </p:txBody>
      </p:sp>
    </p:spTree>
    <p:extLst>
      <p:ext uri="{BB962C8B-B14F-4D97-AF65-F5344CB8AC3E}">
        <p14:creationId xmlns:p14="http://schemas.microsoft.com/office/powerpoint/2010/main" val="15001778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277ED7-9549-4DD5-9A0A-629A753860F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79078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17BA7E-529B-411E-BD30-7933DCF461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84046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AABFDA-C3A3-4645-9DAD-B0EEF50FF9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95426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55B7099-D08F-4C12-B1D1-B0254418F2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56279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C031B59-A4DA-4715-945A-6C2B434321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47671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9F907F4-4EFB-4019-9808-0BAFC8F7D1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7206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445732-0EFC-4E57-84EB-8F009C0850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59823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DED9F14-D48A-4C06-AC96-F17040FB15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50846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D6C2AA-3663-42BF-BDA7-36F0BBE3BF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65837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1B848F-EBCB-43BC-A04F-F210387FD8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4124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theme" Target="../theme/theme10.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theme" Target="../theme/theme11.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theme" Target="../theme/theme12.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3.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theme" Target="../theme/theme14.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theme" Target="../theme/theme15.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5" Type="http://schemas.openxmlformats.org/officeDocument/2006/relationships/theme" Target="../theme/theme16.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slideLayout" Target="../slideLayouts/slideLayout2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theme" Target="../theme/theme17.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slideLayout" Target="../slideLayouts/slideLayout254.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5" Type="http://schemas.openxmlformats.org/officeDocument/2006/relationships/theme" Target="../theme/theme19.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slideLayout" Target="../slideLayouts/slideLayout2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slideLayout" Target="../slideLayouts/slideLayout268.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theme" Target="../theme/theme21.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slideLayout" Target="../slideLayouts/slideLayout293.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slideLayout" Target="../slideLayouts/slideLayout306.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slideLayout" Target="../slideLayouts/slideLayout305.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5" Type="http://schemas.openxmlformats.org/officeDocument/2006/relationships/theme" Target="../theme/theme23.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 Id="rId14" Type="http://schemas.openxmlformats.org/officeDocument/2006/relationships/slideLayout" Target="../slideLayouts/slideLayout30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15.xml"/><Relationship Id="rId13" Type="http://schemas.openxmlformats.org/officeDocument/2006/relationships/slideLayout" Target="../slideLayouts/slideLayout320.xml"/><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slideLayout" Target="../slideLayouts/slideLayout319.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slideLayout" Target="../slideLayouts/slideLayout333.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slideLayout" Target="../slideLayouts/slideLayout332.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5" Type="http://schemas.openxmlformats.org/officeDocument/2006/relationships/theme" Target="../theme/theme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 Id="rId14" Type="http://schemas.openxmlformats.org/officeDocument/2006/relationships/slideLayout" Target="../slideLayouts/slideLayout33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42.xml"/><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26.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slideLayout" Target="../slideLayouts/slideLayout358.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slideLayout" Target="../slideLayouts/slideLayout357.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66.xml"/><Relationship Id="rId13" Type="http://schemas.openxmlformats.org/officeDocument/2006/relationships/theme" Target="../theme/theme28.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slideLayout" Target="../slideLayouts/slideLayout370.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78.xml"/><Relationship Id="rId13" Type="http://schemas.openxmlformats.org/officeDocument/2006/relationships/slideLayout" Target="../slideLayouts/slideLayout383.xml"/><Relationship Id="rId3" Type="http://schemas.openxmlformats.org/officeDocument/2006/relationships/slideLayout" Target="../slideLayouts/slideLayout373.xml"/><Relationship Id="rId7" Type="http://schemas.openxmlformats.org/officeDocument/2006/relationships/slideLayout" Target="../slideLayouts/slideLayout377.xml"/><Relationship Id="rId12" Type="http://schemas.openxmlformats.org/officeDocument/2006/relationships/slideLayout" Target="../slideLayouts/slideLayout382.xml"/><Relationship Id="rId17" Type="http://schemas.openxmlformats.org/officeDocument/2006/relationships/theme" Target="../theme/theme29.xml"/><Relationship Id="rId2" Type="http://schemas.openxmlformats.org/officeDocument/2006/relationships/slideLayout" Target="../slideLayouts/slideLayout372.xml"/><Relationship Id="rId16" Type="http://schemas.openxmlformats.org/officeDocument/2006/relationships/slideLayout" Target="../slideLayouts/slideLayout386.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5" Type="http://schemas.openxmlformats.org/officeDocument/2006/relationships/slideLayout" Target="../slideLayouts/slideLayout375.xml"/><Relationship Id="rId15" Type="http://schemas.openxmlformats.org/officeDocument/2006/relationships/slideLayout" Target="../slideLayouts/slideLayout385.xml"/><Relationship Id="rId10" Type="http://schemas.openxmlformats.org/officeDocument/2006/relationships/slideLayout" Target="../slideLayouts/slideLayout380.xml"/><Relationship Id="rId4" Type="http://schemas.openxmlformats.org/officeDocument/2006/relationships/slideLayout" Target="../slideLayouts/slideLayout374.xml"/><Relationship Id="rId9" Type="http://schemas.openxmlformats.org/officeDocument/2006/relationships/slideLayout" Target="../slideLayouts/slideLayout379.xml"/><Relationship Id="rId14" Type="http://schemas.openxmlformats.org/officeDocument/2006/relationships/slideLayout" Target="../slideLayouts/slideLayout38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theme" Target="../theme/theme3.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94.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theme" Target="../theme/theme30.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405.xml"/><Relationship Id="rId13" Type="http://schemas.openxmlformats.org/officeDocument/2006/relationships/theme" Target="../theme/theme31.xml"/><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slideLayout" Target="../slideLayouts/slideLayout409.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theme" Target="../theme/theme32.xml"/><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slideLayout" Target="../slideLayouts/slideLayout421.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429.xml"/><Relationship Id="rId13" Type="http://schemas.openxmlformats.org/officeDocument/2006/relationships/theme" Target="../theme/theme33.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slideLayout" Target="../slideLayouts/slideLayout433.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441.xml"/><Relationship Id="rId13" Type="http://schemas.openxmlformats.org/officeDocument/2006/relationships/theme" Target="../theme/theme34.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slideLayout" Target="../slideLayouts/slideLayout445.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53.xml"/><Relationship Id="rId13" Type="http://schemas.openxmlformats.org/officeDocument/2006/relationships/theme" Target="../theme/theme35.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slideLayout" Target="../slideLayouts/slideLayout457.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theme" Target="../theme/theme6.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theme" Target="../theme/theme7.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8.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E5DA0C5-A6CD-4677-99BF-A14A93AED53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85" r:id="rId12"/>
    <p:sldLayoutId id="2147483687"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a:defRPr/>
            </a:pPr>
            <a:fld id="{0E794B84-0735-4ACE-B93D-BDD7427E8D56}" type="slidenum">
              <a:rPr lang="en-US"/>
              <a:pPr>
                <a:defRPr/>
              </a:pPr>
              <a:t>‹#›</a:t>
            </a:fld>
            <a:endParaRPr lang="en-US"/>
          </a:p>
        </p:txBody>
      </p:sp>
    </p:spTree>
    <p:extLst>
      <p:ext uri="{BB962C8B-B14F-4D97-AF65-F5344CB8AC3E}">
        <p14:creationId xmlns:p14="http://schemas.microsoft.com/office/powerpoint/2010/main" val="3321869602"/>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BA061B0E-EC41-4A21-9A49-3EA8932280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5315725"/>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150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a:defRPr/>
            </a:pPr>
            <a:fld id="{00AFDF0D-DAD6-4DCB-BBFC-65C7FC298F93}" type="slidenum">
              <a:rPr lang="en-US"/>
              <a:pPr>
                <a:defRPr/>
              </a:pPr>
              <a:t>‹#›</a:t>
            </a:fld>
            <a:endParaRPr lang="en-US"/>
          </a:p>
        </p:txBody>
      </p:sp>
    </p:spTree>
    <p:extLst>
      <p:ext uri="{BB962C8B-B14F-4D97-AF65-F5344CB8AC3E}">
        <p14:creationId xmlns:p14="http://schemas.microsoft.com/office/powerpoint/2010/main" val="57936091"/>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pPr>
            <a:fld id="{7C022F1D-6F4D-44C8-81AB-F57FA447BA02}" type="datetimeFigureOut">
              <a:rPr lang="en-US" smtClean="0">
                <a:solidFill>
                  <a:prstClr val="black">
                    <a:tint val="75000"/>
                  </a:prstClr>
                </a:solidFill>
              </a:rPr>
              <a:pPr fontAlgn="auto">
                <a:spcBef>
                  <a:spcPts val="0"/>
                </a:spcBef>
                <a:spcAft>
                  <a:spcPts val="0"/>
                </a:spcAft>
              </a:pPr>
              <a:t>11/14/2017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pPr>
            <a:fld id="{6D58FBEB-041A-43A5-B4BE-B00E6D8FD593}" type="slidenum">
              <a:rPr lang="en-US" smtClean="0">
                <a:solidFill>
                  <a:prstClr val="black">
                    <a:tint val="75000"/>
                  </a:prstClr>
                </a:solidFill>
              </a:rPr>
              <a:pPr fontAlgn="auto">
                <a:spcBef>
                  <a:spcPts val="0"/>
                </a:spcBef>
                <a:spcAft>
                  <a:spcPts val="0"/>
                </a:spcAft>
              </a:pPr>
              <a:t>‹#›</a:t>
            </a:fld>
            <a:endParaRPr lang="en-US" dirty="0">
              <a:solidFill>
                <a:prstClr val="black">
                  <a:tint val="75000"/>
                </a:prstClr>
              </a:solidFill>
            </a:endParaRPr>
          </a:p>
        </p:txBody>
      </p:sp>
    </p:spTree>
    <p:extLst>
      <p:ext uri="{BB962C8B-B14F-4D97-AF65-F5344CB8AC3E}">
        <p14:creationId xmlns:p14="http://schemas.microsoft.com/office/powerpoint/2010/main" val="963425031"/>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52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solidFill>
                <a:srgbClr val="000000"/>
              </a:solidFill>
            </a:endParaRPr>
          </a:p>
        </p:txBody>
      </p:sp>
      <p:sp>
        <p:nvSpPr>
          <p:cNvPr id="65229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solidFill>
                <a:srgbClr val="000000"/>
              </a:solidFill>
            </a:endParaRPr>
          </a:p>
        </p:txBody>
      </p:sp>
      <p:sp>
        <p:nvSpPr>
          <p:cNvPr id="65229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DD26EF6B-4132-4FD0-9383-B302836929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6831647"/>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 id="2147483949"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a:defRPr/>
            </a:pPr>
            <a:fld id="{85CC334A-4504-49EC-99D2-3CA8AB3620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2551900"/>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pPr>
            <a:fld id="{DA7A2894-A709-4C9D-BDF5-EB9BC6ADC6BF}" type="datetimeFigureOut">
              <a:rPr lang="en-US" smtClean="0">
                <a:solidFill>
                  <a:prstClr val="black">
                    <a:tint val="75000"/>
                  </a:prstClr>
                </a:solidFill>
              </a:rPr>
              <a:pPr fontAlgn="auto">
                <a:spcBef>
                  <a:spcPts val="0"/>
                </a:spcBef>
                <a:spcAft>
                  <a:spcPts val="0"/>
                </a:spcAft>
              </a:pPr>
              <a:t>11/14/2017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pPr>
            <a:fld id="{414154EE-FA8E-4C12-B9D6-E6CF5AC7CB99}" type="slidenum">
              <a:rPr lang="en-US" smtClean="0">
                <a:solidFill>
                  <a:prstClr val="black">
                    <a:tint val="75000"/>
                  </a:prstClr>
                </a:solidFill>
              </a:rPr>
              <a:pPr fontAlgn="auto">
                <a:spcBef>
                  <a:spcPts val="0"/>
                </a:spcBef>
                <a:spcAft>
                  <a:spcPts val="0"/>
                </a:spcAft>
              </a:pPr>
              <a:t>‹#›</a:t>
            </a:fld>
            <a:endParaRPr lang="en-US" dirty="0">
              <a:solidFill>
                <a:prstClr val="black">
                  <a:tint val="75000"/>
                </a:prstClr>
              </a:solidFill>
            </a:endParaRPr>
          </a:p>
        </p:txBody>
      </p:sp>
    </p:spTree>
    <p:extLst>
      <p:ext uri="{BB962C8B-B14F-4D97-AF65-F5344CB8AC3E}">
        <p14:creationId xmlns:p14="http://schemas.microsoft.com/office/powerpoint/2010/main" val="3947925253"/>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4" r:id="rId12"/>
    <p:sldLayoutId id="2147484105" r:id="rId13"/>
    <p:sldLayoutId id="2147484106" r:id="rId14"/>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a:defRPr/>
            </a:pPr>
            <a:fld id="{B39CE623-7EB3-439F-8AF7-0CAF732B8474}" type="slidenum">
              <a:rPr lang="en-US"/>
              <a:pPr>
                <a:defRPr/>
              </a:pPr>
              <a:t>‹#›</a:t>
            </a:fld>
            <a:endParaRPr lang="en-US"/>
          </a:p>
        </p:txBody>
      </p:sp>
    </p:spTree>
    <p:extLst>
      <p:ext uri="{BB962C8B-B14F-4D97-AF65-F5344CB8AC3E}">
        <p14:creationId xmlns:p14="http://schemas.microsoft.com/office/powerpoint/2010/main" val="4253917109"/>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 id="214748411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31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7131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7131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mn-lt"/>
              </a:defRPr>
            </a:lvl1pPr>
          </a:lstStyle>
          <a:p>
            <a:endParaRPr lang="en-US" altLang="en-US">
              <a:solidFill>
                <a:srgbClr val="000000"/>
              </a:solidFill>
            </a:endParaRPr>
          </a:p>
        </p:txBody>
      </p:sp>
      <p:sp>
        <p:nvSpPr>
          <p:cNvPr id="17131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ctr"/>
            <a:endParaRPr lang="en-US" altLang="en-US">
              <a:solidFill>
                <a:srgbClr val="000000"/>
              </a:solidFill>
            </a:endParaRPr>
          </a:p>
        </p:txBody>
      </p:sp>
      <p:sp>
        <p:nvSpPr>
          <p:cNvPr id="17131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D42DE6A0-2688-497A-8074-91AD30BC342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0651130"/>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 id="2147484132" r:id="rId12"/>
    <p:sldLayoutId id="2147484133"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229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5229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52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latin typeface="Arial"/>
              <a:cs typeface="Arial" charset="0"/>
            </a:endParaRPr>
          </a:p>
        </p:txBody>
      </p:sp>
      <p:sp>
        <p:nvSpPr>
          <p:cNvPr id="65229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latin typeface="Arial"/>
              <a:cs typeface="Arial" charset="0"/>
            </a:endParaRPr>
          </a:p>
        </p:txBody>
      </p:sp>
      <p:sp>
        <p:nvSpPr>
          <p:cNvPr id="65229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62389FD-7AD5-441E-A10F-A1FD5D109207}" type="slidenum">
              <a:rPr lang="en-US" altLang="en-US">
                <a:solidFill>
                  <a:srgbClr val="000000"/>
                </a:solidFill>
                <a:latin typeface="Arial"/>
                <a:cs typeface="Arial" charset="0"/>
              </a:rPr>
              <a:pPr/>
              <a:t>‹#›</a:t>
            </a:fld>
            <a:endParaRPr lang="en-US" altLang="en-US">
              <a:solidFill>
                <a:srgbClr val="000000"/>
              </a:solidFill>
              <a:latin typeface="Arial"/>
              <a:cs typeface="Arial" charset="0"/>
            </a:endParaRPr>
          </a:p>
        </p:txBody>
      </p:sp>
    </p:spTree>
    <p:extLst>
      <p:ext uri="{BB962C8B-B14F-4D97-AF65-F5344CB8AC3E}">
        <p14:creationId xmlns:p14="http://schemas.microsoft.com/office/powerpoint/2010/main" val="3268111233"/>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 id="2147484147" r:id="rId13"/>
    <p:sldLayoutId id="2147484148"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263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263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2263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2263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5BA3EFD-B55D-43B0-B355-4080930EE99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84" r:id="rId12"/>
    <p:sldLayoutId id="2147483686"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A91775A3-E5BC-489F-9BD3-F622E4C39F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1847743"/>
      </p:ext>
    </p:extLst>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 id="2147484161" r:id="rId12"/>
    <p:sldLayoutId id="214748416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ltLang="en-US">
              <a:solidFill>
                <a:srgbClr val="000000"/>
              </a:solidFill>
              <a:latin typeface="Arial"/>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ltLang="en-US">
              <a:solidFill>
                <a:srgbClr val="000000"/>
              </a:solidFill>
              <a:latin typeface="Aria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4CA09F52-ABE3-4390-AA3A-DA238C283DD7}" type="slidenum">
              <a:rPr lang="en-US" altLang="en-US">
                <a:solidFill>
                  <a:srgbClr val="000000"/>
                </a:solidFill>
                <a:latin typeface="Arial"/>
                <a:cs typeface="Arial" charset="0"/>
              </a:rPr>
              <a:pPr>
                <a:defRPr/>
              </a:pPr>
              <a:t>‹#›</a:t>
            </a:fld>
            <a:endParaRPr lang="en-US" altLang="en-US">
              <a:solidFill>
                <a:srgbClr val="000000"/>
              </a:solidFill>
              <a:latin typeface="Arial"/>
              <a:cs typeface="Arial" charset="0"/>
            </a:endParaRPr>
          </a:p>
        </p:txBody>
      </p:sp>
    </p:spTree>
    <p:extLst>
      <p:ext uri="{BB962C8B-B14F-4D97-AF65-F5344CB8AC3E}">
        <p14:creationId xmlns:p14="http://schemas.microsoft.com/office/powerpoint/2010/main" val="2055207153"/>
      </p:ext>
    </p:ext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 id="214748417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A91775A3-E5BC-489F-9BD3-F622E4C39F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1853854"/>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 id="2147484188" r:id="rId12"/>
    <p:sldLayoutId id="214748418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defRPr>
            </a:lvl1pPr>
          </a:lstStyle>
          <a:p>
            <a:endParaRPr lang="en-US" altLang="en-US" dirty="0" smtClean="0">
              <a:solidFill>
                <a:srgbClr val="000000"/>
              </a:solidFill>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endParaRPr lang="en-US" altLang="en-US" dirty="0" smtClean="0">
              <a:solidFill>
                <a:srgbClr val="000000"/>
              </a:solidFil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2CFC8270-EA6B-41B2-A156-921DCF70D3D2}" type="slidenum">
              <a:rPr lang="en-US" altLang="en-US" smtClean="0">
                <a:solidFill>
                  <a:srgbClr val="000000"/>
                </a:solidFill>
                <a:cs typeface="Arial" charset="0"/>
              </a:rPr>
              <a:pPr/>
              <a:t>‹#›</a:t>
            </a:fld>
            <a:endParaRPr lang="en-US" altLang="en-US" dirty="0" smtClean="0">
              <a:solidFill>
                <a:srgbClr val="000000"/>
              </a:solidFill>
              <a:cs typeface="Arial" charset="0"/>
            </a:endParaRPr>
          </a:p>
        </p:txBody>
      </p:sp>
    </p:spTree>
    <p:extLst>
      <p:ext uri="{BB962C8B-B14F-4D97-AF65-F5344CB8AC3E}">
        <p14:creationId xmlns:p14="http://schemas.microsoft.com/office/powerpoint/2010/main" val="186261447"/>
      </p:ext>
    </p:extLst>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 id="2147484202" r:id="rId12"/>
    <p:sldLayoutId id="2147484203" r:id="rId13"/>
    <p:sldLayoutId id="2147484204" r:id="rId14"/>
  </p:sldLayoutIdLst>
  <p:txStyles>
    <p:title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anose="020B0604020202020204" pitchFamily="34" charset="0"/>
        </a:defRPr>
      </a:lvl2pPr>
      <a:lvl3pPr marL="1143000" indent="-228600" algn="l" rtl="0" fontAlgn="base">
        <a:spcBef>
          <a:spcPct val="20000"/>
        </a:spcBef>
        <a:spcAft>
          <a:spcPct val="0"/>
        </a:spcAft>
        <a:buChar char="•"/>
        <a:defRPr sz="2400">
          <a:solidFill>
            <a:schemeClr val="tx1"/>
          </a:solidFill>
          <a:latin typeface="Arial" panose="020B0604020202020204" pitchFamily="34" charset="0"/>
        </a:defRPr>
      </a:lvl3pPr>
      <a:lvl4pPr marL="1600200" indent="-228600" algn="l" rtl="0" fontAlgn="base">
        <a:spcBef>
          <a:spcPct val="20000"/>
        </a:spcBef>
        <a:spcAft>
          <a:spcPct val="0"/>
        </a:spcAft>
        <a:buChar char="–"/>
        <a:defRPr sz="2000">
          <a:solidFill>
            <a:schemeClr val="tx1"/>
          </a:solidFill>
          <a:latin typeface="Arial" panose="020B0604020202020204" pitchFamily="34" charset="0"/>
        </a:defRPr>
      </a:lvl4pPr>
      <a:lvl5pPr marL="2057400" indent="-228600" algn="l" rtl="0" fontAlgn="base">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A91775A3-E5BC-489F-9BD3-F622E4C39F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0706126"/>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 id="2147484217" r:id="rId12"/>
    <p:sldLayoutId id="2147484218"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defRPr>
            </a:lvl1pPr>
          </a:lstStyle>
          <a:p>
            <a:endParaRPr lang="en-US" altLang="en-US" dirty="0" smtClean="0">
              <a:solidFill>
                <a:srgbClr val="000000"/>
              </a:solidFill>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endParaRPr lang="en-US" altLang="en-US" dirty="0" smtClean="0">
              <a:solidFill>
                <a:srgbClr val="000000"/>
              </a:solidFil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2CFC8270-EA6B-41B2-A156-921DCF70D3D2}" type="slidenum">
              <a:rPr lang="en-US" altLang="en-US" smtClean="0">
                <a:solidFill>
                  <a:srgbClr val="000000"/>
                </a:solidFill>
                <a:cs typeface="Arial" charset="0"/>
              </a:rPr>
              <a:pPr/>
              <a:t>‹#›</a:t>
            </a:fld>
            <a:endParaRPr lang="en-US" altLang="en-US" dirty="0" smtClean="0">
              <a:solidFill>
                <a:srgbClr val="000000"/>
              </a:solidFill>
              <a:cs typeface="Arial" charset="0"/>
            </a:endParaRPr>
          </a:p>
        </p:txBody>
      </p:sp>
    </p:spTree>
    <p:extLst>
      <p:ext uri="{BB962C8B-B14F-4D97-AF65-F5344CB8AC3E}">
        <p14:creationId xmlns:p14="http://schemas.microsoft.com/office/powerpoint/2010/main" val="3999914673"/>
      </p:ext>
    </p:extLst>
  </p:cSld>
  <p:clrMap bg1="lt1" tx1="dk1" bg2="lt2" tx2="dk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 id="2147484231" r:id="rId12"/>
    <p:sldLayoutId id="2147484232" r:id="rId13"/>
    <p:sldLayoutId id="2147484233" r:id="rId14"/>
  </p:sldLayoutIdLst>
  <p:txStyles>
    <p:title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anose="020B0604020202020204" pitchFamily="34" charset="0"/>
        </a:defRPr>
      </a:lvl2pPr>
      <a:lvl3pPr marL="1143000" indent="-228600" algn="l" rtl="0" fontAlgn="base">
        <a:spcBef>
          <a:spcPct val="20000"/>
        </a:spcBef>
        <a:spcAft>
          <a:spcPct val="0"/>
        </a:spcAft>
        <a:buChar char="•"/>
        <a:defRPr sz="2400">
          <a:solidFill>
            <a:schemeClr val="tx1"/>
          </a:solidFill>
          <a:latin typeface="Arial" panose="020B0604020202020204" pitchFamily="34" charset="0"/>
        </a:defRPr>
      </a:lvl3pPr>
      <a:lvl4pPr marL="1600200" indent="-228600" algn="l" rtl="0" fontAlgn="base">
        <a:spcBef>
          <a:spcPct val="20000"/>
        </a:spcBef>
        <a:spcAft>
          <a:spcPct val="0"/>
        </a:spcAft>
        <a:buChar char="–"/>
        <a:defRPr sz="2000">
          <a:solidFill>
            <a:schemeClr val="tx1"/>
          </a:solidFill>
          <a:latin typeface="Arial" panose="020B0604020202020204" pitchFamily="34" charset="0"/>
        </a:defRPr>
      </a:lvl4pPr>
      <a:lvl5pPr marL="2057400" indent="-228600" algn="l" rtl="0" fontAlgn="base">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CBC7FBD0-D551-43EA-B76E-10004F78D3FA}" type="datetimeFigureOut">
              <a:rPr lang="en-US" smtClean="0">
                <a:solidFill>
                  <a:prstClr val="black">
                    <a:tint val="75000"/>
                  </a:prstClr>
                </a:solidFill>
              </a:rPr>
              <a:pPr/>
              <a:t>11/14/2017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29017072"/>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a:defRPr/>
            </a:pPr>
            <a:fld id="{85CC334A-4504-49EC-99D2-3CA8AB3620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7973102"/>
      </p:ext>
    </p:extLst>
  </p:cSld>
  <p:clrMap bg1="lt1" tx1="dk1" bg2="lt2" tx2="dk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 id="2147484253" r:id="rId7"/>
    <p:sldLayoutId id="2147484254" r:id="rId8"/>
    <p:sldLayoutId id="2147484255" r:id="rId9"/>
    <p:sldLayoutId id="2147484256" r:id="rId10"/>
    <p:sldLayoutId id="2147484257" r:id="rId11"/>
    <p:sldLayoutId id="2147484258" r:id="rId12"/>
    <p:sldLayoutId id="214748432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dirty="0">
              <a:solidFill>
                <a:srgbClr val="000000"/>
              </a:solidFill>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dirty="0">
              <a:solidFill>
                <a:srgbClr val="000000"/>
              </a:solidFil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7187002E-D804-4DB0-8E91-4109AAF3B07E}" type="slidenum">
              <a:rPr lang="en-US" smtClean="0">
                <a:solidFill>
                  <a:srgbClr val="000000"/>
                </a:solidFill>
                <a:cs typeface="Arial" charset="0"/>
              </a:rPr>
              <a:pPr>
                <a:defRPr/>
              </a:pPr>
              <a:t>‹#›</a:t>
            </a:fld>
            <a:endParaRPr lang="en-US" dirty="0">
              <a:solidFill>
                <a:srgbClr val="000000"/>
              </a:solidFill>
              <a:cs typeface="Arial" charset="0"/>
            </a:endParaRPr>
          </a:p>
        </p:txBody>
      </p:sp>
    </p:spTree>
    <p:extLst>
      <p:ext uri="{BB962C8B-B14F-4D97-AF65-F5344CB8AC3E}">
        <p14:creationId xmlns:p14="http://schemas.microsoft.com/office/powerpoint/2010/main" val="1336257621"/>
      </p:ext>
    </p:extLst>
  </p:cSld>
  <p:clrMap bg1="lt1" tx1="dk1" bg2="lt2" tx2="dk2" accent1="accent1" accent2="accent2" accent3="accent3" accent4="accent4" accent5="accent5" accent6="accent6" hlink="hlink" folHlink="folHlink"/>
  <p:sldLayoutIdLst>
    <p:sldLayoutId id="2147484260" r:id="rId1"/>
    <p:sldLayoutId id="2147484261" r:id="rId2"/>
    <p:sldLayoutId id="2147484262" r:id="rId3"/>
    <p:sldLayoutId id="2147484263" r:id="rId4"/>
    <p:sldLayoutId id="2147484264" r:id="rId5"/>
    <p:sldLayoutId id="2147484265" r:id="rId6"/>
    <p:sldLayoutId id="2147484266" r:id="rId7"/>
    <p:sldLayoutId id="2147484267" r:id="rId8"/>
    <p:sldLayoutId id="2147484268" r:id="rId9"/>
    <p:sldLayoutId id="2147484269" r:id="rId10"/>
    <p:sldLayoutId id="2147484270" r:id="rId11"/>
    <p:sldLayoutId id="2147484271" r:id="rId12"/>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pPr>
            <a:fld id="{DA7A2894-A709-4C9D-BDF5-EB9BC6ADC6BF}" type="datetimeFigureOut">
              <a:rPr lang="en-US" smtClean="0">
                <a:solidFill>
                  <a:prstClr val="black">
                    <a:tint val="75000"/>
                  </a:prstClr>
                </a:solidFill>
                <a:cs typeface="Arial" charset="0"/>
              </a:rPr>
              <a:pPr fontAlgn="auto">
                <a:spcBef>
                  <a:spcPts val="0"/>
                </a:spcBef>
                <a:spcAft>
                  <a:spcPts val="0"/>
                </a:spcAft>
              </a:pPr>
              <a:t>11/14/2017</a:t>
            </a:fld>
            <a:endParaRPr lang="en-US" dirty="0">
              <a:solidFill>
                <a:prstClr val="black">
                  <a:tint val="75000"/>
                </a:prstClr>
              </a:solidFill>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pPr>
            <a:endParaRPr lang="en-US" dirty="0">
              <a:solidFill>
                <a:prstClr val="black">
                  <a:tint val="75000"/>
                </a:prstClr>
              </a:solidFill>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pPr>
            <a:fld id="{414154EE-FA8E-4C12-B9D6-E6CF5AC7CB99}" type="slidenum">
              <a:rPr lang="en-US" smtClean="0">
                <a:solidFill>
                  <a:prstClr val="black">
                    <a:tint val="75000"/>
                  </a:prstClr>
                </a:solidFill>
                <a:cs typeface="Arial" charset="0"/>
              </a:rPr>
              <a:pPr fontAlgn="auto">
                <a:spcBef>
                  <a:spcPts val="0"/>
                </a:spcBef>
                <a:spcAft>
                  <a:spcPts val="0"/>
                </a:spcAft>
              </a:pPr>
              <a:t>‹#›</a:t>
            </a:fld>
            <a:endParaRPr lang="en-US" dirty="0">
              <a:solidFill>
                <a:prstClr val="black">
                  <a:tint val="75000"/>
                </a:prstClr>
              </a:solidFill>
              <a:cs typeface="Arial" charset="0"/>
            </a:endParaRPr>
          </a:p>
        </p:txBody>
      </p:sp>
    </p:spTree>
    <p:extLst>
      <p:ext uri="{BB962C8B-B14F-4D97-AF65-F5344CB8AC3E}">
        <p14:creationId xmlns:p14="http://schemas.microsoft.com/office/powerpoint/2010/main" val="796569325"/>
      </p:ext>
    </p:extLst>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 id="2147484284" r:id="rId12"/>
    <p:sldLayoutId id="2147484285" r:id="rId13"/>
    <p:sldLayoutId id="2147484286" r:id="rId14"/>
    <p:sldLayoutId id="2147484287" r:id="rId15"/>
    <p:sldLayoutId id="2147484288" r:id="rId16"/>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2C2F9600-B575-4003-B294-C2E85049096B}" type="datetimeFigureOut">
              <a:rPr lang="en-US" smtClean="0">
                <a:solidFill>
                  <a:prstClr val="black">
                    <a:tint val="75000"/>
                  </a:prstClr>
                </a:solidFill>
                <a:latin typeface="Calibri"/>
              </a:rPr>
              <a:pPr fontAlgn="auto">
                <a:spcBef>
                  <a:spcPts val="0"/>
                </a:spcBef>
                <a:spcAft>
                  <a:spcPts val="0"/>
                </a:spcAft>
              </a:pPr>
              <a:t>11/14/2017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1FC741A-B4E1-4282-9BCF-2DB92FFD2241}"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7333136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25ACAFE-18D6-4EC4-B245-B3DF9E38C08E}" type="datetimeFigureOut">
              <a:rPr lang="en-US" smtClean="0">
                <a:solidFill>
                  <a:prstClr val="black">
                    <a:tint val="75000"/>
                  </a:prstClr>
                </a:solidFill>
                <a:latin typeface="Calibri"/>
                <a:cs typeface="Arial" charset="0"/>
              </a:rPr>
              <a:pPr fontAlgn="auto">
                <a:spcBef>
                  <a:spcPts val="0"/>
                </a:spcBef>
                <a:spcAft>
                  <a:spcPts val="0"/>
                </a:spcAft>
              </a:pPr>
              <a:t>11/14/2017</a:t>
            </a:fld>
            <a:endParaRPr lang="en-US">
              <a:solidFill>
                <a:prstClr val="black">
                  <a:tint val="75000"/>
                </a:prstClr>
              </a:solidFill>
              <a:latin typeface="Calibri"/>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88E147C-6285-487E-B58A-0BD9EFAAED2B}" type="slidenum">
              <a:rPr lang="en-US" smtClean="0">
                <a:solidFill>
                  <a:prstClr val="black">
                    <a:tint val="75000"/>
                  </a:prstClr>
                </a:solidFill>
                <a:latin typeface="Calibri"/>
                <a:cs typeface="Arial" charset="0"/>
              </a:rPr>
              <a:pPr fontAlgn="auto">
                <a:spcBef>
                  <a:spcPts val="0"/>
                </a:spcBef>
                <a:spcAft>
                  <a:spcPts val="0"/>
                </a:spcAft>
              </a:pPr>
              <a:t>‹#›</a:t>
            </a:fld>
            <a:endParaRPr lang="en-US">
              <a:solidFill>
                <a:prstClr val="black">
                  <a:tint val="75000"/>
                </a:prstClr>
              </a:solidFill>
              <a:latin typeface="Calibri"/>
              <a:cs typeface="Arial" charset="0"/>
            </a:endParaRPr>
          </a:p>
        </p:txBody>
      </p:sp>
    </p:spTree>
    <p:extLst>
      <p:ext uri="{BB962C8B-B14F-4D97-AF65-F5344CB8AC3E}">
        <p14:creationId xmlns:p14="http://schemas.microsoft.com/office/powerpoint/2010/main" val="3015631933"/>
      </p:ext>
    </p:extLst>
  </p:cSld>
  <p:clrMap bg1="lt1" tx1="dk1" bg2="lt2" tx2="dk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a:defRPr/>
            </a:pPr>
            <a:fld id="{85CC334A-4504-49EC-99D2-3CA8AB3620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3247544"/>
      </p:ext>
    </p:extLst>
  </p:cSld>
  <p:clrMap bg1="lt1" tx1="dk1" bg2="lt2" tx2="dk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 id="214748431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BD963C76-8119-4E4A-8BE3-D30DC20AF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463070"/>
      </p:ext>
    </p:extLst>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 id="214748432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a:defRPr/>
            </a:pPr>
            <a:fld id="{85CC334A-4504-49EC-99D2-3CA8AB3620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3715003"/>
      </p:ext>
    </p:extLst>
  </p:cSld>
  <p:clrMap bg1="lt1" tx1="dk1" bg2="lt2" tx2="dk2" accent1="accent1" accent2="accent2" accent3="accent3" accent4="accent4" accent5="accent5" accent6="accent6" hlink="hlink" folHlink="folHlink"/>
  <p:sldLayoutIdLst>
    <p:sldLayoutId id="2147484329" r:id="rId1"/>
    <p:sldLayoutId id="2147484330" r:id="rId2"/>
    <p:sldLayoutId id="2147484331" r:id="rId3"/>
    <p:sldLayoutId id="2147484332" r:id="rId4"/>
    <p:sldLayoutId id="2147484333" r:id="rId5"/>
    <p:sldLayoutId id="2147484334" r:id="rId6"/>
    <p:sldLayoutId id="2147484335" r:id="rId7"/>
    <p:sldLayoutId id="2147484336" r:id="rId8"/>
    <p:sldLayoutId id="2147484337" r:id="rId9"/>
    <p:sldLayoutId id="2147484338" r:id="rId10"/>
    <p:sldLayoutId id="2147484339" r:id="rId11"/>
    <p:sldLayoutId id="214748434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5D5569A-5FF9-47CA-995B-8586E0647212}" type="datetimeFigureOut">
              <a:rPr lang="en-US">
                <a:solidFill>
                  <a:prstClr val="black">
                    <a:tint val="75000"/>
                  </a:prstClr>
                </a:solidFill>
              </a:rPr>
              <a:pPr>
                <a:defRPr/>
              </a:pPr>
              <a:t>11/13/2017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9BE8E52-D886-484D-99DC-06649A733D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82662379"/>
      </p:ext>
    </p:extLst>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7" r:id="rId6"/>
    <p:sldLayoutId id="2147484348" r:id="rId7"/>
    <p:sldLayoutId id="2147484349" r:id="rId8"/>
    <p:sldLayoutId id="2147484350" r:id="rId9"/>
    <p:sldLayoutId id="2147484351" r:id="rId10"/>
    <p:sldLayoutId id="2147484352" r:id="rId11"/>
    <p:sldLayoutId id="2147484353"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B405A9E9-D47D-4E3D-9BA4-32080046D8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0752515"/>
      </p:ext>
    </p:extLst>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 id="214748436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a:defRPr/>
            </a:pPr>
            <a:fld id="{40B9FCF9-0C65-45B6-8388-7C4DC06937E2}" type="slidenum">
              <a:rPr lang="en-US"/>
              <a:pPr>
                <a:defRPr/>
              </a:pPr>
              <a:t>‹#›</a:t>
            </a:fld>
            <a:endParaRPr lang="en-US"/>
          </a:p>
        </p:txBody>
      </p:sp>
    </p:spTree>
    <p:extLst>
      <p:ext uri="{BB962C8B-B14F-4D97-AF65-F5344CB8AC3E}">
        <p14:creationId xmlns:p14="http://schemas.microsoft.com/office/powerpoint/2010/main" val="26795196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2653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32653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32653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ltLang="en-US">
              <a:solidFill>
                <a:srgbClr val="000000"/>
              </a:solidFill>
            </a:endParaRPr>
          </a:p>
        </p:txBody>
      </p:sp>
      <p:sp>
        <p:nvSpPr>
          <p:cNvPr id="232653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ltLang="en-US">
              <a:solidFill>
                <a:srgbClr val="000000"/>
              </a:solidFill>
            </a:endParaRPr>
          </a:p>
        </p:txBody>
      </p:sp>
      <p:sp>
        <p:nvSpPr>
          <p:cNvPr id="232653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0681C572-654A-4CBD-B844-0F25304EB06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6507811"/>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229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5229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52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65229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65229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62389FD-7AD5-441E-A10F-A1FD5D10920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2800462"/>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DB8CB44-EA5B-46DA-A15B-9729A54D5F3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2910531"/>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3D22583C-CF72-4775-9036-F110A89183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8094503"/>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E5DA0C5-A6CD-4677-99BF-A14A93AED5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0879652"/>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1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9.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1.xml"/></Relationships>
</file>

<file path=ppt/slides/_rels/slide13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1.xml"/></Relationships>
</file>

<file path=ppt/slides/_rels/slide1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70.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78.xml"/><Relationship Id="rId1" Type="http://schemas.openxmlformats.org/officeDocument/2006/relationships/vmlDrawing" Target="../drawings/vmlDrawing1.vml"/><Relationship Id="rId4" Type="http://schemas.openxmlformats.org/officeDocument/2006/relationships/image" Target="../media/image2.emf"/></Relationships>
</file>

<file path=ppt/slides/_rels/slide14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6.xml"/><Relationship Id="rId1" Type="http://schemas.openxmlformats.org/officeDocument/2006/relationships/vmlDrawing" Target="../drawings/vmlDrawing9.vml"/><Relationship Id="rId4" Type="http://schemas.openxmlformats.org/officeDocument/2006/relationships/image" Target="../media/image65.emf"/></Relationships>
</file>

<file path=ppt/slides/_rels/slide14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1.xml"/></Relationships>
</file>

<file path=ppt/slides/_rels/slide1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1.xml"/></Relationships>
</file>

<file path=ppt/slides/_rels/slide1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4.png"/><Relationship Id="rId1" Type="http://schemas.openxmlformats.org/officeDocument/2006/relationships/slideLayout" Target="../slideLayouts/slideLayout129.xml"/></Relationships>
</file>

<file path=ppt/slides/_rels/slide1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1.xml"/></Relationships>
</file>

<file path=ppt/slides/_rels/slide1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1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1.xml"/></Relationships>
</file>

<file path=ppt/slides/_rels/slide1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50.x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slideLayout" Target="../slideLayouts/slideLayout129.xml"/></Relationships>
</file>

<file path=ppt/slides/_rels/slide15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9.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9.xml"/></Relationships>
</file>

<file path=ppt/slides/_rels/slide15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9.xml"/></Relationships>
</file>

<file path=ppt/slides/_rels/slide1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29.xml"/></Relationships>
</file>

<file path=ppt/slides/_rels/slide1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29.xml"/></Relationships>
</file>

<file path=ppt/slides/_rels/slide1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2.png"/><Relationship Id="rId1" Type="http://schemas.openxmlformats.org/officeDocument/2006/relationships/slideLayout" Target="../slideLayouts/slideLayout411.xml"/><Relationship Id="rId4" Type="http://schemas.openxmlformats.org/officeDocument/2006/relationships/image" Target="../media/image76.png"/></Relationships>
</file>

<file path=ppt/slides/_rels/slide16.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347.xml"/></Relationships>
</file>

<file path=ppt/slides/_rels/slide1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slideLayout" Target="../slideLayouts/slideLayout411.xml"/><Relationship Id="rId4" Type="http://schemas.openxmlformats.org/officeDocument/2006/relationships/image" Target="../media/image76.png"/></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9.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7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6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5.xml"/><Relationship Id="rId1" Type="http://schemas.openxmlformats.org/officeDocument/2006/relationships/vmlDrawing" Target="../drawings/vmlDrawing10.vml"/><Relationship Id="rId4" Type="http://schemas.openxmlformats.org/officeDocument/2006/relationships/image" Target="../media/image77.emf"/></Relationships>
</file>

<file path=ppt/slides/_rels/slide16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5.xml"/><Relationship Id="rId1" Type="http://schemas.openxmlformats.org/officeDocument/2006/relationships/vmlDrawing" Target="../drawings/vmlDrawing11.vml"/><Relationship Id="rId4" Type="http://schemas.openxmlformats.org/officeDocument/2006/relationships/image" Target="../media/image78.emf"/></Relationships>
</file>

<file path=ppt/slides/_rels/slide16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90.xml"/><Relationship Id="rId4" Type="http://schemas.openxmlformats.org/officeDocument/2006/relationships/image" Target="../media/image81.jpe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7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8.xml"/><Relationship Id="rId1" Type="http://schemas.openxmlformats.org/officeDocument/2006/relationships/vmlDrawing" Target="../drawings/vmlDrawing12.vml"/><Relationship Id="rId4" Type="http://schemas.openxmlformats.org/officeDocument/2006/relationships/image" Target="../media/image82.emf"/></Relationships>
</file>

<file path=ppt/slides/_rels/slide17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8.xml"/><Relationship Id="rId1" Type="http://schemas.openxmlformats.org/officeDocument/2006/relationships/vmlDrawing" Target="../drawings/vmlDrawing13.vml"/><Relationship Id="rId4" Type="http://schemas.openxmlformats.org/officeDocument/2006/relationships/image" Target="../media/image83.emf"/></Relationships>
</file>

<file path=ppt/slides/_rels/slide17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8.xml"/></Relationships>
</file>

<file path=ppt/slides/_rels/slide174.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336.xml"/></Relationships>
</file>

<file path=ppt/slides/_rels/slide17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41.xml"/></Relationships>
</file>

<file path=ppt/slides/_rels/slide17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41.xml"/></Relationships>
</file>

<file path=ppt/slides/_rels/slide17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41.xml"/></Relationships>
</file>

<file path=ppt/slides/_rels/slide17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41.xml"/></Relationships>
</file>

<file path=ppt/slides/_rels/slide17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4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18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41.xml"/></Relationships>
</file>

<file path=ppt/slides/_rels/slide18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95.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388.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18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309.xml"/><Relationship Id="rId1" Type="http://schemas.openxmlformats.org/officeDocument/2006/relationships/vmlDrawing" Target="../drawings/vmlDrawing14.vml"/><Relationship Id="rId4" Type="http://schemas.openxmlformats.org/officeDocument/2006/relationships/image" Target="../media/image89.emf"/></Relationships>
</file>

<file path=ppt/slides/_rels/slide19.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4.png"/><Relationship Id="rId1" Type="http://schemas.openxmlformats.org/officeDocument/2006/relationships/slideLayout" Target="../slideLayouts/slideLayout347.xml"/></Relationships>
</file>

<file path=ppt/slides/_rels/slide19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82.xml"/><Relationship Id="rId1" Type="http://schemas.openxmlformats.org/officeDocument/2006/relationships/vmlDrawing" Target="../drawings/vmlDrawing15.vml"/><Relationship Id="rId4" Type="http://schemas.openxmlformats.org/officeDocument/2006/relationships/image" Target="../media/image90.wmf"/></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19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55.xml"/></Relationships>
</file>

<file path=ppt/slides/_rels/slide19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55.xml"/></Relationships>
</file>

<file path=ppt/slides/_rels/slide19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55.xml"/><Relationship Id="rId1" Type="http://schemas.openxmlformats.org/officeDocument/2006/relationships/vmlDrawing" Target="../drawings/vmlDrawing16.vml"/><Relationship Id="rId4" Type="http://schemas.openxmlformats.org/officeDocument/2006/relationships/image" Target="../media/image93.emf"/></Relationships>
</file>

<file path=ppt/slides/_rels/slide19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60.xml"/></Relationships>
</file>

<file path=ppt/slides/_rels/slide19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59.xml"/></Relationships>
</file>

<file path=ppt/slides/_rels/slide19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95.xml"/><Relationship Id="rId1" Type="http://schemas.openxmlformats.org/officeDocument/2006/relationships/vmlDrawing" Target="../drawings/vmlDrawing17.vml"/><Relationship Id="rId4" Type="http://schemas.openxmlformats.org/officeDocument/2006/relationships/image" Target="../media/image96.emf"/></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435.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20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3.xml"/></Relationships>
</file>

<file path=ppt/slides/_rels/slide20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8.png"/><Relationship Id="rId1" Type="http://schemas.openxmlformats.org/officeDocument/2006/relationships/slideLayout" Target="../slideLayouts/slideLayout322.xml"/></Relationships>
</file>

<file path=ppt/slides/_rels/slide20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2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20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43.xml"/></Relationships>
</file>

<file path=ppt/slides/_rels/slide20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43.xml"/></Relationships>
</file>

<file path=ppt/slides/_rels/slide20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43.xml"/></Relationships>
</file>

<file path=ppt/slides/_rels/slide20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43.xml"/></Relationships>
</file>

<file path=ppt/slides/_rels/slide209.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43.xml"/><Relationship Id="rId1" Type="http://schemas.openxmlformats.org/officeDocument/2006/relationships/vmlDrawing" Target="../drawings/vmlDrawing18.vml"/><Relationship Id="rId4" Type="http://schemas.openxmlformats.org/officeDocument/2006/relationships/image" Target="../media/image103.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21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43.xml"/></Relationships>
</file>

<file path=ppt/slides/_rels/slide21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423.xml"/><Relationship Id="rId1" Type="http://schemas.openxmlformats.org/officeDocument/2006/relationships/vmlDrawing" Target="../drawings/vmlDrawing19.vml"/><Relationship Id="rId4" Type="http://schemas.openxmlformats.org/officeDocument/2006/relationships/image" Target="../media/image105.emf"/></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372.xml"/></Relationships>
</file>

<file path=ppt/slides/_rels/slide214.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388.xml"/><Relationship Id="rId1" Type="http://schemas.openxmlformats.org/officeDocument/2006/relationships/vmlDrawing" Target="../drawings/vmlDrawing20.vml"/><Relationship Id="rId4" Type="http://schemas.openxmlformats.org/officeDocument/2006/relationships/image" Target="../media/image106.wmf"/></Relationships>
</file>

<file path=ppt/slides/_rels/slide215.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388.xml"/><Relationship Id="rId1" Type="http://schemas.openxmlformats.org/officeDocument/2006/relationships/vmlDrawing" Target="../drawings/vmlDrawing21.vml"/><Relationship Id="rId6" Type="http://schemas.openxmlformats.org/officeDocument/2006/relationships/image" Target="../media/image108.emf"/><Relationship Id="rId5" Type="http://schemas.openxmlformats.org/officeDocument/2006/relationships/oleObject" Target="../embeddings/oleObject22.bin"/><Relationship Id="rId4" Type="http://schemas.openxmlformats.org/officeDocument/2006/relationships/image" Target="../media/image107.emf"/></Relationships>
</file>

<file path=ppt/slides/_rels/slide216.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388.xml"/><Relationship Id="rId1" Type="http://schemas.openxmlformats.org/officeDocument/2006/relationships/vmlDrawing" Target="../drawings/vmlDrawing22.vml"/><Relationship Id="rId6" Type="http://schemas.openxmlformats.org/officeDocument/2006/relationships/image" Target="../media/image110.emf"/><Relationship Id="rId5" Type="http://schemas.openxmlformats.org/officeDocument/2006/relationships/oleObject" Target="../embeddings/oleObject24.bin"/><Relationship Id="rId4" Type="http://schemas.openxmlformats.org/officeDocument/2006/relationships/image" Target="../media/image109.emf"/></Relationships>
</file>

<file path=ppt/slides/_rels/slide217.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388.xml"/><Relationship Id="rId1" Type="http://schemas.openxmlformats.org/officeDocument/2006/relationships/vmlDrawing" Target="../drawings/vmlDrawing23.vml"/><Relationship Id="rId4" Type="http://schemas.openxmlformats.org/officeDocument/2006/relationships/image" Target="../media/image111.emf"/></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388.xml"/></Relationships>
</file>

<file path=ppt/slides/_rels/slide21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88.xml"/></Relationships>
</file>

<file path=ppt/slides/_rels/slide2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4.png"/><Relationship Id="rId1" Type="http://schemas.openxmlformats.org/officeDocument/2006/relationships/slideLayout" Target="../slideLayouts/slideLayout347.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22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04.xml"/></Relationships>
</file>

<file path=ppt/slides/_rels/slide22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04.xml"/></Relationships>
</file>

<file path=ppt/slides/_rels/slide223.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04.xml"/><Relationship Id="rId1" Type="http://schemas.openxmlformats.org/officeDocument/2006/relationships/vmlDrawing" Target="../drawings/vmlDrawing24.vml"/><Relationship Id="rId4" Type="http://schemas.openxmlformats.org/officeDocument/2006/relationships/image" Target="../media/image115.emf"/></Relationships>
</file>

<file path=ppt/slides/_rels/slide224.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04.xml"/><Relationship Id="rId1" Type="http://schemas.openxmlformats.org/officeDocument/2006/relationships/vmlDrawing" Target="../drawings/vmlDrawing25.vml"/><Relationship Id="rId4" Type="http://schemas.openxmlformats.org/officeDocument/2006/relationships/image" Target="../media/image116.emf"/></Relationships>
</file>

<file path=ppt/slides/_rels/slide225.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104.xml"/><Relationship Id="rId1" Type="http://schemas.openxmlformats.org/officeDocument/2006/relationships/vmlDrawing" Target="../drawings/vmlDrawing26.vml"/><Relationship Id="rId4" Type="http://schemas.openxmlformats.org/officeDocument/2006/relationships/image" Target="../media/image117.emf"/></Relationships>
</file>

<file path=ppt/slides/_rels/slide226.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104.xml"/><Relationship Id="rId1" Type="http://schemas.openxmlformats.org/officeDocument/2006/relationships/vmlDrawing" Target="../drawings/vmlDrawing27.vml"/><Relationship Id="rId4" Type="http://schemas.openxmlformats.org/officeDocument/2006/relationships/image" Target="../media/image118.emf"/></Relationships>
</file>

<file path=ppt/slides/_rels/slide227.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04.xml"/><Relationship Id="rId1" Type="http://schemas.openxmlformats.org/officeDocument/2006/relationships/vmlDrawing" Target="../drawings/vmlDrawing28.vml"/><Relationship Id="rId4" Type="http://schemas.openxmlformats.org/officeDocument/2006/relationships/image" Target="../media/image119.emf"/></Relationships>
</file>

<file path=ppt/slides/_rels/slide22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04.xml"/></Relationships>
</file>

<file path=ppt/slides/_rels/slide22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04.xml"/></Relationships>
</file>

<file path=ppt/slides/_rels/slide2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4.png"/><Relationship Id="rId1" Type="http://schemas.openxmlformats.org/officeDocument/2006/relationships/slideLayout" Target="../slideLayouts/slideLayout347.xml"/></Relationships>
</file>

<file path=ppt/slides/_rels/slide23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04.xml"/></Relationships>
</file>

<file path=ppt/slides/_rels/slide23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04.xml"/></Relationships>
</file>

<file path=ppt/slides/_rels/slide232.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178.xml"/><Relationship Id="rId1" Type="http://schemas.openxmlformats.org/officeDocument/2006/relationships/vmlDrawing" Target="../drawings/vmlDrawing29.vml"/><Relationship Id="rId4" Type="http://schemas.openxmlformats.org/officeDocument/2006/relationships/image" Target="../media/image124.emf"/></Relationships>
</file>

<file path=ppt/slides/_rels/slide233.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178.xml"/><Relationship Id="rId1" Type="http://schemas.openxmlformats.org/officeDocument/2006/relationships/vmlDrawing" Target="../drawings/vmlDrawing30.vml"/><Relationship Id="rId4" Type="http://schemas.openxmlformats.org/officeDocument/2006/relationships/image" Target="../media/image125.emf"/></Relationships>
</file>

<file path=ppt/slides/_rels/slide234.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178.xml"/><Relationship Id="rId1" Type="http://schemas.openxmlformats.org/officeDocument/2006/relationships/vmlDrawing" Target="../drawings/vmlDrawing31.vml"/><Relationship Id="rId4" Type="http://schemas.openxmlformats.org/officeDocument/2006/relationships/image" Target="../media/image126.emf"/></Relationships>
</file>

<file path=ppt/slides/_rels/slide235.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178.xml"/><Relationship Id="rId1" Type="http://schemas.openxmlformats.org/officeDocument/2006/relationships/vmlDrawing" Target="../drawings/vmlDrawing32.vml"/><Relationship Id="rId4" Type="http://schemas.openxmlformats.org/officeDocument/2006/relationships/image" Target="../media/image127.emf"/></Relationships>
</file>

<file path=ppt/slides/_rels/slide236.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178.xml"/><Relationship Id="rId1" Type="http://schemas.openxmlformats.org/officeDocument/2006/relationships/vmlDrawing" Target="../drawings/vmlDrawing33.vml"/><Relationship Id="rId4" Type="http://schemas.openxmlformats.org/officeDocument/2006/relationships/image" Target="../media/image128.emf"/></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2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4.png"/><Relationship Id="rId1" Type="http://schemas.openxmlformats.org/officeDocument/2006/relationships/slideLayout" Target="../slideLayouts/slideLayout347.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447.xml"/></Relationships>
</file>

<file path=ppt/slides/_rels/slide24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447.xml"/></Relationships>
</file>

<file path=ppt/slides/_rels/slide24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447.xml"/><Relationship Id="rId4" Type="http://schemas.openxmlformats.org/officeDocument/2006/relationships/image" Target="../media/image133.png"/></Relationships>
</file>

<file path=ppt/slides/_rels/slide24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447.xml"/></Relationships>
</file>

<file path=ppt/slides/_rels/slide24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447.xml"/></Relationships>
</file>

<file path=ppt/slides/_rels/slide24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447.xml"/></Relationships>
</file>

<file path=ppt/slides/_rels/slide24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44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34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52.xml"/></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52.xml"/></Relationships>
</file>

<file path=ppt/slides/_rels/slide39.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4.png"/><Relationship Id="rId1" Type="http://schemas.openxmlformats.org/officeDocument/2006/relationships/slideLayout" Target="../slideLayouts/slideLayout34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40.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4.png"/><Relationship Id="rId1" Type="http://schemas.openxmlformats.org/officeDocument/2006/relationships/slideLayout" Target="../slideLayouts/slideLayout347.xml"/></Relationships>
</file>

<file path=ppt/slides/_rels/slide4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4.png"/><Relationship Id="rId1" Type="http://schemas.openxmlformats.org/officeDocument/2006/relationships/slideLayout" Target="../slideLayouts/slideLayout347.xml"/></Relationships>
</file>

<file path=ppt/slides/_rels/slide4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4.png"/><Relationship Id="rId1" Type="http://schemas.openxmlformats.org/officeDocument/2006/relationships/slideLayout" Target="../slideLayouts/slideLayout34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5.xml"/><Relationship Id="rId1" Type="http://schemas.openxmlformats.org/officeDocument/2006/relationships/video" Target="file:///C:\Users\James_Holton\Desktop\James_Holton\beamline%20talk\resolution.avi"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92.xml"/><Relationship Id="rId1" Type="http://schemas.openxmlformats.org/officeDocument/2006/relationships/video" Target="file:///C:\Users\James_Holton\Desktop\James_Holton\movies\dephase.mpeg"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4.xml"/></Relationships>
</file>

<file path=ppt/slides/_rels/slide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4.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04.xml"/><Relationship Id="rId1" Type="http://schemas.openxmlformats.org/officeDocument/2006/relationships/vmlDrawing" Target="../drawings/vmlDrawing2.vml"/><Relationship Id="rId4" Type="http://schemas.openxmlformats.org/officeDocument/2006/relationships/image" Target="../media/image16.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60.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6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xml"/><Relationship Id="rId1" Type="http://schemas.openxmlformats.org/officeDocument/2006/relationships/slideLayout" Target="../slideLayouts/slideLayout86.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2.emf"/></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30.xml"/><Relationship Id="rId1" Type="http://schemas.openxmlformats.org/officeDocument/2006/relationships/vmlDrawing" Target="../drawings/vmlDrawing4.vml"/><Relationship Id="rId4" Type="http://schemas.openxmlformats.org/officeDocument/2006/relationships/image" Target="../media/image23.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7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8.xml"/></Relationships>
</file>

<file path=ppt/slides/_rels/slide7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34.xml"/></Relationships>
</file>

<file path=ppt/slides/_rels/slide7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9.xml"/></Relationships>
</file>

<file path=ppt/slides/_rels/slide7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6.xml"/><Relationship Id="rId1" Type="http://schemas.openxmlformats.org/officeDocument/2006/relationships/video" Target="file:///C:\Users\James_Holton\Desktop\James_Holton\APS_talk\damage\warp.avi"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6.xml"/><Relationship Id="rId1" Type="http://schemas.openxmlformats.org/officeDocument/2006/relationships/video" Target="file:///C:\Users\James_Holton\Desktop\James_Holton\APS_talk\damage\phaser.avi" TargetMode="Externa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6.xml"/><Relationship Id="rId1" Type="http://schemas.openxmlformats.org/officeDocument/2006/relationships/vmlDrawing" Target="../drawings/vmlDrawing5.vml"/><Relationship Id="rId4" Type="http://schemas.openxmlformats.org/officeDocument/2006/relationships/image" Target="../media/image30.emf"/></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6.xml"/><Relationship Id="rId1" Type="http://schemas.openxmlformats.org/officeDocument/2006/relationships/vmlDrawing" Target="../drawings/vmlDrawing6.vml"/><Relationship Id="rId4" Type="http://schemas.openxmlformats.org/officeDocument/2006/relationships/image" Target="../media/image31.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8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5.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358.xml"/><Relationship Id="rId1" Type="http://schemas.openxmlformats.org/officeDocument/2006/relationships/vmlDrawing" Target="../drawings/vmlDrawing7.vml"/><Relationship Id="rId4" Type="http://schemas.openxmlformats.org/officeDocument/2006/relationships/image" Target="../media/image33.w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8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6.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399.xml"/><Relationship Id="rId2" Type="http://schemas.openxmlformats.org/officeDocument/2006/relationships/video" Target="file:///C:\Users\JMHolton\Desktop\James_Holton\movies\diffraction.mpeg" TargetMode="External"/><Relationship Id="rId1" Type="http://schemas.microsoft.com/office/2007/relationships/media" Target="file:///C:\Users\JMHolton\Desktop\James_Holton\movies\diffraction.mpeg" TargetMode="Externa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3.xml"/></Relationships>
</file>

<file path=ppt/slides/_rels/slide8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88.xml"/></Relationships>
</file>

<file path=ppt/slides/_rels/slide8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70.xml"/></Relationships>
</file>

<file path=ppt/slides/_rels/slide8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7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9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70.xml"/></Relationships>
</file>

<file path=ppt/slides/_rels/slide9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70.xml"/></Relationships>
</file>

<file path=ppt/slides/_rels/slide92.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70.xml"/></Relationships>
</file>

<file path=ppt/slides/_rels/slide9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7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70.xml"/></Relationships>
</file>

<file path=ppt/slides/_rels/slide9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7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9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04.xml"/><Relationship Id="rId1" Type="http://schemas.openxmlformats.org/officeDocument/2006/relationships/vmlDrawing" Target="../drawings/vmlDrawing8.vml"/><Relationship Id="rId5" Type="http://schemas.openxmlformats.org/officeDocument/2006/relationships/image" Target="../media/image44.wmf"/><Relationship Id="rId4" Type="http://schemas.openxmlformats.org/officeDocument/2006/relationships/oleObject" Target="../embeddings/oleObject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55002"/>
            <a:ext cx="7772400" cy="1143000"/>
          </a:xfrm>
        </p:spPr>
        <p:txBody>
          <a:bodyPr/>
          <a:lstStyle/>
          <a:p>
            <a:pPr eaLnBrk="1" hangingPunct="1"/>
            <a:r>
              <a:rPr lang="en-US" altLang="en-US" sz="5400" dirty="0" smtClean="0">
                <a:latin typeface="Arial" panose="020B0604020202020204" pitchFamily="34" charset="0"/>
                <a:cs typeface="Arial" panose="020B0604020202020204" pitchFamily="34" charset="0"/>
              </a:rPr>
              <a:t>Acknowledgements</a:t>
            </a:r>
          </a:p>
        </p:txBody>
      </p:sp>
      <p:sp>
        <p:nvSpPr>
          <p:cNvPr id="70659" name="Rectangle 8"/>
          <p:cNvSpPr>
            <a:spLocks noGrp="1" noChangeArrowheads="1"/>
          </p:cNvSpPr>
          <p:nvPr>
            <p:ph type="body" idx="1"/>
          </p:nvPr>
        </p:nvSpPr>
        <p:spPr>
          <a:xfrm>
            <a:off x="671285" y="1906588"/>
            <a:ext cx="7772400" cy="4951412"/>
          </a:xfrm>
          <a:extLst>
            <a:ext uri="{909E8E84-426E-40DD-AFC4-6F175D3DCCD1}">
              <a14:hiddenFill xmlns:a14="http://schemas.microsoft.com/office/drawing/2010/main">
                <a:solidFill>
                  <a:srgbClr val="BBE0E3"/>
                </a:solidFill>
              </a14:hiddenFill>
            </a:ext>
          </a:extLst>
        </p:spPr>
        <p:txBody>
          <a:bodyPr>
            <a:normAutofit lnSpcReduction="10000"/>
          </a:bodyPr>
          <a:lstStyle/>
          <a:p>
            <a:pPr algn="ctr">
              <a:spcBef>
                <a:spcPts val="1200"/>
              </a:spcBef>
              <a:buNone/>
            </a:pPr>
            <a:r>
              <a:rPr lang="en-US" altLang="en-US" b="1" dirty="0" smtClean="0">
                <a:solidFill>
                  <a:schemeClr val="tx2">
                    <a:lumMod val="75000"/>
                  </a:schemeClr>
                </a:solidFill>
                <a:latin typeface="Arial" panose="020B0604020202020204" pitchFamily="34" charset="0"/>
                <a:cs typeface="Arial" panose="020B0604020202020204" pitchFamily="34" charset="0"/>
              </a:rPr>
              <a:t>UCSF</a:t>
            </a:r>
            <a:r>
              <a:rPr lang="en-US" altLang="en-US" b="1" dirty="0" smtClean="0">
                <a:solidFill>
                  <a:srgbClr val="000066"/>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a:solidFill>
                  <a:srgbClr val="663300"/>
                </a:solidFill>
                <a:latin typeface="Arial" panose="020B0604020202020204" pitchFamily="34" charset="0"/>
                <a:cs typeface="Arial" panose="020B0604020202020204" pitchFamily="34" charset="0"/>
              </a:rPr>
              <a:t>LBNL</a:t>
            </a:r>
            <a:r>
              <a:rPr lang="en-US" altLang="en-US" b="1" dirty="0">
                <a:solidFill>
                  <a:srgbClr val="000000"/>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smtClean="0">
                <a:solidFill>
                  <a:srgbClr val="C00000"/>
                </a:solidFill>
                <a:latin typeface="Arial" panose="020B0604020202020204" pitchFamily="34" charset="0"/>
                <a:cs typeface="Arial" panose="020B0604020202020204" pitchFamily="34" charset="0"/>
              </a:rPr>
              <a:t>SLAC</a:t>
            </a:r>
          </a:p>
          <a:p>
            <a:pPr algn="ctr" eaLnBrk="1" hangingPunct="1">
              <a:spcBef>
                <a:spcPts val="1200"/>
              </a:spcBef>
              <a:buFontTx/>
              <a:buNone/>
            </a:pPr>
            <a:endParaRPr lang="en-US" altLang="en-US" sz="1800" b="1" dirty="0" smtClean="0">
              <a:solidFill>
                <a:srgbClr val="000000"/>
              </a:solidFill>
              <a:latin typeface="Arial" panose="020B0604020202020204" pitchFamily="34" charset="0"/>
              <a:cs typeface="Arial" panose="020B0604020202020204" pitchFamily="34" charset="0"/>
            </a:endParaRPr>
          </a:p>
          <a:p>
            <a:pPr algn="ctr" eaLnBrk="1" hangingPunct="1">
              <a:spcBef>
                <a:spcPts val="1200"/>
              </a:spcBef>
              <a:buFontTx/>
              <a:buNone/>
            </a:pPr>
            <a:r>
              <a:rPr lang="en-US" altLang="en-US" b="1" dirty="0" smtClean="0">
                <a:solidFill>
                  <a:srgbClr val="000000"/>
                </a:solidFill>
                <a:latin typeface="Arial" panose="020B0604020202020204" pitchFamily="34" charset="0"/>
                <a:cs typeface="Arial" panose="020B0604020202020204" pitchFamily="34" charset="0"/>
              </a:rPr>
              <a:t>ALS 8.3.1: </a:t>
            </a:r>
            <a:r>
              <a:rPr lang="en-US" altLang="en-US" b="1" dirty="0" err="1" smtClean="0">
                <a:solidFill>
                  <a:srgbClr val="000000"/>
                </a:solidFill>
                <a:latin typeface="Arial" panose="020B0604020202020204" pitchFamily="34" charset="0"/>
                <a:cs typeface="Arial" panose="020B0604020202020204" pitchFamily="34" charset="0"/>
              </a:rPr>
              <a:t>TomAlberTron</a:t>
            </a:r>
            <a:r>
              <a:rPr lang="en-US" altLang="en-US" b="1" dirty="0" smtClean="0">
                <a:solidFill>
                  <a:srgbClr val="000000"/>
                </a:solidFill>
                <a:latin typeface="Arial" panose="020B0604020202020204" pitchFamily="34" charset="0"/>
                <a:cs typeface="Arial" panose="020B0604020202020204" pitchFamily="34" charset="0"/>
              </a:rPr>
              <a:t> </a:t>
            </a:r>
            <a:endParaRPr lang="en-US" altLang="en-US" sz="1800" b="1" dirty="0" smtClean="0">
              <a:solidFill>
                <a:srgbClr val="006600"/>
              </a:solidFill>
              <a:latin typeface="Arial" panose="020B0604020202020204" pitchFamily="34" charset="0"/>
              <a:cs typeface="Arial" panose="020B0604020202020204" pitchFamily="34" charset="0"/>
            </a:endParaRPr>
          </a:p>
          <a:p>
            <a:pPr algn="ctr" eaLnBrk="1" hangingPunct="1">
              <a:spcBef>
                <a:spcPts val="1200"/>
              </a:spcBef>
              <a:buFontTx/>
              <a:buNone/>
            </a:pPr>
            <a:r>
              <a:rPr lang="en-US" altLang="en-US" sz="1800" b="1" dirty="0" smtClean="0">
                <a:solidFill>
                  <a:schemeClr val="tx2">
                    <a:lumMod val="75000"/>
                  </a:schemeClr>
                </a:solidFill>
                <a:latin typeface="Arial" panose="020B0604020202020204" pitchFamily="34" charset="0"/>
                <a:cs typeface="Arial" panose="020B0604020202020204" pitchFamily="34" charset="0"/>
              </a:rPr>
              <a:t>UC </a:t>
            </a:r>
            <a:r>
              <a:rPr lang="en-US" altLang="en-US" sz="1800" b="1" dirty="0" err="1" smtClean="0">
                <a:solidFill>
                  <a:schemeClr val="tx2">
                    <a:lumMod val="75000"/>
                  </a:schemeClr>
                </a:solidFill>
                <a:latin typeface="Arial" panose="020B0604020202020204" pitchFamily="34" charset="0"/>
                <a:cs typeface="Arial" panose="020B0604020202020204" pitchFamily="34" charset="0"/>
              </a:rPr>
              <a:t>Multicampus</a:t>
            </a:r>
            <a:r>
              <a:rPr lang="en-US" altLang="en-US" sz="1800" b="1" dirty="0" smtClean="0">
                <a:solidFill>
                  <a:schemeClr val="tx2">
                    <a:lumMod val="75000"/>
                  </a:schemeClr>
                </a:solidFill>
                <a:latin typeface="Arial" panose="020B0604020202020204" pitchFamily="34" charset="0"/>
                <a:cs typeface="Arial" panose="020B0604020202020204" pitchFamily="34" charset="0"/>
              </a:rPr>
              <a:t> Research Programs and Initiatives (MRPI)</a:t>
            </a:r>
          </a:p>
          <a:p>
            <a:pPr algn="ctr">
              <a:spcBef>
                <a:spcPts val="1200"/>
              </a:spcBef>
              <a:buNone/>
            </a:pPr>
            <a:r>
              <a:rPr lang="en-US" altLang="en-US" sz="1800" b="1" dirty="0" smtClean="0">
                <a:solidFill>
                  <a:schemeClr val="tx2">
                    <a:lumMod val="75000"/>
                  </a:schemeClr>
                </a:solidFill>
                <a:cs typeface="Arial" panose="020B0604020202020204" pitchFamily="34" charset="0"/>
              </a:rPr>
              <a:t>NIH </a:t>
            </a:r>
            <a:r>
              <a:rPr lang="en-US" altLang="en-US" sz="1800" b="1" dirty="0">
                <a:solidFill>
                  <a:schemeClr val="tx2">
                    <a:lumMod val="75000"/>
                  </a:schemeClr>
                </a:solidFill>
                <a:cs typeface="Arial" panose="020B0604020202020204" pitchFamily="34" charset="0"/>
              </a:rPr>
              <a:t>NIGMS R01 </a:t>
            </a:r>
            <a:r>
              <a:rPr lang="en-US" altLang="en-US" sz="1800" b="1" dirty="0" smtClean="0">
                <a:solidFill>
                  <a:schemeClr val="tx2">
                    <a:lumMod val="75000"/>
                  </a:schemeClr>
                </a:solidFill>
                <a:cs typeface="Arial" panose="020B0604020202020204" pitchFamily="34" charset="0"/>
              </a:rPr>
              <a:t>GM124149</a:t>
            </a:r>
          </a:p>
          <a:p>
            <a:pPr algn="ctr">
              <a:spcBef>
                <a:spcPts val="1200"/>
              </a:spcBef>
              <a:buNone/>
            </a:pPr>
            <a:r>
              <a:rPr lang="en-US" altLang="en-US" sz="1800" b="1" dirty="0" smtClean="0">
                <a:solidFill>
                  <a:srgbClr val="663300"/>
                </a:solidFill>
                <a:latin typeface="Arial" panose="020B0604020202020204" pitchFamily="34" charset="0"/>
                <a:cs typeface="Arial" panose="020B0604020202020204" pitchFamily="34" charset="0"/>
              </a:rPr>
              <a:t>NIH </a:t>
            </a:r>
            <a:r>
              <a:rPr lang="en-US" altLang="en-US" sz="1800" b="1" dirty="0">
                <a:solidFill>
                  <a:srgbClr val="663300"/>
                </a:solidFill>
                <a:cs typeface="Arial" panose="020B0604020202020204" pitchFamily="34" charset="0"/>
              </a:rPr>
              <a:t>NIGMS P30 GM124169</a:t>
            </a:r>
            <a:endParaRPr lang="en-US" altLang="en-US" sz="1800" b="1" dirty="0" smtClean="0">
              <a:solidFill>
                <a:srgbClr val="663300"/>
              </a:solidFill>
              <a:latin typeface="Arial" panose="020B0604020202020204" pitchFamily="34" charset="0"/>
              <a:cs typeface="Arial" panose="020B0604020202020204" pitchFamily="34" charset="0"/>
            </a:endParaRPr>
          </a:p>
          <a:p>
            <a:pPr algn="ctr">
              <a:spcBef>
                <a:spcPts val="1200"/>
              </a:spcBef>
              <a:buNone/>
            </a:pPr>
            <a:r>
              <a:rPr lang="en-US" altLang="en-US" sz="1800" b="1" dirty="0" smtClean="0">
                <a:solidFill>
                  <a:srgbClr val="663300"/>
                </a:solidFill>
                <a:latin typeface="Arial" panose="020B0604020202020204" pitchFamily="34" charset="0"/>
                <a:cs typeface="Arial" panose="020B0604020202020204" pitchFamily="34" charset="0"/>
              </a:rPr>
              <a:t>Integrated Diffraction Analysis Technologies (IDAT)</a:t>
            </a:r>
          </a:p>
          <a:p>
            <a:pPr algn="ctr" eaLnBrk="1" hangingPunct="1">
              <a:spcBef>
                <a:spcPts val="1200"/>
              </a:spcBef>
              <a:buFontTx/>
              <a:buNone/>
            </a:pPr>
            <a:r>
              <a:rPr lang="en-US" altLang="en-US" sz="1800" b="1" dirty="0" err="1" smtClean="0">
                <a:solidFill>
                  <a:srgbClr val="663300"/>
                </a:solidFill>
                <a:latin typeface="Arial" panose="020B0604020202020204" pitchFamily="34" charset="0"/>
                <a:cs typeface="Arial" panose="020B0604020202020204" pitchFamily="34" charset="0"/>
              </a:rPr>
              <a:t>Plexxikon</a:t>
            </a:r>
            <a:r>
              <a:rPr lang="en-US" altLang="en-US" sz="1800" b="1" dirty="0">
                <a:solidFill>
                  <a:srgbClr val="663300"/>
                </a:solidFill>
                <a:latin typeface="Arial" panose="020B0604020202020204" pitchFamily="34" charset="0"/>
                <a:cs typeface="Arial" panose="020B0604020202020204" pitchFamily="34" charset="0"/>
              </a:rPr>
              <a:t>, Inc.</a:t>
            </a:r>
          </a:p>
          <a:p>
            <a:pPr algn="ctr" eaLnBrk="1" hangingPunct="1">
              <a:spcBef>
                <a:spcPts val="1200"/>
              </a:spcBef>
              <a:buFontTx/>
              <a:buNone/>
            </a:pPr>
            <a:r>
              <a:rPr lang="en-US" altLang="en-US" sz="1800" b="1" dirty="0" smtClean="0">
                <a:solidFill>
                  <a:srgbClr val="C00000"/>
                </a:solidFill>
                <a:latin typeface="Arial" panose="020B0604020202020204" pitchFamily="34" charset="0"/>
                <a:cs typeface="Arial" panose="020B0604020202020204" pitchFamily="34" charset="0"/>
              </a:rPr>
              <a:t>Synchrotron </a:t>
            </a:r>
            <a:r>
              <a:rPr lang="en-US" altLang="en-US" sz="1800" b="1" dirty="0">
                <a:solidFill>
                  <a:srgbClr val="C00000"/>
                </a:solidFill>
                <a:latin typeface="Arial" panose="020B0604020202020204" pitchFamily="34" charset="0"/>
                <a:cs typeface="Arial" panose="020B0604020202020204" pitchFamily="34" charset="0"/>
              </a:rPr>
              <a:t>Radiation </a:t>
            </a:r>
            <a:r>
              <a:rPr lang="en-US" altLang="en-US" sz="1800" b="1" dirty="0" smtClean="0">
                <a:solidFill>
                  <a:srgbClr val="C00000"/>
                </a:solidFill>
                <a:latin typeface="Arial" panose="020B0604020202020204" pitchFamily="34" charset="0"/>
                <a:cs typeface="Arial" panose="020B0604020202020204" pitchFamily="34" charset="0"/>
              </a:rPr>
              <a:t>Structural </a:t>
            </a:r>
            <a:r>
              <a:rPr lang="en-US" altLang="en-US" sz="1800" b="1" dirty="0">
                <a:solidFill>
                  <a:srgbClr val="C00000"/>
                </a:solidFill>
                <a:latin typeface="Arial" panose="020B0604020202020204" pitchFamily="34" charset="0"/>
                <a:cs typeface="Arial" panose="020B0604020202020204" pitchFamily="34" charset="0"/>
              </a:rPr>
              <a:t>Biology Resource (SLAC)</a:t>
            </a:r>
          </a:p>
          <a:p>
            <a:pPr algn="ctr" eaLnBrk="1" hangingPunct="1">
              <a:spcBef>
                <a:spcPts val="1200"/>
              </a:spcBef>
              <a:buFontTx/>
              <a:buNone/>
            </a:pPr>
            <a:endParaRPr lang="en-US" altLang="en-US" sz="900" dirty="0" smtClean="0">
              <a:solidFill>
                <a:srgbClr val="000000"/>
              </a:solidFill>
              <a:latin typeface="Arial" panose="020B0604020202020204" pitchFamily="34" charset="0"/>
              <a:cs typeface="Arial" panose="020B0604020202020204" pitchFamily="34" charset="0"/>
            </a:endParaRPr>
          </a:p>
          <a:p>
            <a:pPr algn="ctr" eaLnBrk="1" hangingPunct="1">
              <a:spcBef>
                <a:spcPts val="1200"/>
              </a:spcBef>
              <a:buFontTx/>
              <a:buNone/>
            </a:pPr>
            <a:endParaRPr lang="en-US" altLang="en-US" sz="900" dirty="0" smtClean="0">
              <a:solidFill>
                <a:srgbClr val="000000"/>
              </a:solidFill>
              <a:latin typeface="Arial" panose="020B0604020202020204" pitchFamily="34" charset="0"/>
              <a:cs typeface="Arial" panose="020B0604020202020204" pitchFamily="34" charset="0"/>
            </a:endParaRPr>
          </a:p>
          <a:p>
            <a:pPr algn="ctr" eaLnBrk="1" hangingPunct="1">
              <a:spcBef>
                <a:spcPts val="1200"/>
              </a:spcBef>
              <a:buFontTx/>
              <a:buNone/>
            </a:pPr>
            <a:r>
              <a:rPr lang="en-US" altLang="en-US" sz="900" dirty="0" smtClean="0">
                <a:solidFill>
                  <a:srgbClr val="000000"/>
                </a:solidFill>
                <a:latin typeface="Arial" panose="020B0604020202020204" pitchFamily="34" charset="0"/>
                <a:cs typeface="Arial" panose="020B0604020202020204" pitchFamily="34" charset="0"/>
              </a:rPr>
              <a:t>The Advanced Light Source is supported by the Director, Office of Science, Office of Basic Energy Sciences, Materials Sciences Division, of the US Department of Energy under contract No. DE-AC02-05CH11231 at Lawrence Berkeley National Laboratory. </a:t>
            </a:r>
          </a:p>
        </p:txBody>
      </p:sp>
      <p:sp>
        <p:nvSpPr>
          <p:cNvPr id="2" name="TextBox 1"/>
          <p:cNvSpPr txBox="1"/>
          <p:nvPr/>
        </p:nvSpPr>
        <p:spPr>
          <a:xfrm>
            <a:off x="553924" y="1074057"/>
            <a:ext cx="7994625" cy="646331"/>
          </a:xfrm>
          <a:prstGeom prst="rect">
            <a:avLst/>
          </a:prstGeom>
          <a:noFill/>
        </p:spPr>
        <p:txBody>
          <a:bodyPr wrap="none" rtlCol="0">
            <a:spAutoFit/>
          </a:bodyPr>
          <a:lstStyle/>
          <a:p>
            <a:pPr algn="ctr" fontAlgn="auto">
              <a:spcBef>
                <a:spcPts val="0"/>
              </a:spcBef>
              <a:spcAft>
                <a:spcPts val="0"/>
              </a:spcAft>
            </a:pPr>
            <a:r>
              <a:rPr lang="en-US" dirty="0" smtClean="0">
                <a:solidFill>
                  <a:prstClr val="black"/>
                </a:solidFill>
                <a:cs typeface="Arial" panose="020B0604020202020204" pitchFamily="34" charset="0"/>
              </a:rPr>
              <a:t>Robert Stroud      James Fraser     John Spence </a:t>
            </a:r>
          </a:p>
          <a:p>
            <a:pPr algn="ctr" fontAlgn="auto">
              <a:spcBef>
                <a:spcPts val="0"/>
              </a:spcBef>
              <a:spcAft>
                <a:spcPts val="0"/>
              </a:spcAft>
            </a:pPr>
            <a:r>
              <a:rPr lang="en-US" dirty="0" smtClean="0">
                <a:solidFill>
                  <a:prstClr val="black"/>
                </a:solidFill>
                <a:cs typeface="Arial" panose="020B0604020202020204" pitchFamily="34" charset="0"/>
              </a:rPr>
              <a:t>Chris Nielsen  </a:t>
            </a:r>
            <a:r>
              <a:rPr lang="en-US" dirty="0">
                <a:solidFill>
                  <a:prstClr val="black"/>
                </a:solidFill>
                <a:cs typeface="Arial" panose="020B0604020202020204" pitchFamily="34" charset="0"/>
              </a:rPr>
              <a:t>Clemens </a:t>
            </a:r>
            <a:r>
              <a:rPr lang="en-US" dirty="0" smtClean="0">
                <a:solidFill>
                  <a:prstClr val="black"/>
                </a:solidFill>
                <a:cs typeface="Arial" panose="020B0604020202020204" pitchFamily="34" charset="0"/>
              </a:rPr>
              <a:t>Schulze-</a:t>
            </a:r>
            <a:r>
              <a:rPr lang="en-US" dirty="0" err="1" smtClean="0">
                <a:solidFill>
                  <a:prstClr val="black"/>
                </a:solidFill>
                <a:cs typeface="Arial" panose="020B0604020202020204" pitchFamily="34" charset="0"/>
              </a:rPr>
              <a:t>Briese</a:t>
            </a:r>
            <a:r>
              <a:rPr lang="en-US" dirty="0" smtClean="0">
                <a:solidFill>
                  <a:prstClr val="black"/>
                </a:solidFill>
                <a:cs typeface="Arial" panose="020B0604020202020204" pitchFamily="34" charset="0"/>
              </a:rPr>
              <a:t>              </a:t>
            </a:r>
            <a:r>
              <a:rPr lang="en-US" dirty="0" err="1" smtClean="0">
                <a:solidFill>
                  <a:prstClr val="black"/>
                </a:solidFill>
                <a:cs typeface="Arial" panose="020B0604020202020204" pitchFamily="34" charset="0"/>
              </a:rPr>
              <a:t>Aina</a:t>
            </a:r>
            <a:r>
              <a:rPr lang="en-US" dirty="0" smtClean="0">
                <a:solidFill>
                  <a:prstClr val="black"/>
                </a:solidFill>
                <a:cs typeface="Arial" panose="020B0604020202020204" pitchFamily="34" charset="0"/>
              </a:rPr>
              <a:t> Cohen   Ana Gonzalez </a:t>
            </a:r>
          </a:p>
        </p:txBody>
      </p:sp>
    </p:spTree>
    <p:extLst>
      <p:ext uri="{BB962C8B-B14F-4D97-AF65-F5344CB8AC3E}">
        <p14:creationId xmlns:p14="http://schemas.microsoft.com/office/powerpoint/2010/main" val="3902446956"/>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ltLang="en-US" sz="6000" smtClean="0"/>
              <a:t>Adding noise</a:t>
            </a:r>
          </a:p>
        </p:txBody>
      </p:sp>
      <p:sp>
        <p:nvSpPr>
          <p:cNvPr id="39939"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1"/>
                </a:solidFill>
                <a:cs typeface="Arial" pitchFamily="34" charset="0"/>
              </a:rPr>
              <a:t>2</a:t>
            </a:r>
            <a:r>
              <a:rPr lang="en-US" altLang="en-US" sz="5400" smtClean="0">
                <a:cs typeface="Arial" pitchFamily="34" charset="0"/>
              </a:rPr>
              <a:t> + 1</a:t>
            </a:r>
            <a:r>
              <a:rPr lang="en-US" altLang="en-US" sz="5400" baseline="50000" smtClean="0">
                <a:solidFill>
                  <a:schemeClr val="bg1"/>
                </a:solidFill>
                <a:cs typeface="Arial" pitchFamily="34" charset="0"/>
              </a:rPr>
              <a:t>2</a:t>
            </a:r>
            <a:r>
              <a:rPr lang="en-US" altLang="en-US" sz="5400" smtClean="0">
                <a:cs typeface="Arial" pitchFamily="34" charset="0"/>
              </a:rPr>
              <a:t> = 1.4</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solidFill>
                  <a:schemeClr val="bg1"/>
                </a:solidFill>
                <a:cs typeface="Arial" pitchFamily="34" charset="0"/>
              </a:rPr>
              <a:t>3</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+ 1</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3.2</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l-GR" altLang="en-US" sz="5400" smtClean="0">
                <a:cs typeface="Arial" pitchFamily="34" charset="0"/>
              </a:rPr>
              <a:t>σ</a:t>
            </a:r>
            <a:r>
              <a:rPr lang="el-GR" altLang="en-US" sz="5400" baseline="-25000" smtClean="0">
                <a:cs typeface="Arial" pitchFamily="34" charset="0"/>
              </a:rPr>
              <a:t>total</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1</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2</a:t>
            </a:r>
            <a:r>
              <a:rPr lang="en-US" altLang="en-US" sz="5400" baseline="30000" smtClean="0">
                <a:cs typeface="Arial" pitchFamily="34" charset="0"/>
              </a:rPr>
              <a:t>2</a:t>
            </a:r>
            <a:endParaRPr lang="en-US" altLang="en-US" sz="5400" smtClean="0">
              <a:cs typeface="Arial" pitchFamily="34" charset="0"/>
            </a:endParaRPr>
          </a:p>
          <a:p>
            <a:pPr algn="ctr" eaLnBrk="1" hangingPunct="1">
              <a:buFontTx/>
              <a:buNone/>
            </a:pPr>
            <a:endParaRPr lang="el-GR" altLang="en-US" sz="5400" smtClean="0">
              <a:cs typeface="Arial" pitchFamily="34" charset="0"/>
            </a:endParaRPr>
          </a:p>
        </p:txBody>
      </p:sp>
    </p:spTree>
    <p:extLst>
      <p:ext uri="{BB962C8B-B14F-4D97-AF65-F5344CB8AC3E}">
        <p14:creationId xmlns:p14="http://schemas.microsoft.com/office/powerpoint/2010/main" val="401902908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Causes Disorder?</a:t>
            </a:r>
            <a:endParaRPr lang="en-US" dirty="0"/>
          </a:p>
        </p:txBody>
      </p:sp>
      <p:sp>
        <p:nvSpPr>
          <p:cNvPr id="3" name="Content Placeholder 2"/>
          <p:cNvSpPr>
            <a:spLocks noGrp="1"/>
          </p:cNvSpPr>
          <p:nvPr>
            <p:ph idx="1"/>
          </p:nvPr>
        </p:nvSpPr>
        <p:spPr>
          <a:xfrm>
            <a:off x="1180406" y="1600200"/>
            <a:ext cx="7506393" cy="4525963"/>
          </a:xfrm>
        </p:spPr>
        <p:txBody>
          <a:bodyPr/>
          <a:lstStyle/>
          <a:p>
            <a:r>
              <a:rPr lang="en-US" sz="4000" dirty="0" smtClean="0">
                <a:solidFill>
                  <a:schemeClr val="bg1">
                    <a:lumMod val="85000"/>
                  </a:schemeClr>
                </a:solidFill>
              </a:rPr>
              <a:t>Function</a:t>
            </a:r>
          </a:p>
          <a:p>
            <a:r>
              <a:rPr lang="en-US" sz="4000" dirty="0" smtClean="0">
                <a:solidFill>
                  <a:srgbClr val="C0C0C0"/>
                </a:solidFill>
              </a:rPr>
              <a:t>Radiation damage</a:t>
            </a:r>
          </a:p>
          <a:p>
            <a:r>
              <a:rPr lang="en-US" sz="4000" dirty="0" err="1">
                <a:solidFill>
                  <a:srgbClr val="FF0000"/>
                </a:solidFill>
              </a:rPr>
              <a:t>M</a:t>
            </a:r>
            <a:r>
              <a:rPr lang="en-US" sz="4000" dirty="0" err="1" smtClean="0">
                <a:solidFill>
                  <a:srgbClr val="FF0000"/>
                </a:solidFill>
              </a:rPr>
              <a:t>osaicity</a:t>
            </a:r>
            <a:endParaRPr lang="en-US" sz="4000" dirty="0" smtClean="0">
              <a:solidFill>
                <a:srgbClr val="FF0000"/>
              </a:solidFill>
            </a:endParaRPr>
          </a:p>
          <a:p>
            <a:r>
              <a:rPr lang="en-US" sz="4000" dirty="0" smtClean="0"/>
              <a:t>Strain</a:t>
            </a:r>
          </a:p>
          <a:p>
            <a:r>
              <a:rPr lang="en-US" sz="4000" dirty="0" err="1" smtClean="0"/>
              <a:t>Xtal</a:t>
            </a:r>
            <a:r>
              <a:rPr lang="en-US" sz="4000" dirty="0" smtClean="0"/>
              <a:t> abuse</a:t>
            </a:r>
          </a:p>
          <a:p>
            <a:r>
              <a:rPr lang="en-US" sz="4000" dirty="0" smtClean="0"/>
              <a:t>Dehydration</a:t>
            </a:r>
          </a:p>
          <a:p>
            <a:endParaRPr lang="en-US" dirty="0" smtClean="0"/>
          </a:p>
          <a:p>
            <a:endParaRPr lang="en-US" dirty="0"/>
          </a:p>
        </p:txBody>
      </p:sp>
    </p:spTree>
    <p:extLst>
      <p:ext uri="{BB962C8B-B14F-4D97-AF65-F5344CB8AC3E}">
        <p14:creationId xmlns:p14="http://schemas.microsoft.com/office/powerpoint/2010/main" val="329531027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0738" name="Text Box 2"/>
          <p:cNvSpPr txBox="1">
            <a:spLocks noChangeArrowheads="1"/>
          </p:cNvSpPr>
          <p:nvPr/>
        </p:nvSpPr>
        <p:spPr bwMode="auto">
          <a:xfrm>
            <a:off x="765175" y="269875"/>
            <a:ext cx="76136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5400"/>
              <a:t>Ewald’s “mosaic” picture</a:t>
            </a:r>
          </a:p>
        </p:txBody>
      </p:sp>
      <p:sp>
        <p:nvSpPr>
          <p:cNvPr id="500739" name="Rectangle 3"/>
          <p:cNvSpPr>
            <a:spLocks noChangeArrowheads="1"/>
          </p:cNvSpPr>
          <p:nvPr/>
        </p:nvSpPr>
        <p:spPr bwMode="auto">
          <a:xfrm>
            <a:off x="0" y="4811713"/>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0" name="Rectangle 4"/>
          <p:cNvSpPr>
            <a:spLocks noChangeArrowheads="1"/>
          </p:cNvSpPr>
          <p:nvPr/>
        </p:nvSpPr>
        <p:spPr bwMode="auto">
          <a:xfrm>
            <a:off x="1514475" y="4811713"/>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1" name="Rectangle 5"/>
          <p:cNvSpPr>
            <a:spLocks noChangeArrowheads="1"/>
          </p:cNvSpPr>
          <p:nvPr/>
        </p:nvSpPr>
        <p:spPr bwMode="auto">
          <a:xfrm>
            <a:off x="3028950" y="4811713"/>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2" name="Rectangle 6"/>
          <p:cNvSpPr>
            <a:spLocks noChangeArrowheads="1"/>
          </p:cNvSpPr>
          <p:nvPr/>
        </p:nvSpPr>
        <p:spPr bwMode="auto">
          <a:xfrm>
            <a:off x="4543425" y="4811713"/>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3" name="Rectangle 7"/>
          <p:cNvSpPr>
            <a:spLocks noChangeArrowheads="1"/>
          </p:cNvSpPr>
          <p:nvPr/>
        </p:nvSpPr>
        <p:spPr bwMode="auto">
          <a:xfrm>
            <a:off x="6057900" y="4811713"/>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4" name="Rectangle 8"/>
          <p:cNvSpPr>
            <a:spLocks noChangeArrowheads="1"/>
          </p:cNvSpPr>
          <p:nvPr/>
        </p:nvSpPr>
        <p:spPr bwMode="auto">
          <a:xfrm>
            <a:off x="7572375" y="4811713"/>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5" name="Rectangle 9"/>
          <p:cNvSpPr>
            <a:spLocks noChangeArrowheads="1"/>
          </p:cNvSpPr>
          <p:nvPr/>
        </p:nvSpPr>
        <p:spPr bwMode="auto">
          <a:xfrm>
            <a:off x="0" y="164147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6" name="Rectangle 10"/>
          <p:cNvSpPr>
            <a:spLocks noChangeArrowheads="1"/>
          </p:cNvSpPr>
          <p:nvPr/>
        </p:nvSpPr>
        <p:spPr bwMode="auto">
          <a:xfrm>
            <a:off x="1514475" y="164147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7" name="Rectangle 11"/>
          <p:cNvSpPr>
            <a:spLocks noChangeArrowheads="1"/>
          </p:cNvSpPr>
          <p:nvPr/>
        </p:nvSpPr>
        <p:spPr bwMode="auto">
          <a:xfrm>
            <a:off x="3028950" y="164147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8" name="Rectangle 12"/>
          <p:cNvSpPr>
            <a:spLocks noChangeArrowheads="1"/>
          </p:cNvSpPr>
          <p:nvPr/>
        </p:nvSpPr>
        <p:spPr bwMode="auto">
          <a:xfrm>
            <a:off x="4543425" y="164147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9" name="Rectangle 13"/>
          <p:cNvSpPr>
            <a:spLocks noChangeArrowheads="1"/>
          </p:cNvSpPr>
          <p:nvPr/>
        </p:nvSpPr>
        <p:spPr bwMode="auto">
          <a:xfrm>
            <a:off x="6057900" y="164147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0" name="Rectangle 14"/>
          <p:cNvSpPr>
            <a:spLocks noChangeArrowheads="1"/>
          </p:cNvSpPr>
          <p:nvPr/>
        </p:nvSpPr>
        <p:spPr bwMode="auto">
          <a:xfrm>
            <a:off x="7572375" y="164147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1" name="Rectangle 15"/>
          <p:cNvSpPr>
            <a:spLocks noChangeArrowheads="1"/>
          </p:cNvSpPr>
          <p:nvPr/>
        </p:nvSpPr>
        <p:spPr bwMode="auto">
          <a:xfrm>
            <a:off x="57150" y="2706688"/>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2" name="Rectangle 16"/>
          <p:cNvSpPr>
            <a:spLocks noChangeArrowheads="1"/>
          </p:cNvSpPr>
          <p:nvPr/>
        </p:nvSpPr>
        <p:spPr bwMode="auto">
          <a:xfrm>
            <a:off x="1571625" y="2706688"/>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3" name="Rectangle 17"/>
          <p:cNvSpPr>
            <a:spLocks noChangeArrowheads="1"/>
          </p:cNvSpPr>
          <p:nvPr/>
        </p:nvSpPr>
        <p:spPr bwMode="auto">
          <a:xfrm>
            <a:off x="3086100" y="2706688"/>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4" name="Rectangle 18"/>
          <p:cNvSpPr>
            <a:spLocks noChangeArrowheads="1"/>
          </p:cNvSpPr>
          <p:nvPr/>
        </p:nvSpPr>
        <p:spPr bwMode="auto">
          <a:xfrm>
            <a:off x="4600575" y="2706688"/>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5" name="Rectangle 19"/>
          <p:cNvSpPr>
            <a:spLocks noChangeArrowheads="1"/>
          </p:cNvSpPr>
          <p:nvPr/>
        </p:nvSpPr>
        <p:spPr bwMode="auto">
          <a:xfrm>
            <a:off x="6115050" y="2706688"/>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6" name="Rectangle 20"/>
          <p:cNvSpPr>
            <a:spLocks noChangeArrowheads="1"/>
          </p:cNvSpPr>
          <p:nvPr/>
        </p:nvSpPr>
        <p:spPr bwMode="auto">
          <a:xfrm>
            <a:off x="7629525" y="2706688"/>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7" name="Rectangle 21"/>
          <p:cNvSpPr>
            <a:spLocks noChangeArrowheads="1"/>
          </p:cNvSpPr>
          <p:nvPr/>
        </p:nvSpPr>
        <p:spPr bwMode="auto">
          <a:xfrm>
            <a:off x="57150" y="3771900"/>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8" name="Rectangle 22"/>
          <p:cNvSpPr>
            <a:spLocks noChangeArrowheads="1"/>
          </p:cNvSpPr>
          <p:nvPr/>
        </p:nvSpPr>
        <p:spPr bwMode="auto">
          <a:xfrm>
            <a:off x="1571625" y="3771900"/>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9" name="Rectangle 23"/>
          <p:cNvSpPr>
            <a:spLocks noChangeArrowheads="1"/>
          </p:cNvSpPr>
          <p:nvPr/>
        </p:nvSpPr>
        <p:spPr bwMode="auto">
          <a:xfrm>
            <a:off x="3086100" y="3771900"/>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60" name="Rectangle 24"/>
          <p:cNvSpPr>
            <a:spLocks noChangeArrowheads="1"/>
          </p:cNvSpPr>
          <p:nvPr/>
        </p:nvSpPr>
        <p:spPr bwMode="auto">
          <a:xfrm>
            <a:off x="4600575" y="3771900"/>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61" name="Rectangle 25"/>
          <p:cNvSpPr>
            <a:spLocks noChangeArrowheads="1"/>
          </p:cNvSpPr>
          <p:nvPr/>
        </p:nvSpPr>
        <p:spPr bwMode="auto">
          <a:xfrm>
            <a:off x="6115050" y="3771900"/>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62" name="Rectangle 26"/>
          <p:cNvSpPr>
            <a:spLocks noChangeArrowheads="1"/>
          </p:cNvSpPr>
          <p:nvPr/>
        </p:nvSpPr>
        <p:spPr bwMode="auto">
          <a:xfrm>
            <a:off x="7629525" y="3771900"/>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63" name="Rectangle 27"/>
          <p:cNvSpPr>
            <a:spLocks noChangeArrowheads="1"/>
          </p:cNvSpPr>
          <p:nvPr/>
        </p:nvSpPr>
        <p:spPr bwMode="auto">
          <a:xfrm>
            <a:off x="57150" y="587692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64" name="Rectangle 28"/>
          <p:cNvSpPr>
            <a:spLocks noChangeArrowheads="1"/>
          </p:cNvSpPr>
          <p:nvPr/>
        </p:nvSpPr>
        <p:spPr bwMode="auto">
          <a:xfrm>
            <a:off x="1571625" y="587692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65" name="Rectangle 29"/>
          <p:cNvSpPr>
            <a:spLocks noChangeArrowheads="1"/>
          </p:cNvSpPr>
          <p:nvPr/>
        </p:nvSpPr>
        <p:spPr bwMode="auto">
          <a:xfrm>
            <a:off x="3086100" y="587692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66" name="Rectangle 30"/>
          <p:cNvSpPr>
            <a:spLocks noChangeArrowheads="1"/>
          </p:cNvSpPr>
          <p:nvPr/>
        </p:nvSpPr>
        <p:spPr bwMode="auto">
          <a:xfrm>
            <a:off x="4600575" y="587692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67" name="Rectangle 31"/>
          <p:cNvSpPr>
            <a:spLocks noChangeArrowheads="1"/>
          </p:cNvSpPr>
          <p:nvPr/>
        </p:nvSpPr>
        <p:spPr bwMode="auto">
          <a:xfrm>
            <a:off x="6115050" y="587692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68" name="Rectangle 32"/>
          <p:cNvSpPr>
            <a:spLocks noChangeArrowheads="1"/>
          </p:cNvSpPr>
          <p:nvPr/>
        </p:nvSpPr>
        <p:spPr bwMode="auto">
          <a:xfrm>
            <a:off x="7629525" y="587692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62" name="Text Box 2"/>
          <p:cNvSpPr txBox="1">
            <a:spLocks noChangeArrowheads="1"/>
          </p:cNvSpPr>
          <p:nvPr/>
        </p:nvSpPr>
        <p:spPr bwMode="auto">
          <a:xfrm>
            <a:off x="765175" y="269875"/>
            <a:ext cx="76136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5400"/>
              <a:t>Ewald’s “mosaic” picture</a:t>
            </a:r>
          </a:p>
        </p:txBody>
      </p:sp>
      <p:grpSp>
        <p:nvGrpSpPr>
          <p:cNvPr id="501763" name="Group 3"/>
          <p:cNvGrpSpPr>
            <a:grpSpLocks/>
          </p:cNvGrpSpPr>
          <p:nvPr/>
        </p:nvGrpSpPr>
        <p:grpSpPr bwMode="auto">
          <a:xfrm>
            <a:off x="0" y="1582738"/>
            <a:ext cx="9086850" cy="5216525"/>
            <a:chOff x="0" y="997"/>
            <a:chExt cx="5724" cy="3286"/>
          </a:xfrm>
        </p:grpSpPr>
        <p:sp>
          <p:nvSpPr>
            <p:cNvPr id="501764" name="Rectangle 4"/>
            <p:cNvSpPr>
              <a:spLocks noChangeArrowheads="1"/>
            </p:cNvSpPr>
            <p:nvPr/>
          </p:nvSpPr>
          <p:spPr bwMode="auto">
            <a:xfrm rot="188941">
              <a:off x="0"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65" name="Rectangle 5"/>
            <p:cNvSpPr>
              <a:spLocks noChangeArrowheads="1"/>
            </p:cNvSpPr>
            <p:nvPr/>
          </p:nvSpPr>
          <p:spPr bwMode="auto">
            <a:xfrm>
              <a:off x="954"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66" name="Rectangle 6"/>
            <p:cNvSpPr>
              <a:spLocks noChangeArrowheads="1"/>
            </p:cNvSpPr>
            <p:nvPr/>
          </p:nvSpPr>
          <p:spPr bwMode="auto">
            <a:xfrm rot="-366931">
              <a:off x="1908"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67" name="Rectangle 7"/>
            <p:cNvSpPr>
              <a:spLocks noChangeArrowheads="1"/>
            </p:cNvSpPr>
            <p:nvPr/>
          </p:nvSpPr>
          <p:spPr bwMode="auto">
            <a:xfrm>
              <a:off x="2862"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68" name="Rectangle 8"/>
            <p:cNvSpPr>
              <a:spLocks noChangeArrowheads="1"/>
            </p:cNvSpPr>
            <p:nvPr/>
          </p:nvSpPr>
          <p:spPr bwMode="auto">
            <a:xfrm rot="255413">
              <a:off x="3816"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69" name="Rectangle 9"/>
            <p:cNvSpPr>
              <a:spLocks noChangeArrowheads="1"/>
            </p:cNvSpPr>
            <p:nvPr/>
          </p:nvSpPr>
          <p:spPr bwMode="auto">
            <a:xfrm>
              <a:off x="4770"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0" name="Rectangle 10"/>
            <p:cNvSpPr>
              <a:spLocks noChangeArrowheads="1"/>
            </p:cNvSpPr>
            <p:nvPr/>
          </p:nvSpPr>
          <p:spPr bwMode="auto">
            <a:xfrm rot="-122327">
              <a:off x="0"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1" name="Rectangle 11"/>
            <p:cNvSpPr>
              <a:spLocks noChangeArrowheads="1"/>
            </p:cNvSpPr>
            <p:nvPr/>
          </p:nvSpPr>
          <p:spPr bwMode="auto">
            <a:xfrm>
              <a:off x="954"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2" name="Rectangle 12"/>
            <p:cNvSpPr>
              <a:spLocks noChangeArrowheads="1"/>
            </p:cNvSpPr>
            <p:nvPr/>
          </p:nvSpPr>
          <p:spPr bwMode="auto">
            <a:xfrm rot="-177848">
              <a:off x="1908"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3" name="Rectangle 13"/>
            <p:cNvSpPr>
              <a:spLocks noChangeArrowheads="1"/>
            </p:cNvSpPr>
            <p:nvPr/>
          </p:nvSpPr>
          <p:spPr bwMode="auto">
            <a:xfrm>
              <a:off x="2862"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4" name="Rectangle 14"/>
            <p:cNvSpPr>
              <a:spLocks noChangeArrowheads="1"/>
            </p:cNvSpPr>
            <p:nvPr/>
          </p:nvSpPr>
          <p:spPr bwMode="auto">
            <a:xfrm rot="-188941">
              <a:off x="3816"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5" name="Rectangle 15"/>
            <p:cNvSpPr>
              <a:spLocks noChangeArrowheads="1"/>
            </p:cNvSpPr>
            <p:nvPr/>
          </p:nvSpPr>
          <p:spPr bwMode="auto">
            <a:xfrm>
              <a:off x="4770"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6" name="Rectangle 16"/>
            <p:cNvSpPr>
              <a:spLocks noChangeArrowheads="1"/>
            </p:cNvSpPr>
            <p:nvPr/>
          </p:nvSpPr>
          <p:spPr bwMode="auto">
            <a:xfrm>
              <a:off x="36"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7" name="Rectangle 17"/>
            <p:cNvSpPr>
              <a:spLocks noChangeArrowheads="1"/>
            </p:cNvSpPr>
            <p:nvPr/>
          </p:nvSpPr>
          <p:spPr bwMode="auto">
            <a:xfrm rot="-244346">
              <a:off x="990"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8" name="Rectangle 18"/>
            <p:cNvSpPr>
              <a:spLocks noChangeArrowheads="1"/>
            </p:cNvSpPr>
            <p:nvPr/>
          </p:nvSpPr>
          <p:spPr bwMode="auto">
            <a:xfrm>
              <a:off x="1944"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9" name="Rectangle 19"/>
            <p:cNvSpPr>
              <a:spLocks noChangeArrowheads="1"/>
            </p:cNvSpPr>
            <p:nvPr/>
          </p:nvSpPr>
          <p:spPr bwMode="auto">
            <a:xfrm rot="188941">
              <a:off x="2898"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0" name="Rectangle 20"/>
            <p:cNvSpPr>
              <a:spLocks noChangeArrowheads="1"/>
            </p:cNvSpPr>
            <p:nvPr/>
          </p:nvSpPr>
          <p:spPr bwMode="auto">
            <a:xfrm rot="-244346">
              <a:off x="3852"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1" name="Rectangle 21"/>
            <p:cNvSpPr>
              <a:spLocks noChangeArrowheads="1"/>
            </p:cNvSpPr>
            <p:nvPr/>
          </p:nvSpPr>
          <p:spPr bwMode="auto">
            <a:xfrm rot="-122327">
              <a:off x="4806"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2" name="Rectangle 22"/>
            <p:cNvSpPr>
              <a:spLocks noChangeArrowheads="1"/>
            </p:cNvSpPr>
            <p:nvPr/>
          </p:nvSpPr>
          <p:spPr bwMode="auto">
            <a:xfrm>
              <a:off x="36"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3" name="Rectangle 23"/>
            <p:cNvSpPr>
              <a:spLocks noChangeArrowheads="1"/>
            </p:cNvSpPr>
            <p:nvPr/>
          </p:nvSpPr>
          <p:spPr bwMode="auto">
            <a:xfrm rot="222198">
              <a:off x="990"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4" name="Rectangle 24"/>
            <p:cNvSpPr>
              <a:spLocks noChangeArrowheads="1"/>
            </p:cNvSpPr>
            <p:nvPr/>
          </p:nvSpPr>
          <p:spPr bwMode="auto">
            <a:xfrm>
              <a:off x="1944"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5" name="Rectangle 25"/>
            <p:cNvSpPr>
              <a:spLocks noChangeArrowheads="1"/>
            </p:cNvSpPr>
            <p:nvPr/>
          </p:nvSpPr>
          <p:spPr bwMode="auto">
            <a:xfrm rot="200031">
              <a:off x="2898"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6" name="Rectangle 26"/>
            <p:cNvSpPr>
              <a:spLocks noChangeArrowheads="1"/>
            </p:cNvSpPr>
            <p:nvPr/>
          </p:nvSpPr>
          <p:spPr bwMode="auto">
            <a:xfrm>
              <a:off x="3852"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7" name="Rectangle 27"/>
            <p:cNvSpPr>
              <a:spLocks noChangeArrowheads="1"/>
            </p:cNvSpPr>
            <p:nvPr/>
          </p:nvSpPr>
          <p:spPr bwMode="auto">
            <a:xfrm>
              <a:off x="4806"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8" name="Rectangle 28"/>
            <p:cNvSpPr>
              <a:spLocks noChangeArrowheads="1"/>
            </p:cNvSpPr>
            <p:nvPr/>
          </p:nvSpPr>
          <p:spPr bwMode="auto">
            <a:xfrm>
              <a:off x="36"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9" name="Rectangle 29"/>
            <p:cNvSpPr>
              <a:spLocks noChangeArrowheads="1"/>
            </p:cNvSpPr>
            <p:nvPr/>
          </p:nvSpPr>
          <p:spPr bwMode="auto">
            <a:xfrm rot="278427">
              <a:off x="990"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90" name="Rectangle 30"/>
            <p:cNvSpPr>
              <a:spLocks noChangeArrowheads="1"/>
            </p:cNvSpPr>
            <p:nvPr/>
          </p:nvSpPr>
          <p:spPr bwMode="auto">
            <a:xfrm>
              <a:off x="1944"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91" name="Rectangle 31"/>
            <p:cNvSpPr>
              <a:spLocks noChangeArrowheads="1"/>
            </p:cNvSpPr>
            <p:nvPr/>
          </p:nvSpPr>
          <p:spPr bwMode="auto">
            <a:xfrm rot="300592">
              <a:off x="2898"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92" name="Rectangle 32"/>
            <p:cNvSpPr>
              <a:spLocks noChangeArrowheads="1"/>
            </p:cNvSpPr>
            <p:nvPr/>
          </p:nvSpPr>
          <p:spPr bwMode="auto">
            <a:xfrm>
              <a:off x="3852"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93" name="Rectangle 33"/>
            <p:cNvSpPr>
              <a:spLocks noChangeArrowheads="1"/>
            </p:cNvSpPr>
            <p:nvPr/>
          </p:nvSpPr>
          <p:spPr bwMode="auto">
            <a:xfrm rot="-200031">
              <a:off x="4806"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794" name="Group 34"/>
          <p:cNvGrpSpPr>
            <a:grpSpLocks/>
          </p:cNvGrpSpPr>
          <p:nvPr/>
        </p:nvGrpSpPr>
        <p:grpSpPr bwMode="auto">
          <a:xfrm>
            <a:off x="234950" y="1714500"/>
            <a:ext cx="8616950" cy="635000"/>
            <a:chOff x="140" y="1080"/>
            <a:chExt cx="5428" cy="400"/>
          </a:xfrm>
        </p:grpSpPr>
        <p:grpSp>
          <p:nvGrpSpPr>
            <p:cNvPr id="501795" name="Group 35"/>
            <p:cNvGrpSpPr>
              <a:grpSpLocks/>
            </p:cNvGrpSpPr>
            <p:nvPr/>
          </p:nvGrpSpPr>
          <p:grpSpPr bwMode="auto">
            <a:xfrm>
              <a:off x="140" y="1080"/>
              <a:ext cx="675" cy="400"/>
              <a:chOff x="384" y="336"/>
              <a:chExt cx="4944" cy="2928"/>
            </a:xfrm>
          </p:grpSpPr>
          <p:sp>
            <p:nvSpPr>
              <p:cNvPr id="501796" name="Rectangle 36"/>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97" name="Line 37"/>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798" name="Oval 38"/>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99" name="Oval 39"/>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00" name="Line 40"/>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01" name="Line 41"/>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02" name="Line 42"/>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03" name="Line 43"/>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04" name="Line 44"/>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05" name="Arc 45"/>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806" name="Group 46"/>
            <p:cNvGrpSpPr>
              <a:grpSpLocks/>
            </p:cNvGrpSpPr>
            <p:nvPr/>
          </p:nvGrpSpPr>
          <p:grpSpPr bwMode="auto">
            <a:xfrm>
              <a:off x="1090" y="1080"/>
              <a:ext cx="675" cy="400"/>
              <a:chOff x="384" y="336"/>
              <a:chExt cx="4944" cy="2928"/>
            </a:xfrm>
          </p:grpSpPr>
          <p:sp>
            <p:nvSpPr>
              <p:cNvPr id="501807" name="Rectangle 47"/>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08" name="Line 48"/>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09" name="Oval 49"/>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10" name="Oval 50"/>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11" name="Line 51"/>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12" name="Line 52"/>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13" name="Line 53"/>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14" name="Line 54"/>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15" name="Line 55"/>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16" name="Arc 56"/>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817" name="Group 57"/>
            <p:cNvGrpSpPr>
              <a:grpSpLocks/>
            </p:cNvGrpSpPr>
            <p:nvPr/>
          </p:nvGrpSpPr>
          <p:grpSpPr bwMode="auto">
            <a:xfrm>
              <a:off x="2041" y="1080"/>
              <a:ext cx="675" cy="400"/>
              <a:chOff x="384" y="336"/>
              <a:chExt cx="4944" cy="2928"/>
            </a:xfrm>
          </p:grpSpPr>
          <p:sp>
            <p:nvSpPr>
              <p:cNvPr id="501818" name="Rectangle 58"/>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19" name="Line 59"/>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20" name="Oval 60"/>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21" name="Oval 61"/>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22" name="Line 62"/>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23" name="Line 63"/>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24" name="Line 64"/>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25" name="Line 65"/>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26" name="Line 66"/>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27" name="Arc 67"/>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828" name="Group 68"/>
            <p:cNvGrpSpPr>
              <a:grpSpLocks/>
            </p:cNvGrpSpPr>
            <p:nvPr/>
          </p:nvGrpSpPr>
          <p:grpSpPr bwMode="auto">
            <a:xfrm>
              <a:off x="2991" y="1080"/>
              <a:ext cx="675" cy="400"/>
              <a:chOff x="384" y="336"/>
              <a:chExt cx="4944" cy="2928"/>
            </a:xfrm>
          </p:grpSpPr>
          <p:sp>
            <p:nvSpPr>
              <p:cNvPr id="501829" name="Rectangle 69"/>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30" name="Line 70"/>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31" name="Oval 71"/>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32" name="Oval 72"/>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33" name="Line 73"/>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34" name="Line 74"/>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35" name="Line 75"/>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36" name="Line 76"/>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37" name="Line 77"/>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38" name="Arc 78"/>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839" name="Group 79"/>
            <p:cNvGrpSpPr>
              <a:grpSpLocks/>
            </p:cNvGrpSpPr>
            <p:nvPr/>
          </p:nvGrpSpPr>
          <p:grpSpPr bwMode="auto">
            <a:xfrm>
              <a:off x="3942" y="1080"/>
              <a:ext cx="675" cy="400"/>
              <a:chOff x="384" y="336"/>
              <a:chExt cx="4944" cy="2928"/>
            </a:xfrm>
          </p:grpSpPr>
          <p:sp>
            <p:nvSpPr>
              <p:cNvPr id="501840" name="Rectangle 80"/>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41" name="Line 81"/>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42" name="Oval 82"/>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43" name="Oval 83"/>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44" name="Line 84"/>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45" name="Line 85"/>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46" name="Line 86"/>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47" name="Line 87"/>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48" name="Line 88"/>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49" name="Arc 89"/>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850" name="Group 90"/>
            <p:cNvGrpSpPr>
              <a:grpSpLocks/>
            </p:cNvGrpSpPr>
            <p:nvPr/>
          </p:nvGrpSpPr>
          <p:grpSpPr bwMode="auto">
            <a:xfrm>
              <a:off x="4893" y="1080"/>
              <a:ext cx="675" cy="400"/>
              <a:chOff x="384" y="336"/>
              <a:chExt cx="4944" cy="2928"/>
            </a:xfrm>
          </p:grpSpPr>
          <p:sp>
            <p:nvSpPr>
              <p:cNvPr id="501851" name="Rectangle 91"/>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52" name="Line 92"/>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53" name="Oval 93"/>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54" name="Oval 94"/>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55" name="Line 95"/>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56" name="Line 96"/>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57" name="Line 97"/>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58" name="Line 98"/>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59" name="Line 99"/>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60" name="Arc 100"/>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501861" name="Group 101"/>
          <p:cNvGrpSpPr>
            <a:grpSpLocks/>
          </p:cNvGrpSpPr>
          <p:nvPr/>
        </p:nvGrpSpPr>
        <p:grpSpPr bwMode="auto">
          <a:xfrm>
            <a:off x="234950" y="2774950"/>
            <a:ext cx="8616950" cy="635000"/>
            <a:chOff x="140" y="1080"/>
            <a:chExt cx="5428" cy="400"/>
          </a:xfrm>
        </p:grpSpPr>
        <p:grpSp>
          <p:nvGrpSpPr>
            <p:cNvPr id="501862" name="Group 102"/>
            <p:cNvGrpSpPr>
              <a:grpSpLocks/>
            </p:cNvGrpSpPr>
            <p:nvPr/>
          </p:nvGrpSpPr>
          <p:grpSpPr bwMode="auto">
            <a:xfrm>
              <a:off x="140" y="1080"/>
              <a:ext cx="675" cy="400"/>
              <a:chOff x="384" y="336"/>
              <a:chExt cx="4944" cy="2928"/>
            </a:xfrm>
          </p:grpSpPr>
          <p:sp>
            <p:nvSpPr>
              <p:cNvPr id="501863" name="Rectangle 103"/>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64" name="Line 104"/>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65" name="Oval 105"/>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66" name="Oval 106"/>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67" name="Line 107"/>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68" name="Line 108"/>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69" name="Line 109"/>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70" name="Line 110"/>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71" name="Line 111"/>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72" name="Arc 112"/>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873" name="Group 113"/>
            <p:cNvGrpSpPr>
              <a:grpSpLocks/>
            </p:cNvGrpSpPr>
            <p:nvPr/>
          </p:nvGrpSpPr>
          <p:grpSpPr bwMode="auto">
            <a:xfrm>
              <a:off x="1090" y="1080"/>
              <a:ext cx="675" cy="400"/>
              <a:chOff x="384" y="336"/>
              <a:chExt cx="4944" cy="2928"/>
            </a:xfrm>
          </p:grpSpPr>
          <p:sp>
            <p:nvSpPr>
              <p:cNvPr id="501874" name="Rectangle 114"/>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75" name="Line 115"/>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76" name="Oval 116"/>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77" name="Oval 117"/>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78" name="Line 118"/>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79" name="Line 119"/>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80" name="Line 120"/>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81" name="Line 121"/>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82" name="Line 122"/>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83" name="Arc 123"/>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884" name="Group 124"/>
            <p:cNvGrpSpPr>
              <a:grpSpLocks/>
            </p:cNvGrpSpPr>
            <p:nvPr/>
          </p:nvGrpSpPr>
          <p:grpSpPr bwMode="auto">
            <a:xfrm>
              <a:off x="2041" y="1080"/>
              <a:ext cx="675" cy="400"/>
              <a:chOff x="384" y="336"/>
              <a:chExt cx="4944" cy="2928"/>
            </a:xfrm>
          </p:grpSpPr>
          <p:sp>
            <p:nvSpPr>
              <p:cNvPr id="501885" name="Rectangle 125"/>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86" name="Line 126"/>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87" name="Oval 127"/>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88" name="Oval 128"/>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89" name="Line 129"/>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90" name="Line 130"/>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91" name="Line 131"/>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92" name="Line 132"/>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93" name="Line 133"/>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94" name="Arc 134"/>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895" name="Group 135"/>
            <p:cNvGrpSpPr>
              <a:grpSpLocks/>
            </p:cNvGrpSpPr>
            <p:nvPr/>
          </p:nvGrpSpPr>
          <p:grpSpPr bwMode="auto">
            <a:xfrm>
              <a:off x="2991" y="1080"/>
              <a:ext cx="675" cy="400"/>
              <a:chOff x="384" y="336"/>
              <a:chExt cx="4944" cy="2928"/>
            </a:xfrm>
          </p:grpSpPr>
          <p:sp>
            <p:nvSpPr>
              <p:cNvPr id="501896" name="Rectangle 136"/>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97" name="Line 137"/>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98" name="Oval 138"/>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99" name="Oval 139"/>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00" name="Line 140"/>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01" name="Line 141"/>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02" name="Line 142"/>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03" name="Line 143"/>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04" name="Line 144"/>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05" name="Arc 145"/>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906" name="Group 146"/>
            <p:cNvGrpSpPr>
              <a:grpSpLocks/>
            </p:cNvGrpSpPr>
            <p:nvPr/>
          </p:nvGrpSpPr>
          <p:grpSpPr bwMode="auto">
            <a:xfrm>
              <a:off x="3942" y="1080"/>
              <a:ext cx="675" cy="400"/>
              <a:chOff x="384" y="336"/>
              <a:chExt cx="4944" cy="2928"/>
            </a:xfrm>
          </p:grpSpPr>
          <p:sp>
            <p:nvSpPr>
              <p:cNvPr id="501907" name="Rectangle 147"/>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08" name="Line 148"/>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09" name="Oval 149"/>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10" name="Oval 150"/>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11" name="Line 151"/>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12" name="Line 152"/>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13" name="Line 153"/>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14" name="Line 154"/>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15" name="Line 155"/>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16" name="Arc 156"/>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917" name="Group 157"/>
            <p:cNvGrpSpPr>
              <a:grpSpLocks/>
            </p:cNvGrpSpPr>
            <p:nvPr/>
          </p:nvGrpSpPr>
          <p:grpSpPr bwMode="auto">
            <a:xfrm>
              <a:off x="4893" y="1080"/>
              <a:ext cx="675" cy="400"/>
              <a:chOff x="384" y="336"/>
              <a:chExt cx="4944" cy="2928"/>
            </a:xfrm>
          </p:grpSpPr>
          <p:sp>
            <p:nvSpPr>
              <p:cNvPr id="501918" name="Rectangle 158"/>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19" name="Line 159"/>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20" name="Oval 160"/>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21" name="Oval 161"/>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22" name="Line 162"/>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23" name="Line 163"/>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24" name="Line 164"/>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25" name="Line 165"/>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26" name="Line 166"/>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27" name="Arc 167"/>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501928" name="Group 168"/>
          <p:cNvGrpSpPr>
            <a:grpSpLocks/>
          </p:cNvGrpSpPr>
          <p:nvPr/>
        </p:nvGrpSpPr>
        <p:grpSpPr bwMode="auto">
          <a:xfrm>
            <a:off x="234950" y="3835400"/>
            <a:ext cx="8616950" cy="635000"/>
            <a:chOff x="140" y="1080"/>
            <a:chExt cx="5428" cy="400"/>
          </a:xfrm>
        </p:grpSpPr>
        <p:grpSp>
          <p:nvGrpSpPr>
            <p:cNvPr id="501929" name="Group 169"/>
            <p:cNvGrpSpPr>
              <a:grpSpLocks/>
            </p:cNvGrpSpPr>
            <p:nvPr/>
          </p:nvGrpSpPr>
          <p:grpSpPr bwMode="auto">
            <a:xfrm>
              <a:off x="140" y="1080"/>
              <a:ext cx="675" cy="400"/>
              <a:chOff x="384" y="336"/>
              <a:chExt cx="4944" cy="2928"/>
            </a:xfrm>
          </p:grpSpPr>
          <p:sp>
            <p:nvSpPr>
              <p:cNvPr id="501930" name="Rectangle 170"/>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31" name="Line 171"/>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32" name="Oval 172"/>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33" name="Oval 173"/>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34" name="Line 174"/>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35" name="Line 175"/>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36" name="Line 176"/>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37" name="Line 177"/>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38" name="Line 178"/>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39" name="Arc 179"/>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940" name="Group 180"/>
            <p:cNvGrpSpPr>
              <a:grpSpLocks/>
            </p:cNvGrpSpPr>
            <p:nvPr/>
          </p:nvGrpSpPr>
          <p:grpSpPr bwMode="auto">
            <a:xfrm>
              <a:off x="1090" y="1080"/>
              <a:ext cx="675" cy="400"/>
              <a:chOff x="384" y="336"/>
              <a:chExt cx="4944" cy="2928"/>
            </a:xfrm>
          </p:grpSpPr>
          <p:sp>
            <p:nvSpPr>
              <p:cNvPr id="501941" name="Rectangle 181"/>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42" name="Line 182"/>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43" name="Oval 183"/>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44" name="Oval 184"/>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45" name="Line 185"/>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46" name="Line 186"/>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47" name="Line 187"/>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48" name="Line 188"/>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49" name="Line 189"/>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50" name="Arc 190"/>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951" name="Group 191"/>
            <p:cNvGrpSpPr>
              <a:grpSpLocks/>
            </p:cNvGrpSpPr>
            <p:nvPr/>
          </p:nvGrpSpPr>
          <p:grpSpPr bwMode="auto">
            <a:xfrm>
              <a:off x="2041" y="1080"/>
              <a:ext cx="675" cy="400"/>
              <a:chOff x="384" y="336"/>
              <a:chExt cx="4944" cy="2928"/>
            </a:xfrm>
          </p:grpSpPr>
          <p:sp>
            <p:nvSpPr>
              <p:cNvPr id="501952" name="Rectangle 192"/>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53" name="Line 193"/>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54" name="Oval 194"/>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55" name="Oval 195"/>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56" name="Line 196"/>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57" name="Line 197"/>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58" name="Line 198"/>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59" name="Line 199"/>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60" name="Line 200"/>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61" name="Arc 201"/>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962" name="Group 202"/>
            <p:cNvGrpSpPr>
              <a:grpSpLocks/>
            </p:cNvGrpSpPr>
            <p:nvPr/>
          </p:nvGrpSpPr>
          <p:grpSpPr bwMode="auto">
            <a:xfrm>
              <a:off x="2991" y="1080"/>
              <a:ext cx="675" cy="400"/>
              <a:chOff x="384" y="336"/>
              <a:chExt cx="4944" cy="2928"/>
            </a:xfrm>
          </p:grpSpPr>
          <p:sp>
            <p:nvSpPr>
              <p:cNvPr id="501963" name="Rectangle 203"/>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64" name="Line 204"/>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65" name="Oval 205"/>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66" name="Oval 206"/>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67" name="Line 207"/>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68" name="Line 208"/>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69" name="Line 209"/>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70" name="Line 210"/>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71" name="Line 211"/>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72" name="Arc 212"/>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973" name="Group 213"/>
            <p:cNvGrpSpPr>
              <a:grpSpLocks/>
            </p:cNvGrpSpPr>
            <p:nvPr/>
          </p:nvGrpSpPr>
          <p:grpSpPr bwMode="auto">
            <a:xfrm>
              <a:off x="3942" y="1080"/>
              <a:ext cx="675" cy="400"/>
              <a:chOff x="384" y="336"/>
              <a:chExt cx="4944" cy="2928"/>
            </a:xfrm>
          </p:grpSpPr>
          <p:sp>
            <p:nvSpPr>
              <p:cNvPr id="501974" name="Rectangle 214"/>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75" name="Line 215"/>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76" name="Oval 216"/>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77" name="Oval 217"/>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78" name="Line 218"/>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79" name="Line 219"/>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80" name="Line 220"/>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81" name="Line 221"/>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82" name="Line 222"/>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83" name="Arc 223"/>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984" name="Group 224"/>
            <p:cNvGrpSpPr>
              <a:grpSpLocks/>
            </p:cNvGrpSpPr>
            <p:nvPr/>
          </p:nvGrpSpPr>
          <p:grpSpPr bwMode="auto">
            <a:xfrm>
              <a:off x="4893" y="1080"/>
              <a:ext cx="675" cy="400"/>
              <a:chOff x="384" y="336"/>
              <a:chExt cx="4944" cy="2928"/>
            </a:xfrm>
          </p:grpSpPr>
          <p:sp>
            <p:nvSpPr>
              <p:cNvPr id="501985" name="Rectangle 225"/>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86" name="Line 226"/>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87" name="Oval 227"/>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88" name="Oval 228"/>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89" name="Line 229"/>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90" name="Line 230"/>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91" name="Line 231"/>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92" name="Line 232"/>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93" name="Line 233"/>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94" name="Arc 234"/>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501995" name="Group 235"/>
          <p:cNvGrpSpPr>
            <a:grpSpLocks/>
          </p:cNvGrpSpPr>
          <p:nvPr/>
        </p:nvGrpSpPr>
        <p:grpSpPr bwMode="auto">
          <a:xfrm>
            <a:off x="234950" y="4895850"/>
            <a:ext cx="8616950" cy="635000"/>
            <a:chOff x="140" y="1080"/>
            <a:chExt cx="5428" cy="400"/>
          </a:xfrm>
        </p:grpSpPr>
        <p:grpSp>
          <p:nvGrpSpPr>
            <p:cNvPr id="501996" name="Group 236"/>
            <p:cNvGrpSpPr>
              <a:grpSpLocks/>
            </p:cNvGrpSpPr>
            <p:nvPr/>
          </p:nvGrpSpPr>
          <p:grpSpPr bwMode="auto">
            <a:xfrm>
              <a:off x="140" y="1080"/>
              <a:ext cx="675" cy="400"/>
              <a:chOff x="384" y="336"/>
              <a:chExt cx="4944" cy="2928"/>
            </a:xfrm>
          </p:grpSpPr>
          <p:sp>
            <p:nvSpPr>
              <p:cNvPr id="501997" name="Rectangle 237"/>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98" name="Line 238"/>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99" name="Oval 239"/>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00" name="Oval 240"/>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01" name="Line 241"/>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02" name="Line 242"/>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03" name="Line 243"/>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04" name="Line 244"/>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05" name="Line 245"/>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06" name="Arc 246"/>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007" name="Group 247"/>
            <p:cNvGrpSpPr>
              <a:grpSpLocks/>
            </p:cNvGrpSpPr>
            <p:nvPr/>
          </p:nvGrpSpPr>
          <p:grpSpPr bwMode="auto">
            <a:xfrm>
              <a:off x="1090" y="1080"/>
              <a:ext cx="675" cy="400"/>
              <a:chOff x="384" y="336"/>
              <a:chExt cx="4944" cy="2928"/>
            </a:xfrm>
          </p:grpSpPr>
          <p:sp>
            <p:nvSpPr>
              <p:cNvPr id="502008" name="Rectangle 248"/>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09" name="Line 249"/>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10" name="Oval 250"/>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11" name="Oval 251"/>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12" name="Line 252"/>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13" name="Line 253"/>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14" name="Line 254"/>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15" name="Line 255"/>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16" name="Line 256"/>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17" name="Arc 257"/>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018" name="Group 258"/>
            <p:cNvGrpSpPr>
              <a:grpSpLocks/>
            </p:cNvGrpSpPr>
            <p:nvPr/>
          </p:nvGrpSpPr>
          <p:grpSpPr bwMode="auto">
            <a:xfrm>
              <a:off x="2041" y="1080"/>
              <a:ext cx="675" cy="400"/>
              <a:chOff x="384" y="336"/>
              <a:chExt cx="4944" cy="2928"/>
            </a:xfrm>
          </p:grpSpPr>
          <p:sp>
            <p:nvSpPr>
              <p:cNvPr id="502019" name="Rectangle 259"/>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20" name="Line 260"/>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21" name="Oval 261"/>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22" name="Oval 262"/>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23" name="Line 263"/>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24" name="Line 264"/>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25" name="Line 265"/>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26" name="Line 266"/>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27" name="Line 267"/>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28" name="Arc 268"/>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029" name="Group 269"/>
            <p:cNvGrpSpPr>
              <a:grpSpLocks/>
            </p:cNvGrpSpPr>
            <p:nvPr/>
          </p:nvGrpSpPr>
          <p:grpSpPr bwMode="auto">
            <a:xfrm>
              <a:off x="2991" y="1080"/>
              <a:ext cx="675" cy="400"/>
              <a:chOff x="384" y="336"/>
              <a:chExt cx="4944" cy="2928"/>
            </a:xfrm>
          </p:grpSpPr>
          <p:sp>
            <p:nvSpPr>
              <p:cNvPr id="502030" name="Rectangle 270"/>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31" name="Line 271"/>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32" name="Oval 272"/>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33" name="Oval 273"/>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34" name="Line 274"/>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35" name="Line 275"/>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36" name="Line 276"/>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37" name="Line 277"/>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38" name="Line 278"/>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39" name="Arc 279"/>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040" name="Group 280"/>
            <p:cNvGrpSpPr>
              <a:grpSpLocks/>
            </p:cNvGrpSpPr>
            <p:nvPr/>
          </p:nvGrpSpPr>
          <p:grpSpPr bwMode="auto">
            <a:xfrm>
              <a:off x="3942" y="1080"/>
              <a:ext cx="675" cy="400"/>
              <a:chOff x="384" y="336"/>
              <a:chExt cx="4944" cy="2928"/>
            </a:xfrm>
          </p:grpSpPr>
          <p:sp>
            <p:nvSpPr>
              <p:cNvPr id="502041" name="Rectangle 281"/>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42" name="Line 282"/>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43" name="Oval 283"/>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44" name="Oval 284"/>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45" name="Line 285"/>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46" name="Line 286"/>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47" name="Line 287"/>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48" name="Line 288"/>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49" name="Line 289"/>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50" name="Arc 290"/>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051" name="Group 291"/>
            <p:cNvGrpSpPr>
              <a:grpSpLocks/>
            </p:cNvGrpSpPr>
            <p:nvPr/>
          </p:nvGrpSpPr>
          <p:grpSpPr bwMode="auto">
            <a:xfrm>
              <a:off x="4893" y="1080"/>
              <a:ext cx="675" cy="400"/>
              <a:chOff x="384" y="336"/>
              <a:chExt cx="4944" cy="2928"/>
            </a:xfrm>
          </p:grpSpPr>
          <p:sp>
            <p:nvSpPr>
              <p:cNvPr id="502052" name="Rectangle 292"/>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53" name="Line 293"/>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54" name="Oval 294"/>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55" name="Oval 295"/>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56" name="Line 296"/>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57" name="Line 297"/>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58" name="Line 298"/>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59" name="Line 299"/>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60" name="Line 300"/>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61" name="Arc 301"/>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502062" name="Group 302"/>
          <p:cNvGrpSpPr>
            <a:grpSpLocks/>
          </p:cNvGrpSpPr>
          <p:nvPr/>
        </p:nvGrpSpPr>
        <p:grpSpPr bwMode="auto">
          <a:xfrm>
            <a:off x="234950" y="5957888"/>
            <a:ext cx="8616950" cy="635000"/>
            <a:chOff x="140" y="1080"/>
            <a:chExt cx="5428" cy="400"/>
          </a:xfrm>
        </p:grpSpPr>
        <p:grpSp>
          <p:nvGrpSpPr>
            <p:cNvPr id="502063" name="Group 303"/>
            <p:cNvGrpSpPr>
              <a:grpSpLocks/>
            </p:cNvGrpSpPr>
            <p:nvPr/>
          </p:nvGrpSpPr>
          <p:grpSpPr bwMode="auto">
            <a:xfrm>
              <a:off x="140" y="1080"/>
              <a:ext cx="675" cy="400"/>
              <a:chOff x="384" y="336"/>
              <a:chExt cx="4944" cy="2928"/>
            </a:xfrm>
          </p:grpSpPr>
          <p:sp>
            <p:nvSpPr>
              <p:cNvPr id="502064" name="Rectangle 304"/>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65" name="Line 305"/>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66" name="Oval 306"/>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67" name="Oval 307"/>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68" name="Line 308"/>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69" name="Line 309"/>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70" name="Line 310"/>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71" name="Line 311"/>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72" name="Line 312"/>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73" name="Arc 313"/>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074" name="Group 314"/>
            <p:cNvGrpSpPr>
              <a:grpSpLocks/>
            </p:cNvGrpSpPr>
            <p:nvPr/>
          </p:nvGrpSpPr>
          <p:grpSpPr bwMode="auto">
            <a:xfrm>
              <a:off x="1090" y="1080"/>
              <a:ext cx="675" cy="400"/>
              <a:chOff x="384" y="336"/>
              <a:chExt cx="4944" cy="2928"/>
            </a:xfrm>
          </p:grpSpPr>
          <p:sp>
            <p:nvSpPr>
              <p:cNvPr id="502075" name="Rectangle 315"/>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76" name="Line 316"/>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77" name="Oval 317"/>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78" name="Oval 318"/>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79" name="Line 319"/>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80" name="Line 320"/>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81" name="Line 321"/>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82" name="Line 322"/>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83" name="Line 323"/>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84" name="Arc 324"/>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085" name="Group 325"/>
            <p:cNvGrpSpPr>
              <a:grpSpLocks/>
            </p:cNvGrpSpPr>
            <p:nvPr/>
          </p:nvGrpSpPr>
          <p:grpSpPr bwMode="auto">
            <a:xfrm>
              <a:off x="2041" y="1080"/>
              <a:ext cx="675" cy="400"/>
              <a:chOff x="384" y="336"/>
              <a:chExt cx="4944" cy="2928"/>
            </a:xfrm>
          </p:grpSpPr>
          <p:sp>
            <p:nvSpPr>
              <p:cNvPr id="502086" name="Rectangle 326"/>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87" name="Line 327"/>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88" name="Oval 328"/>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89" name="Oval 329"/>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90" name="Line 330"/>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91" name="Line 331"/>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92" name="Line 332"/>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93" name="Line 333"/>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94" name="Line 334"/>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95" name="Arc 335"/>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096" name="Group 336"/>
            <p:cNvGrpSpPr>
              <a:grpSpLocks/>
            </p:cNvGrpSpPr>
            <p:nvPr/>
          </p:nvGrpSpPr>
          <p:grpSpPr bwMode="auto">
            <a:xfrm>
              <a:off x="2991" y="1080"/>
              <a:ext cx="675" cy="400"/>
              <a:chOff x="384" y="336"/>
              <a:chExt cx="4944" cy="2928"/>
            </a:xfrm>
          </p:grpSpPr>
          <p:sp>
            <p:nvSpPr>
              <p:cNvPr id="502097" name="Rectangle 337"/>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98" name="Line 338"/>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99" name="Oval 339"/>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00" name="Oval 340"/>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01" name="Line 341"/>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02" name="Line 342"/>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03" name="Line 343"/>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04" name="Line 344"/>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05" name="Line 345"/>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06" name="Arc 346"/>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107" name="Group 347"/>
            <p:cNvGrpSpPr>
              <a:grpSpLocks/>
            </p:cNvGrpSpPr>
            <p:nvPr/>
          </p:nvGrpSpPr>
          <p:grpSpPr bwMode="auto">
            <a:xfrm>
              <a:off x="3942" y="1080"/>
              <a:ext cx="675" cy="400"/>
              <a:chOff x="384" y="336"/>
              <a:chExt cx="4944" cy="2928"/>
            </a:xfrm>
          </p:grpSpPr>
          <p:sp>
            <p:nvSpPr>
              <p:cNvPr id="502108" name="Rectangle 348"/>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09" name="Line 349"/>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10" name="Oval 350"/>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11" name="Oval 351"/>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12" name="Line 352"/>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13" name="Line 353"/>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14" name="Line 354"/>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15" name="Line 355"/>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16" name="Line 356"/>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17" name="Arc 357"/>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118" name="Group 358"/>
            <p:cNvGrpSpPr>
              <a:grpSpLocks/>
            </p:cNvGrpSpPr>
            <p:nvPr/>
          </p:nvGrpSpPr>
          <p:grpSpPr bwMode="auto">
            <a:xfrm>
              <a:off x="4893" y="1080"/>
              <a:ext cx="675" cy="400"/>
              <a:chOff x="384" y="336"/>
              <a:chExt cx="4944" cy="2928"/>
            </a:xfrm>
          </p:grpSpPr>
          <p:sp>
            <p:nvSpPr>
              <p:cNvPr id="502119" name="Rectangle 359"/>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20" name="Line 360"/>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21" name="Oval 361"/>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22" name="Oval 362"/>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23" name="Line 363"/>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24" name="Line 364"/>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25" name="Line 365"/>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26" name="Line 366"/>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27" name="Line 367"/>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28" name="Arc 368"/>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20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199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186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179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19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2786" name="Text Box 2"/>
          <p:cNvSpPr txBox="1">
            <a:spLocks noChangeArrowheads="1"/>
          </p:cNvSpPr>
          <p:nvPr/>
        </p:nvSpPr>
        <p:spPr bwMode="auto">
          <a:xfrm>
            <a:off x="765175" y="269875"/>
            <a:ext cx="76136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5400"/>
              <a:t>Ewald’s “mosaic” picture</a:t>
            </a:r>
          </a:p>
        </p:txBody>
      </p:sp>
      <p:grpSp>
        <p:nvGrpSpPr>
          <p:cNvPr id="502787" name="Group 3"/>
          <p:cNvGrpSpPr>
            <a:grpSpLocks/>
          </p:cNvGrpSpPr>
          <p:nvPr/>
        </p:nvGrpSpPr>
        <p:grpSpPr bwMode="auto">
          <a:xfrm>
            <a:off x="0" y="1582738"/>
            <a:ext cx="9086850" cy="5216525"/>
            <a:chOff x="0" y="997"/>
            <a:chExt cx="5724" cy="3286"/>
          </a:xfrm>
        </p:grpSpPr>
        <p:sp>
          <p:nvSpPr>
            <p:cNvPr id="502788" name="Rectangle 4"/>
            <p:cNvSpPr>
              <a:spLocks noChangeArrowheads="1"/>
            </p:cNvSpPr>
            <p:nvPr/>
          </p:nvSpPr>
          <p:spPr bwMode="auto">
            <a:xfrm rot="188941">
              <a:off x="0"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89" name="Rectangle 5"/>
            <p:cNvSpPr>
              <a:spLocks noChangeArrowheads="1"/>
            </p:cNvSpPr>
            <p:nvPr/>
          </p:nvSpPr>
          <p:spPr bwMode="auto">
            <a:xfrm>
              <a:off x="954"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0" name="Rectangle 6"/>
            <p:cNvSpPr>
              <a:spLocks noChangeArrowheads="1"/>
            </p:cNvSpPr>
            <p:nvPr/>
          </p:nvSpPr>
          <p:spPr bwMode="auto">
            <a:xfrm rot="-366931">
              <a:off x="1908"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1" name="Rectangle 7"/>
            <p:cNvSpPr>
              <a:spLocks noChangeArrowheads="1"/>
            </p:cNvSpPr>
            <p:nvPr/>
          </p:nvSpPr>
          <p:spPr bwMode="auto">
            <a:xfrm>
              <a:off x="2862"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2" name="Rectangle 8"/>
            <p:cNvSpPr>
              <a:spLocks noChangeArrowheads="1"/>
            </p:cNvSpPr>
            <p:nvPr/>
          </p:nvSpPr>
          <p:spPr bwMode="auto">
            <a:xfrm rot="255413">
              <a:off x="3816"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3" name="Rectangle 9"/>
            <p:cNvSpPr>
              <a:spLocks noChangeArrowheads="1"/>
            </p:cNvSpPr>
            <p:nvPr/>
          </p:nvSpPr>
          <p:spPr bwMode="auto">
            <a:xfrm>
              <a:off x="4770"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4" name="Rectangle 10"/>
            <p:cNvSpPr>
              <a:spLocks noChangeArrowheads="1"/>
            </p:cNvSpPr>
            <p:nvPr/>
          </p:nvSpPr>
          <p:spPr bwMode="auto">
            <a:xfrm rot="-122327">
              <a:off x="0"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5" name="Rectangle 11"/>
            <p:cNvSpPr>
              <a:spLocks noChangeArrowheads="1"/>
            </p:cNvSpPr>
            <p:nvPr/>
          </p:nvSpPr>
          <p:spPr bwMode="auto">
            <a:xfrm>
              <a:off x="954"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6" name="Rectangle 12"/>
            <p:cNvSpPr>
              <a:spLocks noChangeArrowheads="1"/>
            </p:cNvSpPr>
            <p:nvPr/>
          </p:nvSpPr>
          <p:spPr bwMode="auto">
            <a:xfrm rot="-177848">
              <a:off x="1908"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7" name="Rectangle 13"/>
            <p:cNvSpPr>
              <a:spLocks noChangeArrowheads="1"/>
            </p:cNvSpPr>
            <p:nvPr/>
          </p:nvSpPr>
          <p:spPr bwMode="auto">
            <a:xfrm>
              <a:off x="2862"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8" name="Rectangle 14"/>
            <p:cNvSpPr>
              <a:spLocks noChangeArrowheads="1"/>
            </p:cNvSpPr>
            <p:nvPr/>
          </p:nvSpPr>
          <p:spPr bwMode="auto">
            <a:xfrm rot="-188941">
              <a:off x="3816"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9" name="Rectangle 15"/>
            <p:cNvSpPr>
              <a:spLocks noChangeArrowheads="1"/>
            </p:cNvSpPr>
            <p:nvPr/>
          </p:nvSpPr>
          <p:spPr bwMode="auto">
            <a:xfrm>
              <a:off x="4770"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0" name="Rectangle 16"/>
            <p:cNvSpPr>
              <a:spLocks noChangeArrowheads="1"/>
            </p:cNvSpPr>
            <p:nvPr/>
          </p:nvSpPr>
          <p:spPr bwMode="auto">
            <a:xfrm>
              <a:off x="36"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1" name="Rectangle 17"/>
            <p:cNvSpPr>
              <a:spLocks noChangeArrowheads="1"/>
            </p:cNvSpPr>
            <p:nvPr/>
          </p:nvSpPr>
          <p:spPr bwMode="auto">
            <a:xfrm rot="-244346">
              <a:off x="990"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2" name="Rectangle 18"/>
            <p:cNvSpPr>
              <a:spLocks noChangeArrowheads="1"/>
            </p:cNvSpPr>
            <p:nvPr/>
          </p:nvSpPr>
          <p:spPr bwMode="auto">
            <a:xfrm>
              <a:off x="1944"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3" name="Rectangle 19"/>
            <p:cNvSpPr>
              <a:spLocks noChangeArrowheads="1"/>
            </p:cNvSpPr>
            <p:nvPr/>
          </p:nvSpPr>
          <p:spPr bwMode="auto">
            <a:xfrm rot="188941">
              <a:off x="2898"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4" name="Rectangle 20"/>
            <p:cNvSpPr>
              <a:spLocks noChangeArrowheads="1"/>
            </p:cNvSpPr>
            <p:nvPr/>
          </p:nvSpPr>
          <p:spPr bwMode="auto">
            <a:xfrm rot="-244346">
              <a:off x="3852"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5" name="Rectangle 21"/>
            <p:cNvSpPr>
              <a:spLocks noChangeArrowheads="1"/>
            </p:cNvSpPr>
            <p:nvPr/>
          </p:nvSpPr>
          <p:spPr bwMode="auto">
            <a:xfrm rot="-122327">
              <a:off x="4806"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6" name="Rectangle 22"/>
            <p:cNvSpPr>
              <a:spLocks noChangeArrowheads="1"/>
            </p:cNvSpPr>
            <p:nvPr/>
          </p:nvSpPr>
          <p:spPr bwMode="auto">
            <a:xfrm>
              <a:off x="36"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7" name="Rectangle 23"/>
            <p:cNvSpPr>
              <a:spLocks noChangeArrowheads="1"/>
            </p:cNvSpPr>
            <p:nvPr/>
          </p:nvSpPr>
          <p:spPr bwMode="auto">
            <a:xfrm rot="222198">
              <a:off x="990"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8" name="Rectangle 24"/>
            <p:cNvSpPr>
              <a:spLocks noChangeArrowheads="1"/>
            </p:cNvSpPr>
            <p:nvPr/>
          </p:nvSpPr>
          <p:spPr bwMode="auto">
            <a:xfrm>
              <a:off x="1944"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9" name="Rectangle 25"/>
            <p:cNvSpPr>
              <a:spLocks noChangeArrowheads="1"/>
            </p:cNvSpPr>
            <p:nvPr/>
          </p:nvSpPr>
          <p:spPr bwMode="auto">
            <a:xfrm rot="200031">
              <a:off x="2898"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10" name="Rectangle 26"/>
            <p:cNvSpPr>
              <a:spLocks noChangeArrowheads="1"/>
            </p:cNvSpPr>
            <p:nvPr/>
          </p:nvSpPr>
          <p:spPr bwMode="auto">
            <a:xfrm>
              <a:off x="3852"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11" name="Rectangle 27"/>
            <p:cNvSpPr>
              <a:spLocks noChangeArrowheads="1"/>
            </p:cNvSpPr>
            <p:nvPr/>
          </p:nvSpPr>
          <p:spPr bwMode="auto">
            <a:xfrm>
              <a:off x="4806"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12" name="Rectangle 28"/>
            <p:cNvSpPr>
              <a:spLocks noChangeArrowheads="1"/>
            </p:cNvSpPr>
            <p:nvPr/>
          </p:nvSpPr>
          <p:spPr bwMode="auto">
            <a:xfrm>
              <a:off x="36"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13" name="Rectangle 29"/>
            <p:cNvSpPr>
              <a:spLocks noChangeArrowheads="1"/>
            </p:cNvSpPr>
            <p:nvPr/>
          </p:nvSpPr>
          <p:spPr bwMode="auto">
            <a:xfrm rot="278427">
              <a:off x="990"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14" name="Rectangle 30"/>
            <p:cNvSpPr>
              <a:spLocks noChangeArrowheads="1"/>
            </p:cNvSpPr>
            <p:nvPr/>
          </p:nvSpPr>
          <p:spPr bwMode="auto">
            <a:xfrm>
              <a:off x="1944"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15" name="Rectangle 31"/>
            <p:cNvSpPr>
              <a:spLocks noChangeArrowheads="1"/>
            </p:cNvSpPr>
            <p:nvPr/>
          </p:nvSpPr>
          <p:spPr bwMode="auto">
            <a:xfrm rot="300592">
              <a:off x="2898"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16" name="Rectangle 32"/>
            <p:cNvSpPr>
              <a:spLocks noChangeArrowheads="1"/>
            </p:cNvSpPr>
            <p:nvPr/>
          </p:nvSpPr>
          <p:spPr bwMode="auto">
            <a:xfrm>
              <a:off x="3852"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17" name="Rectangle 33"/>
            <p:cNvSpPr>
              <a:spLocks noChangeArrowheads="1"/>
            </p:cNvSpPr>
            <p:nvPr/>
          </p:nvSpPr>
          <p:spPr bwMode="auto">
            <a:xfrm rot="-200031">
              <a:off x="4806"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818" name="Group 34"/>
          <p:cNvGrpSpPr>
            <a:grpSpLocks/>
          </p:cNvGrpSpPr>
          <p:nvPr/>
        </p:nvGrpSpPr>
        <p:grpSpPr bwMode="auto">
          <a:xfrm>
            <a:off x="3094038" y="3776663"/>
            <a:ext cx="1433512" cy="995362"/>
            <a:chOff x="1949" y="2379"/>
            <a:chExt cx="903" cy="627"/>
          </a:xfrm>
        </p:grpSpPr>
        <p:sp>
          <p:nvSpPr>
            <p:cNvPr id="502819" name="Text Box 35"/>
            <p:cNvSpPr txBox="1">
              <a:spLocks noChangeArrowheads="1"/>
            </p:cNvSpPr>
            <p:nvPr/>
          </p:nvSpPr>
          <p:spPr bwMode="auto">
            <a:xfrm>
              <a:off x="2120" y="2379"/>
              <a:ext cx="732" cy="40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What is</a:t>
              </a:r>
            </a:p>
            <a:p>
              <a:r>
                <a:rPr lang="en-US" altLang="en-US"/>
                <a:t>this stuff?</a:t>
              </a:r>
            </a:p>
          </p:txBody>
        </p:sp>
        <p:sp>
          <p:nvSpPr>
            <p:cNvPr id="502820" name="Freeform 36"/>
            <p:cNvSpPr>
              <a:spLocks/>
            </p:cNvSpPr>
            <p:nvPr/>
          </p:nvSpPr>
          <p:spPr bwMode="auto">
            <a:xfrm>
              <a:off x="1949" y="2746"/>
              <a:ext cx="205" cy="260"/>
            </a:xfrm>
            <a:custGeom>
              <a:avLst/>
              <a:gdLst>
                <a:gd name="T0" fmla="*/ 205 w 205"/>
                <a:gd name="T1" fmla="*/ 0 h 260"/>
                <a:gd name="T2" fmla="*/ 174 w 205"/>
                <a:gd name="T3" fmla="*/ 102 h 260"/>
                <a:gd name="T4" fmla="*/ 95 w 205"/>
                <a:gd name="T5" fmla="*/ 118 h 260"/>
                <a:gd name="T6" fmla="*/ 0 w 205"/>
                <a:gd name="T7" fmla="*/ 260 h 260"/>
              </a:gdLst>
              <a:ahLst/>
              <a:cxnLst>
                <a:cxn ang="0">
                  <a:pos x="T0" y="T1"/>
                </a:cxn>
                <a:cxn ang="0">
                  <a:pos x="T2" y="T3"/>
                </a:cxn>
                <a:cxn ang="0">
                  <a:pos x="T4" y="T5"/>
                </a:cxn>
                <a:cxn ang="0">
                  <a:pos x="T6" y="T7"/>
                </a:cxn>
              </a:cxnLst>
              <a:rect l="0" t="0" r="r" b="b"/>
              <a:pathLst>
                <a:path w="205" h="260">
                  <a:moveTo>
                    <a:pt x="205" y="0"/>
                  </a:moveTo>
                  <a:cubicBezTo>
                    <a:pt x="200" y="17"/>
                    <a:pt x="192" y="82"/>
                    <a:pt x="174" y="102"/>
                  </a:cubicBezTo>
                  <a:cubicBezTo>
                    <a:pt x="156" y="122"/>
                    <a:pt x="124" y="92"/>
                    <a:pt x="95" y="118"/>
                  </a:cubicBezTo>
                  <a:cubicBezTo>
                    <a:pt x="66" y="144"/>
                    <a:pt x="43" y="222"/>
                    <a:pt x="0" y="260"/>
                  </a:cubicBezTo>
                </a:path>
              </a:pathLst>
            </a:custGeom>
            <a:noFill/>
            <a:ln w="50800">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502821" name="Picture 37" descr="RAD_DAMAGE1"/>
          <p:cNvPicPr>
            <a:picLocks noChangeAspect="1" noChangeArrowheads="1"/>
          </p:cNvPicPr>
          <p:nvPr/>
        </p:nvPicPr>
        <p:blipFill>
          <a:blip r:embed="rId2">
            <a:extLst>
              <a:ext uri="{28A0092B-C50C-407E-A947-70E740481C1C}">
                <a14:useLocalDpi xmlns:a14="http://schemas.microsoft.com/office/drawing/2010/main" val="0"/>
              </a:ext>
            </a:extLst>
          </a:blip>
          <a:srcRect l="27147" t="25850" r="31297" b="27811"/>
          <a:stretch>
            <a:fillRect/>
          </a:stretch>
        </p:blipFill>
        <p:spPr bwMode="auto">
          <a:xfrm>
            <a:off x="4546600" y="2844800"/>
            <a:ext cx="4179888" cy="3676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28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028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5028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3810" name="Text Box 2"/>
          <p:cNvSpPr txBox="1">
            <a:spLocks noChangeArrowheads="1"/>
          </p:cNvSpPr>
          <p:nvPr/>
        </p:nvSpPr>
        <p:spPr bwMode="auto">
          <a:xfrm>
            <a:off x="765175" y="269875"/>
            <a:ext cx="74612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5400"/>
              <a:t>Darwin’s original picture</a:t>
            </a:r>
          </a:p>
        </p:txBody>
      </p:sp>
      <p:grpSp>
        <p:nvGrpSpPr>
          <p:cNvPr id="503811" name="Group 3"/>
          <p:cNvGrpSpPr>
            <a:grpSpLocks/>
          </p:cNvGrpSpPr>
          <p:nvPr/>
        </p:nvGrpSpPr>
        <p:grpSpPr bwMode="auto">
          <a:xfrm>
            <a:off x="-1433513" y="1246188"/>
            <a:ext cx="12114213" cy="6156325"/>
            <a:chOff x="-903" y="785"/>
            <a:chExt cx="7631" cy="3878"/>
          </a:xfrm>
        </p:grpSpPr>
        <p:sp>
          <p:nvSpPr>
            <p:cNvPr id="503812" name="Freeform 4"/>
            <p:cNvSpPr>
              <a:spLocks/>
            </p:cNvSpPr>
            <p:nvPr/>
          </p:nvSpPr>
          <p:spPr bwMode="auto">
            <a:xfrm>
              <a:off x="-903" y="785"/>
              <a:ext cx="7631" cy="3878"/>
            </a:xfrm>
            <a:custGeom>
              <a:avLst/>
              <a:gdLst>
                <a:gd name="T0" fmla="*/ 6893 w 7631"/>
                <a:gd name="T1" fmla="*/ 507 h 3878"/>
                <a:gd name="T2" fmla="*/ 6885 w 7631"/>
                <a:gd name="T3" fmla="*/ 663 h 3878"/>
                <a:gd name="T4" fmla="*/ 6893 w 7631"/>
                <a:gd name="T5" fmla="*/ 3395 h 3878"/>
                <a:gd name="T6" fmla="*/ 6860 w 7631"/>
                <a:gd name="T7" fmla="*/ 3560 h 3878"/>
                <a:gd name="T8" fmla="*/ 6819 w 7631"/>
                <a:gd name="T9" fmla="*/ 3683 h 3878"/>
                <a:gd name="T10" fmla="*/ 6655 w 7631"/>
                <a:gd name="T11" fmla="*/ 3700 h 3878"/>
                <a:gd name="T12" fmla="*/ 961 w 7631"/>
                <a:gd name="T13" fmla="*/ 3708 h 3878"/>
                <a:gd name="T14" fmla="*/ 887 w 7631"/>
                <a:gd name="T15" fmla="*/ 3700 h 3878"/>
                <a:gd name="T16" fmla="*/ 812 w 7631"/>
                <a:gd name="T17" fmla="*/ 3658 h 3878"/>
                <a:gd name="T18" fmla="*/ 714 w 7631"/>
                <a:gd name="T19" fmla="*/ 3362 h 3878"/>
                <a:gd name="T20" fmla="*/ 714 w 7631"/>
                <a:gd name="T21" fmla="*/ 3239 h 3878"/>
                <a:gd name="T22" fmla="*/ 722 w 7631"/>
                <a:gd name="T23" fmla="*/ 490 h 3878"/>
                <a:gd name="T24" fmla="*/ 755 w 7631"/>
                <a:gd name="T25" fmla="*/ 301 h 3878"/>
                <a:gd name="T26" fmla="*/ 941 w 7631"/>
                <a:gd name="T27" fmla="*/ 228 h 3878"/>
                <a:gd name="T28" fmla="*/ 1800 w 7631"/>
                <a:gd name="T29" fmla="*/ 186 h 3878"/>
                <a:gd name="T30" fmla="*/ 2746 w 7631"/>
                <a:gd name="T31" fmla="*/ 211 h 3878"/>
                <a:gd name="T32" fmla="*/ 3709 w 7631"/>
                <a:gd name="T33" fmla="*/ 178 h 3878"/>
                <a:gd name="T34" fmla="*/ 4672 w 7631"/>
                <a:gd name="T35" fmla="*/ 211 h 3878"/>
                <a:gd name="T36" fmla="*/ 5618 w 7631"/>
                <a:gd name="T37" fmla="*/ 178 h 3878"/>
                <a:gd name="T38" fmla="*/ 6614 w 7631"/>
                <a:gd name="T39" fmla="*/ 213 h 3878"/>
                <a:gd name="T40" fmla="*/ 6770 w 7631"/>
                <a:gd name="T41" fmla="*/ 194 h 3878"/>
                <a:gd name="T42" fmla="*/ 6914 w 7631"/>
                <a:gd name="T43" fmla="*/ 205 h 3878"/>
                <a:gd name="T44" fmla="*/ 6893 w 7631"/>
                <a:gd name="T45" fmla="*/ 507 h 3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31" h="3878">
                  <a:moveTo>
                    <a:pt x="6893" y="507"/>
                  </a:moveTo>
                  <a:cubicBezTo>
                    <a:pt x="6892" y="533"/>
                    <a:pt x="6885" y="182"/>
                    <a:pt x="6885" y="663"/>
                  </a:cubicBezTo>
                  <a:cubicBezTo>
                    <a:pt x="6885" y="1144"/>
                    <a:pt x="6897" y="2912"/>
                    <a:pt x="6893" y="3395"/>
                  </a:cubicBezTo>
                  <a:cubicBezTo>
                    <a:pt x="6889" y="3878"/>
                    <a:pt x="6872" y="3512"/>
                    <a:pt x="6860" y="3560"/>
                  </a:cubicBezTo>
                  <a:cubicBezTo>
                    <a:pt x="6848" y="3608"/>
                    <a:pt x="6853" y="3660"/>
                    <a:pt x="6819" y="3683"/>
                  </a:cubicBezTo>
                  <a:cubicBezTo>
                    <a:pt x="6785" y="3706"/>
                    <a:pt x="7631" y="3696"/>
                    <a:pt x="6655" y="3700"/>
                  </a:cubicBezTo>
                  <a:cubicBezTo>
                    <a:pt x="5679" y="3704"/>
                    <a:pt x="1922" y="3708"/>
                    <a:pt x="961" y="3708"/>
                  </a:cubicBezTo>
                  <a:cubicBezTo>
                    <a:pt x="0" y="3708"/>
                    <a:pt x="912" y="3708"/>
                    <a:pt x="887" y="3700"/>
                  </a:cubicBezTo>
                  <a:cubicBezTo>
                    <a:pt x="862" y="3692"/>
                    <a:pt x="841" y="3714"/>
                    <a:pt x="812" y="3658"/>
                  </a:cubicBezTo>
                  <a:cubicBezTo>
                    <a:pt x="783" y="3602"/>
                    <a:pt x="730" y="3432"/>
                    <a:pt x="714" y="3362"/>
                  </a:cubicBezTo>
                  <a:cubicBezTo>
                    <a:pt x="698" y="3292"/>
                    <a:pt x="713" y="3718"/>
                    <a:pt x="714" y="3239"/>
                  </a:cubicBezTo>
                  <a:cubicBezTo>
                    <a:pt x="715" y="2760"/>
                    <a:pt x="715" y="980"/>
                    <a:pt x="722" y="490"/>
                  </a:cubicBezTo>
                  <a:cubicBezTo>
                    <a:pt x="729" y="0"/>
                    <a:pt x="719" y="345"/>
                    <a:pt x="755" y="301"/>
                  </a:cubicBezTo>
                  <a:cubicBezTo>
                    <a:pt x="791" y="257"/>
                    <a:pt x="767" y="247"/>
                    <a:pt x="941" y="228"/>
                  </a:cubicBezTo>
                  <a:cubicBezTo>
                    <a:pt x="1115" y="209"/>
                    <a:pt x="1499" y="189"/>
                    <a:pt x="1800" y="186"/>
                  </a:cubicBezTo>
                  <a:cubicBezTo>
                    <a:pt x="2101" y="183"/>
                    <a:pt x="2428" y="212"/>
                    <a:pt x="2746" y="211"/>
                  </a:cubicBezTo>
                  <a:cubicBezTo>
                    <a:pt x="3064" y="210"/>
                    <a:pt x="3388" y="178"/>
                    <a:pt x="3709" y="178"/>
                  </a:cubicBezTo>
                  <a:cubicBezTo>
                    <a:pt x="4030" y="178"/>
                    <a:pt x="4354" y="211"/>
                    <a:pt x="4672" y="211"/>
                  </a:cubicBezTo>
                  <a:cubicBezTo>
                    <a:pt x="4990" y="211"/>
                    <a:pt x="5294" y="178"/>
                    <a:pt x="5618" y="178"/>
                  </a:cubicBezTo>
                  <a:cubicBezTo>
                    <a:pt x="5942" y="178"/>
                    <a:pt x="6422" y="210"/>
                    <a:pt x="6614" y="213"/>
                  </a:cubicBezTo>
                  <a:cubicBezTo>
                    <a:pt x="6806" y="216"/>
                    <a:pt x="6720" y="195"/>
                    <a:pt x="6770" y="194"/>
                  </a:cubicBezTo>
                  <a:cubicBezTo>
                    <a:pt x="6820" y="193"/>
                    <a:pt x="6884" y="203"/>
                    <a:pt x="6914" y="205"/>
                  </a:cubicBezTo>
                  <a:cubicBezTo>
                    <a:pt x="6914" y="205"/>
                    <a:pt x="6893" y="507"/>
                    <a:pt x="6893" y="507"/>
                  </a:cubicBezTo>
                  <a:close/>
                </a:path>
              </a:pathLst>
            </a:custGeom>
            <a:solidFill>
              <a:srgbClr val="D7AE8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13" name="Freeform 5"/>
            <p:cNvSpPr>
              <a:spLocks/>
            </p:cNvSpPr>
            <p:nvPr/>
          </p:nvSpPr>
          <p:spPr bwMode="auto">
            <a:xfrm>
              <a:off x="-166" y="1567"/>
              <a:ext cx="6163" cy="64"/>
            </a:xfrm>
            <a:custGeom>
              <a:avLst/>
              <a:gdLst>
                <a:gd name="T0" fmla="*/ 0 w 6163"/>
                <a:gd name="T1" fmla="*/ 58 h 64"/>
                <a:gd name="T2" fmla="*/ 190 w 6163"/>
                <a:gd name="T3" fmla="*/ 58 h 64"/>
                <a:gd name="T4" fmla="*/ 1097 w 6163"/>
                <a:gd name="T5" fmla="*/ 19 h 64"/>
                <a:gd name="T6" fmla="*/ 2036 w 6163"/>
                <a:gd name="T7" fmla="*/ 35 h 64"/>
                <a:gd name="T8" fmla="*/ 3022 w 6163"/>
                <a:gd name="T9" fmla="*/ 27 h 64"/>
                <a:gd name="T10" fmla="*/ 3946 w 6163"/>
                <a:gd name="T11" fmla="*/ 27 h 64"/>
                <a:gd name="T12" fmla="*/ 4900 w 6163"/>
                <a:gd name="T13" fmla="*/ 3 h 64"/>
                <a:gd name="T14" fmla="*/ 5863 w 6163"/>
                <a:gd name="T15" fmla="*/ 43 h 64"/>
                <a:gd name="T16" fmla="*/ 6163 w 6163"/>
                <a:gd name="T17" fmla="*/ 3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64">
                  <a:moveTo>
                    <a:pt x="0" y="58"/>
                  </a:moveTo>
                  <a:cubicBezTo>
                    <a:pt x="3" y="60"/>
                    <a:pt x="7" y="64"/>
                    <a:pt x="190" y="58"/>
                  </a:cubicBezTo>
                  <a:cubicBezTo>
                    <a:pt x="373" y="52"/>
                    <a:pt x="789" y="23"/>
                    <a:pt x="1097" y="19"/>
                  </a:cubicBezTo>
                  <a:cubicBezTo>
                    <a:pt x="1405" y="15"/>
                    <a:pt x="1715" y="34"/>
                    <a:pt x="2036" y="35"/>
                  </a:cubicBezTo>
                  <a:cubicBezTo>
                    <a:pt x="2357" y="36"/>
                    <a:pt x="2704" y="28"/>
                    <a:pt x="3022" y="27"/>
                  </a:cubicBezTo>
                  <a:cubicBezTo>
                    <a:pt x="3340" y="26"/>
                    <a:pt x="3633" y="31"/>
                    <a:pt x="3946" y="27"/>
                  </a:cubicBezTo>
                  <a:cubicBezTo>
                    <a:pt x="4259" y="23"/>
                    <a:pt x="4581" y="0"/>
                    <a:pt x="4900" y="3"/>
                  </a:cubicBezTo>
                  <a:cubicBezTo>
                    <a:pt x="5219" y="6"/>
                    <a:pt x="5653" y="38"/>
                    <a:pt x="5863" y="43"/>
                  </a:cubicBezTo>
                  <a:cubicBezTo>
                    <a:pt x="6073" y="48"/>
                    <a:pt x="6115" y="36"/>
                    <a:pt x="6163" y="3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14" name="Freeform 6"/>
            <p:cNvSpPr>
              <a:spLocks/>
            </p:cNvSpPr>
            <p:nvPr/>
          </p:nvSpPr>
          <p:spPr bwMode="auto">
            <a:xfrm>
              <a:off x="-181" y="2223"/>
              <a:ext cx="6163" cy="88"/>
            </a:xfrm>
            <a:custGeom>
              <a:avLst/>
              <a:gdLst>
                <a:gd name="T0" fmla="*/ 0 w 6163"/>
                <a:gd name="T1" fmla="*/ 58 h 88"/>
                <a:gd name="T2" fmla="*/ 190 w 6163"/>
                <a:gd name="T3" fmla="*/ 58 h 88"/>
                <a:gd name="T4" fmla="*/ 1127 w 6163"/>
                <a:gd name="T5" fmla="*/ 56 h 88"/>
                <a:gd name="T6" fmla="*/ 2098 w 6163"/>
                <a:gd name="T7" fmla="*/ 23 h 88"/>
                <a:gd name="T8" fmla="*/ 3028 w 6163"/>
                <a:gd name="T9" fmla="*/ 48 h 88"/>
                <a:gd name="T10" fmla="*/ 3974 w 6163"/>
                <a:gd name="T11" fmla="*/ 81 h 88"/>
                <a:gd name="T12" fmla="*/ 4970 w 6163"/>
                <a:gd name="T13" fmla="*/ 7 h 88"/>
                <a:gd name="T14" fmla="*/ 5908 w 6163"/>
                <a:gd name="T15" fmla="*/ 40 h 88"/>
                <a:gd name="T16" fmla="*/ 6163 w 6163"/>
                <a:gd name="T17" fmla="*/ 3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88">
                  <a:moveTo>
                    <a:pt x="0" y="58"/>
                  </a:moveTo>
                  <a:cubicBezTo>
                    <a:pt x="3" y="60"/>
                    <a:pt x="2" y="58"/>
                    <a:pt x="190" y="58"/>
                  </a:cubicBezTo>
                  <a:cubicBezTo>
                    <a:pt x="378" y="58"/>
                    <a:pt x="809" y="62"/>
                    <a:pt x="1127" y="56"/>
                  </a:cubicBezTo>
                  <a:cubicBezTo>
                    <a:pt x="1445" y="50"/>
                    <a:pt x="1781" y="24"/>
                    <a:pt x="2098" y="23"/>
                  </a:cubicBezTo>
                  <a:cubicBezTo>
                    <a:pt x="2415" y="22"/>
                    <a:pt x="2715" y="38"/>
                    <a:pt x="3028" y="48"/>
                  </a:cubicBezTo>
                  <a:cubicBezTo>
                    <a:pt x="3341" y="58"/>
                    <a:pt x="3650" y="88"/>
                    <a:pt x="3974" y="81"/>
                  </a:cubicBezTo>
                  <a:cubicBezTo>
                    <a:pt x="4298" y="74"/>
                    <a:pt x="4648" y="14"/>
                    <a:pt x="4970" y="7"/>
                  </a:cubicBezTo>
                  <a:cubicBezTo>
                    <a:pt x="5292" y="0"/>
                    <a:pt x="5709" y="35"/>
                    <a:pt x="5908" y="40"/>
                  </a:cubicBezTo>
                  <a:cubicBezTo>
                    <a:pt x="6107" y="45"/>
                    <a:pt x="6110" y="36"/>
                    <a:pt x="6163" y="3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15" name="Freeform 7"/>
            <p:cNvSpPr>
              <a:spLocks/>
            </p:cNvSpPr>
            <p:nvPr/>
          </p:nvSpPr>
          <p:spPr bwMode="auto">
            <a:xfrm>
              <a:off x="-187" y="2928"/>
              <a:ext cx="6163" cy="54"/>
            </a:xfrm>
            <a:custGeom>
              <a:avLst/>
              <a:gdLst>
                <a:gd name="T0" fmla="*/ 0 w 6163"/>
                <a:gd name="T1" fmla="*/ 41 h 54"/>
                <a:gd name="T2" fmla="*/ 220 w 6163"/>
                <a:gd name="T3" fmla="*/ 34 h 54"/>
                <a:gd name="T4" fmla="*/ 1109 w 6163"/>
                <a:gd name="T5" fmla="*/ 18 h 54"/>
                <a:gd name="T6" fmla="*/ 2063 w 6163"/>
                <a:gd name="T7" fmla="*/ 51 h 54"/>
                <a:gd name="T8" fmla="*/ 3034 w 6163"/>
                <a:gd name="T9" fmla="*/ 1 h 54"/>
                <a:gd name="T10" fmla="*/ 3980 w 6163"/>
                <a:gd name="T11" fmla="*/ 43 h 54"/>
                <a:gd name="T12" fmla="*/ 4951 w 6163"/>
                <a:gd name="T13" fmla="*/ 26 h 54"/>
                <a:gd name="T14" fmla="*/ 5914 w 6163"/>
                <a:gd name="T15" fmla="*/ 26 h 54"/>
                <a:gd name="T16" fmla="*/ 6163 w 6163"/>
                <a:gd name="T17" fmla="*/ 1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54">
                  <a:moveTo>
                    <a:pt x="0" y="41"/>
                  </a:moveTo>
                  <a:cubicBezTo>
                    <a:pt x="37" y="40"/>
                    <a:pt x="35" y="38"/>
                    <a:pt x="220" y="34"/>
                  </a:cubicBezTo>
                  <a:cubicBezTo>
                    <a:pt x="405" y="30"/>
                    <a:pt x="802" y="15"/>
                    <a:pt x="1109" y="18"/>
                  </a:cubicBezTo>
                  <a:cubicBezTo>
                    <a:pt x="1416" y="21"/>
                    <a:pt x="1742" y="54"/>
                    <a:pt x="2063" y="51"/>
                  </a:cubicBezTo>
                  <a:cubicBezTo>
                    <a:pt x="2384" y="48"/>
                    <a:pt x="2715" y="2"/>
                    <a:pt x="3034" y="1"/>
                  </a:cubicBezTo>
                  <a:cubicBezTo>
                    <a:pt x="3353" y="0"/>
                    <a:pt x="3661" y="39"/>
                    <a:pt x="3980" y="43"/>
                  </a:cubicBezTo>
                  <a:cubicBezTo>
                    <a:pt x="4299" y="47"/>
                    <a:pt x="4629" y="29"/>
                    <a:pt x="4951" y="26"/>
                  </a:cubicBezTo>
                  <a:cubicBezTo>
                    <a:pt x="5273" y="23"/>
                    <a:pt x="5712" y="27"/>
                    <a:pt x="5914" y="26"/>
                  </a:cubicBezTo>
                  <a:cubicBezTo>
                    <a:pt x="6116" y="25"/>
                    <a:pt x="6111" y="20"/>
                    <a:pt x="6163" y="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16" name="Freeform 8"/>
            <p:cNvSpPr>
              <a:spLocks/>
            </p:cNvSpPr>
            <p:nvPr/>
          </p:nvSpPr>
          <p:spPr bwMode="auto">
            <a:xfrm>
              <a:off x="-200" y="3547"/>
              <a:ext cx="6163" cy="119"/>
            </a:xfrm>
            <a:custGeom>
              <a:avLst/>
              <a:gdLst>
                <a:gd name="T0" fmla="*/ 0 w 6163"/>
                <a:gd name="T1" fmla="*/ 105 h 119"/>
                <a:gd name="T2" fmla="*/ 190 w 6163"/>
                <a:gd name="T3" fmla="*/ 105 h 119"/>
                <a:gd name="T4" fmla="*/ 1072 w 6163"/>
                <a:gd name="T5" fmla="*/ 82 h 119"/>
                <a:gd name="T6" fmla="*/ 2068 w 6163"/>
                <a:gd name="T7" fmla="*/ 74 h 119"/>
                <a:gd name="T8" fmla="*/ 3039 w 6163"/>
                <a:gd name="T9" fmla="*/ 0 h 119"/>
                <a:gd name="T10" fmla="*/ 3977 w 6163"/>
                <a:gd name="T11" fmla="*/ 74 h 119"/>
                <a:gd name="T12" fmla="*/ 4899 w 6163"/>
                <a:gd name="T13" fmla="*/ 115 h 119"/>
                <a:gd name="T14" fmla="*/ 5894 w 6163"/>
                <a:gd name="T15" fmla="*/ 49 h 119"/>
                <a:gd name="T16" fmla="*/ 6163 w 6163"/>
                <a:gd name="T17" fmla="*/ 8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119">
                  <a:moveTo>
                    <a:pt x="0" y="105"/>
                  </a:moveTo>
                  <a:cubicBezTo>
                    <a:pt x="3" y="107"/>
                    <a:pt x="11" y="109"/>
                    <a:pt x="190" y="105"/>
                  </a:cubicBezTo>
                  <a:cubicBezTo>
                    <a:pt x="369" y="101"/>
                    <a:pt x="759" y="87"/>
                    <a:pt x="1072" y="82"/>
                  </a:cubicBezTo>
                  <a:cubicBezTo>
                    <a:pt x="1385" y="77"/>
                    <a:pt x="1740" y="88"/>
                    <a:pt x="2068" y="74"/>
                  </a:cubicBezTo>
                  <a:cubicBezTo>
                    <a:pt x="2396" y="60"/>
                    <a:pt x="2721" y="0"/>
                    <a:pt x="3039" y="0"/>
                  </a:cubicBezTo>
                  <a:cubicBezTo>
                    <a:pt x="3357" y="0"/>
                    <a:pt x="3667" y="55"/>
                    <a:pt x="3977" y="74"/>
                  </a:cubicBezTo>
                  <a:cubicBezTo>
                    <a:pt x="4287" y="93"/>
                    <a:pt x="4580" y="119"/>
                    <a:pt x="4899" y="115"/>
                  </a:cubicBezTo>
                  <a:cubicBezTo>
                    <a:pt x="5218" y="111"/>
                    <a:pt x="5683" y="55"/>
                    <a:pt x="5894" y="49"/>
                  </a:cubicBezTo>
                  <a:cubicBezTo>
                    <a:pt x="6105" y="43"/>
                    <a:pt x="6107" y="75"/>
                    <a:pt x="6163" y="8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17" name="Freeform 9"/>
            <p:cNvSpPr>
              <a:spLocks/>
            </p:cNvSpPr>
            <p:nvPr/>
          </p:nvSpPr>
          <p:spPr bwMode="auto">
            <a:xfrm>
              <a:off x="905" y="979"/>
              <a:ext cx="55" cy="3456"/>
            </a:xfrm>
            <a:custGeom>
              <a:avLst/>
              <a:gdLst>
                <a:gd name="T0" fmla="*/ 0 w 55"/>
                <a:gd name="T1" fmla="*/ 0 h 3456"/>
                <a:gd name="T2" fmla="*/ 50 w 55"/>
                <a:gd name="T3" fmla="*/ 683 h 3456"/>
                <a:gd name="T4" fmla="*/ 33 w 55"/>
                <a:gd name="T5" fmla="*/ 1358 h 3456"/>
                <a:gd name="T6" fmla="*/ 17 w 55"/>
                <a:gd name="T7" fmla="*/ 2024 h 3456"/>
                <a:gd name="T8" fmla="*/ 41 w 55"/>
                <a:gd name="T9" fmla="*/ 2683 h 3456"/>
                <a:gd name="T10" fmla="*/ 41 w 55"/>
                <a:gd name="T11" fmla="*/ 3308 h 3456"/>
                <a:gd name="T12" fmla="*/ 41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0" y="0"/>
                  </a:moveTo>
                  <a:cubicBezTo>
                    <a:pt x="22" y="228"/>
                    <a:pt x="45" y="457"/>
                    <a:pt x="50" y="683"/>
                  </a:cubicBezTo>
                  <a:cubicBezTo>
                    <a:pt x="55" y="909"/>
                    <a:pt x="38" y="1135"/>
                    <a:pt x="33" y="1358"/>
                  </a:cubicBezTo>
                  <a:cubicBezTo>
                    <a:pt x="28" y="1581"/>
                    <a:pt x="16" y="1803"/>
                    <a:pt x="17" y="2024"/>
                  </a:cubicBezTo>
                  <a:cubicBezTo>
                    <a:pt x="18" y="2245"/>
                    <a:pt x="37" y="2469"/>
                    <a:pt x="41" y="2683"/>
                  </a:cubicBezTo>
                  <a:cubicBezTo>
                    <a:pt x="45" y="2897"/>
                    <a:pt x="41" y="3179"/>
                    <a:pt x="41" y="3308"/>
                  </a:cubicBezTo>
                  <a:cubicBezTo>
                    <a:pt x="41" y="3437"/>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18" name="Freeform 10"/>
            <p:cNvSpPr>
              <a:spLocks/>
            </p:cNvSpPr>
            <p:nvPr/>
          </p:nvSpPr>
          <p:spPr bwMode="auto">
            <a:xfrm>
              <a:off x="1857" y="1001"/>
              <a:ext cx="69" cy="3456"/>
            </a:xfrm>
            <a:custGeom>
              <a:avLst/>
              <a:gdLst>
                <a:gd name="T0" fmla="*/ 0 w 69"/>
                <a:gd name="T1" fmla="*/ 0 h 3456"/>
                <a:gd name="T2" fmla="*/ 11 w 69"/>
                <a:gd name="T3" fmla="*/ 636 h 3456"/>
                <a:gd name="T4" fmla="*/ 68 w 69"/>
                <a:gd name="T5" fmla="*/ 1229 h 3456"/>
                <a:gd name="T6" fmla="*/ 19 w 69"/>
                <a:gd name="T7" fmla="*/ 1961 h 3456"/>
                <a:gd name="T8" fmla="*/ 11 w 69"/>
                <a:gd name="T9" fmla="*/ 2587 h 3456"/>
                <a:gd name="T10" fmla="*/ 41 w 69"/>
                <a:gd name="T11" fmla="*/ 3308 h 3456"/>
                <a:gd name="T12" fmla="*/ 41 w 69"/>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69" h="3456">
                  <a:moveTo>
                    <a:pt x="0" y="0"/>
                  </a:moveTo>
                  <a:cubicBezTo>
                    <a:pt x="2" y="106"/>
                    <a:pt x="0" y="431"/>
                    <a:pt x="11" y="636"/>
                  </a:cubicBezTo>
                  <a:cubicBezTo>
                    <a:pt x="22" y="841"/>
                    <a:pt x="67" y="1008"/>
                    <a:pt x="68" y="1229"/>
                  </a:cubicBezTo>
                  <a:cubicBezTo>
                    <a:pt x="69" y="1450"/>
                    <a:pt x="28" y="1735"/>
                    <a:pt x="19" y="1961"/>
                  </a:cubicBezTo>
                  <a:cubicBezTo>
                    <a:pt x="10" y="2187"/>
                    <a:pt x="7" y="2363"/>
                    <a:pt x="11" y="2587"/>
                  </a:cubicBezTo>
                  <a:cubicBezTo>
                    <a:pt x="15" y="2811"/>
                    <a:pt x="36" y="3163"/>
                    <a:pt x="41" y="3308"/>
                  </a:cubicBezTo>
                  <a:cubicBezTo>
                    <a:pt x="46" y="3453"/>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19" name="Freeform 11"/>
            <p:cNvSpPr>
              <a:spLocks/>
            </p:cNvSpPr>
            <p:nvPr/>
          </p:nvSpPr>
          <p:spPr bwMode="auto">
            <a:xfrm>
              <a:off x="2803" y="960"/>
              <a:ext cx="61" cy="3465"/>
            </a:xfrm>
            <a:custGeom>
              <a:avLst/>
              <a:gdLst>
                <a:gd name="T0" fmla="*/ 0 w 61"/>
                <a:gd name="T1" fmla="*/ 0 h 3465"/>
                <a:gd name="T2" fmla="*/ 36 w 61"/>
                <a:gd name="T3" fmla="*/ 620 h 3465"/>
                <a:gd name="T4" fmla="*/ 52 w 61"/>
                <a:gd name="T5" fmla="*/ 1295 h 3465"/>
                <a:gd name="T6" fmla="*/ 52 w 61"/>
                <a:gd name="T7" fmla="*/ 1978 h 3465"/>
                <a:gd name="T8" fmla="*/ 44 w 61"/>
                <a:gd name="T9" fmla="*/ 2578 h 3465"/>
                <a:gd name="T10" fmla="*/ 61 w 61"/>
                <a:gd name="T11" fmla="*/ 3319 h 3465"/>
                <a:gd name="T12" fmla="*/ 41 w 61"/>
                <a:gd name="T13" fmla="*/ 3456 h 3465"/>
              </a:gdLst>
              <a:ahLst/>
              <a:cxnLst>
                <a:cxn ang="0">
                  <a:pos x="T0" y="T1"/>
                </a:cxn>
                <a:cxn ang="0">
                  <a:pos x="T2" y="T3"/>
                </a:cxn>
                <a:cxn ang="0">
                  <a:pos x="T4" y="T5"/>
                </a:cxn>
                <a:cxn ang="0">
                  <a:pos x="T6" y="T7"/>
                </a:cxn>
                <a:cxn ang="0">
                  <a:pos x="T8" y="T9"/>
                </a:cxn>
                <a:cxn ang="0">
                  <a:pos x="T10" y="T11"/>
                </a:cxn>
                <a:cxn ang="0">
                  <a:pos x="T12" y="T13"/>
                </a:cxn>
              </a:cxnLst>
              <a:rect l="0" t="0" r="r" b="b"/>
              <a:pathLst>
                <a:path w="61" h="3465">
                  <a:moveTo>
                    <a:pt x="0" y="0"/>
                  </a:moveTo>
                  <a:cubicBezTo>
                    <a:pt x="6" y="103"/>
                    <a:pt x="27" y="404"/>
                    <a:pt x="36" y="620"/>
                  </a:cubicBezTo>
                  <a:cubicBezTo>
                    <a:pt x="45" y="836"/>
                    <a:pt x="49" y="1069"/>
                    <a:pt x="52" y="1295"/>
                  </a:cubicBezTo>
                  <a:cubicBezTo>
                    <a:pt x="55" y="1521"/>
                    <a:pt x="53" y="1764"/>
                    <a:pt x="52" y="1978"/>
                  </a:cubicBezTo>
                  <a:cubicBezTo>
                    <a:pt x="51" y="2192"/>
                    <a:pt x="43" y="2355"/>
                    <a:pt x="44" y="2578"/>
                  </a:cubicBezTo>
                  <a:cubicBezTo>
                    <a:pt x="45" y="2801"/>
                    <a:pt x="61" y="3173"/>
                    <a:pt x="61" y="3319"/>
                  </a:cubicBezTo>
                  <a:cubicBezTo>
                    <a:pt x="61" y="3465"/>
                    <a:pt x="45" y="3428"/>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20" name="Freeform 12"/>
            <p:cNvSpPr>
              <a:spLocks/>
            </p:cNvSpPr>
            <p:nvPr/>
          </p:nvSpPr>
          <p:spPr bwMode="auto">
            <a:xfrm>
              <a:off x="3766" y="1009"/>
              <a:ext cx="55" cy="3456"/>
            </a:xfrm>
            <a:custGeom>
              <a:avLst/>
              <a:gdLst>
                <a:gd name="T0" fmla="*/ 8 w 55"/>
                <a:gd name="T1" fmla="*/ 0 h 3456"/>
                <a:gd name="T2" fmla="*/ 3 w 55"/>
                <a:gd name="T3" fmla="*/ 596 h 3456"/>
                <a:gd name="T4" fmla="*/ 27 w 55"/>
                <a:gd name="T5" fmla="*/ 1295 h 3456"/>
                <a:gd name="T6" fmla="*/ 19 w 55"/>
                <a:gd name="T7" fmla="*/ 1970 h 3456"/>
                <a:gd name="T8" fmla="*/ 11 w 55"/>
                <a:gd name="T9" fmla="*/ 2595 h 3456"/>
                <a:gd name="T10" fmla="*/ 49 w 55"/>
                <a:gd name="T11" fmla="*/ 3308 h 3456"/>
                <a:gd name="T12" fmla="*/ 49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8" y="0"/>
                  </a:moveTo>
                  <a:cubicBezTo>
                    <a:pt x="7" y="99"/>
                    <a:pt x="0" y="380"/>
                    <a:pt x="3" y="596"/>
                  </a:cubicBezTo>
                  <a:cubicBezTo>
                    <a:pt x="6" y="812"/>
                    <a:pt x="24" y="1066"/>
                    <a:pt x="27" y="1295"/>
                  </a:cubicBezTo>
                  <a:cubicBezTo>
                    <a:pt x="30" y="1524"/>
                    <a:pt x="22" y="1753"/>
                    <a:pt x="19" y="1970"/>
                  </a:cubicBezTo>
                  <a:cubicBezTo>
                    <a:pt x="16" y="2187"/>
                    <a:pt x="6" y="2372"/>
                    <a:pt x="11" y="2595"/>
                  </a:cubicBezTo>
                  <a:cubicBezTo>
                    <a:pt x="16" y="2818"/>
                    <a:pt x="43" y="3165"/>
                    <a:pt x="49" y="3308"/>
                  </a:cubicBezTo>
                  <a:cubicBezTo>
                    <a:pt x="55" y="3451"/>
                    <a:pt x="49" y="3446"/>
                    <a:pt x="49"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21" name="Freeform 13"/>
            <p:cNvSpPr>
              <a:spLocks/>
            </p:cNvSpPr>
            <p:nvPr/>
          </p:nvSpPr>
          <p:spPr bwMode="auto">
            <a:xfrm>
              <a:off x="4691" y="976"/>
              <a:ext cx="140" cy="3468"/>
            </a:xfrm>
            <a:custGeom>
              <a:avLst/>
              <a:gdLst>
                <a:gd name="T0" fmla="*/ 21 w 140"/>
                <a:gd name="T1" fmla="*/ 0 h 3468"/>
                <a:gd name="T2" fmla="*/ 73 w 140"/>
                <a:gd name="T3" fmla="*/ 604 h 3468"/>
                <a:gd name="T4" fmla="*/ 98 w 140"/>
                <a:gd name="T5" fmla="*/ 1262 h 3468"/>
                <a:gd name="T6" fmla="*/ 82 w 140"/>
                <a:gd name="T7" fmla="*/ 1962 h 3468"/>
                <a:gd name="T8" fmla="*/ 8 w 140"/>
                <a:gd name="T9" fmla="*/ 2661 h 3468"/>
                <a:gd name="T10" fmla="*/ 131 w 140"/>
                <a:gd name="T11" fmla="*/ 3336 h 3468"/>
                <a:gd name="T12" fmla="*/ 62 w 140"/>
                <a:gd name="T13" fmla="*/ 3456 h 3468"/>
              </a:gdLst>
              <a:ahLst/>
              <a:cxnLst>
                <a:cxn ang="0">
                  <a:pos x="T0" y="T1"/>
                </a:cxn>
                <a:cxn ang="0">
                  <a:pos x="T2" y="T3"/>
                </a:cxn>
                <a:cxn ang="0">
                  <a:pos x="T4" y="T5"/>
                </a:cxn>
                <a:cxn ang="0">
                  <a:pos x="T6" y="T7"/>
                </a:cxn>
                <a:cxn ang="0">
                  <a:pos x="T8" y="T9"/>
                </a:cxn>
                <a:cxn ang="0">
                  <a:pos x="T10" y="T11"/>
                </a:cxn>
                <a:cxn ang="0">
                  <a:pos x="T12" y="T13"/>
                </a:cxn>
              </a:cxnLst>
              <a:rect l="0" t="0" r="r" b="b"/>
              <a:pathLst>
                <a:path w="140" h="3468">
                  <a:moveTo>
                    <a:pt x="21" y="0"/>
                  </a:moveTo>
                  <a:cubicBezTo>
                    <a:pt x="30" y="101"/>
                    <a:pt x="60" y="394"/>
                    <a:pt x="73" y="604"/>
                  </a:cubicBezTo>
                  <a:cubicBezTo>
                    <a:pt x="86" y="814"/>
                    <a:pt x="97" y="1036"/>
                    <a:pt x="98" y="1262"/>
                  </a:cubicBezTo>
                  <a:cubicBezTo>
                    <a:pt x="99" y="1488"/>
                    <a:pt x="97" y="1729"/>
                    <a:pt x="82" y="1962"/>
                  </a:cubicBezTo>
                  <a:cubicBezTo>
                    <a:pt x="67" y="2195"/>
                    <a:pt x="0" y="2432"/>
                    <a:pt x="8" y="2661"/>
                  </a:cubicBezTo>
                  <a:cubicBezTo>
                    <a:pt x="16" y="2890"/>
                    <a:pt x="122" y="3204"/>
                    <a:pt x="131" y="3336"/>
                  </a:cubicBezTo>
                  <a:cubicBezTo>
                    <a:pt x="140" y="3468"/>
                    <a:pt x="76" y="3431"/>
                    <a:pt x="62"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22" name="Freeform 14"/>
            <p:cNvSpPr>
              <a:spLocks/>
            </p:cNvSpPr>
            <p:nvPr/>
          </p:nvSpPr>
          <p:spPr bwMode="auto">
            <a:xfrm>
              <a:off x="5691" y="1001"/>
              <a:ext cx="55" cy="3456"/>
            </a:xfrm>
            <a:custGeom>
              <a:avLst/>
              <a:gdLst>
                <a:gd name="T0" fmla="*/ 0 w 55"/>
                <a:gd name="T1" fmla="*/ 0 h 3456"/>
                <a:gd name="T2" fmla="*/ 50 w 55"/>
                <a:gd name="T3" fmla="*/ 683 h 3456"/>
                <a:gd name="T4" fmla="*/ 33 w 55"/>
                <a:gd name="T5" fmla="*/ 1358 h 3456"/>
                <a:gd name="T6" fmla="*/ 17 w 55"/>
                <a:gd name="T7" fmla="*/ 2024 h 3456"/>
                <a:gd name="T8" fmla="*/ 41 w 55"/>
                <a:gd name="T9" fmla="*/ 2683 h 3456"/>
                <a:gd name="T10" fmla="*/ 41 w 55"/>
                <a:gd name="T11" fmla="*/ 3308 h 3456"/>
                <a:gd name="T12" fmla="*/ 41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0" y="0"/>
                  </a:moveTo>
                  <a:cubicBezTo>
                    <a:pt x="22" y="228"/>
                    <a:pt x="45" y="457"/>
                    <a:pt x="50" y="683"/>
                  </a:cubicBezTo>
                  <a:cubicBezTo>
                    <a:pt x="55" y="909"/>
                    <a:pt x="38" y="1135"/>
                    <a:pt x="33" y="1358"/>
                  </a:cubicBezTo>
                  <a:cubicBezTo>
                    <a:pt x="28" y="1581"/>
                    <a:pt x="16" y="1803"/>
                    <a:pt x="17" y="2024"/>
                  </a:cubicBezTo>
                  <a:cubicBezTo>
                    <a:pt x="18" y="2245"/>
                    <a:pt x="37" y="2469"/>
                    <a:pt x="41" y="2683"/>
                  </a:cubicBezTo>
                  <a:cubicBezTo>
                    <a:pt x="45" y="2897"/>
                    <a:pt x="41" y="3179"/>
                    <a:pt x="41" y="3308"/>
                  </a:cubicBezTo>
                  <a:cubicBezTo>
                    <a:pt x="41" y="3437"/>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23" name="Freeform 15"/>
            <p:cNvSpPr>
              <a:spLocks/>
            </p:cNvSpPr>
            <p:nvPr/>
          </p:nvSpPr>
          <p:spPr bwMode="auto">
            <a:xfrm>
              <a:off x="-12" y="993"/>
              <a:ext cx="55" cy="3456"/>
            </a:xfrm>
            <a:custGeom>
              <a:avLst/>
              <a:gdLst>
                <a:gd name="T0" fmla="*/ 0 w 55"/>
                <a:gd name="T1" fmla="*/ 0 h 3456"/>
                <a:gd name="T2" fmla="*/ 50 w 55"/>
                <a:gd name="T3" fmla="*/ 683 h 3456"/>
                <a:gd name="T4" fmla="*/ 33 w 55"/>
                <a:gd name="T5" fmla="*/ 1358 h 3456"/>
                <a:gd name="T6" fmla="*/ 17 w 55"/>
                <a:gd name="T7" fmla="*/ 2024 h 3456"/>
                <a:gd name="T8" fmla="*/ 41 w 55"/>
                <a:gd name="T9" fmla="*/ 2683 h 3456"/>
                <a:gd name="T10" fmla="*/ 41 w 55"/>
                <a:gd name="T11" fmla="*/ 3308 h 3456"/>
                <a:gd name="T12" fmla="*/ 41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0" y="0"/>
                  </a:moveTo>
                  <a:cubicBezTo>
                    <a:pt x="22" y="228"/>
                    <a:pt x="45" y="457"/>
                    <a:pt x="50" y="683"/>
                  </a:cubicBezTo>
                  <a:cubicBezTo>
                    <a:pt x="55" y="909"/>
                    <a:pt x="38" y="1135"/>
                    <a:pt x="33" y="1358"/>
                  </a:cubicBezTo>
                  <a:cubicBezTo>
                    <a:pt x="28" y="1581"/>
                    <a:pt x="16" y="1803"/>
                    <a:pt x="17" y="2024"/>
                  </a:cubicBezTo>
                  <a:cubicBezTo>
                    <a:pt x="18" y="2245"/>
                    <a:pt x="37" y="2469"/>
                    <a:pt x="41" y="2683"/>
                  </a:cubicBezTo>
                  <a:cubicBezTo>
                    <a:pt x="45" y="2897"/>
                    <a:pt x="41" y="3179"/>
                    <a:pt x="41" y="3308"/>
                  </a:cubicBezTo>
                  <a:cubicBezTo>
                    <a:pt x="41" y="3437"/>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41378" name="Picture 2" descr="D11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25400"/>
            <a:ext cx="9178926" cy="7199313"/>
          </a:xfrm>
          <a:prstGeom prst="rect">
            <a:avLst/>
          </a:prstGeom>
          <a:noFill/>
          <a:extLst>
            <a:ext uri="{909E8E84-426E-40DD-AFC4-6F175D3DCCD1}">
              <a14:hiddenFill xmlns:a14="http://schemas.microsoft.com/office/drawing/2010/main">
                <a:solidFill>
                  <a:srgbClr val="FFFFFF"/>
                </a:solidFill>
              </a14:hiddenFill>
            </a:ext>
          </a:extLst>
        </p:spPr>
      </p:pic>
      <p:sp>
        <p:nvSpPr>
          <p:cNvPr id="741379" name="Text Box 3"/>
          <p:cNvSpPr txBox="1">
            <a:spLocks noChangeArrowheads="1"/>
          </p:cNvSpPr>
          <p:nvPr/>
        </p:nvSpPr>
        <p:spPr bwMode="auto">
          <a:xfrm>
            <a:off x="-15875" y="144463"/>
            <a:ext cx="91408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5400">
                <a:solidFill>
                  <a:schemeClr val="bg1"/>
                </a:solidFill>
              </a:rPr>
              <a:t>“mosaicity” with visible light</a:t>
            </a: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8082" name="Picture 2" descr="mosaic_000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58083" name="Rectangle 3"/>
          <p:cNvSpPr>
            <a:spLocks noGrp="1" noChangeArrowheads="1"/>
          </p:cNvSpPr>
          <p:nvPr>
            <p:ph type="title"/>
          </p:nvPr>
        </p:nvSpPr>
        <p:spPr>
          <a:xfrm>
            <a:off x="0" y="0"/>
            <a:ext cx="9721850" cy="1143000"/>
          </a:xfrm>
          <a:noFill/>
          <a:ln/>
        </p:spPr>
        <p:txBody>
          <a:bodyPr/>
          <a:lstStyle/>
          <a:p>
            <a:pPr algn="l"/>
            <a:r>
              <a:rPr lang="en-US" altLang="en-US">
                <a:solidFill>
                  <a:schemeClr val="bg1"/>
                </a:solidFill>
              </a:rPr>
              <a:t>		mosaic spread = 0 </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9106" name="Picture 2" descr="mosaic_001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59107" name="Rectangle 3"/>
          <p:cNvSpPr>
            <a:spLocks noGrp="1" noChangeArrowheads="1"/>
          </p:cNvSpPr>
          <p:nvPr>
            <p:ph type="title"/>
          </p:nvPr>
        </p:nvSpPr>
        <p:spPr>
          <a:xfrm>
            <a:off x="0" y="0"/>
            <a:ext cx="9721850" cy="1143000"/>
          </a:xfrm>
          <a:noFill/>
          <a:ln/>
        </p:spPr>
        <p:txBody>
          <a:bodyPr/>
          <a:lstStyle/>
          <a:p>
            <a:pPr algn="l"/>
            <a:r>
              <a:rPr lang="en-US" altLang="en-US">
                <a:solidFill>
                  <a:schemeClr val="bg1"/>
                </a:solidFill>
              </a:rPr>
              <a:t>		mosaic spread = 0.1</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0130" name="Picture 2" descr="mosaic_00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0131"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0.2</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1154" name="Picture 2" descr="mosaic_00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1155"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0.4</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en-US" sz="6000" smtClean="0"/>
              <a:t>Adding noise</a:t>
            </a:r>
          </a:p>
        </p:txBody>
      </p:sp>
      <p:sp>
        <p:nvSpPr>
          <p:cNvPr id="40963"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1.4</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solidFill>
                  <a:schemeClr val="bg1"/>
                </a:solidFill>
                <a:cs typeface="Arial" pitchFamily="34" charset="0"/>
              </a:rPr>
              <a:t>3</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+ 1</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3.2</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l-GR" altLang="en-US" sz="5400" smtClean="0">
                <a:cs typeface="Arial" pitchFamily="34" charset="0"/>
              </a:rPr>
              <a:t>σ</a:t>
            </a:r>
            <a:r>
              <a:rPr lang="el-GR" altLang="en-US" sz="5400" baseline="-25000" smtClean="0">
                <a:cs typeface="Arial" pitchFamily="34" charset="0"/>
              </a:rPr>
              <a:t>total</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1</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2</a:t>
            </a:r>
            <a:r>
              <a:rPr lang="en-US" altLang="en-US" sz="5400" baseline="30000" smtClean="0">
                <a:cs typeface="Arial" pitchFamily="34" charset="0"/>
              </a:rPr>
              <a:t>2</a:t>
            </a:r>
            <a:endParaRPr lang="en-US" altLang="en-US" sz="5400" smtClean="0">
              <a:cs typeface="Arial" pitchFamily="34" charset="0"/>
            </a:endParaRPr>
          </a:p>
          <a:p>
            <a:pPr algn="ctr" eaLnBrk="1" hangingPunct="1">
              <a:buFontTx/>
              <a:buNone/>
            </a:pPr>
            <a:endParaRPr lang="el-GR" altLang="en-US" sz="5400" smtClean="0">
              <a:cs typeface="Arial" pitchFamily="34" charset="0"/>
            </a:endParaRPr>
          </a:p>
        </p:txBody>
      </p:sp>
    </p:spTree>
    <p:extLst>
      <p:ext uri="{BB962C8B-B14F-4D97-AF65-F5344CB8AC3E}">
        <p14:creationId xmlns:p14="http://schemas.microsoft.com/office/powerpoint/2010/main" val="53091870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2178" name="Picture 2" descr="mosaic_00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2179"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0.6</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3202" name="Picture 2" descr="mosaic_00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3203"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0.8</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4226" name="Picture 2" descr="mosaic_01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4227"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1.0</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5250" name="Picture 2" descr="mosaic_01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5251"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1.5</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6274" name="Picture 2" descr="mosaic_02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6275"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2.0</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7298" name="Picture 2" descr="mosaic_02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7299"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2.5</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8322" name="Picture 2" descr="mosaic_03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8323"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3.2</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9346" name="Picture 2" descr="mosaic_06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9347"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6.4</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0370" name="Picture 2" descr="mosaic_12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70371"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12.8</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Causes Disorder?</a:t>
            </a:r>
            <a:endParaRPr lang="en-US" dirty="0"/>
          </a:p>
        </p:txBody>
      </p:sp>
      <p:sp>
        <p:nvSpPr>
          <p:cNvPr id="3" name="Content Placeholder 2"/>
          <p:cNvSpPr>
            <a:spLocks noGrp="1"/>
          </p:cNvSpPr>
          <p:nvPr>
            <p:ph idx="1"/>
          </p:nvPr>
        </p:nvSpPr>
        <p:spPr>
          <a:xfrm>
            <a:off x="1180406" y="1600200"/>
            <a:ext cx="7506393" cy="4525963"/>
          </a:xfrm>
        </p:spPr>
        <p:txBody>
          <a:bodyPr/>
          <a:lstStyle/>
          <a:p>
            <a:r>
              <a:rPr lang="en-US" sz="4000" dirty="0" smtClean="0">
                <a:solidFill>
                  <a:schemeClr val="bg1">
                    <a:lumMod val="85000"/>
                  </a:schemeClr>
                </a:solidFill>
              </a:rPr>
              <a:t>Function</a:t>
            </a:r>
          </a:p>
          <a:p>
            <a:r>
              <a:rPr lang="en-US" sz="4000" dirty="0" smtClean="0">
                <a:solidFill>
                  <a:schemeClr val="bg1">
                    <a:lumMod val="85000"/>
                  </a:schemeClr>
                </a:solidFill>
              </a:rPr>
              <a:t>Radiation damage</a:t>
            </a:r>
          </a:p>
          <a:p>
            <a:r>
              <a:rPr lang="en-US" sz="4000" dirty="0" err="1" smtClean="0">
                <a:solidFill>
                  <a:srgbClr val="FF0000"/>
                </a:solidFill>
              </a:rPr>
              <a:t>Mosaicity</a:t>
            </a:r>
            <a:r>
              <a:rPr lang="en-US" sz="4000" dirty="0">
                <a:solidFill>
                  <a:srgbClr val="FF0000"/>
                </a:solidFill>
              </a:rPr>
              <a:t>	</a:t>
            </a:r>
          </a:p>
          <a:p>
            <a:r>
              <a:rPr lang="en-US" sz="4000" dirty="0" smtClean="0">
                <a:solidFill>
                  <a:srgbClr val="FF0000"/>
                </a:solidFill>
              </a:rPr>
              <a:t>Strain</a:t>
            </a:r>
            <a:r>
              <a:rPr lang="en-US" sz="4000" dirty="0">
                <a:solidFill>
                  <a:srgbClr val="FF0000"/>
                </a:solidFill>
              </a:rPr>
              <a:t>	</a:t>
            </a:r>
            <a:endParaRPr lang="en-US" sz="4000" dirty="0" smtClean="0">
              <a:solidFill>
                <a:srgbClr val="FF0000"/>
              </a:solidFill>
            </a:endParaRPr>
          </a:p>
          <a:p>
            <a:r>
              <a:rPr lang="en-US" sz="4000" dirty="0" err="1" smtClean="0"/>
              <a:t>Xtal</a:t>
            </a:r>
            <a:r>
              <a:rPr lang="en-US" sz="4000" dirty="0" smtClean="0"/>
              <a:t> abuse</a:t>
            </a:r>
          </a:p>
          <a:p>
            <a:r>
              <a:rPr lang="en-US" sz="4000" dirty="0" smtClean="0"/>
              <a:t>Dehydration</a:t>
            </a:r>
          </a:p>
          <a:p>
            <a:endParaRPr lang="en-US" dirty="0" smtClean="0"/>
          </a:p>
          <a:p>
            <a:endParaRPr lang="en-US" dirty="0"/>
          </a:p>
        </p:txBody>
      </p:sp>
    </p:spTree>
    <p:extLst>
      <p:ext uri="{BB962C8B-B14F-4D97-AF65-F5344CB8AC3E}">
        <p14:creationId xmlns:p14="http://schemas.microsoft.com/office/powerpoint/2010/main" val="14676367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altLang="en-US" sz="6000" smtClean="0"/>
              <a:t>Adding noise</a:t>
            </a:r>
          </a:p>
        </p:txBody>
      </p:sp>
      <p:sp>
        <p:nvSpPr>
          <p:cNvPr id="41987"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1.4</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cs typeface="Arial" pitchFamily="34" charset="0"/>
              </a:rPr>
              <a:t>3</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3.2</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l-GR" altLang="en-US" sz="5400" smtClean="0">
                <a:cs typeface="Arial" pitchFamily="34" charset="0"/>
              </a:rPr>
              <a:t>σ</a:t>
            </a:r>
            <a:r>
              <a:rPr lang="el-GR" altLang="en-US" sz="5400" baseline="-25000" smtClean="0">
                <a:cs typeface="Arial" pitchFamily="34" charset="0"/>
              </a:rPr>
              <a:t>total</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1</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2</a:t>
            </a:r>
            <a:r>
              <a:rPr lang="en-US" altLang="en-US" sz="5400" baseline="30000" smtClean="0">
                <a:cs typeface="Arial" pitchFamily="34" charset="0"/>
              </a:rPr>
              <a:t>2</a:t>
            </a:r>
            <a:endParaRPr lang="en-US" altLang="en-US" sz="5400" smtClean="0">
              <a:cs typeface="Arial" pitchFamily="34" charset="0"/>
            </a:endParaRPr>
          </a:p>
          <a:p>
            <a:pPr algn="ctr" eaLnBrk="1" hangingPunct="1">
              <a:buFontTx/>
              <a:buNone/>
            </a:pPr>
            <a:endParaRPr lang="el-GR" altLang="en-US" sz="5400" smtClean="0">
              <a:cs typeface="Arial" pitchFamily="34" charset="0"/>
            </a:endParaRPr>
          </a:p>
        </p:txBody>
      </p:sp>
    </p:spTree>
    <p:extLst>
      <p:ext uri="{BB962C8B-B14F-4D97-AF65-F5344CB8AC3E}">
        <p14:creationId xmlns:p14="http://schemas.microsoft.com/office/powerpoint/2010/main" val="388998898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21"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a:t>stress and strain</a:t>
            </a:r>
          </a:p>
        </p:txBody>
      </p:sp>
      <p:sp>
        <p:nvSpPr>
          <p:cNvPr id="393223" name="Text Box 7"/>
          <p:cNvSpPr txBox="1">
            <a:spLocks noChangeArrowheads="1"/>
          </p:cNvSpPr>
          <p:nvPr/>
        </p:nvSpPr>
        <p:spPr bwMode="auto">
          <a:xfrm>
            <a:off x="1714500" y="4875213"/>
            <a:ext cx="5791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600"/>
              <a:t>radiation damage = defects</a:t>
            </a:r>
          </a:p>
        </p:txBody>
      </p:sp>
      <p:sp>
        <p:nvSpPr>
          <p:cNvPr id="393224" name="Text Box 8"/>
          <p:cNvSpPr txBox="1">
            <a:spLocks noChangeArrowheads="1"/>
          </p:cNvSpPr>
          <p:nvPr/>
        </p:nvSpPr>
        <p:spPr bwMode="auto">
          <a:xfrm>
            <a:off x="1663700" y="2393950"/>
            <a:ext cx="57912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600"/>
              <a:t>What about </a:t>
            </a:r>
          </a:p>
          <a:p>
            <a:pPr algn="ctr"/>
            <a:r>
              <a:rPr lang="en-US" altLang="en-US" sz="3600"/>
              <a:t>undamaged crystals?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32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223"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96838"/>
            <a:ext cx="8229600" cy="1143000"/>
          </a:xfrm>
        </p:spPr>
        <p:txBody>
          <a:bodyPr/>
          <a:lstStyle/>
          <a:p>
            <a:r>
              <a:rPr lang="en-US" altLang="en-US" sz="5400">
                <a:solidFill>
                  <a:schemeClr val="tx1"/>
                </a:solidFill>
              </a:rPr>
              <a:t>Purity is crucial!</a:t>
            </a:r>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t="50754" r="52782" b="4214"/>
          <a:stretch>
            <a:fillRect/>
          </a:stretch>
        </p:blipFill>
        <p:spPr bwMode="auto">
          <a:xfrm>
            <a:off x="1804988" y="1333500"/>
            <a:ext cx="5484812"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0" name="Rectangle 4"/>
          <p:cNvSpPr>
            <a:spLocks noChangeArrowheads="1"/>
          </p:cNvSpPr>
          <p:nvPr/>
        </p:nvSpPr>
        <p:spPr bwMode="auto">
          <a:xfrm rot="16200000">
            <a:off x="5222875" y="2979738"/>
            <a:ext cx="6846887"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McPherson, A., Malkin, A. J., Kuznetsov, Y. G. &amp; Plomp, M. (2001)."Atomic force microscopy applications in macromolecular crystallography", </a:t>
            </a:r>
            <a:r>
              <a:rPr lang="en-US" altLang="en-US" i="1"/>
              <a:t>Acta Cryst. D</a:t>
            </a:r>
            <a:r>
              <a:rPr lang="en-US" altLang="en-US"/>
              <a:t> </a:t>
            </a:r>
            <a:r>
              <a:rPr lang="en-US" altLang="en-US" b="1"/>
              <a:t>57</a:t>
            </a:r>
            <a:r>
              <a:rPr lang="en-US" altLang="en-US"/>
              <a:t>, 1053-1060. </a:t>
            </a:r>
          </a:p>
        </p:txBody>
      </p:sp>
      <p:sp>
        <p:nvSpPr>
          <p:cNvPr id="14341" name="Text Box 5"/>
          <p:cNvSpPr txBox="1">
            <a:spLocks noChangeArrowheads="1"/>
          </p:cNvSpPr>
          <p:nvPr/>
        </p:nvSpPr>
        <p:spPr bwMode="auto">
          <a:xfrm>
            <a:off x="2386013" y="2530475"/>
            <a:ext cx="4346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14342" name="Rectangle 6"/>
          <p:cNvSpPr>
            <a:spLocks noChangeArrowheads="1"/>
          </p:cNvSpPr>
          <p:nvPr/>
        </p:nvSpPr>
        <p:spPr bwMode="auto">
          <a:xfrm>
            <a:off x="1173163" y="3965575"/>
            <a:ext cx="6638925" cy="3016250"/>
          </a:xfrm>
          <a:prstGeom prst="rect">
            <a:avLst/>
          </a:prstGeom>
          <a:gradFill rotWithShape="1">
            <a:gsLst>
              <a:gs pos="0">
                <a:schemeClr val="bg1"/>
              </a:gs>
              <a:gs pos="100000">
                <a:schemeClr val="bg1">
                  <a:gamma/>
                  <a:tint val="0"/>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en-US" altLang="en-US" sz="3200"/>
          </a:p>
          <a:p>
            <a:pPr algn="ctr"/>
            <a:endParaRPr lang="en-US" altLang="en-US" sz="3200"/>
          </a:p>
          <a:p>
            <a:pPr algn="ctr"/>
            <a:r>
              <a:rPr lang="en-US" altLang="en-US" sz="3200"/>
              <a:t>not important for </a:t>
            </a:r>
          </a:p>
          <a:p>
            <a:pPr algn="ctr"/>
            <a:r>
              <a:rPr lang="en-US" altLang="en-US" sz="3200"/>
              <a:t>initial hits</a:t>
            </a:r>
          </a:p>
          <a:p>
            <a:pPr algn="ctr"/>
            <a:endParaRPr lang="en-US" altLang="en-US" sz="3200"/>
          </a:p>
          <a:p>
            <a:pPr algn="ctr"/>
            <a:endParaRPr lang="en-US" altLang="en-US" sz="3200"/>
          </a:p>
        </p:txBody>
      </p:sp>
      <p:sp>
        <p:nvSpPr>
          <p:cNvPr id="14343" name="Rectangle 7"/>
          <p:cNvSpPr>
            <a:spLocks noChangeArrowheads="1"/>
          </p:cNvSpPr>
          <p:nvPr/>
        </p:nvSpPr>
        <p:spPr bwMode="auto">
          <a:xfrm>
            <a:off x="1258888" y="1163638"/>
            <a:ext cx="6638925" cy="3016250"/>
          </a:xfrm>
          <a:prstGeom prst="rect">
            <a:avLst/>
          </a:prstGeom>
          <a:gradFill rotWithShape="1">
            <a:gsLst>
              <a:gs pos="0">
                <a:schemeClr val="bg1"/>
              </a:gs>
              <a:gs pos="100000">
                <a:schemeClr val="bg1">
                  <a:gamma/>
                  <a:tint val="0"/>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en-US" altLang="en-US" sz="3200"/>
          </a:p>
          <a:p>
            <a:pPr algn="ctr"/>
            <a:endParaRPr lang="en-US" altLang="en-US" sz="3200"/>
          </a:p>
          <a:p>
            <a:pPr algn="ctr"/>
            <a:r>
              <a:rPr lang="en-US" altLang="en-US" sz="3200"/>
              <a:t>important for </a:t>
            </a:r>
          </a:p>
          <a:p>
            <a:pPr algn="ctr"/>
            <a:r>
              <a:rPr lang="en-US" altLang="en-US" sz="3200"/>
              <a:t>resolution</a:t>
            </a:r>
          </a:p>
          <a:p>
            <a:pPr algn="ctr"/>
            <a:endParaRPr lang="en-US" altLang="en-US" sz="3200"/>
          </a:p>
          <a:p>
            <a:pPr algn="ctr"/>
            <a:endParaRPr lang="en-US" altLang="en-US" sz="320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nimBg="1"/>
      <p:bldP spid="14343"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ctrTitle"/>
          </p:nvPr>
        </p:nvSpPr>
        <p:spPr>
          <a:xfrm>
            <a:off x="685800" y="76200"/>
            <a:ext cx="7772400" cy="1470025"/>
          </a:xfrm>
        </p:spPr>
        <p:txBody>
          <a:bodyPr/>
          <a:lstStyle/>
          <a:p>
            <a:r>
              <a:rPr lang="en-US" altLang="en-US"/>
              <a:t>What can I improve?</a:t>
            </a:r>
            <a:endParaRPr lang="en-US" altLang="en-US">
              <a:cs typeface="Arial" pitchFamily="34" charset="0"/>
            </a:endParaRPr>
          </a:p>
        </p:txBody>
      </p:sp>
      <p:sp>
        <p:nvSpPr>
          <p:cNvPr id="109571" name="Text Box 3"/>
          <p:cNvSpPr txBox="1">
            <a:spLocks noChangeArrowheads="1"/>
          </p:cNvSpPr>
          <p:nvPr/>
        </p:nvSpPr>
        <p:spPr bwMode="auto">
          <a:xfrm>
            <a:off x="874713" y="1801813"/>
            <a:ext cx="6705600" cy="445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4000"/>
              <a:t>Purity!</a:t>
            </a:r>
          </a:p>
          <a:p>
            <a:pPr>
              <a:spcBef>
                <a:spcPct val="50000"/>
              </a:spcBef>
            </a:pPr>
            <a:r>
              <a:rPr lang="en-US" altLang="en-US" sz="2800"/>
              <a:t>	is 95% good enough? 99%?</a:t>
            </a:r>
          </a:p>
          <a:p>
            <a:pPr>
              <a:spcBef>
                <a:spcPct val="50000"/>
              </a:spcBef>
            </a:pPr>
            <a:r>
              <a:rPr lang="en-US" altLang="en-US" sz="4000"/>
              <a:t>Purity!</a:t>
            </a:r>
          </a:p>
          <a:p>
            <a:pPr>
              <a:spcBef>
                <a:spcPct val="50000"/>
              </a:spcBef>
            </a:pPr>
            <a:r>
              <a:rPr lang="en-US" altLang="en-US" sz="2800"/>
              <a:t>	conformational (homogeneous)</a:t>
            </a:r>
          </a:p>
          <a:p>
            <a:pPr>
              <a:spcBef>
                <a:spcPct val="50000"/>
              </a:spcBef>
            </a:pPr>
            <a:r>
              <a:rPr lang="en-US" altLang="en-US" sz="4000"/>
              <a:t>Purity!</a:t>
            </a:r>
          </a:p>
          <a:p>
            <a:pPr>
              <a:spcBef>
                <a:spcPct val="50000"/>
              </a:spcBef>
            </a:pPr>
            <a:r>
              <a:rPr lang="en-US" altLang="en-US" sz="2800"/>
              <a:t>	kinetic (stable over time)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957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957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9571">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9571">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95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Causes Disorder?</a:t>
            </a:r>
            <a:endParaRPr lang="en-US" dirty="0"/>
          </a:p>
        </p:txBody>
      </p:sp>
      <p:sp>
        <p:nvSpPr>
          <p:cNvPr id="3" name="Content Placeholder 2"/>
          <p:cNvSpPr>
            <a:spLocks noGrp="1"/>
          </p:cNvSpPr>
          <p:nvPr>
            <p:ph idx="1"/>
          </p:nvPr>
        </p:nvSpPr>
        <p:spPr>
          <a:xfrm>
            <a:off x="1180406" y="1600200"/>
            <a:ext cx="7506393" cy="4525963"/>
          </a:xfrm>
        </p:spPr>
        <p:txBody>
          <a:bodyPr/>
          <a:lstStyle/>
          <a:p>
            <a:r>
              <a:rPr lang="en-US" sz="4000" dirty="0" smtClean="0">
                <a:solidFill>
                  <a:schemeClr val="bg1">
                    <a:lumMod val="85000"/>
                  </a:schemeClr>
                </a:solidFill>
              </a:rPr>
              <a:t>Function</a:t>
            </a:r>
          </a:p>
          <a:p>
            <a:r>
              <a:rPr lang="en-US" sz="4000" dirty="0" smtClean="0">
                <a:solidFill>
                  <a:schemeClr val="bg1">
                    <a:lumMod val="85000"/>
                  </a:schemeClr>
                </a:solidFill>
              </a:rPr>
              <a:t>Radiation damage</a:t>
            </a:r>
          </a:p>
          <a:p>
            <a:r>
              <a:rPr lang="en-US" sz="4000" dirty="0" err="1" smtClean="0">
                <a:solidFill>
                  <a:srgbClr val="FF0000"/>
                </a:solidFill>
              </a:rPr>
              <a:t>Mosaicity</a:t>
            </a:r>
            <a:r>
              <a:rPr lang="en-US" sz="4000" dirty="0">
                <a:solidFill>
                  <a:srgbClr val="FF0000"/>
                </a:solidFill>
              </a:rPr>
              <a:t>	</a:t>
            </a:r>
            <a:r>
              <a:rPr lang="en-US" sz="4000" dirty="0" smtClean="0">
                <a:solidFill>
                  <a:srgbClr val="FF0000"/>
                </a:solidFill>
              </a:rPr>
              <a:t>(</a:t>
            </a:r>
            <a:r>
              <a:rPr lang="el-GR" sz="4000" dirty="0" smtClean="0">
                <a:solidFill>
                  <a:srgbClr val="FF0000"/>
                </a:solidFill>
              </a:rPr>
              <a:t>η</a:t>
            </a:r>
            <a:r>
              <a:rPr lang="en-US" sz="4000" dirty="0" smtClean="0">
                <a:solidFill>
                  <a:srgbClr val="FF0000"/>
                </a:solidFill>
              </a:rPr>
              <a:t>)	&gt; ~3 </a:t>
            </a:r>
            <a:r>
              <a:rPr lang="el-GR" sz="4000" dirty="0" smtClean="0">
                <a:solidFill>
                  <a:srgbClr val="FF0000"/>
                </a:solidFill>
              </a:rPr>
              <a:t>μ</a:t>
            </a:r>
            <a:r>
              <a:rPr lang="en-US" sz="4000" dirty="0" smtClean="0">
                <a:solidFill>
                  <a:srgbClr val="FF0000"/>
                </a:solidFill>
              </a:rPr>
              <a:t>m</a:t>
            </a:r>
          </a:p>
          <a:p>
            <a:r>
              <a:rPr lang="en-US" sz="4000" dirty="0" smtClean="0">
                <a:solidFill>
                  <a:srgbClr val="FF0000"/>
                </a:solidFill>
              </a:rPr>
              <a:t>Strain</a:t>
            </a:r>
            <a:r>
              <a:rPr lang="en-US" sz="4000" dirty="0">
                <a:solidFill>
                  <a:srgbClr val="FF0000"/>
                </a:solidFill>
              </a:rPr>
              <a:t>	</a:t>
            </a:r>
            <a:r>
              <a:rPr lang="en-US" sz="4000" dirty="0" smtClean="0">
                <a:solidFill>
                  <a:srgbClr val="FF0000"/>
                </a:solidFill>
              </a:rPr>
              <a:t>(B)		&lt; ~3 </a:t>
            </a:r>
            <a:r>
              <a:rPr lang="el-GR" sz="4000" dirty="0" smtClean="0">
                <a:solidFill>
                  <a:srgbClr val="FF0000"/>
                </a:solidFill>
              </a:rPr>
              <a:t>μ</a:t>
            </a:r>
            <a:r>
              <a:rPr lang="en-US" sz="4000" dirty="0" smtClean="0">
                <a:solidFill>
                  <a:srgbClr val="FF0000"/>
                </a:solidFill>
              </a:rPr>
              <a:t>m</a:t>
            </a:r>
          </a:p>
          <a:p>
            <a:r>
              <a:rPr lang="en-US" sz="4000" dirty="0" err="1" smtClean="0"/>
              <a:t>Xtal</a:t>
            </a:r>
            <a:r>
              <a:rPr lang="en-US" sz="4000" dirty="0" smtClean="0"/>
              <a:t> abuse</a:t>
            </a:r>
          </a:p>
          <a:p>
            <a:r>
              <a:rPr lang="en-US" sz="4000" dirty="0" smtClean="0"/>
              <a:t>Dehydration</a:t>
            </a:r>
          </a:p>
          <a:p>
            <a:endParaRPr lang="en-US" dirty="0" smtClean="0"/>
          </a:p>
          <a:p>
            <a:endParaRPr lang="en-US" dirty="0"/>
          </a:p>
        </p:txBody>
      </p:sp>
    </p:spTree>
    <p:extLst>
      <p:ext uri="{BB962C8B-B14F-4D97-AF65-F5344CB8AC3E}">
        <p14:creationId xmlns:p14="http://schemas.microsoft.com/office/powerpoint/2010/main" val="309751437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Causes Disorder?</a:t>
            </a:r>
            <a:endParaRPr lang="en-US" dirty="0"/>
          </a:p>
        </p:txBody>
      </p:sp>
      <p:sp>
        <p:nvSpPr>
          <p:cNvPr id="3" name="Content Placeholder 2"/>
          <p:cNvSpPr>
            <a:spLocks noGrp="1"/>
          </p:cNvSpPr>
          <p:nvPr>
            <p:ph idx="1"/>
          </p:nvPr>
        </p:nvSpPr>
        <p:spPr>
          <a:xfrm>
            <a:off x="1180406" y="1600200"/>
            <a:ext cx="7506393" cy="4525963"/>
          </a:xfrm>
        </p:spPr>
        <p:txBody>
          <a:bodyPr/>
          <a:lstStyle/>
          <a:p>
            <a:r>
              <a:rPr lang="en-US" sz="4000" dirty="0" smtClean="0">
                <a:solidFill>
                  <a:srgbClr val="C0C0C0"/>
                </a:solidFill>
              </a:rPr>
              <a:t>Function</a:t>
            </a:r>
          </a:p>
          <a:p>
            <a:r>
              <a:rPr lang="en-US" sz="4000" dirty="0" smtClean="0">
                <a:solidFill>
                  <a:srgbClr val="C0C0C0"/>
                </a:solidFill>
              </a:rPr>
              <a:t>Radiation damage</a:t>
            </a:r>
          </a:p>
          <a:p>
            <a:r>
              <a:rPr lang="en-US" sz="4000" dirty="0" err="1" smtClean="0">
                <a:solidFill>
                  <a:srgbClr val="C0C0C0"/>
                </a:solidFill>
              </a:rPr>
              <a:t>Mosaicity</a:t>
            </a:r>
            <a:r>
              <a:rPr lang="en-US" sz="4000" dirty="0">
                <a:solidFill>
                  <a:srgbClr val="C0C0C0"/>
                </a:solidFill>
              </a:rPr>
              <a:t>	</a:t>
            </a:r>
            <a:r>
              <a:rPr lang="en-US" sz="4000" dirty="0" smtClean="0">
                <a:solidFill>
                  <a:srgbClr val="C0C0C0"/>
                </a:solidFill>
              </a:rPr>
              <a:t>	&gt; ~3 </a:t>
            </a:r>
            <a:r>
              <a:rPr lang="el-GR" sz="4000" dirty="0" smtClean="0">
                <a:solidFill>
                  <a:srgbClr val="C0C0C0"/>
                </a:solidFill>
              </a:rPr>
              <a:t>μ</a:t>
            </a:r>
            <a:r>
              <a:rPr lang="en-US" sz="4000" dirty="0" smtClean="0">
                <a:solidFill>
                  <a:srgbClr val="C0C0C0"/>
                </a:solidFill>
              </a:rPr>
              <a:t>m</a:t>
            </a:r>
          </a:p>
          <a:p>
            <a:r>
              <a:rPr lang="en-US" sz="4000" dirty="0" smtClean="0">
                <a:solidFill>
                  <a:srgbClr val="C0C0C0"/>
                </a:solidFill>
              </a:rPr>
              <a:t>Strain</a:t>
            </a:r>
            <a:r>
              <a:rPr lang="en-US" sz="4000" dirty="0">
                <a:solidFill>
                  <a:srgbClr val="C0C0C0"/>
                </a:solidFill>
              </a:rPr>
              <a:t>	</a:t>
            </a:r>
            <a:r>
              <a:rPr lang="en-US" sz="4000" dirty="0" smtClean="0">
                <a:solidFill>
                  <a:srgbClr val="C0C0C0"/>
                </a:solidFill>
              </a:rPr>
              <a:t>		&lt; ~3 </a:t>
            </a:r>
            <a:r>
              <a:rPr lang="el-GR" sz="4000" dirty="0" smtClean="0">
                <a:solidFill>
                  <a:srgbClr val="C0C0C0"/>
                </a:solidFill>
              </a:rPr>
              <a:t>μ</a:t>
            </a:r>
            <a:r>
              <a:rPr lang="en-US" sz="4000" dirty="0" smtClean="0">
                <a:solidFill>
                  <a:srgbClr val="C0C0C0"/>
                </a:solidFill>
              </a:rPr>
              <a:t>m</a:t>
            </a:r>
          </a:p>
          <a:p>
            <a:r>
              <a:rPr lang="en-US" sz="4000" dirty="0" err="1" smtClean="0">
                <a:solidFill>
                  <a:srgbClr val="FF0000"/>
                </a:solidFill>
              </a:rPr>
              <a:t>Xtal</a:t>
            </a:r>
            <a:r>
              <a:rPr lang="en-US" sz="4000" dirty="0" smtClean="0">
                <a:solidFill>
                  <a:srgbClr val="FF0000"/>
                </a:solidFill>
              </a:rPr>
              <a:t> abuse</a:t>
            </a:r>
          </a:p>
          <a:p>
            <a:r>
              <a:rPr lang="en-US" sz="4000" dirty="0" smtClean="0"/>
              <a:t>Dehydration</a:t>
            </a:r>
          </a:p>
          <a:p>
            <a:endParaRPr lang="en-US" dirty="0" smtClean="0"/>
          </a:p>
          <a:p>
            <a:endParaRPr lang="en-US" dirty="0"/>
          </a:p>
        </p:txBody>
      </p:sp>
    </p:spTree>
    <p:extLst>
      <p:ext uri="{BB962C8B-B14F-4D97-AF65-F5344CB8AC3E}">
        <p14:creationId xmlns:p14="http://schemas.microsoft.com/office/powerpoint/2010/main" val="233642668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dirty="0" err="1" smtClean="0"/>
              <a:t>Xtal</a:t>
            </a:r>
            <a:r>
              <a:rPr lang="en-US" altLang="en-US" dirty="0" smtClean="0"/>
              <a:t> Abuse</a:t>
            </a:r>
            <a:endParaRPr lang="en-US" altLang="en-US" dirty="0"/>
          </a:p>
        </p:txBody>
      </p:sp>
      <p:sp>
        <p:nvSpPr>
          <p:cNvPr id="17411" name="Rectangle 3"/>
          <p:cNvSpPr>
            <a:spLocks noChangeArrowheads="1"/>
          </p:cNvSpPr>
          <p:nvPr/>
        </p:nvSpPr>
        <p:spPr bwMode="auto">
          <a:xfrm>
            <a:off x="1192213" y="1600200"/>
            <a:ext cx="675957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fontAlgn="base">
              <a:spcBef>
                <a:spcPct val="20000"/>
              </a:spcBef>
              <a:spcAft>
                <a:spcPct val="0"/>
              </a:spcAft>
              <a:buChar char="»"/>
              <a:defRPr sz="2000">
                <a:solidFill>
                  <a:schemeClr val="tx1"/>
                </a:solidFill>
                <a:latin typeface="Arial" pitchFamily="34" charset="0"/>
              </a:defRPr>
            </a:lvl6pPr>
            <a:lvl7pPr marL="2971800" indent="-228600" fontAlgn="base">
              <a:spcBef>
                <a:spcPct val="20000"/>
              </a:spcBef>
              <a:spcAft>
                <a:spcPct val="0"/>
              </a:spcAft>
              <a:buChar char="»"/>
              <a:defRPr sz="2000">
                <a:solidFill>
                  <a:schemeClr val="tx1"/>
                </a:solidFill>
                <a:latin typeface="Arial" pitchFamily="34" charset="0"/>
              </a:defRPr>
            </a:lvl7pPr>
            <a:lvl8pPr marL="3429000" indent="-228600" fontAlgn="base">
              <a:spcBef>
                <a:spcPct val="20000"/>
              </a:spcBef>
              <a:spcAft>
                <a:spcPct val="0"/>
              </a:spcAft>
              <a:buChar char="»"/>
              <a:defRPr sz="2000">
                <a:solidFill>
                  <a:schemeClr val="tx1"/>
                </a:solidFill>
                <a:latin typeface="Arial" pitchFamily="34" charset="0"/>
              </a:defRPr>
            </a:lvl8pPr>
            <a:lvl9pPr marL="3886200" indent="-228600" fontAlgn="base">
              <a:spcBef>
                <a:spcPct val="20000"/>
              </a:spcBef>
              <a:spcAft>
                <a:spcPct val="0"/>
              </a:spcAft>
              <a:buChar char="»"/>
              <a:defRPr sz="2000">
                <a:solidFill>
                  <a:schemeClr val="tx1"/>
                </a:solidFill>
                <a:latin typeface="Arial" pitchFamily="34" charset="0"/>
              </a:defRPr>
            </a:lvl9pPr>
          </a:lstStyle>
          <a:p>
            <a:pPr>
              <a:buFontTx/>
              <a:buNone/>
            </a:pPr>
            <a:r>
              <a:rPr lang="en-US" altLang="en-US" dirty="0"/>
              <a:t>physical contact</a:t>
            </a:r>
          </a:p>
          <a:p>
            <a:pPr>
              <a:buFontTx/>
              <a:buNone/>
            </a:pPr>
            <a:r>
              <a:rPr lang="en-US" altLang="en-US" sz="2000" dirty="0"/>
              <a:t>	don’t touch the part you intend to shoot</a:t>
            </a:r>
          </a:p>
          <a:p>
            <a:pPr>
              <a:buFontTx/>
              <a:buNone/>
            </a:pPr>
            <a:r>
              <a:rPr lang="en-US" altLang="en-US" dirty="0"/>
              <a:t>osmotic shock</a:t>
            </a:r>
          </a:p>
          <a:p>
            <a:pPr>
              <a:buFontTx/>
              <a:buNone/>
            </a:pPr>
            <a:r>
              <a:rPr lang="en-US" altLang="en-US" sz="2000" dirty="0"/>
              <a:t>	equilibrate, or calculate matching solution</a:t>
            </a:r>
          </a:p>
          <a:p>
            <a:pPr>
              <a:buFontTx/>
              <a:buNone/>
            </a:pPr>
            <a:r>
              <a:rPr lang="en-US" altLang="en-US" dirty="0"/>
              <a:t>changes in dielectric constant</a:t>
            </a:r>
          </a:p>
          <a:p>
            <a:pPr>
              <a:buFontTx/>
              <a:buNone/>
            </a:pPr>
            <a:r>
              <a:rPr lang="en-US" altLang="en-US" sz="1800" dirty="0"/>
              <a:t>	</a:t>
            </a:r>
            <a:r>
              <a:rPr lang="en-US" altLang="en-US" sz="1800" dirty="0" err="1"/>
              <a:t>Petsko</a:t>
            </a:r>
            <a:r>
              <a:rPr lang="en-US" altLang="en-US" sz="1800" dirty="0"/>
              <a:t> (1975) </a:t>
            </a:r>
            <a:r>
              <a:rPr lang="en-US" altLang="en-US" sz="1800" i="1" dirty="0"/>
              <a:t>J. Mol. Biol.</a:t>
            </a:r>
            <a:r>
              <a:rPr lang="en-US" altLang="en-US" sz="1800" dirty="0"/>
              <a:t> </a:t>
            </a:r>
            <a:r>
              <a:rPr lang="en-US" altLang="en-US" sz="1800" b="1" dirty="0"/>
              <a:t>96</a:t>
            </a:r>
            <a:r>
              <a:rPr lang="en-US" altLang="en-US" sz="1800" dirty="0"/>
              <a:t>, 381-388. </a:t>
            </a:r>
            <a:endParaRPr lang="en-US" altLang="en-US" sz="1200" dirty="0"/>
          </a:p>
          <a:p>
            <a:pPr>
              <a:buFontTx/>
              <a:buNone/>
            </a:pPr>
            <a:r>
              <a:rPr lang="en-US" altLang="en-US" dirty="0"/>
              <a:t>cooled density mismatch</a:t>
            </a:r>
          </a:p>
          <a:p>
            <a:pPr>
              <a:buFontTx/>
              <a:buNone/>
            </a:pPr>
            <a:r>
              <a:rPr lang="en-US" altLang="en-US" sz="1800" dirty="0"/>
              <a:t>	</a:t>
            </a:r>
            <a:r>
              <a:rPr lang="en-US" altLang="en-US" sz="1800" dirty="0" err="1"/>
              <a:t>Juers</a:t>
            </a:r>
            <a:r>
              <a:rPr lang="en-US" altLang="en-US" sz="1800" dirty="0"/>
              <a:t> &amp; Matthews (2004) </a:t>
            </a:r>
            <a:r>
              <a:rPr lang="en-US" altLang="en-US" sz="1800" i="1" dirty="0" err="1"/>
              <a:t>Acta</a:t>
            </a:r>
            <a:r>
              <a:rPr lang="en-US" altLang="en-US" sz="1800" i="1" dirty="0"/>
              <a:t> </a:t>
            </a:r>
            <a:r>
              <a:rPr lang="en-US" altLang="en-US" sz="1800" i="1" dirty="0" err="1"/>
              <a:t>Cryst</a:t>
            </a:r>
            <a:r>
              <a:rPr lang="en-US" altLang="en-US" sz="1800" i="1" dirty="0"/>
              <a:t>. D</a:t>
            </a:r>
            <a:r>
              <a:rPr lang="en-US" altLang="en-US" sz="1800" dirty="0"/>
              <a:t> </a:t>
            </a:r>
            <a:r>
              <a:rPr lang="en-US" altLang="en-US" sz="1800" b="1" dirty="0"/>
              <a:t>60</a:t>
            </a:r>
            <a:r>
              <a:rPr lang="en-US" altLang="en-US" sz="1800" dirty="0"/>
              <a:t>, 412-421. </a:t>
            </a:r>
          </a:p>
          <a:p>
            <a:pPr>
              <a:buFontTx/>
              <a:buNone/>
            </a:pPr>
            <a:endParaRPr lang="en-US" altLang="en-US" sz="1800" dirty="0"/>
          </a:p>
          <a:p>
            <a:pPr algn="ctr">
              <a:buFontTx/>
              <a:buNone/>
            </a:pPr>
            <a:r>
              <a:rPr lang="en-US" altLang="en-US" dirty="0"/>
              <a:t>basically: </a:t>
            </a:r>
            <a:r>
              <a:rPr lang="en-US" altLang="en-US" dirty="0">
                <a:solidFill>
                  <a:srgbClr val="990000"/>
                </a:solidFill>
              </a:rPr>
              <a:t>no sudden moves</a:t>
            </a:r>
            <a:r>
              <a:rPr lang="en-US" altLang="en-US" dirty="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741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41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411">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411">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7411">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411">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74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Causes Disorder?</a:t>
            </a:r>
            <a:endParaRPr lang="en-US" dirty="0"/>
          </a:p>
        </p:txBody>
      </p:sp>
      <p:sp>
        <p:nvSpPr>
          <p:cNvPr id="3" name="Content Placeholder 2"/>
          <p:cNvSpPr>
            <a:spLocks noGrp="1"/>
          </p:cNvSpPr>
          <p:nvPr>
            <p:ph idx="1"/>
          </p:nvPr>
        </p:nvSpPr>
        <p:spPr>
          <a:xfrm>
            <a:off x="1180406" y="1600200"/>
            <a:ext cx="7506393" cy="4525963"/>
          </a:xfrm>
        </p:spPr>
        <p:txBody>
          <a:bodyPr/>
          <a:lstStyle/>
          <a:p>
            <a:r>
              <a:rPr lang="en-US" sz="4000" dirty="0" smtClean="0">
                <a:solidFill>
                  <a:schemeClr val="bg1">
                    <a:lumMod val="85000"/>
                  </a:schemeClr>
                </a:solidFill>
              </a:rPr>
              <a:t>Function</a:t>
            </a:r>
          </a:p>
          <a:p>
            <a:r>
              <a:rPr lang="en-US" sz="4000" dirty="0" smtClean="0">
                <a:solidFill>
                  <a:schemeClr val="bg1">
                    <a:lumMod val="85000"/>
                  </a:schemeClr>
                </a:solidFill>
              </a:rPr>
              <a:t>Radiation damage</a:t>
            </a:r>
          </a:p>
          <a:p>
            <a:r>
              <a:rPr lang="en-US" sz="4000" dirty="0" err="1" smtClean="0">
                <a:solidFill>
                  <a:schemeClr val="bg1">
                    <a:lumMod val="85000"/>
                  </a:schemeClr>
                </a:solidFill>
              </a:rPr>
              <a:t>Mosaicity</a:t>
            </a:r>
            <a:r>
              <a:rPr lang="en-US" sz="4000" dirty="0">
                <a:solidFill>
                  <a:schemeClr val="bg1">
                    <a:lumMod val="85000"/>
                  </a:schemeClr>
                </a:solidFill>
              </a:rPr>
              <a:t>	</a:t>
            </a:r>
            <a:r>
              <a:rPr lang="en-US" sz="4000" dirty="0" smtClean="0">
                <a:solidFill>
                  <a:schemeClr val="bg1">
                    <a:lumMod val="85000"/>
                  </a:schemeClr>
                </a:solidFill>
              </a:rPr>
              <a:t>	&gt; ~3 </a:t>
            </a:r>
            <a:r>
              <a:rPr lang="el-GR" sz="4000" dirty="0" smtClean="0">
                <a:solidFill>
                  <a:schemeClr val="bg1">
                    <a:lumMod val="85000"/>
                  </a:schemeClr>
                </a:solidFill>
              </a:rPr>
              <a:t>μ</a:t>
            </a:r>
            <a:r>
              <a:rPr lang="en-US" sz="4000" dirty="0" smtClean="0">
                <a:solidFill>
                  <a:schemeClr val="bg1">
                    <a:lumMod val="85000"/>
                  </a:schemeClr>
                </a:solidFill>
              </a:rPr>
              <a:t>m</a:t>
            </a:r>
          </a:p>
          <a:p>
            <a:r>
              <a:rPr lang="en-US" sz="4000" dirty="0" smtClean="0">
                <a:solidFill>
                  <a:schemeClr val="bg1">
                    <a:lumMod val="85000"/>
                  </a:schemeClr>
                </a:solidFill>
              </a:rPr>
              <a:t>Strain</a:t>
            </a:r>
            <a:r>
              <a:rPr lang="en-US" sz="4000" dirty="0">
                <a:solidFill>
                  <a:schemeClr val="bg1">
                    <a:lumMod val="85000"/>
                  </a:schemeClr>
                </a:solidFill>
              </a:rPr>
              <a:t>	</a:t>
            </a:r>
            <a:r>
              <a:rPr lang="en-US" sz="4000" dirty="0" smtClean="0">
                <a:solidFill>
                  <a:schemeClr val="bg1">
                    <a:lumMod val="85000"/>
                  </a:schemeClr>
                </a:solidFill>
              </a:rPr>
              <a:t>		&lt; ~3 </a:t>
            </a:r>
            <a:r>
              <a:rPr lang="el-GR" sz="4000" dirty="0" smtClean="0">
                <a:solidFill>
                  <a:schemeClr val="bg1">
                    <a:lumMod val="85000"/>
                  </a:schemeClr>
                </a:solidFill>
              </a:rPr>
              <a:t>μ</a:t>
            </a:r>
            <a:r>
              <a:rPr lang="en-US" sz="4000" dirty="0" smtClean="0">
                <a:solidFill>
                  <a:schemeClr val="bg1">
                    <a:lumMod val="85000"/>
                  </a:schemeClr>
                </a:solidFill>
              </a:rPr>
              <a:t>m</a:t>
            </a:r>
          </a:p>
          <a:p>
            <a:r>
              <a:rPr lang="en-US" sz="4000" dirty="0" err="1" smtClean="0">
                <a:solidFill>
                  <a:schemeClr val="bg1">
                    <a:lumMod val="85000"/>
                  </a:schemeClr>
                </a:solidFill>
              </a:rPr>
              <a:t>Xtal</a:t>
            </a:r>
            <a:r>
              <a:rPr lang="en-US" sz="4000" dirty="0" smtClean="0">
                <a:solidFill>
                  <a:schemeClr val="bg1">
                    <a:lumMod val="85000"/>
                  </a:schemeClr>
                </a:solidFill>
              </a:rPr>
              <a:t> abuse</a:t>
            </a:r>
          </a:p>
          <a:p>
            <a:r>
              <a:rPr lang="en-US" sz="4000" dirty="0" smtClean="0">
                <a:solidFill>
                  <a:srgbClr val="FF0000"/>
                </a:solidFill>
              </a:rPr>
              <a:t>Dehydration</a:t>
            </a:r>
          </a:p>
          <a:p>
            <a:endParaRPr lang="en-US" dirty="0" smtClean="0"/>
          </a:p>
          <a:p>
            <a:endParaRPr lang="en-US" dirty="0"/>
          </a:p>
        </p:txBody>
      </p:sp>
    </p:spTree>
    <p:extLst>
      <p:ext uri="{BB962C8B-B14F-4D97-AF65-F5344CB8AC3E}">
        <p14:creationId xmlns:p14="http://schemas.microsoft.com/office/powerpoint/2010/main" val="1070722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Freeform 2"/>
          <p:cNvSpPr>
            <a:spLocks/>
          </p:cNvSpPr>
          <p:nvPr/>
        </p:nvSpPr>
        <p:spPr bwMode="auto">
          <a:xfrm>
            <a:off x="2843213" y="5305425"/>
            <a:ext cx="2905125" cy="706438"/>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31" name="Freeform 3"/>
          <p:cNvSpPr>
            <a:spLocks/>
          </p:cNvSpPr>
          <p:nvPr/>
        </p:nvSpPr>
        <p:spPr bwMode="auto">
          <a:xfrm>
            <a:off x="2841625" y="5167313"/>
            <a:ext cx="2905125" cy="857250"/>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32" name="Rectangle 4"/>
          <p:cNvSpPr>
            <a:spLocks noChangeArrowheads="1"/>
          </p:cNvSpPr>
          <p:nvPr/>
        </p:nvSpPr>
        <p:spPr bwMode="auto">
          <a:xfrm>
            <a:off x="454025" y="27146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sz="5400"/>
              <a:t>equilibrated drop</a:t>
            </a:r>
            <a:br>
              <a:rPr lang="en-US" altLang="en-US" sz="5400"/>
            </a:br>
            <a:endParaRPr lang="en-US" altLang="en-US" sz="4000"/>
          </a:p>
        </p:txBody>
      </p:sp>
      <p:sp>
        <p:nvSpPr>
          <p:cNvPr id="124933" name="Rectangle 5"/>
          <p:cNvSpPr>
            <a:spLocks noGrp="1" noChangeArrowheads="1"/>
          </p:cNvSpPr>
          <p:nvPr>
            <p:ph type="title"/>
          </p:nvPr>
        </p:nvSpPr>
        <p:spPr/>
        <p:txBody>
          <a:bodyPr/>
          <a:lstStyle/>
          <a:p>
            <a:r>
              <a:rPr lang="en-US" altLang="en-US" sz="5400"/>
              <a:t>opened drop:</a:t>
            </a:r>
            <a:br>
              <a:rPr lang="en-US" altLang="en-US" sz="5400"/>
            </a:br>
            <a:r>
              <a:rPr lang="en-US" altLang="en-US" sz="4000"/>
              <a:t>you have ~30 seconds!</a:t>
            </a:r>
          </a:p>
        </p:txBody>
      </p:sp>
      <p:sp>
        <p:nvSpPr>
          <p:cNvPr id="124934" name="Freeform 6"/>
          <p:cNvSpPr>
            <a:spLocks/>
          </p:cNvSpPr>
          <p:nvPr/>
        </p:nvSpPr>
        <p:spPr bwMode="auto">
          <a:xfrm>
            <a:off x="-1703388" y="2362200"/>
            <a:ext cx="11834813" cy="5210175"/>
          </a:xfrm>
          <a:custGeom>
            <a:avLst/>
            <a:gdLst>
              <a:gd name="T0" fmla="*/ 3723 w 7455"/>
              <a:gd name="T1" fmla="*/ 2238 h 3282"/>
              <a:gd name="T2" fmla="*/ 3768 w 7455"/>
              <a:gd name="T3" fmla="*/ 2238 h 3282"/>
              <a:gd name="T4" fmla="*/ 3827 w 7455"/>
              <a:gd name="T5" fmla="*/ 2238 h 3282"/>
              <a:gd name="T6" fmla="*/ 3905 w 7455"/>
              <a:gd name="T7" fmla="*/ 2233 h 3282"/>
              <a:gd name="T8" fmla="*/ 3987 w 7455"/>
              <a:gd name="T9" fmla="*/ 2226 h 3282"/>
              <a:gd name="T10" fmla="*/ 4123 w 7455"/>
              <a:gd name="T11" fmla="*/ 2209 h 3282"/>
              <a:gd name="T12" fmla="*/ 4250 w 7455"/>
              <a:gd name="T13" fmla="*/ 2184 h 3282"/>
              <a:gd name="T14" fmla="*/ 4406 w 7455"/>
              <a:gd name="T15" fmla="*/ 2140 h 3282"/>
              <a:gd name="T16" fmla="*/ 4536 w 7455"/>
              <a:gd name="T17" fmla="*/ 2091 h 3282"/>
              <a:gd name="T18" fmla="*/ 4637 w 7455"/>
              <a:gd name="T19" fmla="*/ 2042 h 3282"/>
              <a:gd name="T20" fmla="*/ 4731 w 7455"/>
              <a:gd name="T21" fmla="*/ 1983 h 3282"/>
              <a:gd name="T22" fmla="*/ 4804 w 7455"/>
              <a:gd name="T23" fmla="*/ 1921 h 3282"/>
              <a:gd name="T24" fmla="*/ 4845 w 7455"/>
              <a:gd name="T25" fmla="*/ 1878 h 3282"/>
              <a:gd name="T26" fmla="*/ 4892 w 7455"/>
              <a:gd name="T27" fmla="*/ 1842 h 3282"/>
              <a:gd name="T28" fmla="*/ 5163 w 7455"/>
              <a:gd name="T29" fmla="*/ 1836 h 3282"/>
              <a:gd name="T30" fmla="*/ 5330 w 7455"/>
              <a:gd name="T31" fmla="*/ 1836 h 3282"/>
              <a:gd name="T32" fmla="*/ 5408 w 7455"/>
              <a:gd name="T33" fmla="*/ 1794 h 3282"/>
              <a:gd name="T34" fmla="*/ 5414 w 7455"/>
              <a:gd name="T35" fmla="*/ 1674 h 3282"/>
              <a:gd name="T36" fmla="*/ 5418 w 7455"/>
              <a:gd name="T37" fmla="*/ 1540 h 3282"/>
              <a:gd name="T38" fmla="*/ 5417 w 7455"/>
              <a:gd name="T39" fmla="*/ 849 h 3282"/>
              <a:gd name="T40" fmla="*/ 5414 w 7455"/>
              <a:gd name="T41" fmla="*/ 534 h 3282"/>
              <a:gd name="T42" fmla="*/ 5435 w 7455"/>
              <a:gd name="T43" fmla="*/ 411 h 3282"/>
              <a:gd name="T44" fmla="*/ 5492 w 7455"/>
              <a:gd name="T45" fmla="*/ 291 h 3282"/>
              <a:gd name="T46" fmla="*/ 5639 w 7455"/>
              <a:gd name="T47" fmla="*/ 195 h 3282"/>
              <a:gd name="T48" fmla="*/ 5927 w 7455"/>
              <a:gd name="T49" fmla="*/ 183 h 3282"/>
              <a:gd name="T50" fmla="*/ 6308 w 7455"/>
              <a:gd name="T51" fmla="*/ 180 h 3282"/>
              <a:gd name="T52" fmla="*/ 6743 w 7455"/>
              <a:gd name="T53" fmla="*/ 177 h 3282"/>
              <a:gd name="T54" fmla="*/ 7127 w 7455"/>
              <a:gd name="T55" fmla="*/ 183 h 3282"/>
              <a:gd name="T56" fmla="*/ 7289 w 7455"/>
              <a:gd name="T57" fmla="*/ 180 h 3282"/>
              <a:gd name="T58" fmla="*/ 7310 w 7455"/>
              <a:gd name="T59" fmla="*/ 446 h 3282"/>
              <a:gd name="T60" fmla="*/ 7063 w 7455"/>
              <a:gd name="T61" fmla="*/ 2857 h 3282"/>
              <a:gd name="T62" fmla="*/ 4957 w 7455"/>
              <a:gd name="T63" fmla="*/ 2947 h 3282"/>
              <a:gd name="T64" fmla="*/ 736 w 7455"/>
              <a:gd name="T65" fmla="*/ 2873 h 3282"/>
              <a:gd name="T66" fmla="*/ 538 w 7455"/>
              <a:gd name="T67" fmla="*/ 495 h 3282"/>
              <a:gd name="T68" fmla="*/ 563 w 7455"/>
              <a:gd name="T69" fmla="*/ 198 h 3282"/>
              <a:gd name="T70" fmla="*/ 1583 w 7455"/>
              <a:gd name="T71" fmla="*/ 165 h 3282"/>
              <a:gd name="T72" fmla="*/ 2060 w 7455"/>
              <a:gd name="T73" fmla="*/ 171 h 3282"/>
              <a:gd name="T74" fmla="*/ 2240 w 7455"/>
              <a:gd name="T75" fmla="*/ 255 h 3282"/>
              <a:gd name="T76" fmla="*/ 2342 w 7455"/>
              <a:gd name="T77" fmla="*/ 474 h 3282"/>
              <a:gd name="T78" fmla="*/ 2336 w 7455"/>
              <a:gd name="T79" fmla="*/ 1146 h 3282"/>
              <a:gd name="T80" fmla="*/ 2339 w 7455"/>
              <a:gd name="T81" fmla="*/ 1719 h 3282"/>
              <a:gd name="T82" fmla="*/ 2351 w 7455"/>
              <a:gd name="T83" fmla="*/ 1842 h 3282"/>
              <a:gd name="T84" fmla="*/ 2456 w 7455"/>
              <a:gd name="T85" fmla="*/ 1881 h 3282"/>
              <a:gd name="T86" fmla="*/ 2793 w 7455"/>
              <a:gd name="T87" fmla="*/ 1886 h 3282"/>
              <a:gd name="T88" fmla="*/ 2990 w 7455"/>
              <a:gd name="T89" fmla="*/ 2034 h 3282"/>
              <a:gd name="T90" fmla="*/ 3155 w 7455"/>
              <a:gd name="T91" fmla="*/ 2165 h 3282"/>
              <a:gd name="T92" fmla="*/ 3426 w 7455"/>
              <a:gd name="T93" fmla="*/ 2223 h 3282"/>
              <a:gd name="T94" fmla="*/ 3723 w 7455"/>
              <a:gd name="T95" fmla="*/ 2238 h 3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24935" name="Group 7"/>
          <p:cNvGrpSpPr>
            <a:grpSpLocks/>
          </p:cNvGrpSpPr>
          <p:nvPr/>
        </p:nvGrpSpPr>
        <p:grpSpPr bwMode="auto">
          <a:xfrm>
            <a:off x="5197475" y="5548313"/>
            <a:ext cx="277813" cy="238125"/>
            <a:chOff x="3192" y="2215"/>
            <a:chExt cx="920" cy="943"/>
          </a:xfrm>
        </p:grpSpPr>
        <p:sp>
          <p:nvSpPr>
            <p:cNvPr id="124936" name="Freeform 8"/>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37" name="Line 9"/>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38" name="Line 10"/>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39" name="Line 11"/>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0" name="Line 12"/>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1" name="Freeform 13"/>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2" name="Freeform 14"/>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3" name="Freeform 15"/>
            <p:cNvSpPr>
              <a:spLocks/>
            </p:cNvSpPr>
            <p:nvPr/>
          </p:nvSpPr>
          <p:spPr bwMode="auto">
            <a:xfrm>
              <a:off x="3930" y="2338"/>
              <a:ext cx="182" cy="70"/>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4" name="Freeform 16"/>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4945" name="Freeform 17"/>
          <p:cNvSpPr>
            <a:spLocks/>
          </p:cNvSpPr>
          <p:nvPr/>
        </p:nvSpPr>
        <p:spPr bwMode="auto">
          <a:xfrm>
            <a:off x="-692150" y="2141538"/>
            <a:ext cx="6705600" cy="487362"/>
          </a:xfrm>
          <a:custGeom>
            <a:avLst/>
            <a:gdLst>
              <a:gd name="T0" fmla="*/ 0 w 4224"/>
              <a:gd name="T1" fmla="*/ 272 h 307"/>
              <a:gd name="T2" fmla="*/ 1242 w 4224"/>
              <a:gd name="T3" fmla="*/ 264 h 307"/>
              <a:gd name="T4" fmla="*/ 2987 w 4224"/>
              <a:gd name="T5" fmla="*/ 256 h 307"/>
              <a:gd name="T6" fmla="*/ 4024 w 4224"/>
              <a:gd name="T7" fmla="*/ 264 h 307"/>
              <a:gd name="T8" fmla="*/ 4188 w 4224"/>
              <a:gd name="T9" fmla="*/ 0 h 307"/>
            </a:gdLst>
            <a:ahLst/>
            <a:cxnLst>
              <a:cxn ang="0">
                <a:pos x="T0" y="T1"/>
              </a:cxn>
              <a:cxn ang="0">
                <a:pos x="T2" y="T3"/>
              </a:cxn>
              <a:cxn ang="0">
                <a:pos x="T4" y="T5"/>
              </a:cxn>
              <a:cxn ang="0">
                <a:pos x="T6" y="T7"/>
              </a:cxn>
              <a:cxn ang="0">
                <a:pos x="T8" y="T9"/>
              </a:cxn>
            </a:cxnLst>
            <a:rect l="0" t="0" r="r" b="b"/>
            <a:pathLst>
              <a:path w="4224" h="307">
                <a:moveTo>
                  <a:pt x="0" y="272"/>
                </a:moveTo>
                <a:cubicBezTo>
                  <a:pt x="207" y="271"/>
                  <a:pt x="744" y="267"/>
                  <a:pt x="1242" y="264"/>
                </a:cubicBezTo>
                <a:cubicBezTo>
                  <a:pt x="1740" y="261"/>
                  <a:pt x="2523" y="256"/>
                  <a:pt x="2987" y="256"/>
                </a:cubicBezTo>
                <a:cubicBezTo>
                  <a:pt x="3451" y="256"/>
                  <a:pt x="3824" y="307"/>
                  <a:pt x="4024" y="264"/>
                </a:cubicBezTo>
                <a:cubicBezTo>
                  <a:pt x="4224" y="221"/>
                  <a:pt x="4161" y="44"/>
                  <a:pt x="4188" y="0"/>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6" name="Freeform 18"/>
          <p:cNvSpPr>
            <a:spLocks/>
          </p:cNvSpPr>
          <p:nvPr/>
        </p:nvSpPr>
        <p:spPr bwMode="auto">
          <a:xfrm>
            <a:off x="6570663" y="2573338"/>
            <a:ext cx="2795587" cy="469900"/>
          </a:xfrm>
          <a:custGeom>
            <a:avLst/>
            <a:gdLst>
              <a:gd name="T0" fmla="*/ 0 w 1761"/>
              <a:gd name="T1" fmla="*/ 296 h 296"/>
              <a:gd name="T2" fmla="*/ 214 w 1761"/>
              <a:gd name="T3" fmla="*/ 58 h 296"/>
              <a:gd name="T4" fmla="*/ 453 w 1761"/>
              <a:gd name="T5" fmla="*/ 16 h 296"/>
              <a:gd name="T6" fmla="*/ 1761 w 1761"/>
              <a:gd name="T7" fmla="*/ 0 h 296"/>
            </a:gdLst>
            <a:ahLst/>
            <a:cxnLst>
              <a:cxn ang="0">
                <a:pos x="T0" y="T1"/>
              </a:cxn>
              <a:cxn ang="0">
                <a:pos x="T2" y="T3"/>
              </a:cxn>
              <a:cxn ang="0">
                <a:pos x="T4" y="T5"/>
              </a:cxn>
              <a:cxn ang="0">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7" name="Line 19"/>
          <p:cNvSpPr>
            <a:spLocks noChangeShapeType="1"/>
          </p:cNvSpPr>
          <p:nvPr/>
        </p:nvSpPr>
        <p:spPr bwMode="auto">
          <a:xfrm>
            <a:off x="-836613" y="2560638"/>
            <a:ext cx="10202863" cy="0"/>
          </a:xfrm>
          <a:prstGeom prst="line">
            <a:avLst/>
          </a:prstGeom>
          <a:noFill/>
          <a:ln w="101600">
            <a:solidFill>
              <a:srgbClr val="BEBEB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24948" name="Group 20"/>
          <p:cNvGrpSpPr>
            <a:grpSpLocks/>
          </p:cNvGrpSpPr>
          <p:nvPr/>
        </p:nvGrpSpPr>
        <p:grpSpPr bwMode="auto">
          <a:xfrm>
            <a:off x="2543175" y="2952750"/>
            <a:ext cx="4041775" cy="2043113"/>
            <a:chOff x="1602" y="1860"/>
            <a:chExt cx="2546" cy="1287"/>
          </a:xfrm>
        </p:grpSpPr>
        <p:sp>
          <p:nvSpPr>
            <p:cNvPr id="124949" name="Oval 21"/>
            <p:cNvSpPr>
              <a:spLocks noChangeArrowheads="1"/>
            </p:cNvSpPr>
            <p:nvPr/>
          </p:nvSpPr>
          <p:spPr bwMode="auto">
            <a:xfrm>
              <a:off x="1605" y="186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0" name="Oval 22"/>
            <p:cNvSpPr>
              <a:spLocks noChangeArrowheads="1"/>
            </p:cNvSpPr>
            <p:nvPr/>
          </p:nvSpPr>
          <p:spPr bwMode="auto">
            <a:xfrm>
              <a:off x="3791" y="1972"/>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1" name="Oval 23"/>
            <p:cNvSpPr>
              <a:spLocks noChangeArrowheads="1"/>
            </p:cNvSpPr>
            <p:nvPr/>
          </p:nvSpPr>
          <p:spPr bwMode="auto">
            <a:xfrm>
              <a:off x="2685" y="2315"/>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2" name="Oval 24"/>
            <p:cNvSpPr>
              <a:spLocks noChangeArrowheads="1"/>
            </p:cNvSpPr>
            <p:nvPr/>
          </p:nvSpPr>
          <p:spPr bwMode="auto">
            <a:xfrm>
              <a:off x="1893" y="214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3" name="Oval 25"/>
            <p:cNvSpPr>
              <a:spLocks noChangeArrowheads="1"/>
            </p:cNvSpPr>
            <p:nvPr/>
          </p:nvSpPr>
          <p:spPr bwMode="auto">
            <a:xfrm>
              <a:off x="1602" y="3091"/>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4" name="Oval 26"/>
            <p:cNvSpPr>
              <a:spLocks noChangeArrowheads="1"/>
            </p:cNvSpPr>
            <p:nvPr/>
          </p:nvSpPr>
          <p:spPr bwMode="auto">
            <a:xfrm>
              <a:off x="1987" y="2875"/>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5" name="Oval 27"/>
            <p:cNvSpPr>
              <a:spLocks noChangeArrowheads="1"/>
            </p:cNvSpPr>
            <p:nvPr/>
          </p:nvSpPr>
          <p:spPr bwMode="auto">
            <a:xfrm>
              <a:off x="3218" y="251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6" name="Oval 28"/>
            <p:cNvSpPr>
              <a:spLocks noChangeArrowheads="1"/>
            </p:cNvSpPr>
            <p:nvPr/>
          </p:nvSpPr>
          <p:spPr bwMode="auto">
            <a:xfrm>
              <a:off x="2812" y="194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7" name="Oval 29"/>
            <p:cNvSpPr>
              <a:spLocks noChangeArrowheads="1"/>
            </p:cNvSpPr>
            <p:nvPr/>
          </p:nvSpPr>
          <p:spPr bwMode="auto">
            <a:xfrm>
              <a:off x="2373" y="262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8" name="Oval 30"/>
            <p:cNvSpPr>
              <a:spLocks noChangeArrowheads="1"/>
            </p:cNvSpPr>
            <p:nvPr/>
          </p:nvSpPr>
          <p:spPr bwMode="auto">
            <a:xfrm>
              <a:off x="3292" y="230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9" name="Oval 31"/>
            <p:cNvSpPr>
              <a:spLocks noChangeArrowheads="1"/>
            </p:cNvSpPr>
            <p:nvPr/>
          </p:nvSpPr>
          <p:spPr bwMode="auto">
            <a:xfrm>
              <a:off x="3380" y="305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60" name="Oval 32"/>
            <p:cNvSpPr>
              <a:spLocks noChangeArrowheads="1"/>
            </p:cNvSpPr>
            <p:nvPr/>
          </p:nvSpPr>
          <p:spPr bwMode="auto">
            <a:xfrm>
              <a:off x="3937" y="2677"/>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61" name="Oval 33"/>
            <p:cNvSpPr>
              <a:spLocks noChangeArrowheads="1"/>
            </p:cNvSpPr>
            <p:nvPr/>
          </p:nvSpPr>
          <p:spPr bwMode="auto">
            <a:xfrm>
              <a:off x="2244" y="1947"/>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62" name="Oval 34"/>
            <p:cNvSpPr>
              <a:spLocks noChangeArrowheads="1"/>
            </p:cNvSpPr>
            <p:nvPr/>
          </p:nvSpPr>
          <p:spPr bwMode="auto">
            <a:xfrm>
              <a:off x="4092" y="3072"/>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63" name="Oval 35"/>
            <p:cNvSpPr>
              <a:spLocks noChangeArrowheads="1"/>
            </p:cNvSpPr>
            <p:nvPr/>
          </p:nvSpPr>
          <p:spPr bwMode="auto">
            <a:xfrm>
              <a:off x="2601" y="299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494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249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49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4933"/>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24932"/>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124948"/>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49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animBg="1"/>
      <p:bldP spid="124932" grpId="0"/>
      <p:bldP spid="124933" grpId="0"/>
      <p:bldP spid="124945" grpId="0" animBg="1"/>
      <p:bldP spid="124946" grpId="0" animBg="1"/>
      <p:bldP spid="124947"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163762"/>
          </a:xfrm>
        </p:spPr>
        <p:txBody>
          <a:bodyPr/>
          <a:lstStyle/>
          <a:p>
            <a:r>
              <a:rPr lang="en-US" b="1" dirty="0" smtClean="0"/>
              <a:t>OK! OK!</a:t>
            </a:r>
            <a:br>
              <a:rPr lang="en-US" b="1" dirty="0" smtClean="0"/>
            </a:br>
            <a:r>
              <a:rPr lang="en-US" b="1" dirty="0" smtClean="0"/>
              <a:t>Now I am afraid!</a:t>
            </a:r>
            <a:endParaRPr lang="en-US" b="1" dirty="0"/>
          </a:p>
        </p:txBody>
      </p:sp>
      <p:sp>
        <p:nvSpPr>
          <p:cNvPr id="3" name="Content Placeholder 2"/>
          <p:cNvSpPr>
            <a:spLocks noGrp="1"/>
          </p:cNvSpPr>
          <p:nvPr>
            <p:ph idx="1"/>
          </p:nvPr>
        </p:nvSpPr>
        <p:spPr>
          <a:xfrm>
            <a:off x="457200" y="3425371"/>
            <a:ext cx="8229600" cy="2700792"/>
          </a:xfrm>
        </p:spPr>
        <p:txBody>
          <a:bodyPr/>
          <a:lstStyle/>
          <a:p>
            <a:pPr marL="0" indent="0" algn="ctr">
              <a:buNone/>
            </a:pPr>
            <a:r>
              <a:rPr lang="en-US" dirty="0" smtClean="0"/>
              <a:t>What should I </a:t>
            </a:r>
            <a:r>
              <a:rPr lang="en-US" sz="4400" b="1" dirty="0" smtClean="0">
                <a:solidFill>
                  <a:srgbClr val="00B050"/>
                </a:solidFill>
              </a:rPr>
              <a:t>do</a:t>
            </a:r>
            <a:r>
              <a:rPr lang="en-US" dirty="0" smtClean="0"/>
              <a:t>?</a:t>
            </a:r>
            <a:endParaRPr lang="en-US" dirty="0"/>
          </a:p>
        </p:txBody>
      </p:sp>
    </p:spTree>
    <p:extLst>
      <p:ext uri="{BB962C8B-B14F-4D97-AF65-F5344CB8AC3E}">
        <p14:creationId xmlns:p14="http://schemas.microsoft.com/office/powerpoint/2010/main" val="41077859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47" name="Rectangle 2"/>
          <p:cNvSpPr>
            <a:spLocks noGrp="1" noChangeArrowheads="1"/>
          </p:cNvSpPr>
          <p:nvPr>
            <p:ph type="title"/>
          </p:nvPr>
        </p:nvSpPr>
        <p:spPr>
          <a:xfrm>
            <a:off x="685800" y="196850"/>
            <a:ext cx="7772400" cy="1143000"/>
          </a:xfrm>
        </p:spPr>
        <p:txBody>
          <a:bodyPr/>
          <a:lstStyle/>
          <a:p>
            <a:pPr eaLnBrk="1" hangingPunct="1"/>
            <a:r>
              <a:rPr lang="en-US" altLang="en-US" sz="5400" smtClean="0"/>
              <a:t>Basic Principles</a:t>
            </a:r>
          </a:p>
        </p:txBody>
      </p:sp>
      <p:sp>
        <p:nvSpPr>
          <p:cNvPr id="438275" name="Rectangle 3"/>
          <p:cNvSpPr>
            <a:spLocks noGrp="1" noChangeArrowheads="1"/>
          </p:cNvSpPr>
          <p:nvPr>
            <p:ph type="body" idx="1"/>
          </p:nvPr>
        </p:nvSpPr>
        <p:spPr>
          <a:xfrm>
            <a:off x="300038" y="1600200"/>
            <a:ext cx="8386762" cy="4525963"/>
          </a:xfrm>
        </p:spPr>
        <p:txBody>
          <a:bodyPr/>
          <a:lstStyle/>
          <a:p>
            <a:pPr eaLnBrk="1" hangingPunct="1">
              <a:buFontTx/>
              <a:buNone/>
            </a:pPr>
            <a:r>
              <a:rPr lang="en-US" altLang="en-US" smtClean="0"/>
              <a:t>“Hell, there are </a:t>
            </a:r>
            <a:r>
              <a:rPr lang="en-US" altLang="en-US" smtClean="0">
                <a:solidFill>
                  <a:srgbClr val="990000"/>
                </a:solidFill>
              </a:rPr>
              <a:t>NO RULES</a:t>
            </a:r>
            <a:r>
              <a:rPr lang="en-US" altLang="en-US" smtClean="0"/>
              <a:t> here - we're trying to accomplish something.”</a:t>
            </a:r>
          </a:p>
          <a:p>
            <a:pPr algn="r" eaLnBrk="1" hangingPunct="1">
              <a:buFontTx/>
              <a:buNone/>
            </a:pPr>
            <a:r>
              <a:rPr lang="en-US" altLang="en-US" sz="2000" smtClean="0"/>
              <a:t>Thomas A. Edison – inventor</a:t>
            </a:r>
          </a:p>
          <a:p>
            <a:pPr algn="ctr" eaLnBrk="1" hangingPunct="1">
              <a:buFontTx/>
              <a:buNone/>
            </a:pPr>
            <a:endParaRPr lang="en-US" altLang="en-US" smtClean="0"/>
          </a:p>
          <a:p>
            <a:pPr eaLnBrk="1" hangingPunct="1">
              <a:buFontTx/>
              <a:buNone/>
            </a:pPr>
            <a:r>
              <a:rPr lang="en-US" altLang="en-US" smtClean="0"/>
              <a:t>“You’ve got to have an </a:t>
            </a:r>
            <a:r>
              <a:rPr lang="en-US" altLang="en-US" smtClean="0">
                <a:solidFill>
                  <a:srgbClr val="990000"/>
                </a:solidFill>
              </a:rPr>
              <a:t>ASSAY</a:t>
            </a:r>
            <a:r>
              <a:rPr lang="en-US" altLang="en-US" smtClean="0"/>
              <a:t>.”</a:t>
            </a:r>
          </a:p>
          <a:p>
            <a:pPr algn="r" eaLnBrk="1" hangingPunct="1">
              <a:buFontTx/>
              <a:buNone/>
            </a:pPr>
            <a:r>
              <a:rPr lang="en-US" altLang="en-US" sz="2000" smtClean="0"/>
              <a:t>Arthur Kornberg – Nobel Laureate</a:t>
            </a:r>
          </a:p>
          <a:p>
            <a:pPr algn="ctr" eaLnBrk="1" hangingPunct="1">
              <a:buFontTx/>
              <a:buNone/>
            </a:pPr>
            <a:endParaRPr lang="en-US" altLang="en-US" sz="2000" smtClean="0"/>
          </a:p>
          <a:p>
            <a:pPr eaLnBrk="1" hangingPunct="1">
              <a:buFontTx/>
              <a:buNone/>
            </a:pPr>
            <a:r>
              <a:rPr lang="en-US" altLang="en-US" smtClean="0"/>
              <a:t>“Control, control, you must learn </a:t>
            </a:r>
            <a:r>
              <a:rPr lang="en-US" altLang="en-US" smtClean="0">
                <a:solidFill>
                  <a:srgbClr val="990000"/>
                </a:solidFill>
              </a:rPr>
              <a:t>CONTROL</a:t>
            </a:r>
            <a:r>
              <a:rPr lang="en-US" altLang="en-US" smtClean="0"/>
              <a:t>!”</a:t>
            </a:r>
          </a:p>
          <a:p>
            <a:pPr algn="r" eaLnBrk="1" hangingPunct="1">
              <a:buFontTx/>
              <a:buNone/>
            </a:pPr>
            <a:r>
              <a:rPr lang="en-US" altLang="en-US" sz="2000" smtClean="0"/>
              <a:t>Yoda – Jedi Master</a:t>
            </a:r>
          </a:p>
          <a:p>
            <a:pPr eaLnBrk="1" hangingPunct="1">
              <a:buFontTx/>
              <a:buNone/>
            </a:pPr>
            <a:endParaRPr lang="en-US" altLang="en-US" sz="2000" smtClean="0"/>
          </a:p>
        </p:txBody>
      </p:sp>
    </p:spTree>
    <p:extLst>
      <p:ext uri="{BB962C8B-B14F-4D97-AF65-F5344CB8AC3E}">
        <p14:creationId xmlns:p14="http://schemas.microsoft.com/office/powerpoint/2010/main" val="2329264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827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827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3827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827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3827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82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tLang="en-US" sz="6000" smtClean="0"/>
              <a:t>Adding noise</a:t>
            </a:r>
          </a:p>
        </p:txBody>
      </p:sp>
      <p:sp>
        <p:nvSpPr>
          <p:cNvPr id="43011"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1.4</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cs typeface="Arial" pitchFamily="34" charset="0"/>
              </a:rPr>
              <a:t>3</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3.2</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cs typeface="Arial" pitchFamily="34" charset="0"/>
              </a:rPr>
              <a:t>10</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10.05</a:t>
            </a:r>
            <a:r>
              <a:rPr lang="en-US" altLang="en-US" sz="5400" baseline="50000" smtClean="0">
                <a:solidFill>
                  <a:schemeClr val="bg2"/>
                </a:solidFill>
                <a:cs typeface="Arial" pitchFamily="34" charset="0"/>
              </a:rPr>
              <a:t>2</a:t>
            </a:r>
            <a:endParaRPr lang="en-US" altLang="en-US" sz="5400" smtClean="0">
              <a:cs typeface="Arial" pitchFamily="34" charset="0"/>
            </a:endParaRPr>
          </a:p>
          <a:p>
            <a:pPr algn="ctr" eaLnBrk="1" hangingPunct="1">
              <a:buFontTx/>
              <a:buNone/>
            </a:pPr>
            <a:endParaRPr lang="el-GR" altLang="en-US" sz="5400" smtClean="0">
              <a:cs typeface="Arial" pitchFamily="34" charset="0"/>
            </a:endParaRPr>
          </a:p>
        </p:txBody>
      </p:sp>
    </p:spTree>
    <p:extLst>
      <p:ext uri="{BB962C8B-B14F-4D97-AF65-F5344CB8AC3E}">
        <p14:creationId xmlns:p14="http://schemas.microsoft.com/office/powerpoint/2010/main" val="370269654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298" name="Picture 2" descr="overlay_024"/>
          <p:cNvPicPr>
            <a:picLocks noChangeAspect="1" noChangeArrowheads="1"/>
          </p:cNvPicPr>
          <p:nvPr/>
        </p:nvPicPr>
        <p:blipFill>
          <a:blip r:embed="rId2">
            <a:extLst>
              <a:ext uri="{28A0092B-C50C-407E-A947-70E740481C1C}">
                <a14:useLocalDpi xmlns:a14="http://schemas.microsoft.com/office/drawing/2010/main" val="0"/>
              </a:ext>
            </a:extLst>
          </a:blip>
          <a:srcRect l="50343" b="46625"/>
          <a:stretch>
            <a:fillRect/>
          </a:stretch>
        </p:blipFill>
        <p:spPr bwMode="auto">
          <a:xfrm>
            <a:off x="0" y="-511175"/>
            <a:ext cx="9140825" cy="7369175"/>
          </a:xfrm>
          <a:prstGeom prst="rect">
            <a:avLst/>
          </a:prstGeom>
          <a:noFill/>
          <a:extLst>
            <a:ext uri="{909E8E84-426E-40DD-AFC4-6F175D3DCCD1}">
              <a14:hiddenFill xmlns:a14="http://schemas.microsoft.com/office/drawing/2010/main">
                <a:solidFill>
                  <a:srgbClr val="FFFFFF"/>
                </a:solidFill>
              </a14:hiddenFill>
            </a:ext>
          </a:extLst>
        </p:spPr>
      </p:pic>
      <p:sp>
        <p:nvSpPr>
          <p:cNvPr id="439299"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39300" name="Rectangle 4"/>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39301" name="Rectangle 5"/>
          <p:cNvSpPr>
            <a:spLocks noGrp="1" noChangeArrowheads="1"/>
          </p:cNvSpPr>
          <p:nvPr>
            <p:ph type="title"/>
          </p:nvPr>
        </p:nvSpPr>
        <p:spPr>
          <a:xfrm>
            <a:off x="457200" y="-207963"/>
            <a:ext cx="8229600" cy="1143001"/>
          </a:xfrm>
        </p:spPr>
        <p:txBody>
          <a:bodyPr/>
          <a:lstStyle/>
          <a:p>
            <a:r>
              <a:rPr lang="en-US" altLang="en-US"/>
              <a:t>The Best Assay</a:t>
            </a:r>
          </a:p>
        </p:txBody>
      </p:sp>
    </p:spTree>
    <p:extLst>
      <p:ext uri="{BB962C8B-B14F-4D97-AF65-F5344CB8AC3E}">
        <p14:creationId xmlns:p14="http://schemas.microsoft.com/office/powerpoint/2010/main" val="29054507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39298"/>
                                        </p:tgtEl>
                                        <p:attrNameLst>
                                          <p:attrName>style.visibility</p:attrName>
                                        </p:attrNameLst>
                                      </p:cBhvr>
                                      <p:to>
                                        <p:strVal val="visible"/>
                                      </p:to>
                                    </p:set>
                                    <p:animEffect transition="in" filter="wipe(up)">
                                      <p:cBhvr>
                                        <p:cTn id="7" dur="500"/>
                                        <p:tgtEl>
                                          <p:spTgt spid="439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0" y="0"/>
            <a:ext cx="9144000" cy="1427163"/>
          </a:xfrm>
        </p:spPr>
        <p:txBody>
          <a:bodyPr/>
          <a:lstStyle/>
          <a:p>
            <a:pPr eaLnBrk="1" hangingPunct="1"/>
            <a:r>
              <a:rPr lang="en-US" altLang="en-US" dirty="0" smtClean="0"/>
              <a:t>And the dominant source of error is…</a:t>
            </a:r>
          </a:p>
        </p:txBody>
      </p:sp>
      <p:sp>
        <p:nvSpPr>
          <p:cNvPr id="2290691" name="Rectangle 3"/>
          <p:cNvSpPr>
            <a:spLocks noGrp="1" noChangeArrowheads="1"/>
          </p:cNvSpPr>
          <p:nvPr>
            <p:ph type="body" idx="1"/>
          </p:nvPr>
        </p:nvSpPr>
        <p:spPr>
          <a:xfrm>
            <a:off x="457200" y="1600200"/>
            <a:ext cx="8686800" cy="4976813"/>
          </a:xfrm>
        </p:spPr>
        <p:txBody>
          <a:bodyPr/>
          <a:lstStyle/>
          <a:p>
            <a:r>
              <a:rPr lang="en-US" altLang="en-US" sz="4000" dirty="0" smtClean="0"/>
              <a:t>Resolution</a:t>
            </a:r>
          </a:p>
          <a:p>
            <a:pPr lvl="1" eaLnBrk="1" hangingPunct="1">
              <a:buFontTx/>
              <a:buNone/>
            </a:pPr>
            <a:r>
              <a:rPr lang="en-US" altLang="en-US" sz="3600" dirty="0" smtClean="0">
                <a:solidFill>
                  <a:schemeClr val="bg1">
                    <a:lumMod val="75000"/>
                  </a:schemeClr>
                </a:solidFill>
              </a:rPr>
              <a:t>Disorder </a:t>
            </a:r>
            <a:r>
              <a:rPr lang="en-US" altLang="en-US" sz="2400" dirty="0" smtClean="0">
                <a:solidFill>
                  <a:schemeClr val="bg1">
                    <a:lumMod val="75000"/>
                  </a:schemeClr>
                </a:solidFill>
              </a:rPr>
              <a:t>(including Radiation Damage)</a:t>
            </a:r>
            <a:endParaRPr lang="en-US" altLang="en-US" sz="3600" dirty="0" smtClean="0">
              <a:solidFill>
                <a:schemeClr val="bg1">
                  <a:lumMod val="75000"/>
                </a:schemeClr>
              </a:solidFill>
            </a:endParaRPr>
          </a:p>
          <a:p>
            <a:pPr lvl="1" eaLnBrk="1" hangingPunct="1">
              <a:buFontTx/>
              <a:buNone/>
            </a:pPr>
            <a:r>
              <a:rPr lang="en-US" altLang="en-US" sz="3600" dirty="0" smtClean="0">
                <a:solidFill>
                  <a:srgbClr val="EA0000"/>
                </a:solidFill>
              </a:rPr>
              <a:t>Background</a:t>
            </a:r>
          </a:p>
          <a:p>
            <a:pPr eaLnBrk="1" hangingPunct="1"/>
            <a:r>
              <a:rPr lang="en-US" altLang="en-US" sz="4000" dirty="0" smtClean="0"/>
              <a:t>Phases</a:t>
            </a:r>
          </a:p>
          <a:p>
            <a:pPr lvl="1" eaLnBrk="1" hangingPunct="1">
              <a:buFontTx/>
              <a:buNone/>
            </a:pPr>
            <a:r>
              <a:rPr lang="en-US" altLang="en-US" sz="3600" dirty="0" smtClean="0">
                <a:solidFill>
                  <a:srgbClr val="EA0000"/>
                </a:solidFill>
              </a:rPr>
              <a:t>Non-isomorphism </a:t>
            </a:r>
            <a:r>
              <a:rPr lang="en-US" altLang="en-US" sz="2400" dirty="0" smtClean="0">
                <a:solidFill>
                  <a:srgbClr val="EA0000"/>
                </a:solidFill>
              </a:rPr>
              <a:t>(including Radiation Damage)</a:t>
            </a:r>
            <a:endParaRPr lang="en-US" altLang="en-US" sz="3600" dirty="0" smtClean="0">
              <a:solidFill>
                <a:srgbClr val="EA0000"/>
              </a:solidFill>
            </a:endParaRPr>
          </a:p>
          <a:p>
            <a:pPr lvl="1" eaLnBrk="1" hangingPunct="1">
              <a:buFontTx/>
              <a:buNone/>
            </a:pPr>
            <a:r>
              <a:rPr lang="en-US" altLang="en-US" sz="3600" dirty="0" smtClean="0">
                <a:solidFill>
                  <a:srgbClr val="EA0000"/>
                </a:solidFill>
              </a:rPr>
              <a:t>Vibration (beam, </a:t>
            </a:r>
            <a:r>
              <a:rPr lang="en-US" altLang="en-US" sz="3600" dirty="0" err="1" smtClean="0">
                <a:solidFill>
                  <a:srgbClr val="EA0000"/>
                </a:solidFill>
              </a:rPr>
              <a:t>xtal</a:t>
            </a:r>
            <a:r>
              <a:rPr lang="en-US" altLang="en-US" sz="3600" dirty="0" smtClean="0">
                <a:solidFill>
                  <a:srgbClr val="EA0000"/>
                </a:solidFill>
              </a:rPr>
              <a:t>, spindle, etc.)</a:t>
            </a:r>
          </a:p>
          <a:p>
            <a:pPr lvl="1" eaLnBrk="1" hangingPunct="1">
              <a:buFontTx/>
              <a:buNone/>
            </a:pPr>
            <a:r>
              <a:rPr lang="en-US" altLang="en-US" sz="3600" dirty="0" smtClean="0">
                <a:solidFill>
                  <a:srgbClr val="EA0000"/>
                </a:solidFill>
              </a:rPr>
              <a:t>Detector calibration</a:t>
            </a:r>
            <a:endParaRPr lang="en-US" altLang="en-US" sz="3200" dirty="0" smtClean="0">
              <a:solidFill>
                <a:srgbClr val="008000"/>
              </a:solidFill>
            </a:endParaRPr>
          </a:p>
        </p:txBody>
      </p:sp>
    </p:spTree>
    <p:extLst>
      <p:ext uri="{BB962C8B-B14F-4D97-AF65-F5344CB8AC3E}">
        <p14:creationId xmlns:p14="http://schemas.microsoft.com/office/powerpoint/2010/main" val="3972572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685800" y="566738"/>
            <a:ext cx="7772400" cy="1143000"/>
          </a:xfrm>
        </p:spPr>
        <p:txBody>
          <a:bodyPr/>
          <a:lstStyle/>
          <a:p>
            <a:pPr eaLnBrk="1" hangingPunct="1"/>
            <a:r>
              <a:rPr lang="en-US" altLang="en-US" sz="4800" smtClean="0"/>
              <a:t>beam size vs xtal size</a:t>
            </a:r>
          </a:p>
        </p:txBody>
      </p:sp>
      <p:sp>
        <p:nvSpPr>
          <p:cNvPr id="302083" name="Text Box 3"/>
          <p:cNvSpPr txBox="1">
            <a:spLocks noChangeArrowheads="1"/>
          </p:cNvSpPr>
          <p:nvPr/>
        </p:nvSpPr>
        <p:spPr bwMode="auto">
          <a:xfrm>
            <a:off x="533400" y="1771650"/>
            <a:ext cx="8610600"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pitchFamily="34" charset="0"/>
              </a:defRPr>
            </a:lvl1pPr>
            <a:lvl2pPr marL="800100" indent="-34290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1" eaLnBrk="1" hangingPunct="1">
              <a:lnSpc>
                <a:spcPct val="130000"/>
              </a:lnSpc>
              <a:spcBef>
                <a:spcPct val="0"/>
              </a:spcBef>
              <a:buFontTx/>
              <a:buAutoNum type="arabicPeriod"/>
            </a:pPr>
            <a:r>
              <a:rPr lang="en-US" altLang="en-US" sz="3600">
                <a:solidFill>
                  <a:srgbClr val="000000"/>
                </a:solidFill>
                <a:cs typeface="Arial" pitchFamily="34" charset="0"/>
              </a:rPr>
              <a:t>   Put your crystal into the beam</a:t>
            </a:r>
          </a:p>
        </p:txBody>
      </p:sp>
    </p:spTree>
    <p:extLst>
      <p:ext uri="{BB962C8B-B14F-4D97-AF65-F5344CB8AC3E}">
        <p14:creationId xmlns:p14="http://schemas.microsoft.com/office/powerpoint/2010/main" val="343829993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208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1"/>
          <p:cNvPicPr>
            <a:picLocks noChangeAspect="1" noChangeArrowheads="1"/>
          </p:cNvPicPr>
          <p:nvPr/>
        </p:nvPicPr>
        <p:blipFill>
          <a:blip r:embed="rId2">
            <a:extLst>
              <a:ext uri="{28A0092B-C50C-407E-A947-70E740481C1C}">
                <a14:useLocalDpi xmlns:a14="http://schemas.microsoft.com/office/drawing/2010/main" val="0"/>
              </a:ext>
            </a:extLst>
          </a:blip>
          <a:srcRect l="19391" t="11363" r="19391" b="6252"/>
          <a:stretch>
            <a:fillRect/>
          </a:stretch>
        </p:blipFill>
        <p:spPr bwMode="auto">
          <a:xfrm>
            <a:off x="598488" y="715963"/>
            <a:ext cx="7964487" cy="602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5587" name="Title 1"/>
          <p:cNvSpPr>
            <a:spLocks noGrp="1"/>
          </p:cNvSpPr>
          <p:nvPr>
            <p:ph type="title"/>
          </p:nvPr>
        </p:nvSpPr>
        <p:spPr/>
        <p:txBody>
          <a:bodyPr/>
          <a:lstStyle/>
          <a:p>
            <a:pPr algn="l" eaLnBrk="1" hangingPunct="1"/>
            <a:r>
              <a:rPr lang="en-US" altLang="en-US" smtClean="0"/>
              <a:t>Get thee to a</a:t>
            </a:r>
            <a:br>
              <a:rPr lang="en-US" altLang="en-US" smtClean="0"/>
            </a:br>
            <a:r>
              <a:rPr lang="en-US" altLang="en-US" smtClean="0"/>
              <a:t> microbeam?</a:t>
            </a:r>
          </a:p>
        </p:txBody>
      </p:sp>
      <p:sp>
        <p:nvSpPr>
          <p:cNvPr id="195588" name="Rectangle 3"/>
          <p:cNvSpPr>
            <a:spLocks noChangeArrowheads="1"/>
          </p:cNvSpPr>
          <p:nvPr/>
        </p:nvSpPr>
        <p:spPr bwMode="auto">
          <a:xfrm>
            <a:off x="0" y="6278563"/>
            <a:ext cx="635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a:solidFill>
                  <a:srgbClr val="000000"/>
                </a:solidFill>
                <a:cs typeface="Arial" pitchFamily="34" charset="0"/>
              </a:rPr>
              <a:t>Evans </a:t>
            </a:r>
            <a:r>
              <a:rPr lang="en-US" altLang="en-US" sz="1600" i="1">
                <a:solidFill>
                  <a:srgbClr val="000000"/>
                </a:solidFill>
                <a:cs typeface="Arial" pitchFamily="34" charset="0"/>
              </a:rPr>
              <a:t>et al. </a:t>
            </a:r>
            <a:r>
              <a:rPr lang="en-US" altLang="en-US" sz="1600">
                <a:solidFill>
                  <a:srgbClr val="000000"/>
                </a:solidFill>
                <a:cs typeface="Arial" pitchFamily="34" charset="0"/>
              </a:rPr>
              <a:t>(2011)."Macromolecular microcrystallography", </a:t>
            </a:r>
            <a:r>
              <a:rPr lang="en-US" altLang="en-US" sz="1600" i="1">
                <a:solidFill>
                  <a:srgbClr val="000000"/>
                </a:solidFill>
                <a:cs typeface="Arial" pitchFamily="34" charset="0"/>
              </a:rPr>
              <a:t>Crystallography Reviews</a:t>
            </a:r>
            <a:r>
              <a:rPr lang="en-US" altLang="en-US" sz="1600">
                <a:solidFill>
                  <a:srgbClr val="000000"/>
                </a:solidFill>
                <a:cs typeface="Arial" pitchFamily="34" charset="0"/>
              </a:rPr>
              <a:t> </a:t>
            </a:r>
            <a:r>
              <a:rPr lang="en-US" altLang="en-US" sz="1600" b="1">
                <a:solidFill>
                  <a:srgbClr val="000000"/>
                </a:solidFill>
                <a:cs typeface="Arial" pitchFamily="34" charset="0"/>
              </a:rPr>
              <a:t>17</a:t>
            </a:r>
            <a:r>
              <a:rPr lang="en-US" altLang="en-US" sz="1600">
                <a:solidFill>
                  <a:srgbClr val="000000"/>
                </a:solidFill>
                <a:cs typeface="Arial" pitchFamily="34" charset="0"/>
              </a:rPr>
              <a:t>, 105-142. </a:t>
            </a:r>
          </a:p>
        </p:txBody>
      </p:sp>
      <p:sp>
        <p:nvSpPr>
          <p:cNvPr id="5" name="Rectangle 4"/>
          <p:cNvSpPr/>
          <p:nvPr/>
        </p:nvSpPr>
        <p:spPr>
          <a:xfrm>
            <a:off x="3576638" y="3481388"/>
            <a:ext cx="180975" cy="182562"/>
          </a:xfrm>
          <a:prstGeom prst="rect">
            <a:avLst/>
          </a:prstGeom>
          <a:noFill/>
          <a:ln>
            <a:solidFill>
              <a:srgbClr val="FF4F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4F4F"/>
              </a:solidFill>
            </a:endParaRPr>
          </a:p>
        </p:txBody>
      </p:sp>
    </p:spTree>
    <p:extLst>
      <p:ext uri="{BB962C8B-B14F-4D97-AF65-F5344CB8AC3E}">
        <p14:creationId xmlns:p14="http://schemas.microsoft.com/office/powerpoint/2010/main" val="3868940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path" presetSubtype="0" accel="50000" decel="50000" fill="hold" grpId="0" nodeType="withEffect">
                                  <p:stCondLst>
                                    <p:cond delay="0"/>
                                  </p:stCondLst>
                                  <p:childTnLst>
                                    <p:animMotion origin="layout" path="M 2.77778E-6 1.85185E-6 C 0.00295 0.00023 0.00538 0.00301 0.00677 0.00694 L 0.00989 0.01666 C 0.01059 0.01875 0.01163 0.01991 0.01284 0.01991 C 0.01475 0.01991 0.01649 0.0169 0.01666 0.01273 C 0.01649 0.00949 0.01475 0.00625 0.01284 0.00625 C 0.01163 0.00625 0.01059 0.00764 0.00989 0.00949 L 0.00677 0.01898 C 0.00538 0.02315 0.00295 0.02592 2.77778E-6 0.02662 C -0.00313 0.02592 -0.00573 0.02315 -0.00712 0.01898 L -0.01007 0.00949 C -0.01077 0.00764 -0.01181 0.00625 -0.0132 0.00625 C -0.01511 0.00625 -0.01667 0.00949 -0.01667 0.01273 C -0.01667 0.0169 -0.01511 0.01991 -0.0132 0.01991 C -0.01181 0.01991 -0.01077 0.01875 -0.01007 0.01666 L -0.00712 0.00694 C -0.00573 0.00301 -0.00313 0.00023 2.77778E-6 1.85185E-6 Z " pathEditMode="relative" rAng="0" ptsTypes="fFffffFffFffffFff">
                                      <p:cBhvr>
                                        <p:cTn id="6" dur="5000" fill="hold"/>
                                        <p:tgtEl>
                                          <p:spTgt spid="5"/>
                                        </p:tgtEl>
                                        <p:attrNameLst>
                                          <p:attrName>ppt_x</p:attrName>
                                          <p:attrName>ppt_y</p:attrName>
                                        </p:attrNameLst>
                                      </p:cBhvr>
                                      <p:rCtr x="0" y="13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685800" y="566738"/>
            <a:ext cx="7772400" cy="1143000"/>
          </a:xfrm>
        </p:spPr>
        <p:txBody>
          <a:bodyPr/>
          <a:lstStyle/>
          <a:p>
            <a:pPr eaLnBrk="1" hangingPunct="1"/>
            <a:r>
              <a:rPr lang="en-US" altLang="en-US" sz="4800" smtClean="0"/>
              <a:t>beam size vs xtal size</a:t>
            </a:r>
          </a:p>
        </p:txBody>
      </p:sp>
      <p:sp>
        <p:nvSpPr>
          <p:cNvPr id="196611" name="Text Box 3"/>
          <p:cNvSpPr txBox="1">
            <a:spLocks noChangeArrowheads="1"/>
          </p:cNvSpPr>
          <p:nvPr/>
        </p:nvSpPr>
        <p:spPr bwMode="auto">
          <a:xfrm>
            <a:off x="533400" y="1771650"/>
            <a:ext cx="8610600"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pitchFamily="34" charset="0"/>
              </a:defRPr>
            </a:lvl1pPr>
            <a:lvl2pPr marL="800100" indent="-34290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1" eaLnBrk="1" hangingPunct="1">
              <a:lnSpc>
                <a:spcPct val="130000"/>
              </a:lnSpc>
              <a:spcBef>
                <a:spcPct val="0"/>
              </a:spcBef>
              <a:buFontTx/>
              <a:buAutoNum type="arabicPeriod"/>
            </a:pPr>
            <a:r>
              <a:rPr lang="en-US" altLang="en-US" sz="3600">
                <a:solidFill>
                  <a:srgbClr val="808080"/>
                </a:solidFill>
                <a:cs typeface="Arial" pitchFamily="34" charset="0"/>
              </a:rPr>
              <a:t>   Put your crystal into the beam</a:t>
            </a:r>
          </a:p>
          <a:p>
            <a:pPr lvl="1" eaLnBrk="1" hangingPunct="1">
              <a:lnSpc>
                <a:spcPct val="130000"/>
              </a:lnSpc>
              <a:spcBef>
                <a:spcPct val="0"/>
              </a:spcBef>
              <a:buFontTx/>
              <a:buAutoNum type="arabicPeriod"/>
            </a:pPr>
            <a:r>
              <a:rPr lang="en-US" altLang="en-US" sz="3600">
                <a:solidFill>
                  <a:srgbClr val="FF0000"/>
                </a:solidFill>
                <a:cs typeface="Arial" pitchFamily="34" charset="0"/>
              </a:rPr>
              <a:t>   Shoot the whole crystal</a:t>
            </a:r>
          </a:p>
        </p:txBody>
      </p:sp>
    </p:spTree>
    <p:extLst>
      <p:ext uri="{BB962C8B-B14F-4D97-AF65-F5344CB8AC3E}">
        <p14:creationId xmlns:p14="http://schemas.microsoft.com/office/powerpoint/2010/main" val="3304771979"/>
      </p:ext>
    </p:extLst>
  </p:cSld>
  <p:clrMapOvr>
    <a:masterClrMapping/>
  </p:clrMapOvr>
  <p:transition spd="med"/>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7634" name="Group 2"/>
          <p:cNvGrpSpPr>
            <a:grpSpLocks/>
          </p:cNvGrpSpPr>
          <p:nvPr/>
        </p:nvGrpSpPr>
        <p:grpSpPr bwMode="auto">
          <a:xfrm>
            <a:off x="5548313" y="2247900"/>
            <a:ext cx="2847975" cy="2832100"/>
            <a:chOff x="3494" y="1415"/>
            <a:chExt cx="1794" cy="1784"/>
          </a:xfrm>
        </p:grpSpPr>
        <p:sp>
          <p:nvSpPr>
            <p:cNvPr id="197645"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7646"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7647"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sp>
        <p:nvSpPr>
          <p:cNvPr id="197635" name="Rectangle 6"/>
          <p:cNvSpPr>
            <a:spLocks noGrp="1" noChangeArrowheads="1"/>
          </p:cNvSpPr>
          <p:nvPr>
            <p:ph type="title"/>
          </p:nvPr>
        </p:nvSpPr>
        <p:spPr/>
        <p:txBody>
          <a:bodyPr/>
          <a:lstStyle/>
          <a:p>
            <a:pPr eaLnBrk="1" hangingPunct="1"/>
            <a:r>
              <a:rPr lang="en-US" altLang="en-US" sz="4000" smtClean="0"/>
              <a:t>shoot the whole crystal</a:t>
            </a:r>
          </a:p>
        </p:txBody>
      </p:sp>
      <p:sp>
        <p:nvSpPr>
          <p:cNvPr id="197636"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solidFill>
                <a:srgbClr val="000000"/>
              </a:solidFill>
              <a:cs typeface="Arial" pitchFamily="34" charset="0"/>
            </a:endParaRPr>
          </a:p>
        </p:txBody>
      </p:sp>
      <p:sp>
        <p:nvSpPr>
          <p:cNvPr id="197637" name="Rectangle 9"/>
          <p:cNvSpPr>
            <a:spLocks noChangeArrowheads="1"/>
          </p:cNvSpPr>
          <p:nvPr/>
        </p:nvSpPr>
        <p:spPr bwMode="auto">
          <a:xfrm>
            <a:off x="-188913" y="3436938"/>
            <a:ext cx="5980113" cy="14605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pic>
        <p:nvPicPr>
          <p:cNvPr id="197638"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9" name="Freeform 12"/>
          <p:cNvSpPr>
            <a:spLocks noChangeAspect="1"/>
          </p:cNvSpPr>
          <p:nvPr/>
        </p:nvSpPr>
        <p:spPr bwMode="auto">
          <a:xfrm rot="5400000">
            <a:off x="2238375" y="3508375"/>
            <a:ext cx="1212850" cy="501650"/>
          </a:xfrm>
          <a:custGeom>
            <a:avLst/>
            <a:gdLst>
              <a:gd name="T0" fmla="*/ 554729645 w 2552"/>
              <a:gd name="T1" fmla="*/ 67266770 h 1384"/>
              <a:gd name="T2" fmla="*/ 272847527 w 2552"/>
              <a:gd name="T3" fmla="*/ 168166564 h 1384"/>
              <a:gd name="T4" fmla="*/ 77698441 w 2552"/>
              <a:gd name="T5" fmla="*/ 149247762 h 1384"/>
              <a:gd name="T6" fmla="*/ 1806918 w 2552"/>
              <a:gd name="T7" fmla="*/ 79879063 h 1384"/>
              <a:gd name="T8" fmla="*/ 66856455 w 2552"/>
              <a:gd name="T9" fmla="*/ 16816511 h 1384"/>
              <a:gd name="T10" fmla="*/ 240322521 w 2552"/>
              <a:gd name="T11" fmla="*/ 4204218 h 1384"/>
              <a:gd name="T12" fmla="*/ 381263580 w 2552"/>
              <a:gd name="T13" fmla="*/ 42041460 h 1384"/>
              <a:gd name="T14" fmla="*/ 533046149 w 2552"/>
              <a:gd name="T15" fmla="*/ 73572917 h 1384"/>
              <a:gd name="T16" fmla="*/ 576412666 w 2552"/>
              <a:gd name="T17" fmla="*/ 73572917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7640" name="Rectangle 13"/>
          <p:cNvSpPr>
            <a:spLocks noChangeArrowheads="1"/>
          </p:cNvSpPr>
          <p:nvPr/>
        </p:nvSpPr>
        <p:spPr bwMode="auto">
          <a:xfrm rot="5400000">
            <a:off x="2778125" y="3502025"/>
            <a:ext cx="88900"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7641" name="Freeform 14"/>
          <p:cNvSpPr>
            <a:spLocks/>
          </p:cNvSpPr>
          <p:nvPr/>
        </p:nvSpPr>
        <p:spPr bwMode="auto">
          <a:xfrm rot="5400000">
            <a:off x="2338388" y="4773612"/>
            <a:ext cx="1130300" cy="104775"/>
          </a:xfrm>
          <a:custGeom>
            <a:avLst/>
            <a:gdLst>
              <a:gd name="T0" fmla="*/ 0 w 712"/>
              <a:gd name="T1" fmla="*/ 133569075 h 66"/>
              <a:gd name="T2" fmla="*/ 312499375 w 712"/>
              <a:gd name="T3" fmla="*/ 2520950 h 66"/>
              <a:gd name="T4" fmla="*/ 665321250 w 712"/>
              <a:gd name="T5" fmla="*/ 153730325 h 66"/>
              <a:gd name="T6" fmla="*/ 1058465625 w 712"/>
              <a:gd name="T7" fmla="*/ 12601575 h 66"/>
              <a:gd name="T8" fmla="*/ 1421368125 w 712"/>
              <a:gd name="T9" fmla="*/ 163810950 h 66"/>
              <a:gd name="T10" fmla="*/ 1794351250 w 712"/>
              <a:gd name="T11" fmla="*/ 25209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7642" name="Freeform 15"/>
          <p:cNvSpPr>
            <a:spLocks/>
          </p:cNvSpPr>
          <p:nvPr/>
        </p:nvSpPr>
        <p:spPr bwMode="auto">
          <a:xfrm rot="16200000" flipH="1">
            <a:off x="2344738" y="4735512"/>
            <a:ext cx="1130300" cy="104775"/>
          </a:xfrm>
          <a:custGeom>
            <a:avLst/>
            <a:gdLst>
              <a:gd name="T0" fmla="*/ 0 w 712"/>
              <a:gd name="T1" fmla="*/ 133569075 h 66"/>
              <a:gd name="T2" fmla="*/ 312499375 w 712"/>
              <a:gd name="T3" fmla="*/ 2520950 h 66"/>
              <a:gd name="T4" fmla="*/ 665321250 w 712"/>
              <a:gd name="T5" fmla="*/ 153730325 h 66"/>
              <a:gd name="T6" fmla="*/ 1058465625 w 712"/>
              <a:gd name="T7" fmla="*/ 12601575 h 66"/>
              <a:gd name="T8" fmla="*/ 1421368125 w 712"/>
              <a:gd name="T9" fmla="*/ 163810950 h 66"/>
              <a:gd name="T10" fmla="*/ 1794351250 w 712"/>
              <a:gd name="T11" fmla="*/ 25209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7643" name="Oval 16"/>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7644" name="Rectangle 17"/>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Tree>
    <p:extLst>
      <p:ext uri="{BB962C8B-B14F-4D97-AF65-F5344CB8AC3E}">
        <p14:creationId xmlns:p14="http://schemas.microsoft.com/office/powerpoint/2010/main" val="2839847220"/>
      </p:ext>
    </p:extLst>
  </p:cSld>
  <p:clrMapOvr>
    <a:masterClrMapping/>
  </p:clrMapOvr>
  <p:transition spd="med"/>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Freeform 12"/>
          <p:cNvSpPr>
            <a:spLocks noChangeAspect="1"/>
          </p:cNvSpPr>
          <p:nvPr/>
        </p:nvSpPr>
        <p:spPr bwMode="auto">
          <a:xfrm rot="5400000">
            <a:off x="2238375" y="3508375"/>
            <a:ext cx="1212850" cy="501650"/>
          </a:xfrm>
          <a:custGeom>
            <a:avLst/>
            <a:gdLst>
              <a:gd name="T0" fmla="*/ 554729645 w 2552"/>
              <a:gd name="T1" fmla="*/ 67266770 h 1384"/>
              <a:gd name="T2" fmla="*/ 272847527 w 2552"/>
              <a:gd name="T3" fmla="*/ 168166564 h 1384"/>
              <a:gd name="T4" fmla="*/ 77698441 w 2552"/>
              <a:gd name="T5" fmla="*/ 149247762 h 1384"/>
              <a:gd name="T6" fmla="*/ 1806918 w 2552"/>
              <a:gd name="T7" fmla="*/ 79879063 h 1384"/>
              <a:gd name="T8" fmla="*/ 66856455 w 2552"/>
              <a:gd name="T9" fmla="*/ 16816511 h 1384"/>
              <a:gd name="T10" fmla="*/ 240322521 w 2552"/>
              <a:gd name="T11" fmla="*/ 4204218 h 1384"/>
              <a:gd name="T12" fmla="*/ 381263580 w 2552"/>
              <a:gd name="T13" fmla="*/ 42041460 h 1384"/>
              <a:gd name="T14" fmla="*/ 533046149 w 2552"/>
              <a:gd name="T15" fmla="*/ 73572917 h 1384"/>
              <a:gd name="T16" fmla="*/ 576412666 w 2552"/>
              <a:gd name="T17" fmla="*/ 73572917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nvGrpSpPr>
          <p:cNvPr id="198659" name="Group 2"/>
          <p:cNvGrpSpPr>
            <a:grpSpLocks/>
          </p:cNvGrpSpPr>
          <p:nvPr/>
        </p:nvGrpSpPr>
        <p:grpSpPr bwMode="auto">
          <a:xfrm>
            <a:off x="5548313" y="2247900"/>
            <a:ext cx="2847975" cy="2832100"/>
            <a:chOff x="3494" y="1415"/>
            <a:chExt cx="1794" cy="1784"/>
          </a:xfrm>
        </p:grpSpPr>
        <p:sp>
          <p:nvSpPr>
            <p:cNvPr id="198670"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8671"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8672"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sp>
        <p:nvSpPr>
          <p:cNvPr id="257031" name="Rectangle 7"/>
          <p:cNvSpPr>
            <a:spLocks noChangeArrowheads="1"/>
          </p:cNvSpPr>
          <p:nvPr/>
        </p:nvSpPr>
        <p:spPr bwMode="auto">
          <a:xfrm>
            <a:off x="-188913" y="3436938"/>
            <a:ext cx="5980113" cy="14605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8661" name="Rectangle 9"/>
          <p:cNvSpPr>
            <a:spLocks noGrp="1" noChangeArrowheads="1"/>
          </p:cNvSpPr>
          <p:nvPr>
            <p:ph type="title"/>
          </p:nvPr>
        </p:nvSpPr>
        <p:spPr/>
        <p:txBody>
          <a:bodyPr/>
          <a:lstStyle/>
          <a:p>
            <a:pPr eaLnBrk="1" hangingPunct="1"/>
            <a:r>
              <a:rPr lang="en-US" altLang="en-US" sz="4000" smtClean="0"/>
              <a:t>shoot the whole crystal</a:t>
            </a:r>
          </a:p>
        </p:txBody>
      </p:sp>
      <p:sp>
        <p:nvSpPr>
          <p:cNvPr id="198662" name="Text Box 10"/>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solidFill>
                <a:srgbClr val="000000"/>
              </a:solidFill>
              <a:cs typeface="Arial" pitchFamily="34" charset="0"/>
            </a:endParaRPr>
          </a:p>
        </p:txBody>
      </p:sp>
      <p:sp>
        <p:nvSpPr>
          <p:cNvPr id="198663" name="Freeform 12"/>
          <p:cNvSpPr>
            <a:spLocks noChangeAspect="1"/>
          </p:cNvSpPr>
          <p:nvPr/>
        </p:nvSpPr>
        <p:spPr bwMode="auto">
          <a:xfrm rot="5400000">
            <a:off x="2238375" y="3508375"/>
            <a:ext cx="1212850" cy="501650"/>
          </a:xfrm>
          <a:custGeom>
            <a:avLst/>
            <a:gdLst>
              <a:gd name="T0" fmla="*/ 554729645 w 2552"/>
              <a:gd name="T1" fmla="*/ 67266770 h 1384"/>
              <a:gd name="T2" fmla="*/ 272847527 w 2552"/>
              <a:gd name="T3" fmla="*/ 168166564 h 1384"/>
              <a:gd name="T4" fmla="*/ 77698441 w 2552"/>
              <a:gd name="T5" fmla="*/ 149247762 h 1384"/>
              <a:gd name="T6" fmla="*/ 1806918 w 2552"/>
              <a:gd name="T7" fmla="*/ 79879063 h 1384"/>
              <a:gd name="T8" fmla="*/ 66856455 w 2552"/>
              <a:gd name="T9" fmla="*/ 16816511 h 1384"/>
              <a:gd name="T10" fmla="*/ 240322521 w 2552"/>
              <a:gd name="T11" fmla="*/ 4204218 h 1384"/>
              <a:gd name="T12" fmla="*/ 381263580 w 2552"/>
              <a:gd name="T13" fmla="*/ 42041460 h 1384"/>
              <a:gd name="T14" fmla="*/ 533046149 w 2552"/>
              <a:gd name="T15" fmla="*/ 73572917 h 1384"/>
              <a:gd name="T16" fmla="*/ 576412666 w 2552"/>
              <a:gd name="T17" fmla="*/ 73572917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8664" name="Freeform 13"/>
          <p:cNvSpPr>
            <a:spLocks/>
          </p:cNvSpPr>
          <p:nvPr/>
        </p:nvSpPr>
        <p:spPr bwMode="auto">
          <a:xfrm rot="5400000">
            <a:off x="2338388" y="4773612"/>
            <a:ext cx="1130300" cy="104775"/>
          </a:xfrm>
          <a:custGeom>
            <a:avLst/>
            <a:gdLst>
              <a:gd name="T0" fmla="*/ 0 w 712"/>
              <a:gd name="T1" fmla="*/ 133569075 h 66"/>
              <a:gd name="T2" fmla="*/ 312499375 w 712"/>
              <a:gd name="T3" fmla="*/ 2520950 h 66"/>
              <a:gd name="T4" fmla="*/ 665321250 w 712"/>
              <a:gd name="T5" fmla="*/ 153730325 h 66"/>
              <a:gd name="T6" fmla="*/ 1058465625 w 712"/>
              <a:gd name="T7" fmla="*/ 12601575 h 66"/>
              <a:gd name="T8" fmla="*/ 1421368125 w 712"/>
              <a:gd name="T9" fmla="*/ 163810950 h 66"/>
              <a:gd name="T10" fmla="*/ 1794351250 w 712"/>
              <a:gd name="T11" fmla="*/ 25209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8665" name="Freeform 14"/>
          <p:cNvSpPr>
            <a:spLocks/>
          </p:cNvSpPr>
          <p:nvPr/>
        </p:nvSpPr>
        <p:spPr bwMode="auto">
          <a:xfrm rot="16200000" flipH="1">
            <a:off x="2344738" y="4735512"/>
            <a:ext cx="1130300" cy="104775"/>
          </a:xfrm>
          <a:custGeom>
            <a:avLst/>
            <a:gdLst>
              <a:gd name="T0" fmla="*/ 0 w 712"/>
              <a:gd name="T1" fmla="*/ 133569075 h 66"/>
              <a:gd name="T2" fmla="*/ 312499375 w 712"/>
              <a:gd name="T3" fmla="*/ 2520950 h 66"/>
              <a:gd name="T4" fmla="*/ 665321250 w 712"/>
              <a:gd name="T5" fmla="*/ 153730325 h 66"/>
              <a:gd name="T6" fmla="*/ 1058465625 w 712"/>
              <a:gd name="T7" fmla="*/ 12601575 h 66"/>
              <a:gd name="T8" fmla="*/ 1421368125 w 712"/>
              <a:gd name="T9" fmla="*/ 163810950 h 66"/>
              <a:gd name="T10" fmla="*/ 1794351250 w 712"/>
              <a:gd name="T11" fmla="*/ 25209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8666"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8667"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8668" name="Rectangle 13"/>
          <p:cNvSpPr>
            <a:spLocks noChangeArrowheads="1"/>
          </p:cNvSpPr>
          <p:nvPr/>
        </p:nvSpPr>
        <p:spPr bwMode="auto">
          <a:xfrm rot="3990954">
            <a:off x="2278062" y="3546476"/>
            <a:ext cx="1089025"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pic>
        <p:nvPicPr>
          <p:cNvPr id="198669"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483529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3.88889E-6 -5.55556E-6 C 0.00313 -0.00394 0.00608 -0.00811 0.00921 -0.01205 C 0.00973 -0.01737 0.0099 -0.02293 0.01059 -0.02825 C 0.01094 -0.03103 0.01025 -0.03519 0.01216 -0.03635 C 0.01441 -0.03797 0.01719 -0.03496 0.0198 -0.03427 C 0.02032 -0.00881 0.01997 0.01689 0.02118 0.04235 C 0.02136 0.04675 0.02431 0.05462 0.02431 0.05462 C 0.02205 0.07152 0.02292 0.0699 0.01059 0.06666 C 0.00608 0.0574 0.00608 0.05416 0.00608 0.04235 " pathEditMode="relative" ptsTypes="ffffffffA">
                                      <p:cBhvr>
                                        <p:cTn id="6" dur="2000" fill="hold"/>
                                        <p:tgtEl>
                                          <p:spTgt spid="25703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1"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9682" name="Group 2"/>
          <p:cNvGrpSpPr>
            <a:grpSpLocks/>
          </p:cNvGrpSpPr>
          <p:nvPr/>
        </p:nvGrpSpPr>
        <p:grpSpPr bwMode="auto">
          <a:xfrm>
            <a:off x="5548313" y="2247900"/>
            <a:ext cx="2847975" cy="2832100"/>
            <a:chOff x="3494" y="1415"/>
            <a:chExt cx="1794" cy="1784"/>
          </a:xfrm>
        </p:grpSpPr>
        <p:sp>
          <p:nvSpPr>
            <p:cNvPr id="199693"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9694"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9695"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sp>
        <p:nvSpPr>
          <p:cNvPr id="199683" name="Rectangle 6"/>
          <p:cNvSpPr>
            <a:spLocks noGrp="1" noChangeArrowheads="1"/>
          </p:cNvSpPr>
          <p:nvPr>
            <p:ph type="title"/>
          </p:nvPr>
        </p:nvSpPr>
        <p:spPr/>
        <p:txBody>
          <a:bodyPr/>
          <a:lstStyle/>
          <a:p>
            <a:pPr eaLnBrk="1" hangingPunct="1"/>
            <a:r>
              <a:rPr lang="en-US" altLang="en-US" sz="4000" smtClean="0"/>
              <a:t>shoot the whole crystal</a:t>
            </a:r>
          </a:p>
        </p:txBody>
      </p:sp>
      <p:sp>
        <p:nvSpPr>
          <p:cNvPr id="199684"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solidFill>
                <a:srgbClr val="000000"/>
              </a:solidFill>
              <a:cs typeface="Arial" pitchFamily="34" charset="0"/>
            </a:endParaRPr>
          </a:p>
        </p:txBody>
      </p:sp>
      <p:sp>
        <p:nvSpPr>
          <p:cNvPr id="199685" name="Rectangle 9"/>
          <p:cNvSpPr>
            <a:spLocks noChangeArrowheads="1"/>
          </p:cNvSpPr>
          <p:nvPr/>
        </p:nvSpPr>
        <p:spPr bwMode="auto">
          <a:xfrm>
            <a:off x="-188913" y="3046413"/>
            <a:ext cx="5980113" cy="1089025"/>
          </a:xfrm>
          <a:prstGeom prst="rect">
            <a:avLst/>
          </a:prstGeom>
          <a:solidFill>
            <a:srgbClr val="75FF7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pic>
        <p:nvPicPr>
          <p:cNvPr id="199686" name="Picture 10" descr="diffimage"/>
          <p:cNvPicPr>
            <a:picLocks noChangeAspect="1" noChangeArrowheads="1"/>
          </p:cNvPicPr>
          <p:nvPr/>
        </p:nvPicPr>
        <p:blipFill>
          <a:blip r:embed="rId2">
            <a:lum bright="-40000"/>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7" name="Freeform 12"/>
          <p:cNvSpPr>
            <a:spLocks noChangeAspect="1"/>
          </p:cNvSpPr>
          <p:nvPr/>
        </p:nvSpPr>
        <p:spPr bwMode="auto">
          <a:xfrm rot="5400000">
            <a:off x="2238375" y="3508375"/>
            <a:ext cx="1212850" cy="501650"/>
          </a:xfrm>
          <a:custGeom>
            <a:avLst/>
            <a:gdLst>
              <a:gd name="T0" fmla="*/ 554729645 w 2552"/>
              <a:gd name="T1" fmla="*/ 67266770 h 1384"/>
              <a:gd name="T2" fmla="*/ 272847527 w 2552"/>
              <a:gd name="T3" fmla="*/ 168166564 h 1384"/>
              <a:gd name="T4" fmla="*/ 77698441 w 2552"/>
              <a:gd name="T5" fmla="*/ 149247762 h 1384"/>
              <a:gd name="T6" fmla="*/ 1806918 w 2552"/>
              <a:gd name="T7" fmla="*/ 79879063 h 1384"/>
              <a:gd name="T8" fmla="*/ 66856455 w 2552"/>
              <a:gd name="T9" fmla="*/ 16816511 h 1384"/>
              <a:gd name="T10" fmla="*/ 240322521 w 2552"/>
              <a:gd name="T11" fmla="*/ 4204218 h 1384"/>
              <a:gd name="T12" fmla="*/ 381263580 w 2552"/>
              <a:gd name="T13" fmla="*/ 42041460 h 1384"/>
              <a:gd name="T14" fmla="*/ 533046149 w 2552"/>
              <a:gd name="T15" fmla="*/ 73572917 h 1384"/>
              <a:gd name="T16" fmla="*/ 576412666 w 2552"/>
              <a:gd name="T17" fmla="*/ 73572917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9688" name="Freeform 13"/>
          <p:cNvSpPr>
            <a:spLocks/>
          </p:cNvSpPr>
          <p:nvPr/>
        </p:nvSpPr>
        <p:spPr bwMode="auto">
          <a:xfrm rot="5400000">
            <a:off x="2338388" y="4773612"/>
            <a:ext cx="1130300" cy="104775"/>
          </a:xfrm>
          <a:custGeom>
            <a:avLst/>
            <a:gdLst>
              <a:gd name="T0" fmla="*/ 0 w 712"/>
              <a:gd name="T1" fmla="*/ 133569075 h 66"/>
              <a:gd name="T2" fmla="*/ 312499375 w 712"/>
              <a:gd name="T3" fmla="*/ 2520950 h 66"/>
              <a:gd name="T4" fmla="*/ 665321250 w 712"/>
              <a:gd name="T5" fmla="*/ 153730325 h 66"/>
              <a:gd name="T6" fmla="*/ 1058465625 w 712"/>
              <a:gd name="T7" fmla="*/ 12601575 h 66"/>
              <a:gd name="T8" fmla="*/ 1421368125 w 712"/>
              <a:gd name="T9" fmla="*/ 163810950 h 66"/>
              <a:gd name="T10" fmla="*/ 1794351250 w 712"/>
              <a:gd name="T11" fmla="*/ 25209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9689" name="Freeform 14"/>
          <p:cNvSpPr>
            <a:spLocks/>
          </p:cNvSpPr>
          <p:nvPr/>
        </p:nvSpPr>
        <p:spPr bwMode="auto">
          <a:xfrm rot="16200000" flipH="1">
            <a:off x="2344738" y="4735512"/>
            <a:ext cx="1130300" cy="104775"/>
          </a:xfrm>
          <a:custGeom>
            <a:avLst/>
            <a:gdLst>
              <a:gd name="T0" fmla="*/ 0 w 712"/>
              <a:gd name="T1" fmla="*/ 133569075 h 66"/>
              <a:gd name="T2" fmla="*/ 312499375 w 712"/>
              <a:gd name="T3" fmla="*/ 2520950 h 66"/>
              <a:gd name="T4" fmla="*/ 665321250 w 712"/>
              <a:gd name="T5" fmla="*/ 153730325 h 66"/>
              <a:gd name="T6" fmla="*/ 1058465625 w 712"/>
              <a:gd name="T7" fmla="*/ 12601575 h 66"/>
              <a:gd name="T8" fmla="*/ 1421368125 w 712"/>
              <a:gd name="T9" fmla="*/ 163810950 h 66"/>
              <a:gd name="T10" fmla="*/ 1794351250 w 712"/>
              <a:gd name="T11" fmla="*/ 25209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9690"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9691"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9692" name="Rectangle 13"/>
          <p:cNvSpPr>
            <a:spLocks noChangeArrowheads="1"/>
          </p:cNvSpPr>
          <p:nvPr/>
        </p:nvSpPr>
        <p:spPr bwMode="auto">
          <a:xfrm rot="3990954">
            <a:off x="2278062" y="3546476"/>
            <a:ext cx="1089025"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Tree>
    <p:extLst>
      <p:ext uri="{BB962C8B-B14F-4D97-AF65-F5344CB8AC3E}">
        <p14:creationId xmlns:p14="http://schemas.microsoft.com/office/powerpoint/2010/main" val="1822601966"/>
      </p:ext>
    </p:extLst>
  </p:cSld>
  <p:clrMapOvr>
    <a:masterClrMapping/>
  </p:clrMapOvr>
  <p:transition spd="med"/>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685800" y="566738"/>
            <a:ext cx="7772400" cy="1143000"/>
          </a:xfrm>
        </p:spPr>
        <p:txBody>
          <a:bodyPr/>
          <a:lstStyle/>
          <a:p>
            <a:pPr eaLnBrk="1" hangingPunct="1"/>
            <a:r>
              <a:rPr lang="en-US" altLang="en-US" sz="4800" smtClean="0"/>
              <a:t>beam size vs xtal size</a:t>
            </a:r>
          </a:p>
        </p:txBody>
      </p:sp>
      <p:sp>
        <p:nvSpPr>
          <p:cNvPr id="200707" name="Text Box 3"/>
          <p:cNvSpPr txBox="1">
            <a:spLocks noChangeArrowheads="1"/>
          </p:cNvSpPr>
          <p:nvPr/>
        </p:nvSpPr>
        <p:spPr bwMode="auto">
          <a:xfrm>
            <a:off x="533400" y="1771650"/>
            <a:ext cx="8610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pitchFamily="34" charset="0"/>
              </a:defRPr>
            </a:lvl1pPr>
            <a:lvl2pPr marL="800100" indent="-34290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1" eaLnBrk="1" hangingPunct="1">
              <a:lnSpc>
                <a:spcPct val="130000"/>
              </a:lnSpc>
              <a:spcBef>
                <a:spcPct val="0"/>
              </a:spcBef>
              <a:buFontTx/>
              <a:buAutoNum type="arabicPeriod"/>
            </a:pPr>
            <a:r>
              <a:rPr lang="en-US" altLang="en-US" sz="3600">
                <a:solidFill>
                  <a:srgbClr val="808080"/>
                </a:solidFill>
                <a:cs typeface="Arial" pitchFamily="34" charset="0"/>
              </a:rPr>
              <a:t>   Put your crystal into the beam</a:t>
            </a:r>
          </a:p>
          <a:p>
            <a:pPr lvl="1" eaLnBrk="1" hangingPunct="1">
              <a:lnSpc>
                <a:spcPct val="130000"/>
              </a:lnSpc>
              <a:spcBef>
                <a:spcPct val="0"/>
              </a:spcBef>
              <a:buFontTx/>
              <a:buAutoNum type="arabicPeriod"/>
            </a:pPr>
            <a:r>
              <a:rPr lang="en-US" altLang="en-US" sz="3600">
                <a:solidFill>
                  <a:srgbClr val="808080"/>
                </a:solidFill>
                <a:cs typeface="Arial" pitchFamily="34" charset="0"/>
              </a:rPr>
              <a:t>   Shoot the whole crystal</a:t>
            </a:r>
          </a:p>
          <a:p>
            <a:pPr lvl="1" eaLnBrk="1" hangingPunct="1">
              <a:lnSpc>
                <a:spcPct val="130000"/>
              </a:lnSpc>
              <a:spcBef>
                <a:spcPct val="0"/>
              </a:spcBef>
              <a:buFontTx/>
              <a:buAutoNum type="arabicPeriod"/>
            </a:pPr>
            <a:r>
              <a:rPr lang="en-US" altLang="en-US" sz="3600">
                <a:solidFill>
                  <a:srgbClr val="FF0000"/>
                </a:solidFill>
                <a:cs typeface="Arial" pitchFamily="34" charset="0"/>
              </a:rPr>
              <a:t>   Shoot nothing but the crystal</a:t>
            </a:r>
          </a:p>
        </p:txBody>
      </p:sp>
    </p:spTree>
    <p:extLst>
      <p:ext uri="{BB962C8B-B14F-4D97-AF65-F5344CB8AC3E}">
        <p14:creationId xmlns:p14="http://schemas.microsoft.com/office/powerpoint/2010/main" val="1637953428"/>
      </p:ext>
    </p:extLst>
  </p:cSld>
  <p:clrMapOvr>
    <a:masterClrMapping/>
  </p:clrMapOvr>
  <p:transition spd="med"/>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ext Box 3"/>
          <p:cNvSpPr txBox="1">
            <a:spLocks noChangeArrowheads="1"/>
          </p:cNvSpPr>
          <p:nvPr/>
        </p:nvSpPr>
        <p:spPr bwMode="auto">
          <a:xfrm>
            <a:off x="563563" y="1784350"/>
            <a:ext cx="7878762"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4000" dirty="0">
                <a:solidFill>
                  <a:srgbClr val="000000"/>
                </a:solidFill>
                <a:cs typeface="Arial" panose="020B0604020202020204" pitchFamily="34" charset="0"/>
              </a:rPr>
              <a:t>1 </a:t>
            </a:r>
            <a:r>
              <a:rPr lang="el-GR" altLang="en-US" sz="4000" dirty="0">
                <a:solidFill>
                  <a:srgbClr val="000000"/>
                </a:solidFill>
                <a:cs typeface="Arial" panose="020B0604020202020204" pitchFamily="34" charset="0"/>
              </a:rPr>
              <a:t>μ</a:t>
            </a:r>
            <a:r>
              <a:rPr lang="en-US" altLang="en-US" sz="4000" dirty="0">
                <a:solidFill>
                  <a:srgbClr val="000000"/>
                </a:solidFill>
                <a:cs typeface="Arial" panose="020B0604020202020204" pitchFamily="34" charset="0"/>
              </a:rPr>
              <a:t>m crystal	≈ 	1 </a:t>
            </a:r>
            <a:r>
              <a:rPr lang="el-GR" altLang="en-US" sz="4000" dirty="0">
                <a:solidFill>
                  <a:srgbClr val="000000"/>
                </a:solidFill>
                <a:cs typeface="Arial" panose="020B0604020202020204" pitchFamily="34" charset="0"/>
              </a:rPr>
              <a:t>μ</a:t>
            </a:r>
            <a:r>
              <a:rPr lang="en-US" altLang="en-US" sz="4000" dirty="0">
                <a:solidFill>
                  <a:srgbClr val="000000"/>
                </a:solidFill>
                <a:cs typeface="Arial" pitchFamily="34" charset="0"/>
              </a:rPr>
              <a:t>m water</a:t>
            </a:r>
          </a:p>
          <a:p>
            <a:pPr eaLnBrk="1" hangingPunct="1">
              <a:spcBef>
                <a:spcPct val="50000"/>
              </a:spcBef>
              <a:buFontTx/>
              <a:buNone/>
            </a:pPr>
            <a:r>
              <a:rPr lang="en-US" altLang="en-US" sz="4000" dirty="0">
                <a:solidFill>
                  <a:srgbClr val="000000"/>
                </a:solidFill>
                <a:cs typeface="Arial" pitchFamily="34" charset="0"/>
              </a:rPr>
              <a:t>				≈ 	1 </a:t>
            </a:r>
            <a:r>
              <a:rPr lang="el-GR" altLang="en-US" sz="4000" dirty="0">
                <a:solidFill>
                  <a:srgbClr val="000000"/>
                </a:solidFill>
                <a:cs typeface="Arial" panose="020B0604020202020204" pitchFamily="34" charset="0"/>
              </a:rPr>
              <a:t>μ</a:t>
            </a:r>
            <a:r>
              <a:rPr lang="en-US" altLang="en-US" sz="4000" dirty="0">
                <a:solidFill>
                  <a:srgbClr val="000000"/>
                </a:solidFill>
                <a:cs typeface="Arial" pitchFamily="34" charset="0"/>
              </a:rPr>
              <a:t>m plastic</a:t>
            </a:r>
          </a:p>
          <a:p>
            <a:pPr eaLnBrk="1" hangingPunct="1">
              <a:spcBef>
                <a:spcPct val="50000"/>
              </a:spcBef>
              <a:buFontTx/>
              <a:buNone/>
            </a:pPr>
            <a:r>
              <a:rPr lang="en-US" altLang="en-US" sz="4000" dirty="0">
                <a:solidFill>
                  <a:srgbClr val="000000"/>
                </a:solidFill>
                <a:cs typeface="Arial" pitchFamily="34" charset="0"/>
              </a:rPr>
              <a:t>				≈ 	0.1 </a:t>
            </a:r>
            <a:r>
              <a:rPr lang="el-GR" altLang="en-US" sz="4000" dirty="0">
                <a:solidFill>
                  <a:srgbClr val="000000"/>
                </a:solidFill>
                <a:cs typeface="Arial" panose="020B0604020202020204" pitchFamily="34" charset="0"/>
              </a:rPr>
              <a:t>μ</a:t>
            </a:r>
            <a:r>
              <a:rPr lang="en-US" altLang="en-US" sz="4000" dirty="0">
                <a:solidFill>
                  <a:srgbClr val="000000"/>
                </a:solidFill>
                <a:cs typeface="Arial" pitchFamily="34" charset="0"/>
              </a:rPr>
              <a:t>m glass</a:t>
            </a:r>
          </a:p>
          <a:p>
            <a:pPr eaLnBrk="1" hangingPunct="1">
              <a:spcBef>
                <a:spcPct val="50000"/>
              </a:spcBef>
              <a:buFontTx/>
              <a:buNone/>
            </a:pPr>
            <a:r>
              <a:rPr lang="en-US" altLang="en-US" sz="4000" dirty="0">
                <a:solidFill>
                  <a:srgbClr val="000000"/>
                </a:solidFill>
                <a:cs typeface="Arial" pitchFamily="34" charset="0"/>
              </a:rPr>
              <a:t>				≈ 	1000 </a:t>
            </a:r>
            <a:r>
              <a:rPr lang="el-GR" altLang="en-US" sz="4000" dirty="0">
                <a:solidFill>
                  <a:srgbClr val="000000"/>
                </a:solidFill>
                <a:cs typeface="Arial" panose="020B0604020202020204" pitchFamily="34" charset="0"/>
              </a:rPr>
              <a:t>μ</a:t>
            </a:r>
            <a:r>
              <a:rPr lang="en-US" altLang="en-US" sz="4000" dirty="0">
                <a:solidFill>
                  <a:srgbClr val="000000"/>
                </a:solidFill>
                <a:cs typeface="Arial" panose="020B0604020202020204" pitchFamily="34" charset="0"/>
              </a:rPr>
              <a:t>m air</a:t>
            </a:r>
            <a:endParaRPr lang="el-GR" altLang="en-US" sz="4000" dirty="0">
              <a:solidFill>
                <a:srgbClr val="000000"/>
              </a:solidFill>
              <a:cs typeface="Arial" panose="020B0604020202020204" pitchFamily="34" charset="0"/>
            </a:endParaRPr>
          </a:p>
        </p:txBody>
      </p:sp>
      <p:sp>
        <p:nvSpPr>
          <p:cNvPr id="203779" name="Rectangle 2"/>
          <p:cNvSpPr>
            <a:spLocks noGrp="1" noChangeArrowheads="1"/>
          </p:cNvSpPr>
          <p:nvPr>
            <p:ph type="title"/>
          </p:nvPr>
        </p:nvSpPr>
        <p:spPr/>
        <p:txBody>
          <a:bodyPr/>
          <a:lstStyle/>
          <a:p>
            <a:pPr eaLnBrk="1" hangingPunct="1"/>
            <a:r>
              <a:rPr lang="en-US" altLang="en-US" dirty="0" smtClean="0"/>
              <a:t>scattering/</a:t>
            </a:r>
            <a:r>
              <a:rPr lang="en-US" altLang="en-US" dirty="0" err="1" smtClean="0"/>
              <a:t>absorptoin</a:t>
            </a:r>
            <a:r>
              <a:rPr lang="en-US" altLang="en-US" dirty="0" smtClean="0"/>
              <a:t> “rules”:</a:t>
            </a:r>
          </a:p>
        </p:txBody>
      </p:sp>
      <p:grpSp>
        <p:nvGrpSpPr>
          <p:cNvPr id="203780" name="Group 12"/>
          <p:cNvGrpSpPr>
            <a:grpSpLocks/>
          </p:cNvGrpSpPr>
          <p:nvPr/>
        </p:nvGrpSpPr>
        <p:grpSpPr bwMode="auto">
          <a:xfrm rot="5400000">
            <a:off x="592137" y="4033838"/>
            <a:ext cx="2238375" cy="501650"/>
            <a:chOff x="1288" y="3758"/>
            <a:chExt cx="1410" cy="316"/>
          </a:xfrm>
        </p:grpSpPr>
        <p:sp>
          <p:nvSpPr>
            <p:cNvPr id="203796"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97"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sp>
          <p:nvSpPr>
            <p:cNvPr id="203798"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99"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800"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grpSp>
      <p:grpSp>
        <p:nvGrpSpPr>
          <p:cNvPr id="203781" name="Group 2"/>
          <p:cNvGrpSpPr>
            <a:grpSpLocks/>
          </p:cNvGrpSpPr>
          <p:nvPr/>
        </p:nvGrpSpPr>
        <p:grpSpPr bwMode="auto">
          <a:xfrm>
            <a:off x="2090738" y="2965450"/>
            <a:ext cx="1809750" cy="2449513"/>
            <a:chOff x="2090550" y="2964790"/>
            <a:chExt cx="1810415" cy="2449974"/>
          </a:xfrm>
        </p:grpSpPr>
        <p:sp>
          <p:nvSpPr>
            <p:cNvPr id="203789" name="Freeform 3"/>
            <p:cNvSpPr>
              <a:spLocks/>
            </p:cNvSpPr>
            <p:nvPr/>
          </p:nvSpPr>
          <p:spPr bwMode="auto">
            <a:xfrm rot="-7731896">
              <a:off x="1964267" y="3091073"/>
              <a:ext cx="2062982" cy="1810415"/>
            </a:xfrm>
            <a:custGeom>
              <a:avLst/>
              <a:gdLst>
                <a:gd name="T0" fmla="*/ 663460 w 12531"/>
                <a:gd name="T1" fmla="*/ 1074143 h 11874"/>
                <a:gd name="T2" fmla="*/ 1350956 w 12531"/>
                <a:gd name="T3" fmla="*/ 1775500 h 11874"/>
                <a:gd name="T4" fmla="*/ 2004209 w 12531"/>
                <a:gd name="T5" fmla="*/ 1619524 h 11874"/>
                <a:gd name="T6" fmla="*/ 1904937 w 12531"/>
                <a:gd name="T7" fmla="*/ 891638 h 11874"/>
                <a:gd name="T8" fmla="*/ 1238184 w 12531"/>
                <a:gd name="T9" fmla="*/ 474178 h 11874"/>
                <a:gd name="T10" fmla="*/ 11359 w 12531"/>
                <a:gd name="T11" fmla="*/ 13875 h 11874"/>
                <a:gd name="T12" fmla="*/ 663460 w 12531"/>
                <a:gd name="T13" fmla="*/ 1074143 h 11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31" h="11874">
                  <a:moveTo>
                    <a:pt x="4030" y="7045"/>
                  </a:moveTo>
                  <a:cubicBezTo>
                    <a:pt x="5386" y="8971"/>
                    <a:pt x="6849" y="11049"/>
                    <a:pt x="8206" y="11645"/>
                  </a:cubicBezTo>
                  <a:cubicBezTo>
                    <a:pt x="9562" y="12240"/>
                    <a:pt x="11503" y="11601"/>
                    <a:pt x="12174" y="10622"/>
                  </a:cubicBezTo>
                  <a:cubicBezTo>
                    <a:pt x="12845" y="9643"/>
                    <a:pt x="12529" y="7259"/>
                    <a:pt x="11571" y="5848"/>
                  </a:cubicBezTo>
                  <a:cubicBezTo>
                    <a:pt x="10613" y="4437"/>
                    <a:pt x="9016" y="3734"/>
                    <a:pt x="7521" y="3110"/>
                  </a:cubicBezTo>
                  <a:cubicBezTo>
                    <a:pt x="6026" y="2485"/>
                    <a:pt x="649" y="-565"/>
                    <a:pt x="69" y="91"/>
                  </a:cubicBezTo>
                  <a:cubicBezTo>
                    <a:pt x="-509" y="747"/>
                    <a:pt x="2674" y="5119"/>
                    <a:pt x="4030" y="7045"/>
                  </a:cubicBezTo>
                  <a:close/>
                </a:path>
              </a:pathLst>
            </a:custGeom>
            <a:solidFill>
              <a:srgbClr val="FFC000"/>
            </a:solidFill>
            <a:ln w="9525">
              <a:solidFill>
                <a:schemeClr val="tx1"/>
              </a:solidFill>
              <a:round/>
              <a:headEnd/>
              <a:tailEnd/>
            </a:ln>
          </p:spPr>
          <p:txBody>
            <a:bodyPr/>
            <a:lstStyle/>
            <a:p>
              <a:endParaRPr lang="en-US" dirty="0">
                <a:solidFill>
                  <a:srgbClr val="000000"/>
                </a:solidFill>
                <a:cs typeface="Arial" panose="020B0604020202020204" pitchFamily="34" charset="0"/>
              </a:endParaRPr>
            </a:p>
          </p:txBody>
        </p:sp>
        <p:grpSp>
          <p:nvGrpSpPr>
            <p:cNvPr id="203790" name="Group 12"/>
            <p:cNvGrpSpPr>
              <a:grpSpLocks/>
            </p:cNvGrpSpPr>
            <p:nvPr/>
          </p:nvGrpSpPr>
          <p:grpSpPr bwMode="auto">
            <a:xfrm rot="5400000">
              <a:off x="1762102" y="4044752"/>
              <a:ext cx="2238375" cy="501650"/>
              <a:chOff x="1288" y="3758"/>
              <a:chExt cx="1410" cy="316"/>
            </a:xfrm>
          </p:grpSpPr>
          <p:sp>
            <p:nvSpPr>
              <p:cNvPr id="203791"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92"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sp>
            <p:nvSpPr>
              <p:cNvPr id="203793"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94"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95"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grpSp>
      </p:grpSp>
      <p:grpSp>
        <p:nvGrpSpPr>
          <p:cNvPr id="203782" name="Group 1"/>
          <p:cNvGrpSpPr>
            <a:grpSpLocks/>
          </p:cNvGrpSpPr>
          <p:nvPr/>
        </p:nvGrpSpPr>
        <p:grpSpPr bwMode="auto">
          <a:xfrm>
            <a:off x="641350" y="3429000"/>
            <a:ext cx="373063" cy="1449388"/>
            <a:chOff x="640737" y="3429162"/>
            <a:chExt cx="373063" cy="1449256"/>
          </a:xfrm>
        </p:grpSpPr>
        <p:sp>
          <p:nvSpPr>
            <p:cNvPr id="203783" name="Freeform 13"/>
            <p:cNvSpPr>
              <a:spLocks noChangeAspect="1"/>
            </p:cNvSpPr>
            <p:nvPr/>
          </p:nvSpPr>
          <p:spPr bwMode="auto">
            <a:xfrm rot="5400000">
              <a:off x="584381" y="3485518"/>
              <a:ext cx="390525" cy="277813"/>
            </a:xfrm>
            <a:custGeom>
              <a:avLst/>
              <a:gdLst>
                <a:gd name="T0" fmla="*/ 112475 w 2552"/>
                <a:gd name="T1" fmla="*/ 23486 h 1384"/>
                <a:gd name="T2" fmla="*/ 55396 w 2552"/>
                <a:gd name="T3" fmla="*/ 58614 h 1384"/>
                <a:gd name="T4" fmla="*/ 15762 w 2552"/>
                <a:gd name="T5" fmla="*/ 51990 h 1384"/>
                <a:gd name="T6" fmla="*/ 306 w 2552"/>
                <a:gd name="T7" fmla="*/ 27902 h 1384"/>
                <a:gd name="T8" fmla="*/ 13619 w 2552"/>
                <a:gd name="T9" fmla="*/ 5821 h 1384"/>
                <a:gd name="T10" fmla="*/ 48816 w 2552"/>
                <a:gd name="T11" fmla="*/ 1405 h 1384"/>
                <a:gd name="T12" fmla="*/ 77279 w 2552"/>
                <a:gd name="T13" fmla="*/ 14653 h 1384"/>
                <a:gd name="T14" fmla="*/ 108190 w 2552"/>
                <a:gd name="T15" fmla="*/ 25694 h 1384"/>
                <a:gd name="T16" fmla="*/ 116913 w 2552"/>
                <a:gd name="T17" fmla="*/ 25694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84" name="Rectangle 14"/>
            <p:cNvSpPr>
              <a:spLocks noChangeArrowheads="1"/>
            </p:cNvSpPr>
            <p:nvPr/>
          </p:nvSpPr>
          <p:spPr bwMode="auto">
            <a:xfrm rot="5400000">
              <a:off x="715350" y="3551399"/>
              <a:ext cx="88900"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sp>
          <p:nvSpPr>
            <p:cNvPr id="203785" name="Oval 17"/>
            <p:cNvSpPr>
              <a:spLocks noChangeArrowheads="1"/>
            </p:cNvSpPr>
            <p:nvPr/>
          </p:nvSpPr>
          <p:spPr bwMode="auto">
            <a:xfrm rot="5400000">
              <a:off x="875687" y="4251487"/>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sp>
          <p:nvSpPr>
            <p:cNvPr id="203786" name="Freeform 15"/>
            <p:cNvSpPr>
              <a:spLocks/>
            </p:cNvSpPr>
            <p:nvPr/>
          </p:nvSpPr>
          <p:spPr bwMode="auto">
            <a:xfrm rot="5400000">
              <a:off x="237210" y="42608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87" name="Freeform 16"/>
            <p:cNvSpPr>
              <a:spLocks/>
            </p:cNvSpPr>
            <p:nvPr/>
          </p:nvSpPr>
          <p:spPr bwMode="auto">
            <a:xfrm rot="16200000" flipH="1">
              <a:off x="243560" y="42227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88" name="Oval 17"/>
            <p:cNvSpPr>
              <a:spLocks noChangeArrowheads="1"/>
            </p:cNvSpPr>
            <p:nvPr/>
          </p:nvSpPr>
          <p:spPr bwMode="auto">
            <a:xfrm rot="5400000">
              <a:off x="837285" y="3689380"/>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grpSp>
      <p:sp>
        <p:nvSpPr>
          <p:cNvPr id="2" name="TextBox 1"/>
          <p:cNvSpPr txBox="1"/>
          <p:nvPr/>
        </p:nvSpPr>
        <p:spPr>
          <a:xfrm>
            <a:off x="2011680" y="5695406"/>
            <a:ext cx="6607899" cy="461665"/>
          </a:xfrm>
          <a:prstGeom prst="rect">
            <a:avLst/>
          </a:prstGeom>
          <a:noFill/>
        </p:spPr>
        <p:txBody>
          <a:bodyPr wrap="none" rtlCol="0">
            <a:spAutoFit/>
          </a:bodyPr>
          <a:lstStyle/>
          <a:p>
            <a:pPr fontAlgn="auto">
              <a:spcBef>
                <a:spcPts val="0"/>
              </a:spcBef>
              <a:spcAft>
                <a:spcPts val="0"/>
              </a:spcAft>
            </a:pPr>
            <a:r>
              <a:rPr lang="en-US" sz="2400" dirty="0" smtClean="0">
                <a:solidFill>
                  <a:srgbClr val="C00000"/>
                </a:solidFill>
                <a:cs typeface="Arial" charset="0"/>
              </a:rPr>
              <a:t>Optimum: support thickness = crystal thickness</a:t>
            </a:r>
            <a:endParaRPr lang="en-US" sz="2400" dirty="0">
              <a:solidFill>
                <a:srgbClr val="C00000"/>
              </a:solidFill>
              <a:cs typeface="Arial" charset="0"/>
            </a:endParaRPr>
          </a:p>
        </p:txBody>
      </p:sp>
    </p:spTree>
    <p:extLst>
      <p:ext uri="{BB962C8B-B14F-4D97-AF65-F5344CB8AC3E}">
        <p14:creationId xmlns:p14="http://schemas.microsoft.com/office/powerpoint/2010/main" val="3024220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85800" y="0"/>
            <a:ext cx="7772400" cy="1143000"/>
          </a:xfrm>
          <a:noFill/>
        </p:spPr>
        <p:txBody>
          <a:bodyPr/>
          <a:lstStyle/>
          <a:p>
            <a:pPr eaLnBrk="1" hangingPunct="1"/>
            <a:r>
              <a:rPr lang="en-US" altLang="en-US" sz="5400" smtClean="0"/>
              <a:t>MR simulation</a:t>
            </a:r>
          </a:p>
        </p:txBody>
      </p:sp>
      <p:graphicFrame>
        <p:nvGraphicFramePr>
          <p:cNvPr id="44035" name="Object 3"/>
          <p:cNvGraphicFramePr>
            <a:graphicFrameLocks noChangeAspect="1"/>
          </p:cNvGraphicFramePr>
          <p:nvPr>
            <p:extLst>
              <p:ext uri="{D42A27DB-BD31-4B8C-83A1-F6EECF244321}">
                <p14:modId xmlns:p14="http://schemas.microsoft.com/office/powerpoint/2010/main" val="2744971765"/>
              </p:ext>
            </p:extLst>
          </p:nvPr>
        </p:nvGraphicFramePr>
        <p:xfrm>
          <a:off x="993775" y="1371600"/>
          <a:ext cx="7464425" cy="4892675"/>
        </p:xfrm>
        <a:graphic>
          <a:graphicData uri="http://schemas.openxmlformats.org/presentationml/2006/ole">
            <mc:AlternateContent xmlns:mc="http://schemas.openxmlformats.org/markup-compatibility/2006">
              <mc:Choice xmlns:v="urn:schemas-microsoft-com:vml" Requires="v">
                <p:oleObj spid="_x0000_s806933" name="Chart" r:id="rId3" imgW="4876942" imgH="3200590" progId="MSGraph.Chart.8">
                  <p:embed followColorScheme="full"/>
                </p:oleObj>
              </mc:Choice>
              <mc:Fallback>
                <p:oleObj name="Chart" r:id="rId3" imgW="4876942" imgH="3200590" progId="MSGraph.Chart.8">
                  <p:embed followColorScheme="full"/>
                  <p:pic>
                    <p:nvPicPr>
                      <p:cNvPr id="0" name=""/>
                      <p:cNvPicPr>
                        <a:picLocks noChangeAspect="1" noChangeArrowheads="1"/>
                      </p:cNvPicPr>
                      <p:nvPr/>
                    </p:nvPicPr>
                    <p:blipFill>
                      <a:blip r:embed="rId4"/>
                      <a:srcRect/>
                      <a:stretch>
                        <a:fillRect/>
                      </a:stretch>
                    </p:blipFill>
                    <p:spPr bwMode="auto">
                      <a:xfrm>
                        <a:off x="993775" y="1371600"/>
                        <a:ext cx="7464425" cy="489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4036" name="Text Box 4"/>
          <p:cNvSpPr txBox="1">
            <a:spLocks noChangeArrowheads="1"/>
          </p:cNvSpPr>
          <p:nvPr/>
        </p:nvSpPr>
        <p:spPr bwMode="auto">
          <a:xfrm>
            <a:off x="1609725" y="5729288"/>
            <a:ext cx="59245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a:solidFill>
                  <a:srgbClr val="000000"/>
                </a:solidFill>
              </a:rPr>
              <a:t>Rmsd from perfect search model (Å)</a:t>
            </a:r>
          </a:p>
        </p:txBody>
      </p:sp>
      <p:sp>
        <p:nvSpPr>
          <p:cNvPr id="44037" name="Text Box 6"/>
          <p:cNvSpPr txBox="1">
            <a:spLocks noChangeArrowheads="1"/>
          </p:cNvSpPr>
          <p:nvPr/>
        </p:nvSpPr>
        <p:spPr bwMode="auto">
          <a:xfrm>
            <a:off x="3076575" y="1092200"/>
            <a:ext cx="29924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b="1">
                <a:solidFill>
                  <a:srgbClr val="000000"/>
                </a:solidFill>
              </a:rPr>
              <a:t>corrupted model</a:t>
            </a:r>
          </a:p>
        </p:txBody>
      </p:sp>
      <p:sp>
        <p:nvSpPr>
          <p:cNvPr id="44038" name="Text Box 7"/>
          <p:cNvSpPr txBox="1">
            <a:spLocks noChangeArrowheads="1"/>
          </p:cNvSpPr>
          <p:nvPr/>
        </p:nvSpPr>
        <p:spPr bwMode="auto">
          <a:xfrm rot="-5400000">
            <a:off x="-1294606" y="3293269"/>
            <a:ext cx="419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a:solidFill>
                  <a:srgbClr val="000000"/>
                </a:solidFill>
              </a:rPr>
              <a:t>Correlation coefficient to correct density</a:t>
            </a:r>
          </a:p>
        </p:txBody>
      </p:sp>
    </p:spTree>
    <p:extLst>
      <p:ext uri="{BB962C8B-B14F-4D97-AF65-F5344CB8AC3E}">
        <p14:creationId xmlns:p14="http://schemas.microsoft.com/office/powerpoint/2010/main" val="4160837843"/>
      </p:ext>
    </p:extLst>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2815402136"/>
              </p:ext>
            </p:extLst>
          </p:nvPr>
        </p:nvGraphicFramePr>
        <p:xfrm>
          <a:off x="384175" y="282575"/>
          <a:ext cx="8680450" cy="5983288"/>
        </p:xfrm>
        <a:graphic>
          <a:graphicData uri="http://schemas.openxmlformats.org/presentationml/2006/ole">
            <mc:AlternateContent xmlns:mc="http://schemas.openxmlformats.org/markup-compatibility/2006">
              <mc:Choice xmlns:v="urn:schemas-microsoft-com:vml" Requires="v">
                <p:oleObj spid="_x0000_s780354" name="Chart" r:id="rId3" imgW="7115101" imgH="4914951" progId="MSGraph.Chart.8">
                  <p:embed followColorScheme="full"/>
                </p:oleObj>
              </mc:Choice>
              <mc:Fallback>
                <p:oleObj name="Chart" r:id="rId3" imgW="7115101" imgH="4914951" progId="MSGraph.Chart.8">
                  <p:embed followColorScheme="full"/>
                  <p:pic>
                    <p:nvPicPr>
                      <p:cNvPr id="0" name=""/>
                      <p:cNvPicPr>
                        <a:picLocks noChangeAspect="1" noChangeArrowheads="1"/>
                      </p:cNvPicPr>
                      <p:nvPr/>
                    </p:nvPicPr>
                    <p:blipFill>
                      <a:blip r:embed="rId4"/>
                      <a:srcRect/>
                      <a:stretch>
                        <a:fillRect/>
                      </a:stretch>
                    </p:blipFill>
                    <p:spPr bwMode="auto">
                      <a:xfrm>
                        <a:off x="384175" y="282575"/>
                        <a:ext cx="8680450" cy="5983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749969" y="6057900"/>
            <a:ext cx="3780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rPr>
              <a:t>X-ray beam size (</a:t>
            </a:r>
            <a:r>
              <a:rPr lang="el-GR" altLang="en-US" sz="2800" b="1" dirty="0" smtClean="0">
                <a:solidFill>
                  <a:prstClr val="black"/>
                </a:solidFill>
              </a:rPr>
              <a:t>μ</a:t>
            </a:r>
            <a:r>
              <a:rPr lang="en-US" altLang="en-US" sz="2800" b="1" dirty="0" smtClean="0">
                <a:solidFill>
                  <a:prstClr val="black"/>
                </a:solidFill>
              </a:rPr>
              <a:t>m)</a:t>
            </a:r>
            <a:endParaRPr lang="en-US" altLang="en-US" sz="2800" b="1" dirty="0">
              <a:solidFill>
                <a:prstClr val="black"/>
              </a:solidFill>
            </a:endParaRPr>
          </a:p>
        </p:txBody>
      </p:sp>
      <p:sp>
        <p:nvSpPr>
          <p:cNvPr id="71685" name="Text Box 5"/>
          <p:cNvSpPr txBox="1">
            <a:spLocks noChangeArrowheads="1"/>
          </p:cNvSpPr>
          <p:nvPr/>
        </p:nvSpPr>
        <p:spPr bwMode="auto">
          <a:xfrm rot="-5400000">
            <a:off x="-886629" y="2784123"/>
            <a:ext cx="26420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a:solidFill>
                  <a:prstClr val="black"/>
                </a:solidFill>
              </a:rPr>
              <a:t>R</a:t>
            </a:r>
            <a:r>
              <a:rPr lang="en-US" altLang="en-US" sz="2800" b="1" dirty="0" smtClean="0">
                <a:solidFill>
                  <a:prstClr val="black"/>
                </a:solidFill>
              </a:rPr>
              <a:t>esolution (Å)</a:t>
            </a:r>
            <a:endParaRPr lang="en-US" altLang="en-US" sz="2800" b="1" dirty="0">
              <a:solidFill>
                <a:prstClr val="black"/>
              </a:solidFill>
            </a:endParaRPr>
          </a:p>
        </p:txBody>
      </p:sp>
      <p:grpSp>
        <p:nvGrpSpPr>
          <p:cNvPr id="12" name="Group 11"/>
          <p:cNvGrpSpPr/>
          <p:nvPr/>
        </p:nvGrpSpPr>
        <p:grpSpPr>
          <a:xfrm>
            <a:off x="2045041" y="3773713"/>
            <a:ext cx="1219402" cy="1097280"/>
            <a:chOff x="2378869" y="3265714"/>
            <a:chExt cx="1219402" cy="1097280"/>
          </a:xfrm>
        </p:grpSpPr>
        <p:sp>
          <p:nvSpPr>
            <p:cNvPr id="3" name="Arc 2"/>
            <p:cNvSpPr/>
            <p:nvPr/>
          </p:nvSpPr>
          <p:spPr>
            <a:xfrm>
              <a:off x="2924177" y="3271837"/>
              <a:ext cx="445294" cy="1064417"/>
            </a:xfrm>
            <a:prstGeom prst="arc">
              <a:avLst>
                <a:gd name="adj1" fmla="val 16200000"/>
                <a:gd name="adj2" fmla="val 5371115"/>
              </a:avLst>
            </a:prstGeom>
            <a:solidFill>
              <a:srgbClr val="FF9393"/>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1" name="Arc 10"/>
            <p:cNvSpPr/>
            <p:nvPr/>
          </p:nvSpPr>
          <p:spPr>
            <a:xfrm>
              <a:off x="2717000" y="3278980"/>
              <a:ext cx="445294" cy="1064417"/>
            </a:xfrm>
            <a:prstGeom prst="arc">
              <a:avLst>
                <a:gd name="adj1" fmla="val 5381432"/>
                <a:gd name="adj2" fmla="val 16198100"/>
              </a:avLst>
            </a:prstGeom>
            <a:solidFill>
              <a:srgbClr val="FF9393"/>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 name="Freeform 3"/>
            <p:cNvSpPr/>
            <p:nvPr/>
          </p:nvSpPr>
          <p:spPr>
            <a:xfrm>
              <a:off x="2814416" y="3267371"/>
              <a:ext cx="383622" cy="1085906"/>
            </a:xfrm>
            <a:custGeom>
              <a:avLst/>
              <a:gdLst>
                <a:gd name="connsiteX0" fmla="*/ 359791 w 359791"/>
                <a:gd name="connsiteY0" fmla="*/ 13991 h 1085906"/>
                <a:gd name="connsiteX1" fmla="*/ 276448 w 359791"/>
                <a:gd name="connsiteY1" fmla="*/ 4466 h 1085906"/>
                <a:gd name="connsiteX2" fmla="*/ 231204 w 359791"/>
                <a:gd name="connsiteY2" fmla="*/ 2085 h 1085906"/>
                <a:gd name="connsiteX3" fmla="*/ 152623 w 359791"/>
                <a:gd name="connsiteY3" fmla="*/ 2085 h 1085906"/>
                <a:gd name="connsiteX4" fmla="*/ 93091 w 359791"/>
                <a:gd name="connsiteY4" fmla="*/ 16373 h 1085906"/>
                <a:gd name="connsiteX5" fmla="*/ 45466 w 359791"/>
                <a:gd name="connsiteY5" fmla="*/ 164010 h 1085906"/>
                <a:gd name="connsiteX6" fmla="*/ 223 w 359791"/>
                <a:gd name="connsiteY6" fmla="*/ 595016 h 1085906"/>
                <a:gd name="connsiteX7" fmla="*/ 31179 w 359791"/>
                <a:gd name="connsiteY7" fmla="*/ 976016 h 1085906"/>
                <a:gd name="connsiteX8" fmla="*/ 97854 w 359791"/>
                <a:gd name="connsiteY8" fmla="*/ 1073648 h 1085906"/>
                <a:gd name="connsiteX9" fmla="*/ 159766 w 359791"/>
                <a:gd name="connsiteY9" fmla="*/ 1080791 h 1085906"/>
                <a:gd name="connsiteX10" fmla="*/ 219298 w 359791"/>
                <a:gd name="connsiteY10" fmla="*/ 1085554 h 1085906"/>
                <a:gd name="connsiteX11" fmla="*/ 276448 w 359791"/>
                <a:gd name="connsiteY11" fmla="*/ 1085554 h 1085906"/>
                <a:gd name="connsiteX12" fmla="*/ 340741 w 359791"/>
                <a:gd name="connsiteY12" fmla="*/ 1085554 h 1085906"/>
                <a:gd name="connsiteX13" fmla="*/ 359791 w 359791"/>
                <a:gd name="connsiteY13" fmla="*/ 1083173 h 1085906"/>
                <a:gd name="connsiteX0" fmla="*/ 359791 w 359791"/>
                <a:gd name="connsiteY0" fmla="*/ 13991 h 1085906"/>
                <a:gd name="connsiteX1" fmla="*/ 276448 w 359791"/>
                <a:gd name="connsiteY1" fmla="*/ 4466 h 1085906"/>
                <a:gd name="connsiteX2" fmla="*/ 231204 w 359791"/>
                <a:gd name="connsiteY2" fmla="*/ 2085 h 1085906"/>
                <a:gd name="connsiteX3" fmla="*/ 152623 w 359791"/>
                <a:gd name="connsiteY3" fmla="*/ 2085 h 1085906"/>
                <a:gd name="connsiteX4" fmla="*/ 93091 w 359791"/>
                <a:gd name="connsiteY4" fmla="*/ 16373 h 1085906"/>
                <a:gd name="connsiteX5" fmla="*/ 45466 w 359791"/>
                <a:gd name="connsiteY5" fmla="*/ 164010 h 1085906"/>
                <a:gd name="connsiteX6" fmla="*/ 223 w 359791"/>
                <a:gd name="connsiteY6" fmla="*/ 595016 h 1085906"/>
                <a:gd name="connsiteX7" fmla="*/ 31179 w 359791"/>
                <a:gd name="connsiteY7" fmla="*/ 976016 h 1085906"/>
                <a:gd name="connsiteX8" fmla="*/ 97854 w 359791"/>
                <a:gd name="connsiteY8" fmla="*/ 1073648 h 1085906"/>
                <a:gd name="connsiteX9" fmla="*/ 159766 w 359791"/>
                <a:gd name="connsiteY9" fmla="*/ 1080791 h 1085906"/>
                <a:gd name="connsiteX10" fmla="*/ 219298 w 359791"/>
                <a:gd name="connsiteY10" fmla="*/ 1085554 h 1085906"/>
                <a:gd name="connsiteX11" fmla="*/ 276448 w 359791"/>
                <a:gd name="connsiteY11" fmla="*/ 1085554 h 1085906"/>
                <a:gd name="connsiteX12" fmla="*/ 340741 w 359791"/>
                <a:gd name="connsiteY12" fmla="*/ 1085554 h 1085906"/>
                <a:gd name="connsiteX13" fmla="*/ 359791 w 359791"/>
                <a:gd name="connsiteY13" fmla="*/ 1083173 h 1085906"/>
                <a:gd name="connsiteX14" fmla="*/ 359791 w 359791"/>
                <a:gd name="connsiteY14" fmla="*/ 13991 h 1085906"/>
                <a:gd name="connsiteX0" fmla="*/ 359791 w 383622"/>
                <a:gd name="connsiteY0" fmla="*/ 13991 h 1085906"/>
                <a:gd name="connsiteX1" fmla="*/ 276448 w 383622"/>
                <a:gd name="connsiteY1" fmla="*/ 4466 h 1085906"/>
                <a:gd name="connsiteX2" fmla="*/ 231204 w 383622"/>
                <a:gd name="connsiteY2" fmla="*/ 2085 h 1085906"/>
                <a:gd name="connsiteX3" fmla="*/ 152623 w 383622"/>
                <a:gd name="connsiteY3" fmla="*/ 2085 h 1085906"/>
                <a:gd name="connsiteX4" fmla="*/ 93091 w 383622"/>
                <a:gd name="connsiteY4" fmla="*/ 16373 h 1085906"/>
                <a:gd name="connsiteX5" fmla="*/ 45466 w 383622"/>
                <a:gd name="connsiteY5" fmla="*/ 164010 h 1085906"/>
                <a:gd name="connsiteX6" fmla="*/ 223 w 383622"/>
                <a:gd name="connsiteY6" fmla="*/ 595016 h 1085906"/>
                <a:gd name="connsiteX7" fmla="*/ 31179 w 383622"/>
                <a:gd name="connsiteY7" fmla="*/ 976016 h 1085906"/>
                <a:gd name="connsiteX8" fmla="*/ 97854 w 383622"/>
                <a:gd name="connsiteY8" fmla="*/ 1073648 h 1085906"/>
                <a:gd name="connsiteX9" fmla="*/ 159766 w 383622"/>
                <a:gd name="connsiteY9" fmla="*/ 1080791 h 1085906"/>
                <a:gd name="connsiteX10" fmla="*/ 219298 w 383622"/>
                <a:gd name="connsiteY10" fmla="*/ 1085554 h 1085906"/>
                <a:gd name="connsiteX11" fmla="*/ 276448 w 383622"/>
                <a:gd name="connsiteY11" fmla="*/ 1085554 h 1085906"/>
                <a:gd name="connsiteX12" fmla="*/ 340741 w 383622"/>
                <a:gd name="connsiteY12" fmla="*/ 1085554 h 1085906"/>
                <a:gd name="connsiteX13" fmla="*/ 359791 w 383622"/>
                <a:gd name="connsiteY13" fmla="*/ 1083173 h 1085906"/>
                <a:gd name="connsiteX14" fmla="*/ 383604 w 383622"/>
                <a:gd name="connsiteY14" fmla="*/ 466429 h 1085906"/>
                <a:gd name="connsiteX15" fmla="*/ 359791 w 383622"/>
                <a:gd name="connsiteY15" fmla="*/ 13991 h 108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3622" h="1085906">
                  <a:moveTo>
                    <a:pt x="359791" y="13991"/>
                  </a:moveTo>
                  <a:lnTo>
                    <a:pt x="276448" y="4466"/>
                  </a:lnTo>
                  <a:cubicBezTo>
                    <a:pt x="255017" y="2482"/>
                    <a:pt x="251841" y="2482"/>
                    <a:pt x="231204" y="2085"/>
                  </a:cubicBezTo>
                  <a:cubicBezTo>
                    <a:pt x="210567" y="1688"/>
                    <a:pt x="175642" y="-296"/>
                    <a:pt x="152623" y="2085"/>
                  </a:cubicBezTo>
                  <a:cubicBezTo>
                    <a:pt x="129604" y="4466"/>
                    <a:pt x="110950" y="-10614"/>
                    <a:pt x="93091" y="16373"/>
                  </a:cubicBezTo>
                  <a:cubicBezTo>
                    <a:pt x="75232" y="43360"/>
                    <a:pt x="60944" y="67570"/>
                    <a:pt x="45466" y="164010"/>
                  </a:cubicBezTo>
                  <a:cubicBezTo>
                    <a:pt x="29988" y="260450"/>
                    <a:pt x="2604" y="459682"/>
                    <a:pt x="223" y="595016"/>
                  </a:cubicBezTo>
                  <a:cubicBezTo>
                    <a:pt x="-2158" y="730350"/>
                    <a:pt x="14907" y="896244"/>
                    <a:pt x="31179" y="976016"/>
                  </a:cubicBezTo>
                  <a:cubicBezTo>
                    <a:pt x="47451" y="1055788"/>
                    <a:pt x="76423" y="1056185"/>
                    <a:pt x="97854" y="1073648"/>
                  </a:cubicBezTo>
                  <a:cubicBezTo>
                    <a:pt x="119285" y="1091111"/>
                    <a:pt x="139525" y="1078807"/>
                    <a:pt x="159766" y="1080791"/>
                  </a:cubicBezTo>
                  <a:cubicBezTo>
                    <a:pt x="180007" y="1082775"/>
                    <a:pt x="199851" y="1084760"/>
                    <a:pt x="219298" y="1085554"/>
                  </a:cubicBezTo>
                  <a:cubicBezTo>
                    <a:pt x="238745" y="1086348"/>
                    <a:pt x="276448" y="1085554"/>
                    <a:pt x="276448" y="1085554"/>
                  </a:cubicBezTo>
                  <a:lnTo>
                    <a:pt x="340741" y="1085554"/>
                  </a:lnTo>
                  <a:cubicBezTo>
                    <a:pt x="354631" y="1085157"/>
                    <a:pt x="357211" y="1084165"/>
                    <a:pt x="359791" y="1083173"/>
                  </a:cubicBezTo>
                  <a:cubicBezTo>
                    <a:pt x="358997" y="875210"/>
                    <a:pt x="384398" y="674392"/>
                    <a:pt x="383604" y="466429"/>
                  </a:cubicBezTo>
                  <a:lnTo>
                    <a:pt x="359791" y="13991"/>
                  </a:lnTo>
                  <a:close/>
                </a:path>
              </a:pathLst>
            </a:custGeom>
            <a:solidFill>
              <a:srgbClr val="FF9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Arc 8"/>
            <p:cNvSpPr/>
            <p:nvPr/>
          </p:nvSpPr>
          <p:spPr>
            <a:xfrm>
              <a:off x="2702714" y="3276599"/>
              <a:ext cx="423869" cy="1064417"/>
            </a:xfrm>
            <a:prstGeom prst="arc">
              <a:avLst>
                <a:gd name="adj1" fmla="val 16200000"/>
                <a:gd name="adj2" fmla="val 5371115"/>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 name="Arc 9"/>
            <p:cNvSpPr/>
            <p:nvPr/>
          </p:nvSpPr>
          <p:spPr>
            <a:xfrm>
              <a:off x="2921795" y="3274218"/>
              <a:ext cx="445294" cy="1064417"/>
            </a:xfrm>
            <a:prstGeom prst="arc">
              <a:avLst>
                <a:gd name="adj1" fmla="val 5340443"/>
                <a:gd name="adj2" fmla="val 16483218"/>
              </a:avLst>
            </a:prstGeom>
            <a:solidFill>
              <a:srgbClr val="FF9393"/>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 name="Oval 1"/>
            <p:cNvSpPr/>
            <p:nvPr/>
          </p:nvSpPr>
          <p:spPr>
            <a:xfrm>
              <a:off x="2500991" y="3265714"/>
              <a:ext cx="1097280" cy="109728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2719388" y="3700463"/>
              <a:ext cx="200025" cy="2286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Can 4"/>
            <p:cNvSpPr/>
            <p:nvPr/>
          </p:nvSpPr>
          <p:spPr>
            <a:xfrm rot="16200000">
              <a:off x="2534841" y="3542110"/>
              <a:ext cx="235744" cy="547688"/>
            </a:xfrm>
            <a:prstGeom prst="can">
              <a:avLst>
                <a:gd name="adj" fmla="val 93434"/>
              </a:avLst>
            </a:prstGeom>
            <a:solidFill>
              <a:srgbClr val="69A12B">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0" name="Oval 19"/>
          <p:cNvSpPr/>
          <p:nvPr/>
        </p:nvSpPr>
        <p:spPr>
          <a:xfrm>
            <a:off x="6775448" y="3751942"/>
            <a:ext cx="1097280" cy="1097280"/>
          </a:xfrm>
          <a:prstGeom prst="ellipse">
            <a:avLst/>
          </a:prstGeom>
          <a:solidFill>
            <a:srgbClr val="FF939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Can 21"/>
          <p:cNvSpPr/>
          <p:nvPr/>
        </p:nvSpPr>
        <p:spPr>
          <a:xfrm rot="16200000">
            <a:off x="6342746" y="3585031"/>
            <a:ext cx="1901371" cy="1436912"/>
          </a:xfrm>
          <a:prstGeom prst="can">
            <a:avLst>
              <a:gd name="adj" fmla="val 58036"/>
            </a:avLst>
          </a:prstGeom>
          <a:solidFill>
            <a:srgbClr val="69A12B">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Oval 23"/>
          <p:cNvSpPr/>
          <p:nvPr/>
        </p:nvSpPr>
        <p:spPr>
          <a:xfrm>
            <a:off x="4373334" y="3788227"/>
            <a:ext cx="1097280" cy="1097280"/>
          </a:xfrm>
          <a:prstGeom prst="ellipse">
            <a:avLst/>
          </a:prstGeom>
          <a:solidFill>
            <a:srgbClr val="FF939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Can 24"/>
          <p:cNvSpPr/>
          <p:nvPr/>
        </p:nvSpPr>
        <p:spPr>
          <a:xfrm rot="16200000">
            <a:off x="4321635" y="3523342"/>
            <a:ext cx="1088571" cy="1647372"/>
          </a:xfrm>
          <a:prstGeom prst="can">
            <a:avLst>
              <a:gd name="adj" fmla="val 70036"/>
            </a:avLst>
          </a:prstGeom>
          <a:solidFill>
            <a:srgbClr val="69A12B">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6633029" y="2975428"/>
            <a:ext cx="1175657" cy="369332"/>
          </a:xfrm>
          <a:prstGeom prst="rect">
            <a:avLst/>
          </a:prstGeom>
          <a:noFill/>
        </p:spPr>
        <p:txBody>
          <a:bodyPr wrap="square" rtlCol="0">
            <a:spAutoFit/>
          </a:bodyPr>
          <a:lstStyle/>
          <a:p>
            <a:pPr algn="ctr"/>
            <a:r>
              <a:rPr lang="en-US" dirty="0" smtClean="0">
                <a:solidFill>
                  <a:prstClr val="black"/>
                </a:solidFill>
              </a:rPr>
              <a:t>too big</a:t>
            </a:r>
            <a:endParaRPr lang="en-US" dirty="0">
              <a:solidFill>
                <a:prstClr val="black"/>
              </a:solidFill>
            </a:endParaRPr>
          </a:p>
        </p:txBody>
      </p:sp>
      <p:sp>
        <p:nvSpPr>
          <p:cNvPr id="27" name="TextBox 26"/>
          <p:cNvSpPr txBox="1"/>
          <p:nvPr/>
        </p:nvSpPr>
        <p:spPr>
          <a:xfrm>
            <a:off x="2111828" y="3345542"/>
            <a:ext cx="1175657" cy="369332"/>
          </a:xfrm>
          <a:prstGeom prst="rect">
            <a:avLst/>
          </a:prstGeom>
          <a:noFill/>
        </p:spPr>
        <p:txBody>
          <a:bodyPr wrap="square" rtlCol="0">
            <a:spAutoFit/>
          </a:bodyPr>
          <a:lstStyle/>
          <a:p>
            <a:pPr algn="ctr"/>
            <a:r>
              <a:rPr lang="en-US" dirty="0" smtClean="0">
                <a:solidFill>
                  <a:prstClr val="black"/>
                </a:solidFill>
              </a:rPr>
              <a:t>too small</a:t>
            </a:r>
            <a:endParaRPr lang="en-US" dirty="0">
              <a:solidFill>
                <a:prstClr val="black"/>
              </a:solidFill>
            </a:endParaRPr>
          </a:p>
        </p:txBody>
      </p:sp>
      <p:sp>
        <p:nvSpPr>
          <p:cNvPr id="28" name="TextBox 27"/>
          <p:cNvSpPr txBox="1"/>
          <p:nvPr/>
        </p:nvSpPr>
        <p:spPr>
          <a:xfrm>
            <a:off x="4288972" y="3360057"/>
            <a:ext cx="1175657" cy="369332"/>
          </a:xfrm>
          <a:prstGeom prst="rect">
            <a:avLst/>
          </a:prstGeom>
          <a:noFill/>
        </p:spPr>
        <p:txBody>
          <a:bodyPr wrap="square" rtlCol="0">
            <a:spAutoFit/>
          </a:bodyPr>
          <a:lstStyle/>
          <a:p>
            <a:pPr algn="ctr"/>
            <a:r>
              <a:rPr lang="en-US" dirty="0">
                <a:solidFill>
                  <a:prstClr val="black"/>
                </a:solidFill>
              </a:rPr>
              <a:t>j</a:t>
            </a:r>
            <a:r>
              <a:rPr lang="en-US" dirty="0" smtClean="0">
                <a:solidFill>
                  <a:prstClr val="black"/>
                </a:solidFill>
              </a:rPr>
              <a:t>ust right</a:t>
            </a:r>
            <a:endParaRPr lang="en-US" dirty="0">
              <a:solidFill>
                <a:prstClr val="black"/>
              </a:solidFill>
            </a:endParaRPr>
          </a:p>
        </p:txBody>
      </p:sp>
    </p:spTree>
    <p:extLst>
      <p:ext uri="{BB962C8B-B14F-4D97-AF65-F5344CB8AC3E}">
        <p14:creationId xmlns:p14="http://schemas.microsoft.com/office/powerpoint/2010/main" val="3410163248"/>
      </p:ext>
    </p:extLst>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1730" name="Group 2"/>
          <p:cNvGrpSpPr>
            <a:grpSpLocks/>
          </p:cNvGrpSpPr>
          <p:nvPr/>
        </p:nvGrpSpPr>
        <p:grpSpPr bwMode="auto">
          <a:xfrm>
            <a:off x="5548313" y="2247900"/>
            <a:ext cx="2847975" cy="2832100"/>
            <a:chOff x="3494" y="1415"/>
            <a:chExt cx="1794" cy="1784"/>
          </a:xfrm>
        </p:grpSpPr>
        <p:sp>
          <p:nvSpPr>
            <p:cNvPr id="201743"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1744"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1745"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sp>
        <p:nvSpPr>
          <p:cNvPr id="201731" name="Rectangle 6"/>
          <p:cNvSpPr>
            <a:spLocks noGrp="1" noChangeArrowheads="1"/>
          </p:cNvSpPr>
          <p:nvPr>
            <p:ph type="title"/>
          </p:nvPr>
        </p:nvSpPr>
        <p:spPr/>
        <p:txBody>
          <a:bodyPr/>
          <a:lstStyle/>
          <a:p>
            <a:pPr eaLnBrk="1" hangingPunct="1"/>
            <a:r>
              <a:rPr lang="en-US" altLang="en-US" sz="4000" smtClean="0"/>
              <a:t>shoot nothing but the crystal</a:t>
            </a:r>
          </a:p>
        </p:txBody>
      </p:sp>
      <p:sp>
        <p:nvSpPr>
          <p:cNvPr id="201732"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solidFill>
                <a:srgbClr val="000000"/>
              </a:solidFill>
              <a:cs typeface="Arial" pitchFamily="34" charset="0"/>
            </a:endParaRPr>
          </a:p>
        </p:txBody>
      </p:sp>
      <p:grpSp>
        <p:nvGrpSpPr>
          <p:cNvPr id="244744" name="Group 8"/>
          <p:cNvGrpSpPr>
            <a:grpSpLocks/>
          </p:cNvGrpSpPr>
          <p:nvPr/>
        </p:nvGrpSpPr>
        <p:grpSpPr bwMode="auto">
          <a:xfrm>
            <a:off x="-188913" y="2224088"/>
            <a:ext cx="8586788" cy="2870200"/>
            <a:chOff x="-119" y="1401"/>
            <a:chExt cx="5409" cy="1808"/>
          </a:xfrm>
        </p:grpSpPr>
        <p:sp>
          <p:nvSpPr>
            <p:cNvPr id="201741" name="Rectangle 9"/>
            <p:cNvSpPr>
              <a:spLocks noChangeArrowheads="1"/>
            </p:cNvSpPr>
            <p:nvPr/>
          </p:nvSpPr>
          <p:spPr bwMode="auto">
            <a:xfrm>
              <a:off x="-119" y="1580"/>
              <a:ext cx="3767" cy="1381"/>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pic>
          <p:nvPicPr>
            <p:cNvPr id="201742" name="Picture 10" descr="diffimage"/>
            <p:cNvPicPr>
              <a:picLocks noChangeAspect="1" noChangeArrowheads="1"/>
            </p:cNvPicPr>
            <p:nvPr/>
          </p:nvPicPr>
          <p:blipFill>
            <a:blip r:embed="rId2">
              <a:lum bright="-60000" contrast="60000"/>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1734" name="Group 11"/>
          <p:cNvGrpSpPr>
            <a:grpSpLocks/>
          </p:cNvGrpSpPr>
          <p:nvPr/>
        </p:nvGrpSpPr>
        <p:grpSpPr bwMode="auto">
          <a:xfrm rot="5400000">
            <a:off x="1725612" y="4021138"/>
            <a:ext cx="2238375" cy="501650"/>
            <a:chOff x="1288" y="3758"/>
            <a:chExt cx="1410" cy="316"/>
          </a:xfrm>
        </p:grpSpPr>
        <p:sp>
          <p:nvSpPr>
            <p:cNvPr id="201736" name="Freeform 12"/>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1737" name="Rectangle 13"/>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1738" name="Freeform 14"/>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1739" name="Freeform 15"/>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1740" name="Oval 16"/>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sp>
        <p:nvSpPr>
          <p:cNvPr id="201735" name="Rectangle 17"/>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Tree>
    <p:extLst>
      <p:ext uri="{BB962C8B-B14F-4D97-AF65-F5344CB8AC3E}">
        <p14:creationId xmlns:p14="http://schemas.microsoft.com/office/powerpoint/2010/main" val="379533076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4744"/>
                                        </p:tgtEl>
                                        <p:attrNameLst>
                                          <p:attrName>style.visibility</p:attrName>
                                        </p:attrNameLst>
                                      </p:cBhvr>
                                      <p:to>
                                        <p:strVal val="visible"/>
                                      </p:to>
                                    </p:set>
                                    <p:animEffect transition="in" filter="wipe(left)">
                                      <p:cBhvr>
                                        <p:cTn id="7" dur="500"/>
                                        <p:tgtEl>
                                          <p:spTgt spid="244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2754" name="Group 2"/>
          <p:cNvGrpSpPr>
            <a:grpSpLocks/>
          </p:cNvGrpSpPr>
          <p:nvPr/>
        </p:nvGrpSpPr>
        <p:grpSpPr bwMode="auto">
          <a:xfrm>
            <a:off x="5548313" y="2247900"/>
            <a:ext cx="2847975" cy="2832100"/>
            <a:chOff x="3494" y="1415"/>
            <a:chExt cx="1794" cy="1784"/>
          </a:xfrm>
        </p:grpSpPr>
        <p:sp>
          <p:nvSpPr>
            <p:cNvPr id="202770"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2771"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2772"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grpSp>
        <p:nvGrpSpPr>
          <p:cNvPr id="202755" name="Group 6"/>
          <p:cNvGrpSpPr>
            <a:grpSpLocks/>
          </p:cNvGrpSpPr>
          <p:nvPr/>
        </p:nvGrpSpPr>
        <p:grpSpPr bwMode="auto">
          <a:xfrm>
            <a:off x="-188913" y="2224088"/>
            <a:ext cx="8586788" cy="2870200"/>
            <a:chOff x="-119" y="1401"/>
            <a:chExt cx="5409" cy="1808"/>
          </a:xfrm>
        </p:grpSpPr>
        <p:sp>
          <p:nvSpPr>
            <p:cNvPr id="202767" name="Rectangle 7"/>
            <p:cNvSpPr>
              <a:spLocks noChangeArrowheads="1"/>
            </p:cNvSpPr>
            <p:nvPr/>
          </p:nvSpPr>
          <p:spPr bwMode="auto">
            <a:xfrm>
              <a:off x="-23" y="2161"/>
              <a:ext cx="3767" cy="119"/>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2768" name="Rectangle 8"/>
            <p:cNvSpPr>
              <a:spLocks noChangeArrowheads="1"/>
            </p:cNvSpPr>
            <p:nvPr/>
          </p:nvSpPr>
          <p:spPr bwMode="auto">
            <a:xfrm>
              <a:off x="-119" y="1580"/>
              <a:ext cx="1316" cy="1381"/>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pic>
          <p:nvPicPr>
            <p:cNvPr id="202769" name="Picture 9"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2756" name="Rectangle 10"/>
          <p:cNvSpPr>
            <a:spLocks noGrp="1" noChangeArrowheads="1"/>
          </p:cNvSpPr>
          <p:nvPr>
            <p:ph type="title"/>
          </p:nvPr>
        </p:nvSpPr>
        <p:spPr/>
        <p:txBody>
          <a:bodyPr/>
          <a:lstStyle/>
          <a:p>
            <a:pPr eaLnBrk="1" hangingPunct="1"/>
            <a:r>
              <a:rPr lang="en-US" altLang="en-US" sz="4000" smtClean="0"/>
              <a:t>shoot nothing but the crystal</a:t>
            </a:r>
          </a:p>
        </p:txBody>
      </p:sp>
      <p:sp>
        <p:nvSpPr>
          <p:cNvPr id="202757" name="Text Box 11"/>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solidFill>
                <a:srgbClr val="000000"/>
              </a:solidFill>
              <a:cs typeface="Arial" pitchFamily="34" charset="0"/>
            </a:endParaRPr>
          </a:p>
        </p:txBody>
      </p:sp>
      <p:grpSp>
        <p:nvGrpSpPr>
          <p:cNvPr id="202758" name="Group 12"/>
          <p:cNvGrpSpPr>
            <a:grpSpLocks/>
          </p:cNvGrpSpPr>
          <p:nvPr/>
        </p:nvGrpSpPr>
        <p:grpSpPr bwMode="auto">
          <a:xfrm rot="5400000">
            <a:off x="1725612" y="4021138"/>
            <a:ext cx="2238375" cy="501650"/>
            <a:chOff x="1288" y="3758"/>
            <a:chExt cx="1410" cy="316"/>
          </a:xfrm>
        </p:grpSpPr>
        <p:sp>
          <p:nvSpPr>
            <p:cNvPr id="202762"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2763"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2764"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2765"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2766"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sp>
        <p:nvSpPr>
          <p:cNvPr id="202759" name="Rectangle 18"/>
          <p:cNvSpPr>
            <a:spLocks noChangeArrowheads="1"/>
          </p:cNvSpPr>
          <p:nvPr/>
        </p:nvSpPr>
        <p:spPr bwMode="auto">
          <a:xfrm>
            <a:off x="1887538" y="209073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2760" name="Rectangle 19"/>
          <p:cNvSpPr>
            <a:spLocks noChangeArrowheads="1"/>
          </p:cNvSpPr>
          <p:nvPr/>
        </p:nvSpPr>
        <p:spPr bwMode="auto">
          <a:xfrm>
            <a:off x="1893888" y="362108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2761" name="Rectangle 20"/>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Tree>
    <p:extLst>
      <p:ext uri="{BB962C8B-B14F-4D97-AF65-F5344CB8AC3E}">
        <p14:creationId xmlns:p14="http://schemas.microsoft.com/office/powerpoint/2010/main" val="2885365118"/>
      </p:ext>
    </p:extLst>
  </p:cSld>
  <p:clrMapOvr>
    <a:masterClrMapping/>
  </p:clrMapOvr>
  <p:transition spd="med"/>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66" name="AutoShape 22"/>
          <p:cNvSpPr>
            <a:spLocks noChangeArrowheads="1"/>
          </p:cNvSpPr>
          <p:nvPr/>
        </p:nvSpPr>
        <p:spPr bwMode="auto">
          <a:xfrm rot="16200000">
            <a:off x="3094038" y="2011362"/>
            <a:ext cx="2216150" cy="3044825"/>
          </a:xfrm>
          <a:prstGeom prst="triangle">
            <a:avLst>
              <a:gd name="adj" fmla="val 50000"/>
            </a:avLst>
          </a:prstGeom>
          <a:gradFill rotWithShape="1">
            <a:gsLst>
              <a:gs pos="0">
                <a:srgbClr val="4BFF4B"/>
              </a:gs>
              <a:gs pos="100000">
                <a:srgbClr val="C1FF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62146" name="Group 2"/>
          <p:cNvGrpSpPr>
            <a:grpSpLocks/>
          </p:cNvGrpSpPr>
          <p:nvPr/>
        </p:nvGrpSpPr>
        <p:grpSpPr bwMode="auto">
          <a:xfrm>
            <a:off x="5548313" y="2247900"/>
            <a:ext cx="2847975" cy="2832100"/>
            <a:chOff x="3494" y="1415"/>
            <a:chExt cx="1794" cy="1784"/>
          </a:xfrm>
        </p:grpSpPr>
        <p:sp>
          <p:nvSpPr>
            <p:cNvPr id="262147"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48"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2149"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262153" name="Picture 9"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73" name="Picture 29" descr="blur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9263" y="2214563"/>
            <a:ext cx="2870200" cy="2870200"/>
          </a:xfrm>
          <a:prstGeom prst="rect">
            <a:avLst/>
          </a:prstGeom>
          <a:noFill/>
          <a:extLst>
            <a:ext uri="{909E8E84-426E-40DD-AFC4-6F175D3DCCD1}">
              <a14:hiddenFill xmlns:a14="http://schemas.microsoft.com/office/drawing/2010/main">
                <a:solidFill>
                  <a:srgbClr val="FFFFFF"/>
                </a:solidFill>
              </a14:hiddenFill>
            </a:ext>
          </a:extLst>
        </p:spPr>
      </p:pic>
      <p:sp>
        <p:nvSpPr>
          <p:cNvPr id="262165" name="AutoShape 21"/>
          <p:cNvSpPr>
            <a:spLocks noChangeArrowheads="1"/>
          </p:cNvSpPr>
          <p:nvPr/>
        </p:nvSpPr>
        <p:spPr bwMode="auto">
          <a:xfrm rot="5400000">
            <a:off x="414338" y="1997075"/>
            <a:ext cx="2216150" cy="3044825"/>
          </a:xfrm>
          <a:prstGeom prst="triangle">
            <a:avLst>
              <a:gd name="adj" fmla="val 50000"/>
            </a:avLst>
          </a:prstGeom>
          <a:gradFill rotWithShape="1">
            <a:gsLst>
              <a:gs pos="0">
                <a:srgbClr val="4BFF4B"/>
              </a:gs>
              <a:gs pos="100000">
                <a:srgbClr val="C1FF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54" name="Rectangle 10"/>
          <p:cNvSpPr>
            <a:spLocks noGrp="1" noChangeArrowheads="1"/>
          </p:cNvSpPr>
          <p:nvPr>
            <p:ph type="title"/>
          </p:nvPr>
        </p:nvSpPr>
        <p:spPr/>
        <p:txBody>
          <a:bodyPr/>
          <a:lstStyle/>
          <a:p>
            <a:r>
              <a:rPr lang="en-US"/>
              <a:t>shoot nothing but the crystal</a:t>
            </a:r>
          </a:p>
        </p:txBody>
      </p:sp>
      <p:sp>
        <p:nvSpPr>
          <p:cNvPr id="262155" name="Text Box 11"/>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grpSp>
        <p:nvGrpSpPr>
          <p:cNvPr id="262156" name="Group 12"/>
          <p:cNvGrpSpPr>
            <a:grpSpLocks/>
          </p:cNvGrpSpPr>
          <p:nvPr/>
        </p:nvGrpSpPr>
        <p:grpSpPr bwMode="auto">
          <a:xfrm rot="5400000">
            <a:off x="1725612" y="4021138"/>
            <a:ext cx="2238375" cy="501650"/>
            <a:chOff x="1288" y="3758"/>
            <a:chExt cx="1410" cy="316"/>
          </a:xfrm>
        </p:grpSpPr>
        <p:sp>
          <p:nvSpPr>
            <p:cNvPr id="262157" name="Freeform 13"/>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2158"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62159"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2160"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2161"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2164" name="Rectangle 20"/>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8202991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2166"/>
                                        </p:tgtEl>
                                        <p:attrNameLst>
                                          <p:attrName>style.visibility</p:attrName>
                                        </p:attrNameLst>
                                      </p:cBhvr>
                                      <p:to>
                                        <p:strVal val="visible"/>
                                      </p:to>
                                    </p:set>
                                    <p:animEffect transition="in" filter="wipe(left)">
                                      <p:cBhvr>
                                        <p:cTn id="7" dur="500"/>
                                        <p:tgtEl>
                                          <p:spTgt spid="262166"/>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262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66"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3187" name="Group 19"/>
          <p:cNvGrpSpPr>
            <a:grpSpLocks/>
          </p:cNvGrpSpPr>
          <p:nvPr/>
        </p:nvGrpSpPr>
        <p:grpSpPr bwMode="auto">
          <a:xfrm>
            <a:off x="0" y="3214688"/>
            <a:ext cx="5724525" cy="703262"/>
            <a:chOff x="0" y="1519"/>
            <a:chExt cx="3606" cy="1405"/>
          </a:xfrm>
        </p:grpSpPr>
        <p:sp>
          <p:nvSpPr>
            <p:cNvPr id="263188" name="AutoShape 20"/>
            <p:cNvSpPr>
              <a:spLocks noChangeArrowheads="1"/>
            </p:cNvSpPr>
            <p:nvPr/>
          </p:nvSpPr>
          <p:spPr bwMode="auto">
            <a:xfrm rot="5400000">
              <a:off x="261" y="1258"/>
              <a:ext cx="1396" cy="1918"/>
            </a:xfrm>
            <a:prstGeom prst="triangle">
              <a:avLst>
                <a:gd name="adj" fmla="val 50000"/>
              </a:avLst>
            </a:prstGeom>
            <a:gradFill rotWithShape="1">
              <a:gsLst>
                <a:gs pos="0">
                  <a:srgbClr val="9BFF9B"/>
                </a:gs>
                <a:gs pos="100000">
                  <a:srgbClr val="C1FF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3189" name="AutoShape 21"/>
            <p:cNvSpPr>
              <a:spLocks noChangeArrowheads="1"/>
            </p:cNvSpPr>
            <p:nvPr/>
          </p:nvSpPr>
          <p:spPr bwMode="auto">
            <a:xfrm rot="16200000">
              <a:off x="1949" y="1267"/>
              <a:ext cx="1396" cy="1918"/>
            </a:xfrm>
            <a:prstGeom prst="triangle">
              <a:avLst>
                <a:gd name="adj" fmla="val 50000"/>
              </a:avLst>
            </a:prstGeom>
            <a:gradFill rotWithShape="1">
              <a:gsLst>
                <a:gs pos="0">
                  <a:srgbClr val="9BFF9B"/>
                </a:gs>
                <a:gs pos="100000">
                  <a:srgbClr val="C1FF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63170" name="Group 2"/>
          <p:cNvGrpSpPr>
            <a:grpSpLocks/>
          </p:cNvGrpSpPr>
          <p:nvPr/>
        </p:nvGrpSpPr>
        <p:grpSpPr bwMode="auto">
          <a:xfrm>
            <a:off x="0" y="3125788"/>
            <a:ext cx="5724525" cy="703262"/>
            <a:chOff x="0" y="1519"/>
            <a:chExt cx="3606" cy="1405"/>
          </a:xfrm>
        </p:grpSpPr>
        <p:sp>
          <p:nvSpPr>
            <p:cNvPr id="263171" name="AutoShape 3"/>
            <p:cNvSpPr>
              <a:spLocks noChangeArrowheads="1"/>
            </p:cNvSpPr>
            <p:nvPr/>
          </p:nvSpPr>
          <p:spPr bwMode="auto">
            <a:xfrm rot="5400000">
              <a:off x="261" y="1258"/>
              <a:ext cx="1396" cy="1918"/>
            </a:xfrm>
            <a:prstGeom prst="triangle">
              <a:avLst>
                <a:gd name="adj" fmla="val 50000"/>
              </a:avLst>
            </a:prstGeom>
            <a:gradFill rotWithShape="1">
              <a:gsLst>
                <a:gs pos="0">
                  <a:srgbClr val="9BFF9B"/>
                </a:gs>
                <a:gs pos="100000">
                  <a:srgbClr val="C1FF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3172" name="AutoShape 4"/>
            <p:cNvSpPr>
              <a:spLocks noChangeArrowheads="1"/>
            </p:cNvSpPr>
            <p:nvPr/>
          </p:nvSpPr>
          <p:spPr bwMode="auto">
            <a:xfrm rot="16200000">
              <a:off x="1949" y="1267"/>
              <a:ext cx="1396" cy="1918"/>
            </a:xfrm>
            <a:prstGeom prst="triangle">
              <a:avLst>
                <a:gd name="adj" fmla="val 50000"/>
              </a:avLst>
            </a:prstGeom>
            <a:gradFill rotWithShape="1">
              <a:gsLst>
                <a:gs pos="0">
                  <a:srgbClr val="9BFF9B"/>
                </a:gs>
                <a:gs pos="100000">
                  <a:srgbClr val="C1FF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63173" name="Group 5"/>
          <p:cNvGrpSpPr>
            <a:grpSpLocks/>
          </p:cNvGrpSpPr>
          <p:nvPr/>
        </p:nvGrpSpPr>
        <p:grpSpPr bwMode="auto">
          <a:xfrm>
            <a:off x="5548313" y="2247900"/>
            <a:ext cx="2847975" cy="2832100"/>
            <a:chOff x="3494" y="1415"/>
            <a:chExt cx="1794" cy="1784"/>
          </a:xfrm>
        </p:grpSpPr>
        <p:sp>
          <p:nvSpPr>
            <p:cNvPr id="263174" name="Rectangle 6"/>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3175" name="Line 7"/>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3176" name="Line 8"/>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263177" name="Picture 9"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8" name="Rectangle 10"/>
          <p:cNvSpPr>
            <a:spLocks noGrp="1" noChangeArrowheads="1"/>
          </p:cNvSpPr>
          <p:nvPr>
            <p:ph type="title"/>
          </p:nvPr>
        </p:nvSpPr>
        <p:spPr/>
        <p:txBody>
          <a:bodyPr/>
          <a:lstStyle/>
          <a:p>
            <a:r>
              <a:rPr lang="en-US"/>
              <a:t>shoot nothing but the crystal</a:t>
            </a:r>
          </a:p>
        </p:txBody>
      </p:sp>
      <p:sp>
        <p:nvSpPr>
          <p:cNvPr id="263179" name="Text Box 11"/>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grpSp>
        <p:nvGrpSpPr>
          <p:cNvPr id="263180" name="Group 12"/>
          <p:cNvGrpSpPr>
            <a:grpSpLocks/>
          </p:cNvGrpSpPr>
          <p:nvPr/>
        </p:nvGrpSpPr>
        <p:grpSpPr bwMode="auto">
          <a:xfrm rot="5400000">
            <a:off x="1725612" y="4021138"/>
            <a:ext cx="2238375" cy="501650"/>
            <a:chOff x="1288" y="3758"/>
            <a:chExt cx="1410" cy="316"/>
          </a:xfrm>
        </p:grpSpPr>
        <p:sp>
          <p:nvSpPr>
            <p:cNvPr id="263181" name="Freeform 13"/>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3182"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63183"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3184"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3185"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3186" name="Rectangle 18"/>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575526174"/>
      </p:ext>
    </p:extLst>
  </p:cSld>
  <p:clrMapOvr>
    <a:masterClrMapping/>
  </p:clrMapOvr>
  <p:transition spd="med"/>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4194" name="Group 2"/>
          <p:cNvGrpSpPr>
            <a:grpSpLocks/>
          </p:cNvGrpSpPr>
          <p:nvPr/>
        </p:nvGrpSpPr>
        <p:grpSpPr bwMode="auto">
          <a:xfrm>
            <a:off x="5548313" y="2247900"/>
            <a:ext cx="2847975" cy="2832100"/>
            <a:chOff x="3494" y="1415"/>
            <a:chExt cx="1794" cy="1784"/>
          </a:xfrm>
        </p:grpSpPr>
        <p:sp>
          <p:nvSpPr>
            <p:cNvPr id="264195"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196"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4197"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64199" name="Rectangle 7"/>
          <p:cNvSpPr>
            <a:spLocks noChangeArrowheads="1"/>
          </p:cNvSpPr>
          <p:nvPr/>
        </p:nvSpPr>
        <p:spPr bwMode="auto">
          <a:xfrm>
            <a:off x="-36513" y="3430588"/>
            <a:ext cx="5980113" cy="188912"/>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00" name="Rectangle 8"/>
          <p:cNvSpPr>
            <a:spLocks noChangeArrowheads="1"/>
          </p:cNvSpPr>
          <p:nvPr/>
        </p:nvSpPr>
        <p:spPr bwMode="auto">
          <a:xfrm>
            <a:off x="-188913" y="2508250"/>
            <a:ext cx="2089151" cy="2192338"/>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64201" name="Picture 9"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202" name="Rectangle 10"/>
          <p:cNvSpPr>
            <a:spLocks noGrp="1" noChangeArrowheads="1"/>
          </p:cNvSpPr>
          <p:nvPr>
            <p:ph type="title"/>
          </p:nvPr>
        </p:nvSpPr>
        <p:spPr/>
        <p:txBody>
          <a:bodyPr/>
          <a:lstStyle/>
          <a:p>
            <a:r>
              <a:rPr lang="en-US"/>
              <a:t>shoot nothing but the crystal</a:t>
            </a:r>
          </a:p>
        </p:txBody>
      </p:sp>
      <p:sp>
        <p:nvSpPr>
          <p:cNvPr id="264203" name="Text Box 11"/>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grpSp>
        <p:nvGrpSpPr>
          <p:cNvPr id="264204" name="Group 12"/>
          <p:cNvGrpSpPr>
            <a:grpSpLocks/>
          </p:cNvGrpSpPr>
          <p:nvPr/>
        </p:nvGrpSpPr>
        <p:grpSpPr bwMode="auto">
          <a:xfrm rot="5400000">
            <a:off x="1725612" y="4021138"/>
            <a:ext cx="2238375" cy="501650"/>
            <a:chOff x="1288" y="3758"/>
            <a:chExt cx="1410" cy="316"/>
          </a:xfrm>
        </p:grpSpPr>
        <p:sp>
          <p:nvSpPr>
            <p:cNvPr id="264205" name="Freeform 13"/>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4206"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64207"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4208"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4209"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4210" name="Rectangle 18"/>
          <p:cNvSpPr>
            <a:spLocks noChangeArrowheads="1"/>
          </p:cNvSpPr>
          <p:nvPr/>
        </p:nvSpPr>
        <p:spPr bwMode="auto">
          <a:xfrm>
            <a:off x="1887538" y="209073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11" name="Rectangle 19"/>
          <p:cNvSpPr>
            <a:spLocks noChangeArrowheads="1"/>
          </p:cNvSpPr>
          <p:nvPr/>
        </p:nvSpPr>
        <p:spPr bwMode="auto">
          <a:xfrm>
            <a:off x="1893888" y="362108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12" name="Rectangle 20"/>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75318455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42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42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4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200" grpId="0" animBg="1"/>
      <p:bldP spid="264210" grpId="0" animBg="1"/>
      <p:bldP spid="264211" grpId="0" animBg="1"/>
    </p:bldLst>
  </p:timing>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Tipping point for µfocus:</a:t>
            </a:r>
            <a:endParaRPr lang="en-US" dirty="0"/>
          </a:p>
        </p:txBody>
      </p:sp>
      <p:sp>
        <p:nvSpPr>
          <p:cNvPr id="4" name="TextBox 3"/>
          <p:cNvSpPr txBox="1"/>
          <p:nvPr/>
        </p:nvSpPr>
        <p:spPr>
          <a:xfrm>
            <a:off x="3124941" y="2629412"/>
            <a:ext cx="3950563" cy="1200329"/>
          </a:xfrm>
          <a:prstGeom prst="rect">
            <a:avLst/>
          </a:prstGeom>
          <a:noFill/>
        </p:spPr>
        <p:txBody>
          <a:bodyPr wrap="square" rtlCol="0">
            <a:spAutoFit/>
          </a:bodyPr>
          <a:lstStyle/>
          <a:p>
            <a:pPr fontAlgn="auto">
              <a:spcBef>
                <a:spcPts val="0"/>
              </a:spcBef>
              <a:spcAft>
                <a:spcPts val="0"/>
              </a:spcAft>
            </a:pPr>
            <a:r>
              <a:rPr lang="en-US" sz="7200" dirty="0" smtClean="0">
                <a:solidFill>
                  <a:srgbClr val="000000"/>
                </a:solidFill>
                <a:latin typeface="Arial"/>
              </a:rPr>
              <a:t>10 µm</a:t>
            </a:r>
            <a:endParaRPr lang="en-US" sz="7200" dirty="0">
              <a:solidFill>
                <a:srgbClr val="000000"/>
              </a:solidFill>
              <a:latin typeface="Arial"/>
            </a:endParaRPr>
          </a:p>
        </p:txBody>
      </p:sp>
      <p:grpSp>
        <p:nvGrpSpPr>
          <p:cNvPr id="18" name="Group 17"/>
          <p:cNvGrpSpPr/>
          <p:nvPr/>
        </p:nvGrpSpPr>
        <p:grpSpPr>
          <a:xfrm>
            <a:off x="1145219" y="4706553"/>
            <a:ext cx="5752438" cy="1638300"/>
            <a:chOff x="1145219" y="4706553"/>
            <a:chExt cx="5752438" cy="1638300"/>
          </a:xfrm>
        </p:grpSpPr>
        <p:sp>
          <p:nvSpPr>
            <p:cNvPr id="5" name="Rectangle 2"/>
            <p:cNvSpPr>
              <a:spLocks noChangeArrowheads="1"/>
            </p:cNvSpPr>
            <p:nvPr/>
          </p:nvSpPr>
          <p:spPr bwMode="auto">
            <a:xfrm>
              <a:off x="2135818" y="5382828"/>
              <a:ext cx="4641921" cy="76200"/>
            </a:xfrm>
            <a:prstGeom prst="rect">
              <a:avLst/>
            </a:prstGeom>
            <a:solidFill>
              <a:srgbClr val="4BFF4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6" name="Rectangle 10"/>
            <p:cNvSpPr>
              <a:spLocks noChangeArrowheads="1"/>
            </p:cNvSpPr>
            <p:nvPr/>
          </p:nvSpPr>
          <p:spPr bwMode="auto">
            <a:xfrm>
              <a:off x="1145219" y="5154228"/>
              <a:ext cx="1066800" cy="533400"/>
            </a:xfrm>
            <a:prstGeom prst="rect">
              <a:avLst/>
            </a:prstGeom>
            <a:gradFill rotWithShape="1">
              <a:gsLst>
                <a:gs pos="0">
                  <a:schemeClr val="bg1"/>
                </a:gs>
                <a:gs pos="50000">
                  <a:srgbClr val="4BFF4B"/>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srgbClr val="000000"/>
                </a:solidFill>
                <a:latin typeface="Arial"/>
                <a:cs typeface="Arial" charset="0"/>
              </a:endParaRPr>
            </a:p>
          </p:txBody>
        </p:sp>
        <p:grpSp>
          <p:nvGrpSpPr>
            <p:cNvPr id="7" name="Group 11"/>
            <p:cNvGrpSpPr>
              <a:grpSpLocks/>
            </p:cNvGrpSpPr>
            <p:nvPr/>
          </p:nvGrpSpPr>
          <p:grpSpPr bwMode="auto">
            <a:xfrm rot="5400000">
              <a:off x="6217413" y="5664609"/>
              <a:ext cx="1114425" cy="246063"/>
              <a:chOff x="1288" y="3758"/>
              <a:chExt cx="1410" cy="316"/>
            </a:xfrm>
          </p:grpSpPr>
          <p:sp>
            <p:nvSpPr>
              <p:cNvPr id="8" name="Freeform 12"/>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381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9" name="Rectangle 13"/>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0" name="Freeform 14"/>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11" name="Freeform 15"/>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12" name="Oval 16"/>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381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grpSp>
        <p:sp>
          <p:nvSpPr>
            <p:cNvPr id="13" name="Rectangle 17"/>
            <p:cNvSpPr>
              <a:spLocks noChangeAspect="1" noChangeArrowheads="1"/>
            </p:cNvSpPr>
            <p:nvPr/>
          </p:nvSpPr>
          <p:spPr bwMode="auto">
            <a:xfrm>
              <a:off x="2212019" y="5459028"/>
              <a:ext cx="109538" cy="6762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4" name="Rectangle 18"/>
            <p:cNvSpPr>
              <a:spLocks noChangeAspect="1" noChangeArrowheads="1"/>
            </p:cNvSpPr>
            <p:nvPr/>
          </p:nvSpPr>
          <p:spPr bwMode="auto">
            <a:xfrm>
              <a:off x="2212019" y="4706553"/>
              <a:ext cx="109538" cy="6762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5" name="TextBox 14"/>
            <p:cNvSpPr txBox="1"/>
            <p:nvPr/>
          </p:nvSpPr>
          <p:spPr>
            <a:xfrm>
              <a:off x="3974255" y="5702645"/>
              <a:ext cx="1024639"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~10 mm</a:t>
              </a:r>
              <a:endParaRPr lang="en-US" dirty="0">
                <a:solidFill>
                  <a:srgbClr val="000000"/>
                </a:solidFill>
                <a:latin typeface="Arial"/>
              </a:endParaRPr>
            </a:p>
          </p:txBody>
        </p:sp>
        <p:sp>
          <p:nvSpPr>
            <p:cNvPr id="16" name="AutoShape 4"/>
            <p:cNvSpPr>
              <a:spLocks noChangeArrowheads="1"/>
            </p:cNvSpPr>
            <p:nvPr/>
          </p:nvSpPr>
          <p:spPr bwMode="auto">
            <a:xfrm rot="16200000">
              <a:off x="3921144" y="3035248"/>
              <a:ext cx="642937" cy="4774359"/>
            </a:xfrm>
            <a:prstGeom prst="triangle">
              <a:avLst>
                <a:gd name="adj" fmla="val 50000"/>
              </a:avLst>
            </a:prstGeom>
            <a:solidFill>
              <a:srgbClr val="92D050"/>
            </a:solidFill>
            <a:ln>
              <a:noFill/>
            </a:ln>
            <a:effectLst/>
            <a:extLst/>
          </p:spPr>
          <p:txBody>
            <a:bodyPr wrap="none" anchor="ctr"/>
            <a:lstStyle/>
            <a:p>
              <a:pPr fontAlgn="auto">
                <a:spcBef>
                  <a:spcPts val="0"/>
                </a:spcBef>
                <a:spcAft>
                  <a:spcPts val="0"/>
                </a:spcAft>
              </a:pPr>
              <a:endParaRPr lang="en-US">
                <a:solidFill>
                  <a:srgbClr val="000000"/>
                </a:solidFill>
                <a:latin typeface="Arial"/>
              </a:endParaRPr>
            </a:p>
          </p:txBody>
        </p:sp>
        <p:sp>
          <p:nvSpPr>
            <p:cNvPr id="17" name="TextBox 16"/>
            <p:cNvSpPr txBox="1"/>
            <p:nvPr/>
          </p:nvSpPr>
          <p:spPr>
            <a:xfrm>
              <a:off x="4873542" y="5232515"/>
              <a:ext cx="1778051"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~1 </a:t>
              </a:r>
              <a:r>
                <a:rPr lang="en-US" dirty="0" err="1" smtClean="0">
                  <a:solidFill>
                    <a:srgbClr val="000000"/>
                  </a:solidFill>
                  <a:latin typeface="Arial"/>
                </a:rPr>
                <a:t>mrad</a:t>
              </a:r>
              <a:r>
                <a:rPr lang="en-US" dirty="0" smtClean="0">
                  <a:solidFill>
                    <a:srgbClr val="000000"/>
                  </a:solidFill>
                  <a:latin typeface="Arial"/>
                </a:rPr>
                <a:t> =0.06°</a:t>
              </a:r>
              <a:endParaRPr lang="en-US" dirty="0">
                <a:solidFill>
                  <a:srgbClr val="000000"/>
                </a:solidFill>
                <a:latin typeface="Arial"/>
              </a:endParaRPr>
            </a:p>
          </p:txBody>
        </p:sp>
      </p:grpSp>
    </p:spTree>
    <p:extLst>
      <p:ext uri="{BB962C8B-B14F-4D97-AF65-F5344CB8AC3E}">
        <p14:creationId xmlns:p14="http://schemas.microsoft.com/office/powerpoint/2010/main" val="21795113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p:cNvPicPr>
            <a:picLocks noChangeAspect="1" noChangeArrowheads="1"/>
          </p:cNvPicPr>
          <p:nvPr/>
        </p:nvPicPr>
        <p:blipFill>
          <a:blip r:embed="rId2">
            <a:extLst>
              <a:ext uri="{28A0092B-C50C-407E-A947-70E740481C1C}">
                <a14:useLocalDpi xmlns:a14="http://schemas.microsoft.com/office/drawing/2010/main" val="0"/>
              </a:ext>
            </a:extLst>
          </a:blip>
          <a:srcRect l="9334" t="29077" r="10667" b="9187"/>
          <a:stretch>
            <a:fillRect/>
          </a:stretch>
        </p:blipFill>
        <p:spPr bwMode="auto">
          <a:xfrm>
            <a:off x="0" y="2286000"/>
            <a:ext cx="9144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7875" name="Rectangle 3"/>
          <p:cNvSpPr>
            <a:spLocks noGrp="1" noChangeArrowheads="1"/>
          </p:cNvSpPr>
          <p:nvPr>
            <p:ph type="title"/>
          </p:nvPr>
        </p:nvSpPr>
        <p:spPr>
          <a:xfrm>
            <a:off x="715296" y="0"/>
            <a:ext cx="7772400" cy="1143000"/>
          </a:xfrm>
        </p:spPr>
        <p:txBody>
          <a:bodyPr/>
          <a:lstStyle/>
          <a:p>
            <a:pPr eaLnBrk="1" hangingPunct="1"/>
            <a:r>
              <a:rPr lang="en-US" altLang="en-US" sz="4000" dirty="0" smtClean="0"/>
              <a:t>Gaussian beam</a:t>
            </a:r>
            <a:endParaRPr lang="el-GR" altLang="en-US" sz="4000" dirty="0" smtClean="0"/>
          </a:p>
        </p:txBody>
      </p:sp>
      <p:sp>
        <p:nvSpPr>
          <p:cNvPr id="207876" name="Text Box 4"/>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solidFill>
                <a:srgbClr val="000000"/>
              </a:solidFill>
              <a:cs typeface="Arial" charset="0"/>
            </a:endParaRPr>
          </a:p>
        </p:txBody>
      </p:sp>
      <p:sp>
        <p:nvSpPr>
          <p:cNvPr id="305157" name="Text Box 5"/>
          <p:cNvSpPr txBox="1">
            <a:spLocks noChangeArrowheads="1"/>
          </p:cNvSpPr>
          <p:nvPr/>
        </p:nvSpPr>
        <p:spPr bwMode="auto">
          <a:xfrm>
            <a:off x="5257800" y="1752600"/>
            <a:ext cx="1314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FF"/>
                </a:solidFill>
                <a:cs typeface="Arial" charset="0"/>
              </a:rPr>
              <a:t>50% of flux</a:t>
            </a:r>
          </a:p>
        </p:txBody>
      </p:sp>
      <p:sp>
        <p:nvSpPr>
          <p:cNvPr id="305158" name="Text Box 6"/>
          <p:cNvSpPr txBox="1">
            <a:spLocks noChangeArrowheads="1"/>
          </p:cNvSpPr>
          <p:nvPr/>
        </p:nvSpPr>
        <p:spPr bwMode="auto">
          <a:xfrm>
            <a:off x="6705600" y="2438400"/>
            <a:ext cx="160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FF0000"/>
                </a:solidFill>
                <a:cs typeface="Arial" charset="0"/>
              </a:rPr>
              <a:t>the other 50%</a:t>
            </a:r>
          </a:p>
        </p:txBody>
      </p:sp>
      <p:sp>
        <p:nvSpPr>
          <p:cNvPr id="305159" name="Line 7"/>
          <p:cNvSpPr>
            <a:spLocks noChangeShapeType="1"/>
          </p:cNvSpPr>
          <p:nvPr/>
        </p:nvSpPr>
        <p:spPr bwMode="auto">
          <a:xfrm flipH="1">
            <a:off x="4953000" y="2057400"/>
            <a:ext cx="304800" cy="3810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305160" name="Line 8"/>
          <p:cNvSpPr>
            <a:spLocks noChangeShapeType="1"/>
          </p:cNvSpPr>
          <p:nvPr/>
        </p:nvSpPr>
        <p:spPr bwMode="auto">
          <a:xfrm flipH="1">
            <a:off x="6324600" y="2667000"/>
            <a:ext cx="304800" cy="457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305161" name="Rectangle 9"/>
          <p:cNvSpPr>
            <a:spLocks noChangeArrowheads="1"/>
          </p:cNvSpPr>
          <p:nvPr/>
        </p:nvSpPr>
        <p:spPr bwMode="auto">
          <a:xfrm>
            <a:off x="0" y="1905000"/>
            <a:ext cx="1752600" cy="533400"/>
          </a:xfrm>
          <a:prstGeom prst="rect">
            <a:avLst/>
          </a:prstGeom>
          <a:gradFill rotWithShape="1">
            <a:gsLst>
              <a:gs pos="0">
                <a:schemeClr val="bg1"/>
              </a:gs>
              <a:gs pos="50000">
                <a:srgbClr val="4BFF4B"/>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srgbClr val="000000"/>
              </a:solidFill>
              <a:latin typeface="Arial"/>
              <a:cs typeface="Arial" charset="0"/>
            </a:endParaRPr>
          </a:p>
        </p:txBody>
      </p:sp>
      <p:grpSp>
        <p:nvGrpSpPr>
          <p:cNvPr id="207882" name="Group 10"/>
          <p:cNvGrpSpPr>
            <a:grpSpLocks/>
          </p:cNvGrpSpPr>
          <p:nvPr/>
        </p:nvGrpSpPr>
        <p:grpSpPr bwMode="auto">
          <a:xfrm rot="5400000">
            <a:off x="1166019" y="2415381"/>
            <a:ext cx="1114425" cy="246063"/>
            <a:chOff x="1288" y="3758"/>
            <a:chExt cx="1410" cy="316"/>
          </a:xfrm>
        </p:grpSpPr>
        <p:sp>
          <p:nvSpPr>
            <p:cNvPr id="207883" name="Freeform 11"/>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381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07884" name="Rectangle 12"/>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207885" name="Freeform 13"/>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07886" name="Freeform 14"/>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07887" name="Oval 15"/>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381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grpSp>
    </p:spTree>
    <p:extLst>
      <p:ext uri="{BB962C8B-B14F-4D97-AF65-F5344CB8AC3E}">
        <p14:creationId xmlns:p14="http://schemas.microsoft.com/office/powerpoint/2010/main" val="146720708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51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515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515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5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7" grpId="0"/>
      <p:bldP spid="305158" grpId="0"/>
      <p:bldP spid="305159" grpId="0" animBg="1"/>
      <p:bldP spid="305160"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ChangeArrowheads="1"/>
          </p:cNvSpPr>
          <p:nvPr/>
        </p:nvSpPr>
        <p:spPr bwMode="auto">
          <a:xfrm>
            <a:off x="990600" y="2133600"/>
            <a:ext cx="762000" cy="76200"/>
          </a:xfrm>
          <a:prstGeom prst="rect">
            <a:avLst/>
          </a:prstGeom>
          <a:solidFill>
            <a:srgbClr val="4BFF4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pic>
        <p:nvPicPr>
          <p:cNvPr id="208899" name="Picture 3"/>
          <p:cNvPicPr>
            <a:picLocks noChangeAspect="1" noChangeArrowheads="1"/>
          </p:cNvPicPr>
          <p:nvPr/>
        </p:nvPicPr>
        <p:blipFill>
          <a:blip r:embed="rId2">
            <a:extLst>
              <a:ext uri="{28A0092B-C50C-407E-A947-70E740481C1C}">
                <a14:useLocalDpi xmlns:a14="http://schemas.microsoft.com/office/drawing/2010/main" val="0"/>
              </a:ext>
            </a:extLst>
          </a:blip>
          <a:srcRect l="9373" t="29143" r="10649" b="9177"/>
          <a:stretch>
            <a:fillRect/>
          </a:stretch>
        </p:blipFill>
        <p:spPr bwMode="auto">
          <a:xfrm>
            <a:off x="0" y="2284413"/>
            <a:ext cx="9140825" cy="426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8900" name="Rectangle 4"/>
          <p:cNvSpPr>
            <a:spLocks noGrp="1" noChangeArrowheads="1"/>
          </p:cNvSpPr>
          <p:nvPr>
            <p:ph type="title"/>
          </p:nvPr>
        </p:nvSpPr>
        <p:spPr>
          <a:xfrm>
            <a:off x="730045" y="0"/>
            <a:ext cx="7772400" cy="1143000"/>
          </a:xfrm>
        </p:spPr>
        <p:txBody>
          <a:bodyPr/>
          <a:lstStyle/>
          <a:p>
            <a:pPr eaLnBrk="1" hangingPunct="1"/>
            <a:r>
              <a:rPr lang="en-US" altLang="en-US" sz="4000" dirty="0" smtClean="0"/>
              <a:t>Collimated beam</a:t>
            </a:r>
            <a:endParaRPr lang="el-GR" altLang="en-US" sz="4000" dirty="0" smtClean="0"/>
          </a:p>
        </p:txBody>
      </p:sp>
      <p:sp>
        <p:nvSpPr>
          <p:cNvPr id="208901" name="Text Box 5"/>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solidFill>
                <a:srgbClr val="000000"/>
              </a:solidFill>
              <a:cs typeface="Arial" charset="0"/>
            </a:endParaRPr>
          </a:p>
        </p:txBody>
      </p:sp>
      <p:sp>
        <p:nvSpPr>
          <p:cNvPr id="208902" name="Text Box 6"/>
          <p:cNvSpPr txBox="1">
            <a:spLocks noChangeArrowheads="1"/>
          </p:cNvSpPr>
          <p:nvPr/>
        </p:nvSpPr>
        <p:spPr bwMode="auto">
          <a:xfrm>
            <a:off x="5257800" y="1752600"/>
            <a:ext cx="1441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FF"/>
                </a:solidFill>
                <a:cs typeface="Arial" charset="0"/>
              </a:rPr>
              <a:t>100% of flux</a:t>
            </a:r>
          </a:p>
        </p:txBody>
      </p:sp>
      <p:sp>
        <p:nvSpPr>
          <p:cNvPr id="208903" name="Text Box 7"/>
          <p:cNvSpPr txBox="1">
            <a:spLocks noChangeArrowheads="1"/>
          </p:cNvSpPr>
          <p:nvPr/>
        </p:nvSpPr>
        <p:spPr bwMode="auto">
          <a:xfrm>
            <a:off x="6705600" y="2438400"/>
            <a:ext cx="514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FF0000"/>
                </a:solidFill>
                <a:cs typeface="Arial" charset="0"/>
              </a:rPr>
              <a:t>0%</a:t>
            </a:r>
          </a:p>
        </p:txBody>
      </p:sp>
      <p:sp>
        <p:nvSpPr>
          <p:cNvPr id="208904" name="Line 8"/>
          <p:cNvSpPr>
            <a:spLocks noChangeShapeType="1"/>
          </p:cNvSpPr>
          <p:nvPr/>
        </p:nvSpPr>
        <p:spPr bwMode="auto">
          <a:xfrm flipH="1">
            <a:off x="4953000" y="2057400"/>
            <a:ext cx="304800" cy="3810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08905" name="Line 9"/>
          <p:cNvSpPr>
            <a:spLocks noChangeShapeType="1"/>
          </p:cNvSpPr>
          <p:nvPr/>
        </p:nvSpPr>
        <p:spPr bwMode="auto">
          <a:xfrm flipH="1">
            <a:off x="6324600" y="2667000"/>
            <a:ext cx="304800" cy="457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306186" name="Rectangle 10"/>
          <p:cNvSpPr>
            <a:spLocks noChangeArrowheads="1"/>
          </p:cNvSpPr>
          <p:nvPr/>
        </p:nvSpPr>
        <p:spPr bwMode="auto">
          <a:xfrm>
            <a:off x="0" y="1905000"/>
            <a:ext cx="1066800" cy="533400"/>
          </a:xfrm>
          <a:prstGeom prst="rect">
            <a:avLst/>
          </a:prstGeom>
          <a:gradFill rotWithShape="1">
            <a:gsLst>
              <a:gs pos="0">
                <a:schemeClr val="bg1"/>
              </a:gs>
              <a:gs pos="50000">
                <a:srgbClr val="4BFF4B"/>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srgbClr val="000000"/>
              </a:solidFill>
              <a:latin typeface="Arial"/>
              <a:cs typeface="Arial" charset="0"/>
            </a:endParaRPr>
          </a:p>
        </p:txBody>
      </p:sp>
      <p:grpSp>
        <p:nvGrpSpPr>
          <p:cNvPr id="208907" name="Group 11"/>
          <p:cNvGrpSpPr>
            <a:grpSpLocks/>
          </p:cNvGrpSpPr>
          <p:nvPr/>
        </p:nvGrpSpPr>
        <p:grpSpPr bwMode="auto">
          <a:xfrm rot="5400000">
            <a:off x="1166019" y="2415381"/>
            <a:ext cx="1114425" cy="246063"/>
            <a:chOff x="1288" y="3758"/>
            <a:chExt cx="1410" cy="316"/>
          </a:xfrm>
        </p:grpSpPr>
        <p:sp>
          <p:nvSpPr>
            <p:cNvPr id="208910" name="Freeform 12"/>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381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08911" name="Rectangle 13"/>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208912" name="Freeform 14"/>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08913" name="Freeform 15"/>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08914" name="Oval 16"/>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381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grpSp>
      <p:sp>
        <p:nvSpPr>
          <p:cNvPr id="208908" name="Rectangle 17"/>
          <p:cNvSpPr>
            <a:spLocks noChangeAspect="1" noChangeArrowheads="1"/>
          </p:cNvSpPr>
          <p:nvPr/>
        </p:nvSpPr>
        <p:spPr bwMode="auto">
          <a:xfrm>
            <a:off x="1066800" y="2209800"/>
            <a:ext cx="109538" cy="6762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208909" name="Rectangle 18"/>
          <p:cNvSpPr>
            <a:spLocks noChangeAspect="1" noChangeArrowheads="1"/>
          </p:cNvSpPr>
          <p:nvPr/>
        </p:nvSpPr>
        <p:spPr bwMode="auto">
          <a:xfrm>
            <a:off x="1066800" y="1457325"/>
            <a:ext cx="109538" cy="6762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Tree>
    <p:extLst>
      <p:ext uri="{BB962C8B-B14F-4D97-AF65-F5344CB8AC3E}">
        <p14:creationId xmlns:p14="http://schemas.microsoft.com/office/powerpoint/2010/main" val="93380351"/>
      </p:ext>
    </p:extLst>
  </p:cSld>
  <p:clrMapOvr>
    <a:masterClrMapping/>
  </p:clrMapOvr>
  <p:transition spd="med"/>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685800" y="566738"/>
            <a:ext cx="7772400" cy="1143000"/>
          </a:xfrm>
        </p:spPr>
        <p:txBody>
          <a:bodyPr/>
          <a:lstStyle/>
          <a:p>
            <a:pPr eaLnBrk="1" hangingPunct="1"/>
            <a:r>
              <a:rPr lang="en-US" altLang="en-US" sz="4800" smtClean="0"/>
              <a:t>beam size vs xtal size</a:t>
            </a:r>
          </a:p>
        </p:txBody>
      </p:sp>
      <p:sp>
        <p:nvSpPr>
          <p:cNvPr id="299011" name="Text Box 3"/>
          <p:cNvSpPr txBox="1">
            <a:spLocks noChangeArrowheads="1"/>
          </p:cNvSpPr>
          <p:nvPr/>
        </p:nvSpPr>
        <p:spPr bwMode="auto">
          <a:xfrm>
            <a:off x="533400" y="1771650"/>
            <a:ext cx="8610600" cy="294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pitchFamily="34" charset="0"/>
              </a:defRPr>
            </a:lvl1pPr>
            <a:lvl2pPr marL="800100" indent="-34290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1" eaLnBrk="1" hangingPunct="1">
              <a:lnSpc>
                <a:spcPct val="130000"/>
              </a:lnSpc>
              <a:spcBef>
                <a:spcPct val="0"/>
              </a:spcBef>
              <a:buFontTx/>
              <a:buAutoNum type="arabicPeriod"/>
            </a:pPr>
            <a:r>
              <a:rPr lang="en-US" altLang="en-US" sz="3600">
                <a:solidFill>
                  <a:srgbClr val="808080"/>
                </a:solidFill>
                <a:cs typeface="Arial" pitchFamily="34" charset="0"/>
              </a:rPr>
              <a:t>   Put your crystal into the beam</a:t>
            </a:r>
          </a:p>
          <a:p>
            <a:pPr lvl="1" eaLnBrk="1" hangingPunct="1">
              <a:lnSpc>
                <a:spcPct val="130000"/>
              </a:lnSpc>
              <a:spcBef>
                <a:spcPct val="0"/>
              </a:spcBef>
              <a:buFontTx/>
              <a:buAutoNum type="arabicPeriod"/>
            </a:pPr>
            <a:r>
              <a:rPr lang="en-US" altLang="en-US" sz="3600">
                <a:solidFill>
                  <a:srgbClr val="808080"/>
                </a:solidFill>
                <a:cs typeface="Arial" pitchFamily="34" charset="0"/>
              </a:rPr>
              <a:t>   Shoot the whole crystal</a:t>
            </a:r>
          </a:p>
          <a:p>
            <a:pPr lvl="1" eaLnBrk="1" hangingPunct="1">
              <a:lnSpc>
                <a:spcPct val="130000"/>
              </a:lnSpc>
              <a:spcBef>
                <a:spcPct val="0"/>
              </a:spcBef>
              <a:buFontTx/>
              <a:buAutoNum type="arabicPeriod"/>
            </a:pPr>
            <a:r>
              <a:rPr lang="en-US" altLang="en-US" sz="3600">
                <a:solidFill>
                  <a:srgbClr val="808080"/>
                </a:solidFill>
                <a:cs typeface="Arial" pitchFamily="34" charset="0"/>
              </a:rPr>
              <a:t>   Shoot nothing but the crystal</a:t>
            </a:r>
          </a:p>
          <a:p>
            <a:pPr lvl="1" eaLnBrk="1" hangingPunct="1">
              <a:lnSpc>
                <a:spcPct val="130000"/>
              </a:lnSpc>
              <a:spcBef>
                <a:spcPct val="0"/>
              </a:spcBef>
              <a:buFontTx/>
              <a:buAutoNum type="arabicPeriod"/>
            </a:pPr>
            <a:r>
              <a:rPr lang="en-US" altLang="en-US" sz="3600">
                <a:solidFill>
                  <a:srgbClr val="FF0000"/>
                </a:solidFill>
                <a:cs typeface="Arial" pitchFamily="34" charset="0"/>
              </a:rPr>
              <a:t>   Back off!</a:t>
            </a:r>
          </a:p>
        </p:txBody>
      </p:sp>
    </p:spTree>
    <p:extLst>
      <p:ext uri="{BB962C8B-B14F-4D97-AF65-F5344CB8AC3E}">
        <p14:creationId xmlns:p14="http://schemas.microsoft.com/office/powerpoint/2010/main" val="352288172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90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685800" y="609599"/>
            <a:ext cx="7772400" cy="2114551"/>
          </a:xfrm>
        </p:spPr>
        <p:txBody>
          <a:bodyPr/>
          <a:lstStyle/>
          <a:p>
            <a:r>
              <a:rPr lang="en-US" altLang="en-US" sz="4800" dirty="0" smtClean="0"/>
              <a:t>The </a:t>
            </a:r>
            <a:br>
              <a:rPr lang="en-US" altLang="en-US" sz="4800" dirty="0" smtClean="0"/>
            </a:br>
            <a:r>
              <a:rPr lang="en-US" altLang="en-US" sz="4800" dirty="0" smtClean="0"/>
              <a:t>“threshold of solvability”</a:t>
            </a:r>
            <a:br>
              <a:rPr lang="en-US" altLang="en-US" sz="4800" dirty="0" smtClean="0"/>
            </a:br>
            <a:r>
              <a:rPr lang="en-US" altLang="en-US" sz="4800" dirty="0" smtClean="0"/>
              <a:t>is sharp!</a:t>
            </a:r>
          </a:p>
        </p:txBody>
      </p:sp>
      <p:sp>
        <p:nvSpPr>
          <p:cNvPr id="59395" name="Content Placeholder 2"/>
          <p:cNvSpPr>
            <a:spLocks noGrp="1"/>
          </p:cNvSpPr>
          <p:nvPr>
            <p:ph idx="1"/>
          </p:nvPr>
        </p:nvSpPr>
        <p:spPr>
          <a:xfrm>
            <a:off x="685800" y="3282950"/>
            <a:ext cx="7772400" cy="2813050"/>
          </a:xfrm>
        </p:spPr>
        <p:txBody>
          <a:bodyPr/>
          <a:lstStyle/>
          <a:p>
            <a:pPr marL="0" indent="0" algn="ctr">
              <a:buFontTx/>
              <a:buNone/>
            </a:pPr>
            <a:r>
              <a:rPr lang="en-US" altLang="en-US" smtClean="0"/>
              <a:t>How can we predict success/failure?</a:t>
            </a:r>
          </a:p>
        </p:txBody>
      </p:sp>
      <p:sp>
        <p:nvSpPr>
          <p:cNvPr id="4" name="Rectangle 2"/>
          <p:cNvSpPr txBox="1">
            <a:spLocks noChangeArrowheads="1"/>
          </p:cNvSpPr>
          <p:nvPr/>
        </p:nvSpPr>
        <p:spPr bwMode="auto">
          <a:xfrm>
            <a:off x="685800" y="4700788"/>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altLang="en-US" sz="6000" kern="0" smtClean="0">
                <a:solidFill>
                  <a:srgbClr val="000000"/>
                </a:solidFill>
              </a:rPr>
              <a:t>Know Thy Experiment</a:t>
            </a:r>
            <a:endParaRPr lang="en-US" altLang="en-US" sz="6000" kern="0" dirty="0" smtClean="0">
              <a:solidFill>
                <a:srgbClr val="000000"/>
              </a:solidFill>
            </a:endParaRPr>
          </a:p>
        </p:txBody>
      </p:sp>
    </p:spTree>
    <p:extLst>
      <p:ext uri="{BB962C8B-B14F-4D97-AF65-F5344CB8AC3E}">
        <p14:creationId xmlns:p14="http://schemas.microsoft.com/office/powerpoint/2010/main" val="423943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34" name="Group 90133"/>
          <p:cNvGrpSpPr>
            <a:grpSpLocks/>
          </p:cNvGrpSpPr>
          <p:nvPr/>
        </p:nvGrpSpPr>
        <p:grpSpPr bwMode="auto">
          <a:xfrm>
            <a:off x="3836988" y="2106613"/>
            <a:ext cx="3873500" cy="3886200"/>
            <a:chOff x="3837709" y="2105892"/>
            <a:chExt cx="3873196" cy="3886760"/>
          </a:xfrm>
        </p:grpSpPr>
        <p:cxnSp>
          <p:nvCxnSpPr>
            <p:cNvPr id="15" name="Straight Connector 14"/>
            <p:cNvCxnSpPr/>
            <p:nvPr/>
          </p:nvCxnSpPr>
          <p:spPr>
            <a:xfrm flipV="1">
              <a:off x="5960029" y="2105892"/>
              <a:ext cx="0" cy="19433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960029" y="4049272"/>
              <a:ext cx="0" cy="19433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837709" y="4108017"/>
              <a:ext cx="21223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953680" y="4108017"/>
              <a:ext cx="175722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960029" y="2590149"/>
              <a:ext cx="1230216" cy="151786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4558377" y="2756861"/>
              <a:ext cx="1401652" cy="135115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5960029" y="4108017"/>
              <a:ext cx="1230216" cy="132257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4794896" y="4011167"/>
              <a:ext cx="1230216" cy="15162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5960029" y="3349083"/>
              <a:ext cx="1479434" cy="79068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156771" y="3431645"/>
              <a:ext cx="1803258" cy="61762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5252060" y="2493298"/>
              <a:ext cx="701620" cy="155597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5880661" y="2493298"/>
              <a:ext cx="693684" cy="161472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960029" y="4108017"/>
              <a:ext cx="1479434" cy="66208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258409" y="4108017"/>
              <a:ext cx="695270" cy="172744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5960029" y="4108017"/>
              <a:ext cx="614315" cy="160043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4267887" y="4139772"/>
              <a:ext cx="1612773" cy="78592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a:grpSpLocks/>
          </p:cNvGrpSpPr>
          <p:nvPr/>
        </p:nvGrpSpPr>
        <p:grpSpPr bwMode="auto">
          <a:xfrm>
            <a:off x="1011238" y="2382838"/>
            <a:ext cx="6843712" cy="2036762"/>
            <a:chOff x="1011381" y="2382982"/>
            <a:chExt cx="6844146" cy="2036002"/>
          </a:xfrm>
        </p:grpSpPr>
        <p:cxnSp>
          <p:nvCxnSpPr>
            <p:cNvPr id="3" name="Straight Connector 2"/>
            <p:cNvCxnSpPr>
              <a:endCxn id="205829" idx="0"/>
            </p:cNvCxnSpPr>
            <p:nvPr/>
          </p:nvCxnSpPr>
          <p:spPr>
            <a:xfrm flipV="1">
              <a:off x="1011381" y="3888957"/>
              <a:ext cx="4869171" cy="265014"/>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205829" idx="2"/>
            </p:cNvCxnSpPr>
            <p:nvPr/>
          </p:nvCxnSpPr>
          <p:spPr>
            <a:xfrm>
              <a:off x="1011381" y="4174600"/>
              <a:ext cx="5013643" cy="244384"/>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205829" idx="2"/>
            </p:cNvCxnSpPr>
            <p:nvPr/>
          </p:nvCxnSpPr>
          <p:spPr>
            <a:xfrm flipV="1">
              <a:off x="6025024" y="3136763"/>
              <a:ext cx="1830503" cy="1282221"/>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880552" y="2382982"/>
              <a:ext cx="1830504" cy="1505975"/>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grpSp>
      <p:sp>
        <p:nvSpPr>
          <p:cNvPr id="205828" name="Rectangle 2"/>
          <p:cNvSpPr>
            <a:spLocks noGrp="1" noChangeArrowheads="1"/>
          </p:cNvSpPr>
          <p:nvPr>
            <p:ph type="title"/>
          </p:nvPr>
        </p:nvSpPr>
        <p:spPr>
          <a:xfrm>
            <a:off x="457200" y="0"/>
            <a:ext cx="8229600" cy="1143000"/>
          </a:xfrm>
        </p:spPr>
        <p:txBody>
          <a:bodyPr/>
          <a:lstStyle/>
          <a:p>
            <a:pPr eaLnBrk="1" hangingPunct="1"/>
            <a:r>
              <a:rPr lang="en-US" altLang="en-US" sz="5400" smtClean="0"/>
              <a:t>Background scattering</a:t>
            </a:r>
          </a:p>
        </p:txBody>
      </p:sp>
      <p:pic>
        <p:nvPicPr>
          <p:cNvPr id="205829" name="Picture 6"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15938">
            <a:off x="5651500" y="3879850"/>
            <a:ext cx="6032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1159" name="AutoShape 7"/>
          <p:cNvSpPr>
            <a:spLocks noChangeArrowheads="1"/>
          </p:cNvSpPr>
          <p:nvPr/>
        </p:nvSpPr>
        <p:spPr bwMode="auto">
          <a:xfrm rot="5400000">
            <a:off x="5882481" y="3596482"/>
            <a:ext cx="5278437" cy="584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484 w 21600"/>
              <a:gd name="T13" fmla="*/ 2484 h 21600"/>
              <a:gd name="T14" fmla="*/ 19116 w 21600"/>
              <a:gd name="T15" fmla="*/ 19116 h 21600"/>
            </a:gdLst>
            <a:ahLst/>
            <a:cxnLst>
              <a:cxn ang="T8">
                <a:pos x="T0" y="T1"/>
              </a:cxn>
              <a:cxn ang="T9">
                <a:pos x="T2" y="T3"/>
              </a:cxn>
              <a:cxn ang="T10">
                <a:pos x="T4" y="T5"/>
              </a:cxn>
              <a:cxn ang="T11">
                <a:pos x="T6" y="T7"/>
              </a:cxn>
            </a:cxnLst>
            <a:rect l="T12" t="T13" r="T14" b="T15"/>
            <a:pathLst>
              <a:path w="21600" h="21600">
                <a:moveTo>
                  <a:pt x="0" y="0"/>
                </a:moveTo>
                <a:lnTo>
                  <a:pt x="1368" y="21600"/>
                </a:lnTo>
                <a:lnTo>
                  <a:pt x="20232"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sp>
        <p:nvSpPr>
          <p:cNvPr id="205831" name="AutoShape 18"/>
          <p:cNvSpPr>
            <a:spLocks noChangeArrowheads="1"/>
          </p:cNvSpPr>
          <p:nvPr/>
        </p:nvSpPr>
        <p:spPr bwMode="auto">
          <a:xfrm>
            <a:off x="855663" y="3979863"/>
            <a:ext cx="311150" cy="347662"/>
          </a:xfrm>
          <a:prstGeom prst="irregularSeal1">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Tree>
    <p:extLst>
      <p:ext uri="{BB962C8B-B14F-4D97-AF65-F5344CB8AC3E}">
        <p14:creationId xmlns:p14="http://schemas.microsoft.com/office/powerpoint/2010/main" val="22603586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path" presetSubtype="0" accel="50000" decel="50000" autoRev="1" fill="hold" grpId="0" nodeType="clickEffect">
                                  <p:stCondLst>
                                    <p:cond delay="0"/>
                                  </p:stCondLst>
                                  <p:childTnLst>
                                    <p:animMotion origin="layout" path="M -8.33333E-7 3.7037E-7 L -0.16962 3.7037E-7 " pathEditMode="relative" rAng="0" ptsTypes="AA">
                                      <p:cBhvr>
                                        <p:cTn id="11" dur="2000" fill="hold"/>
                                        <p:tgtEl>
                                          <p:spTgt spid="2481159"/>
                                        </p:tgtEl>
                                        <p:attrNameLst>
                                          <p:attrName>ppt_x</p:attrName>
                                          <p:attrName>ppt_y</p:attrName>
                                        </p:attrNameLst>
                                      </p:cBhvr>
                                      <p:rCtr x="-8490" y="0"/>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32" fill="hold" nodeType="clickEffect">
                                  <p:stCondLst>
                                    <p:cond delay="0"/>
                                  </p:stCondLst>
                                  <p:childTnLst>
                                    <p:set>
                                      <p:cBhvr>
                                        <p:cTn id="15" dur="1" fill="hold">
                                          <p:stCondLst>
                                            <p:cond delay="0"/>
                                          </p:stCondLst>
                                        </p:cTn>
                                        <p:tgtEl>
                                          <p:spTgt spid="90134"/>
                                        </p:tgtEl>
                                        <p:attrNameLst>
                                          <p:attrName>style.visibility</p:attrName>
                                        </p:attrNameLst>
                                      </p:cBhvr>
                                      <p:to>
                                        <p:strVal val="visible"/>
                                      </p:to>
                                    </p:set>
                                    <p:animEffect transition="in" filter="circle(out)">
                                      <p:cBhvr>
                                        <p:cTn id="16" dur="2000"/>
                                        <p:tgtEl>
                                          <p:spTgt spid="90134"/>
                                        </p:tgtEl>
                                      </p:cBhvr>
                                    </p:animEffect>
                                  </p:childTnLst>
                                </p:cTn>
                              </p:par>
                              <p:par>
                                <p:cTn id="17" presetID="1" presetClass="exit" presetSubtype="0" fill="hold"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path" presetSubtype="0" accel="50000" decel="50000" autoRev="1" fill="hold" grpId="1" nodeType="clickEffect">
                                  <p:stCondLst>
                                    <p:cond delay="0"/>
                                  </p:stCondLst>
                                  <p:childTnLst>
                                    <p:animMotion origin="layout" path="M -8.33333E-7 3.7037E-7 L -0.16667 3.7037E-7 " pathEditMode="relative" rAng="0" ptsTypes="AA">
                                      <p:cBhvr>
                                        <p:cTn id="22" dur="2000" fill="hold"/>
                                        <p:tgtEl>
                                          <p:spTgt spid="2481159"/>
                                        </p:tgtEl>
                                        <p:attrNameLst>
                                          <p:attrName>ppt_x</p:attrName>
                                          <p:attrName>ppt_y</p:attrName>
                                        </p:attrNameLst>
                                      </p:cBhvr>
                                      <p:rCtr x="-83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1159" grpId="0" animBg="1"/>
      <p:bldP spid="2481159" grpId="1"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http://bl831.als.lbl.gov/~jamesh/n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16000"/>
            <a:ext cx="5791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73667" name="Group 3"/>
          <p:cNvGrpSpPr>
            <a:grpSpLocks/>
          </p:cNvGrpSpPr>
          <p:nvPr/>
        </p:nvGrpSpPr>
        <p:grpSpPr bwMode="auto">
          <a:xfrm>
            <a:off x="114300" y="1219200"/>
            <a:ext cx="5943600" cy="4953000"/>
            <a:chOff x="72" y="768"/>
            <a:chExt cx="3744" cy="3120"/>
          </a:xfrm>
        </p:grpSpPr>
        <p:grpSp>
          <p:nvGrpSpPr>
            <p:cNvPr id="206854" name="Group 4"/>
            <p:cNvGrpSpPr>
              <a:grpSpLocks/>
            </p:cNvGrpSpPr>
            <p:nvPr/>
          </p:nvGrpSpPr>
          <p:grpSpPr bwMode="auto">
            <a:xfrm>
              <a:off x="72" y="768"/>
              <a:ext cx="1272" cy="576"/>
              <a:chOff x="4080" y="2832"/>
              <a:chExt cx="1272" cy="576"/>
            </a:xfrm>
          </p:grpSpPr>
          <p:sp>
            <p:nvSpPr>
              <p:cNvPr id="206883" name="AutoShape 5"/>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84" name="Text Box 6"/>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85" name="Freeform 7"/>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grpSp>
          <p:nvGrpSpPr>
            <p:cNvPr id="206855" name="Group 8"/>
            <p:cNvGrpSpPr>
              <a:grpSpLocks/>
            </p:cNvGrpSpPr>
            <p:nvPr/>
          </p:nvGrpSpPr>
          <p:grpSpPr bwMode="auto">
            <a:xfrm>
              <a:off x="72" y="2040"/>
              <a:ext cx="1272" cy="576"/>
              <a:chOff x="4080" y="2832"/>
              <a:chExt cx="1272" cy="576"/>
            </a:xfrm>
          </p:grpSpPr>
          <p:sp>
            <p:nvSpPr>
              <p:cNvPr id="206880" name="AutoShape 9"/>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81" name="Text Box 10"/>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82" name="Freeform 11"/>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grpSp>
          <p:nvGrpSpPr>
            <p:cNvPr id="206856" name="Group 12"/>
            <p:cNvGrpSpPr>
              <a:grpSpLocks/>
            </p:cNvGrpSpPr>
            <p:nvPr/>
          </p:nvGrpSpPr>
          <p:grpSpPr bwMode="auto">
            <a:xfrm>
              <a:off x="72" y="3312"/>
              <a:ext cx="1272" cy="576"/>
              <a:chOff x="4080" y="2832"/>
              <a:chExt cx="1272" cy="576"/>
            </a:xfrm>
          </p:grpSpPr>
          <p:sp>
            <p:nvSpPr>
              <p:cNvPr id="206877" name="AutoShape 13"/>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78" name="Text Box 14"/>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79" name="Freeform 15"/>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grpSp>
          <p:nvGrpSpPr>
            <p:cNvPr id="206857" name="Group 16"/>
            <p:cNvGrpSpPr>
              <a:grpSpLocks/>
            </p:cNvGrpSpPr>
            <p:nvPr/>
          </p:nvGrpSpPr>
          <p:grpSpPr bwMode="auto">
            <a:xfrm>
              <a:off x="1308" y="768"/>
              <a:ext cx="1272" cy="576"/>
              <a:chOff x="4080" y="2832"/>
              <a:chExt cx="1272" cy="576"/>
            </a:xfrm>
          </p:grpSpPr>
          <p:sp>
            <p:nvSpPr>
              <p:cNvPr id="206874" name="AutoShape 17"/>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75" name="Text Box 18"/>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76" name="Freeform 19"/>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grpSp>
          <p:nvGrpSpPr>
            <p:cNvPr id="206858" name="Group 20"/>
            <p:cNvGrpSpPr>
              <a:grpSpLocks/>
            </p:cNvGrpSpPr>
            <p:nvPr/>
          </p:nvGrpSpPr>
          <p:grpSpPr bwMode="auto">
            <a:xfrm>
              <a:off x="1308" y="3312"/>
              <a:ext cx="1272" cy="576"/>
              <a:chOff x="4080" y="2832"/>
              <a:chExt cx="1272" cy="576"/>
            </a:xfrm>
          </p:grpSpPr>
          <p:sp>
            <p:nvSpPr>
              <p:cNvPr id="206871" name="AutoShape 21"/>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72" name="Text Box 22"/>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73" name="Freeform 23"/>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grpSp>
          <p:nvGrpSpPr>
            <p:cNvPr id="206859" name="Group 24"/>
            <p:cNvGrpSpPr>
              <a:grpSpLocks/>
            </p:cNvGrpSpPr>
            <p:nvPr/>
          </p:nvGrpSpPr>
          <p:grpSpPr bwMode="auto">
            <a:xfrm>
              <a:off x="2544" y="768"/>
              <a:ext cx="1272" cy="576"/>
              <a:chOff x="4080" y="2832"/>
              <a:chExt cx="1272" cy="576"/>
            </a:xfrm>
          </p:grpSpPr>
          <p:sp>
            <p:nvSpPr>
              <p:cNvPr id="206868" name="AutoShape 25"/>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69" name="Text Box 26"/>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70" name="Freeform 27"/>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grpSp>
          <p:nvGrpSpPr>
            <p:cNvPr id="206860" name="Group 28"/>
            <p:cNvGrpSpPr>
              <a:grpSpLocks/>
            </p:cNvGrpSpPr>
            <p:nvPr/>
          </p:nvGrpSpPr>
          <p:grpSpPr bwMode="auto">
            <a:xfrm>
              <a:off x="2544" y="2040"/>
              <a:ext cx="1272" cy="576"/>
              <a:chOff x="4080" y="2832"/>
              <a:chExt cx="1272" cy="576"/>
            </a:xfrm>
          </p:grpSpPr>
          <p:sp>
            <p:nvSpPr>
              <p:cNvPr id="206865" name="AutoShape 29"/>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66" name="Text Box 30"/>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67" name="Freeform 31"/>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grpSp>
          <p:nvGrpSpPr>
            <p:cNvPr id="206861" name="Group 32"/>
            <p:cNvGrpSpPr>
              <a:grpSpLocks/>
            </p:cNvGrpSpPr>
            <p:nvPr/>
          </p:nvGrpSpPr>
          <p:grpSpPr bwMode="auto">
            <a:xfrm>
              <a:off x="2544" y="3312"/>
              <a:ext cx="1272" cy="576"/>
              <a:chOff x="4080" y="2832"/>
              <a:chExt cx="1272" cy="576"/>
            </a:xfrm>
          </p:grpSpPr>
          <p:sp>
            <p:nvSpPr>
              <p:cNvPr id="206862" name="AutoShape 33"/>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63" name="Text Box 34"/>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64" name="Freeform 35"/>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grpSp>
      <p:sp>
        <p:nvSpPr>
          <p:cNvPr id="2673700" name="Text Box 36"/>
          <p:cNvSpPr txBox="1">
            <a:spLocks noChangeArrowheads="1"/>
          </p:cNvSpPr>
          <p:nvPr/>
        </p:nvSpPr>
        <p:spPr bwMode="auto">
          <a:xfrm>
            <a:off x="6477000" y="2743200"/>
            <a:ext cx="23780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real estate is</a:t>
            </a:r>
          </a:p>
          <a:p>
            <a:pPr eaLnBrk="1" hangingPunct="1">
              <a:spcBef>
                <a:spcPct val="0"/>
              </a:spcBef>
              <a:buFontTx/>
              <a:buNone/>
            </a:pPr>
            <a:r>
              <a:rPr lang="en-US" altLang="en-US" sz="2800">
                <a:solidFill>
                  <a:srgbClr val="000000"/>
                </a:solidFill>
                <a:cs typeface="Arial" pitchFamily="34" charset="0"/>
              </a:rPr>
              <a:t>expensive</a:t>
            </a:r>
          </a:p>
          <a:p>
            <a:pPr eaLnBrk="1" hangingPunct="1">
              <a:spcBef>
                <a:spcPct val="0"/>
              </a:spcBef>
              <a:buFontTx/>
              <a:buNone/>
            </a:pPr>
            <a:endParaRPr lang="en-US" altLang="en-US" sz="2800">
              <a:solidFill>
                <a:srgbClr val="000000"/>
              </a:solidFill>
              <a:cs typeface="Arial" pitchFamily="34" charset="0"/>
            </a:endParaRPr>
          </a:p>
          <a:p>
            <a:pPr eaLnBrk="1" hangingPunct="1">
              <a:spcBef>
                <a:spcPct val="0"/>
              </a:spcBef>
              <a:buFontTx/>
              <a:buNone/>
            </a:pPr>
            <a:r>
              <a:rPr lang="en-US" altLang="en-US" sz="2800">
                <a:solidFill>
                  <a:srgbClr val="000000"/>
                </a:solidFill>
                <a:cs typeface="Arial" pitchFamily="34" charset="0"/>
              </a:rPr>
              <a:t>use it!</a:t>
            </a:r>
          </a:p>
        </p:txBody>
      </p:sp>
      <p:sp>
        <p:nvSpPr>
          <p:cNvPr id="206853" name="Rectangle 38"/>
          <p:cNvSpPr>
            <a:spLocks noGrp="1" noChangeArrowheads="1"/>
          </p:cNvSpPr>
          <p:nvPr>
            <p:ph type="title"/>
          </p:nvPr>
        </p:nvSpPr>
        <p:spPr>
          <a:xfrm>
            <a:off x="457200" y="0"/>
            <a:ext cx="8229600" cy="1143000"/>
          </a:xfrm>
        </p:spPr>
        <p:txBody>
          <a:bodyPr/>
          <a:lstStyle/>
          <a:p>
            <a:pPr eaLnBrk="1" hangingPunct="1"/>
            <a:r>
              <a:rPr lang="en-US" altLang="en-US" sz="5400" smtClean="0"/>
              <a:t>Background scattering</a:t>
            </a:r>
          </a:p>
        </p:txBody>
      </p:sp>
    </p:spTree>
    <p:extLst>
      <p:ext uri="{BB962C8B-B14F-4D97-AF65-F5344CB8AC3E}">
        <p14:creationId xmlns:p14="http://schemas.microsoft.com/office/powerpoint/2010/main" val="317926854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736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73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3700"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Mosquito tips cost $0.15 each</a:t>
            </a:r>
            <a:endParaRPr lang="en-US" dirty="0"/>
          </a:p>
        </p:txBody>
      </p:sp>
      <p:sp>
        <p:nvSpPr>
          <p:cNvPr id="3" name="Content Placeholder 2"/>
          <p:cNvSpPr>
            <a:spLocks noGrp="1"/>
          </p:cNvSpPr>
          <p:nvPr>
            <p:ph idx="1"/>
          </p:nvPr>
        </p:nvSpPr>
        <p:spPr>
          <a:xfrm>
            <a:off x="457200" y="1943100"/>
            <a:ext cx="8229600" cy="4383088"/>
          </a:xfrm>
        </p:spPr>
        <p:txBody>
          <a:bodyPr>
            <a:normAutofit/>
          </a:bodyPr>
          <a:lstStyle/>
          <a:p>
            <a:pPr marL="0" indent="0" algn="ctr">
              <a:buNone/>
            </a:pPr>
            <a:r>
              <a:rPr lang="en-US" sz="4800" dirty="0" smtClean="0"/>
              <a:t>So do Pilatus pixels!</a:t>
            </a:r>
          </a:p>
          <a:p>
            <a:pPr marL="0" indent="0" algn="ctr">
              <a:buNone/>
            </a:pPr>
            <a:endParaRPr lang="en-US" sz="4800" dirty="0"/>
          </a:p>
          <a:p>
            <a:pPr marL="0" indent="0" algn="ctr">
              <a:buNone/>
            </a:pPr>
            <a:r>
              <a:rPr lang="en-US" sz="4800" dirty="0" smtClean="0"/>
              <a:t>We </a:t>
            </a:r>
            <a:r>
              <a:rPr lang="en-US" sz="4800" dirty="0"/>
              <a:t>bought </a:t>
            </a:r>
            <a:r>
              <a:rPr lang="en-US" sz="4800" dirty="0" smtClean="0"/>
              <a:t>6,224,001</a:t>
            </a:r>
            <a:endParaRPr lang="en-US" sz="4800" baseline="30000" dirty="0" smtClean="0"/>
          </a:p>
          <a:p>
            <a:pPr marL="0" indent="0" algn="ctr">
              <a:buNone/>
            </a:pPr>
            <a:r>
              <a:rPr lang="en-US" sz="4800" dirty="0" smtClean="0">
                <a:solidFill>
                  <a:srgbClr val="C00000"/>
                </a:solidFill>
              </a:rPr>
              <a:t>Use them!</a:t>
            </a:r>
          </a:p>
          <a:p>
            <a:pPr marL="0" indent="0" algn="ctr">
              <a:buNone/>
            </a:pPr>
            <a:r>
              <a:rPr lang="en-US" dirty="0" smtClean="0"/>
              <a:t>(they are reusable)</a:t>
            </a:r>
            <a:endParaRPr lang="en-US" baseline="30000" dirty="0"/>
          </a:p>
        </p:txBody>
      </p:sp>
    </p:spTree>
    <p:extLst>
      <p:ext uri="{BB962C8B-B14F-4D97-AF65-F5344CB8AC3E}">
        <p14:creationId xmlns:p14="http://schemas.microsoft.com/office/powerpoint/2010/main" val="300478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1588" y="0"/>
            <a:ext cx="9145588" cy="1317625"/>
          </a:xfrm>
        </p:spPr>
        <p:txBody>
          <a:bodyPr/>
          <a:lstStyle/>
          <a:p>
            <a:pPr eaLnBrk="1" hangingPunct="1"/>
            <a:r>
              <a:rPr lang="en-US" altLang="en-US" sz="5400" smtClean="0"/>
              <a:t>Fine Slicing</a:t>
            </a:r>
          </a:p>
        </p:txBody>
      </p:sp>
      <p:sp>
        <p:nvSpPr>
          <p:cNvPr id="207875" name="Oval 4"/>
          <p:cNvSpPr>
            <a:spLocks noChangeArrowheads="1"/>
          </p:cNvSpPr>
          <p:nvPr/>
        </p:nvSpPr>
        <p:spPr bwMode="auto">
          <a:xfrm>
            <a:off x="3883025" y="3055938"/>
            <a:ext cx="1266825" cy="1277937"/>
          </a:xfrm>
          <a:prstGeom prst="ellipse">
            <a:avLst/>
          </a:prstGeom>
          <a:gradFill rotWithShape="1">
            <a:gsLst>
              <a:gs pos="0">
                <a:schemeClr val="tx1"/>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7876" name="Arc 5"/>
          <p:cNvSpPr>
            <a:spLocks/>
          </p:cNvSpPr>
          <p:nvPr/>
        </p:nvSpPr>
        <p:spPr bwMode="auto">
          <a:xfrm>
            <a:off x="-12707938" y="1941513"/>
            <a:ext cx="16730663" cy="17287875"/>
          </a:xfrm>
          <a:custGeom>
            <a:avLst/>
            <a:gdLst>
              <a:gd name="T0" fmla="*/ 2147483647 w 17303"/>
              <a:gd name="T1" fmla="*/ 0 h 17089"/>
              <a:gd name="T2" fmla="*/ 2147483647 w 17303"/>
              <a:gd name="T3" fmla="*/ 2147483647 h 17089"/>
              <a:gd name="T4" fmla="*/ 0 w 17303"/>
              <a:gd name="T5" fmla="*/ 2147483647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sp>
        <p:nvSpPr>
          <p:cNvPr id="207877" name="Rectangle 6"/>
          <p:cNvSpPr>
            <a:spLocks noChangeArrowheads="1"/>
          </p:cNvSpPr>
          <p:nvPr/>
        </p:nvSpPr>
        <p:spPr bwMode="auto">
          <a:xfrm>
            <a:off x="0" y="62166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Pflugrath, J. W. (1999)."The finer things in X-ray diffraction data collection", </a:t>
            </a:r>
            <a:r>
              <a:rPr lang="en-US" altLang="en-US" sz="1800" i="1">
                <a:solidFill>
                  <a:srgbClr val="000000"/>
                </a:solidFill>
                <a:cs typeface="Arial" pitchFamily="34" charset="0"/>
              </a:rPr>
              <a:t>Acta Cryst. D</a:t>
            </a:r>
            <a:r>
              <a:rPr lang="en-US" altLang="en-US" sz="1800">
                <a:solidFill>
                  <a:srgbClr val="000000"/>
                </a:solidFill>
                <a:cs typeface="Arial" pitchFamily="34" charset="0"/>
              </a:rPr>
              <a:t> </a:t>
            </a:r>
            <a:r>
              <a:rPr lang="en-US" altLang="en-US" sz="1800" b="1">
                <a:solidFill>
                  <a:srgbClr val="000000"/>
                </a:solidFill>
                <a:cs typeface="Arial" pitchFamily="34" charset="0"/>
              </a:rPr>
              <a:t>55</a:t>
            </a:r>
            <a:r>
              <a:rPr lang="en-US" altLang="en-US" sz="1800">
                <a:solidFill>
                  <a:srgbClr val="000000"/>
                </a:solidFill>
                <a:cs typeface="Arial" pitchFamily="34" charset="0"/>
              </a:rPr>
              <a:t>, 1718-1725. </a:t>
            </a:r>
          </a:p>
        </p:txBody>
      </p:sp>
      <p:sp>
        <p:nvSpPr>
          <p:cNvPr id="207878" name="Arc 7"/>
          <p:cNvSpPr>
            <a:spLocks/>
          </p:cNvSpPr>
          <p:nvPr/>
        </p:nvSpPr>
        <p:spPr bwMode="auto">
          <a:xfrm>
            <a:off x="-8045450" y="1317625"/>
            <a:ext cx="16730663" cy="17287875"/>
          </a:xfrm>
          <a:custGeom>
            <a:avLst/>
            <a:gdLst>
              <a:gd name="T0" fmla="*/ 2147483647 w 17303"/>
              <a:gd name="T1" fmla="*/ 0 h 17089"/>
              <a:gd name="T2" fmla="*/ 2147483647 w 17303"/>
              <a:gd name="T3" fmla="*/ 2147483647 h 17089"/>
              <a:gd name="T4" fmla="*/ 0 w 17303"/>
              <a:gd name="T5" fmla="*/ 2147483647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grpSp>
        <p:nvGrpSpPr>
          <p:cNvPr id="2659340" name="Group 12"/>
          <p:cNvGrpSpPr>
            <a:grpSpLocks/>
          </p:cNvGrpSpPr>
          <p:nvPr/>
        </p:nvGrpSpPr>
        <p:grpSpPr bwMode="auto">
          <a:xfrm>
            <a:off x="3184525" y="2379663"/>
            <a:ext cx="2957513" cy="3398837"/>
            <a:chOff x="2006" y="1499"/>
            <a:chExt cx="1863" cy="2141"/>
          </a:xfrm>
        </p:grpSpPr>
        <p:sp>
          <p:nvSpPr>
            <p:cNvPr id="207894" name="Line 8"/>
            <p:cNvSpPr>
              <a:spLocks noChangeShapeType="1"/>
            </p:cNvSpPr>
            <p:nvPr/>
          </p:nvSpPr>
          <p:spPr bwMode="auto">
            <a:xfrm flipV="1">
              <a:off x="3109" y="1499"/>
              <a:ext cx="584" cy="568"/>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7895" name="Line 9"/>
            <p:cNvSpPr>
              <a:spLocks noChangeShapeType="1"/>
            </p:cNvSpPr>
            <p:nvPr/>
          </p:nvSpPr>
          <p:spPr bwMode="auto">
            <a:xfrm flipH="1">
              <a:off x="2006" y="2581"/>
              <a:ext cx="544" cy="52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7896" name="Text Box 10"/>
            <p:cNvSpPr txBox="1">
              <a:spLocks noChangeArrowheads="1"/>
            </p:cNvSpPr>
            <p:nvPr/>
          </p:nvSpPr>
          <p:spPr bwMode="auto">
            <a:xfrm rot="2825715">
              <a:off x="2222" y="3090"/>
              <a:ext cx="8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background</a:t>
              </a:r>
            </a:p>
          </p:txBody>
        </p:sp>
        <p:sp>
          <p:nvSpPr>
            <p:cNvPr id="207897" name="Text Box 11"/>
            <p:cNvSpPr txBox="1">
              <a:spLocks noChangeArrowheads="1"/>
            </p:cNvSpPr>
            <p:nvPr/>
          </p:nvSpPr>
          <p:spPr bwMode="auto">
            <a:xfrm rot="2825715">
              <a:off x="3320" y="2066"/>
              <a:ext cx="8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background</a:t>
              </a:r>
            </a:p>
          </p:txBody>
        </p:sp>
      </p:grpSp>
      <p:grpSp>
        <p:nvGrpSpPr>
          <p:cNvPr id="2659343" name="Group 15"/>
          <p:cNvGrpSpPr>
            <a:grpSpLocks/>
          </p:cNvGrpSpPr>
          <p:nvPr/>
        </p:nvGrpSpPr>
        <p:grpSpPr bwMode="auto">
          <a:xfrm>
            <a:off x="-11126788" y="1530350"/>
            <a:ext cx="18283238" cy="17575213"/>
            <a:chOff x="-7009" y="964"/>
            <a:chExt cx="11517" cy="11071"/>
          </a:xfrm>
        </p:grpSpPr>
        <p:sp>
          <p:nvSpPr>
            <p:cNvPr id="207892" name="Arc 13"/>
            <p:cNvSpPr>
              <a:spLocks/>
            </p:cNvSpPr>
            <p:nvPr/>
          </p:nvSpPr>
          <p:spPr bwMode="auto">
            <a:xfrm>
              <a:off x="-7009" y="1145"/>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sp>
          <p:nvSpPr>
            <p:cNvPr id="207893" name="Arc 14"/>
            <p:cNvSpPr>
              <a:spLocks/>
            </p:cNvSpPr>
            <p:nvPr/>
          </p:nvSpPr>
          <p:spPr bwMode="auto">
            <a:xfrm>
              <a:off x="-6031" y="964"/>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grpSp>
      <p:grpSp>
        <p:nvGrpSpPr>
          <p:cNvPr id="2659347" name="Group 19"/>
          <p:cNvGrpSpPr>
            <a:grpSpLocks/>
          </p:cNvGrpSpPr>
          <p:nvPr/>
        </p:nvGrpSpPr>
        <p:grpSpPr bwMode="auto">
          <a:xfrm>
            <a:off x="-11879263" y="1441450"/>
            <a:ext cx="19912013" cy="17751425"/>
            <a:chOff x="-7483" y="908"/>
            <a:chExt cx="12543" cy="11182"/>
          </a:xfrm>
        </p:grpSpPr>
        <p:sp>
          <p:nvSpPr>
            <p:cNvPr id="207889" name="Arc 16"/>
            <p:cNvSpPr>
              <a:spLocks/>
            </p:cNvSpPr>
            <p:nvPr/>
          </p:nvSpPr>
          <p:spPr bwMode="auto">
            <a:xfrm>
              <a:off x="-7483" y="1200"/>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sp>
          <p:nvSpPr>
            <p:cNvPr id="207890" name="Arc 17"/>
            <p:cNvSpPr>
              <a:spLocks/>
            </p:cNvSpPr>
            <p:nvPr/>
          </p:nvSpPr>
          <p:spPr bwMode="auto">
            <a:xfrm>
              <a:off x="-6497" y="1075"/>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sp>
          <p:nvSpPr>
            <p:cNvPr id="207891" name="Arc 18"/>
            <p:cNvSpPr>
              <a:spLocks/>
            </p:cNvSpPr>
            <p:nvPr/>
          </p:nvSpPr>
          <p:spPr bwMode="auto">
            <a:xfrm>
              <a:off x="-5479" y="908"/>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grpSp>
      <p:grpSp>
        <p:nvGrpSpPr>
          <p:cNvPr id="2659354" name="Group 26"/>
          <p:cNvGrpSpPr>
            <a:grpSpLocks/>
          </p:cNvGrpSpPr>
          <p:nvPr/>
        </p:nvGrpSpPr>
        <p:grpSpPr bwMode="auto">
          <a:xfrm>
            <a:off x="-12255500" y="1392238"/>
            <a:ext cx="20620038" cy="17851437"/>
            <a:chOff x="-7720" y="877"/>
            <a:chExt cx="12989" cy="11245"/>
          </a:xfrm>
        </p:grpSpPr>
        <p:sp>
          <p:nvSpPr>
            <p:cNvPr id="207883" name="Arc 20"/>
            <p:cNvSpPr>
              <a:spLocks/>
            </p:cNvSpPr>
            <p:nvPr/>
          </p:nvSpPr>
          <p:spPr bwMode="auto">
            <a:xfrm>
              <a:off x="-7720" y="1232"/>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sp>
          <p:nvSpPr>
            <p:cNvPr id="207884" name="Arc 21"/>
            <p:cNvSpPr>
              <a:spLocks/>
            </p:cNvSpPr>
            <p:nvPr/>
          </p:nvSpPr>
          <p:spPr bwMode="auto">
            <a:xfrm>
              <a:off x="-7253" y="1169"/>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sp>
          <p:nvSpPr>
            <p:cNvPr id="207885" name="Arc 22"/>
            <p:cNvSpPr>
              <a:spLocks/>
            </p:cNvSpPr>
            <p:nvPr/>
          </p:nvSpPr>
          <p:spPr bwMode="auto">
            <a:xfrm>
              <a:off x="-5270" y="877"/>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sp>
          <p:nvSpPr>
            <p:cNvPr id="207886" name="Arc 23"/>
            <p:cNvSpPr>
              <a:spLocks/>
            </p:cNvSpPr>
            <p:nvPr/>
          </p:nvSpPr>
          <p:spPr bwMode="auto">
            <a:xfrm>
              <a:off x="-5738" y="941"/>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sp>
          <p:nvSpPr>
            <p:cNvPr id="207887" name="Arc 24"/>
            <p:cNvSpPr>
              <a:spLocks/>
            </p:cNvSpPr>
            <p:nvPr/>
          </p:nvSpPr>
          <p:spPr bwMode="auto">
            <a:xfrm>
              <a:off x="-6259" y="1027"/>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sp>
          <p:nvSpPr>
            <p:cNvPr id="207888" name="Arc 25"/>
            <p:cNvSpPr>
              <a:spLocks/>
            </p:cNvSpPr>
            <p:nvPr/>
          </p:nvSpPr>
          <p:spPr bwMode="auto">
            <a:xfrm>
              <a:off x="-6773" y="1090"/>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grpSp>
    </p:spTree>
    <p:extLst>
      <p:ext uri="{BB962C8B-B14F-4D97-AF65-F5344CB8AC3E}">
        <p14:creationId xmlns:p14="http://schemas.microsoft.com/office/powerpoint/2010/main" val="199595449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593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5934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65934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5934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659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685800" y="566738"/>
            <a:ext cx="7772400" cy="1143000"/>
          </a:xfrm>
        </p:spPr>
        <p:txBody>
          <a:bodyPr/>
          <a:lstStyle/>
          <a:p>
            <a:pPr eaLnBrk="1" hangingPunct="1"/>
            <a:r>
              <a:rPr lang="en-US" altLang="en-US" sz="4800" smtClean="0"/>
              <a:t>beam size vs xtal size</a:t>
            </a:r>
          </a:p>
        </p:txBody>
      </p:sp>
      <p:sp>
        <p:nvSpPr>
          <p:cNvPr id="210947" name="Text Box 3"/>
          <p:cNvSpPr txBox="1">
            <a:spLocks noChangeArrowheads="1"/>
          </p:cNvSpPr>
          <p:nvPr/>
        </p:nvSpPr>
        <p:spPr bwMode="auto">
          <a:xfrm>
            <a:off x="533400" y="1771650"/>
            <a:ext cx="8610600" cy="366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pitchFamily="34" charset="0"/>
              </a:defRPr>
            </a:lvl1pPr>
            <a:lvl2pPr marL="800100" indent="-34290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1" eaLnBrk="1" hangingPunct="1">
              <a:lnSpc>
                <a:spcPct val="130000"/>
              </a:lnSpc>
              <a:spcBef>
                <a:spcPct val="0"/>
              </a:spcBef>
              <a:buFontTx/>
              <a:buAutoNum type="arabicPeriod"/>
            </a:pPr>
            <a:r>
              <a:rPr lang="en-US" altLang="en-US" sz="3600">
                <a:solidFill>
                  <a:srgbClr val="808080"/>
                </a:solidFill>
                <a:cs typeface="Arial" pitchFamily="34" charset="0"/>
              </a:rPr>
              <a:t>   Put your crystal into the beam</a:t>
            </a:r>
          </a:p>
          <a:p>
            <a:pPr lvl="1" eaLnBrk="1" hangingPunct="1">
              <a:lnSpc>
                <a:spcPct val="130000"/>
              </a:lnSpc>
              <a:spcBef>
                <a:spcPct val="0"/>
              </a:spcBef>
              <a:buFontTx/>
              <a:buAutoNum type="arabicPeriod"/>
            </a:pPr>
            <a:r>
              <a:rPr lang="en-US" altLang="en-US" sz="3600">
                <a:solidFill>
                  <a:srgbClr val="808080"/>
                </a:solidFill>
                <a:cs typeface="Arial" pitchFamily="34" charset="0"/>
              </a:rPr>
              <a:t>   Shoot the whole crystal</a:t>
            </a:r>
          </a:p>
          <a:p>
            <a:pPr lvl="1" eaLnBrk="1" hangingPunct="1">
              <a:lnSpc>
                <a:spcPct val="130000"/>
              </a:lnSpc>
              <a:spcBef>
                <a:spcPct val="0"/>
              </a:spcBef>
              <a:buFontTx/>
              <a:buAutoNum type="arabicPeriod"/>
            </a:pPr>
            <a:r>
              <a:rPr lang="en-US" altLang="en-US" sz="3600">
                <a:solidFill>
                  <a:srgbClr val="808080"/>
                </a:solidFill>
                <a:cs typeface="Arial" pitchFamily="34" charset="0"/>
              </a:rPr>
              <a:t>   Shoot nothing but the crystal</a:t>
            </a:r>
          </a:p>
          <a:p>
            <a:pPr lvl="1" eaLnBrk="1" hangingPunct="1">
              <a:lnSpc>
                <a:spcPct val="130000"/>
              </a:lnSpc>
              <a:spcBef>
                <a:spcPct val="0"/>
              </a:spcBef>
              <a:buFontTx/>
              <a:buAutoNum type="arabicPeriod"/>
            </a:pPr>
            <a:r>
              <a:rPr lang="en-US" altLang="en-US" sz="3600">
                <a:solidFill>
                  <a:srgbClr val="808080"/>
                </a:solidFill>
                <a:cs typeface="Arial" pitchFamily="34" charset="0"/>
              </a:rPr>
              <a:t>   Back off!</a:t>
            </a:r>
          </a:p>
          <a:p>
            <a:pPr lvl="1" eaLnBrk="1" hangingPunct="1">
              <a:lnSpc>
                <a:spcPct val="130000"/>
              </a:lnSpc>
              <a:spcBef>
                <a:spcPct val="0"/>
              </a:spcBef>
              <a:buFontTx/>
              <a:buAutoNum type="arabicPeriod"/>
            </a:pPr>
            <a:r>
              <a:rPr lang="en-US" altLang="en-US" sz="3600">
                <a:solidFill>
                  <a:srgbClr val="FF0000"/>
                </a:solidFill>
                <a:cs typeface="Arial" pitchFamily="34" charset="0"/>
              </a:rPr>
              <a:t>   The crystal must rotate</a:t>
            </a:r>
            <a:endParaRPr lang="en-US" altLang="en-US" sz="3600">
              <a:solidFill>
                <a:srgbClr val="000000"/>
              </a:solidFill>
              <a:cs typeface="Arial" pitchFamily="34" charset="0"/>
            </a:endParaRPr>
          </a:p>
        </p:txBody>
      </p:sp>
    </p:spTree>
    <p:extLst>
      <p:ext uri="{BB962C8B-B14F-4D97-AF65-F5344CB8AC3E}">
        <p14:creationId xmlns:p14="http://schemas.microsoft.com/office/powerpoint/2010/main" val="1719306637"/>
      </p:ext>
    </p:extLst>
  </p:cSld>
  <p:clrMapOvr>
    <a:masterClrMapping/>
  </p:clrMapOvr>
  <p:transition spd="med"/>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descr="xtal_4"/>
          <p:cNvPicPr>
            <a:picLocks noChangeAspect="1" noChangeArrowheads="1"/>
          </p:cNvPicPr>
          <p:nvPr/>
        </p:nvPicPr>
        <p:blipFill>
          <a:blip r:embed="rId2">
            <a:extLst>
              <a:ext uri="{28A0092B-C50C-407E-A947-70E740481C1C}">
                <a14:useLocalDpi xmlns:a14="http://schemas.microsoft.com/office/drawing/2010/main" val="0"/>
              </a:ext>
            </a:extLst>
          </a:blip>
          <a:srcRect l="14500" t="24333" r="35750" b="25999"/>
          <a:stretch>
            <a:fillRect/>
          </a:stretch>
        </p:blipFill>
        <p:spPr bwMode="auto">
          <a:xfrm>
            <a:off x="1905000" y="1371600"/>
            <a:ext cx="5457825" cy="4087813"/>
          </a:xfrm>
          <a:prstGeom prst="rect">
            <a:avLst/>
          </a:prstGeom>
          <a:noFill/>
          <a:extLst>
            <a:ext uri="{909E8E84-426E-40DD-AFC4-6F175D3DCCD1}">
              <a14:hiddenFill xmlns:a14="http://schemas.microsoft.com/office/drawing/2010/main">
                <a:solidFill>
                  <a:srgbClr val="FFFFFF"/>
                </a:solidFill>
              </a14:hiddenFill>
            </a:ext>
          </a:extLst>
        </p:spPr>
      </p:pic>
      <p:pic>
        <p:nvPicPr>
          <p:cNvPr id="248835" name="Picture 3" descr="xtal_4"/>
          <p:cNvPicPr>
            <a:picLocks noChangeAspect="1" noChangeArrowheads="1"/>
          </p:cNvPicPr>
          <p:nvPr/>
        </p:nvPicPr>
        <p:blipFill>
          <a:blip r:embed="rId2">
            <a:extLst>
              <a:ext uri="{28A0092B-C50C-407E-A947-70E740481C1C}">
                <a14:useLocalDpi xmlns:a14="http://schemas.microsoft.com/office/drawing/2010/main" val="0"/>
              </a:ext>
            </a:extLst>
          </a:blip>
          <a:srcRect l="14500" t="24333" r="35750" b="25999"/>
          <a:stretch>
            <a:fillRect/>
          </a:stretch>
        </p:blipFill>
        <p:spPr bwMode="auto">
          <a:xfrm rot="-2545754">
            <a:off x="1952625" y="1063625"/>
            <a:ext cx="5457825" cy="4087813"/>
          </a:xfrm>
          <a:prstGeom prst="rect">
            <a:avLst/>
          </a:prstGeom>
          <a:noFill/>
          <a:extLst>
            <a:ext uri="{909E8E84-426E-40DD-AFC4-6F175D3DCCD1}">
              <a14:hiddenFill xmlns:a14="http://schemas.microsoft.com/office/drawing/2010/main">
                <a:solidFill>
                  <a:srgbClr val="FFFFFF"/>
                </a:solidFill>
              </a14:hiddenFill>
            </a:ext>
          </a:extLst>
        </p:spPr>
      </p:pic>
      <p:sp>
        <p:nvSpPr>
          <p:cNvPr id="248836" name="Freeform 4"/>
          <p:cNvSpPr>
            <a:spLocks/>
          </p:cNvSpPr>
          <p:nvPr/>
        </p:nvSpPr>
        <p:spPr bwMode="auto">
          <a:xfrm>
            <a:off x="-85725" y="-638175"/>
            <a:ext cx="9340850" cy="7666038"/>
          </a:xfrm>
          <a:custGeom>
            <a:avLst/>
            <a:gdLst>
              <a:gd name="T0" fmla="*/ 235 w 5884"/>
              <a:gd name="T1" fmla="*/ 2517 h 4829"/>
              <a:gd name="T2" fmla="*/ 1387 w 5884"/>
              <a:gd name="T3" fmla="*/ 2599 h 4829"/>
              <a:gd name="T4" fmla="*/ 1700 w 5884"/>
              <a:gd name="T5" fmla="*/ 2805 h 4829"/>
              <a:gd name="T6" fmla="*/ 2613 w 5884"/>
              <a:gd name="T7" fmla="*/ 3117 h 4829"/>
              <a:gd name="T8" fmla="*/ 3452 w 5884"/>
              <a:gd name="T9" fmla="*/ 3183 h 4829"/>
              <a:gd name="T10" fmla="*/ 4037 w 5884"/>
              <a:gd name="T11" fmla="*/ 3027 h 4829"/>
              <a:gd name="T12" fmla="*/ 4267 w 5884"/>
              <a:gd name="T13" fmla="*/ 2500 h 4829"/>
              <a:gd name="T14" fmla="*/ 4267 w 5884"/>
              <a:gd name="T15" fmla="*/ 2188 h 4829"/>
              <a:gd name="T16" fmla="*/ 3872 w 5884"/>
              <a:gd name="T17" fmla="*/ 1900 h 4829"/>
              <a:gd name="T18" fmla="*/ 2959 w 5884"/>
              <a:gd name="T19" fmla="*/ 1933 h 4829"/>
              <a:gd name="T20" fmla="*/ 2136 w 5884"/>
              <a:gd name="T21" fmla="*/ 2130 h 4829"/>
              <a:gd name="T22" fmla="*/ 1486 w 5884"/>
              <a:gd name="T23" fmla="*/ 2517 h 4829"/>
              <a:gd name="T24" fmla="*/ 1140 w 5884"/>
              <a:gd name="T25" fmla="*/ 2550 h 4829"/>
              <a:gd name="T26" fmla="*/ 663 w 5884"/>
              <a:gd name="T27" fmla="*/ 2434 h 4829"/>
              <a:gd name="T28" fmla="*/ 317 w 5884"/>
              <a:gd name="T29" fmla="*/ 1348 h 4829"/>
              <a:gd name="T30" fmla="*/ 1000 w 5884"/>
              <a:gd name="T31" fmla="*/ 394 h 4829"/>
              <a:gd name="T32" fmla="*/ 4884 w 5884"/>
              <a:gd name="T33" fmla="*/ 377 h 4829"/>
              <a:gd name="T34" fmla="*/ 5822 w 5884"/>
              <a:gd name="T35" fmla="*/ 2657 h 4829"/>
              <a:gd name="T36" fmla="*/ 5254 w 5884"/>
              <a:gd name="T37" fmla="*/ 4525 h 4829"/>
              <a:gd name="T38" fmla="*/ 2457 w 5884"/>
              <a:gd name="T39" fmla="*/ 4483 h 4829"/>
              <a:gd name="T40" fmla="*/ 910 w 5884"/>
              <a:gd name="T41" fmla="*/ 4204 h 4829"/>
              <a:gd name="T42" fmla="*/ 79 w 5884"/>
              <a:gd name="T43" fmla="*/ 3488 h 4829"/>
              <a:gd name="T44" fmla="*/ 433 w 5884"/>
              <a:gd name="T45" fmla="*/ 2648 h 4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84" h="4829">
                <a:moveTo>
                  <a:pt x="235" y="2517"/>
                </a:moveTo>
                <a:cubicBezTo>
                  <a:pt x="689" y="2534"/>
                  <a:pt x="1143" y="2551"/>
                  <a:pt x="1387" y="2599"/>
                </a:cubicBezTo>
                <a:cubicBezTo>
                  <a:pt x="1631" y="2647"/>
                  <a:pt x="1496" y="2719"/>
                  <a:pt x="1700" y="2805"/>
                </a:cubicBezTo>
                <a:cubicBezTo>
                  <a:pt x="1904" y="2891"/>
                  <a:pt x="2321" y="3054"/>
                  <a:pt x="2613" y="3117"/>
                </a:cubicBezTo>
                <a:cubicBezTo>
                  <a:pt x="2905" y="3180"/>
                  <a:pt x="3215" y="3198"/>
                  <a:pt x="3452" y="3183"/>
                </a:cubicBezTo>
                <a:cubicBezTo>
                  <a:pt x="3689" y="3168"/>
                  <a:pt x="3901" y="3141"/>
                  <a:pt x="4037" y="3027"/>
                </a:cubicBezTo>
                <a:cubicBezTo>
                  <a:pt x="4173" y="2913"/>
                  <a:pt x="4229" y="2640"/>
                  <a:pt x="4267" y="2500"/>
                </a:cubicBezTo>
                <a:cubicBezTo>
                  <a:pt x="4305" y="2360"/>
                  <a:pt x="4333" y="2288"/>
                  <a:pt x="4267" y="2188"/>
                </a:cubicBezTo>
                <a:cubicBezTo>
                  <a:pt x="4201" y="2088"/>
                  <a:pt x="4090" y="1942"/>
                  <a:pt x="3872" y="1900"/>
                </a:cubicBezTo>
                <a:cubicBezTo>
                  <a:pt x="3654" y="1858"/>
                  <a:pt x="3248" y="1895"/>
                  <a:pt x="2959" y="1933"/>
                </a:cubicBezTo>
                <a:cubicBezTo>
                  <a:pt x="2670" y="1971"/>
                  <a:pt x="2382" y="2033"/>
                  <a:pt x="2136" y="2130"/>
                </a:cubicBezTo>
                <a:cubicBezTo>
                  <a:pt x="1890" y="2227"/>
                  <a:pt x="1652" y="2447"/>
                  <a:pt x="1486" y="2517"/>
                </a:cubicBezTo>
                <a:cubicBezTo>
                  <a:pt x="1320" y="2587"/>
                  <a:pt x="1277" y="2564"/>
                  <a:pt x="1140" y="2550"/>
                </a:cubicBezTo>
                <a:cubicBezTo>
                  <a:pt x="1003" y="2536"/>
                  <a:pt x="800" y="2634"/>
                  <a:pt x="663" y="2434"/>
                </a:cubicBezTo>
                <a:cubicBezTo>
                  <a:pt x="526" y="2234"/>
                  <a:pt x="261" y="1688"/>
                  <a:pt x="317" y="1348"/>
                </a:cubicBezTo>
                <a:cubicBezTo>
                  <a:pt x="373" y="1008"/>
                  <a:pt x="239" y="556"/>
                  <a:pt x="1000" y="394"/>
                </a:cubicBezTo>
                <a:cubicBezTo>
                  <a:pt x="1761" y="232"/>
                  <a:pt x="4080" y="0"/>
                  <a:pt x="4884" y="377"/>
                </a:cubicBezTo>
                <a:cubicBezTo>
                  <a:pt x="5688" y="754"/>
                  <a:pt x="5760" y="1966"/>
                  <a:pt x="5822" y="2657"/>
                </a:cubicBezTo>
                <a:cubicBezTo>
                  <a:pt x="5884" y="3348"/>
                  <a:pt x="5815" y="4221"/>
                  <a:pt x="5254" y="4525"/>
                </a:cubicBezTo>
                <a:cubicBezTo>
                  <a:pt x="4693" y="4829"/>
                  <a:pt x="3181" y="4537"/>
                  <a:pt x="2457" y="4483"/>
                </a:cubicBezTo>
                <a:cubicBezTo>
                  <a:pt x="1733" y="4429"/>
                  <a:pt x="1306" y="4370"/>
                  <a:pt x="910" y="4204"/>
                </a:cubicBezTo>
                <a:cubicBezTo>
                  <a:pt x="514" y="4038"/>
                  <a:pt x="158" y="3747"/>
                  <a:pt x="79" y="3488"/>
                </a:cubicBezTo>
                <a:cubicBezTo>
                  <a:pt x="0" y="3229"/>
                  <a:pt x="213" y="2894"/>
                  <a:pt x="433" y="2648"/>
                </a:cubicBezTo>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8837" name="Rectangle 5"/>
          <p:cNvSpPr>
            <a:spLocks noGrp="1" noChangeArrowheads="1"/>
          </p:cNvSpPr>
          <p:nvPr>
            <p:ph type="title"/>
          </p:nvPr>
        </p:nvSpPr>
        <p:spPr/>
        <p:txBody>
          <a:bodyPr/>
          <a:lstStyle/>
          <a:p>
            <a:r>
              <a:rPr lang="en-US"/>
              <a:t>The crystal rotates!</a:t>
            </a:r>
          </a:p>
        </p:txBody>
      </p:sp>
      <p:grpSp>
        <p:nvGrpSpPr>
          <p:cNvPr id="248838" name="Group 6"/>
          <p:cNvGrpSpPr>
            <a:grpSpLocks/>
          </p:cNvGrpSpPr>
          <p:nvPr/>
        </p:nvGrpSpPr>
        <p:grpSpPr bwMode="auto">
          <a:xfrm>
            <a:off x="-1587500" y="-39688"/>
            <a:ext cx="7469188" cy="6629401"/>
            <a:chOff x="239" y="1395"/>
            <a:chExt cx="2116" cy="1903"/>
          </a:xfrm>
        </p:grpSpPr>
        <p:sp>
          <p:nvSpPr>
            <p:cNvPr id="248839" name="Freeform 7"/>
            <p:cNvSpPr>
              <a:spLocks/>
            </p:cNvSpPr>
            <p:nvPr/>
          </p:nvSpPr>
          <p:spPr bwMode="auto">
            <a:xfrm rot="-2449774">
              <a:off x="239" y="1469"/>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8840" name="Freeform 8"/>
            <p:cNvSpPr>
              <a:spLocks/>
            </p:cNvSpPr>
            <p:nvPr/>
          </p:nvSpPr>
          <p:spPr bwMode="auto">
            <a:xfrm rot="-2449774">
              <a:off x="363" y="1395"/>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48841" name="Oval 9"/>
          <p:cNvSpPr>
            <a:spLocks noChangeArrowheads="1"/>
          </p:cNvSpPr>
          <p:nvPr/>
        </p:nvSpPr>
        <p:spPr bwMode="auto">
          <a:xfrm>
            <a:off x="4035425" y="3030538"/>
            <a:ext cx="471488" cy="442912"/>
          </a:xfrm>
          <a:prstGeom prst="ellipse">
            <a:avLst/>
          </a:prstGeom>
          <a:solidFill>
            <a:srgbClr val="00FF00">
              <a:alpha val="2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8842" name="Line 10"/>
          <p:cNvSpPr>
            <a:spLocks noChangeShapeType="1"/>
          </p:cNvSpPr>
          <p:nvPr/>
        </p:nvSpPr>
        <p:spPr bwMode="auto">
          <a:xfrm flipH="1" flipV="1">
            <a:off x="4035425"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8843" name="Line 11"/>
          <p:cNvSpPr>
            <a:spLocks noChangeShapeType="1"/>
          </p:cNvSpPr>
          <p:nvPr/>
        </p:nvSpPr>
        <p:spPr bwMode="auto">
          <a:xfrm flipH="1" flipV="1">
            <a:off x="4513263"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683752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88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88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884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488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41" grpId="0" animBg="1"/>
      <p:bldP spid="248842" grpId="0" animBg="1"/>
      <p:bldP spid="248843"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9858" name="Group 2"/>
          <p:cNvGrpSpPr>
            <a:grpSpLocks/>
          </p:cNvGrpSpPr>
          <p:nvPr/>
        </p:nvGrpSpPr>
        <p:grpSpPr bwMode="auto">
          <a:xfrm>
            <a:off x="-1587500" y="-638175"/>
            <a:ext cx="10842625" cy="7880350"/>
            <a:chOff x="-1000" y="-402"/>
            <a:chExt cx="6830" cy="4964"/>
          </a:xfrm>
        </p:grpSpPr>
        <p:pic>
          <p:nvPicPr>
            <p:cNvPr id="249859" name="Picture 3" descr="xtal_4"/>
            <p:cNvPicPr>
              <a:picLocks noChangeAspect="1" noChangeArrowheads="1"/>
            </p:cNvPicPr>
            <p:nvPr/>
          </p:nvPicPr>
          <p:blipFill>
            <a:blip r:embed="rId2">
              <a:extLst>
                <a:ext uri="{28A0092B-C50C-407E-A947-70E740481C1C}">
                  <a14:useLocalDpi xmlns:a14="http://schemas.microsoft.com/office/drawing/2010/main" val="0"/>
                </a:ext>
              </a:extLst>
            </a:blip>
            <a:srcRect l="14500" t="24333" r="35750" b="25999"/>
            <a:stretch>
              <a:fillRect/>
            </a:stretch>
          </p:blipFill>
          <p:spPr bwMode="auto">
            <a:xfrm>
              <a:off x="1200" y="864"/>
              <a:ext cx="3438" cy="2575"/>
            </a:xfrm>
            <a:prstGeom prst="rect">
              <a:avLst/>
            </a:prstGeom>
            <a:noFill/>
            <a:extLst>
              <a:ext uri="{909E8E84-426E-40DD-AFC4-6F175D3DCCD1}">
                <a14:hiddenFill xmlns:a14="http://schemas.microsoft.com/office/drawing/2010/main">
                  <a:solidFill>
                    <a:srgbClr val="FFFFFF"/>
                  </a:solidFill>
                </a14:hiddenFill>
              </a:ext>
            </a:extLst>
          </p:spPr>
        </p:pic>
        <p:sp>
          <p:nvSpPr>
            <p:cNvPr id="249860" name="Freeform 4"/>
            <p:cNvSpPr>
              <a:spLocks/>
            </p:cNvSpPr>
            <p:nvPr/>
          </p:nvSpPr>
          <p:spPr bwMode="auto">
            <a:xfrm>
              <a:off x="-60" y="-402"/>
              <a:ext cx="5890" cy="4964"/>
            </a:xfrm>
            <a:custGeom>
              <a:avLst/>
              <a:gdLst>
                <a:gd name="T0" fmla="*/ 241 w 5890"/>
                <a:gd name="T1" fmla="*/ 2517 h 4964"/>
                <a:gd name="T2" fmla="*/ 1393 w 5890"/>
                <a:gd name="T3" fmla="*/ 2599 h 4964"/>
                <a:gd name="T4" fmla="*/ 1706 w 5890"/>
                <a:gd name="T5" fmla="*/ 2805 h 4964"/>
                <a:gd name="T6" fmla="*/ 2619 w 5890"/>
                <a:gd name="T7" fmla="*/ 3117 h 4964"/>
                <a:gd name="T8" fmla="*/ 3458 w 5890"/>
                <a:gd name="T9" fmla="*/ 3183 h 4964"/>
                <a:gd name="T10" fmla="*/ 4043 w 5890"/>
                <a:gd name="T11" fmla="*/ 3027 h 4964"/>
                <a:gd name="T12" fmla="*/ 4273 w 5890"/>
                <a:gd name="T13" fmla="*/ 2500 h 4964"/>
                <a:gd name="T14" fmla="*/ 4273 w 5890"/>
                <a:gd name="T15" fmla="*/ 2188 h 4964"/>
                <a:gd name="T16" fmla="*/ 3878 w 5890"/>
                <a:gd name="T17" fmla="*/ 1900 h 4964"/>
                <a:gd name="T18" fmla="*/ 2965 w 5890"/>
                <a:gd name="T19" fmla="*/ 1933 h 4964"/>
                <a:gd name="T20" fmla="*/ 2142 w 5890"/>
                <a:gd name="T21" fmla="*/ 2130 h 4964"/>
                <a:gd name="T22" fmla="*/ 1492 w 5890"/>
                <a:gd name="T23" fmla="*/ 2517 h 4964"/>
                <a:gd name="T24" fmla="*/ 1146 w 5890"/>
                <a:gd name="T25" fmla="*/ 2550 h 4964"/>
                <a:gd name="T26" fmla="*/ 669 w 5890"/>
                <a:gd name="T27" fmla="*/ 2434 h 4964"/>
                <a:gd name="T28" fmla="*/ 323 w 5890"/>
                <a:gd name="T29" fmla="*/ 1348 h 4964"/>
                <a:gd name="T30" fmla="*/ 1006 w 5890"/>
                <a:gd name="T31" fmla="*/ 394 h 4964"/>
                <a:gd name="T32" fmla="*/ 4890 w 5890"/>
                <a:gd name="T33" fmla="*/ 377 h 4964"/>
                <a:gd name="T34" fmla="*/ 5828 w 5890"/>
                <a:gd name="T35" fmla="*/ 2657 h 4964"/>
                <a:gd name="T36" fmla="*/ 5260 w 5890"/>
                <a:gd name="T37" fmla="*/ 4525 h 4964"/>
                <a:gd name="T38" fmla="*/ 2825 w 5890"/>
                <a:gd name="T39" fmla="*/ 4845 h 4964"/>
                <a:gd name="T40" fmla="*/ 949 w 5890"/>
                <a:gd name="T41" fmla="*/ 4738 h 4964"/>
                <a:gd name="T42" fmla="*/ 85 w 5890"/>
                <a:gd name="T43" fmla="*/ 3488 h 4964"/>
                <a:gd name="T44" fmla="*/ 439 w 5890"/>
                <a:gd name="T45" fmla="*/ 2648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90" h="4964">
                  <a:moveTo>
                    <a:pt x="241" y="2517"/>
                  </a:moveTo>
                  <a:cubicBezTo>
                    <a:pt x="695" y="2534"/>
                    <a:pt x="1149" y="2551"/>
                    <a:pt x="1393" y="2599"/>
                  </a:cubicBezTo>
                  <a:cubicBezTo>
                    <a:pt x="1637" y="2647"/>
                    <a:pt x="1502" y="2719"/>
                    <a:pt x="1706" y="2805"/>
                  </a:cubicBezTo>
                  <a:cubicBezTo>
                    <a:pt x="1910" y="2891"/>
                    <a:pt x="2327" y="3054"/>
                    <a:pt x="2619" y="3117"/>
                  </a:cubicBezTo>
                  <a:cubicBezTo>
                    <a:pt x="2911" y="3180"/>
                    <a:pt x="3221" y="3198"/>
                    <a:pt x="3458" y="3183"/>
                  </a:cubicBezTo>
                  <a:cubicBezTo>
                    <a:pt x="3695" y="3168"/>
                    <a:pt x="3907" y="3141"/>
                    <a:pt x="4043" y="3027"/>
                  </a:cubicBezTo>
                  <a:cubicBezTo>
                    <a:pt x="4179" y="2913"/>
                    <a:pt x="4235" y="2640"/>
                    <a:pt x="4273" y="2500"/>
                  </a:cubicBezTo>
                  <a:cubicBezTo>
                    <a:pt x="4311" y="2360"/>
                    <a:pt x="4339" y="2288"/>
                    <a:pt x="4273" y="2188"/>
                  </a:cubicBezTo>
                  <a:cubicBezTo>
                    <a:pt x="4207" y="2088"/>
                    <a:pt x="4096" y="1942"/>
                    <a:pt x="3878" y="1900"/>
                  </a:cubicBezTo>
                  <a:cubicBezTo>
                    <a:pt x="3660" y="1858"/>
                    <a:pt x="3254" y="1895"/>
                    <a:pt x="2965" y="1933"/>
                  </a:cubicBezTo>
                  <a:cubicBezTo>
                    <a:pt x="2676" y="1971"/>
                    <a:pt x="2388" y="2033"/>
                    <a:pt x="2142" y="2130"/>
                  </a:cubicBezTo>
                  <a:cubicBezTo>
                    <a:pt x="1896" y="2227"/>
                    <a:pt x="1658" y="2447"/>
                    <a:pt x="1492" y="2517"/>
                  </a:cubicBezTo>
                  <a:cubicBezTo>
                    <a:pt x="1326" y="2587"/>
                    <a:pt x="1283" y="2564"/>
                    <a:pt x="1146" y="2550"/>
                  </a:cubicBezTo>
                  <a:cubicBezTo>
                    <a:pt x="1009" y="2536"/>
                    <a:pt x="806" y="2634"/>
                    <a:pt x="669" y="2434"/>
                  </a:cubicBezTo>
                  <a:cubicBezTo>
                    <a:pt x="532" y="2234"/>
                    <a:pt x="267" y="1688"/>
                    <a:pt x="323" y="1348"/>
                  </a:cubicBezTo>
                  <a:cubicBezTo>
                    <a:pt x="379" y="1008"/>
                    <a:pt x="245" y="556"/>
                    <a:pt x="1006" y="394"/>
                  </a:cubicBezTo>
                  <a:cubicBezTo>
                    <a:pt x="1767" y="232"/>
                    <a:pt x="4086" y="0"/>
                    <a:pt x="4890" y="377"/>
                  </a:cubicBezTo>
                  <a:cubicBezTo>
                    <a:pt x="5694" y="754"/>
                    <a:pt x="5766" y="1966"/>
                    <a:pt x="5828" y="2657"/>
                  </a:cubicBezTo>
                  <a:cubicBezTo>
                    <a:pt x="5890" y="3348"/>
                    <a:pt x="5760" y="4160"/>
                    <a:pt x="5260" y="4525"/>
                  </a:cubicBezTo>
                  <a:cubicBezTo>
                    <a:pt x="4760" y="4890"/>
                    <a:pt x="3543" y="4810"/>
                    <a:pt x="2825" y="4845"/>
                  </a:cubicBezTo>
                  <a:cubicBezTo>
                    <a:pt x="2107" y="4880"/>
                    <a:pt x="1406" y="4964"/>
                    <a:pt x="949" y="4738"/>
                  </a:cubicBezTo>
                  <a:cubicBezTo>
                    <a:pt x="492" y="4512"/>
                    <a:pt x="170" y="3836"/>
                    <a:pt x="85" y="3488"/>
                  </a:cubicBezTo>
                  <a:cubicBezTo>
                    <a:pt x="0" y="3140"/>
                    <a:pt x="219" y="2894"/>
                    <a:pt x="439" y="2648"/>
                  </a:cubicBezTo>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49861" name="Group 5"/>
            <p:cNvGrpSpPr>
              <a:grpSpLocks/>
            </p:cNvGrpSpPr>
            <p:nvPr/>
          </p:nvGrpSpPr>
          <p:grpSpPr bwMode="auto">
            <a:xfrm>
              <a:off x="-1000" y="-25"/>
              <a:ext cx="4705" cy="4176"/>
              <a:chOff x="239" y="1395"/>
              <a:chExt cx="2116" cy="1903"/>
            </a:xfrm>
          </p:grpSpPr>
          <p:sp>
            <p:nvSpPr>
              <p:cNvPr id="249862" name="Freeform 6"/>
              <p:cNvSpPr>
                <a:spLocks/>
              </p:cNvSpPr>
              <p:nvPr/>
            </p:nvSpPr>
            <p:spPr bwMode="auto">
              <a:xfrm rot="-2449774">
                <a:off x="239" y="1469"/>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9863" name="Freeform 7"/>
              <p:cNvSpPr>
                <a:spLocks/>
              </p:cNvSpPr>
              <p:nvPr/>
            </p:nvSpPr>
            <p:spPr bwMode="auto">
              <a:xfrm rot="-2449774">
                <a:off x="363" y="1395"/>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49864" name="Rectangle 8"/>
          <p:cNvSpPr>
            <a:spLocks noGrp="1" noChangeArrowheads="1"/>
          </p:cNvSpPr>
          <p:nvPr>
            <p:ph type="title"/>
          </p:nvPr>
        </p:nvSpPr>
        <p:spPr/>
        <p:txBody>
          <a:bodyPr/>
          <a:lstStyle/>
          <a:p>
            <a:r>
              <a:rPr lang="en-US"/>
              <a:t>The crystal rotates!</a:t>
            </a:r>
          </a:p>
        </p:txBody>
      </p:sp>
      <p:sp>
        <p:nvSpPr>
          <p:cNvPr id="249865" name="Oval 9"/>
          <p:cNvSpPr>
            <a:spLocks noChangeArrowheads="1"/>
          </p:cNvSpPr>
          <p:nvPr/>
        </p:nvSpPr>
        <p:spPr bwMode="auto">
          <a:xfrm>
            <a:off x="4035425" y="3030538"/>
            <a:ext cx="471488" cy="442912"/>
          </a:xfrm>
          <a:prstGeom prst="ellipse">
            <a:avLst/>
          </a:prstGeom>
          <a:solidFill>
            <a:srgbClr val="00FF00">
              <a:alpha val="2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9866" name="Line 10"/>
          <p:cNvSpPr>
            <a:spLocks noChangeShapeType="1"/>
          </p:cNvSpPr>
          <p:nvPr/>
        </p:nvSpPr>
        <p:spPr bwMode="auto">
          <a:xfrm flipH="1" flipV="1">
            <a:off x="4035425"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9867" name="Line 11"/>
          <p:cNvSpPr>
            <a:spLocks noChangeShapeType="1"/>
          </p:cNvSpPr>
          <p:nvPr/>
        </p:nvSpPr>
        <p:spPr bwMode="auto">
          <a:xfrm flipH="1" flipV="1">
            <a:off x="4513263"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Text Box 6"/>
          <p:cNvSpPr txBox="1">
            <a:spLocks noChangeArrowheads="1"/>
          </p:cNvSpPr>
          <p:nvPr/>
        </p:nvSpPr>
        <p:spPr bwMode="auto">
          <a:xfrm>
            <a:off x="328613" y="6599238"/>
            <a:ext cx="2808287" cy="228600"/>
          </a:xfrm>
          <a:prstGeom prst="rect">
            <a:avLst/>
          </a:prstGeom>
          <a:noFill/>
          <a:ln>
            <a:noFill/>
          </a:ln>
          <a:effectLs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hangingPunct="0"/>
            <a:r>
              <a:rPr lang="en-US" sz="900">
                <a:solidFill>
                  <a:srgbClr val="1E3E67"/>
                </a:solidFill>
                <a:latin typeface="Verdana" pitchFamily="34" charset="0"/>
                <a:ea typeface="MS PGothic" pitchFamily="34" charset="-128"/>
              </a:rPr>
              <a:t>Membrane Protein Expression Center © 2012</a:t>
            </a:r>
            <a:endParaRPr lang="en-US" sz="1000">
              <a:solidFill>
                <a:srgbClr val="1E3E67"/>
              </a:solidFill>
              <a:latin typeface="Verdana" pitchFamily="34" charset="0"/>
              <a:ea typeface="MS PGothic" pitchFamily="34" charset="-128"/>
            </a:endParaRPr>
          </a:p>
        </p:txBody>
      </p:sp>
    </p:spTree>
    <p:extLst>
      <p:ext uri="{BB962C8B-B14F-4D97-AF65-F5344CB8AC3E}">
        <p14:creationId xmlns:p14="http://schemas.microsoft.com/office/powerpoint/2010/main" val="4146686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8.33333E-7 -1.48148E-6 L -0.1658 -1.48148E-6 " pathEditMode="relative" rAng="0" ptsTypes="AA">
                                      <p:cBhvr>
                                        <p:cTn id="6" dur="500" fill="hold"/>
                                        <p:tgtEl>
                                          <p:spTgt spid="249858"/>
                                        </p:tgtEl>
                                        <p:attrNameLst>
                                          <p:attrName>ppt_x</p:attrName>
                                          <p:attrName>ppt_y</p:attrName>
                                        </p:attrNameLst>
                                      </p:cBhvr>
                                      <p:rCtr x="-829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ChangeArrowheads="1"/>
          </p:cNvSpPr>
          <p:nvPr/>
        </p:nvSpPr>
        <p:spPr bwMode="auto">
          <a:xfrm rot="663208">
            <a:off x="2917825" y="2570163"/>
            <a:ext cx="474663" cy="112712"/>
          </a:xfrm>
          <a:prstGeom prst="rect">
            <a:avLst/>
          </a:prstGeom>
          <a:solidFill>
            <a:srgbClr val="FF6161"/>
          </a:solidFill>
          <a:ln w="9525">
            <a:miter lim="800000"/>
            <a:headEnd/>
            <a:tailEnd/>
          </a:ln>
          <a:effectLst/>
          <a:scene3d>
            <a:camera prst="legacyPerspectiveFront">
              <a:rot lat="900000" lon="1500000" rev="0"/>
            </a:camera>
            <a:lightRig rig="legacyFlat4" dir="b"/>
          </a:scene3d>
          <a:sp3d extrusionH="430200" prstMaterial="legacyMatte">
            <a:bevelT w="13500" h="13500" prst="angle"/>
            <a:bevelB w="13500" h="13500" prst="angle"/>
            <a:extrusionClr>
              <a:srgbClr val="FF616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srgbClr val="000000"/>
              </a:solidFill>
              <a:latin typeface="Arial" pitchFamily="34" charset="0"/>
            </a:endParaRPr>
          </a:p>
        </p:txBody>
      </p:sp>
      <p:sp>
        <p:nvSpPr>
          <p:cNvPr id="528387" name="Rectangle 3"/>
          <p:cNvSpPr>
            <a:spLocks noGrp="1" noChangeArrowheads="1"/>
          </p:cNvSpPr>
          <p:nvPr>
            <p:ph type="title"/>
          </p:nvPr>
        </p:nvSpPr>
        <p:spPr>
          <a:xfrm>
            <a:off x="685800" y="227013"/>
            <a:ext cx="7772400" cy="1143000"/>
          </a:xfrm>
          <a:noFill/>
        </p:spPr>
        <p:txBody>
          <a:bodyPr/>
          <a:lstStyle/>
          <a:p>
            <a:r>
              <a:rPr lang="en-US" altLang="en-US"/>
              <a:t>avoiding overlaps</a:t>
            </a:r>
          </a:p>
        </p:txBody>
      </p:sp>
      <p:pic>
        <p:nvPicPr>
          <p:cNvPr id="528388" name="Picture 4"/>
          <p:cNvPicPr>
            <a:picLocks noChangeAspect="1" noChangeArrowheads="1"/>
          </p:cNvPicPr>
          <p:nvPr/>
        </p:nvPicPr>
        <p:blipFill>
          <a:blip r:embed="rId2">
            <a:extLst>
              <a:ext uri="{28A0092B-C50C-407E-A947-70E740481C1C}">
                <a14:useLocalDpi xmlns:a14="http://schemas.microsoft.com/office/drawing/2010/main" val="0"/>
              </a:ext>
            </a:extLst>
          </a:blip>
          <a:srcRect l="21822" t="47141" r="22392" b="14259"/>
          <a:stretch>
            <a:fillRect/>
          </a:stretch>
        </p:blipFill>
        <p:spPr bwMode="auto">
          <a:xfrm>
            <a:off x="736600" y="3906838"/>
            <a:ext cx="3230563" cy="233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8389" name="Freeform 5"/>
          <p:cNvSpPr>
            <a:spLocks/>
          </p:cNvSpPr>
          <p:nvPr/>
        </p:nvSpPr>
        <p:spPr bwMode="auto">
          <a:xfrm rot="809019">
            <a:off x="2143125" y="2327275"/>
            <a:ext cx="1428750" cy="147638"/>
          </a:xfrm>
          <a:custGeom>
            <a:avLst/>
            <a:gdLst>
              <a:gd name="T0" fmla="*/ 0 w 845"/>
              <a:gd name="T1" fmla="*/ 146 h 235"/>
              <a:gd name="T2" fmla="*/ 359 w 845"/>
              <a:gd name="T3" fmla="*/ 146 h 235"/>
              <a:gd name="T4" fmla="*/ 633 w 845"/>
              <a:gd name="T5" fmla="*/ 13 h 235"/>
              <a:gd name="T6" fmla="*/ 793 w 845"/>
              <a:gd name="T7" fmla="*/ 70 h 235"/>
              <a:gd name="T8" fmla="*/ 755 w 845"/>
              <a:gd name="T9" fmla="*/ 221 h 235"/>
              <a:gd name="T10" fmla="*/ 255 w 845"/>
              <a:gd name="T11" fmla="*/ 155 h 235"/>
            </a:gdLst>
            <a:ahLst/>
            <a:cxnLst>
              <a:cxn ang="0">
                <a:pos x="T0" y="T1"/>
              </a:cxn>
              <a:cxn ang="0">
                <a:pos x="T2" y="T3"/>
              </a:cxn>
              <a:cxn ang="0">
                <a:pos x="T4" y="T5"/>
              </a:cxn>
              <a:cxn ang="0">
                <a:pos x="T6" y="T7"/>
              </a:cxn>
              <a:cxn ang="0">
                <a:pos x="T8" y="T9"/>
              </a:cxn>
              <a:cxn ang="0">
                <a:pos x="T10" y="T11"/>
              </a:cxn>
            </a:cxnLst>
            <a:rect l="0" t="0" r="r" b="b"/>
            <a:pathLst>
              <a:path w="845" h="235">
                <a:moveTo>
                  <a:pt x="0" y="146"/>
                </a:moveTo>
                <a:cubicBezTo>
                  <a:pt x="127" y="157"/>
                  <a:pt x="254" y="168"/>
                  <a:pt x="359" y="146"/>
                </a:cubicBezTo>
                <a:cubicBezTo>
                  <a:pt x="464" y="124"/>
                  <a:pt x="561" y="26"/>
                  <a:pt x="633" y="13"/>
                </a:cubicBezTo>
                <a:cubicBezTo>
                  <a:pt x="705" y="0"/>
                  <a:pt x="773" y="35"/>
                  <a:pt x="793" y="70"/>
                </a:cubicBezTo>
                <a:cubicBezTo>
                  <a:pt x="813" y="105"/>
                  <a:pt x="845" y="207"/>
                  <a:pt x="755" y="221"/>
                </a:cubicBezTo>
                <a:cubicBezTo>
                  <a:pt x="665" y="235"/>
                  <a:pt x="338" y="166"/>
                  <a:pt x="255" y="155"/>
                </a:cubicBezTo>
              </a:path>
            </a:pathLst>
          </a:custGeom>
          <a:noFill/>
          <a:ln w="635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8390" name="Line 6"/>
          <p:cNvSpPr>
            <a:spLocks noChangeShapeType="1"/>
          </p:cNvSpPr>
          <p:nvPr/>
        </p:nvSpPr>
        <p:spPr bwMode="auto">
          <a:xfrm>
            <a:off x="704850" y="2270125"/>
            <a:ext cx="1676400" cy="30163"/>
          </a:xfrm>
          <a:prstGeom prst="line">
            <a:avLst/>
          </a:prstGeom>
          <a:noFill/>
          <a:ln w="1270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8391" name="AutoShape 7"/>
          <p:cNvSpPr>
            <a:spLocks noChangeArrowheads="1"/>
          </p:cNvSpPr>
          <p:nvPr/>
        </p:nvSpPr>
        <p:spPr bwMode="auto">
          <a:xfrm>
            <a:off x="1987550" y="2943225"/>
            <a:ext cx="522288" cy="639763"/>
          </a:xfrm>
          <a:prstGeom prst="downArrow">
            <a:avLst>
              <a:gd name="adj1" fmla="val 50000"/>
              <a:gd name="adj2" fmla="val 3062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nvGrpSpPr>
          <p:cNvPr id="528392" name="Group 8"/>
          <p:cNvGrpSpPr>
            <a:grpSpLocks/>
          </p:cNvGrpSpPr>
          <p:nvPr/>
        </p:nvGrpSpPr>
        <p:grpSpPr bwMode="auto">
          <a:xfrm>
            <a:off x="5208588" y="2941638"/>
            <a:ext cx="3201987" cy="3300412"/>
            <a:chOff x="3281" y="1853"/>
            <a:chExt cx="2017" cy="2079"/>
          </a:xfrm>
        </p:grpSpPr>
        <p:pic>
          <p:nvPicPr>
            <p:cNvPr id="528393" name="Picture 9"/>
            <p:cNvPicPr>
              <a:picLocks noChangeAspect="1" noChangeArrowheads="1"/>
            </p:cNvPicPr>
            <p:nvPr/>
          </p:nvPicPr>
          <p:blipFill>
            <a:blip r:embed="rId3">
              <a:extLst>
                <a:ext uri="{28A0092B-C50C-407E-A947-70E740481C1C}">
                  <a14:useLocalDpi xmlns:a14="http://schemas.microsoft.com/office/drawing/2010/main" val="0"/>
                </a:ext>
              </a:extLst>
            </a:blip>
            <a:srcRect l="32866" t="41162" r="11841" b="19829"/>
            <a:stretch>
              <a:fillRect/>
            </a:stretch>
          </p:blipFill>
          <p:spPr bwMode="auto">
            <a:xfrm>
              <a:off x="3281" y="2448"/>
              <a:ext cx="2017" cy="1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8394" name="AutoShape 10"/>
            <p:cNvSpPr>
              <a:spLocks noChangeArrowheads="1"/>
            </p:cNvSpPr>
            <p:nvPr/>
          </p:nvSpPr>
          <p:spPr bwMode="auto">
            <a:xfrm>
              <a:off x="4126" y="1853"/>
              <a:ext cx="329" cy="403"/>
            </a:xfrm>
            <a:prstGeom prst="downArrow">
              <a:avLst>
                <a:gd name="adj1" fmla="val 50000"/>
                <a:gd name="adj2" fmla="val 3062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sp>
        <p:nvSpPr>
          <p:cNvPr id="528395" name="Line 11"/>
          <p:cNvSpPr>
            <a:spLocks noChangeShapeType="1"/>
          </p:cNvSpPr>
          <p:nvPr/>
        </p:nvSpPr>
        <p:spPr bwMode="auto">
          <a:xfrm flipV="1">
            <a:off x="3149600" y="2132013"/>
            <a:ext cx="246063" cy="7397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8396" name="Text Box 12"/>
          <p:cNvSpPr txBox="1">
            <a:spLocks noChangeArrowheads="1"/>
          </p:cNvSpPr>
          <p:nvPr/>
        </p:nvSpPr>
        <p:spPr bwMode="auto">
          <a:xfrm>
            <a:off x="3375025" y="2065338"/>
            <a:ext cx="276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400">
                <a:solidFill>
                  <a:srgbClr val="000000"/>
                </a:solidFill>
                <a:latin typeface="Comic Sans MS" pitchFamily="66" charset="0"/>
              </a:rPr>
              <a:t>c</a:t>
            </a:r>
          </a:p>
        </p:txBody>
      </p:sp>
      <p:grpSp>
        <p:nvGrpSpPr>
          <p:cNvPr id="528397" name="Group 13"/>
          <p:cNvGrpSpPr>
            <a:grpSpLocks/>
          </p:cNvGrpSpPr>
          <p:nvPr/>
        </p:nvGrpSpPr>
        <p:grpSpPr bwMode="auto">
          <a:xfrm>
            <a:off x="5348288" y="1766888"/>
            <a:ext cx="2708275" cy="1428750"/>
            <a:chOff x="3369" y="1113"/>
            <a:chExt cx="1706" cy="900"/>
          </a:xfrm>
        </p:grpSpPr>
        <p:sp>
          <p:nvSpPr>
            <p:cNvPr id="528398" name="Rectangle 14"/>
            <p:cNvSpPr>
              <a:spLocks noChangeArrowheads="1"/>
            </p:cNvSpPr>
            <p:nvPr/>
          </p:nvSpPr>
          <p:spPr bwMode="auto">
            <a:xfrm rot="2791455">
              <a:off x="4498" y="1770"/>
              <a:ext cx="299" cy="71"/>
            </a:xfrm>
            <a:prstGeom prst="rect">
              <a:avLst/>
            </a:prstGeom>
            <a:solidFill>
              <a:srgbClr val="FF6161"/>
            </a:solidFill>
            <a:ln w="9525">
              <a:miter lim="800000"/>
              <a:headEnd/>
              <a:tailEnd/>
            </a:ln>
            <a:effectLst/>
            <a:scene3d>
              <a:camera prst="legacyPerspectiveFront">
                <a:rot lat="900000" lon="1500000" rev="0"/>
              </a:camera>
              <a:lightRig rig="legacyFlat4" dir="b"/>
            </a:scene3d>
            <a:sp3d extrusionH="430200" prstMaterial="legacyMatte">
              <a:bevelT w="13500" h="13500" prst="angle"/>
              <a:bevelB w="13500" h="13500" prst="angle"/>
              <a:extrusionClr>
                <a:srgbClr val="FF616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srgbClr val="000000"/>
                </a:solidFill>
                <a:latin typeface="Arial" pitchFamily="34" charset="0"/>
              </a:endParaRPr>
            </a:p>
          </p:txBody>
        </p:sp>
        <p:sp>
          <p:nvSpPr>
            <p:cNvPr id="528399" name="Freeform 15"/>
            <p:cNvSpPr>
              <a:spLocks/>
            </p:cNvSpPr>
            <p:nvPr/>
          </p:nvSpPr>
          <p:spPr bwMode="auto">
            <a:xfrm rot="3252945">
              <a:off x="4139" y="1516"/>
              <a:ext cx="900" cy="93"/>
            </a:xfrm>
            <a:custGeom>
              <a:avLst/>
              <a:gdLst>
                <a:gd name="T0" fmla="*/ 0 w 845"/>
                <a:gd name="T1" fmla="*/ 146 h 235"/>
                <a:gd name="T2" fmla="*/ 359 w 845"/>
                <a:gd name="T3" fmla="*/ 146 h 235"/>
                <a:gd name="T4" fmla="*/ 633 w 845"/>
                <a:gd name="T5" fmla="*/ 13 h 235"/>
                <a:gd name="T6" fmla="*/ 793 w 845"/>
                <a:gd name="T7" fmla="*/ 70 h 235"/>
                <a:gd name="T8" fmla="*/ 755 w 845"/>
                <a:gd name="T9" fmla="*/ 221 h 235"/>
                <a:gd name="T10" fmla="*/ 255 w 845"/>
                <a:gd name="T11" fmla="*/ 155 h 235"/>
              </a:gdLst>
              <a:ahLst/>
              <a:cxnLst>
                <a:cxn ang="0">
                  <a:pos x="T0" y="T1"/>
                </a:cxn>
                <a:cxn ang="0">
                  <a:pos x="T2" y="T3"/>
                </a:cxn>
                <a:cxn ang="0">
                  <a:pos x="T4" y="T5"/>
                </a:cxn>
                <a:cxn ang="0">
                  <a:pos x="T6" y="T7"/>
                </a:cxn>
                <a:cxn ang="0">
                  <a:pos x="T8" y="T9"/>
                </a:cxn>
                <a:cxn ang="0">
                  <a:pos x="T10" y="T11"/>
                </a:cxn>
              </a:cxnLst>
              <a:rect l="0" t="0" r="r" b="b"/>
              <a:pathLst>
                <a:path w="845" h="235">
                  <a:moveTo>
                    <a:pt x="0" y="146"/>
                  </a:moveTo>
                  <a:cubicBezTo>
                    <a:pt x="127" y="157"/>
                    <a:pt x="254" y="168"/>
                    <a:pt x="359" y="146"/>
                  </a:cubicBezTo>
                  <a:cubicBezTo>
                    <a:pt x="464" y="124"/>
                    <a:pt x="561" y="26"/>
                    <a:pt x="633" y="13"/>
                  </a:cubicBezTo>
                  <a:cubicBezTo>
                    <a:pt x="705" y="0"/>
                    <a:pt x="773" y="35"/>
                    <a:pt x="793" y="70"/>
                  </a:cubicBezTo>
                  <a:cubicBezTo>
                    <a:pt x="813" y="105"/>
                    <a:pt x="845" y="207"/>
                    <a:pt x="755" y="221"/>
                  </a:cubicBezTo>
                  <a:cubicBezTo>
                    <a:pt x="665" y="235"/>
                    <a:pt x="338" y="166"/>
                    <a:pt x="255" y="155"/>
                  </a:cubicBezTo>
                </a:path>
              </a:pathLst>
            </a:custGeom>
            <a:noFill/>
            <a:ln w="635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8400" name="Freeform 16"/>
            <p:cNvSpPr>
              <a:spLocks/>
            </p:cNvSpPr>
            <p:nvPr/>
          </p:nvSpPr>
          <p:spPr bwMode="auto">
            <a:xfrm rot="-285818">
              <a:off x="3369" y="1211"/>
              <a:ext cx="1058" cy="240"/>
            </a:xfrm>
            <a:custGeom>
              <a:avLst/>
              <a:gdLst>
                <a:gd name="T0" fmla="*/ 0 w 973"/>
                <a:gd name="T1" fmla="*/ 181 h 211"/>
                <a:gd name="T2" fmla="*/ 633 w 973"/>
                <a:gd name="T3" fmla="*/ 181 h 211"/>
                <a:gd name="T4" fmla="*/ 841 w 973"/>
                <a:gd name="T5" fmla="*/ 2 h 211"/>
                <a:gd name="T6" fmla="*/ 973 w 973"/>
                <a:gd name="T7" fmla="*/ 190 h 211"/>
              </a:gdLst>
              <a:ahLst/>
              <a:cxnLst>
                <a:cxn ang="0">
                  <a:pos x="T0" y="T1"/>
                </a:cxn>
                <a:cxn ang="0">
                  <a:pos x="T2" y="T3"/>
                </a:cxn>
                <a:cxn ang="0">
                  <a:pos x="T4" y="T5"/>
                </a:cxn>
                <a:cxn ang="0">
                  <a:pos x="T6" y="T7"/>
                </a:cxn>
              </a:cxnLst>
              <a:rect l="0" t="0" r="r" b="b"/>
              <a:pathLst>
                <a:path w="973" h="211">
                  <a:moveTo>
                    <a:pt x="0" y="181"/>
                  </a:moveTo>
                  <a:cubicBezTo>
                    <a:pt x="246" y="196"/>
                    <a:pt x="493" y="211"/>
                    <a:pt x="633" y="181"/>
                  </a:cubicBezTo>
                  <a:cubicBezTo>
                    <a:pt x="773" y="151"/>
                    <a:pt x="784" y="0"/>
                    <a:pt x="841" y="2"/>
                  </a:cubicBezTo>
                  <a:cubicBezTo>
                    <a:pt x="898" y="4"/>
                    <a:pt x="951" y="159"/>
                    <a:pt x="973" y="190"/>
                  </a:cubicBezTo>
                </a:path>
              </a:pathLst>
            </a:custGeom>
            <a:noFill/>
            <a:ln w="12700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8401" name="Line 17"/>
            <p:cNvSpPr>
              <a:spLocks noChangeShapeType="1"/>
            </p:cNvSpPr>
            <p:nvPr/>
          </p:nvSpPr>
          <p:spPr bwMode="auto">
            <a:xfrm flipV="1">
              <a:off x="4585" y="1567"/>
              <a:ext cx="338" cy="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8402" name="Text Box 18"/>
            <p:cNvSpPr txBox="1">
              <a:spLocks noChangeArrowheads="1"/>
            </p:cNvSpPr>
            <p:nvPr/>
          </p:nvSpPr>
          <p:spPr bwMode="auto">
            <a:xfrm>
              <a:off x="4901" y="1507"/>
              <a:ext cx="17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400">
                  <a:solidFill>
                    <a:srgbClr val="000000"/>
                  </a:solidFill>
                  <a:latin typeface="Comic Sans MS" pitchFamily="66" charset="0"/>
                </a:rPr>
                <a:t>c</a:t>
              </a:r>
            </a:p>
          </p:txBody>
        </p:sp>
      </p:grpSp>
    </p:spTree>
    <p:extLst>
      <p:ext uri="{BB962C8B-B14F-4D97-AF65-F5344CB8AC3E}">
        <p14:creationId xmlns:p14="http://schemas.microsoft.com/office/powerpoint/2010/main" val="413516328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283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28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9410" name="Group 2"/>
          <p:cNvGrpSpPr>
            <a:grpSpLocks/>
          </p:cNvGrpSpPr>
          <p:nvPr/>
        </p:nvGrpSpPr>
        <p:grpSpPr bwMode="auto">
          <a:xfrm>
            <a:off x="5348288" y="1766888"/>
            <a:ext cx="2708275" cy="1428750"/>
            <a:chOff x="3369" y="1113"/>
            <a:chExt cx="1706" cy="900"/>
          </a:xfrm>
        </p:grpSpPr>
        <p:sp>
          <p:nvSpPr>
            <p:cNvPr id="529411" name="Rectangle 3"/>
            <p:cNvSpPr>
              <a:spLocks noChangeArrowheads="1"/>
            </p:cNvSpPr>
            <p:nvPr/>
          </p:nvSpPr>
          <p:spPr bwMode="auto">
            <a:xfrm rot="2791455">
              <a:off x="4498" y="1770"/>
              <a:ext cx="299" cy="71"/>
            </a:xfrm>
            <a:prstGeom prst="rect">
              <a:avLst/>
            </a:prstGeom>
            <a:solidFill>
              <a:srgbClr val="FF6161"/>
            </a:solidFill>
            <a:ln w="9525">
              <a:miter lim="800000"/>
              <a:headEnd/>
              <a:tailEnd/>
            </a:ln>
            <a:effectLst/>
            <a:scene3d>
              <a:camera prst="legacyPerspectiveFront">
                <a:rot lat="900000" lon="1500000" rev="0"/>
              </a:camera>
              <a:lightRig rig="legacyFlat4" dir="b"/>
            </a:scene3d>
            <a:sp3d extrusionH="430200" prstMaterial="legacyMatte">
              <a:bevelT w="13500" h="13500" prst="angle"/>
              <a:bevelB w="13500" h="13500" prst="angle"/>
              <a:extrusionClr>
                <a:srgbClr val="FF616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srgbClr val="000000"/>
                </a:solidFill>
                <a:latin typeface="Arial" pitchFamily="34" charset="0"/>
              </a:endParaRPr>
            </a:p>
          </p:txBody>
        </p:sp>
        <p:sp>
          <p:nvSpPr>
            <p:cNvPr id="529412" name="Freeform 4"/>
            <p:cNvSpPr>
              <a:spLocks/>
            </p:cNvSpPr>
            <p:nvPr/>
          </p:nvSpPr>
          <p:spPr bwMode="auto">
            <a:xfrm rot="3252945">
              <a:off x="4139" y="1516"/>
              <a:ext cx="900" cy="93"/>
            </a:xfrm>
            <a:custGeom>
              <a:avLst/>
              <a:gdLst>
                <a:gd name="T0" fmla="*/ 0 w 845"/>
                <a:gd name="T1" fmla="*/ 146 h 235"/>
                <a:gd name="T2" fmla="*/ 359 w 845"/>
                <a:gd name="T3" fmla="*/ 146 h 235"/>
                <a:gd name="T4" fmla="*/ 633 w 845"/>
                <a:gd name="T5" fmla="*/ 13 h 235"/>
                <a:gd name="T6" fmla="*/ 793 w 845"/>
                <a:gd name="T7" fmla="*/ 70 h 235"/>
                <a:gd name="T8" fmla="*/ 755 w 845"/>
                <a:gd name="T9" fmla="*/ 221 h 235"/>
                <a:gd name="T10" fmla="*/ 255 w 845"/>
                <a:gd name="T11" fmla="*/ 155 h 235"/>
              </a:gdLst>
              <a:ahLst/>
              <a:cxnLst>
                <a:cxn ang="0">
                  <a:pos x="T0" y="T1"/>
                </a:cxn>
                <a:cxn ang="0">
                  <a:pos x="T2" y="T3"/>
                </a:cxn>
                <a:cxn ang="0">
                  <a:pos x="T4" y="T5"/>
                </a:cxn>
                <a:cxn ang="0">
                  <a:pos x="T6" y="T7"/>
                </a:cxn>
                <a:cxn ang="0">
                  <a:pos x="T8" y="T9"/>
                </a:cxn>
                <a:cxn ang="0">
                  <a:pos x="T10" y="T11"/>
                </a:cxn>
              </a:cxnLst>
              <a:rect l="0" t="0" r="r" b="b"/>
              <a:pathLst>
                <a:path w="845" h="235">
                  <a:moveTo>
                    <a:pt x="0" y="146"/>
                  </a:moveTo>
                  <a:cubicBezTo>
                    <a:pt x="127" y="157"/>
                    <a:pt x="254" y="168"/>
                    <a:pt x="359" y="146"/>
                  </a:cubicBezTo>
                  <a:cubicBezTo>
                    <a:pt x="464" y="124"/>
                    <a:pt x="561" y="26"/>
                    <a:pt x="633" y="13"/>
                  </a:cubicBezTo>
                  <a:cubicBezTo>
                    <a:pt x="705" y="0"/>
                    <a:pt x="773" y="35"/>
                    <a:pt x="793" y="70"/>
                  </a:cubicBezTo>
                  <a:cubicBezTo>
                    <a:pt x="813" y="105"/>
                    <a:pt x="845" y="207"/>
                    <a:pt x="755" y="221"/>
                  </a:cubicBezTo>
                  <a:cubicBezTo>
                    <a:pt x="665" y="235"/>
                    <a:pt x="338" y="166"/>
                    <a:pt x="255" y="155"/>
                  </a:cubicBezTo>
                </a:path>
              </a:pathLst>
            </a:custGeom>
            <a:noFill/>
            <a:ln w="635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9413" name="Freeform 5"/>
            <p:cNvSpPr>
              <a:spLocks/>
            </p:cNvSpPr>
            <p:nvPr/>
          </p:nvSpPr>
          <p:spPr bwMode="auto">
            <a:xfrm rot="-285818">
              <a:off x="3369" y="1211"/>
              <a:ext cx="1058" cy="240"/>
            </a:xfrm>
            <a:custGeom>
              <a:avLst/>
              <a:gdLst>
                <a:gd name="T0" fmla="*/ 0 w 973"/>
                <a:gd name="T1" fmla="*/ 181 h 211"/>
                <a:gd name="T2" fmla="*/ 633 w 973"/>
                <a:gd name="T3" fmla="*/ 181 h 211"/>
                <a:gd name="T4" fmla="*/ 841 w 973"/>
                <a:gd name="T5" fmla="*/ 2 h 211"/>
                <a:gd name="T6" fmla="*/ 973 w 973"/>
                <a:gd name="T7" fmla="*/ 190 h 211"/>
              </a:gdLst>
              <a:ahLst/>
              <a:cxnLst>
                <a:cxn ang="0">
                  <a:pos x="T0" y="T1"/>
                </a:cxn>
                <a:cxn ang="0">
                  <a:pos x="T2" y="T3"/>
                </a:cxn>
                <a:cxn ang="0">
                  <a:pos x="T4" y="T5"/>
                </a:cxn>
                <a:cxn ang="0">
                  <a:pos x="T6" y="T7"/>
                </a:cxn>
              </a:cxnLst>
              <a:rect l="0" t="0" r="r" b="b"/>
              <a:pathLst>
                <a:path w="973" h="211">
                  <a:moveTo>
                    <a:pt x="0" y="181"/>
                  </a:moveTo>
                  <a:cubicBezTo>
                    <a:pt x="246" y="196"/>
                    <a:pt x="493" y="211"/>
                    <a:pt x="633" y="181"/>
                  </a:cubicBezTo>
                  <a:cubicBezTo>
                    <a:pt x="773" y="151"/>
                    <a:pt x="784" y="0"/>
                    <a:pt x="841" y="2"/>
                  </a:cubicBezTo>
                  <a:cubicBezTo>
                    <a:pt x="898" y="4"/>
                    <a:pt x="951" y="159"/>
                    <a:pt x="973" y="190"/>
                  </a:cubicBezTo>
                </a:path>
              </a:pathLst>
            </a:custGeom>
            <a:noFill/>
            <a:ln w="12700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9414" name="Line 6"/>
            <p:cNvSpPr>
              <a:spLocks noChangeShapeType="1"/>
            </p:cNvSpPr>
            <p:nvPr/>
          </p:nvSpPr>
          <p:spPr bwMode="auto">
            <a:xfrm flipV="1">
              <a:off x="4585" y="1567"/>
              <a:ext cx="338" cy="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9415" name="Text Box 7"/>
            <p:cNvSpPr txBox="1">
              <a:spLocks noChangeArrowheads="1"/>
            </p:cNvSpPr>
            <p:nvPr/>
          </p:nvSpPr>
          <p:spPr bwMode="auto">
            <a:xfrm>
              <a:off x="4901" y="1507"/>
              <a:ext cx="17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400">
                  <a:solidFill>
                    <a:srgbClr val="000000"/>
                  </a:solidFill>
                  <a:latin typeface="Comic Sans MS" pitchFamily="66" charset="0"/>
                </a:rPr>
                <a:t>c</a:t>
              </a:r>
            </a:p>
          </p:txBody>
        </p:sp>
      </p:grpSp>
      <p:sp>
        <p:nvSpPr>
          <p:cNvPr id="529416" name="Rectangle 8"/>
          <p:cNvSpPr>
            <a:spLocks noGrp="1" noChangeArrowheads="1"/>
          </p:cNvSpPr>
          <p:nvPr>
            <p:ph type="title"/>
          </p:nvPr>
        </p:nvSpPr>
        <p:spPr>
          <a:xfrm>
            <a:off x="685800" y="227013"/>
            <a:ext cx="7772400" cy="1143000"/>
          </a:xfrm>
          <a:noFill/>
        </p:spPr>
        <p:txBody>
          <a:bodyPr/>
          <a:lstStyle/>
          <a:p>
            <a:r>
              <a:rPr lang="en-US" altLang="en-US"/>
              <a:t>avoiding overlaps</a:t>
            </a:r>
          </a:p>
        </p:txBody>
      </p:sp>
      <p:pic>
        <p:nvPicPr>
          <p:cNvPr id="529417" name="Picture 9"/>
          <p:cNvPicPr>
            <a:picLocks noChangeAspect="1" noChangeArrowheads="1"/>
          </p:cNvPicPr>
          <p:nvPr/>
        </p:nvPicPr>
        <p:blipFill>
          <a:blip r:embed="rId2">
            <a:extLst>
              <a:ext uri="{28A0092B-C50C-407E-A947-70E740481C1C}">
                <a14:useLocalDpi xmlns:a14="http://schemas.microsoft.com/office/drawing/2010/main" val="0"/>
              </a:ext>
            </a:extLst>
          </a:blip>
          <a:srcRect l="32866" t="41162" r="11841" b="19829"/>
          <a:stretch>
            <a:fillRect/>
          </a:stretch>
        </p:blipFill>
        <p:spPr bwMode="auto">
          <a:xfrm>
            <a:off x="5208588" y="3886200"/>
            <a:ext cx="3201987" cy="235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9418" name="AutoShape 10"/>
          <p:cNvSpPr>
            <a:spLocks noChangeArrowheads="1"/>
          </p:cNvSpPr>
          <p:nvPr/>
        </p:nvSpPr>
        <p:spPr bwMode="auto">
          <a:xfrm>
            <a:off x="6550025" y="2941638"/>
            <a:ext cx="522288" cy="639762"/>
          </a:xfrm>
          <a:prstGeom prst="downArrow">
            <a:avLst>
              <a:gd name="adj1" fmla="val 50000"/>
              <a:gd name="adj2" fmla="val 3062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pic>
        <p:nvPicPr>
          <p:cNvPr id="529419" name="Picture 11"/>
          <p:cNvPicPr>
            <a:picLocks noChangeAspect="1" noChangeArrowheads="1"/>
          </p:cNvPicPr>
          <p:nvPr/>
        </p:nvPicPr>
        <p:blipFill>
          <a:blip r:embed="rId3">
            <a:extLst>
              <a:ext uri="{28A0092B-C50C-407E-A947-70E740481C1C}">
                <a14:useLocalDpi xmlns:a14="http://schemas.microsoft.com/office/drawing/2010/main" val="0"/>
              </a:ext>
            </a:extLst>
          </a:blip>
          <a:srcRect l="22188" t="14139" r="28770" b="12694"/>
          <a:stretch>
            <a:fillRect/>
          </a:stretch>
        </p:blipFill>
        <p:spPr bwMode="auto">
          <a:xfrm>
            <a:off x="588963" y="2068513"/>
            <a:ext cx="3736975"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8667177"/>
      </p:ext>
    </p:extLst>
  </p:cSld>
  <p:clrMapOvr>
    <a:masterClrMapping/>
  </p:clrMapOvr>
  <p:transition spd="slow"/>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rot="663208">
            <a:off x="7389813" y="2532063"/>
            <a:ext cx="474662" cy="112712"/>
          </a:xfrm>
          <a:prstGeom prst="rect">
            <a:avLst/>
          </a:prstGeom>
          <a:solidFill>
            <a:srgbClr val="FF6161"/>
          </a:solidFill>
          <a:ln w="9525">
            <a:miter lim="800000"/>
            <a:headEnd/>
            <a:tailEnd/>
          </a:ln>
          <a:effectLst/>
          <a:scene3d>
            <a:camera prst="legacyPerspectiveFront">
              <a:rot lat="899997" lon="1500000" rev="0"/>
            </a:camera>
            <a:lightRig rig="legacyFlat4" dir="b"/>
          </a:scene3d>
          <a:sp3d extrusionH="430200" prstMaterial="legacyMatte">
            <a:bevelT w="13500" h="13500" prst="angle"/>
            <a:bevelB w="13500" h="13500" prst="angle"/>
            <a:extrusionClr>
              <a:srgbClr val="FF616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mtClean="0">
              <a:solidFill>
                <a:srgbClr val="000000"/>
              </a:solidFill>
              <a:cs typeface="Arial" pitchFamily="34" charset="0"/>
            </a:endParaRP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l="21822" t="47141" r="22392" b="14259"/>
          <a:stretch>
            <a:fillRect/>
          </a:stretch>
        </p:blipFill>
        <p:spPr bwMode="auto">
          <a:xfrm>
            <a:off x="5208588" y="3868738"/>
            <a:ext cx="3230562" cy="233045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2" name="Freeform 4"/>
          <p:cNvSpPr>
            <a:spLocks/>
          </p:cNvSpPr>
          <p:nvPr/>
        </p:nvSpPr>
        <p:spPr bwMode="auto">
          <a:xfrm rot="809019">
            <a:off x="6615113" y="2289175"/>
            <a:ext cx="1428750" cy="147638"/>
          </a:xfrm>
          <a:custGeom>
            <a:avLst/>
            <a:gdLst>
              <a:gd name="T0" fmla="*/ 0 w 845"/>
              <a:gd name="T1" fmla="*/ 2147483647 h 235"/>
              <a:gd name="T2" fmla="*/ 2147483647 w 845"/>
              <a:gd name="T3" fmla="*/ 2147483647 h 235"/>
              <a:gd name="T4" fmla="*/ 2147483647 w 845"/>
              <a:gd name="T5" fmla="*/ 2147483647 h 235"/>
              <a:gd name="T6" fmla="*/ 2147483647 w 845"/>
              <a:gd name="T7" fmla="*/ 2147483647 h 235"/>
              <a:gd name="T8" fmla="*/ 2147483647 w 845"/>
              <a:gd name="T9" fmla="*/ 2147483647 h 235"/>
              <a:gd name="T10" fmla="*/ 2147483647 w 845"/>
              <a:gd name="T11" fmla="*/ 2147483647 h 2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5" h="235">
                <a:moveTo>
                  <a:pt x="0" y="146"/>
                </a:moveTo>
                <a:cubicBezTo>
                  <a:pt x="127" y="157"/>
                  <a:pt x="254" y="168"/>
                  <a:pt x="359" y="146"/>
                </a:cubicBezTo>
                <a:cubicBezTo>
                  <a:pt x="464" y="124"/>
                  <a:pt x="561" y="26"/>
                  <a:pt x="633" y="13"/>
                </a:cubicBezTo>
                <a:cubicBezTo>
                  <a:pt x="705" y="0"/>
                  <a:pt x="773" y="35"/>
                  <a:pt x="793" y="70"/>
                </a:cubicBezTo>
                <a:cubicBezTo>
                  <a:pt x="813" y="105"/>
                  <a:pt x="845" y="207"/>
                  <a:pt x="755" y="221"/>
                </a:cubicBezTo>
                <a:cubicBezTo>
                  <a:pt x="665" y="235"/>
                  <a:pt x="338" y="166"/>
                  <a:pt x="255" y="155"/>
                </a:cubicBezTo>
              </a:path>
            </a:pathLst>
          </a:custGeom>
          <a:noFill/>
          <a:ln w="635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mtClean="0">
              <a:solidFill>
                <a:srgbClr val="000000"/>
              </a:solidFill>
              <a:cs typeface="Arial" pitchFamily="34" charset="0"/>
            </a:endParaRPr>
          </a:p>
        </p:txBody>
      </p:sp>
      <p:sp>
        <p:nvSpPr>
          <p:cNvPr id="12293" name="Line 5"/>
          <p:cNvSpPr>
            <a:spLocks noChangeShapeType="1"/>
          </p:cNvSpPr>
          <p:nvPr/>
        </p:nvSpPr>
        <p:spPr bwMode="auto">
          <a:xfrm>
            <a:off x="5176838" y="2232025"/>
            <a:ext cx="1676400" cy="30163"/>
          </a:xfrm>
          <a:prstGeom prst="line">
            <a:avLst/>
          </a:prstGeom>
          <a:noFill/>
          <a:ln w="1270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mtClean="0">
              <a:solidFill>
                <a:srgbClr val="000000"/>
              </a:solidFill>
              <a:cs typeface="Arial" pitchFamily="34" charset="0"/>
            </a:endParaRPr>
          </a:p>
        </p:txBody>
      </p:sp>
      <p:sp>
        <p:nvSpPr>
          <p:cNvPr id="12294" name="AutoShape 6"/>
          <p:cNvSpPr>
            <a:spLocks noChangeArrowheads="1"/>
          </p:cNvSpPr>
          <p:nvPr/>
        </p:nvSpPr>
        <p:spPr bwMode="auto">
          <a:xfrm>
            <a:off x="6459538" y="2905125"/>
            <a:ext cx="522287" cy="639763"/>
          </a:xfrm>
          <a:prstGeom prst="downArrow">
            <a:avLst>
              <a:gd name="adj1" fmla="val 50000"/>
              <a:gd name="adj2" fmla="val 30623"/>
            </a:avLst>
          </a:prstGeom>
          <a:solidFill>
            <a:srgbClr val="00CC99"/>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mtClean="0">
              <a:solidFill>
                <a:srgbClr val="000000"/>
              </a:solidFill>
              <a:cs typeface="Arial" pitchFamily="34" charset="0"/>
            </a:endParaRPr>
          </a:p>
        </p:txBody>
      </p:sp>
      <p:sp>
        <p:nvSpPr>
          <p:cNvPr id="12295" name="Line 7"/>
          <p:cNvSpPr>
            <a:spLocks noChangeShapeType="1"/>
          </p:cNvSpPr>
          <p:nvPr/>
        </p:nvSpPr>
        <p:spPr bwMode="auto">
          <a:xfrm flipV="1">
            <a:off x="7621588" y="2093913"/>
            <a:ext cx="246062" cy="73977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mtClean="0">
              <a:solidFill>
                <a:srgbClr val="000000"/>
              </a:solidFill>
              <a:cs typeface="Arial" pitchFamily="34" charset="0"/>
            </a:endParaRPr>
          </a:p>
        </p:txBody>
      </p:sp>
      <p:sp>
        <p:nvSpPr>
          <p:cNvPr id="12296" name="Text Box 8"/>
          <p:cNvSpPr txBox="1">
            <a:spLocks noChangeArrowheads="1"/>
          </p:cNvSpPr>
          <p:nvPr/>
        </p:nvSpPr>
        <p:spPr bwMode="auto">
          <a:xfrm>
            <a:off x="7847013" y="2027238"/>
            <a:ext cx="276225" cy="3048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1400" smtClean="0">
                <a:solidFill>
                  <a:srgbClr val="000000"/>
                </a:solidFill>
                <a:latin typeface="Comic Sans MS" pitchFamily="66" charset="0"/>
                <a:cs typeface="Arial" pitchFamily="34" charset="0"/>
              </a:rPr>
              <a:t>c</a:t>
            </a:r>
          </a:p>
        </p:txBody>
      </p:sp>
      <p:sp>
        <p:nvSpPr>
          <p:cNvPr id="12297" name="Rectangle 9"/>
          <p:cNvSpPr>
            <a:spLocks noGrp="1" noChangeArrowheads="1"/>
          </p:cNvSpPr>
          <p:nvPr>
            <p:ph type="title"/>
          </p:nvPr>
        </p:nvSpPr>
        <p:spPr>
          <a:xfrm>
            <a:off x="685800" y="227013"/>
            <a:ext cx="7772400" cy="1143000"/>
          </a:xfrm>
        </p:spPr>
        <p:txBody>
          <a:bodyPr/>
          <a:lstStyle/>
          <a:p>
            <a:pPr eaLnBrk="1" hangingPunct="1"/>
            <a:r>
              <a:rPr lang="en-US" altLang="en-US" smtClean="0"/>
              <a:t>avoiding overlaps</a:t>
            </a:r>
          </a:p>
        </p:txBody>
      </p:sp>
      <p:sp>
        <p:nvSpPr>
          <p:cNvPr id="12298" name="Rectangle 10"/>
          <p:cNvSpPr>
            <a:spLocks noChangeArrowheads="1"/>
          </p:cNvSpPr>
          <p:nvPr/>
        </p:nvSpPr>
        <p:spPr bwMode="auto">
          <a:xfrm>
            <a:off x="1471613" y="6364288"/>
            <a:ext cx="63373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mtClean="0">
                <a:solidFill>
                  <a:srgbClr val="000000"/>
                </a:solidFill>
                <a:cs typeface="Arial" pitchFamily="34" charset="0"/>
              </a:rPr>
              <a:t>http://www.mitegen.com/mic_catalog.php?c=DTMicroMounts</a:t>
            </a:r>
          </a:p>
        </p:txBody>
      </p:sp>
      <p:pic>
        <p:nvPicPr>
          <p:cNvPr id="12299" name="Picture 11"/>
          <p:cNvPicPr>
            <a:picLocks noChangeAspect="1" noChangeArrowheads="1"/>
          </p:cNvPicPr>
          <p:nvPr/>
        </p:nvPicPr>
        <p:blipFill>
          <a:blip r:embed="rId3">
            <a:extLst>
              <a:ext uri="{28A0092B-C50C-407E-A947-70E740481C1C}">
                <a14:useLocalDpi xmlns:a14="http://schemas.microsoft.com/office/drawing/2010/main" val="0"/>
              </a:ext>
            </a:extLst>
          </a:blip>
          <a:srcRect b="53230"/>
          <a:stretch>
            <a:fillRect/>
          </a:stretch>
        </p:blipFill>
        <p:spPr bwMode="auto">
          <a:xfrm>
            <a:off x="612775" y="1878013"/>
            <a:ext cx="3811588" cy="167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0" name="Picture 12"/>
          <p:cNvPicPr>
            <a:picLocks noChangeAspect="1" noChangeArrowheads="1"/>
          </p:cNvPicPr>
          <p:nvPr/>
        </p:nvPicPr>
        <p:blipFill>
          <a:blip r:embed="rId4">
            <a:extLst>
              <a:ext uri="{28A0092B-C50C-407E-A947-70E740481C1C}">
                <a14:useLocalDpi xmlns:a14="http://schemas.microsoft.com/office/drawing/2010/main" val="0"/>
              </a:ext>
            </a:extLst>
          </a:blip>
          <a:srcRect b="53677"/>
          <a:stretch>
            <a:fillRect/>
          </a:stretch>
        </p:blipFill>
        <p:spPr bwMode="auto">
          <a:xfrm>
            <a:off x="611188" y="4113213"/>
            <a:ext cx="3811587" cy="165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1170576"/>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a:solidFill>
                <a:srgbClr val="000000"/>
              </a:solidFill>
            </a:endParaRPr>
          </a:p>
        </p:txBody>
      </p:sp>
      <p:sp>
        <p:nvSpPr>
          <p:cNvPr id="51203" name="Rectangle 3"/>
          <p:cNvSpPr>
            <a:spLocks noGrp="1" noChangeArrowheads="1"/>
          </p:cNvSpPr>
          <p:nvPr>
            <p:ph type="title"/>
          </p:nvPr>
        </p:nvSpPr>
        <p:spPr/>
        <p:txBody>
          <a:bodyPr/>
          <a:lstStyle/>
          <a:p>
            <a:pPr eaLnBrk="1" hangingPunct="1"/>
            <a:r>
              <a:rPr lang="en-US" altLang="en-US" smtClean="0"/>
              <a:t>Where do photons go?</a:t>
            </a:r>
          </a:p>
        </p:txBody>
      </p:sp>
      <p:sp>
        <p:nvSpPr>
          <p:cNvPr id="51204" name="Text Box 4"/>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solidFill>
                  <a:srgbClr val="000000"/>
                </a:solidFill>
              </a:rPr>
              <a:t>beamstop</a:t>
            </a:r>
          </a:p>
        </p:txBody>
      </p:sp>
      <p:grpSp>
        <p:nvGrpSpPr>
          <p:cNvPr id="90117" name="Group 5"/>
          <p:cNvGrpSpPr>
            <a:grpSpLocks/>
          </p:cNvGrpSpPr>
          <p:nvPr/>
        </p:nvGrpSpPr>
        <p:grpSpPr bwMode="auto">
          <a:xfrm>
            <a:off x="609600" y="3524250"/>
            <a:ext cx="7340600" cy="304800"/>
            <a:chOff x="384" y="2220"/>
            <a:chExt cx="4624" cy="192"/>
          </a:xfrm>
        </p:grpSpPr>
        <p:sp>
          <p:nvSpPr>
            <p:cNvPr id="51208" name="Line 6"/>
            <p:cNvSpPr>
              <a:spLocks noChangeShapeType="1"/>
            </p:cNvSpPr>
            <p:nvPr/>
          </p:nvSpPr>
          <p:spPr bwMode="auto">
            <a:xfrm flipV="1">
              <a:off x="384" y="2316"/>
              <a:ext cx="4624"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1209" name="Line 7"/>
            <p:cNvSpPr>
              <a:spLocks noChangeShapeType="1"/>
            </p:cNvSpPr>
            <p:nvPr/>
          </p:nvSpPr>
          <p:spPr bwMode="auto">
            <a:xfrm flipV="1">
              <a:off x="384" y="2316"/>
              <a:ext cx="2435"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1210" name="Text Box 8"/>
            <p:cNvSpPr txBox="1">
              <a:spLocks noChangeArrowheads="1"/>
            </p:cNvSpPr>
            <p:nvPr/>
          </p:nvSpPr>
          <p:spPr bwMode="auto">
            <a:xfrm>
              <a:off x="3525" y="2220"/>
              <a:ext cx="10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FFFFFF"/>
                  </a:solidFill>
                </a:rPr>
                <a:t>Transmitted (98%)</a:t>
              </a:r>
            </a:p>
          </p:txBody>
        </p:sp>
      </p:grpSp>
      <p:sp>
        <p:nvSpPr>
          <p:cNvPr id="51206" name="Text Box 9"/>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a:solidFill>
                  <a:srgbClr val="000000"/>
                </a:solidFill>
              </a:rPr>
              <a:t>Protein</a:t>
            </a:r>
          </a:p>
          <a:p>
            <a:pPr algn="ctr" eaLnBrk="1" hangingPunct="1"/>
            <a:r>
              <a:rPr lang="en-US" altLang="en-US" sz="3200" b="1">
                <a:solidFill>
                  <a:srgbClr val="000000"/>
                </a:solidFill>
              </a:rPr>
              <a:t>1A x-rays</a:t>
            </a:r>
          </a:p>
        </p:txBody>
      </p:sp>
      <p:pic>
        <p:nvPicPr>
          <p:cNvPr id="51207" name="Picture 10" descr="MCBS00386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10418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0117"/>
                                        </p:tgtEl>
                                        <p:attrNameLst>
                                          <p:attrName>style.visibility</p:attrName>
                                        </p:attrNameLst>
                                      </p:cBhvr>
                                      <p:to>
                                        <p:strVal val="visible"/>
                                      </p:to>
                                    </p:set>
                                    <p:animEffect transition="in" filter="wipe(left)">
                                      <p:cBhvr>
                                        <p:cTn id="7" dur="1000"/>
                                        <p:tgtEl>
                                          <p:spTgt spid="90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2"/>
          <p:cNvGrpSpPr>
            <a:grpSpLocks/>
          </p:cNvGrpSpPr>
          <p:nvPr/>
        </p:nvGrpSpPr>
        <p:grpSpPr bwMode="auto">
          <a:xfrm>
            <a:off x="5348288" y="1766888"/>
            <a:ext cx="2708275" cy="1428750"/>
            <a:chOff x="3369" y="1113"/>
            <a:chExt cx="1706" cy="900"/>
          </a:xfrm>
        </p:grpSpPr>
        <p:sp>
          <p:nvSpPr>
            <p:cNvPr id="13321" name="Rectangle 3"/>
            <p:cNvSpPr>
              <a:spLocks noChangeArrowheads="1"/>
            </p:cNvSpPr>
            <p:nvPr/>
          </p:nvSpPr>
          <p:spPr bwMode="auto">
            <a:xfrm rot="2791455">
              <a:off x="4498" y="1770"/>
              <a:ext cx="299" cy="71"/>
            </a:xfrm>
            <a:prstGeom prst="rect">
              <a:avLst/>
            </a:prstGeom>
            <a:solidFill>
              <a:srgbClr val="FF6161"/>
            </a:solidFill>
            <a:ln w="9525">
              <a:miter lim="800000"/>
              <a:headEnd/>
              <a:tailEnd/>
            </a:ln>
            <a:effectLst/>
            <a:scene3d>
              <a:camera prst="legacyPerspectiveFront">
                <a:rot lat="899997" lon="1500000" rev="0"/>
              </a:camera>
              <a:lightRig rig="legacyFlat4" dir="b"/>
            </a:scene3d>
            <a:sp3d extrusionH="430200" prstMaterial="legacyMatte">
              <a:bevelT w="13500" h="13500" prst="angle"/>
              <a:bevelB w="13500" h="13500" prst="angle"/>
              <a:extrusionClr>
                <a:srgbClr val="FF616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mtClean="0">
                <a:solidFill>
                  <a:srgbClr val="000000"/>
                </a:solidFill>
                <a:cs typeface="Arial" pitchFamily="34" charset="0"/>
              </a:endParaRPr>
            </a:p>
          </p:txBody>
        </p:sp>
        <p:sp>
          <p:nvSpPr>
            <p:cNvPr id="13322" name="Freeform 4"/>
            <p:cNvSpPr>
              <a:spLocks/>
            </p:cNvSpPr>
            <p:nvPr/>
          </p:nvSpPr>
          <p:spPr bwMode="auto">
            <a:xfrm rot="3252945">
              <a:off x="4139" y="1516"/>
              <a:ext cx="900" cy="93"/>
            </a:xfrm>
            <a:custGeom>
              <a:avLst/>
              <a:gdLst>
                <a:gd name="T0" fmla="*/ 0 w 845"/>
                <a:gd name="T1" fmla="*/ 9 h 235"/>
                <a:gd name="T2" fmla="*/ 433 w 845"/>
                <a:gd name="T3" fmla="*/ 9 h 235"/>
                <a:gd name="T4" fmla="*/ 765 w 845"/>
                <a:gd name="T5" fmla="*/ 1 h 235"/>
                <a:gd name="T6" fmla="*/ 959 w 845"/>
                <a:gd name="T7" fmla="*/ 4 h 235"/>
                <a:gd name="T8" fmla="*/ 912 w 845"/>
                <a:gd name="T9" fmla="*/ 13 h 235"/>
                <a:gd name="T10" fmla="*/ 309 w 845"/>
                <a:gd name="T11" fmla="*/ 9 h 2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5" h="235">
                  <a:moveTo>
                    <a:pt x="0" y="146"/>
                  </a:moveTo>
                  <a:cubicBezTo>
                    <a:pt x="127" y="157"/>
                    <a:pt x="254" y="168"/>
                    <a:pt x="359" y="146"/>
                  </a:cubicBezTo>
                  <a:cubicBezTo>
                    <a:pt x="464" y="124"/>
                    <a:pt x="561" y="26"/>
                    <a:pt x="633" y="13"/>
                  </a:cubicBezTo>
                  <a:cubicBezTo>
                    <a:pt x="705" y="0"/>
                    <a:pt x="773" y="35"/>
                    <a:pt x="793" y="70"/>
                  </a:cubicBezTo>
                  <a:cubicBezTo>
                    <a:pt x="813" y="105"/>
                    <a:pt x="845" y="207"/>
                    <a:pt x="755" y="221"/>
                  </a:cubicBezTo>
                  <a:cubicBezTo>
                    <a:pt x="665" y="235"/>
                    <a:pt x="338" y="166"/>
                    <a:pt x="255" y="155"/>
                  </a:cubicBezTo>
                </a:path>
              </a:pathLst>
            </a:custGeom>
            <a:noFill/>
            <a:ln w="635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mtClean="0">
                <a:solidFill>
                  <a:srgbClr val="000000"/>
                </a:solidFill>
                <a:cs typeface="Arial" pitchFamily="34" charset="0"/>
              </a:endParaRPr>
            </a:p>
          </p:txBody>
        </p:sp>
        <p:sp>
          <p:nvSpPr>
            <p:cNvPr id="13323" name="Freeform 5"/>
            <p:cNvSpPr>
              <a:spLocks/>
            </p:cNvSpPr>
            <p:nvPr/>
          </p:nvSpPr>
          <p:spPr bwMode="auto">
            <a:xfrm rot="-285818">
              <a:off x="3369" y="1211"/>
              <a:ext cx="1058" cy="240"/>
            </a:xfrm>
            <a:custGeom>
              <a:avLst/>
              <a:gdLst>
                <a:gd name="T0" fmla="*/ 0 w 973"/>
                <a:gd name="T1" fmla="*/ 266 h 211"/>
                <a:gd name="T2" fmla="*/ 813 w 973"/>
                <a:gd name="T3" fmla="*/ 266 h 211"/>
                <a:gd name="T4" fmla="*/ 1081 w 973"/>
                <a:gd name="T5" fmla="*/ 2 h 211"/>
                <a:gd name="T6" fmla="*/ 1250 w 973"/>
                <a:gd name="T7" fmla="*/ 280 h 2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73" h="211">
                  <a:moveTo>
                    <a:pt x="0" y="181"/>
                  </a:moveTo>
                  <a:cubicBezTo>
                    <a:pt x="246" y="196"/>
                    <a:pt x="493" y="211"/>
                    <a:pt x="633" y="181"/>
                  </a:cubicBezTo>
                  <a:cubicBezTo>
                    <a:pt x="773" y="151"/>
                    <a:pt x="784" y="0"/>
                    <a:pt x="841" y="2"/>
                  </a:cubicBezTo>
                  <a:cubicBezTo>
                    <a:pt x="898" y="4"/>
                    <a:pt x="951" y="159"/>
                    <a:pt x="973" y="190"/>
                  </a:cubicBezTo>
                </a:path>
              </a:pathLst>
            </a:custGeom>
            <a:noFill/>
            <a:ln w="12700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mtClean="0">
                <a:solidFill>
                  <a:srgbClr val="000000"/>
                </a:solidFill>
                <a:cs typeface="Arial" pitchFamily="34" charset="0"/>
              </a:endParaRPr>
            </a:p>
          </p:txBody>
        </p:sp>
        <p:sp>
          <p:nvSpPr>
            <p:cNvPr id="13324" name="Line 6"/>
            <p:cNvSpPr>
              <a:spLocks noChangeShapeType="1"/>
            </p:cNvSpPr>
            <p:nvPr/>
          </p:nvSpPr>
          <p:spPr bwMode="auto">
            <a:xfrm flipV="1">
              <a:off x="4585" y="1567"/>
              <a:ext cx="338" cy="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mtClean="0">
                <a:solidFill>
                  <a:srgbClr val="000000"/>
                </a:solidFill>
                <a:cs typeface="Arial" pitchFamily="34" charset="0"/>
              </a:endParaRPr>
            </a:p>
          </p:txBody>
        </p:sp>
        <p:sp>
          <p:nvSpPr>
            <p:cNvPr id="13325" name="Text Box 7"/>
            <p:cNvSpPr txBox="1">
              <a:spLocks noChangeArrowheads="1"/>
            </p:cNvSpPr>
            <p:nvPr/>
          </p:nvSpPr>
          <p:spPr bwMode="auto">
            <a:xfrm>
              <a:off x="4901" y="1507"/>
              <a:ext cx="17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1400" smtClean="0">
                  <a:solidFill>
                    <a:srgbClr val="000000"/>
                  </a:solidFill>
                  <a:latin typeface="Comic Sans MS" pitchFamily="66" charset="0"/>
                  <a:cs typeface="Arial" pitchFamily="34" charset="0"/>
                </a:rPr>
                <a:t>c</a:t>
              </a:r>
            </a:p>
          </p:txBody>
        </p:sp>
      </p:grpSp>
      <p:sp>
        <p:nvSpPr>
          <p:cNvPr id="13315" name="Rectangle 8"/>
          <p:cNvSpPr>
            <a:spLocks noGrp="1" noChangeArrowheads="1"/>
          </p:cNvSpPr>
          <p:nvPr>
            <p:ph type="title"/>
          </p:nvPr>
        </p:nvSpPr>
        <p:spPr>
          <a:xfrm>
            <a:off x="685800" y="227013"/>
            <a:ext cx="7772400" cy="1143000"/>
          </a:xfrm>
        </p:spPr>
        <p:txBody>
          <a:bodyPr/>
          <a:lstStyle/>
          <a:p>
            <a:pPr eaLnBrk="1" hangingPunct="1"/>
            <a:r>
              <a:rPr lang="en-US" altLang="en-US" smtClean="0"/>
              <a:t>avoiding overlaps</a:t>
            </a:r>
          </a:p>
        </p:txBody>
      </p:sp>
      <p:pic>
        <p:nvPicPr>
          <p:cNvPr id="13316" name="Picture 9"/>
          <p:cNvPicPr>
            <a:picLocks noChangeAspect="1" noChangeArrowheads="1"/>
          </p:cNvPicPr>
          <p:nvPr/>
        </p:nvPicPr>
        <p:blipFill>
          <a:blip r:embed="rId2">
            <a:extLst>
              <a:ext uri="{28A0092B-C50C-407E-A947-70E740481C1C}">
                <a14:useLocalDpi xmlns:a14="http://schemas.microsoft.com/office/drawing/2010/main" val="0"/>
              </a:ext>
            </a:extLst>
          </a:blip>
          <a:srcRect l="32837" t="41180" r="11841" b="19833"/>
          <a:stretch>
            <a:fillRect/>
          </a:stretch>
        </p:blipFill>
        <p:spPr bwMode="auto">
          <a:xfrm>
            <a:off x="5207000" y="3865563"/>
            <a:ext cx="3203575" cy="235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7" name="Rectangle 10"/>
          <p:cNvSpPr>
            <a:spLocks noChangeArrowheads="1"/>
          </p:cNvSpPr>
          <p:nvPr/>
        </p:nvSpPr>
        <p:spPr bwMode="auto">
          <a:xfrm>
            <a:off x="1471613" y="6364288"/>
            <a:ext cx="6299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mtClean="0">
                <a:solidFill>
                  <a:srgbClr val="000000"/>
                </a:solidFill>
                <a:cs typeface="Arial" pitchFamily="34" charset="0"/>
              </a:rPr>
              <a:t>http://www.mitegen.com/mic_catalog.php?c=orientedmounts</a:t>
            </a:r>
          </a:p>
        </p:txBody>
      </p:sp>
      <p:pic>
        <p:nvPicPr>
          <p:cNvPr id="13318" name="Picture 11"/>
          <p:cNvPicPr>
            <a:picLocks noChangeAspect="1" noChangeArrowheads="1"/>
          </p:cNvPicPr>
          <p:nvPr/>
        </p:nvPicPr>
        <p:blipFill>
          <a:blip r:embed="rId3">
            <a:extLst>
              <a:ext uri="{28A0092B-C50C-407E-A947-70E740481C1C}">
                <a14:useLocalDpi xmlns:a14="http://schemas.microsoft.com/office/drawing/2010/main" val="0"/>
              </a:ext>
            </a:extLst>
          </a:blip>
          <a:srcRect t="53310"/>
          <a:stretch>
            <a:fillRect/>
          </a:stretch>
        </p:blipFill>
        <p:spPr bwMode="auto">
          <a:xfrm>
            <a:off x="612775" y="1876425"/>
            <a:ext cx="3811588" cy="166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12"/>
          <p:cNvPicPr>
            <a:picLocks noChangeAspect="1" noChangeArrowheads="1"/>
          </p:cNvPicPr>
          <p:nvPr/>
        </p:nvPicPr>
        <p:blipFill>
          <a:blip r:embed="rId4">
            <a:extLst>
              <a:ext uri="{28A0092B-C50C-407E-A947-70E740481C1C}">
                <a14:useLocalDpi xmlns:a14="http://schemas.microsoft.com/office/drawing/2010/main" val="0"/>
              </a:ext>
            </a:extLst>
          </a:blip>
          <a:srcRect t="54353"/>
          <a:stretch>
            <a:fillRect/>
          </a:stretch>
        </p:blipFill>
        <p:spPr bwMode="auto">
          <a:xfrm>
            <a:off x="611188" y="4124325"/>
            <a:ext cx="3811587" cy="163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20" name="AutoShape 13"/>
          <p:cNvSpPr>
            <a:spLocks noChangeArrowheads="1"/>
          </p:cNvSpPr>
          <p:nvPr/>
        </p:nvSpPr>
        <p:spPr bwMode="auto">
          <a:xfrm>
            <a:off x="6459538" y="2905125"/>
            <a:ext cx="522287" cy="639763"/>
          </a:xfrm>
          <a:prstGeom prst="downArrow">
            <a:avLst>
              <a:gd name="adj1" fmla="val 50000"/>
              <a:gd name="adj2" fmla="val 30623"/>
            </a:avLst>
          </a:prstGeom>
          <a:solidFill>
            <a:srgbClr val="00CC99"/>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mtClean="0">
              <a:solidFill>
                <a:srgbClr val="000000"/>
              </a:solidFill>
              <a:cs typeface="Arial" pitchFamily="34" charset="0"/>
            </a:endParaRPr>
          </a:p>
        </p:txBody>
      </p:sp>
    </p:spTree>
    <p:extLst>
      <p:ext uri="{BB962C8B-B14F-4D97-AF65-F5344CB8AC3E}">
        <p14:creationId xmlns:p14="http://schemas.microsoft.com/office/powerpoint/2010/main" val="3289610710"/>
      </p:ext>
    </p:extLst>
  </p:cSld>
  <p:clrMapOvr>
    <a:masterClrMapping/>
  </p:clrMapOvr>
  <p:transition spd="slow"/>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a:xfrm>
            <a:off x="0" y="133350"/>
            <a:ext cx="9144000" cy="1143000"/>
          </a:xfrm>
        </p:spPr>
        <p:txBody>
          <a:bodyPr/>
          <a:lstStyle/>
          <a:p>
            <a:pPr eaLnBrk="1" hangingPunct="1"/>
            <a:r>
              <a:rPr lang="en-US" altLang="en-US" sz="2800" dirty="0" smtClean="0"/>
              <a:t>One </a:t>
            </a:r>
            <a:r>
              <a:rPr lang="en-US" altLang="en-US" sz="2800" dirty="0" err="1" smtClean="0"/>
              <a:t>xtal</a:t>
            </a:r>
            <a:r>
              <a:rPr lang="en-US" altLang="en-US" sz="2800" dirty="0" smtClean="0"/>
              <a:t>, no idea?</a:t>
            </a:r>
            <a:br>
              <a:rPr lang="en-US" altLang="en-US" sz="2800" dirty="0" smtClean="0"/>
            </a:br>
            <a:r>
              <a:rPr lang="en-US" altLang="en-US" dirty="0" smtClean="0"/>
              <a:t>Suggested native protocol:</a:t>
            </a:r>
          </a:p>
        </p:txBody>
      </p:sp>
      <p:sp>
        <p:nvSpPr>
          <p:cNvPr id="2892804" name="Rectangle 4"/>
          <p:cNvSpPr>
            <a:spLocks noChangeArrowheads="1"/>
          </p:cNvSpPr>
          <p:nvPr/>
        </p:nvSpPr>
        <p:spPr bwMode="auto">
          <a:xfrm>
            <a:off x="2668588" y="1627188"/>
            <a:ext cx="6064446" cy="445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90000"/>
              </a:lnSpc>
              <a:buFontTx/>
              <a:buAutoNum type="arabicPeriod"/>
            </a:pPr>
            <a:r>
              <a:rPr lang="en-US" altLang="en-US" dirty="0" smtClean="0">
                <a:solidFill>
                  <a:srgbClr val="000000"/>
                </a:solidFill>
              </a:rPr>
              <a:t>Do strategy</a:t>
            </a:r>
          </a:p>
          <a:p>
            <a:pPr eaLnBrk="1" hangingPunct="1">
              <a:lnSpc>
                <a:spcPct val="90000"/>
              </a:lnSpc>
              <a:buFontTx/>
              <a:buAutoNum type="arabicPeriod"/>
            </a:pPr>
            <a:r>
              <a:rPr lang="en-US" altLang="en-US" dirty="0" smtClean="0">
                <a:solidFill>
                  <a:srgbClr val="000000"/>
                </a:solidFill>
              </a:rPr>
              <a:t>Start at specified phi</a:t>
            </a:r>
          </a:p>
          <a:p>
            <a:pPr eaLnBrk="1" hangingPunct="1">
              <a:lnSpc>
                <a:spcPct val="90000"/>
              </a:lnSpc>
              <a:buFontTx/>
              <a:buAutoNum type="arabicPeriod"/>
            </a:pPr>
            <a:r>
              <a:rPr lang="en-US" altLang="en-US" dirty="0" smtClean="0">
                <a:solidFill>
                  <a:srgbClr val="000000"/>
                </a:solidFill>
              </a:rPr>
              <a:t>Complete fast as you can</a:t>
            </a:r>
            <a:endParaRPr lang="en-US" altLang="en-US" dirty="0">
              <a:solidFill>
                <a:srgbClr val="000000"/>
              </a:solidFill>
            </a:endParaRPr>
          </a:p>
          <a:p>
            <a:pPr eaLnBrk="1" hangingPunct="1">
              <a:lnSpc>
                <a:spcPct val="90000"/>
              </a:lnSpc>
              <a:buFontTx/>
              <a:buAutoNum type="arabicPeriod"/>
            </a:pPr>
            <a:r>
              <a:rPr lang="en-US" altLang="en-US" dirty="0" smtClean="0">
                <a:solidFill>
                  <a:srgbClr val="000000"/>
                </a:solidFill>
              </a:rPr>
              <a:t>Keep going to 360°</a:t>
            </a:r>
          </a:p>
          <a:p>
            <a:pPr eaLnBrk="1" hangingPunct="1">
              <a:lnSpc>
                <a:spcPct val="90000"/>
              </a:lnSpc>
              <a:buFontTx/>
              <a:buAutoNum type="arabicPeriod"/>
            </a:pPr>
            <a:r>
              <a:rPr lang="en-US" altLang="en-US" dirty="0" smtClean="0">
                <a:solidFill>
                  <a:srgbClr val="000000"/>
                </a:solidFill>
              </a:rPr>
              <a:t>Move detector</a:t>
            </a:r>
          </a:p>
          <a:p>
            <a:pPr eaLnBrk="1" hangingPunct="1">
              <a:lnSpc>
                <a:spcPct val="90000"/>
              </a:lnSpc>
              <a:buFontTx/>
              <a:buAutoNum type="arabicPeriod"/>
            </a:pPr>
            <a:r>
              <a:rPr lang="en-US" altLang="en-US" dirty="0" smtClean="0">
                <a:solidFill>
                  <a:srgbClr val="000000"/>
                </a:solidFill>
              </a:rPr>
              <a:t>Advance </a:t>
            </a:r>
            <a:r>
              <a:rPr lang="en-US" altLang="en-US" dirty="0" smtClean="0">
                <a:solidFill>
                  <a:srgbClr val="000000"/>
                </a:solidFill>
              </a:rPr>
              <a:t>phi 10-30 </a:t>
            </a:r>
            <a:r>
              <a:rPr lang="en-US" altLang="en-US" dirty="0" err="1" smtClean="0">
                <a:solidFill>
                  <a:srgbClr val="000000"/>
                </a:solidFill>
              </a:rPr>
              <a:t>deg</a:t>
            </a:r>
            <a:endParaRPr lang="en-US" altLang="en-US" dirty="0" smtClean="0">
              <a:solidFill>
                <a:srgbClr val="000000"/>
              </a:solidFill>
            </a:endParaRPr>
          </a:p>
          <a:p>
            <a:pPr eaLnBrk="1" hangingPunct="1">
              <a:lnSpc>
                <a:spcPct val="90000"/>
              </a:lnSpc>
              <a:buFontTx/>
              <a:buAutoNum type="arabicPeriod"/>
            </a:pPr>
            <a:r>
              <a:rPr lang="en-US" altLang="en-US" dirty="0" smtClean="0">
                <a:solidFill>
                  <a:srgbClr val="000000"/>
                </a:solidFill>
              </a:rPr>
              <a:t>Increase </a:t>
            </a:r>
            <a:r>
              <a:rPr lang="en-US" altLang="en-US" dirty="0" smtClean="0">
                <a:solidFill>
                  <a:srgbClr val="000000"/>
                </a:solidFill>
              </a:rPr>
              <a:t>photons/image 4x</a:t>
            </a:r>
            <a:endParaRPr lang="en-US" altLang="en-US" dirty="0">
              <a:solidFill>
                <a:srgbClr val="000000"/>
              </a:solidFill>
            </a:endParaRPr>
          </a:p>
          <a:p>
            <a:pPr eaLnBrk="1" hangingPunct="1">
              <a:lnSpc>
                <a:spcPct val="90000"/>
              </a:lnSpc>
              <a:buFontTx/>
              <a:buAutoNum type="arabicPeriod"/>
            </a:pPr>
            <a:r>
              <a:rPr lang="en-US" altLang="en-US" dirty="0" err="1">
                <a:solidFill>
                  <a:srgbClr val="000000"/>
                </a:solidFill>
              </a:rPr>
              <a:t>goto</a:t>
            </a:r>
            <a:r>
              <a:rPr lang="en-US" altLang="en-US" dirty="0">
                <a:solidFill>
                  <a:srgbClr val="000000"/>
                </a:solidFill>
              </a:rPr>
              <a:t> 4</a:t>
            </a:r>
          </a:p>
        </p:txBody>
      </p:sp>
      <p:sp>
        <p:nvSpPr>
          <p:cNvPr id="2892805" name="Freeform 5"/>
          <p:cNvSpPr>
            <a:spLocks/>
          </p:cNvSpPr>
          <p:nvPr/>
        </p:nvSpPr>
        <p:spPr bwMode="auto">
          <a:xfrm>
            <a:off x="1778214" y="3534311"/>
            <a:ext cx="620713" cy="2095928"/>
          </a:xfrm>
          <a:custGeom>
            <a:avLst/>
            <a:gdLst>
              <a:gd name="T0" fmla="*/ 2147483647 w 391"/>
              <a:gd name="T1" fmla="*/ 2147483647 h 673"/>
              <a:gd name="T2" fmla="*/ 2147483647 w 391"/>
              <a:gd name="T3" fmla="*/ 2147483647 h 673"/>
              <a:gd name="T4" fmla="*/ 2147483647 w 391"/>
              <a:gd name="T5" fmla="*/ 2147483647 h 673"/>
              <a:gd name="T6" fmla="*/ 2147483647 w 391"/>
              <a:gd name="T7" fmla="*/ 2147483647 h 673"/>
              <a:gd name="T8" fmla="*/ 2147483647 w 391"/>
              <a:gd name="T9" fmla="*/ 0 h 6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1" h="673">
                <a:moveTo>
                  <a:pt x="391" y="673"/>
                </a:moveTo>
                <a:cubicBezTo>
                  <a:pt x="341" y="658"/>
                  <a:pt x="154" y="643"/>
                  <a:pt x="89" y="585"/>
                </a:cubicBezTo>
                <a:cubicBezTo>
                  <a:pt x="24" y="527"/>
                  <a:pt x="2" y="415"/>
                  <a:pt x="1" y="328"/>
                </a:cubicBezTo>
                <a:cubicBezTo>
                  <a:pt x="0" y="241"/>
                  <a:pt x="24" y="117"/>
                  <a:pt x="81" y="62"/>
                </a:cubicBezTo>
                <a:cubicBezTo>
                  <a:pt x="138" y="7"/>
                  <a:pt x="291" y="13"/>
                  <a:pt x="346" y="0"/>
                </a:cubicBezTo>
              </a:path>
            </a:pathLst>
          </a:custGeom>
          <a:noFill/>
          <a:ln w="9525">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Tree>
    <p:extLst>
      <p:ext uri="{BB962C8B-B14F-4D97-AF65-F5344CB8AC3E}">
        <p14:creationId xmlns:p14="http://schemas.microsoft.com/office/powerpoint/2010/main" val="16004987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928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928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9280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9280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9280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9280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92804">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892804">
                                            <p:txEl>
                                              <p:pRg st="7" end="7"/>
                                            </p:txEl>
                                          </p:spTgt>
                                        </p:tgtEl>
                                        <p:attrNameLst>
                                          <p:attrName>style.visibility</p:attrName>
                                        </p:attrNameLst>
                                      </p:cBhvr>
                                      <p:to>
                                        <p:strVal val="visible"/>
                                      </p:to>
                                    </p:set>
                                  </p:childTnLst>
                                </p:cTn>
                              </p:par>
                              <p:par>
                                <p:cTn id="35" presetID="22" presetClass="entr" presetSubtype="4" fill="hold" grpId="0" nodeType="withEffect">
                                  <p:stCondLst>
                                    <p:cond delay="0"/>
                                  </p:stCondLst>
                                  <p:childTnLst>
                                    <p:set>
                                      <p:cBhvr>
                                        <p:cTn id="36" dur="1" fill="hold">
                                          <p:stCondLst>
                                            <p:cond delay="0"/>
                                          </p:stCondLst>
                                        </p:cTn>
                                        <p:tgtEl>
                                          <p:spTgt spid="2892805"/>
                                        </p:tgtEl>
                                        <p:attrNameLst>
                                          <p:attrName>style.visibility</p:attrName>
                                        </p:attrNameLst>
                                      </p:cBhvr>
                                      <p:to>
                                        <p:strVal val="visible"/>
                                      </p:to>
                                    </p:set>
                                    <p:animEffect transition="in" filter="wipe(down)">
                                      <p:cBhvr>
                                        <p:cTn id="37" dur="500"/>
                                        <p:tgtEl>
                                          <p:spTgt spid="2892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5"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images</a:t>
            </a:r>
            <a:endParaRPr lang="en-US" dirty="0"/>
          </a:p>
        </p:txBody>
      </p:sp>
      <p:sp>
        <p:nvSpPr>
          <p:cNvPr id="3" name="Content Placeholder 2"/>
          <p:cNvSpPr>
            <a:spLocks noGrp="1"/>
          </p:cNvSpPr>
          <p:nvPr>
            <p:ph idx="1"/>
          </p:nvPr>
        </p:nvSpPr>
        <p:spPr/>
        <p:txBody>
          <a:bodyPr/>
          <a:lstStyle/>
          <a:p>
            <a:pPr marL="0" indent="0">
              <a:buNone/>
            </a:pPr>
            <a:r>
              <a:rPr lang="en-US" sz="1800" b="1" dirty="0" smtClean="0">
                <a:latin typeface="Courier New" panose="02070309020205020404" pitchFamily="49" charset="0"/>
                <a:cs typeface="Courier New" panose="02070309020205020404" pitchFamily="49" charset="0"/>
              </a:rPr>
              <a:t>% cat </a:t>
            </a:r>
            <a:r>
              <a:rPr lang="en-US" sz="1800" b="1" dirty="0">
                <a:latin typeface="Courier New" panose="02070309020205020404" pitchFamily="49" charset="0"/>
                <a:cs typeface="Courier New" panose="02070309020205020404" pitchFamily="49" charset="0"/>
              </a:rPr>
              <a:t>&lt;&lt; EOF </a:t>
            </a:r>
            <a:r>
              <a:rPr lang="en-US" sz="1800" b="1" dirty="0" smtClean="0">
                <a:latin typeface="Courier New" panose="02070309020205020404" pitchFamily="49" charset="0"/>
                <a:cs typeface="Courier New" panose="02070309020205020404" pitchFamily="49" charset="0"/>
              </a:rPr>
              <a:t>&gt; </a:t>
            </a:r>
            <a:r>
              <a:rPr lang="en-US" sz="1800" b="1" dirty="0">
                <a:latin typeface="Courier New" panose="02070309020205020404" pitchFamily="49" charset="0"/>
                <a:cs typeface="Courier New" panose="02070309020205020404" pitchFamily="49" charset="0"/>
              </a:rPr>
              <a:t>MERGE2CBF.INP</a:t>
            </a:r>
          </a:p>
          <a:p>
            <a:pPr marL="0" indent="0">
              <a:buNone/>
            </a:pPr>
            <a:r>
              <a:rPr lang="en-US" sz="1800" b="1" dirty="0">
                <a:latin typeface="Courier New" panose="02070309020205020404" pitchFamily="49" charset="0"/>
                <a:cs typeface="Courier New" panose="02070309020205020404" pitchFamily="49" charset="0"/>
              </a:rPr>
              <a:t>NAME_TEMPLATE_OF_DATA_FRAMES= /</a:t>
            </a:r>
            <a:r>
              <a:rPr lang="en-US" sz="1800" b="1" dirty="0" smtClean="0">
                <a:latin typeface="Courier New" panose="02070309020205020404" pitchFamily="49" charset="0"/>
                <a:cs typeface="Courier New" panose="02070309020205020404" pitchFamily="49" charset="0"/>
              </a:rPr>
              <a:t>data/you/weak_?????.</a:t>
            </a:r>
            <a:r>
              <a:rPr lang="en-US" sz="1800" b="1" dirty="0" err="1">
                <a:latin typeface="Courier New" panose="02070309020205020404" pitchFamily="49" charset="0"/>
                <a:cs typeface="Courier New" panose="02070309020205020404" pitchFamily="49" charset="0"/>
              </a:rPr>
              <a:t>cbf</a:t>
            </a:r>
            <a:endParaRPr lang="en-US" sz="1800" b="1" dirty="0">
              <a:latin typeface="Courier New" panose="02070309020205020404" pitchFamily="49" charset="0"/>
              <a:cs typeface="Courier New" panose="02070309020205020404" pitchFamily="49" charset="0"/>
            </a:endParaRPr>
          </a:p>
          <a:p>
            <a:pPr marL="0" indent="0">
              <a:buNone/>
            </a:pPr>
            <a:r>
              <a:rPr lang="en-US" sz="1800" b="1" dirty="0">
                <a:latin typeface="Courier New" panose="02070309020205020404" pitchFamily="49" charset="0"/>
                <a:cs typeface="Courier New" panose="02070309020205020404" pitchFamily="49" charset="0"/>
              </a:rPr>
              <a:t>DATA_RANGE= 1 1</a:t>
            </a:r>
            <a:r>
              <a:rPr lang="en-US" sz="1800" b="1" dirty="0" smtClean="0">
                <a:latin typeface="Courier New" panose="02070309020205020404" pitchFamily="49" charset="0"/>
                <a:cs typeface="Courier New" panose="02070309020205020404" pitchFamily="49" charset="0"/>
              </a:rPr>
              <a:t>0</a:t>
            </a:r>
            <a:endParaRPr lang="en-US" sz="1800" b="1" dirty="0">
              <a:latin typeface="Courier New" panose="02070309020205020404" pitchFamily="49" charset="0"/>
              <a:cs typeface="Courier New" panose="02070309020205020404" pitchFamily="49" charset="0"/>
            </a:endParaRPr>
          </a:p>
          <a:p>
            <a:pPr marL="0" indent="0">
              <a:buNone/>
            </a:pPr>
            <a:r>
              <a:rPr lang="en-US" sz="1800" b="1" dirty="0">
                <a:latin typeface="Courier New" panose="02070309020205020404" pitchFamily="49" charset="0"/>
                <a:cs typeface="Courier New" panose="02070309020205020404" pitchFamily="49" charset="0"/>
              </a:rPr>
              <a:t>NAME_TEMPLATE_OF_OUTPUT_FRAMES=/</a:t>
            </a:r>
            <a:r>
              <a:rPr lang="en-US" sz="1800" b="1" dirty="0" smtClean="0">
                <a:latin typeface="Courier New" panose="02070309020205020404" pitchFamily="49" charset="0"/>
                <a:cs typeface="Courier New" panose="02070309020205020404" pitchFamily="49" charset="0"/>
              </a:rPr>
              <a:t>data/you/sum_???.</a:t>
            </a:r>
            <a:r>
              <a:rPr lang="en-US" sz="1800" b="1" dirty="0" err="1">
                <a:latin typeface="Courier New" panose="02070309020205020404" pitchFamily="49" charset="0"/>
                <a:cs typeface="Courier New" panose="02070309020205020404" pitchFamily="49" charset="0"/>
              </a:rPr>
              <a:t>cbf</a:t>
            </a:r>
            <a:endParaRPr lang="en-US" sz="1800" b="1" dirty="0">
              <a:latin typeface="Courier New" panose="02070309020205020404" pitchFamily="49" charset="0"/>
              <a:cs typeface="Courier New" panose="02070309020205020404" pitchFamily="49" charset="0"/>
            </a:endParaRPr>
          </a:p>
          <a:p>
            <a:pPr marL="0" indent="0">
              <a:buNone/>
            </a:pPr>
            <a:r>
              <a:rPr lang="en-US" sz="1800" b="1" dirty="0">
                <a:latin typeface="Courier New" panose="02070309020205020404" pitchFamily="49" charset="0"/>
                <a:cs typeface="Courier New" panose="02070309020205020404" pitchFamily="49" charset="0"/>
              </a:rPr>
              <a:t>NUMBER_OF_DATA_FRAMES_COVERED_BY_EACH_OUTPUT_FRAME= 10</a:t>
            </a:r>
          </a:p>
          <a:p>
            <a:pPr marL="0" indent="0">
              <a:buNone/>
            </a:pPr>
            <a:r>
              <a:rPr lang="en-US" sz="1800" b="1" dirty="0">
                <a:latin typeface="Courier New" panose="02070309020205020404" pitchFamily="49" charset="0"/>
                <a:cs typeface="Courier New" panose="02070309020205020404" pitchFamily="49" charset="0"/>
              </a:rPr>
              <a:t>EOF</a:t>
            </a:r>
          </a:p>
          <a:p>
            <a:pPr marL="0" indent="0">
              <a:buNone/>
            </a:pPr>
            <a:r>
              <a:rPr lang="en-US" sz="1800" b="1" dirty="0" smtClean="0">
                <a:latin typeface="Courier New" panose="02070309020205020404" pitchFamily="49" charset="0"/>
                <a:cs typeface="Courier New" panose="02070309020205020404" pitchFamily="49" charset="0"/>
              </a:rPr>
              <a:t>% merge2cbf</a:t>
            </a:r>
            <a:endParaRPr lang="en-US" b="1" dirty="0" smtClean="0"/>
          </a:p>
          <a:p>
            <a:pPr marL="0" indent="0">
              <a:buNone/>
            </a:pPr>
            <a:endParaRPr lang="en-US" sz="1800" b="1" dirty="0">
              <a:latin typeface="Courier New" panose="02070309020205020404" pitchFamily="49" charset="0"/>
              <a:cs typeface="Courier New" panose="02070309020205020404" pitchFamily="49" charset="0"/>
            </a:endParaRPr>
          </a:p>
          <a:p>
            <a:pPr marL="0" indent="0" algn="ctr">
              <a:buNone/>
            </a:pPr>
            <a:r>
              <a:rPr lang="en-US" sz="2400" b="1" dirty="0" smtClean="0">
                <a:solidFill>
                  <a:srgbClr val="00B050"/>
                </a:solidFill>
                <a:cs typeface="Courier New" panose="02070309020205020404" pitchFamily="49" charset="0"/>
              </a:rPr>
              <a:t>Which is better?:</a:t>
            </a:r>
          </a:p>
          <a:p>
            <a:pPr marL="0" indent="0">
              <a:buNone/>
            </a:pPr>
            <a:endParaRPr lang="en-US" sz="1800" b="1" dirty="0" smtClean="0">
              <a:latin typeface="Courier New" panose="02070309020205020404" pitchFamily="49" charset="0"/>
              <a:cs typeface="Courier New" panose="02070309020205020404" pitchFamily="49" charset="0"/>
            </a:endParaRPr>
          </a:p>
          <a:p>
            <a:pPr marL="0" indent="0">
              <a:buNone/>
            </a:pPr>
            <a:r>
              <a:rPr lang="en-US" sz="1800" b="1" dirty="0" smtClean="0">
                <a:latin typeface="Courier New" panose="02070309020205020404" pitchFamily="49" charset="0"/>
                <a:cs typeface="Courier New" panose="02070309020205020404" pitchFamily="49" charset="0"/>
              </a:rPr>
              <a:t>% xds_runme.com </a:t>
            </a:r>
            <a:r>
              <a:rPr lang="en-US" sz="1800" b="1" dirty="0">
                <a:latin typeface="Courier New" panose="02070309020205020404" pitchFamily="49" charset="0"/>
                <a:cs typeface="Courier New" panose="02070309020205020404" pitchFamily="49" charset="0"/>
              </a:rPr>
              <a:t>/</a:t>
            </a:r>
            <a:r>
              <a:rPr lang="en-US" sz="1800" b="1" dirty="0" smtClean="0">
                <a:latin typeface="Courier New" panose="02070309020205020404" pitchFamily="49" charset="0"/>
                <a:cs typeface="Courier New" panose="02070309020205020404" pitchFamily="49" charset="0"/>
              </a:rPr>
              <a:t>data/you/</a:t>
            </a:r>
            <a:r>
              <a:rPr lang="en-US" sz="1800" b="1" dirty="0">
                <a:latin typeface="Courier New" panose="02070309020205020404" pitchFamily="49" charset="0"/>
                <a:cs typeface="Courier New" panose="02070309020205020404" pitchFamily="49" charset="0"/>
              </a:rPr>
              <a:t>weak</a:t>
            </a:r>
            <a:r>
              <a:rPr lang="en-US" sz="1800" b="1" dirty="0" smtClean="0">
                <a:latin typeface="Courier New" panose="02070309020205020404" pitchFamily="49" charset="0"/>
                <a:cs typeface="Courier New" panose="02070309020205020404" pitchFamily="49" charset="0"/>
              </a:rPr>
              <a:t>_?????.</a:t>
            </a:r>
            <a:r>
              <a:rPr lang="en-US" sz="1800" b="1" dirty="0" err="1">
                <a:latin typeface="Courier New" panose="02070309020205020404" pitchFamily="49" charset="0"/>
                <a:cs typeface="Courier New" panose="02070309020205020404" pitchFamily="49" charset="0"/>
              </a:rPr>
              <a:t>cbf</a:t>
            </a:r>
            <a:endParaRPr lang="en-US" sz="1800" b="1" dirty="0">
              <a:latin typeface="Courier New" panose="02070309020205020404" pitchFamily="49" charset="0"/>
              <a:cs typeface="Courier New" panose="02070309020205020404" pitchFamily="49" charset="0"/>
            </a:endParaRPr>
          </a:p>
          <a:p>
            <a:pPr marL="0" indent="0">
              <a:buNone/>
            </a:pPr>
            <a:r>
              <a:rPr lang="en-US" sz="1800" b="1" dirty="0" smtClean="0">
                <a:latin typeface="Courier New" panose="02070309020205020404" pitchFamily="49" charset="0"/>
                <a:cs typeface="Courier New" panose="02070309020205020404" pitchFamily="49" charset="0"/>
              </a:rPr>
              <a:t>% xds_runme.com </a:t>
            </a:r>
            <a:r>
              <a:rPr lang="en-US" sz="1800" b="1" dirty="0">
                <a:latin typeface="Courier New" panose="02070309020205020404" pitchFamily="49" charset="0"/>
                <a:cs typeface="Courier New" panose="02070309020205020404" pitchFamily="49" charset="0"/>
              </a:rPr>
              <a:t>/</a:t>
            </a:r>
            <a:r>
              <a:rPr lang="en-US" sz="1800" b="1" dirty="0" smtClean="0">
                <a:latin typeface="Courier New" panose="02070309020205020404" pitchFamily="49" charset="0"/>
                <a:cs typeface="Courier New" panose="02070309020205020404" pitchFamily="49" charset="0"/>
              </a:rPr>
              <a:t>data/you/sum_?????.</a:t>
            </a:r>
            <a:r>
              <a:rPr lang="en-US" sz="1800" b="1" dirty="0" err="1">
                <a:latin typeface="Courier New" panose="02070309020205020404" pitchFamily="49" charset="0"/>
                <a:cs typeface="Courier New" panose="02070309020205020404" pitchFamily="49" charset="0"/>
              </a:rPr>
              <a:t>cbf</a:t>
            </a:r>
            <a:endParaRPr lang="en-US" sz="1800" b="1" dirty="0">
              <a:latin typeface="Courier New" panose="02070309020205020404" pitchFamily="49" charset="0"/>
              <a:cs typeface="Courier New" panose="02070309020205020404" pitchFamily="49" charset="0"/>
            </a:endParaRPr>
          </a:p>
          <a:p>
            <a:pPr marL="0" indent="0">
              <a:buNone/>
            </a:pPr>
            <a:endParaRPr lang="en-US" sz="1800" b="1" dirty="0">
              <a:latin typeface="Courier New" panose="02070309020205020404" pitchFamily="49" charset="0"/>
              <a:cs typeface="Courier New" panose="02070309020205020404" pitchFamily="49" charset="0"/>
            </a:endParaRPr>
          </a:p>
          <a:p>
            <a:pPr marL="0" indent="0">
              <a:buNone/>
            </a:pPr>
            <a:endParaRPr lang="en-US" sz="1800" b="1" dirty="0">
              <a:latin typeface="Courier New" panose="02070309020205020404" pitchFamily="49" charset="0"/>
              <a:cs typeface="Courier New" panose="02070309020205020404" pitchFamily="49" charset="0"/>
            </a:endParaRPr>
          </a:p>
        </p:txBody>
      </p:sp>
      <p:grpSp>
        <p:nvGrpSpPr>
          <p:cNvPr id="7" name="Group 6"/>
          <p:cNvGrpSpPr/>
          <p:nvPr/>
        </p:nvGrpSpPr>
        <p:grpSpPr>
          <a:xfrm>
            <a:off x="5963194" y="5558245"/>
            <a:ext cx="2276488" cy="646331"/>
            <a:chOff x="5963194" y="5558245"/>
            <a:chExt cx="2276488" cy="646331"/>
          </a:xfrm>
        </p:grpSpPr>
        <p:cxnSp>
          <p:nvCxnSpPr>
            <p:cNvPr id="5" name="Straight Arrow Connector 4"/>
            <p:cNvCxnSpPr/>
            <p:nvPr/>
          </p:nvCxnSpPr>
          <p:spPr>
            <a:xfrm flipH="1" flipV="1">
              <a:off x="5963194" y="5617029"/>
              <a:ext cx="783772" cy="143691"/>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746966" y="5558245"/>
              <a:ext cx="1492716" cy="646331"/>
            </a:xfrm>
            <a:prstGeom prst="rect">
              <a:avLst/>
            </a:prstGeom>
            <a:noFill/>
          </p:spPr>
          <p:txBody>
            <a:bodyPr wrap="none" rtlCol="0">
              <a:spAutoFit/>
            </a:bodyPr>
            <a:lstStyle/>
            <a:p>
              <a:r>
                <a:rPr lang="en-US" dirty="0" smtClean="0">
                  <a:solidFill>
                    <a:srgbClr val="C00000"/>
                  </a:solidFill>
                  <a:latin typeface="Arial" charset="0"/>
                  <a:cs typeface="Arial" charset="0"/>
                </a:rPr>
                <a:t>“</a:t>
              </a:r>
              <a:r>
                <a:rPr lang="en-US" dirty="0" err="1" smtClean="0">
                  <a:solidFill>
                    <a:srgbClr val="C00000"/>
                  </a:solidFill>
                  <a:latin typeface="Arial" charset="0"/>
                  <a:cs typeface="Arial" charset="0"/>
                </a:rPr>
                <a:t>lossy</a:t>
              </a:r>
              <a:r>
                <a:rPr lang="en-US" dirty="0" smtClean="0">
                  <a:solidFill>
                    <a:srgbClr val="C00000"/>
                  </a:solidFill>
                  <a:latin typeface="Arial" charset="0"/>
                  <a:cs typeface="Arial" charset="0"/>
                </a:rPr>
                <a:t>”</a:t>
              </a:r>
            </a:p>
            <a:p>
              <a:r>
                <a:rPr lang="en-US" dirty="0" smtClean="0">
                  <a:solidFill>
                    <a:srgbClr val="C00000"/>
                  </a:solidFill>
                  <a:latin typeface="Arial" charset="0"/>
                  <a:cs typeface="Arial" charset="0"/>
                </a:rPr>
                <a:t>compression</a:t>
              </a:r>
              <a:endParaRPr lang="en-US" dirty="0">
                <a:solidFill>
                  <a:srgbClr val="C00000"/>
                </a:solidFill>
                <a:latin typeface="Arial" charset="0"/>
                <a:cs typeface="Arial" charset="0"/>
              </a:endParaRPr>
            </a:p>
          </p:txBody>
        </p:sp>
      </p:grpSp>
    </p:spTree>
    <p:extLst>
      <p:ext uri="{BB962C8B-B14F-4D97-AF65-F5344CB8AC3E}">
        <p14:creationId xmlns:p14="http://schemas.microsoft.com/office/powerpoint/2010/main" val="376143670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02" name="Rectangle 2"/>
          <p:cNvSpPr>
            <a:spLocks noGrp="1" noChangeArrowheads="1"/>
          </p:cNvSpPr>
          <p:nvPr>
            <p:ph type="body" idx="1"/>
          </p:nvPr>
        </p:nvSpPr>
        <p:spPr>
          <a:xfrm>
            <a:off x="509588" y="2257425"/>
            <a:ext cx="8162925" cy="4351338"/>
          </a:xfrm>
        </p:spPr>
        <p:txBody>
          <a:bodyPr/>
          <a:lstStyle/>
          <a:p>
            <a:pPr algn="ctr" eaLnBrk="1" hangingPunct="1">
              <a:lnSpc>
                <a:spcPct val="130000"/>
              </a:lnSpc>
              <a:buFontTx/>
              <a:buNone/>
            </a:pPr>
            <a:r>
              <a:rPr lang="en-US" altLang="en-US" b="1" dirty="0" smtClean="0">
                <a:solidFill>
                  <a:srgbClr val="008000"/>
                </a:solidFill>
              </a:rPr>
              <a:t>100 ADU/pixel</a:t>
            </a:r>
          </a:p>
          <a:p>
            <a:pPr algn="ctr" eaLnBrk="1" hangingPunct="1">
              <a:lnSpc>
                <a:spcPct val="130000"/>
              </a:lnSpc>
              <a:buFontTx/>
              <a:buNone/>
            </a:pPr>
            <a:r>
              <a:rPr lang="en-US" altLang="en-US" b="1" dirty="0" smtClean="0">
                <a:solidFill>
                  <a:srgbClr val="008000"/>
                </a:solidFill>
              </a:rPr>
              <a:t>10 </a:t>
            </a:r>
            <a:r>
              <a:rPr lang="el-GR" altLang="en-US" b="1" dirty="0" smtClean="0">
                <a:solidFill>
                  <a:srgbClr val="008000"/>
                </a:solidFill>
                <a:cs typeface="Arial" pitchFamily="34" charset="0"/>
              </a:rPr>
              <a:t>μ</a:t>
            </a:r>
            <a:r>
              <a:rPr lang="en-US" altLang="en-US" b="1" dirty="0" smtClean="0">
                <a:solidFill>
                  <a:srgbClr val="008000"/>
                </a:solidFill>
                <a:cs typeface="Arial" pitchFamily="34" charset="0"/>
              </a:rPr>
              <a:t>m for lysozyme</a:t>
            </a:r>
            <a:endParaRPr lang="el-GR" altLang="en-US" b="1" dirty="0" smtClean="0">
              <a:solidFill>
                <a:srgbClr val="008000"/>
              </a:solidFill>
              <a:cs typeface="Arial" pitchFamily="34" charset="0"/>
            </a:endParaRPr>
          </a:p>
          <a:p>
            <a:pPr algn="ctr" eaLnBrk="1" hangingPunct="1">
              <a:lnSpc>
                <a:spcPct val="130000"/>
              </a:lnSpc>
              <a:buFontTx/>
              <a:buNone/>
            </a:pPr>
            <a:r>
              <a:rPr lang="en-US" altLang="en-US" b="1" dirty="0" smtClean="0">
                <a:solidFill>
                  <a:srgbClr val="008000"/>
                </a:solidFill>
              </a:rPr>
              <a:t>Do “strategy”</a:t>
            </a:r>
          </a:p>
          <a:p>
            <a:pPr algn="ctr" eaLnBrk="1" hangingPunct="1">
              <a:lnSpc>
                <a:spcPct val="130000"/>
              </a:lnSpc>
              <a:buFontTx/>
              <a:buNone/>
            </a:pPr>
            <a:r>
              <a:rPr lang="en-US" altLang="en-US" b="1" dirty="0" smtClean="0">
                <a:solidFill>
                  <a:srgbClr val="008000"/>
                </a:solidFill>
              </a:rPr>
              <a:t>Follow by “American </a:t>
            </a:r>
            <a:r>
              <a:rPr lang="en-US" altLang="en-US" b="1" dirty="0" smtClean="0">
                <a:solidFill>
                  <a:srgbClr val="008000"/>
                </a:solidFill>
              </a:rPr>
              <a:t>Method”</a:t>
            </a:r>
          </a:p>
          <a:p>
            <a:pPr algn="ctr" eaLnBrk="1" hangingPunct="1">
              <a:lnSpc>
                <a:spcPct val="130000"/>
              </a:lnSpc>
              <a:buFontTx/>
              <a:buNone/>
            </a:pPr>
            <a:r>
              <a:rPr lang="en-US" altLang="en-US" b="1" dirty="0" smtClean="0">
                <a:solidFill>
                  <a:srgbClr val="008000"/>
                </a:solidFill>
              </a:rPr>
              <a:t>“</a:t>
            </a:r>
            <a:r>
              <a:rPr lang="en-US" altLang="en-US" b="1" dirty="0" err="1" smtClean="0">
                <a:solidFill>
                  <a:srgbClr val="008000"/>
                </a:solidFill>
              </a:rPr>
              <a:t>Attenu</a:t>
            </a:r>
            <a:r>
              <a:rPr lang="en-US" altLang="en-US" b="1" dirty="0" smtClean="0">
                <a:solidFill>
                  <a:srgbClr val="008000"/>
                </a:solidFill>
              </a:rPr>
              <a:t>-wait”: dose slicing</a:t>
            </a:r>
          </a:p>
          <a:p>
            <a:pPr algn="ctr" eaLnBrk="1" hangingPunct="1">
              <a:lnSpc>
                <a:spcPct val="130000"/>
              </a:lnSpc>
              <a:buFontTx/>
              <a:buNone/>
            </a:pPr>
            <a:r>
              <a:rPr lang="en-US" altLang="en-US" b="1" dirty="0" smtClean="0">
                <a:solidFill>
                  <a:srgbClr val="008000"/>
                </a:solidFill>
              </a:rPr>
              <a:t>Assay, control and open mind</a:t>
            </a:r>
          </a:p>
        </p:txBody>
      </p:sp>
      <p:sp>
        <p:nvSpPr>
          <p:cNvPr id="273411" name="Rectangle 3"/>
          <p:cNvSpPr>
            <a:spLocks noGrp="1" noChangeArrowheads="1"/>
          </p:cNvSpPr>
          <p:nvPr>
            <p:ph type="title"/>
          </p:nvPr>
        </p:nvSpPr>
        <p:spPr>
          <a:xfrm>
            <a:off x="685800" y="71438"/>
            <a:ext cx="7772400" cy="1143000"/>
          </a:xfrm>
        </p:spPr>
        <p:txBody>
          <a:bodyPr/>
          <a:lstStyle/>
          <a:p>
            <a:pPr eaLnBrk="1" hangingPunct="1"/>
            <a:r>
              <a:rPr lang="en-US" altLang="en-US" sz="6000" b="1" dirty="0" smtClean="0"/>
              <a:t>Native Summary</a:t>
            </a:r>
            <a:endParaRPr lang="en-US" altLang="en-US" sz="6000" b="1" dirty="0" smtClean="0"/>
          </a:p>
        </p:txBody>
      </p:sp>
      <p:sp>
        <p:nvSpPr>
          <p:cNvPr id="273412" name="Rectangle 4"/>
          <p:cNvSpPr>
            <a:spLocks noChangeArrowheads="1"/>
          </p:cNvSpPr>
          <p:nvPr/>
        </p:nvSpPr>
        <p:spPr bwMode="auto">
          <a:xfrm>
            <a:off x="498475" y="1185863"/>
            <a:ext cx="8645525" cy="93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130000"/>
              </a:lnSpc>
              <a:spcBef>
                <a:spcPct val="0"/>
              </a:spcBef>
              <a:buFontTx/>
              <a:buNone/>
            </a:pPr>
            <a:r>
              <a:rPr lang="en-US" altLang="en-US" sz="1400" b="1" dirty="0">
                <a:latin typeface="Courier New" pitchFamily="49" charset="0"/>
              </a:rPr>
              <a:t>http://bl831.als.lbl.gov/xtalsize.html</a:t>
            </a:r>
          </a:p>
          <a:p>
            <a:pPr eaLnBrk="1" hangingPunct="1">
              <a:lnSpc>
                <a:spcPct val="130000"/>
              </a:lnSpc>
              <a:spcBef>
                <a:spcPct val="0"/>
              </a:spcBef>
              <a:buFontTx/>
              <a:buNone/>
            </a:pPr>
            <a:r>
              <a:rPr lang="en-US" altLang="en-US" sz="1400" b="1" dirty="0">
                <a:latin typeface="Courier New" pitchFamily="49" charset="0"/>
              </a:rPr>
              <a:t>http://</a:t>
            </a:r>
            <a:r>
              <a:rPr lang="en-US" altLang="en-US" sz="1400" b="1" dirty="0" smtClean="0">
                <a:latin typeface="Courier New" pitchFamily="49" charset="0"/>
              </a:rPr>
              <a:t>bl831.als.lbl.gov/xtallife.html</a:t>
            </a:r>
            <a:endParaRPr lang="en-US" altLang="en-US" sz="1400" b="1" dirty="0">
              <a:latin typeface="Courier New" pitchFamily="49" charset="0"/>
            </a:endParaRPr>
          </a:p>
          <a:p>
            <a:pPr eaLnBrk="1" hangingPunct="1">
              <a:lnSpc>
                <a:spcPct val="130000"/>
              </a:lnSpc>
              <a:spcBef>
                <a:spcPct val="0"/>
              </a:spcBef>
              <a:buFontTx/>
              <a:buNone/>
            </a:pPr>
            <a:r>
              <a:rPr lang="en-US" altLang="en-US" sz="1400" b="1" dirty="0">
                <a:latin typeface="Courier New" pitchFamily="49" charset="0"/>
              </a:rPr>
              <a:t>http://bl831.als.lbl.gov/~</a:t>
            </a:r>
            <a:r>
              <a:rPr lang="en-US" altLang="en-US" sz="1400" b="1" dirty="0" smtClean="0">
                <a:latin typeface="Courier New" pitchFamily="49" charset="0"/>
              </a:rPr>
              <a:t>jamesh/powerpoint/Uruguay_dtacoll_2017.pptx</a:t>
            </a:r>
            <a:endParaRPr lang="en-US" altLang="en-US" sz="1400" b="1" dirty="0">
              <a:latin typeface="Courier New" pitchFamily="49" charset="0"/>
            </a:endParaRPr>
          </a:p>
        </p:txBody>
      </p:sp>
    </p:spTree>
    <p:extLst>
      <p:ext uri="{BB962C8B-B14F-4D97-AF65-F5344CB8AC3E}">
        <p14:creationId xmlns:p14="http://schemas.microsoft.com/office/powerpoint/2010/main" val="121696114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1840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1840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1840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91840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91840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1840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0" y="0"/>
            <a:ext cx="9144000" cy="1427163"/>
          </a:xfrm>
        </p:spPr>
        <p:txBody>
          <a:bodyPr/>
          <a:lstStyle/>
          <a:p>
            <a:pPr eaLnBrk="1" hangingPunct="1"/>
            <a:r>
              <a:rPr lang="en-US" altLang="en-US" dirty="0" smtClean="0"/>
              <a:t>And the dominant source of error is…</a:t>
            </a:r>
          </a:p>
        </p:txBody>
      </p:sp>
      <p:sp>
        <p:nvSpPr>
          <p:cNvPr id="2290691" name="Rectangle 3"/>
          <p:cNvSpPr>
            <a:spLocks noGrp="1" noChangeArrowheads="1"/>
          </p:cNvSpPr>
          <p:nvPr>
            <p:ph type="body" idx="1"/>
          </p:nvPr>
        </p:nvSpPr>
        <p:spPr>
          <a:xfrm>
            <a:off x="457200" y="1600200"/>
            <a:ext cx="8686800" cy="4976813"/>
          </a:xfrm>
        </p:spPr>
        <p:txBody>
          <a:bodyPr/>
          <a:lstStyle/>
          <a:p>
            <a:r>
              <a:rPr lang="en-US" altLang="en-US" sz="4000" dirty="0" smtClean="0">
                <a:solidFill>
                  <a:schemeClr val="bg1">
                    <a:lumMod val="75000"/>
                  </a:schemeClr>
                </a:solidFill>
              </a:rPr>
              <a:t>Resolution</a:t>
            </a:r>
          </a:p>
          <a:p>
            <a:pPr lvl="1" eaLnBrk="1" hangingPunct="1">
              <a:buFontTx/>
              <a:buNone/>
            </a:pPr>
            <a:r>
              <a:rPr lang="en-US" altLang="en-US" sz="3600" dirty="0" smtClean="0">
                <a:solidFill>
                  <a:schemeClr val="bg1">
                    <a:lumMod val="75000"/>
                  </a:schemeClr>
                </a:solidFill>
              </a:rPr>
              <a:t>Disorder </a:t>
            </a:r>
            <a:r>
              <a:rPr lang="en-US" altLang="en-US" sz="2400" dirty="0" smtClean="0">
                <a:solidFill>
                  <a:schemeClr val="bg1">
                    <a:lumMod val="75000"/>
                  </a:schemeClr>
                </a:solidFill>
              </a:rPr>
              <a:t>(including Radiation Damage)</a:t>
            </a:r>
            <a:endParaRPr lang="en-US" altLang="en-US" sz="3600" dirty="0" smtClean="0">
              <a:solidFill>
                <a:schemeClr val="bg1">
                  <a:lumMod val="75000"/>
                </a:schemeClr>
              </a:solidFill>
            </a:endParaRPr>
          </a:p>
          <a:p>
            <a:pPr lvl="1" eaLnBrk="1" hangingPunct="1">
              <a:buFontTx/>
              <a:buNone/>
            </a:pPr>
            <a:r>
              <a:rPr lang="en-US" altLang="en-US" sz="3600" dirty="0" smtClean="0">
                <a:solidFill>
                  <a:schemeClr val="bg1">
                    <a:lumMod val="75000"/>
                  </a:schemeClr>
                </a:solidFill>
              </a:rPr>
              <a:t>Background</a:t>
            </a:r>
          </a:p>
          <a:p>
            <a:pPr eaLnBrk="1" hangingPunct="1"/>
            <a:r>
              <a:rPr lang="en-US" altLang="en-US" sz="4000" dirty="0" smtClean="0"/>
              <a:t>Phases</a:t>
            </a:r>
          </a:p>
          <a:p>
            <a:pPr lvl="1" eaLnBrk="1" hangingPunct="1">
              <a:buFontTx/>
              <a:buNone/>
            </a:pPr>
            <a:r>
              <a:rPr lang="en-US" altLang="en-US" sz="3600" dirty="0" smtClean="0">
                <a:solidFill>
                  <a:srgbClr val="EA0000"/>
                </a:solidFill>
              </a:rPr>
              <a:t>Non-isomorphism </a:t>
            </a:r>
            <a:r>
              <a:rPr lang="en-US" altLang="en-US" sz="2400" dirty="0" smtClean="0">
                <a:solidFill>
                  <a:srgbClr val="EA0000"/>
                </a:solidFill>
              </a:rPr>
              <a:t>(including Radiation Damage)</a:t>
            </a:r>
            <a:endParaRPr lang="en-US" altLang="en-US" sz="3600" dirty="0" smtClean="0">
              <a:solidFill>
                <a:srgbClr val="EA0000"/>
              </a:solidFill>
            </a:endParaRPr>
          </a:p>
          <a:p>
            <a:pPr lvl="1" eaLnBrk="1" hangingPunct="1">
              <a:buFontTx/>
              <a:buNone/>
            </a:pPr>
            <a:r>
              <a:rPr lang="en-US" altLang="en-US" sz="3600" dirty="0" smtClean="0">
                <a:solidFill>
                  <a:srgbClr val="EA0000"/>
                </a:solidFill>
              </a:rPr>
              <a:t>Vibration (beam, </a:t>
            </a:r>
            <a:r>
              <a:rPr lang="en-US" altLang="en-US" sz="3600" dirty="0" err="1" smtClean="0">
                <a:solidFill>
                  <a:srgbClr val="EA0000"/>
                </a:solidFill>
              </a:rPr>
              <a:t>xtal</a:t>
            </a:r>
            <a:r>
              <a:rPr lang="en-US" altLang="en-US" sz="3600" dirty="0" smtClean="0">
                <a:solidFill>
                  <a:srgbClr val="EA0000"/>
                </a:solidFill>
              </a:rPr>
              <a:t>, spindle, etc.)</a:t>
            </a:r>
          </a:p>
          <a:p>
            <a:pPr lvl="1" eaLnBrk="1" hangingPunct="1">
              <a:buFontTx/>
              <a:buNone/>
            </a:pPr>
            <a:r>
              <a:rPr lang="en-US" altLang="en-US" sz="3600" dirty="0" smtClean="0">
                <a:solidFill>
                  <a:srgbClr val="EA0000"/>
                </a:solidFill>
              </a:rPr>
              <a:t>Detector calibration</a:t>
            </a:r>
            <a:endParaRPr lang="en-US" altLang="en-US" sz="3200" dirty="0" smtClean="0">
              <a:solidFill>
                <a:srgbClr val="008000"/>
              </a:solidFill>
            </a:endParaRPr>
          </a:p>
        </p:txBody>
      </p:sp>
    </p:spTree>
    <p:extLst>
      <p:ext uri="{BB962C8B-B14F-4D97-AF65-F5344CB8AC3E}">
        <p14:creationId xmlns:p14="http://schemas.microsoft.com/office/powerpoint/2010/main" val="68508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5400">
                <a:solidFill>
                  <a:schemeClr val="tx2"/>
                </a:solidFill>
              </a:rPr>
              <a:t>anomalous </a:t>
            </a:r>
            <a:r>
              <a:rPr lang="en-US" altLang="en-US" sz="5400">
                <a:solidFill>
                  <a:srgbClr val="008000"/>
                </a:solidFill>
              </a:rPr>
              <a:t>signal</a:t>
            </a:r>
          </a:p>
        </p:txBody>
      </p:sp>
      <p:sp>
        <p:nvSpPr>
          <p:cNvPr id="268291" name="Rectangle 3"/>
          <p:cNvSpPr>
            <a:spLocks noChangeArrowheads="1"/>
          </p:cNvSpPr>
          <p:nvPr/>
        </p:nvSpPr>
        <p:spPr bwMode="auto">
          <a:xfrm>
            <a:off x="0" y="62166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t>Crick, F. H. C. &amp; Magdoff, B. S. (1956) </a:t>
            </a:r>
            <a:r>
              <a:rPr lang="en-US" altLang="en-US" sz="1800" i="1"/>
              <a:t>Acta Crystallogr.</a:t>
            </a:r>
            <a:r>
              <a:rPr lang="en-US" altLang="en-US" sz="1800"/>
              <a:t> </a:t>
            </a:r>
            <a:r>
              <a:rPr lang="en-US" altLang="en-US" sz="1800" b="1"/>
              <a:t>9</a:t>
            </a:r>
            <a:r>
              <a:rPr lang="en-US" altLang="en-US" sz="1800"/>
              <a:t>, 901-908.</a:t>
            </a:r>
          </a:p>
          <a:p>
            <a:pPr eaLnBrk="1" hangingPunct="1">
              <a:spcBef>
                <a:spcPct val="0"/>
              </a:spcBef>
              <a:buFontTx/>
              <a:buNone/>
            </a:pPr>
            <a:r>
              <a:rPr lang="en-US" altLang="en-US" sz="1800"/>
              <a:t>Hendrickson, W. A. &amp; Teeter, M. M. (1981) </a:t>
            </a:r>
            <a:r>
              <a:rPr lang="en-US" altLang="en-US" sz="1800" i="1"/>
              <a:t>Nature</a:t>
            </a:r>
            <a:r>
              <a:rPr lang="en-US" altLang="en-US" sz="1800"/>
              <a:t> </a:t>
            </a:r>
            <a:r>
              <a:rPr lang="en-US" altLang="en-US" sz="1800" b="1"/>
              <a:t>290</a:t>
            </a:r>
            <a:r>
              <a:rPr lang="en-US" altLang="en-US" sz="1800"/>
              <a:t>, 107-113.</a:t>
            </a:r>
          </a:p>
        </p:txBody>
      </p:sp>
      <p:sp>
        <p:nvSpPr>
          <p:cNvPr id="268292" name="Text Box 4"/>
          <p:cNvSpPr txBox="1">
            <a:spLocks noChangeArrowheads="1"/>
          </p:cNvSpPr>
          <p:nvPr/>
        </p:nvSpPr>
        <p:spPr bwMode="auto">
          <a:xfrm>
            <a:off x="5205413" y="2306638"/>
            <a:ext cx="323215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6000">
                <a:solidFill>
                  <a:srgbClr val="CC3300"/>
                </a:solidFill>
              </a:rPr>
              <a:t># sites</a:t>
            </a:r>
          </a:p>
          <a:p>
            <a:pPr eaLnBrk="1" hangingPunct="1">
              <a:spcBef>
                <a:spcPct val="0"/>
              </a:spcBef>
              <a:buFontTx/>
              <a:buNone/>
            </a:pPr>
            <a:r>
              <a:rPr lang="en-US" altLang="en-US" sz="6000">
                <a:solidFill>
                  <a:srgbClr val="000066"/>
                </a:solidFill>
              </a:rPr>
              <a:t>MW (Da)</a:t>
            </a:r>
          </a:p>
        </p:txBody>
      </p:sp>
      <p:grpSp>
        <p:nvGrpSpPr>
          <p:cNvPr id="268293" name="Group 5"/>
          <p:cNvGrpSpPr>
            <a:grpSpLocks/>
          </p:cNvGrpSpPr>
          <p:nvPr/>
        </p:nvGrpSpPr>
        <p:grpSpPr bwMode="auto">
          <a:xfrm>
            <a:off x="244475" y="2271713"/>
            <a:ext cx="1290638" cy="1920875"/>
            <a:chOff x="446" y="1463"/>
            <a:chExt cx="813" cy="1210"/>
          </a:xfrm>
        </p:grpSpPr>
        <p:sp>
          <p:nvSpPr>
            <p:cNvPr id="268301" name="Text Box 6"/>
            <p:cNvSpPr txBox="1">
              <a:spLocks noChangeArrowheads="1"/>
            </p:cNvSpPr>
            <p:nvPr/>
          </p:nvSpPr>
          <p:spPr bwMode="auto">
            <a:xfrm>
              <a:off x="521" y="1463"/>
              <a:ext cx="730" cy="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l-GR" altLang="en-US" sz="6000">
                  <a:solidFill>
                    <a:srgbClr val="008000"/>
                  </a:solidFill>
                </a:rPr>
                <a:t>Δ</a:t>
              </a:r>
              <a:r>
                <a:rPr lang="en-US" altLang="en-US" sz="6000">
                  <a:solidFill>
                    <a:srgbClr val="008000"/>
                  </a:solidFill>
                </a:rPr>
                <a:t>F</a:t>
              </a:r>
            </a:p>
            <a:p>
              <a:pPr algn="ctr" eaLnBrk="1" hangingPunct="1">
                <a:spcBef>
                  <a:spcPct val="0"/>
                </a:spcBef>
                <a:buFontTx/>
                <a:buNone/>
              </a:pPr>
              <a:r>
                <a:rPr lang="en-US" altLang="en-US" sz="6000">
                  <a:solidFill>
                    <a:srgbClr val="008000"/>
                  </a:solidFill>
                </a:rPr>
                <a:t>F</a:t>
              </a:r>
              <a:endParaRPr lang="el-GR" altLang="en-US" sz="6000">
                <a:solidFill>
                  <a:srgbClr val="008000"/>
                </a:solidFill>
              </a:endParaRPr>
            </a:p>
          </p:txBody>
        </p:sp>
        <p:sp>
          <p:nvSpPr>
            <p:cNvPr id="268302" name="Line 7"/>
            <p:cNvSpPr>
              <a:spLocks noChangeShapeType="1"/>
            </p:cNvSpPr>
            <p:nvPr/>
          </p:nvSpPr>
          <p:spPr bwMode="auto">
            <a:xfrm>
              <a:off x="446" y="2059"/>
              <a:ext cx="813" cy="0"/>
            </a:xfrm>
            <a:prstGeom prst="line">
              <a:avLst/>
            </a:prstGeom>
            <a:noFill/>
            <a:ln w="571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68294" name="Text Box 8"/>
          <p:cNvSpPr txBox="1">
            <a:spLocks noChangeArrowheads="1"/>
          </p:cNvSpPr>
          <p:nvPr/>
        </p:nvSpPr>
        <p:spPr bwMode="auto">
          <a:xfrm>
            <a:off x="1690688" y="2693988"/>
            <a:ext cx="2463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6000"/>
              <a:t>≈</a:t>
            </a:r>
            <a:r>
              <a:rPr lang="en-US" altLang="en-US" sz="3600"/>
              <a:t> </a:t>
            </a:r>
            <a:r>
              <a:rPr lang="en-US" altLang="en-US" sz="6000"/>
              <a:t>1.2 </a:t>
            </a:r>
            <a:r>
              <a:rPr lang="en-US" altLang="en-US" sz="6000">
                <a:solidFill>
                  <a:srgbClr val="CC3300"/>
                </a:solidFill>
              </a:rPr>
              <a:t>f”</a:t>
            </a:r>
          </a:p>
        </p:txBody>
      </p:sp>
      <p:grpSp>
        <p:nvGrpSpPr>
          <p:cNvPr id="268295" name="Group 9"/>
          <p:cNvGrpSpPr>
            <a:grpSpLocks/>
          </p:cNvGrpSpPr>
          <p:nvPr/>
        </p:nvGrpSpPr>
        <p:grpSpPr bwMode="auto">
          <a:xfrm>
            <a:off x="3913188" y="2190750"/>
            <a:ext cx="4503737" cy="2225675"/>
            <a:chOff x="2465" y="1380"/>
            <a:chExt cx="2837" cy="1402"/>
          </a:xfrm>
        </p:grpSpPr>
        <p:sp>
          <p:nvSpPr>
            <p:cNvPr id="268298" name="Line 10"/>
            <p:cNvSpPr>
              <a:spLocks noChangeShapeType="1"/>
            </p:cNvSpPr>
            <p:nvPr/>
          </p:nvSpPr>
          <p:spPr bwMode="auto">
            <a:xfrm>
              <a:off x="3132" y="2053"/>
              <a:ext cx="217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8299" name="Text Box 11"/>
            <p:cNvSpPr txBox="1">
              <a:spLocks noChangeArrowheads="1"/>
            </p:cNvSpPr>
            <p:nvPr/>
          </p:nvSpPr>
          <p:spPr bwMode="auto">
            <a:xfrm>
              <a:off x="2465" y="1380"/>
              <a:ext cx="643" cy="1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0"/>
                <a:t>√</a:t>
              </a:r>
            </a:p>
          </p:txBody>
        </p:sp>
        <p:sp>
          <p:nvSpPr>
            <p:cNvPr id="268300" name="Line 12"/>
            <p:cNvSpPr>
              <a:spLocks noChangeShapeType="1"/>
            </p:cNvSpPr>
            <p:nvPr/>
          </p:nvSpPr>
          <p:spPr bwMode="auto">
            <a:xfrm>
              <a:off x="3110" y="1491"/>
              <a:ext cx="217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39533" name="Text Box 13"/>
          <p:cNvSpPr txBox="1">
            <a:spLocks noChangeArrowheads="1"/>
          </p:cNvSpPr>
          <p:nvPr/>
        </p:nvSpPr>
        <p:spPr bwMode="auto">
          <a:xfrm>
            <a:off x="5316538" y="4657725"/>
            <a:ext cx="27320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a:t>World record! </a:t>
            </a:r>
          </a:p>
          <a:p>
            <a:pPr algn="ctr" eaLnBrk="1" hangingPunct="1">
              <a:spcBef>
                <a:spcPct val="0"/>
              </a:spcBef>
              <a:buFontTx/>
              <a:buNone/>
            </a:pPr>
            <a:r>
              <a:rPr lang="el-GR" altLang="en-US">
                <a:solidFill>
                  <a:srgbClr val="008000"/>
                </a:solidFill>
              </a:rPr>
              <a:t>Δ</a:t>
            </a:r>
            <a:r>
              <a:rPr lang="en-US" altLang="en-US">
                <a:solidFill>
                  <a:srgbClr val="008000"/>
                </a:solidFill>
              </a:rPr>
              <a:t>F/F</a:t>
            </a:r>
            <a:r>
              <a:rPr lang="en-US" altLang="en-US"/>
              <a:t> = 0.5%</a:t>
            </a:r>
            <a:endParaRPr lang="el-GR" altLang="en-US"/>
          </a:p>
        </p:txBody>
      </p:sp>
      <p:sp>
        <p:nvSpPr>
          <p:cNvPr id="2539534" name="Rectangle 14"/>
          <p:cNvSpPr>
            <a:spLocks noChangeArrowheads="1"/>
          </p:cNvSpPr>
          <p:nvPr/>
        </p:nvSpPr>
        <p:spPr bwMode="auto">
          <a:xfrm>
            <a:off x="7299325" y="5667375"/>
            <a:ext cx="18446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t>Wang, Dauter &amp; Dauter (2006) </a:t>
            </a:r>
            <a:r>
              <a:rPr lang="en-US" altLang="en-US" sz="1800" i="1"/>
              <a:t>Acta Cryst. D</a:t>
            </a:r>
            <a:r>
              <a:rPr lang="en-US" altLang="en-US" sz="1800"/>
              <a:t> </a:t>
            </a:r>
            <a:r>
              <a:rPr lang="en-US" altLang="en-US" sz="1800" b="1"/>
              <a:t>62</a:t>
            </a:r>
            <a:r>
              <a:rPr lang="en-US" altLang="en-US" sz="1800"/>
              <a:t>, 1475-1483.</a:t>
            </a:r>
          </a:p>
        </p:txBody>
      </p:sp>
    </p:spTree>
    <p:extLst>
      <p:ext uri="{BB962C8B-B14F-4D97-AF65-F5344CB8AC3E}">
        <p14:creationId xmlns:p14="http://schemas.microsoft.com/office/powerpoint/2010/main" val="42342612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39533"/>
                                        </p:tgtEl>
                                        <p:attrNameLst>
                                          <p:attrName>style.visibility</p:attrName>
                                        </p:attrNameLst>
                                      </p:cBhvr>
                                      <p:to>
                                        <p:strVal val="visible"/>
                                      </p:to>
                                    </p:set>
                                    <p:anim calcmode="lin" valueType="num">
                                      <p:cBhvr>
                                        <p:cTn id="7" dur="500" fill="hold"/>
                                        <p:tgtEl>
                                          <p:spTgt spid="2539533"/>
                                        </p:tgtEl>
                                        <p:attrNameLst>
                                          <p:attrName>ppt_w</p:attrName>
                                        </p:attrNameLst>
                                      </p:cBhvr>
                                      <p:tavLst>
                                        <p:tav tm="0">
                                          <p:val>
                                            <p:fltVal val="0"/>
                                          </p:val>
                                        </p:tav>
                                        <p:tav tm="100000">
                                          <p:val>
                                            <p:strVal val="#ppt_w"/>
                                          </p:val>
                                        </p:tav>
                                      </p:tavLst>
                                    </p:anim>
                                    <p:anim calcmode="lin" valueType="num">
                                      <p:cBhvr>
                                        <p:cTn id="8" dur="500" fill="hold"/>
                                        <p:tgtEl>
                                          <p:spTgt spid="2539533"/>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25395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33" grpId="0"/>
      <p:bldP spid="2539534"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4130" name="Rectangle 2"/>
          <p:cNvSpPr>
            <a:spLocks noGrp="1" noChangeArrowheads="1"/>
          </p:cNvSpPr>
          <p:nvPr>
            <p:ph type="title"/>
          </p:nvPr>
        </p:nvSpPr>
        <p:spPr>
          <a:xfrm>
            <a:off x="698500" y="0"/>
            <a:ext cx="7772400" cy="1143000"/>
          </a:xfrm>
          <a:noFill/>
          <a:ln/>
        </p:spPr>
        <p:txBody>
          <a:bodyPr/>
          <a:lstStyle/>
          <a:p>
            <a:r>
              <a:rPr lang="en-US" altLang="en-US" sz="5400"/>
              <a:t>R</a:t>
            </a:r>
            <a:r>
              <a:rPr lang="en-US" altLang="en-US" sz="5400" baseline="-25000"/>
              <a:t>iso</a:t>
            </a:r>
            <a:r>
              <a:rPr lang="en-US" altLang="en-US" sz="5400"/>
              <a:t> vs dose</a:t>
            </a:r>
          </a:p>
        </p:txBody>
      </p:sp>
      <p:graphicFrame>
        <p:nvGraphicFramePr>
          <p:cNvPr id="2224131" name="Object 3"/>
          <p:cNvGraphicFramePr>
            <a:graphicFrameLocks noChangeAspect="1"/>
          </p:cNvGraphicFramePr>
          <p:nvPr>
            <p:extLst>
              <p:ext uri="{D42A27DB-BD31-4B8C-83A1-F6EECF244321}">
                <p14:modId xmlns:p14="http://schemas.microsoft.com/office/powerpoint/2010/main" val="643090369"/>
              </p:ext>
            </p:extLst>
          </p:nvPr>
        </p:nvGraphicFramePr>
        <p:xfrm>
          <a:off x="993775" y="835025"/>
          <a:ext cx="7464425" cy="5187950"/>
        </p:xfrm>
        <a:graphic>
          <a:graphicData uri="http://schemas.openxmlformats.org/presentationml/2006/ole">
            <mc:AlternateContent xmlns:mc="http://schemas.openxmlformats.org/markup-compatibility/2006">
              <mc:Choice xmlns:v="urn:schemas-microsoft-com:vml" Requires="v">
                <p:oleObj spid="_x0000_s800814" name="Chart" r:id="rId3" imgW="4876942" imgH="3390766" progId="MSGraph.Chart.8">
                  <p:embed followColorScheme="full"/>
                </p:oleObj>
              </mc:Choice>
              <mc:Fallback>
                <p:oleObj name="Chart" r:id="rId3" imgW="4876942" imgH="3390766" progId="MSGraph.Chart.8">
                  <p:embed followColorScheme="full"/>
                  <p:pic>
                    <p:nvPicPr>
                      <p:cNvPr id="0" name=""/>
                      <p:cNvPicPr>
                        <a:picLocks noChangeAspect="1" noChangeArrowheads="1"/>
                      </p:cNvPicPr>
                      <p:nvPr/>
                    </p:nvPicPr>
                    <p:blipFill>
                      <a:blip r:embed="rId4"/>
                      <a:srcRect/>
                      <a:stretch>
                        <a:fillRect/>
                      </a:stretch>
                    </p:blipFill>
                    <p:spPr bwMode="auto">
                      <a:xfrm>
                        <a:off x="993775" y="835025"/>
                        <a:ext cx="7464425" cy="518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24132" name="Text Box 4"/>
          <p:cNvSpPr txBox="1">
            <a:spLocks noChangeArrowheads="1"/>
          </p:cNvSpPr>
          <p:nvPr/>
        </p:nvSpPr>
        <p:spPr bwMode="auto">
          <a:xfrm rot="-5400000">
            <a:off x="179387" y="3048001"/>
            <a:ext cx="1222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solidFill>
                  <a:srgbClr val="000000"/>
                </a:solidFill>
              </a:rPr>
              <a:t>R</a:t>
            </a:r>
            <a:r>
              <a:rPr lang="en-US" altLang="en-US" sz="2400" baseline="-25000">
                <a:solidFill>
                  <a:srgbClr val="000000"/>
                </a:solidFill>
              </a:rPr>
              <a:t>iso</a:t>
            </a:r>
            <a:r>
              <a:rPr lang="en-US" altLang="en-US" sz="2400">
                <a:solidFill>
                  <a:srgbClr val="000000"/>
                </a:solidFill>
              </a:rPr>
              <a:t> (%)</a:t>
            </a:r>
            <a:endParaRPr lang="en-US" altLang="en-US" sz="2400" baseline="-25000">
              <a:solidFill>
                <a:srgbClr val="000000"/>
              </a:solidFill>
            </a:endParaRPr>
          </a:p>
        </p:txBody>
      </p:sp>
      <p:sp>
        <p:nvSpPr>
          <p:cNvPr id="2224133" name="Text Box 5"/>
          <p:cNvSpPr txBox="1">
            <a:spLocks noChangeArrowheads="1"/>
          </p:cNvSpPr>
          <p:nvPr/>
        </p:nvSpPr>
        <p:spPr bwMode="auto">
          <a:xfrm>
            <a:off x="3298825" y="5780088"/>
            <a:ext cx="3184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solidFill>
                  <a:srgbClr val="000000"/>
                </a:solidFill>
              </a:rPr>
              <a:t>change in dose (</a:t>
            </a:r>
            <a:r>
              <a:rPr lang="en-US" altLang="en-US" sz="2400">
                <a:solidFill>
                  <a:srgbClr val="000000"/>
                </a:solidFill>
                <a:cs typeface="Arial" pitchFamily="34" charset="0"/>
              </a:rPr>
              <a:t>MGy</a:t>
            </a:r>
            <a:r>
              <a:rPr lang="en-US" altLang="en-US" sz="2400">
                <a:solidFill>
                  <a:srgbClr val="000000"/>
                </a:solidFill>
                <a:cs typeface="Arial" pitchFamily="34" charset="0"/>
                <a:sym typeface="Symbol" pitchFamily="18" charset="2"/>
              </a:rPr>
              <a:t>)</a:t>
            </a:r>
          </a:p>
        </p:txBody>
      </p:sp>
      <p:sp>
        <p:nvSpPr>
          <p:cNvPr id="2224134" name="Rectangle 6"/>
          <p:cNvSpPr>
            <a:spLocks noChangeArrowheads="1"/>
          </p:cNvSpPr>
          <p:nvPr/>
        </p:nvSpPr>
        <p:spPr bwMode="auto">
          <a:xfrm>
            <a:off x="4479925" y="3246438"/>
            <a:ext cx="2274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solidFill>
                <a:srgbClr val="000000"/>
              </a:solidFill>
            </a:endParaRPr>
          </a:p>
        </p:txBody>
      </p:sp>
      <p:sp>
        <p:nvSpPr>
          <p:cNvPr id="2224135" name="Text Box 7"/>
          <p:cNvSpPr txBox="1">
            <a:spLocks noChangeArrowheads="1"/>
          </p:cNvSpPr>
          <p:nvPr/>
        </p:nvSpPr>
        <p:spPr bwMode="auto">
          <a:xfrm>
            <a:off x="1798638" y="6491288"/>
            <a:ext cx="73453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000000"/>
                </a:solidFill>
              </a:rPr>
              <a:t>data taken from Banumathi, </a:t>
            </a:r>
            <a:r>
              <a:rPr lang="en-US" altLang="en-US" i="1">
                <a:solidFill>
                  <a:srgbClr val="000000"/>
                </a:solidFill>
              </a:rPr>
              <a:t>et al.</a:t>
            </a:r>
            <a:r>
              <a:rPr lang="en-US" altLang="en-US">
                <a:solidFill>
                  <a:srgbClr val="000000"/>
                </a:solidFill>
              </a:rPr>
              <a:t> (2004) </a:t>
            </a:r>
            <a:r>
              <a:rPr lang="en-US" altLang="en-US" i="1">
                <a:solidFill>
                  <a:srgbClr val="000000"/>
                </a:solidFill>
              </a:rPr>
              <a:t>Acta Cryst. D</a:t>
            </a:r>
            <a:r>
              <a:rPr lang="en-US" altLang="en-US">
                <a:solidFill>
                  <a:srgbClr val="000000"/>
                </a:solidFill>
              </a:rPr>
              <a:t> </a:t>
            </a:r>
            <a:r>
              <a:rPr lang="en-US" altLang="en-US" b="1">
                <a:solidFill>
                  <a:srgbClr val="000000"/>
                </a:solidFill>
              </a:rPr>
              <a:t>60</a:t>
            </a:r>
            <a:r>
              <a:rPr lang="en-US" altLang="en-US">
                <a:solidFill>
                  <a:srgbClr val="000000"/>
                </a:solidFill>
              </a:rPr>
              <a:t>, 1085-1093.</a:t>
            </a:r>
          </a:p>
        </p:txBody>
      </p:sp>
    </p:spTree>
    <p:extLst>
      <p:ext uri="{BB962C8B-B14F-4D97-AF65-F5344CB8AC3E}">
        <p14:creationId xmlns:p14="http://schemas.microsoft.com/office/powerpoint/2010/main" val="2598751476"/>
      </p:ext>
    </p:extLst>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5154" name="Rectangle 2"/>
          <p:cNvSpPr>
            <a:spLocks noGrp="1" noChangeArrowheads="1"/>
          </p:cNvSpPr>
          <p:nvPr>
            <p:ph type="title"/>
          </p:nvPr>
        </p:nvSpPr>
        <p:spPr>
          <a:xfrm>
            <a:off x="698500" y="0"/>
            <a:ext cx="7772400" cy="1143000"/>
          </a:xfrm>
          <a:noFill/>
          <a:ln/>
        </p:spPr>
        <p:txBody>
          <a:bodyPr/>
          <a:lstStyle/>
          <a:p>
            <a:r>
              <a:rPr lang="en-US" altLang="en-US" sz="5400"/>
              <a:t>R</a:t>
            </a:r>
            <a:r>
              <a:rPr lang="en-US" altLang="en-US" sz="5400" baseline="-25000"/>
              <a:t>iso</a:t>
            </a:r>
            <a:r>
              <a:rPr lang="en-US" altLang="en-US" sz="5400"/>
              <a:t> vs dose</a:t>
            </a:r>
          </a:p>
        </p:txBody>
      </p:sp>
      <p:graphicFrame>
        <p:nvGraphicFramePr>
          <p:cNvPr id="2225155" name="Object 3"/>
          <p:cNvGraphicFramePr>
            <a:graphicFrameLocks noChangeAspect="1"/>
          </p:cNvGraphicFramePr>
          <p:nvPr>
            <p:extLst>
              <p:ext uri="{D42A27DB-BD31-4B8C-83A1-F6EECF244321}">
                <p14:modId xmlns:p14="http://schemas.microsoft.com/office/powerpoint/2010/main" val="1490262863"/>
              </p:ext>
            </p:extLst>
          </p:nvPr>
        </p:nvGraphicFramePr>
        <p:xfrm>
          <a:off x="993775" y="835025"/>
          <a:ext cx="7464425" cy="5187950"/>
        </p:xfrm>
        <a:graphic>
          <a:graphicData uri="http://schemas.openxmlformats.org/presentationml/2006/ole">
            <mc:AlternateContent xmlns:mc="http://schemas.openxmlformats.org/markup-compatibility/2006">
              <mc:Choice xmlns:v="urn:schemas-microsoft-com:vml" Requires="v">
                <p:oleObj spid="_x0000_s801838" name="Chart" r:id="rId3" imgW="4876942" imgH="3390766" progId="MSGraph.Chart.8">
                  <p:embed followColorScheme="full"/>
                </p:oleObj>
              </mc:Choice>
              <mc:Fallback>
                <p:oleObj name="Chart" r:id="rId3" imgW="4876942" imgH="3390766" progId="MSGraph.Chart.8">
                  <p:embed followColorScheme="full"/>
                  <p:pic>
                    <p:nvPicPr>
                      <p:cNvPr id="0" name=""/>
                      <p:cNvPicPr>
                        <a:picLocks noChangeAspect="1" noChangeArrowheads="1"/>
                      </p:cNvPicPr>
                      <p:nvPr/>
                    </p:nvPicPr>
                    <p:blipFill>
                      <a:blip r:embed="rId4"/>
                      <a:srcRect/>
                      <a:stretch>
                        <a:fillRect/>
                      </a:stretch>
                    </p:blipFill>
                    <p:spPr bwMode="auto">
                      <a:xfrm>
                        <a:off x="993775" y="835025"/>
                        <a:ext cx="7464425" cy="518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25156" name="Text Box 4"/>
          <p:cNvSpPr txBox="1">
            <a:spLocks noChangeArrowheads="1"/>
          </p:cNvSpPr>
          <p:nvPr/>
        </p:nvSpPr>
        <p:spPr bwMode="auto">
          <a:xfrm rot="-5400000">
            <a:off x="179387" y="3048001"/>
            <a:ext cx="1222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solidFill>
                  <a:srgbClr val="000000"/>
                </a:solidFill>
              </a:rPr>
              <a:t>R</a:t>
            </a:r>
            <a:r>
              <a:rPr lang="en-US" altLang="en-US" sz="2400" baseline="-25000">
                <a:solidFill>
                  <a:srgbClr val="000000"/>
                </a:solidFill>
              </a:rPr>
              <a:t>iso</a:t>
            </a:r>
            <a:r>
              <a:rPr lang="en-US" altLang="en-US" sz="2400">
                <a:solidFill>
                  <a:srgbClr val="000000"/>
                </a:solidFill>
              </a:rPr>
              <a:t> (%)</a:t>
            </a:r>
            <a:endParaRPr lang="en-US" altLang="en-US" sz="2400" baseline="-25000">
              <a:solidFill>
                <a:srgbClr val="000000"/>
              </a:solidFill>
            </a:endParaRPr>
          </a:p>
        </p:txBody>
      </p:sp>
      <p:sp>
        <p:nvSpPr>
          <p:cNvPr id="2225157" name="Text Box 5"/>
          <p:cNvSpPr txBox="1">
            <a:spLocks noChangeArrowheads="1"/>
          </p:cNvSpPr>
          <p:nvPr/>
        </p:nvSpPr>
        <p:spPr bwMode="auto">
          <a:xfrm>
            <a:off x="3298825" y="5780088"/>
            <a:ext cx="3184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solidFill>
                  <a:srgbClr val="000000"/>
                </a:solidFill>
              </a:rPr>
              <a:t>change in dose (</a:t>
            </a:r>
            <a:r>
              <a:rPr lang="en-US" altLang="en-US" sz="2400">
                <a:solidFill>
                  <a:srgbClr val="000000"/>
                </a:solidFill>
                <a:cs typeface="Arial" pitchFamily="34" charset="0"/>
              </a:rPr>
              <a:t>MGy</a:t>
            </a:r>
            <a:r>
              <a:rPr lang="en-US" altLang="en-US" sz="2400">
                <a:solidFill>
                  <a:srgbClr val="000000"/>
                </a:solidFill>
                <a:cs typeface="Arial" pitchFamily="34" charset="0"/>
                <a:sym typeface="Symbol" pitchFamily="18" charset="2"/>
              </a:rPr>
              <a:t>)</a:t>
            </a:r>
          </a:p>
        </p:txBody>
      </p:sp>
      <p:sp>
        <p:nvSpPr>
          <p:cNvPr id="2225158" name="Rectangle 6"/>
          <p:cNvSpPr>
            <a:spLocks noChangeArrowheads="1"/>
          </p:cNvSpPr>
          <p:nvPr/>
        </p:nvSpPr>
        <p:spPr bwMode="auto">
          <a:xfrm>
            <a:off x="4479925" y="3246438"/>
            <a:ext cx="2274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solidFill>
                <a:srgbClr val="000000"/>
              </a:solidFill>
            </a:endParaRPr>
          </a:p>
        </p:txBody>
      </p:sp>
      <p:sp>
        <p:nvSpPr>
          <p:cNvPr id="2225159" name="Text Box 7"/>
          <p:cNvSpPr txBox="1">
            <a:spLocks noChangeArrowheads="1"/>
          </p:cNvSpPr>
          <p:nvPr/>
        </p:nvSpPr>
        <p:spPr bwMode="auto">
          <a:xfrm>
            <a:off x="1798638" y="6491288"/>
            <a:ext cx="73453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000000"/>
                </a:solidFill>
              </a:rPr>
              <a:t>data taken from Banumathi, </a:t>
            </a:r>
            <a:r>
              <a:rPr lang="en-US" altLang="en-US" i="1">
                <a:solidFill>
                  <a:srgbClr val="000000"/>
                </a:solidFill>
              </a:rPr>
              <a:t>et al.</a:t>
            </a:r>
            <a:r>
              <a:rPr lang="en-US" altLang="en-US">
                <a:solidFill>
                  <a:srgbClr val="000000"/>
                </a:solidFill>
              </a:rPr>
              <a:t> (2004) </a:t>
            </a:r>
            <a:r>
              <a:rPr lang="en-US" altLang="en-US" i="1">
                <a:solidFill>
                  <a:srgbClr val="000000"/>
                </a:solidFill>
              </a:rPr>
              <a:t>Acta Cryst. D</a:t>
            </a:r>
            <a:r>
              <a:rPr lang="en-US" altLang="en-US">
                <a:solidFill>
                  <a:srgbClr val="000000"/>
                </a:solidFill>
              </a:rPr>
              <a:t> </a:t>
            </a:r>
            <a:r>
              <a:rPr lang="en-US" altLang="en-US" b="1">
                <a:solidFill>
                  <a:srgbClr val="000000"/>
                </a:solidFill>
              </a:rPr>
              <a:t>60</a:t>
            </a:r>
            <a:r>
              <a:rPr lang="en-US" altLang="en-US">
                <a:solidFill>
                  <a:srgbClr val="000000"/>
                </a:solidFill>
              </a:rPr>
              <a:t>, 1085-1093.</a:t>
            </a:r>
          </a:p>
        </p:txBody>
      </p:sp>
      <p:sp>
        <p:nvSpPr>
          <p:cNvPr id="2225160" name="Text Box 8"/>
          <p:cNvSpPr txBox="1">
            <a:spLocks noChangeArrowheads="1"/>
          </p:cNvSpPr>
          <p:nvPr/>
        </p:nvSpPr>
        <p:spPr bwMode="auto">
          <a:xfrm>
            <a:off x="2525713" y="1560513"/>
            <a:ext cx="290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000000"/>
                </a:solidFill>
              </a:rPr>
              <a:t>R</a:t>
            </a:r>
            <a:r>
              <a:rPr lang="en-US" altLang="en-US" sz="2800" baseline="-25000">
                <a:solidFill>
                  <a:srgbClr val="000000"/>
                </a:solidFill>
              </a:rPr>
              <a:t>iso</a:t>
            </a:r>
            <a:r>
              <a:rPr lang="en-US" altLang="en-US" sz="2800">
                <a:solidFill>
                  <a:srgbClr val="000000"/>
                </a:solidFill>
              </a:rPr>
              <a:t> </a:t>
            </a:r>
            <a:r>
              <a:rPr lang="en-US" altLang="en-US" sz="2800">
                <a:solidFill>
                  <a:srgbClr val="000000"/>
                </a:solidFill>
                <a:cs typeface="Arial" pitchFamily="34" charset="0"/>
              </a:rPr>
              <a:t>≈</a:t>
            </a:r>
            <a:r>
              <a:rPr lang="en-US" altLang="en-US" sz="2800">
                <a:solidFill>
                  <a:srgbClr val="000000"/>
                </a:solidFill>
              </a:rPr>
              <a:t> 0.7 %/</a:t>
            </a:r>
            <a:r>
              <a:rPr lang="en-US" altLang="en-US" sz="2800">
                <a:solidFill>
                  <a:srgbClr val="000000"/>
                </a:solidFill>
                <a:cs typeface="Arial" pitchFamily="34" charset="0"/>
              </a:rPr>
              <a:t>MGy</a:t>
            </a:r>
          </a:p>
        </p:txBody>
      </p:sp>
      <p:sp>
        <p:nvSpPr>
          <p:cNvPr id="2225161" name="Line 9"/>
          <p:cNvSpPr>
            <a:spLocks noChangeShapeType="1"/>
          </p:cNvSpPr>
          <p:nvPr/>
        </p:nvSpPr>
        <p:spPr bwMode="auto">
          <a:xfrm>
            <a:off x="1879600" y="1854200"/>
            <a:ext cx="550863"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Tree>
    <p:extLst>
      <p:ext uri="{BB962C8B-B14F-4D97-AF65-F5344CB8AC3E}">
        <p14:creationId xmlns:p14="http://schemas.microsoft.com/office/powerpoint/2010/main" val="633812661"/>
      </p:ext>
    </p:extLst>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469900" y="0"/>
            <a:ext cx="8229600" cy="1143000"/>
          </a:xfrm>
        </p:spPr>
        <p:txBody>
          <a:bodyPr/>
          <a:lstStyle/>
          <a:p>
            <a:r>
              <a:rPr lang="en-US" altLang="en-US" smtClean="0"/>
              <a:t>First diffraction from protein xtal</a:t>
            </a:r>
          </a:p>
        </p:txBody>
      </p:sp>
      <p:pic>
        <p:nvPicPr>
          <p:cNvPr id="63491" name="Picture 3"/>
          <p:cNvPicPr>
            <a:picLocks noChangeAspect="1" noChangeArrowheads="1"/>
          </p:cNvPicPr>
          <p:nvPr/>
        </p:nvPicPr>
        <p:blipFill>
          <a:blip r:embed="rId2">
            <a:extLst>
              <a:ext uri="{28A0092B-C50C-407E-A947-70E740481C1C}">
                <a14:useLocalDpi xmlns:a14="http://schemas.microsoft.com/office/drawing/2010/main" val="0"/>
              </a:ext>
            </a:extLst>
          </a:blip>
          <a:srcRect l="51630" t="15807" r="11501" b="9012"/>
          <a:stretch>
            <a:fillRect/>
          </a:stretch>
        </p:blipFill>
        <p:spPr bwMode="auto">
          <a:xfrm>
            <a:off x="3754438" y="1082675"/>
            <a:ext cx="5029200" cy="576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492" name="Picture 5" descr="http://dodology.files.wordpress.com/2010/05/young-dorothy-np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1988" y="2909888"/>
            <a:ext cx="161925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7" descr="http://www.iva.dk/bh/core%20concepts%20in%20lis/articles%20a-z/bernaljd.jpg"/>
          <p:cNvPicPr>
            <a:picLocks noChangeAspect="1" noChangeArrowheads="1"/>
          </p:cNvPicPr>
          <p:nvPr/>
        </p:nvPicPr>
        <p:blipFill>
          <a:blip r:embed="rId4">
            <a:extLst>
              <a:ext uri="{28A0092B-C50C-407E-A947-70E740481C1C}">
                <a14:useLocalDpi xmlns:a14="http://schemas.microsoft.com/office/drawing/2010/main" val="0"/>
              </a:ext>
            </a:extLst>
          </a:blip>
          <a:srcRect l="16081" r="13725" b="13155"/>
          <a:stretch>
            <a:fillRect/>
          </a:stretch>
        </p:blipFill>
        <p:spPr bwMode="auto">
          <a:xfrm>
            <a:off x="180975" y="2909888"/>
            <a:ext cx="1673225" cy="21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Rectangle 3"/>
          <p:cNvSpPr>
            <a:spLocks noChangeArrowheads="1"/>
          </p:cNvSpPr>
          <p:nvPr/>
        </p:nvSpPr>
        <p:spPr bwMode="auto">
          <a:xfrm>
            <a:off x="115888" y="5638800"/>
            <a:ext cx="350361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Bernal, J. &amp; Crowfoot, D. (1934). "X-ray photographs of crystalline pepsin", </a:t>
            </a:r>
            <a:r>
              <a:rPr lang="en-US" altLang="en-US" i="1">
                <a:solidFill>
                  <a:srgbClr val="000000"/>
                </a:solidFill>
              </a:rPr>
              <a:t>Nature</a:t>
            </a:r>
            <a:r>
              <a:rPr lang="en-US" altLang="en-US">
                <a:solidFill>
                  <a:srgbClr val="000000"/>
                </a:solidFill>
              </a:rPr>
              <a:t> </a:t>
            </a:r>
            <a:r>
              <a:rPr lang="en-US" altLang="en-US" b="1">
                <a:solidFill>
                  <a:srgbClr val="000000"/>
                </a:solidFill>
              </a:rPr>
              <a:t>133</a:t>
            </a:r>
            <a:r>
              <a:rPr lang="en-US" altLang="en-US">
                <a:solidFill>
                  <a:srgbClr val="000000"/>
                </a:solidFill>
              </a:rPr>
              <a:t>, 794-795. </a:t>
            </a:r>
          </a:p>
        </p:txBody>
      </p:sp>
      <p:sp>
        <p:nvSpPr>
          <p:cNvPr id="7" name="Freeform 6"/>
          <p:cNvSpPr/>
          <p:nvPr/>
        </p:nvSpPr>
        <p:spPr>
          <a:xfrm>
            <a:off x="3594100" y="2847975"/>
            <a:ext cx="5273675" cy="469900"/>
          </a:xfrm>
          <a:custGeom>
            <a:avLst/>
            <a:gdLst>
              <a:gd name="connsiteX0" fmla="*/ 4222974 w 5274032"/>
              <a:gd name="connsiteY0" fmla="*/ 10474 h 469645"/>
              <a:gd name="connsiteX1" fmla="*/ 3231301 w 5274032"/>
              <a:gd name="connsiteY1" fmla="*/ 23353 h 469645"/>
              <a:gd name="connsiteX2" fmla="*/ 3179785 w 5274032"/>
              <a:gd name="connsiteY2" fmla="*/ 216536 h 469645"/>
              <a:gd name="connsiteX3" fmla="*/ 2638873 w 5274032"/>
              <a:gd name="connsiteY3" fmla="*/ 242294 h 469645"/>
              <a:gd name="connsiteX4" fmla="*/ 256281 w 5274032"/>
              <a:gd name="connsiteY4" fmla="*/ 229415 h 469645"/>
              <a:gd name="connsiteX5" fmla="*/ 269160 w 5274032"/>
              <a:gd name="connsiteY5" fmla="*/ 448356 h 469645"/>
              <a:gd name="connsiteX6" fmla="*/ 2059323 w 5274032"/>
              <a:gd name="connsiteY6" fmla="*/ 461234 h 469645"/>
              <a:gd name="connsiteX7" fmla="*/ 4313126 w 5274032"/>
              <a:gd name="connsiteY7" fmla="*/ 448356 h 469645"/>
              <a:gd name="connsiteX8" fmla="*/ 4532067 w 5274032"/>
              <a:gd name="connsiteY8" fmla="*/ 396840 h 469645"/>
              <a:gd name="connsiteX9" fmla="*/ 4519188 w 5274032"/>
              <a:gd name="connsiteY9" fmla="*/ 242294 h 469645"/>
              <a:gd name="connsiteX10" fmla="*/ 5150253 w 5274032"/>
              <a:gd name="connsiteY10" fmla="*/ 255172 h 469645"/>
              <a:gd name="connsiteX11" fmla="*/ 5253284 w 5274032"/>
              <a:gd name="connsiteY11" fmla="*/ 87747 h 469645"/>
              <a:gd name="connsiteX12" fmla="*/ 4879797 w 5274032"/>
              <a:gd name="connsiteY12" fmla="*/ 10474 h 469645"/>
              <a:gd name="connsiteX13" fmla="*/ 4879797 w 5274032"/>
              <a:gd name="connsiteY13" fmla="*/ 10474 h 469645"/>
              <a:gd name="connsiteX14" fmla="*/ 4879797 w 5274032"/>
              <a:gd name="connsiteY14" fmla="*/ 10474 h 469645"/>
              <a:gd name="connsiteX0" fmla="*/ 4222974 w 5274032"/>
              <a:gd name="connsiteY0" fmla="*/ 10474 h 469645"/>
              <a:gd name="connsiteX1" fmla="*/ 3231301 w 5274032"/>
              <a:gd name="connsiteY1" fmla="*/ 23353 h 469645"/>
              <a:gd name="connsiteX2" fmla="*/ 3179785 w 5274032"/>
              <a:gd name="connsiteY2" fmla="*/ 216536 h 469645"/>
              <a:gd name="connsiteX3" fmla="*/ 2638873 w 5274032"/>
              <a:gd name="connsiteY3" fmla="*/ 242294 h 469645"/>
              <a:gd name="connsiteX4" fmla="*/ 256281 w 5274032"/>
              <a:gd name="connsiteY4" fmla="*/ 229415 h 469645"/>
              <a:gd name="connsiteX5" fmla="*/ 269160 w 5274032"/>
              <a:gd name="connsiteY5" fmla="*/ 448356 h 469645"/>
              <a:gd name="connsiteX6" fmla="*/ 2059323 w 5274032"/>
              <a:gd name="connsiteY6" fmla="*/ 461234 h 469645"/>
              <a:gd name="connsiteX7" fmla="*/ 4313126 w 5274032"/>
              <a:gd name="connsiteY7" fmla="*/ 448356 h 469645"/>
              <a:gd name="connsiteX8" fmla="*/ 4532067 w 5274032"/>
              <a:gd name="connsiteY8" fmla="*/ 396840 h 469645"/>
              <a:gd name="connsiteX9" fmla="*/ 4519188 w 5274032"/>
              <a:gd name="connsiteY9" fmla="*/ 242294 h 469645"/>
              <a:gd name="connsiteX10" fmla="*/ 5150253 w 5274032"/>
              <a:gd name="connsiteY10" fmla="*/ 255172 h 469645"/>
              <a:gd name="connsiteX11" fmla="*/ 5253284 w 5274032"/>
              <a:gd name="connsiteY11" fmla="*/ 87747 h 469645"/>
              <a:gd name="connsiteX12" fmla="*/ 4879797 w 5274032"/>
              <a:gd name="connsiteY12" fmla="*/ 10474 h 469645"/>
              <a:gd name="connsiteX13" fmla="*/ 4879797 w 5274032"/>
              <a:gd name="connsiteY13" fmla="*/ 10474 h 469645"/>
              <a:gd name="connsiteX14" fmla="*/ 4879797 w 5274032"/>
              <a:gd name="connsiteY14" fmla="*/ 10474 h 469645"/>
              <a:gd name="connsiteX15" fmla="*/ 4222974 w 5274032"/>
              <a:gd name="connsiteY15" fmla="*/ 10474 h 46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4032" h="469645">
                <a:moveTo>
                  <a:pt x="4222974" y="10474"/>
                </a:moveTo>
                <a:cubicBezTo>
                  <a:pt x="3814070" y="-259"/>
                  <a:pt x="3405166" y="-10991"/>
                  <a:pt x="3231301" y="23353"/>
                </a:cubicBezTo>
                <a:cubicBezTo>
                  <a:pt x="3057436" y="57697"/>
                  <a:pt x="3278523" y="180046"/>
                  <a:pt x="3179785" y="216536"/>
                </a:cubicBezTo>
                <a:cubicBezTo>
                  <a:pt x="3081047" y="253026"/>
                  <a:pt x="2638873" y="242294"/>
                  <a:pt x="2638873" y="242294"/>
                </a:cubicBezTo>
                <a:cubicBezTo>
                  <a:pt x="2151622" y="244441"/>
                  <a:pt x="651233" y="195071"/>
                  <a:pt x="256281" y="229415"/>
                </a:cubicBezTo>
                <a:cubicBezTo>
                  <a:pt x="-138671" y="263759"/>
                  <a:pt x="-31347" y="409720"/>
                  <a:pt x="269160" y="448356"/>
                </a:cubicBezTo>
                <a:cubicBezTo>
                  <a:pt x="569667" y="486993"/>
                  <a:pt x="2059323" y="461234"/>
                  <a:pt x="2059323" y="461234"/>
                </a:cubicBezTo>
                <a:lnTo>
                  <a:pt x="4313126" y="448356"/>
                </a:lnTo>
                <a:cubicBezTo>
                  <a:pt x="4725250" y="437624"/>
                  <a:pt x="4497723" y="431184"/>
                  <a:pt x="4532067" y="396840"/>
                </a:cubicBezTo>
                <a:cubicBezTo>
                  <a:pt x="4566411" y="362496"/>
                  <a:pt x="4416157" y="265905"/>
                  <a:pt x="4519188" y="242294"/>
                </a:cubicBezTo>
                <a:cubicBezTo>
                  <a:pt x="4622219" y="218683"/>
                  <a:pt x="5027904" y="280930"/>
                  <a:pt x="5150253" y="255172"/>
                </a:cubicBezTo>
                <a:cubicBezTo>
                  <a:pt x="5272602" y="229414"/>
                  <a:pt x="5298360" y="128530"/>
                  <a:pt x="5253284" y="87747"/>
                </a:cubicBezTo>
                <a:cubicBezTo>
                  <a:pt x="5208208" y="46964"/>
                  <a:pt x="4879797" y="10474"/>
                  <a:pt x="4879797" y="10474"/>
                </a:cubicBezTo>
                <a:lnTo>
                  <a:pt x="4879797" y="10474"/>
                </a:lnTo>
                <a:lnTo>
                  <a:pt x="4879797" y="10474"/>
                </a:lnTo>
                <a:lnTo>
                  <a:pt x="4222974" y="10474"/>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3496" name="TextBox 7"/>
          <p:cNvSpPr txBox="1">
            <a:spLocks noChangeArrowheads="1"/>
          </p:cNvSpPr>
          <p:nvPr/>
        </p:nvSpPr>
        <p:spPr bwMode="auto">
          <a:xfrm>
            <a:off x="1196975" y="1312863"/>
            <a:ext cx="12112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3600">
                <a:solidFill>
                  <a:srgbClr val="000000"/>
                </a:solidFill>
              </a:rPr>
              <a:t>1934</a:t>
            </a:r>
          </a:p>
        </p:txBody>
      </p:sp>
    </p:spTree>
    <p:extLst>
      <p:ext uri="{BB962C8B-B14F-4D97-AF65-F5344CB8AC3E}">
        <p14:creationId xmlns:p14="http://schemas.microsoft.com/office/powerpoint/2010/main" val="519518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7933" y="120650"/>
            <a:ext cx="6797675" cy="1143000"/>
          </a:xfrm>
        </p:spPr>
        <p:txBody>
          <a:bodyPr/>
          <a:lstStyle/>
          <a:p>
            <a:r>
              <a:rPr lang="en-US" altLang="en-US" dirty="0" smtClean="0"/>
              <a:t>Dehydration: 1934</a:t>
            </a:r>
          </a:p>
        </p:txBody>
      </p:sp>
      <p:sp>
        <p:nvSpPr>
          <p:cNvPr id="4" name="Cube 3"/>
          <p:cNvSpPr/>
          <p:nvPr/>
        </p:nvSpPr>
        <p:spPr>
          <a:xfrm>
            <a:off x="5924550" y="3590925"/>
            <a:ext cx="242888" cy="250825"/>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cxnSp>
        <p:nvCxnSpPr>
          <p:cNvPr id="7" name="Straight Arrow Connector 6"/>
          <p:cNvCxnSpPr/>
          <p:nvPr/>
        </p:nvCxnSpPr>
        <p:spPr>
          <a:xfrm flipV="1">
            <a:off x="835025" y="1987550"/>
            <a:ext cx="0" cy="422751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702" name="TextBox 7"/>
          <p:cNvSpPr txBox="1">
            <a:spLocks noChangeArrowheads="1"/>
          </p:cNvSpPr>
          <p:nvPr/>
        </p:nvSpPr>
        <p:spPr bwMode="auto">
          <a:xfrm>
            <a:off x="4460875" y="3457575"/>
            <a:ext cx="121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a:solidFill>
                  <a:srgbClr val="000000"/>
                </a:solidFill>
                <a:latin typeface="Arial" pitchFamily="34" charset="0"/>
              </a:rPr>
              <a:t>100 </a:t>
            </a:r>
            <a:r>
              <a:rPr lang="el-GR" altLang="en-US" sz="2400">
                <a:solidFill>
                  <a:srgbClr val="000000"/>
                </a:solidFill>
                <a:latin typeface="Arial" pitchFamily="34" charset="0"/>
              </a:rPr>
              <a:t>μ</a:t>
            </a:r>
            <a:r>
              <a:rPr lang="en-US" altLang="en-US" sz="2400">
                <a:solidFill>
                  <a:srgbClr val="000000"/>
                </a:solidFill>
                <a:latin typeface="Arial" pitchFamily="34" charset="0"/>
              </a:rPr>
              <a:t>m</a:t>
            </a:r>
          </a:p>
        </p:txBody>
      </p:sp>
      <p:sp>
        <p:nvSpPr>
          <p:cNvPr id="8" name="Cube 7"/>
          <p:cNvSpPr/>
          <p:nvPr/>
        </p:nvSpPr>
        <p:spPr>
          <a:xfrm>
            <a:off x="1057275" y="1536700"/>
            <a:ext cx="1778000" cy="4678363"/>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5543" name="TextBox 7"/>
          <p:cNvSpPr txBox="1">
            <a:spLocks noChangeArrowheads="1"/>
          </p:cNvSpPr>
          <p:nvPr/>
        </p:nvSpPr>
        <p:spPr bwMode="auto">
          <a:xfrm rot="-5400000">
            <a:off x="7938" y="3938587"/>
            <a:ext cx="954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a:solidFill>
                  <a:srgbClr val="000000"/>
                </a:solidFill>
                <a:latin typeface="Arial" pitchFamily="34" charset="0"/>
              </a:rPr>
              <a:t>2 mm</a:t>
            </a:r>
          </a:p>
        </p:txBody>
      </p:sp>
      <p:sp>
        <p:nvSpPr>
          <p:cNvPr id="15" name="TextBox 14"/>
          <p:cNvSpPr txBox="1">
            <a:spLocks noChangeArrowheads="1"/>
          </p:cNvSpPr>
          <p:nvPr/>
        </p:nvSpPr>
        <p:spPr bwMode="auto">
          <a:xfrm>
            <a:off x="2949575" y="1736725"/>
            <a:ext cx="24114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400">
                <a:solidFill>
                  <a:srgbClr val="000000"/>
                </a:solidFill>
                <a:latin typeface="Arial" pitchFamily="34" charset="0"/>
              </a:rPr>
              <a:t> = 1.5 μL</a:t>
            </a:r>
          </a:p>
        </p:txBody>
      </p:sp>
      <p:cxnSp>
        <p:nvCxnSpPr>
          <p:cNvPr id="16" name="Straight Arrow Connector 15"/>
          <p:cNvCxnSpPr/>
          <p:nvPr/>
        </p:nvCxnSpPr>
        <p:spPr>
          <a:xfrm flipV="1">
            <a:off x="5773738" y="3600450"/>
            <a:ext cx="0" cy="21113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a:spLocks noChangeArrowheads="1"/>
          </p:cNvSpPr>
          <p:nvPr/>
        </p:nvSpPr>
        <p:spPr bwMode="auto">
          <a:xfrm>
            <a:off x="6102350" y="3344863"/>
            <a:ext cx="2400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400">
                <a:solidFill>
                  <a:srgbClr val="000000"/>
                </a:solidFill>
                <a:latin typeface="Arial" pitchFamily="34" charset="0"/>
              </a:rPr>
              <a:t> = 1.0 nL</a:t>
            </a:r>
          </a:p>
        </p:txBody>
      </p:sp>
      <p:sp>
        <p:nvSpPr>
          <p:cNvPr id="18" name="Cube 17"/>
          <p:cNvSpPr/>
          <p:nvPr/>
        </p:nvSpPr>
        <p:spPr>
          <a:xfrm>
            <a:off x="6026150" y="5146675"/>
            <a:ext cx="26988" cy="28575"/>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TextBox 7"/>
          <p:cNvSpPr txBox="1">
            <a:spLocks noChangeArrowheads="1"/>
          </p:cNvSpPr>
          <p:nvPr/>
        </p:nvSpPr>
        <p:spPr bwMode="auto">
          <a:xfrm>
            <a:off x="4638675" y="4924425"/>
            <a:ext cx="1047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a:solidFill>
                  <a:srgbClr val="000000"/>
                </a:solidFill>
                <a:latin typeface="Arial" pitchFamily="34" charset="0"/>
              </a:rPr>
              <a:t>10 </a:t>
            </a:r>
            <a:r>
              <a:rPr lang="el-GR" altLang="en-US" sz="2400">
                <a:solidFill>
                  <a:srgbClr val="000000"/>
                </a:solidFill>
                <a:latin typeface="Arial" pitchFamily="34" charset="0"/>
              </a:rPr>
              <a:t>μ</a:t>
            </a:r>
            <a:r>
              <a:rPr lang="en-US" altLang="en-US" sz="2400">
                <a:solidFill>
                  <a:srgbClr val="000000"/>
                </a:solidFill>
                <a:latin typeface="Arial" pitchFamily="34" charset="0"/>
              </a:rPr>
              <a:t>m</a:t>
            </a:r>
          </a:p>
        </p:txBody>
      </p:sp>
      <p:cxnSp>
        <p:nvCxnSpPr>
          <p:cNvPr id="20" name="Straight Arrow Connector 19"/>
          <p:cNvCxnSpPr/>
          <p:nvPr/>
        </p:nvCxnSpPr>
        <p:spPr>
          <a:xfrm flipV="1">
            <a:off x="5875338" y="5156200"/>
            <a:ext cx="0" cy="1905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a:spLocks noChangeArrowheads="1"/>
          </p:cNvSpPr>
          <p:nvPr/>
        </p:nvSpPr>
        <p:spPr bwMode="auto">
          <a:xfrm>
            <a:off x="6165850" y="4784725"/>
            <a:ext cx="23987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400">
                <a:solidFill>
                  <a:srgbClr val="000000"/>
                </a:solidFill>
                <a:latin typeface="Arial" pitchFamily="34" charset="0"/>
              </a:rPr>
              <a:t> = 1.0 pL</a:t>
            </a:r>
          </a:p>
        </p:txBody>
      </p:sp>
      <p:sp>
        <p:nvSpPr>
          <p:cNvPr id="14" name="Rectangle 13"/>
          <p:cNvSpPr>
            <a:spLocks noChangeArrowheads="1"/>
          </p:cNvSpPr>
          <p:nvPr/>
        </p:nvSpPr>
        <p:spPr bwMode="auto">
          <a:xfrm>
            <a:off x="5729288" y="301625"/>
            <a:ext cx="257955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4400" dirty="0">
                <a:solidFill>
                  <a:srgbClr val="000000"/>
                </a:solidFill>
                <a:latin typeface="Calibri" pitchFamily="34" charset="0"/>
              </a:rPr>
              <a:t>and </a:t>
            </a:r>
            <a:r>
              <a:rPr lang="en-US" altLang="en-US" sz="4400" dirty="0" smtClean="0">
                <a:solidFill>
                  <a:srgbClr val="000000"/>
                </a:solidFill>
                <a:latin typeface="Calibri" pitchFamily="34" charset="0"/>
              </a:rPr>
              <a:t>2017?</a:t>
            </a:r>
            <a:endParaRPr lang="en-US" altLang="en-US" dirty="0">
              <a:solidFill>
                <a:srgbClr val="000000"/>
              </a:solidFill>
              <a:latin typeface="Calibri" pitchFamily="34" charset="0"/>
            </a:endParaRPr>
          </a:p>
        </p:txBody>
      </p:sp>
      <p:sp>
        <p:nvSpPr>
          <p:cNvPr id="22" name="Cube 21"/>
          <p:cNvSpPr/>
          <p:nvPr/>
        </p:nvSpPr>
        <p:spPr>
          <a:xfrm>
            <a:off x="6022296" y="6046561"/>
            <a:ext cx="9144" cy="9144"/>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 name="TextBox 7"/>
          <p:cNvSpPr txBox="1">
            <a:spLocks noChangeArrowheads="1"/>
          </p:cNvSpPr>
          <p:nvPr/>
        </p:nvSpPr>
        <p:spPr bwMode="auto">
          <a:xfrm>
            <a:off x="4634821" y="5824311"/>
            <a:ext cx="8755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dirty="0" smtClean="0">
                <a:solidFill>
                  <a:srgbClr val="000000"/>
                </a:solidFill>
                <a:latin typeface="Arial" pitchFamily="34" charset="0"/>
              </a:rPr>
              <a:t>1 </a:t>
            </a:r>
            <a:r>
              <a:rPr lang="el-GR" altLang="en-US" sz="2400" dirty="0">
                <a:solidFill>
                  <a:srgbClr val="000000"/>
                </a:solidFill>
                <a:latin typeface="Arial" pitchFamily="34" charset="0"/>
              </a:rPr>
              <a:t>μ</a:t>
            </a:r>
            <a:r>
              <a:rPr lang="en-US" altLang="en-US" sz="2400" dirty="0">
                <a:solidFill>
                  <a:srgbClr val="000000"/>
                </a:solidFill>
                <a:latin typeface="Arial" pitchFamily="34" charset="0"/>
              </a:rPr>
              <a:t>m</a:t>
            </a:r>
          </a:p>
        </p:txBody>
      </p:sp>
      <p:sp>
        <p:nvSpPr>
          <p:cNvPr id="25" name="TextBox 24"/>
          <p:cNvSpPr txBox="1">
            <a:spLocks noChangeArrowheads="1"/>
          </p:cNvSpPr>
          <p:nvPr/>
        </p:nvSpPr>
        <p:spPr bwMode="auto">
          <a:xfrm>
            <a:off x="6161996" y="5684611"/>
            <a:ext cx="224292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400" dirty="0">
                <a:solidFill>
                  <a:srgbClr val="000000"/>
                </a:solidFill>
                <a:latin typeface="Arial" pitchFamily="34" charset="0"/>
              </a:rPr>
              <a:t> = 1.0 </a:t>
            </a:r>
            <a:r>
              <a:rPr lang="en-US" altLang="en-US" sz="4400" dirty="0" err="1" smtClean="0">
                <a:solidFill>
                  <a:srgbClr val="000000"/>
                </a:solidFill>
                <a:latin typeface="Arial" pitchFamily="34" charset="0"/>
              </a:rPr>
              <a:t>fL</a:t>
            </a:r>
            <a:endParaRPr lang="en-US" altLang="en-US" sz="4400" dirty="0">
              <a:solidFill>
                <a:srgbClr val="000000"/>
              </a:solidFill>
              <a:latin typeface="Arial" pitchFamily="34" charset="0"/>
            </a:endParaRPr>
          </a:p>
        </p:txBody>
      </p:sp>
    </p:spTree>
    <p:extLst>
      <p:ext uri="{BB962C8B-B14F-4D97-AF65-F5344CB8AC3E}">
        <p14:creationId xmlns:p14="http://schemas.microsoft.com/office/powerpoint/2010/main" val="320919858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70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702" grpId="0"/>
      <p:bldP spid="15" grpId="0"/>
      <p:bldP spid="17" grpId="0"/>
      <p:bldP spid="18" grpId="0" animBg="1"/>
      <p:bldP spid="19" grpId="0"/>
      <p:bldP spid="21" grpId="0"/>
      <p:bldP spid="14" grpId="0"/>
      <p:bldP spid="22" grpId="0" animBg="1"/>
      <p:bldP spid="23"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altLang="en-US" smtClean="0"/>
              <a:t>Elastic scattering</a:t>
            </a:r>
          </a:p>
        </p:txBody>
      </p:sp>
      <p:sp>
        <p:nvSpPr>
          <p:cNvPr id="52227" name="Oval 3"/>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2228" name="Oval 4"/>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2229" name="Oval 5"/>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2230" name="Oval 6"/>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Tree>
    <p:extLst>
      <p:ext uri="{BB962C8B-B14F-4D97-AF65-F5344CB8AC3E}">
        <p14:creationId xmlns:p14="http://schemas.microsoft.com/office/powerpoint/2010/main" val="2873021436"/>
      </p:ext>
    </p:extLst>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9382" y="990600"/>
            <a:ext cx="8381999" cy="5693866"/>
          </a:xfrm>
          <a:prstGeom prst="rect">
            <a:avLst/>
          </a:prstGeom>
          <a:noFill/>
        </p:spPr>
        <p:txBody>
          <a:bodyPr wrap="square" rtlCol="0">
            <a:spAutoFit/>
          </a:bodyPr>
          <a:lstStyle/>
          <a:p>
            <a:pPr fontAlgn="auto">
              <a:spcBef>
                <a:spcPts val="0"/>
              </a:spcBef>
              <a:spcAft>
                <a:spcPts val="0"/>
              </a:spcAft>
            </a:pPr>
            <a:r>
              <a:rPr lang="en-US" sz="1400" dirty="0">
                <a:solidFill>
                  <a:prstClr val="black"/>
                </a:solidFill>
                <a:latin typeface="Calibri"/>
              </a:rPr>
              <a:t>Dear James</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The story of the two forms of lysozyme crystals goes back to about 1964 when it was found that the diffraction patterns from different crystals could be placed in one of two classes depending on their intensities. This discovery was a big set back at the time and I can remember a lecture title being changed from the 'The structure of lysozyme' to 'The structure of lysozyme two steps forward and one step back'. Thereafter the crystals were screened based on intensities of the (11,11,l) rows to distinguish them (e.g. 11,11,4 &gt; 11,11,5 in one form and vice versa in another). Data were collected only for those that fulfilled the Type II criteria. (These reflections were easy to measure on the linear </a:t>
            </a:r>
            <a:r>
              <a:rPr lang="en-US" sz="1400" dirty="0" err="1">
                <a:solidFill>
                  <a:prstClr val="black"/>
                </a:solidFill>
                <a:latin typeface="Calibri"/>
              </a:rPr>
              <a:t>diffractometer</a:t>
            </a:r>
            <a:r>
              <a:rPr lang="en-US" sz="1400" dirty="0">
                <a:solidFill>
                  <a:prstClr val="black"/>
                </a:solidFill>
                <a:latin typeface="Calibri"/>
              </a:rPr>
              <a:t> because crystals were mounted to rotate about the diagonal axis). As I recall both Type I and Type II could be found in the same </a:t>
            </a:r>
            <a:r>
              <a:rPr lang="en-US" sz="1400" dirty="0" err="1">
                <a:solidFill>
                  <a:prstClr val="black"/>
                </a:solidFill>
                <a:latin typeface="Calibri"/>
              </a:rPr>
              <a:t>crystallisation</a:t>
            </a:r>
            <a:r>
              <a:rPr lang="en-US" sz="1400" dirty="0">
                <a:solidFill>
                  <a:prstClr val="black"/>
                </a:solidFill>
                <a:latin typeface="Calibri"/>
              </a:rPr>
              <a:t> batch . Although sometimes the external morphology allowed recognition this was not infallible. </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The structure was based on Type II crystals. Later a graduate student Helen </a:t>
            </a:r>
            <a:r>
              <a:rPr lang="en-US" sz="1400" dirty="0" err="1">
                <a:solidFill>
                  <a:prstClr val="black"/>
                </a:solidFill>
                <a:latin typeface="Calibri"/>
              </a:rPr>
              <a:t>Handoll</a:t>
            </a:r>
            <a:r>
              <a:rPr lang="en-US" sz="1400" dirty="0">
                <a:solidFill>
                  <a:prstClr val="black"/>
                </a:solidFill>
                <a:latin typeface="Calibri"/>
              </a:rPr>
              <a:t> examined Type I. The work, which was in the early days and before refinement </a:t>
            </a:r>
            <a:r>
              <a:rPr lang="en-US" sz="1400" dirty="0" err="1">
                <a:solidFill>
                  <a:prstClr val="black"/>
                </a:solidFill>
                <a:latin typeface="Calibri"/>
              </a:rPr>
              <a:t>programmes</a:t>
            </a:r>
            <a:r>
              <a:rPr lang="en-US" sz="1400" dirty="0">
                <a:solidFill>
                  <a:prstClr val="black"/>
                </a:solidFill>
                <a:latin typeface="Calibri"/>
              </a:rPr>
              <a:t>, seemed to suggest that the differences lay in the arrangement of water or chloride molecules (Lysozyme was </a:t>
            </a:r>
            <a:r>
              <a:rPr lang="en-US" sz="1400" dirty="0" err="1">
                <a:solidFill>
                  <a:prstClr val="black"/>
                </a:solidFill>
                <a:latin typeface="Calibri"/>
              </a:rPr>
              <a:t>crystallised</a:t>
            </a:r>
            <a:r>
              <a:rPr lang="en-US" sz="1400" dirty="0">
                <a:solidFill>
                  <a:prstClr val="black"/>
                </a:solidFill>
                <a:latin typeface="Calibri"/>
              </a:rPr>
              <a:t> from </a:t>
            </a:r>
            <a:r>
              <a:rPr lang="en-US" sz="1400" dirty="0" err="1">
                <a:solidFill>
                  <a:prstClr val="black"/>
                </a:solidFill>
                <a:latin typeface="Calibri"/>
              </a:rPr>
              <a:t>NaCl</a:t>
            </a:r>
            <a:r>
              <a:rPr lang="en-US" sz="1400" dirty="0">
                <a:solidFill>
                  <a:prstClr val="black"/>
                </a:solidFill>
                <a:latin typeface="Calibri"/>
              </a:rPr>
              <a:t>). But the work was never written up. Keith Wilson at one stage was following this up as lysozyme was being used to test data collection strategies but I do not know the outcome. </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An account of this is given in International Table Volume F (</a:t>
            </a:r>
            <a:r>
              <a:rPr lang="en-US" sz="1400" dirty="0" err="1">
                <a:solidFill>
                  <a:prstClr val="black"/>
                </a:solidFill>
                <a:latin typeface="Calibri"/>
              </a:rPr>
              <a:t>Rossmann</a:t>
            </a:r>
            <a:r>
              <a:rPr lang="en-US" sz="1400" dirty="0">
                <a:solidFill>
                  <a:prstClr val="black"/>
                </a:solidFill>
                <a:latin typeface="Calibri"/>
              </a:rPr>
              <a:t> and Arnold edited 2001) p760. </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Tony North was much involved in sorting this out and if you wanted more info he would be the person to contact. I hope this is helpful. Do let me know if you need more. </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Best wishes </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Louise </a:t>
            </a:r>
          </a:p>
        </p:txBody>
      </p:sp>
      <p:sp>
        <p:nvSpPr>
          <p:cNvPr id="5"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mtClean="0">
                <a:solidFill>
                  <a:prstClr val="black"/>
                </a:solidFill>
              </a:rPr>
              <a:t>Non-isomorphism in lysozyme</a:t>
            </a:r>
            <a:endParaRPr lang="en-US" dirty="0">
              <a:solidFill>
                <a:prstClr val="black"/>
              </a:solidFill>
            </a:endParaRPr>
          </a:p>
        </p:txBody>
      </p:sp>
      <p:sp>
        <p:nvSpPr>
          <p:cNvPr id="2" name="Oval 1"/>
          <p:cNvSpPr/>
          <p:nvPr/>
        </p:nvSpPr>
        <p:spPr>
          <a:xfrm>
            <a:off x="4114800" y="2895600"/>
            <a:ext cx="2286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938421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1" name="Object 3"/>
          <p:cNvGraphicFramePr>
            <a:graphicFrameLocks noChangeAspect="1"/>
          </p:cNvGraphicFramePr>
          <p:nvPr>
            <p:extLst>
              <p:ext uri="{D42A27DB-BD31-4B8C-83A1-F6EECF244321}">
                <p14:modId xmlns:p14="http://schemas.microsoft.com/office/powerpoint/2010/main" val="634687233"/>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769105"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2" name="Text Box 4"/>
          <p:cNvSpPr txBox="1">
            <a:spLocks noChangeArrowheads="1"/>
          </p:cNvSpPr>
          <p:nvPr/>
        </p:nvSpPr>
        <p:spPr bwMode="auto">
          <a:xfrm>
            <a:off x="3519306" y="6057900"/>
            <a:ext cx="28483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t>Johnson’s ratio</a:t>
            </a:r>
            <a:endParaRPr lang="en-US" sz="2800" b="1" dirty="0"/>
          </a:p>
        </p:txBody>
      </p:sp>
      <p:sp>
        <p:nvSpPr>
          <p:cNvPr id="43013" name="Text Box 5"/>
          <p:cNvSpPr txBox="1">
            <a:spLocks noChangeArrowheads="1"/>
          </p:cNvSpPr>
          <p:nvPr/>
        </p:nvSpPr>
        <p:spPr bwMode="auto">
          <a:xfrm rot="-5400000">
            <a:off x="-1372218" y="3056265"/>
            <a:ext cx="35429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t>Structure factor (e</a:t>
            </a:r>
            <a:r>
              <a:rPr lang="en-US" sz="2800" b="1" baseline="30000" dirty="0" smtClean="0"/>
              <a:t>-</a:t>
            </a:r>
            <a:r>
              <a:rPr lang="en-US" sz="2800" b="1" dirty="0" smtClean="0"/>
              <a:t>)</a:t>
            </a:r>
            <a:endParaRPr lang="en-US" sz="2800" b="1" dirty="0"/>
          </a:p>
        </p:txBody>
      </p:sp>
      <p:sp>
        <p:nvSpPr>
          <p:cNvPr id="7"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Non-isomorphism in lysozyme</a:t>
            </a:r>
            <a:endParaRPr lang="en-US" dirty="0"/>
          </a:p>
        </p:txBody>
      </p:sp>
    </p:spTree>
    <p:extLst>
      <p:ext uri="{BB962C8B-B14F-4D97-AF65-F5344CB8AC3E}">
        <p14:creationId xmlns:p14="http://schemas.microsoft.com/office/powerpoint/2010/main" val="1994192143"/>
      </p:ext>
    </p:extLst>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1" name="Object 3"/>
          <p:cNvGraphicFramePr>
            <a:graphicFrameLocks noChangeAspect="1"/>
          </p:cNvGraphicFramePr>
          <p:nvPr>
            <p:extLst>
              <p:ext uri="{D42A27DB-BD31-4B8C-83A1-F6EECF244321}">
                <p14:modId xmlns:p14="http://schemas.microsoft.com/office/powerpoint/2010/main" val="169712763"/>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770129"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2" name="Text Box 4"/>
          <p:cNvSpPr txBox="1">
            <a:spLocks noChangeArrowheads="1"/>
          </p:cNvSpPr>
          <p:nvPr/>
        </p:nvSpPr>
        <p:spPr bwMode="auto">
          <a:xfrm>
            <a:off x="3519306" y="6057900"/>
            <a:ext cx="28483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t>Johnson’s ratio</a:t>
            </a:r>
            <a:endParaRPr lang="en-US" sz="2800" b="1" dirty="0"/>
          </a:p>
        </p:txBody>
      </p:sp>
      <p:sp>
        <p:nvSpPr>
          <p:cNvPr id="43013" name="Text Box 5"/>
          <p:cNvSpPr txBox="1">
            <a:spLocks noChangeArrowheads="1"/>
          </p:cNvSpPr>
          <p:nvPr/>
        </p:nvSpPr>
        <p:spPr bwMode="auto">
          <a:xfrm rot="-5400000">
            <a:off x="-1372218" y="3056265"/>
            <a:ext cx="35429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t>Structure factor (e</a:t>
            </a:r>
            <a:r>
              <a:rPr lang="en-US" sz="2800" b="1" baseline="30000" dirty="0" smtClean="0"/>
              <a:t>-</a:t>
            </a:r>
            <a:r>
              <a:rPr lang="en-US" sz="2800" b="1" dirty="0" smtClean="0"/>
              <a:t>)</a:t>
            </a:r>
            <a:endParaRPr lang="en-US" sz="2800" b="1" dirty="0"/>
          </a:p>
        </p:txBody>
      </p:sp>
      <p:sp>
        <p:nvSpPr>
          <p:cNvPr id="7"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Non-isomorphism in lysozyme</a:t>
            </a:r>
            <a:endParaRPr lang="en-US" dirty="0"/>
          </a:p>
        </p:txBody>
      </p:sp>
      <p:sp>
        <p:nvSpPr>
          <p:cNvPr id="2" name="Oval 1"/>
          <p:cNvSpPr/>
          <p:nvPr/>
        </p:nvSpPr>
        <p:spPr>
          <a:xfrm>
            <a:off x="1981200" y="1981200"/>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010400" y="1546396"/>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26634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 y="172627"/>
            <a:ext cx="9144000" cy="6685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3592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225" y="352029"/>
            <a:ext cx="8709660" cy="7543800"/>
          </a:xfrm>
        </p:spPr>
      </p:pic>
      <p:sp>
        <p:nvSpPr>
          <p:cNvPr id="6" name="TextBox 5"/>
          <p:cNvSpPr txBox="1"/>
          <p:nvPr/>
        </p:nvSpPr>
        <p:spPr>
          <a:xfrm>
            <a:off x="6726775" y="1710050"/>
            <a:ext cx="2721651" cy="1077218"/>
          </a:xfrm>
          <a:prstGeom prst="rect">
            <a:avLst/>
          </a:prstGeom>
          <a:noFill/>
        </p:spPr>
        <p:txBody>
          <a:bodyPr wrap="square" rtlCol="0">
            <a:spAutoFit/>
          </a:bodyPr>
          <a:lstStyle/>
          <a:p>
            <a:pPr fontAlgn="auto">
              <a:spcBef>
                <a:spcPts val="0"/>
              </a:spcBef>
              <a:spcAft>
                <a:spcPts val="0"/>
              </a:spcAft>
              <a:defRPr/>
            </a:pPr>
            <a:r>
              <a:rPr lang="en-US" sz="3200" dirty="0" smtClean="0">
                <a:solidFill>
                  <a:prstClr val="black"/>
                </a:solidFill>
                <a:latin typeface="Arial"/>
              </a:rPr>
              <a:t>RH: 84.2%</a:t>
            </a:r>
          </a:p>
          <a:p>
            <a:pPr fontAlgn="auto">
              <a:spcBef>
                <a:spcPts val="0"/>
              </a:spcBef>
              <a:spcAft>
                <a:spcPts val="0"/>
              </a:spcAft>
              <a:defRPr/>
            </a:pPr>
            <a:r>
              <a:rPr lang="en-US" sz="3200" dirty="0" smtClean="0">
                <a:solidFill>
                  <a:prstClr val="black"/>
                </a:solidFill>
                <a:latin typeface="Arial"/>
              </a:rPr>
              <a:t>  </a:t>
            </a:r>
            <a:r>
              <a:rPr lang="en-US" sz="2800" dirty="0" smtClean="0">
                <a:solidFill>
                  <a:prstClr val="black"/>
                </a:solidFill>
                <a:latin typeface="Arial"/>
              </a:rPr>
              <a:t> </a:t>
            </a:r>
            <a:r>
              <a:rPr lang="en-US" sz="3200" dirty="0" smtClean="0">
                <a:solidFill>
                  <a:prstClr val="black"/>
                </a:solidFill>
                <a:latin typeface="Arial"/>
              </a:rPr>
              <a:t>vs </a:t>
            </a:r>
            <a:r>
              <a:rPr lang="en-US" sz="3200" dirty="0">
                <a:solidFill>
                  <a:prstClr val="black"/>
                </a:solidFill>
                <a:latin typeface="Arial"/>
              </a:rPr>
              <a:t>71.9%</a:t>
            </a:r>
          </a:p>
        </p:txBody>
      </p:sp>
      <p:sp>
        <p:nvSpPr>
          <p:cNvPr id="8" name="Rectangle 7"/>
          <p:cNvSpPr/>
          <p:nvPr/>
        </p:nvSpPr>
        <p:spPr>
          <a:xfrm>
            <a:off x="6423764" y="1052500"/>
            <a:ext cx="2460930" cy="584775"/>
          </a:xfrm>
          <a:prstGeom prst="rect">
            <a:avLst/>
          </a:prstGeom>
        </p:spPr>
        <p:txBody>
          <a:bodyPr wrap="none">
            <a:spAutoFit/>
          </a:bodyPr>
          <a:lstStyle/>
          <a:p>
            <a:pPr fontAlgn="auto">
              <a:spcBef>
                <a:spcPts val="0"/>
              </a:spcBef>
              <a:spcAft>
                <a:spcPts val="0"/>
              </a:spcAft>
              <a:defRPr/>
            </a:pPr>
            <a:r>
              <a:rPr lang="en-US" sz="3200" dirty="0" err="1">
                <a:solidFill>
                  <a:prstClr val="black"/>
                </a:solidFill>
                <a:latin typeface="Arial"/>
              </a:rPr>
              <a:t>R</a:t>
            </a:r>
            <a:r>
              <a:rPr lang="en-US" sz="3200" baseline="-25000" dirty="0" err="1">
                <a:solidFill>
                  <a:prstClr val="black"/>
                </a:solidFill>
                <a:latin typeface="Arial"/>
              </a:rPr>
              <a:t>iso</a:t>
            </a:r>
            <a:r>
              <a:rPr lang="en-US" sz="3200" dirty="0">
                <a:solidFill>
                  <a:prstClr val="black"/>
                </a:solidFill>
                <a:latin typeface="Arial"/>
              </a:rPr>
              <a:t> = 44.5%</a:t>
            </a:r>
          </a:p>
        </p:txBody>
      </p:sp>
      <p:sp>
        <p:nvSpPr>
          <p:cNvPr id="11" name="Rectangle 10"/>
          <p:cNvSpPr/>
          <p:nvPr/>
        </p:nvSpPr>
        <p:spPr>
          <a:xfrm>
            <a:off x="-299247" y="440774"/>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dirty="0">
              <a:solidFill>
                <a:prstClr val="white"/>
              </a:solidFill>
            </a:endParaRPr>
          </a:p>
        </p:txBody>
      </p:sp>
      <p:sp>
        <p:nvSpPr>
          <p:cNvPr id="3" name="TextBox 2"/>
          <p:cNvSpPr txBox="1"/>
          <p:nvPr/>
        </p:nvSpPr>
        <p:spPr>
          <a:xfrm>
            <a:off x="5610403" y="1716494"/>
            <a:ext cx="922047" cy="830997"/>
          </a:xfrm>
          <a:prstGeom prst="rect">
            <a:avLst/>
          </a:prstGeom>
          <a:noFill/>
        </p:spPr>
        <p:txBody>
          <a:bodyPr wrap="none" rtlCol="0">
            <a:spAutoFit/>
          </a:bodyPr>
          <a:lstStyle/>
          <a:p>
            <a:pPr fontAlgn="auto">
              <a:spcBef>
                <a:spcPts val="0"/>
              </a:spcBef>
              <a:spcAft>
                <a:spcPts val="0"/>
              </a:spcAft>
              <a:defRPr/>
            </a:pPr>
            <a:r>
              <a:rPr lang="en-US" sz="2400" dirty="0" smtClean="0">
                <a:solidFill>
                  <a:prstClr val="black"/>
                </a:solidFill>
                <a:latin typeface="Arial"/>
                <a:cs typeface="Arial" panose="020B0604020202020204" pitchFamily="34" charset="0"/>
              </a:rPr>
              <a:t>3aw6</a:t>
            </a:r>
          </a:p>
          <a:p>
            <a:pPr fontAlgn="auto">
              <a:spcBef>
                <a:spcPts val="0"/>
              </a:spcBef>
              <a:spcAft>
                <a:spcPts val="0"/>
              </a:spcAft>
              <a:defRPr/>
            </a:pPr>
            <a:r>
              <a:rPr lang="en-US" sz="2400" dirty="0" smtClean="0">
                <a:solidFill>
                  <a:prstClr val="black"/>
                </a:solidFill>
                <a:latin typeface="Arial"/>
                <a:cs typeface="Arial" panose="020B0604020202020204" pitchFamily="34" charset="0"/>
              </a:rPr>
              <a:t>3aw7</a:t>
            </a:r>
            <a:endParaRPr lang="en-US" sz="2400" dirty="0">
              <a:solidFill>
                <a:prstClr val="black"/>
              </a:solidFill>
              <a:latin typeface="Arial"/>
              <a:cs typeface="Arial" panose="020B0604020202020204" pitchFamily="34" charset="0"/>
            </a:endParaRPr>
          </a:p>
        </p:txBody>
      </p:sp>
      <p:sp>
        <p:nvSpPr>
          <p:cNvPr id="12" name="Rectangle 11"/>
          <p:cNvSpPr/>
          <p:nvPr/>
        </p:nvSpPr>
        <p:spPr>
          <a:xfrm>
            <a:off x="3436513" y="1052500"/>
            <a:ext cx="2590774" cy="584775"/>
          </a:xfrm>
          <a:prstGeom prst="rect">
            <a:avLst/>
          </a:prstGeom>
        </p:spPr>
        <p:txBody>
          <a:bodyPr wrap="none">
            <a:spAutoFit/>
          </a:bodyPr>
          <a:lstStyle/>
          <a:p>
            <a:pPr fontAlgn="auto">
              <a:spcBef>
                <a:spcPts val="0"/>
              </a:spcBef>
              <a:spcAft>
                <a:spcPts val="0"/>
              </a:spcAft>
              <a:defRPr/>
            </a:pPr>
            <a:r>
              <a:rPr lang="el-GR" sz="3200" dirty="0" smtClean="0">
                <a:solidFill>
                  <a:srgbClr val="FF0000"/>
                </a:solidFill>
                <a:latin typeface="Arial"/>
              </a:rPr>
              <a:t>Δ</a:t>
            </a:r>
            <a:r>
              <a:rPr lang="en-US" sz="3200" dirty="0" smtClean="0">
                <a:solidFill>
                  <a:srgbClr val="FF0000"/>
                </a:solidFill>
                <a:latin typeface="Arial"/>
              </a:rPr>
              <a:t>cell </a:t>
            </a:r>
            <a:r>
              <a:rPr lang="en-US" sz="3200" dirty="0">
                <a:solidFill>
                  <a:srgbClr val="FF0000"/>
                </a:solidFill>
                <a:latin typeface="Arial"/>
              </a:rPr>
              <a:t>= </a:t>
            </a:r>
            <a:r>
              <a:rPr lang="en-US" sz="3200" dirty="0" smtClean="0">
                <a:solidFill>
                  <a:srgbClr val="FF0000"/>
                </a:solidFill>
                <a:latin typeface="Arial"/>
              </a:rPr>
              <a:t>0.7 %</a:t>
            </a:r>
            <a:endParaRPr lang="en-US" sz="3200" dirty="0">
              <a:solidFill>
                <a:srgbClr val="FF0000"/>
              </a:solidFill>
              <a:latin typeface="Arial"/>
            </a:endParaRPr>
          </a:p>
        </p:txBody>
      </p:sp>
      <p:sp>
        <p:nvSpPr>
          <p:cNvPr id="2" name="Title 1"/>
          <p:cNvSpPr>
            <a:spLocks noGrp="1"/>
          </p:cNvSpPr>
          <p:nvPr>
            <p:ph type="title"/>
          </p:nvPr>
        </p:nvSpPr>
        <p:spPr>
          <a:xfrm>
            <a:off x="457200" y="0"/>
            <a:ext cx="8229600" cy="1143000"/>
          </a:xfrm>
        </p:spPr>
        <p:txBody>
          <a:bodyPr/>
          <a:lstStyle/>
          <a:p>
            <a:r>
              <a:rPr lang="en-US" dirty="0" smtClean="0"/>
              <a:t>Non-isomorphism in lysozyme</a:t>
            </a:r>
            <a:endParaRPr lang="en-US" dirty="0"/>
          </a:p>
        </p:txBody>
      </p:sp>
      <p:sp>
        <p:nvSpPr>
          <p:cNvPr id="10" name="Rectangle 9"/>
          <p:cNvSpPr/>
          <p:nvPr/>
        </p:nvSpPr>
        <p:spPr>
          <a:xfrm>
            <a:off x="0" y="1052500"/>
            <a:ext cx="3046027" cy="584775"/>
          </a:xfrm>
          <a:prstGeom prst="rect">
            <a:avLst/>
          </a:prstGeom>
        </p:spPr>
        <p:txBody>
          <a:bodyPr wrap="none">
            <a:spAutoFit/>
          </a:bodyPr>
          <a:lstStyle/>
          <a:p>
            <a:pPr fontAlgn="auto">
              <a:spcBef>
                <a:spcPts val="0"/>
              </a:spcBef>
              <a:spcAft>
                <a:spcPts val="0"/>
              </a:spcAft>
              <a:defRPr/>
            </a:pPr>
            <a:r>
              <a:rPr lang="en-US" sz="3200" dirty="0">
                <a:solidFill>
                  <a:prstClr val="black"/>
                </a:solidFill>
                <a:latin typeface="Arial"/>
              </a:rPr>
              <a:t>RMSD = </a:t>
            </a:r>
            <a:r>
              <a:rPr lang="en-US" sz="3200" dirty="0" smtClean="0">
                <a:solidFill>
                  <a:prstClr val="black"/>
                </a:solidFill>
                <a:latin typeface="Arial"/>
              </a:rPr>
              <a:t>1.70 </a:t>
            </a:r>
            <a:r>
              <a:rPr lang="en-US" sz="3200" dirty="0">
                <a:solidFill>
                  <a:prstClr val="black"/>
                </a:solidFill>
                <a:latin typeface="Arial"/>
              </a:rPr>
              <a:t>Å</a:t>
            </a:r>
          </a:p>
        </p:txBody>
      </p:sp>
      <p:sp>
        <p:nvSpPr>
          <p:cNvPr id="13" name="Rectangle 12"/>
          <p:cNvSpPr/>
          <p:nvPr/>
        </p:nvSpPr>
        <p:spPr>
          <a:xfrm>
            <a:off x="0" y="1516295"/>
            <a:ext cx="3046027" cy="584775"/>
          </a:xfrm>
          <a:prstGeom prst="rect">
            <a:avLst/>
          </a:prstGeom>
        </p:spPr>
        <p:txBody>
          <a:bodyPr wrap="none">
            <a:spAutoFit/>
          </a:bodyPr>
          <a:lstStyle/>
          <a:p>
            <a:pPr fontAlgn="auto">
              <a:spcBef>
                <a:spcPts val="0"/>
              </a:spcBef>
              <a:spcAft>
                <a:spcPts val="0"/>
              </a:spcAft>
              <a:defRPr/>
            </a:pPr>
            <a:r>
              <a:rPr lang="en-US" sz="3200" dirty="0">
                <a:solidFill>
                  <a:prstClr val="black"/>
                </a:solidFill>
                <a:latin typeface="Arial"/>
              </a:rPr>
              <a:t>RMSD = 0</a:t>
            </a:r>
            <a:r>
              <a:rPr lang="en-US" sz="3200" dirty="0" smtClean="0">
                <a:solidFill>
                  <a:prstClr val="black"/>
                </a:solidFill>
                <a:latin typeface="Arial"/>
              </a:rPr>
              <a:t>.18 </a:t>
            </a:r>
            <a:r>
              <a:rPr lang="en-US" sz="3200" dirty="0">
                <a:solidFill>
                  <a:prstClr val="black"/>
                </a:solidFill>
                <a:latin typeface="Arial"/>
              </a:rPr>
              <a:t>Å</a:t>
            </a:r>
          </a:p>
        </p:txBody>
      </p:sp>
    </p:spTree>
    <p:extLst>
      <p:ext uri="{BB962C8B-B14F-4D97-AF65-F5344CB8AC3E}">
        <p14:creationId xmlns:p14="http://schemas.microsoft.com/office/powerpoint/2010/main" val="3138248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0" grpId="0"/>
      <p:bldP spid="13"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395494" y="5560526"/>
            <a:ext cx="5918608" cy="707886"/>
          </a:xfrm>
          <a:prstGeom prst="rect">
            <a:avLst/>
          </a:prstGeom>
          <a:noFill/>
        </p:spPr>
        <p:txBody>
          <a:bodyPr wrap="none" rtlCol="0">
            <a:spAutoFit/>
          </a:bodyPr>
          <a:lstStyle/>
          <a:p>
            <a:pPr fontAlgn="auto">
              <a:spcBef>
                <a:spcPts val="0"/>
              </a:spcBef>
              <a:spcAft>
                <a:spcPts val="0"/>
              </a:spcAft>
              <a:defRPr/>
            </a:pPr>
            <a:r>
              <a:rPr lang="en-US" sz="4000" dirty="0" smtClean="0">
                <a:solidFill>
                  <a:prstClr val="black"/>
                </a:solidFill>
                <a:latin typeface="Arial"/>
                <a:cs typeface="Arial" panose="020B0604020202020204" pitchFamily="34" charset="0"/>
              </a:rPr>
              <a:t>0.5% cell change</a:t>
            </a:r>
            <a:r>
              <a:rPr lang="en-US" sz="4000" dirty="0">
                <a:solidFill>
                  <a:prstClr val="black"/>
                </a:solidFill>
                <a:latin typeface="Arial"/>
                <a:cs typeface="Arial" panose="020B0604020202020204" pitchFamily="34" charset="0"/>
              </a:rPr>
              <a:t> →</a:t>
            </a:r>
            <a:r>
              <a:rPr lang="en-US" sz="4000" dirty="0" smtClean="0">
                <a:solidFill>
                  <a:prstClr val="black"/>
                </a:solidFill>
                <a:latin typeface="Arial"/>
                <a:cs typeface="Arial" panose="020B0604020202020204" pitchFamily="34" charset="0"/>
              </a:rPr>
              <a:t> 15%</a:t>
            </a:r>
            <a:endParaRPr lang="en-US" sz="4000" dirty="0">
              <a:solidFill>
                <a:prstClr val="black"/>
              </a:solidFill>
              <a:latin typeface="Arial"/>
              <a:cs typeface="Arial" panose="020B0604020202020204" pitchFamily="34" charset="0"/>
            </a:endParaRPr>
          </a:p>
        </p:txBody>
      </p:sp>
      <p:sp>
        <p:nvSpPr>
          <p:cNvPr id="91" name="Rectangle 90"/>
          <p:cNvSpPr/>
          <p:nvPr/>
        </p:nvSpPr>
        <p:spPr>
          <a:xfrm>
            <a:off x="0" y="6488668"/>
            <a:ext cx="9144000" cy="369332"/>
          </a:xfrm>
          <a:prstGeom prst="rect">
            <a:avLst/>
          </a:prstGeom>
        </p:spPr>
        <p:txBody>
          <a:bodyPr wrap="square">
            <a:spAutoFit/>
          </a:bodyPr>
          <a:lstStyle/>
          <a:p>
            <a:pPr fontAlgn="auto">
              <a:spcBef>
                <a:spcPts val="0"/>
              </a:spcBef>
              <a:spcAft>
                <a:spcPts val="0"/>
              </a:spcAft>
              <a:defRPr/>
            </a:pPr>
            <a:r>
              <a:rPr lang="en-US" dirty="0">
                <a:solidFill>
                  <a:prstClr val="black"/>
                </a:solidFill>
                <a:latin typeface="Arial"/>
              </a:rPr>
              <a:t>Crick &amp; </a:t>
            </a:r>
            <a:r>
              <a:rPr lang="en-US" dirty="0" err="1">
                <a:solidFill>
                  <a:prstClr val="black"/>
                </a:solidFill>
                <a:latin typeface="Arial"/>
              </a:rPr>
              <a:t>Magdoff</a:t>
            </a:r>
            <a:r>
              <a:rPr lang="en-US" dirty="0">
                <a:solidFill>
                  <a:prstClr val="black"/>
                </a:solidFill>
                <a:latin typeface="Arial"/>
              </a:rPr>
              <a:t> (1956) </a:t>
            </a:r>
            <a:r>
              <a:rPr lang="en-US" dirty="0" smtClean="0">
                <a:solidFill>
                  <a:prstClr val="black"/>
                </a:solidFill>
                <a:latin typeface="Arial"/>
              </a:rPr>
              <a:t>“theory method </a:t>
            </a:r>
            <a:r>
              <a:rPr lang="en-US" dirty="0">
                <a:solidFill>
                  <a:prstClr val="black"/>
                </a:solidFill>
                <a:latin typeface="Arial"/>
              </a:rPr>
              <a:t>isomorphous </a:t>
            </a:r>
            <a:r>
              <a:rPr lang="en-US" dirty="0" smtClean="0">
                <a:solidFill>
                  <a:prstClr val="black"/>
                </a:solidFill>
                <a:latin typeface="Arial"/>
              </a:rPr>
              <a:t>replacement”, </a:t>
            </a:r>
            <a:r>
              <a:rPr lang="en-US" i="1" dirty="0" err="1">
                <a:solidFill>
                  <a:prstClr val="black"/>
                </a:solidFill>
                <a:latin typeface="Arial"/>
              </a:rPr>
              <a:t>Acta</a:t>
            </a:r>
            <a:r>
              <a:rPr lang="en-US" i="1" dirty="0">
                <a:solidFill>
                  <a:prstClr val="black"/>
                </a:solidFill>
                <a:latin typeface="Arial"/>
              </a:rPr>
              <a:t> </a:t>
            </a:r>
            <a:r>
              <a:rPr lang="en-US" i="1" dirty="0" err="1">
                <a:solidFill>
                  <a:prstClr val="black"/>
                </a:solidFill>
                <a:latin typeface="Arial"/>
              </a:rPr>
              <a:t>Cryst</a:t>
            </a:r>
            <a:r>
              <a:rPr lang="en-US" i="1" dirty="0">
                <a:solidFill>
                  <a:prstClr val="black"/>
                </a:solidFill>
                <a:latin typeface="Arial"/>
              </a:rPr>
              <a:t>. </a:t>
            </a:r>
            <a:r>
              <a:rPr lang="en-US" b="1" dirty="0">
                <a:solidFill>
                  <a:prstClr val="black"/>
                </a:solidFill>
                <a:latin typeface="Arial"/>
              </a:rPr>
              <a:t>9</a:t>
            </a:r>
            <a:r>
              <a:rPr lang="en-US" dirty="0">
                <a:solidFill>
                  <a:prstClr val="black"/>
                </a:solidFill>
                <a:latin typeface="Arial"/>
              </a:rPr>
              <a:t>, 901-8.</a:t>
            </a:r>
          </a:p>
        </p:txBody>
      </p:sp>
      <p:sp>
        <p:nvSpPr>
          <p:cNvPr id="3" name="TextBox 2"/>
          <p:cNvSpPr txBox="1"/>
          <p:nvPr/>
        </p:nvSpPr>
        <p:spPr>
          <a:xfrm>
            <a:off x="0" y="0"/>
            <a:ext cx="9144000" cy="830997"/>
          </a:xfrm>
          <a:prstGeom prst="rect">
            <a:avLst/>
          </a:prstGeom>
          <a:noFill/>
        </p:spPr>
        <p:txBody>
          <a:bodyPr wrap="square" rtlCol="0">
            <a:spAutoFit/>
          </a:bodyPr>
          <a:lstStyle/>
          <a:p>
            <a:pPr algn="ctr" fontAlgn="auto">
              <a:spcBef>
                <a:spcPts val="0"/>
              </a:spcBef>
              <a:spcAft>
                <a:spcPts val="0"/>
              </a:spcAft>
              <a:defRPr/>
            </a:pPr>
            <a:r>
              <a:rPr lang="en-US" sz="4800" dirty="0" smtClean="0">
                <a:solidFill>
                  <a:prstClr val="black"/>
                </a:solidFill>
                <a:latin typeface="Arial"/>
              </a:rPr>
              <a:t>Same structure, different cell</a:t>
            </a:r>
            <a:endParaRPr lang="en-US" sz="4800" dirty="0">
              <a:solidFill>
                <a:prstClr val="black"/>
              </a:solidFill>
              <a:latin typeface="Arial"/>
            </a:endParaRPr>
          </a:p>
        </p:txBody>
      </p:sp>
      <p:grpSp>
        <p:nvGrpSpPr>
          <p:cNvPr id="2" name="Group 1"/>
          <p:cNvGrpSpPr/>
          <p:nvPr/>
        </p:nvGrpSpPr>
        <p:grpSpPr>
          <a:xfrm>
            <a:off x="2283133" y="1951514"/>
            <a:ext cx="4586426" cy="3531444"/>
            <a:chOff x="2283133" y="1951514"/>
            <a:chExt cx="4586426" cy="3531444"/>
          </a:xfrm>
        </p:grpSpPr>
        <p:cxnSp>
          <p:nvCxnSpPr>
            <p:cNvPr id="78" name="Straight Connector 77"/>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75"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6"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7" name="Rectangle 76"/>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2400" dirty="0">
                <a:solidFill>
                  <a:prstClr val="white"/>
                </a:solidFill>
                <a:cs typeface="Arial" panose="020B0604020202020204" pitchFamily="34" charset="0"/>
              </a:endParaRPr>
            </a:p>
          </p:txBody>
        </p:sp>
        <p:cxnSp>
          <p:nvCxnSpPr>
            <p:cNvPr id="79" name="Straight Connector 78"/>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29700968"/>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9" name="Straight Connector 218"/>
          <p:cNvCxnSpPr/>
          <p:nvPr/>
        </p:nvCxnSpPr>
        <p:spPr>
          <a:xfrm flipV="1">
            <a:off x="2278837" y="957943"/>
            <a:ext cx="1461896" cy="1035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V="1">
            <a:off x="6392690" y="957943"/>
            <a:ext cx="1461896" cy="1035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V="1">
            <a:off x="6419361" y="4455877"/>
            <a:ext cx="1461896" cy="1035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V="1">
            <a:off x="2278837" y="4455877"/>
            <a:ext cx="1461896" cy="103566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3740733" y="4455877"/>
            <a:ext cx="4140524" cy="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V="1">
            <a:off x="3740733" y="957943"/>
            <a:ext cx="4140524" cy="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3740733" y="957943"/>
            <a:ext cx="0" cy="349793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7881257" y="957946"/>
            <a:ext cx="0" cy="3497937"/>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0" y="0"/>
            <a:ext cx="9144000" cy="830997"/>
          </a:xfrm>
          <a:prstGeom prst="rect">
            <a:avLst/>
          </a:prstGeom>
          <a:noFill/>
        </p:spPr>
        <p:txBody>
          <a:bodyPr wrap="square" rtlCol="0">
            <a:spAutoFit/>
          </a:bodyPr>
          <a:lstStyle/>
          <a:p>
            <a:pPr algn="ctr" fontAlgn="auto">
              <a:spcBef>
                <a:spcPts val="0"/>
              </a:spcBef>
              <a:spcAft>
                <a:spcPts val="0"/>
              </a:spcAft>
              <a:defRPr/>
            </a:pPr>
            <a:r>
              <a:rPr lang="en-US" sz="4800" dirty="0" smtClean="0">
                <a:solidFill>
                  <a:prstClr val="black"/>
                </a:solidFill>
                <a:latin typeface="Arial"/>
              </a:rPr>
              <a:t>Same structure, different cell</a:t>
            </a:r>
            <a:endParaRPr lang="en-US" sz="4800" dirty="0">
              <a:solidFill>
                <a:prstClr val="black"/>
              </a:solidFill>
              <a:latin typeface="Arial"/>
            </a:endParaRPr>
          </a:p>
        </p:txBody>
      </p:sp>
      <p:sp>
        <p:nvSpPr>
          <p:cNvPr id="56" name="TextBox 55"/>
          <p:cNvSpPr txBox="1"/>
          <p:nvPr/>
        </p:nvSpPr>
        <p:spPr>
          <a:xfrm>
            <a:off x="1395494" y="5560526"/>
            <a:ext cx="5918608" cy="707886"/>
          </a:xfrm>
          <a:prstGeom prst="rect">
            <a:avLst/>
          </a:prstGeom>
          <a:noFill/>
        </p:spPr>
        <p:txBody>
          <a:bodyPr wrap="none" rtlCol="0">
            <a:spAutoFit/>
          </a:bodyPr>
          <a:lstStyle/>
          <a:p>
            <a:pPr fontAlgn="auto">
              <a:spcBef>
                <a:spcPts val="0"/>
              </a:spcBef>
              <a:spcAft>
                <a:spcPts val="0"/>
              </a:spcAft>
              <a:defRPr/>
            </a:pPr>
            <a:r>
              <a:rPr lang="en-US" sz="4000" dirty="0" smtClean="0">
                <a:solidFill>
                  <a:prstClr val="black"/>
                </a:solidFill>
                <a:latin typeface="Arial"/>
                <a:cs typeface="Arial" panose="020B0604020202020204" pitchFamily="34" charset="0"/>
              </a:rPr>
              <a:t>0.5% cell change</a:t>
            </a:r>
            <a:r>
              <a:rPr lang="en-US" sz="4000" dirty="0">
                <a:solidFill>
                  <a:prstClr val="black"/>
                </a:solidFill>
                <a:latin typeface="Arial"/>
                <a:cs typeface="Arial" panose="020B0604020202020204" pitchFamily="34" charset="0"/>
              </a:rPr>
              <a:t> →</a:t>
            </a:r>
            <a:r>
              <a:rPr lang="en-US" sz="4000" dirty="0" smtClean="0">
                <a:solidFill>
                  <a:prstClr val="black"/>
                </a:solidFill>
                <a:latin typeface="Arial"/>
                <a:cs typeface="Arial" panose="020B0604020202020204" pitchFamily="34" charset="0"/>
              </a:rPr>
              <a:t> 15%</a:t>
            </a:r>
            <a:endParaRPr lang="en-US" sz="4000" dirty="0">
              <a:solidFill>
                <a:prstClr val="black"/>
              </a:solidFill>
              <a:latin typeface="Arial"/>
              <a:cs typeface="Arial" panose="020B0604020202020204" pitchFamily="34" charset="0"/>
            </a:endParaRPr>
          </a:p>
        </p:txBody>
      </p:sp>
      <p:sp>
        <p:nvSpPr>
          <p:cNvPr id="57" name="Rectangle 56"/>
          <p:cNvSpPr/>
          <p:nvPr/>
        </p:nvSpPr>
        <p:spPr>
          <a:xfrm>
            <a:off x="0" y="6488668"/>
            <a:ext cx="9144000" cy="369332"/>
          </a:xfrm>
          <a:prstGeom prst="rect">
            <a:avLst/>
          </a:prstGeom>
        </p:spPr>
        <p:txBody>
          <a:bodyPr wrap="square">
            <a:spAutoFit/>
          </a:bodyPr>
          <a:lstStyle/>
          <a:p>
            <a:pPr fontAlgn="auto">
              <a:spcBef>
                <a:spcPts val="0"/>
              </a:spcBef>
              <a:spcAft>
                <a:spcPts val="0"/>
              </a:spcAft>
              <a:defRPr/>
            </a:pPr>
            <a:r>
              <a:rPr lang="en-US" dirty="0">
                <a:solidFill>
                  <a:prstClr val="black"/>
                </a:solidFill>
                <a:latin typeface="Arial"/>
              </a:rPr>
              <a:t>Crick &amp; </a:t>
            </a:r>
            <a:r>
              <a:rPr lang="en-US" dirty="0" err="1">
                <a:solidFill>
                  <a:prstClr val="black"/>
                </a:solidFill>
                <a:latin typeface="Arial"/>
              </a:rPr>
              <a:t>Magdoff</a:t>
            </a:r>
            <a:r>
              <a:rPr lang="en-US" dirty="0">
                <a:solidFill>
                  <a:prstClr val="black"/>
                </a:solidFill>
                <a:latin typeface="Arial"/>
              </a:rPr>
              <a:t> (1956) </a:t>
            </a:r>
            <a:r>
              <a:rPr lang="en-US" dirty="0" smtClean="0">
                <a:solidFill>
                  <a:prstClr val="black"/>
                </a:solidFill>
                <a:latin typeface="Arial"/>
              </a:rPr>
              <a:t>“theory method </a:t>
            </a:r>
            <a:r>
              <a:rPr lang="en-US" dirty="0">
                <a:solidFill>
                  <a:prstClr val="black"/>
                </a:solidFill>
                <a:latin typeface="Arial"/>
              </a:rPr>
              <a:t>isomorphous </a:t>
            </a:r>
            <a:r>
              <a:rPr lang="en-US" dirty="0" smtClean="0">
                <a:solidFill>
                  <a:prstClr val="black"/>
                </a:solidFill>
                <a:latin typeface="Arial"/>
              </a:rPr>
              <a:t>replacement”, </a:t>
            </a:r>
            <a:r>
              <a:rPr lang="en-US" i="1" dirty="0" err="1">
                <a:solidFill>
                  <a:prstClr val="black"/>
                </a:solidFill>
                <a:latin typeface="Arial"/>
              </a:rPr>
              <a:t>Acta</a:t>
            </a:r>
            <a:r>
              <a:rPr lang="en-US" i="1" dirty="0">
                <a:solidFill>
                  <a:prstClr val="black"/>
                </a:solidFill>
                <a:latin typeface="Arial"/>
              </a:rPr>
              <a:t> </a:t>
            </a:r>
            <a:r>
              <a:rPr lang="en-US" i="1" dirty="0" err="1">
                <a:solidFill>
                  <a:prstClr val="black"/>
                </a:solidFill>
                <a:latin typeface="Arial"/>
              </a:rPr>
              <a:t>Cryst</a:t>
            </a:r>
            <a:r>
              <a:rPr lang="en-US" i="1" dirty="0">
                <a:solidFill>
                  <a:prstClr val="black"/>
                </a:solidFill>
                <a:latin typeface="Arial"/>
              </a:rPr>
              <a:t>. </a:t>
            </a:r>
            <a:r>
              <a:rPr lang="en-US" b="1" dirty="0">
                <a:solidFill>
                  <a:prstClr val="black"/>
                </a:solidFill>
                <a:latin typeface="Arial"/>
              </a:rPr>
              <a:t>9</a:t>
            </a:r>
            <a:r>
              <a:rPr lang="en-US" dirty="0">
                <a:solidFill>
                  <a:prstClr val="black"/>
                </a:solidFill>
                <a:latin typeface="Arial"/>
              </a:rPr>
              <a:t>, 901-8.</a:t>
            </a:r>
          </a:p>
        </p:txBody>
      </p:sp>
      <p:pic>
        <p:nvPicPr>
          <p:cNvPr id="18"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18" name="Rectangle 217"/>
          <p:cNvSpPr/>
          <p:nvPr/>
        </p:nvSpPr>
        <p:spPr>
          <a:xfrm>
            <a:off x="2278837" y="1993607"/>
            <a:ext cx="4140524" cy="349793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2400" dirty="0">
              <a:solidFill>
                <a:prstClr val="white"/>
              </a:solidFill>
              <a:cs typeface="Arial" panose="020B0604020202020204" pitchFamily="34" charset="0"/>
            </a:endParaRPr>
          </a:p>
        </p:txBody>
      </p:sp>
    </p:spTree>
    <p:extLst>
      <p:ext uri="{BB962C8B-B14F-4D97-AF65-F5344CB8AC3E}">
        <p14:creationId xmlns:p14="http://schemas.microsoft.com/office/powerpoint/2010/main" val="2717907643"/>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830997"/>
          </a:xfrm>
          <a:prstGeom prst="rect">
            <a:avLst/>
          </a:prstGeom>
          <a:noFill/>
        </p:spPr>
        <p:txBody>
          <a:bodyPr wrap="square" rtlCol="0">
            <a:spAutoFit/>
          </a:bodyPr>
          <a:lstStyle/>
          <a:p>
            <a:pPr algn="ctr" fontAlgn="auto">
              <a:spcBef>
                <a:spcPts val="0"/>
              </a:spcBef>
              <a:spcAft>
                <a:spcPts val="0"/>
              </a:spcAft>
              <a:defRPr/>
            </a:pPr>
            <a:r>
              <a:rPr lang="en-US" sz="4800" dirty="0" smtClean="0">
                <a:solidFill>
                  <a:prstClr val="black"/>
                </a:solidFill>
                <a:latin typeface="Arial"/>
              </a:rPr>
              <a:t>Same cell, rotated protein</a:t>
            </a:r>
            <a:endParaRPr lang="en-US" sz="4800" dirty="0">
              <a:solidFill>
                <a:prstClr val="black"/>
              </a:solidFill>
              <a:latin typeface="Arial"/>
            </a:endParaRPr>
          </a:p>
        </p:txBody>
      </p:sp>
      <p:sp>
        <p:nvSpPr>
          <p:cNvPr id="34" name="TextBox 33"/>
          <p:cNvSpPr txBox="1"/>
          <p:nvPr/>
        </p:nvSpPr>
        <p:spPr>
          <a:xfrm>
            <a:off x="2026565" y="5560526"/>
            <a:ext cx="5069016" cy="707886"/>
          </a:xfrm>
          <a:prstGeom prst="rect">
            <a:avLst/>
          </a:prstGeom>
          <a:noFill/>
        </p:spPr>
        <p:txBody>
          <a:bodyPr wrap="none" rtlCol="0">
            <a:spAutoFit/>
          </a:bodyPr>
          <a:lstStyle/>
          <a:p>
            <a:pPr fontAlgn="auto">
              <a:spcBef>
                <a:spcPts val="0"/>
              </a:spcBef>
              <a:spcAft>
                <a:spcPts val="0"/>
              </a:spcAft>
              <a:defRPr/>
            </a:pPr>
            <a:r>
              <a:rPr lang="en-US" sz="4000" dirty="0">
                <a:solidFill>
                  <a:prstClr val="black"/>
                </a:solidFill>
                <a:latin typeface="Arial"/>
                <a:cs typeface="Arial" panose="020B0604020202020204" pitchFamily="34" charset="0"/>
              </a:rPr>
              <a:t>0.5° rotation  →  16%</a:t>
            </a:r>
          </a:p>
        </p:txBody>
      </p:sp>
      <p:sp>
        <p:nvSpPr>
          <p:cNvPr id="35" name="Rectangle 34"/>
          <p:cNvSpPr/>
          <p:nvPr/>
        </p:nvSpPr>
        <p:spPr>
          <a:xfrm>
            <a:off x="0" y="6488668"/>
            <a:ext cx="9144000" cy="369332"/>
          </a:xfrm>
          <a:prstGeom prst="rect">
            <a:avLst/>
          </a:prstGeom>
        </p:spPr>
        <p:txBody>
          <a:bodyPr wrap="square">
            <a:spAutoFit/>
          </a:bodyPr>
          <a:lstStyle/>
          <a:p>
            <a:pPr fontAlgn="auto">
              <a:spcBef>
                <a:spcPts val="0"/>
              </a:spcBef>
              <a:spcAft>
                <a:spcPts val="0"/>
              </a:spcAft>
              <a:defRPr/>
            </a:pPr>
            <a:r>
              <a:rPr lang="en-US" dirty="0">
                <a:solidFill>
                  <a:prstClr val="black"/>
                </a:solidFill>
                <a:latin typeface="Arial"/>
              </a:rPr>
              <a:t>Crick &amp; </a:t>
            </a:r>
            <a:r>
              <a:rPr lang="en-US" dirty="0" err="1">
                <a:solidFill>
                  <a:prstClr val="black"/>
                </a:solidFill>
                <a:latin typeface="Arial"/>
              </a:rPr>
              <a:t>Magdoff</a:t>
            </a:r>
            <a:r>
              <a:rPr lang="en-US" dirty="0">
                <a:solidFill>
                  <a:prstClr val="black"/>
                </a:solidFill>
                <a:latin typeface="Arial"/>
              </a:rPr>
              <a:t> (1956) </a:t>
            </a:r>
            <a:r>
              <a:rPr lang="en-US" dirty="0" smtClean="0">
                <a:solidFill>
                  <a:prstClr val="black"/>
                </a:solidFill>
                <a:latin typeface="Arial"/>
              </a:rPr>
              <a:t>“theory method </a:t>
            </a:r>
            <a:r>
              <a:rPr lang="en-US" dirty="0">
                <a:solidFill>
                  <a:prstClr val="black"/>
                </a:solidFill>
                <a:latin typeface="Arial"/>
              </a:rPr>
              <a:t>isomorphous </a:t>
            </a:r>
            <a:r>
              <a:rPr lang="en-US" dirty="0" smtClean="0">
                <a:solidFill>
                  <a:prstClr val="black"/>
                </a:solidFill>
                <a:latin typeface="Arial"/>
              </a:rPr>
              <a:t>replacement”, </a:t>
            </a:r>
            <a:r>
              <a:rPr lang="en-US" i="1" dirty="0" err="1">
                <a:solidFill>
                  <a:prstClr val="black"/>
                </a:solidFill>
                <a:latin typeface="Arial"/>
              </a:rPr>
              <a:t>Acta</a:t>
            </a:r>
            <a:r>
              <a:rPr lang="en-US" i="1" dirty="0">
                <a:solidFill>
                  <a:prstClr val="black"/>
                </a:solidFill>
                <a:latin typeface="Arial"/>
              </a:rPr>
              <a:t> </a:t>
            </a:r>
            <a:r>
              <a:rPr lang="en-US" i="1" dirty="0" err="1">
                <a:solidFill>
                  <a:prstClr val="black"/>
                </a:solidFill>
                <a:latin typeface="Arial"/>
              </a:rPr>
              <a:t>Cryst</a:t>
            </a:r>
            <a:r>
              <a:rPr lang="en-US" i="1" dirty="0">
                <a:solidFill>
                  <a:prstClr val="black"/>
                </a:solidFill>
                <a:latin typeface="Arial"/>
              </a:rPr>
              <a:t>. </a:t>
            </a:r>
            <a:r>
              <a:rPr lang="en-US" b="1" dirty="0">
                <a:solidFill>
                  <a:prstClr val="black"/>
                </a:solidFill>
                <a:latin typeface="Arial"/>
              </a:rPr>
              <a:t>9</a:t>
            </a:r>
            <a:r>
              <a:rPr lang="en-US" dirty="0">
                <a:solidFill>
                  <a:prstClr val="black"/>
                </a:solidFill>
                <a:latin typeface="Arial"/>
              </a:rPr>
              <a:t>, 901-8.</a:t>
            </a:r>
          </a:p>
        </p:txBody>
      </p:sp>
      <p:grpSp>
        <p:nvGrpSpPr>
          <p:cNvPr id="18" name="Group 17"/>
          <p:cNvGrpSpPr/>
          <p:nvPr/>
        </p:nvGrpSpPr>
        <p:grpSpPr>
          <a:xfrm>
            <a:off x="2283133" y="1951514"/>
            <a:ext cx="4586426" cy="3531444"/>
            <a:chOff x="2283133" y="1951514"/>
            <a:chExt cx="4586426" cy="3531444"/>
          </a:xfrm>
        </p:grpSpPr>
        <p:cxnSp>
          <p:nvCxnSpPr>
            <p:cNvPr id="19" name="Straight Connector 18"/>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2"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3" name="Rectangle 42"/>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2400" dirty="0">
                <a:solidFill>
                  <a:prstClr val="white"/>
                </a:solidFill>
                <a:cs typeface="Arial" panose="020B0604020202020204" pitchFamily="34" charset="0"/>
              </a:endParaRPr>
            </a:p>
          </p:txBody>
        </p:sp>
        <p:cxnSp>
          <p:nvCxnSpPr>
            <p:cNvPr id="44" name="Straight Connector 43"/>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77558201"/>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a:grpSpLocks noChangeAspect="1"/>
          </p:cNvGrpSpPr>
          <p:nvPr/>
        </p:nvGrpSpPr>
        <p:grpSpPr>
          <a:xfrm>
            <a:off x="2607475" y="2042973"/>
            <a:ext cx="4255234" cy="3374364"/>
            <a:chOff x="5575963" y="837025"/>
            <a:chExt cx="2127617" cy="1687182"/>
          </a:xfrm>
        </p:grpSpPr>
        <p:pic>
          <p:nvPicPr>
            <p:cNvPr id="20"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rot="20775330">
              <a:off x="5575963" y="1219640"/>
              <a:ext cx="1231538" cy="130456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rot="927590">
              <a:off x="6472042" y="837025"/>
              <a:ext cx="1231538" cy="1304567"/>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0" y="0"/>
            <a:ext cx="9144000" cy="830997"/>
          </a:xfrm>
          <a:prstGeom prst="rect">
            <a:avLst/>
          </a:prstGeom>
          <a:noFill/>
        </p:spPr>
        <p:txBody>
          <a:bodyPr wrap="square" rtlCol="0">
            <a:spAutoFit/>
          </a:bodyPr>
          <a:lstStyle/>
          <a:p>
            <a:pPr algn="ctr" fontAlgn="auto">
              <a:spcBef>
                <a:spcPts val="0"/>
              </a:spcBef>
              <a:spcAft>
                <a:spcPts val="0"/>
              </a:spcAft>
              <a:defRPr/>
            </a:pPr>
            <a:r>
              <a:rPr lang="en-US" sz="4800" dirty="0" smtClean="0">
                <a:solidFill>
                  <a:prstClr val="black"/>
                </a:solidFill>
                <a:latin typeface="Arial"/>
              </a:rPr>
              <a:t>Same cell, rotated protein</a:t>
            </a:r>
            <a:endParaRPr lang="en-US" sz="4800" dirty="0">
              <a:solidFill>
                <a:prstClr val="black"/>
              </a:solidFill>
              <a:latin typeface="Arial"/>
            </a:endParaRPr>
          </a:p>
        </p:txBody>
      </p:sp>
      <p:grpSp>
        <p:nvGrpSpPr>
          <p:cNvPr id="22" name="Group 21"/>
          <p:cNvGrpSpPr/>
          <p:nvPr/>
        </p:nvGrpSpPr>
        <p:grpSpPr>
          <a:xfrm>
            <a:off x="2283133" y="1951514"/>
            <a:ext cx="4586426" cy="3531444"/>
            <a:chOff x="3696237" y="2927796"/>
            <a:chExt cx="1324377" cy="1418824"/>
          </a:xfrm>
        </p:grpSpPr>
        <p:sp>
          <p:nvSpPr>
            <p:cNvPr id="25" name="Rectangle 24"/>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2400" dirty="0">
                <a:solidFill>
                  <a:prstClr val="white"/>
                </a:solidFill>
                <a:cs typeface="Arial" panose="020B0604020202020204" pitchFamily="34" charset="0"/>
              </a:endParaRPr>
            </a:p>
          </p:txBody>
        </p:sp>
        <p:cxnSp>
          <p:nvCxnSpPr>
            <p:cNvPr id="26" name="Straight Connector 25"/>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2026565" y="5560526"/>
            <a:ext cx="5069016" cy="707886"/>
          </a:xfrm>
          <a:prstGeom prst="rect">
            <a:avLst/>
          </a:prstGeom>
          <a:noFill/>
        </p:spPr>
        <p:txBody>
          <a:bodyPr wrap="none" rtlCol="0">
            <a:spAutoFit/>
          </a:bodyPr>
          <a:lstStyle/>
          <a:p>
            <a:pPr fontAlgn="auto">
              <a:spcBef>
                <a:spcPts val="0"/>
              </a:spcBef>
              <a:spcAft>
                <a:spcPts val="0"/>
              </a:spcAft>
              <a:defRPr/>
            </a:pPr>
            <a:r>
              <a:rPr lang="en-US" sz="4000" dirty="0">
                <a:solidFill>
                  <a:prstClr val="black"/>
                </a:solidFill>
                <a:latin typeface="Arial"/>
                <a:cs typeface="Arial" panose="020B0604020202020204" pitchFamily="34" charset="0"/>
              </a:rPr>
              <a:t>0.5° rotation  →  16%</a:t>
            </a:r>
          </a:p>
        </p:txBody>
      </p:sp>
      <p:sp>
        <p:nvSpPr>
          <p:cNvPr id="36" name="Rectangle 35"/>
          <p:cNvSpPr/>
          <p:nvPr/>
        </p:nvSpPr>
        <p:spPr>
          <a:xfrm>
            <a:off x="0" y="6488668"/>
            <a:ext cx="9144000" cy="369332"/>
          </a:xfrm>
          <a:prstGeom prst="rect">
            <a:avLst/>
          </a:prstGeom>
        </p:spPr>
        <p:txBody>
          <a:bodyPr wrap="square">
            <a:spAutoFit/>
          </a:bodyPr>
          <a:lstStyle/>
          <a:p>
            <a:pPr fontAlgn="auto">
              <a:spcBef>
                <a:spcPts val="0"/>
              </a:spcBef>
              <a:spcAft>
                <a:spcPts val="0"/>
              </a:spcAft>
              <a:defRPr/>
            </a:pPr>
            <a:r>
              <a:rPr lang="en-US" dirty="0">
                <a:solidFill>
                  <a:prstClr val="black"/>
                </a:solidFill>
                <a:latin typeface="Arial"/>
              </a:rPr>
              <a:t>Crick &amp; </a:t>
            </a:r>
            <a:r>
              <a:rPr lang="en-US" dirty="0" err="1">
                <a:solidFill>
                  <a:prstClr val="black"/>
                </a:solidFill>
                <a:latin typeface="Arial"/>
              </a:rPr>
              <a:t>Magdoff</a:t>
            </a:r>
            <a:r>
              <a:rPr lang="en-US" dirty="0">
                <a:solidFill>
                  <a:prstClr val="black"/>
                </a:solidFill>
                <a:latin typeface="Arial"/>
              </a:rPr>
              <a:t> (1956) </a:t>
            </a:r>
            <a:r>
              <a:rPr lang="en-US" dirty="0" smtClean="0">
                <a:solidFill>
                  <a:prstClr val="black"/>
                </a:solidFill>
                <a:latin typeface="Arial"/>
              </a:rPr>
              <a:t>“theory method </a:t>
            </a:r>
            <a:r>
              <a:rPr lang="en-US" dirty="0">
                <a:solidFill>
                  <a:prstClr val="black"/>
                </a:solidFill>
                <a:latin typeface="Arial"/>
              </a:rPr>
              <a:t>isomorphous </a:t>
            </a:r>
            <a:r>
              <a:rPr lang="en-US" dirty="0" smtClean="0">
                <a:solidFill>
                  <a:prstClr val="black"/>
                </a:solidFill>
                <a:latin typeface="Arial"/>
              </a:rPr>
              <a:t>replacement”, </a:t>
            </a:r>
            <a:r>
              <a:rPr lang="en-US" i="1" dirty="0" err="1">
                <a:solidFill>
                  <a:prstClr val="black"/>
                </a:solidFill>
                <a:latin typeface="Arial"/>
              </a:rPr>
              <a:t>Acta</a:t>
            </a:r>
            <a:r>
              <a:rPr lang="en-US" i="1" dirty="0">
                <a:solidFill>
                  <a:prstClr val="black"/>
                </a:solidFill>
                <a:latin typeface="Arial"/>
              </a:rPr>
              <a:t> </a:t>
            </a:r>
            <a:r>
              <a:rPr lang="en-US" i="1" dirty="0" err="1">
                <a:solidFill>
                  <a:prstClr val="black"/>
                </a:solidFill>
                <a:latin typeface="Arial"/>
              </a:rPr>
              <a:t>Cryst</a:t>
            </a:r>
            <a:r>
              <a:rPr lang="en-US" i="1" dirty="0">
                <a:solidFill>
                  <a:prstClr val="black"/>
                </a:solidFill>
                <a:latin typeface="Arial"/>
              </a:rPr>
              <a:t>. </a:t>
            </a:r>
            <a:r>
              <a:rPr lang="en-US" b="1" dirty="0">
                <a:solidFill>
                  <a:prstClr val="black"/>
                </a:solidFill>
                <a:latin typeface="Arial"/>
              </a:rPr>
              <a:t>9</a:t>
            </a:r>
            <a:r>
              <a:rPr lang="en-US" dirty="0">
                <a:solidFill>
                  <a:prstClr val="black"/>
                </a:solidFill>
                <a:latin typeface="Arial"/>
              </a:rPr>
              <a:t>, 901-8.</a:t>
            </a:r>
          </a:p>
        </p:txBody>
      </p:sp>
    </p:spTree>
    <p:extLst>
      <p:ext uri="{BB962C8B-B14F-4D97-AF65-F5344CB8AC3E}">
        <p14:creationId xmlns:p14="http://schemas.microsoft.com/office/powerpoint/2010/main" val="3665213230"/>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830997"/>
          </a:xfrm>
          <a:prstGeom prst="rect">
            <a:avLst/>
          </a:prstGeom>
          <a:noFill/>
        </p:spPr>
        <p:txBody>
          <a:bodyPr wrap="square" rtlCol="0">
            <a:spAutoFit/>
          </a:bodyPr>
          <a:lstStyle/>
          <a:p>
            <a:pPr algn="ctr" fontAlgn="auto">
              <a:spcBef>
                <a:spcPts val="0"/>
              </a:spcBef>
              <a:spcAft>
                <a:spcPts val="0"/>
              </a:spcAft>
              <a:defRPr/>
            </a:pPr>
            <a:r>
              <a:rPr lang="en-US" sz="4800" dirty="0" smtClean="0">
                <a:solidFill>
                  <a:prstClr val="black"/>
                </a:solidFill>
                <a:latin typeface="Arial"/>
              </a:rPr>
              <a:t>Uniform stretch</a:t>
            </a:r>
            <a:endParaRPr lang="en-US" sz="4800" dirty="0">
              <a:solidFill>
                <a:prstClr val="black"/>
              </a:solidFill>
              <a:latin typeface="Arial"/>
            </a:endParaRPr>
          </a:p>
        </p:txBody>
      </p:sp>
      <p:sp>
        <p:nvSpPr>
          <p:cNvPr id="17" name="TextBox 16"/>
          <p:cNvSpPr txBox="1"/>
          <p:nvPr/>
        </p:nvSpPr>
        <p:spPr>
          <a:xfrm>
            <a:off x="2425419" y="5560526"/>
            <a:ext cx="4293163" cy="707886"/>
          </a:xfrm>
          <a:prstGeom prst="rect">
            <a:avLst/>
          </a:prstGeom>
          <a:noFill/>
        </p:spPr>
        <p:txBody>
          <a:bodyPr wrap="none" rtlCol="0">
            <a:spAutoFit/>
          </a:bodyPr>
          <a:lstStyle/>
          <a:p>
            <a:pPr fontAlgn="auto">
              <a:spcBef>
                <a:spcPts val="0"/>
              </a:spcBef>
              <a:spcAft>
                <a:spcPts val="0"/>
              </a:spcAft>
              <a:defRPr/>
            </a:pPr>
            <a:r>
              <a:rPr lang="en-US" sz="4000" dirty="0">
                <a:solidFill>
                  <a:prstClr val="black"/>
                </a:solidFill>
                <a:latin typeface="Arial"/>
                <a:cs typeface="Arial" panose="020B0604020202020204" pitchFamily="34" charset="0"/>
              </a:rPr>
              <a:t>5</a:t>
            </a:r>
            <a:r>
              <a:rPr lang="en-US" sz="4000" dirty="0" smtClean="0">
                <a:solidFill>
                  <a:prstClr val="black"/>
                </a:solidFill>
                <a:latin typeface="Arial"/>
                <a:cs typeface="Arial" panose="020B0604020202020204" pitchFamily="34" charset="0"/>
              </a:rPr>
              <a:t>% change </a:t>
            </a:r>
            <a:r>
              <a:rPr lang="en-US" sz="4000" dirty="0">
                <a:solidFill>
                  <a:prstClr val="black"/>
                </a:solidFill>
                <a:latin typeface="Arial"/>
                <a:cs typeface="Arial" panose="020B0604020202020204" pitchFamily="34" charset="0"/>
              </a:rPr>
              <a:t>→</a:t>
            </a:r>
            <a:r>
              <a:rPr lang="en-US" sz="4000" dirty="0" smtClean="0">
                <a:solidFill>
                  <a:prstClr val="black"/>
                </a:solidFill>
                <a:latin typeface="Arial"/>
                <a:cs typeface="Arial" panose="020B0604020202020204" pitchFamily="34" charset="0"/>
              </a:rPr>
              <a:t> 0%</a:t>
            </a:r>
            <a:endParaRPr lang="en-US" sz="4000" dirty="0">
              <a:solidFill>
                <a:prstClr val="black"/>
              </a:solidFill>
              <a:latin typeface="Arial"/>
              <a:cs typeface="Arial" panose="020B0604020202020204" pitchFamily="34" charset="0"/>
            </a:endParaRPr>
          </a:p>
        </p:txBody>
      </p:sp>
      <p:grpSp>
        <p:nvGrpSpPr>
          <p:cNvPr id="18" name="Group 17"/>
          <p:cNvGrpSpPr/>
          <p:nvPr/>
        </p:nvGrpSpPr>
        <p:grpSpPr>
          <a:xfrm>
            <a:off x="2283133" y="1951514"/>
            <a:ext cx="4586426" cy="3531444"/>
            <a:chOff x="2283133" y="1951514"/>
            <a:chExt cx="4586426" cy="3531444"/>
          </a:xfrm>
        </p:grpSpPr>
        <p:cxnSp>
          <p:nvCxnSpPr>
            <p:cNvPr id="20" name="Straight Connector 19"/>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27"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8"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9" name="Rectangle 28"/>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2400" dirty="0">
                <a:solidFill>
                  <a:prstClr val="white"/>
                </a:solidFill>
                <a:cs typeface="Arial" panose="020B0604020202020204" pitchFamily="34" charset="0"/>
              </a:endParaRPr>
            </a:p>
          </p:txBody>
        </p:sp>
        <p:cxnSp>
          <p:nvCxnSpPr>
            <p:cNvPr id="30" name="Straight Connector 29"/>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756835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50" name="Group 2"/>
          <p:cNvGrpSpPr>
            <a:grpSpLocks/>
          </p:cNvGrpSpPr>
          <p:nvPr/>
        </p:nvGrpSpPr>
        <p:grpSpPr bwMode="auto">
          <a:xfrm>
            <a:off x="0" y="2782888"/>
            <a:ext cx="5018088" cy="1319212"/>
            <a:chOff x="-1194" y="2058"/>
            <a:chExt cx="3161" cy="831"/>
          </a:xfrm>
        </p:grpSpPr>
        <p:grpSp>
          <p:nvGrpSpPr>
            <p:cNvPr id="53281" name="Group 3"/>
            <p:cNvGrpSpPr>
              <a:grpSpLocks/>
            </p:cNvGrpSpPr>
            <p:nvPr/>
          </p:nvGrpSpPr>
          <p:grpSpPr bwMode="auto">
            <a:xfrm>
              <a:off x="-1194" y="2273"/>
              <a:ext cx="370" cy="369"/>
              <a:chOff x="362" y="2318"/>
              <a:chExt cx="370" cy="369"/>
            </a:xfrm>
          </p:grpSpPr>
          <p:sp>
            <p:nvSpPr>
              <p:cNvPr id="53303" name="Freeform 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304" name="Freeform 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3282" name="Group 6"/>
            <p:cNvGrpSpPr>
              <a:grpSpLocks/>
            </p:cNvGrpSpPr>
            <p:nvPr/>
          </p:nvGrpSpPr>
          <p:grpSpPr bwMode="auto">
            <a:xfrm>
              <a:off x="-826" y="2273"/>
              <a:ext cx="370" cy="369"/>
              <a:chOff x="362" y="2318"/>
              <a:chExt cx="370" cy="369"/>
            </a:xfrm>
          </p:grpSpPr>
          <p:sp>
            <p:nvSpPr>
              <p:cNvPr id="53301" name="Freeform 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302" name="Freeform 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3283" name="Group 9"/>
            <p:cNvGrpSpPr>
              <a:grpSpLocks/>
            </p:cNvGrpSpPr>
            <p:nvPr/>
          </p:nvGrpSpPr>
          <p:grpSpPr bwMode="auto">
            <a:xfrm>
              <a:off x="-458" y="2273"/>
              <a:ext cx="370" cy="369"/>
              <a:chOff x="362" y="2318"/>
              <a:chExt cx="370" cy="369"/>
            </a:xfrm>
          </p:grpSpPr>
          <p:sp>
            <p:nvSpPr>
              <p:cNvPr id="53299" name="Freeform 10"/>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300" name="Freeform 11"/>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3284" name="Group 12"/>
            <p:cNvGrpSpPr>
              <a:grpSpLocks/>
            </p:cNvGrpSpPr>
            <p:nvPr/>
          </p:nvGrpSpPr>
          <p:grpSpPr bwMode="auto">
            <a:xfrm>
              <a:off x="-90" y="2273"/>
              <a:ext cx="370" cy="369"/>
              <a:chOff x="362" y="2318"/>
              <a:chExt cx="370" cy="369"/>
            </a:xfrm>
          </p:grpSpPr>
          <p:sp>
            <p:nvSpPr>
              <p:cNvPr id="53297" name="Freeform 1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298" name="Freeform 1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3285" name="Group 15"/>
            <p:cNvGrpSpPr>
              <a:grpSpLocks/>
            </p:cNvGrpSpPr>
            <p:nvPr/>
          </p:nvGrpSpPr>
          <p:grpSpPr bwMode="auto">
            <a:xfrm>
              <a:off x="278" y="2273"/>
              <a:ext cx="370" cy="369"/>
              <a:chOff x="362" y="2318"/>
              <a:chExt cx="370" cy="369"/>
            </a:xfrm>
          </p:grpSpPr>
          <p:sp>
            <p:nvSpPr>
              <p:cNvPr id="53295" name="Freeform 1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296" name="Freeform 1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3286" name="Group 18"/>
            <p:cNvGrpSpPr>
              <a:grpSpLocks/>
            </p:cNvGrpSpPr>
            <p:nvPr/>
          </p:nvGrpSpPr>
          <p:grpSpPr bwMode="auto">
            <a:xfrm>
              <a:off x="646" y="2273"/>
              <a:ext cx="370" cy="369"/>
              <a:chOff x="362" y="2318"/>
              <a:chExt cx="370" cy="369"/>
            </a:xfrm>
          </p:grpSpPr>
          <p:sp>
            <p:nvSpPr>
              <p:cNvPr id="53293" name="Freeform 1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294" name="Freeform 2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3287" name="Group 21"/>
            <p:cNvGrpSpPr>
              <a:grpSpLocks/>
            </p:cNvGrpSpPr>
            <p:nvPr/>
          </p:nvGrpSpPr>
          <p:grpSpPr bwMode="auto">
            <a:xfrm>
              <a:off x="1014" y="2273"/>
              <a:ext cx="370" cy="369"/>
              <a:chOff x="362" y="2318"/>
              <a:chExt cx="370" cy="369"/>
            </a:xfrm>
          </p:grpSpPr>
          <p:sp>
            <p:nvSpPr>
              <p:cNvPr id="53291" name="Freeform 2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292" name="Freeform 2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53288" name="Freeform 24"/>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289" name="Freeform 25"/>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290" name="Rectangle 2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53251" name="Rectangle 27"/>
          <p:cNvSpPr>
            <a:spLocks noGrp="1" noChangeArrowheads="1"/>
          </p:cNvSpPr>
          <p:nvPr>
            <p:ph type="title"/>
          </p:nvPr>
        </p:nvSpPr>
        <p:spPr/>
        <p:txBody>
          <a:bodyPr/>
          <a:lstStyle/>
          <a:p>
            <a:pPr eaLnBrk="1" hangingPunct="1"/>
            <a:r>
              <a:rPr lang="en-US" altLang="en-US" smtClean="0"/>
              <a:t>Elastic scattering</a:t>
            </a:r>
          </a:p>
        </p:txBody>
      </p:sp>
      <p:sp>
        <p:nvSpPr>
          <p:cNvPr id="53252" name="Oval 28"/>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3253" name="Oval 29"/>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3254" name="Oval 30"/>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3255" name="Oval 31"/>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nvGrpSpPr>
          <p:cNvPr id="53256" name="Group 32"/>
          <p:cNvGrpSpPr>
            <a:grpSpLocks/>
          </p:cNvGrpSpPr>
          <p:nvPr/>
        </p:nvGrpSpPr>
        <p:grpSpPr bwMode="auto">
          <a:xfrm rot="-2052048">
            <a:off x="4125913" y="1389063"/>
            <a:ext cx="5018087" cy="1319212"/>
            <a:chOff x="-1194" y="2058"/>
            <a:chExt cx="3161" cy="831"/>
          </a:xfrm>
        </p:grpSpPr>
        <p:grpSp>
          <p:nvGrpSpPr>
            <p:cNvPr id="53257" name="Group 33"/>
            <p:cNvGrpSpPr>
              <a:grpSpLocks/>
            </p:cNvGrpSpPr>
            <p:nvPr/>
          </p:nvGrpSpPr>
          <p:grpSpPr bwMode="auto">
            <a:xfrm>
              <a:off x="-1194" y="2273"/>
              <a:ext cx="370" cy="369"/>
              <a:chOff x="362" y="2318"/>
              <a:chExt cx="370" cy="369"/>
            </a:xfrm>
          </p:grpSpPr>
          <p:sp>
            <p:nvSpPr>
              <p:cNvPr id="53279" name="Freeform 3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280" name="Freeform 3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3258" name="Group 36"/>
            <p:cNvGrpSpPr>
              <a:grpSpLocks/>
            </p:cNvGrpSpPr>
            <p:nvPr/>
          </p:nvGrpSpPr>
          <p:grpSpPr bwMode="auto">
            <a:xfrm>
              <a:off x="-826" y="2273"/>
              <a:ext cx="370" cy="369"/>
              <a:chOff x="362" y="2318"/>
              <a:chExt cx="370" cy="369"/>
            </a:xfrm>
          </p:grpSpPr>
          <p:sp>
            <p:nvSpPr>
              <p:cNvPr id="53277" name="Freeform 3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278" name="Freeform 3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3259" name="Group 39"/>
            <p:cNvGrpSpPr>
              <a:grpSpLocks/>
            </p:cNvGrpSpPr>
            <p:nvPr/>
          </p:nvGrpSpPr>
          <p:grpSpPr bwMode="auto">
            <a:xfrm>
              <a:off x="-458" y="2273"/>
              <a:ext cx="370" cy="369"/>
              <a:chOff x="362" y="2318"/>
              <a:chExt cx="370" cy="369"/>
            </a:xfrm>
          </p:grpSpPr>
          <p:sp>
            <p:nvSpPr>
              <p:cNvPr id="53275" name="Freeform 40"/>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276" name="Freeform 41"/>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3260" name="Group 42"/>
            <p:cNvGrpSpPr>
              <a:grpSpLocks/>
            </p:cNvGrpSpPr>
            <p:nvPr/>
          </p:nvGrpSpPr>
          <p:grpSpPr bwMode="auto">
            <a:xfrm>
              <a:off x="-90" y="2273"/>
              <a:ext cx="370" cy="369"/>
              <a:chOff x="362" y="2318"/>
              <a:chExt cx="370" cy="369"/>
            </a:xfrm>
          </p:grpSpPr>
          <p:sp>
            <p:nvSpPr>
              <p:cNvPr id="53273" name="Freeform 4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274" name="Freeform 4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3261" name="Group 45"/>
            <p:cNvGrpSpPr>
              <a:grpSpLocks/>
            </p:cNvGrpSpPr>
            <p:nvPr/>
          </p:nvGrpSpPr>
          <p:grpSpPr bwMode="auto">
            <a:xfrm>
              <a:off x="278" y="2273"/>
              <a:ext cx="370" cy="369"/>
              <a:chOff x="362" y="2318"/>
              <a:chExt cx="370" cy="369"/>
            </a:xfrm>
          </p:grpSpPr>
          <p:sp>
            <p:nvSpPr>
              <p:cNvPr id="53271" name="Freeform 4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272" name="Freeform 4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3262" name="Group 48"/>
            <p:cNvGrpSpPr>
              <a:grpSpLocks/>
            </p:cNvGrpSpPr>
            <p:nvPr/>
          </p:nvGrpSpPr>
          <p:grpSpPr bwMode="auto">
            <a:xfrm>
              <a:off x="646" y="2273"/>
              <a:ext cx="370" cy="369"/>
              <a:chOff x="362" y="2318"/>
              <a:chExt cx="370" cy="369"/>
            </a:xfrm>
          </p:grpSpPr>
          <p:sp>
            <p:nvSpPr>
              <p:cNvPr id="53269" name="Freeform 4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270" name="Freeform 5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3263" name="Group 51"/>
            <p:cNvGrpSpPr>
              <a:grpSpLocks/>
            </p:cNvGrpSpPr>
            <p:nvPr/>
          </p:nvGrpSpPr>
          <p:grpSpPr bwMode="auto">
            <a:xfrm>
              <a:off x="1014" y="2273"/>
              <a:ext cx="370" cy="369"/>
              <a:chOff x="362" y="2318"/>
              <a:chExt cx="370" cy="369"/>
            </a:xfrm>
          </p:grpSpPr>
          <p:sp>
            <p:nvSpPr>
              <p:cNvPr id="53267" name="Freeform 5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268" name="Freeform 5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53264" name="Freeform 54"/>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265" name="Freeform 55"/>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266" name="Rectangle 5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Tree>
    <p:extLst>
      <p:ext uri="{BB962C8B-B14F-4D97-AF65-F5344CB8AC3E}">
        <p14:creationId xmlns:p14="http://schemas.microsoft.com/office/powerpoint/2010/main" val="656889801"/>
      </p:ext>
    </p:extLst>
  </p:cSld>
  <p:clrMapOvr>
    <a:masterClrMapping/>
  </p:clrMapOvr>
  <p:transition spd="slow">
    <p:wipe dir="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425419" y="5560526"/>
            <a:ext cx="4293163" cy="707886"/>
          </a:xfrm>
          <a:prstGeom prst="rect">
            <a:avLst/>
          </a:prstGeom>
          <a:noFill/>
        </p:spPr>
        <p:txBody>
          <a:bodyPr wrap="none" rtlCol="0">
            <a:spAutoFit/>
          </a:bodyPr>
          <a:lstStyle/>
          <a:p>
            <a:pPr fontAlgn="auto">
              <a:spcBef>
                <a:spcPts val="0"/>
              </a:spcBef>
              <a:spcAft>
                <a:spcPts val="0"/>
              </a:spcAft>
              <a:defRPr/>
            </a:pPr>
            <a:r>
              <a:rPr lang="en-US" sz="4000" dirty="0">
                <a:solidFill>
                  <a:prstClr val="black"/>
                </a:solidFill>
                <a:latin typeface="Arial"/>
                <a:cs typeface="Arial" panose="020B0604020202020204" pitchFamily="34" charset="0"/>
              </a:rPr>
              <a:t>5</a:t>
            </a:r>
            <a:r>
              <a:rPr lang="en-US" sz="4000" dirty="0" smtClean="0">
                <a:solidFill>
                  <a:prstClr val="black"/>
                </a:solidFill>
                <a:latin typeface="Arial"/>
                <a:cs typeface="Arial" panose="020B0604020202020204" pitchFamily="34" charset="0"/>
              </a:rPr>
              <a:t>% change </a:t>
            </a:r>
            <a:r>
              <a:rPr lang="en-US" sz="4000" dirty="0">
                <a:solidFill>
                  <a:prstClr val="black"/>
                </a:solidFill>
                <a:latin typeface="Arial"/>
                <a:cs typeface="Arial" panose="020B0604020202020204" pitchFamily="34" charset="0"/>
              </a:rPr>
              <a:t>→</a:t>
            </a:r>
            <a:r>
              <a:rPr lang="en-US" sz="4000" dirty="0" smtClean="0">
                <a:solidFill>
                  <a:prstClr val="black"/>
                </a:solidFill>
                <a:latin typeface="Arial"/>
                <a:cs typeface="Arial" panose="020B0604020202020204" pitchFamily="34" charset="0"/>
              </a:rPr>
              <a:t> 0%</a:t>
            </a:r>
            <a:endParaRPr lang="en-US" sz="4000" dirty="0">
              <a:solidFill>
                <a:prstClr val="black"/>
              </a:solidFill>
              <a:latin typeface="Arial"/>
              <a:cs typeface="Arial" panose="020B0604020202020204" pitchFamily="34" charset="0"/>
            </a:endParaRPr>
          </a:p>
        </p:txBody>
      </p:sp>
      <p:cxnSp>
        <p:nvCxnSpPr>
          <p:cNvPr id="78" name="Straight Connector 77"/>
          <p:cNvCxnSpPr/>
          <p:nvPr/>
        </p:nvCxnSpPr>
        <p:spPr>
          <a:xfrm flipV="1">
            <a:off x="2283132" y="1524000"/>
            <a:ext cx="1341664" cy="90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6083123" y="4578566"/>
            <a:ext cx="1341664" cy="90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2283132" y="4578566"/>
            <a:ext cx="1341664" cy="90439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3624796" y="4578566"/>
            <a:ext cx="3799991" cy="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3624796" y="1524000"/>
            <a:ext cx="3799991" cy="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624796" y="1524000"/>
            <a:ext cx="0" cy="305456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7424787" y="1524003"/>
            <a:ext cx="0" cy="3054568"/>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75"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629941" y="2549000"/>
            <a:ext cx="2761254" cy="292499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6"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639056" y="1691132"/>
            <a:ext cx="2761254" cy="292499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0"/>
            <a:ext cx="9144000" cy="830997"/>
          </a:xfrm>
          <a:prstGeom prst="rect">
            <a:avLst/>
          </a:prstGeom>
          <a:noFill/>
        </p:spPr>
        <p:txBody>
          <a:bodyPr wrap="square" rtlCol="0">
            <a:spAutoFit/>
          </a:bodyPr>
          <a:lstStyle/>
          <a:p>
            <a:pPr algn="ctr" fontAlgn="auto">
              <a:spcBef>
                <a:spcPts val="0"/>
              </a:spcBef>
              <a:spcAft>
                <a:spcPts val="0"/>
              </a:spcAft>
              <a:defRPr/>
            </a:pPr>
            <a:r>
              <a:rPr lang="en-US" sz="4800" dirty="0" smtClean="0">
                <a:solidFill>
                  <a:prstClr val="black"/>
                </a:solidFill>
                <a:latin typeface="Arial"/>
              </a:rPr>
              <a:t>Uniform stretch</a:t>
            </a:r>
            <a:endParaRPr lang="en-US" sz="4800" dirty="0">
              <a:solidFill>
                <a:prstClr val="black"/>
              </a:solidFill>
              <a:latin typeface="Arial"/>
            </a:endParaRPr>
          </a:p>
        </p:txBody>
      </p:sp>
      <p:sp>
        <p:nvSpPr>
          <p:cNvPr id="77" name="Rectangle 76"/>
          <p:cNvSpPr/>
          <p:nvPr/>
        </p:nvSpPr>
        <p:spPr>
          <a:xfrm>
            <a:off x="2283132" y="2428392"/>
            <a:ext cx="3799991" cy="305456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2400" dirty="0">
              <a:solidFill>
                <a:prstClr val="white"/>
              </a:solidFill>
              <a:cs typeface="Arial" panose="020B0604020202020204" pitchFamily="34" charset="0"/>
            </a:endParaRPr>
          </a:p>
        </p:txBody>
      </p:sp>
      <p:cxnSp>
        <p:nvCxnSpPr>
          <p:cNvPr id="79" name="Straight Connector 78"/>
          <p:cNvCxnSpPr/>
          <p:nvPr/>
        </p:nvCxnSpPr>
        <p:spPr>
          <a:xfrm flipV="1">
            <a:off x="6058645" y="1524000"/>
            <a:ext cx="1341664" cy="90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7193753"/>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5946502"/>
            <a:ext cx="4804229" cy="923330"/>
          </a:xfrm>
          <a:prstGeom prst="rect">
            <a:avLst/>
          </a:prstGeom>
        </p:spPr>
        <p:txBody>
          <a:bodyPr wrap="square">
            <a:spAutoFit/>
          </a:bodyPr>
          <a:lstStyle/>
          <a:p>
            <a:r>
              <a:rPr lang="en-US" dirty="0" err="1">
                <a:solidFill>
                  <a:srgbClr val="000000"/>
                </a:solidFill>
              </a:rPr>
              <a:t>Magdoff</a:t>
            </a:r>
            <a:r>
              <a:rPr lang="en-US" dirty="0">
                <a:solidFill>
                  <a:srgbClr val="000000"/>
                </a:solidFill>
              </a:rPr>
              <a:t> &amp; Crick (1955) “</a:t>
            </a:r>
            <a:r>
              <a:rPr lang="en-US" dirty="0" err="1">
                <a:solidFill>
                  <a:srgbClr val="000000"/>
                </a:solidFill>
              </a:rPr>
              <a:t>Ribonuclease</a:t>
            </a:r>
            <a:r>
              <a:rPr lang="en-US" dirty="0">
                <a:solidFill>
                  <a:srgbClr val="000000"/>
                </a:solidFill>
              </a:rPr>
              <a:t> II. Accuracy of measurement and shrinkage”, </a:t>
            </a:r>
            <a:r>
              <a:rPr lang="en-US" i="1" dirty="0" err="1">
                <a:solidFill>
                  <a:srgbClr val="000000"/>
                </a:solidFill>
              </a:rPr>
              <a:t>Acta</a:t>
            </a:r>
            <a:r>
              <a:rPr lang="en-US" i="1" dirty="0">
                <a:solidFill>
                  <a:srgbClr val="000000"/>
                </a:solidFill>
              </a:rPr>
              <a:t> </a:t>
            </a:r>
            <a:r>
              <a:rPr lang="en-US" i="1" dirty="0" err="1">
                <a:solidFill>
                  <a:srgbClr val="000000"/>
                </a:solidFill>
              </a:rPr>
              <a:t>Cryst</a:t>
            </a:r>
            <a:r>
              <a:rPr lang="en-US" i="1" dirty="0">
                <a:solidFill>
                  <a:srgbClr val="000000"/>
                </a:solidFill>
              </a:rPr>
              <a:t>. </a:t>
            </a:r>
            <a:r>
              <a:rPr lang="en-US" b="1" dirty="0">
                <a:solidFill>
                  <a:srgbClr val="000000"/>
                </a:solidFill>
              </a:rPr>
              <a:t>8</a:t>
            </a:r>
            <a:r>
              <a:rPr lang="en-US" dirty="0">
                <a:solidFill>
                  <a:srgbClr val="000000"/>
                </a:solidFill>
              </a:rPr>
              <a:t>, 461-8.</a:t>
            </a:r>
          </a:p>
        </p:txBody>
      </p:sp>
      <p:sp>
        <p:nvSpPr>
          <p:cNvPr id="3" name="Rectangle 2"/>
          <p:cNvSpPr/>
          <p:nvPr/>
        </p:nvSpPr>
        <p:spPr>
          <a:xfrm>
            <a:off x="4688114" y="5962465"/>
            <a:ext cx="4557484" cy="923330"/>
          </a:xfrm>
          <a:prstGeom prst="rect">
            <a:avLst/>
          </a:prstGeom>
        </p:spPr>
        <p:txBody>
          <a:bodyPr wrap="square">
            <a:spAutoFit/>
          </a:bodyPr>
          <a:lstStyle/>
          <a:p>
            <a:r>
              <a:rPr lang="en-US" dirty="0">
                <a:solidFill>
                  <a:srgbClr val="000000"/>
                </a:solidFill>
              </a:rPr>
              <a:t>Crick &amp; </a:t>
            </a:r>
            <a:r>
              <a:rPr lang="en-US" dirty="0" err="1">
                <a:solidFill>
                  <a:srgbClr val="000000"/>
                </a:solidFill>
              </a:rPr>
              <a:t>Magdoff</a:t>
            </a:r>
            <a:r>
              <a:rPr lang="en-US" dirty="0">
                <a:solidFill>
                  <a:srgbClr val="000000"/>
                </a:solidFill>
              </a:rPr>
              <a:t> (1956) “The theory of the method of </a:t>
            </a:r>
            <a:r>
              <a:rPr lang="en-US" dirty="0" err="1">
                <a:solidFill>
                  <a:srgbClr val="000000"/>
                </a:solidFill>
              </a:rPr>
              <a:t>isomorphous</a:t>
            </a:r>
            <a:r>
              <a:rPr lang="en-US" dirty="0">
                <a:solidFill>
                  <a:srgbClr val="000000"/>
                </a:solidFill>
              </a:rPr>
              <a:t> replacement for protein crystals”, </a:t>
            </a:r>
            <a:r>
              <a:rPr lang="en-US" i="1" dirty="0" err="1">
                <a:solidFill>
                  <a:srgbClr val="000000"/>
                </a:solidFill>
              </a:rPr>
              <a:t>Acta</a:t>
            </a:r>
            <a:r>
              <a:rPr lang="en-US" i="1" dirty="0">
                <a:solidFill>
                  <a:srgbClr val="000000"/>
                </a:solidFill>
              </a:rPr>
              <a:t> </a:t>
            </a:r>
            <a:r>
              <a:rPr lang="en-US" i="1" dirty="0" err="1">
                <a:solidFill>
                  <a:srgbClr val="000000"/>
                </a:solidFill>
              </a:rPr>
              <a:t>Cryst</a:t>
            </a:r>
            <a:r>
              <a:rPr lang="en-US" i="1" dirty="0">
                <a:solidFill>
                  <a:srgbClr val="000000"/>
                </a:solidFill>
              </a:rPr>
              <a:t>. </a:t>
            </a:r>
            <a:r>
              <a:rPr lang="en-US" b="1" dirty="0">
                <a:solidFill>
                  <a:srgbClr val="000000"/>
                </a:solidFill>
              </a:rPr>
              <a:t>9</a:t>
            </a:r>
            <a:r>
              <a:rPr lang="en-US" dirty="0">
                <a:solidFill>
                  <a:srgbClr val="000000"/>
                </a:solidFill>
              </a:rPr>
              <a:t>, 901-8.</a:t>
            </a:r>
          </a:p>
        </p:txBody>
      </p:sp>
      <p:grpSp>
        <p:nvGrpSpPr>
          <p:cNvPr id="6" name="Group 5"/>
          <p:cNvGrpSpPr/>
          <p:nvPr/>
        </p:nvGrpSpPr>
        <p:grpSpPr>
          <a:xfrm>
            <a:off x="1444529" y="236400"/>
            <a:ext cx="6026752" cy="5653495"/>
            <a:chOff x="1444529" y="236400"/>
            <a:chExt cx="6026752" cy="5653495"/>
          </a:xfrm>
        </p:grpSpPr>
        <p:pic>
          <p:nvPicPr>
            <p:cNvPr id="35164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558" t="15778" r="32948" b="10246"/>
            <a:stretch/>
          </p:blipFill>
          <p:spPr bwMode="auto">
            <a:xfrm>
              <a:off x="1444529" y="236400"/>
              <a:ext cx="6026752" cy="4599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164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008" t="39038" r="23112" b="43105"/>
            <a:stretch/>
          </p:blipFill>
          <p:spPr bwMode="auto">
            <a:xfrm>
              <a:off x="1560641" y="4779561"/>
              <a:ext cx="5848252" cy="1110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 name="Freeform 3"/>
          <p:cNvSpPr/>
          <p:nvPr/>
        </p:nvSpPr>
        <p:spPr>
          <a:xfrm>
            <a:off x="3474543" y="885569"/>
            <a:ext cx="2658458"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Freeform 6"/>
          <p:cNvSpPr/>
          <p:nvPr/>
        </p:nvSpPr>
        <p:spPr>
          <a:xfrm>
            <a:off x="3614057" y="4737837"/>
            <a:ext cx="1379574"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Freeform 8"/>
          <p:cNvSpPr/>
          <p:nvPr/>
        </p:nvSpPr>
        <p:spPr>
          <a:xfrm>
            <a:off x="3846286" y="1923340"/>
            <a:ext cx="3164829"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Freeform 9"/>
          <p:cNvSpPr/>
          <p:nvPr/>
        </p:nvSpPr>
        <p:spPr>
          <a:xfrm>
            <a:off x="2336800" y="5010335"/>
            <a:ext cx="1981914"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Freeform 10"/>
          <p:cNvSpPr/>
          <p:nvPr/>
        </p:nvSpPr>
        <p:spPr>
          <a:xfrm>
            <a:off x="2104393" y="2757714"/>
            <a:ext cx="5452400" cy="617770"/>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 name="connsiteX0" fmla="*/ 2447286 w 3987321"/>
              <a:gd name="connsiteY0" fmla="*/ 44092 h 371576"/>
              <a:gd name="connsiteX1" fmla="*/ 3968499 w 3987321"/>
              <a:gd name="connsiteY1" fmla="*/ 58606 h 371576"/>
              <a:gd name="connsiteX2" fmla="*/ 1242600 w 3987321"/>
              <a:gd name="connsiteY2" fmla="*/ 15064 h 371576"/>
              <a:gd name="connsiteX3" fmla="*/ 168543 w 3987321"/>
              <a:gd name="connsiteY3" fmla="*/ 29578 h 371576"/>
              <a:gd name="connsiteX4" fmla="*/ 241114 w 3987321"/>
              <a:gd name="connsiteY4" fmla="*/ 334378 h 371576"/>
              <a:gd name="connsiteX5" fmla="*/ 2432771 w 3987321"/>
              <a:gd name="connsiteY5" fmla="*/ 334378 h 371576"/>
              <a:gd name="connsiteX6" fmla="*/ 2447286 w 3987321"/>
              <a:gd name="connsiteY6" fmla="*/ 44092 h 371576"/>
              <a:gd name="connsiteX0" fmla="*/ 2447286 w 3987321"/>
              <a:gd name="connsiteY0" fmla="*/ 290286 h 617770"/>
              <a:gd name="connsiteX1" fmla="*/ 3968499 w 3987321"/>
              <a:gd name="connsiteY1" fmla="*/ 304800 h 617770"/>
              <a:gd name="connsiteX2" fmla="*/ 1639825 w 3987321"/>
              <a:gd name="connsiteY2" fmla="*/ 0 h 617770"/>
              <a:gd name="connsiteX3" fmla="*/ 1242600 w 3987321"/>
              <a:gd name="connsiteY3" fmla="*/ 261258 h 617770"/>
              <a:gd name="connsiteX4" fmla="*/ 168543 w 3987321"/>
              <a:gd name="connsiteY4" fmla="*/ 275772 h 617770"/>
              <a:gd name="connsiteX5" fmla="*/ 241114 w 3987321"/>
              <a:gd name="connsiteY5" fmla="*/ 580572 h 617770"/>
              <a:gd name="connsiteX6" fmla="*/ 2432771 w 3987321"/>
              <a:gd name="connsiteY6" fmla="*/ 580572 h 617770"/>
              <a:gd name="connsiteX7" fmla="*/ 2447286 w 3987321"/>
              <a:gd name="connsiteY7" fmla="*/ 290286 h 617770"/>
              <a:gd name="connsiteX0" fmla="*/ 2431303 w 3971338"/>
              <a:gd name="connsiteY0" fmla="*/ 290286 h 617770"/>
              <a:gd name="connsiteX1" fmla="*/ 3952516 w 3971338"/>
              <a:gd name="connsiteY1" fmla="*/ 304800 h 617770"/>
              <a:gd name="connsiteX2" fmla="*/ 1623842 w 3971338"/>
              <a:gd name="connsiteY2" fmla="*/ 0 h 617770"/>
              <a:gd name="connsiteX3" fmla="*/ 946201 w 3971338"/>
              <a:gd name="connsiteY3" fmla="*/ 14516 h 617770"/>
              <a:gd name="connsiteX4" fmla="*/ 152560 w 3971338"/>
              <a:gd name="connsiteY4" fmla="*/ 275772 h 617770"/>
              <a:gd name="connsiteX5" fmla="*/ 225131 w 3971338"/>
              <a:gd name="connsiteY5" fmla="*/ 580572 h 617770"/>
              <a:gd name="connsiteX6" fmla="*/ 2416788 w 3971338"/>
              <a:gd name="connsiteY6" fmla="*/ 580572 h 617770"/>
              <a:gd name="connsiteX7" fmla="*/ 2431303 w 3971338"/>
              <a:gd name="connsiteY7" fmla="*/ 290286 h 617770"/>
              <a:gd name="connsiteX0" fmla="*/ 2429678 w 3969713"/>
              <a:gd name="connsiteY0" fmla="*/ 290286 h 617770"/>
              <a:gd name="connsiteX1" fmla="*/ 3950891 w 3969713"/>
              <a:gd name="connsiteY1" fmla="*/ 304800 h 617770"/>
              <a:gd name="connsiteX2" fmla="*/ 1622217 w 3969713"/>
              <a:gd name="connsiteY2" fmla="*/ 0 h 617770"/>
              <a:gd name="connsiteX3" fmla="*/ 944576 w 3969713"/>
              <a:gd name="connsiteY3" fmla="*/ 14516 h 617770"/>
              <a:gd name="connsiteX4" fmla="*/ 915080 w 3969713"/>
              <a:gd name="connsiteY4" fmla="*/ 304800 h 617770"/>
              <a:gd name="connsiteX5" fmla="*/ 150935 w 3969713"/>
              <a:gd name="connsiteY5" fmla="*/ 275772 h 617770"/>
              <a:gd name="connsiteX6" fmla="*/ 223506 w 3969713"/>
              <a:gd name="connsiteY6" fmla="*/ 580572 h 617770"/>
              <a:gd name="connsiteX7" fmla="*/ 2415163 w 3969713"/>
              <a:gd name="connsiteY7" fmla="*/ 580572 h 617770"/>
              <a:gd name="connsiteX8" fmla="*/ 2429678 w 3969713"/>
              <a:gd name="connsiteY8" fmla="*/ 290286 h 617770"/>
              <a:gd name="connsiteX0" fmla="*/ 2701332 w 4241367"/>
              <a:gd name="connsiteY0" fmla="*/ 290286 h 617770"/>
              <a:gd name="connsiteX1" fmla="*/ 4222545 w 4241367"/>
              <a:gd name="connsiteY1" fmla="*/ 304800 h 617770"/>
              <a:gd name="connsiteX2" fmla="*/ 1893871 w 4241367"/>
              <a:gd name="connsiteY2" fmla="*/ 0 h 617770"/>
              <a:gd name="connsiteX3" fmla="*/ 1216230 w 4241367"/>
              <a:gd name="connsiteY3" fmla="*/ 14516 h 617770"/>
              <a:gd name="connsiteX4" fmla="*/ 1186734 w 4241367"/>
              <a:gd name="connsiteY4" fmla="*/ 304800 h 617770"/>
              <a:gd name="connsiteX5" fmla="*/ 32445 w 4241367"/>
              <a:gd name="connsiteY5" fmla="*/ 319315 h 617770"/>
              <a:gd name="connsiteX6" fmla="*/ 495160 w 4241367"/>
              <a:gd name="connsiteY6" fmla="*/ 580572 h 617770"/>
              <a:gd name="connsiteX7" fmla="*/ 2686817 w 4241367"/>
              <a:gd name="connsiteY7" fmla="*/ 580572 h 617770"/>
              <a:gd name="connsiteX8" fmla="*/ 2701332 w 4241367"/>
              <a:gd name="connsiteY8" fmla="*/ 290286 h 617770"/>
              <a:gd name="connsiteX0" fmla="*/ 2880254 w 4420289"/>
              <a:gd name="connsiteY0" fmla="*/ 290286 h 617770"/>
              <a:gd name="connsiteX1" fmla="*/ 4401467 w 4420289"/>
              <a:gd name="connsiteY1" fmla="*/ 304800 h 617770"/>
              <a:gd name="connsiteX2" fmla="*/ 2072793 w 4420289"/>
              <a:gd name="connsiteY2" fmla="*/ 0 h 617770"/>
              <a:gd name="connsiteX3" fmla="*/ 1395152 w 4420289"/>
              <a:gd name="connsiteY3" fmla="*/ 14516 h 617770"/>
              <a:gd name="connsiteX4" fmla="*/ 1365656 w 4420289"/>
              <a:gd name="connsiteY4" fmla="*/ 304800 h 617770"/>
              <a:gd name="connsiteX5" fmla="*/ 211367 w 4420289"/>
              <a:gd name="connsiteY5" fmla="*/ 319315 h 617770"/>
              <a:gd name="connsiteX6" fmla="*/ 222978 w 4420289"/>
              <a:gd name="connsiteY6" fmla="*/ 580572 h 617770"/>
              <a:gd name="connsiteX7" fmla="*/ 2865739 w 4420289"/>
              <a:gd name="connsiteY7" fmla="*/ 580572 h 617770"/>
              <a:gd name="connsiteX8" fmla="*/ 2880254 w 4420289"/>
              <a:gd name="connsiteY8" fmla="*/ 290286 h 617770"/>
              <a:gd name="connsiteX0" fmla="*/ 2880254 w 4580019"/>
              <a:gd name="connsiteY0" fmla="*/ 290286 h 617770"/>
              <a:gd name="connsiteX1" fmla="*/ 4401467 w 4580019"/>
              <a:gd name="connsiteY1" fmla="*/ 304800 h 617770"/>
              <a:gd name="connsiteX2" fmla="*/ 4364890 w 4580019"/>
              <a:gd name="connsiteY2" fmla="*/ 43543 h 617770"/>
              <a:gd name="connsiteX3" fmla="*/ 2072793 w 4580019"/>
              <a:gd name="connsiteY3" fmla="*/ 0 h 617770"/>
              <a:gd name="connsiteX4" fmla="*/ 1395152 w 4580019"/>
              <a:gd name="connsiteY4" fmla="*/ 14516 h 617770"/>
              <a:gd name="connsiteX5" fmla="*/ 1365656 w 4580019"/>
              <a:gd name="connsiteY5" fmla="*/ 304800 h 617770"/>
              <a:gd name="connsiteX6" fmla="*/ 211367 w 4580019"/>
              <a:gd name="connsiteY6" fmla="*/ 319315 h 617770"/>
              <a:gd name="connsiteX7" fmla="*/ 222978 w 4580019"/>
              <a:gd name="connsiteY7" fmla="*/ 580572 h 617770"/>
              <a:gd name="connsiteX8" fmla="*/ 2865739 w 4580019"/>
              <a:gd name="connsiteY8" fmla="*/ 580572 h 617770"/>
              <a:gd name="connsiteX9" fmla="*/ 2880254 w 4580019"/>
              <a:gd name="connsiteY9" fmla="*/ 290286 h 61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019" h="617770">
                <a:moveTo>
                  <a:pt x="2880254" y="290286"/>
                </a:moveTo>
                <a:cubicBezTo>
                  <a:pt x="3136209" y="244324"/>
                  <a:pt x="4602248" y="309638"/>
                  <a:pt x="4401467" y="304800"/>
                </a:cubicBezTo>
                <a:cubicBezTo>
                  <a:pt x="4520890" y="285448"/>
                  <a:pt x="4753002" y="94343"/>
                  <a:pt x="4364890" y="43543"/>
                </a:cubicBezTo>
                <a:cubicBezTo>
                  <a:pt x="3976778" y="-7257"/>
                  <a:pt x="2439733" y="26609"/>
                  <a:pt x="2072793" y="0"/>
                </a:cubicBezTo>
                <a:cubicBezTo>
                  <a:pt x="1940385" y="87086"/>
                  <a:pt x="1513008" y="-36284"/>
                  <a:pt x="1395152" y="14516"/>
                </a:cubicBezTo>
                <a:cubicBezTo>
                  <a:pt x="1277296" y="65316"/>
                  <a:pt x="1497929" y="261257"/>
                  <a:pt x="1365656" y="304800"/>
                </a:cubicBezTo>
                <a:cubicBezTo>
                  <a:pt x="1233383" y="348343"/>
                  <a:pt x="401813" y="273353"/>
                  <a:pt x="211367" y="319315"/>
                </a:cubicBezTo>
                <a:cubicBezTo>
                  <a:pt x="20921" y="365277"/>
                  <a:pt x="-154393" y="529772"/>
                  <a:pt x="222978" y="580572"/>
                </a:cubicBezTo>
                <a:cubicBezTo>
                  <a:pt x="600349" y="631372"/>
                  <a:pt x="2422860" y="628953"/>
                  <a:pt x="2865739" y="580572"/>
                </a:cubicBezTo>
                <a:cubicBezTo>
                  <a:pt x="3308618" y="532191"/>
                  <a:pt x="2624299" y="336248"/>
                  <a:pt x="2880254" y="290286"/>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Freeform 12"/>
          <p:cNvSpPr/>
          <p:nvPr/>
        </p:nvSpPr>
        <p:spPr>
          <a:xfrm>
            <a:off x="1517097" y="4482760"/>
            <a:ext cx="4201531"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93789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4" grpId="1" animBg="1"/>
      <p:bldP spid="7" grpId="0" animBg="1"/>
      <p:bldP spid="7" grpId="1" animBg="1"/>
      <p:bldP spid="9" grpId="0" animBg="1"/>
      <p:bldP spid="9" grpId="1" animBg="1"/>
      <p:bldP spid="10" grpId="0" animBg="1"/>
      <p:bldP spid="10" grpId="1" animBg="1"/>
      <p:bldP spid="11" grpId="0" animBg="1"/>
      <p:bldP spid="13"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20638"/>
            <a:ext cx="8229600" cy="1730375"/>
          </a:xfrm>
        </p:spPr>
        <p:txBody>
          <a:bodyPr/>
          <a:lstStyle/>
          <a:p>
            <a:pPr eaLnBrk="1" hangingPunct="1"/>
            <a:r>
              <a:rPr lang="en-US" altLang="en-US" smtClean="0">
                <a:solidFill>
                  <a:schemeClr val="tx1"/>
                </a:solidFill>
              </a:rPr>
              <a:t>Elastic deformation</a:t>
            </a:r>
            <a:br>
              <a:rPr lang="en-US" altLang="en-US" smtClean="0">
                <a:solidFill>
                  <a:schemeClr val="tx1"/>
                </a:solidFill>
              </a:rPr>
            </a:br>
            <a:r>
              <a:rPr lang="en-US" altLang="en-US" smtClean="0">
                <a:solidFill>
                  <a:schemeClr val="tx1"/>
                </a:solidFill>
              </a:rPr>
              <a:t>= non-isomorphism</a:t>
            </a:r>
          </a:p>
        </p:txBody>
      </p:sp>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1114493884"/>
      </p:ext>
    </p:extLst>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8" name="Group 29"/>
          <p:cNvGrpSpPr>
            <a:grpSpLocks/>
          </p:cNvGrpSpPr>
          <p:nvPr/>
        </p:nvGrpSpPr>
        <p:grpSpPr bwMode="auto">
          <a:xfrm>
            <a:off x="3005138" y="5824538"/>
            <a:ext cx="3265487" cy="282575"/>
            <a:chOff x="3004726" y="5823939"/>
            <a:chExt cx="3265386" cy="283448"/>
          </a:xfrm>
        </p:grpSpPr>
        <p:sp>
          <p:nvSpPr>
            <p:cNvPr id="3" name="Oval 2"/>
            <p:cNvSpPr/>
            <p:nvPr/>
          </p:nvSpPr>
          <p:spPr bwMode="auto">
            <a:xfrm rot="18583957" flipH="1" flipV="1">
              <a:off x="2952693"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8583957" flipH="1" flipV="1">
              <a:off x="3232881"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8583957" flipH="1" flipV="1">
              <a:off x="3513859"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8583957" flipH="1" flipV="1">
              <a:off x="3794042"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8583957" flipH="1" flipV="1">
              <a:off x="4075020"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8583957" flipH="1" flipV="1">
              <a:off x="4355208"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8583957" flipH="1" flipV="1">
              <a:off x="4636187"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8583957" flipH="1" flipV="1">
              <a:off x="4916369"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8583957" flipH="1" flipV="1">
              <a:off x="5197348"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8583957" flipH="1" flipV="1">
              <a:off x="5477536"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8583957" flipH="1" flipV="1">
              <a:off x="5758514"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8583957" flipH="1" flipV="1">
              <a:off x="6038697"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499" name="Group 1"/>
          <p:cNvGrpSpPr>
            <a:grpSpLocks/>
          </p:cNvGrpSpPr>
          <p:nvPr/>
        </p:nvGrpSpPr>
        <p:grpSpPr bwMode="auto">
          <a:xfrm>
            <a:off x="3003550" y="1979613"/>
            <a:ext cx="3267075" cy="282575"/>
            <a:chOff x="3003957" y="1557582"/>
            <a:chExt cx="3266598" cy="283447"/>
          </a:xfrm>
        </p:grpSpPr>
        <p:sp>
          <p:nvSpPr>
            <p:cNvPr id="215" name="Oval 214"/>
            <p:cNvSpPr/>
            <p:nvPr/>
          </p:nvSpPr>
          <p:spPr bwMode="auto">
            <a:xfrm rot="18583957" flipH="1" flipV="1">
              <a:off x="2952708"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8583957" flipH="1" flipV="1">
              <a:off x="32328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8583957" flipH="1" flipV="1">
              <a:off x="3513810"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8583957" flipH="1" flipV="1">
              <a:off x="3793960"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8583957" flipH="1" flipV="1">
              <a:off x="407490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8583957" flipH="1" flipV="1">
              <a:off x="43550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8583957" flipH="1" flipV="1">
              <a:off x="4636009"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8583957" flipH="1" flipV="1">
              <a:off x="4916159"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8583957" flipH="1" flipV="1">
              <a:off x="5197105"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8583957" flipH="1" flipV="1">
              <a:off x="5477261"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8583957" flipH="1" flipV="1">
              <a:off x="5758208"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8583957" flipH="1" flipV="1">
              <a:off x="603835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0" name="Group 3"/>
          <p:cNvGrpSpPr>
            <a:grpSpLocks/>
          </p:cNvGrpSpPr>
          <p:nvPr/>
        </p:nvGrpSpPr>
        <p:grpSpPr bwMode="auto">
          <a:xfrm>
            <a:off x="3003550" y="1722438"/>
            <a:ext cx="3267075" cy="284162"/>
            <a:chOff x="3003958" y="1806680"/>
            <a:chExt cx="3266597" cy="283447"/>
          </a:xfrm>
        </p:grpSpPr>
        <p:sp>
          <p:nvSpPr>
            <p:cNvPr id="228" name="Oval 227"/>
            <p:cNvSpPr/>
            <p:nvPr/>
          </p:nvSpPr>
          <p:spPr bwMode="auto">
            <a:xfrm rot="18583957" flipH="1" flipV="1">
              <a:off x="2952709"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8583957" flipH="1" flipV="1">
              <a:off x="3232859"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8583957" flipH="1" flipV="1">
              <a:off x="351380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8583957" flipH="1" flipV="1">
              <a:off x="3793961"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8583957" flipH="1" flipV="1">
              <a:off x="407490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8583957" flipH="1" flipV="1">
              <a:off x="4355058"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8583957" flipH="1" flipV="1">
              <a:off x="4636004"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8583957" flipH="1" flipV="1">
              <a:off x="4916160"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8583957" flipH="1" flipV="1">
              <a:off x="5197106"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8583957" flipH="1" flipV="1">
              <a:off x="547725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8583957" flipH="1" flipV="1">
              <a:off x="5758203"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8583957" flipH="1" flipV="1">
              <a:off x="603835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1" name="Group 4"/>
          <p:cNvGrpSpPr>
            <a:grpSpLocks/>
          </p:cNvGrpSpPr>
          <p:nvPr/>
        </p:nvGrpSpPr>
        <p:grpSpPr bwMode="auto">
          <a:xfrm>
            <a:off x="3003550" y="2235200"/>
            <a:ext cx="3267075" cy="284163"/>
            <a:chOff x="3003957" y="2073360"/>
            <a:chExt cx="3266598" cy="283447"/>
          </a:xfrm>
        </p:grpSpPr>
        <p:sp>
          <p:nvSpPr>
            <p:cNvPr id="241" name="Oval 240"/>
            <p:cNvSpPr/>
            <p:nvPr/>
          </p:nvSpPr>
          <p:spPr bwMode="auto">
            <a:xfrm rot="18583957" flipH="1" flipV="1">
              <a:off x="2952708"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8583957" flipH="1" flipV="1">
              <a:off x="3232859"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8583957" flipH="1" flipV="1">
              <a:off x="351380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8583957" flipH="1" flipV="1">
              <a:off x="3793960"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8583957" flipH="1" flipV="1">
              <a:off x="407490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8583957" flipH="1" flipV="1">
              <a:off x="4355058"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8583957" flipH="1" flipV="1">
              <a:off x="4636004"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8583957" flipH="1" flipV="1">
              <a:off x="4916159"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8583957" flipH="1" flipV="1">
              <a:off x="5197105"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8583957" flipH="1" flipV="1">
              <a:off x="547725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8583957" flipH="1" flipV="1">
              <a:off x="5758203"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8583957" flipH="1" flipV="1">
              <a:off x="603835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2" name="Group 5"/>
          <p:cNvGrpSpPr>
            <a:grpSpLocks/>
          </p:cNvGrpSpPr>
          <p:nvPr/>
        </p:nvGrpSpPr>
        <p:grpSpPr bwMode="auto">
          <a:xfrm>
            <a:off x="3003550" y="2492375"/>
            <a:ext cx="3267075" cy="282575"/>
            <a:chOff x="3003958" y="2340043"/>
            <a:chExt cx="3266597" cy="283447"/>
          </a:xfrm>
        </p:grpSpPr>
        <p:sp>
          <p:nvSpPr>
            <p:cNvPr id="254" name="Oval 253"/>
            <p:cNvSpPr/>
            <p:nvPr/>
          </p:nvSpPr>
          <p:spPr bwMode="auto">
            <a:xfrm rot="18583957" flipH="1" flipV="1">
              <a:off x="295270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8583957" flipH="1" flipV="1">
              <a:off x="3232864"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8583957" flipH="1" flipV="1">
              <a:off x="351381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8583957" flipH="1" flipV="1">
              <a:off x="3793961"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8583957" flipH="1" flipV="1">
              <a:off x="4074908"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8583957" flipH="1" flipV="1">
              <a:off x="4355063"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8583957" flipH="1" flipV="1">
              <a:off x="4636009"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8583957" flipH="1" flipV="1">
              <a:off x="491615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8583957" flipH="1" flipV="1">
              <a:off x="5197105"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8583957" flipH="1" flipV="1">
              <a:off x="547726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8583957" flipH="1" flipV="1">
              <a:off x="5758208"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8583957" flipH="1" flipV="1">
              <a:off x="6038357"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3" name="Group 6"/>
          <p:cNvGrpSpPr>
            <a:grpSpLocks/>
          </p:cNvGrpSpPr>
          <p:nvPr/>
        </p:nvGrpSpPr>
        <p:grpSpPr bwMode="auto">
          <a:xfrm>
            <a:off x="3005138" y="2747963"/>
            <a:ext cx="3265487" cy="284162"/>
            <a:chOff x="3004726" y="2607660"/>
            <a:chExt cx="3265386" cy="283448"/>
          </a:xfrm>
        </p:grpSpPr>
        <p:sp>
          <p:nvSpPr>
            <p:cNvPr id="267" name="Oval 266"/>
            <p:cNvSpPr/>
            <p:nvPr/>
          </p:nvSpPr>
          <p:spPr bwMode="auto">
            <a:xfrm rot="18583957" flipH="1" flipV="1">
              <a:off x="2952693"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8583957" flipH="1" flipV="1">
              <a:off x="3232876"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8583957" flipH="1" flipV="1">
              <a:off x="3513854"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8583957" flipH="1" flipV="1">
              <a:off x="3794042"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8583957" flipH="1" flipV="1">
              <a:off x="4075021"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8583957" flipH="1" flipV="1">
              <a:off x="4355203"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8583957" flipH="1" flipV="1">
              <a:off x="4636182"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8583957" flipH="1" flipV="1">
              <a:off x="4916369"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8583957" flipH="1" flipV="1">
              <a:off x="5197349"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8583957" flipH="1" flipV="1">
              <a:off x="5477531"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8583957" flipH="1" flipV="1">
              <a:off x="5758509"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8583957" flipH="1" flipV="1">
              <a:off x="6038698"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4" name="Group 7"/>
          <p:cNvGrpSpPr>
            <a:grpSpLocks/>
          </p:cNvGrpSpPr>
          <p:nvPr/>
        </p:nvGrpSpPr>
        <p:grpSpPr bwMode="auto">
          <a:xfrm>
            <a:off x="3005138" y="3003550"/>
            <a:ext cx="3265487" cy="284163"/>
            <a:chOff x="3004726" y="2874341"/>
            <a:chExt cx="3265386" cy="283448"/>
          </a:xfrm>
        </p:grpSpPr>
        <p:sp>
          <p:nvSpPr>
            <p:cNvPr id="280" name="Oval 279"/>
            <p:cNvSpPr/>
            <p:nvPr/>
          </p:nvSpPr>
          <p:spPr bwMode="auto">
            <a:xfrm rot="18583957" flipH="1" flipV="1">
              <a:off x="2952693"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8583957" flipH="1" flipV="1">
              <a:off x="3232876"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8583957" flipH="1" flipV="1">
              <a:off x="3513854"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8583957" flipH="1" flipV="1">
              <a:off x="3794042"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8583957" flipH="1" flipV="1">
              <a:off x="4075020"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8583957" flipH="1" flipV="1">
              <a:off x="4355203"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8583957" flipH="1" flipV="1">
              <a:off x="4636183"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8583957" flipH="1" flipV="1">
              <a:off x="4916369"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8583957" flipH="1" flipV="1">
              <a:off x="5197348"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8583957" flipH="1" flipV="1">
              <a:off x="5477532"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8583957" flipH="1" flipV="1">
              <a:off x="5758510"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8583957" flipH="1" flipV="1">
              <a:off x="6038697"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5" name="Group 8"/>
          <p:cNvGrpSpPr>
            <a:grpSpLocks/>
          </p:cNvGrpSpPr>
          <p:nvPr/>
        </p:nvGrpSpPr>
        <p:grpSpPr bwMode="auto">
          <a:xfrm>
            <a:off x="3005138" y="3260725"/>
            <a:ext cx="3265487" cy="282575"/>
            <a:chOff x="3004726" y="3141023"/>
            <a:chExt cx="3265386" cy="283448"/>
          </a:xfrm>
        </p:grpSpPr>
        <p:sp>
          <p:nvSpPr>
            <p:cNvPr id="293" name="Oval 292"/>
            <p:cNvSpPr/>
            <p:nvPr/>
          </p:nvSpPr>
          <p:spPr bwMode="auto">
            <a:xfrm rot="18583957" flipH="1" flipV="1">
              <a:off x="2952693"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8583957" flipH="1" flipV="1">
              <a:off x="3232881"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8583957" flipH="1" flipV="1">
              <a:off x="3513859"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8583957" flipH="1" flipV="1">
              <a:off x="3794042"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8583957" flipH="1" flipV="1">
              <a:off x="4075020"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8583957" flipH="1" flipV="1">
              <a:off x="4355208"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8583957" flipH="1" flipV="1">
              <a:off x="4636187"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8583957" flipH="1" flipV="1">
              <a:off x="4916369"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8583957" flipH="1" flipV="1">
              <a:off x="5197348"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8583957" flipH="1" flipV="1">
              <a:off x="5477536"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8583957" flipH="1" flipV="1">
              <a:off x="5758514"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8583957" flipH="1" flipV="1">
              <a:off x="6038697"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6" name="Group 20"/>
          <p:cNvGrpSpPr>
            <a:grpSpLocks/>
          </p:cNvGrpSpPr>
          <p:nvPr/>
        </p:nvGrpSpPr>
        <p:grpSpPr bwMode="auto">
          <a:xfrm>
            <a:off x="3005138" y="3516313"/>
            <a:ext cx="3265487" cy="284162"/>
            <a:chOff x="3004726" y="3422218"/>
            <a:chExt cx="3265386" cy="283448"/>
          </a:xfrm>
        </p:grpSpPr>
        <p:sp>
          <p:nvSpPr>
            <p:cNvPr id="306" name="Oval 305"/>
            <p:cNvSpPr/>
            <p:nvPr/>
          </p:nvSpPr>
          <p:spPr bwMode="auto">
            <a:xfrm rot="18583957" flipH="1" flipV="1">
              <a:off x="2952693"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8583957" flipH="1" flipV="1">
              <a:off x="3232876"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8583957" flipH="1" flipV="1">
              <a:off x="3513854"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8583957" flipH="1" flipV="1">
              <a:off x="3794042"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8583957" flipH="1" flipV="1">
              <a:off x="4075021"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8583957" flipH="1" flipV="1">
              <a:off x="4355203"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8583957" flipH="1" flipV="1">
              <a:off x="4636182"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8583957" flipH="1" flipV="1">
              <a:off x="4916369"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8583957" flipH="1" flipV="1">
              <a:off x="5197349"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8583957" flipH="1" flipV="1">
              <a:off x="5477531"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8583957" flipH="1" flipV="1">
              <a:off x="5758509"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8583957" flipH="1" flipV="1">
              <a:off x="6038698"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7" name="Group 22"/>
          <p:cNvGrpSpPr>
            <a:grpSpLocks/>
          </p:cNvGrpSpPr>
          <p:nvPr/>
        </p:nvGrpSpPr>
        <p:grpSpPr bwMode="auto">
          <a:xfrm>
            <a:off x="3005138" y="4029075"/>
            <a:ext cx="3265487" cy="284163"/>
            <a:chOff x="3004726" y="3955581"/>
            <a:chExt cx="3265386" cy="283448"/>
          </a:xfrm>
        </p:grpSpPr>
        <p:sp>
          <p:nvSpPr>
            <p:cNvPr id="319" name="Oval 318"/>
            <p:cNvSpPr/>
            <p:nvPr/>
          </p:nvSpPr>
          <p:spPr bwMode="auto">
            <a:xfrm rot="18583957" flipH="1" flipV="1">
              <a:off x="2952693"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8583957" flipH="1" flipV="1">
              <a:off x="3232876"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8583957" flipH="1" flipV="1">
              <a:off x="3513854"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8583957" flipH="1" flipV="1">
              <a:off x="3794042"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8583957" flipH="1" flipV="1">
              <a:off x="4075020"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8583957" flipH="1" flipV="1">
              <a:off x="4355203"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8583957" flipH="1" flipV="1">
              <a:off x="4636183"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8583957" flipH="1" flipV="1">
              <a:off x="4916369"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8583957" flipH="1" flipV="1">
              <a:off x="5197348"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8583957" flipH="1" flipV="1">
              <a:off x="5477532"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8583957" flipH="1" flipV="1">
              <a:off x="5758510"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8583957" flipH="1" flipV="1">
              <a:off x="6038697"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8" name="Group 23"/>
          <p:cNvGrpSpPr>
            <a:grpSpLocks/>
          </p:cNvGrpSpPr>
          <p:nvPr/>
        </p:nvGrpSpPr>
        <p:grpSpPr bwMode="auto">
          <a:xfrm>
            <a:off x="3005138" y="4286250"/>
            <a:ext cx="3265487" cy="282575"/>
            <a:chOff x="3004726" y="4222263"/>
            <a:chExt cx="3265386" cy="283448"/>
          </a:xfrm>
        </p:grpSpPr>
        <p:sp>
          <p:nvSpPr>
            <p:cNvPr id="332" name="Oval 331"/>
            <p:cNvSpPr/>
            <p:nvPr/>
          </p:nvSpPr>
          <p:spPr bwMode="auto">
            <a:xfrm rot="18583957" flipH="1" flipV="1">
              <a:off x="2952693"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8583957" flipH="1" flipV="1">
              <a:off x="3232881"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8583957" flipH="1" flipV="1">
              <a:off x="3513859"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8583957" flipH="1" flipV="1">
              <a:off x="3794042"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8583957" flipH="1" flipV="1">
              <a:off x="4075020"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8583957" flipH="1" flipV="1">
              <a:off x="4355208"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8583957" flipH="1" flipV="1">
              <a:off x="4636187"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8583957" flipH="1" flipV="1">
              <a:off x="4916369"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8583957" flipH="1" flipV="1">
              <a:off x="5197348"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8583957" flipH="1" flipV="1">
              <a:off x="5477536"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8583957" flipH="1" flipV="1">
              <a:off x="5758514"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8583957" flipH="1" flipV="1">
              <a:off x="6038697"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9" name="Group 24"/>
          <p:cNvGrpSpPr>
            <a:grpSpLocks/>
          </p:cNvGrpSpPr>
          <p:nvPr/>
        </p:nvGrpSpPr>
        <p:grpSpPr bwMode="auto">
          <a:xfrm>
            <a:off x="3003550" y="4541838"/>
            <a:ext cx="3267075" cy="284162"/>
            <a:chOff x="3003957" y="4489595"/>
            <a:chExt cx="3266598" cy="283447"/>
          </a:xfrm>
        </p:grpSpPr>
        <p:sp>
          <p:nvSpPr>
            <p:cNvPr id="345" name="Oval 344"/>
            <p:cNvSpPr/>
            <p:nvPr/>
          </p:nvSpPr>
          <p:spPr bwMode="auto">
            <a:xfrm rot="18583957" flipH="1" flipV="1">
              <a:off x="295270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8583957" flipH="1" flipV="1">
              <a:off x="32328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8583957" flipH="1" flipV="1">
              <a:off x="3513805"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8583957" flipH="1" flipV="1">
              <a:off x="37939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8583957" flipH="1" flipV="1">
              <a:off x="4074907"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8583957" flipH="1" flipV="1">
              <a:off x="43550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8583957" flipH="1" flipV="1">
              <a:off x="4636004"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8583957" flipH="1" flipV="1">
              <a:off x="49161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8583957" flipH="1" flipV="1">
              <a:off x="5197106"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8583957" flipH="1" flipV="1">
              <a:off x="5477256"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8583957" flipH="1" flipV="1">
              <a:off x="5758203"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8583957" flipH="1" flipV="1">
              <a:off x="603835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0" name="Group 25"/>
          <p:cNvGrpSpPr>
            <a:grpSpLocks/>
          </p:cNvGrpSpPr>
          <p:nvPr/>
        </p:nvGrpSpPr>
        <p:grpSpPr bwMode="auto">
          <a:xfrm>
            <a:off x="3003550" y="4799013"/>
            <a:ext cx="3267075" cy="282575"/>
            <a:chOff x="3003958" y="4756278"/>
            <a:chExt cx="3266597" cy="283447"/>
          </a:xfrm>
        </p:grpSpPr>
        <p:sp>
          <p:nvSpPr>
            <p:cNvPr id="358" name="Oval 357"/>
            <p:cNvSpPr/>
            <p:nvPr/>
          </p:nvSpPr>
          <p:spPr bwMode="auto">
            <a:xfrm rot="18583957" flipH="1" flipV="1">
              <a:off x="295270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8583957" flipH="1" flipV="1">
              <a:off x="3232864"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8583957" flipH="1" flipV="1">
              <a:off x="351381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8583957" flipH="1" flipV="1">
              <a:off x="3793961"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8583957" flipH="1" flipV="1">
              <a:off x="4074908"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8583957" flipH="1" flipV="1">
              <a:off x="4355063"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8583957" flipH="1" flipV="1">
              <a:off x="4636009"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8583957" flipH="1" flipV="1">
              <a:off x="491615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8583957" flipH="1" flipV="1">
              <a:off x="5197105"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8583957" flipH="1" flipV="1">
              <a:off x="547726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8583957" flipH="1" flipV="1">
              <a:off x="5758208"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8583957" flipH="1" flipV="1">
              <a:off x="6038357"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1" name="Group 26"/>
          <p:cNvGrpSpPr>
            <a:grpSpLocks/>
          </p:cNvGrpSpPr>
          <p:nvPr/>
        </p:nvGrpSpPr>
        <p:grpSpPr bwMode="auto">
          <a:xfrm>
            <a:off x="3003550" y="5054600"/>
            <a:ext cx="3267075" cy="284163"/>
            <a:chOff x="3003957" y="5022958"/>
            <a:chExt cx="3266598" cy="283447"/>
          </a:xfrm>
        </p:grpSpPr>
        <p:sp>
          <p:nvSpPr>
            <p:cNvPr id="371" name="Oval 370"/>
            <p:cNvSpPr/>
            <p:nvPr/>
          </p:nvSpPr>
          <p:spPr bwMode="auto">
            <a:xfrm rot="18583957" flipH="1" flipV="1">
              <a:off x="2952708"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8583957" flipH="1" flipV="1">
              <a:off x="3232859"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8583957" flipH="1" flipV="1">
              <a:off x="351380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8583957" flipH="1" flipV="1">
              <a:off x="3793960"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8583957" flipH="1" flipV="1">
              <a:off x="407490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8583957" flipH="1" flipV="1">
              <a:off x="4355058"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8583957" flipH="1" flipV="1">
              <a:off x="4636004"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8583957" flipH="1" flipV="1">
              <a:off x="4916159"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8583957" flipH="1" flipV="1">
              <a:off x="5197105"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8583957" flipH="1" flipV="1">
              <a:off x="547725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8583957" flipH="1" flipV="1">
              <a:off x="5758203"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8583957" flipH="1" flipV="1">
              <a:off x="603835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2" name="Group 27"/>
          <p:cNvGrpSpPr>
            <a:grpSpLocks/>
          </p:cNvGrpSpPr>
          <p:nvPr/>
        </p:nvGrpSpPr>
        <p:grpSpPr bwMode="auto">
          <a:xfrm>
            <a:off x="3003550" y="5311775"/>
            <a:ext cx="3267075" cy="282575"/>
            <a:chOff x="3003958" y="5289641"/>
            <a:chExt cx="3266597" cy="283447"/>
          </a:xfrm>
        </p:grpSpPr>
        <p:sp>
          <p:nvSpPr>
            <p:cNvPr id="384" name="Oval 383"/>
            <p:cNvSpPr/>
            <p:nvPr/>
          </p:nvSpPr>
          <p:spPr bwMode="auto">
            <a:xfrm rot="18583957" flipH="1" flipV="1">
              <a:off x="295270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8583957" flipH="1" flipV="1">
              <a:off x="3232864"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8583957" flipH="1" flipV="1">
              <a:off x="351381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8583957" flipH="1" flipV="1">
              <a:off x="3793961"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8583957" flipH="1" flipV="1">
              <a:off x="4074908"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8583957" flipH="1" flipV="1">
              <a:off x="4355063"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8583957" flipH="1" flipV="1">
              <a:off x="4636009"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8583957" flipH="1" flipV="1">
              <a:off x="491615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8583957" flipH="1" flipV="1">
              <a:off x="5197105"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8583957" flipH="1" flipV="1">
              <a:off x="547726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8583957" flipH="1" flipV="1">
              <a:off x="5758208"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8583957" flipH="1" flipV="1">
              <a:off x="6038357"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3" name="Group 28"/>
          <p:cNvGrpSpPr>
            <a:grpSpLocks/>
          </p:cNvGrpSpPr>
          <p:nvPr/>
        </p:nvGrpSpPr>
        <p:grpSpPr bwMode="auto">
          <a:xfrm>
            <a:off x="3005138" y="5567363"/>
            <a:ext cx="3265487" cy="284162"/>
            <a:chOff x="3004726" y="5557258"/>
            <a:chExt cx="3265386" cy="283448"/>
          </a:xfrm>
        </p:grpSpPr>
        <p:sp>
          <p:nvSpPr>
            <p:cNvPr id="397" name="Oval 396"/>
            <p:cNvSpPr/>
            <p:nvPr/>
          </p:nvSpPr>
          <p:spPr bwMode="auto">
            <a:xfrm rot="18583957" flipH="1" flipV="1">
              <a:off x="2952693"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8583957" flipH="1" flipV="1">
              <a:off x="3232876"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8583957" flipH="1" flipV="1">
              <a:off x="3513854"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8583957" flipH="1" flipV="1">
              <a:off x="3794042"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8583957" flipH="1" flipV="1">
              <a:off x="4075021"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8583957" flipH="1" flipV="1">
              <a:off x="4355203"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8583957" flipH="1" flipV="1">
              <a:off x="4636182"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8583957" flipH="1" flipV="1">
              <a:off x="4916369"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8583957" flipH="1" flipV="1">
              <a:off x="5197349"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8583957" flipH="1" flipV="1">
              <a:off x="5477531"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8583957" flipH="1" flipV="1">
              <a:off x="5758509"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8583957" flipH="1" flipV="1">
              <a:off x="6038698"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4" name="Group 21"/>
          <p:cNvGrpSpPr>
            <a:grpSpLocks/>
          </p:cNvGrpSpPr>
          <p:nvPr/>
        </p:nvGrpSpPr>
        <p:grpSpPr bwMode="auto">
          <a:xfrm>
            <a:off x="3005138" y="3773488"/>
            <a:ext cx="3265487" cy="282575"/>
            <a:chOff x="3004726" y="3688900"/>
            <a:chExt cx="3265386" cy="283448"/>
          </a:xfrm>
        </p:grpSpPr>
        <p:sp>
          <p:nvSpPr>
            <p:cNvPr id="410" name="Oval 409"/>
            <p:cNvSpPr/>
            <p:nvPr/>
          </p:nvSpPr>
          <p:spPr bwMode="auto">
            <a:xfrm rot="18583957" flipH="1" flipV="1">
              <a:off x="2952693"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8583957" flipH="1" flipV="1">
              <a:off x="3232881"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8583957" flipH="1" flipV="1">
              <a:off x="3513859"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8583957" flipH="1" flipV="1">
              <a:off x="3794042"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8583957" flipH="1" flipV="1">
              <a:off x="4075020"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8583957" flipH="1" flipV="1">
              <a:off x="4355208"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8583957" flipH="1" flipV="1">
              <a:off x="4636187"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8583957" flipH="1" flipV="1">
              <a:off x="4916369"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8583957" flipH="1" flipV="1">
              <a:off x="5197348"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8583957" flipH="1" flipV="1">
              <a:off x="5477536"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8583957" flipH="1" flipV="1">
              <a:off x="5758514"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8583957" flipH="1" flipV="1">
              <a:off x="6038697"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06515" name="Rectangle 2"/>
          <p:cNvSpPr>
            <a:spLocks noGrp="1" noChangeArrowheads="1"/>
          </p:cNvSpPr>
          <p:nvPr>
            <p:ph type="title"/>
          </p:nvPr>
        </p:nvSpPr>
        <p:spPr>
          <a:xfrm>
            <a:off x="457200" y="20638"/>
            <a:ext cx="8229600" cy="1730375"/>
          </a:xfrm>
        </p:spPr>
        <p:txBody>
          <a:bodyPr/>
          <a:lstStyle/>
          <a:p>
            <a:pPr eaLnBrk="1" hangingPunct="1"/>
            <a:r>
              <a:rPr lang="en-US" altLang="en-US" smtClean="0">
                <a:solidFill>
                  <a:schemeClr val="tx1"/>
                </a:solidFill>
              </a:rPr>
              <a:t>Elastic deformation</a:t>
            </a:r>
            <a:br>
              <a:rPr lang="en-US" altLang="en-US" smtClean="0">
                <a:solidFill>
                  <a:schemeClr val="tx1"/>
                </a:solidFill>
              </a:rPr>
            </a:br>
            <a:r>
              <a:rPr lang="en-US" altLang="en-US" smtClean="0">
                <a:solidFill>
                  <a:schemeClr val="tx1"/>
                </a:solidFill>
              </a:rPr>
              <a:t>= non-isomorphism</a:t>
            </a:r>
          </a:p>
        </p:txBody>
      </p:sp>
    </p:spTree>
    <p:extLst>
      <p:ext uri="{BB962C8B-B14F-4D97-AF65-F5344CB8AC3E}">
        <p14:creationId xmlns:p14="http://schemas.microsoft.com/office/powerpoint/2010/main" val="4262345007"/>
      </p:ext>
    </p:extLst>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20638"/>
            <a:ext cx="8229600" cy="1641475"/>
          </a:xfrm>
        </p:spPr>
        <p:txBody>
          <a:bodyPr/>
          <a:lstStyle/>
          <a:p>
            <a:pPr eaLnBrk="1" hangingPunct="1"/>
            <a:r>
              <a:rPr lang="en-US" altLang="en-US" smtClean="0">
                <a:solidFill>
                  <a:schemeClr val="tx1"/>
                </a:solidFill>
              </a:rPr>
              <a:t>Plastic deformation</a:t>
            </a:r>
            <a:br>
              <a:rPr lang="en-US" altLang="en-US" smtClean="0">
                <a:solidFill>
                  <a:schemeClr val="tx1"/>
                </a:solidFill>
              </a:rPr>
            </a:br>
            <a:r>
              <a:rPr lang="en-US" altLang="en-US" smtClean="0">
                <a:solidFill>
                  <a:schemeClr val="tx1"/>
                </a:solidFill>
              </a:rPr>
              <a:t>= poor diffraction</a:t>
            </a:r>
          </a:p>
        </p:txBody>
      </p:sp>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2819013870"/>
      </p:ext>
    </p:extLst>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7848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7637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19986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25107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03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757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083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2607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5131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0179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2703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5227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7736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0260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278438"/>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5324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7655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8750" name="Rectangle 2"/>
          <p:cNvSpPr>
            <a:spLocks noGrp="1" noChangeArrowheads="1"/>
          </p:cNvSpPr>
          <p:nvPr>
            <p:ph type="title"/>
          </p:nvPr>
        </p:nvSpPr>
        <p:spPr>
          <a:xfrm>
            <a:off x="457200" y="20638"/>
            <a:ext cx="8229600" cy="1641475"/>
          </a:xfrm>
        </p:spPr>
        <p:txBody>
          <a:bodyPr/>
          <a:lstStyle/>
          <a:p>
            <a:pPr eaLnBrk="1" hangingPunct="1"/>
            <a:r>
              <a:rPr lang="en-US" altLang="en-US" smtClean="0">
                <a:solidFill>
                  <a:schemeClr val="tx1"/>
                </a:solidFill>
              </a:rPr>
              <a:t>Plastic deformation</a:t>
            </a:r>
            <a:br>
              <a:rPr lang="en-US" altLang="en-US" smtClean="0">
                <a:solidFill>
                  <a:schemeClr val="tx1"/>
                </a:solidFill>
              </a:rPr>
            </a:br>
            <a:r>
              <a:rPr lang="en-US" altLang="en-US" smtClean="0">
                <a:solidFill>
                  <a:schemeClr val="tx1"/>
                </a:solidFill>
              </a:rPr>
              <a:t>= poor diffraction</a:t>
            </a:r>
          </a:p>
        </p:txBody>
      </p:sp>
    </p:spTree>
    <p:extLst>
      <p:ext uri="{BB962C8B-B14F-4D97-AF65-F5344CB8AC3E}">
        <p14:creationId xmlns:p14="http://schemas.microsoft.com/office/powerpoint/2010/main" val="919446502"/>
      </p:ext>
    </p:extLst>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528638" y="4743450"/>
            <a:ext cx="7945437"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a:ea typeface="MS PGothic" pitchFamily="34" charset="-128"/>
              </a:rPr>
              <a:t>Efremov, R. G. &amp; Sazanov, L. A. (2011)."Structure of the membrane domain of respiratory complex I", </a:t>
            </a:r>
            <a:r>
              <a:rPr lang="en-US" altLang="en-US" sz="1600" i="1">
                <a:ea typeface="MS PGothic" pitchFamily="34" charset="-128"/>
              </a:rPr>
              <a:t>Nature</a:t>
            </a:r>
            <a:r>
              <a:rPr lang="en-US" altLang="en-US" sz="1600">
                <a:ea typeface="MS PGothic" pitchFamily="34" charset="-128"/>
              </a:rPr>
              <a:t> </a:t>
            </a:r>
            <a:r>
              <a:rPr lang="en-US" altLang="en-US" sz="1600" b="1">
                <a:ea typeface="MS PGothic" pitchFamily="34" charset="-128"/>
              </a:rPr>
              <a:t>476</a:t>
            </a:r>
            <a:r>
              <a:rPr lang="en-US" altLang="en-US" sz="1600">
                <a:ea typeface="MS PGothic" pitchFamily="34" charset="-128"/>
              </a:rPr>
              <a:t>, 414-420. </a:t>
            </a:r>
          </a:p>
          <a:p>
            <a:pPr eaLnBrk="1" hangingPunct="1">
              <a:spcBef>
                <a:spcPct val="0"/>
              </a:spcBef>
              <a:buFontTx/>
              <a:buNone/>
            </a:pPr>
            <a:r>
              <a:rPr lang="en-US" altLang="en-US" sz="1400">
                <a:ea typeface="MS PGothic" pitchFamily="34" charset="-128"/>
              </a:rPr>
              <a:t>“To improve diffraction properties, crystals were slowly cooled to 4 C, placed into micro-dialysis buttons, and mother liquor was exchanged by dialysis for 0.1 M sodium acetate (pH 4.8), 0.15 M sodium tartrate (pH 5.0), 30% PEG4000, 0.1% sodium cholate and 12.5% glycerol over a period of 5 days.”</a:t>
            </a:r>
          </a:p>
        </p:txBody>
      </p:sp>
      <p:sp>
        <p:nvSpPr>
          <p:cNvPr id="141315" name="Title 1"/>
          <p:cNvSpPr>
            <a:spLocks noGrp="1"/>
          </p:cNvSpPr>
          <p:nvPr>
            <p:ph type="title"/>
          </p:nvPr>
        </p:nvSpPr>
        <p:spPr/>
        <p:txBody>
          <a:bodyPr>
            <a:normAutofit fontScale="90000"/>
          </a:bodyPr>
          <a:lstStyle/>
          <a:p>
            <a:r>
              <a:rPr lang="en-US" altLang="en-US" smtClean="0"/>
              <a:t>… but does it work for membrane proteins?</a:t>
            </a:r>
          </a:p>
        </p:txBody>
      </p:sp>
      <p:sp>
        <p:nvSpPr>
          <p:cNvPr id="141316" name="Content Placeholder 2"/>
          <p:cNvSpPr>
            <a:spLocks noGrp="1"/>
          </p:cNvSpPr>
          <p:nvPr>
            <p:ph idx="1"/>
          </p:nvPr>
        </p:nvSpPr>
        <p:spPr>
          <a:xfrm>
            <a:off x="457200" y="1728788"/>
            <a:ext cx="8229600" cy="3040062"/>
          </a:xfrm>
        </p:spPr>
        <p:txBody>
          <a:bodyPr/>
          <a:lstStyle/>
          <a:p>
            <a:pPr marL="0" indent="0">
              <a:buFontTx/>
              <a:buNone/>
            </a:pPr>
            <a:r>
              <a:rPr lang="en-US" altLang="en-US" sz="1600" b="1" smtClean="0"/>
              <a:t>CCP4BB:</a:t>
            </a:r>
            <a:endParaRPr lang="en-US" altLang="en-US" sz="1400" smtClean="0"/>
          </a:p>
          <a:p>
            <a:pPr marL="0" indent="0">
              <a:buFontTx/>
              <a:buNone/>
            </a:pPr>
            <a:r>
              <a:rPr lang="en-US" altLang="en-US" sz="1400" smtClean="0"/>
              <a:t>“We used it for a large membrane protein complex and diffraction improved from ~7 to 2.7 A. The crystal is fished out and put into mother liquor solution in the button, sealed with dialysis membrane and the button is then placed into about 5 mls of mother liquor with slightly higher PEG concentration. Then you just exchange outside buffer every day or so for solutions containing higher concentrations of PEG. We went from ~9 to 30 % PEG4000 in about a week. You can easily observe crystal under microscope and if it cracks - you went too far/too quickly with PEG and need to use a bit less next time. Also, this method allows you to control all other components of the dehydrating solution - we needed to decrease salt concentration at the same time as increasing PEG. You can also introduce/increase cryo-protectant concentration at the same time. With these crystals, otherwise excellent dehydration machines already mentioned did not work, possibly because the process had to be really slow.”</a:t>
            </a:r>
          </a:p>
        </p:txBody>
      </p:sp>
      <p:sp>
        <p:nvSpPr>
          <p:cNvPr id="4" name="Oval 3"/>
          <p:cNvSpPr/>
          <p:nvPr/>
        </p:nvSpPr>
        <p:spPr>
          <a:xfrm>
            <a:off x="425450" y="5873750"/>
            <a:ext cx="1017588" cy="3429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4"/>
          <p:cNvSpPr/>
          <p:nvPr/>
        </p:nvSpPr>
        <p:spPr>
          <a:xfrm>
            <a:off x="6735763" y="1968500"/>
            <a:ext cx="1158875" cy="4381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p:cNvSpPr/>
          <p:nvPr/>
        </p:nvSpPr>
        <p:spPr>
          <a:xfrm>
            <a:off x="4070350" y="2882900"/>
            <a:ext cx="1466850" cy="3429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p:cNvSpPr/>
          <p:nvPr/>
        </p:nvSpPr>
        <p:spPr>
          <a:xfrm>
            <a:off x="482600" y="5218113"/>
            <a:ext cx="2943225" cy="3429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268765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5" grpId="0" animBg="1"/>
      <p:bldP spid="7" grpId="0" animBg="1"/>
      <p:bldP spid="8"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0" y="0"/>
            <a:ext cx="9144000" cy="1427163"/>
          </a:xfrm>
        </p:spPr>
        <p:txBody>
          <a:bodyPr/>
          <a:lstStyle/>
          <a:p>
            <a:pPr eaLnBrk="1" hangingPunct="1"/>
            <a:r>
              <a:rPr lang="en-US" altLang="en-US" dirty="0" smtClean="0"/>
              <a:t>And the dominant source of error is…</a:t>
            </a:r>
          </a:p>
        </p:txBody>
      </p:sp>
      <p:sp>
        <p:nvSpPr>
          <p:cNvPr id="2290691" name="Rectangle 3"/>
          <p:cNvSpPr>
            <a:spLocks noGrp="1" noChangeArrowheads="1"/>
          </p:cNvSpPr>
          <p:nvPr>
            <p:ph type="body" idx="1"/>
          </p:nvPr>
        </p:nvSpPr>
        <p:spPr>
          <a:xfrm>
            <a:off x="457200" y="1600200"/>
            <a:ext cx="8686800" cy="4976813"/>
          </a:xfrm>
        </p:spPr>
        <p:txBody>
          <a:bodyPr/>
          <a:lstStyle/>
          <a:p>
            <a:r>
              <a:rPr lang="en-US" altLang="en-US" sz="4000" dirty="0" smtClean="0">
                <a:solidFill>
                  <a:schemeClr val="bg1">
                    <a:lumMod val="75000"/>
                  </a:schemeClr>
                </a:solidFill>
              </a:rPr>
              <a:t>Resolution</a:t>
            </a:r>
          </a:p>
          <a:p>
            <a:pPr lvl="1" eaLnBrk="1" hangingPunct="1">
              <a:buFontTx/>
              <a:buNone/>
            </a:pPr>
            <a:r>
              <a:rPr lang="en-US" altLang="en-US" sz="3600" dirty="0" smtClean="0">
                <a:solidFill>
                  <a:schemeClr val="bg1">
                    <a:lumMod val="75000"/>
                  </a:schemeClr>
                </a:solidFill>
              </a:rPr>
              <a:t>Disorder </a:t>
            </a:r>
            <a:r>
              <a:rPr lang="en-US" altLang="en-US" sz="2400" dirty="0" smtClean="0">
                <a:solidFill>
                  <a:schemeClr val="bg1">
                    <a:lumMod val="75000"/>
                  </a:schemeClr>
                </a:solidFill>
              </a:rPr>
              <a:t>(including Radiation Damage)</a:t>
            </a:r>
            <a:endParaRPr lang="en-US" altLang="en-US" sz="3600" dirty="0" smtClean="0">
              <a:solidFill>
                <a:schemeClr val="bg1">
                  <a:lumMod val="75000"/>
                </a:schemeClr>
              </a:solidFill>
            </a:endParaRPr>
          </a:p>
          <a:p>
            <a:pPr lvl="1" eaLnBrk="1" hangingPunct="1">
              <a:buFontTx/>
              <a:buNone/>
            </a:pPr>
            <a:r>
              <a:rPr lang="en-US" altLang="en-US" sz="3600" dirty="0" smtClean="0">
                <a:solidFill>
                  <a:schemeClr val="bg1">
                    <a:lumMod val="75000"/>
                  </a:schemeClr>
                </a:solidFill>
              </a:rPr>
              <a:t>Background</a:t>
            </a:r>
          </a:p>
          <a:p>
            <a:pPr eaLnBrk="1" hangingPunct="1"/>
            <a:r>
              <a:rPr lang="en-US" altLang="en-US" sz="4000" dirty="0" smtClean="0"/>
              <a:t>Phases</a:t>
            </a:r>
          </a:p>
          <a:p>
            <a:pPr lvl="1" eaLnBrk="1" hangingPunct="1">
              <a:buFontTx/>
              <a:buNone/>
            </a:pPr>
            <a:r>
              <a:rPr lang="en-US" altLang="en-US" sz="3600" dirty="0" smtClean="0">
                <a:solidFill>
                  <a:schemeClr val="bg1">
                    <a:lumMod val="75000"/>
                  </a:schemeClr>
                </a:solidFill>
              </a:rPr>
              <a:t>Non-isomorphism </a:t>
            </a:r>
            <a:r>
              <a:rPr lang="en-US" altLang="en-US" sz="2400" dirty="0" smtClean="0">
                <a:solidFill>
                  <a:schemeClr val="bg1">
                    <a:lumMod val="75000"/>
                  </a:schemeClr>
                </a:solidFill>
              </a:rPr>
              <a:t>(including Radiation Damage)</a:t>
            </a:r>
            <a:endParaRPr lang="en-US" altLang="en-US" sz="3600" dirty="0" smtClean="0">
              <a:solidFill>
                <a:schemeClr val="bg1">
                  <a:lumMod val="75000"/>
                </a:schemeClr>
              </a:solidFill>
            </a:endParaRPr>
          </a:p>
          <a:p>
            <a:pPr lvl="1" eaLnBrk="1" hangingPunct="1">
              <a:buFontTx/>
              <a:buNone/>
            </a:pPr>
            <a:r>
              <a:rPr lang="en-US" altLang="en-US" sz="3600" dirty="0" smtClean="0">
                <a:solidFill>
                  <a:srgbClr val="EA0000"/>
                </a:solidFill>
              </a:rPr>
              <a:t>Vibration (beam, </a:t>
            </a:r>
            <a:r>
              <a:rPr lang="en-US" altLang="en-US" sz="3600" dirty="0" err="1" smtClean="0">
                <a:solidFill>
                  <a:srgbClr val="EA0000"/>
                </a:solidFill>
              </a:rPr>
              <a:t>xtal</a:t>
            </a:r>
            <a:r>
              <a:rPr lang="en-US" altLang="en-US" sz="3600" dirty="0" smtClean="0">
                <a:solidFill>
                  <a:srgbClr val="EA0000"/>
                </a:solidFill>
              </a:rPr>
              <a:t>, spindle, etc.)</a:t>
            </a:r>
          </a:p>
          <a:p>
            <a:pPr lvl="1" eaLnBrk="1" hangingPunct="1">
              <a:buFontTx/>
              <a:buNone/>
            </a:pPr>
            <a:r>
              <a:rPr lang="en-US" altLang="en-US" sz="3600" dirty="0" smtClean="0">
                <a:solidFill>
                  <a:srgbClr val="EA0000"/>
                </a:solidFill>
              </a:rPr>
              <a:t>Detector calibration</a:t>
            </a:r>
            <a:endParaRPr lang="en-US" altLang="en-US" sz="3200" dirty="0" smtClean="0">
              <a:solidFill>
                <a:srgbClr val="008000"/>
              </a:solidFill>
            </a:endParaRPr>
          </a:p>
        </p:txBody>
      </p:sp>
    </p:spTree>
    <p:extLst>
      <p:ext uri="{BB962C8B-B14F-4D97-AF65-F5344CB8AC3E}">
        <p14:creationId xmlns:p14="http://schemas.microsoft.com/office/powerpoint/2010/main" val="1472281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238898" y="6334780"/>
            <a:ext cx="9236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pPr>
            <a:r>
              <a:rPr lang="en-US" altLang="en-US" sz="2800" b="1" dirty="0" smtClean="0">
                <a:solidFill>
                  <a:srgbClr val="000000"/>
                </a:solidFill>
                <a:latin typeface="Arial"/>
                <a:cs typeface="Arial" charset="0"/>
              </a:rPr>
              <a:t>time</a:t>
            </a:r>
            <a:endParaRPr lang="en-US" altLang="en-US" sz="2800" b="1" dirty="0">
              <a:solidFill>
                <a:srgbClr val="000000"/>
              </a:solidFill>
              <a:latin typeface="Arial"/>
              <a:cs typeface="Arial" charset="0"/>
            </a:endParaRPr>
          </a:p>
        </p:txBody>
      </p:sp>
      <p:sp>
        <p:nvSpPr>
          <p:cNvPr id="3077" name="Text Box 5"/>
          <p:cNvSpPr txBox="1">
            <a:spLocks noChangeArrowheads="1"/>
          </p:cNvSpPr>
          <p:nvPr/>
        </p:nvSpPr>
        <p:spPr bwMode="auto">
          <a:xfrm rot="-5400000">
            <a:off x="391396" y="3753207"/>
            <a:ext cx="16642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pPr>
            <a:r>
              <a:rPr lang="en-US" altLang="en-US" sz="2800" b="1" dirty="0" smtClean="0">
                <a:solidFill>
                  <a:srgbClr val="000000"/>
                </a:solidFill>
                <a:latin typeface="Arial"/>
                <a:cs typeface="Arial" charset="0"/>
              </a:rPr>
              <a:t>intensity</a:t>
            </a:r>
            <a:endParaRPr lang="en-US" altLang="en-US" sz="2800" b="1" dirty="0">
              <a:solidFill>
                <a:srgbClr val="000000"/>
              </a:solidFill>
              <a:latin typeface="Arial"/>
              <a:cs typeface="Arial" charset="0"/>
            </a:endParaRPr>
          </a:p>
        </p:txBody>
      </p:sp>
      <p:sp>
        <p:nvSpPr>
          <p:cNvPr id="6" name="Freeform 6"/>
          <p:cNvSpPr>
            <a:spLocks/>
          </p:cNvSpPr>
          <p:nvPr/>
        </p:nvSpPr>
        <p:spPr bwMode="auto">
          <a:xfrm>
            <a:off x="1770967" y="2511366"/>
            <a:ext cx="5826856" cy="3330671"/>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 name="connsiteX0" fmla="*/ 0 w 7141"/>
              <a:gd name="connsiteY0" fmla="*/ 9992 h 10005"/>
              <a:gd name="connsiteX1" fmla="*/ 312 w 7141"/>
              <a:gd name="connsiteY1" fmla="*/ 9376 h 10005"/>
              <a:gd name="connsiteX2" fmla="*/ 1531 w 7141"/>
              <a:gd name="connsiteY2" fmla="*/ 6751 h 10005"/>
              <a:gd name="connsiteX3" fmla="*/ 2263 w 7141"/>
              <a:gd name="connsiteY3" fmla="*/ 1 h 10005"/>
              <a:gd name="connsiteX4" fmla="*/ 2751 w 7141"/>
              <a:gd name="connsiteY4" fmla="*/ 6376 h 10005"/>
              <a:gd name="connsiteX5" fmla="*/ 3239 w 7141"/>
              <a:gd name="connsiteY5" fmla="*/ 8626 h 10005"/>
              <a:gd name="connsiteX6" fmla="*/ 4458 w 7141"/>
              <a:gd name="connsiteY6" fmla="*/ 9751 h 10005"/>
              <a:gd name="connsiteX7" fmla="*/ 7141 w 7141"/>
              <a:gd name="connsiteY7" fmla="*/ 9751 h 10005"/>
              <a:gd name="connsiteX0" fmla="*/ 0 w 10000"/>
              <a:gd name="connsiteY0" fmla="*/ 9987 h 10085"/>
              <a:gd name="connsiteX1" fmla="*/ 1388 w 10000"/>
              <a:gd name="connsiteY1" fmla="*/ 9733 h 10085"/>
              <a:gd name="connsiteX2" fmla="*/ 2144 w 10000"/>
              <a:gd name="connsiteY2" fmla="*/ 6748 h 10085"/>
              <a:gd name="connsiteX3" fmla="*/ 3169 w 10000"/>
              <a:gd name="connsiteY3" fmla="*/ 1 h 10085"/>
              <a:gd name="connsiteX4" fmla="*/ 3852 w 10000"/>
              <a:gd name="connsiteY4" fmla="*/ 6373 h 10085"/>
              <a:gd name="connsiteX5" fmla="*/ 4536 w 10000"/>
              <a:gd name="connsiteY5" fmla="*/ 8622 h 10085"/>
              <a:gd name="connsiteX6" fmla="*/ 6243 w 10000"/>
              <a:gd name="connsiteY6" fmla="*/ 9746 h 10085"/>
              <a:gd name="connsiteX7" fmla="*/ 10000 w 10000"/>
              <a:gd name="connsiteY7" fmla="*/ 9746 h 10085"/>
              <a:gd name="connsiteX0" fmla="*/ 0 w 10000"/>
              <a:gd name="connsiteY0" fmla="*/ 9987 h 10085"/>
              <a:gd name="connsiteX1" fmla="*/ 1388 w 10000"/>
              <a:gd name="connsiteY1" fmla="*/ 9733 h 10085"/>
              <a:gd name="connsiteX2" fmla="*/ 2144 w 10000"/>
              <a:gd name="connsiteY2" fmla="*/ 6748 h 10085"/>
              <a:gd name="connsiteX3" fmla="*/ 3169 w 10000"/>
              <a:gd name="connsiteY3" fmla="*/ 1 h 10085"/>
              <a:gd name="connsiteX4" fmla="*/ 4065 w 10000"/>
              <a:gd name="connsiteY4" fmla="*/ 6132 h 10085"/>
              <a:gd name="connsiteX5" fmla="*/ 4536 w 10000"/>
              <a:gd name="connsiteY5" fmla="*/ 8622 h 10085"/>
              <a:gd name="connsiteX6" fmla="*/ 6243 w 10000"/>
              <a:gd name="connsiteY6" fmla="*/ 9746 h 10085"/>
              <a:gd name="connsiteX7" fmla="*/ 10000 w 10000"/>
              <a:gd name="connsiteY7" fmla="*/ 9746 h 10085"/>
              <a:gd name="connsiteX0" fmla="*/ 0 w 6243"/>
              <a:gd name="connsiteY0" fmla="*/ 9987 h 10085"/>
              <a:gd name="connsiteX1" fmla="*/ 1388 w 6243"/>
              <a:gd name="connsiteY1" fmla="*/ 9733 h 10085"/>
              <a:gd name="connsiteX2" fmla="*/ 2144 w 6243"/>
              <a:gd name="connsiteY2" fmla="*/ 6748 h 10085"/>
              <a:gd name="connsiteX3" fmla="*/ 3169 w 6243"/>
              <a:gd name="connsiteY3" fmla="*/ 1 h 10085"/>
              <a:gd name="connsiteX4" fmla="*/ 4065 w 6243"/>
              <a:gd name="connsiteY4" fmla="*/ 6132 h 10085"/>
              <a:gd name="connsiteX5" fmla="*/ 4536 w 6243"/>
              <a:gd name="connsiteY5" fmla="*/ 8622 h 10085"/>
              <a:gd name="connsiteX6" fmla="*/ 6243 w 6243"/>
              <a:gd name="connsiteY6" fmla="*/ 9746 h 10085"/>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266 w 10000"/>
              <a:gd name="connsiteY5" fmla="*/ 8549 h 10012"/>
              <a:gd name="connsiteX6" fmla="*/ 10000 w 10000"/>
              <a:gd name="connsiteY6" fmla="*/ 10012 h 10012"/>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620 w 10000"/>
              <a:gd name="connsiteY5" fmla="*/ 9401 h 10012"/>
              <a:gd name="connsiteX6" fmla="*/ 10000 w 10000"/>
              <a:gd name="connsiteY6" fmla="*/ 10012 h 10012"/>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620 w 10000"/>
              <a:gd name="connsiteY5" fmla="*/ 9401 h 10012"/>
              <a:gd name="connsiteX6" fmla="*/ 10000 w 10000"/>
              <a:gd name="connsiteY6" fmla="*/ 10012 h 10012"/>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620 w 10000"/>
              <a:gd name="connsiteY5" fmla="*/ 9401 h 10012"/>
              <a:gd name="connsiteX6" fmla="*/ 10000 w 10000"/>
              <a:gd name="connsiteY6" fmla="*/ 10012 h 1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12">
                <a:moveTo>
                  <a:pt x="0" y="9903"/>
                </a:moveTo>
                <a:cubicBezTo>
                  <a:pt x="2736" y="9616"/>
                  <a:pt x="1629" y="9991"/>
                  <a:pt x="2223" y="9651"/>
                </a:cubicBezTo>
                <a:cubicBezTo>
                  <a:pt x="2817" y="9311"/>
                  <a:pt x="2959" y="8299"/>
                  <a:pt x="3434" y="6691"/>
                </a:cubicBezTo>
                <a:cubicBezTo>
                  <a:pt x="3910" y="5083"/>
                  <a:pt x="4564" y="103"/>
                  <a:pt x="5076" y="1"/>
                </a:cubicBezTo>
                <a:cubicBezTo>
                  <a:pt x="5589" y="-101"/>
                  <a:pt x="6087" y="4513"/>
                  <a:pt x="6511" y="6080"/>
                </a:cubicBezTo>
                <a:cubicBezTo>
                  <a:pt x="6935" y="7647"/>
                  <a:pt x="7039" y="8746"/>
                  <a:pt x="7620" y="9401"/>
                </a:cubicBezTo>
                <a:cubicBezTo>
                  <a:pt x="8201" y="10056"/>
                  <a:pt x="8542" y="9825"/>
                  <a:pt x="10000" y="10012"/>
                </a:cubicBezTo>
              </a:path>
            </a:pathLst>
          </a:custGeom>
          <a:solidFill>
            <a:srgbClr val="00B000"/>
          </a:solidFill>
          <a:ln w="9525">
            <a:solidFill>
              <a:schemeClr val="tx1"/>
            </a:solidFill>
            <a:round/>
            <a:headEnd/>
            <a:tailEnd/>
          </a:ln>
          <a:effectLst/>
          <a:extLst/>
        </p:spPr>
        <p:txBody>
          <a:bodyPr/>
          <a:lstStyle/>
          <a:p>
            <a:pPr fontAlgn="auto">
              <a:spcBef>
                <a:spcPts val="0"/>
              </a:spcBef>
              <a:spcAft>
                <a:spcPts val="0"/>
              </a:spcAft>
            </a:pPr>
            <a:endParaRPr lang="en-US">
              <a:solidFill>
                <a:srgbClr val="000000"/>
              </a:solidFill>
              <a:latin typeface="Arial"/>
              <a:cs typeface="Arial" charset="0"/>
            </a:endParaRPr>
          </a:p>
        </p:txBody>
      </p:sp>
      <p:grpSp>
        <p:nvGrpSpPr>
          <p:cNvPr id="4" name="Group 3"/>
          <p:cNvGrpSpPr/>
          <p:nvPr/>
        </p:nvGrpSpPr>
        <p:grpSpPr>
          <a:xfrm>
            <a:off x="4069724" y="1886739"/>
            <a:ext cx="1314784" cy="3953814"/>
            <a:chOff x="4069724" y="1326524"/>
            <a:chExt cx="1314784" cy="3953814"/>
          </a:xfrm>
        </p:grpSpPr>
        <p:sp>
          <p:nvSpPr>
            <p:cNvPr id="2" name="Rectangle 1"/>
            <p:cNvSpPr/>
            <p:nvPr/>
          </p:nvSpPr>
          <p:spPr>
            <a:xfrm>
              <a:off x="4481848" y="1815921"/>
              <a:ext cx="489397" cy="346441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 name="TextBox 2"/>
            <p:cNvSpPr txBox="1"/>
            <p:nvPr/>
          </p:nvSpPr>
          <p:spPr>
            <a:xfrm>
              <a:off x="4069724" y="1326524"/>
              <a:ext cx="1314784" cy="461665"/>
            </a:xfrm>
            <a:prstGeom prst="rect">
              <a:avLst/>
            </a:prstGeom>
            <a:noFill/>
          </p:spPr>
          <p:txBody>
            <a:bodyPr wrap="none" rtlCol="0">
              <a:spAutoFit/>
            </a:bodyPr>
            <a:lstStyle/>
            <a:p>
              <a:pPr fontAlgn="auto">
                <a:spcBef>
                  <a:spcPts val="0"/>
                </a:spcBef>
                <a:spcAft>
                  <a:spcPts val="0"/>
                </a:spcAft>
              </a:pPr>
              <a:r>
                <a:rPr lang="en-US" sz="2400" b="1" dirty="0" smtClean="0">
                  <a:solidFill>
                    <a:srgbClr val="FF0000"/>
                  </a:solidFill>
                  <a:latin typeface="Arial"/>
                  <a:cs typeface="Arial" charset="0"/>
                </a:rPr>
                <a:t>2.03 </a:t>
              </a:r>
              <a:r>
                <a:rPr lang="en-US" sz="2400" b="1" dirty="0" err="1" smtClean="0">
                  <a:solidFill>
                    <a:srgbClr val="FF0000"/>
                  </a:solidFill>
                  <a:latin typeface="Arial"/>
                  <a:cs typeface="Arial" charset="0"/>
                </a:rPr>
                <a:t>ms</a:t>
              </a:r>
              <a:endParaRPr lang="en-US" sz="2400" b="1" dirty="0">
                <a:solidFill>
                  <a:srgbClr val="FF0000"/>
                </a:solidFill>
                <a:latin typeface="Arial"/>
                <a:cs typeface="Arial" charset="0"/>
              </a:endParaRPr>
            </a:p>
          </p:txBody>
        </p:sp>
      </p:grpSp>
      <p:sp>
        <p:nvSpPr>
          <p:cNvPr id="11" name="Rectangle 3"/>
          <p:cNvSpPr>
            <a:spLocks noGrp="1" noChangeArrowheads="1"/>
          </p:cNvSpPr>
          <p:nvPr>
            <p:ph type="title"/>
          </p:nvPr>
        </p:nvSpPr>
        <p:spPr>
          <a:xfrm>
            <a:off x="685800" y="296863"/>
            <a:ext cx="7772400" cy="1455737"/>
          </a:xfrm>
        </p:spPr>
        <p:txBody>
          <a:bodyPr/>
          <a:lstStyle/>
          <a:p>
            <a:pPr eaLnBrk="1" hangingPunct="1"/>
            <a:r>
              <a:rPr lang="en-US" altLang="en-US" sz="5400" dirty="0" smtClean="0"/>
              <a:t>Optimal exposure time</a:t>
            </a:r>
            <a:r>
              <a:rPr lang="en-US" altLang="en-US" sz="4000" dirty="0" smtClean="0"/>
              <a:t/>
            </a:r>
            <a:br>
              <a:rPr lang="en-US" altLang="en-US" sz="4000" dirty="0" smtClean="0"/>
            </a:br>
            <a:r>
              <a:rPr lang="en-US" altLang="en-US" sz="2800" dirty="0" smtClean="0"/>
              <a:t>(anomalous on a PAD)</a:t>
            </a:r>
          </a:p>
        </p:txBody>
      </p:sp>
    </p:spTree>
    <p:extLst>
      <p:ext uri="{BB962C8B-B14F-4D97-AF65-F5344CB8AC3E}">
        <p14:creationId xmlns:p14="http://schemas.microsoft.com/office/powerpoint/2010/main" val="21646909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0"/>
            <a:ext cx="7772400" cy="1143000"/>
          </a:xfrm>
          <a:noFill/>
          <a:ln/>
        </p:spPr>
        <p:txBody>
          <a:bodyPr/>
          <a:lstStyle/>
          <a:p>
            <a:r>
              <a:rPr lang="en-US" altLang="en-US" dirty="0" smtClean="0"/>
              <a:t>PAD full vs partial</a:t>
            </a:r>
            <a:endParaRPr lang="en-US" altLang="en-US" dirty="0"/>
          </a:p>
        </p:txBody>
      </p:sp>
      <p:graphicFrame>
        <p:nvGraphicFramePr>
          <p:cNvPr id="3075" name="Object 3"/>
          <p:cNvGraphicFramePr>
            <a:graphicFrameLocks noChangeAspect="1"/>
          </p:cNvGraphicFramePr>
          <p:nvPr>
            <p:extLst>
              <p:ext uri="{D42A27DB-BD31-4B8C-83A1-F6EECF244321}">
                <p14:modId xmlns:p14="http://schemas.microsoft.com/office/powerpoint/2010/main" val="291282153"/>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804910" name="Chart" r:id="rId3" imgW="5166573" imgH="3703320" progId="MSGraph.Chart.8">
                  <p:embed followColorScheme="full"/>
                </p:oleObj>
              </mc:Choice>
              <mc:Fallback>
                <p:oleObj name="Chart" r:id="rId3" imgW="5166573" imgH="3703320"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6" name="Text Box 4"/>
          <p:cNvSpPr txBox="1">
            <a:spLocks noChangeArrowheads="1"/>
          </p:cNvSpPr>
          <p:nvPr/>
        </p:nvSpPr>
        <p:spPr bwMode="auto">
          <a:xfrm>
            <a:off x="4118002" y="6057900"/>
            <a:ext cx="160332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dirty="0" smtClean="0">
                <a:solidFill>
                  <a:srgbClr val="000000"/>
                </a:solidFill>
                <a:latin typeface="Arial"/>
                <a:cs typeface="Arial" charset="0"/>
              </a:rPr>
              <a:t>iteration</a:t>
            </a:r>
            <a:endParaRPr lang="en-US" altLang="en-US" sz="2800" b="1" dirty="0">
              <a:solidFill>
                <a:srgbClr val="000000"/>
              </a:solidFill>
              <a:latin typeface="Arial"/>
              <a:cs typeface="Arial" charset="0"/>
            </a:endParaRPr>
          </a:p>
        </p:txBody>
      </p:sp>
      <p:sp>
        <p:nvSpPr>
          <p:cNvPr id="3077" name="Text Box 5"/>
          <p:cNvSpPr txBox="1">
            <a:spLocks noChangeArrowheads="1"/>
          </p:cNvSpPr>
          <p:nvPr/>
        </p:nvSpPr>
        <p:spPr bwMode="auto">
          <a:xfrm rot="-5400000">
            <a:off x="-1240767" y="3064203"/>
            <a:ext cx="32800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dirty="0" smtClean="0">
                <a:solidFill>
                  <a:srgbClr val="000000"/>
                </a:solidFill>
                <a:latin typeface="Arial"/>
                <a:cs typeface="Arial" charset="0"/>
              </a:rPr>
              <a:t>Summed intensity</a:t>
            </a:r>
            <a:endParaRPr lang="en-US" altLang="en-US" sz="2800" b="1" dirty="0">
              <a:solidFill>
                <a:srgbClr val="000000"/>
              </a:solidFill>
              <a:latin typeface="Arial"/>
              <a:cs typeface="Arial" charset="0"/>
            </a:endParaRPr>
          </a:p>
        </p:txBody>
      </p:sp>
    </p:spTree>
    <p:extLst>
      <p:ext uri="{BB962C8B-B14F-4D97-AF65-F5344CB8AC3E}">
        <p14:creationId xmlns:p14="http://schemas.microsoft.com/office/powerpoint/2010/main" val="340586083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a:solidFill>
                <a:srgbClr val="000000"/>
              </a:solidFill>
            </a:endParaRPr>
          </a:p>
        </p:txBody>
      </p:sp>
      <p:sp>
        <p:nvSpPr>
          <p:cNvPr id="54275" name="Rectangle 3"/>
          <p:cNvSpPr>
            <a:spLocks noGrp="1" noChangeArrowheads="1"/>
          </p:cNvSpPr>
          <p:nvPr>
            <p:ph type="title"/>
          </p:nvPr>
        </p:nvSpPr>
        <p:spPr/>
        <p:txBody>
          <a:bodyPr/>
          <a:lstStyle/>
          <a:p>
            <a:pPr eaLnBrk="1" hangingPunct="1"/>
            <a:r>
              <a:rPr lang="en-US" altLang="en-US" smtClean="0"/>
              <a:t>Where do photons go?</a:t>
            </a:r>
          </a:p>
        </p:txBody>
      </p:sp>
      <p:sp>
        <p:nvSpPr>
          <p:cNvPr id="54276"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4277"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solidFill>
                  <a:srgbClr val="000000"/>
                </a:solidFill>
              </a:rPr>
              <a:t>beamstop</a:t>
            </a:r>
          </a:p>
        </p:txBody>
      </p:sp>
      <p:sp>
        <p:nvSpPr>
          <p:cNvPr id="54278" name="Line 6"/>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nvGrpSpPr>
          <p:cNvPr id="95239" name="Group 7"/>
          <p:cNvGrpSpPr>
            <a:grpSpLocks/>
          </p:cNvGrpSpPr>
          <p:nvPr/>
        </p:nvGrpSpPr>
        <p:grpSpPr bwMode="auto">
          <a:xfrm>
            <a:off x="4473575" y="1277938"/>
            <a:ext cx="2892425" cy="2159000"/>
            <a:chOff x="2818" y="805"/>
            <a:chExt cx="1822" cy="1360"/>
          </a:xfrm>
        </p:grpSpPr>
        <p:grpSp>
          <p:nvGrpSpPr>
            <p:cNvPr id="54283" name="Group 8"/>
            <p:cNvGrpSpPr>
              <a:grpSpLocks/>
            </p:cNvGrpSpPr>
            <p:nvPr/>
          </p:nvGrpSpPr>
          <p:grpSpPr bwMode="auto">
            <a:xfrm>
              <a:off x="3330" y="805"/>
              <a:ext cx="939" cy="912"/>
              <a:chOff x="1893" y="816"/>
              <a:chExt cx="1597" cy="1500"/>
            </a:xfrm>
          </p:grpSpPr>
          <p:pic>
            <p:nvPicPr>
              <p:cNvPr id="54288" name="Picture 9"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9" name="Oval 10"/>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4290" name="Oval 11"/>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4291" name="Oval 12"/>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54284" name="Line 13"/>
            <p:cNvSpPr>
              <a:spLocks noChangeShapeType="1"/>
            </p:cNvSpPr>
            <p:nvPr/>
          </p:nvSpPr>
          <p:spPr bwMode="auto">
            <a:xfrm flipV="1">
              <a:off x="2822" y="1133"/>
              <a:ext cx="672" cy="1032"/>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4285" name="Line 14"/>
            <p:cNvSpPr>
              <a:spLocks noChangeShapeType="1"/>
            </p:cNvSpPr>
            <p:nvPr/>
          </p:nvSpPr>
          <p:spPr bwMode="auto">
            <a:xfrm flipV="1">
              <a:off x="2818" y="1269"/>
              <a:ext cx="992" cy="896"/>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4286" name="Line 15"/>
            <p:cNvSpPr>
              <a:spLocks noChangeShapeType="1"/>
            </p:cNvSpPr>
            <p:nvPr/>
          </p:nvSpPr>
          <p:spPr bwMode="auto">
            <a:xfrm flipV="1">
              <a:off x="2818" y="1409"/>
              <a:ext cx="1280" cy="756"/>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4287" name="Text Box 16"/>
            <p:cNvSpPr txBox="1">
              <a:spLocks noChangeArrowheads="1"/>
            </p:cNvSpPr>
            <p:nvPr/>
          </p:nvSpPr>
          <p:spPr bwMode="auto">
            <a:xfrm>
              <a:off x="3346" y="1775"/>
              <a:ext cx="129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elastic scattering (6%)</a:t>
              </a:r>
            </a:p>
          </p:txBody>
        </p:sp>
      </p:grpSp>
      <p:sp>
        <p:nvSpPr>
          <p:cNvPr id="54280" name="Text Box 17"/>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FFFFFF"/>
                </a:solidFill>
              </a:rPr>
              <a:t>Transmitted (98%)</a:t>
            </a:r>
          </a:p>
        </p:txBody>
      </p:sp>
      <p:sp>
        <p:nvSpPr>
          <p:cNvPr id="54281" name="Text Box 18"/>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a:solidFill>
                  <a:srgbClr val="000000"/>
                </a:solidFill>
              </a:rPr>
              <a:t>Protein</a:t>
            </a:r>
          </a:p>
          <a:p>
            <a:pPr algn="ctr" eaLnBrk="1" hangingPunct="1"/>
            <a:r>
              <a:rPr lang="en-US" altLang="en-US" sz="3200" b="1">
                <a:solidFill>
                  <a:srgbClr val="000000"/>
                </a:solidFill>
              </a:rPr>
              <a:t>1A x-rays</a:t>
            </a:r>
          </a:p>
        </p:txBody>
      </p:sp>
      <p:pic>
        <p:nvPicPr>
          <p:cNvPr id="54282" name="Picture 19"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076085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5239"/>
                                        </p:tgtEl>
                                        <p:attrNameLst>
                                          <p:attrName>style.visibility</p:attrName>
                                        </p:attrNameLst>
                                      </p:cBhvr>
                                      <p:to>
                                        <p:strVal val="visible"/>
                                      </p:to>
                                    </p:set>
                                    <p:animEffect transition="in" filter="wipe(left)">
                                      <p:cBhvr>
                                        <p:cTn id="7" dur="1000"/>
                                        <p:tgtEl>
                                          <p:spTgt spid="95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3"/>
          <p:cNvSpPr>
            <a:spLocks noGrp="1" noChangeArrowheads="1"/>
          </p:cNvSpPr>
          <p:nvPr>
            <p:ph type="title"/>
          </p:nvPr>
        </p:nvSpPr>
        <p:spPr>
          <a:xfrm>
            <a:off x="685800" y="296863"/>
            <a:ext cx="7772400" cy="1455737"/>
          </a:xfrm>
        </p:spPr>
        <p:txBody>
          <a:bodyPr/>
          <a:lstStyle/>
          <a:p>
            <a:pPr eaLnBrk="1" hangingPunct="1"/>
            <a:r>
              <a:rPr lang="en-US" altLang="en-US" sz="5400" dirty="0" smtClean="0"/>
              <a:t>Optimal exposure time</a:t>
            </a:r>
            <a:r>
              <a:rPr lang="en-US" altLang="en-US" sz="4000" dirty="0" smtClean="0"/>
              <a:t/>
            </a:r>
            <a:br>
              <a:rPr lang="en-US" altLang="en-US" sz="4000" dirty="0" smtClean="0"/>
            </a:br>
            <a:r>
              <a:rPr lang="en-US" altLang="en-US" sz="2800" dirty="0" smtClean="0"/>
              <a:t>(anomalous on a PAD)</a:t>
            </a:r>
          </a:p>
        </p:txBody>
      </p:sp>
      <p:sp>
        <p:nvSpPr>
          <p:cNvPr id="209924" name="Rectangle 4"/>
          <p:cNvSpPr>
            <a:spLocks noChangeArrowheads="1"/>
          </p:cNvSpPr>
          <p:nvPr/>
        </p:nvSpPr>
        <p:spPr bwMode="auto">
          <a:xfrm>
            <a:off x="0" y="312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aphicFrame>
        <p:nvGraphicFramePr>
          <p:cNvPr id="209925" name="Object 5"/>
          <p:cNvGraphicFramePr>
            <a:graphicFrameLocks noChangeAspect="1"/>
          </p:cNvGraphicFramePr>
          <p:nvPr>
            <p:extLst>
              <p:ext uri="{D42A27DB-BD31-4B8C-83A1-F6EECF244321}">
                <p14:modId xmlns:p14="http://schemas.microsoft.com/office/powerpoint/2010/main" val="3754825168"/>
              </p:ext>
            </p:extLst>
          </p:nvPr>
        </p:nvGraphicFramePr>
        <p:xfrm>
          <a:off x="3001963" y="2447925"/>
          <a:ext cx="3011487" cy="795338"/>
        </p:xfrm>
        <a:graphic>
          <a:graphicData uri="http://schemas.openxmlformats.org/presentationml/2006/ole">
            <mc:AlternateContent xmlns:mc="http://schemas.openxmlformats.org/markup-compatibility/2006">
              <mc:Choice xmlns:v="urn:schemas-microsoft-com:vml" Requires="v">
                <p:oleObj spid="_x0000_s802864" name="Equation" r:id="rId3" imgW="876240" imgH="228600" progId="Equation.3">
                  <p:embed/>
                </p:oleObj>
              </mc:Choice>
              <mc:Fallback>
                <p:oleObj name="Equation" r:id="rId3" imgW="876240" imgH="228600" progId="Equation.3">
                  <p:embed/>
                  <p:pic>
                    <p:nvPicPr>
                      <p:cNvPr id="0" name=""/>
                      <p:cNvPicPr>
                        <a:picLocks noChangeAspect="1" noChangeArrowheads="1"/>
                      </p:cNvPicPr>
                      <p:nvPr/>
                    </p:nvPicPr>
                    <p:blipFill>
                      <a:blip r:embed="rId4"/>
                      <a:srcRect/>
                      <a:stretch>
                        <a:fillRect/>
                      </a:stretch>
                    </p:blipFill>
                    <p:spPr bwMode="auto">
                      <a:xfrm>
                        <a:off x="3001963" y="2447925"/>
                        <a:ext cx="3011487"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9926" name="Text Box 6"/>
          <p:cNvSpPr txBox="1">
            <a:spLocks noChangeArrowheads="1"/>
          </p:cNvSpPr>
          <p:nvPr/>
        </p:nvSpPr>
        <p:spPr bwMode="auto">
          <a:xfrm>
            <a:off x="504825" y="4144963"/>
            <a:ext cx="5226111"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i="1" dirty="0" err="1" smtClean="0">
                <a:solidFill>
                  <a:srgbClr val="000000"/>
                </a:solidFill>
                <a:latin typeface="Arial"/>
                <a:cs typeface="Arial" pitchFamily="34" charset="0"/>
              </a:rPr>
              <a:t>t</a:t>
            </a:r>
            <a:r>
              <a:rPr lang="en-US" altLang="en-US" sz="2800" i="1" baseline="-25000" dirty="0" err="1" smtClean="0">
                <a:solidFill>
                  <a:srgbClr val="000000"/>
                </a:solidFill>
                <a:latin typeface="Arial"/>
                <a:cs typeface="Arial" pitchFamily="34" charset="0"/>
              </a:rPr>
              <a:t>mad</a:t>
            </a:r>
            <a:r>
              <a:rPr lang="en-US" altLang="en-US" sz="2800" i="1" dirty="0" smtClean="0">
                <a:solidFill>
                  <a:srgbClr val="000000"/>
                </a:solidFill>
                <a:latin typeface="Arial"/>
                <a:cs typeface="Arial" pitchFamily="34" charset="0"/>
              </a:rPr>
              <a:t> </a:t>
            </a:r>
            <a:r>
              <a:rPr lang="en-US" altLang="en-US" sz="2800" dirty="0">
                <a:solidFill>
                  <a:srgbClr val="000000"/>
                </a:solidFill>
                <a:latin typeface="Arial"/>
                <a:cs typeface="Arial" pitchFamily="34" charset="0"/>
              </a:rPr>
              <a:t>	Optimal exposure time </a:t>
            </a:r>
            <a:r>
              <a:rPr lang="en-US" altLang="en-US" sz="2800" dirty="0" smtClean="0">
                <a:solidFill>
                  <a:srgbClr val="000000"/>
                </a:solidFill>
                <a:latin typeface="Arial"/>
                <a:cs typeface="Arial" pitchFamily="34" charset="0"/>
              </a:rPr>
              <a:t>(</a:t>
            </a:r>
            <a:r>
              <a:rPr lang="en-US" altLang="en-US" sz="2800" dirty="0">
                <a:solidFill>
                  <a:srgbClr val="000000"/>
                </a:solidFill>
                <a:latin typeface="Arial"/>
                <a:cs typeface="Arial" pitchFamily="34" charset="0"/>
              </a:rPr>
              <a:t>s)</a:t>
            </a:r>
          </a:p>
          <a:p>
            <a:pPr eaLnBrk="1" hangingPunct="1">
              <a:spcBef>
                <a:spcPct val="0"/>
              </a:spcBef>
              <a:buFontTx/>
              <a:buNone/>
            </a:pPr>
            <a:r>
              <a:rPr lang="en-US" altLang="en-US" sz="2800" i="1" dirty="0" err="1" smtClean="0">
                <a:solidFill>
                  <a:srgbClr val="000000"/>
                </a:solidFill>
                <a:latin typeface="Arial"/>
                <a:cs typeface="Arial" pitchFamily="34" charset="0"/>
              </a:rPr>
              <a:t>t</a:t>
            </a:r>
            <a:r>
              <a:rPr lang="en-US" altLang="en-US" sz="2800" i="1" baseline="-25000" dirty="0" err="1" smtClean="0">
                <a:solidFill>
                  <a:srgbClr val="000000"/>
                </a:solidFill>
                <a:latin typeface="Arial"/>
                <a:cs typeface="Arial" pitchFamily="34" charset="0"/>
              </a:rPr>
              <a:t>ro</a:t>
            </a:r>
            <a:r>
              <a:rPr lang="en-US" altLang="en-US" sz="2800" i="1" dirty="0" smtClean="0">
                <a:solidFill>
                  <a:srgbClr val="000000"/>
                </a:solidFill>
                <a:latin typeface="Arial"/>
                <a:cs typeface="Arial" pitchFamily="34" charset="0"/>
              </a:rPr>
              <a:t> </a:t>
            </a:r>
            <a:r>
              <a:rPr lang="en-US" altLang="en-US" sz="2800" dirty="0">
                <a:solidFill>
                  <a:srgbClr val="000000"/>
                </a:solidFill>
                <a:latin typeface="Arial"/>
                <a:cs typeface="Arial" pitchFamily="34" charset="0"/>
              </a:rPr>
              <a:t>	</a:t>
            </a:r>
            <a:r>
              <a:rPr lang="en-US" altLang="en-US" sz="2800" dirty="0" smtClean="0">
                <a:solidFill>
                  <a:srgbClr val="000000"/>
                </a:solidFill>
                <a:latin typeface="Arial"/>
                <a:cs typeface="Arial" pitchFamily="34" charset="0"/>
              </a:rPr>
              <a:t>read-out time (s) </a:t>
            </a:r>
          </a:p>
          <a:p>
            <a:pPr eaLnBrk="1" hangingPunct="1">
              <a:spcBef>
                <a:spcPct val="0"/>
              </a:spcBef>
              <a:buFontTx/>
              <a:buNone/>
            </a:pPr>
            <a:r>
              <a:rPr lang="en-US" altLang="en-US" sz="2800" dirty="0">
                <a:solidFill>
                  <a:srgbClr val="000000"/>
                </a:solidFill>
                <a:latin typeface="Arial"/>
                <a:cs typeface="Arial" pitchFamily="34" charset="0"/>
              </a:rPr>
              <a:t>	</a:t>
            </a:r>
            <a:r>
              <a:rPr lang="en-US" altLang="en-US" sz="2800" dirty="0" smtClean="0">
                <a:solidFill>
                  <a:srgbClr val="000000"/>
                </a:solidFill>
                <a:latin typeface="Arial"/>
                <a:cs typeface="Arial" pitchFamily="34" charset="0"/>
              </a:rPr>
              <a:t>2.03 </a:t>
            </a:r>
            <a:r>
              <a:rPr lang="en-US" altLang="en-US" sz="2800" dirty="0" err="1" smtClean="0">
                <a:solidFill>
                  <a:srgbClr val="000000"/>
                </a:solidFill>
                <a:latin typeface="Arial"/>
                <a:cs typeface="Arial" pitchFamily="34" charset="0"/>
              </a:rPr>
              <a:t>ms</a:t>
            </a:r>
            <a:r>
              <a:rPr lang="en-US" altLang="en-US" sz="2800" dirty="0" smtClean="0">
                <a:solidFill>
                  <a:srgbClr val="000000"/>
                </a:solidFill>
                <a:latin typeface="Arial"/>
                <a:cs typeface="Arial" pitchFamily="34" charset="0"/>
              </a:rPr>
              <a:t> on Pilatus</a:t>
            </a:r>
            <a:r>
              <a:rPr lang="en-US" altLang="en-US" sz="2800" baseline="30000" dirty="0" smtClean="0">
                <a:solidFill>
                  <a:srgbClr val="000000"/>
                </a:solidFill>
                <a:latin typeface="Arial"/>
                <a:cs typeface="Arial" pitchFamily="34" charset="0"/>
              </a:rPr>
              <a:t>3</a:t>
            </a:r>
            <a:r>
              <a:rPr lang="en-US" altLang="en-US" sz="2800" dirty="0" smtClean="0">
                <a:solidFill>
                  <a:srgbClr val="000000"/>
                </a:solidFill>
                <a:latin typeface="Arial"/>
                <a:cs typeface="Arial" pitchFamily="34" charset="0"/>
              </a:rPr>
              <a:t> </a:t>
            </a:r>
            <a:r>
              <a:rPr lang="en-US" altLang="en-US" sz="2800" dirty="0">
                <a:solidFill>
                  <a:srgbClr val="000000"/>
                </a:solidFill>
                <a:latin typeface="Arial"/>
                <a:cs typeface="Arial" pitchFamily="34" charset="0"/>
              </a:rPr>
              <a:t>S</a:t>
            </a:r>
            <a:endParaRPr lang="en-US" altLang="en-US" sz="2800" dirty="0" smtClean="0">
              <a:solidFill>
                <a:srgbClr val="000000"/>
              </a:solidFill>
              <a:latin typeface="Arial"/>
              <a:cs typeface="Arial" pitchFamily="34" charset="0"/>
            </a:endParaRPr>
          </a:p>
          <a:p>
            <a:pPr eaLnBrk="1" hangingPunct="1">
              <a:spcBef>
                <a:spcPct val="0"/>
              </a:spcBef>
              <a:buFontTx/>
              <a:buNone/>
            </a:pPr>
            <a:r>
              <a:rPr lang="en-US" altLang="en-US" sz="2800" dirty="0">
                <a:solidFill>
                  <a:srgbClr val="000000"/>
                </a:solidFill>
                <a:latin typeface="Arial"/>
                <a:cs typeface="Arial" pitchFamily="34" charset="0"/>
              </a:rPr>
              <a:t>	</a:t>
            </a:r>
            <a:r>
              <a:rPr lang="en-US" altLang="en-US" sz="2800" dirty="0" smtClean="0">
                <a:solidFill>
                  <a:srgbClr val="000000"/>
                </a:solidFill>
                <a:latin typeface="Arial"/>
                <a:cs typeface="Arial" pitchFamily="34" charset="0"/>
              </a:rPr>
              <a:t>0.95 </a:t>
            </a:r>
            <a:r>
              <a:rPr lang="en-US" altLang="en-US" sz="2800" dirty="0" err="1">
                <a:solidFill>
                  <a:srgbClr val="000000"/>
                </a:solidFill>
                <a:latin typeface="Arial"/>
                <a:cs typeface="Arial" pitchFamily="34" charset="0"/>
              </a:rPr>
              <a:t>m</a:t>
            </a:r>
            <a:r>
              <a:rPr lang="en-US" altLang="en-US" sz="2800" dirty="0" err="1" smtClean="0">
                <a:solidFill>
                  <a:srgbClr val="000000"/>
                </a:solidFill>
                <a:latin typeface="Arial"/>
                <a:cs typeface="Arial" pitchFamily="34" charset="0"/>
              </a:rPr>
              <a:t>s</a:t>
            </a:r>
            <a:r>
              <a:rPr lang="en-US" altLang="en-US" sz="2800" dirty="0" smtClean="0">
                <a:solidFill>
                  <a:srgbClr val="000000"/>
                </a:solidFill>
                <a:latin typeface="Arial"/>
                <a:cs typeface="Arial" pitchFamily="34" charset="0"/>
              </a:rPr>
              <a:t> on Pilatus</a:t>
            </a:r>
            <a:r>
              <a:rPr lang="en-US" altLang="en-US" sz="2800" baseline="30000" dirty="0" smtClean="0">
                <a:solidFill>
                  <a:srgbClr val="000000"/>
                </a:solidFill>
                <a:latin typeface="Arial"/>
                <a:cs typeface="Arial" pitchFamily="34" charset="0"/>
              </a:rPr>
              <a:t>3</a:t>
            </a:r>
            <a:r>
              <a:rPr lang="en-US" altLang="en-US" sz="2800" dirty="0" smtClean="0">
                <a:solidFill>
                  <a:srgbClr val="000000"/>
                </a:solidFill>
                <a:latin typeface="Arial"/>
                <a:cs typeface="Arial" pitchFamily="34" charset="0"/>
              </a:rPr>
              <a:t> X</a:t>
            </a:r>
          </a:p>
          <a:p>
            <a:pPr eaLnBrk="1" hangingPunct="1">
              <a:spcBef>
                <a:spcPct val="0"/>
              </a:spcBef>
              <a:buFontTx/>
              <a:buNone/>
            </a:pPr>
            <a:r>
              <a:rPr lang="en-US" altLang="en-US" sz="2800" dirty="0" smtClean="0">
                <a:solidFill>
                  <a:srgbClr val="000000"/>
                </a:solidFill>
                <a:latin typeface="Arial"/>
                <a:cs typeface="Arial" pitchFamily="34" charset="0"/>
              </a:rPr>
              <a:t>	0.003 </a:t>
            </a:r>
            <a:r>
              <a:rPr lang="en-US" altLang="en-US" sz="2800" dirty="0" err="1" smtClean="0">
                <a:solidFill>
                  <a:srgbClr val="000000"/>
                </a:solidFill>
                <a:latin typeface="Arial"/>
                <a:cs typeface="Arial" pitchFamily="34" charset="0"/>
              </a:rPr>
              <a:t>ms</a:t>
            </a:r>
            <a:r>
              <a:rPr lang="en-US" altLang="en-US" sz="2800" dirty="0" smtClean="0">
                <a:solidFill>
                  <a:srgbClr val="000000"/>
                </a:solidFill>
                <a:latin typeface="Arial"/>
                <a:cs typeface="Arial" pitchFamily="34" charset="0"/>
              </a:rPr>
              <a:t> on </a:t>
            </a:r>
            <a:r>
              <a:rPr lang="en-US" altLang="en-US" sz="2800" dirty="0" err="1" smtClean="0">
                <a:solidFill>
                  <a:srgbClr val="000000"/>
                </a:solidFill>
                <a:latin typeface="Arial"/>
                <a:cs typeface="Arial" pitchFamily="34" charset="0"/>
              </a:rPr>
              <a:t>Eiger</a:t>
            </a:r>
            <a:endParaRPr lang="en-US" altLang="en-US" sz="2800" dirty="0">
              <a:solidFill>
                <a:srgbClr val="000000"/>
              </a:solidFill>
              <a:latin typeface="Arial"/>
              <a:cs typeface="Arial" pitchFamily="34" charset="0"/>
            </a:endParaRPr>
          </a:p>
        </p:txBody>
      </p:sp>
      <p:sp>
        <p:nvSpPr>
          <p:cNvPr id="8" name="TextBox 7"/>
          <p:cNvSpPr txBox="1"/>
          <p:nvPr/>
        </p:nvSpPr>
        <p:spPr>
          <a:xfrm>
            <a:off x="5485198" y="6096000"/>
            <a:ext cx="3342582" cy="523220"/>
          </a:xfrm>
          <a:prstGeom prst="rect">
            <a:avLst/>
          </a:prstGeom>
          <a:noFill/>
        </p:spPr>
        <p:txBody>
          <a:bodyPr wrap="none" rtlCol="0">
            <a:spAutoFit/>
          </a:bodyPr>
          <a:lstStyle/>
          <a:p>
            <a:r>
              <a:rPr lang="en-US" sz="2800" b="1" dirty="0" smtClean="0">
                <a:solidFill>
                  <a:srgbClr val="C00000"/>
                </a:solidFill>
                <a:latin typeface="Arial" charset="0"/>
                <a:cs typeface="Arial" charset="0"/>
              </a:rPr>
              <a:t>Attenuate for MAD</a:t>
            </a:r>
          </a:p>
        </p:txBody>
      </p:sp>
      <p:sp>
        <p:nvSpPr>
          <p:cNvPr id="9" name="TextBox 8"/>
          <p:cNvSpPr txBox="1"/>
          <p:nvPr/>
        </p:nvSpPr>
        <p:spPr>
          <a:xfrm>
            <a:off x="6019800" y="3200400"/>
            <a:ext cx="2874505" cy="1815882"/>
          </a:xfrm>
          <a:prstGeom prst="rect">
            <a:avLst/>
          </a:prstGeom>
          <a:noFill/>
        </p:spPr>
        <p:txBody>
          <a:bodyPr wrap="none" rtlCol="0">
            <a:spAutoFit/>
          </a:bodyPr>
          <a:lstStyle/>
          <a:p>
            <a:r>
              <a:rPr lang="en-US" sz="2800" b="1" dirty="0" smtClean="0"/>
              <a:t>PILATUS</a:t>
            </a:r>
          </a:p>
          <a:p>
            <a:r>
              <a:rPr lang="en-US" sz="2800" b="1" dirty="0" smtClean="0">
                <a:solidFill>
                  <a:srgbClr val="FF0000"/>
                </a:solidFill>
              </a:rPr>
              <a:t>&gt;0.2 s/frame</a:t>
            </a:r>
          </a:p>
          <a:p>
            <a:r>
              <a:rPr lang="en-US" sz="2800" b="1" dirty="0" smtClean="0"/>
              <a:t>EIGER</a:t>
            </a:r>
          </a:p>
          <a:p>
            <a:r>
              <a:rPr lang="en-US" sz="2800" b="1" dirty="0" smtClean="0">
                <a:solidFill>
                  <a:srgbClr val="FF0000"/>
                </a:solidFill>
              </a:rPr>
              <a:t>&gt;0.0003 s/frame</a:t>
            </a:r>
          </a:p>
        </p:txBody>
      </p:sp>
    </p:spTree>
    <p:extLst>
      <p:ext uri="{BB962C8B-B14F-4D97-AF65-F5344CB8AC3E}">
        <p14:creationId xmlns:p14="http://schemas.microsoft.com/office/powerpoint/2010/main" val="174501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0" y="0"/>
            <a:ext cx="9144000" cy="1427163"/>
          </a:xfrm>
        </p:spPr>
        <p:txBody>
          <a:bodyPr/>
          <a:lstStyle/>
          <a:p>
            <a:pPr eaLnBrk="1" hangingPunct="1"/>
            <a:r>
              <a:rPr lang="en-US" altLang="en-US" dirty="0" smtClean="0"/>
              <a:t>And the dominant source of error is…</a:t>
            </a:r>
          </a:p>
        </p:txBody>
      </p:sp>
      <p:sp>
        <p:nvSpPr>
          <p:cNvPr id="2290691" name="Rectangle 3"/>
          <p:cNvSpPr>
            <a:spLocks noGrp="1" noChangeArrowheads="1"/>
          </p:cNvSpPr>
          <p:nvPr>
            <p:ph type="body" idx="1"/>
          </p:nvPr>
        </p:nvSpPr>
        <p:spPr>
          <a:xfrm>
            <a:off x="457200" y="1600200"/>
            <a:ext cx="8686800" cy="4976813"/>
          </a:xfrm>
        </p:spPr>
        <p:txBody>
          <a:bodyPr/>
          <a:lstStyle/>
          <a:p>
            <a:r>
              <a:rPr lang="en-US" altLang="en-US" sz="4000" dirty="0" smtClean="0">
                <a:solidFill>
                  <a:schemeClr val="bg1">
                    <a:lumMod val="75000"/>
                  </a:schemeClr>
                </a:solidFill>
              </a:rPr>
              <a:t>Resolution</a:t>
            </a:r>
          </a:p>
          <a:p>
            <a:pPr lvl="1" eaLnBrk="1" hangingPunct="1">
              <a:buFontTx/>
              <a:buNone/>
            </a:pPr>
            <a:r>
              <a:rPr lang="en-US" altLang="en-US" sz="3600" dirty="0" smtClean="0">
                <a:solidFill>
                  <a:schemeClr val="bg1">
                    <a:lumMod val="75000"/>
                  </a:schemeClr>
                </a:solidFill>
              </a:rPr>
              <a:t>Disorder </a:t>
            </a:r>
            <a:r>
              <a:rPr lang="en-US" altLang="en-US" sz="2400" dirty="0" smtClean="0">
                <a:solidFill>
                  <a:schemeClr val="bg1">
                    <a:lumMod val="75000"/>
                  </a:schemeClr>
                </a:solidFill>
              </a:rPr>
              <a:t>(including Radiation Damage)</a:t>
            </a:r>
            <a:endParaRPr lang="en-US" altLang="en-US" sz="3600" dirty="0" smtClean="0">
              <a:solidFill>
                <a:schemeClr val="bg1">
                  <a:lumMod val="75000"/>
                </a:schemeClr>
              </a:solidFill>
            </a:endParaRPr>
          </a:p>
          <a:p>
            <a:pPr lvl="1" eaLnBrk="1" hangingPunct="1">
              <a:buFontTx/>
              <a:buNone/>
            </a:pPr>
            <a:r>
              <a:rPr lang="en-US" altLang="en-US" sz="3600" dirty="0" smtClean="0">
                <a:solidFill>
                  <a:schemeClr val="bg1">
                    <a:lumMod val="75000"/>
                  </a:schemeClr>
                </a:solidFill>
              </a:rPr>
              <a:t>Background</a:t>
            </a:r>
          </a:p>
          <a:p>
            <a:pPr eaLnBrk="1" hangingPunct="1"/>
            <a:r>
              <a:rPr lang="en-US" altLang="en-US" sz="4000" dirty="0" smtClean="0"/>
              <a:t>Phases</a:t>
            </a:r>
          </a:p>
          <a:p>
            <a:pPr lvl="1" eaLnBrk="1" hangingPunct="1">
              <a:buFontTx/>
              <a:buNone/>
            </a:pPr>
            <a:r>
              <a:rPr lang="en-US" altLang="en-US" sz="3600" dirty="0" smtClean="0">
                <a:solidFill>
                  <a:schemeClr val="bg1">
                    <a:lumMod val="75000"/>
                  </a:schemeClr>
                </a:solidFill>
              </a:rPr>
              <a:t>Non-isomorphism </a:t>
            </a:r>
            <a:r>
              <a:rPr lang="en-US" altLang="en-US" sz="2400" dirty="0" smtClean="0">
                <a:solidFill>
                  <a:schemeClr val="bg1">
                    <a:lumMod val="75000"/>
                  </a:schemeClr>
                </a:solidFill>
              </a:rPr>
              <a:t>(including Radiation Damage)</a:t>
            </a:r>
            <a:endParaRPr lang="en-US" altLang="en-US" sz="3600" dirty="0" smtClean="0">
              <a:solidFill>
                <a:schemeClr val="bg1">
                  <a:lumMod val="75000"/>
                </a:schemeClr>
              </a:solidFill>
            </a:endParaRPr>
          </a:p>
          <a:p>
            <a:pPr lvl="1" eaLnBrk="1" hangingPunct="1">
              <a:buFontTx/>
              <a:buNone/>
            </a:pPr>
            <a:r>
              <a:rPr lang="en-US" altLang="en-US" sz="3600" dirty="0" smtClean="0">
                <a:solidFill>
                  <a:schemeClr val="bg1">
                    <a:lumMod val="75000"/>
                  </a:schemeClr>
                </a:solidFill>
              </a:rPr>
              <a:t>Vibration (beam, </a:t>
            </a:r>
            <a:r>
              <a:rPr lang="en-US" altLang="en-US" sz="3600" dirty="0" err="1" smtClean="0">
                <a:solidFill>
                  <a:schemeClr val="bg1">
                    <a:lumMod val="75000"/>
                  </a:schemeClr>
                </a:solidFill>
              </a:rPr>
              <a:t>xtal</a:t>
            </a:r>
            <a:r>
              <a:rPr lang="en-US" altLang="en-US" sz="3600" dirty="0" smtClean="0">
                <a:solidFill>
                  <a:schemeClr val="bg1">
                    <a:lumMod val="75000"/>
                  </a:schemeClr>
                </a:solidFill>
              </a:rPr>
              <a:t>, spindle, etc.)</a:t>
            </a:r>
          </a:p>
          <a:p>
            <a:pPr lvl="1" eaLnBrk="1" hangingPunct="1">
              <a:buFontTx/>
              <a:buNone/>
            </a:pPr>
            <a:r>
              <a:rPr lang="en-US" altLang="en-US" sz="3600" dirty="0" smtClean="0">
                <a:solidFill>
                  <a:srgbClr val="EA0000"/>
                </a:solidFill>
              </a:rPr>
              <a:t>Detector calibration</a:t>
            </a:r>
            <a:endParaRPr lang="en-US" altLang="en-US" sz="3200" dirty="0" smtClean="0">
              <a:solidFill>
                <a:srgbClr val="008000"/>
              </a:solidFill>
            </a:endParaRPr>
          </a:p>
        </p:txBody>
      </p:sp>
    </p:spTree>
    <p:extLst>
      <p:ext uri="{BB962C8B-B14F-4D97-AF65-F5344CB8AC3E}">
        <p14:creationId xmlns:p14="http://schemas.microsoft.com/office/powerpoint/2010/main" val="1472281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0" y="0"/>
            <a:ext cx="9144000" cy="1143000"/>
          </a:xfrm>
        </p:spPr>
        <p:txBody>
          <a:bodyPr/>
          <a:lstStyle/>
          <a:p>
            <a:pPr eaLnBrk="1" hangingPunct="1"/>
            <a:r>
              <a:rPr lang="en-US" altLang="en-US" sz="5400" smtClean="0"/>
              <a:t>Detector calibration: 7235 eV</a:t>
            </a:r>
          </a:p>
        </p:txBody>
      </p:sp>
      <p:pic>
        <p:nvPicPr>
          <p:cNvPr id="249859" name="Picture 3"/>
          <p:cNvPicPr>
            <a:picLocks noChangeAspect="1" noChangeArrowheads="1"/>
          </p:cNvPicPr>
          <p:nvPr/>
        </p:nvPicPr>
        <p:blipFill>
          <a:blip r:embed="rId2">
            <a:extLst>
              <a:ext uri="{28A0092B-C50C-407E-A947-70E740481C1C}">
                <a14:useLocalDpi xmlns:a14="http://schemas.microsoft.com/office/drawing/2010/main" val="0"/>
              </a:ext>
            </a:extLst>
          </a:blip>
          <a:srcRect l="1608" t="4401" r="34093" b="15189"/>
          <a:stretch>
            <a:fillRect/>
          </a:stretch>
        </p:blipFill>
        <p:spPr bwMode="auto">
          <a:xfrm>
            <a:off x="676275" y="1069975"/>
            <a:ext cx="7529513" cy="529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0791202"/>
      </p:ext>
    </p:extLst>
  </p:cSld>
  <p:clrMapOvr>
    <a:masterClrMapping/>
  </p:clrMapOv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0" y="0"/>
            <a:ext cx="9144000" cy="1143000"/>
          </a:xfrm>
        </p:spPr>
        <p:txBody>
          <a:bodyPr/>
          <a:lstStyle/>
          <a:p>
            <a:pPr eaLnBrk="1" hangingPunct="1"/>
            <a:r>
              <a:rPr lang="en-US" altLang="en-US" sz="5400" smtClean="0"/>
              <a:t>Detector calibration: 7247 eV</a:t>
            </a:r>
          </a:p>
        </p:txBody>
      </p:sp>
      <p:pic>
        <p:nvPicPr>
          <p:cNvPr id="250883" name="Picture 2"/>
          <p:cNvPicPr>
            <a:picLocks noChangeAspect="1" noChangeArrowheads="1"/>
          </p:cNvPicPr>
          <p:nvPr/>
        </p:nvPicPr>
        <p:blipFill>
          <a:blip r:embed="rId2">
            <a:extLst>
              <a:ext uri="{28A0092B-C50C-407E-A947-70E740481C1C}">
                <a14:useLocalDpi xmlns:a14="http://schemas.microsoft.com/office/drawing/2010/main" val="0"/>
              </a:ext>
            </a:extLst>
          </a:blip>
          <a:srcRect l="1627" t="4375" r="34109" b="15208"/>
          <a:stretch>
            <a:fillRect/>
          </a:stretch>
        </p:blipFill>
        <p:spPr bwMode="auto">
          <a:xfrm>
            <a:off x="676275" y="1069975"/>
            <a:ext cx="7526338" cy="529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8585492"/>
      </p:ext>
    </p:extLst>
  </p:cSld>
  <p:clrMapOvr>
    <a:masterClrMapping/>
  </p:clrMapOv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685800" y="0"/>
            <a:ext cx="7772400" cy="1143000"/>
          </a:xfrm>
          <a:noFill/>
        </p:spPr>
        <p:txBody>
          <a:bodyPr/>
          <a:lstStyle/>
          <a:p>
            <a:pPr eaLnBrk="1" hangingPunct="1"/>
            <a:r>
              <a:rPr lang="en-US" altLang="en-US" smtClean="0"/>
              <a:t>Gadox calibration vs energy</a:t>
            </a:r>
          </a:p>
        </p:txBody>
      </p:sp>
      <p:graphicFrame>
        <p:nvGraphicFramePr>
          <p:cNvPr id="251907" name="Object 3"/>
          <p:cNvGraphicFramePr>
            <a:graphicFrameLocks noChangeAspect="1"/>
          </p:cNvGraphicFramePr>
          <p:nvPr/>
        </p:nvGraphicFramePr>
        <p:xfrm>
          <a:off x="674688" y="936625"/>
          <a:ext cx="8709025" cy="5670550"/>
        </p:xfrm>
        <a:graphic>
          <a:graphicData uri="http://schemas.openxmlformats.org/presentationml/2006/ole">
            <mc:AlternateContent xmlns:mc="http://schemas.openxmlformats.org/markup-compatibility/2006">
              <mc:Choice xmlns:v="urn:schemas-microsoft-com:vml" Requires="v">
                <p:oleObj spid="_x0000_s774212"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674688" y="936625"/>
                        <a:ext cx="8709025"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1908" name="Text Box 4"/>
          <p:cNvSpPr txBox="1">
            <a:spLocks noChangeArrowheads="1"/>
          </p:cNvSpPr>
          <p:nvPr/>
        </p:nvSpPr>
        <p:spPr bwMode="auto">
          <a:xfrm>
            <a:off x="3133725" y="6057900"/>
            <a:ext cx="36274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smtClean="0">
                <a:solidFill>
                  <a:srgbClr val="000000"/>
                </a:solidFill>
              </a:rPr>
              <a:t>photon energy (keV)</a:t>
            </a:r>
          </a:p>
        </p:txBody>
      </p:sp>
      <p:sp>
        <p:nvSpPr>
          <p:cNvPr id="251909" name="Text Box 5"/>
          <p:cNvSpPr txBox="1">
            <a:spLocks noChangeArrowheads="1"/>
          </p:cNvSpPr>
          <p:nvPr/>
        </p:nvSpPr>
        <p:spPr bwMode="auto">
          <a:xfrm rot="-5400000">
            <a:off x="-2096293" y="3245644"/>
            <a:ext cx="51577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smtClean="0">
                <a:solidFill>
                  <a:srgbClr val="000000"/>
                </a:solidFill>
              </a:rPr>
              <a:t>Relative absorption depth</a:t>
            </a:r>
          </a:p>
        </p:txBody>
      </p:sp>
      <p:sp>
        <p:nvSpPr>
          <p:cNvPr id="37894" name="Line 7"/>
          <p:cNvSpPr>
            <a:spLocks noChangeShapeType="1"/>
          </p:cNvSpPr>
          <p:nvPr/>
        </p:nvSpPr>
        <p:spPr bwMode="auto">
          <a:xfrm flipH="1" flipV="1">
            <a:off x="3684588" y="2678113"/>
            <a:ext cx="792162" cy="11112"/>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37895" name="Text Box 8"/>
          <p:cNvSpPr txBox="1">
            <a:spLocks noChangeArrowheads="1"/>
          </p:cNvSpPr>
          <p:nvPr/>
        </p:nvSpPr>
        <p:spPr bwMode="auto">
          <a:xfrm>
            <a:off x="4498975" y="2422525"/>
            <a:ext cx="2058988" cy="460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smtClean="0">
                <a:solidFill>
                  <a:srgbClr val="008000"/>
                </a:solidFill>
              </a:rPr>
              <a:t>same = good!</a:t>
            </a:r>
          </a:p>
        </p:txBody>
      </p:sp>
      <p:sp>
        <p:nvSpPr>
          <p:cNvPr id="37896" name="Line 13"/>
          <p:cNvSpPr>
            <a:spLocks noChangeShapeType="1"/>
          </p:cNvSpPr>
          <p:nvPr/>
        </p:nvSpPr>
        <p:spPr bwMode="auto">
          <a:xfrm flipH="1">
            <a:off x="3690938" y="3930650"/>
            <a:ext cx="266700" cy="715963"/>
          </a:xfrm>
          <a:prstGeom prst="line">
            <a:avLst/>
          </a:prstGeom>
          <a:noFill/>
          <a:ln w="5715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37897" name="Text Box 14"/>
          <p:cNvSpPr txBox="1">
            <a:spLocks noChangeArrowheads="1"/>
          </p:cNvSpPr>
          <p:nvPr/>
        </p:nvSpPr>
        <p:spPr bwMode="auto">
          <a:xfrm>
            <a:off x="3617913" y="3459163"/>
            <a:ext cx="77787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smtClean="0">
                <a:solidFill>
                  <a:srgbClr val="FF0000"/>
                </a:solidFill>
              </a:rPr>
              <a:t>bad!</a:t>
            </a:r>
          </a:p>
        </p:txBody>
      </p:sp>
      <p:sp>
        <p:nvSpPr>
          <p:cNvPr id="37898" name="Line 7"/>
          <p:cNvSpPr>
            <a:spLocks noChangeShapeType="1"/>
          </p:cNvSpPr>
          <p:nvPr/>
        </p:nvSpPr>
        <p:spPr bwMode="auto">
          <a:xfrm>
            <a:off x="6523038" y="2701925"/>
            <a:ext cx="931862" cy="4763"/>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Tree>
    <p:extLst>
      <p:ext uri="{BB962C8B-B14F-4D97-AF65-F5344CB8AC3E}">
        <p14:creationId xmlns:p14="http://schemas.microsoft.com/office/powerpoint/2010/main" val="5096003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89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89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8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8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4" grpId="0" animBg="1"/>
      <p:bldP spid="37895" grpId="0" animBg="1"/>
      <p:bldP spid="37896" grpId="0" animBg="1"/>
      <p:bldP spid="37897" grpId="0" animBg="1"/>
      <p:bldP spid="37898"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26124" y="1229709"/>
            <a:ext cx="8799661" cy="5580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6747172" y="2215166"/>
            <a:ext cx="2121093" cy="639789"/>
            <a:chOff x="6747172" y="2215166"/>
            <a:chExt cx="2121093" cy="639789"/>
          </a:xfrm>
        </p:grpSpPr>
        <p:sp>
          <p:nvSpPr>
            <p:cNvPr id="2" name="TextBox 1"/>
            <p:cNvSpPr txBox="1"/>
            <p:nvPr/>
          </p:nvSpPr>
          <p:spPr>
            <a:xfrm>
              <a:off x="6747172" y="2485623"/>
              <a:ext cx="2121093"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Pick-up tool mark</a:t>
              </a:r>
              <a:endPar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4" name="Straight Arrow Connector 3"/>
            <p:cNvCxnSpPr/>
            <p:nvPr/>
          </p:nvCxnSpPr>
          <p:spPr>
            <a:xfrm flipH="1" flipV="1">
              <a:off x="6838682" y="2215166"/>
              <a:ext cx="136950" cy="270457"/>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3152840" y="1892000"/>
            <a:ext cx="1792647" cy="1864341"/>
            <a:chOff x="3152840" y="1892000"/>
            <a:chExt cx="1792647" cy="1864341"/>
          </a:xfrm>
        </p:grpSpPr>
        <p:sp>
          <p:nvSpPr>
            <p:cNvPr id="27" name="TextBox 26"/>
            <p:cNvSpPr txBox="1"/>
            <p:nvPr/>
          </p:nvSpPr>
          <p:spPr>
            <a:xfrm>
              <a:off x="3152840" y="1892000"/>
              <a:ext cx="851515" cy="646331"/>
            </a:xfrm>
            <a:prstGeom prst="rect">
              <a:avLst/>
            </a:prstGeom>
            <a:noFill/>
          </p:spPr>
          <p:txBody>
            <a:bodyPr wrap="none" rtlCol="0">
              <a:spAutoFit/>
            </a:bodyPr>
            <a:lstStyle/>
            <a:p>
              <a:pPr algn="ctr"/>
              <a:r>
                <a:rPr lang="en-US"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Bragg</a:t>
              </a:r>
            </a:p>
            <a:p>
              <a:pPr algn="ctr"/>
              <a:r>
                <a:rPr lang="en-US"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glitch</a:t>
              </a:r>
              <a:endPar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28" name="Straight Arrow Connector 27"/>
            <p:cNvCxnSpPr/>
            <p:nvPr/>
          </p:nvCxnSpPr>
          <p:spPr>
            <a:xfrm>
              <a:off x="3978707" y="2215166"/>
              <a:ext cx="657689" cy="107886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7" idx="3"/>
            </p:cNvCxnSpPr>
            <p:nvPr/>
          </p:nvCxnSpPr>
          <p:spPr>
            <a:xfrm>
              <a:off x="4004355" y="2215166"/>
              <a:ext cx="941132" cy="56351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3978707" y="2215166"/>
              <a:ext cx="155411" cy="15411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183915" y="4102895"/>
            <a:ext cx="2237313" cy="669109"/>
            <a:chOff x="183915" y="4102895"/>
            <a:chExt cx="2237313" cy="669109"/>
          </a:xfrm>
        </p:grpSpPr>
        <p:sp>
          <p:nvSpPr>
            <p:cNvPr id="22" name="TextBox 21"/>
            <p:cNvSpPr txBox="1"/>
            <p:nvPr/>
          </p:nvSpPr>
          <p:spPr>
            <a:xfrm>
              <a:off x="183915" y="4125673"/>
              <a:ext cx="1326004" cy="646331"/>
            </a:xfrm>
            <a:prstGeom prst="rect">
              <a:avLst/>
            </a:prstGeom>
            <a:noFill/>
          </p:spPr>
          <p:txBody>
            <a:bodyPr wrap="none" rtlCol="0">
              <a:spAutoFit/>
            </a:bodyPr>
            <a:lstStyle/>
            <a:p>
              <a:pPr algn="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oxygen</a:t>
              </a:r>
            </a:p>
            <a:p>
              <a:pPr algn="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inclusions</a:t>
              </a:r>
            </a:p>
          </p:txBody>
        </p:sp>
        <p:cxnSp>
          <p:nvCxnSpPr>
            <p:cNvPr id="25" name="Straight Arrow Connector 24"/>
            <p:cNvCxnSpPr>
              <a:stCxn id="22" idx="3"/>
            </p:cNvCxnSpPr>
            <p:nvPr/>
          </p:nvCxnSpPr>
          <p:spPr>
            <a:xfrm flipV="1">
              <a:off x="1509919" y="4102895"/>
              <a:ext cx="337931" cy="34594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1509919" y="4143375"/>
              <a:ext cx="533194" cy="3054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1509919" y="4448839"/>
              <a:ext cx="911309" cy="1183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957263" y="2266951"/>
            <a:ext cx="2238678" cy="640712"/>
            <a:chOff x="957263" y="2266951"/>
            <a:chExt cx="2238678" cy="640712"/>
          </a:xfrm>
        </p:grpSpPr>
        <p:sp>
          <p:nvSpPr>
            <p:cNvPr id="13" name="TextBox 12"/>
            <p:cNvSpPr txBox="1"/>
            <p:nvPr/>
          </p:nvSpPr>
          <p:spPr>
            <a:xfrm>
              <a:off x="1728873" y="2538331"/>
              <a:ext cx="1467068"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“tree rings”</a:t>
              </a:r>
              <a:endPar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16" name="Straight Arrow Connector 15"/>
            <p:cNvCxnSpPr>
              <a:stCxn id="13" idx="1"/>
            </p:cNvCxnSpPr>
            <p:nvPr/>
          </p:nvCxnSpPr>
          <p:spPr>
            <a:xfrm flipH="1" flipV="1">
              <a:off x="1071563" y="2614613"/>
              <a:ext cx="657310" cy="10838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13" idx="1"/>
            </p:cNvCxnSpPr>
            <p:nvPr/>
          </p:nvCxnSpPr>
          <p:spPr>
            <a:xfrm flipH="1" flipV="1">
              <a:off x="1338263" y="2266951"/>
              <a:ext cx="390610" cy="45604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13" idx="1"/>
            </p:cNvCxnSpPr>
            <p:nvPr/>
          </p:nvCxnSpPr>
          <p:spPr>
            <a:xfrm flipH="1" flipV="1">
              <a:off x="957263" y="2400301"/>
              <a:ext cx="771610" cy="32269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a:off x="7188200" y="5127925"/>
            <a:ext cx="1743364" cy="1477328"/>
            <a:chOff x="72556" y="3222925"/>
            <a:chExt cx="1743364" cy="1477328"/>
          </a:xfrm>
        </p:grpSpPr>
        <p:sp>
          <p:nvSpPr>
            <p:cNvPr id="96" name="Rectangle 95"/>
            <p:cNvSpPr/>
            <p:nvPr/>
          </p:nvSpPr>
          <p:spPr>
            <a:xfrm>
              <a:off x="72556" y="3258542"/>
              <a:ext cx="1743364" cy="141595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7" name="TextBox 96"/>
            <p:cNvSpPr txBox="1"/>
            <p:nvPr/>
          </p:nvSpPr>
          <p:spPr>
            <a:xfrm>
              <a:off x="626446" y="3222925"/>
              <a:ext cx="1111202" cy="1477328"/>
            </a:xfrm>
            <a:prstGeom prst="rect">
              <a:avLst/>
            </a:prstGeom>
            <a:noFill/>
            <a:ln>
              <a:noFill/>
            </a:ln>
          </p:spPr>
          <p:txBody>
            <a:bodyPr wrap="none" rtlCol="0">
              <a:spAutoFit/>
            </a:bodyPr>
            <a:lstStyle/>
            <a:p>
              <a:pPr>
                <a:lnSpc>
                  <a:spcPct val="150000"/>
                </a:lnSpc>
              </a:pPr>
              <a:r>
                <a:rPr lang="en-US" sz="2000" dirty="0" smtClean="0">
                  <a:latin typeface="Arial" panose="020B0604020202020204" pitchFamily="34" charset="0"/>
                </a:rPr>
                <a:t>1% high</a:t>
              </a:r>
            </a:p>
            <a:p>
              <a:pPr>
                <a:lnSpc>
                  <a:spcPct val="150000"/>
                </a:lnSpc>
              </a:pPr>
              <a:r>
                <a:rPr lang="en-US" sz="2000" dirty="0" smtClean="0">
                  <a:latin typeface="Arial" panose="020B0604020202020204" pitchFamily="34" charset="0"/>
                </a:rPr>
                <a:t>average</a:t>
              </a:r>
            </a:p>
            <a:p>
              <a:pPr>
                <a:lnSpc>
                  <a:spcPct val="150000"/>
                </a:lnSpc>
              </a:pPr>
              <a:r>
                <a:rPr lang="en-US" sz="2000" dirty="0" smtClean="0">
                  <a:latin typeface="Arial" panose="020B0604020202020204" pitchFamily="34" charset="0"/>
                </a:rPr>
                <a:t>1% low</a:t>
              </a:r>
            </a:p>
          </p:txBody>
        </p:sp>
        <p:cxnSp>
          <p:nvCxnSpPr>
            <p:cNvPr id="98" name="Straight Connector 97"/>
            <p:cNvCxnSpPr/>
            <p:nvPr/>
          </p:nvCxnSpPr>
          <p:spPr>
            <a:xfrm>
              <a:off x="375353" y="3508583"/>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375353" y="4003882"/>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373048" y="4461620"/>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Rectangle 100"/>
            <p:cNvSpPr/>
            <p:nvPr/>
          </p:nvSpPr>
          <p:spPr>
            <a:xfrm>
              <a:off x="162896" y="3503821"/>
              <a:ext cx="424913" cy="965916"/>
            </a:xfrm>
            <a:prstGeom prst="rect">
              <a:avLst/>
            </a:prstGeom>
            <a:gradFill flip="none" rotWithShape="1">
              <a:gsLst>
                <a:gs pos="0">
                  <a:schemeClr val="tx1"/>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9" name="Rectangle 8"/>
          <p:cNvSpPr/>
          <p:nvPr/>
        </p:nvSpPr>
        <p:spPr>
          <a:xfrm>
            <a:off x="2618040" y="863991"/>
            <a:ext cx="3995004" cy="369332"/>
          </a:xfrm>
          <a:prstGeom prst="rect">
            <a:avLst/>
          </a:prstGeom>
        </p:spPr>
        <p:txBody>
          <a:bodyPr wrap="none">
            <a:spAutoFit/>
          </a:bodyPr>
          <a:lstStyle/>
          <a:p>
            <a:r>
              <a:rPr lang="en-US" dirty="0"/>
              <a:t>~3x10</a:t>
            </a:r>
            <a:r>
              <a:rPr lang="en-US" baseline="30000" dirty="0"/>
              <a:t>5</a:t>
            </a:r>
            <a:r>
              <a:rPr lang="en-US" dirty="0"/>
              <a:t> photon/pixel  Pilatus detector </a:t>
            </a:r>
          </a:p>
        </p:txBody>
      </p:sp>
      <p:sp>
        <p:nvSpPr>
          <p:cNvPr id="31" name="Rectangle 2"/>
          <p:cNvSpPr txBox="1">
            <a:spLocks noChangeArrowheads="1"/>
          </p:cNvSpPr>
          <p:nvPr/>
        </p:nvSpPr>
        <p:spPr bwMode="auto">
          <a:xfrm>
            <a:off x="0" y="0"/>
            <a:ext cx="9144000"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lnSpc>
                <a:spcPct val="120000"/>
              </a:lnSpc>
              <a:defRPr/>
            </a:pPr>
            <a:r>
              <a:rPr lang="en-US" altLang="en-US" sz="3000" kern="0" dirty="0" smtClean="0">
                <a:solidFill>
                  <a:srgbClr val="000000"/>
                </a:solidFill>
              </a:rPr>
              <a:t>Spatial Heterogeneity in Sharp Spot Sensitivity</a:t>
            </a:r>
          </a:p>
          <a:p>
            <a:pPr eaLnBrk="1" hangingPunct="1">
              <a:lnSpc>
                <a:spcPct val="120000"/>
              </a:lnSpc>
              <a:defRPr/>
            </a:pPr>
            <a:endParaRPr lang="en-US" altLang="en-US" sz="3000" kern="0" dirty="0" smtClean="0">
              <a:solidFill>
                <a:srgbClr val="000000"/>
              </a:solidFill>
            </a:endParaRPr>
          </a:p>
        </p:txBody>
      </p:sp>
    </p:spTree>
    <p:extLst>
      <p:ext uri="{BB962C8B-B14F-4D97-AF65-F5344CB8AC3E}">
        <p14:creationId xmlns:p14="http://schemas.microsoft.com/office/powerpoint/2010/main" val="123059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58240"/>
          </a:xfrm>
        </p:spPr>
        <p:txBody>
          <a:bodyPr/>
          <a:lstStyle/>
          <a:p>
            <a:r>
              <a:rPr lang="en-US" sz="4000" dirty="0" smtClean="0"/>
              <a:t>Systematic error does not “average out”</a:t>
            </a:r>
            <a:endParaRPr lang="en-US" sz="4000" dirty="0"/>
          </a:p>
        </p:txBody>
      </p:sp>
      <p:pic>
        <p:nvPicPr>
          <p:cNvPr id="163842" name="Picture 2" descr="It's only a virtue if you're not a screw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 y="1356360"/>
            <a:ext cx="7391400" cy="5211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991883"/>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603268391"/>
              </p:ext>
            </p:extLst>
          </p:nvPr>
        </p:nvGraphicFramePr>
        <p:xfrm>
          <a:off x="254000" y="936625"/>
          <a:ext cx="8709025" cy="5670550"/>
        </p:xfrm>
        <a:graphic>
          <a:graphicData uri="http://schemas.openxmlformats.org/presentationml/2006/ole">
            <mc:AlternateContent xmlns:mc="http://schemas.openxmlformats.org/markup-compatibility/2006">
              <mc:Choice xmlns:v="urn:schemas-microsoft-com:vml" Requires="v">
                <p:oleObj spid="_x0000_s803886" name="Chart" r:id="rId3" imgW="5692246" imgH="3703320" progId="MSGraph.Chart.8">
                  <p:embed followColorScheme="full"/>
                </p:oleObj>
              </mc:Choice>
              <mc:Fallback>
                <p:oleObj name="Chart" r:id="rId3" imgW="5692246" imgH="3703320" progId="MSGraph.Chart.8">
                  <p:embed followColorScheme="full"/>
                  <p:pic>
                    <p:nvPicPr>
                      <p:cNvPr id="0" name=""/>
                      <p:cNvPicPr>
                        <a:picLocks noChangeAspect="1" noChangeArrowheads="1"/>
                      </p:cNvPicPr>
                      <p:nvPr/>
                    </p:nvPicPr>
                    <p:blipFill>
                      <a:blip r:embed="rId4"/>
                      <a:srcRect/>
                      <a:stretch>
                        <a:fillRect/>
                      </a:stretch>
                    </p:blipFill>
                    <p:spPr bwMode="auto">
                      <a:xfrm>
                        <a:off x="254000" y="936625"/>
                        <a:ext cx="8709025"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047827" y="6057900"/>
            <a:ext cx="518443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cs typeface="Arial" charset="0"/>
              </a:rPr>
              <a:t>Required signal-to-noise (I/</a:t>
            </a:r>
            <a:r>
              <a:rPr lang="el-GR" altLang="en-US" sz="2800" b="1" dirty="0" smtClean="0">
                <a:solidFill>
                  <a:prstClr val="black"/>
                </a:solidFill>
                <a:latin typeface="Arial" panose="020B0604020202020204" pitchFamily="34" charset="0"/>
                <a:cs typeface="Arial" charset="0"/>
              </a:rPr>
              <a:t>σ</a:t>
            </a:r>
            <a:r>
              <a:rPr lang="en-US" altLang="en-US" sz="2800" b="1" dirty="0" smtClean="0">
                <a:solidFill>
                  <a:prstClr val="black"/>
                </a:solidFill>
                <a:latin typeface="Arial" panose="020B0604020202020204" pitchFamily="34" charset="0"/>
                <a:cs typeface="Arial" charset="0"/>
              </a:rPr>
              <a:t>)</a:t>
            </a:r>
            <a:endParaRPr lang="en-US" altLang="en-US" sz="2800" b="1" dirty="0">
              <a:solidFill>
                <a:prstClr val="black"/>
              </a:solidFill>
              <a:latin typeface="Arial" panose="020B0604020202020204" pitchFamily="34" charset="0"/>
              <a:cs typeface="Arial" charset="0"/>
            </a:endParaRPr>
          </a:p>
        </p:txBody>
      </p:sp>
      <p:sp>
        <p:nvSpPr>
          <p:cNvPr id="71685" name="Text Box 5"/>
          <p:cNvSpPr txBox="1">
            <a:spLocks noChangeArrowheads="1"/>
          </p:cNvSpPr>
          <p:nvPr/>
        </p:nvSpPr>
        <p:spPr bwMode="auto">
          <a:xfrm rot="-5400000">
            <a:off x="-1645663" y="3030866"/>
            <a:ext cx="41601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cs typeface="Arial" charset="0"/>
              </a:rPr>
              <a:t>Solve-able proteins (%)</a:t>
            </a:r>
            <a:endParaRPr lang="en-US" altLang="en-US" sz="2800" b="1" dirty="0">
              <a:solidFill>
                <a:prstClr val="black"/>
              </a:solidFill>
              <a:latin typeface="Arial" panose="020B0604020202020204" pitchFamily="34" charset="0"/>
              <a:cs typeface="Arial" charset="0"/>
            </a:endParaRPr>
          </a:p>
        </p:txBody>
      </p:sp>
      <p:grpSp>
        <p:nvGrpSpPr>
          <p:cNvPr id="10" name="Group 9"/>
          <p:cNvGrpSpPr/>
          <p:nvPr/>
        </p:nvGrpSpPr>
        <p:grpSpPr>
          <a:xfrm>
            <a:off x="1371600" y="1447800"/>
            <a:ext cx="1803044" cy="3962400"/>
            <a:chOff x="1371600" y="1447800"/>
            <a:chExt cx="1803044" cy="3962400"/>
          </a:xfrm>
        </p:grpSpPr>
        <p:sp>
          <p:nvSpPr>
            <p:cNvPr id="14" name="TextBox 13"/>
            <p:cNvSpPr txBox="1"/>
            <p:nvPr/>
          </p:nvSpPr>
          <p:spPr>
            <a:xfrm>
              <a:off x="1371600" y="1447800"/>
              <a:ext cx="1803044" cy="707886"/>
            </a:xfrm>
            <a:prstGeom prst="rect">
              <a:avLst/>
            </a:prstGeom>
            <a:solidFill>
              <a:schemeClr val="bg1"/>
            </a:solidFill>
          </p:spPr>
          <p:txBody>
            <a:bodyPr wrap="square" rtlCol="0">
              <a:spAutoFit/>
            </a:bodyPr>
            <a:lstStyle/>
            <a:p>
              <a:pPr algn="ctr" fontAlgn="auto">
                <a:spcBef>
                  <a:spcPts val="0"/>
                </a:spcBef>
                <a:spcAft>
                  <a:spcPts val="0"/>
                </a:spcAft>
              </a:pPr>
              <a:r>
                <a:rPr lang="en-US" sz="2000" b="1" dirty="0" smtClean="0">
                  <a:solidFill>
                    <a:prstClr val="black"/>
                  </a:solidFill>
                  <a:cs typeface="Arial" panose="020B0604020202020204" pitchFamily="34" charset="0"/>
                </a:rPr>
                <a:t>CCD</a:t>
              </a:r>
            </a:p>
            <a:p>
              <a:pPr algn="ctr" fontAlgn="auto">
                <a:spcBef>
                  <a:spcPts val="0"/>
                </a:spcBef>
                <a:spcAft>
                  <a:spcPts val="0"/>
                </a:spcAft>
              </a:pPr>
              <a:r>
                <a:rPr lang="en-US" sz="2000" b="1" dirty="0">
                  <a:solidFill>
                    <a:prstClr val="black"/>
                  </a:solidFill>
                  <a:cs typeface="Arial" panose="020B0604020202020204" pitchFamily="34" charset="0"/>
                </a:rPr>
                <a:t>o</a:t>
              </a:r>
              <a:r>
                <a:rPr lang="en-US" sz="2000" b="1" dirty="0" smtClean="0">
                  <a:solidFill>
                    <a:prstClr val="black"/>
                  </a:solidFill>
                  <a:cs typeface="Arial" panose="020B0604020202020204" pitchFamily="34" charset="0"/>
                </a:rPr>
                <a:t>ld Pilatus</a:t>
              </a:r>
            </a:p>
          </p:txBody>
        </p:sp>
        <p:cxnSp>
          <p:nvCxnSpPr>
            <p:cNvPr id="18" name="Straight Arrow Connector 17"/>
            <p:cNvCxnSpPr>
              <a:stCxn id="14" idx="2"/>
            </p:cNvCxnSpPr>
            <p:nvPr/>
          </p:nvCxnSpPr>
          <p:spPr>
            <a:xfrm>
              <a:off x="2273122" y="2155686"/>
              <a:ext cx="12878" cy="325451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5867400" y="1765300"/>
            <a:ext cx="1740795" cy="1358900"/>
            <a:chOff x="5867400" y="1765300"/>
            <a:chExt cx="1740795" cy="1358900"/>
          </a:xfrm>
        </p:grpSpPr>
        <p:sp>
          <p:nvSpPr>
            <p:cNvPr id="43" name="TextBox 42"/>
            <p:cNvSpPr txBox="1"/>
            <p:nvPr/>
          </p:nvSpPr>
          <p:spPr>
            <a:xfrm>
              <a:off x="5867400" y="2662535"/>
              <a:ext cx="1740795" cy="461665"/>
            </a:xfrm>
            <a:prstGeom prst="rect">
              <a:avLst/>
            </a:prstGeom>
            <a:solidFill>
              <a:schemeClr val="bg1"/>
            </a:solidFill>
          </p:spPr>
          <p:txBody>
            <a:bodyPr wrap="square" rtlCol="0">
              <a:spAutoFit/>
            </a:bodyPr>
            <a:lstStyle/>
            <a:p>
              <a:pPr algn="ctr" fontAlgn="auto">
                <a:spcBef>
                  <a:spcPts val="0"/>
                </a:spcBef>
                <a:spcAft>
                  <a:spcPts val="0"/>
                </a:spcAft>
              </a:pPr>
              <a:r>
                <a:rPr lang="en-US" sz="2400" b="1" dirty="0" smtClean="0">
                  <a:solidFill>
                    <a:prstClr val="black"/>
                  </a:solidFill>
                  <a:cs typeface="Arial" panose="020B0604020202020204" pitchFamily="34" charset="0"/>
                </a:rPr>
                <a:t>Goal</a:t>
              </a:r>
            </a:p>
          </p:txBody>
        </p:sp>
        <p:cxnSp>
          <p:nvCxnSpPr>
            <p:cNvPr id="44" name="Straight Arrow Connector 43"/>
            <p:cNvCxnSpPr/>
            <p:nvPr/>
          </p:nvCxnSpPr>
          <p:spPr>
            <a:xfrm flipV="1">
              <a:off x="6741025" y="1765300"/>
              <a:ext cx="0" cy="8255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0" y="228600"/>
            <a:ext cx="9144000" cy="769441"/>
          </a:xfrm>
          <a:prstGeom prst="rect">
            <a:avLst/>
          </a:prstGeom>
          <a:noFill/>
        </p:spPr>
        <p:txBody>
          <a:bodyPr wrap="square" rtlCol="0">
            <a:spAutoFit/>
          </a:bodyPr>
          <a:lstStyle/>
          <a:p>
            <a:pPr fontAlgn="auto">
              <a:spcBef>
                <a:spcPts val="0"/>
              </a:spcBef>
              <a:spcAft>
                <a:spcPts val="0"/>
              </a:spcAft>
            </a:pPr>
            <a:r>
              <a:rPr lang="en-US" sz="4400" dirty="0" smtClean="0">
                <a:solidFill>
                  <a:srgbClr val="000000"/>
                </a:solidFill>
                <a:cs typeface="Arial" panose="020B0604020202020204" pitchFamily="34" charset="0"/>
              </a:rPr>
              <a:t>Threshold of a revolution in phasing</a:t>
            </a:r>
            <a:endParaRPr lang="en-US" sz="4400" dirty="0">
              <a:solidFill>
                <a:srgbClr val="000000"/>
              </a:solidFill>
              <a:cs typeface="Arial" panose="020B0604020202020204" pitchFamily="34" charset="0"/>
            </a:endParaRPr>
          </a:p>
        </p:txBody>
      </p:sp>
      <p:grpSp>
        <p:nvGrpSpPr>
          <p:cNvPr id="6" name="Group 5"/>
          <p:cNvGrpSpPr/>
          <p:nvPr/>
        </p:nvGrpSpPr>
        <p:grpSpPr>
          <a:xfrm>
            <a:off x="4640043" y="2893367"/>
            <a:ext cx="2317017" cy="1864102"/>
            <a:chOff x="4640043" y="2893367"/>
            <a:chExt cx="2317017" cy="1864102"/>
          </a:xfrm>
        </p:grpSpPr>
        <p:sp>
          <p:nvSpPr>
            <p:cNvPr id="16" name="TextBox 15"/>
            <p:cNvSpPr txBox="1"/>
            <p:nvPr/>
          </p:nvSpPr>
          <p:spPr>
            <a:xfrm>
              <a:off x="4777740" y="3926472"/>
              <a:ext cx="2179320" cy="830997"/>
            </a:xfrm>
            <a:prstGeom prst="rect">
              <a:avLst/>
            </a:prstGeom>
            <a:solidFill>
              <a:schemeClr val="bg1"/>
            </a:solidFill>
          </p:spPr>
          <p:txBody>
            <a:bodyPr wrap="square" rtlCol="0">
              <a:spAutoFit/>
            </a:bodyPr>
            <a:lstStyle/>
            <a:p>
              <a:pPr algn="ctr" fontAlgn="auto">
                <a:spcBef>
                  <a:spcPts val="0"/>
                </a:spcBef>
                <a:spcAft>
                  <a:spcPts val="0"/>
                </a:spcAft>
              </a:pPr>
              <a:r>
                <a:rPr lang="en-US" sz="2400" b="1" dirty="0" smtClean="0">
                  <a:solidFill>
                    <a:prstClr val="black"/>
                  </a:solidFill>
                  <a:cs typeface="Arial" panose="020B0604020202020204" pitchFamily="34" charset="0"/>
                </a:rPr>
                <a:t>Best</a:t>
              </a:r>
              <a:endParaRPr lang="en-US" sz="2400" b="1" dirty="0">
                <a:solidFill>
                  <a:prstClr val="black"/>
                </a:solidFill>
                <a:cs typeface="Arial" panose="020B0604020202020204" pitchFamily="34" charset="0"/>
              </a:endParaRPr>
            </a:p>
            <a:p>
              <a:pPr algn="ctr" fontAlgn="auto">
                <a:spcBef>
                  <a:spcPts val="0"/>
                </a:spcBef>
                <a:spcAft>
                  <a:spcPts val="0"/>
                </a:spcAft>
              </a:pPr>
              <a:r>
                <a:rPr lang="en-US" sz="2400" b="1" dirty="0" smtClean="0">
                  <a:solidFill>
                    <a:prstClr val="black"/>
                  </a:solidFill>
                  <a:cs typeface="Arial" panose="020B0604020202020204" pitchFamily="34" charset="0"/>
                </a:rPr>
                <a:t>Pilatus</a:t>
              </a:r>
            </a:p>
          </p:txBody>
        </p:sp>
        <p:cxnSp>
          <p:nvCxnSpPr>
            <p:cNvPr id="17" name="Straight Arrow Connector 16"/>
            <p:cNvCxnSpPr/>
            <p:nvPr/>
          </p:nvCxnSpPr>
          <p:spPr>
            <a:xfrm flipH="1" flipV="1">
              <a:off x="4640043" y="2893367"/>
              <a:ext cx="631869" cy="119321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514403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012"/>
            <a:ext cx="8229600" cy="1143000"/>
          </a:xfrm>
        </p:spPr>
        <p:txBody>
          <a:bodyPr/>
          <a:lstStyle/>
          <a:p>
            <a:r>
              <a:rPr lang="en-US" sz="4800" dirty="0" smtClean="0">
                <a:latin typeface="Arial" panose="020B0604020202020204" pitchFamily="34" charset="0"/>
                <a:cs typeface="Arial" panose="020B0604020202020204" pitchFamily="34" charset="0"/>
              </a:rPr>
              <a:t>Can you count to 1,000,000 ?</a:t>
            </a:r>
            <a:endParaRPr lang="en-US" sz="4800" dirty="0">
              <a:latin typeface="Arial" panose="020B0604020202020204" pitchFamily="34" charset="0"/>
              <a:cs typeface="Arial" panose="020B0604020202020204" pitchFamily="34" charset="0"/>
            </a:endParaRPr>
          </a:p>
        </p:txBody>
      </p:sp>
      <p:sp>
        <p:nvSpPr>
          <p:cNvPr id="4" name="Content Placeholder 2"/>
          <p:cNvSpPr txBox="1">
            <a:spLocks/>
          </p:cNvSpPr>
          <p:nvPr/>
        </p:nvSpPr>
        <p:spPr bwMode="auto">
          <a:xfrm>
            <a:off x="6317071" y="1673160"/>
            <a:ext cx="1814286" cy="689427"/>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3600" kern="0" dirty="0" smtClean="0">
                <a:solidFill>
                  <a:prstClr val="black"/>
                </a:solidFill>
                <a:latin typeface="Arial" panose="020B0604020202020204" pitchFamily="34" charset="0"/>
                <a:cs typeface="Arial" panose="020B0604020202020204" pitchFamily="34" charset="0"/>
              </a:rPr>
              <a:t>= 0.1%</a:t>
            </a:r>
            <a:endParaRPr lang="en-US" sz="3600" kern="0" dirty="0">
              <a:solidFill>
                <a:prstClr val="black"/>
              </a:solidFill>
              <a:latin typeface="Arial" panose="020B0604020202020204" pitchFamily="34" charset="0"/>
              <a:cs typeface="Arial" panose="020B0604020202020204" pitchFamily="34" charset="0"/>
            </a:endParaRPr>
          </a:p>
        </p:txBody>
      </p:sp>
      <p:grpSp>
        <p:nvGrpSpPr>
          <p:cNvPr id="5" name="Group 4"/>
          <p:cNvGrpSpPr/>
          <p:nvPr/>
        </p:nvGrpSpPr>
        <p:grpSpPr>
          <a:xfrm>
            <a:off x="3023039" y="1345978"/>
            <a:ext cx="3418120" cy="1200329"/>
            <a:chOff x="1567555" y="1175894"/>
            <a:chExt cx="3418120" cy="1200329"/>
          </a:xfrm>
          <a:noFill/>
        </p:grpSpPr>
        <p:sp>
          <p:nvSpPr>
            <p:cNvPr id="6" name="Rectangle 5"/>
            <p:cNvSpPr/>
            <p:nvPr/>
          </p:nvSpPr>
          <p:spPr>
            <a:xfrm>
              <a:off x="1567555" y="1175894"/>
              <a:ext cx="3418120" cy="1200329"/>
            </a:xfrm>
            <a:prstGeom prst="rect">
              <a:avLst/>
            </a:prstGeom>
            <a:grpFill/>
          </p:spPr>
          <p:txBody>
            <a:bodyPr wrap="square">
              <a:spAutoFit/>
            </a:bodyPr>
            <a:lstStyle/>
            <a:p>
              <a:pPr algn="ctr" fontAlgn="auto">
                <a:spcBef>
                  <a:spcPts val="0"/>
                </a:spcBef>
                <a:spcAft>
                  <a:spcPts val="0"/>
                </a:spcAft>
              </a:pPr>
              <a:r>
                <a:rPr lang="en-US" sz="3600" dirty="0" err="1">
                  <a:solidFill>
                    <a:prstClr val="black"/>
                  </a:solidFill>
                  <a:cs typeface="Arial" panose="020B0604020202020204" pitchFamily="34" charset="0"/>
                </a:rPr>
                <a:t>sqrt</a:t>
              </a:r>
              <a:r>
                <a:rPr lang="en-US" sz="3600" dirty="0">
                  <a:solidFill>
                    <a:prstClr val="black"/>
                  </a:solidFill>
                  <a:cs typeface="Arial" panose="020B0604020202020204" pitchFamily="34" charset="0"/>
                </a:rPr>
                <a:t>(1,000,000)</a:t>
              </a:r>
            </a:p>
            <a:p>
              <a:pPr algn="ctr" fontAlgn="auto">
                <a:spcBef>
                  <a:spcPts val="0"/>
                </a:spcBef>
                <a:spcAft>
                  <a:spcPts val="0"/>
                </a:spcAft>
              </a:pPr>
              <a:r>
                <a:rPr lang="en-US" sz="3600" dirty="0">
                  <a:solidFill>
                    <a:prstClr val="black"/>
                  </a:solidFill>
                  <a:cs typeface="Arial" panose="020B0604020202020204" pitchFamily="34" charset="0"/>
                </a:rPr>
                <a:t>1,000,000</a:t>
              </a:r>
            </a:p>
          </p:txBody>
        </p:sp>
        <p:cxnSp>
          <p:nvCxnSpPr>
            <p:cNvPr id="7" name="Straight Connector 6"/>
            <p:cNvCxnSpPr/>
            <p:nvPr/>
          </p:nvCxnSpPr>
          <p:spPr>
            <a:xfrm>
              <a:off x="1790950" y="1814197"/>
              <a:ext cx="2982686"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386970" y="5060022"/>
            <a:ext cx="3599535" cy="1077218"/>
            <a:chOff x="3178641" y="5428580"/>
            <a:chExt cx="3599535" cy="1077218"/>
          </a:xfrm>
          <a:noFill/>
        </p:grpSpPr>
        <p:sp>
          <p:nvSpPr>
            <p:cNvPr id="18" name="Content Placeholder 2"/>
            <p:cNvSpPr txBox="1">
              <a:spLocks/>
            </p:cNvSpPr>
            <p:nvPr/>
          </p:nvSpPr>
          <p:spPr bwMode="auto">
            <a:xfrm>
              <a:off x="4963890" y="5687785"/>
              <a:ext cx="1814286" cy="689427"/>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kern="0" dirty="0" smtClean="0">
                  <a:solidFill>
                    <a:prstClr val="black"/>
                  </a:solidFill>
                  <a:latin typeface="Arial" panose="020B0604020202020204" pitchFamily="34" charset="0"/>
                  <a:cs typeface="Arial" panose="020B0604020202020204" pitchFamily="34" charset="0"/>
                </a:rPr>
                <a:t>= 3%</a:t>
              </a:r>
              <a:endParaRPr lang="en-US" kern="0" dirty="0">
                <a:solidFill>
                  <a:prstClr val="black"/>
                </a:solidFill>
                <a:latin typeface="Arial" panose="020B0604020202020204" pitchFamily="34" charset="0"/>
                <a:cs typeface="Arial" panose="020B0604020202020204" pitchFamily="34" charset="0"/>
              </a:endParaRPr>
            </a:p>
          </p:txBody>
        </p:sp>
        <p:grpSp>
          <p:nvGrpSpPr>
            <p:cNvPr id="19" name="Group 18"/>
            <p:cNvGrpSpPr/>
            <p:nvPr/>
          </p:nvGrpSpPr>
          <p:grpSpPr>
            <a:xfrm>
              <a:off x="3178641" y="5428580"/>
              <a:ext cx="2293244" cy="1077218"/>
              <a:chOff x="1567555" y="1175894"/>
              <a:chExt cx="2394845" cy="1077218"/>
            </a:xfrm>
            <a:grpFill/>
          </p:grpSpPr>
          <p:sp>
            <p:nvSpPr>
              <p:cNvPr id="20" name="Rectangle 19"/>
              <p:cNvSpPr/>
              <p:nvPr/>
            </p:nvSpPr>
            <p:spPr>
              <a:xfrm>
                <a:off x="1567555" y="1175894"/>
                <a:ext cx="2394845" cy="1077218"/>
              </a:xfrm>
              <a:prstGeom prst="rect">
                <a:avLst/>
              </a:prstGeom>
              <a:grpFill/>
            </p:spPr>
            <p:txBody>
              <a:bodyPr wrap="square">
                <a:spAutoFit/>
              </a:bodyPr>
              <a:lstStyle/>
              <a:p>
                <a:pPr algn="ctr" fontAlgn="auto">
                  <a:spcBef>
                    <a:spcPts val="0"/>
                  </a:spcBef>
                  <a:spcAft>
                    <a:spcPts val="0"/>
                  </a:spcAft>
                </a:pPr>
                <a:r>
                  <a:rPr lang="en-US" sz="3200" dirty="0" err="1">
                    <a:solidFill>
                      <a:prstClr val="black"/>
                    </a:solidFill>
                    <a:cs typeface="Arial" panose="020B0604020202020204" pitchFamily="34" charset="0"/>
                  </a:rPr>
                  <a:t>sqrt</a:t>
                </a:r>
                <a:r>
                  <a:rPr lang="en-US" sz="3200" dirty="0">
                    <a:solidFill>
                      <a:prstClr val="black"/>
                    </a:solidFill>
                    <a:cs typeface="Arial" panose="020B0604020202020204" pitchFamily="34" charset="0"/>
                  </a:rPr>
                  <a:t>(1,000)</a:t>
                </a:r>
              </a:p>
              <a:p>
                <a:pPr algn="ctr" fontAlgn="auto">
                  <a:spcBef>
                    <a:spcPts val="0"/>
                  </a:spcBef>
                  <a:spcAft>
                    <a:spcPts val="0"/>
                  </a:spcAft>
                </a:pPr>
                <a:r>
                  <a:rPr lang="en-US" sz="3200" dirty="0">
                    <a:solidFill>
                      <a:prstClr val="black"/>
                    </a:solidFill>
                    <a:cs typeface="Arial" panose="020B0604020202020204" pitchFamily="34" charset="0"/>
                  </a:rPr>
                  <a:t>1,000</a:t>
                </a:r>
              </a:p>
            </p:txBody>
          </p:sp>
          <p:cxnSp>
            <p:nvCxnSpPr>
              <p:cNvPr id="21" name="Straight Connector 20"/>
              <p:cNvCxnSpPr/>
              <p:nvPr/>
            </p:nvCxnSpPr>
            <p:spPr>
              <a:xfrm>
                <a:off x="1703958" y="1743531"/>
                <a:ext cx="2078449"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1" name="Group 40"/>
          <p:cNvGrpSpPr/>
          <p:nvPr/>
        </p:nvGrpSpPr>
        <p:grpSpPr>
          <a:xfrm>
            <a:off x="3911555" y="5156019"/>
            <a:ext cx="4992602" cy="1291435"/>
            <a:chOff x="3986505" y="5319227"/>
            <a:chExt cx="4992602" cy="1291435"/>
          </a:xfrm>
        </p:grpSpPr>
        <p:sp>
          <p:nvSpPr>
            <p:cNvPr id="40" name="Rounded Rectangle 39"/>
            <p:cNvSpPr/>
            <p:nvPr/>
          </p:nvSpPr>
          <p:spPr>
            <a:xfrm>
              <a:off x="3986505" y="5319227"/>
              <a:ext cx="4992602" cy="129143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sp>
          <p:nvSpPr>
            <p:cNvPr id="23" name="TextBox 22"/>
            <p:cNvSpPr txBox="1"/>
            <p:nvPr/>
          </p:nvSpPr>
          <p:spPr>
            <a:xfrm>
              <a:off x="4073798" y="5680381"/>
              <a:ext cx="4905309" cy="584775"/>
            </a:xfrm>
            <a:prstGeom prst="rect">
              <a:avLst/>
            </a:prstGeom>
            <a:noFill/>
          </p:spPr>
          <p:txBody>
            <a:bodyPr wrap="square" rtlCol="0">
              <a:spAutoFit/>
            </a:bodyPr>
            <a:lstStyle/>
            <a:p>
              <a:pPr fontAlgn="auto">
                <a:spcBef>
                  <a:spcPts val="0"/>
                </a:spcBef>
                <a:spcAft>
                  <a:spcPts val="0"/>
                </a:spcAft>
              </a:pPr>
              <a:r>
                <a:rPr lang="en-US" sz="3200" dirty="0">
                  <a:solidFill>
                    <a:prstClr val="black"/>
                  </a:solidFill>
                  <a:cs typeface="Arial" panose="020B0604020202020204" pitchFamily="34" charset="0"/>
                </a:rPr>
                <a:t>&gt; 1000             is a waste!</a:t>
              </a:r>
            </a:p>
          </p:txBody>
        </p:sp>
        <p:grpSp>
          <p:nvGrpSpPr>
            <p:cNvPr id="24" name="Group 23"/>
            <p:cNvGrpSpPr/>
            <p:nvPr/>
          </p:nvGrpSpPr>
          <p:grpSpPr>
            <a:xfrm>
              <a:off x="5365971" y="5421176"/>
              <a:ext cx="1513099" cy="1077218"/>
              <a:chOff x="1900710" y="1161380"/>
              <a:chExt cx="1580137" cy="1077218"/>
            </a:xfrm>
            <a:noFill/>
          </p:grpSpPr>
          <p:sp>
            <p:nvSpPr>
              <p:cNvPr id="25" name="Rectangle 24"/>
              <p:cNvSpPr/>
              <p:nvPr/>
            </p:nvSpPr>
            <p:spPr>
              <a:xfrm>
                <a:off x="1900710" y="1161380"/>
                <a:ext cx="1580137" cy="1077218"/>
              </a:xfrm>
              <a:prstGeom prst="rect">
                <a:avLst/>
              </a:prstGeom>
              <a:grpFill/>
            </p:spPr>
            <p:txBody>
              <a:bodyPr wrap="square">
                <a:spAutoFit/>
              </a:bodyPr>
              <a:lstStyle/>
              <a:p>
                <a:pPr algn="ctr" fontAlgn="auto">
                  <a:spcBef>
                    <a:spcPts val="0"/>
                  </a:spcBef>
                  <a:spcAft>
                    <a:spcPts val="0"/>
                  </a:spcAft>
                </a:pPr>
                <a:r>
                  <a:rPr lang="en-US" sz="3200" dirty="0">
                    <a:solidFill>
                      <a:prstClr val="black"/>
                    </a:solidFill>
                    <a:cs typeface="Arial" panose="020B0604020202020204" pitchFamily="34" charset="0"/>
                  </a:rPr>
                  <a:t>photon</a:t>
                </a:r>
              </a:p>
              <a:p>
                <a:pPr algn="ctr" fontAlgn="auto">
                  <a:spcBef>
                    <a:spcPts val="0"/>
                  </a:spcBef>
                  <a:spcAft>
                    <a:spcPts val="0"/>
                  </a:spcAft>
                </a:pPr>
                <a:r>
                  <a:rPr lang="en-US" sz="3200" dirty="0">
                    <a:solidFill>
                      <a:prstClr val="black"/>
                    </a:solidFill>
                    <a:cs typeface="Arial" panose="020B0604020202020204" pitchFamily="34" charset="0"/>
                  </a:rPr>
                  <a:t>spot</a:t>
                </a:r>
              </a:p>
            </p:txBody>
          </p:sp>
          <p:cxnSp>
            <p:nvCxnSpPr>
              <p:cNvPr id="26" name="Straight Connector 25"/>
              <p:cNvCxnSpPr/>
              <p:nvPr/>
            </p:nvCxnSpPr>
            <p:spPr>
              <a:xfrm>
                <a:off x="2021966" y="1729017"/>
                <a:ext cx="1383101"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7" name="TextBox 26"/>
          <p:cNvSpPr txBox="1"/>
          <p:nvPr/>
        </p:nvSpPr>
        <p:spPr>
          <a:xfrm>
            <a:off x="368965" y="1557048"/>
            <a:ext cx="2523448" cy="523220"/>
          </a:xfrm>
          <a:prstGeom prst="rect">
            <a:avLst/>
          </a:prstGeom>
          <a:noFill/>
        </p:spPr>
        <p:txBody>
          <a:bodyPr wrap="none" rtlCol="0">
            <a:spAutoFit/>
          </a:bodyPr>
          <a:lstStyle/>
          <a:p>
            <a:pPr fontAlgn="auto">
              <a:spcBef>
                <a:spcPts val="0"/>
              </a:spcBef>
              <a:spcAft>
                <a:spcPts val="0"/>
              </a:spcAft>
            </a:pPr>
            <a:r>
              <a:rPr lang="en-US" sz="2800" b="1" dirty="0">
                <a:solidFill>
                  <a:srgbClr val="006600"/>
                </a:solidFill>
                <a:cs typeface="Arial" panose="020B0604020202020204" pitchFamily="34" charset="0"/>
              </a:rPr>
              <a:t>Theoretically:</a:t>
            </a:r>
          </a:p>
        </p:txBody>
      </p:sp>
      <p:sp>
        <p:nvSpPr>
          <p:cNvPr id="28" name="TextBox 27"/>
          <p:cNvSpPr txBox="1"/>
          <p:nvPr/>
        </p:nvSpPr>
        <p:spPr>
          <a:xfrm>
            <a:off x="457200" y="4020337"/>
            <a:ext cx="1782860" cy="523220"/>
          </a:xfrm>
          <a:prstGeom prst="rect">
            <a:avLst/>
          </a:prstGeom>
          <a:noFill/>
        </p:spPr>
        <p:txBody>
          <a:bodyPr wrap="none" rtlCol="0">
            <a:spAutoFit/>
          </a:bodyPr>
          <a:lstStyle/>
          <a:p>
            <a:pPr fontAlgn="auto">
              <a:spcBef>
                <a:spcPts val="0"/>
              </a:spcBef>
              <a:spcAft>
                <a:spcPts val="0"/>
              </a:spcAft>
            </a:pPr>
            <a:r>
              <a:rPr lang="en-US" sz="2800" b="1" dirty="0">
                <a:solidFill>
                  <a:srgbClr val="C00000"/>
                </a:solidFill>
                <a:cs typeface="Arial" panose="020B0604020202020204" pitchFamily="34" charset="0"/>
              </a:rPr>
              <a:t>In reality:</a:t>
            </a:r>
          </a:p>
        </p:txBody>
      </p:sp>
      <p:sp>
        <p:nvSpPr>
          <p:cNvPr id="29" name="TextBox 28"/>
          <p:cNvSpPr txBox="1"/>
          <p:nvPr/>
        </p:nvSpPr>
        <p:spPr>
          <a:xfrm>
            <a:off x="2546368" y="3998090"/>
            <a:ext cx="1915909" cy="646331"/>
          </a:xfrm>
          <a:prstGeom prst="rect">
            <a:avLst/>
          </a:prstGeom>
          <a:noFill/>
        </p:spPr>
        <p:txBody>
          <a:bodyPr wrap="none" rtlCol="0">
            <a:spAutoFit/>
          </a:bodyPr>
          <a:lstStyle/>
          <a:p>
            <a:pPr fontAlgn="auto">
              <a:spcBef>
                <a:spcPts val="0"/>
              </a:spcBef>
              <a:spcAft>
                <a:spcPts val="0"/>
              </a:spcAft>
            </a:pPr>
            <a:r>
              <a:rPr lang="en-US" sz="3600" dirty="0" err="1">
                <a:solidFill>
                  <a:srgbClr val="4F81BD">
                    <a:lumMod val="75000"/>
                  </a:srgbClr>
                </a:solidFill>
                <a:cs typeface="Arial" panose="020B0604020202020204" pitchFamily="34" charset="0"/>
              </a:rPr>
              <a:t>ISa</a:t>
            </a:r>
            <a:r>
              <a:rPr lang="en-US" sz="3600" dirty="0">
                <a:solidFill>
                  <a:srgbClr val="4F81BD">
                    <a:lumMod val="75000"/>
                  </a:srgbClr>
                </a:solidFill>
                <a:cs typeface="Arial" panose="020B0604020202020204" pitchFamily="34" charset="0"/>
              </a:rPr>
              <a:t> ~ 33</a:t>
            </a:r>
          </a:p>
        </p:txBody>
      </p:sp>
      <p:sp>
        <p:nvSpPr>
          <p:cNvPr id="31" name="TextBox 30"/>
          <p:cNvSpPr txBox="1"/>
          <p:nvPr/>
        </p:nvSpPr>
        <p:spPr>
          <a:xfrm>
            <a:off x="890889" y="2726261"/>
            <a:ext cx="3174267" cy="646331"/>
          </a:xfrm>
          <a:prstGeom prst="rect">
            <a:avLst/>
          </a:prstGeom>
          <a:noFill/>
        </p:spPr>
        <p:txBody>
          <a:bodyPr wrap="none" rtlCol="0">
            <a:spAutoFit/>
          </a:bodyPr>
          <a:lstStyle/>
          <a:p>
            <a:pPr fontAlgn="auto">
              <a:spcBef>
                <a:spcPts val="0"/>
              </a:spcBef>
              <a:spcAft>
                <a:spcPts val="0"/>
              </a:spcAft>
            </a:pPr>
            <a:r>
              <a:rPr lang="en-US" sz="3600" dirty="0" err="1">
                <a:solidFill>
                  <a:srgbClr val="4F81BD">
                    <a:lumMod val="75000"/>
                  </a:srgbClr>
                </a:solidFill>
                <a:cs typeface="Arial" panose="020B0604020202020204" pitchFamily="34" charset="0"/>
              </a:rPr>
              <a:t>R</a:t>
            </a:r>
            <a:r>
              <a:rPr lang="en-US" sz="3600" baseline="-25000" dirty="0" err="1">
                <a:solidFill>
                  <a:srgbClr val="4F81BD">
                    <a:lumMod val="75000"/>
                  </a:srgbClr>
                </a:solidFill>
                <a:cs typeface="Arial" panose="020B0604020202020204" pitchFamily="34" charset="0"/>
              </a:rPr>
              <a:t>meas</a:t>
            </a:r>
            <a:r>
              <a:rPr lang="en-US" sz="3600" baseline="-25000" dirty="0">
                <a:solidFill>
                  <a:srgbClr val="4F81BD">
                    <a:lumMod val="75000"/>
                  </a:srgbClr>
                </a:solidFill>
                <a:cs typeface="Arial" panose="020B0604020202020204" pitchFamily="34" charset="0"/>
              </a:rPr>
              <a:t> </a:t>
            </a:r>
            <a:r>
              <a:rPr lang="en-US" sz="3600" dirty="0">
                <a:solidFill>
                  <a:srgbClr val="4F81BD">
                    <a:lumMod val="75000"/>
                  </a:srgbClr>
                </a:solidFill>
                <a:cs typeface="Arial" panose="020B0604020202020204" pitchFamily="34" charset="0"/>
              </a:rPr>
              <a:t>≈ 0.1% ?</a:t>
            </a:r>
          </a:p>
        </p:txBody>
      </p:sp>
      <p:grpSp>
        <p:nvGrpSpPr>
          <p:cNvPr id="39" name="Group 38"/>
          <p:cNvGrpSpPr/>
          <p:nvPr/>
        </p:nvGrpSpPr>
        <p:grpSpPr>
          <a:xfrm>
            <a:off x="4034976" y="2726261"/>
            <a:ext cx="3865051" cy="646331"/>
            <a:chOff x="4034976" y="2726261"/>
            <a:chExt cx="3865051" cy="646331"/>
          </a:xfrm>
        </p:grpSpPr>
        <p:sp>
          <p:nvSpPr>
            <p:cNvPr id="9" name="TextBox 8"/>
            <p:cNvSpPr txBox="1"/>
            <p:nvPr/>
          </p:nvSpPr>
          <p:spPr>
            <a:xfrm>
              <a:off x="5471157" y="2726261"/>
              <a:ext cx="2428870" cy="646331"/>
            </a:xfrm>
            <a:prstGeom prst="rect">
              <a:avLst/>
            </a:prstGeom>
            <a:noFill/>
          </p:spPr>
          <p:txBody>
            <a:bodyPr wrap="none" rtlCol="0">
              <a:spAutoFit/>
            </a:bodyPr>
            <a:lstStyle/>
            <a:p>
              <a:pPr fontAlgn="auto">
                <a:spcBef>
                  <a:spcPts val="0"/>
                </a:spcBef>
                <a:spcAft>
                  <a:spcPts val="0"/>
                </a:spcAft>
              </a:pPr>
              <a:r>
                <a:rPr lang="en-US" sz="3600" dirty="0" err="1">
                  <a:solidFill>
                    <a:srgbClr val="4F81BD">
                      <a:lumMod val="75000"/>
                    </a:srgbClr>
                  </a:solidFill>
                  <a:cs typeface="Arial" panose="020B0604020202020204" pitchFamily="34" charset="0"/>
                </a:rPr>
                <a:t>ISa</a:t>
              </a:r>
              <a:r>
                <a:rPr lang="en-US" sz="3600" dirty="0">
                  <a:solidFill>
                    <a:srgbClr val="4F81BD">
                      <a:lumMod val="75000"/>
                    </a:srgbClr>
                  </a:solidFill>
                  <a:cs typeface="Arial" panose="020B0604020202020204" pitchFamily="34" charset="0"/>
                </a:rPr>
                <a:t> = 1000</a:t>
              </a:r>
            </a:p>
          </p:txBody>
        </p:sp>
        <p:cxnSp>
          <p:nvCxnSpPr>
            <p:cNvPr id="33" name="Straight Arrow Connector 32"/>
            <p:cNvCxnSpPr/>
            <p:nvPr/>
          </p:nvCxnSpPr>
          <p:spPr>
            <a:xfrm>
              <a:off x="4034976" y="3078991"/>
              <a:ext cx="1203957" cy="2426"/>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4631961" y="4013080"/>
            <a:ext cx="3670420" cy="646331"/>
            <a:chOff x="4631961" y="4013080"/>
            <a:chExt cx="3670420" cy="646331"/>
          </a:xfrm>
        </p:grpSpPr>
        <p:sp>
          <p:nvSpPr>
            <p:cNvPr id="30" name="TextBox 29"/>
            <p:cNvSpPr txBox="1"/>
            <p:nvPr/>
          </p:nvSpPr>
          <p:spPr>
            <a:xfrm>
              <a:off x="5589779" y="4013080"/>
              <a:ext cx="2712602" cy="646331"/>
            </a:xfrm>
            <a:prstGeom prst="rect">
              <a:avLst/>
            </a:prstGeom>
            <a:noFill/>
          </p:spPr>
          <p:txBody>
            <a:bodyPr wrap="none" rtlCol="0">
              <a:spAutoFit/>
            </a:bodyPr>
            <a:lstStyle/>
            <a:p>
              <a:pPr fontAlgn="auto">
                <a:spcBef>
                  <a:spcPts val="0"/>
                </a:spcBef>
                <a:spcAft>
                  <a:spcPts val="0"/>
                </a:spcAft>
              </a:pPr>
              <a:r>
                <a:rPr lang="en-US" sz="3600" dirty="0" err="1">
                  <a:solidFill>
                    <a:srgbClr val="4F81BD">
                      <a:lumMod val="75000"/>
                    </a:srgbClr>
                  </a:solidFill>
                  <a:cs typeface="Arial" panose="020B0604020202020204" pitchFamily="34" charset="0"/>
                </a:rPr>
                <a:t>R</a:t>
              </a:r>
              <a:r>
                <a:rPr lang="en-US" sz="3600" baseline="-25000" dirty="0" err="1">
                  <a:solidFill>
                    <a:srgbClr val="4F81BD">
                      <a:lumMod val="75000"/>
                    </a:srgbClr>
                  </a:solidFill>
                  <a:cs typeface="Arial" panose="020B0604020202020204" pitchFamily="34" charset="0"/>
                </a:rPr>
                <a:t>meas</a:t>
              </a:r>
              <a:r>
                <a:rPr lang="en-US" sz="3600" baseline="-25000" dirty="0">
                  <a:solidFill>
                    <a:srgbClr val="4F81BD">
                      <a:lumMod val="75000"/>
                    </a:srgbClr>
                  </a:solidFill>
                  <a:cs typeface="Arial" panose="020B0604020202020204" pitchFamily="34" charset="0"/>
                </a:rPr>
                <a:t> =</a:t>
              </a:r>
              <a:r>
                <a:rPr lang="en-US" sz="3600" dirty="0">
                  <a:solidFill>
                    <a:srgbClr val="4F81BD">
                      <a:lumMod val="75000"/>
                    </a:srgbClr>
                  </a:solidFill>
                  <a:cs typeface="Arial" panose="020B0604020202020204" pitchFamily="34" charset="0"/>
                </a:rPr>
                <a:t> ≈ 3%</a:t>
              </a:r>
            </a:p>
          </p:txBody>
        </p:sp>
        <p:cxnSp>
          <p:nvCxnSpPr>
            <p:cNvPr id="36" name="Straight Arrow Connector 35"/>
            <p:cNvCxnSpPr/>
            <p:nvPr/>
          </p:nvCxnSpPr>
          <p:spPr>
            <a:xfrm>
              <a:off x="4631961" y="4343089"/>
              <a:ext cx="759372" cy="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6814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P spid="28" grpId="0"/>
      <p:bldP spid="29" grpId="0"/>
      <p:bldP spid="31"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ctrTitle"/>
          </p:nvPr>
        </p:nvSpPr>
        <p:spPr>
          <a:xfrm>
            <a:off x="628650" y="0"/>
            <a:ext cx="7772400" cy="1470025"/>
          </a:xfrm>
        </p:spPr>
        <p:txBody>
          <a:bodyPr/>
          <a:lstStyle/>
          <a:p>
            <a:pPr eaLnBrk="1" hangingPunct="1"/>
            <a:r>
              <a:rPr lang="en-US" altLang="en-US" sz="5400" b="1" smtClean="0"/>
              <a:t>Fractional error</a:t>
            </a:r>
          </a:p>
        </p:txBody>
      </p:sp>
      <p:sp>
        <p:nvSpPr>
          <p:cNvPr id="269315" name="Text Box 3"/>
          <p:cNvSpPr txBox="1">
            <a:spLocks noChangeArrowheads="1"/>
          </p:cNvSpPr>
          <p:nvPr/>
        </p:nvSpPr>
        <p:spPr bwMode="auto">
          <a:xfrm>
            <a:off x="-165100" y="2062163"/>
            <a:ext cx="91440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9600" baseline="30000">
                <a:solidFill>
                  <a:srgbClr val="000066"/>
                </a:solidFill>
              </a:rPr>
              <a:t>mult &gt;</a:t>
            </a:r>
            <a:r>
              <a:rPr lang="en-US" altLang="en-US" sz="6600">
                <a:solidFill>
                  <a:srgbClr val="000066"/>
                </a:solidFill>
              </a:rPr>
              <a:t> </a:t>
            </a:r>
            <a:r>
              <a:rPr lang="en-US" altLang="en-US" sz="18900"/>
              <a:t>(</a:t>
            </a:r>
            <a:r>
              <a:rPr lang="en-US" altLang="en-US" sz="18900">
                <a:latin typeface="Times New Roman" pitchFamily="18" charset="0"/>
              </a:rPr>
              <a:t>—</a:t>
            </a:r>
            <a:r>
              <a:rPr lang="en-US" altLang="en-US" sz="18900"/>
              <a:t>)</a:t>
            </a:r>
            <a:r>
              <a:rPr lang="en-US" altLang="en-US" sz="9600" baseline="100000"/>
              <a:t>2</a:t>
            </a:r>
          </a:p>
        </p:txBody>
      </p:sp>
      <p:sp>
        <p:nvSpPr>
          <p:cNvPr id="269316" name="Text Box 4"/>
          <p:cNvSpPr txBox="1">
            <a:spLocks noChangeArrowheads="1"/>
          </p:cNvSpPr>
          <p:nvPr/>
        </p:nvSpPr>
        <p:spPr bwMode="auto">
          <a:xfrm>
            <a:off x="3848100" y="2532063"/>
            <a:ext cx="3208338" cy="260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6600">
                <a:solidFill>
                  <a:srgbClr val="CC6600"/>
                </a:solidFill>
              </a:rPr>
              <a:t>~3%</a:t>
            </a:r>
            <a:endParaRPr lang="en-US" altLang="en-US" sz="6600" baseline="-25000">
              <a:solidFill>
                <a:srgbClr val="CC6600"/>
              </a:solidFill>
            </a:endParaRPr>
          </a:p>
          <a:p>
            <a:pPr algn="ctr" eaLnBrk="1" hangingPunct="1">
              <a:spcBef>
                <a:spcPct val="50000"/>
              </a:spcBef>
              <a:buFontTx/>
              <a:buNone/>
            </a:pPr>
            <a:r>
              <a:rPr lang="en-US" altLang="en-US" sz="6600">
                <a:solidFill>
                  <a:srgbClr val="006600"/>
                </a:solidFill>
              </a:rPr>
              <a:t>&lt;</a:t>
            </a:r>
            <a:r>
              <a:rPr lang="el-GR" altLang="en-US" sz="6600">
                <a:solidFill>
                  <a:srgbClr val="006600"/>
                </a:solidFill>
              </a:rPr>
              <a:t>Δ</a:t>
            </a:r>
            <a:r>
              <a:rPr lang="en-US" altLang="en-US" sz="6600">
                <a:solidFill>
                  <a:srgbClr val="006600"/>
                </a:solidFill>
              </a:rPr>
              <a:t>F/F&gt;</a:t>
            </a:r>
          </a:p>
        </p:txBody>
      </p:sp>
    </p:spTree>
    <p:extLst>
      <p:ext uri="{BB962C8B-B14F-4D97-AF65-F5344CB8AC3E}">
        <p14:creationId xmlns:p14="http://schemas.microsoft.com/office/powerpoint/2010/main" val="283550230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sz="4800" dirty="0"/>
              <a:t>PowerPoint File available:</a:t>
            </a:r>
          </a:p>
        </p:txBody>
      </p:sp>
      <p:sp>
        <p:nvSpPr>
          <p:cNvPr id="3075" name="Rectangle 3"/>
          <p:cNvSpPr>
            <a:spLocks noGrp="1" noChangeArrowheads="1"/>
          </p:cNvSpPr>
          <p:nvPr>
            <p:ph type="body" idx="1"/>
          </p:nvPr>
        </p:nvSpPr>
        <p:spPr>
          <a:xfrm>
            <a:off x="457200" y="1600200"/>
            <a:ext cx="8229600" cy="4976813"/>
          </a:xfrm>
        </p:spPr>
        <p:txBody>
          <a:bodyPr/>
          <a:lstStyle/>
          <a:p>
            <a:endParaRPr lang="en-US" altLang="en-US" sz="6600" dirty="0"/>
          </a:p>
          <a:p>
            <a:pPr algn="ctr">
              <a:buFontTx/>
              <a:buNone/>
            </a:pPr>
            <a:r>
              <a:rPr lang="en-US" altLang="en-US" sz="4400" dirty="0"/>
              <a:t>http://bl831.als.lbl.gov/</a:t>
            </a:r>
          </a:p>
          <a:p>
            <a:pPr algn="ctr">
              <a:buFontTx/>
              <a:buNone/>
            </a:pPr>
            <a:r>
              <a:rPr lang="en-US" altLang="en-US" sz="4400" dirty="0"/>
              <a:t>~</a:t>
            </a:r>
            <a:r>
              <a:rPr lang="en-US" altLang="en-US" sz="4400" dirty="0" err="1"/>
              <a:t>jamesh</a:t>
            </a:r>
            <a:r>
              <a:rPr lang="en-US" altLang="en-US" sz="4400" dirty="0"/>
              <a:t>/</a:t>
            </a:r>
            <a:r>
              <a:rPr lang="en-US" altLang="en-US" sz="4400" dirty="0" err="1"/>
              <a:t>powerpoint</a:t>
            </a:r>
            <a:r>
              <a:rPr lang="en-US" altLang="en-US" sz="4400" dirty="0"/>
              <a:t>/</a:t>
            </a:r>
          </a:p>
          <a:p>
            <a:pPr algn="ctr">
              <a:buFontTx/>
              <a:buNone/>
            </a:pPr>
            <a:r>
              <a:rPr lang="en-US" altLang="en-US" sz="4400" dirty="0" smtClean="0"/>
              <a:t>Uruguay_datacoll_2017.pptx</a:t>
            </a:r>
            <a:endParaRPr lang="en-US" altLang="en-US" sz="4400" dirty="0"/>
          </a:p>
          <a:p>
            <a:pPr algn="ctr">
              <a:buFontTx/>
              <a:buNone/>
            </a:pPr>
            <a:endParaRPr lang="en-US" altLang="en-US" sz="4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oup 2"/>
          <p:cNvGrpSpPr>
            <a:grpSpLocks/>
          </p:cNvGrpSpPr>
          <p:nvPr/>
        </p:nvGrpSpPr>
        <p:grpSpPr bwMode="auto">
          <a:xfrm>
            <a:off x="0" y="2782888"/>
            <a:ext cx="5018088" cy="1319212"/>
            <a:chOff x="-1194" y="2058"/>
            <a:chExt cx="3161" cy="831"/>
          </a:xfrm>
        </p:grpSpPr>
        <p:grpSp>
          <p:nvGrpSpPr>
            <p:cNvPr id="55329" name="Group 3"/>
            <p:cNvGrpSpPr>
              <a:grpSpLocks/>
            </p:cNvGrpSpPr>
            <p:nvPr/>
          </p:nvGrpSpPr>
          <p:grpSpPr bwMode="auto">
            <a:xfrm>
              <a:off x="-1194" y="2273"/>
              <a:ext cx="370" cy="369"/>
              <a:chOff x="362" y="2318"/>
              <a:chExt cx="370" cy="369"/>
            </a:xfrm>
          </p:grpSpPr>
          <p:sp>
            <p:nvSpPr>
              <p:cNvPr id="55351" name="Freeform 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52" name="Freeform 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5330" name="Group 6"/>
            <p:cNvGrpSpPr>
              <a:grpSpLocks/>
            </p:cNvGrpSpPr>
            <p:nvPr/>
          </p:nvGrpSpPr>
          <p:grpSpPr bwMode="auto">
            <a:xfrm>
              <a:off x="-826" y="2273"/>
              <a:ext cx="370" cy="369"/>
              <a:chOff x="362" y="2318"/>
              <a:chExt cx="370" cy="369"/>
            </a:xfrm>
          </p:grpSpPr>
          <p:sp>
            <p:nvSpPr>
              <p:cNvPr id="55349" name="Freeform 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50" name="Freeform 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5331" name="Group 9"/>
            <p:cNvGrpSpPr>
              <a:grpSpLocks/>
            </p:cNvGrpSpPr>
            <p:nvPr/>
          </p:nvGrpSpPr>
          <p:grpSpPr bwMode="auto">
            <a:xfrm>
              <a:off x="-458" y="2273"/>
              <a:ext cx="370" cy="369"/>
              <a:chOff x="362" y="2318"/>
              <a:chExt cx="370" cy="369"/>
            </a:xfrm>
          </p:grpSpPr>
          <p:sp>
            <p:nvSpPr>
              <p:cNvPr id="55347" name="Freeform 10"/>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48" name="Freeform 11"/>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5332" name="Group 12"/>
            <p:cNvGrpSpPr>
              <a:grpSpLocks/>
            </p:cNvGrpSpPr>
            <p:nvPr/>
          </p:nvGrpSpPr>
          <p:grpSpPr bwMode="auto">
            <a:xfrm>
              <a:off x="-90" y="2273"/>
              <a:ext cx="370" cy="369"/>
              <a:chOff x="362" y="2318"/>
              <a:chExt cx="370" cy="369"/>
            </a:xfrm>
          </p:grpSpPr>
          <p:sp>
            <p:nvSpPr>
              <p:cNvPr id="55345" name="Freeform 1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46" name="Freeform 1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5333" name="Group 15"/>
            <p:cNvGrpSpPr>
              <a:grpSpLocks/>
            </p:cNvGrpSpPr>
            <p:nvPr/>
          </p:nvGrpSpPr>
          <p:grpSpPr bwMode="auto">
            <a:xfrm>
              <a:off x="278" y="2273"/>
              <a:ext cx="370" cy="369"/>
              <a:chOff x="362" y="2318"/>
              <a:chExt cx="370" cy="369"/>
            </a:xfrm>
          </p:grpSpPr>
          <p:sp>
            <p:nvSpPr>
              <p:cNvPr id="55343" name="Freeform 1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44" name="Freeform 1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5334" name="Group 18"/>
            <p:cNvGrpSpPr>
              <a:grpSpLocks/>
            </p:cNvGrpSpPr>
            <p:nvPr/>
          </p:nvGrpSpPr>
          <p:grpSpPr bwMode="auto">
            <a:xfrm>
              <a:off x="646" y="2273"/>
              <a:ext cx="370" cy="369"/>
              <a:chOff x="362" y="2318"/>
              <a:chExt cx="370" cy="369"/>
            </a:xfrm>
          </p:grpSpPr>
          <p:sp>
            <p:nvSpPr>
              <p:cNvPr id="55341" name="Freeform 1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42" name="Freeform 2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5335" name="Group 21"/>
            <p:cNvGrpSpPr>
              <a:grpSpLocks/>
            </p:cNvGrpSpPr>
            <p:nvPr/>
          </p:nvGrpSpPr>
          <p:grpSpPr bwMode="auto">
            <a:xfrm>
              <a:off x="1014" y="2273"/>
              <a:ext cx="370" cy="369"/>
              <a:chOff x="362" y="2318"/>
              <a:chExt cx="370" cy="369"/>
            </a:xfrm>
          </p:grpSpPr>
          <p:sp>
            <p:nvSpPr>
              <p:cNvPr id="55339" name="Freeform 2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40" name="Freeform 2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55336" name="Freeform 24"/>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37" name="Freeform 25"/>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38" name="Rectangle 2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55299" name="Rectangle 27"/>
          <p:cNvSpPr>
            <a:spLocks noGrp="1" noChangeArrowheads="1"/>
          </p:cNvSpPr>
          <p:nvPr>
            <p:ph type="title"/>
          </p:nvPr>
        </p:nvSpPr>
        <p:spPr/>
        <p:txBody>
          <a:bodyPr/>
          <a:lstStyle/>
          <a:p>
            <a:pPr eaLnBrk="1" hangingPunct="1"/>
            <a:r>
              <a:rPr lang="en-US" altLang="en-US" smtClean="0"/>
              <a:t>Elastic scattering</a:t>
            </a:r>
          </a:p>
        </p:txBody>
      </p:sp>
      <p:sp>
        <p:nvSpPr>
          <p:cNvPr id="55300" name="Oval 28"/>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5301" name="Oval 29"/>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5302" name="Oval 30"/>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5303" name="Oval 31"/>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nvGrpSpPr>
          <p:cNvPr id="55304" name="Group 32"/>
          <p:cNvGrpSpPr>
            <a:grpSpLocks/>
          </p:cNvGrpSpPr>
          <p:nvPr/>
        </p:nvGrpSpPr>
        <p:grpSpPr bwMode="auto">
          <a:xfrm rot="-2052048">
            <a:off x="4125913" y="1389063"/>
            <a:ext cx="5018087" cy="1319212"/>
            <a:chOff x="-1194" y="2058"/>
            <a:chExt cx="3161" cy="831"/>
          </a:xfrm>
        </p:grpSpPr>
        <p:grpSp>
          <p:nvGrpSpPr>
            <p:cNvPr id="55305" name="Group 33"/>
            <p:cNvGrpSpPr>
              <a:grpSpLocks/>
            </p:cNvGrpSpPr>
            <p:nvPr/>
          </p:nvGrpSpPr>
          <p:grpSpPr bwMode="auto">
            <a:xfrm>
              <a:off x="-1194" y="2273"/>
              <a:ext cx="370" cy="369"/>
              <a:chOff x="362" y="2318"/>
              <a:chExt cx="370" cy="369"/>
            </a:xfrm>
          </p:grpSpPr>
          <p:sp>
            <p:nvSpPr>
              <p:cNvPr id="55327" name="Freeform 3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28" name="Freeform 3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5306" name="Group 36"/>
            <p:cNvGrpSpPr>
              <a:grpSpLocks/>
            </p:cNvGrpSpPr>
            <p:nvPr/>
          </p:nvGrpSpPr>
          <p:grpSpPr bwMode="auto">
            <a:xfrm>
              <a:off x="-826" y="2273"/>
              <a:ext cx="370" cy="369"/>
              <a:chOff x="362" y="2318"/>
              <a:chExt cx="370" cy="369"/>
            </a:xfrm>
          </p:grpSpPr>
          <p:sp>
            <p:nvSpPr>
              <p:cNvPr id="55325" name="Freeform 3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26" name="Freeform 3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5307" name="Group 39"/>
            <p:cNvGrpSpPr>
              <a:grpSpLocks/>
            </p:cNvGrpSpPr>
            <p:nvPr/>
          </p:nvGrpSpPr>
          <p:grpSpPr bwMode="auto">
            <a:xfrm>
              <a:off x="-458" y="2273"/>
              <a:ext cx="370" cy="369"/>
              <a:chOff x="362" y="2318"/>
              <a:chExt cx="370" cy="369"/>
            </a:xfrm>
          </p:grpSpPr>
          <p:sp>
            <p:nvSpPr>
              <p:cNvPr id="55323" name="Freeform 40"/>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24" name="Freeform 41"/>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5308" name="Group 42"/>
            <p:cNvGrpSpPr>
              <a:grpSpLocks/>
            </p:cNvGrpSpPr>
            <p:nvPr/>
          </p:nvGrpSpPr>
          <p:grpSpPr bwMode="auto">
            <a:xfrm>
              <a:off x="-90" y="2273"/>
              <a:ext cx="370" cy="369"/>
              <a:chOff x="362" y="2318"/>
              <a:chExt cx="370" cy="369"/>
            </a:xfrm>
          </p:grpSpPr>
          <p:sp>
            <p:nvSpPr>
              <p:cNvPr id="55321" name="Freeform 4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22" name="Freeform 4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5309" name="Group 45"/>
            <p:cNvGrpSpPr>
              <a:grpSpLocks/>
            </p:cNvGrpSpPr>
            <p:nvPr/>
          </p:nvGrpSpPr>
          <p:grpSpPr bwMode="auto">
            <a:xfrm>
              <a:off x="278" y="2273"/>
              <a:ext cx="370" cy="369"/>
              <a:chOff x="362" y="2318"/>
              <a:chExt cx="370" cy="369"/>
            </a:xfrm>
          </p:grpSpPr>
          <p:sp>
            <p:nvSpPr>
              <p:cNvPr id="55319" name="Freeform 4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20" name="Freeform 4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5310" name="Group 48"/>
            <p:cNvGrpSpPr>
              <a:grpSpLocks/>
            </p:cNvGrpSpPr>
            <p:nvPr/>
          </p:nvGrpSpPr>
          <p:grpSpPr bwMode="auto">
            <a:xfrm>
              <a:off x="646" y="2273"/>
              <a:ext cx="370" cy="369"/>
              <a:chOff x="362" y="2318"/>
              <a:chExt cx="370" cy="369"/>
            </a:xfrm>
          </p:grpSpPr>
          <p:sp>
            <p:nvSpPr>
              <p:cNvPr id="55317" name="Freeform 4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18" name="Freeform 5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5311" name="Group 51"/>
            <p:cNvGrpSpPr>
              <a:grpSpLocks/>
            </p:cNvGrpSpPr>
            <p:nvPr/>
          </p:nvGrpSpPr>
          <p:grpSpPr bwMode="auto">
            <a:xfrm>
              <a:off x="1014" y="2273"/>
              <a:ext cx="370" cy="369"/>
              <a:chOff x="362" y="2318"/>
              <a:chExt cx="370" cy="369"/>
            </a:xfrm>
          </p:grpSpPr>
          <p:sp>
            <p:nvSpPr>
              <p:cNvPr id="55315" name="Freeform 5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16" name="Freeform 5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55312" name="Freeform 54"/>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13" name="Freeform 55"/>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14" name="Rectangle 5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Tree>
    <p:extLst>
      <p:ext uri="{BB962C8B-B14F-4D97-AF65-F5344CB8AC3E}">
        <p14:creationId xmlns:p14="http://schemas.microsoft.com/office/powerpoint/2010/main" val="2265155995"/>
      </p:ext>
    </p:extLst>
  </p:cSld>
  <p:clrMapOvr>
    <a:masterClrMapping/>
  </p:clrMapOvr>
  <p:transition spd="slow"/>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Text Box 2"/>
          <p:cNvSpPr txBox="1">
            <a:spLocks noChangeArrowheads="1"/>
          </p:cNvSpPr>
          <p:nvPr/>
        </p:nvSpPr>
        <p:spPr bwMode="auto">
          <a:xfrm>
            <a:off x="0" y="6491288"/>
            <a:ext cx="6272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t>Holton &amp; Frankel (2010) </a:t>
            </a:r>
            <a:r>
              <a:rPr lang="en-US" altLang="en-US" sz="1800" i="1"/>
              <a:t>Acta D</a:t>
            </a:r>
            <a:r>
              <a:rPr lang="en-US" altLang="en-US" sz="1800"/>
              <a:t> </a:t>
            </a:r>
            <a:r>
              <a:rPr lang="en-US" altLang="en-US" sz="1800" b="1"/>
              <a:t>66</a:t>
            </a:r>
            <a:r>
              <a:rPr lang="en-US" altLang="en-US" sz="1800"/>
              <a:t> 393-408.</a:t>
            </a:r>
          </a:p>
        </p:txBody>
      </p:sp>
      <p:pic>
        <p:nvPicPr>
          <p:cNvPr id="271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0"/>
            <a:ext cx="8086725" cy="648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08164" name="Freeform 4"/>
          <p:cNvSpPr>
            <a:spLocks/>
          </p:cNvSpPr>
          <p:nvPr/>
        </p:nvSpPr>
        <p:spPr bwMode="auto">
          <a:xfrm>
            <a:off x="6148388" y="3419475"/>
            <a:ext cx="869950" cy="660400"/>
          </a:xfrm>
          <a:custGeom>
            <a:avLst/>
            <a:gdLst>
              <a:gd name="T0" fmla="*/ 2147483647 w 548"/>
              <a:gd name="T1" fmla="*/ 0 h 416"/>
              <a:gd name="T2" fmla="*/ 2147483647 w 548"/>
              <a:gd name="T3" fmla="*/ 2147483647 h 416"/>
              <a:gd name="T4" fmla="*/ 2147483647 w 548"/>
              <a:gd name="T5" fmla="*/ 2147483647 h 416"/>
              <a:gd name="T6" fmla="*/ 2147483647 w 548"/>
              <a:gd name="T7" fmla="*/ 2147483647 h 416"/>
              <a:gd name="T8" fmla="*/ 0 w 548"/>
              <a:gd name="T9" fmla="*/ 2147483647 h 4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8" h="416">
                <a:moveTo>
                  <a:pt x="17" y="0"/>
                </a:moveTo>
                <a:cubicBezTo>
                  <a:pt x="75" y="7"/>
                  <a:pt x="283" y="8"/>
                  <a:pt x="368" y="41"/>
                </a:cubicBezTo>
                <a:cubicBezTo>
                  <a:pt x="453" y="74"/>
                  <a:pt x="548" y="143"/>
                  <a:pt x="526" y="200"/>
                </a:cubicBezTo>
                <a:cubicBezTo>
                  <a:pt x="504" y="257"/>
                  <a:pt x="322" y="352"/>
                  <a:pt x="234" y="384"/>
                </a:cubicBezTo>
                <a:cubicBezTo>
                  <a:pt x="146" y="416"/>
                  <a:pt x="73" y="404"/>
                  <a:pt x="0" y="392"/>
                </a:cubicBezTo>
              </a:path>
            </a:pathLst>
          </a:custGeom>
          <a:noFill/>
          <a:ln w="50800">
            <a:solidFill>
              <a:srgbClr val="FF0000"/>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52106900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08164"/>
                                        </p:tgtEl>
                                        <p:attrNameLst>
                                          <p:attrName>style.visibility</p:attrName>
                                        </p:attrNameLst>
                                      </p:cBhvr>
                                      <p:to>
                                        <p:strVal val="visible"/>
                                      </p:to>
                                    </p:set>
                                    <p:animEffect transition="in" filter="wipe(up)">
                                      <p:cBhvr>
                                        <p:cTn id="7" dur="500"/>
                                        <p:tgtEl>
                                          <p:spTgt spid="2908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164"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1"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2718" t="16413" r="23200" b="6912"/>
          <a:stretch/>
        </p:blipFill>
        <p:spPr bwMode="auto">
          <a:xfrm>
            <a:off x="0" y="833509"/>
            <a:ext cx="8707272" cy="604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0"/>
            <a:ext cx="8229600" cy="1105469"/>
          </a:xfrm>
        </p:spPr>
        <p:txBody>
          <a:bodyPr/>
          <a:lstStyle/>
          <a:p>
            <a:r>
              <a:rPr lang="en-US" dirty="0" smtClean="0"/>
              <a:t>S-SAD merging 20 </a:t>
            </a:r>
            <a:r>
              <a:rPr lang="en-US" dirty="0" err="1" smtClean="0"/>
              <a:t>xtals</a:t>
            </a:r>
            <a:endParaRPr lang="en-US" dirty="0"/>
          </a:p>
        </p:txBody>
      </p:sp>
      <p:sp>
        <p:nvSpPr>
          <p:cNvPr id="4" name="Rectangle 3"/>
          <p:cNvSpPr/>
          <p:nvPr/>
        </p:nvSpPr>
        <p:spPr>
          <a:xfrm>
            <a:off x="6526696" y="2781711"/>
            <a:ext cx="2809461" cy="1200329"/>
          </a:xfrm>
          <a:prstGeom prst="rect">
            <a:avLst/>
          </a:prstGeom>
        </p:spPr>
        <p:txBody>
          <a:bodyPr wrap="square">
            <a:spAutoFit/>
          </a:bodyPr>
          <a:lstStyle/>
          <a:p>
            <a:r>
              <a:rPr lang="en-US" dirty="0" smtClean="0">
                <a:solidFill>
                  <a:srgbClr val="000000"/>
                </a:solidFill>
                <a:latin typeface="Arial" charset="0"/>
                <a:cs typeface="Arial" charset="0"/>
              </a:rPr>
              <a:t>Knott </a:t>
            </a:r>
            <a:r>
              <a:rPr lang="en-US" i="1" dirty="0" smtClean="0">
                <a:solidFill>
                  <a:srgbClr val="000000"/>
                </a:solidFill>
                <a:latin typeface="Arial" charset="0"/>
                <a:cs typeface="Arial" charset="0"/>
              </a:rPr>
              <a:t>et al. </a:t>
            </a:r>
            <a:r>
              <a:rPr lang="en-US" dirty="0" smtClean="0">
                <a:solidFill>
                  <a:srgbClr val="000000"/>
                </a:solidFill>
                <a:latin typeface="Arial" charset="0"/>
                <a:cs typeface="Arial" charset="0"/>
              </a:rPr>
              <a:t>(2017</a:t>
            </a:r>
            <a:r>
              <a:rPr lang="en-US" dirty="0">
                <a:solidFill>
                  <a:srgbClr val="000000"/>
                </a:solidFill>
                <a:latin typeface="Arial" charset="0"/>
                <a:cs typeface="Arial" charset="0"/>
              </a:rPr>
              <a:t>). "Guide-bound </a:t>
            </a:r>
            <a:r>
              <a:rPr lang="en-US" dirty="0" smtClean="0">
                <a:solidFill>
                  <a:srgbClr val="000000"/>
                </a:solidFill>
                <a:latin typeface="Arial" charset="0"/>
                <a:cs typeface="Arial" charset="0"/>
              </a:rPr>
              <a:t>CRISPR-Cas13a." </a:t>
            </a:r>
            <a:r>
              <a:rPr lang="en-US" u="sng" dirty="0">
                <a:solidFill>
                  <a:srgbClr val="000000"/>
                </a:solidFill>
                <a:latin typeface="Arial" charset="0"/>
                <a:cs typeface="Arial" charset="0"/>
              </a:rPr>
              <a:t>Nature </a:t>
            </a:r>
            <a:r>
              <a:rPr lang="en-US" u="sng" dirty="0" smtClean="0">
                <a:solidFill>
                  <a:srgbClr val="000000"/>
                </a:solidFill>
                <a:latin typeface="Arial" charset="0"/>
                <a:cs typeface="Arial" charset="0"/>
              </a:rPr>
              <a:t>S&amp;MB </a:t>
            </a:r>
            <a:r>
              <a:rPr lang="en-US" b="1" u="sng" dirty="0" smtClean="0">
                <a:solidFill>
                  <a:srgbClr val="000000"/>
                </a:solidFill>
                <a:latin typeface="Arial" charset="0"/>
                <a:cs typeface="Arial" charset="0"/>
              </a:rPr>
              <a:t>online</a:t>
            </a:r>
            <a:endParaRPr lang="en-US" dirty="0">
              <a:solidFill>
                <a:srgbClr val="000000"/>
              </a:solidFill>
              <a:latin typeface="Arial" charset="0"/>
              <a:cs typeface="Arial" charset="0"/>
            </a:endParaRPr>
          </a:p>
        </p:txBody>
      </p:sp>
      <p:sp>
        <p:nvSpPr>
          <p:cNvPr id="5" name="Oval 4"/>
          <p:cNvSpPr/>
          <p:nvPr/>
        </p:nvSpPr>
        <p:spPr>
          <a:xfrm>
            <a:off x="6513048" y="5128789"/>
            <a:ext cx="1046922" cy="37106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27936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1"/>
          <p:cNvGraphicFramePr>
            <a:graphicFrameLocks noChangeAspect="1"/>
          </p:cNvGraphicFramePr>
          <p:nvPr>
            <p:extLst>
              <p:ext uri="{D42A27DB-BD31-4B8C-83A1-F6EECF244321}">
                <p14:modId xmlns:p14="http://schemas.microsoft.com/office/powerpoint/2010/main" val="3806074660"/>
              </p:ext>
            </p:extLst>
          </p:nvPr>
        </p:nvGraphicFramePr>
        <p:xfrm>
          <a:off x="434396" y="727403"/>
          <a:ext cx="9268345" cy="5592107"/>
        </p:xfrm>
        <a:graphic>
          <a:graphicData uri="http://schemas.openxmlformats.org/drawingml/2006/chart">
            <c:chart xmlns:c="http://schemas.openxmlformats.org/drawingml/2006/chart" xmlns:r="http://schemas.openxmlformats.org/officeDocument/2006/relationships" r:id="rId2"/>
          </a:graphicData>
        </a:graphic>
      </p:graphicFrame>
      <p:sp>
        <p:nvSpPr>
          <p:cNvPr id="71684" name="Text Box 4"/>
          <p:cNvSpPr txBox="1">
            <a:spLocks noChangeArrowheads="1"/>
          </p:cNvSpPr>
          <p:nvPr/>
        </p:nvSpPr>
        <p:spPr bwMode="auto">
          <a:xfrm>
            <a:off x="3713732" y="6177169"/>
            <a:ext cx="222368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cs typeface="Arial" charset="0"/>
              </a:rPr>
              <a:t>observation</a:t>
            </a:r>
            <a:endParaRPr lang="en-US" altLang="en-US" sz="2800" b="1" dirty="0">
              <a:solidFill>
                <a:prstClr val="black"/>
              </a:solidFill>
              <a:latin typeface="Arial" panose="020B0604020202020204" pitchFamily="34" charset="0"/>
              <a:cs typeface="Arial" charset="0"/>
            </a:endParaRPr>
          </a:p>
        </p:txBody>
      </p:sp>
      <p:sp>
        <p:nvSpPr>
          <p:cNvPr id="71685" name="Text Box 5"/>
          <p:cNvSpPr txBox="1">
            <a:spLocks noChangeArrowheads="1"/>
          </p:cNvSpPr>
          <p:nvPr/>
        </p:nvSpPr>
        <p:spPr bwMode="auto">
          <a:xfrm rot="-5400000">
            <a:off x="-397723" y="3030866"/>
            <a:ext cx="16642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cs typeface="Arial" charset="0"/>
              </a:rPr>
              <a:t>intensity</a:t>
            </a:r>
            <a:endParaRPr lang="en-US" altLang="en-US" sz="2800" b="1" dirty="0">
              <a:solidFill>
                <a:prstClr val="black"/>
              </a:solidFill>
              <a:latin typeface="Arial" panose="020B0604020202020204" pitchFamily="34" charset="0"/>
              <a:cs typeface="Arial" charset="0"/>
            </a:endParaRPr>
          </a:p>
        </p:txBody>
      </p:sp>
      <p:sp>
        <p:nvSpPr>
          <p:cNvPr id="9" name="TextBox 8"/>
          <p:cNvSpPr txBox="1"/>
          <p:nvPr/>
        </p:nvSpPr>
        <p:spPr>
          <a:xfrm>
            <a:off x="0" y="228600"/>
            <a:ext cx="9144000" cy="769441"/>
          </a:xfrm>
          <a:prstGeom prst="rect">
            <a:avLst/>
          </a:prstGeom>
          <a:noFill/>
        </p:spPr>
        <p:txBody>
          <a:bodyPr wrap="square" rtlCol="0">
            <a:spAutoFit/>
          </a:bodyPr>
          <a:lstStyle/>
          <a:p>
            <a:pPr algn="ctr" fontAlgn="auto">
              <a:spcBef>
                <a:spcPts val="0"/>
              </a:spcBef>
              <a:spcAft>
                <a:spcPts val="0"/>
              </a:spcAft>
            </a:pPr>
            <a:r>
              <a:rPr lang="en-US" sz="4400" dirty="0" smtClean="0">
                <a:solidFill>
                  <a:srgbClr val="000000"/>
                </a:solidFill>
                <a:cs typeface="Arial" panose="020B0604020202020204" pitchFamily="34" charset="0"/>
              </a:rPr>
              <a:t>Systematic vs random error</a:t>
            </a:r>
            <a:endParaRPr lang="en-US" sz="4400" dirty="0">
              <a:solidFill>
                <a:srgbClr val="000000"/>
              </a:solidFill>
              <a:cs typeface="Arial" panose="020B0604020202020204" pitchFamily="34" charset="0"/>
            </a:endParaRPr>
          </a:p>
        </p:txBody>
      </p:sp>
    </p:spTree>
    <p:extLst>
      <p:ext uri="{BB962C8B-B14F-4D97-AF65-F5344CB8AC3E}">
        <p14:creationId xmlns:p14="http://schemas.microsoft.com/office/powerpoint/2010/main" val="252701002"/>
      </p:ext>
    </p:extLst>
  </p:cSld>
  <p:clrMapOvr>
    <a:masterClrMapping/>
  </p:clrMapOv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0"/>
            <a:ext cx="9144000" cy="1427163"/>
          </a:xfrm>
        </p:spPr>
        <p:txBody>
          <a:bodyPr/>
          <a:lstStyle/>
          <a:p>
            <a:pPr eaLnBrk="1" hangingPunct="1"/>
            <a:r>
              <a:rPr lang="en-US" altLang="en-US" smtClean="0"/>
              <a:t>Data collection parameters:</a:t>
            </a:r>
          </a:p>
        </p:txBody>
      </p:sp>
      <p:sp>
        <p:nvSpPr>
          <p:cNvPr id="2902019" name="Rectangle 3"/>
          <p:cNvSpPr>
            <a:spLocks noGrp="1" noChangeArrowheads="1"/>
          </p:cNvSpPr>
          <p:nvPr>
            <p:ph type="body" idx="1"/>
          </p:nvPr>
        </p:nvSpPr>
        <p:spPr>
          <a:xfrm>
            <a:off x="457200" y="1392238"/>
            <a:ext cx="8686800" cy="5184775"/>
          </a:xfrm>
        </p:spPr>
        <p:txBody>
          <a:bodyPr/>
          <a:lstStyle/>
          <a:p>
            <a:pPr eaLnBrk="1" hangingPunct="1"/>
            <a:r>
              <a:rPr lang="en-US" altLang="en-US" sz="4000" smtClean="0"/>
              <a:t>16 crystals</a:t>
            </a:r>
          </a:p>
          <a:p>
            <a:pPr eaLnBrk="1" hangingPunct="1"/>
            <a:r>
              <a:rPr lang="en-US" altLang="en-US" sz="4000" smtClean="0"/>
              <a:t>360° each, inverse beam </a:t>
            </a:r>
          </a:p>
          <a:p>
            <a:pPr eaLnBrk="1" hangingPunct="1"/>
            <a:r>
              <a:rPr lang="en-US" altLang="en-US" sz="4000" smtClean="0"/>
              <a:t>7235 eV photon energy</a:t>
            </a:r>
          </a:p>
          <a:p>
            <a:pPr eaLnBrk="1" hangingPunct="1"/>
            <a:r>
              <a:rPr lang="en-US" altLang="en-US" sz="4000" smtClean="0"/>
              <a:t>&lt; 1 MGy per xtal</a:t>
            </a:r>
          </a:p>
          <a:p>
            <a:pPr eaLnBrk="1" hangingPunct="1"/>
            <a:r>
              <a:rPr lang="en-US" altLang="en-US" sz="4000" smtClean="0"/>
              <a:t>Australian Synchrotron MX1</a:t>
            </a:r>
          </a:p>
          <a:p>
            <a:pPr lvl="1" eaLnBrk="1" hangingPunct="1"/>
            <a:r>
              <a:rPr lang="en-US" altLang="en-US" sz="3600" smtClean="0"/>
              <a:t>35 kGy/s into 100 </a:t>
            </a:r>
            <a:r>
              <a:rPr lang="el-GR" altLang="en-US" sz="3600" smtClean="0"/>
              <a:t>μ</a:t>
            </a:r>
            <a:r>
              <a:rPr lang="en-US" altLang="en-US" sz="3600" smtClean="0"/>
              <a:t>m x 100 </a:t>
            </a:r>
            <a:r>
              <a:rPr lang="el-GR" altLang="en-US" sz="3600" smtClean="0"/>
              <a:t>μ</a:t>
            </a:r>
            <a:r>
              <a:rPr lang="en-US" altLang="en-US" sz="3600" smtClean="0"/>
              <a:t>m</a:t>
            </a:r>
          </a:p>
        </p:txBody>
      </p:sp>
    </p:spTree>
    <p:extLst>
      <p:ext uri="{BB962C8B-B14F-4D97-AF65-F5344CB8AC3E}">
        <p14:creationId xmlns:p14="http://schemas.microsoft.com/office/powerpoint/2010/main" val="146961189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020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020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020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90201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90201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9020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p:cNvSpPr>
            <a:spLocks noGrp="1"/>
          </p:cNvSpPr>
          <p:nvPr>
            <p:ph idx="1"/>
          </p:nvPr>
        </p:nvSpPr>
        <p:spPr>
          <a:xfrm>
            <a:off x="-147638" y="517525"/>
            <a:ext cx="10552113" cy="6492875"/>
          </a:xfrm>
        </p:spPr>
        <p:txBody>
          <a:bodyPr/>
          <a:lstStyle/>
          <a:p>
            <a:pPr marL="0" indent="0">
              <a:buFontTx/>
              <a:buNone/>
            </a:pPr>
            <a:r>
              <a:rPr lang="en-US" altLang="en-US" sz="1400" smtClean="0">
                <a:latin typeface="Courier New" pitchFamily="49" charset="0"/>
                <a:cs typeface="Courier New" pitchFamily="49" charset="0"/>
              </a:rPr>
              <a:t> RESOLUTION  COMPLETENESS R-FACTOR  I/SIGMA   R-meas  CC(1/2)  Anomal  SigAno   Nano</a:t>
            </a:r>
          </a:p>
          <a:p>
            <a:pPr marL="0" indent="0">
              <a:buFontTx/>
              <a:buNone/>
            </a:pPr>
            <a:r>
              <a:rPr lang="en-US" altLang="en-US" sz="1400" smtClean="0">
                <a:latin typeface="Courier New" pitchFamily="49" charset="0"/>
                <a:cs typeface="Courier New" pitchFamily="49" charset="0"/>
              </a:rPr>
              <a:t>   LIMIT        OF DATA   observed                              Corr</a:t>
            </a:r>
          </a:p>
          <a:p>
            <a:pPr marL="0" indent="0">
              <a:buFontTx/>
              <a:buNone/>
            </a:pPr>
            <a:endParaRPr lang="en-US" altLang="en-US" sz="1400" smtClean="0">
              <a:latin typeface="Courier New" pitchFamily="49" charset="0"/>
              <a:cs typeface="Courier New" pitchFamily="49" charset="0"/>
            </a:endParaRPr>
          </a:p>
          <a:p>
            <a:pPr marL="0" indent="0">
              <a:buFontTx/>
              <a:buNone/>
            </a:pPr>
            <a:r>
              <a:rPr lang="en-US" altLang="en-US" sz="1400" smtClean="0">
                <a:latin typeface="Courier New" pitchFamily="49" charset="0"/>
                <a:cs typeface="Courier New" pitchFamily="49" charset="0"/>
              </a:rPr>
              <a:t>     9.17         99.1%       3.9%   257.47     3.9%   100.0*    91*   5.024     450</a:t>
            </a:r>
          </a:p>
          <a:p>
            <a:pPr marL="0" indent="0">
              <a:buFontTx/>
              <a:buNone/>
            </a:pPr>
            <a:r>
              <a:rPr lang="en-US" altLang="en-US" sz="1400" smtClean="0">
                <a:latin typeface="Courier New" pitchFamily="49" charset="0"/>
                <a:cs typeface="Courier New" pitchFamily="49" charset="0"/>
              </a:rPr>
              <a:t>     6.49        100.0%       5.2%   214.33     5.2%   100.0*    86*   3.836     882</a:t>
            </a:r>
          </a:p>
          <a:p>
            <a:pPr marL="0" indent="0">
              <a:buFontTx/>
              <a:buNone/>
            </a:pPr>
            <a:r>
              <a:rPr lang="en-US" altLang="en-US" sz="1400" smtClean="0">
                <a:latin typeface="Courier New" pitchFamily="49" charset="0"/>
                <a:cs typeface="Courier New" pitchFamily="49" charset="0"/>
              </a:rPr>
              <a:t>     5.30        100.0%       7.2%   165.13     7.2%   100.0*    76*   3.257    1175</a:t>
            </a:r>
          </a:p>
          <a:p>
            <a:pPr marL="0" indent="0">
              <a:buFontTx/>
              <a:buNone/>
            </a:pPr>
            <a:r>
              <a:rPr lang="en-US" altLang="en-US" sz="1400" smtClean="0">
                <a:latin typeface="Courier New" pitchFamily="49" charset="0"/>
                <a:cs typeface="Courier New" pitchFamily="49" charset="0"/>
              </a:rPr>
              <a:t>     4.59        100.0%       7.2%   175.42     7.3%   100.0*    67*   2.589    1403</a:t>
            </a:r>
          </a:p>
          <a:p>
            <a:pPr marL="0" indent="0">
              <a:buFontTx/>
              <a:buNone/>
            </a:pPr>
            <a:r>
              <a:rPr lang="en-US" altLang="en-US" sz="1400" smtClean="0">
                <a:latin typeface="Courier New" pitchFamily="49" charset="0"/>
                <a:cs typeface="Courier New" pitchFamily="49" charset="0"/>
              </a:rPr>
              <a:t>     4.10         99.9%       7.7%   174.13     7.7%   100.0*    59*   2.264    1594</a:t>
            </a:r>
          </a:p>
          <a:p>
            <a:pPr marL="0" indent="0">
              <a:buFontTx/>
              <a:buNone/>
            </a:pPr>
            <a:r>
              <a:rPr lang="en-US" altLang="en-US" sz="1400" smtClean="0">
                <a:latin typeface="Courier New" pitchFamily="49" charset="0"/>
                <a:cs typeface="Courier New" pitchFamily="49" charset="0"/>
              </a:rPr>
              <a:t>     3.74         99.9%       9.4%   143.09     9.4%   100.0*    49*   1.953    1783</a:t>
            </a:r>
          </a:p>
          <a:p>
            <a:pPr marL="0" indent="0">
              <a:buFontTx/>
              <a:buNone/>
            </a:pPr>
            <a:r>
              <a:rPr lang="en-US" altLang="en-US" sz="1400" smtClean="0">
                <a:latin typeface="Courier New" pitchFamily="49" charset="0"/>
                <a:cs typeface="Courier New" pitchFamily="49" charset="0"/>
              </a:rPr>
              <a:t>     3.47        100.0%      11.2%   120.17    11.2%   100.0*    39*   1.696    1942</a:t>
            </a:r>
          </a:p>
          <a:p>
            <a:pPr marL="0" indent="0">
              <a:buFontTx/>
              <a:buNone/>
            </a:pPr>
            <a:r>
              <a:rPr lang="en-US" altLang="en-US" sz="1400" smtClean="0">
                <a:latin typeface="Courier New" pitchFamily="49" charset="0"/>
                <a:cs typeface="Courier New" pitchFamily="49" charset="0"/>
              </a:rPr>
              <a:t>     3.24        100.0%      14.1%    91.14    14.1%   100.0*    30*   1.333    2103</a:t>
            </a:r>
          </a:p>
          <a:p>
            <a:pPr marL="0" indent="0">
              <a:buFontTx/>
              <a:buNone/>
            </a:pPr>
            <a:r>
              <a:rPr lang="en-US" altLang="en-US" sz="1400" smtClean="0">
                <a:latin typeface="Courier New" pitchFamily="49" charset="0"/>
                <a:cs typeface="Courier New" pitchFamily="49" charset="0"/>
              </a:rPr>
              <a:t>     3.06         99.9%      19.5%    65.79    19.5%   100.0*    23*   1.117    2214</a:t>
            </a:r>
          </a:p>
          <a:p>
            <a:pPr marL="0" indent="0">
              <a:buFontTx/>
              <a:buNone/>
            </a:pPr>
            <a:r>
              <a:rPr lang="en-US" altLang="en-US" sz="1400" smtClean="0">
                <a:latin typeface="Courier New" pitchFamily="49" charset="0"/>
                <a:cs typeface="Courier New" pitchFamily="49" charset="0"/>
              </a:rPr>
              <a:t>     2.90         99.9%      29.0%    44.85    29.1%    99.9*    17*   1.008    2369</a:t>
            </a:r>
          </a:p>
          <a:p>
            <a:pPr marL="0" indent="0">
              <a:buFontTx/>
              <a:buNone/>
            </a:pPr>
            <a:r>
              <a:rPr lang="en-US" altLang="en-US" sz="1400" smtClean="0">
                <a:latin typeface="Courier New" pitchFamily="49" charset="0"/>
                <a:cs typeface="Courier New" pitchFamily="49" charset="0"/>
              </a:rPr>
              <a:t>     2.77         99.9%      40.5%    32.58    40.6%    99.8*    11*   0.901    2493</a:t>
            </a:r>
          </a:p>
          <a:p>
            <a:pPr marL="0" indent="0">
              <a:buFontTx/>
              <a:buNone/>
            </a:pPr>
            <a:r>
              <a:rPr lang="en-US" altLang="en-US" sz="1400" smtClean="0">
                <a:latin typeface="Courier New" pitchFamily="49" charset="0"/>
                <a:cs typeface="Courier New" pitchFamily="49" charset="0"/>
              </a:rPr>
              <a:t>     2.65         99.9%      52.8%    25.16    52.9%    99.8*    10*   0.866    2605</a:t>
            </a:r>
          </a:p>
          <a:p>
            <a:pPr marL="0" indent="0">
              <a:buFontTx/>
              <a:buNone/>
            </a:pPr>
            <a:r>
              <a:rPr lang="en-US" altLang="en-US" sz="1400" smtClean="0">
                <a:latin typeface="Courier New" pitchFamily="49" charset="0"/>
                <a:cs typeface="Courier New" pitchFamily="49" charset="0"/>
              </a:rPr>
              <a:t>     2.54        100.0%      67.4%    19.47    67.6%    99.6*     2    0.804    2705</a:t>
            </a:r>
          </a:p>
          <a:p>
            <a:pPr marL="0" indent="0">
              <a:buFontTx/>
              <a:buNone/>
            </a:pPr>
            <a:r>
              <a:rPr lang="en-US" altLang="en-US" sz="1400" smtClean="0">
                <a:latin typeface="Courier New" pitchFamily="49" charset="0"/>
                <a:cs typeface="Courier New" pitchFamily="49" charset="0"/>
              </a:rPr>
              <a:t>     2.45        100.0%      88.9%    14.58    89.2%    99.2*     4    0.831    2859</a:t>
            </a:r>
          </a:p>
          <a:p>
            <a:pPr marL="0" indent="0">
              <a:buFontTx/>
              <a:buNone/>
            </a:pPr>
            <a:r>
              <a:rPr lang="en-US" altLang="en-US" sz="1400" smtClean="0">
                <a:latin typeface="Courier New" pitchFamily="49" charset="0"/>
                <a:cs typeface="Courier New" pitchFamily="49" charset="0"/>
              </a:rPr>
              <a:t>     2.37        100.0%     109.3%     9.97   109.7%    98.1*     5    0.829    2925</a:t>
            </a:r>
          </a:p>
          <a:p>
            <a:pPr marL="0" indent="0">
              <a:buFontTx/>
              <a:buNone/>
            </a:pPr>
            <a:r>
              <a:rPr lang="en-US" altLang="en-US" sz="1400" smtClean="0">
                <a:latin typeface="Courier New" pitchFamily="49" charset="0"/>
                <a:cs typeface="Courier New" pitchFamily="49" charset="0"/>
              </a:rPr>
              <a:t>     2.29        100.0%     138.2%     6.87   138.9%    96.1*     1    0.760    3037</a:t>
            </a:r>
          </a:p>
          <a:p>
            <a:pPr marL="0" indent="0">
              <a:buFontTx/>
              <a:buNone/>
            </a:pPr>
            <a:r>
              <a:rPr lang="en-US" altLang="en-US" sz="1400" smtClean="0">
                <a:latin typeface="Courier New" pitchFamily="49" charset="0"/>
                <a:cs typeface="Courier New" pitchFamily="49" charset="0"/>
              </a:rPr>
              <a:t>     2.22        100.0%     197.1%     4.03   198.6%    83.5*    -1    0.721    3159</a:t>
            </a:r>
          </a:p>
          <a:p>
            <a:pPr marL="0" indent="0">
              <a:buFontTx/>
              <a:buNone/>
            </a:pPr>
            <a:r>
              <a:rPr lang="en-US" altLang="en-US" sz="1400" smtClean="0">
                <a:latin typeface="Courier New" pitchFamily="49" charset="0"/>
                <a:cs typeface="Courier New" pitchFamily="49" charset="0"/>
              </a:rPr>
              <a:t>     2.16        100.0%     227.3%     2.41   230.8%    46.9*    -1    0.677    3224</a:t>
            </a:r>
          </a:p>
          <a:p>
            <a:pPr marL="0" indent="0">
              <a:buFontTx/>
              <a:buNone/>
            </a:pPr>
            <a:r>
              <a:rPr lang="en-US" altLang="en-US" sz="1400" smtClean="0">
                <a:latin typeface="Courier New" pitchFamily="49" charset="0"/>
                <a:cs typeface="Courier New" pitchFamily="49" charset="0"/>
              </a:rPr>
              <a:t>     2.10         61.2%     154.4%     1.28   163.6%    47.0*    -2    0.660    1999</a:t>
            </a:r>
          </a:p>
          <a:p>
            <a:pPr marL="0" indent="0">
              <a:buFontTx/>
              <a:buNone/>
            </a:pPr>
            <a:r>
              <a:rPr lang="en-US" altLang="en-US" sz="1400" smtClean="0">
                <a:latin typeface="Courier New" pitchFamily="49" charset="0"/>
                <a:cs typeface="Courier New" pitchFamily="49" charset="0"/>
              </a:rPr>
              <a:t>     2.05         47.9%     170.1%     0.68   196.5%    25.7*     3    0.629    1578</a:t>
            </a:r>
          </a:p>
          <a:p>
            <a:pPr marL="0" indent="0">
              <a:buFontTx/>
              <a:buNone/>
            </a:pPr>
            <a:r>
              <a:rPr lang="en-US" altLang="en-US" sz="1400" smtClean="0">
                <a:latin typeface="Courier New" pitchFamily="49" charset="0"/>
                <a:cs typeface="Courier New" pitchFamily="49" charset="0"/>
              </a:rPr>
              <a:t>    total         93.3%      15.7%    54.30    15.8%   100.0*    12*   1.217   42499</a:t>
            </a:r>
          </a:p>
          <a:p>
            <a:pPr marL="0" indent="0">
              <a:buFontTx/>
              <a:buNone/>
            </a:pPr>
            <a:endParaRPr lang="en-US" altLang="en-US" sz="1400" smtClean="0">
              <a:latin typeface="Courier New" pitchFamily="49" charset="0"/>
              <a:cs typeface="Courier New" pitchFamily="49" charset="0"/>
            </a:endParaRPr>
          </a:p>
        </p:txBody>
      </p:sp>
      <p:sp>
        <p:nvSpPr>
          <p:cNvPr id="39939" name="TextBox 3"/>
          <p:cNvSpPr txBox="1">
            <a:spLocks noChangeArrowheads="1"/>
          </p:cNvSpPr>
          <p:nvPr/>
        </p:nvSpPr>
        <p:spPr bwMode="auto">
          <a:xfrm>
            <a:off x="115888" y="-14288"/>
            <a:ext cx="890111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200">
                <a:solidFill>
                  <a:srgbClr val="000000"/>
                </a:solidFill>
                <a:cs typeface="Arial" pitchFamily="34" charset="0"/>
              </a:rPr>
              <a:t>140-fold multiplicity: 16 crystals,  360° each,  inverse beam,   7235 eV</a:t>
            </a:r>
          </a:p>
        </p:txBody>
      </p:sp>
    </p:spTree>
    <p:extLst>
      <p:ext uri="{BB962C8B-B14F-4D97-AF65-F5344CB8AC3E}">
        <p14:creationId xmlns:p14="http://schemas.microsoft.com/office/powerpoint/2010/main" val="3596118041"/>
      </p:ext>
    </p:extLst>
  </p:cSld>
  <p:clrMapOvr>
    <a:masterClrMapping/>
  </p:clrMapOvr>
  <p:transition spd="slow"/>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p:cNvPicPr>
            <a:picLocks noChangeAspect="1"/>
          </p:cNvPicPr>
          <p:nvPr/>
        </p:nvPicPr>
        <p:blipFill>
          <a:blip r:embed="rId2">
            <a:extLst>
              <a:ext uri="{28A0092B-C50C-407E-A947-70E740481C1C}">
                <a14:useLocalDpi xmlns:a14="http://schemas.microsoft.com/office/drawing/2010/main" val="0"/>
              </a:ext>
            </a:extLst>
          </a:blip>
          <a:srcRect t="14851" b="-14851"/>
          <a:stretch>
            <a:fillRect/>
          </a:stretch>
        </p:blipFill>
        <p:spPr bwMode="auto">
          <a:xfrm>
            <a:off x="0" y="1189038"/>
            <a:ext cx="9144000" cy="80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40964" name="TextBox 6"/>
          <p:cNvSpPr txBox="1">
            <a:spLocks noChangeArrowheads="1"/>
          </p:cNvSpPr>
          <p:nvPr/>
        </p:nvSpPr>
        <p:spPr bwMode="auto">
          <a:xfrm>
            <a:off x="2397125" y="2951163"/>
            <a:ext cx="906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18 </a:t>
            </a:r>
            <a:r>
              <a:rPr lang="el-GR" altLang="en-US" sz="2800">
                <a:solidFill>
                  <a:srgbClr val="000000"/>
                </a:solidFill>
                <a:cs typeface="Arial" pitchFamily="34" charset="0"/>
              </a:rPr>
              <a:t>σ</a:t>
            </a:r>
            <a:endParaRPr lang="en-US" altLang="en-US" sz="2800" baseline="-25000">
              <a:solidFill>
                <a:srgbClr val="000000"/>
              </a:solidFill>
              <a:cs typeface="Arial" pitchFamily="34" charset="0"/>
            </a:endParaRPr>
          </a:p>
        </p:txBody>
      </p:sp>
      <p:sp>
        <p:nvSpPr>
          <p:cNvPr id="40965" name="TextBox 7"/>
          <p:cNvSpPr txBox="1">
            <a:spLocks noChangeArrowheads="1"/>
          </p:cNvSpPr>
          <p:nvPr/>
        </p:nvSpPr>
        <p:spPr bwMode="auto">
          <a:xfrm>
            <a:off x="3827463" y="6105525"/>
            <a:ext cx="5316537"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a:solidFill>
                  <a:srgbClr val="000000"/>
                </a:solidFill>
                <a:cs typeface="Arial" pitchFamily="34" charset="0"/>
              </a:rPr>
              <a:t>Phased anomalous difference Fourier</a:t>
            </a:r>
          </a:p>
        </p:txBody>
      </p:sp>
      <p:sp>
        <p:nvSpPr>
          <p:cNvPr id="40966" name="TextBox 8"/>
          <p:cNvSpPr txBox="1">
            <a:spLocks noChangeArrowheads="1"/>
          </p:cNvSpPr>
          <p:nvPr/>
        </p:nvSpPr>
        <p:spPr bwMode="auto">
          <a:xfrm>
            <a:off x="5181600" y="3103563"/>
            <a:ext cx="906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16 </a:t>
            </a:r>
            <a:r>
              <a:rPr lang="el-GR" altLang="en-US" sz="2800">
                <a:solidFill>
                  <a:srgbClr val="000000"/>
                </a:solidFill>
                <a:cs typeface="Arial" pitchFamily="34" charset="0"/>
              </a:rPr>
              <a:t>σ</a:t>
            </a:r>
            <a:endParaRPr lang="en-US" altLang="en-US" sz="2800" baseline="-25000">
              <a:solidFill>
                <a:srgbClr val="000000"/>
              </a:solidFill>
              <a:cs typeface="Arial" pitchFamily="34" charset="0"/>
            </a:endParaRPr>
          </a:p>
        </p:txBody>
      </p:sp>
    </p:spTree>
    <p:extLst>
      <p:ext uri="{BB962C8B-B14F-4D97-AF65-F5344CB8AC3E}">
        <p14:creationId xmlns:p14="http://schemas.microsoft.com/office/powerpoint/2010/main" val="1483844175"/>
      </p:ext>
    </p:extLst>
  </p:cSld>
  <p:clrMapOvr>
    <a:masterClrMapping/>
  </p:clrMapOvr>
  <p:transition spd="slow"/>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p:cNvPicPr>
          <p:nvPr/>
        </p:nvPicPr>
        <p:blipFill>
          <a:blip r:embed="rId2">
            <a:extLst>
              <a:ext uri="{28A0092B-C50C-407E-A947-70E740481C1C}">
                <a14:useLocalDpi xmlns:a14="http://schemas.microsoft.com/office/drawing/2010/main" val="0"/>
              </a:ext>
            </a:extLst>
          </a:blip>
          <a:srcRect t="11322"/>
          <a:stretch>
            <a:fillRect/>
          </a:stretch>
        </p:blipFill>
        <p:spPr bwMode="auto">
          <a:xfrm>
            <a:off x="0" y="1204913"/>
            <a:ext cx="9144000" cy="709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41988" name="TextBox 6"/>
          <p:cNvSpPr txBox="1">
            <a:spLocks noChangeArrowheads="1"/>
          </p:cNvSpPr>
          <p:nvPr/>
        </p:nvSpPr>
        <p:spPr bwMode="auto">
          <a:xfrm rot="465098">
            <a:off x="5348288" y="2509838"/>
            <a:ext cx="1865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15</a:t>
            </a:r>
            <a:r>
              <a:rPr lang="el-GR" altLang="en-US" sz="2800">
                <a:solidFill>
                  <a:srgbClr val="000000"/>
                </a:solidFill>
                <a:cs typeface="Arial" pitchFamily="34" charset="0"/>
              </a:rPr>
              <a:t>σ </a:t>
            </a:r>
            <a:r>
              <a:rPr lang="en-US" altLang="en-US" sz="2800">
                <a:solidFill>
                  <a:srgbClr val="000000"/>
                </a:solidFill>
                <a:cs typeface="Arial" pitchFamily="34" charset="0"/>
              </a:rPr>
              <a:t>= PO</a:t>
            </a:r>
            <a:r>
              <a:rPr lang="en-US" altLang="en-US" sz="2800" baseline="-25000">
                <a:solidFill>
                  <a:srgbClr val="000000"/>
                </a:solidFill>
                <a:cs typeface="Arial" pitchFamily="34" charset="0"/>
              </a:rPr>
              <a:t>4</a:t>
            </a:r>
          </a:p>
        </p:txBody>
      </p:sp>
      <p:sp>
        <p:nvSpPr>
          <p:cNvPr id="41989" name="TextBox 7"/>
          <p:cNvSpPr txBox="1">
            <a:spLocks noChangeArrowheads="1"/>
          </p:cNvSpPr>
          <p:nvPr/>
        </p:nvSpPr>
        <p:spPr bwMode="auto">
          <a:xfrm>
            <a:off x="3827463" y="6105525"/>
            <a:ext cx="5316537"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a:solidFill>
                  <a:srgbClr val="000000"/>
                </a:solidFill>
                <a:cs typeface="Arial" pitchFamily="34" charset="0"/>
              </a:rPr>
              <a:t>Phased anomalous difference Fourier</a:t>
            </a:r>
          </a:p>
        </p:txBody>
      </p:sp>
    </p:spTree>
    <p:extLst>
      <p:ext uri="{BB962C8B-B14F-4D97-AF65-F5344CB8AC3E}">
        <p14:creationId xmlns:p14="http://schemas.microsoft.com/office/powerpoint/2010/main" val="731178197"/>
      </p:ext>
    </p:extLst>
  </p:cSld>
  <p:clrMapOvr>
    <a:masterClrMapping/>
  </p:clrMapOvr>
  <p:transition spd="slow"/>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p:cNvPicPr>
            <a:picLocks noChangeAspect="1"/>
          </p:cNvPicPr>
          <p:nvPr/>
        </p:nvPicPr>
        <p:blipFill>
          <a:blip r:embed="rId2">
            <a:extLst>
              <a:ext uri="{28A0092B-C50C-407E-A947-70E740481C1C}">
                <a14:useLocalDpi xmlns:a14="http://schemas.microsoft.com/office/drawing/2010/main" val="0"/>
              </a:ext>
            </a:extLst>
          </a:blip>
          <a:srcRect t="14897" b="-313"/>
          <a:stretch>
            <a:fillRect/>
          </a:stretch>
        </p:blipFill>
        <p:spPr bwMode="auto">
          <a:xfrm>
            <a:off x="0" y="1189038"/>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43012" name="TextBox 5"/>
          <p:cNvSpPr txBox="1">
            <a:spLocks noChangeArrowheads="1"/>
          </p:cNvSpPr>
          <p:nvPr/>
        </p:nvSpPr>
        <p:spPr bwMode="auto">
          <a:xfrm>
            <a:off x="3435350" y="4605338"/>
            <a:ext cx="19256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~2</a:t>
            </a:r>
            <a:r>
              <a:rPr lang="el-GR" altLang="en-US" sz="2800">
                <a:solidFill>
                  <a:srgbClr val="000000"/>
                </a:solidFill>
                <a:cs typeface="Arial" pitchFamily="34" charset="0"/>
              </a:rPr>
              <a:t>σ</a:t>
            </a:r>
            <a:r>
              <a:rPr lang="en-US" altLang="en-US" sz="2800">
                <a:solidFill>
                  <a:srgbClr val="000000"/>
                </a:solidFill>
                <a:cs typeface="Arial" pitchFamily="34" charset="0"/>
              </a:rPr>
              <a:t> = Mg?</a:t>
            </a:r>
          </a:p>
        </p:txBody>
      </p:sp>
      <p:sp>
        <p:nvSpPr>
          <p:cNvPr id="43013" name="TextBox 7"/>
          <p:cNvSpPr txBox="1">
            <a:spLocks noChangeArrowheads="1"/>
          </p:cNvSpPr>
          <p:nvPr/>
        </p:nvSpPr>
        <p:spPr bwMode="auto">
          <a:xfrm>
            <a:off x="3827463" y="6105525"/>
            <a:ext cx="5316537"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a:solidFill>
                  <a:srgbClr val="000000"/>
                </a:solidFill>
                <a:cs typeface="Arial" pitchFamily="34" charset="0"/>
              </a:rPr>
              <a:t>Phased anomalous difference Fourier</a:t>
            </a:r>
          </a:p>
        </p:txBody>
      </p:sp>
    </p:spTree>
    <p:extLst>
      <p:ext uri="{BB962C8B-B14F-4D97-AF65-F5344CB8AC3E}">
        <p14:creationId xmlns:p14="http://schemas.microsoft.com/office/powerpoint/2010/main" val="2289068678"/>
      </p:ext>
    </p:extLst>
  </p:cSld>
  <p:clrMapOvr>
    <a:masterClrMapping/>
  </p:clrMapOvr>
  <p:transition spd="slow"/>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p:cNvPicPr>
          <p:nvPr/>
        </p:nvPicPr>
        <p:blipFill>
          <a:blip r:embed="rId2">
            <a:extLst>
              <a:ext uri="{28A0092B-C50C-407E-A947-70E740481C1C}">
                <a14:useLocalDpi xmlns:a14="http://schemas.microsoft.com/office/drawing/2010/main" val="0"/>
              </a:ext>
            </a:extLst>
          </a:blip>
          <a:srcRect t="14713"/>
          <a:stretch>
            <a:fillRect/>
          </a:stretch>
        </p:blipFill>
        <p:spPr bwMode="auto">
          <a:xfrm>
            <a:off x="0" y="1177925"/>
            <a:ext cx="9144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44036" name="TextBox 6"/>
          <p:cNvSpPr txBox="1">
            <a:spLocks noChangeArrowheads="1"/>
          </p:cNvSpPr>
          <p:nvPr/>
        </p:nvSpPr>
        <p:spPr bwMode="auto">
          <a:xfrm>
            <a:off x="3422650" y="4713288"/>
            <a:ext cx="20145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8.2</a:t>
            </a:r>
            <a:r>
              <a:rPr lang="el-GR" altLang="en-US" sz="2800">
                <a:solidFill>
                  <a:srgbClr val="000000"/>
                </a:solidFill>
                <a:cs typeface="Arial" pitchFamily="34" charset="0"/>
              </a:rPr>
              <a:t>σ</a:t>
            </a:r>
            <a:r>
              <a:rPr lang="en-US" altLang="en-US" sz="2800">
                <a:solidFill>
                  <a:srgbClr val="000000"/>
                </a:solidFill>
                <a:cs typeface="Arial" pitchFamily="34" charset="0"/>
              </a:rPr>
              <a:t> = Mg?</a:t>
            </a:r>
          </a:p>
        </p:txBody>
      </p:sp>
      <p:sp>
        <p:nvSpPr>
          <p:cNvPr id="44037" name="TextBox 7"/>
          <p:cNvSpPr txBox="1">
            <a:spLocks noChangeArrowheads="1"/>
          </p:cNvSpPr>
          <p:nvPr/>
        </p:nvSpPr>
        <p:spPr bwMode="auto">
          <a:xfrm>
            <a:off x="3570288" y="6105525"/>
            <a:ext cx="5573712"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a:solidFill>
                  <a:srgbClr val="000000"/>
                </a:solidFill>
                <a:cs typeface="Arial" pitchFamily="34" charset="0"/>
              </a:rPr>
              <a:t>DELFAN residual anomalous difference</a:t>
            </a:r>
          </a:p>
        </p:txBody>
      </p:sp>
    </p:spTree>
    <p:extLst>
      <p:ext uri="{BB962C8B-B14F-4D97-AF65-F5344CB8AC3E}">
        <p14:creationId xmlns:p14="http://schemas.microsoft.com/office/powerpoint/2010/main" val="3826502422"/>
      </p:ext>
    </p:extLst>
  </p:cSld>
  <p:clrMapOvr>
    <a:masterClrMapping/>
  </p:clrMapOvr>
  <p:transition spd="slow"/>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0"/>
            <a:ext cx="9144000" cy="1143000"/>
          </a:xfrm>
        </p:spPr>
        <p:txBody>
          <a:bodyPr/>
          <a:lstStyle/>
          <a:p>
            <a:pPr eaLnBrk="1" hangingPunct="1"/>
            <a:r>
              <a:rPr lang="en-US" altLang="en-US" sz="5400" smtClean="0"/>
              <a:t>Discerning Na</a:t>
            </a:r>
            <a:r>
              <a:rPr lang="en-US" altLang="en-US" sz="5400" baseline="30000" smtClean="0"/>
              <a:t>+</a:t>
            </a:r>
            <a:r>
              <a:rPr lang="en-US" altLang="en-US" sz="5400" smtClean="0"/>
              <a:t> from Mg</a:t>
            </a:r>
            <a:r>
              <a:rPr lang="en-US" altLang="en-US" sz="5400" baseline="30000" smtClean="0"/>
              <a:t>++</a:t>
            </a:r>
          </a:p>
        </p:txBody>
      </p:sp>
      <p:graphicFrame>
        <p:nvGraphicFramePr>
          <p:cNvPr id="46083" name="Object 3"/>
          <p:cNvGraphicFramePr>
            <a:graphicFrameLocks noChangeAspect="1"/>
          </p:cNvGraphicFramePr>
          <p:nvPr/>
        </p:nvGraphicFramePr>
        <p:xfrm>
          <a:off x="434975" y="938213"/>
          <a:ext cx="8720138" cy="5667375"/>
        </p:xfrm>
        <a:graphic>
          <a:graphicData uri="http://schemas.openxmlformats.org/presentationml/2006/ole">
            <mc:AlternateContent xmlns:mc="http://schemas.openxmlformats.org/markup-compatibility/2006">
              <mc:Choice xmlns:v="urn:schemas-microsoft-com:vml" Requires="v">
                <p:oleObj spid="_x0000_s773192"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434975" y="938213"/>
                        <a:ext cx="8720138" cy="566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6084" name="Text Box 4"/>
          <p:cNvSpPr txBox="1">
            <a:spLocks noChangeArrowheads="1"/>
          </p:cNvSpPr>
          <p:nvPr/>
        </p:nvSpPr>
        <p:spPr bwMode="auto">
          <a:xfrm>
            <a:off x="3738563" y="6057900"/>
            <a:ext cx="24177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f’’ (electrons)</a:t>
            </a:r>
          </a:p>
        </p:txBody>
      </p:sp>
      <p:sp>
        <p:nvSpPr>
          <p:cNvPr id="46085" name="Text Box 5"/>
          <p:cNvSpPr txBox="1">
            <a:spLocks noChangeArrowheads="1"/>
          </p:cNvSpPr>
          <p:nvPr/>
        </p:nvSpPr>
        <p:spPr bwMode="auto">
          <a:xfrm rot="-5400000">
            <a:off x="-1751806" y="3044031"/>
            <a:ext cx="430530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DELFAN peak height (</a:t>
            </a:r>
            <a:r>
              <a:rPr lang="el-GR" altLang="en-US" sz="2800" b="1">
                <a:solidFill>
                  <a:srgbClr val="000000"/>
                </a:solidFill>
                <a:cs typeface="Arial" pitchFamily="34" charset="0"/>
              </a:rPr>
              <a:t>σ</a:t>
            </a:r>
            <a:r>
              <a:rPr lang="en-US" altLang="en-US" sz="2800" b="1">
                <a:solidFill>
                  <a:srgbClr val="000000"/>
                </a:solidFill>
                <a:cs typeface="Arial" pitchFamily="34" charset="0"/>
              </a:rPr>
              <a:t>)</a:t>
            </a:r>
          </a:p>
        </p:txBody>
      </p:sp>
      <p:sp>
        <p:nvSpPr>
          <p:cNvPr id="46086" name="TextBox 1"/>
          <p:cNvSpPr txBox="1">
            <a:spLocks noChangeArrowheads="1"/>
          </p:cNvSpPr>
          <p:nvPr/>
        </p:nvSpPr>
        <p:spPr bwMode="auto">
          <a:xfrm>
            <a:off x="5842000" y="4602163"/>
            <a:ext cx="6286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Mg</a:t>
            </a:r>
            <a:endParaRPr lang="en-US" altLang="en-US" sz="1800" b="1">
              <a:solidFill>
                <a:srgbClr val="000000"/>
              </a:solidFill>
              <a:cs typeface="Arial" pitchFamily="34" charset="0"/>
            </a:endParaRPr>
          </a:p>
        </p:txBody>
      </p:sp>
      <p:sp>
        <p:nvSpPr>
          <p:cNvPr id="46087" name="TextBox 18"/>
          <p:cNvSpPr txBox="1">
            <a:spLocks noChangeArrowheads="1"/>
          </p:cNvSpPr>
          <p:nvPr/>
        </p:nvSpPr>
        <p:spPr bwMode="auto">
          <a:xfrm>
            <a:off x="3502025" y="4573588"/>
            <a:ext cx="579438"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Ne</a:t>
            </a:r>
            <a:endParaRPr lang="en-US" altLang="en-US" sz="1800" b="1">
              <a:solidFill>
                <a:srgbClr val="000000"/>
              </a:solidFill>
              <a:cs typeface="Arial" pitchFamily="34" charset="0"/>
            </a:endParaRPr>
          </a:p>
        </p:txBody>
      </p:sp>
      <p:sp>
        <p:nvSpPr>
          <p:cNvPr id="46088" name="TextBox 19"/>
          <p:cNvSpPr txBox="1">
            <a:spLocks noChangeArrowheads="1"/>
          </p:cNvSpPr>
          <p:nvPr/>
        </p:nvSpPr>
        <p:spPr bwMode="auto">
          <a:xfrm>
            <a:off x="4621213" y="4586288"/>
            <a:ext cx="5778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Na</a:t>
            </a:r>
            <a:endParaRPr lang="en-US" altLang="en-US" sz="1800" b="1">
              <a:solidFill>
                <a:srgbClr val="000000"/>
              </a:solidFill>
              <a:cs typeface="Arial" pitchFamily="34" charset="0"/>
            </a:endParaRPr>
          </a:p>
        </p:txBody>
      </p:sp>
      <p:sp>
        <p:nvSpPr>
          <p:cNvPr id="46089" name="TextBox 23"/>
          <p:cNvSpPr txBox="1">
            <a:spLocks noChangeArrowheads="1"/>
          </p:cNvSpPr>
          <p:nvPr/>
        </p:nvSpPr>
        <p:spPr bwMode="auto">
          <a:xfrm>
            <a:off x="2493963" y="4560888"/>
            <a:ext cx="3730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F</a:t>
            </a:r>
            <a:endParaRPr lang="en-US" altLang="en-US" sz="1800" b="1">
              <a:solidFill>
                <a:srgbClr val="000000"/>
              </a:solidFill>
              <a:cs typeface="Arial" pitchFamily="34" charset="0"/>
            </a:endParaRPr>
          </a:p>
        </p:txBody>
      </p:sp>
      <p:sp>
        <p:nvSpPr>
          <p:cNvPr id="46090" name="TextBox 24"/>
          <p:cNvSpPr txBox="1">
            <a:spLocks noChangeArrowheads="1"/>
          </p:cNvSpPr>
          <p:nvPr/>
        </p:nvSpPr>
        <p:spPr bwMode="auto">
          <a:xfrm>
            <a:off x="2008188" y="4589463"/>
            <a:ext cx="4238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O</a:t>
            </a:r>
            <a:endParaRPr lang="en-US" altLang="en-US" sz="1800" b="1">
              <a:solidFill>
                <a:srgbClr val="000000"/>
              </a:solidFill>
              <a:cs typeface="Arial" pitchFamily="34" charset="0"/>
            </a:endParaRPr>
          </a:p>
        </p:txBody>
      </p:sp>
      <p:sp>
        <p:nvSpPr>
          <p:cNvPr id="46091" name="TextBox 25"/>
          <p:cNvSpPr txBox="1">
            <a:spLocks noChangeArrowheads="1"/>
          </p:cNvSpPr>
          <p:nvPr/>
        </p:nvSpPr>
        <p:spPr bwMode="auto">
          <a:xfrm>
            <a:off x="1709738" y="4592638"/>
            <a:ext cx="4238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N</a:t>
            </a:r>
            <a:endParaRPr lang="en-US" altLang="en-US" sz="1800" b="1">
              <a:solidFill>
                <a:srgbClr val="000000"/>
              </a:solidFill>
              <a:cs typeface="Arial" pitchFamily="34" charset="0"/>
            </a:endParaRPr>
          </a:p>
        </p:txBody>
      </p:sp>
    </p:spTree>
    <p:extLst>
      <p:ext uri="{BB962C8B-B14F-4D97-AF65-F5344CB8AC3E}">
        <p14:creationId xmlns:p14="http://schemas.microsoft.com/office/powerpoint/2010/main" val="419867446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Group 2"/>
          <p:cNvGrpSpPr>
            <a:grpSpLocks/>
          </p:cNvGrpSpPr>
          <p:nvPr/>
        </p:nvGrpSpPr>
        <p:grpSpPr bwMode="auto">
          <a:xfrm>
            <a:off x="0" y="2782888"/>
            <a:ext cx="5018088" cy="1319212"/>
            <a:chOff x="-1194" y="2058"/>
            <a:chExt cx="3161" cy="831"/>
          </a:xfrm>
        </p:grpSpPr>
        <p:grpSp>
          <p:nvGrpSpPr>
            <p:cNvPr id="56353" name="Group 3"/>
            <p:cNvGrpSpPr>
              <a:grpSpLocks/>
            </p:cNvGrpSpPr>
            <p:nvPr/>
          </p:nvGrpSpPr>
          <p:grpSpPr bwMode="auto">
            <a:xfrm>
              <a:off x="-1194" y="2273"/>
              <a:ext cx="370" cy="369"/>
              <a:chOff x="362" y="2318"/>
              <a:chExt cx="370" cy="369"/>
            </a:xfrm>
          </p:grpSpPr>
          <p:sp>
            <p:nvSpPr>
              <p:cNvPr id="56375" name="Freeform 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76" name="Freeform 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6354" name="Group 6"/>
            <p:cNvGrpSpPr>
              <a:grpSpLocks/>
            </p:cNvGrpSpPr>
            <p:nvPr/>
          </p:nvGrpSpPr>
          <p:grpSpPr bwMode="auto">
            <a:xfrm>
              <a:off x="-826" y="2273"/>
              <a:ext cx="370" cy="369"/>
              <a:chOff x="362" y="2318"/>
              <a:chExt cx="370" cy="369"/>
            </a:xfrm>
          </p:grpSpPr>
          <p:sp>
            <p:nvSpPr>
              <p:cNvPr id="56373" name="Freeform 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74" name="Freeform 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6355" name="Group 9"/>
            <p:cNvGrpSpPr>
              <a:grpSpLocks/>
            </p:cNvGrpSpPr>
            <p:nvPr/>
          </p:nvGrpSpPr>
          <p:grpSpPr bwMode="auto">
            <a:xfrm>
              <a:off x="-458" y="2273"/>
              <a:ext cx="370" cy="369"/>
              <a:chOff x="362" y="2318"/>
              <a:chExt cx="370" cy="369"/>
            </a:xfrm>
          </p:grpSpPr>
          <p:sp>
            <p:nvSpPr>
              <p:cNvPr id="56371" name="Freeform 10"/>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72" name="Freeform 11"/>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6356" name="Group 12"/>
            <p:cNvGrpSpPr>
              <a:grpSpLocks/>
            </p:cNvGrpSpPr>
            <p:nvPr/>
          </p:nvGrpSpPr>
          <p:grpSpPr bwMode="auto">
            <a:xfrm>
              <a:off x="-90" y="2273"/>
              <a:ext cx="370" cy="369"/>
              <a:chOff x="362" y="2318"/>
              <a:chExt cx="370" cy="369"/>
            </a:xfrm>
          </p:grpSpPr>
          <p:sp>
            <p:nvSpPr>
              <p:cNvPr id="56369" name="Freeform 1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70" name="Freeform 1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6357" name="Group 15"/>
            <p:cNvGrpSpPr>
              <a:grpSpLocks/>
            </p:cNvGrpSpPr>
            <p:nvPr/>
          </p:nvGrpSpPr>
          <p:grpSpPr bwMode="auto">
            <a:xfrm>
              <a:off x="278" y="2273"/>
              <a:ext cx="370" cy="369"/>
              <a:chOff x="362" y="2318"/>
              <a:chExt cx="370" cy="369"/>
            </a:xfrm>
          </p:grpSpPr>
          <p:sp>
            <p:nvSpPr>
              <p:cNvPr id="56367" name="Freeform 1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68" name="Freeform 1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6358" name="Group 18"/>
            <p:cNvGrpSpPr>
              <a:grpSpLocks/>
            </p:cNvGrpSpPr>
            <p:nvPr/>
          </p:nvGrpSpPr>
          <p:grpSpPr bwMode="auto">
            <a:xfrm>
              <a:off x="646" y="2273"/>
              <a:ext cx="370" cy="369"/>
              <a:chOff x="362" y="2318"/>
              <a:chExt cx="370" cy="369"/>
            </a:xfrm>
          </p:grpSpPr>
          <p:sp>
            <p:nvSpPr>
              <p:cNvPr id="56365" name="Freeform 1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66" name="Freeform 2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6359" name="Group 21"/>
            <p:cNvGrpSpPr>
              <a:grpSpLocks/>
            </p:cNvGrpSpPr>
            <p:nvPr/>
          </p:nvGrpSpPr>
          <p:grpSpPr bwMode="auto">
            <a:xfrm>
              <a:off x="1014" y="2273"/>
              <a:ext cx="370" cy="369"/>
              <a:chOff x="362" y="2318"/>
              <a:chExt cx="370" cy="369"/>
            </a:xfrm>
          </p:grpSpPr>
          <p:sp>
            <p:nvSpPr>
              <p:cNvPr id="56363" name="Freeform 2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64" name="Freeform 2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56360" name="Freeform 24"/>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61" name="Freeform 25"/>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62" name="Rectangle 2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56323" name="Rectangle 27"/>
          <p:cNvSpPr>
            <a:spLocks noGrp="1" noChangeArrowheads="1"/>
          </p:cNvSpPr>
          <p:nvPr>
            <p:ph type="title"/>
          </p:nvPr>
        </p:nvSpPr>
        <p:spPr/>
        <p:txBody>
          <a:bodyPr/>
          <a:lstStyle/>
          <a:p>
            <a:pPr eaLnBrk="1" hangingPunct="1"/>
            <a:r>
              <a:rPr lang="en-US" altLang="en-US" smtClean="0"/>
              <a:t>Inelastic scattering</a:t>
            </a:r>
          </a:p>
        </p:txBody>
      </p:sp>
      <p:sp>
        <p:nvSpPr>
          <p:cNvPr id="56324" name="Oval 28"/>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6325" name="Oval 29"/>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6326" name="Oval 30"/>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6327" name="Oval 31"/>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nvGrpSpPr>
          <p:cNvPr id="56328" name="Group 32"/>
          <p:cNvGrpSpPr>
            <a:grpSpLocks/>
          </p:cNvGrpSpPr>
          <p:nvPr/>
        </p:nvGrpSpPr>
        <p:grpSpPr bwMode="auto">
          <a:xfrm rot="-2052048">
            <a:off x="4100513" y="1306513"/>
            <a:ext cx="5310187" cy="1319212"/>
            <a:chOff x="-1194" y="2058"/>
            <a:chExt cx="3161" cy="831"/>
          </a:xfrm>
        </p:grpSpPr>
        <p:grpSp>
          <p:nvGrpSpPr>
            <p:cNvPr id="56329" name="Group 33"/>
            <p:cNvGrpSpPr>
              <a:grpSpLocks/>
            </p:cNvGrpSpPr>
            <p:nvPr/>
          </p:nvGrpSpPr>
          <p:grpSpPr bwMode="auto">
            <a:xfrm>
              <a:off x="-1194" y="2273"/>
              <a:ext cx="370" cy="369"/>
              <a:chOff x="362" y="2318"/>
              <a:chExt cx="370" cy="369"/>
            </a:xfrm>
          </p:grpSpPr>
          <p:sp>
            <p:nvSpPr>
              <p:cNvPr id="56351" name="Freeform 3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52" name="Freeform 3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6330" name="Group 36"/>
            <p:cNvGrpSpPr>
              <a:grpSpLocks/>
            </p:cNvGrpSpPr>
            <p:nvPr/>
          </p:nvGrpSpPr>
          <p:grpSpPr bwMode="auto">
            <a:xfrm>
              <a:off x="-826" y="2273"/>
              <a:ext cx="370" cy="369"/>
              <a:chOff x="362" y="2318"/>
              <a:chExt cx="370" cy="369"/>
            </a:xfrm>
          </p:grpSpPr>
          <p:sp>
            <p:nvSpPr>
              <p:cNvPr id="56349" name="Freeform 3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50" name="Freeform 3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6331" name="Group 39"/>
            <p:cNvGrpSpPr>
              <a:grpSpLocks/>
            </p:cNvGrpSpPr>
            <p:nvPr/>
          </p:nvGrpSpPr>
          <p:grpSpPr bwMode="auto">
            <a:xfrm>
              <a:off x="-458" y="2273"/>
              <a:ext cx="370" cy="369"/>
              <a:chOff x="362" y="2318"/>
              <a:chExt cx="370" cy="369"/>
            </a:xfrm>
          </p:grpSpPr>
          <p:sp>
            <p:nvSpPr>
              <p:cNvPr id="56347" name="Freeform 40"/>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48" name="Freeform 41"/>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6332" name="Group 42"/>
            <p:cNvGrpSpPr>
              <a:grpSpLocks/>
            </p:cNvGrpSpPr>
            <p:nvPr/>
          </p:nvGrpSpPr>
          <p:grpSpPr bwMode="auto">
            <a:xfrm>
              <a:off x="-90" y="2273"/>
              <a:ext cx="370" cy="369"/>
              <a:chOff x="362" y="2318"/>
              <a:chExt cx="370" cy="369"/>
            </a:xfrm>
          </p:grpSpPr>
          <p:sp>
            <p:nvSpPr>
              <p:cNvPr id="56345" name="Freeform 4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46" name="Freeform 4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6333" name="Group 45"/>
            <p:cNvGrpSpPr>
              <a:grpSpLocks/>
            </p:cNvGrpSpPr>
            <p:nvPr/>
          </p:nvGrpSpPr>
          <p:grpSpPr bwMode="auto">
            <a:xfrm>
              <a:off x="278" y="2273"/>
              <a:ext cx="370" cy="369"/>
              <a:chOff x="362" y="2318"/>
              <a:chExt cx="370" cy="369"/>
            </a:xfrm>
          </p:grpSpPr>
          <p:sp>
            <p:nvSpPr>
              <p:cNvPr id="56343" name="Freeform 4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44" name="Freeform 4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6334" name="Group 48"/>
            <p:cNvGrpSpPr>
              <a:grpSpLocks/>
            </p:cNvGrpSpPr>
            <p:nvPr/>
          </p:nvGrpSpPr>
          <p:grpSpPr bwMode="auto">
            <a:xfrm>
              <a:off x="646" y="2273"/>
              <a:ext cx="370" cy="369"/>
              <a:chOff x="362" y="2318"/>
              <a:chExt cx="370" cy="369"/>
            </a:xfrm>
          </p:grpSpPr>
          <p:sp>
            <p:nvSpPr>
              <p:cNvPr id="56341" name="Freeform 4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42" name="Freeform 5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6335" name="Group 51"/>
            <p:cNvGrpSpPr>
              <a:grpSpLocks/>
            </p:cNvGrpSpPr>
            <p:nvPr/>
          </p:nvGrpSpPr>
          <p:grpSpPr bwMode="auto">
            <a:xfrm>
              <a:off x="1014" y="2273"/>
              <a:ext cx="370" cy="369"/>
              <a:chOff x="362" y="2318"/>
              <a:chExt cx="370" cy="369"/>
            </a:xfrm>
          </p:grpSpPr>
          <p:sp>
            <p:nvSpPr>
              <p:cNvPr id="56339" name="Freeform 5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40" name="Freeform 5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56336" name="Freeform 54"/>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37" name="Freeform 55"/>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38" name="Rectangle 5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Tree>
    <p:extLst>
      <p:ext uri="{BB962C8B-B14F-4D97-AF65-F5344CB8AC3E}">
        <p14:creationId xmlns:p14="http://schemas.microsoft.com/office/powerpoint/2010/main" val="2919800769"/>
      </p:ext>
    </p:extLst>
  </p:cSld>
  <p:clrMapOvr>
    <a:masterClrMapping/>
  </p:clrMapOvr>
  <p:transition spd="slow">
    <p:wipe dir="r"/>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p:cNvPicPr>
          <p:nvPr/>
        </p:nvPicPr>
        <p:blipFill>
          <a:blip r:embed="rId2">
            <a:extLst>
              <a:ext uri="{28A0092B-C50C-407E-A947-70E740481C1C}">
                <a14:useLocalDpi xmlns:a14="http://schemas.microsoft.com/office/drawing/2010/main" val="0"/>
              </a:ext>
            </a:extLst>
          </a:blip>
          <a:srcRect t="15405"/>
          <a:stretch>
            <a:fillRect/>
          </a:stretch>
        </p:blipFill>
        <p:spPr bwMode="auto">
          <a:xfrm>
            <a:off x="0" y="1233488"/>
            <a:ext cx="9144000" cy="677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45060" name="TextBox 5"/>
          <p:cNvSpPr txBox="1">
            <a:spLocks noChangeArrowheads="1"/>
          </p:cNvSpPr>
          <p:nvPr/>
        </p:nvSpPr>
        <p:spPr bwMode="auto">
          <a:xfrm>
            <a:off x="1649413" y="3616325"/>
            <a:ext cx="17748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solidFill>
                  <a:srgbClr val="000000"/>
                </a:solidFill>
                <a:cs typeface="Arial" pitchFamily="34" charset="0"/>
              </a:rPr>
              <a:t>7.4</a:t>
            </a:r>
            <a:r>
              <a:rPr lang="el-GR" altLang="en-US" sz="2800" dirty="0">
                <a:solidFill>
                  <a:srgbClr val="000000"/>
                </a:solidFill>
                <a:cs typeface="Arial" pitchFamily="34" charset="0"/>
              </a:rPr>
              <a:t>σ </a:t>
            </a:r>
            <a:r>
              <a:rPr lang="en-US" altLang="en-US" sz="2800" dirty="0">
                <a:solidFill>
                  <a:srgbClr val="000000"/>
                </a:solidFill>
                <a:cs typeface="Arial" pitchFamily="34" charset="0"/>
              </a:rPr>
              <a:t>= </a:t>
            </a:r>
            <a:r>
              <a:rPr lang="en-US" altLang="en-US" sz="2800" dirty="0" smtClean="0">
                <a:solidFill>
                  <a:srgbClr val="000000"/>
                </a:solidFill>
                <a:cs typeface="Arial" pitchFamily="34" charset="0"/>
              </a:rPr>
              <a:t>Na</a:t>
            </a:r>
            <a:endParaRPr lang="en-US" altLang="en-US" sz="2800" dirty="0">
              <a:solidFill>
                <a:srgbClr val="000000"/>
              </a:solidFill>
              <a:cs typeface="Arial" pitchFamily="34" charset="0"/>
            </a:endParaRPr>
          </a:p>
        </p:txBody>
      </p:sp>
      <p:sp>
        <p:nvSpPr>
          <p:cNvPr id="45061" name="TextBox 6"/>
          <p:cNvSpPr txBox="1">
            <a:spLocks noChangeArrowheads="1"/>
          </p:cNvSpPr>
          <p:nvPr/>
        </p:nvSpPr>
        <p:spPr bwMode="auto">
          <a:xfrm>
            <a:off x="3570288" y="6105525"/>
            <a:ext cx="5573712"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a:solidFill>
                  <a:srgbClr val="000000"/>
                </a:solidFill>
                <a:cs typeface="Arial" pitchFamily="34" charset="0"/>
              </a:rPr>
              <a:t>DELFAN residual anomalous difference</a:t>
            </a:r>
          </a:p>
        </p:txBody>
      </p:sp>
    </p:spTree>
    <p:extLst>
      <p:ext uri="{BB962C8B-B14F-4D97-AF65-F5344CB8AC3E}">
        <p14:creationId xmlns:p14="http://schemas.microsoft.com/office/powerpoint/2010/main" val="1206933623"/>
      </p:ext>
    </p:extLst>
  </p:cSld>
  <p:clrMapOvr>
    <a:masterClrMapping/>
  </p:clrMapOvr>
  <p:transition spd="slow"/>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2816252444"/>
              </p:ext>
            </p:extLst>
          </p:nvPr>
        </p:nvGraphicFramePr>
        <p:xfrm>
          <a:off x="399245" y="483255"/>
          <a:ext cx="8665380" cy="5363753"/>
        </p:xfrm>
        <a:graphic>
          <a:graphicData uri="http://schemas.openxmlformats.org/presentationml/2006/ole">
            <mc:AlternateContent xmlns:mc="http://schemas.openxmlformats.org/markup-compatibility/2006">
              <mc:Choice xmlns:v="urn:schemas-microsoft-com:vml" Requires="v">
                <p:oleObj spid="_x0000_s816135" name="Chart" r:id="rId3" imgW="5692246" imgH="3931873" progId="MSGraph.Chart.8">
                  <p:embed followColorScheme="full"/>
                </p:oleObj>
              </mc:Choice>
              <mc:Fallback>
                <p:oleObj name="Chart" r:id="rId3" imgW="5692246" imgH="3931873" progId="MSGraph.Chart.8">
                  <p:embed followColorScheme="full"/>
                  <p:pic>
                    <p:nvPicPr>
                      <p:cNvPr id="0" name=""/>
                      <p:cNvPicPr>
                        <a:picLocks noChangeAspect="1" noChangeArrowheads="1"/>
                      </p:cNvPicPr>
                      <p:nvPr/>
                    </p:nvPicPr>
                    <p:blipFill>
                      <a:blip r:embed="rId4"/>
                      <a:srcRect/>
                      <a:stretch>
                        <a:fillRect/>
                      </a:stretch>
                    </p:blipFill>
                    <p:spPr bwMode="auto">
                      <a:xfrm>
                        <a:off x="399245" y="483255"/>
                        <a:ext cx="8665380" cy="5363753"/>
                      </a:xfrm>
                      <a:prstGeom prst="rect">
                        <a:avLst/>
                      </a:prstGeom>
                      <a:noFill/>
                      <a:ln>
                        <a:noFill/>
                      </a:ln>
                      <a:effectLst/>
                      <a:extLst/>
                    </p:spPr>
                  </p:pic>
                </p:oleObj>
              </mc:Fallback>
            </mc:AlternateContent>
          </a:graphicData>
        </a:graphic>
      </p:graphicFrame>
      <p:sp>
        <p:nvSpPr>
          <p:cNvPr id="71684" name="Text Box 4"/>
          <p:cNvSpPr txBox="1">
            <a:spLocks noChangeArrowheads="1"/>
          </p:cNvSpPr>
          <p:nvPr/>
        </p:nvSpPr>
        <p:spPr bwMode="auto">
          <a:xfrm>
            <a:off x="1447800" y="5715000"/>
            <a:ext cx="297709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rPr>
              <a:t>FOM from “</a:t>
            </a:r>
            <a:r>
              <a:rPr lang="en-US" altLang="en-US" sz="2800" b="1" dirty="0" err="1" smtClean="0">
                <a:solidFill>
                  <a:prstClr val="black"/>
                </a:solidFill>
              </a:rPr>
              <a:t>dm</a:t>
            </a:r>
            <a:r>
              <a:rPr lang="en-US" altLang="en-US" sz="2800" b="1" dirty="0" smtClean="0">
                <a:solidFill>
                  <a:prstClr val="black"/>
                </a:solidFill>
              </a:rPr>
              <a:t>”</a:t>
            </a:r>
            <a:endParaRPr lang="en-US" altLang="en-US" sz="2800" b="1" dirty="0">
              <a:solidFill>
                <a:prstClr val="black"/>
              </a:solidFill>
            </a:endParaRPr>
          </a:p>
        </p:txBody>
      </p:sp>
      <p:sp>
        <p:nvSpPr>
          <p:cNvPr id="71685" name="Text Box 5"/>
          <p:cNvSpPr txBox="1">
            <a:spLocks noChangeArrowheads="1"/>
          </p:cNvSpPr>
          <p:nvPr/>
        </p:nvSpPr>
        <p:spPr bwMode="auto">
          <a:xfrm rot="-5400000">
            <a:off x="-1674500" y="2984803"/>
            <a:ext cx="42178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rPr>
              <a:t>Correlation to final map</a:t>
            </a:r>
            <a:endParaRPr lang="en-US" altLang="en-US" sz="2800" b="1" dirty="0">
              <a:solidFill>
                <a:prstClr val="black"/>
              </a:solidFill>
            </a:endParaRPr>
          </a:p>
        </p:txBody>
      </p:sp>
      <p:sp>
        <p:nvSpPr>
          <p:cNvPr id="6" name="TextBox 5"/>
          <p:cNvSpPr txBox="1"/>
          <p:nvPr/>
        </p:nvSpPr>
        <p:spPr>
          <a:xfrm>
            <a:off x="1" y="0"/>
            <a:ext cx="9144000" cy="646331"/>
          </a:xfrm>
          <a:prstGeom prst="rect">
            <a:avLst/>
          </a:prstGeom>
          <a:noFill/>
        </p:spPr>
        <p:txBody>
          <a:bodyPr wrap="square" rtlCol="0">
            <a:spAutoFit/>
          </a:bodyPr>
          <a:lstStyle/>
          <a:p>
            <a:pPr algn="ctr" fontAlgn="auto">
              <a:spcBef>
                <a:spcPts val="0"/>
              </a:spcBef>
              <a:spcAft>
                <a:spcPts val="0"/>
              </a:spcAft>
            </a:pPr>
            <a:r>
              <a:rPr lang="en-US" sz="3600" dirty="0" smtClean="0">
                <a:solidFill>
                  <a:srgbClr val="000000"/>
                </a:solidFill>
                <a:latin typeface="Arial"/>
              </a:rPr>
              <a:t>XFEL Phasing </a:t>
            </a:r>
            <a:r>
              <a:rPr lang="en-US" sz="3600" dirty="0" smtClean="0">
                <a:solidFill>
                  <a:srgbClr val="000000"/>
                </a:solidFill>
                <a:latin typeface="Arial"/>
              </a:rPr>
              <a:t>success vs Figure of Merit</a:t>
            </a:r>
            <a:endParaRPr lang="en-US" sz="3600" dirty="0">
              <a:solidFill>
                <a:srgbClr val="000000"/>
              </a:solidFill>
              <a:latin typeface="Arial"/>
            </a:endParaRPr>
          </a:p>
        </p:txBody>
      </p:sp>
      <p:cxnSp>
        <p:nvCxnSpPr>
          <p:cNvPr id="14" name="Straight Connector 13"/>
          <p:cNvCxnSpPr/>
          <p:nvPr/>
        </p:nvCxnSpPr>
        <p:spPr>
          <a:xfrm>
            <a:off x="7418231" y="1159099"/>
            <a:ext cx="0" cy="356744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6488668"/>
            <a:ext cx="10683025" cy="369332"/>
          </a:xfrm>
          <a:prstGeom prst="rect">
            <a:avLst/>
          </a:prstGeom>
        </p:spPr>
        <p:txBody>
          <a:bodyPr wrap="square">
            <a:spAutoFit/>
          </a:bodyPr>
          <a:lstStyle/>
          <a:p>
            <a:pPr fontAlgn="auto">
              <a:spcBef>
                <a:spcPts val="0"/>
              </a:spcBef>
              <a:spcAft>
                <a:spcPts val="0"/>
              </a:spcAft>
            </a:pPr>
            <a:r>
              <a:rPr lang="en-US" dirty="0">
                <a:solidFill>
                  <a:srgbClr val="000000"/>
                </a:solidFill>
                <a:latin typeface="Arial"/>
              </a:rPr>
              <a:t>Hunter </a:t>
            </a:r>
            <a:r>
              <a:rPr lang="en-US" dirty="0" smtClean="0">
                <a:solidFill>
                  <a:srgbClr val="000000"/>
                </a:solidFill>
                <a:latin typeface="Arial"/>
              </a:rPr>
              <a:t>et al. (2016</a:t>
            </a:r>
            <a:r>
              <a:rPr lang="en-US" dirty="0">
                <a:solidFill>
                  <a:srgbClr val="000000"/>
                </a:solidFill>
                <a:latin typeface="Arial"/>
              </a:rPr>
              <a:t>)."</a:t>
            </a:r>
            <a:r>
              <a:rPr lang="en-US" dirty="0" smtClean="0">
                <a:solidFill>
                  <a:srgbClr val="000000"/>
                </a:solidFill>
                <a:latin typeface="Arial"/>
              </a:rPr>
              <a:t>Selenium </a:t>
            </a:r>
            <a:r>
              <a:rPr lang="en-US" dirty="0">
                <a:solidFill>
                  <a:srgbClr val="000000"/>
                </a:solidFill>
                <a:latin typeface="Arial"/>
              </a:rPr>
              <a:t>anomalous </a:t>
            </a:r>
            <a:r>
              <a:rPr lang="en-US" dirty="0" smtClean="0">
                <a:solidFill>
                  <a:srgbClr val="000000"/>
                </a:solidFill>
                <a:latin typeface="Arial"/>
              </a:rPr>
              <a:t>phasing XFEL", </a:t>
            </a:r>
            <a:r>
              <a:rPr lang="en-US" i="1" dirty="0">
                <a:solidFill>
                  <a:srgbClr val="000000"/>
                </a:solidFill>
                <a:latin typeface="Arial"/>
              </a:rPr>
              <a:t>Nature C</a:t>
            </a:r>
            <a:r>
              <a:rPr lang="en-US" i="1" dirty="0" smtClean="0">
                <a:solidFill>
                  <a:srgbClr val="000000"/>
                </a:solidFill>
                <a:latin typeface="Arial"/>
              </a:rPr>
              <a:t>omm.</a:t>
            </a:r>
            <a:r>
              <a:rPr lang="en-US" dirty="0" smtClean="0">
                <a:solidFill>
                  <a:srgbClr val="000000"/>
                </a:solidFill>
                <a:latin typeface="Arial"/>
              </a:rPr>
              <a:t> </a:t>
            </a:r>
            <a:r>
              <a:rPr lang="en-US" b="1" dirty="0">
                <a:solidFill>
                  <a:srgbClr val="000000"/>
                </a:solidFill>
                <a:latin typeface="Arial"/>
              </a:rPr>
              <a:t>7</a:t>
            </a:r>
            <a:r>
              <a:rPr lang="en-US" dirty="0">
                <a:solidFill>
                  <a:srgbClr val="000000"/>
                </a:solidFill>
                <a:latin typeface="Arial"/>
              </a:rPr>
              <a:t>, 13388. </a:t>
            </a:r>
          </a:p>
        </p:txBody>
      </p:sp>
      <p:sp>
        <p:nvSpPr>
          <p:cNvPr id="3" name="Rectangle 9"/>
          <p:cNvSpPr>
            <a:spLocks noChangeArrowheads="1"/>
          </p:cNvSpPr>
          <p:nvPr/>
        </p:nvSpPr>
        <p:spPr bwMode="auto">
          <a:xfrm>
            <a:off x="4419600" y="5943600"/>
            <a:ext cx="563665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altLang="en-US" sz="1400" dirty="0" smtClean="0">
                <a:solidFill>
                  <a:srgbClr val="000000">
                    <a:lumMod val="50000"/>
                  </a:srgbClr>
                </a:solidFill>
                <a:latin typeface="Courier New" panose="02070309020205020404" pitchFamily="49" charset="0"/>
                <a:cs typeface="Courier New" panose="02070309020205020404" pitchFamily="49" charset="0"/>
              </a:rPr>
              <a:t>http://cxidb.org/id54-SfjMJjaBny/id-54.html http://cxidb.org/id55-BWuBDSUrBy/id-55.html </a:t>
            </a:r>
          </a:p>
        </p:txBody>
      </p:sp>
      <p:sp>
        <p:nvSpPr>
          <p:cNvPr id="4" name="TextBox 3"/>
          <p:cNvSpPr txBox="1"/>
          <p:nvPr/>
        </p:nvSpPr>
        <p:spPr>
          <a:xfrm>
            <a:off x="1981200" y="1524000"/>
            <a:ext cx="1774845" cy="2862322"/>
          </a:xfrm>
          <a:prstGeom prst="rect">
            <a:avLst/>
          </a:prstGeom>
          <a:solidFill>
            <a:schemeClr val="bg1"/>
          </a:solidFill>
        </p:spPr>
        <p:txBody>
          <a:bodyPr wrap="none" rtlCol="0">
            <a:spAutoFit/>
          </a:bodyPr>
          <a:lstStyle/>
          <a:p>
            <a:pPr fontAlgn="auto">
              <a:spcBef>
                <a:spcPts val="0"/>
              </a:spcBef>
              <a:spcAft>
                <a:spcPts val="0"/>
              </a:spcAft>
            </a:pPr>
            <a:r>
              <a:rPr lang="en-US" b="1" dirty="0" smtClean="0">
                <a:solidFill>
                  <a:srgbClr val="000000"/>
                </a:solidFill>
                <a:latin typeface="Arial"/>
              </a:rPr>
              <a:t>Adjusting:</a:t>
            </a:r>
          </a:p>
          <a:p>
            <a:pPr fontAlgn="auto">
              <a:spcBef>
                <a:spcPts val="0"/>
              </a:spcBef>
              <a:spcAft>
                <a:spcPts val="0"/>
              </a:spcAft>
            </a:pPr>
            <a:r>
              <a:rPr lang="en-US" dirty="0" smtClean="0">
                <a:solidFill>
                  <a:srgbClr val="000000"/>
                </a:solidFill>
                <a:latin typeface="Arial"/>
              </a:rPr>
              <a:t>Solvent content</a:t>
            </a:r>
          </a:p>
          <a:p>
            <a:pPr fontAlgn="auto">
              <a:spcBef>
                <a:spcPts val="0"/>
              </a:spcBef>
              <a:spcAft>
                <a:spcPts val="0"/>
              </a:spcAft>
            </a:pPr>
            <a:r>
              <a:rPr lang="en-US" dirty="0" smtClean="0">
                <a:solidFill>
                  <a:srgbClr val="000000"/>
                </a:solidFill>
                <a:latin typeface="Arial"/>
              </a:rPr>
              <a:t>Resolution</a:t>
            </a:r>
          </a:p>
          <a:p>
            <a:pPr fontAlgn="auto">
              <a:spcBef>
                <a:spcPts val="0"/>
              </a:spcBef>
              <a:spcAft>
                <a:spcPts val="0"/>
              </a:spcAft>
            </a:pPr>
            <a:r>
              <a:rPr lang="en-US" dirty="0" err="1" smtClean="0">
                <a:solidFill>
                  <a:srgbClr val="000000"/>
                </a:solidFill>
                <a:latin typeface="Arial"/>
              </a:rPr>
              <a:t>SDfac</a:t>
            </a:r>
            <a:r>
              <a:rPr lang="en-US" dirty="0" smtClean="0">
                <a:solidFill>
                  <a:srgbClr val="000000"/>
                </a:solidFill>
                <a:latin typeface="Arial"/>
              </a:rPr>
              <a:t> </a:t>
            </a:r>
            <a:r>
              <a:rPr lang="en-US" dirty="0" err="1" smtClean="0">
                <a:solidFill>
                  <a:srgbClr val="000000"/>
                </a:solidFill>
                <a:latin typeface="Arial"/>
              </a:rPr>
              <a:t>Sdadd</a:t>
            </a:r>
            <a:endParaRPr lang="en-US" dirty="0" smtClean="0">
              <a:solidFill>
                <a:srgbClr val="000000"/>
              </a:solidFill>
              <a:latin typeface="Arial"/>
            </a:endParaRPr>
          </a:p>
          <a:p>
            <a:pPr fontAlgn="auto">
              <a:spcBef>
                <a:spcPts val="0"/>
              </a:spcBef>
              <a:spcAft>
                <a:spcPts val="0"/>
              </a:spcAft>
            </a:pPr>
            <a:r>
              <a:rPr lang="en-US" dirty="0" smtClean="0">
                <a:solidFill>
                  <a:srgbClr val="000000"/>
                </a:solidFill>
                <a:latin typeface="Arial"/>
              </a:rPr>
              <a:t>Cycles of </a:t>
            </a:r>
            <a:r>
              <a:rPr lang="en-US" dirty="0" err="1" smtClean="0">
                <a:solidFill>
                  <a:srgbClr val="000000"/>
                </a:solidFill>
                <a:latin typeface="Arial"/>
              </a:rPr>
              <a:t>dm</a:t>
            </a:r>
            <a:endParaRPr lang="en-US" dirty="0" smtClean="0">
              <a:solidFill>
                <a:srgbClr val="000000"/>
              </a:solidFill>
              <a:latin typeface="Arial"/>
            </a:endParaRPr>
          </a:p>
          <a:p>
            <a:pPr fontAlgn="auto">
              <a:spcBef>
                <a:spcPts val="0"/>
              </a:spcBef>
              <a:spcAft>
                <a:spcPts val="0"/>
              </a:spcAft>
            </a:pPr>
            <a:r>
              <a:rPr lang="en-US" dirty="0" smtClean="0">
                <a:solidFill>
                  <a:srgbClr val="000000"/>
                </a:solidFill>
                <a:latin typeface="Arial"/>
              </a:rPr>
              <a:t>“mode”</a:t>
            </a:r>
          </a:p>
          <a:p>
            <a:pPr fontAlgn="auto">
              <a:spcBef>
                <a:spcPts val="0"/>
              </a:spcBef>
              <a:spcAft>
                <a:spcPts val="0"/>
              </a:spcAft>
            </a:pPr>
            <a:r>
              <a:rPr lang="en-US" dirty="0" smtClean="0">
                <a:solidFill>
                  <a:srgbClr val="000000"/>
                </a:solidFill>
                <a:latin typeface="Arial"/>
              </a:rPr>
              <a:t>“scheme”</a:t>
            </a:r>
          </a:p>
          <a:p>
            <a:pPr fontAlgn="auto">
              <a:spcBef>
                <a:spcPts val="0"/>
              </a:spcBef>
              <a:spcAft>
                <a:spcPts val="0"/>
              </a:spcAft>
            </a:pPr>
            <a:r>
              <a:rPr lang="en-US" dirty="0" smtClean="0">
                <a:solidFill>
                  <a:srgbClr val="000000"/>
                </a:solidFill>
                <a:latin typeface="Arial"/>
              </a:rPr>
              <a:t>NCS radius</a:t>
            </a:r>
          </a:p>
          <a:p>
            <a:pPr fontAlgn="auto">
              <a:spcBef>
                <a:spcPts val="0"/>
              </a:spcBef>
              <a:spcAft>
                <a:spcPts val="0"/>
              </a:spcAft>
            </a:pPr>
            <a:r>
              <a:rPr lang="en-US" dirty="0" smtClean="0">
                <a:solidFill>
                  <a:srgbClr val="000000"/>
                </a:solidFill>
                <a:latin typeface="Arial"/>
              </a:rPr>
              <a:t>NCS cycles</a:t>
            </a:r>
          </a:p>
          <a:p>
            <a:pPr fontAlgn="auto">
              <a:spcBef>
                <a:spcPts val="0"/>
              </a:spcBef>
              <a:spcAft>
                <a:spcPts val="0"/>
              </a:spcAft>
            </a:pPr>
            <a:r>
              <a:rPr lang="en-US" dirty="0" smtClean="0">
                <a:solidFill>
                  <a:srgbClr val="000000"/>
                </a:solidFill>
                <a:latin typeface="Arial"/>
              </a:rPr>
              <a:t>Phase blur</a:t>
            </a:r>
            <a:endParaRPr lang="en-US" dirty="0">
              <a:solidFill>
                <a:srgbClr val="000000"/>
              </a:solidFill>
              <a:latin typeface="Arial"/>
            </a:endParaRPr>
          </a:p>
        </p:txBody>
      </p:sp>
    </p:spTree>
    <p:extLst>
      <p:ext uri="{BB962C8B-B14F-4D97-AF65-F5344CB8AC3E}">
        <p14:creationId xmlns:p14="http://schemas.microsoft.com/office/powerpoint/2010/main" val="33002517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02" name="Rectangle 2"/>
          <p:cNvSpPr>
            <a:spLocks noGrp="1" noChangeArrowheads="1"/>
          </p:cNvSpPr>
          <p:nvPr>
            <p:ph type="body" idx="1"/>
          </p:nvPr>
        </p:nvSpPr>
        <p:spPr>
          <a:xfrm>
            <a:off x="509588" y="2502126"/>
            <a:ext cx="8162925" cy="4351338"/>
          </a:xfrm>
        </p:spPr>
        <p:txBody>
          <a:bodyPr/>
          <a:lstStyle/>
          <a:p>
            <a:pPr algn="ctr" eaLnBrk="1" hangingPunct="1">
              <a:lnSpc>
                <a:spcPct val="130000"/>
              </a:lnSpc>
              <a:buFontTx/>
              <a:buNone/>
            </a:pPr>
            <a:r>
              <a:rPr lang="en-US" altLang="en-US" b="1" dirty="0" smtClean="0">
                <a:solidFill>
                  <a:srgbClr val="008000"/>
                </a:solidFill>
              </a:rPr>
              <a:t>~</a:t>
            </a:r>
            <a:r>
              <a:rPr lang="en-US" altLang="en-US" b="1" dirty="0" smtClean="0">
                <a:solidFill>
                  <a:srgbClr val="008000"/>
                </a:solidFill>
              </a:rPr>
              <a:t>3% error per spot, 1%/</a:t>
            </a:r>
            <a:r>
              <a:rPr lang="en-US" altLang="en-US" b="1" dirty="0" err="1" smtClean="0">
                <a:solidFill>
                  <a:srgbClr val="008000"/>
                </a:solidFill>
              </a:rPr>
              <a:t>MGy</a:t>
            </a:r>
            <a:endParaRPr lang="en-US" altLang="en-US" b="1" dirty="0" smtClean="0">
              <a:solidFill>
                <a:srgbClr val="008000"/>
              </a:solidFill>
            </a:endParaRPr>
          </a:p>
          <a:p>
            <a:pPr algn="ctr" eaLnBrk="1" hangingPunct="1">
              <a:lnSpc>
                <a:spcPct val="130000"/>
              </a:lnSpc>
              <a:buFontTx/>
              <a:buNone/>
            </a:pPr>
            <a:r>
              <a:rPr lang="en-US" altLang="en-US" b="1" dirty="0">
                <a:solidFill>
                  <a:srgbClr val="008000"/>
                </a:solidFill>
              </a:rPr>
              <a:t>7235 eV for S-SAD</a:t>
            </a:r>
          </a:p>
          <a:p>
            <a:pPr algn="ctr" eaLnBrk="1" hangingPunct="1">
              <a:lnSpc>
                <a:spcPct val="130000"/>
              </a:lnSpc>
              <a:buFontTx/>
              <a:buNone/>
            </a:pPr>
            <a:r>
              <a:rPr lang="en-US" altLang="en-US" b="1" dirty="0" smtClean="0">
                <a:solidFill>
                  <a:srgbClr val="008000"/>
                </a:solidFill>
              </a:rPr>
              <a:t>Multiplicity </a:t>
            </a:r>
            <a:r>
              <a:rPr lang="en-US" altLang="en-US" b="1" dirty="0" err="1" smtClean="0">
                <a:solidFill>
                  <a:srgbClr val="008000"/>
                </a:solidFill>
              </a:rPr>
              <a:t>multiplicity</a:t>
            </a:r>
            <a:r>
              <a:rPr lang="en-US" altLang="en-US" b="1" dirty="0" smtClean="0">
                <a:solidFill>
                  <a:srgbClr val="008000"/>
                </a:solidFill>
              </a:rPr>
              <a:t> </a:t>
            </a:r>
            <a:r>
              <a:rPr lang="en-US" altLang="en-US" b="1" dirty="0" err="1" smtClean="0">
                <a:solidFill>
                  <a:srgbClr val="008000"/>
                </a:solidFill>
              </a:rPr>
              <a:t>multiplicity</a:t>
            </a:r>
            <a:endParaRPr lang="en-US" altLang="en-US" b="1" dirty="0" smtClean="0">
              <a:solidFill>
                <a:srgbClr val="008000"/>
              </a:solidFill>
            </a:endParaRPr>
          </a:p>
          <a:p>
            <a:pPr algn="ctr" eaLnBrk="1" hangingPunct="1">
              <a:lnSpc>
                <a:spcPct val="130000"/>
              </a:lnSpc>
              <a:buFontTx/>
              <a:buNone/>
            </a:pPr>
            <a:r>
              <a:rPr lang="en-US" altLang="en-US" b="1" dirty="0" smtClean="0">
                <a:solidFill>
                  <a:srgbClr val="008000"/>
                </a:solidFill>
              </a:rPr>
              <a:t>“</a:t>
            </a:r>
            <a:r>
              <a:rPr lang="en-US" altLang="en-US" b="1" dirty="0" err="1" smtClean="0">
                <a:solidFill>
                  <a:srgbClr val="008000"/>
                </a:solidFill>
              </a:rPr>
              <a:t>Attenu</a:t>
            </a:r>
            <a:r>
              <a:rPr lang="en-US" altLang="en-US" b="1" dirty="0" smtClean="0">
                <a:solidFill>
                  <a:srgbClr val="008000"/>
                </a:solidFill>
              </a:rPr>
              <a:t>-wait”: dose </a:t>
            </a:r>
            <a:r>
              <a:rPr lang="en-US" altLang="en-US" b="1" dirty="0" smtClean="0">
                <a:solidFill>
                  <a:srgbClr val="008000"/>
                </a:solidFill>
              </a:rPr>
              <a:t>slicing</a:t>
            </a:r>
          </a:p>
          <a:p>
            <a:pPr algn="ctr" eaLnBrk="1" hangingPunct="1">
              <a:lnSpc>
                <a:spcPct val="130000"/>
              </a:lnSpc>
              <a:buFontTx/>
              <a:buNone/>
            </a:pPr>
            <a:r>
              <a:rPr lang="en-US" altLang="en-US" b="1" dirty="0" smtClean="0">
                <a:solidFill>
                  <a:srgbClr val="008000"/>
                </a:solidFill>
              </a:rPr>
              <a:t>&gt;1000 photons/spot is a waste</a:t>
            </a:r>
            <a:endParaRPr lang="en-US" altLang="en-US" b="1" dirty="0" smtClean="0">
              <a:solidFill>
                <a:srgbClr val="008000"/>
              </a:solidFill>
            </a:endParaRPr>
          </a:p>
        </p:txBody>
      </p:sp>
      <p:sp>
        <p:nvSpPr>
          <p:cNvPr id="273411" name="Rectangle 3"/>
          <p:cNvSpPr>
            <a:spLocks noGrp="1" noChangeArrowheads="1"/>
          </p:cNvSpPr>
          <p:nvPr>
            <p:ph type="title"/>
          </p:nvPr>
        </p:nvSpPr>
        <p:spPr>
          <a:xfrm>
            <a:off x="685800" y="71438"/>
            <a:ext cx="7772400" cy="1143000"/>
          </a:xfrm>
        </p:spPr>
        <p:txBody>
          <a:bodyPr/>
          <a:lstStyle/>
          <a:p>
            <a:pPr eaLnBrk="1" hangingPunct="1"/>
            <a:r>
              <a:rPr lang="en-US" altLang="en-US" sz="6000" b="1" dirty="0" smtClean="0"/>
              <a:t>Phasing Summary</a:t>
            </a:r>
            <a:endParaRPr lang="en-US" altLang="en-US" sz="6000" b="1" dirty="0" smtClean="0"/>
          </a:p>
        </p:txBody>
      </p:sp>
      <p:sp>
        <p:nvSpPr>
          <p:cNvPr id="273412" name="Rectangle 4"/>
          <p:cNvSpPr>
            <a:spLocks noChangeArrowheads="1"/>
          </p:cNvSpPr>
          <p:nvPr/>
        </p:nvSpPr>
        <p:spPr bwMode="auto">
          <a:xfrm>
            <a:off x="498475" y="1185863"/>
            <a:ext cx="8645525" cy="93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130000"/>
              </a:lnSpc>
              <a:spcBef>
                <a:spcPct val="0"/>
              </a:spcBef>
              <a:buFontTx/>
              <a:buNone/>
            </a:pPr>
            <a:r>
              <a:rPr lang="en-US" altLang="en-US" sz="1400" b="1" dirty="0">
                <a:solidFill>
                  <a:srgbClr val="000000"/>
                </a:solidFill>
                <a:latin typeface="Courier New" pitchFamily="49" charset="0"/>
              </a:rPr>
              <a:t>http://bl831.als.lbl.gov/xtalsize.html</a:t>
            </a:r>
          </a:p>
          <a:p>
            <a:pPr eaLnBrk="1" hangingPunct="1">
              <a:lnSpc>
                <a:spcPct val="130000"/>
              </a:lnSpc>
              <a:spcBef>
                <a:spcPct val="0"/>
              </a:spcBef>
              <a:buFontTx/>
              <a:buNone/>
            </a:pPr>
            <a:r>
              <a:rPr lang="en-US" altLang="en-US" sz="1400" b="1" dirty="0">
                <a:solidFill>
                  <a:srgbClr val="000000"/>
                </a:solidFill>
                <a:latin typeface="Courier New" pitchFamily="49" charset="0"/>
              </a:rPr>
              <a:t>http://</a:t>
            </a:r>
            <a:r>
              <a:rPr lang="en-US" altLang="en-US" sz="1400" b="1" dirty="0" smtClean="0">
                <a:solidFill>
                  <a:srgbClr val="000000"/>
                </a:solidFill>
                <a:latin typeface="Courier New" pitchFamily="49" charset="0"/>
              </a:rPr>
              <a:t>bl831.als.lbl.gov/xtallife.html</a:t>
            </a:r>
            <a:endParaRPr lang="en-US" altLang="en-US" sz="1400" b="1" dirty="0">
              <a:solidFill>
                <a:srgbClr val="000000"/>
              </a:solidFill>
              <a:latin typeface="Courier New" pitchFamily="49" charset="0"/>
            </a:endParaRPr>
          </a:p>
          <a:p>
            <a:pPr eaLnBrk="1" hangingPunct="1">
              <a:lnSpc>
                <a:spcPct val="130000"/>
              </a:lnSpc>
              <a:spcBef>
                <a:spcPct val="0"/>
              </a:spcBef>
              <a:buFontTx/>
              <a:buNone/>
            </a:pPr>
            <a:r>
              <a:rPr lang="en-US" altLang="en-US" sz="1400" b="1" dirty="0" smtClean="0">
                <a:solidFill>
                  <a:srgbClr val="000000"/>
                </a:solidFill>
                <a:latin typeface="Courier New" pitchFamily="49" charset="0"/>
              </a:rPr>
              <a:t>http</a:t>
            </a:r>
            <a:r>
              <a:rPr lang="en-US" altLang="en-US" sz="1400" b="1" dirty="0">
                <a:solidFill>
                  <a:srgbClr val="000000"/>
                </a:solidFill>
                <a:latin typeface="Courier New" pitchFamily="49" charset="0"/>
              </a:rPr>
              <a:t>://bl831.als.lbl.gov/~</a:t>
            </a:r>
            <a:r>
              <a:rPr lang="en-US" altLang="en-US" sz="1400" b="1" dirty="0" smtClean="0">
                <a:solidFill>
                  <a:srgbClr val="000000"/>
                </a:solidFill>
                <a:latin typeface="Courier New" pitchFamily="49" charset="0"/>
              </a:rPr>
              <a:t>jamesh/powerpoint/Uruguay_datacoll_2017.pptx</a:t>
            </a:r>
            <a:endParaRPr lang="en-US" altLang="en-US" sz="1400" b="1" dirty="0">
              <a:solidFill>
                <a:srgbClr val="000000"/>
              </a:solidFill>
              <a:latin typeface="Courier New" pitchFamily="49" charset="0"/>
            </a:endParaRPr>
          </a:p>
        </p:txBody>
      </p:sp>
    </p:spTree>
    <p:extLst>
      <p:ext uri="{BB962C8B-B14F-4D97-AF65-F5344CB8AC3E}">
        <p14:creationId xmlns:p14="http://schemas.microsoft.com/office/powerpoint/2010/main" val="371645059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184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184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184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1840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1840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my reviewer says…</a:t>
            </a:r>
            <a:endParaRPr lang="en-US" dirty="0"/>
          </a:p>
        </p:txBody>
      </p:sp>
      <p:sp>
        <p:nvSpPr>
          <p:cNvPr id="3" name="Content Placeholder 2"/>
          <p:cNvSpPr>
            <a:spLocks noGrp="1"/>
          </p:cNvSpPr>
          <p:nvPr>
            <p:ph idx="1"/>
          </p:nvPr>
        </p:nvSpPr>
        <p:spPr>
          <a:xfrm>
            <a:off x="457200" y="2599509"/>
            <a:ext cx="8229600" cy="3526654"/>
          </a:xfrm>
        </p:spPr>
        <p:txBody>
          <a:bodyPr/>
          <a:lstStyle/>
          <a:p>
            <a:pPr marL="0" indent="0" algn="ctr">
              <a:buNone/>
            </a:pPr>
            <a:r>
              <a:rPr lang="en-US" dirty="0" err="1" smtClean="0">
                <a:solidFill>
                  <a:srgbClr val="C00000"/>
                </a:solidFill>
              </a:rPr>
              <a:t>R</a:t>
            </a:r>
            <a:r>
              <a:rPr lang="en-US" baseline="-25000" dirty="0" err="1" smtClean="0">
                <a:solidFill>
                  <a:srgbClr val="C00000"/>
                </a:solidFill>
              </a:rPr>
              <a:t>merge</a:t>
            </a:r>
            <a:r>
              <a:rPr lang="en-US" dirty="0" smtClean="0">
                <a:solidFill>
                  <a:srgbClr val="C00000"/>
                </a:solidFill>
              </a:rPr>
              <a:t> in high-resolution bin is &gt;100% !</a:t>
            </a:r>
          </a:p>
          <a:p>
            <a:pPr marL="0" indent="0">
              <a:buNone/>
            </a:pPr>
            <a:endParaRPr lang="en-US" dirty="0"/>
          </a:p>
          <a:p>
            <a:pPr marL="0" indent="0" algn="ctr">
              <a:buNone/>
            </a:pPr>
            <a:r>
              <a:rPr lang="en-US" dirty="0" smtClean="0">
                <a:solidFill>
                  <a:schemeClr val="accent3">
                    <a:lumMod val="50000"/>
                  </a:schemeClr>
                </a:solidFill>
              </a:rPr>
              <a:t>Answer:  this is expected</a:t>
            </a:r>
            <a:endParaRPr lang="en-US" dirty="0">
              <a:solidFill>
                <a:schemeClr val="accent3">
                  <a:lumMod val="50000"/>
                </a:schemeClr>
              </a:solidFill>
            </a:endParaRPr>
          </a:p>
        </p:txBody>
      </p:sp>
    </p:spTree>
    <p:extLst>
      <p:ext uri="{BB962C8B-B14F-4D97-AF65-F5344CB8AC3E}">
        <p14:creationId xmlns:p14="http://schemas.microsoft.com/office/powerpoint/2010/main" val="288089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0" y="0"/>
            <a:ext cx="9144000" cy="1606609"/>
          </a:xfrm>
          <a:noFill/>
        </p:spPr>
        <p:txBody>
          <a:bodyPr>
            <a:normAutofit fontScale="90000"/>
          </a:bodyPr>
          <a:lstStyle/>
          <a:p>
            <a:r>
              <a:rPr lang="en-US" altLang="en-US" sz="6000" dirty="0" smtClean="0">
                <a:latin typeface="Arial" pitchFamily="34" charset="0"/>
                <a:cs typeface="Arial" pitchFamily="34" charset="0"/>
              </a:rPr>
              <a:t>Expected </a:t>
            </a:r>
            <a:r>
              <a:rPr lang="en-US" altLang="en-US" sz="6000" dirty="0" err="1" smtClean="0">
                <a:latin typeface="Arial" pitchFamily="34" charset="0"/>
                <a:cs typeface="Arial" pitchFamily="34" charset="0"/>
              </a:rPr>
              <a:t>R</a:t>
            </a:r>
            <a:r>
              <a:rPr lang="en-US" altLang="en-US" sz="6000" baseline="-25000" dirty="0" err="1" smtClean="0">
                <a:latin typeface="Arial" pitchFamily="34" charset="0"/>
                <a:cs typeface="Arial" pitchFamily="34" charset="0"/>
              </a:rPr>
              <a:t>merge</a:t>
            </a:r>
            <a:r>
              <a:rPr lang="en-US" altLang="en-US" sz="6000" baseline="-25000" dirty="0">
                <a:latin typeface="Arial" pitchFamily="34" charset="0"/>
                <a:cs typeface="Arial" pitchFamily="34" charset="0"/>
              </a:rPr>
              <a:t> </a:t>
            </a:r>
            <a:r>
              <a:rPr lang="en-US" altLang="en-US" sz="6000" dirty="0">
                <a:solidFill>
                  <a:srgbClr val="FF0000"/>
                </a:solidFill>
              </a:rPr>
              <a:t>as </a:t>
            </a:r>
            <a:r>
              <a:rPr lang="en-US" altLang="en-US" sz="6000" i="1" dirty="0" err="1" smtClean="0">
                <a:solidFill>
                  <a:srgbClr val="FF0000"/>
                </a:solidFill>
              </a:rPr>
              <a:t>I</a:t>
            </a:r>
            <a:r>
              <a:rPr lang="en-US" altLang="en-US" sz="6000" i="1" baseline="-25000" dirty="0" err="1" smtClean="0">
                <a:solidFill>
                  <a:srgbClr val="FF0000"/>
                </a:solidFill>
              </a:rPr>
              <a:t>obs</a:t>
            </a:r>
            <a:r>
              <a:rPr lang="en-US" altLang="en-US" sz="6000" dirty="0" smtClean="0">
                <a:solidFill>
                  <a:srgbClr val="FF0000"/>
                </a:solidFill>
              </a:rPr>
              <a:t> </a:t>
            </a:r>
            <a:r>
              <a:rPr lang="en-US" altLang="en-US" sz="6000" dirty="0">
                <a:solidFill>
                  <a:srgbClr val="FF0000"/>
                </a:solidFill>
                <a:cs typeface="Arial" charset="0"/>
              </a:rPr>
              <a:t>→ 0</a:t>
            </a:r>
            <a:br>
              <a:rPr lang="en-US" altLang="en-US" sz="6000" dirty="0">
                <a:solidFill>
                  <a:srgbClr val="FF0000"/>
                </a:solidFill>
                <a:cs typeface="Arial" charset="0"/>
              </a:rPr>
            </a:br>
            <a:endParaRPr lang="en-US" altLang="en-US" sz="6000" baseline="-25000" dirty="0" smtClean="0">
              <a:latin typeface="Arial" pitchFamily="34" charset="0"/>
              <a:cs typeface="Arial" pitchFamily="34" charset="0"/>
            </a:endParaRPr>
          </a:p>
        </p:txBody>
      </p:sp>
      <p:graphicFrame>
        <p:nvGraphicFramePr>
          <p:cNvPr id="117763" name="Object 3"/>
          <p:cNvGraphicFramePr>
            <a:graphicFrameLocks noGrp="1" noChangeAspect="1"/>
          </p:cNvGraphicFramePr>
          <p:nvPr>
            <p:ph idx="1"/>
            <p:extLst>
              <p:ext uri="{D42A27DB-BD31-4B8C-83A1-F6EECF244321}">
                <p14:modId xmlns:p14="http://schemas.microsoft.com/office/powerpoint/2010/main" val="2962976499"/>
              </p:ext>
            </p:extLst>
          </p:nvPr>
        </p:nvGraphicFramePr>
        <p:xfrm>
          <a:off x="1210818" y="2518265"/>
          <a:ext cx="6602773" cy="2575028"/>
        </p:xfrm>
        <a:graphic>
          <a:graphicData uri="http://schemas.openxmlformats.org/presentationml/2006/ole">
            <mc:AlternateContent xmlns:mc="http://schemas.openxmlformats.org/markup-compatibility/2006">
              <mc:Choice xmlns:v="urn:schemas-microsoft-com:vml" Requires="v">
                <p:oleObj spid="_x0000_s808977" name="Equation" r:id="rId3" imgW="1269720" imgH="495000" progId="Equation.3">
                  <p:embed/>
                </p:oleObj>
              </mc:Choice>
              <mc:Fallback>
                <p:oleObj name="Equation" r:id="rId3" imgW="1269720" imgH="495000" progId="Equation.3">
                  <p:embed/>
                  <p:pic>
                    <p:nvPicPr>
                      <p:cNvPr id="0" name=""/>
                      <p:cNvPicPr>
                        <a:picLocks noChangeAspect="1" noChangeArrowheads="1"/>
                      </p:cNvPicPr>
                      <p:nvPr/>
                    </p:nvPicPr>
                    <p:blipFill>
                      <a:blip r:embed="rId4"/>
                      <a:srcRect/>
                      <a:stretch>
                        <a:fillRect/>
                      </a:stretch>
                    </p:blipFill>
                    <p:spPr bwMode="auto">
                      <a:xfrm>
                        <a:off x="1210818" y="2518265"/>
                        <a:ext cx="6602773" cy="2575028"/>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823437004"/>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567309"/>
              </p:ext>
            </p:extLst>
          </p:nvPr>
        </p:nvGraphicFramePr>
        <p:xfrm>
          <a:off x="391899" y="837489"/>
          <a:ext cx="8752101" cy="5580404"/>
        </p:xfrm>
        <a:graphic>
          <a:graphicData uri="http://schemas.openxmlformats.org/presentationml/2006/ole">
            <mc:AlternateContent xmlns:mc="http://schemas.openxmlformats.org/markup-compatibility/2006">
              <mc:Choice xmlns:v="urn:schemas-microsoft-com:vml" Requires="v">
                <p:oleObj spid="_x0000_s810016" name="Chart" r:id="rId3" imgW="6035040" imgH="3977498" progId="MSGraph.Chart.8">
                  <p:embed followColorScheme="full"/>
                </p:oleObj>
              </mc:Choice>
              <mc:Fallback>
                <p:oleObj name="Chart" r:id="rId3" imgW="6035040" imgH="3977498" progId="MSGraph.Chart.8">
                  <p:embed followColorScheme="full"/>
                  <p:pic>
                    <p:nvPicPr>
                      <p:cNvPr id="0" name=""/>
                      <p:cNvPicPr>
                        <a:picLocks noChangeAspect="1" noChangeArrowheads="1"/>
                      </p:cNvPicPr>
                      <p:nvPr/>
                    </p:nvPicPr>
                    <p:blipFill>
                      <a:blip r:embed="rId4"/>
                      <a:srcRect/>
                      <a:stretch>
                        <a:fillRect/>
                      </a:stretch>
                    </p:blipFill>
                    <p:spPr bwMode="auto">
                      <a:xfrm>
                        <a:off x="391899" y="837489"/>
                        <a:ext cx="8752101" cy="5580404"/>
                      </a:xfrm>
                      <a:prstGeom prst="rect">
                        <a:avLst/>
                      </a:prstGeom>
                      <a:noFill/>
                      <a:ln>
                        <a:noFill/>
                      </a:ln>
                      <a:effectLst/>
                      <a:extLst/>
                    </p:spPr>
                  </p:pic>
                </p:oleObj>
              </mc:Fallback>
            </mc:AlternateContent>
          </a:graphicData>
        </a:graphic>
      </p:graphicFrame>
      <p:sp>
        <p:nvSpPr>
          <p:cNvPr id="71685" name="Text Box 5"/>
          <p:cNvSpPr txBox="1">
            <a:spLocks noChangeArrowheads="1"/>
          </p:cNvSpPr>
          <p:nvPr/>
        </p:nvSpPr>
        <p:spPr bwMode="auto">
          <a:xfrm rot="-5400000">
            <a:off x="-747219" y="3051375"/>
            <a:ext cx="191443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000" b="1" dirty="0" smtClean="0">
                <a:solidFill>
                  <a:prstClr val="black"/>
                </a:solidFill>
                <a:latin typeface="Arial" panose="020B0604020202020204" pitchFamily="34" charset="0"/>
                <a:cs typeface="Arial" charset="0"/>
              </a:rPr>
              <a:t>Average value</a:t>
            </a:r>
            <a:endParaRPr lang="en-US" altLang="en-US" sz="2000" b="1" dirty="0">
              <a:solidFill>
                <a:prstClr val="black"/>
              </a:solidFill>
              <a:latin typeface="Arial" panose="020B0604020202020204" pitchFamily="34" charset="0"/>
              <a:cs typeface="Arial" charset="0"/>
            </a:endParaRPr>
          </a:p>
        </p:txBody>
      </p:sp>
      <p:sp>
        <p:nvSpPr>
          <p:cNvPr id="2" name="TextBox 1"/>
          <p:cNvSpPr txBox="1"/>
          <p:nvPr/>
        </p:nvSpPr>
        <p:spPr>
          <a:xfrm>
            <a:off x="1" y="0"/>
            <a:ext cx="9143999" cy="707886"/>
          </a:xfrm>
          <a:prstGeom prst="rect">
            <a:avLst/>
          </a:prstGeom>
          <a:noFill/>
        </p:spPr>
        <p:txBody>
          <a:bodyPr wrap="square" rtlCol="0">
            <a:spAutoFit/>
          </a:bodyPr>
          <a:lstStyle/>
          <a:p>
            <a:pPr algn="ctr" fontAlgn="auto">
              <a:spcBef>
                <a:spcPts val="0"/>
              </a:spcBef>
              <a:spcAft>
                <a:spcPts val="0"/>
              </a:spcAft>
            </a:pPr>
            <a:r>
              <a:rPr lang="en-US" sz="4000" dirty="0" smtClean="0">
                <a:solidFill>
                  <a:prstClr val="black"/>
                </a:solidFill>
                <a:cs typeface="Arial" charset="0"/>
              </a:rPr>
              <a:t>Averaging Gaussian error</a:t>
            </a:r>
            <a:endParaRPr lang="en-US" sz="4000" dirty="0">
              <a:solidFill>
                <a:prstClr val="black"/>
              </a:solidFill>
              <a:cs typeface="Arial" charset="0"/>
            </a:endParaRPr>
          </a:p>
        </p:txBody>
      </p:sp>
      <p:sp>
        <p:nvSpPr>
          <p:cNvPr id="6" name="Text Box 5"/>
          <p:cNvSpPr txBox="1">
            <a:spLocks noChangeArrowheads="1"/>
          </p:cNvSpPr>
          <p:nvPr/>
        </p:nvSpPr>
        <p:spPr bwMode="auto">
          <a:xfrm>
            <a:off x="2883004" y="6322990"/>
            <a:ext cx="376096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000" b="1" dirty="0" smtClean="0">
                <a:solidFill>
                  <a:prstClr val="black"/>
                </a:solidFill>
                <a:latin typeface="Arial" panose="020B0604020202020204" pitchFamily="34" charset="0"/>
                <a:cs typeface="Arial" charset="0"/>
              </a:rPr>
              <a:t>Number of samples averaged</a:t>
            </a:r>
            <a:endParaRPr lang="en-US" altLang="en-US" sz="2000" b="1" dirty="0">
              <a:solidFill>
                <a:prstClr val="black"/>
              </a:solidFill>
              <a:latin typeface="Arial" panose="020B0604020202020204" pitchFamily="34" charset="0"/>
              <a:cs typeface="Arial"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4059096561"/>
              </p:ext>
            </p:extLst>
          </p:nvPr>
        </p:nvGraphicFramePr>
        <p:xfrm>
          <a:off x="2649849" y="4068184"/>
          <a:ext cx="2614613" cy="1725613"/>
        </p:xfrm>
        <a:graphic>
          <a:graphicData uri="http://schemas.openxmlformats.org/presentationml/2006/ole">
            <mc:AlternateContent xmlns:mc="http://schemas.openxmlformats.org/markup-compatibility/2006">
              <mc:Choice xmlns:v="urn:schemas-microsoft-com:vml" Requires="v">
                <p:oleObj spid="_x0000_s810017" name="Chart" r:id="rId5" imgW="9417788" imgH="6227100" progId="MSGraph.Chart.8">
                  <p:embed followColorScheme="full"/>
                </p:oleObj>
              </mc:Choice>
              <mc:Fallback>
                <p:oleObj name="Chart" r:id="rId5" imgW="9417788" imgH="6227100" progId="MSGraph.Chart.8">
                  <p:embed followColorScheme="full"/>
                  <p:pic>
                    <p:nvPicPr>
                      <p:cNvPr id="0" name=""/>
                      <p:cNvPicPr>
                        <a:picLocks noChangeAspect="1" noChangeArrowheads="1"/>
                      </p:cNvPicPr>
                      <p:nvPr/>
                    </p:nvPicPr>
                    <p:blipFill>
                      <a:blip r:embed="rId6"/>
                      <a:srcRect/>
                      <a:stretch>
                        <a:fillRect/>
                      </a:stretch>
                    </p:blipFill>
                    <p:spPr bwMode="auto">
                      <a:xfrm>
                        <a:off x="2649849" y="4068184"/>
                        <a:ext cx="2614613"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228329019"/>
      </p:ext>
    </p:extLst>
  </p:cSld>
  <p:clrMapOvr>
    <a:masterClrMapping/>
  </p:clrMapOvr>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2004836635"/>
              </p:ext>
            </p:extLst>
          </p:nvPr>
        </p:nvGraphicFramePr>
        <p:xfrm>
          <a:off x="391899" y="837489"/>
          <a:ext cx="8752101" cy="5580404"/>
        </p:xfrm>
        <a:graphic>
          <a:graphicData uri="http://schemas.openxmlformats.org/presentationml/2006/ole">
            <mc:AlternateContent xmlns:mc="http://schemas.openxmlformats.org/markup-compatibility/2006">
              <mc:Choice xmlns:v="urn:schemas-microsoft-com:vml" Requires="v">
                <p:oleObj spid="_x0000_s811040" name="Chart" r:id="rId3" imgW="6035040" imgH="3977498" progId="MSGraph.Chart.8">
                  <p:embed followColorScheme="full"/>
                </p:oleObj>
              </mc:Choice>
              <mc:Fallback>
                <p:oleObj name="Chart" r:id="rId3" imgW="6035040" imgH="3977498" progId="MSGraph.Chart.8">
                  <p:embed followColorScheme="full"/>
                  <p:pic>
                    <p:nvPicPr>
                      <p:cNvPr id="0" name=""/>
                      <p:cNvPicPr>
                        <a:picLocks noChangeAspect="1" noChangeArrowheads="1"/>
                      </p:cNvPicPr>
                      <p:nvPr/>
                    </p:nvPicPr>
                    <p:blipFill>
                      <a:blip r:embed="rId4"/>
                      <a:srcRect/>
                      <a:stretch>
                        <a:fillRect/>
                      </a:stretch>
                    </p:blipFill>
                    <p:spPr bwMode="auto">
                      <a:xfrm>
                        <a:off x="391899" y="837489"/>
                        <a:ext cx="8752101" cy="5580404"/>
                      </a:xfrm>
                      <a:prstGeom prst="rect">
                        <a:avLst/>
                      </a:prstGeom>
                      <a:noFill/>
                      <a:ln>
                        <a:noFill/>
                      </a:ln>
                      <a:effectLst/>
                      <a:extLst/>
                    </p:spPr>
                  </p:pic>
                </p:oleObj>
              </mc:Fallback>
            </mc:AlternateContent>
          </a:graphicData>
        </a:graphic>
      </p:graphicFrame>
      <p:sp>
        <p:nvSpPr>
          <p:cNvPr id="71685" name="Text Box 5"/>
          <p:cNvSpPr txBox="1">
            <a:spLocks noChangeArrowheads="1"/>
          </p:cNvSpPr>
          <p:nvPr/>
        </p:nvSpPr>
        <p:spPr bwMode="auto">
          <a:xfrm rot="-5400000">
            <a:off x="-747219" y="3051375"/>
            <a:ext cx="191443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000" b="1" dirty="0" smtClean="0">
                <a:solidFill>
                  <a:prstClr val="black"/>
                </a:solidFill>
                <a:latin typeface="Arial" panose="020B0604020202020204" pitchFamily="34" charset="0"/>
                <a:cs typeface="Arial" charset="0"/>
              </a:rPr>
              <a:t>Average value</a:t>
            </a:r>
            <a:endParaRPr lang="en-US" altLang="en-US" sz="2000" b="1" dirty="0">
              <a:solidFill>
                <a:prstClr val="black"/>
              </a:solidFill>
              <a:latin typeface="Arial" panose="020B0604020202020204" pitchFamily="34" charset="0"/>
              <a:cs typeface="Arial" charset="0"/>
            </a:endParaRPr>
          </a:p>
        </p:txBody>
      </p:sp>
      <p:sp>
        <p:nvSpPr>
          <p:cNvPr id="2" name="TextBox 1"/>
          <p:cNvSpPr txBox="1"/>
          <p:nvPr/>
        </p:nvSpPr>
        <p:spPr>
          <a:xfrm>
            <a:off x="1" y="0"/>
            <a:ext cx="9143999" cy="707886"/>
          </a:xfrm>
          <a:prstGeom prst="rect">
            <a:avLst/>
          </a:prstGeom>
          <a:noFill/>
        </p:spPr>
        <p:txBody>
          <a:bodyPr wrap="square" rtlCol="0">
            <a:spAutoFit/>
          </a:bodyPr>
          <a:lstStyle/>
          <a:p>
            <a:pPr algn="ctr" fontAlgn="auto">
              <a:spcBef>
                <a:spcPts val="0"/>
              </a:spcBef>
              <a:spcAft>
                <a:spcPts val="0"/>
              </a:spcAft>
            </a:pPr>
            <a:r>
              <a:rPr lang="en-US" sz="4000" dirty="0" smtClean="0">
                <a:solidFill>
                  <a:prstClr val="black"/>
                </a:solidFill>
                <a:cs typeface="Arial" charset="0"/>
              </a:rPr>
              <a:t>Averaging Gauss/Gauss error</a:t>
            </a:r>
            <a:endParaRPr lang="en-US" sz="4000" dirty="0">
              <a:solidFill>
                <a:prstClr val="black"/>
              </a:solidFill>
              <a:cs typeface="Arial" charset="0"/>
            </a:endParaRPr>
          </a:p>
        </p:txBody>
      </p:sp>
      <p:sp>
        <p:nvSpPr>
          <p:cNvPr id="6" name="Text Box 5"/>
          <p:cNvSpPr txBox="1">
            <a:spLocks noChangeArrowheads="1"/>
          </p:cNvSpPr>
          <p:nvPr/>
        </p:nvSpPr>
        <p:spPr bwMode="auto">
          <a:xfrm>
            <a:off x="2883004" y="6322990"/>
            <a:ext cx="376096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000" b="1" dirty="0" smtClean="0">
                <a:solidFill>
                  <a:prstClr val="black"/>
                </a:solidFill>
                <a:latin typeface="Arial" panose="020B0604020202020204" pitchFamily="34" charset="0"/>
                <a:cs typeface="Arial" charset="0"/>
              </a:rPr>
              <a:t>Number of samples averaged</a:t>
            </a:r>
            <a:endParaRPr lang="en-US" altLang="en-US" sz="2000" b="1" dirty="0">
              <a:solidFill>
                <a:prstClr val="black"/>
              </a:solidFill>
              <a:latin typeface="Arial" panose="020B0604020202020204" pitchFamily="34" charset="0"/>
              <a:cs typeface="Arial"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769110350"/>
              </p:ext>
            </p:extLst>
          </p:nvPr>
        </p:nvGraphicFramePr>
        <p:xfrm>
          <a:off x="2649538" y="4068763"/>
          <a:ext cx="2614612" cy="1725612"/>
        </p:xfrm>
        <a:graphic>
          <a:graphicData uri="http://schemas.openxmlformats.org/presentationml/2006/ole">
            <mc:AlternateContent xmlns:mc="http://schemas.openxmlformats.org/markup-compatibility/2006">
              <mc:Choice xmlns:v="urn:schemas-microsoft-com:vml" Requires="v">
                <p:oleObj spid="_x0000_s811041" name="Chart" r:id="rId5" imgW="9417788" imgH="6227100" progId="MSGraph.Chart.8">
                  <p:embed followColorScheme="full"/>
                </p:oleObj>
              </mc:Choice>
              <mc:Fallback>
                <p:oleObj name="Chart" r:id="rId5" imgW="9417788" imgH="6227100" progId="MSGraph.Chart.8">
                  <p:embed followColorScheme="full"/>
                  <p:pic>
                    <p:nvPicPr>
                      <p:cNvPr id="0" name=""/>
                      <p:cNvPicPr>
                        <a:picLocks noChangeAspect="1" noChangeArrowheads="1"/>
                      </p:cNvPicPr>
                      <p:nvPr/>
                    </p:nvPicPr>
                    <p:blipFill>
                      <a:blip r:embed="rId6"/>
                      <a:srcRect/>
                      <a:stretch>
                        <a:fillRect/>
                      </a:stretch>
                    </p:blipFill>
                    <p:spPr bwMode="auto">
                      <a:xfrm>
                        <a:off x="2649538" y="4068763"/>
                        <a:ext cx="2614612"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1654180"/>
      </p:ext>
    </p:extLst>
  </p:cSld>
  <p:clrMapOvr>
    <a:masterClrMapping/>
  </p:clrMapOvr>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2561290863"/>
              </p:ext>
            </p:extLst>
          </p:nvPr>
        </p:nvGraphicFramePr>
        <p:xfrm>
          <a:off x="391899" y="837489"/>
          <a:ext cx="8752101" cy="5580404"/>
        </p:xfrm>
        <a:graphic>
          <a:graphicData uri="http://schemas.openxmlformats.org/presentationml/2006/ole">
            <mc:AlternateContent xmlns:mc="http://schemas.openxmlformats.org/markup-compatibility/2006">
              <mc:Choice xmlns:v="urn:schemas-microsoft-com:vml" Requires="v">
                <p:oleObj spid="_x0000_s812049" name="Chart" r:id="rId3" imgW="6035040" imgH="3977498" progId="MSGraph.Chart.8">
                  <p:embed followColorScheme="full"/>
                </p:oleObj>
              </mc:Choice>
              <mc:Fallback>
                <p:oleObj name="Chart" r:id="rId3" imgW="6035040" imgH="3977498" progId="MSGraph.Chart.8">
                  <p:embed followColorScheme="full"/>
                  <p:pic>
                    <p:nvPicPr>
                      <p:cNvPr id="0" name=""/>
                      <p:cNvPicPr>
                        <a:picLocks noChangeAspect="1" noChangeArrowheads="1"/>
                      </p:cNvPicPr>
                      <p:nvPr/>
                    </p:nvPicPr>
                    <p:blipFill>
                      <a:blip r:embed="rId4"/>
                      <a:srcRect/>
                      <a:stretch>
                        <a:fillRect/>
                      </a:stretch>
                    </p:blipFill>
                    <p:spPr bwMode="auto">
                      <a:xfrm>
                        <a:off x="391899" y="837489"/>
                        <a:ext cx="8752101" cy="5580404"/>
                      </a:xfrm>
                      <a:prstGeom prst="rect">
                        <a:avLst/>
                      </a:prstGeom>
                      <a:noFill/>
                      <a:ln>
                        <a:noFill/>
                      </a:ln>
                      <a:effectLst/>
                      <a:extLst/>
                    </p:spPr>
                  </p:pic>
                </p:oleObj>
              </mc:Fallback>
            </mc:AlternateContent>
          </a:graphicData>
        </a:graphic>
      </p:graphicFrame>
      <p:sp>
        <p:nvSpPr>
          <p:cNvPr id="71685" name="Text Box 5"/>
          <p:cNvSpPr txBox="1">
            <a:spLocks noChangeArrowheads="1"/>
          </p:cNvSpPr>
          <p:nvPr/>
        </p:nvSpPr>
        <p:spPr bwMode="auto">
          <a:xfrm rot="-5400000">
            <a:off x="-1458949" y="3051375"/>
            <a:ext cx="33379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000" b="1" dirty="0" smtClean="0">
                <a:solidFill>
                  <a:prstClr val="black"/>
                </a:solidFill>
                <a:latin typeface="Arial" panose="020B0604020202020204" pitchFamily="34" charset="0"/>
                <a:cs typeface="Arial" charset="0"/>
              </a:rPr>
              <a:t>Average outer-shell </a:t>
            </a:r>
            <a:r>
              <a:rPr lang="en-US" altLang="en-US" sz="2000" b="1" dirty="0" err="1" smtClean="0">
                <a:solidFill>
                  <a:prstClr val="black"/>
                </a:solidFill>
                <a:latin typeface="Arial" panose="020B0604020202020204" pitchFamily="34" charset="0"/>
                <a:cs typeface="Arial" charset="0"/>
              </a:rPr>
              <a:t>R</a:t>
            </a:r>
            <a:r>
              <a:rPr lang="en-US" altLang="en-US" sz="2000" b="1" baseline="-25000" dirty="0" err="1" smtClean="0">
                <a:solidFill>
                  <a:prstClr val="black"/>
                </a:solidFill>
                <a:latin typeface="Arial" panose="020B0604020202020204" pitchFamily="34" charset="0"/>
                <a:cs typeface="Arial" charset="0"/>
              </a:rPr>
              <a:t>merge</a:t>
            </a:r>
            <a:endParaRPr lang="en-US" altLang="en-US" sz="2000" b="1" baseline="-25000" dirty="0">
              <a:solidFill>
                <a:prstClr val="black"/>
              </a:solidFill>
              <a:latin typeface="Arial" panose="020B0604020202020204" pitchFamily="34" charset="0"/>
              <a:cs typeface="Arial" charset="0"/>
            </a:endParaRPr>
          </a:p>
        </p:txBody>
      </p:sp>
      <p:sp>
        <p:nvSpPr>
          <p:cNvPr id="2" name="TextBox 1"/>
          <p:cNvSpPr txBox="1"/>
          <p:nvPr/>
        </p:nvSpPr>
        <p:spPr>
          <a:xfrm>
            <a:off x="1" y="0"/>
            <a:ext cx="9143999" cy="707886"/>
          </a:xfrm>
          <a:prstGeom prst="rect">
            <a:avLst/>
          </a:prstGeom>
          <a:noFill/>
        </p:spPr>
        <p:txBody>
          <a:bodyPr wrap="square" rtlCol="0">
            <a:spAutoFit/>
          </a:bodyPr>
          <a:lstStyle/>
          <a:p>
            <a:pPr algn="ctr" fontAlgn="auto">
              <a:spcBef>
                <a:spcPts val="0"/>
              </a:spcBef>
              <a:spcAft>
                <a:spcPts val="0"/>
              </a:spcAft>
            </a:pPr>
            <a:r>
              <a:rPr lang="en-US" sz="4000" dirty="0" err="1" smtClean="0">
                <a:solidFill>
                  <a:prstClr val="black"/>
                </a:solidFill>
                <a:cs typeface="Arial" charset="0"/>
              </a:rPr>
              <a:t>R</a:t>
            </a:r>
            <a:r>
              <a:rPr lang="en-US" sz="4000" baseline="-25000" dirty="0" err="1" smtClean="0">
                <a:solidFill>
                  <a:prstClr val="black"/>
                </a:solidFill>
                <a:cs typeface="Arial" charset="0"/>
              </a:rPr>
              <a:t>merge</a:t>
            </a:r>
            <a:r>
              <a:rPr lang="en-US" sz="4000" dirty="0" smtClean="0">
                <a:solidFill>
                  <a:prstClr val="black"/>
                </a:solidFill>
                <a:cs typeface="Arial" charset="0"/>
              </a:rPr>
              <a:t> at the resolution limit in PDB</a:t>
            </a:r>
            <a:endParaRPr lang="en-US" sz="4000" dirty="0">
              <a:solidFill>
                <a:prstClr val="black"/>
              </a:solidFill>
              <a:cs typeface="Arial" charset="0"/>
            </a:endParaRPr>
          </a:p>
        </p:txBody>
      </p:sp>
      <p:sp>
        <p:nvSpPr>
          <p:cNvPr id="6" name="Text Box 5"/>
          <p:cNvSpPr txBox="1">
            <a:spLocks noChangeArrowheads="1"/>
          </p:cNvSpPr>
          <p:nvPr/>
        </p:nvSpPr>
        <p:spPr bwMode="auto">
          <a:xfrm>
            <a:off x="4400118" y="6322990"/>
            <a:ext cx="7267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000" b="1" dirty="0" smtClean="0">
                <a:solidFill>
                  <a:prstClr val="black"/>
                </a:solidFill>
                <a:latin typeface="Arial" panose="020B0604020202020204" pitchFamily="34" charset="0"/>
                <a:cs typeface="Arial" charset="0"/>
              </a:rPr>
              <a:t>Year</a:t>
            </a:r>
            <a:endParaRPr lang="en-US" altLang="en-US" sz="2000" b="1" dirty="0">
              <a:solidFill>
                <a:prstClr val="black"/>
              </a:solidFill>
              <a:latin typeface="Arial" panose="020B0604020202020204" pitchFamily="34" charset="0"/>
              <a:cs typeface="Arial" charset="0"/>
            </a:endParaRPr>
          </a:p>
        </p:txBody>
      </p:sp>
    </p:spTree>
    <p:extLst>
      <p:ext uri="{BB962C8B-B14F-4D97-AF65-F5344CB8AC3E}">
        <p14:creationId xmlns:p14="http://schemas.microsoft.com/office/powerpoint/2010/main" val="3487410303"/>
      </p:ext>
    </p:extLst>
  </p:cSld>
  <p:clrMapOvr>
    <a:masterClrMapping/>
  </p:clrMapOvr>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Take-home lesson:</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2162086"/>
            <a:ext cx="8229600" cy="3964077"/>
          </a:xfrm>
        </p:spPr>
        <p:txBody>
          <a:bodyPr>
            <a:normAutofit/>
          </a:bodyPr>
          <a:lstStyle/>
          <a:p>
            <a:pPr marL="0" indent="0" algn="ctr">
              <a:buNone/>
            </a:pPr>
            <a:r>
              <a:rPr lang="en-US" sz="4000" dirty="0" smtClean="0">
                <a:latin typeface="Arial" panose="020B0604020202020204" pitchFamily="34" charset="0"/>
                <a:cs typeface="Arial" panose="020B0604020202020204" pitchFamily="34" charset="0"/>
              </a:rPr>
              <a:t>R factors are</a:t>
            </a:r>
          </a:p>
          <a:p>
            <a:pPr marL="0" indent="0" algn="ctr">
              <a:buNone/>
            </a:pPr>
            <a:r>
              <a:rPr lang="en-US" sz="4000" dirty="0">
                <a:solidFill>
                  <a:srgbClr val="FF0000"/>
                </a:solidFill>
                <a:latin typeface="Arial" panose="020B0604020202020204" pitchFamily="34" charset="0"/>
                <a:cs typeface="Arial" panose="020B0604020202020204" pitchFamily="34" charset="0"/>
              </a:rPr>
              <a:t>u</a:t>
            </a:r>
            <a:r>
              <a:rPr lang="en-US" sz="4000" dirty="0" smtClean="0">
                <a:solidFill>
                  <a:srgbClr val="FF0000"/>
                </a:solidFill>
                <a:latin typeface="Arial" panose="020B0604020202020204" pitchFamily="34" charset="0"/>
                <a:cs typeface="Arial" panose="020B0604020202020204" pitchFamily="34" charset="0"/>
              </a:rPr>
              <a:t>ndefined</a:t>
            </a:r>
          </a:p>
          <a:p>
            <a:pPr marL="0" indent="0" algn="ctr">
              <a:buNone/>
            </a:pPr>
            <a:r>
              <a:rPr lang="en-US" altLang="en-US" sz="4000" dirty="0" smtClean="0">
                <a:latin typeface="Arial" panose="020B0604020202020204" pitchFamily="34" charset="0"/>
                <a:cs typeface="Arial" panose="020B0604020202020204" pitchFamily="34" charset="0"/>
              </a:rPr>
              <a:t>as </a:t>
            </a:r>
            <a:r>
              <a:rPr lang="en-US" altLang="en-US" sz="4000" i="1" dirty="0" err="1">
                <a:latin typeface="Arial" panose="020B0604020202020204" pitchFamily="34" charset="0"/>
                <a:cs typeface="Arial" panose="020B0604020202020204" pitchFamily="34" charset="0"/>
              </a:rPr>
              <a:t>I</a:t>
            </a:r>
            <a:r>
              <a:rPr lang="en-US" altLang="en-US" sz="4000" i="1" baseline="-25000" dirty="0" err="1">
                <a:latin typeface="Arial" panose="020B0604020202020204" pitchFamily="34" charset="0"/>
                <a:cs typeface="Arial" panose="020B0604020202020204" pitchFamily="34" charset="0"/>
              </a:rPr>
              <a:t>obs</a:t>
            </a:r>
            <a:r>
              <a:rPr lang="en-US" altLang="en-US" sz="4000" dirty="0">
                <a:latin typeface="Arial" panose="020B0604020202020204" pitchFamily="34" charset="0"/>
                <a:cs typeface="Arial" panose="020B0604020202020204" pitchFamily="34" charset="0"/>
              </a:rPr>
              <a:t> → </a:t>
            </a:r>
            <a:r>
              <a:rPr lang="en-US" altLang="en-US" sz="4000" dirty="0" smtClean="0">
                <a:latin typeface="Arial" panose="020B0604020202020204" pitchFamily="34" charset="0"/>
                <a:cs typeface="Arial" panose="020B0604020202020204" pitchFamily="34" charset="0"/>
              </a:rPr>
              <a:t>0</a:t>
            </a:r>
            <a:r>
              <a:rPr lang="en-US" sz="4000" dirty="0" smtClean="0">
                <a:latin typeface="Arial" panose="020B0604020202020204" pitchFamily="34" charset="0"/>
                <a:cs typeface="Arial" panose="020B0604020202020204" pitchFamily="34" charset="0"/>
              </a:rPr>
              <a:t> </a:t>
            </a:r>
          </a:p>
          <a:p>
            <a:pPr marL="0" indent="0" algn="ctr">
              <a:buNone/>
            </a:pPr>
            <a:endParaRPr lang="en-US" sz="4000" dirty="0">
              <a:latin typeface="Arial" panose="020B0604020202020204" pitchFamily="34" charset="0"/>
              <a:cs typeface="Arial" panose="020B0604020202020204" pitchFamily="34" charset="0"/>
            </a:endParaRPr>
          </a:p>
          <a:p>
            <a:pPr marL="0" indent="0" algn="ctr">
              <a:buNone/>
            </a:pPr>
            <a:r>
              <a:rPr lang="en-US" sz="2800" dirty="0" smtClean="0">
                <a:latin typeface="Arial" panose="020B0604020202020204" pitchFamily="34" charset="0"/>
                <a:cs typeface="Arial" panose="020B0604020202020204" pitchFamily="34" charset="0"/>
              </a:rPr>
              <a:t>Report as “ – “ in outer bin</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214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Re-indexing cheat sheet</a:t>
            </a:r>
            <a:endParaRPr lang="en-US" dirty="0"/>
          </a:p>
        </p:txBody>
      </p:sp>
      <p:sp>
        <p:nvSpPr>
          <p:cNvPr id="4" name="Rectangle 3"/>
          <p:cNvSpPr/>
          <p:nvPr/>
        </p:nvSpPr>
        <p:spPr>
          <a:xfrm>
            <a:off x="0" y="6488668"/>
            <a:ext cx="9144000" cy="369332"/>
          </a:xfrm>
          <a:prstGeom prst="rect">
            <a:avLst/>
          </a:prstGeom>
        </p:spPr>
        <p:txBody>
          <a:bodyPr wrap="square">
            <a:spAutoFit/>
          </a:bodyPr>
          <a:lstStyle/>
          <a:p>
            <a:r>
              <a:rPr lang="fr-FR" dirty="0" err="1"/>
              <a:t>Dauter</a:t>
            </a:r>
            <a:r>
              <a:rPr lang="fr-FR" dirty="0"/>
              <a:t>, Z. (1999). "Data-collection </a:t>
            </a:r>
            <a:r>
              <a:rPr lang="fr-FR" dirty="0" err="1"/>
              <a:t>strategies</a:t>
            </a:r>
            <a:r>
              <a:rPr lang="fr-FR" dirty="0"/>
              <a:t>." </a:t>
            </a:r>
            <a:r>
              <a:rPr lang="fr-FR" u="sng" dirty="0"/>
              <a:t>Acta </a:t>
            </a:r>
            <a:r>
              <a:rPr lang="fr-FR" u="sng" dirty="0" err="1" smtClean="0"/>
              <a:t>Cryst</a:t>
            </a:r>
            <a:r>
              <a:rPr lang="fr-FR" u="sng" dirty="0" smtClean="0"/>
              <a:t>. </a:t>
            </a:r>
            <a:r>
              <a:rPr lang="fr-FR" u="sng" dirty="0"/>
              <a:t>D </a:t>
            </a:r>
            <a:r>
              <a:rPr lang="fr-FR" b="1" u="sng" dirty="0"/>
              <a:t>55</a:t>
            </a:r>
            <a:r>
              <a:rPr lang="fr-FR" u="sng" dirty="0"/>
              <a:t>(10): 1703-1717.</a:t>
            </a:r>
            <a:endParaRPr lang="en-US" dirty="0"/>
          </a:p>
        </p:txBody>
      </p:sp>
      <p:pic>
        <p:nvPicPr>
          <p:cNvPr id="814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17638"/>
            <a:ext cx="7826540" cy="4597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7880279" y="1654139"/>
            <a:ext cx="647272" cy="308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01746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a:solidFill>
                <a:srgbClr val="000000"/>
              </a:solidFill>
            </a:endParaRPr>
          </a:p>
        </p:txBody>
      </p:sp>
      <p:sp>
        <p:nvSpPr>
          <p:cNvPr id="57347" name="Rectangle 3"/>
          <p:cNvSpPr>
            <a:spLocks noGrp="1" noChangeArrowheads="1"/>
          </p:cNvSpPr>
          <p:nvPr>
            <p:ph type="title"/>
          </p:nvPr>
        </p:nvSpPr>
        <p:spPr/>
        <p:txBody>
          <a:bodyPr/>
          <a:lstStyle/>
          <a:p>
            <a:pPr eaLnBrk="1" hangingPunct="1"/>
            <a:r>
              <a:rPr lang="en-US" altLang="en-US" smtClean="0"/>
              <a:t>Where do photons go?</a:t>
            </a:r>
          </a:p>
        </p:txBody>
      </p:sp>
      <p:sp>
        <p:nvSpPr>
          <p:cNvPr id="57348"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7349"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solidFill>
                  <a:srgbClr val="000000"/>
                </a:solidFill>
              </a:rPr>
              <a:t>beamstop</a:t>
            </a:r>
          </a:p>
        </p:txBody>
      </p:sp>
      <p:grpSp>
        <p:nvGrpSpPr>
          <p:cNvPr id="57350" name="Group 6"/>
          <p:cNvGrpSpPr>
            <a:grpSpLocks/>
          </p:cNvGrpSpPr>
          <p:nvPr/>
        </p:nvGrpSpPr>
        <p:grpSpPr bwMode="auto">
          <a:xfrm>
            <a:off x="5286375" y="1277938"/>
            <a:ext cx="1490663" cy="1447800"/>
            <a:chOff x="1893" y="816"/>
            <a:chExt cx="1597" cy="1500"/>
          </a:xfrm>
        </p:grpSpPr>
        <p:pic>
          <p:nvPicPr>
            <p:cNvPr id="57359"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60"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7361"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7362"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57351"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7352"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7353"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7354"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7355"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elastic scattering (6%)</a:t>
            </a:r>
          </a:p>
        </p:txBody>
      </p:sp>
      <p:sp>
        <p:nvSpPr>
          <p:cNvPr id="57356"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FFFFFF"/>
                </a:solidFill>
              </a:rPr>
              <a:t>Transmitted (98%)</a:t>
            </a:r>
          </a:p>
        </p:txBody>
      </p:sp>
      <p:sp>
        <p:nvSpPr>
          <p:cNvPr id="57357" name="Text Box 17"/>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a:solidFill>
                  <a:srgbClr val="000000"/>
                </a:solidFill>
              </a:rPr>
              <a:t>Protein</a:t>
            </a:r>
          </a:p>
          <a:p>
            <a:pPr algn="ctr" eaLnBrk="1" hangingPunct="1"/>
            <a:r>
              <a:rPr lang="en-US" altLang="en-US" sz="3200" b="1">
                <a:solidFill>
                  <a:srgbClr val="000000"/>
                </a:solidFill>
              </a:rPr>
              <a:t>1A x-rays</a:t>
            </a:r>
          </a:p>
        </p:txBody>
      </p:sp>
      <p:pic>
        <p:nvPicPr>
          <p:cNvPr id="57358" name="Picture 18"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0620315"/>
      </p:ext>
    </p:extLst>
  </p:cSld>
  <p:clrMapOvr>
    <a:masterClrMapping/>
  </p:clrMapOvr>
  <p:transition spd="slow"/>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ltLang="en-US" sz="6000" smtClean="0"/>
              <a:t>Adding noise</a:t>
            </a:r>
          </a:p>
        </p:txBody>
      </p:sp>
      <p:sp>
        <p:nvSpPr>
          <p:cNvPr id="38915"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1"/>
                </a:solidFill>
                <a:cs typeface="Arial" pitchFamily="34" charset="0"/>
              </a:rPr>
              <a:t>2</a:t>
            </a:r>
            <a:r>
              <a:rPr lang="en-US" altLang="en-US" sz="5400" smtClean="0">
                <a:cs typeface="Arial" pitchFamily="34" charset="0"/>
              </a:rPr>
              <a:t> + 1</a:t>
            </a:r>
            <a:r>
              <a:rPr lang="en-US" altLang="en-US" sz="5400" baseline="50000" smtClean="0">
                <a:solidFill>
                  <a:schemeClr val="bg1"/>
                </a:solidFill>
                <a:cs typeface="Arial" pitchFamily="34" charset="0"/>
              </a:rPr>
              <a:t>2</a:t>
            </a:r>
            <a:r>
              <a:rPr lang="en-US" altLang="en-US" sz="5400" smtClean="0">
                <a:cs typeface="Arial" pitchFamily="34" charset="0"/>
              </a:rPr>
              <a:t> = 1.4</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p:txBody>
      </p:sp>
    </p:spTree>
    <p:extLst>
      <p:ext uri="{BB962C8B-B14F-4D97-AF65-F5344CB8AC3E}">
        <p14:creationId xmlns:p14="http://schemas.microsoft.com/office/powerpoint/2010/main" val="1896110162"/>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http://bl831.als.lbl.gov/~jamesh/workshop2/goo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06475"/>
            <a:ext cx="14630400" cy="146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itle 1"/>
          <p:cNvSpPr>
            <a:spLocks noGrp="1"/>
          </p:cNvSpPr>
          <p:nvPr>
            <p:ph type="title"/>
          </p:nvPr>
        </p:nvSpPr>
        <p:spPr/>
        <p:txBody>
          <a:bodyPr/>
          <a:lstStyle/>
          <a:p>
            <a:r>
              <a:rPr lang="en-US" altLang="en-US" smtClean="0"/>
              <a:t>100% SeMet incorporation</a:t>
            </a:r>
          </a:p>
        </p:txBody>
      </p:sp>
      <p:sp>
        <p:nvSpPr>
          <p:cNvPr id="45060" name="TextBox 5"/>
          <p:cNvSpPr txBox="1">
            <a:spLocks noChangeArrowheads="1"/>
          </p:cNvSpPr>
          <p:nvPr/>
        </p:nvSpPr>
        <p:spPr bwMode="auto">
          <a:xfrm>
            <a:off x="1031875" y="1366838"/>
            <a:ext cx="24701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a:solidFill>
                  <a:srgbClr val="008000"/>
                </a:solidFill>
              </a:rPr>
              <a:t>Trivial</a:t>
            </a:r>
            <a:r>
              <a:rPr lang="en-US" altLang="en-US" sz="2800">
                <a:solidFill>
                  <a:srgbClr val="000000"/>
                </a:solidFill>
              </a:rPr>
              <a:t> to solve</a:t>
            </a:r>
          </a:p>
        </p:txBody>
      </p:sp>
    </p:spTree>
    <p:extLst>
      <p:ext uri="{BB962C8B-B14F-4D97-AF65-F5344CB8AC3E}">
        <p14:creationId xmlns:p14="http://schemas.microsoft.com/office/powerpoint/2010/main" val="870331469"/>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http://bl831.als.lbl.gov/~jamesh/workshop2/bigba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06475"/>
            <a:ext cx="14630400" cy="146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Box 4"/>
          <p:cNvSpPr txBox="1">
            <a:spLocks noChangeArrowheads="1"/>
          </p:cNvSpPr>
          <p:nvPr/>
        </p:nvSpPr>
        <p:spPr bwMode="auto">
          <a:xfrm>
            <a:off x="277813" y="1366838"/>
            <a:ext cx="32432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a:solidFill>
                  <a:srgbClr val="C00000"/>
                </a:solidFill>
              </a:rPr>
              <a:t>Impossible</a:t>
            </a:r>
            <a:r>
              <a:rPr lang="en-US" altLang="en-US" sz="2800">
                <a:solidFill>
                  <a:srgbClr val="000000"/>
                </a:solidFill>
              </a:rPr>
              <a:t> to solve</a:t>
            </a:r>
          </a:p>
        </p:txBody>
      </p:sp>
      <p:sp>
        <p:nvSpPr>
          <p:cNvPr id="46084" name="Title 1"/>
          <p:cNvSpPr>
            <a:spLocks noGrp="1"/>
          </p:cNvSpPr>
          <p:nvPr>
            <p:ph type="title"/>
          </p:nvPr>
        </p:nvSpPr>
        <p:spPr/>
        <p:txBody>
          <a:bodyPr/>
          <a:lstStyle/>
          <a:p>
            <a:r>
              <a:rPr lang="en-US" altLang="en-US" smtClean="0"/>
              <a:t>100% S -Met incorporation</a:t>
            </a:r>
          </a:p>
        </p:txBody>
      </p:sp>
    </p:spTree>
    <p:extLst>
      <p:ext uri="{BB962C8B-B14F-4D97-AF65-F5344CB8AC3E}">
        <p14:creationId xmlns:p14="http://schemas.microsoft.com/office/powerpoint/2010/main" val="2120221950"/>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Grp="1" noChangeArrowheads="1"/>
          </p:cNvSpPr>
          <p:nvPr>
            <p:ph type="title"/>
          </p:nvPr>
        </p:nvSpPr>
        <p:spPr>
          <a:xfrm>
            <a:off x="685800" y="0"/>
            <a:ext cx="7772400" cy="1143000"/>
          </a:xfrm>
          <a:noFill/>
        </p:spPr>
        <p:txBody>
          <a:bodyPr/>
          <a:lstStyle/>
          <a:p>
            <a:pPr eaLnBrk="1" hangingPunct="1"/>
            <a:r>
              <a:rPr lang="pt-BR" altLang="en-US" sz="5400" dirty="0" smtClean="0"/>
              <a:t>Phase Problem: Se vs S</a:t>
            </a:r>
            <a:endParaRPr lang="en-US" altLang="en-US" sz="5400" dirty="0" smtClean="0"/>
          </a:p>
        </p:txBody>
      </p:sp>
      <p:graphicFrame>
        <p:nvGraphicFramePr>
          <p:cNvPr id="521219" name="Object 3"/>
          <p:cNvGraphicFramePr>
            <a:graphicFrameLocks noChangeAspect="1"/>
          </p:cNvGraphicFramePr>
          <p:nvPr>
            <p:extLst>
              <p:ext uri="{D42A27DB-BD31-4B8C-83A1-F6EECF244321}">
                <p14:modId xmlns:p14="http://schemas.microsoft.com/office/powerpoint/2010/main" val="4212562134"/>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817155" name="Chart" r:id="rId3" imgW="5166573" imgH="3703320" progId="MSGraph.Chart.8">
                  <p:embed followColorScheme="full"/>
                </p:oleObj>
              </mc:Choice>
              <mc:Fallback>
                <p:oleObj name="Chart" r:id="rId3" imgW="5166573" imgH="3703320"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1220"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fraction Sulfur</a:t>
            </a:r>
          </a:p>
        </p:txBody>
      </p:sp>
      <p:sp>
        <p:nvSpPr>
          <p:cNvPr id="521221"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correlation coefficient</a:t>
            </a:r>
          </a:p>
        </p:txBody>
      </p:sp>
    </p:spTree>
    <p:extLst>
      <p:ext uri="{BB962C8B-B14F-4D97-AF65-F5344CB8AC3E}">
        <p14:creationId xmlns:p14="http://schemas.microsoft.com/office/powerpoint/2010/main" val="704780025"/>
      </p:ext>
    </p:extLst>
  </p:cSld>
  <p:clrMapOvr>
    <a:masterClrMapping/>
  </p:clrMapOvr>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ChangeArrowheads="1"/>
          </p:cNvSpPr>
          <p:nvPr>
            <p:ph type="title"/>
          </p:nvPr>
        </p:nvSpPr>
        <p:spPr>
          <a:xfrm>
            <a:off x="685800" y="0"/>
            <a:ext cx="7772400" cy="1143000"/>
          </a:xfrm>
          <a:noFill/>
        </p:spPr>
        <p:txBody>
          <a:bodyPr/>
          <a:lstStyle/>
          <a:p>
            <a:pPr eaLnBrk="1" hangingPunct="1"/>
            <a:r>
              <a:rPr lang="pt-BR" altLang="en-US" sz="5400" dirty="0" smtClean="0"/>
              <a:t>Phase Problem: Se vs S</a:t>
            </a:r>
            <a:endParaRPr lang="en-US" altLang="en-US" sz="5400" dirty="0" smtClean="0"/>
          </a:p>
        </p:txBody>
      </p:sp>
      <p:graphicFrame>
        <p:nvGraphicFramePr>
          <p:cNvPr id="522243" name="Object 3"/>
          <p:cNvGraphicFramePr>
            <a:graphicFrameLocks noChangeAspect="1"/>
          </p:cNvGraphicFramePr>
          <p:nvPr>
            <p:extLst>
              <p:ext uri="{D42A27DB-BD31-4B8C-83A1-F6EECF244321}">
                <p14:modId xmlns:p14="http://schemas.microsoft.com/office/powerpoint/2010/main" val="3321273393"/>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818179" name="Chart" r:id="rId3" imgW="5166573" imgH="3703320" progId="MSGraph.Chart.8">
                  <p:embed followColorScheme="full"/>
                </p:oleObj>
              </mc:Choice>
              <mc:Fallback>
                <p:oleObj name="Chart" r:id="rId3" imgW="5166573" imgH="3703320"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2244"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fraction Sulfur</a:t>
            </a:r>
          </a:p>
        </p:txBody>
      </p:sp>
      <p:sp>
        <p:nvSpPr>
          <p:cNvPr id="522245"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correlation coefficient</a:t>
            </a:r>
          </a:p>
        </p:txBody>
      </p:sp>
    </p:spTree>
    <p:extLst>
      <p:ext uri="{BB962C8B-B14F-4D97-AF65-F5344CB8AC3E}">
        <p14:creationId xmlns:p14="http://schemas.microsoft.com/office/powerpoint/2010/main" val="2193966521"/>
      </p:ext>
    </p:extLst>
  </p:cSld>
  <p:clrMapOvr>
    <a:masterClrMapping/>
  </p:clrMapOvr>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p:cNvSpPr>
            <a:spLocks noGrp="1" noChangeArrowheads="1"/>
          </p:cNvSpPr>
          <p:nvPr>
            <p:ph type="title"/>
          </p:nvPr>
        </p:nvSpPr>
        <p:spPr>
          <a:xfrm>
            <a:off x="685800" y="0"/>
            <a:ext cx="7772400" cy="1143000"/>
          </a:xfrm>
          <a:noFill/>
        </p:spPr>
        <p:txBody>
          <a:bodyPr/>
          <a:lstStyle/>
          <a:p>
            <a:pPr eaLnBrk="1" hangingPunct="1"/>
            <a:r>
              <a:rPr lang="pt-BR" altLang="en-US" sz="5400" dirty="0" smtClean="0"/>
              <a:t>Phase Problem: Se vs S</a:t>
            </a:r>
            <a:endParaRPr lang="en-US" altLang="en-US" sz="5400" dirty="0" smtClean="0"/>
          </a:p>
        </p:txBody>
      </p:sp>
      <p:graphicFrame>
        <p:nvGraphicFramePr>
          <p:cNvPr id="525315" name="Object 3"/>
          <p:cNvGraphicFramePr>
            <a:graphicFrameLocks noChangeAspect="1"/>
          </p:cNvGraphicFramePr>
          <p:nvPr>
            <p:extLst>
              <p:ext uri="{D42A27DB-BD31-4B8C-83A1-F6EECF244321}">
                <p14:modId xmlns:p14="http://schemas.microsoft.com/office/powerpoint/2010/main" val="1825115959"/>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819203" name="Chart" r:id="rId3" imgW="5166573" imgH="3703320" progId="MSGraph.Chart.8">
                  <p:embed followColorScheme="full"/>
                </p:oleObj>
              </mc:Choice>
              <mc:Fallback>
                <p:oleObj name="Chart" r:id="rId3" imgW="5166573" imgH="3703320"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5316"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fraction Sulfur</a:t>
            </a:r>
          </a:p>
        </p:txBody>
      </p:sp>
      <p:sp>
        <p:nvSpPr>
          <p:cNvPr id="525317"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correlation coefficient</a:t>
            </a:r>
          </a:p>
        </p:txBody>
      </p:sp>
    </p:spTree>
    <p:extLst>
      <p:ext uri="{BB962C8B-B14F-4D97-AF65-F5344CB8AC3E}">
        <p14:creationId xmlns:p14="http://schemas.microsoft.com/office/powerpoint/2010/main" val="2663136533"/>
      </p:ext>
    </p:extLst>
  </p:cSld>
  <p:clrMapOvr>
    <a:masterClrMapping/>
  </p:clrMapOvr>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685800" y="0"/>
            <a:ext cx="7772400" cy="1143000"/>
          </a:xfrm>
          <a:noFill/>
        </p:spPr>
        <p:txBody>
          <a:bodyPr/>
          <a:lstStyle/>
          <a:p>
            <a:pPr eaLnBrk="1" hangingPunct="1"/>
            <a:r>
              <a:rPr lang="pt-BR" altLang="en-US" sz="5400" dirty="0" smtClean="0"/>
              <a:t>Phase Problem: Se vs S</a:t>
            </a:r>
            <a:endParaRPr lang="en-US" altLang="en-US" sz="5400" dirty="0" smtClean="0"/>
          </a:p>
        </p:txBody>
      </p:sp>
      <p:graphicFrame>
        <p:nvGraphicFramePr>
          <p:cNvPr id="526339" name="Object 3"/>
          <p:cNvGraphicFramePr>
            <a:graphicFrameLocks noChangeAspect="1"/>
          </p:cNvGraphicFramePr>
          <p:nvPr>
            <p:extLst>
              <p:ext uri="{D42A27DB-BD31-4B8C-83A1-F6EECF244321}">
                <p14:modId xmlns:p14="http://schemas.microsoft.com/office/powerpoint/2010/main" val="1709652794"/>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820227" name="Chart" r:id="rId3" imgW="5166573" imgH="3703320" progId="MSGraph.Chart.8">
                  <p:embed followColorScheme="full"/>
                </p:oleObj>
              </mc:Choice>
              <mc:Fallback>
                <p:oleObj name="Chart" r:id="rId3" imgW="5166573" imgH="3703320"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6340"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fraction Sulfur</a:t>
            </a:r>
          </a:p>
        </p:txBody>
      </p:sp>
      <p:sp>
        <p:nvSpPr>
          <p:cNvPr id="526341"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correlation coefficient</a:t>
            </a:r>
          </a:p>
        </p:txBody>
      </p:sp>
    </p:spTree>
    <p:extLst>
      <p:ext uri="{BB962C8B-B14F-4D97-AF65-F5344CB8AC3E}">
        <p14:creationId xmlns:p14="http://schemas.microsoft.com/office/powerpoint/2010/main" val="2778595607"/>
      </p:ext>
    </p:extLst>
  </p:cSld>
  <p:clrMapOvr>
    <a:masterClrMapping/>
  </p:clrMapOvr>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ChangeArrowheads="1"/>
          </p:cNvSpPr>
          <p:nvPr>
            <p:ph type="title"/>
          </p:nvPr>
        </p:nvSpPr>
        <p:spPr>
          <a:xfrm>
            <a:off x="685800" y="0"/>
            <a:ext cx="7772400" cy="1143000"/>
          </a:xfrm>
          <a:noFill/>
        </p:spPr>
        <p:txBody>
          <a:bodyPr/>
          <a:lstStyle/>
          <a:p>
            <a:pPr eaLnBrk="1" hangingPunct="1"/>
            <a:r>
              <a:rPr lang="pt-BR" altLang="en-US" sz="5400" dirty="0" smtClean="0"/>
              <a:t>Phase Problem: Se vs S</a:t>
            </a:r>
            <a:endParaRPr lang="en-US" altLang="en-US" sz="5400" dirty="0" smtClean="0"/>
          </a:p>
        </p:txBody>
      </p:sp>
      <p:graphicFrame>
        <p:nvGraphicFramePr>
          <p:cNvPr id="527363" name="Object 3"/>
          <p:cNvGraphicFramePr>
            <a:graphicFrameLocks noChangeAspect="1"/>
          </p:cNvGraphicFramePr>
          <p:nvPr>
            <p:extLst>
              <p:ext uri="{D42A27DB-BD31-4B8C-83A1-F6EECF244321}">
                <p14:modId xmlns:p14="http://schemas.microsoft.com/office/powerpoint/2010/main" val="370191734"/>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821251" name="Chart" r:id="rId3" imgW="5166573" imgH="3710995" progId="MSGraph.Chart.8">
                  <p:embed followColorScheme="full"/>
                </p:oleObj>
              </mc:Choice>
              <mc:Fallback>
                <p:oleObj name="Chart" r:id="rId3" imgW="5166573" imgH="3710995"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7364"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fraction Sulfur</a:t>
            </a:r>
          </a:p>
        </p:txBody>
      </p:sp>
      <p:sp>
        <p:nvSpPr>
          <p:cNvPr id="527365"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correlation coefficient</a:t>
            </a:r>
          </a:p>
        </p:txBody>
      </p:sp>
    </p:spTree>
    <p:extLst>
      <p:ext uri="{BB962C8B-B14F-4D97-AF65-F5344CB8AC3E}">
        <p14:creationId xmlns:p14="http://schemas.microsoft.com/office/powerpoint/2010/main" val="3939460350"/>
      </p:ext>
    </p:extLst>
  </p:cSld>
  <p:clrMapOvr>
    <a:masterClrMapping/>
  </p:clrMapOvr>
  <p:transition/>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pPr eaLnBrk="1" hangingPunct="1"/>
            <a:endParaRPr lang="en-US" altLang="en-US" smtClean="0"/>
          </a:p>
        </p:txBody>
      </p:sp>
      <p:sp>
        <p:nvSpPr>
          <p:cNvPr id="221187" name="Rectangle 3"/>
          <p:cNvSpPr>
            <a:spLocks noGrp="1" noChangeArrowheads="1"/>
          </p:cNvSpPr>
          <p:nvPr>
            <p:ph type="body" idx="1"/>
          </p:nvPr>
        </p:nvSpPr>
        <p:spPr/>
        <p:txBody>
          <a:bodyPr/>
          <a:lstStyle/>
          <a:p>
            <a:pPr eaLnBrk="1" hangingPunct="1"/>
            <a:endParaRPr lang="en-US" altLang="en-US" smtClean="0"/>
          </a:p>
        </p:txBody>
      </p:sp>
      <p:pic>
        <p:nvPicPr>
          <p:cNvPr id="221188" name="Picture 4" descr="frame_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9" name="Text Box 5"/>
          <p:cNvSpPr txBox="1">
            <a:spLocks noChangeArrowheads="1"/>
          </p:cNvSpPr>
          <p:nvPr/>
        </p:nvSpPr>
        <p:spPr bwMode="auto">
          <a:xfrm>
            <a:off x="0" y="6248400"/>
            <a:ext cx="3208338" cy="609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3400">
                <a:solidFill>
                  <a:srgbClr val="000000"/>
                </a:solidFill>
                <a:latin typeface="Helvetica" pitchFamily="34" charset="0"/>
              </a:rPr>
              <a:t>29% Se  71% S</a:t>
            </a:r>
          </a:p>
        </p:txBody>
      </p:sp>
    </p:spTree>
    <p:extLst>
      <p:ext uri="{BB962C8B-B14F-4D97-AF65-F5344CB8AC3E}">
        <p14:creationId xmlns:p14="http://schemas.microsoft.com/office/powerpoint/2010/main" val="389782083"/>
      </p:ext>
    </p:extLst>
  </p:cSld>
  <p:clrMapOvr>
    <a:masterClrMapping/>
  </p:clrMapOvr>
  <p:transition spd="slow"/>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p:txBody>
          <a:bodyPr/>
          <a:lstStyle/>
          <a:p>
            <a:pPr eaLnBrk="1" hangingPunct="1"/>
            <a:endParaRPr lang="en-US" altLang="en-US" smtClean="0"/>
          </a:p>
        </p:txBody>
      </p:sp>
      <p:sp>
        <p:nvSpPr>
          <p:cNvPr id="222211" name="Rectangle 3"/>
          <p:cNvSpPr>
            <a:spLocks noGrp="1" noChangeArrowheads="1"/>
          </p:cNvSpPr>
          <p:nvPr>
            <p:ph type="body" idx="1"/>
          </p:nvPr>
        </p:nvSpPr>
        <p:spPr/>
        <p:txBody>
          <a:bodyPr/>
          <a:lstStyle/>
          <a:p>
            <a:pPr eaLnBrk="1" hangingPunct="1"/>
            <a:endParaRPr lang="en-US" altLang="en-US" smtClean="0"/>
          </a:p>
        </p:txBody>
      </p:sp>
      <p:pic>
        <p:nvPicPr>
          <p:cNvPr id="222212" name="Picture 4" descr="frame_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3" name="Text Box 5"/>
          <p:cNvSpPr txBox="1">
            <a:spLocks noChangeArrowheads="1"/>
          </p:cNvSpPr>
          <p:nvPr/>
        </p:nvSpPr>
        <p:spPr bwMode="auto">
          <a:xfrm>
            <a:off x="0" y="6248400"/>
            <a:ext cx="3208338" cy="609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3400">
                <a:solidFill>
                  <a:srgbClr val="000000"/>
                </a:solidFill>
                <a:latin typeface="Helvetica" pitchFamily="34" charset="0"/>
              </a:rPr>
              <a:t>28% Se  72% S</a:t>
            </a:r>
          </a:p>
        </p:txBody>
      </p:sp>
    </p:spTree>
    <p:extLst>
      <p:ext uri="{BB962C8B-B14F-4D97-AF65-F5344CB8AC3E}">
        <p14:creationId xmlns:p14="http://schemas.microsoft.com/office/powerpoint/2010/main" val="4103830261"/>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a:solidFill>
                <a:srgbClr val="000000"/>
              </a:solidFill>
            </a:endParaRPr>
          </a:p>
        </p:txBody>
      </p:sp>
      <p:sp>
        <p:nvSpPr>
          <p:cNvPr id="58371" name="Rectangle 3"/>
          <p:cNvSpPr>
            <a:spLocks noGrp="1" noChangeArrowheads="1"/>
          </p:cNvSpPr>
          <p:nvPr>
            <p:ph type="title"/>
          </p:nvPr>
        </p:nvSpPr>
        <p:spPr/>
        <p:txBody>
          <a:bodyPr/>
          <a:lstStyle/>
          <a:p>
            <a:pPr eaLnBrk="1" hangingPunct="1"/>
            <a:r>
              <a:rPr lang="en-US" altLang="en-US" smtClean="0"/>
              <a:t>Where do photons go?</a:t>
            </a:r>
          </a:p>
        </p:txBody>
      </p:sp>
      <p:sp>
        <p:nvSpPr>
          <p:cNvPr id="58372"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8373"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solidFill>
                  <a:srgbClr val="000000"/>
                </a:solidFill>
              </a:rPr>
              <a:t>beamstop</a:t>
            </a:r>
          </a:p>
        </p:txBody>
      </p:sp>
      <p:grpSp>
        <p:nvGrpSpPr>
          <p:cNvPr id="58374" name="Group 6"/>
          <p:cNvGrpSpPr>
            <a:grpSpLocks/>
          </p:cNvGrpSpPr>
          <p:nvPr/>
        </p:nvGrpSpPr>
        <p:grpSpPr bwMode="auto">
          <a:xfrm>
            <a:off x="5286375" y="1277938"/>
            <a:ext cx="1490663" cy="1447800"/>
            <a:chOff x="1893" y="816"/>
            <a:chExt cx="1597" cy="1500"/>
          </a:xfrm>
        </p:grpSpPr>
        <p:pic>
          <p:nvPicPr>
            <p:cNvPr id="58385"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6"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8387"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8388"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58375"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8376"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8377"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8378"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8379"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elastic scattering (6%)</a:t>
            </a:r>
          </a:p>
        </p:txBody>
      </p:sp>
      <p:sp>
        <p:nvSpPr>
          <p:cNvPr id="58380"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FFFFFF"/>
                </a:solidFill>
              </a:rPr>
              <a:t>Transmitted (98%)</a:t>
            </a:r>
          </a:p>
        </p:txBody>
      </p:sp>
      <p:sp>
        <p:nvSpPr>
          <p:cNvPr id="58381" name="Text Box 17"/>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inelastic scattering (7%)</a:t>
            </a:r>
          </a:p>
        </p:txBody>
      </p:sp>
      <p:sp>
        <p:nvSpPr>
          <p:cNvPr id="58382" name="Text Box 18"/>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a:solidFill>
                  <a:srgbClr val="000000"/>
                </a:solidFill>
              </a:rPr>
              <a:t>Protein</a:t>
            </a:r>
          </a:p>
          <a:p>
            <a:pPr algn="ctr" eaLnBrk="1" hangingPunct="1"/>
            <a:r>
              <a:rPr lang="en-US" altLang="en-US" sz="3200" b="1">
                <a:solidFill>
                  <a:srgbClr val="000000"/>
                </a:solidFill>
              </a:rPr>
              <a:t>1A x-rays</a:t>
            </a:r>
          </a:p>
        </p:txBody>
      </p:sp>
      <p:sp>
        <p:nvSpPr>
          <p:cNvPr id="58383" name="Line 19"/>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pic>
        <p:nvPicPr>
          <p:cNvPr id="58384" name="Picture 20"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58338"/>
      </p:ext>
    </p:extLst>
  </p:cSld>
  <p:clrMapOvr>
    <a:masterClrMapping/>
  </p:clrMapOvr>
  <p:transition spd="slow">
    <p:wipe/>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3" descr="C:\Users\JMHolton\Desktop\James_Holton\projects\workshop_fakedata2\movie\frac0.7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5" name="Text Box 5"/>
          <p:cNvSpPr txBox="1">
            <a:spLocks noChangeArrowheads="1"/>
          </p:cNvSpPr>
          <p:nvPr/>
        </p:nvSpPr>
        <p:spPr bwMode="auto">
          <a:xfrm>
            <a:off x="0" y="6248400"/>
            <a:ext cx="3238500" cy="615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3400">
                <a:solidFill>
                  <a:srgbClr val="000000"/>
                </a:solidFill>
                <a:latin typeface="Helvetica" pitchFamily="34" charset="0"/>
              </a:rPr>
              <a:t>21% Se  79% S</a:t>
            </a:r>
          </a:p>
        </p:txBody>
      </p:sp>
    </p:spTree>
    <p:extLst>
      <p:ext uri="{BB962C8B-B14F-4D97-AF65-F5344CB8AC3E}">
        <p14:creationId xmlns:p14="http://schemas.microsoft.com/office/powerpoint/2010/main" val="4023421223"/>
      </p:ext>
    </p:extLst>
  </p:cSld>
  <p:clrMapOvr>
    <a:masterClrMapping/>
  </p:clrMapOvr>
  <p:transition spd="slow"/>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1"/>
          <p:cNvSpPr>
            <a:spLocks noGrp="1"/>
          </p:cNvSpPr>
          <p:nvPr>
            <p:ph type="title"/>
          </p:nvPr>
        </p:nvSpPr>
        <p:spPr/>
        <p:txBody>
          <a:bodyPr/>
          <a:lstStyle/>
          <a:p>
            <a:endParaRPr lang="en-US" altLang="en-US" smtClean="0"/>
          </a:p>
        </p:txBody>
      </p:sp>
      <p:sp>
        <p:nvSpPr>
          <p:cNvPr id="224259" name="Content Placeholder 2"/>
          <p:cNvSpPr>
            <a:spLocks noGrp="1"/>
          </p:cNvSpPr>
          <p:nvPr>
            <p:ph idx="1"/>
          </p:nvPr>
        </p:nvSpPr>
        <p:spPr/>
        <p:txBody>
          <a:bodyPr/>
          <a:lstStyle/>
          <a:p>
            <a:endParaRPr lang="en-US" altLang="en-US" smtClean="0"/>
          </a:p>
        </p:txBody>
      </p:sp>
      <p:pic>
        <p:nvPicPr>
          <p:cNvPr id="224260" name="Picture 2" descr="C:\Users\JMHolton\Desktop\James_Holton\projects\workshop_fakedata2\movie\frac0.8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1" name="Text Box 5"/>
          <p:cNvSpPr txBox="1">
            <a:spLocks noChangeArrowheads="1"/>
          </p:cNvSpPr>
          <p:nvPr/>
        </p:nvSpPr>
        <p:spPr bwMode="auto">
          <a:xfrm>
            <a:off x="0" y="6248400"/>
            <a:ext cx="3206750" cy="615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3400">
                <a:solidFill>
                  <a:srgbClr val="000000"/>
                </a:solidFill>
                <a:latin typeface="Helvetica" pitchFamily="34" charset="0"/>
              </a:rPr>
              <a:t>11% Se  89% S</a:t>
            </a:r>
          </a:p>
        </p:txBody>
      </p:sp>
    </p:spTree>
    <p:extLst>
      <p:ext uri="{BB962C8B-B14F-4D97-AF65-F5344CB8AC3E}">
        <p14:creationId xmlns:p14="http://schemas.microsoft.com/office/powerpoint/2010/main" val="2395949863"/>
      </p:ext>
    </p:extLst>
  </p:cSld>
  <p:clrMapOvr>
    <a:masterClrMapping/>
  </p:clrMapOvr>
  <p:transition spd="slow"/>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85800" y="0"/>
            <a:ext cx="7772400" cy="1143000"/>
          </a:xfrm>
          <a:noFill/>
        </p:spPr>
        <p:txBody>
          <a:bodyPr/>
          <a:lstStyle/>
          <a:p>
            <a:r>
              <a:rPr lang="en-US" altLang="en-US" sz="5400" smtClean="0"/>
              <a:t>Finding sites</a:t>
            </a:r>
          </a:p>
        </p:txBody>
      </p:sp>
      <p:graphicFrame>
        <p:nvGraphicFramePr>
          <p:cNvPr id="54275" name="Object 3"/>
          <p:cNvGraphicFramePr>
            <a:graphicFrameLocks noChangeAspect="1"/>
          </p:cNvGraphicFramePr>
          <p:nvPr>
            <p:extLst>
              <p:ext uri="{D42A27DB-BD31-4B8C-83A1-F6EECF244321}">
                <p14:modId xmlns:p14="http://schemas.microsoft.com/office/powerpoint/2010/main" val="1273740859"/>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822275" name="Chart" r:id="rId3" imgW="5166573" imgH="3703320" progId="MSGraph.Chart.8">
                  <p:embed followColorScheme="full"/>
                </p:oleObj>
              </mc:Choice>
              <mc:Fallback>
                <p:oleObj name="Chart" r:id="rId3" imgW="5166573" imgH="3703320"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4276"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rPr>
              <a:t>fraction Sulfur</a:t>
            </a:r>
          </a:p>
        </p:txBody>
      </p:sp>
      <p:sp>
        <p:nvSpPr>
          <p:cNvPr id="54277" name="Text Box 5"/>
          <p:cNvSpPr txBox="1">
            <a:spLocks noChangeArrowheads="1"/>
          </p:cNvSpPr>
          <p:nvPr/>
        </p:nvSpPr>
        <p:spPr bwMode="auto">
          <a:xfrm rot="-5400000">
            <a:off x="-1710531" y="3056732"/>
            <a:ext cx="4219575"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rPr>
              <a:t>Number of correct sites</a:t>
            </a:r>
          </a:p>
        </p:txBody>
      </p:sp>
    </p:spTree>
    <p:extLst>
      <p:ext uri="{BB962C8B-B14F-4D97-AF65-F5344CB8AC3E}">
        <p14:creationId xmlns:p14="http://schemas.microsoft.com/office/powerpoint/2010/main" val="4216945300"/>
      </p:ext>
    </p:extLst>
  </p:cSld>
  <p:clrMapOvr>
    <a:masterClrMapping/>
  </p:clrMapOvr>
  <p:transition/>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85800" y="0"/>
            <a:ext cx="7772400" cy="1143000"/>
          </a:xfrm>
          <a:noFill/>
        </p:spPr>
        <p:txBody>
          <a:bodyPr/>
          <a:lstStyle/>
          <a:p>
            <a:r>
              <a:rPr lang="en-US" altLang="en-US" sz="5400" smtClean="0"/>
              <a:t>Finding sites</a:t>
            </a:r>
          </a:p>
        </p:txBody>
      </p:sp>
      <p:graphicFrame>
        <p:nvGraphicFramePr>
          <p:cNvPr id="55299" name="Object 3"/>
          <p:cNvGraphicFramePr>
            <a:graphicFrameLocks noChangeAspect="1"/>
          </p:cNvGraphicFramePr>
          <p:nvPr>
            <p:extLst>
              <p:ext uri="{D42A27DB-BD31-4B8C-83A1-F6EECF244321}">
                <p14:modId xmlns:p14="http://schemas.microsoft.com/office/powerpoint/2010/main" val="2161116517"/>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823299" name="Chart" r:id="rId3" imgW="5166573" imgH="3703320" progId="MSGraph.Chart.8">
                  <p:embed followColorScheme="full"/>
                </p:oleObj>
              </mc:Choice>
              <mc:Fallback>
                <p:oleObj name="Chart" r:id="rId3" imgW="5166573" imgH="3703320"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5300"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rPr>
              <a:t>fraction Sulfur</a:t>
            </a:r>
          </a:p>
        </p:txBody>
      </p:sp>
      <p:sp>
        <p:nvSpPr>
          <p:cNvPr id="55301" name="Text Box 5"/>
          <p:cNvSpPr txBox="1">
            <a:spLocks noChangeArrowheads="1"/>
          </p:cNvSpPr>
          <p:nvPr/>
        </p:nvSpPr>
        <p:spPr bwMode="auto">
          <a:xfrm rot="-5400000">
            <a:off x="-1710531" y="3056732"/>
            <a:ext cx="4219575"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rPr>
              <a:t>Number of correct sites</a:t>
            </a:r>
          </a:p>
        </p:txBody>
      </p:sp>
    </p:spTree>
    <p:extLst>
      <p:ext uri="{BB962C8B-B14F-4D97-AF65-F5344CB8AC3E}">
        <p14:creationId xmlns:p14="http://schemas.microsoft.com/office/powerpoint/2010/main" val="3910371609"/>
      </p:ext>
    </p:extLst>
  </p:cSld>
  <p:clrMapOvr>
    <a:masterClrMapping/>
  </p:clrMapOvr>
  <p:transition/>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85800" y="0"/>
            <a:ext cx="7772400" cy="1143000"/>
          </a:xfrm>
          <a:noFill/>
        </p:spPr>
        <p:txBody>
          <a:bodyPr/>
          <a:lstStyle/>
          <a:p>
            <a:r>
              <a:rPr lang="en-US" altLang="en-US" sz="5400" smtClean="0"/>
              <a:t>Finding sites</a:t>
            </a:r>
          </a:p>
        </p:txBody>
      </p:sp>
      <p:graphicFrame>
        <p:nvGraphicFramePr>
          <p:cNvPr id="56323" name="Object 3"/>
          <p:cNvGraphicFramePr>
            <a:graphicFrameLocks noChangeAspect="1"/>
          </p:cNvGraphicFramePr>
          <p:nvPr>
            <p:extLst>
              <p:ext uri="{D42A27DB-BD31-4B8C-83A1-F6EECF244321}">
                <p14:modId xmlns:p14="http://schemas.microsoft.com/office/powerpoint/2010/main" val="3529066846"/>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824323" name="Chart" r:id="rId3" imgW="5166573" imgH="3703320" progId="MSGraph.Chart.8">
                  <p:embed followColorScheme="full"/>
                </p:oleObj>
              </mc:Choice>
              <mc:Fallback>
                <p:oleObj name="Chart" r:id="rId3" imgW="5166573" imgH="3703320"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6324"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rPr>
              <a:t>fraction Sulfur</a:t>
            </a:r>
          </a:p>
        </p:txBody>
      </p:sp>
      <p:sp>
        <p:nvSpPr>
          <p:cNvPr id="56325" name="Text Box 5"/>
          <p:cNvSpPr txBox="1">
            <a:spLocks noChangeArrowheads="1"/>
          </p:cNvSpPr>
          <p:nvPr/>
        </p:nvSpPr>
        <p:spPr bwMode="auto">
          <a:xfrm rot="-5400000">
            <a:off x="-1710531" y="3056732"/>
            <a:ext cx="4219575"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rPr>
              <a:t>Number of correct sites</a:t>
            </a:r>
          </a:p>
        </p:txBody>
      </p:sp>
    </p:spTree>
    <p:extLst>
      <p:ext uri="{BB962C8B-B14F-4D97-AF65-F5344CB8AC3E}">
        <p14:creationId xmlns:p14="http://schemas.microsoft.com/office/powerpoint/2010/main" val="2872559716"/>
      </p:ext>
    </p:extLst>
  </p:cSld>
  <p:clrMapOvr>
    <a:masterClrMapping/>
  </p:clrMapOvr>
  <p:transition/>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85800" y="0"/>
            <a:ext cx="7772400" cy="1143000"/>
          </a:xfrm>
          <a:noFill/>
        </p:spPr>
        <p:txBody>
          <a:bodyPr/>
          <a:lstStyle/>
          <a:p>
            <a:r>
              <a:rPr lang="en-US" altLang="en-US" sz="5400" smtClean="0"/>
              <a:t>Finding sites</a:t>
            </a:r>
          </a:p>
        </p:txBody>
      </p:sp>
      <p:graphicFrame>
        <p:nvGraphicFramePr>
          <p:cNvPr id="57347" name="Object 3"/>
          <p:cNvGraphicFramePr>
            <a:graphicFrameLocks noChangeAspect="1"/>
          </p:cNvGraphicFramePr>
          <p:nvPr>
            <p:extLst>
              <p:ext uri="{D42A27DB-BD31-4B8C-83A1-F6EECF244321}">
                <p14:modId xmlns:p14="http://schemas.microsoft.com/office/powerpoint/2010/main" val="2453220848"/>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825347" name="Chart" r:id="rId3" imgW="5166573" imgH="3703320" progId="MSGraph.Chart.8">
                  <p:embed followColorScheme="full"/>
                </p:oleObj>
              </mc:Choice>
              <mc:Fallback>
                <p:oleObj name="Chart" r:id="rId3" imgW="5166573" imgH="3703320"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7348"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rPr>
              <a:t>fraction Sulfur</a:t>
            </a:r>
          </a:p>
        </p:txBody>
      </p:sp>
      <p:sp>
        <p:nvSpPr>
          <p:cNvPr id="57349" name="Text Box 5"/>
          <p:cNvSpPr txBox="1">
            <a:spLocks noChangeArrowheads="1"/>
          </p:cNvSpPr>
          <p:nvPr/>
        </p:nvSpPr>
        <p:spPr bwMode="auto">
          <a:xfrm rot="-5400000">
            <a:off x="-1710531" y="3056732"/>
            <a:ext cx="4219575"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rPr>
              <a:t>Number of correct sites</a:t>
            </a:r>
          </a:p>
        </p:txBody>
      </p:sp>
      <p:sp>
        <p:nvSpPr>
          <p:cNvPr id="57350" name="Text Box 6"/>
          <p:cNvSpPr txBox="1">
            <a:spLocks noChangeArrowheads="1"/>
          </p:cNvSpPr>
          <p:nvPr/>
        </p:nvSpPr>
        <p:spPr bwMode="auto">
          <a:xfrm>
            <a:off x="8097838" y="1095375"/>
            <a:ext cx="744537" cy="467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31000"/>
              </a:lnSpc>
              <a:spcBef>
                <a:spcPts val="2500"/>
              </a:spcBef>
            </a:pPr>
            <a:r>
              <a:rPr lang="en-US" altLang="en-US" sz="2400">
                <a:solidFill>
                  <a:srgbClr val="FF6600"/>
                </a:solidFill>
              </a:rPr>
              <a:t>25</a:t>
            </a:r>
          </a:p>
          <a:p>
            <a:pPr eaLnBrk="1" hangingPunct="1">
              <a:lnSpc>
                <a:spcPct val="131000"/>
              </a:lnSpc>
              <a:spcBef>
                <a:spcPts val="2500"/>
              </a:spcBef>
            </a:pPr>
            <a:r>
              <a:rPr lang="en-US" altLang="en-US" sz="2400">
                <a:solidFill>
                  <a:srgbClr val="FF6600"/>
                </a:solidFill>
              </a:rPr>
              <a:t>20</a:t>
            </a:r>
          </a:p>
          <a:p>
            <a:pPr eaLnBrk="1" hangingPunct="1">
              <a:lnSpc>
                <a:spcPct val="131000"/>
              </a:lnSpc>
              <a:spcBef>
                <a:spcPts val="2500"/>
              </a:spcBef>
            </a:pPr>
            <a:r>
              <a:rPr lang="en-US" altLang="en-US" sz="2400">
                <a:solidFill>
                  <a:srgbClr val="FF6600"/>
                </a:solidFill>
              </a:rPr>
              <a:t>15</a:t>
            </a:r>
          </a:p>
          <a:p>
            <a:pPr eaLnBrk="1" hangingPunct="1">
              <a:lnSpc>
                <a:spcPct val="131000"/>
              </a:lnSpc>
              <a:spcBef>
                <a:spcPts val="2500"/>
              </a:spcBef>
            </a:pPr>
            <a:r>
              <a:rPr lang="en-US" altLang="en-US" sz="2400">
                <a:solidFill>
                  <a:srgbClr val="FF6600"/>
                </a:solidFill>
              </a:rPr>
              <a:t>10</a:t>
            </a:r>
          </a:p>
          <a:p>
            <a:pPr eaLnBrk="1" hangingPunct="1">
              <a:lnSpc>
                <a:spcPct val="131000"/>
              </a:lnSpc>
              <a:spcBef>
                <a:spcPts val="2500"/>
              </a:spcBef>
            </a:pPr>
            <a:r>
              <a:rPr lang="en-US" altLang="en-US" sz="2400">
                <a:solidFill>
                  <a:srgbClr val="FF6600"/>
                </a:solidFill>
              </a:rPr>
              <a:t>5</a:t>
            </a:r>
          </a:p>
          <a:p>
            <a:pPr eaLnBrk="1" hangingPunct="1">
              <a:lnSpc>
                <a:spcPct val="131000"/>
              </a:lnSpc>
              <a:spcBef>
                <a:spcPts val="2500"/>
              </a:spcBef>
            </a:pPr>
            <a:r>
              <a:rPr lang="en-US" altLang="en-US" sz="2400">
                <a:solidFill>
                  <a:srgbClr val="FF6600"/>
                </a:solidFill>
              </a:rPr>
              <a:t>0</a:t>
            </a:r>
          </a:p>
        </p:txBody>
      </p:sp>
      <p:sp>
        <p:nvSpPr>
          <p:cNvPr id="57351" name="Text Box 7"/>
          <p:cNvSpPr txBox="1">
            <a:spLocks noChangeArrowheads="1"/>
          </p:cNvSpPr>
          <p:nvPr/>
        </p:nvSpPr>
        <p:spPr bwMode="auto">
          <a:xfrm rot="-5400000">
            <a:off x="7431881" y="3117057"/>
            <a:ext cx="27146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FF6600"/>
                </a:solidFill>
              </a:rPr>
              <a:t>peak height (</a:t>
            </a:r>
            <a:r>
              <a:rPr lang="en-US" altLang="en-US" sz="2800" b="1">
                <a:solidFill>
                  <a:srgbClr val="FF6600"/>
                </a:solidFill>
                <a:sym typeface="Symbol" pitchFamily="18" charset="2"/>
              </a:rPr>
              <a:t></a:t>
            </a:r>
            <a:r>
              <a:rPr lang="en-US" altLang="en-US" sz="2800" b="1">
                <a:solidFill>
                  <a:srgbClr val="FF6600"/>
                </a:solidFill>
              </a:rPr>
              <a:t>)</a:t>
            </a:r>
          </a:p>
        </p:txBody>
      </p:sp>
    </p:spTree>
    <p:extLst>
      <p:ext uri="{BB962C8B-B14F-4D97-AF65-F5344CB8AC3E}">
        <p14:creationId xmlns:p14="http://schemas.microsoft.com/office/powerpoint/2010/main" val="2408879120"/>
      </p:ext>
    </p:extLst>
  </p:cSld>
  <p:clrMapOvr>
    <a:masterClrMapping/>
  </p:clrMapOvr>
  <p:transition/>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5800" y="0"/>
            <a:ext cx="7772400" cy="1143000"/>
          </a:xfrm>
          <a:noFill/>
        </p:spPr>
        <p:txBody>
          <a:bodyPr/>
          <a:lstStyle/>
          <a:p>
            <a:r>
              <a:rPr lang="en-US" altLang="en-US" sz="5400" smtClean="0"/>
              <a:t>Finding sites</a:t>
            </a:r>
          </a:p>
        </p:txBody>
      </p:sp>
      <p:graphicFrame>
        <p:nvGraphicFramePr>
          <p:cNvPr id="58371" name="Object 3"/>
          <p:cNvGraphicFramePr>
            <a:graphicFrameLocks noChangeAspect="1"/>
          </p:cNvGraphicFramePr>
          <p:nvPr>
            <p:extLst>
              <p:ext uri="{D42A27DB-BD31-4B8C-83A1-F6EECF244321}">
                <p14:modId xmlns:p14="http://schemas.microsoft.com/office/powerpoint/2010/main" val="564456194"/>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826371" name="Chart" r:id="rId3" imgW="5166573" imgH="3703320" progId="MSGraph.Chart.8">
                  <p:embed followColorScheme="full"/>
                </p:oleObj>
              </mc:Choice>
              <mc:Fallback>
                <p:oleObj name="Chart" r:id="rId3" imgW="5166573" imgH="3703320"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8372"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rPr>
              <a:t>fraction Sulfur</a:t>
            </a:r>
          </a:p>
        </p:txBody>
      </p:sp>
      <p:sp>
        <p:nvSpPr>
          <p:cNvPr id="58373" name="Text Box 5"/>
          <p:cNvSpPr txBox="1">
            <a:spLocks noChangeArrowheads="1"/>
          </p:cNvSpPr>
          <p:nvPr/>
        </p:nvSpPr>
        <p:spPr bwMode="auto">
          <a:xfrm rot="-5400000">
            <a:off x="-1710531" y="3056732"/>
            <a:ext cx="4219575"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rPr>
              <a:t>Number of correct sites</a:t>
            </a:r>
          </a:p>
        </p:txBody>
      </p:sp>
    </p:spTree>
    <p:extLst>
      <p:ext uri="{BB962C8B-B14F-4D97-AF65-F5344CB8AC3E}">
        <p14:creationId xmlns:p14="http://schemas.microsoft.com/office/powerpoint/2010/main" val="1369442568"/>
      </p:ext>
    </p:extLst>
  </p:cSld>
  <p:clrMapOvr>
    <a:masterClrMapping/>
  </p:clrMapOvr>
  <p:transition/>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053" y="0"/>
            <a:ext cx="7772400" cy="1143000"/>
          </a:xfrm>
        </p:spPr>
        <p:txBody>
          <a:bodyPr/>
          <a:lstStyle/>
          <a:p>
            <a:r>
              <a:rPr lang="en-US" dirty="0" smtClean="0">
                <a:solidFill>
                  <a:srgbClr val="00B000"/>
                </a:solidFill>
              </a:rPr>
              <a:t>CCP4: aimless log</a:t>
            </a:r>
            <a:endParaRPr lang="en-US" dirty="0">
              <a:solidFill>
                <a:srgbClr val="00B000"/>
              </a:solidFill>
            </a:endParaRPr>
          </a:p>
        </p:txBody>
      </p:sp>
      <p:sp>
        <p:nvSpPr>
          <p:cNvPr id="3" name="Content Placeholder 2"/>
          <p:cNvSpPr>
            <a:spLocks noGrp="1"/>
          </p:cNvSpPr>
          <p:nvPr>
            <p:ph idx="1"/>
          </p:nvPr>
        </p:nvSpPr>
        <p:spPr>
          <a:xfrm>
            <a:off x="-79512" y="885375"/>
            <a:ext cx="11951595" cy="4664299"/>
          </a:xfrm>
        </p:spPr>
        <p:txBody>
          <a:bodyPr/>
          <a:lstStyle/>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$TABLE:  Analysis against resolution,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XDSdataset</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$GRAPHS:I/sigma, Mean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Mn</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(I)/</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sd</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Mn</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(I)):0|0.216023x0|137.14:2,13,14:</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Rmerge</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Rfull</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Rmeas</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Rpim</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v Resolution:0|0.216023x0|1.70834:2,4,5,6,7:</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:Average I,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RMSdeviation</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and Sd:0|0.216023x0|1650.8:2,10,11,12:</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:Fractional bias:0|0.216023x0|0:2,15:</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N  1/d^2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Dmid</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Rmrg</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Rfull</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Rcum</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Rmeas</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Rpim</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Nmeas</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AvI</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RMSdev</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sd</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I/RMS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Mn</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(I/</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sd</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FrcBias</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  0.0064  12.55  0.020  0.020  0.020  0.021  0.006    13115     1651     57     42   29.2    137.1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2  0.0191   7.24  0.027  0.027  0.024  0.028  0.008    24753     1171     47     42   25.0    105.2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3  0.0318   5.61  0.038  0.038  0.029  0.040  0.012    32197      857     46     43   18.4     79.6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4  0.0445   4.74  0.034  0.034  0.031  0.035  0.010    37743     1212     57     53   21.4     91.2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5  0.0572   4.18  0.036  0.036  0.032  0.038  0.011    42642     1181     59     57   19.9     83.8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6  0.0699   3.78  0.049  0.049  0.036  0.052  0.015    47224      883     59     57   15.1     65.1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7  0.0826   3.48  0.065  0.065  0.040  0.068  0.020    51052      685     59     58   11.7     50.9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8  0.0953   3.24  0.096  0.096  0.045  0.100  0.029    54636      448     56     56    8.0     35.0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9  0.1080   3.04  0.151  0.151  0.050  0.158  0.046    58072      268     53     53    5.1     22.7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10  0.1207   2.88  0.229  0.229  0.056  0.240  0.070    60731      171     51     51    3.3     15.4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11  0.1334   2.74  0.314  0.314  0.063  0.329  0.097    63807      125     51     51    2.4     11.3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12  0.1461   2.62  0.406  0.406  0.070  0.425  0.125    66241       98     51     52    1.9      8.7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13  0.1588   2.51  0.537  0.537  0.078  0.562  0.166    68272       76     53     53    1.4      6.5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14  0.1715   2.41  0.685  0.685  0.084  0.727  0.237    54170       61     53     54    1.1      4.4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15  0.1843   2.33  0.886  0.886  0.088  0.950  0.333    39781       48     55     56    0.9      3.1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16  0.1970   2.25  1.249  1.249  0.092  1.355  0.508    29754       35     57     59    0.6      2.1     </a:t>
            </a:r>
            <a:r>
              <a:rPr lang="en-US" sz="16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a:t>
            </a:r>
            <a:endPar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endParaRPr>
          </a:p>
        </p:txBody>
      </p:sp>
      <p:sp>
        <p:nvSpPr>
          <p:cNvPr id="4" name="Oval 3"/>
          <p:cNvSpPr/>
          <p:nvPr/>
        </p:nvSpPr>
        <p:spPr>
          <a:xfrm>
            <a:off x="7699513" y="2345634"/>
            <a:ext cx="1444487"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653280650"/>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053" y="0"/>
            <a:ext cx="7772400" cy="1143000"/>
          </a:xfrm>
        </p:spPr>
        <p:txBody>
          <a:bodyPr/>
          <a:lstStyle/>
          <a:p>
            <a:r>
              <a:rPr lang="en-US" dirty="0" smtClean="0">
                <a:solidFill>
                  <a:srgbClr val="00B000"/>
                </a:solidFill>
              </a:rPr>
              <a:t>CCP4: aimless log</a:t>
            </a:r>
            <a:endParaRPr lang="en-US" dirty="0">
              <a:solidFill>
                <a:srgbClr val="00B000"/>
              </a:solidFill>
            </a:endParaRPr>
          </a:p>
        </p:txBody>
      </p:sp>
      <p:sp>
        <p:nvSpPr>
          <p:cNvPr id="3" name="Content Placeholder 2"/>
          <p:cNvSpPr>
            <a:spLocks noGrp="1"/>
          </p:cNvSpPr>
          <p:nvPr>
            <p:ph idx="1"/>
          </p:nvPr>
        </p:nvSpPr>
        <p:spPr>
          <a:xfrm>
            <a:off x="-79512" y="1256431"/>
            <a:ext cx="11951595" cy="4664299"/>
          </a:xfrm>
        </p:spPr>
        <p:txBody>
          <a:bodyPr/>
          <a:lstStyle/>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$TABLE:  Correlations CC(1/2) within dataset,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XDSdataset</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$GRAPHS: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Anom</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&amp;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Imean</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CCs v resolution:0|0.216023x0|1:2,4,7:</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RMS correlation ratio :0|0.216023x0|2.20344:2,6:</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N  1/d^2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Dmid</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CCanom</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Nanom</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RCRanom</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CC1/2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NImean</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 $$</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1  0.0064  12.55  0.659      499     2.203   1.000      669</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2  0.0191   7.24  0.550      975     1.853   1.000     1155</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3  0.0318   5.61  0.527     1295     1.798   1.000     1479</a:t>
            </a:r>
          </a:p>
          <a:p>
            <a:pPr marL="0" indent="0">
              <a:buNone/>
            </a:pPr>
            <a:endPar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endParaRP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16  0.1970   2.25  0.037     2123     1.038   0.711     2275</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17  0.2097   2.18  0.043     1682     1.044   0.460     1877</a:t>
            </a:r>
          </a:p>
          <a:p>
            <a:pPr marL="0" indent="0">
              <a:buNone/>
            </a:pPr>
            <a:endPar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endParaRPr>
          </a:p>
        </p:txBody>
      </p:sp>
      <p:sp>
        <p:nvSpPr>
          <p:cNvPr id="4" name="Oval 3"/>
          <p:cNvSpPr/>
          <p:nvPr/>
        </p:nvSpPr>
        <p:spPr>
          <a:xfrm>
            <a:off x="6414053" y="5526151"/>
            <a:ext cx="1444487" cy="7487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Oval 4"/>
          <p:cNvSpPr/>
          <p:nvPr/>
        </p:nvSpPr>
        <p:spPr>
          <a:xfrm>
            <a:off x="2524540" y="2743195"/>
            <a:ext cx="1444487" cy="16962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1912182990"/>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143000"/>
          </a:xfrm>
        </p:spPr>
        <p:txBody>
          <a:bodyPr/>
          <a:lstStyle/>
          <a:p>
            <a:r>
              <a:rPr lang="en-US" dirty="0" smtClean="0">
                <a:solidFill>
                  <a:srgbClr val="00B000"/>
                </a:solidFill>
              </a:rPr>
              <a:t>XDS: CORRECT.LP or XSCALE.LP</a:t>
            </a:r>
            <a:endParaRPr lang="en-US" dirty="0">
              <a:solidFill>
                <a:srgbClr val="00B000"/>
              </a:solidFill>
            </a:endParaRPr>
          </a:p>
        </p:txBody>
      </p:sp>
      <p:sp>
        <p:nvSpPr>
          <p:cNvPr id="3" name="Content Placeholder 2"/>
          <p:cNvSpPr>
            <a:spLocks noGrp="1"/>
          </p:cNvSpPr>
          <p:nvPr>
            <p:ph idx="1"/>
          </p:nvPr>
        </p:nvSpPr>
        <p:spPr>
          <a:xfrm>
            <a:off x="-13583479" y="779358"/>
            <a:ext cx="24834575" cy="4664299"/>
          </a:xfrm>
        </p:spPr>
        <p:txBody>
          <a:bodyPr/>
          <a:lstStyle/>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SUBSET OF INTENSITY DATA WITH SIGNAL/NOISE &gt;= -3.0 AS FUNCTION OF RESOLUTION</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RESOLUTION     NUMBER OF REFLECTIONS    COMPLETENESS R-FACTOR  </a:t>
            </a:r>
            <a:r>
              <a:rPr lang="en-US" sz="2400" b="1" dirty="0" err="1">
                <a:latin typeface="Courier New" panose="02070309020205020404" pitchFamily="49" charset="0"/>
                <a:ea typeface="DFKai-SB" panose="03000509000000000000" pitchFamily="65" charset="-120"/>
                <a:cs typeface="Courier New" panose="02070309020205020404" pitchFamily="49" charset="0"/>
              </a:rPr>
              <a:t>R-FACTOR</a:t>
            </a:r>
            <a:r>
              <a:rPr lang="en-US" sz="2400" b="1" dirty="0">
                <a:latin typeface="Courier New" panose="02070309020205020404" pitchFamily="49" charset="0"/>
                <a:ea typeface="DFKai-SB" panose="03000509000000000000" pitchFamily="65" charset="-120"/>
                <a:cs typeface="Courier New" panose="02070309020205020404" pitchFamily="49" charset="0"/>
              </a:rPr>
              <a:t> COMPARED I/SIGMA   R-</a:t>
            </a:r>
            <a:r>
              <a:rPr lang="en-US" sz="2400" b="1" dirty="0" err="1">
                <a:latin typeface="Courier New" panose="02070309020205020404" pitchFamily="49" charset="0"/>
                <a:ea typeface="DFKai-SB" panose="03000509000000000000" pitchFamily="65" charset="-120"/>
                <a:cs typeface="Courier New" panose="02070309020205020404" pitchFamily="49" charset="0"/>
              </a:rPr>
              <a:t>meas</a:t>
            </a:r>
            <a:r>
              <a:rPr lang="en-US" sz="2400" b="1" dirty="0">
                <a:latin typeface="Courier New" panose="02070309020205020404" pitchFamily="49" charset="0"/>
                <a:ea typeface="DFKai-SB" panose="03000509000000000000" pitchFamily="65" charset="-120"/>
                <a:cs typeface="Courier New" panose="02070309020205020404" pitchFamily="49" charset="0"/>
              </a:rPr>
              <a:t>  CC(1/2)  </a:t>
            </a:r>
            <a:r>
              <a:rPr lang="en-US" sz="2400" b="1" dirty="0" err="1">
                <a:latin typeface="Courier New" panose="02070309020205020404" pitchFamily="49" charset="0"/>
                <a:ea typeface="DFKai-SB" panose="03000509000000000000" pitchFamily="65" charset="-120"/>
                <a:cs typeface="Courier New" panose="02070309020205020404" pitchFamily="49" charset="0"/>
              </a:rPr>
              <a:t>Anomal</a:t>
            </a:r>
            <a:r>
              <a:rPr lang="en-US" sz="2400" b="1" dirty="0">
                <a:latin typeface="Courier New" panose="02070309020205020404" pitchFamily="49" charset="0"/>
                <a:ea typeface="DFKai-SB" panose="03000509000000000000" pitchFamily="65" charset="-120"/>
                <a:cs typeface="Courier New" panose="02070309020205020404" pitchFamily="49" charset="0"/>
              </a:rPr>
              <a:t>  </a:t>
            </a:r>
            <a:r>
              <a:rPr lang="en-US" sz="2400" b="1" dirty="0" err="1">
                <a:latin typeface="Courier New" panose="02070309020205020404" pitchFamily="49" charset="0"/>
                <a:ea typeface="DFKai-SB" panose="03000509000000000000" pitchFamily="65" charset="-120"/>
                <a:cs typeface="Courier New" panose="02070309020205020404" pitchFamily="49" charset="0"/>
              </a:rPr>
              <a:t>SigAno</a:t>
            </a:r>
            <a:r>
              <a:rPr lang="en-US" sz="2400" b="1" dirty="0">
                <a:latin typeface="Courier New" panose="02070309020205020404" pitchFamily="49" charset="0"/>
                <a:ea typeface="DFKai-SB" panose="03000509000000000000" pitchFamily="65" charset="-120"/>
                <a:cs typeface="Courier New" panose="02070309020205020404" pitchFamily="49" charset="0"/>
              </a:rPr>
              <a:t>   Nano</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LIMIT     OBSERVED  UNIQUE  POSSIBLE     OF DATA   observed  expected                                      </a:t>
            </a:r>
            <a:r>
              <a:rPr lang="en-US" sz="2400" b="1" dirty="0" err="1">
                <a:latin typeface="Courier New" panose="02070309020205020404" pitchFamily="49" charset="0"/>
                <a:ea typeface="DFKai-SB" panose="03000509000000000000" pitchFamily="65" charset="-120"/>
                <a:cs typeface="Courier New" panose="02070309020205020404" pitchFamily="49" charset="0"/>
              </a:rPr>
              <a:t>Corr</a:t>
            </a:r>
            <a:endParaRPr lang="en-US" sz="2400" b="1" dirty="0">
              <a:latin typeface="Courier New" panose="02070309020205020404" pitchFamily="49" charset="0"/>
              <a:ea typeface="DFKai-SB" panose="03000509000000000000" pitchFamily="65" charset="-120"/>
              <a:cs typeface="Courier New" panose="02070309020205020404" pitchFamily="49" charset="0"/>
            </a:endParaRPr>
          </a:p>
          <a:p>
            <a:pPr marL="0" indent="0">
              <a:buNone/>
            </a:pPr>
            <a:endParaRPr lang="en-US" sz="2400" b="1" dirty="0">
              <a:latin typeface="Courier New" panose="02070309020205020404" pitchFamily="49" charset="0"/>
              <a:ea typeface="DFKai-SB" panose="03000509000000000000" pitchFamily="65" charset="-120"/>
              <a:cs typeface="Courier New" panose="02070309020205020404" pitchFamily="49" charset="0"/>
            </a:endParaRP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6.39        4103    2517      3135       80.3%       1.7%      1.8%     3018   33.77     2.3%    99.9*    21*   1.012     533</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4.54        7339    4970      5544       89.6%       2.6%      2.6%     4585   22.56     3.6%    99.8*     9    0.914     796</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3.72        9442    6724      7186       93.6%       2.8%      2.9%     5327   19.99     4.0%    99.7*     9    0.859     877</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3.22       11077    7997      8486       94.2%       4.8%      4.9%     6094   12.27     6.8%    99.3*    -1    0.784     913</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2.88       12408    8851      9595       92.2%      10.0%     10.1%     7068    6.01    14.2%    97.8*    -2    0.799    1012</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2.63       13673    9561     10662       89.7%      20.8%     20.8%     8185    3.10    29.4%    88.8*    -4    0.776    1274</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2.44       14360    9852     11510       85.6%      34.5%     34.7%     8981    1.90    48.8%    75.9*     2    0.765    1525</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2.28        9501    6495     12416       52.3%      61.8%     59.6%     5991    1.14    87.3%    53.5*    -2    0.722    1031</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2.15        4567    3307     13210       25.0%     120.5%    120.3%     2520    0.59   170.4%    21.9*     4    0.693     408</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total       86470   60274     81744       73.7%       6.7%      6.7%    51769    8.97     9.5%    99.5*     2    0.804    8369</a:t>
            </a:r>
          </a:p>
          <a:p>
            <a:pPr marL="0" indent="0">
              <a:buNone/>
            </a:pPr>
            <a:endParaRPr lang="en-US" sz="2400" b="1" dirty="0">
              <a:latin typeface="Courier New" panose="02070309020205020404" pitchFamily="49" charset="0"/>
              <a:ea typeface="DFKai-SB" panose="03000509000000000000" pitchFamily="65" charset="-120"/>
              <a:cs typeface="Courier New" panose="02070309020205020404" pitchFamily="49" charset="0"/>
            </a:endParaRPr>
          </a:p>
          <a:p>
            <a:pPr marL="0" indent="0">
              <a:buNone/>
            </a:pPr>
            <a:endParaRPr lang="en-US" sz="2400" b="1" dirty="0" smtClean="0">
              <a:latin typeface="Courier New" panose="02070309020205020404" pitchFamily="49" charset="0"/>
              <a:ea typeface="DFKai-SB" panose="03000509000000000000" pitchFamily="65" charset="-120"/>
              <a:cs typeface="Courier New" panose="02070309020205020404" pitchFamily="49" charset="0"/>
            </a:endParaRPr>
          </a:p>
          <a:p>
            <a:pPr marL="0" indent="0">
              <a:buNone/>
            </a:pPr>
            <a:endParaRPr lang="en-US" sz="2400" b="1" spc="-200" dirty="0">
              <a:solidFill>
                <a:prstClr val="black"/>
              </a:solidFill>
              <a:latin typeface="Courier New" panose="02070309020205020404" pitchFamily="49" charset="0"/>
              <a:ea typeface="DFKai-SB" panose="03000509000000000000" pitchFamily="65" charset="-120"/>
              <a:cs typeface="Courier New" panose="02070309020205020404" pitchFamily="49" charset="0"/>
            </a:endParaRPr>
          </a:p>
        </p:txBody>
      </p:sp>
      <p:sp>
        <p:nvSpPr>
          <p:cNvPr id="4" name="Oval 3"/>
          <p:cNvSpPr/>
          <p:nvPr/>
        </p:nvSpPr>
        <p:spPr>
          <a:xfrm>
            <a:off x="834888" y="2133600"/>
            <a:ext cx="8428382"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6164008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a:solidFill>
                <a:srgbClr val="000000"/>
              </a:solidFill>
            </a:endParaRPr>
          </a:p>
        </p:txBody>
      </p:sp>
      <p:sp>
        <p:nvSpPr>
          <p:cNvPr id="59395" name="Rectangle 3"/>
          <p:cNvSpPr>
            <a:spLocks noGrp="1" noChangeArrowheads="1"/>
          </p:cNvSpPr>
          <p:nvPr>
            <p:ph type="title"/>
          </p:nvPr>
        </p:nvSpPr>
        <p:spPr/>
        <p:txBody>
          <a:bodyPr/>
          <a:lstStyle/>
          <a:p>
            <a:pPr eaLnBrk="1" hangingPunct="1"/>
            <a:r>
              <a:rPr lang="en-US" altLang="en-US" smtClean="0"/>
              <a:t>Where do photons go?</a:t>
            </a:r>
          </a:p>
        </p:txBody>
      </p:sp>
      <p:sp>
        <p:nvSpPr>
          <p:cNvPr id="59396"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9397"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solidFill>
                  <a:srgbClr val="000000"/>
                </a:solidFill>
              </a:rPr>
              <a:t>beamstop</a:t>
            </a:r>
          </a:p>
        </p:txBody>
      </p:sp>
      <p:grpSp>
        <p:nvGrpSpPr>
          <p:cNvPr id="59398" name="Group 6"/>
          <p:cNvGrpSpPr>
            <a:grpSpLocks/>
          </p:cNvGrpSpPr>
          <p:nvPr/>
        </p:nvGrpSpPr>
        <p:grpSpPr bwMode="auto">
          <a:xfrm>
            <a:off x="5286375" y="1277938"/>
            <a:ext cx="1490663" cy="1447800"/>
            <a:chOff x="1893" y="816"/>
            <a:chExt cx="1597" cy="1500"/>
          </a:xfrm>
        </p:grpSpPr>
        <p:pic>
          <p:nvPicPr>
            <p:cNvPr id="59413"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4"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9415"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9416"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59399"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9400"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9401"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9402"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9403"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elastic scattering (6%)</a:t>
            </a:r>
          </a:p>
        </p:txBody>
      </p:sp>
      <p:sp>
        <p:nvSpPr>
          <p:cNvPr id="59404"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FFFFFF"/>
                </a:solidFill>
              </a:rPr>
              <a:t>Transmitted (98%)</a:t>
            </a:r>
          </a:p>
        </p:txBody>
      </p:sp>
      <p:sp>
        <p:nvSpPr>
          <p:cNvPr id="59405" name="Text Box 17"/>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inelastic scattering (7%)</a:t>
            </a:r>
          </a:p>
        </p:txBody>
      </p:sp>
      <p:sp>
        <p:nvSpPr>
          <p:cNvPr id="59406" name="Text Box 18"/>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a:solidFill>
                  <a:srgbClr val="000000"/>
                </a:solidFill>
              </a:rPr>
              <a:t>Protein</a:t>
            </a:r>
          </a:p>
          <a:p>
            <a:pPr algn="ctr" eaLnBrk="1" hangingPunct="1"/>
            <a:r>
              <a:rPr lang="en-US" altLang="en-US" sz="3200" b="1">
                <a:solidFill>
                  <a:srgbClr val="000000"/>
                </a:solidFill>
              </a:rPr>
              <a:t>1A x-rays</a:t>
            </a:r>
          </a:p>
        </p:txBody>
      </p:sp>
      <p:sp>
        <p:nvSpPr>
          <p:cNvPr id="59407" name="Line 19"/>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9408" name="Text Box 20"/>
          <p:cNvSpPr txBox="1">
            <a:spLocks noChangeArrowheads="1"/>
          </p:cNvSpPr>
          <p:nvPr/>
        </p:nvSpPr>
        <p:spPr bwMode="auto">
          <a:xfrm>
            <a:off x="768350" y="5349875"/>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Re-emitted (99%)</a:t>
            </a:r>
          </a:p>
        </p:txBody>
      </p:sp>
      <p:sp>
        <p:nvSpPr>
          <p:cNvPr id="59409" name="Text Box 21"/>
          <p:cNvSpPr txBox="1">
            <a:spLocks noChangeArrowheads="1"/>
          </p:cNvSpPr>
          <p:nvPr/>
        </p:nvSpPr>
        <p:spPr bwMode="auto">
          <a:xfrm>
            <a:off x="2768600" y="5349875"/>
            <a:ext cx="153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Absorbed (~0%)</a:t>
            </a:r>
            <a:endParaRPr lang="en-US" altLang="en-US" sz="1400" b="1">
              <a:solidFill>
                <a:srgbClr val="009900"/>
              </a:solidFill>
            </a:endParaRPr>
          </a:p>
        </p:txBody>
      </p:sp>
      <p:sp>
        <p:nvSpPr>
          <p:cNvPr id="59410" name="Line 22"/>
          <p:cNvSpPr>
            <a:spLocks noChangeShapeType="1"/>
          </p:cNvSpPr>
          <p:nvPr/>
        </p:nvSpPr>
        <p:spPr bwMode="auto">
          <a:xfrm flipH="1">
            <a:off x="1593850" y="4824413"/>
            <a:ext cx="833438" cy="554037"/>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pic>
        <p:nvPicPr>
          <p:cNvPr id="59411" name="Picture 23"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2" name="Line 24"/>
          <p:cNvSpPr>
            <a:spLocks noChangeShapeType="1"/>
          </p:cNvSpPr>
          <p:nvPr/>
        </p:nvSpPr>
        <p:spPr bwMode="auto">
          <a:xfrm>
            <a:off x="2447925" y="4846638"/>
            <a:ext cx="806450" cy="5095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Tree>
    <p:extLst>
      <p:ext uri="{BB962C8B-B14F-4D97-AF65-F5344CB8AC3E}">
        <p14:creationId xmlns:p14="http://schemas.microsoft.com/office/powerpoint/2010/main" val="1800469076"/>
      </p:ext>
    </p:extLst>
  </p:cSld>
  <p:clrMapOvr>
    <a:masterClrMapping/>
  </p:clrMapOvr>
  <p:transition spd="slow">
    <p:wipe dir="d"/>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solidFill>
                  <a:srgbClr val="00B000"/>
                </a:solidFill>
              </a:rPr>
              <a:t>XDS: CORRECT.LP or XSCALE.LP</a:t>
            </a:r>
            <a:endParaRPr lang="en-US" dirty="0">
              <a:solidFill>
                <a:srgbClr val="00B000"/>
              </a:solidFill>
            </a:endParaRPr>
          </a:p>
        </p:txBody>
      </p:sp>
      <p:sp>
        <p:nvSpPr>
          <p:cNvPr id="3" name="Content Placeholder 2"/>
          <p:cNvSpPr>
            <a:spLocks noGrp="1"/>
          </p:cNvSpPr>
          <p:nvPr>
            <p:ph idx="1"/>
          </p:nvPr>
        </p:nvSpPr>
        <p:spPr>
          <a:xfrm>
            <a:off x="-79512" y="885375"/>
            <a:ext cx="11951595" cy="4664299"/>
          </a:xfrm>
        </p:spPr>
        <p:txBody>
          <a:bodyPr/>
          <a:lstStyle/>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CORRECTION PARAMETERS FOR THE STANDARD ERROR OF REFLECTION INTENSITIES</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p>
          <a:p>
            <a:pPr marL="0" indent="0">
              <a:buNone/>
            </a:pPr>
            <a:endPar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endParaRP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The variance v0(I) of the intensity I obtained from counting statistics is</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replaced by v(I)=a*(v0(I)+b*I^2). The model parameters a, b are chosen to</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minimize the discrepancies between v(I) and the variance estimated from</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sample statistics of symmetry related reflections. This model implicates</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an asymptotic limit </a:t>
            </a:r>
            <a:r>
              <a:rPr lang="en-US" sz="24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ISa</a:t>
            </a: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=1/SQRT(a*b) for the highest I/Sigma(I) that the</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experimental setup can produce (</a:t>
            </a:r>
            <a:r>
              <a:rPr lang="en-US" sz="24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Diederichs</a:t>
            </a: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(2010) </a:t>
            </a:r>
            <a:r>
              <a:rPr lang="en-US" sz="24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Acta</a:t>
            </a: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24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Cryst</a:t>
            </a: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D66, 733-740).</a:t>
            </a:r>
          </a:p>
          <a:p>
            <a:pPr marL="0" indent="0">
              <a:buNone/>
            </a:pPr>
            <a:endPar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endParaRP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        b          </a:t>
            </a:r>
            <a:r>
              <a:rPr lang="en-US" sz="24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ISa</a:t>
            </a:r>
            <a:endPar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endParaRP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3.806E+00  1.080E-04   49.32</a:t>
            </a:r>
          </a:p>
          <a:p>
            <a:pPr marL="0" indent="0">
              <a:buNone/>
            </a:pPr>
            <a:endPar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endParaRPr>
          </a:p>
        </p:txBody>
      </p:sp>
      <p:sp>
        <p:nvSpPr>
          <p:cNvPr id="4" name="Oval 3"/>
          <p:cNvSpPr/>
          <p:nvPr/>
        </p:nvSpPr>
        <p:spPr>
          <a:xfrm>
            <a:off x="3061252" y="5486400"/>
            <a:ext cx="1444487"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623566794"/>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en-US" altLang="en-US" smtClean="0"/>
              <a:t>Major Phasing techniques</a:t>
            </a:r>
          </a:p>
        </p:txBody>
      </p:sp>
      <p:sp>
        <p:nvSpPr>
          <p:cNvPr id="166915" name="Rectangle 3"/>
          <p:cNvSpPr>
            <a:spLocks noGrp="1" noChangeArrowheads="1"/>
          </p:cNvSpPr>
          <p:nvPr>
            <p:ph type="body" idx="1"/>
          </p:nvPr>
        </p:nvSpPr>
        <p:spPr/>
        <p:txBody>
          <a:bodyPr/>
          <a:lstStyle/>
          <a:p>
            <a:pPr eaLnBrk="1" hangingPunct="1"/>
            <a:r>
              <a:rPr lang="en-US" altLang="en-US" smtClean="0"/>
              <a:t>Molecular Replacement</a:t>
            </a:r>
          </a:p>
          <a:p>
            <a:pPr lvl="1" eaLnBrk="1" hangingPunct="1"/>
            <a:endParaRPr lang="en-US" altLang="en-US" smtClean="0"/>
          </a:p>
          <a:p>
            <a:pPr eaLnBrk="1" hangingPunct="1"/>
            <a:r>
              <a:rPr lang="en-US" altLang="en-US" smtClean="0"/>
              <a:t>Multiple Isomorphous Replacement</a:t>
            </a:r>
          </a:p>
          <a:p>
            <a:pPr lvl="1" eaLnBrk="1" hangingPunct="1"/>
            <a:endParaRPr lang="en-US" altLang="en-US" smtClean="0"/>
          </a:p>
          <a:p>
            <a:pPr eaLnBrk="1" hangingPunct="1"/>
            <a:r>
              <a:rPr lang="en-US" altLang="en-US" smtClean="0"/>
              <a:t>Multiwavelength Anomalous Diffraction</a:t>
            </a:r>
          </a:p>
          <a:p>
            <a:pPr lvl="1" eaLnBrk="1" hangingPunct="1"/>
            <a:endParaRPr lang="en-US" altLang="en-US" smtClean="0"/>
          </a:p>
          <a:p>
            <a:pPr eaLnBrk="1" hangingPunct="1"/>
            <a:r>
              <a:rPr lang="en-US" altLang="en-US" smtClean="0"/>
              <a:t>Single-wavelength Anomalous Diffraction</a:t>
            </a:r>
          </a:p>
          <a:p>
            <a:pPr lvl="1" eaLnBrk="1" hangingPunct="1"/>
            <a:endParaRPr lang="en-US" altLang="en-US" smtClean="0"/>
          </a:p>
        </p:txBody>
      </p:sp>
    </p:spTree>
    <p:extLst>
      <p:ext uri="{BB962C8B-B14F-4D97-AF65-F5344CB8AC3E}">
        <p14:creationId xmlns:p14="http://schemas.microsoft.com/office/powerpoint/2010/main" val="34439699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2000" fill="hold"/>
                                        <p:tgtEl>
                                          <p:spTgt spid="166915">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11"/>
          <p:cNvSpPr txBox="1">
            <a:spLocks noChangeArrowheads="1"/>
          </p:cNvSpPr>
          <p:nvPr/>
        </p:nvSpPr>
        <p:spPr bwMode="auto">
          <a:xfrm>
            <a:off x="1960563" y="3997325"/>
            <a:ext cx="60801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6000" smtClean="0">
                <a:solidFill>
                  <a:srgbClr val="FF0000"/>
                </a:solidFill>
              </a:rPr>
              <a:t>?</a:t>
            </a:r>
          </a:p>
        </p:txBody>
      </p:sp>
      <p:sp>
        <p:nvSpPr>
          <p:cNvPr id="103427" name="Rectangle 2"/>
          <p:cNvSpPr>
            <a:spLocks noGrp="1" noChangeArrowheads="1"/>
          </p:cNvSpPr>
          <p:nvPr>
            <p:ph type="title"/>
          </p:nvPr>
        </p:nvSpPr>
        <p:spPr/>
        <p:txBody>
          <a:bodyPr/>
          <a:lstStyle/>
          <a:p>
            <a:pPr eaLnBrk="1" hangingPunct="1"/>
            <a:r>
              <a:rPr lang="en-US" altLang="en-US" smtClean="0"/>
              <a:t>Molecular Replacement</a:t>
            </a:r>
          </a:p>
        </p:txBody>
      </p:sp>
      <p:pic>
        <p:nvPicPr>
          <p:cNvPr id="1434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4570413"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2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413" y="2284413"/>
            <a:ext cx="4570412"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430" name="Text Box 9"/>
          <p:cNvSpPr txBox="1">
            <a:spLocks noChangeArrowheads="1"/>
          </p:cNvSpPr>
          <p:nvPr/>
        </p:nvSpPr>
        <p:spPr bwMode="auto">
          <a:xfrm>
            <a:off x="2892425" y="1454150"/>
            <a:ext cx="3359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mtClean="0">
                <a:solidFill>
                  <a:srgbClr val="000000"/>
                </a:solidFill>
              </a:rPr>
              <a:t>correct structure and intensities</a:t>
            </a:r>
          </a:p>
        </p:txBody>
      </p:sp>
      <p:sp>
        <p:nvSpPr>
          <p:cNvPr id="103431" name="Rectangle 10"/>
          <p:cNvSpPr>
            <a:spLocks noChangeArrowheads="1"/>
          </p:cNvSpPr>
          <p:nvPr/>
        </p:nvSpPr>
        <p:spPr bwMode="auto">
          <a:xfrm>
            <a:off x="0" y="6143625"/>
            <a:ext cx="39211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mtClean="0">
                <a:solidFill>
                  <a:srgbClr val="000000"/>
                </a:solidFill>
                <a:latin typeface="Courier New" pitchFamily="49" charset="0"/>
              </a:rPr>
              <a:t>http://www.ysbl.york.ac.uk/~cowtan/fourier/coeff.html</a:t>
            </a:r>
          </a:p>
        </p:txBody>
      </p:sp>
    </p:spTree>
    <p:extLst>
      <p:ext uri="{BB962C8B-B14F-4D97-AF65-F5344CB8AC3E}">
        <p14:creationId xmlns:p14="http://schemas.microsoft.com/office/powerpoint/2010/main" val="4701607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43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altLang="en-US" smtClean="0"/>
              <a:t>Molecular Replacement</a:t>
            </a:r>
          </a:p>
        </p:txBody>
      </p:sp>
      <p:pic>
        <p:nvPicPr>
          <p:cNvPr id="150532" name="Picture 4"/>
          <p:cNvPicPr>
            <a:picLocks noChangeAspect="1" noChangeArrowheads="1"/>
          </p:cNvPicPr>
          <p:nvPr/>
        </p:nvPicPr>
        <p:blipFill>
          <a:blip r:embed="rId2">
            <a:extLst>
              <a:ext uri="{28A0092B-C50C-407E-A947-70E740481C1C}">
                <a14:useLocalDpi xmlns:a14="http://schemas.microsoft.com/office/drawing/2010/main" val="0"/>
              </a:ext>
            </a:extLst>
          </a:blip>
          <a:srcRect l="37215" t="37215" r="37215" b="37215"/>
          <a:stretch>
            <a:fillRect/>
          </a:stretch>
        </p:blipFill>
        <p:spPr bwMode="auto">
          <a:xfrm>
            <a:off x="1700213" y="3984625"/>
            <a:ext cx="1168400" cy="116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5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413" y="2284413"/>
            <a:ext cx="4570412"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38" name="Picture 10" descr="MR_Fc"/>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5851525" y="3635375"/>
            <a:ext cx="1901825"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Text Box 11"/>
          <p:cNvSpPr txBox="1">
            <a:spLocks noChangeArrowheads="1"/>
          </p:cNvSpPr>
          <p:nvPr/>
        </p:nvSpPr>
        <p:spPr bwMode="auto">
          <a:xfrm>
            <a:off x="2378075" y="1454150"/>
            <a:ext cx="438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mtClean="0">
                <a:solidFill>
                  <a:srgbClr val="000000"/>
                </a:solidFill>
              </a:rPr>
              <a:t>use something similar as a starting model</a:t>
            </a:r>
          </a:p>
        </p:txBody>
      </p:sp>
    </p:spTree>
    <p:extLst>
      <p:ext uri="{BB962C8B-B14F-4D97-AF65-F5344CB8AC3E}">
        <p14:creationId xmlns:p14="http://schemas.microsoft.com/office/powerpoint/2010/main" val="693851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repeatCount="indefinite" fill="hold" nodeType="clickEffect">
                                  <p:stCondLst>
                                    <p:cond delay="0"/>
                                  </p:stCondLst>
                                  <p:childTnLst>
                                    <p:animRot by="21600000">
                                      <p:cBhvr>
                                        <p:cTn id="6" dur="3000" fill="hold"/>
                                        <p:tgtEl>
                                          <p:spTgt spid="150538"/>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505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US" altLang="en-US" smtClean="0"/>
              <a:t>Model Building</a:t>
            </a:r>
          </a:p>
        </p:txBody>
      </p:sp>
      <p:pic>
        <p:nvPicPr>
          <p:cNvPr id="10547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4570413"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476" name="Picture 6"/>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4570413" y="2284413"/>
            <a:ext cx="4570412"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477" name="Text Box 7"/>
          <p:cNvSpPr txBox="1">
            <a:spLocks noChangeArrowheads="1"/>
          </p:cNvSpPr>
          <p:nvPr/>
        </p:nvSpPr>
        <p:spPr bwMode="auto">
          <a:xfrm>
            <a:off x="2689225" y="1454150"/>
            <a:ext cx="3765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mtClean="0">
                <a:solidFill>
                  <a:srgbClr val="000000"/>
                </a:solidFill>
              </a:rPr>
              <a:t>current model is missing something</a:t>
            </a:r>
          </a:p>
        </p:txBody>
      </p:sp>
    </p:spTree>
    <p:extLst>
      <p:ext uri="{BB962C8B-B14F-4D97-AF65-F5344CB8AC3E}">
        <p14:creationId xmlns:p14="http://schemas.microsoft.com/office/powerpoint/2010/main" val="2247253618"/>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n-US" altLang="en-US" smtClean="0"/>
              <a:t>Model Building</a:t>
            </a:r>
          </a:p>
        </p:txBody>
      </p:sp>
      <p:pic>
        <p:nvPicPr>
          <p:cNvPr id="1064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4570413"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413" y="2284413"/>
            <a:ext cx="4570412"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6501" name="Text Box 5"/>
          <p:cNvSpPr txBox="1">
            <a:spLocks noChangeArrowheads="1"/>
          </p:cNvSpPr>
          <p:nvPr/>
        </p:nvSpPr>
        <p:spPr bwMode="auto">
          <a:xfrm>
            <a:off x="3508375" y="1454150"/>
            <a:ext cx="2127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mtClean="0">
                <a:solidFill>
                  <a:srgbClr val="000000"/>
                </a:solidFill>
              </a:rPr>
              <a:t>phases from model</a:t>
            </a:r>
          </a:p>
        </p:txBody>
      </p:sp>
    </p:spTree>
    <p:extLst>
      <p:ext uri="{BB962C8B-B14F-4D97-AF65-F5344CB8AC3E}">
        <p14:creationId xmlns:p14="http://schemas.microsoft.com/office/powerpoint/2010/main" val="3557210067"/>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4570413"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3" name="Rectangle 2"/>
          <p:cNvSpPr>
            <a:spLocks noGrp="1" noChangeArrowheads="1"/>
          </p:cNvSpPr>
          <p:nvPr>
            <p:ph type="title"/>
          </p:nvPr>
        </p:nvSpPr>
        <p:spPr/>
        <p:txBody>
          <a:bodyPr/>
          <a:lstStyle/>
          <a:p>
            <a:pPr eaLnBrk="1" hangingPunct="1"/>
            <a:r>
              <a:rPr lang="en-US" altLang="en-US" smtClean="0"/>
              <a:t>Model Building</a:t>
            </a:r>
          </a:p>
        </p:txBody>
      </p:sp>
      <p:pic>
        <p:nvPicPr>
          <p:cNvPr id="1075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413" y="2284413"/>
            <a:ext cx="4570412"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5" name="Text Box 5"/>
          <p:cNvSpPr txBox="1">
            <a:spLocks noChangeArrowheads="1"/>
          </p:cNvSpPr>
          <p:nvPr/>
        </p:nvSpPr>
        <p:spPr bwMode="auto">
          <a:xfrm>
            <a:off x="2441575" y="1454150"/>
            <a:ext cx="4260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mtClean="0">
                <a:solidFill>
                  <a:srgbClr val="000000"/>
                </a:solidFill>
              </a:rPr>
              <a:t>missing bits show up in “difference map”</a:t>
            </a:r>
          </a:p>
        </p:txBody>
      </p:sp>
      <p:sp>
        <p:nvSpPr>
          <p:cNvPr id="107526" name="AutoShape 6"/>
          <p:cNvSpPr>
            <a:spLocks noChangeArrowheads="1"/>
          </p:cNvSpPr>
          <p:nvPr/>
        </p:nvSpPr>
        <p:spPr bwMode="auto">
          <a:xfrm>
            <a:off x="3219450" y="4229100"/>
            <a:ext cx="1060450" cy="781050"/>
          </a:xfrm>
          <a:prstGeom prst="leftArrow">
            <a:avLst>
              <a:gd name="adj1" fmla="val 43500"/>
              <a:gd name="adj2" fmla="val 45936"/>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mtClean="0">
              <a:solidFill>
                <a:srgbClr val="000000"/>
              </a:solidFill>
            </a:endParaRPr>
          </a:p>
        </p:txBody>
      </p:sp>
    </p:spTree>
    <p:extLst>
      <p:ext uri="{BB962C8B-B14F-4D97-AF65-F5344CB8AC3E}">
        <p14:creationId xmlns:p14="http://schemas.microsoft.com/office/powerpoint/2010/main" val="3742537057"/>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4570413"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47" name="Rectangle 2"/>
          <p:cNvSpPr>
            <a:spLocks noGrp="1" noChangeArrowheads="1"/>
          </p:cNvSpPr>
          <p:nvPr>
            <p:ph type="title"/>
          </p:nvPr>
        </p:nvSpPr>
        <p:spPr/>
        <p:txBody>
          <a:bodyPr/>
          <a:lstStyle/>
          <a:p>
            <a:pPr eaLnBrk="1" hangingPunct="1"/>
            <a:r>
              <a:rPr lang="en-US" altLang="en-US" smtClean="0"/>
              <a:t>Model Building</a:t>
            </a:r>
          </a:p>
        </p:txBody>
      </p:sp>
      <p:pic>
        <p:nvPicPr>
          <p:cNvPr id="1085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413" y="2284413"/>
            <a:ext cx="4570412"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49" name="Text Box 5"/>
          <p:cNvSpPr txBox="1">
            <a:spLocks noChangeArrowheads="1"/>
          </p:cNvSpPr>
          <p:nvPr/>
        </p:nvSpPr>
        <p:spPr bwMode="auto">
          <a:xfrm>
            <a:off x="2441575" y="1454150"/>
            <a:ext cx="51355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mtClean="0">
                <a:solidFill>
                  <a:srgbClr val="000000"/>
                </a:solidFill>
              </a:rPr>
              <a:t>missing bits show up better in F</a:t>
            </a:r>
            <a:r>
              <a:rPr lang="en-US" altLang="en-US" baseline="-25000" smtClean="0">
                <a:solidFill>
                  <a:srgbClr val="000000"/>
                </a:solidFill>
              </a:rPr>
              <a:t>O</a:t>
            </a:r>
            <a:r>
              <a:rPr lang="en-US" altLang="en-US" smtClean="0">
                <a:solidFill>
                  <a:srgbClr val="000000"/>
                </a:solidFill>
              </a:rPr>
              <a:t> + (F</a:t>
            </a:r>
            <a:r>
              <a:rPr lang="en-US" altLang="en-US" baseline="-25000" smtClean="0">
                <a:solidFill>
                  <a:srgbClr val="000000"/>
                </a:solidFill>
              </a:rPr>
              <a:t>O</a:t>
            </a:r>
            <a:r>
              <a:rPr lang="en-US" altLang="en-US" smtClean="0">
                <a:solidFill>
                  <a:srgbClr val="000000"/>
                </a:solidFill>
              </a:rPr>
              <a:t> - F</a:t>
            </a:r>
            <a:r>
              <a:rPr lang="en-US" altLang="en-US" baseline="-25000" smtClean="0">
                <a:solidFill>
                  <a:srgbClr val="000000"/>
                </a:solidFill>
              </a:rPr>
              <a:t>C</a:t>
            </a:r>
            <a:r>
              <a:rPr lang="en-US" altLang="en-US" smtClean="0">
                <a:solidFill>
                  <a:srgbClr val="000000"/>
                </a:solidFill>
              </a:rPr>
              <a:t>) map</a:t>
            </a:r>
          </a:p>
        </p:txBody>
      </p:sp>
      <p:sp>
        <p:nvSpPr>
          <p:cNvPr id="108550" name="AutoShape 6"/>
          <p:cNvSpPr>
            <a:spLocks noChangeArrowheads="1"/>
          </p:cNvSpPr>
          <p:nvPr/>
        </p:nvSpPr>
        <p:spPr bwMode="auto">
          <a:xfrm>
            <a:off x="3219450" y="4229100"/>
            <a:ext cx="1060450" cy="781050"/>
          </a:xfrm>
          <a:prstGeom prst="leftArrow">
            <a:avLst>
              <a:gd name="adj1" fmla="val 43500"/>
              <a:gd name="adj2" fmla="val 45936"/>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mtClean="0">
              <a:solidFill>
                <a:srgbClr val="000000"/>
              </a:solidFill>
            </a:endParaRPr>
          </a:p>
        </p:txBody>
      </p:sp>
    </p:spTree>
    <p:extLst>
      <p:ext uri="{BB962C8B-B14F-4D97-AF65-F5344CB8AC3E}">
        <p14:creationId xmlns:p14="http://schemas.microsoft.com/office/powerpoint/2010/main" val="39226060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Oval 2"/>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0419" name="Rectangle 3"/>
          <p:cNvSpPr>
            <a:spLocks noGrp="1" noChangeArrowheads="1"/>
          </p:cNvSpPr>
          <p:nvPr>
            <p:ph type="title"/>
          </p:nvPr>
        </p:nvSpPr>
        <p:spPr/>
        <p:txBody>
          <a:bodyPr/>
          <a:lstStyle/>
          <a:p>
            <a:pPr eaLnBrk="1" hangingPunct="1"/>
            <a:r>
              <a:rPr lang="en-US" altLang="en-US" smtClean="0"/>
              <a:t>Photoelectric absorption</a:t>
            </a:r>
          </a:p>
        </p:txBody>
      </p:sp>
      <p:sp>
        <p:nvSpPr>
          <p:cNvPr id="60420" name="Oval 4"/>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0421" name="Oval 5"/>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0422" name="Oval 6"/>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Tree>
    <p:extLst>
      <p:ext uri="{BB962C8B-B14F-4D97-AF65-F5344CB8AC3E}">
        <p14:creationId xmlns:p14="http://schemas.microsoft.com/office/powerpoint/2010/main" val="168982298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Oval 2"/>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1443" name="Rectangle 3"/>
          <p:cNvSpPr>
            <a:spLocks noGrp="1" noChangeArrowheads="1"/>
          </p:cNvSpPr>
          <p:nvPr>
            <p:ph type="title"/>
          </p:nvPr>
        </p:nvSpPr>
        <p:spPr/>
        <p:txBody>
          <a:bodyPr/>
          <a:lstStyle/>
          <a:p>
            <a:pPr eaLnBrk="1" hangingPunct="1"/>
            <a:r>
              <a:rPr lang="en-US" altLang="en-US" smtClean="0"/>
              <a:t>Photoelectric absorption</a:t>
            </a:r>
          </a:p>
        </p:txBody>
      </p:sp>
      <p:sp>
        <p:nvSpPr>
          <p:cNvPr id="61444" name="Rectangle 4"/>
          <p:cNvSpPr>
            <a:spLocks noChangeArrowheads="1"/>
          </p:cNvSpPr>
          <p:nvPr/>
        </p:nvSpPr>
        <p:spPr bwMode="auto">
          <a:xfrm>
            <a:off x="2608263" y="3146425"/>
            <a:ext cx="1924050" cy="711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1445" name="Oval 5"/>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1446" name="Text Box 6"/>
          <p:cNvSpPr txBox="1">
            <a:spLocks noChangeArrowheads="1"/>
          </p:cNvSpPr>
          <p:nvPr/>
        </p:nvSpPr>
        <p:spPr bwMode="auto">
          <a:xfrm>
            <a:off x="4386263" y="15462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00"/>
                </a:solidFill>
              </a:rPr>
              <a:t>e</a:t>
            </a:r>
            <a:r>
              <a:rPr lang="en-US" altLang="en-US" b="1" baseline="30000">
                <a:solidFill>
                  <a:srgbClr val="000000"/>
                </a:solidFill>
              </a:rPr>
              <a:t>-</a:t>
            </a:r>
          </a:p>
        </p:txBody>
      </p:sp>
      <p:grpSp>
        <p:nvGrpSpPr>
          <p:cNvPr id="61447" name="Group 7"/>
          <p:cNvGrpSpPr>
            <a:grpSpLocks/>
          </p:cNvGrpSpPr>
          <p:nvPr/>
        </p:nvGrpSpPr>
        <p:grpSpPr bwMode="auto">
          <a:xfrm>
            <a:off x="0" y="3124200"/>
            <a:ext cx="4733925" cy="585788"/>
            <a:chOff x="0" y="1968"/>
            <a:chExt cx="2982" cy="369"/>
          </a:xfrm>
        </p:grpSpPr>
        <p:grpSp>
          <p:nvGrpSpPr>
            <p:cNvPr id="61453" name="Group 8"/>
            <p:cNvGrpSpPr>
              <a:grpSpLocks/>
            </p:cNvGrpSpPr>
            <p:nvPr/>
          </p:nvGrpSpPr>
          <p:grpSpPr bwMode="auto">
            <a:xfrm>
              <a:off x="0" y="1968"/>
              <a:ext cx="370" cy="369"/>
              <a:chOff x="362" y="2318"/>
              <a:chExt cx="370" cy="369"/>
            </a:xfrm>
          </p:grpSpPr>
          <p:sp>
            <p:nvSpPr>
              <p:cNvPr id="61475" name="Freeform 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1476" name="Freeform 1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1454" name="Group 11"/>
            <p:cNvGrpSpPr>
              <a:grpSpLocks/>
            </p:cNvGrpSpPr>
            <p:nvPr/>
          </p:nvGrpSpPr>
          <p:grpSpPr bwMode="auto">
            <a:xfrm>
              <a:off x="368" y="1968"/>
              <a:ext cx="370" cy="369"/>
              <a:chOff x="362" y="2318"/>
              <a:chExt cx="370" cy="369"/>
            </a:xfrm>
          </p:grpSpPr>
          <p:sp>
            <p:nvSpPr>
              <p:cNvPr id="61473" name="Freeform 1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1474" name="Freeform 1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1455" name="Group 14"/>
            <p:cNvGrpSpPr>
              <a:grpSpLocks/>
            </p:cNvGrpSpPr>
            <p:nvPr/>
          </p:nvGrpSpPr>
          <p:grpSpPr bwMode="auto">
            <a:xfrm>
              <a:off x="736" y="1968"/>
              <a:ext cx="370" cy="369"/>
              <a:chOff x="362" y="2318"/>
              <a:chExt cx="370" cy="369"/>
            </a:xfrm>
          </p:grpSpPr>
          <p:sp>
            <p:nvSpPr>
              <p:cNvPr id="61471" name="Freeform 15"/>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1472" name="Freeform 16"/>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1456" name="Group 17"/>
            <p:cNvGrpSpPr>
              <a:grpSpLocks/>
            </p:cNvGrpSpPr>
            <p:nvPr/>
          </p:nvGrpSpPr>
          <p:grpSpPr bwMode="auto">
            <a:xfrm>
              <a:off x="1104" y="1968"/>
              <a:ext cx="370" cy="369"/>
              <a:chOff x="362" y="2318"/>
              <a:chExt cx="370" cy="369"/>
            </a:xfrm>
          </p:grpSpPr>
          <p:sp>
            <p:nvSpPr>
              <p:cNvPr id="61469" name="Freeform 18"/>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1470" name="Freeform 19"/>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1457" name="Group 20"/>
            <p:cNvGrpSpPr>
              <a:grpSpLocks/>
            </p:cNvGrpSpPr>
            <p:nvPr/>
          </p:nvGrpSpPr>
          <p:grpSpPr bwMode="auto">
            <a:xfrm>
              <a:off x="1472" y="1968"/>
              <a:ext cx="370" cy="369"/>
              <a:chOff x="362" y="2318"/>
              <a:chExt cx="370" cy="369"/>
            </a:xfrm>
          </p:grpSpPr>
          <p:sp>
            <p:nvSpPr>
              <p:cNvPr id="61467" name="Freeform 21"/>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1468" name="Freeform 22"/>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1458" name="Group 23"/>
            <p:cNvGrpSpPr>
              <a:grpSpLocks/>
            </p:cNvGrpSpPr>
            <p:nvPr/>
          </p:nvGrpSpPr>
          <p:grpSpPr bwMode="auto">
            <a:xfrm>
              <a:off x="1840" y="1968"/>
              <a:ext cx="370" cy="369"/>
              <a:chOff x="362" y="2318"/>
              <a:chExt cx="370" cy="369"/>
            </a:xfrm>
          </p:grpSpPr>
          <p:sp>
            <p:nvSpPr>
              <p:cNvPr id="61465" name="Freeform 2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1466" name="Freeform 2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1459" name="Group 26"/>
            <p:cNvGrpSpPr>
              <a:grpSpLocks/>
            </p:cNvGrpSpPr>
            <p:nvPr/>
          </p:nvGrpSpPr>
          <p:grpSpPr bwMode="auto">
            <a:xfrm>
              <a:off x="2208" y="1968"/>
              <a:ext cx="370" cy="369"/>
              <a:chOff x="362" y="2318"/>
              <a:chExt cx="370" cy="369"/>
            </a:xfrm>
          </p:grpSpPr>
          <p:sp>
            <p:nvSpPr>
              <p:cNvPr id="61463" name="Freeform 2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1464" name="Freeform 2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61460" name="Freeform 29"/>
            <p:cNvSpPr>
              <a:spLocks/>
            </p:cNvSpPr>
            <p:nvPr/>
          </p:nvSpPr>
          <p:spPr bwMode="auto">
            <a:xfrm>
              <a:off x="2576" y="214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1461" name="Freeform 30"/>
            <p:cNvSpPr>
              <a:spLocks/>
            </p:cNvSpPr>
            <p:nvPr/>
          </p:nvSpPr>
          <p:spPr bwMode="auto">
            <a:xfrm rot="10800000">
              <a:off x="2761" y="196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1462" name="Rectangle 31"/>
            <p:cNvSpPr>
              <a:spLocks noChangeArrowheads="1"/>
            </p:cNvSpPr>
            <p:nvPr/>
          </p:nvSpPr>
          <p:spPr bwMode="auto">
            <a:xfrm>
              <a:off x="2855" y="1973"/>
              <a:ext cx="127" cy="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61448" name="Line 32"/>
          <p:cNvSpPr>
            <a:spLocks noChangeShapeType="1"/>
          </p:cNvSpPr>
          <p:nvPr/>
        </p:nvSpPr>
        <p:spPr bwMode="auto">
          <a:xfrm flipV="1">
            <a:off x="4545013" y="1881188"/>
            <a:ext cx="0" cy="15335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1449" name="Oval 33"/>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1450" name="Oval 34"/>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1451" name="Rectangle 35"/>
          <p:cNvSpPr>
            <a:spLocks noChangeArrowheads="1"/>
          </p:cNvSpPr>
          <p:nvPr/>
        </p:nvSpPr>
        <p:spPr bwMode="auto">
          <a:xfrm>
            <a:off x="1376363" y="3822700"/>
            <a:ext cx="1924050" cy="7921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1452" name="Text Box 36"/>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000" b="1">
                <a:solidFill>
                  <a:srgbClr val="FF0000"/>
                </a:solidFill>
              </a:rPr>
              <a:t>+</a:t>
            </a:r>
            <a:endParaRPr lang="en-US" altLang="en-US" sz="4000" b="1" baseline="30000">
              <a:solidFill>
                <a:srgbClr val="FF0000"/>
              </a:solidFill>
            </a:endParaRPr>
          </a:p>
        </p:txBody>
      </p:sp>
    </p:spTree>
    <p:extLst>
      <p:ext uri="{BB962C8B-B14F-4D97-AF65-F5344CB8AC3E}">
        <p14:creationId xmlns:p14="http://schemas.microsoft.com/office/powerpoint/2010/main" val="1284026315"/>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altLang="en-US" smtClean="0"/>
              <a:t>Fluorescence</a:t>
            </a:r>
          </a:p>
        </p:txBody>
      </p:sp>
      <p:sp>
        <p:nvSpPr>
          <p:cNvPr id="62467" name="Rectangle 3"/>
          <p:cNvSpPr>
            <a:spLocks noChangeArrowheads="1"/>
          </p:cNvSpPr>
          <p:nvPr/>
        </p:nvSpPr>
        <p:spPr bwMode="auto">
          <a:xfrm>
            <a:off x="4546600" y="3367088"/>
            <a:ext cx="1695450" cy="376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2468" name="Rectangle 4"/>
          <p:cNvSpPr>
            <a:spLocks noChangeArrowheads="1"/>
          </p:cNvSpPr>
          <p:nvPr/>
        </p:nvSpPr>
        <p:spPr bwMode="auto">
          <a:xfrm>
            <a:off x="4133850" y="3627438"/>
            <a:ext cx="3000375"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2469" name="Oval 5"/>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2470" name="Oval 6"/>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2471" name="Oval 7"/>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2472" name="Text Box 8"/>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000" b="1">
                <a:solidFill>
                  <a:srgbClr val="FF0000"/>
                </a:solidFill>
              </a:rPr>
              <a:t>+</a:t>
            </a:r>
            <a:endParaRPr lang="en-US" altLang="en-US" sz="4000" b="1" baseline="30000">
              <a:solidFill>
                <a:srgbClr val="FF0000"/>
              </a:solidFill>
            </a:endParaRPr>
          </a:p>
        </p:txBody>
      </p:sp>
    </p:spTree>
    <p:extLst>
      <p:ext uri="{BB962C8B-B14F-4D97-AF65-F5344CB8AC3E}">
        <p14:creationId xmlns:p14="http://schemas.microsoft.com/office/powerpoint/2010/main" val="121245670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altLang="en-US" smtClean="0"/>
              <a:t>Fluorescence</a:t>
            </a:r>
          </a:p>
        </p:txBody>
      </p:sp>
      <p:sp>
        <p:nvSpPr>
          <p:cNvPr id="63491" name="Oval 3"/>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3492" name="Line 4"/>
          <p:cNvSpPr>
            <a:spLocks noChangeShapeType="1"/>
          </p:cNvSpPr>
          <p:nvPr/>
        </p:nvSpPr>
        <p:spPr bwMode="auto">
          <a:xfrm>
            <a:off x="4502150" y="2970213"/>
            <a:ext cx="14288" cy="442912"/>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493" name="Text Box 5"/>
          <p:cNvSpPr txBox="1">
            <a:spLocks noChangeArrowheads="1"/>
          </p:cNvSpPr>
          <p:nvPr/>
        </p:nvSpPr>
        <p:spPr bwMode="auto">
          <a:xfrm>
            <a:off x="4078288" y="2986088"/>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00"/>
                </a:solidFill>
              </a:rPr>
              <a:t>e</a:t>
            </a:r>
            <a:r>
              <a:rPr lang="en-US" altLang="en-US" b="1" baseline="30000">
                <a:solidFill>
                  <a:srgbClr val="000000"/>
                </a:solidFill>
              </a:rPr>
              <a:t>-</a:t>
            </a:r>
          </a:p>
        </p:txBody>
      </p:sp>
      <p:sp>
        <p:nvSpPr>
          <p:cNvPr id="63494" name="Rectangle 6"/>
          <p:cNvSpPr>
            <a:spLocks noChangeArrowheads="1"/>
          </p:cNvSpPr>
          <p:nvPr/>
        </p:nvSpPr>
        <p:spPr bwMode="auto">
          <a:xfrm>
            <a:off x="4546600" y="3367088"/>
            <a:ext cx="1695450" cy="376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3495" name="Rectangle 7"/>
          <p:cNvSpPr>
            <a:spLocks noChangeArrowheads="1"/>
          </p:cNvSpPr>
          <p:nvPr/>
        </p:nvSpPr>
        <p:spPr bwMode="auto">
          <a:xfrm>
            <a:off x="4133850" y="3627438"/>
            <a:ext cx="3000375"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3496" name="Oval 8"/>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3497" name="Rectangle 9"/>
          <p:cNvSpPr>
            <a:spLocks noChangeArrowheads="1"/>
          </p:cNvSpPr>
          <p:nvPr/>
        </p:nvSpPr>
        <p:spPr bwMode="auto">
          <a:xfrm>
            <a:off x="2820988" y="1573213"/>
            <a:ext cx="1695450" cy="13858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3498" name="Oval 10"/>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nvGrpSpPr>
          <p:cNvPr id="63499" name="Group 11"/>
          <p:cNvGrpSpPr>
            <a:grpSpLocks/>
          </p:cNvGrpSpPr>
          <p:nvPr/>
        </p:nvGrpSpPr>
        <p:grpSpPr bwMode="auto">
          <a:xfrm rot="-2052048">
            <a:off x="4054475" y="1157288"/>
            <a:ext cx="5840413" cy="1319212"/>
            <a:chOff x="-1194" y="2058"/>
            <a:chExt cx="3161" cy="831"/>
          </a:xfrm>
        </p:grpSpPr>
        <p:grpSp>
          <p:nvGrpSpPr>
            <p:cNvPr id="63502" name="Group 12"/>
            <p:cNvGrpSpPr>
              <a:grpSpLocks/>
            </p:cNvGrpSpPr>
            <p:nvPr/>
          </p:nvGrpSpPr>
          <p:grpSpPr bwMode="auto">
            <a:xfrm>
              <a:off x="-1194" y="2273"/>
              <a:ext cx="370" cy="369"/>
              <a:chOff x="362" y="2318"/>
              <a:chExt cx="370" cy="369"/>
            </a:xfrm>
          </p:grpSpPr>
          <p:sp>
            <p:nvSpPr>
              <p:cNvPr id="63524" name="Freeform 1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25" name="Freeform 1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3503" name="Group 15"/>
            <p:cNvGrpSpPr>
              <a:grpSpLocks/>
            </p:cNvGrpSpPr>
            <p:nvPr/>
          </p:nvGrpSpPr>
          <p:grpSpPr bwMode="auto">
            <a:xfrm>
              <a:off x="-826" y="2273"/>
              <a:ext cx="370" cy="369"/>
              <a:chOff x="362" y="2318"/>
              <a:chExt cx="370" cy="369"/>
            </a:xfrm>
          </p:grpSpPr>
          <p:sp>
            <p:nvSpPr>
              <p:cNvPr id="63522" name="Freeform 1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23" name="Freeform 1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3504" name="Group 18"/>
            <p:cNvGrpSpPr>
              <a:grpSpLocks/>
            </p:cNvGrpSpPr>
            <p:nvPr/>
          </p:nvGrpSpPr>
          <p:grpSpPr bwMode="auto">
            <a:xfrm>
              <a:off x="-458" y="2273"/>
              <a:ext cx="370" cy="369"/>
              <a:chOff x="362" y="2318"/>
              <a:chExt cx="370" cy="369"/>
            </a:xfrm>
          </p:grpSpPr>
          <p:sp>
            <p:nvSpPr>
              <p:cNvPr id="63520" name="Freeform 1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21" name="Freeform 2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3505" name="Group 21"/>
            <p:cNvGrpSpPr>
              <a:grpSpLocks/>
            </p:cNvGrpSpPr>
            <p:nvPr/>
          </p:nvGrpSpPr>
          <p:grpSpPr bwMode="auto">
            <a:xfrm>
              <a:off x="-90" y="2273"/>
              <a:ext cx="370" cy="369"/>
              <a:chOff x="362" y="2318"/>
              <a:chExt cx="370" cy="369"/>
            </a:xfrm>
          </p:grpSpPr>
          <p:sp>
            <p:nvSpPr>
              <p:cNvPr id="63518" name="Freeform 2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19" name="Freeform 2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3506" name="Group 24"/>
            <p:cNvGrpSpPr>
              <a:grpSpLocks/>
            </p:cNvGrpSpPr>
            <p:nvPr/>
          </p:nvGrpSpPr>
          <p:grpSpPr bwMode="auto">
            <a:xfrm>
              <a:off x="278" y="2273"/>
              <a:ext cx="370" cy="369"/>
              <a:chOff x="362" y="2318"/>
              <a:chExt cx="370" cy="369"/>
            </a:xfrm>
          </p:grpSpPr>
          <p:sp>
            <p:nvSpPr>
              <p:cNvPr id="63516" name="Freeform 25"/>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17" name="Freeform 26"/>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3507" name="Group 27"/>
            <p:cNvGrpSpPr>
              <a:grpSpLocks/>
            </p:cNvGrpSpPr>
            <p:nvPr/>
          </p:nvGrpSpPr>
          <p:grpSpPr bwMode="auto">
            <a:xfrm>
              <a:off x="646" y="2273"/>
              <a:ext cx="370" cy="369"/>
              <a:chOff x="362" y="2318"/>
              <a:chExt cx="370" cy="369"/>
            </a:xfrm>
          </p:grpSpPr>
          <p:sp>
            <p:nvSpPr>
              <p:cNvPr id="63514" name="Freeform 28"/>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15" name="Freeform 29"/>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3508" name="Group 30"/>
            <p:cNvGrpSpPr>
              <a:grpSpLocks/>
            </p:cNvGrpSpPr>
            <p:nvPr/>
          </p:nvGrpSpPr>
          <p:grpSpPr bwMode="auto">
            <a:xfrm>
              <a:off x="1014" y="2273"/>
              <a:ext cx="370" cy="369"/>
              <a:chOff x="362" y="2318"/>
              <a:chExt cx="370" cy="369"/>
            </a:xfrm>
          </p:grpSpPr>
          <p:sp>
            <p:nvSpPr>
              <p:cNvPr id="63512" name="Freeform 31"/>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13" name="Freeform 32"/>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63509" name="Freeform 33"/>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10" name="Freeform 34"/>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11" name="Rectangle 35"/>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63500" name="Oval 36"/>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3501" name="Text Box 37"/>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000" b="1">
                <a:solidFill>
                  <a:srgbClr val="FF0000"/>
                </a:solidFill>
              </a:rPr>
              <a:t>+</a:t>
            </a:r>
            <a:endParaRPr lang="en-US" altLang="en-US" sz="4000" b="1" baseline="30000">
              <a:solidFill>
                <a:srgbClr val="FF0000"/>
              </a:solidFill>
            </a:endParaRPr>
          </a:p>
        </p:txBody>
      </p:sp>
    </p:spTree>
    <p:extLst>
      <p:ext uri="{BB962C8B-B14F-4D97-AF65-F5344CB8AC3E}">
        <p14:creationId xmlns:p14="http://schemas.microsoft.com/office/powerpoint/2010/main" val="3803084151"/>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Metal identification</a:t>
            </a:r>
            <a:endParaRPr lang="en-US" dirty="0"/>
          </a:p>
        </p:txBody>
      </p:sp>
      <p:pic>
        <p:nvPicPr>
          <p:cNvPr id="245762" name="Picture 2" descr="http://smb.slac.stanford.edu/facilities/software/blu-ice/images/scan_tab/excite_scan_label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71600"/>
            <a:ext cx="8096250" cy="5153026"/>
          </a:xfrm>
          <a:prstGeom prst="rect">
            <a:avLst/>
          </a:prstGeom>
          <a:noFill/>
          <a:extLst>
            <a:ext uri="{909E8E84-426E-40DD-AFC4-6F175D3DCCD1}">
              <a14:hiddenFill xmlns:a14="http://schemas.microsoft.com/office/drawing/2010/main">
                <a:solidFill>
                  <a:srgbClr val="FFFFFF"/>
                </a:solidFill>
              </a14:hiddenFill>
            </a:ext>
          </a:extLst>
        </p:spPr>
      </p:pic>
      <p:pic>
        <p:nvPicPr>
          <p:cNvPr id="245764" name="Picture 4" descr="The 2010 CXRO X-Ray Data Bookl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00" y="1981200"/>
            <a:ext cx="30861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59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0"/>
            <a:ext cx="9144000" cy="1879600"/>
          </a:xfrm>
          <a:noFill/>
        </p:spPr>
        <p:txBody>
          <a:bodyPr/>
          <a:lstStyle/>
          <a:p>
            <a:pPr eaLnBrk="1" hangingPunct="1"/>
            <a:r>
              <a:rPr lang="en-US" altLang="en-US" dirty="0" smtClean="0"/>
              <a:t>The “success rate” </a:t>
            </a:r>
            <a:br>
              <a:rPr lang="en-US" altLang="en-US" dirty="0" smtClean="0"/>
            </a:br>
            <a:r>
              <a:rPr lang="en-US" altLang="en-US" dirty="0" smtClean="0"/>
              <a:t>of data collection</a:t>
            </a:r>
          </a:p>
        </p:txBody>
      </p:sp>
      <p:sp>
        <p:nvSpPr>
          <p:cNvPr id="1327107" name="Text Box 3"/>
          <p:cNvSpPr txBox="1">
            <a:spLocks noChangeArrowheads="1"/>
          </p:cNvSpPr>
          <p:nvPr/>
        </p:nvSpPr>
        <p:spPr bwMode="auto">
          <a:xfrm>
            <a:off x="1346200" y="2095500"/>
            <a:ext cx="6426200" cy="421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30000"/>
              </a:spcBef>
              <a:buFontTx/>
              <a:buNone/>
            </a:pPr>
            <a:r>
              <a:rPr lang="en-US" altLang="en-US" sz="3600" dirty="0">
                <a:solidFill>
                  <a:srgbClr val="C80000"/>
                </a:solidFill>
              </a:rPr>
              <a:t>100 s/dataset  </a:t>
            </a:r>
          </a:p>
          <a:p>
            <a:pPr algn="ctr" eaLnBrk="1" hangingPunct="1">
              <a:spcBef>
                <a:spcPct val="30000"/>
              </a:spcBef>
              <a:buFontTx/>
              <a:buNone/>
            </a:pPr>
            <a:r>
              <a:rPr lang="en-US" altLang="en-US" sz="3600" dirty="0">
                <a:solidFill>
                  <a:srgbClr val="C8A000"/>
                </a:solidFill>
              </a:rPr>
              <a:t>200 days/year</a:t>
            </a:r>
          </a:p>
          <a:p>
            <a:pPr algn="ctr" eaLnBrk="1" hangingPunct="1">
              <a:spcBef>
                <a:spcPct val="30000"/>
              </a:spcBef>
              <a:buFontTx/>
              <a:buNone/>
            </a:pPr>
            <a:r>
              <a:rPr lang="en-US" altLang="en-US" sz="3600" dirty="0">
                <a:solidFill>
                  <a:srgbClr val="990099"/>
                </a:solidFill>
              </a:rPr>
              <a:t>~150 </a:t>
            </a:r>
            <a:r>
              <a:rPr lang="en-US" altLang="en-US" sz="3600" dirty="0" err="1">
                <a:solidFill>
                  <a:srgbClr val="990099"/>
                </a:solidFill>
              </a:rPr>
              <a:t>beamlines</a:t>
            </a:r>
            <a:endParaRPr lang="en-US" altLang="en-US" sz="3600" dirty="0">
              <a:solidFill>
                <a:srgbClr val="990099"/>
              </a:solidFill>
            </a:endParaRPr>
          </a:p>
          <a:p>
            <a:pPr algn="ctr" eaLnBrk="1" hangingPunct="1">
              <a:spcBef>
                <a:spcPct val="30000"/>
              </a:spcBef>
              <a:buFontTx/>
              <a:buNone/>
            </a:pPr>
            <a:endParaRPr lang="en-US" altLang="en-US" sz="3600" dirty="0">
              <a:solidFill>
                <a:srgbClr val="990099"/>
              </a:solidFill>
            </a:endParaRPr>
          </a:p>
          <a:p>
            <a:pPr algn="ctr" eaLnBrk="1" hangingPunct="1">
              <a:spcBef>
                <a:spcPct val="30000"/>
              </a:spcBef>
              <a:buFontTx/>
              <a:buNone/>
            </a:pPr>
            <a:r>
              <a:rPr lang="en-US" altLang="en-US" sz="3600" dirty="0">
                <a:solidFill>
                  <a:srgbClr val="009600"/>
                </a:solidFill>
              </a:rPr>
              <a:t>~26,000,000 datasets/year</a:t>
            </a:r>
          </a:p>
          <a:p>
            <a:pPr algn="ctr" eaLnBrk="1" hangingPunct="1">
              <a:spcBef>
                <a:spcPct val="30000"/>
              </a:spcBef>
              <a:buFontTx/>
              <a:buNone/>
            </a:pPr>
            <a:r>
              <a:rPr lang="en-US" altLang="en-US" sz="3600" dirty="0" smtClean="0">
                <a:solidFill>
                  <a:srgbClr val="C80000"/>
                </a:solidFill>
              </a:rPr>
              <a:t>~10,000</a:t>
            </a:r>
            <a:r>
              <a:rPr lang="en-US" altLang="en-US" sz="3600" dirty="0" smtClean="0">
                <a:solidFill>
                  <a:srgbClr val="009600"/>
                </a:solidFill>
              </a:rPr>
              <a:t> </a:t>
            </a:r>
            <a:r>
              <a:rPr lang="en-US" altLang="en-US" sz="3600" dirty="0">
                <a:solidFill>
                  <a:srgbClr val="009600"/>
                </a:solidFill>
              </a:rPr>
              <a:t>PDBs in </a:t>
            </a:r>
            <a:r>
              <a:rPr lang="en-US" altLang="en-US" sz="3600" dirty="0" smtClean="0">
                <a:solidFill>
                  <a:srgbClr val="A0A000"/>
                </a:solidFill>
              </a:rPr>
              <a:t>2016</a:t>
            </a:r>
            <a:endParaRPr lang="en-US" altLang="en-US" sz="3600" dirty="0">
              <a:solidFill>
                <a:srgbClr val="A0A000"/>
              </a:solidFill>
            </a:endParaRPr>
          </a:p>
        </p:txBody>
      </p:sp>
    </p:spTree>
    <p:extLst>
      <p:ext uri="{BB962C8B-B14F-4D97-AF65-F5344CB8AC3E}">
        <p14:creationId xmlns:p14="http://schemas.microsoft.com/office/powerpoint/2010/main" val="140430045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271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2710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2710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27107">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271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ltLang="en-US" smtClean="0"/>
              <a:t>Auger emission</a:t>
            </a:r>
          </a:p>
        </p:txBody>
      </p:sp>
      <p:sp>
        <p:nvSpPr>
          <p:cNvPr id="64515" name="Rectangle 3"/>
          <p:cNvSpPr>
            <a:spLocks noChangeArrowheads="1"/>
          </p:cNvSpPr>
          <p:nvPr/>
        </p:nvSpPr>
        <p:spPr bwMode="auto">
          <a:xfrm>
            <a:off x="4546600" y="3367088"/>
            <a:ext cx="1695450" cy="376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4516" name="Rectangle 4"/>
          <p:cNvSpPr>
            <a:spLocks noChangeArrowheads="1"/>
          </p:cNvSpPr>
          <p:nvPr/>
        </p:nvSpPr>
        <p:spPr bwMode="auto">
          <a:xfrm>
            <a:off x="4133850" y="3627438"/>
            <a:ext cx="3000375"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4517" name="Oval 5"/>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4518" name="Oval 6"/>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4519" name="Oval 7"/>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4520" name="Text Box 8"/>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000" b="1">
                <a:solidFill>
                  <a:srgbClr val="FF0000"/>
                </a:solidFill>
              </a:rPr>
              <a:t>+</a:t>
            </a:r>
            <a:endParaRPr lang="en-US" altLang="en-US" sz="4000" b="1" baseline="30000">
              <a:solidFill>
                <a:srgbClr val="FF0000"/>
              </a:solidFill>
            </a:endParaRPr>
          </a:p>
        </p:txBody>
      </p:sp>
    </p:spTree>
    <p:extLst>
      <p:ext uri="{BB962C8B-B14F-4D97-AF65-F5344CB8AC3E}">
        <p14:creationId xmlns:p14="http://schemas.microsoft.com/office/powerpoint/2010/main" val="2073063287"/>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altLang="en-US" smtClean="0"/>
              <a:t>Auger emission</a:t>
            </a:r>
          </a:p>
        </p:txBody>
      </p:sp>
      <p:sp>
        <p:nvSpPr>
          <p:cNvPr id="65539" name="Rectangle 3"/>
          <p:cNvSpPr>
            <a:spLocks noChangeArrowheads="1"/>
          </p:cNvSpPr>
          <p:nvPr/>
        </p:nvSpPr>
        <p:spPr bwMode="auto">
          <a:xfrm>
            <a:off x="4546600" y="3367088"/>
            <a:ext cx="1695450" cy="376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5540" name="Rectangle 4"/>
          <p:cNvSpPr>
            <a:spLocks noChangeArrowheads="1"/>
          </p:cNvSpPr>
          <p:nvPr/>
        </p:nvSpPr>
        <p:spPr bwMode="auto">
          <a:xfrm>
            <a:off x="4133850" y="3627438"/>
            <a:ext cx="3000375"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5541" name="Oval 5"/>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5542" name="Rectangle 6"/>
          <p:cNvSpPr>
            <a:spLocks noChangeArrowheads="1"/>
          </p:cNvSpPr>
          <p:nvPr/>
        </p:nvSpPr>
        <p:spPr bwMode="auto">
          <a:xfrm>
            <a:off x="2820988" y="1573213"/>
            <a:ext cx="1695450" cy="13858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5543" name="Oval 7"/>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5544" name="Oval 8"/>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5545" name="Text Box 9"/>
          <p:cNvSpPr txBox="1">
            <a:spLocks noChangeArrowheads="1"/>
          </p:cNvSpPr>
          <p:nvPr/>
        </p:nvSpPr>
        <p:spPr bwMode="auto">
          <a:xfrm>
            <a:off x="4198938" y="3517900"/>
            <a:ext cx="8239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000" b="1">
                <a:solidFill>
                  <a:srgbClr val="FF0000"/>
                </a:solidFill>
              </a:rPr>
              <a:t>++</a:t>
            </a:r>
            <a:endParaRPr lang="en-US" altLang="en-US" sz="4000" b="1" baseline="30000">
              <a:solidFill>
                <a:srgbClr val="FF0000"/>
              </a:solidFill>
            </a:endParaRPr>
          </a:p>
        </p:txBody>
      </p:sp>
      <p:sp>
        <p:nvSpPr>
          <p:cNvPr id="65546" name="Text Box 10"/>
          <p:cNvSpPr txBox="1">
            <a:spLocks noChangeArrowheads="1"/>
          </p:cNvSpPr>
          <p:nvPr/>
        </p:nvSpPr>
        <p:spPr bwMode="auto">
          <a:xfrm>
            <a:off x="2743200" y="17748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00"/>
                </a:solidFill>
              </a:rPr>
              <a:t>e</a:t>
            </a:r>
            <a:r>
              <a:rPr lang="en-US" altLang="en-US" b="1" baseline="30000">
                <a:solidFill>
                  <a:srgbClr val="000000"/>
                </a:solidFill>
              </a:rPr>
              <a:t>-</a:t>
            </a:r>
          </a:p>
        </p:txBody>
      </p:sp>
      <p:sp>
        <p:nvSpPr>
          <p:cNvPr id="65547" name="Line 11"/>
          <p:cNvSpPr>
            <a:spLocks noChangeShapeType="1"/>
          </p:cNvSpPr>
          <p:nvPr/>
        </p:nvSpPr>
        <p:spPr bwMode="auto">
          <a:xfrm flipH="1" flipV="1">
            <a:off x="3076575" y="2041525"/>
            <a:ext cx="1377950" cy="909638"/>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Tree>
    <p:extLst>
      <p:ext uri="{BB962C8B-B14F-4D97-AF65-F5344CB8AC3E}">
        <p14:creationId xmlns:p14="http://schemas.microsoft.com/office/powerpoint/2010/main" val="2679386837"/>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altLang="en-US" smtClean="0"/>
              <a:t>Sample atoms</a:t>
            </a:r>
          </a:p>
        </p:txBody>
      </p:sp>
      <p:grpSp>
        <p:nvGrpSpPr>
          <p:cNvPr id="66563" name="Group 3"/>
          <p:cNvGrpSpPr>
            <a:grpSpLocks/>
          </p:cNvGrpSpPr>
          <p:nvPr/>
        </p:nvGrpSpPr>
        <p:grpSpPr bwMode="auto">
          <a:xfrm>
            <a:off x="284163" y="3675063"/>
            <a:ext cx="858837" cy="785812"/>
            <a:chOff x="1751" y="1135"/>
            <a:chExt cx="2232" cy="2232"/>
          </a:xfrm>
        </p:grpSpPr>
        <p:sp>
          <p:nvSpPr>
            <p:cNvPr id="66694" name="Oval 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95" name="Oval 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96" name="Oval 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97" name="Oval 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64" name="Group 8"/>
          <p:cNvGrpSpPr>
            <a:grpSpLocks/>
          </p:cNvGrpSpPr>
          <p:nvPr/>
        </p:nvGrpSpPr>
        <p:grpSpPr bwMode="auto">
          <a:xfrm>
            <a:off x="3935413" y="2941638"/>
            <a:ext cx="858837" cy="785812"/>
            <a:chOff x="1751" y="1135"/>
            <a:chExt cx="2232" cy="2232"/>
          </a:xfrm>
        </p:grpSpPr>
        <p:sp>
          <p:nvSpPr>
            <p:cNvPr id="66690" name="Oval 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91" name="Oval 1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92" name="Oval 1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93" name="Oval 1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65" name="Group 13"/>
          <p:cNvGrpSpPr>
            <a:grpSpLocks/>
          </p:cNvGrpSpPr>
          <p:nvPr/>
        </p:nvGrpSpPr>
        <p:grpSpPr bwMode="auto">
          <a:xfrm>
            <a:off x="1270000" y="3892550"/>
            <a:ext cx="858838" cy="785813"/>
            <a:chOff x="1751" y="1135"/>
            <a:chExt cx="2232" cy="2232"/>
          </a:xfrm>
        </p:grpSpPr>
        <p:sp>
          <p:nvSpPr>
            <p:cNvPr id="66686" name="Oval 1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87" name="Oval 1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88" name="Oval 1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89" name="Oval 1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66" name="Group 18"/>
          <p:cNvGrpSpPr>
            <a:grpSpLocks/>
          </p:cNvGrpSpPr>
          <p:nvPr/>
        </p:nvGrpSpPr>
        <p:grpSpPr bwMode="auto">
          <a:xfrm rot="1669699">
            <a:off x="4411663" y="3959225"/>
            <a:ext cx="858837" cy="785813"/>
            <a:chOff x="1751" y="1135"/>
            <a:chExt cx="2232" cy="2232"/>
          </a:xfrm>
        </p:grpSpPr>
        <p:sp>
          <p:nvSpPr>
            <p:cNvPr id="66682" name="Oval 1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83" name="Oval 2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84" name="Oval 2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85" name="Oval 2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67" name="Group 23"/>
          <p:cNvGrpSpPr>
            <a:grpSpLocks/>
          </p:cNvGrpSpPr>
          <p:nvPr/>
        </p:nvGrpSpPr>
        <p:grpSpPr bwMode="auto">
          <a:xfrm>
            <a:off x="2462213" y="3355975"/>
            <a:ext cx="858837" cy="785813"/>
            <a:chOff x="1751" y="1135"/>
            <a:chExt cx="2232" cy="2232"/>
          </a:xfrm>
        </p:grpSpPr>
        <p:sp>
          <p:nvSpPr>
            <p:cNvPr id="66678" name="Oval 2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79" name="Oval 2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80" name="Oval 2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81" name="Oval 2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68" name="Group 28"/>
          <p:cNvGrpSpPr>
            <a:grpSpLocks/>
          </p:cNvGrpSpPr>
          <p:nvPr/>
        </p:nvGrpSpPr>
        <p:grpSpPr bwMode="auto">
          <a:xfrm>
            <a:off x="7259638" y="3784600"/>
            <a:ext cx="858837" cy="785813"/>
            <a:chOff x="1751" y="1135"/>
            <a:chExt cx="2232" cy="2232"/>
          </a:xfrm>
        </p:grpSpPr>
        <p:sp>
          <p:nvSpPr>
            <p:cNvPr id="66674" name="Oval 2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75" name="Oval 3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76" name="Oval 3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77" name="Oval 3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69" name="Group 33"/>
          <p:cNvGrpSpPr>
            <a:grpSpLocks/>
          </p:cNvGrpSpPr>
          <p:nvPr/>
        </p:nvGrpSpPr>
        <p:grpSpPr bwMode="auto">
          <a:xfrm rot="1198672">
            <a:off x="2047875" y="4568825"/>
            <a:ext cx="858838" cy="785813"/>
            <a:chOff x="1751" y="1135"/>
            <a:chExt cx="2232" cy="2232"/>
          </a:xfrm>
        </p:grpSpPr>
        <p:sp>
          <p:nvSpPr>
            <p:cNvPr id="66670" name="Oval 3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71" name="Oval 3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72" name="Oval 3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73" name="Oval 3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70" name="Group 38"/>
          <p:cNvGrpSpPr>
            <a:grpSpLocks/>
          </p:cNvGrpSpPr>
          <p:nvPr/>
        </p:nvGrpSpPr>
        <p:grpSpPr bwMode="auto">
          <a:xfrm rot="-1425292">
            <a:off x="3419475" y="4343400"/>
            <a:ext cx="858838" cy="785813"/>
            <a:chOff x="1751" y="1135"/>
            <a:chExt cx="2232" cy="2232"/>
          </a:xfrm>
        </p:grpSpPr>
        <p:sp>
          <p:nvSpPr>
            <p:cNvPr id="66666" name="Oval 3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67" name="Oval 4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68" name="Oval 4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69" name="Oval 4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71" name="Group 43"/>
          <p:cNvGrpSpPr>
            <a:grpSpLocks/>
          </p:cNvGrpSpPr>
          <p:nvPr/>
        </p:nvGrpSpPr>
        <p:grpSpPr bwMode="auto">
          <a:xfrm>
            <a:off x="6169025" y="2941638"/>
            <a:ext cx="858838" cy="785812"/>
            <a:chOff x="1751" y="1135"/>
            <a:chExt cx="2232" cy="2232"/>
          </a:xfrm>
        </p:grpSpPr>
        <p:sp>
          <p:nvSpPr>
            <p:cNvPr id="66662" name="Oval 4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63" name="Oval 4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64" name="Oval 4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65" name="Oval 4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72" name="Group 48"/>
          <p:cNvGrpSpPr>
            <a:grpSpLocks/>
          </p:cNvGrpSpPr>
          <p:nvPr/>
        </p:nvGrpSpPr>
        <p:grpSpPr bwMode="auto">
          <a:xfrm>
            <a:off x="6221413" y="4371975"/>
            <a:ext cx="858837" cy="785813"/>
            <a:chOff x="1751" y="1135"/>
            <a:chExt cx="2232" cy="2232"/>
          </a:xfrm>
        </p:grpSpPr>
        <p:sp>
          <p:nvSpPr>
            <p:cNvPr id="66658" name="Oval 4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59" name="Oval 5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60" name="Oval 5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61" name="Oval 5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73" name="Group 53"/>
          <p:cNvGrpSpPr>
            <a:grpSpLocks/>
          </p:cNvGrpSpPr>
          <p:nvPr/>
        </p:nvGrpSpPr>
        <p:grpSpPr bwMode="auto">
          <a:xfrm>
            <a:off x="5081588" y="2724150"/>
            <a:ext cx="858837" cy="785813"/>
            <a:chOff x="1751" y="1135"/>
            <a:chExt cx="2232" cy="2232"/>
          </a:xfrm>
        </p:grpSpPr>
        <p:sp>
          <p:nvSpPr>
            <p:cNvPr id="66654" name="Oval 5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55" name="Oval 5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56" name="Oval 5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57" name="Oval 5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74" name="Group 58"/>
          <p:cNvGrpSpPr>
            <a:grpSpLocks/>
          </p:cNvGrpSpPr>
          <p:nvPr/>
        </p:nvGrpSpPr>
        <p:grpSpPr bwMode="auto">
          <a:xfrm>
            <a:off x="1446213" y="2935288"/>
            <a:ext cx="858837" cy="785812"/>
            <a:chOff x="1751" y="1135"/>
            <a:chExt cx="2232" cy="2232"/>
          </a:xfrm>
        </p:grpSpPr>
        <p:sp>
          <p:nvSpPr>
            <p:cNvPr id="66650" name="Oval 5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51" name="Oval 6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52" name="Oval 6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53" name="Oval 6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75" name="Group 63"/>
          <p:cNvGrpSpPr>
            <a:grpSpLocks/>
          </p:cNvGrpSpPr>
          <p:nvPr/>
        </p:nvGrpSpPr>
        <p:grpSpPr bwMode="auto">
          <a:xfrm rot="3434755">
            <a:off x="5226050" y="4930776"/>
            <a:ext cx="858837" cy="785812"/>
            <a:chOff x="1751" y="1135"/>
            <a:chExt cx="2232" cy="2232"/>
          </a:xfrm>
        </p:grpSpPr>
        <p:sp>
          <p:nvSpPr>
            <p:cNvPr id="66646" name="Oval 6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47" name="Oval 6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48" name="Oval 6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49" name="Oval 6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76" name="Group 68"/>
          <p:cNvGrpSpPr>
            <a:grpSpLocks/>
          </p:cNvGrpSpPr>
          <p:nvPr/>
        </p:nvGrpSpPr>
        <p:grpSpPr bwMode="auto">
          <a:xfrm rot="-2353230">
            <a:off x="2903538" y="5292725"/>
            <a:ext cx="858837" cy="785813"/>
            <a:chOff x="1751" y="1135"/>
            <a:chExt cx="2232" cy="2232"/>
          </a:xfrm>
        </p:grpSpPr>
        <p:sp>
          <p:nvSpPr>
            <p:cNvPr id="66642" name="Oval 6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43" name="Oval 7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44"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45" name="Oval 7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77" name="Group 73"/>
          <p:cNvGrpSpPr>
            <a:grpSpLocks/>
          </p:cNvGrpSpPr>
          <p:nvPr/>
        </p:nvGrpSpPr>
        <p:grpSpPr bwMode="auto">
          <a:xfrm>
            <a:off x="4049713" y="5264150"/>
            <a:ext cx="858837" cy="785813"/>
            <a:chOff x="1751" y="1135"/>
            <a:chExt cx="2232" cy="2232"/>
          </a:xfrm>
        </p:grpSpPr>
        <p:sp>
          <p:nvSpPr>
            <p:cNvPr id="66638" name="Oval 7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39" name="Oval 7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40"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41" name="Oval 7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78" name="Group 78"/>
          <p:cNvGrpSpPr>
            <a:grpSpLocks/>
          </p:cNvGrpSpPr>
          <p:nvPr/>
        </p:nvGrpSpPr>
        <p:grpSpPr bwMode="auto">
          <a:xfrm rot="443076">
            <a:off x="2671763" y="2303463"/>
            <a:ext cx="858837" cy="785812"/>
            <a:chOff x="1751" y="1135"/>
            <a:chExt cx="2232" cy="2232"/>
          </a:xfrm>
        </p:grpSpPr>
        <p:sp>
          <p:nvSpPr>
            <p:cNvPr id="66634" name="Oval 7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35" name="Oval 8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36" name="Oval 8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37" name="Oval 8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79" name="Group 83"/>
          <p:cNvGrpSpPr>
            <a:grpSpLocks/>
          </p:cNvGrpSpPr>
          <p:nvPr/>
        </p:nvGrpSpPr>
        <p:grpSpPr bwMode="auto">
          <a:xfrm>
            <a:off x="5400675" y="3697288"/>
            <a:ext cx="858838" cy="785812"/>
            <a:chOff x="1751" y="1135"/>
            <a:chExt cx="2232" cy="2232"/>
          </a:xfrm>
        </p:grpSpPr>
        <p:sp>
          <p:nvSpPr>
            <p:cNvPr id="66630" name="Oval 8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31" name="Oval 8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32" name="Oval 8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33" name="Oval 8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80" name="Group 88"/>
          <p:cNvGrpSpPr>
            <a:grpSpLocks/>
          </p:cNvGrpSpPr>
          <p:nvPr/>
        </p:nvGrpSpPr>
        <p:grpSpPr bwMode="auto">
          <a:xfrm rot="1626381">
            <a:off x="1901825" y="5641975"/>
            <a:ext cx="858838" cy="785813"/>
            <a:chOff x="1751" y="1135"/>
            <a:chExt cx="2232" cy="2232"/>
          </a:xfrm>
        </p:grpSpPr>
        <p:sp>
          <p:nvSpPr>
            <p:cNvPr id="66626" name="Oval 8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27" name="Oval 9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28" name="Oval 9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29" name="Oval 9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81" name="Group 93"/>
          <p:cNvGrpSpPr>
            <a:grpSpLocks/>
          </p:cNvGrpSpPr>
          <p:nvPr/>
        </p:nvGrpSpPr>
        <p:grpSpPr bwMode="auto">
          <a:xfrm>
            <a:off x="1082675" y="4937125"/>
            <a:ext cx="858838" cy="785813"/>
            <a:chOff x="1751" y="1135"/>
            <a:chExt cx="2232" cy="2232"/>
          </a:xfrm>
        </p:grpSpPr>
        <p:sp>
          <p:nvSpPr>
            <p:cNvPr id="66622" name="Oval 9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23" name="Oval 9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24" name="Oval 9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25" name="Oval 9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82" name="Group 98"/>
          <p:cNvGrpSpPr>
            <a:grpSpLocks/>
          </p:cNvGrpSpPr>
          <p:nvPr/>
        </p:nvGrpSpPr>
        <p:grpSpPr bwMode="auto">
          <a:xfrm>
            <a:off x="5965825" y="1970088"/>
            <a:ext cx="858838" cy="785812"/>
            <a:chOff x="1751" y="1135"/>
            <a:chExt cx="2232" cy="2232"/>
          </a:xfrm>
        </p:grpSpPr>
        <p:sp>
          <p:nvSpPr>
            <p:cNvPr id="66618" name="Oval 9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19" name="Oval 10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20" name="Oval 10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21" name="Oval 10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83" name="Group 103"/>
          <p:cNvGrpSpPr>
            <a:grpSpLocks/>
          </p:cNvGrpSpPr>
          <p:nvPr/>
        </p:nvGrpSpPr>
        <p:grpSpPr bwMode="auto">
          <a:xfrm rot="879490">
            <a:off x="4841875" y="1671638"/>
            <a:ext cx="858838" cy="785812"/>
            <a:chOff x="1751" y="1135"/>
            <a:chExt cx="2232" cy="2232"/>
          </a:xfrm>
        </p:grpSpPr>
        <p:sp>
          <p:nvSpPr>
            <p:cNvPr id="66614" name="Oval 10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15" name="Oval 10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16" name="Oval 10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17" name="Oval 10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84" name="Group 108"/>
          <p:cNvGrpSpPr>
            <a:grpSpLocks/>
          </p:cNvGrpSpPr>
          <p:nvPr/>
        </p:nvGrpSpPr>
        <p:grpSpPr bwMode="auto">
          <a:xfrm rot="1128729">
            <a:off x="3775075" y="1998663"/>
            <a:ext cx="858838" cy="785812"/>
            <a:chOff x="1751" y="1135"/>
            <a:chExt cx="2232" cy="2232"/>
          </a:xfrm>
        </p:grpSpPr>
        <p:sp>
          <p:nvSpPr>
            <p:cNvPr id="66610" name="Oval 10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11" name="Oval 11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12" name="Oval 11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13" name="Oval 11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85" name="Group 113"/>
          <p:cNvGrpSpPr>
            <a:grpSpLocks/>
          </p:cNvGrpSpPr>
          <p:nvPr/>
        </p:nvGrpSpPr>
        <p:grpSpPr bwMode="auto">
          <a:xfrm rot="738582">
            <a:off x="1700213" y="1939925"/>
            <a:ext cx="858837" cy="785813"/>
            <a:chOff x="1751" y="1135"/>
            <a:chExt cx="2232" cy="2232"/>
          </a:xfrm>
        </p:grpSpPr>
        <p:sp>
          <p:nvSpPr>
            <p:cNvPr id="66606" name="Oval 11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07" name="Oval 11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08" name="Oval 11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09" name="Oval 11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86" name="Group 118"/>
          <p:cNvGrpSpPr>
            <a:grpSpLocks/>
          </p:cNvGrpSpPr>
          <p:nvPr/>
        </p:nvGrpSpPr>
        <p:grpSpPr bwMode="auto">
          <a:xfrm rot="-3226531">
            <a:off x="6176963" y="5314950"/>
            <a:ext cx="858837" cy="785813"/>
            <a:chOff x="1751" y="1135"/>
            <a:chExt cx="2232" cy="2232"/>
          </a:xfrm>
        </p:grpSpPr>
        <p:sp>
          <p:nvSpPr>
            <p:cNvPr id="66602" name="Oval 11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03" name="Oval 12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04" name="Oval 12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05" name="Oval 12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87" name="Group 123"/>
          <p:cNvGrpSpPr>
            <a:grpSpLocks/>
          </p:cNvGrpSpPr>
          <p:nvPr/>
        </p:nvGrpSpPr>
        <p:grpSpPr bwMode="auto">
          <a:xfrm>
            <a:off x="204788" y="4784725"/>
            <a:ext cx="858837" cy="785813"/>
            <a:chOff x="1751" y="1135"/>
            <a:chExt cx="2232" cy="2232"/>
          </a:xfrm>
        </p:grpSpPr>
        <p:sp>
          <p:nvSpPr>
            <p:cNvPr id="66598" name="Oval 12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599" name="Oval 12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00" name="Oval 12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01" name="Oval 12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88" name="Group 128"/>
          <p:cNvGrpSpPr>
            <a:grpSpLocks/>
          </p:cNvGrpSpPr>
          <p:nvPr/>
        </p:nvGrpSpPr>
        <p:grpSpPr bwMode="auto">
          <a:xfrm>
            <a:off x="479425" y="5757863"/>
            <a:ext cx="858838" cy="785812"/>
            <a:chOff x="1751" y="1135"/>
            <a:chExt cx="2232" cy="2232"/>
          </a:xfrm>
        </p:grpSpPr>
        <p:sp>
          <p:nvSpPr>
            <p:cNvPr id="66594" name="Oval 12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595" name="Oval 13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596" name="Oval 13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597" name="Oval 13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89" name="Group 133"/>
          <p:cNvGrpSpPr>
            <a:grpSpLocks/>
          </p:cNvGrpSpPr>
          <p:nvPr/>
        </p:nvGrpSpPr>
        <p:grpSpPr bwMode="auto">
          <a:xfrm>
            <a:off x="471488" y="2281238"/>
            <a:ext cx="858837" cy="785812"/>
            <a:chOff x="1751" y="1135"/>
            <a:chExt cx="2232" cy="2232"/>
          </a:xfrm>
        </p:grpSpPr>
        <p:sp>
          <p:nvSpPr>
            <p:cNvPr id="66590" name="Oval 13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591" name="Oval 13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592" name="Oval 13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593" name="Oval 13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Tree>
    <p:extLst>
      <p:ext uri="{BB962C8B-B14F-4D97-AF65-F5344CB8AC3E}">
        <p14:creationId xmlns:p14="http://schemas.microsoft.com/office/powerpoint/2010/main" val="2129797360"/>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altLang="en-US" smtClean="0"/>
              <a:t>Sample atoms</a:t>
            </a:r>
          </a:p>
        </p:txBody>
      </p:sp>
      <p:grpSp>
        <p:nvGrpSpPr>
          <p:cNvPr id="67587" name="Group 3"/>
          <p:cNvGrpSpPr>
            <a:grpSpLocks/>
          </p:cNvGrpSpPr>
          <p:nvPr/>
        </p:nvGrpSpPr>
        <p:grpSpPr bwMode="auto">
          <a:xfrm>
            <a:off x="431800" y="-619125"/>
            <a:ext cx="588963" cy="4748213"/>
            <a:chOff x="272" y="-390"/>
            <a:chExt cx="371" cy="2991"/>
          </a:xfrm>
        </p:grpSpPr>
        <p:grpSp>
          <p:nvGrpSpPr>
            <p:cNvPr id="67722" name="Group 4"/>
            <p:cNvGrpSpPr>
              <a:grpSpLocks/>
            </p:cNvGrpSpPr>
            <p:nvPr/>
          </p:nvGrpSpPr>
          <p:grpSpPr bwMode="auto">
            <a:xfrm rot="5400000">
              <a:off x="272" y="-390"/>
              <a:ext cx="370" cy="369"/>
              <a:chOff x="362" y="2318"/>
              <a:chExt cx="370" cy="369"/>
            </a:xfrm>
          </p:grpSpPr>
          <p:sp>
            <p:nvSpPr>
              <p:cNvPr id="67744" name="Freeform 5"/>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7745" name="Freeform 6"/>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7723" name="Group 7"/>
            <p:cNvGrpSpPr>
              <a:grpSpLocks/>
            </p:cNvGrpSpPr>
            <p:nvPr/>
          </p:nvGrpSpPr>
          <p:grpSpPr bwMode="auto">
            <a:xfrm rot="5400000">
              <a:off x="272" y="-22"/>
              <a:ext cx="370" cy="369"/>
              <a:chOff x="362" y="2318"/>
              <a:chExt cx="370" cy="369"/>
            </a:xfrm>
          </p:grpSpPr>
          <p:sp>
            <p:nvSpPr>
              <p:cNvPr id="67742" name="Freeform 8"/>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7743" name="Freeform 9"/>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7724" name="Group 10"/>
            <p:cNvGrpSpPr>
              <a:grpSpLocks/>
            </p:cNvGrpSpPr>
            <p:nvPr/>
          </p:nvGrpSpPr>
          <p:grpSpPr bwMode="auto">
            <a:xfrm rot="5400000">
              <a:off x="273" y="346"/>
              <a:ext cx="370" cy="369"/>
              <a:chOff x="362" y="2318"/>
              <a:chExt cx="370" cy="369"/>
            </a:xfrm>
          </p:grpSpPr>
          <p:sp>
            <p:nvSpPr>
              <p:cNvPr id="67740" name="Freeform 11"/>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7741" name="Freeform 12"/>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7725" name="Group 13"/>
            <p:cNvGrpSpPr>
              <a:grpSpLocks/>
            </p:cNvGrpSpPr>
            <p:nvPr/>
          </p:nvGrpSpPr>
          <p:grpSpPr bwMode="auto">
            <a:xfrm rot="5400000">
              <a:off x="273" y="714"/>
              <a:ext cx="370" cy="369"/>
              <a:chOff x="362" y="2318"/>
              <a:chExt cx="370" cy="369"/>
            </a:xfrm>
          </p:grpSpPr>
          <p:sp>
            <p:nvSpPr>
              <p:cNvPr id="67738" name="Freeform 1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7739" name="Freeform 1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7726" name="Group 16"/>
            <p:cNvGrpSpPr>
              <a:grpSpLocks/>
            </p:cNvGrpSpPr>
            <p:nvPr/>
          </p:nvGrpSpPr>
          <p:grpSpPr bwMode="auto">
            <a:xfrm rot="5400000">
              <a:off x="273" y="1082"/>
              <a:ext cx="370" cy="369"/>
              <a:chOff x="362" y="2318"/>
              <a:chExt cx="370" cy="369"/>
            </a:xfrm>
          </p:grpSpPr>
          <p:sp>
            <p:nvSpPr>
              <p:cNvPr id="67736" name="Freeform 1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7737" name="Freeform 1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7727" name="Group 19"/>
            <p:cNvGrpSpPr>
              <a:grpSpLocks/>
            </p:cNvGrpSpPr>
            <p:nvPr/>
          </p:nvGrpSpPr>
          <p:grpSpPr bwMode="auto">
            <a:xfrm rot="5400000">
              <a:off x="273" y="1450"/>
              <a:ext cx="370" cy="369"/>
              <a:chOff x="362" y="2318"/>
              <a:chExt cx="370" cy="369"/>
            </a:xfrm>
          </p:grpSpPr>
          <p:sp>
            <p:nvSpPr>
              <p:cNvPr id="67734" name="Freeform 20"/>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7735" name="Freeform 21"/>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7728" name="Group 22"/>
            <p:cNvGrpSpPr>
              <a:grpSpLocks/>
            </p:cNvGrpSpPr>
            <p:nvPr/>
          </p:nvGrpSpPr>
          <p:grpSpPr bwMode="auto">
            <a:xfrm rot="5400000">
              <a:off x="273" y="1818"/>
              <a:ext cx="370" cy="369"/>
              <a:chOff x="362" y="2318"/>
              <a:chExt cx="370" cy="369"/>
            </a:xfrm>
          </p:grpSpPr>
          <p:sp>
            <p:nvSpPr>
              <p:cNvPr id="67732" name="Freeform 2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7733" name="Freeform 2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67729" name="Freeform 25"/>
            <p:cNvSpPr>
              <a:spLocks/>
            </p:cNvSpPr>
            <p:nvPr/>
          </p:nvSpPr>
          <p:spPr bwMode="auto">
            <a:xfrm rot="5400000">
              <a:off x="275" y="2185"/>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7730" name="Freeform 26"/>
            <p:cNvSpPr>
              <a:spLocks/>
            </p:cNvSpPr>
            <p:nvPr/>
          </p:nvSpPr>
          <p:spPr bwMode="auto">
            <a:xfrm rot="-5400000">
              <a:off x="456" y="2370"/>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7731" name="Rectangle 27"/>
            <p:cNvSpPr>
              <a:spLocks noChangeArrowheads="1"/>
            </p:cNvSpPr>
            <p:nvPr/>
          </p:nvSpPr>
          <p:spPr bwMode="auto">
            <a:xfrm rot="5400000">
              <a:off x="458" y="2420"/>
              <a:ext cx="136" cy="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588" name="Group 28"/>
          <p:cNvGrpSpPr>
            <a:grpSpLocks/>
          </p:cNvGrpSpPr>
          <p:nvPr/>
        </p:nvGrpSpPr>
        <p:grpSpPr bwMode="auto">
          <a:xfrm>
            <a:off x="3935413" y="2941638"/>
            <a:ext cx="858837" cy="785812"/>
            <a:chOff x="2479" y="1853"/>
            <a:chExt cx="541" cy="495"/>
          </a:xfrm>
        </p:grpSpPr>
        <p:sp>
          <p:nvSpPr>
            <p:cNvPr id="67718" name="Oval 29"/>
            <p:cNvSpPr>
              <a:spLocks noChangeArrowheads="1"/>
            </p:cNvSpPr>
            <p:nvPr/>
          </p:nvSpPr>
          <p:spPr bwMode="auto">
            <a:xfrm rot="-5400000">
              <a:off x="2502" y="2029"/>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719" name="Oval 30"/>
            <p:cNvSpPr>
              <a:spLocks noChangeArrowheads="1"/>
            </p:cNvSpPr>
            <p:nvPr/>
          </p:nvSpPr>
          <p:spPr bwMode="auto">
            <a:xfrm rot="-5400000">
              <a:off x="2743" y="2092"/>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720" name="Oval 31"/>
            <p:cNvSpPr>
              <a:spLocks noChangeArrowheads="1"/>
            </p:cNvSpPr>
            <p:nvPr/>
          </p:nvSpPr>
          <p:spPr bwMode="auto">
            <a:xfrm rot="-8804052">
              <a:off x="2479" y="2035"/>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721" name="Oval 32"/>
            <p:cNvSpPr>
              <a:spLocks noChangeArrowheads="1"/>
            </p:cNvSpPr>
            <p:nvPr/>
          </p:nvSpPr>
          <p:spPr bwMode="auto">
            <a:xfrm rot="-2028322">
              <a:off x="2479" y="2035"/>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589" name="Group 33"/>
          <p:cNvGrpSpPr>
            <a:grpSpLocks/>
          </p:cNvGrpSpPr>
          <p:nvPr/>
        </p:nvGrpSpPr>
        <p:grpSpPr bwMode="auto">
          <a:xfrm>
            <a:off x="1270000" y="3892550"/>
            <a:ext cx="858838" cy="785813"/>
            <a:chOff x="1751" y="1135"/>
            <a:chExt cx="2232" cy="2232"/>
          </a:xfrm>
        </p:grpSpPr>
        <p:sp>
          <p:nvSpPr>
            <p:cNvPr id="67714" name="Oval 3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715" name="Oval 3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716" name="Oval 3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717" name="Oval 3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590" name="Group 38"/>
          <p:cNvGrpSpPr>
            <a:grpSpLocks/>
          </p:cNvGrpSpPr>
          <p:nvPr/>
        </p:nvGrpSpPr>
        <p:grpSpPr bwMode="auto">
          <a:xfrm rot="1669699">
            <a:off x="4411663" y="3959225"/>
            <a:ext cx="858837" cy="785813"/>
            <a:chOff x="1751" y="1135"/>
            <a:chExt cx="2232" cy="2232"/>
          </a:xfrm>
        </p:grpSpPr>
        <p:sp>
          <p:nvSpPr>
            <p:cNvPr id="67710" name="Oval 3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711" name="Oval 4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712" name="Oval 4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713" name="Oval 4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591" name="Group 43"/>
          <p:cNvGrpSpPr>
            <a:grpSpLocks/>
          </p:cNvGrpSpPr>
          <p:nvPr/>
        </p:nvGrpSpPr>
        <p:grpSpPr bwMode="auto">
          <a:xfrm>
            <a:off x="2462213" y="3355975"/>
            <a:ext cx="858837" cy="785813"/>
            <a:chOff x="1751" y="1135"/>
            <a:chExt cx="2232" cy="2232"/>
          </a:xfrm>
        </p:grpSpPr>
        <p:sp>
          <p:nvSpPr>
            <p:cNvPr id="67706" name="Oval 4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707" name="Oval 4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708" name="Oval 4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709" name="Oval 4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592" name="Group 48"/>
          <p:cNvGrpSpPr>
            <a:grpSpLocks/>
          </p:cNvGrpSpPr>
          <p:nvPr/>
        </p:nvGrpSpPr>
        <p:grpSpPr bwMode="auto">
          <a:xfrm>
            <a:off x="7259638" y="3784600"/>
            <a:ext cx="858837" cy="785813"/>
            <a:chOff x="4573" y="2384"/>
            <a:chExt cx="541" cy="495"/>
          </a:xfrm>
        </p:grpSpPr>
        <p:sp>
          <p:nvSpPr>
            <p:cNvPr id="67702" name="Oval 49"/>
            <p:cNvSpPr>
              <a:spLocks noChangeArrowheads="1"/>
            </p:cNvSpPr>
            <p:nvPr/>
          </p:nvSpPr>
          <p:spPr bwMode="auto">
            <a:xfrm rot="-5400000">
              <a:off x="4596" y="256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703" name="Oval 50"/>
            <p:cNvSpPr>
              <a:spLocks noChangeArrowheads="1"/>
            </p:cNvSpPr>
            <p:nvPr/>
          </p:nvSpPr>
          <p:spPr bwMode="auto">
            <a:xfrm rot="-5400000">
              <a:off x="4837" y="262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704" name="Oval 51"/>
            <p:cNvSpPr>
              <a:spLocks noChangeArrowheads="1"/>
            </p:cNvSpPr>
            <p:nvPr/>
          </p:nvSpPr>
          <p:spPr bwMode="auto">
            <a:xfrm rot="-8804052">
              <a:off x="4573" y="256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705" name="Oval 52"/>
            <p:cNvSpPr>
              <a:spLocks noChangeArrowheads="1"/>
            </p:cNvSpPr>
            <p:nvPr/>
          </p:nvSpPr>
          <p:spPr bwMode="auto">
            <a:xfrm rot="-2028322">
              <a:off x="4573" y="256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593" name="Group 53"/>
          <p:cNvGrpSpPr>
            <a:grpSpLocks/>
          </p:cNvGrpSpPr>
          <p:nvPr/>
        </p:nvGrpSpPr>
        <p:grpSpPr bwMode="auto">
          <a:xfrm rot="1198672">
            <a:off x="2047875" y="4568825"/>
            <a:ext cx="858838" cy="785813"/>
            <a:chOff x="1751" y="1135"/>
            <a:chExt cx="2232" cy="2232"/>
          </a:xfrm>
        </p:grpSpPr>
        <p:sp>
          <p:nvSpPr>
            <p:cNvPr id="67698" name="Oval 5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99" name="Oval 5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700" name="Oval 5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701" name="Oval 5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594" name="Group 58"/>
          <p:cNvGrpSpPr>
            <a:grpSpLocks/>
          </p:cNvGrpSpPr>
          <p:nvPr/>
        </p:nvGrpSpPr>
        <p:grpSpPr bwMode="auto">
          <a:xfrm rot="-1425292">
            <a:off x="3419475" y="4343400"/>
            <a:ext cx="858838" cy="785813"/>
            <a:chOff x="1751" y="1135"/>
            <a:chExt cx="2232" cy="2232"/>
          </a:xfrm>
        </p:grpSpPr>
        <p:sp>
          <p:nvSpPr>
            <p:cNvPr id="67694" name="Oval 5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95" name="Oval 6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96" name="Oval 6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97" name="Oval 6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595" name="Group 63"/>
          <p:cNvGrpSpPr>
            <a:grpSpLocks/>
          </p:cNvGrpSpPr>
          <p:nvPr/>
        </p:nvGrpSpPr>
        <p:grpSpPr bwMode="auto">
          <a:xfrm>
            <a:off x="6169025" y="2941638"/>
            <a:ext cx="858838" cy="785812"/>
            <a:chOff x="1751" y="1135"/>
            <a:chExt cx="2232" cy="2232"/>
          </a:xfrm>
        </p:grpSpPr>
        <p:sp>
          <p:nvSpPr>
            <p:cNvPr id="67690" name="Oval 6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91" name="Oval 6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92" name="Oval 6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93" name="Oval 6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596" name="Group 68"/>
          <p:cNvGrpSpPr>
            <a:grpSpLocks/>
          </p:cNvGrpSpPr>
          <p:nvPr/>
        </p:nvGrpSpPr>
        <p:grpSpPr bwMode="auto">
          <a:xfrm>
            <a:off x="6221413" y="4371975"/>
            <a:ext cx="858837" cy="785813"/>
            <a:chOff x="1751" y="1135"/>
            <a:chExt cx="2232" cy="2232"/>
          </a:xfrm>
        </p:grpSpPr>
        <p:sp>
          <p:nvSpPr>
            <p:cNvPr id="67686" name="Oval 6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87" name="Oval 7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88"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89" name="Oval 7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597" name="Group 73"/>
          <p:cNvGrpSpPr>
            <a:grpSpLocks/>
          </p:cNvGrpSpPr>
          <p:nvPr/>
        </p:nvGrpSpPr>
        <p:grpSpPr bwMode="auto">
          <a:xfrm>
            <a:off x="5081588" y="2724150"/>
            <a:ext cx="858837" cy="785813"/>
            <a:chOff x="1751" y="1135"/>
            <a:chExt cx="2232" cy="2232"/>
          </a:xfrm>
        </p:grpSpPr>
        <p:sp>
          <p:nvSpPr>
            <p:cNvPr id="67682" name="Oval 7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83" name="Oval 7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84"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85" name="Oval 7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598" name="Group 78"/>
          <p:cNvGrpSpPr>
            <a:grpSpLocks/>
          </p:cNvGrpSpPr>
          <p:nvPr/>
        </p:nvGrpSpPr>
        <p:grpSpPr bwMode="auto">
          <a:xfrm>
            <a:off x="1446213" y="2935288"/>
            <a:ext cx="858837" cy="785812"/>
            <a:chOff x="1751" y="1135"/>
            <a:chExt cx="2232" cy="2232"/>
          </a:xfrm>
        </p:grpSpPr>
        <p:sp>
          <p:nvSpPr>
            <p:cNvPr id="67678" name="Oval 7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79" name="Oval 8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80" name="Oval 8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81" name="Oval 8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599" name="Group 83"/>
          <p:cNvGrpSpPr>
            <a:grpSpLocks/>
          </p:cNvGrpSpPr>
          <p:nvPr/>
        </p:nvGrpSpPr>
        <p:grpSpPr bwMode="auto">
          <a:xfrm rot="3434755">
            <a:off x="5226050" y="4930776"/>
            <a:ext cx="858837" cy="785812"/>
            <a:chOff x="1751" y="1135"/>
            <a:chExt cx="2232" cy="2232"/>
          </a:xfrm>
        </p:grpSpPr>
        <p:sp>
          <p:nvSpPr>
            <p:cNvPr id="67674" name="Oval 8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75" name="Oval 8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76" name="Oval 8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77" name="Oval 8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600" name="Group 88"/>
          <p:cNvGrpSpPr>
            <a:grpSpLocks/>
          </p:cNvGrpSpPr>
          <p:nvPr/>
        </p:nvGrpSpPr>
        <p:grpSpPr bwMode="auto">
          <a:xfrm>
            <a:off x="2901950" y="5254625"/>
            <a:ext cx="858838" cy="858838"/>
            <a:chOff x="1828" y="3310"/>
            <a:chExt cx="541" cy="541"/>
          </a:xfrm>
        </p:grpSpPr>
        <p:sp>
          <p:nvSpPr>
            <p:cNvPr id="67670" name="Oval 89"/>
            <p:cNvSpPr>
              <a:spLocks noChangeArrowheads="1"/>
            </p:cNvSpPr>
            <p:nvPr/>
          </p:nvSpPr>
          <p:spPr bwMode="auto">
            <a:xfrm rot="-7753230">
              <a:off x="1852" y="351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71" name="Oval 90"/>
            <p:cNvSpPr>
              <a:spLocks noChangeArrowheads="1"/>
            </p:cNvSpPr>
            <p:nvPr/>
          </p:nvSpPr>
          <p:spPr bwMode="auto">
            <a:xfrm rot="-7753230">
              <a:off x="2093" y="357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72" name="Oval 91"/>
            <p:cNvSpPr>
              <a:spLocks noChangeArrowheads="1"/>
            </p:cNvSpPr>
            <p:nvPr/>
          </p:nvSpPr>
          <p:spPr bwMode="auto">
            <a:xfrm rot="10442717">
              <a:off x="1828" y="351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73" name="Oval 92"/>
            <p:cNvSpPr>
              <a:spLocks noChangeArrowheads="1"/>
            </p:cNvSpPr>
            <p:nvPr/>
          </p:nvSpPr>
          <p:spPr bwMode="auto">
            <a:xfrm rot="-4381553">
              <a:off x="1828" y="351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601" name="Group 93"/>
          <p:cNvGrpSpPr>
            <a:grpSpLocks/>
          </p:cNvGrpSpPr>
          <p:nvPr/>
        </p:nvGrpSpPr>
        <p:grpSpPr bwMode="auto">
          <a:xfrm>
            <a:off x="4049713" y="5264150"/>
            <a:ext cx="858837" cy="785813"/>
            <a:chOff x="1751" y="1135"/>
            <a:chExt cx="2232" cy="2232"/>
          </a:xfrm>
        </p:grpSpPr>
        <p:sp>
          <p:nvSpPr>
            <p:cNvPr id="67666" name="Oval 9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67" name="Oval 9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68" name="Oval 9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69" name="Oval 9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67602" name="Oval 98"/>
          <p:cNvSpPr>
            <a:spLocks noChangeArrowheads="1"/>
          </p:cNvSpPr>
          <p:nvPr/>
        </p:nvSpPr>
        <p:spPr bwMode="auto">
          <a:xfrm rot="-4956925">
            <a:off x="2708276" y="2582862"/>
            <a:ext cx="785812"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03" name="Oval 99"/>
          <p:cNvSpPr>
            <a:spLocks noChangeArrowheads="1"/>
          </p:cNvSpPr>
          <p:nvPr/>
        </p:nvSpPr>
        <p:spPr bwMode="auto">
          <a:xfrm rot="-4956925">
            <a:off x="3090863" y="26828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04" name="Oval 100"/>
          <p:cNvSpPr>
            <a:spLocks noChangeArrowheads="1"/>
          </p:cNvSpPr>
          <p:nvPr/>
        </p:nvSpPr>
        <p:spPr bwMode="auto">
          <a:xfrm rot="-8360977">
            <a:off x="2671763" y="25923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05" name="Oval 101"/>
          <p:cNvSpPr>
            <a:spLocks noChangeArrowheads="1"/>
          </p:cNvSpPr>
          <p:nvPr/>
        </p:nvSpPr>
        <p:spPr bwMode="auto">
          <a:xfrm rot="-1585247">
            <a:off x="2671763" y="25923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nvGrpSpPr>
          <p:cNvPr id="67606" name="Group 102"/>
          <p:cNvGrpSpPr>
            <a:grpSpLocks/>
          </p:cNvGrpSpPr>
          <p:nvPr/>
        </p:nvGrpSpPr>
        <p:grpSpPr bwMode="auto">
          <a:xfrm>
            <a:off x="5400675" y="3697288"/>
            <a:ext cx="858838" cy="785812"/>
            <a:chOff x="1751" y="1135"/>
            <a:chExt cx="2232" cy="2232"/>
          </a:xfrm>
        </p:grpSpPr>
        <p:sp>
          <p:nvSpPr>
            <p:cNvPr id="67662" name="Oval 103"/>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63" name="Oval 104"/>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64" name="Oval 10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65" name="Oval 106"/>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607" name="Group 107"/>
          <p:cNvGrpSpPr>
            <a:grpSpLocks/>
          </p:cNvGrpSpPr>
          <p:nvPr/>
        </p:nvGrpSpPr>
        <p:grpSpPr bwMode="auto">
          <a:xfrm rot="1626381">
            <a:off x="1901825" y="5641975"/>
            <a:ext cx="858838" cy="785813"/>
            <a:chOff x="1751" y="1135"/>
            <a:chExt cx="2232" cy="2232"/>
          </a:xfrm>
        </p:grpSpPr>
        <p:sp>
          <p:nvSpPr>
            <p:cNvPr id="67658" name="Oval 108"/>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59" name="Oval 109"/>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60" name="Oval 11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61" name="Oval 111"/>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608" name="Group 112"/>
          <p:cNvGrpSpPr>
            <a:grpSpLocks/>
          </p:cNvGrpSpPr>
          <p:nvPr/>
        </p:nvGrpSpPr>
        <p:grpSpPr bwMode="auto">
          <a:xfrm>
            <a:off x="1082675" y="4937125"/>
            <a:ext cx="858838" cy="785813"/>
            <a:chOff x="1751" y="1135"/>
            <a:chExt cx="2232" cy="2232"/>
          </a:xfrm>
        </p:grpSpPr>
        <p:sp>
          <p:nvSpPr>
            <p:cNvPr id="67654" name="Oval 113"/>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55" name="Oval 114"/>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56" name="Oval 11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57" name="Oval 116"/>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609" name="Group 117"/>
          <p:cNvGrpSpPr>
            <a:grpSpLocks/>
          </p:cNvGrpSpPr>
          <p:nvPr/>
        </p:nvGrpSpPr>
        <p:grpSpPr bwMode="auto">
          <a:xfrm>
            <a:off x="5965825" y="1970088"/>
            <a:ext cx="858838" cy="785812"/>
            <a:chOff x="1751" y="1135"/>
            <a:chExt cx="2232" cy="2232"/>
          </a:xfrm>
        </p:grpSpPr>
        <p:sp>
          <p:nvSpPr>
            <p:cNvPr id="67650" name="Oval 118"/>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51" name="Oval 119"/>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52" name="Oval 12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53" name="Oval 121"/>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610" name="Group 122"/>
          <p:cNvGrpSpPr>
            <a:grpSpLocks/>
          </p:cNvGrpSpPr>
          <p:nvPr/>
        </p:nvGrpSpPr>
        <p:grpSpPr bwMode="auto">
          <a:xfrm rot="879490">
            <a:off x="4841875" y="1671638"/>
            <a:ext cx="858838" cy="785812"/>
            <a:chOff x="1751" y="1135"/>
            <a:chExt cx="2232" cy="2232"/>
          </a:xfrm>
        </p:grpSpPr>
        <p:sp>
          <p:nvSpPr>
            <p:cNvPr id="67646" name="Oval 123"/>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47" name="Oval 124"/>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48" name="Oval 12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49" name="Oval 126"/>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611" name="Group 127"/>
          <p:cNvGrpSpPr>
            <a:grpSpLocks/>
          </p:cNvGrpSpPr>
          <p:nvPr/>
        </p:nvGrpSpPr>
        <p:grpSpPr bwMode="auto">
          <a:xfrm rot="1128729">
            <a:off x="3775075" y="1998663"/>
            <a:ext cx="858838" cy="785812"/>
            <a:chOff x="1751" y="1135"/>
            <a:chExt cx="2232" cy="2232"/>
          </a:xfrm>
        </p:grpSpPr>
        <p:sp>
          <p:nvSpPr>
            <p:cNvPr id="67642" name="Oval 128"/>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43" name="Oval 129"/>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44" name="Oval 13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45" name="Oval 131"/>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612" name="Group 132"/>
          <p:cNvGrpSpPr>
            <a:grpSpLocks/>
          </p:cNvGrpSpPr>
          <p:nvPr/>
        </p:nvGrpSpPr>
        <p:grpSpPr bwMode="auto">
          <a:xfrm rot="738582">
            <a:off x="1700213" y="1939925"/>
            <a:ext cx="858837" cy="785813"/>
            <a:chOff x="1751" y="1135"/>
            <a:chExt cx="2232" cy="2232"/>
          </a:xfrm>
        </p:grpSpPr>
        <p:sp>
          <p:nvSpPr>
            <p:cNvPr id="67638" name="Oval 133"/>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39" name="Oval 134"/>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40" name="Oval 13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41" name="Oval 136"/>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613" name="Group 137"/>
          <p:cNvGrpSpPr>
            <a:grpSpLocks/>
          </p:cNvGrpSpPr>
          <p:nvPr/>
        </p:nvGrpSpPr>
        <p:grpSpPr bwMode="auto">
          <a:xfrm rot="-3226531">
            <a:off x="6176963" y="5314950"/>
            <a:ext cx="858837" cy="785813"/>
            <a:chOff x="1751" y="1135"/>
            <a:chExt cx="2232" cy="2232"/>
          </a:xfrm>
        </p:grpSpPr>
        <p:sp>
          <p:nvSpPr>
            <p:cNvPr id="67634" name="Oval 138"/>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35" name="Oval 139"/>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36" name="Oval 14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37" name="Oval 141"/>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614" name="Group 142"/>
          <p:cNvGrpSpPr>
            <a:grpSpLocks/>
          </p:cNvGrpSpPr>
          <p:nvPr/>
        </p:nvGrpSpPr>
        <p:grpSpPr bwMode="auto">
          <a:xfrm>
            <a:off x="204788" y="4784725"/>
            <a:ext cx="858837" cy="785813"/>
            <a:chOff x="1751" y="1135"/>
            <a:chExt cx="2232" cy="2232"/>
          </a:xfrm>
        </p:grpSpPr>
        <p:sp>
          <p:nvSpPr>
            <p:cNvPr id="67630" name="Oval 143"/>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31" name="Oval 144"/>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32" name="Oval 14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33" name="Oval 146"/>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615" name="Group 147"/>
          <p:cNvGrpSpPr>
            <a:grpSpLocks/>
          </p:cNvGrpSpPr>
          <p:nvPr/>
        </p:nvGrpSpPr>
        <p:grpSpPr bwMode="auto">
          <a:xfrm>
            <a:off x="479425" y="5757863"/>
            <a:ext cx="858838" cy="785812"/>
            <a:chOff x="1751" y="1135"/>
            <a:chExt cx="2232" cy="2232"/>
          </a:xfrm>
        </p:grpSpPr>
        <p:sp>
          <p:nvSpPr>
            <p:cNvPr id="67626" name="Oval 148"/>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27" name="Oval 149"/>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28" name="Oval 15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29" name="Oval 151"/>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616" name="Group 152"/>
          <p:cNvGrpSpPr>
            <a:grpSpLocks/>
          </p:cNvGrpSpPr>
          <p:nvPr/>
        </p:nvGrpSpPr>
        <p:grpSpPr bwMode="auto">
          <a:xfrm>
            <a:off x="471488" y="2281238"/>
            <a:ext cx="858837" cy="785812"/>
            <a:chOff x="1751" y="1135"/>
            <a:chExt cx="2232" cy="2232"/>
          </a:xfrm>
        </p:grpSpPr>
        <p:sp>
          <p:nvSpPr>
            <p:cNvPr id="67622" name="Oval 153"/>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23" name="Oval 154"/>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24" name="Oval 15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25" name="Oval 156"/>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617" name="Group 157"/>
          <p:cNvGrpSpPr>
            <a:grpSpLocks/>
          </p:cNvGrpSpPr>
          <p:nvPr/>
        </p:nvGrpSpPr>
        <p:grpSpPr bwMode="auto">
          <a:xfrm>
            <a:off x="284163" y="3675063"/>
            <a:ext cx="858837" cy="785812"/>
            <a:chOff x="1751" y="1135"/>
            <a:chExt cx="2232" cy="2232"/>
          </a:xfrm>
        </p:grpSpPr>
        <p:sp>
          <p:nvSpPr>
            <p:cNvPr id="67618" name="Oval 158"/>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19" name="Oval 159"/>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20" name="Oval 16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21" name="Oval 161"/>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Tree>
    <p:extLst>
      <p:ext uri="{BB962C8B-B14F-4D97-AF65-F5344CB8AC3E}">
        <p14:creationId xmlns:p14="http://schemas.microsoft.com/office/powerpoint/2010/main" val="1247550327"/>
      </p:ext>
    </p:extLst>
  </p:cSld>
  <p:clrMapOvr>
    <a:masterClrMapping/>
  </p:clrMapOvr>
  <p:transition spd="slow">
    <p:wipe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altLang="en-US" smtClean="0"/>
              <a:t>Primary ionization</a:t>
            </a:r>
          </a:p>
        </p:txBody>
      </p:sp>
      <p:sp>
        <p:nvSpPr>
          <p:cNvPr id="68611"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00"/>
                </a:solidFill>
              </a:rPr>
              <a:t>e</a:t>
            </a:r>
            <a:r>
              <a:rPr lang="en-US" altLang="en-US" b="1" baseline="30000">
                <a:solidFill>
                  <a:srgbClr val="000000"/>
                </a:solidFill>
              </a:rPr>
              <a:t>-</a:t>
            </a:r>
          </a:p>
        </p:txBody>
      </p:sp>
      <p:sp>
        <p:nvSpPr>
          <p:cNvPr id="68612" name="Line 4"/>
          <p:cNvSpPr>
            <a:spLocks noChangeShapeType="1"/>
          </p:cNvSpPr>
          <p:nvPr/>
        </p:nvSpPr>
        <p:spPr bwMode="auto">
          <a:xfrm rot="-5400000">
            <a:off x="4756944" y="137319"/>
            <a:ext cx="12700" cy="7608888"/>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8613" name="Oval 5"/>
          <p:cNvSpPr>
            <a:spLocks noChangeArrowheads="1"/>
          </p:cNvSpPr>
          <p:nvPr/>
        </p:nvSpPr>
        <p:spPr bwMode="auto">
          <a:xfrm rot="-54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14" name="Oval 6"/>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15" name="Oval 7"/>
          <p:cNvSpPr>
            <a:spLocks noChangeArrowheads="1"/>
          </p:cNvSpPr>
          <p:nvPr/>
        </p:nvSpPr>
        <p:spPr bwMode="auto">
          <a:xfrm rot="-202832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nvGrpSpPr>
          <p:cNvPr id="68616" name="Group 8"/>
          <p:cNvGrpSpPr>
            <a:grpSpLocks/>
          </p:cNvGrpSpPr>
          <p:nvPr/>
        </p:nvGrpSpPr>
        <p:grpSpPr bwMode="auto">
          <a:xfrm>
            <a:off x="3935413" y="2941638"/>
            <a:ext cx="858837" cy="785812"/>
            <a:chOff x="1751" y="1135"/>
            <a:chExt cx="2232" cy="2232"/>
          </a:xfrm>
        </p:grpSpPr>
        <p:sp>
          <p:nvSpPr>
            <p:cNvPr id="68743" name="Oval 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44" name="Oval 1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45" name="Oval 1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46" name="Oval 1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17" name="Group 13"/>
          <p:cNvGrpSpPr>
            <a:grpSpLocks/>
          </p:cNvGrpSpPr>
          <p:nvPr/>
        </p:nvGrpSpPr>
        <p:grpSpPr bwMode="auto">
          <a:xfrm>
            <a:off x="1270000" y="3892550"/>
            <a:ext cx="858838" cy="785813"/>
            <a:chOff x="1751" y="1135"/>
            <a:chExt cx="2232" cy="2232"/>
          </a:xfrm>
        </p:grpSpPr>
        <p:sp>
          <p:nvSpPr>
            <p:cNvPr id="68739" name="Oval 1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40" name="Oval 1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41" name="Oval 1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42" name="Oval 1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18" name="Group 18"/>
          <p:cNvGrpSpPr>
            <a:grpSpLocks/>
          </p:cNvGrpSpPr>
          <p:nvPr/>
        </p:nvGrpSpPr>
        <p:grpSpPr bwMode="auto">
          <a:xfrm rot="1669699">
            <a:off x="4411663" y="3959225"/>
            <a:ext cx="858837" cy="785813"/>
            <a:chOff x="1751" y="1135"/>
            <a:chExt cx="2232" cy="2232"/>
          </a:xfrm>
        </p:grpSpPr>
        <p:sp>
          <p:nvSpPr>
            <p:cNvPr id="68735" name="Oval 1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36" name="Oval 2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37" name="Oval 2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38" name="Oval 2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19" name="Group 23"/>
          <p:cNvGrpSpPr>
            <a:grpSpLocks/>
          </p:cNvGrpSpPr>
          <p:nvPr/>
        </p:nvGrpSpPr>
        <p:grpSpPr bwMode="auto">
          <a:xfrm>
            <a:off x="2462213" y="3355975"/>
            <a:ext cx="858837" cy="785813"/>
            <a:chOff x="1751" y="1135"/>
            <a:chExt cx="2232" cy="2232"/>
          </a:xfrm>
        </p:grpSpPr>
        <p:sp>
          <p:nvSpPr>
            <p:cNvPr id="68731" name="Oval 2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32" name="Oval 2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33" name="Oval 2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34" name="Oval 2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20" name="Group 28"/>
          <p:cNvGrpSpPr>
            <a:grpSpLocks/>
          </p:cNvGrpSpPr>
          <p:nvPr/>
        </p:nvGrpSpPr>
        <p:grpSpPr bwMode="auto">
          <a:xfrm>
            <a:off x="7259638" y="3784600"/>
            <a:ext cx="858837" cy="785813"/>
            <a:chOff x="1751" y="1135"/>
            <a:chExt cx="2232" cy="2232"/>
          </a:xfrm>
        </p:grpSpPr>
        <p:sp>
          <p:nvSpPr>
            <p:cNvPr id="68727" name="Oval 2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28" name="Oval 3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29" name="Oval 3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30" name="Oval 3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21" name="Group 33"/>
          <p:cNvGrpSpPr>
            <a:grpSpLocks/>
          </p:cNvGrpSpPr>
          <p:nvPr/>
        </p:nvGrpSpPr>
        <p:grpSpPr bwMode="auto">
          <a:xfrm rot="1198672">
            <a:off x="2047875" y="4568825"/>
            <a:ext cx="858838" cy="785813"/>
            <a:chOff x="1751" y="1135"/>
            <a:chExt cx="2232" cy="2232"/>
          </a:xfrm>
        </p:grpSpPr>
        <p:sp>
          <p:nvSpPr>
            <p:cNvPr id="68723" name="Oval 3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24" name="Oval 3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25" name="Oval 3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26" name="Oval 3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22" name="Group 38"/>
          <p:cNvGrpSpPr>
            <a:grpSpLocks/>
          </p:cNvGrpSpPr>
          <p:nvPr/>
        </p:nvGrpSpPr>
        <p:grpSpPr bwMode="auto">
          <a:xfrm rot="-1425292">
            <a:off x="3419475" y="4343400"/>
            <a:ext cx="858838" cy="785813"/>
            <a:chOff x="1751" y="1135"/>
            <a:chExt cx="2232" cy="2232"/>
          </a:xfrm>
        </p:grpSpPr>
        <p:sp>
          <p:nvSpPr>
            <p:cNvPr id="68719" name="Oval 3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20" name="Oval 4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21" name="Oval 4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22" name="Oval 4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23" name="Group 43"/>
          <p:cNvGrpSpPr>
            <a:grpSpLocks/>
          </p:cNvGrpSpPr>
          <p:nvPr/>
        </p:nvGrpSpPr>
        <p:grpSpPr bwMode="auto">
          <a:xfrm>
            <a:off x="6169025" y="2941638"/>
            <a:ext cx="858838" cy="785812"/>
            <a:chOff x="1751" y="1135"/>
            <a:chExt cx="2232" cy="2232"/>
          </a:xfrm>
        </p:grpSpPr>
        <p:sp>
          <p:nvSpPr>
            <p:cNvPr id="68715" name="Oval 4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16" name="Oval 4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17" name="Oval 4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18" name="Oval 4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24" name="Group 48"/>
          <p:cNvGrpSpPr>
            <a:grpSpLocks/>
          </p:cNvGrpSpPr>
          <p:nvPr/>
        </p:nvGrpSpPr>
        <p:grpSpPr bwMode="auto">
          <a:xfrm>
            <a:off x="6221413" y="4371975"/>
            <a:ext cx="858837" cy="785813"/>
            <a:chOff x="1751" y="1135"/>
            <a:chExt cx="2232" cy="2232"/>
          </a:xfrm>
        </p:grpSpPr>
        <p:sp>
          <p:nvSpPr>
            <p:cNvPr id="68711" name="Oval 4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12" name="Oval 5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13" name="Oval 5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14" name="Oval 5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25" name="Group 53"/>
          <p:cNvGrpSpPr>
            <a:grpSpLocks/>
          </p:cNvGrpSpPr>
          <p:nvPr/>
        </p:nvGrpSpPr>
        <p:grpSpPr bwMode="auto">
          <a:xfrm>
            <a:off x="5081588" y="2724150"/>
            <a:ext cx="858837" cy="785813"/>
            <a:chOff x="1751" y="1135"/>
            <a:chExt cx="2232" cy="2232"/>
          </a:xfrm>
        </p:grpSpPr>
        <p:sp>
          <p:nvSpPr>
            <p:cNvPr id="68707" name="Oval 5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08" name="Oval 5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09" name="Oval 5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10" name="Oval 5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26" name="Group 58"/>
          <p:cNvGrpSpPr>
            <a:grpSpLocks/>
          </p:cNvGrpSpPr>
          <p:nvPr/>
        </p:nvGrpSpPr>
        <p:grpSpPr bwMode="auto">
          <a:xfrm>
            <a:off x="1446213" y="2935288"/>
            <a:ext cx="858837" cy="785812"/>
            <a:chOff x="1751" y="1135"/>
            <a:chExt cx="2232" cy="2232"/>
          </a:xfrm>
        </p:grpSpPr>
        <p:sp>
          <p:nvSpPr>
            <p:cNvPr id="68703" name="Oval 5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04" name="Oval 6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05" name="Oval 6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06" name="Oval 6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27" name="Group 63"/>
          <p:cNvGrpSpPr>
            <a:grpSpLocks/>
          </p:cNvGrpSpPr>
          <p:nvPr/>
        </p:nvGrpSpPr>
        <p:grpSpPr bwMode="auto">
          <a:xfrm rot="3434755">
            <a:off x="5226050" y="4930776"/>
            <a:ext cx="858837" cy="785812"/>
            <a:chOff x="1751" y="1135"/>
            <a:chExt cx="2232" cy="2232"/>
          </a:xfrm>
        </p:grpSpPr>
        <p:sp>
          <p:nvSpPr>
            <p:cNvPr id="68699" name="Oval 6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00" name="Oval 6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01" name="Oval 6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02" name="Oval 6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28" name="Group 68"/>
          <p:cNvGrpSpPr>
            <a:grpSpLocks/>
          </p:cNvGrpSpPr>
          <p:nvPr/>
        </p:nvGrpSpPr>
        <p:grpSpPr bwMode="auto">
          <a:xfrm rot="-2353230">
            <a:off x="2903538" y="5292725"/>
            <a:ext cx="858837" cy="785813"/>
            <a:chOff x="1751" y="1135"/>
            <a:chExt cx="2232" cy="2232"/>
          </a:xfrm>
        </p:grpSpPr>
        <p:sp>
          <p:nvSpPr>
            <p:cNvPr id="68695" name="Oval 6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96" name="Oval 7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97"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98" name="Oval 7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29" name="Group 73"/>
          <p:cNvGrpSpPr>
            <a:grpSpLocks/>
          </p:cNvGrpSpPr>
          <p:nvPr/>
        </p:nvGrpSpPr>
        <p:grpSpPr bwMode="auto">
          <a:xfrm>
            <a:off x="4049713" y="5264150"/>
            <a:ext cx="858837" cy="785813"/>
            <a:chOff x="1751" y="1135"/>
            <a:chExt cx="2232" cy="2232"/>
          </a:xfrm>
        </p:grpSpPr>
        <p:sp>
          <p:nvSpPr>
            <p:cNvPr id="68691" name="Oval 7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92" name="Oval 7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93"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94" name="Oval 7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30" name="Group 78"/>
          <p:cNvGrpSpPr>
            <a:grpSpLocks/>
          </p:cNvGrpSpPr>
          <p:nvPr/>
        </p:nvGrpSpPr>
        <p:grpSpPr bwMode="auto">
          <a:xfrm rot="443076">
            <a:off x="2671763" y="2303463"/>
            <a:ext cx="858837" cy="785812"/>
            <a:chOff x="1751" y="1135"/>
            <a:chExt cx="2232" cy="2232"/>
          </a:xfrm>
        </p:grpSpPr>
        <p:sp>
          <p:nvSpPr>
            <p:cNvPr id="68687" name="Oval 7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88" name="Oval 8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89" name="Oval 8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90" name="Oval 8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31" name="Group 83"/>
          <p:cNvGrpSpPr>
            <a:grpSpLocks/>
          </p:cNvGrpSpPr>
          <p:nvPr/>
        </p:nvGrpSpPr>
        <p:grpSpPr bwMode="auto">
          <a:xfrm>
            <a:off x="5400675" y="3697288"/>
            <a:ext cx="858838" cy="785812"/>
            <a:chOff x="1751" y="1135"/>
            <a:chExt cx="2232" cy="2232"/>
          </a:xfrm>
        </p:grpSpPr>
        <p:sp>
          <p:nvSpPr>
            <p:cNvPr id="68683" name="Oval 8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84" name="Oval 8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85" name="Oval 8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86" name="Oval 8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32" name="Group 88"/>
          <p:cNvGrpSpPr>
            <a:grpSpLocks/>
          </p:cNvGrpSpPr>
          <p:nvPr/>
        </p:nvGrpSpPr>
        <p:grpSpPr bwMode="auto">
          <a:xfrm rot="1626381">
            <a:off x="1901825" y="5641975"/>
            <a:ext cx="858838" cy="785813"/>
            <a:chOff x="1751" y="1135"/>
            <a:chExt cx="2232" cy="2232"/>
          </a:xfrm>
        </p:grpSpPr>
        <p:sp>
          <p:nvSpPr>
            <p:cNvPr id="68679" name="Oval 8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80" name="Oval 9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81" name="Oval 9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82" name="Oval 9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33" name="Group 93"/>
          <p:cNvGrpSpPr>
            <a:grpSpLocks/>
          </p:cNvGrpSpPr>
          <p:nvPr/>
        </p:nvGrpSpPr>
        <p:grpSpPr bwMode="auto">
          <a:xfrm>
            <a:off x="1082675" y="4937125"/>
            <a:ext cx="858838" cy="785813"/>
            <a:chOff x="1751" y="1135"/>
            <a:chExt cx="2232" cy="2232"/>
          </a:xfrm>
        </p:grpSpPr>
        <p:sp>
          <p:nvSpPr>
            <p:cNvPr id="68675" name="Oval 9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76" name="Oval 9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77" name="Oval 9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78" name="Oval 9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34" name="Group 98"/>
          <p:cNvGrpSpPr>
            <a:grpSpLocks/>
          </p:cNvGrpSpPr>
          <p:nvPr/>
        </p:nvGrpSpPr>
        <p:grpSpPr bwMode="auto">
          <a:xfrm>
            <a:off x="5965825" y="1970088"/>
            <a:ext cx="858838" cy="785812"/>
            <a:chOff x="1751" y="1135"/>
            <a:chExt cx="2232" cy="2232"/>
          </a:xfrm>
        </p:grpSpPr>
        <p:sp>
          <p:nvSpPr>
            <p:cNvPr id="68671" name="Oval 9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72" name="Oval 10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73" name="Oval 10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74" name="Oval 10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35" name="Group 103"/>
          <p:cNvGrpSpPr>
            <a:grpSpLocks/>
          </p:cNvGrpSpPr>
          <p:nvPr/>
        </p:nvGrpSpPr>
        <p:grpSpPr bwMode="auto">
          <a:xfrm rot="879490">
            <a:off x="4841875" y="1671638"/>
            <a:ext cx="858838" cy="785812"/>
            <a:chOff x="1751" y="1135"/>
            <a:chExt cx="2232" cy="2232"/>
          </a:xfrm>
        </p:grpSpPr>
        <p:sp>
          <p:nvSpPr>
            <p:cNvPr id="68667" name="Oval 10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68" name="Oval 10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69" name="Oval 10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70" name="Oval 10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36" name="Group 108"/>
          <p:cNvGrpSpPr>
            <a:grpSpLocks/>
          </p:cNvGrpSpPr>
          <p:nvPr/>
        </p:nvGrpSpPr>
        <p:grpSpPr bwMode="auto">
          <a:xfrm rot="1128729">
            <a:off x="3775075" y="1998663"/>
            <a:ext cx="858838" cy="785812"/>
            <a:chOff x="1751" y="1135"/>
            <a:chExt cx="2232" cy="2232"/>
          </a:xfrm>
        </p:grpSpPr>
        <p:sp>
          <p:nvSpPr>
            <p:cNvPr id="68663" name="Oval 10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64" name="Oval 11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65" name="Oval 11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66" name="Oval 11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37" name="Group 113"/>
          <p:cNvGrpSpPr>
            <a:grpSpLocks/>
          </p:cNvGrpSpPr>
          <p:nvPr/>
        </p:nvGrpSpPr>
        <p:grpSpPr bwMode="auto">
          <a:xfrm rot="738582">
            <a:off x="1700213" y="1939925"/>
            <a:ext cx="858837" cy="785813"/>
            <a:chOff x="1751" y="1135"/>
            <a:chExt cx="2232" cy="2232"/>
          </a:xfrm>
        </p:grpSpPr>
        <p:sp>
          <p:nvSpPr>
            <p:cNvPr id="68659" name="Oval 11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60" name="Oval 11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61" name="Oval 11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62" name="Oval 11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38" name="Group 118"/>
          <p:cNvGrpSpPr>
            <a:grpSpLocks/>
          </p:cNvGrpSpPr>
          <p:nvPr/>
        </p:nvGrpSpPr>
        <p:grpSpPr bwMode="auto">
          <a:xfrm rot="-3226531">
            <a:off x="6176963" y="5314950"/>
            <a:ext cx="858837" cy="785813"/>
            <a:chOff x="1751" y="1135"/>
            <a:chExt cx="2232" cy="2232"/>
          </a:xfrm>
        </p:grpSpPr>
        <p:sp>
          <p:nvSpPr>
            <p:cNvPr id="68655" name="Oval 11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56" name="Oval 12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57" name="Oval 12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58" name="Oval 12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39" name="Group 123"/>
          <p:cNvGrpSpPr>
            <a:grpSpLocks/>
          </p:cNvGrpSpPr>
          <p:nvPr/>
        </p:nvGrpSpPr>
        <p:grpSpPr bwMode="auto">
          <a:xfrm>
            <a:off x="204788" y="4784725"/>
            <a:ext cx="858837" cy="785813"/>
            <a:chOff x="1751" y="1135"/>
            <a:chExt cx="2232" cy="2232"/>
          </a:xfrm>
        </p:grpSpPr>
        <p:sp>
          <p:nvSpPr>
            <p:cNvPr id="68651" name="Oval 12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52" name="Oval 12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53" name="Oval 12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54" name="Oval 12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40" name="Group 128"/>
          <p:cNvGrpSpPr>
            <a:grpSpLocks/>
          </p:cNvGrpSpPr>
          <p:nvPr/>
        </p:nvGrpSpPr>
        <p:grpSpPr bwMode="auto">
          <a:xfrm>
            <a:off x="479425" y="5757863"/>
            <a:ext cx="858838" cy="785812"/>
            <a:chOff x="1751" y="1135"/>
            <a:chExt cx="2232" cy="2232"/>
          </a:xfrm>
        </p:grpSpPr>
        <p:sp>
          <p:nvSpPr>
            <p:cNvPr id="68647" name="Oval 12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48" name="Oval 13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49" name="Oval 13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50" name="Oval 13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41" name="Group 133"/>
          <p:cNvGrpSpPr>
            <a:grpSpLocks/>
          </p:cNvGrpSpPr>
          <p:nvPr/>
        </p:nvGrpSpPr>
        <p:grpSpPr bwMode="auto">
          <a:xfrm>
            <a:off x="471488" y="2281238"/>
            <a:ext cx="858837" cy="785812"/>
            <a:chOff x="1751" y="1135"/>
            <a:chExt cx="2232" cy="2232"/>
          </a:xfrm>
        </p:grpSpPr>
        <p:sp>
          <p:nvSpPr>
            <p:cNvPr id="68643" name="Oval 13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44" name="Oval 13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45" name="Oval 13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46" name="Oval 13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68642" name="Text Box 138"/>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spTree>
    <p:extLst>
      <p:ext uri="{BB962C8B-B14F-4D97-AF65-F5344CB8AC3E}">
        <p14:creationId xmlns:p14="http://schemas.microsoft.com/office/powerpoint/2010/main" val="335246851"/>
      </p:ext>
    </p:extLst>
  </p:cSld>
  <p:clrMapOvr>
    <a:masterClrMapping/>
  </p:clrMapOvr>
  <p:transition spd="slow">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ltLang="en-US" smtClean="0"/>
              <a:t>Secondary ionizations</a:t>
            </a:r>
          </a:p>
        </p:txBody>
      </p:sp>
      <p:sp>
        <p:nvSpPr>
          <p:cNvPr id="69635"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sp>
        <p:nvSpPr>
          <p:cNvPr id="69636" name="Line 4"/>
          <p:cNvSpPr>
            <a:spLocks noChangeShapeType="1"/>
          </p:cNvSpPr>
          <p:nvPr/>
        </p:nvSpPr>
        <p:spPr bwMode="auto">
          <a:xfrm rot="-5400000">
            <a:off x="4756944" y="137319"/>
            <a:ext cx="12700" cy="7608888"/>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9637" name="Oval 5"/>
          <p:cNvSpPr>
            <a:spLocks noChangeArrowheads="1"/>
          </p:cNvSpPr>
          <p:nvPr/>
        </p:nvSpPr>
        <p:spPr bwMode="auto">
          <a:xfrm rot="-54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638" name="Oval 6"/>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639" name="Oval 7"/>
          <p:cNvSpPr>
            <a:spLocks noChangeArrowheads="1"/>
          </p:cNvSpPr>
          <p:nvPr/>
        </p:nvSpPr>
        <p:spPr bwMode="auto">
          <a:xfrm rot="-202832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nvGrpSpPr>
          <p:cNvPr id="69640" name="Group 8"/>
          <p:cNvGrpSpPr>
            <a:grpSpLocks/>
          </p:cNvGrpSpPr>
          <p:nvPr/>
        </p:nvGrpSpPr>
        <p:grpSpPr bwMode="auto">
          <a:xfrm>
            <a:off x="3935413" y="2941638"/>
            <a:ext cx="858837" cy="785812"/>
            <a:chOff x="1751" y="1135"/>
            <a:chExt cx="2232" cy="2232"/>
          </a:xfrm>
        </p:grpSpPr>
        <p:sp>
          <p:nvSpPr>
            <p:cNvPr id="69773" name="Oval 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74" name="Oval 1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75" name="Oval 1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76" name="Oval 1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69641" name="Oval 13"/>
          <p:cNvSpPr>
            <a:spLocks noChangeArrowheads="1"/>
          </p:cNvSpPr>
          <p:nvPr/>
        </p:nvSpPr>
        <p:spPr bwMode="auto">
          <a:xfrm rot="-5400000">
            <a:off x="1689100" y="4271963"/>
            <a:ext cx="20637"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642" name="Oval 14"/>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643" name="Oval 15"/>
          <p:cNvSpPr>
            <a:spLocks noChangeArrowheads="1"/>
          </p:cNvSpPr>
          <p:nvPr/>
        </p:nvSpPr>
        <p:spPr bwMode="auto">
          <a:xfrm rot="-202832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644" name="Oval 16"/>
          <p:cNvSpPr>
            <a:spLocks noChangeArrowheads="1"/>
          </p:cNvSpPr>
          <p:nvPr/>
        </p:nvSpPr>
        <p:spPr bwMode="auto">
          <a:xfrm rot="-54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645" name="Oval 17"/>
          <p:cNvSpPr>
            <a:spLocks noChangeArrowheads="1"/>
          </p:cNvSpPr>
          <p:nvPr/>
        </p:nvSpPr>
        <p:spPr bwMode="auto">
          <a:xfrm rot="-5400000">
            <a:off x="2881313" y="373538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646" name="Oval 18"/>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647" name="Oval 19"/>
          <p:cNvSpPr>
            <a:spLocks noChangeArrowheads="1"/>
          </p:cNvSpPr>
          <p:nvPr/>
        </p:nvSpPr>
        <p:spPr bwMode="auto">
          <a:xfrm rot="-54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648" name="Oval 20"/>
          <p:cNvSpPr>
            <a:spLocks noChangeArrowheads="1"/>
          </p:cNvSpPr>
          <p:nvPr/>
        </p:nvSpPr>
        <p:spPr bwMode="auto">
          <a:xfrm rot="-5400000">
            <a:off x="7678738" y="4164013"/>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649" name="Oval 21"/>
          <p:cNvSpPr>
            <a:spLocks noChangeArrowheads="1"/>
          </p:cNvSpPr>
          <p:nvPr/>
        </p:nvSpPr>
        <p:spPr bwMode="auto">
          <a:xfrm rot="-2028322">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nvGrpSpPr>
          <p:cNvPr id="69650" name="Group 22"/>
          <p:cNvGrpSpPr>
            <a:grpSpLocks/>
          </p:cNvGrpSpPr>
          <p:nvPr/>
        </p:nvGrpSpPr>
        <p:grpSpPr bwMode="auto">
          <a:xfrm rot="1198672">
            <a:off x="2047875" y="4568825"/>
            <a:ext cx="858838" cy="785813"/>
            <a:chOff x="1751" y="1135"/>
            <a:chExt cx="2232" cy="2232"/>
          </a:xfrm>
        </p:grpSpPr>
        <p:sp>
          <p:nvSpPr>
            <p:cNvPr id="69769" name="Oval 23"/>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70" name="Oval 24"/>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71" name="Oval 2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72" name="Oval 26"/>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9651" name="Group 27"/>
          <p:cNvGrpSpPr>
            <a:grpSpLocks/>
          </p:cNvGrpSpPr>
          <p:nvPr/>
        </p:nvGrpSpPr>
        <p:grpSpPr bwMode="auto">
          <a:xfrm rot="-1425292">
            <a:off x="3419475" y="4343400"/>
            <a:ext cx="858838" cy="785813"/>
            <a:chOff x="1751" y="1135"/>
            <a:chExt cx="2232" cy="2232"/>
          </a:xfrm>
        </p:grpSpPr>
        <p:sp>
          <p:nvSpPr>
            <p:cNvPr id="69765" name="Oval 28"/>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66" name="Oval 29"/>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67" name="Oval 3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68" name="Oval 31"/>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9652" name="Group 32"/>
          <p:cNvGrpSpPr>
            <a:grpSpLocks/>
          </p:cNvGrpSpPr>
          <p:nvPr/>
        </p:nvGrpSpPr>
        <p:grpSpPr bwMode="auto">
          <a:xfrm>
            <a:off x="6169025" y="2941638"/>
            <a:ext cx="858838" cy="785812"/>
            <a:chOff x="1751" y="1135"/>
            <a:chExt cx="2232" cy="2232"/>
          </a:xfrm>
        </p:grpSpPr>
        <p:sp>
          <p:nvSpPr>
            <p:cNvPr id="69761" name="Oval 33"/>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62" name="Oval 34"/>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63" name="Oval 3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64" name="Oval 36"/>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9653" name="Group 37"/>
          <p:cNvGrpSpPr>
            <a:grpSpLocks/>
          </p:cNvGrpSpPr>
          <p:nvPr/>
        </p:nvGrpSpPr>
        <p:grpSpPr bwMode="auto">
          <a:xfrm>
            <a:off x="6221413" y="4371975"/>
            <a:ext cx="858837" cy="785813"/>
            <a:chOff x="1751" y="1135"/>
            <a:chExt cx="2232" cy="2232"/>
          </a:xfrm>
        </p:grpSpPr>
        <p:sp>
          <p:nvSpPr>
            <p:cNvPr id="69757" name="Oval 38"/>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58" name="Oval 39"/>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59" name="Oval 4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60" name="Oval 41"/>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9654" name="Group 42"/>
          <p:cNvGrpSpPr>
            <a:grpSpLocks/>
          </p:cNvGrpSpPr>
          <p:nvPr/>
        </p:nvGrpSpPr>
        <p:grpSpPr bwMode="auto">
          <a:xfrm>
            <a:off x="5081588" y="2724150"/>
            <a:ext cx="858837" cy="785813"/>
            <a:chOff x="1751" y="1135"/>
            <a:chExt cx="2232" cy="2232"/>
          </a:xfrm>
        </p:grpSpPr>
        <p:sp>
          <p:nvSpPr>
            <p:cNvPr id="69753" name="Oval 43"/>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54" name="Oval 44"/>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55" name="Oval 4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56" name="Oval 46"/>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9655" name="Group 47"/>
          <p:cNvGrpSpPr>
            <a:grpSpLocks/>
          </p:cNvGrpSpPr>
          <p:nvPr/>
        </p:nvGrpSpPr>
        <p:grpSpPr bwMode="auto">
          <a:xfrm>
            <a:off x="1446213" y="2935288"/>
            <a:ext cx="858837" cy="785812"/>
            <a:chOff x="1751" y="1135"/>
            <a:chExt cx="2232" cy="2232"/>
          </a:xfrm>
        </p:grpSpPr>
        <p:sp>
          <p:nvSpPr>
            <p:cNvPr id="69749" name="Oval 48"/>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50" name="Oval 49"/>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51" name="Oval 5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52" name="Oval 51"/>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9656" name="Group 52"/>
          <p:cNvGrpSpPr>
            <a:grpSpLocks/>
          </p:cNvGrpSpPr>
          <p:nvPr/>
        </p:nvGrpSpPr>
        <p:grpSpPr bwMode="auto">
          <a:xfrm rot="3434755">
            <a:off x="5226050" y="4930776"/>
            <a:ext cx="858837" cy="785812"/>
            <a:chOff x="1751" y="1135"/>
            <a:chExt cx="2232" cy="2232"/>
          </a:xfrm>
        </p:grpSpPr>
        <p:sp>
          <p:nvSpPr>
            <p:cNvPr id="69745" name="Oval 53"/>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46" name="Oval 54"/>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47" name="Oval 5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48" name="Oval 56"/>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9657" name="Group 57"/>
          <p:cNvGrpSpPr>
            <a:grpSpLocks/>
          </p:cNvGrpSpPr>
          <p:nvPr/>
        </p:nvGrpSpPr>
        <p:grpSpPr bwMode="auto">
          <a:xfrm rot="-2353230">
            <a:off x="2903538" y="5292725"/>
            <a:ext cx="858837" cy="785813"/>
            <a:chOff x="1751" y="1135"/>
            <a:chExt cx="2232" cy="2232"/>
          </a:xfrm>
        </p:grpSpPr>
        <p:sp>
          <p:nvSpPr>
            <p:cNvPr id="69741" name="Oval 58"/>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42" name="Oval 59"/>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43" name="Oval 6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44" name="Oval 61"/>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9658" name="Group 62"/>
          <p:cNvGrpSpPr>
            <a:grpSpLocks/>
          </p:cNvGrpSpPr>
          <p:nvPr/>
        </p:nvGrpSpPr>
        <p:grpSpPr bwMode="auto">
          <a:xfrm>
            <a:off x="4049713" y="5264150"/>
            <a:ext cx="858837" cy="785813"/>
            <a:chOff x="1751" y="1135"/>
            <a:chExt cx="2232" cy="2232"/>
          </a:xfrm>
        </p:grpSpPr>
        <p:sp>
          <p:nvSpPr>
            <p:cNvPr id="69737" name="Oval 63"/>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38" name="Oval 64"/>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39" name="Oval 6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40" name="Oval 66"/>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9659" name="Group 67"/>
          <p:cNvGrpSpPr>
            <a:grpSpLocks/>
          </p:cNvGrpSpPr>
          <p:nvPr/>
        </p:nvGrpSpPr>
        <p:grpSpPr bwMode="auto">
          <a:xfrm rot="443076">
            <a:off x="2671763" y="2303463"/>
            <a:ext cx="858837" cy="785812"/>
            <a:chOff x="1751" y="1135"/>
            <a:chExt cx="2232" cy="2232"/>
          </a:xfrm>
        </p:grpSpPr>
        <p:sp>
          <p:nvSpPr>
            <p:cNvPr id="69733" name="Oval 68"/>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34" name="Oval 69"/>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35" name="Oval 7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36" name="Oval 71"/>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69660" name="Oval 72"/>
          <p:cNvSpPr>
            <a:spLocks noChangeArrowheads="1"/>
          </p:cNvSpPr>
          <p:nvPr/>
        </p:nvSpPr>
        <p:spPr bwMode="auto">
          <a:xfrm rot="-5400000">
            <a:off x="5819775" y="4076700"/>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661" name="Oval 73"/>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662" name="Oval 74"/>
          <p:cNvSpPr>
            <a:spLocks noChangeArrowheads="1"/>
          </p:cNvSpPr>
          <p:nvPr/>
        </p:nvSpPr>
        <p:spPr bwMode="auto">
          <a:xfrm rot="-202832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nvGrpSpPr>
          <p:cNvPr id="69663" name="Group 75"/>
          <p:cNvGrpSpPr>
            <a:grpSpLocks/>
          </p:cNvGrpSpPr>
          <p:nvPr/>
        </p:nvGrpSpPr>
        <p:grpSpPr bwMode="auto">
          <a:xfrm rot="1626381">
            <a:off x="1901825" y="5641975"/>
            <a:ext cx="858838" cy="785813"/>
            <a:chOff x="1751" y="1135"/>
            <a:chExt cx="2232" cy="2232"/>
          </a:xfrm>
        </p:grpSpPr>
        <p:sp>
          <p:nvSpPr>
            <p:cNvPr id="69729" name="Oval 76"/>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30" name="Oval 77"/>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31" name="Oval 7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32" name="Oval 79"/>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9664" name="Group 80"/>
          <p:cNvGrpSpPr>
            <a:grpSpLocks/>
          </p:cNvGrpSpPr>
          <p:nvPr/>
        </p:nvGrpSpPr>
        <p:grpSpPr bwMode="auto">
          <a:xfrm>
            <a:off x="1082675" y="4937125"/>
            <a:ext cx="858838" cy="785813"/>
            <a:chOff x="1751" y="1135"/>
            <a:chExt cx="2232" cy="2232"/>
          </a:xfrm>
        </p:grpSpPr>
        <p:sp>
          <p:nvSpPr>
            <p:cNvPr id="69725" name="Oval 81"/>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26" name="Oval 82"/>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27" name="Oval 8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28" name="Oval 84"/>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9665" name="Group 85"/>
          <p:cNvGrpSpPr>
            <a:grpSpLocks/>
          </p:cNvGrpSpPr>
          <p:nvPr/>
        </p:nvGrpSpPr>
        <p:grpSpPr bwMode="auto">
          <a:xfrm>
            <a:off x="5965825" y="1970088"/>
            <a:ext cx="858838" cy="785812"/>
            <a:chOff x="1751" y="1135"/>
            <a:chExt cx="2232" cy="2232"/>
          </a:xfrm>
        </p:grpSpPr>
        <p:sp>
          <p:nvSpPr>
            <p:cNvPr id="69721" name="Oval 86"/>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22" name="Oval 87"/>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23" name="Oval 8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24" name="Oval 89"/>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9666" name="Group 90"/>
          <p:cNvGrpSpPr>
            <a:grpSpLocks/>
          </p:cNvGrpSpPr>
          <p:nvPr/>
        </p:nvGrpSpPr>
        <p:grpSpPr bwMode="auto">
          <a:xfrm rot="879490">
            <a:off x="4841875" y="1671638"/>
            <a:ext cx="858838" cy="785812"/>
            <a:chOff x="1751" y="1135"/>
            <a:chExt cx="2232" cy="2232"/>
          </a:xfrm>
        </p:grpSpPr>
        <p:sp>
          <p:nvSpPr>
            <p:cNvPr id="69717" name="Oval 91"/>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18" name="Oval 92"/>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19" name="Oval 9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20" name="Oval 94"/>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9667" name="Group 95"/>
          <p:cNvGrpSpPr>
            <a:grpSpLocks/>
          </p:cNvGrpSpPr>
          <p:nvPr/>
        </p:nvGrpSpPr>
        <p:grpSpPr bwMode="auto">
          <a:xfrm rot="1128729">
            <a:off x="3775075" y="1998663"/>
            <a:ext cx="858838" cy="785812"/>
            <a:chOff x="1751" y="1135"/>
            <a:chExt cx="2232" cy="2232"/>
          </a:xfrm>
        </p:grpSpPr>
        <p:sp>
          <p:nvSpPr>
            <p:cNvPr id="69713" name="Oval 96"/>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14" name="Oval 97"/>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15" name="Oval 9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16" name="Oval 99"/>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9668" name="Group 100"/>
          <p:cNvGrpSpPr>
            <a:grpSpLocks/>
          </p:cNvGrpSpPr>
          <p:nvPr/>
        </p:nvGrpSpPr>
        <p:grpSpPr bwMode="auto">
          <a:xfrm rot="738582">
            <a:off x="1700213" y="1939925"/>
            <a:ext cx="858837" cy="785813"/>
            <a:chOff x="1751" y="1135"/>
            <a:chExt cx="2232" cy="2232"/>
          </a:xfrm>
        </p:grpSpPr>
        <p:sp>
          <p:nvSpPr>
            <p:cNvPr id="69709" name="Oval 101"/>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10" name="Oval 102"/>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11" name="Oval 10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12" name="Oval 104"/>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9669" name="Group 105"/>
          <p:cNvGrpSpPr>
            <a:grpSpLocks/>
          </p:cNvGrpSpPr>
          <p:nvPr/>
        </p:nvGrpSpPr>
        <p:grpSpPr bwMode="auto">
          <a:xfrm rot="-3226531">
            <a:off x="6176963" y="5314950"/>
            <a:ext cx="858837" cy="785813"/>
            <a:chOff x="1751" y="1135"/>
            <a:chExt cx="2232" cy="2232"/>
          </a:xfrm>
        </p:grpSpPr>
        <p:sp>
          <p:nvSpPr>
            <p:cNvPr id="69705" name="Oval 106"/>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06" name="Oval 107"/>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07" name="Oval 10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08" name="Oval 109"/>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9670" name="Group 110"/>
          <p:cNvGrpSpPr>
            <a:grpSpLocks/>
          </p:cNvGrpSpPr>
          <p:nvPr/>
        </p:nvGrpSpPr>
        <p:grpSpPr bwMode="auto">
          <a:xfrm>
            <a:off x="204788" y="4784725"/>
            <a:ext cx="858837" cy="785813"/>
            <a:chOff x="1751" y="1135"/>
            <a:chExt cx="2232" cy="2232"/>
          </a:xfrm>
        </p:grpSpPr>
        <p:sp>
          <p:nvSpPr>
            <p:cNvPr id="69701" name="Oval 111"/>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02" name="Oval 112"/>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03" name="Oval 11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04" name="Oval 114"/>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9671" name="Group 115"/>
          <p:cNvGrpSpPr>
            <a:grpSpLocks/>
          </p:cNvGrpSpPr>
          <p:nvPr/>
        </p:nvGrpSpPr>
        <p:grpSpPr bwMode="auto">
          <a:xfrm>
            <a:off x="479425" y="5757863"/>
            <a:ext cx="858838" cy="785812"/>
            <a:chOff x="1751" y="1135"/>
            <a:chExt cx="2232" cy="2232"/>
          </a:xfrm>
        </p:grpSpPr>
        <p:sp>
          <p:nvSpPr>
            <p:cNvPr id="69697" name="Oval 116"/>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698" name="Oval 117"/>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699" name="Oval 11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00" name="Oval 119"/>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69672" name="Line 120"/>
          <p:cNvSpPr>
            <a:spLocks noChangeShapeType="1"/>
          </p:cNvSpPr>
          <p:nvPr/>
        </p:nvSpPr>
        <p:spPr bwMode="auto">
          <a:xfrm flipV="1">
            <a:off x="7673975" y="2679700"/>
            <a:ext cx="725488" cy="124460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9673" name="Line 121"/>
          <p:cNvSpPr>
            <a:spLocks noChangeShapeType="1"/>
          </p:cNvSpPr>
          <p:nvPr/>
        </p:nvSpPr>
        <p:spPr bwMode="auto">
          <a:xfrm rot="-8434833" flipH="1" flipV="1">
            <a:off x="2424113" y="4284663"/>
            <a:ext cx="1322387" cy="969962"/>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9674" name="Line 122"/>
          <p:cNvSpPr>
            <a:spLocks noChangeShapeType="1"/>
          </p:cNvSpPr>
          <p:nvPr/>
        </p:nvSpPr>
        <p:spPr bwMode="auto">
          <a:xfrm flipV="1">
            <a:off x="1687513" y="3527425"/>
            <a:ext cx="85725" cy="417513"/>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9675" name="Line 123"/>
          <p:cNvSpPr>
            <a:spLocks noChangeShapeType="1"/>
          </p:cNvSpPr>
          <p:nvPr/>
        </p:nvSpPr>
        <p:spPr bwMode="auto">
          <a:xfrm>
            <a:off x="5829300" y="3952875"/>
            <a:ext cx="536575" cy="165735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9676" name="Line 124"/>
          <p:cNvSpPr>
            <a:spLocks noChangeShapeType="1"/>
          </p:cNvSpPr>
          <p:nvPr/>
        </p:nvSpPr>
        <p:spPr bwMode="auto">
          <a:xfrm flipH="1" flipV="1">
            <a:off x="4500563" y="3443288"/>
            <a:ext cx="131762" cy="5175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nvGrpSpPr>
          <p:cNvPr id="69677" name="Group 125"/>
          <p:cNvGrpSpPr>
            <a:grpSpLocks/>
          </p:cNvGrpSpPr>
          <p:nvPr/>
        </p:nvGrpSpPr>
        <p:grpSpPr bwMode="auto">
          <a:xfrm>
            <a:off x="471488" y="2281238"/>
            <a:ext cx="858837" cy="785812"/>
            <a:chOff x="1751" y="1135"/>
            <a:chExt cx="2232" cy="2232"/>
          </a:xfrm>
        </p:grpSpPr>
        <p:sp>
          <p:nvSpPr>
            <p:cNvPr id="69693" name="Oval 126"/>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694" name="Oval 127"/>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695" name="Oval 12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696" name="Oval 129"/>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69678" name="Text Box 130"/>
          <p:cNvSpPr txBox="1">
            <a:spLocks noChangeArrowheads="1"/>
          </p:cNvSpPr>
          <p:nvPr/>
        </p:nvSpPr>
        <p:spPr bwMode="auto">
          <a:xfrm>
            <a:off x="2776538" y="53721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sp>
        <p:nvSpPr>
          <p:cNvPr id="69679" name="Text Box 131"/>
          <p:cNvSpPr txBox="1">
            <a:spLocks noChangeArrowheads="1"/>
          </p:cNvSpPr>
          <p:nvPr/>
        </p:nvSpPr>
        <p:spPr bwMode="auto">
          <a:xfrm>
            <a:off x="4656138" y="35226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sp>
        <p:nvSpPr>
          <p:cNvPr id="69680" name="Text Box 132"/>
          <p:cNvSpPr txBox="1">
            <a:spLocks noChangeArrowheads="1"/>
          </p:cNvSpPr>
          <p:nvPr/>
        </p:nvSpPr>
        <p:spPr bwMode="auto">
          <a:xfrm>
            <a:off x="6042025" y="5518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sp>
        <p:nvSpPr>
          <p:cNvPr id="69681" name="Text Box 133"/>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sp>
        <p:nvSpPr>
          <p:cNvPr id="69682" name="Text Box 134"/>
          <p:cNvSpPr txBox="1">
            <a:spLocks noChangeArrowheads="1"/>
          </p:cNvSpPr>
          <p:nvPr/>
        </p:nvSpPr>
        <p:spPr bwMode="auto">
          <a:xfrm>
            <a:off x="1331913" y="3563938"/>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sp>
        <p:nvSpPr>
          <p:cNvPr id="69683" name="Text Box 135"/>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sp>
        <p:nvSpPr>
          <p:cNvPr id="69684" name="Text Box 136"/>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sp>
        <p:nvSpPr>
          <p:cNvPr id="69685" name="Text Box 137"/>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sp>
        <p:nvSpPr>
          <p:cNvPr id="69686" name="Text Box 138"/>
          <p:cNvSpPr txBox="1">
            <a:spLocks noChangeArrowheads="1"/>
          </p:cNvSpPr>
          <p:nvPr/>
        </p:nvSpPr>
        <p:spPr bwMode="auto">
          <a:xfrm>
            <a:off x="7542213" y="4016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sp>
        <p:nvSpPr>
          <p:cNvPr id="69687" name="Text Box 139"/>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grpSp>
        <p:nvGrpSpPr>
          <p:cNvPr id="69688" name="Group 140"/>
          <p:cNvGrpSpPr>
            <a:grpSpLocks/>
          </p:cNvGrpSpPr>
          <p:nvPr/>
        </p:nvGrpSpPr>
        <p:grpSpPr bwMode="auto">
          <a:xfrm>
            <a:off x="4411663" y="3959225"/>
            <a:ext cx="858837" cy="785813"/>
            <a:chOff x="2779" y="2494"/>
            <a:chExt cx="541" cy="495"/>
          </a:xfrm>
        </p:grpSpPr>
        <p:sp>
          <p:nvSpPr>
            <p:cNvPr id="69689" name="Oval 141"/>
            <p:cNvSpPr>
              <a:spLocks noChangeArrowheads="1"/>
            </p:cNvSpPr>
            <p:nvPr/>
          </p:nvSpPr>
          <p:spPr bwMode="auto">
            <a:xfrm rot="-3730302">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690" name="Oval 142"/>
            <p:cNvSpPr>
              <a:spLocks noChangeArrowheads="1"/>
            </p:cNvSpPr>
            <p:nvPr/>
          </p:nvSpPr>
          <p:spPr bwMode="auto">
            <a:xfrm rot="-3730302">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691" name="Oval 143"/>
            <p:cNvSpPr>
              <a:spLocks noChangeArrowheads="1"/>
            </p:cNvSpPr>
            <p:nvPr/>
          </p:nvSpPr>
          <p:spPr bwMode="auto">
            <a:xfrm rot="-358623">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692" name="Text Box 144"/>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grpSp>
    </p:spTree>
    <p:extLst>
      <p:ext uri="{BB962C8B-B14F-4D97-AF65-F5344CB8AC3E}">
        <p14:creationId xmlns:p14="http://schemas.microsoft.com/office/powerpoint/2010/main" val="4294603779"/>
      </p:ext>
    </p:extLst>
  </p:cSld>
  <p:clrMapOvr>
    <a:masterClrMapping/>
  </p:clrMapOvr>
  <p:transition spd="slow">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altLang="en-US" smtClean="0"/>
              <a:t>Ionization track</a:t>
            </a:r>
          </a:p>
        </p:txBody>
      </p:sp>
      <p:sp>
        <p:nvSpPr>
          <p:cNvPr id="70659"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sp>
        <p:nvSpPr>
          <p:cNvPr id="70660" name="Line 4"/>
          <p:cNvSpPr>
            <a:spLocks noChangeShapeType="1"/>
          </p:cNvSpPr>
          <p:nvPr/>
        </p:nvSpPr>
        <p:spPr bwMode="auto">
          <a:xfrm rot="-5400000">
            <a:off x="4756944" y="137319"/>
            <a:ext cx="12700" cy="7608888"/>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0661" name="Oval 5"/>
          <p:cNvSpPr>
            <a:spLocks noChangeArrowheads="1"/>
          </p:cNvSpPr>
          <p:nvPr/>
        </p:nvSpPr>
        <p:spPr bwMode="auto">
          <a:xfrm rot="-54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nvGrpSpPr>
          <p:cNvPr id="70662" name="Group 6"/>
          <p:cNvGrpSpPr>
            <a:grpSpLocks/>
          </p:cNvGrpSpPr>
          <p:nvPr/>
        </p:nvGrpSpPr>
        <p:grpSpPr bwMode="auto">
          <a:xfrm rot="1198672">
            <a:off x="2047875" y="4568825"/>
            <a:ext cx="858838" cy="785813"/>
            <a:chOff x="1751" y="1135"/>
            <a:chExt cx="2232" cy="2232"/>
          </a:xfrm>
        </p:grpSpPr>
        <p:sp>
          <p:nvSpPr>
            <p:cNvPr id="70794" name="Oval 7"/>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95" name="Oval 8"/>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96" name="Oval 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97" name="Oval 10"/>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70663" name="Group 11"/>
          <p:cNvGrpSpPr>
            <a:grpSpLocks/>
          </p:cNvGrpSpPr>
          <p:nvPr/>
        </p:nvGrpSpPr>
        <p:grpSpPr bwMode="auto">
          <a:xfrm rot="-1425292">
            <a:off x="3419475" y="4343400"/>
            <a:ext cx="858838" cy="785813"/>
            <a:chOff x="1751" y="1135"/>
            <a:chExt cx="2232" cy="2232"/>
          </a:xfrm>
        </p:grpSpPr>
        <p:sp>
          <p:nvSpPr>
            <p:cNvPr id="70790" name="Oval 12"/>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91" name="Oval 13"/>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92" name="Oval 1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93" name="Oval 15"/>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70664" name="Group 16"/>
          <p:cNvGrpSpPr>
            <a:grpSpLocks/>
          </p:cNvGrpSpPr>
          <p:nvPr/>
        </p:nvGrpSpPr>
        <p:grpSpPr bwMode="auto">
          <a:xfrm>
            <a:off x="6169025" y="2941638"/>
            <a:ext cx="858838" cy="785812"/>
            <a:chOff x="1751" y="1135"/>
            <a:chExt cx="2232" cy="2232"/>
          </a:xfrm>
        </p:grpSpPr>
        <p:sp>
          <p:nvSpPr>
            <p:cNvPr id="70786" name="Oval 17"/>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87" name="Oval 18"/>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88" name="Oval 1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89" name="Oval 20"/>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70665" name="Group 21"/>
          <p:cNvGrpSpPr>
            <a:grpSpLocks/>
          </p:cNvGrpSpPr>
          <p:nvPr/>
        </p:nvGrpSpPr>
        <p:grpSpPr bwMode="auto">
          <a:xfrm>
            <a:off x="6221413" y="4371975"/>
            <a:ext cx="858837" cy="785813"/>
            <a:chOff x="1751" y="1135"/>
            <a:chExt cx="2232" cy="2232"/>
          </a:xfrm>
        </p:grpSpPr>
        <p:sp>
          <p:nvSpPr>
            <p:cNvPr id="70782" name="Oval 22"/>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83" name="Oval 23"/>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84" name="Oval 2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85" name="Oval 25"/>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70666" name="Group 26"/>
          <p:cNvGrpSpPr>
            <a:grpSpLocks/>
          </p:cNvGrpSpPr>
          <p:nvPr/>
        </p:nvGrpSpPr>
        <p:grpSpPr bwMode="auto">
          <a:xfrm>
            <a:off x="5081588" y="2724150"/>
            <a:ext cx="858837" cy="785813"/>
            <a:chOff x="1751" y="1135"/>
            <a:chExt cx="2232" cy="2232"/>
          </a:xfrm>
        </p:grpSpPr>
        <p:sp>
          <p:nvSpPr>
            <p:cNvPr id="70778" name="Oval 27"/>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79" name="Oval 28"/>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80" name="Oval 2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81" name="Oval 30"/>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70667" name="Group 31"/>
          <p:cNvGrpSpPr>
            <a:grpSpLocks/>
          </p:cNvGrpSpPr>
          <p:nvPr/>
        </p:nvGrpSpPr>
        <p:grpSpPr bwMode="auto">
          <a:xfrm rot="3434755">
            <a:off x="5226050" y="4930776"/>
            <a:ext cx="858837" cy="785812"/>
            <a:chOff x="1751" y="1135"/>
            <a:chExt cx="2232" cy="2232"/>
          </a:xfrm>
        </p:grpSpPr>
        <p:sp>
          <p:nvSpPr>
            <p:cNvPr id="70774" name="Oval 32"/>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75" name="Oval 33"/>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76" name="Oval 3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77" name="Oval 35"/>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70668" name="Group 36"/>
          <p:cNvGrpSpPr>
            <a:grpSpLocks/>
          </p:cNvGrpSpPr>
          <p:nvPr/>
        </p:nvGrpSpPr>
        <p:grpSpPr bwMode="auto">
          <a:xfrm>
            <a:off x="4049713" y="5264150"/>
            <a:ext cx="858837" cy="785813"/>
            <a:chOff x="1751" y="1135"/>
            <a:chExt cx="2232" cy="2232"/>
          </a:xfrm>
        </p:grpSpPr>
        <p:sp>
          <p:nvSpPr>
            <p:cNvPr id="70770" name="Oval 37"/>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71" name="Oval 38"/>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72" name="Oval 3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73" name="Oval 40"/>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70669" name="Group 41"/>
          <p:cNvGrpSpPr>
            <a:grpSpLocks/>
          </p:cNvGrpSpPr>
          <p:nvPr/>
        </p:nvGrpSpPr>
        <p:grpSpPr bwMode="auto">
          <a:xfrm rot="1626381">
            <a:off x="1901825" y="5641975"/>
            <a:ext cx="858838" cy="785813"/>
            <a:chOff x="1751" y="1135"/>
            <a:chExt cx="2232" cy="2232"/>
          </a:xfrm>
        </p:grpSpPr>
        <p:sp>
          <p:nvSpPr>
            <p:cNvPr id="70766" name="Oval 42"/>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67" name="Oval 43"/>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68" name="Oval 4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69" name="Oval 45"/>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70670" name="Group 46"/>
          <p:cNvGrpSpPr>
            <a:grpSpLocks/>
          </p:cNvGrpSpPr>
          <p:nvPr/>
        </p:nvGrpSpPr>
        <p:grpSpPr bwMode="auto">
          <a:xfrm>
            <a:off x="1082675" y="4937125"/>
            <a:ext cx="858838" cy="785813"/>
            <a:chOff x="1751" y="1135"/>
            <a:chExt cx="2232" cy="2232"/>
          </a:xfrm>
        </p:grpSpPr>
        <p:sp>
          <p:nvSpPr>
            <p:cNvPr id="70762" name="Oval 47"/>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63" name="Oval 48"/>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64" name="Oval 4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65" name="Oval 50"/>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70671" name="Group 51"/>
          <p:cNvGrpSpPr>
            <a:grpSpLocks/>
          </p:cNvGrpSpPr>
          <p:nvPr/>
        </p:nvGrpSpPr>
        <p:grpSpPr bwMode="auto">
          <a:xfrm>
            <a:off x="5965825" y="1970088"/>
            <a:ext cx="858838" cy="785812"/>
            <a:chOff x="1751" y="1135"/>
            <a:chExt cx="2232" cy="2232"/>
          </a:xfrm>
        </p:grpSpPr>
        <p:sp>
          <p:nvSpPr>
            <p:cNvPr id="70758" name="Oval 52"/>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59" name="Oval 53"/>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60" name="Oval 5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61" name="Oval 55"/>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70672" name="Group 56"/>
          <p:cNvGrpSpPr>
            <a:grpSpLocks/>
          </p:cNvGrpSpPr>
          <p:nvPr/>
        </p:nvGrpSpPr>
        <p:grpSpPr bwMode="auto">
          <a:xfrm rot="879490">
            <a:off x="4841875" y="1671638"/>
            <a:ext cx="858838" cy="785812"/>
            <a:chOff x="1751" y="1135"/>
            <a:chExt cx="2232" cy="2232"/>
          </a:xfrm>
        </p:grpSpPr>
        <p:sp>
          <p:nvSpPr>
            <p:cNvPr id="70754" name="Oval 57"/>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55" name="Oval 58"/>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56" name="Oval 5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57" name="Oval 60"/>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70673" name="Group 61"/>
          <p:cNvGrpSpPr>
            <a:grpSpLocks/>
          </p:cNvGrpSpPr>
          <p:nvPr/>
        </p:nvGrpSpPr>
        <p:grpSpPr bwMode="auto">
          <a:xfrm>
            <a:off x="3549650" y="1960563"/>
            <a:ext cx="1298575" cy="858837"/>
            <a:chOff x="2236" y="1235"/>
            <a:chExt cx="818" cy="541"/>
          </a:xfrm>
        </p:grpSpPr>
        <p:sp>
          <p:nvSpPr>
            <p:cNvPr id="70750" name="Oval 62"/>
            <p:cNvSpPr>
              <a:spLocks noChangeArrowheads="1"/>
            </p:cNvSpPr>
            <p:nvPr/>
          </p:nvSpPr>
          <p:spPr bwMode="auto">
            <a:xfrm rot="-4271272">
              <a:off x="2401" y="1435"/>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51" name="Oval 63"/>
            <p:cNvSpPr>
              <a:spLocks noChangeArrowheads="1"/>
            </p:cNvSpPr>
            <p:nvPr/>
          </p:nvSpPr>
          <p:spPr bwMode="auto">
            <a:xfrm rot="-4271272">
              <a:off x="2642" y="1498"/>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52" name="Oval 64"/>
            <p:cNvSpPr>
              <a:spLocks noChangeArrowheads="1"/>
            </p:cNvSpPr>
            <p:nvPr/>
          </p:nvSpPr>
          <p:spPr bwMode="auto">
            <a:xfrm rot="-7675323">
              <a:off x="2378" y="1441"/>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53" name="Oval 65"/>
            <p:cNvSpPr>
              <a:spLocks noChangeAspect="1" noChangeArrowheads="1"/>
            </p:cNvSpPr>
            <p:nvPr/>
          </p:nvSpPr>
          <p:spPr bwMode="auto">
            <a:xfrm rot="-899594">
              <a:off x="2236" y="14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70674" name="Group 66"/>
          <p:cNvGrpSpPr>
            <a:grpSpLocks/>
          </p:cNvGrpSpPr>
          <p:nvPr/>
        </p:nvGrpSpPr>
        <p:grpSpPr bwMode="auto">
          <a:xfrm>
            <a:off x="1700213" y="1692275"/>
            <a:ext cx="858837" cy="1295400"/>
            <a:chOff x="1071" y="1066"/>
            <a:chExt cx="541" cy="816"/>
          </a:xfrm>
        </p:grpSpPr>
        <p:sp>
          <p:nvSpPr>
            <p:cNvPr id="70746" name="Oval 67"/>
            <p:cNvSpPr>
              <a:spLocks noChangeArrowheads="1"/>
            </p:cNvSpPr>
            <p:nvPr/>
          </p:nvSpPr>
          <p:spPr bwMode="auto">
            <a:xfrm rot="-4661418">
              <a:off x="1094" y="1398"/>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47" name="Oval 68"/>
            <p:cNvSpPr>
              <a:spLocks noChangeArrowheads="1"/>
            </p:cNvSpPr>
            <p:nvPr/>
          </p:nvSpPr>
          <p:spPr bwMode="auto">
            <a:xfrm rot="-4661418">
              <a:off x="1335" y="1461"/>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48" name="Oval 69"/>
            <p:cNvSpPr>
              <a:spLocks noChangeAspect="1" noChangeArrowheads="1"/>
            </p:cNvSpPr>
            <p:nvPr/>
          </p:nvSpPr>
          <p:spPr bwMode="auto">
            <a:xfrm rot="-8065471">
              <a:off x="933" y="1376"/>
              <a:ext cx="816"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49" name="Oval 70"/>
            <p:cNvSpPr>
              <a:spLocks noChangeArrowheads="1"/>
            </p:cNvSpPr>
            <p:nvPr/>
          </p:nvSpPr>
          <p:spPr bwMode="auto">
            <a:xfrm rot="-1289740">
              <a:off x="1071" y="1404"/>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70675" name="Group 71"/>
          <p:cNvGrpSpPr>
            <a:grpSpLocks/>
          </p:cNvGrpSpPr>
          <p:nvPr/>
        </p:nvGrpSpPr>
        <p:grpSpPr bwMode="auto">
          <a:xfrm>
            <a:off x="204788" y="4784725"/>
            <a:ext cx="858837" cy="785813"/>
            <a:chOff x="1751" y="1135"/>
            <a:chExt cx="2232" cy="2232"/>
          </a:xfrm>
        </p:grpSpPr>
        <p:sp>
          <p:nvSpPr>
            <p:cNvPr id="70742" name="Oval 72"/>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43" name="Oval 73"/>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44" name="Oval 7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45" name="Oval 75"/>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70676" name="Group 76"/>
          <p:cNvGrpSpPr>
            <a:grpSpLocks/>
          </p:cNvGrpSpPr>
          <p:nvPr/>
        </p:nvGrpSpPr>
        <p:grpSpPr bwMode="auto">
          <a:xfrm>
            <a:off x="479425" y="5757863"/>
            <a:ext cx="858838" cy="785812"/>
            <a:chOff x="1751" y="1135"/>
            <a:chExt cx="2232" cy="2232"/>
          </a:xfrm>
        </p:grpSpPr>
        <p:sp>
          <p:nvSpPr>
            <p:cNvPr id="70738" name="Oval 77"/>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39" name="Oval 78"/>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40" name="Oval 7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41" name="Oval 80"/>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70677" name="Line 81"/>
          <p:cNvSpPr>
            <a:spLocks noChangeShapeType="1"/>
          </p:cNvSpPr>
          <p:nvPr/>
        </p:nvSpPr>
        <p:spPr bwMode="auto">
          <a:xfrm rot="7111499" flipV="1">
            <a:off x="3621088" y="5651500"/>
            <a:ext cx="3175" cy="5429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0678" name="Text Box 82"/>
          <p:cNvSpPr txBox="1">
            <a:spLocks noChangeArrowheads="1"/>
          </p:cNvSpPr>
          <p:nvPr/>
        </p:nvSpPr>
        <p:spPr bwMode="auto">
          <a:xfrm>
            <a:off x="2506663" y="1171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sp>
        <p:nvSpPr>
          <p:cNvPr id="70679" name="Line 83"/>
          <p:cNvSpPr>
            <a:spLocks noChangeShapeType="1"/>
          </p:cNvSpPr>
          <p:nvPr/>
        </p:nvSpPr>
        <p:spPr bwMode="auto">
          <a:xfrm flipV="1">
            <a:off x="7673975" y="2679700"/>
            <a:ext cx="725488" cy="124460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0680" name="Line 84"/>
          <p:cNvSpPr>
            <a:spLocks noChangeShapeType="1"/>
          </p:cNvSpPr>
          <p:nvPr/>
        </p:nvSpPr>
        <p:spPr bwMode="auto">
          <a:xfrm rot="-8434833" flipH="1" flipV="1">
            <a:off x="2424113" y="4284663"/>
            <a:ext cx="1322387" cy="969962"/>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0681" name="Line 85"/>
          <p:cNvSpPr>
            <a:spLocks noChangeShapeType="1"/>
          </p:cNvSpPr>
          <p:nvPr/>
        </p:nvSpPr>
        <p:spPr bwMode="auto">
          <a:xfrm flipH="1" flipV="1">
            <a:off x="2717800" y="1466850"/>
            <a:ext cx="333375" cy="127317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0682" name="Line 86"/>
          <p:cNvSpPr>
            <a:spLocks noChangeShapeType="1"/>
          </p:cNvSpPr>
          <p:nvPr/>
        </p:nvSpPr>
        <p:spPr bwMode="auto">
          <a:xfrm flipV="1">
            <a:off x="1968500" y="2838450"/>
            <a:ext cx="1146175" cy="592138"/>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0683" name="Line 87"/>
          <p:cNvSpPr>
            <a:spLocks noChangeShapeType="1"/>
          </p:cNvSpPr>
          <p:nvPr/>
        </p:nvSpPr>
        <p:spPr bwMode="auto">
          <a:xfrm flipV="1">
            <a:off x="1687513" y="1684338"/>
            <a:ext cx="492125" cy="226060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0684" name="Line 88"/>
          <p:cNvSpPr>
            <a:spLocks noChangeShapeType="1"/>
          </p:cNvSpPr>
          <p:nvPr/>
        </p:nvSpPr>
        <p:spPr bwMode="auto">
          <a:xfrm>
            <a:off x="5829300" y="3952875"/>
            <a:ext cx="536575" cy="165735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0685" name="Line 89"/>
          <p:cNvSpPr>
            <a:spLocks noChangeShapeType="1"/>
          </p:cNvSpPr>
          <p:nvPr/>
        </p:nvSpPr>
        <p:spPr bwMode="auto">
          <a:xfrm flipH="1" flipV="1">
            <a:off x="4500563" y="3443288"/>
            <a:ext cx="131762" cy="5175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0686" name="Line 90"/>
          <p:cNvSpPr>
            <a:spLocks noChangeShapeType="1"/>
          </p:cNvSpPr>
          <p:nvPr/>
        </p:nvSpPr>
        <p:spPr bwMode="auto">
          <a:xfrm flipV="1">
            <a:off x="4487863" y="1468438"/>
            <a:ext cx="376237" cy="165100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nvGrpSpPr>
          <p:cNvPr id="70687" name="Group 91"/>
          <p:cNvGrpSpPr>
            <a:grpSpLocks/>
          </p:cNvGrpSpPr>
          <p:nvPr/>
        </p:nvGrpSpPr>
        <p:grpSpPr bwMode="auto">
          <a:xfrm>
            <a:off x="471488" y="2281238"/>
            <a:ext cx="858837" cy="785812"/>
            <a:chOff x="1751" y="1135"/>
            <a:chExt cx="2232" cy="2232"/>
          </a:xfrm>
        </p:grpSpPr>
        <p:sp>
          <p:nvSpPr>
            <p:cNvPr id="70734" name="Oval 92"/>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35" name="Oval 93"/>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36" name="Oval 9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37" name="Oval 95"/>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70688" name="Text Box 96"/>
          <p:cNvSpPr txBox="1">
            <a:spLocks noChangeArrowheads="1"/>
          </p:cNvSpPr>
          <p:nvPr/>
        </p:nvSpPr>
        <p:spPr bwMode="auto">
          <a:xfrm>
            <a:off x="3806825" y="59245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sp>
        <p:nvSpPr>
          <p:cNvPr id="70689" name="Text Box 97"/>
          <p:cNvSpPr txBox="1">
            <a:spLocks noChangeArrowheads="1"/>
          </p:cNvSpPr>
          <p:nvPr/>
        </p:nvSpPr>
        <p:spPr bwMode="auto">
          <a:xfrm>
            <a:off x="4830763" y="11858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sp>
        <p:nvSpPr>
          <p:cNvPr id="70690" name="Text Box 98"/>
          <p:cNvSpPr txBox="1">
            <a:spLocks noChangeArrowheads="1"/>
          </p:cNvSpPr>
          <p:nvPr/>
        </p:nvSpPr>
        <p:spPr bwMode="auto">
          <a:xfrm>
            <a:off x="6042025" y="5518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sp>
        <p:nvSpPr>
          <p:cNvPr id="70691" name="Text Box 99"/>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sp>
        <p:nvSpPr>
          <p:cNvPr id="70692" name="Text Box 100"/>
          <p:cNvSpPr txBox="1">
            <a:spLocks noChangeArrowheads="1"/>
          </p:cNvSpPr>
          <p:nvPr/>
        </p:nvSpPr>
        <p:spPr bwMode="auto">
          <a:xfrm>
            <a:off x="2776538" y="53721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sp>
        <p:nvSpPr>
          <p:cNvPr id="70693" name="Text Box 101"/>
          <p:cNvSpPr txBox="1">
            <a:spLocks noChangeArrowheads="1"/>
          </p:cNvSpPr>
          <p:nvPr/>
        </p:nvSpPr>
        <p:spPr bwMode="auto">
          <a:xfrm>
            <a:off x="4656138" y="35226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sp>
        <p:nvSpPr>
          <p:cNvPr id="70694" name="Text Box 102"/>
          <p:cNvSpPr txBox="1">
            <a:spLocks noChangeArrowheads="1"/>
          </p:cNvSpPr>
          <p:nvPr/>
        </p:nvSpPr>
        <p:spPr bwMode="auto">
          <a:xfrm>
            <a:off x="1998663" y="1298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sp>
        <p:nvSpPr>
          <p:cNvPr id="70695" name="Oval 103"/>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696" name="Oval 104"/>
          <p:cNvSpPr>
            <a:spLocks noChangeArrowheads="1"/>
          </p:cNvSpPr>
          <p:nvPr/>
        </p:nvSpPr>
        <p:spPr bwMode="auto">
          <a:xfrm rot="-202832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697" name="Oval 105"/>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698" name="Oval 106"/>
          <p:cNvSpPr>
            <a:spLocks noChangeArrowheads="1"/>
          </p:cNvSpPr>
          <p:nvPr/>
        </p:nvSpPr>
        <p:spPr bwMode="auto">
          <a:xfrm rot="-202832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699" name="Oval 107"/>
          <p:cNvSpPr>
            <a:spLocks noChangeArrowheads="1"/>
          </p:cNvSpPr>
          <p:nvPr/>
        </p:nvSpPr>
        <p:spPr bwMode="auto">
          <a:xfrm rot="-54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00" name="Oval 108"/>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01" name="Oval 109"/>
          <p:cNvSpPr>
            <a:spLocks noChangeArrowheads="1"/>
          </p:cNvSpPr>
          <p:nvPr/>
        </p:nvSpPr>
        <p:spPr bwMode="auto">
          <a:xfrm rot="-54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02" name="Oval 110"/>
          <p:cNvSpPr>
            <a:spLocks noChangeArrowheads="1"/>
          </p:cNvSpPr>
          <p:nvPr/>
        </p:nvSpPr>
        <p:spPr bwMode="auto">
          <a:xfrm rot="-2028322">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03" name="Oval 111"/>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04" name="Oval 112"/>
          <p:cNvSpPr>
            <a:spLocks noChangeArrowheads="1"/>
          </p:cNvSpPr>
          <p:nvPr/>
        </p:nvSpPr>
        <p:spPr bwMode="auto">
          <a:xfrm rot="-202832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05" name="Oval 113"/>
          <p:cNvSpPr>
            <a:spLocks noChangeArrowheads="1"/>
          </p:cNvSpPr>
          <p:nvPr/>
        </p:nvSpPr>
        <p:spPr bwMode="auto">
          <a:xfrm rot="-775323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06" name="Oval 114"/>
          <p:cNvSpPr>
            <a:spLocks noChangeArrowheads="1"/>
          </p:cNvSpPr>
          <p:nvPr/>
        </p:nvSpPr>
        <p:spPr bwMode="auto">
          <a:xfrm rot="10442717">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07" name="Oval 115"/>
          <p:cNvSpPr>
            <a:spLocks noChangeArrowheads="1"/>
          </p:cNvSpPr>
          <p:nvPr/>
        </p:nvSpPr>
        <p:spPr bwMode="auto">
          <a:xfrm rot="-4956925">
            <a:off x="2708276" y="2582862"/>
            <a:ext cx="785812"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08" name="Oval 116"/>
          <p:cNvSpPr>
            <a:spLocks noChangeArrowheads="1"/>
          </p:cNvSpPr>
          <p:nvPr/>
        </p:nvSpPr>
        <p:spPr bwMode="auto">
          <a:xfrm rot="-8360977">
            <a:off x="2671763" y="25923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09" name="Oval 117"/>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10" name="Oval 118"/>
          <p:cNvSpPr>
            <a:spLocks noChangeArrowheads="1"/>
          </p:cNvSpPr>
          <p:nvPr/>
        </p:nvSpPr>
        <p:spPr bwMode="auto">
          <a:xfrm rot="-202832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11" name="Text Box 119"/>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sp>
        <p:nvSpPr>
          <p:cNvPr id="70712" name="Text Box 120"/>
          <p:cNvSpPr txBox="1">
            <a:spLocks noChangeArrowheads="1"/>
          </p:cNvSpPr>
          <p:nvPr/>
        </p:nvSpPr>
        <p:spPr bwMode="auto">
          <a:xfrm>
            <a:off x="3187700" y="55102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sp>
        <p:nvSpPr>
          <p:cNvPr id="70713" name="Text Box 121"/>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sp>
        <p:nvSpPr>
          <p:cNvPr id="70714" name="Text Box 122"/>
          <p:cNvSpPr txBox="1">
            <a:spLocks noChangeArrowheads="1"/>
          </p:cNvSpPr>
          <p:nvPr/>
        </p:nvSpPr>
        <p:spPr bwMode="auto">
          <a:xfrm>
            <a:off x="2970213" y="25209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sp>
        <p:nvSpPr>
          <p:cNvPr id="70715" name="Text Box 123"/>
          <p:cNvSpPr txBox="1">
            <a:spLocks noChangeArrowheads="1"/>
          </p:cNvSpPr>
          <p:nvPr/>
        </p:nvSpPr>
        <p:spPr bwMode="auto">
          <a:xfrm>
            <a:off x="4224338" y="31670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sp>
        <p:nvSpPr>
          <p:cNvPr id="70716" name="Text Box 124"/>
          <p:cNvSpPr txBox="1">
            <a:spLocks noChangeArrowheads="1"/>
          </p:cNvSpPr>
          <p:nvPr/>
        </p:nvSpPr>
        <p:spPr bwMode="auto">
          <a:xfrm>
            <a:off x="7542213" y="4016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sp>
        <p:nvSpPr>
          <p:cNvPr id="70717" name="Text Box 125"/>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grpSp>
        <p:nvGrpSpPr>
          <p:cNvPr id="70718" name="Group 126"/>
          <p:cNvGrpSpPr>
            <a:grpSpLocks/>
          </p:cNvGrpSpPr>
          <p:nvPr/>
        </p:nvGrpSpPr>
        <p:grpSpPr bwMode="auto">
          <a:xfrm>
            <a:off x="1270000" y="4121150"/>
            <a:ext cx="858838" cy="366713"/>
            <a:chOff x="800" y="2596"/>
            <a:chExt cx="541" cy="231"/>
          </a:xfrm>
        </p:grpSpPr>
        <p:sp>
          <p:nvSpPr>
            <p:cNvPr id="70731" name="Oval 127"/>
            <p:cNvSpPr>
              <a:spLocks noChangeArrowheads="1"/>
            </p:cNvSpPr>
            <p:nvPr/>
          </p:nvSpPr>
          <p:spPr bwMode="auto">
            <a:xfrm rot="-8804052">
              <a:off x="800" y="2634"/>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32" name="Oval 128"/>
            <p:cNvSpPr>
              <a:spLocks noChangeArrowheads="1"/>
            </p:cNvSpPr>
            <p:nvPr/>
          </p:nvSpPr>
          <p:spPr bwMode="auto">
            <a:xfrm rot="-2028322">
              <a:off x="800" y="2634"/>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33" name="Text Box 129"/>
            <p:cNvSpPr txBox="1">
              <a:spLocks noChangeArrowheads="1"/>
            </p:cNvSpPr>
            <p:nvPr/>
          </p:nvSpPr>
          <p:spPr bwMode="auto">
            <a:xfrm>
              <a:off x="966" y="2596"/>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grpSp>
      <p:sp>
        <p:nvSpPr>
          <p:cNvPr id="70719" name="Text Box 130"/>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grpSp>
        <p:nvGrpSpPr>
          <p:cNvPr id="70720" name="Group 131"/>
          <p:cNvGrpSpPr>
            <a:grpSpLocks/>
          </p:cNvGrpSpPr>
          <p:nvPr/>
        </p:nvGrpSpPr>
        <p:grpSpPr bwMode="auto">
          <a:xfrm rot="-3226531">
            <a:off x="6176963" y="5314950"/>
            <a:ext cx="858837" cy="785813"/>
            <a:chOff x="1751" y="1135"/>
            <a:chExt cx="2232" cy="2232"/>
          </a:xfrm>
        </p:grpSpPr>
        <p:sp>
          <p:nvSpPr>
            <p:cNvPr id="70727" name="Oval 132"/>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28" name="Oval 133"/>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29" name="Oval 13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30" name="Oval 135"/>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70721" name="Text Box 136"/>
          <p:cNvSpPr txBox="1">
            <a:spLocks noChangeArrowheads="1"/>
          </p:cNvSpPr>
          <p:nvPr/>
        </p:nvSpPr>
        <p:spPr bwMode="auto">
          <a:xfrm>
            <a:off x="3081338" y="29083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grpSp>
        <p:nvGrpSpPr>
          <p:cNvPr id="70722" name="Group 137"/>
          <p:cNvGrpSpPr>
            <a:grpSpLocks/>
          </p:cNvGrpSpPr>
          <p:nvPr/>
        </p:nvGrpSpPr>
        <p:grpSpPr bwMode="auto">
          <a:xfrm>
            <a:off x="4411663" y="3959225"/>
            <a:ext cx="858837" cy="785813"/>
            <a:chOff x="2779" y="2494"/>
            <a:chExt cx="541" cy="495"/>
          </a:xfrm>
        </p:grpSpPr>
        <p:sp>
          <p:nvSpPr>
            <p:cNvPr id="70723" name="Oval 138"/>
            <p:cNvSpPr>
              <a:spLocks noChangeArrowheads="1"/>
            </p:cNvSpPr>
            <p:nvPr/>
          </p:nvSpPr>
          <p:spPr bwMode="auto">
            <a:xfrm rot="-3730302">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24" name="Oval 139"/>
            <p:cNvSpPr>
              <a:spLocks noChangeArrowheads="1"/>
            </p:cNvSpPr>
            <p:nvPr/>
          </p:nvSpPr>
          <p:spPr bwMode="auto">
            <a:xfrm rot="-3730302">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25" name="Oval 140"/>
            <p:cNvSpPr>
              <a:spLocks noChangeArrowheads="1"/>
            </p:cNvSpPr>
            <p:nvPr/>
          </p:nvSpPr>
          <p:spPr bwMode="auto">
            <a:xfrm rot="-358623">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26" name="Text Box 141"/>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grpSp>
    </p:spTree>
    <p:extLst>
      <p:ext uri="{BB962C8B-B14F-4D97-AF65-F5344CB8AC3E}">
        <p14:creationId xmlns:p14="http://schemas.microsoft.com/office/powerpoint/2010/main" val="1619415898"/>
      </p:ext>
    </p:extLst>
  </p:cSld>
  <p:clrMapOvr>
    <a:masterClrMapping/>
  </p:clrMapOvr>
  <p:transition spd="slow">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10721975" cy="731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3" name="Oval 3"/>
          <p:cNvSpPr>
            <a:spLocks noChangeArrowheads="1"/>
          </p:cNvSpPr>
          <p:nvPr/>
        </p:nvSpPr>
        <p:spPr bwMode="auto">
          <a:xfrm>
            <a:off x="4443413" y="2263775"/>
            <a:ext cx="2003425" cy="2032000"/>
          </a:xfrm>
          <a:prstGeom prst="ellipse">
            <a:avLst/>
          </a:prstGeom>
          <a:noFill/>
          <a:ln w="762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Tree>
    <p:extLst>
      <p:ext uri="{BB962C8B-B14F-4D97-AF65-F5344CB8AC3E}">
        <p14:creationId xmlns:p14="http://schemas.microsoft.com/office/powerpoint/2010/main" val="1033935908"/>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721975" cy="731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07" name="Oval 3"/>
          <p:cNvSpPr>
            <a:spLocks noChangeArrowheads="1"/>
          </p:cNvSpPr>
          <p:nvPr/>
        </p:nvSpPr>
        <p:spPr bwMode="auto">
          <a:xfrm>
            <a:off x="4443413" y="2263775"/>
            <a:ext cx="2003425" cy="2032000"/>
          </a:xfrm>
          <a:prstGeom prst="ellipse">
            <a:avLst/>
          </a:prstGeom>
          <a:noFill/>
          <a:ln w="762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Tree>
    <p:extLst>
      <p:ext uri="{BB962C8B-B14F-4D97-AF65-F5344CB8AC3E}">
        <p14:creationId xmlns:p14="http://schemas.microsoft.com/office/powerpoint/2010/main" val="2353345943"/>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a:solidFill>
                <a:srgbClr val="000000"/>
              </a:solidFill>
            </a:endParaRPr>
          </a:p>
        </p:txBody>
      </p:sp>
      <p:sp>
        <p:nvSpPr>
          <p:cNvPr id="73731" name="Rectangle 3"/>
          <p:cNvSpPr>
            <a:spLocks noGrp="1" noChangeArrowheads="1"/>
          </p:cNvSpPr>
          <p:nvPr>
            <p:ph type="title"/>
          </p:nvPr>
        </p:nvSpPr>
        <p:spPr/>
        <p:txBody>
          <a:bodyPr/>
          <a:lstStyle/>
          <a:p>
            <a:pPr eaLnBrk="1" hangingPunct="1"/>
            <a:r>
              <a:rPr lang="en-US" altLang="en-US" smtClean="0"/>
              <a:t>Where do photons go?</a:t>
            </a:r>
          </a:p>
        </p:txBody>
      </p:sp>
      <p:sp>
        <p:nvSpPr>
          <p:cNvPr id="73732"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3733"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solidFill>
                  <a:srgbClr val="000000"/>
                </a:solidFill>
              </a:rPr>
              <a:t>beamstop</a:t>
            </a:r>
          </a:p>
        </p:txBody>
      </p:sp>
      <p:grpSp>
        <p:nvGrpSpPr>
          <p:cNvPr id="73734" name="Group 6"/>
          <p:cNvGrpSpPr>
            <a:grpSpLocks/>
          </p:cNvGrpSpPr>
          <p:nvPr/>
        </p:nvGrpSpPr>
        <p:grpSpPr bwMode="auto">
          <a:xfrm>
            <a:off x="5286375" y="1277938"/>
            <a:ext cx="1490663" cy="1447800"/>
            <a:chOff x="1893" y="816"/>
            <a:chExt cx="1597" cy="1500"/>
          </a:xfrm>
        </p:grpSpPr>
        <p:pic>
          <p:nvPicPr>
            <p:cNvPr id="73749"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50"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3751"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3752"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73735"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3736"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3737"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3738"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3739"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elastic scattering (6%)</a:t>
            </a:r>
          </a:p>
        </p:txBody>
      </p:sp>
      <p:sp>
        <p:nvSpPr>
          <p:cNvPr id="73740"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FFFFFF"/>
                </a:solidFill>
              </a:rPr>
              <a:t>Transmitted (98%)</a:t>
            </a:r>
          </a:p>
        </p:txBody>
      </p:sp>
      <p:sp>
        <p:nvSpPr>
          <p:cNvPr id="73741" name="Text Box 17"/>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inelastic scattering (7%)</a:t>
            </a:r>
          </a:p>
        </p:txBody>
      </p:sp>
      <p:sp>
        <p:nvSpPr>
          <p:cNvPr id="73742" name="Text Box 18"/>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a:solidFill>
                  <a:srgbClr val="000000"/>
                </a:solidFill>
              </a:rPr>
              <a:t>Protein</a:t>
            </a:r>
          </a:p>
          <a:p>
            <a:pPr algn="ctr" eaLnBrk="1" hangingPunct="1"/>
            <a:r>
              <a:rPr lang="en-US" altLang="en-US" sz="3200" b="1">
                <a:solidFill>
                  <a:srgbClr val="000000"/>
                </a:solidFill>
              </a:rPr>
              <a:t>1A x-rays</a:t>
            </a:r>
          </a:p>
        </p:txBody>
      </p:sp>
      <p:sp>
        <p:nvSpPr>
          <p:cNvPr id="73743" name="Line 19"/>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3744" name="Text Box 20"/>
          <p:cNvSpPr txBox="1">
            <a:spLocks noChangeArrowheads="1"/>
          </p:cNvSpPr>
          <p:nvPr/>
        </p:nvSpPr>
        <p:spPr bwMode="auto">
          <a:xfrm>
            <a:off x="768350" y="5349875"/>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Re-emitted (99%)</a:t>
            </a:r>
          </a:p>
        </p:txBody>
      </p:sp>
      <p:sp>
        <p:nvSpPr>
          <p:cNvPr id="73745" name="Text Box 21"/>
          <p:cNvSpPr txBox="1">
            <a:spLocks noChangeArrowheads="1"/>
          </p:cNvSpPr>
          <p:nvPr/>
        </p:nvSpPr>
        <p:spPr bwMode="auto">
          <a:xfrm>
            <a:off x="2768600" y="5349875"/>
            <a:ext cx="153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Absorbed (~0%)</a:t>
            </a:r>
            <a:endParaRPr lang="en-US" altLang="en-US" sz="1400" b="1">
              <a:solidFill>
                <a:srgbClr val="009900"/>
              </a:solidFill>
            </a:endParaRPr>
          </a:p>
        </p:txBody>
      </p:sp>
      <p:sp>
        <p:nvSpPr>
          <p:cNvPr id="73746" name="Line 22"/>
          <p:cNvSpPr>
            <a:spLocks noChangeShapeType="1"/>
          </p:cNvSpPr>
          <p:nvPr/>
        </p:nvSpPr>
        <p:spPr bwMode="auto">
          <a:xfrm flipH="1">
            <a:off x="1593850" y="4824413"/>
            <a:ext cx="833438" cy="554037"/>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pic>
        <p:nvPicPr>
          <p:cNvPr id="73747" name="Picture 23"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8" name="Line 24"/>
          <p:cNvSpPr>
            <a:spLocks noChangeShapeType="1"/>
          </p:cNvSpPr>
          <p:nvPr/>
        </p:nvSpPr>
        <p:spPr bwMode="auto">
          <a:xfrm>
            <a:off x="2447925" y="4846638"/>
            <a:ext cx="806450" cy="5095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Tree>
    <p:extLst>
      <p:ext uri="{BB962C8B-B14F-4D97-AF65-F5344CB8AC3E}">
        <p14:creationId xmlns:p14="http://schemas.microsoft.com/office/powerpoint/2010/main" val="3612578658"/>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6738" name="Rectangle 2"/>
          <p:cNvSpPr>
            <a:spLocks noGrp="1" noChangeArrowheads="1"/>
          </p:cNvSpPr>
          <p:nvPr>
            <p:ph type="title"/>
          </p:nvPr>
        </p:nvSpPr>
        <p:spPr>
          <a:xfrm>
            <a:off x="685800" y="0"/>
            <a:ext cx="7772400" cy="1143000"/>
          </a:xfrm>
          <a:noFill/>
        </p:spPr>
        <p:txBody>
          <a:bodyPr/>
          <a:lstStyle/>
          <a:p>
            <a:pPr eaLnBrk="1" hangingPunct="1"/>
            <a:r>
              <a:rPr lang="en-US" altLang="en-US" sz="7200" smtClean="0">
                <a:solidFill>
                  <a:srgbClr val="00A400"/>
                </a:solidFill>
              </a:rPr>
              <a:t>signal</a:t>
            </a:r>
            <a:r>
              <a:rPr lang="en-US" altLang="en-US" sz="7200" smtClean="0"/>
              <a:t> </a:t>
            </a:r>
            <a:r>
              <a:rPr lang="en-US" altLang="en-US" sz="4800" i="1" smtClean="0"/>
              <a:t>vs</a:t>
            </a:r>
            <a:r>
              <a:rPr lang="en-US" altLang="en-US" sz="7200" smtClean="0"/>
              <a:t> </a:t>
            </a:r>
            <a:r>
              <a:rPr lang="en-US" altLang="en-US" sz="7200" smtClean="0">
                <a:solidFill>
                  <a:srgbClr val="FF0000"/>
                </a:solidFill>
              </a:rPr>
              <a:t>noise</a:t>
            </a:r>
          </a:p>
        </p:txBody>
      </p:sp>
      <p:sp>
        <p:nvSpPr>
          <p:cNvPr id="79875" name="Text Box 3"/>
          <p:cNvSpPr txBox="1">
            <a:spLocks noChangeArrowheads="1"/>
          </p:cNvSpPr>
          <p:nvPr/>
        </p:nvSpPr>
        <p:spPr bwMode="auto">
          <a:xfrm>
            <a:off x="838200" y="2514600"/>
            <a:ext cx="7848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4400">
                <a:solidFill>
                  <a:srgbClr val="000000"/>
                </a:solidFill>
                <a:cs typeface="Arial" pitchFamily="34" charset="0"/>
              </a:rPr>
              <a:t>                                   </a:t>
            </a:r>
            <a:endParaRPr lang="el-GR" altLang="en-US" sz="4400">
              <a:solidFill>
                <a:srgbClr val="000000"/>
              </a:solidFill>
              <a:cs typeface="Arial" pitchFamily="34" charset="0"/>
            </a:endParaRPr>
          </a:p>
        </p:txBody>
      </p:sp>
      <p:sp>
        <p:nvSpPr>
          <p:cNvPr id="2676740" name="Freeform 4"/>
          <p:cNvSpPr>
            <a:spLocks/>
          </p:cNvSpPr>
          <p:nvPr/>
        </p:nvSpPr>
        <p:spPr bwMode="auto">
          <a:xfrm>
            <a:off x="6553200" y="990600"/>
            <a:ext cx="2438400" cy="12954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2676741" name="Freeform 5"/>
          <p:cNvSpPr>
            <a:spLocks/>
          </p:cNvSpPr>
          <p:nvPr/>
        </p:nvSpPr>
        <p:spPr bwMode="auto">
          <a:xfrm>
            <a:off x="-762000" y="152400"/>
            <a:ext cx="3124200" cy="20320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9878" name="Rectangle 6"/>
          <p:cNvSpPr>
            <a:spLocks noChangeArrowheads="1"/>
          </p:cNvSpPr>
          <p:nvPr/>
        </p:nvSpPr>
        <p:spPr bwMode="auto">
          <a:xfrm>
            <a:off x="685800" y="2185988"/>
            <a:ext cx="77724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4800">
                <a:solidFill>
                  <a:srgbClr val="000000"/>
                </a:solidFill>
              </a:rPr>
              <a:t>“If you don’t have </a:t>
            </a:r>
            <a:br>
              <a:rPr lang="en-US" altLang="en-US" sz="4800">
                <a:solidFill>
                  <a:srgbClr val="000000"/>
                </a:solidFill>
              </a:rPr>
            </a:br>
            <a:r>
              <a:rPr lang="en-US" altLang="en-US" sz="4800">
                <a:solidFill>
                  <a:srgbClr val="000000"/>
                </a:solidFill>
              </a:rPr>
              <a:t>good data,</a:t>
            </a:r>
            <a:br>
              <a:rPr lang="en-US" altLang="en-US" sz="4800">
                <a:solidFill>
                  <a:srgbClr val="000000"/>
                </a:solidFill>
              </a:rPr>
            </a:br>
            <a:r>
              <a:rPr lang="en-US" altLang="en-US" sz="4800">
                <a:solidFill>
                  <a:srgbClr val="000000"/>
                </a:solidFill>
              </a:rPr>
              <a:t>then you have </a:t>
            </a:r>
            <a:br>
              <a:rPr lang="en-US" altLang="en-US" sz="4800">
                <a:solidFill>
                  <a:srgbClr val="000000"/>
                </a:solidFill>
              </a:rPr>
            </a:br>
            <a:r>
              <a:rPr lang="en-US" altLang="en-US" sz="4800">
                <a:solidFill>
                  <a:srgbClr val="000000"/>
                </a:solidFill>
              </a:rPr>
              <a:t>no data at all.”</a:t>
            </a:r>
            <a:endParaRPr lang="en-US" altLang="en-US" sz="3600">
              <a:solidFill>
                <a:srgbClr val="000000"/>
              </a:solidFill>
            </a:endParaRPr>
          </a:p>
        </p:txBody>
      </p:sp>
      <p:sp>
        <p:nvSpPr>
          <p:cNvPr id="79879" name="Text Box 7"/>
          <p:cNvSpPr txBox="1">
            <a:spLocks noChangeArrowheads="1"/>
          </p:cNvSpPr>
          <p:nvPr/>
        </p:nvSpPr>
        <p:spPr bwMode="auto">
          <a:xfrm>
            <a:off x="5105400" y="5829300"/>
            <a:ext cx="3200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altLang="en-US" sz="2800">
                <a:solidFill>
                  <a:srgbClr val="000000"/>
                </a:solidFill>
              </a:rPr>
              <a:t>-Sung-Hou Kim</a:t>
            </a:r>
          </a:p>
        </p:txBody>
      </p:sp>
      <p:sp>
        <p:nvSpPr>
          <p:cNvPr id="2676744" name="Rectangle 8"/>
          <p:cNvSpPr>
            <a:spLocks noChangeArrowheads="1"/>
          </p:cNvSpPr>
          <p:nvPr/>
        </p:nvSpPr>
        <p:spPr bwMode="auto">
          <a:xfrm>
            <a:off x="4248150" y="0"/>
            <a:ext cx="4895850" cy="2574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Tree>
    <p:extLst>
      <p:ext uri="{BB962C8B-B14F-4D97-AF65-F5344CB8AC3E}">
        <p14:creationId xmlns:p14="http://schemas.microsoft.com/office/powerpoint/2010/main" val="11748194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767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767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767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6767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6738" grpId="0"/>
      <p:bldP spid="2676740" grpId="0" animBg="1"/>
      <p:bldP spid="2676741" grpId="0" animBg="1"/>
      <p:bldP spid="267674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a:solidFill>
                <a:srgbClr val="000000"/>
              </a:solidFill>
            </a:endParaRPr>
          </a:p>
        </p:txBody>
      </p:sp>
      <p:sp>
        <p:nvSpPr>
          <p:cNvPr id="74755" name="Rectangle 3"/>
          <p:cNvSpPr>
            <a:spLocks noGrp="1" noChangeArrowheads="1"/>
          </p:cNvSpPr>
          <p:nvPr>
            <p:ph type="title"/>
          </p:nvPr>
        </p:nvSpPr>
        <p:spPr/>
        <p:txBody>
          <a:bodyPr/>
          <a:lstStyle/>
          <a:p>
            <a:pPr eaLnBrk="1" hangingPunct="1"/>
            <a:r>
              <a:rPr lang="en-US" altLang="en-US" smtClean="0"/>
              <a:t>Where do photons go?</a:t>
            </a:r>
          </a:p>
        </p:txBody>
      </p:sp>
      <p:sp>
        <p:nvSpPr>
          <p:cNvPr id="74756"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4757"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solidFill>
                  <a:srgbClr val="000000"/>
                </a:solidFill>
              </a:rPr>
              <a:t>beamstop</a:t>
            </a:r>
          </a:p>
        </p:txBody>
      </p:sp>
      <p:grpSp>
        <p:nvGrpSpPr>
          <p:cNvPr id="74758" name="Group 6"/>
          <p:cNvGrpSpPr>
            <a:grpSpLocks/>
          </p:cNvGrpSpPr>
          <p:nvPr/>
        </p:nvGrpSpPr>
        <p:grpSpPr bwMode="auto">
          <a:xfrm>
            <a:off x="5286375" y="1277938"/>
            <a:ext cx="1490663" cy="1447800"/>
            <a:chOff x="1893" y="816"/>
            <a:chExt cx="1597" cy="1500"/>
          </a:xfrm>
        </p:grpSpPr>
        <p:pic>
          <p:nvPicPr>
            <p:cNvPr id="74775"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76"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4777"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4778"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74759"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4760"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4761"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4762"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4763"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elastic scattering (6%)</a:t>
            </a:r>
          </a:p>
        </p:txBody>
      </p:sp>
      <p:sp>
        <p:nvSpPr>
          <p:cNvPr id="74764"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FFFFFF"/>
                </a:solidFill>
              </a:rPr>
              <a:t>Transmitted (98%)</a:t>
            </a:r>
          </a:p>
        </p:txBody>
      </p:sp>
      <p:sp>
        <p:nvSpPr>
          <p:cNvPr id="74765" name="Text Box 17"/>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inelastic scattering (7%)</a:t>
            </a:r>
          </a:p>
        </p:txBody>
      </p:sp>
      <p:sp>
        <p:nvSpPr>
          <p:cNvPr id="74766" name="Text Box 18"/>
          <p:cNvSpPr txBox="1">
            <a:spLocks noChangeArrowheads="1"/>
          </p:cNvSpPr>
          <p:nvPr/>
        </p:nvSpPr>
        <p:spPr bwMode="auto">
          <a:xfrm>
            <a:off x="5772150" y="4541838"/>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Photoelectric (87%)</a:t>
            </a:r>
            <a:endParaRPr lang="en-US" altLang="en-US" sz="1400" b="1">
              <a:solidFill>
                <a:srgbClr val="009900"/>
              </a:solidFill>
            </a:endParaRPr>
          </a:p>
        </p:txBody>
      </p:sp>
      <p:sp>
        <p:nvSpPr>
          <p:cNvPr id="74767" name="Text Box 19"/>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a:solidFill>
                  <a:srgbClr val="000000"/>
                </a:solidFill>
              </a:rPr>
              <a:t>Protein</a:t>
            </a:r>
          </a:p>
          <a:p>
            <a:pPr algn="ctr" eaLnBrk="1" hangingPunct="1"/>
            <a:r>
              <a:rPr lang="en-US" altLang="en-US" sz="3200" b="1">
                <a:solidFill>
                  <a:srgbClr val="000000"/>
                </a:solidFill>
              </a:rPr>
              <a:t>1A x-rays</a:t>
            </a:r>
          </a:p>
        </p:txBody>
      </p:sp>
      <p:sp>
        <p:nvSpPr>
          <p:cNvPr id="74768" name="Line 20"/>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4769" name="Text Box 21"/>
          <p:cNvSpPr txBox="1">
            <a:spLocks noChangeArrowheads="1"/>
          </p:cNvSpPr>
          <p:nvPr/>
        </p:nvSpPr>
        <p:spPr bwMode="auto">
          <a:xfrm>
            <a:off x="768350" y="5349875"/>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Re-emitted (99%)</a:t>
            </a:r>
          </a:p>
        </p:txBody>
      </p:sp>
      <p:sp>
        <p:nvSpPr>
          <p:cNvPr id="74770" name="Text Box 22"/>
          <p:cNvSpPr txBox="1">
            <a:spLocks noChangeArrowheads="1"/>
          </p:cNvSpPr>
          <p:nvPr/>
        </p:nvSpPr>
        <p:spPr bwMode="auto">
          <a:xfrm>
            <a:off x="2768600" y="5349875"/>
            <a:ext cx="153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Absorbed (~0%)</a:t>
            </a:r>
            <a:endParaRPr lang="en-US" altLang="en-US" sz="1400" b="1">
              <a:solidFill>
                <a:srgbClr val="009900"/>
              </a:solidFill>
            </a:endParaRPr>
          </a:p>
        </p:txBody>
      </p:sp>
      <p:sp>
        <p:nvSpPr>
          <p:cNvPr id="74771" name="Line 23"/>
          <p:cNvSpPr>
            <a:spLocks noChangeShapeType="1"/>
          </p:cNvSpPr>
          <p:nvPr/>
        </p:nvSpPr>
        <p:spPr bwMode="auto">
          <a:xfrm>
            <a:off x="4570413" y="3887788"/>
            <a:ext cx="1720850" cy="661987"/>
          </a:xfrm>
          <a:prstGeom prst="line">
            <a:avLst/>
          </a:prstGeom>
          <a:noFill/>
          <a:ln w="7620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4772" name="Line 24"/>
          <p:cNvSpPr>
            <a:spLocks noChangeShapeType="1"/>
          </p:cNvSpPr>
          <p:nvPr/>
        </p:nvSpPr>
        <p:spPr bwMode="auto">
          <a:xfrm flipH="1">
            <a:off x="1593850" y="4824413"/>
            <a:ext cx="833438" cy="554037"/>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pic>
        <p:nvPicPr>
          <p:cNvPr id="74773" name="Picture 25"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74" name="Line 26"/>
          <p:cNvSpPr>
            <a:spLocks noChangeShapeType="1"/>
          </p:cNvSpPr>
          <p:nvPr/>
        </p:nvSpPr>
        <p:spPr bwMode="auto">
          <a:xfrm>
            <a:off x="2447925" y="4846638"/>
            <a:ext cx="806450" cy="5095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Tree>
    <p:extLst>
      <p:ext uri="{BB962C8B-B14F-4D97-AF65-F5344CB8AC3E}">
        <p14:creationId xmlns:p14="http://schemas.microsoft.com/office/powerpoint/2010/main" val="2492833715"/>
      </p:ext>
    </p:extLst>
  </p:cSld>
  <p:clrMapOvr>
    <a:masterClrMapping/>
  </p:clrMapOvr>
  <p:transition spd="slow">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a:solidFill>
                <a:srgbClr val="000000"/>
              </a:solidFill>
            </a:endParaRPr>
          </a:p>
        </p:txBody>
      </p:sp>
      <p:sp>
        <p:nvSpPr>
          <p:cNvPr id="75779" name="Rectangle 3"/>
          <p:cNvSpPr>
            <a:spLocks noGrp="1" noChangeArrowheads="1"/>
          </p:cNvSpPr>
          <p:nvPr>
            <p:ph type="title"/>
          </p:nvPr>
        </p:nvSpPr>
        <p:spPr/>
        <p:txBody>
          <a:bodyPr/>
          <a:lstStyle/>
          <a:p>
            <a:pPr eaLnBrk="1" hangingPunct="1"/>
            <a:r>
              <a:rPr lang="en-US" altLang="en-US" smtClean="0"/>
              <a:t>Where do photons go?</a:t>
            </a:r>
          </a:p>
        </p:txBody>
      </p:sp>
      <p:sp>
        <p:nvSpPr>
          <p:cNvPr id="75780"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5781"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solidFill>
                  <a:srgbClr val="000000"/>
                </a:solidFill>
              </a:rPr>
              <a:t>beamstop</a:t>
            </a:r>
          </a:p>
        </p:txBody>
      </p:sp>
      <p:grpSp>
        <p:nvGrpSpPr>
          <p:cNvPr id="75782" name="Group 6"/>
          <p:cNvGrpSpPr>
            <a:grpSpLocks/>
          </p:cNvGrpSpPr>
          <p:nvPr/>
        </p:nvGrpSpPr>
        <p:grpSpPr bwMode="auto">
          <a:xfrm>
            <a:off x="5286375" y="1277938"/>
            <a:ext cx="1490663" cy="1447800"/>
            <a:chOff x="1893" y="816"/>
            <a:chExt cx="1597" cy="1500"/>
          </a:xfrm>
        </p:grpSpPr>
        <p:pic>
          <p:nvPicPr>
            <p:cNvPr id="75803"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4"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5805"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5806"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75783"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5784"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5785"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5786"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5787"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elastic scattering (6%)</a:t>
            </a:r>
          </a:p>
        </p:txBody>
      </p:sp>
      <p:sp>
        <p:nvSpPr>
          <p:cNvPr id="75788"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FFFFFF"/>
                </a:solidFill>
              </a:rPr>
              <a:t>Transmitted (98%)</a:t>
            </a:r>
          </a:p>
        </p:txBody>
      </p:sp>
      <p:sp>
        <p:nvSpPr>
          <p:cNvPr id="75789" name="Text Box 17"/>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inelastic scattering (7%)</a:t>
            </a:r>
          </a:p>
        </p:txBody>
      </p:sp>
      <p:sp>
        <p:nvSpPr>
          <p:cNvPr id="75790" name="Text Box 18"/>
          <p:cNvSpPr txBox="1">
            <a:spLocks noChangeArrowheads="1"/>
          </p:cNvSpPr>
          <p:nvPr/>
        </p:nvSpPr>
        <p:spPr bwMode="auto">
          <a:xfrm>
            <a:off x="5772150" y="4541838"/>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Photoelectric (87%)</a:t>
            </a:r>
            <a:endParaRPr lang="en-US" altLang="en-US" sz="1400" b="1">
              <a:solidFill>
                <a:srgbClr val="009900"/>
              </a:solidFill>
            </a:endParaRPr>
          </a:p>
        </p:txBody>
      </p:sp>
      <p:sp>
        <p:nvSpPr>
          <p:cNvPr id="75791" name="Text Box 19"/>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a:solidFill>
                  <a:srgbClr val="000000"/>
                </a:solidFill>
              </a:rPr>
              <a:t>Protein</a:t>
            </a:r>
          </a:p>
          <a:p>
            <a:pPr algn="ctr" eaLnBrk="1" hangingPunct="1"/>
            <a:r>
              <a:rPr lang="en-US" altLang="en-US" sz="3200" b="1">
                <a:solidFill>
                  <a:srgbClr val="000000"/>
                </a:solidFill>
              </a:rPr>
              <a:t>1A x-rays</a:t>
            </a:r>
          </a:p>
        </p:txBody>
      </p:sp>
      <p:sp>
        <p:nvSpPr>
          <p:cNvPr id="75792" name="Line 20"/>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5793" name="Text Box 21"/>
          <p:cNvSpPr txBox="1">
            <a:spLocks noChangeArrowheads="1"/>
          </p:cNvSpPr>
          <p:nvPr/>
        </p:nvSpPr>
        <p:spPr bwMode="auto">
          <a:xfrm>
            <a:off x="4927600" y="5351463"/>
            <a:ext cx="1627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Re-emitted (~0%)</a:t>
            </a:r>
          </a:p>
        </p:txBody>
      </p:sp>
      <p:sp>
        <p:nvSpPr>
          <p:cNvPr id="75794" name="Text Box 22"/>
          <p:cNvSpPr txBox="1">
            <a:spLocks noChangeArrowheads="1"/>
          </p:cNvSpPr>
          <p:nvPr/>
        </p:nvSpPr>
        <p:spPr bwMode="auto">
          <a:xfrm>
            <a:off x="6927850" y="5351463"/>
            <a:ext cx="1533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Absorbed (99%)</a:t>
            </a:r>
            <a:endParaRPr lang="en-US" altLang="en-US" sz="1400" b="1">
              <a:solidFill>
                <a:srgbClr val="009900"/>
              </a:solidFill>
            </a:endParaRPr>
          </a:p>
        </p:txBody>
      </p:sp>
      <p:sp>
        <p:nvSpPr>
          <p:cNvPr id="75795" name="Text Box 23"/>
          <p:cNvSpPr txBox="1">
            <a:spLocks noChangeArrowheads="1"/>
          </p:cNvSpPr>
          <p:nvPr/>
        </p:nvSpPr>
        <p:spPr bwMode="auto">
          <a:xfrm>
            <a:off x="768350" y="5349875"/>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Re-emitted (99%)</a:t>
            </a:r>
          </a:p>
        </p:txBody>
      </p:sp>
      <p:sp>
        <p:nvSpPr>
          <p:cNvPr id="75796" name="Text Box 24"/>
          <p:cNvSpPr txBox="1">
            <a:spLocks noChangeArrowheads="1"/>
          </p:cNvSpPr>
          <p:nvPr/>
        </p:nvSpPr>
        <p:spPr bwMode="auto">
          <a:xfrm>
            <a:off x="2768600" y="5349875"/>
            <a:ext cx="153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Absorbed (~0%)</a:t>
            </a:r>
            <a:endParaRPr lang="en-US" altLang="en-US" sz="1400" b="1">
              <a:solidFill>
                <a:srgbClr val="009900"/>
              </a:solidFill>
            </a:endParaRPr>
          </a:p>
        </p:txBody>
      </p:sp>
      <p:sp>
        <p:nvSpPr>
          <p:cNvPr id="75797" name="Line 25"/>
          <p:cNvSpPr>
            <a:spLocks noChangeShapeType="1"/>
          </p:cNvSpPr>
          <p:nvPr/>
        </p:nvSpPr>
        <p:spPr bwMode="auto">
          <a:xfrm>
            <a:off x="4570413" y="3887788"/>
            <a:ext cx="1720850" cy="661987"/>
          </a:xfrm>
          <a:prstGeom prst="line">
            <a:avLst/>
          </a:prstGeom>
          <a:noFill/>
          <a:ln w="7620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5798" name="Line 26"/>
          <p:cNvSpPr>
            <a:spLocks noChangeShapeType="1"/>
          </p:cNvSpPr>
          <p:nvPr/>
        </p:nvSpPr>
        <p:spPr bwMode="auto">
          <a:xfrm flipH="1">
            <a:off x="1593850" y="4824413"/>
            <a:ext cx="833438" cy="554037"/>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pic>
        <p:nvPicPr>
          <p:cNvPr id="75799" name="Picture 27"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0" name="Line 28"/>
          <p:cNvSpPr>
            <a:spLocks noChangeShapeType="1"/>
          </p:cNvSpPr>
          <p:nvPr/>
        </p:nvSpPr>
        <p:spPr bwMode="auto">
          <a:xfrm flipH="1">
            <a:off x="5592763" y="4818063"/>
            <a:ext cx="833437" cy="554037"/>
          </a:xfrm>
          <a:prstGeom prst="line">
            <a:avLst/>
          </a:prstGeom>
          <a:noFill/>
          <a:ln w="635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5801" name="Line 29"/>
          <p:cNvSpPr>
            <a:spLocks noChangeShapeType="1"/>
          </p:cNvSpPr>
          <p:nvPr/>
        </p:nvSpPr>
        <p:spPr bwMode="auto">
          <a:xfrm>
            <a:off x="2447925" y="4846638"/>
            <a:ext cx="806450" cy="5095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5802" name="Line 30"/>
          <p:cNvSpPr>
            <a:spLocks noChangeShapeType="1"/>
          </p:cNvSpPr>
          <p:nvPr/>
        </p:nvSpPr>
        <p:spPr bwMode="auto">
          <a:xfrm>
            <a:off x="6577013" y="4840288"/>
            <a:ext cx="806450" cy="509587"/>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Tree>
    <p:extLst>
      <p:ext uri="{BB962C8B-B14F-4D97-AF65-F5344CB8AC3E}">
        <p14:creationId xmlns:p14="http://schemas.microsoft.com/office/powerpoint/2010/main" val="1348763671"/>
      </p:ext>
    </p:extLst>
  </p:cSld>
  <p:clrMapOvr>
    <a:masterClrMapping/>
  </p:clrMapOvr>
  <p:transition spd="slow">
    <p:wipe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a:solidFill>
                <a:srgbClr val="000000"/>
              </a:solidFill>
            </a:endParaRPr>
          </a:p>
        </p:txBody>
      </p:sp>
      <p:sp>
        <p:nvSpPr>
          <p:cNvPr id="76803" name="Rectangle 3"/>
          <p:cNvSpPr>
            <a:spLocks noGrp="1" noChangeArrowheads="1"/>
          </p:cNvSpPr>
          <p:nvPr>
            <p:ph type="title"/>
          </p:nvPr>
        </p:nvSpPr>
        <p:spPr/>
        <p:txBody>
          <a:bodyPr/>
          <a:lstStyle/>
          <a:p>
            <a:pPr eaLnBrk="1" hangingPunct="1"/>
            <a:r>
              <a:rPr lang="en-US" altLang="en-US" smtClean="0"/>
              <a:t>Where do photons go?</a:t>
            </a:r>
          </a:p>
        </p:txBody>
      </p:sp>
      <p:sp>
        <p:nvSpPr>
          <p:cNvPr id="76804"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6805"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solidFill>
                  <a:srgbClr val="000000"/>
                </a:solidFill>
              </a:rPr>
              <a:t>beamstop</a:t>
            </a:r>
          </a:p>
        </p:txBody>
      </p:sp>
      <p:grpSp>
        <p:nvGrpSpPr>
          <p:cNvPr id="76806" name="Group 6"/>
          <p:cNvGrpSpPr>
            <a:grpSpLocks/>
          </p:cNvGrpSpPr>
          <p:nvPr/>
        </p:nvGrpSpPr>
        <p:grpSpPr bwMode="auto">
          <a:xfrm>
            <a:off x="5286375" y="1277938"/>
            <a:ext cx="1490663" cy="1447800"/>
            <a:chOff x="1893" y="816"/>
            <a:chExt cx="1597" cy="1500"/>
          </a:xfrm>
        </p:grpSpPr>
        <p:pic>
          <p:nvPicPr>
            <p:cNvPr id="76828"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29"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6830"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6831"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76807"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6808"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6809"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6810"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6811"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elastic scattering (6%)</a:t>
            </a:r>
          </a:p>
        </p:txBody>
      </p:sp>
      <p:sp>
        <p:nvSpPr>
          <p:cNvPr id="76812"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FFFFFF"/>
                </a:solidFill>
              </a:rPr>
              <a:t>Transmitted (98%)</a:t>
            </a:r>
          </a:p>
        </p:txBody>
      </p:sp>
      <p:sp>
        <p:nvSpPr>
          <p:cNvPr id="76813" name="Text Box 17"/>
          <p:cNvSpPr txBox="1">
            <a:spLocks noChangeArrowheads="1"/>
          </p:cNvSpPr>
          <p:nvPr/>
        </p:nvSpPr>
        <p:spPr bwMode="auto">
          <a:xfrm>
            <a:off x="2906713" y="6053138"/>
            <a:ext cx="3219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useful/absorbed energy: 7.3%</a:t>
            </a:r>
          </a:p>
        </p:txBody>
      </p:sp>
      <p:sp>
        <p:nvSpPr>
          <p:cNvPr id="76814" name="Text Box 18"/>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inelastic scattering (7%)</a:t>
            </a:r>
          </a:p>
        </p:txBody>
      </p:sp>
      <p:sp>
        <p:nvSpPr>
          <p:cNvPr id="76815" name="Text Box 19"/>
          <p:cNvSpPr txBox="1">
            <a:spLocks noChangeArrowheads="1"/>
          </p:cNvSpPr>
          <p:nvPr/>
        </p:nvSpPr>
        <p:spPr bwMode="auto">
          <a:xfrm>
            <a:off x="5772150" y="4541838"/>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Photoelectric (87%)</a:t>
            </a:r>
            <a:endParaRPr lang="en-US" altLang="en-US" sz="1400" b="1">
              <a:solidFill>
                <a:srgbClr val="009900"/>
              </a:solidFill>
            </a:endParaRPr>
          </a:p>
        </p:txBody>
      </p:sp>
      <p:sp>
        <p:nvSpPr>
          <p:cNvPr id="76816" name="Text Box 20"/>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a:solidFill>
                  <a:srgbClr val="000000"/>
                </a:solidFill>
              </a:rPr>
              <a:t>Protein</a:t>
            </a:r>
          </a:p>
          <a:p>
            <a:pPr algn="ctr" eaLnBrk="1" hangingPunct="1"/>
            <a:r>
              <a:rPr lang="en-US" altLang="en-US" sz="3200" b="1">
                <a:solidFill>
                  <a:srgbClr val="000000"/>
                </a:solidFill>
              </a:rPr>
              <a:t>1A x-rays</a:t>
            </a:r>
          </a:p>
        </p:txBody>
      </p:sp>
      <p:sp>
        <p:nvSpPr>
          <p:cNvPr id="76817" name="Line 21"/>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6818" name="Text Box 22"/>
          <p:cNvSpPr txBox="1">
            <a:spLocks noChangeArrowheads="1"/>
          </p:cNvSpPr>
          <p:nvPr/>
        </p:nvSpPr>
        <p:spPr bwMode="auto">
          <a:xfrm>
            <a:off x="4927600" y="5351463"/>
            <a:ext cx="1627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Re-emitted (~0%)</a:t>
            </a:r>
          </a:p>
        </p:txBody>
      </p:sp>
      <p:sp>
        <p:nvSpPr>
          <p:cNvPr id="76819" name="Text Box 23"/>
          <p:cNvSpPr txBox="1">
            <a:spLocks noChangeArrowheads="1"/>
          </p:cNvSpPr>
          <p:nvPr/>
        </p:nvSpPr>
        <p:spPr bwMode="auto">
          <a:xfrm>
            <a:off x="6927850" y="5351463"/>
            <a:ext cx="1533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Absorbed (99%)</a:t>
            </a:r>
            <a:endParaRPr lang="en-US" altLang="en-US" sz="1400" b="1">
              <a:solidFill>
                <a:srgbClr val="009900"/>
              </a:solidFill>
            </a:endParaRPr>
          </a:p>
        </p:txBody>
      </p:sp>
      <p:sp>
        <p:nvSpPr>
          <p:cNvPr id="76820" name="Text Box 24"/>
          <p:cNvSpPr txBox="1">
            <a:spLocks noChangeArrowheads="1"/>
          </p:cNvSpPr>
          <p:nvPr/>
        </p:nvSpPr>
        <p:spPr bwMode="auto">
          <a:xfrm>
            <a:off x="768350" y="5349875"/>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Re-emitted (99%)</a:t>
            </a:r>
          </a:p>
        </p:txBody>
      </p:sp>
      <p:sp>
        <p:nvSpPr>
          <p:cNvPr id="76821" name="Text Box 25"/>
          <p:cNvSpPr txBox="1">
            <a:spLocks noChangeArrowheads="1"/>
          </p:cNvSpPr>
          <p:nvPr/>
        </p:nvSpPr>
        <p:spPr bwMode="auto">
          <a:xfrm>
            <a:off x="2768600" y="5349875"/>
            <a:ext cx="153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Absorbed (~0%)</a:t>
            </a:r>
            <a:endParaRPr lang="en-US" altLang="en-US" sz="1400" b="1">
              <a:solidFill>
                <a:srgbClr val="009900"/>
              </a:solidFill>
            </a:endParaRPr>
          </a:p>
        </p:txBody>
      </p:sp>
      <p:sp>
        <p:nvSpPr>
          <p:cNvPr id="76822" name="Line 26"/>
          <p:cNvSpPr>
            <a:spLocks noChangeShapeType="1"/>
          </p:cNvSpPr>
          <p:nvPr/>
        </p:nvSpPr>
        <p:spPr bwMode="auto">
          <a:xfrm>
            <a:off x="4570413" y="3887788"/>
            <a:ext cx="1720850" cy="661987"/>
          </a:xfrm>
          <a:prstGeom prst="line">
            <a:avLst/>
          </a:prstGeom>
          <a:noFill/>
          <a:ln w="7620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6823" name="Line 27"/>
          <p:cNvSpPr>
            <a:spLocks noChangeShapeType="1"/>
          </p:cNvSpPr>
          <p:nvPr/>
        </p:nvSpPr>
        <p:spPr bwMode="auto">
          <a:xfrm flipH="1">
            <a:off x="1593850" y="4824413"/>
            <a:ext cx="833438" cy="554037"/>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pic>
        <p:nvPicPr>
          <p:cNvPr id="76824" name="Picture 28"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25" name="Line 29"/>
          <p:cNvSpPr>
            <a:spLocks noChangeShapeType="1"/>
          </p:cNvSpPr>
          <p:nvPr/>
        </p:nvSpPr>
        <p:spPr bwMode="auto">
          <a:xfrm flipH="1">
            <a:off x="5592763" y="4818063"/>
            <a:ext cx="833437" cy="554037"/>
          </a:xfrm>
          <a:prstGeom prst="line">
            <a:avLst/>
          </a:prstGeom>
          <a:noFill/>
          <a:ln w="635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6826" name="Line 30"/>
          <p:cNvSpPr>
            <a:spLocks noChangeShapeType="1"/>
          </p:cNvSpPr>
          <p:nvPr/>
        </p:nvSpPr>
        <p:spPr bwMode="auto">
          <a:xfrm>
            <a:off x="2447925" y="4846638"/>
            <a:ext cx="806450" cy="5095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6827" name="Line 31"/>
          <p:cNvSpPr>
            <a:spLocks noChangeShapeType="1"/>
          </p:cNvSpPr>
          <p:nvPr/>
        </p:nvSpPr>
        <p:spPr bwMode="auto">
          <a:xfrm>
            <a:off x="6577013" y="4840288"/>
            <a:ext cx="806450" cy="509587"/>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Tree>
    <p:extLst>
      <p:ext uri="{BB962C8B-B14F-4D97-AF65-F5344CB8AC3E}">
        <p14:creationId xmlns:p14="http://schemas.microsoft.com/office/powerpoint/2010/main" val="2112550204"/>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752600"/>
          </a:xfrm>
        </p:spPr>
        <p:txBody>
          <a:bodyPr/>
          <a:lstStyle/>
          <a:p>
            <a:r>
              <a:rPr lang="en-US" sz="6000" dirty="0" smtClean="0">
                <a:solidFill>
                  <a:schemeClr val="accent2">
                    <a:lumMod val="75000"/>
                  </a:schemeClr>
                </a:solidFill>
              </a:rPr>
              <a:t>What do we want?</a:t>
            </a:r>
            <a:endParaRPr lang="en-US" sz="6000" dirty="0">
              <a:solidFill>
                <a:schemeClr val="accent2">
                  <a:lumMod val="75000"/>
                </a:schemeClr>
              </a:solidFill>
            </a:endParaRPr>
          </a:p>
        </p:txBody>
      </p:sp>
      <p:sp>
        <p:nvSpPr>
          <p:cNvPr id="3" name="Content Placeholder 2"/>
          <p:cNvSpPr>
            <a:spLocks noGrp="1"/>
          </p:cNvSpPr>
          <p:nvPr>
            <p:ph idx="1"/>
          </p:nvPr>
        </p:nvSpPr>
        <p:spPr>
          <a:xfrm>
            <a:off x="2394408" y="1630837"/>
            <a:ext cx="6063792" cy="4465163"/>
          </a:xfrm>
        </p:spPr>
        <p:txBody>
          <a:bodyPr/>
          <a:lstStyle/>
          <a:p>
            <a:pPr marL="514350" indent="-514350">
              <a:buFont typeface="+mj-lt"/>
              <a:buAutoNum type="arabicPeriod"/>
            </a:pPr>
            <a:r>
              <a:rPr lang="en-US" sz="3600" dirty="0" smtClean="0">
                <a:solidFill>
                  <a:srgbClr val="00B050"/>
                </a:solidFill>
              </a:rPr>
              <a:t>Resolution</a:t>
            </a:r>
            <a:endParaRPr lang="en-US" sz="2400" dirty="0" smtClean="0">
              <a:solidFill>
                <a:srgbClr val="00B050"/>
              </a:solidFill>
            </a:endParaRPr>
          </a:p>
          <a:p>
            <a:pPr marL="514350" indent="-514350">
              <a:buFont typeface="+mj-lt"/>
              <a:buAutoNum type="arabicPeriod"/>
            </a:pPr>
            <a:r>
              <a:rPr lang="en-US" sz="2800" dirty="0" err="1" smtClean="0">
                <a:solidFill>
                  <a:schemeClr val="bg1">
                    <a:lumMod val="65000"/>
                  </a:schemeClr>
                </a:solidFill>
              </a:rPr>
              <a:t>Mosaicity</a:t>
            </a:r>
            <a:endParaRPr lang="en-US" sz="2800" dirty="0" smtClean="0">
              <a:solidFill>
                <a:schemeClr val="bg1">
                  <a:lumMod val="65000"/>
                </a:schemeClr>
              </a:solidFill>
            </a:endParaRPr>
          </a:p>
          <a:p>
            <a:pPr marL="514350" indent="-514350">
              <a:buFont typeface="+mj-lt"/>
              <a:buAutoNum type="arabicPeriod"/>
            </a:pPr>
            <a:r>
              <a:rPr lang="en-US" sz="2800" dirty="0" smtClean="0">
                <a:solidFill>
                  <a:schemeClr val="bg1">
                    <a:lumMod val="65000"/>
                  </a:schemeClr>
                </a:solidFill>
              </a:rPr>
              <a:t>Nice, round spots</a:t>
            </a:r>
          </a:p>
          <a:p>
            <a:pPr marL="514350" indent="-514350">
              <a:buFont typeface="+mj-lt"/>
              <a:buAutoNum type="arabicPeriod"/>
            </a:pPr>
            <a:r>
              <a:rPr lang="en-US" sz="2800" dirty="0" smtClean="0">
                <a:solidFill>
                  <a:schemeClr val="bg1">
                    <a:lumMod val="65000"/>
                  </a:schemeClr>
                </a:solidFill>
              </a:rPr>
              <a:t>No overlaps</a:t>
            </a:r>
          </a:p>
          <a:p>
            <a:pPr marL="514350" indent="-514350">
              <a:buFont typeface="+mj-lt"/>
              <a:buAutoNum type="arabicPeriod"/>
            </a:pPr>
            <a:r>
              <a:rPr lang="en-US" sz="2800" dirty="0" smtClean="0">
                <a:solidFill>
                  <a:schemeClr val="bg1">
                    <a:lumMod val="65000"/>
                  </a:schemeClr>
                </a:solidFill>
              </a:rPr>
              <a:t>No twinning</a:t>
            </a:r>
          </a:p>
          <a:p>
            <a:pPr marL="514350" indent="-514350">
              <a:buFont typeface="+mj-lt"/>
              <a:buAutoNum type="arabicPeriod"/>
            </a:pPr>
            <a:r>
              <a:rPr lang="en-US" sz="2800" dirty="0" smtClean="0">
                <a:solidFill>
                  <a:schemeClr val="bg1">
                    <a:lumMod val="65000"/>
                  </a:schemeClr>
                </a:solidFill>
              </a:rPr>
              <a:t>Lots of crystals</a:t>
            </a:r>
          </a:p>
          <a:p>
            <a:pPr marL="514350" indent="-514350">
              <a:buFont typeface="+mj-lt"/>
              <a:buAutoNum type="arabicPeriod"/>
            </a:pPr>
            <a:r>
              <a:rPr lang="en-US" sz="2800" dirty="0" smtClean="0">
                <a:solidFill>
                  <a:schemeClr val="bg1">
                    <a:lumMod val="65000"/>
                  </a:schemeClr>
                </a:solidFill>
              </a:rPr>
              <a:t>…</a:t>
            </a:r>
          </a:p>
        </p:txBody>
      </p:sp>
    </p:spTree>
    <p:extLst>
      <p:ext uri="{BB962C8B-B14F-4D97-AF65-F5344CB8AC3E}">
        <p14:creationId xmlns:p14="http://schemas.microsoft.com/office/powerpoint/2010/main" val="238700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2" name="resolution.avi">
            <a:hlinkClick r:id="" action="ppaction://media"/>
          </p:cNvPr>
          <p:cNvPicPr>
            <a:picLocks noGrp="1" noRot="1" noChangeAspect="1" noChangeArrowheads="1"/>
          </p:cNvPicPr>
          <p:nvPr>
            <p:ph/>
            <a:videoFile r:link="rId1"/>
          </p:nvPr>
        </p:nvPicPr>
        <p:blipFill>
          <a:blip r:embed="rId3"/>
          <a:srcRect/>
          <a:stretch>
            <a:fillRect/>
          </a:stretch>
        </p:blipFill>
        <p:spPr>
          <a:xfrm>
            <a:off x="0" y="0"/>
            <a:ext cx="9144000" cy="68580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55611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1000"/>
                                  </p:stCondLst>
                                  <p:childTnLst>
                                    <p:cmd type="call" cmd="playFrom(0.0)">
                                      <p:cBhvr>
                                        <p:cTn id="6" dur="19134" fill="hold"/>
                                        <p:tgtEl>
                                          <p:spTgt spid="4403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Prev" delay="0">
                      <p:tgtEl>
                        <p:sldTgt/>
                      </p:tgtEl>
                    </p:cond>
                  </p:endCondLst>
                </p:cTn>
                <p:tgtEl>
                  <p:spTgt spid="440322"/>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752600"/>
          </a:xfrm>
        </p:spPr>
        <p:txBody>
          <a:bodyPr/>
          <a:lstStyle/>
          <a:p>
            <a:r>
              <a:rPr lang="en-US" sz="6000" dirty="0" smtClean="0">
                <a:solidFill>
                  <a:schemeClr val="accent2">
                    <a:lumMod val="75000"/>
                  </a:schemeClr>
                </a:solidFill>
              </a:rPr>
              <a:t>What do we want?</a:t>
            </a:r>
            <a:endParaRPr lang="en-US" sz="6000" dirty="0">
              <a:solidFill>
                <a:schemeClr val="accent2">
                  <a:lumMod val="75000"/>
                </a:schemeClr>
              </a:solidFill>
            </a:endParaRPr>
          </a:p>
        </p:txBody>
      </p:sp>
      <p:sp>
        <p:nvSpPr>
          <p:cNvPr id="3" name="Content Placeholder 2"/>
          <p:cNvSpPr>
            <a:spLocks noGrp="1"/>
          </p:cNvSpPr>
          <p:nvPr>
            <p:ph idx="1"/>
          </p:nvPr>
        </p:nvSpPr>
        <p:spPr>
          <a:xfrm>
            <a:off x="2394408" y="1630837"/>
            <a:ext cx="6063792" cy="4465163"/>
          </a:xfrm>
        </p:spPr>
        <p:txBody>
          <a:bodyPr/>
          <a:lstStyle/>
          <a:p>
            <a:pPr marL="514350" indent="-514350">
              <a:buFont typeface="+mj-lt"/>
              <a:buAutoNum type="arabicPeriod"/>
            </a:pPr>
            <a:r>
              <a:rPr lang="en-US" sz="3600" dirty="0" smtClean="0">
                <a:solidFill>
                  <a:srgbClr val="00B050"/>
                </a:solidFill>
              </a:rPr>
              <a:t>Resolution</a:t>
            </a:r>
            <a:endParaRPr lang="en-US" sz="2400" dirty="0" smtClean="0">
              <a:solidFill>
                <a:srgbClr val="00B050"/>
              </a:solidFill>
            </a:endParaRPr>
          </a:p>
          <a:p>
            <a:pPr marL="514350" indent="-514350">
              <a:buFont typeface="+mj-lt"/>
              <a:buAutoNum type="arabicPeriod"/>
            </a:pPr>
            <a:r>
              <a:rPr lang="en-US" sz="2800" dirty="0" err="1" smtClean="0">
                <a:solidFill>
                  <a:schemeClr val="bg1">
                    <a:lumMod val="65000"/>
                  </a:schemeClr>
                </a:solidFill>
              </a:rPr>
              <a:t>Mosaicity</a:t>
            </a:r>
            <a:endParaRPr lang="en-US" sz="2800" dirty="0" smtClean="0">
              <a:solidFill>
                <a:schemeClr val="bg1">
                  <a:lumMod val="65000"/>
                </a:schemeClr>
              </a:solidFill>
            </a:endParaRPr>
          </a:p>
          <a:p>
            <a:pPr marL="514350" indent="-514350">
              <a:buFont typeface="+mj-lt"/>
              <a:buAutoNum type="arabicPeriod"/>
            </a:pPr>
            <a:r>
              <a:rPr lang="en-US" sz="2800" dirty="0" smtClean="0">
                <a:solidFill>
                  <a:schemeClr val="bg1">
                    <a:lumMod val="65000"/>
                  </a:schemeClr>
                </a:solidFill>
              </a:rPr>
              <a:t>Nice, round spots</a:t>
            </a:r>
          </a:p>
          <a:p>
            <a:pPr marL="514350" indent="-514350">
              <a:buFont typeface="+mj-lt"/>
              <a:buAutoNum type="arabicPeriod"/>
            </a:pPr>
            <a:r>
              <a:rPr lang="en-US" sz="2800" dirty="0" smtClean="0">
                <a:solidFill>
                  <a:schemeClr val="bg1">
                    <a:lumMod val="65000"/>
                  </a:schemeClr>
                </a:solidFill>
              </a:rPr>
              <a:t>No overlaps</a:t>
            </a:r>
          </a:p>
          <a:p>
            <a:pPr marL="514350" indent="-514350">
              <a:buFont typeface="+mj-lt"/>
              <a:buAutoNum type="arabicPeriod"/>
            </a:pPr>
            <a:r>
              <a:rPr lang="en-US" sz="2800" dirty="0" smtClean="0">
                <a:solidFill>
                  <a:schemeClr val="bg1">
                    <a:lumMod val="65000"/>
                  </a:schemeClr>
                </a:solidFill>
              </a:rPr>
              <a:t>No twinning</a:t>
            </a:r>
          </a:p>
          <a:p>
            <a:pPr marL="514350" indent="-514350">
              <a:buFont typeface="+mj-lt"/>
              <a:buAutoNum type="arabicPeriod"/>
            </a:pPr>
            <a:r>
              <a:rPr lang="en-US" sz="2800" dirty="0" smtClean="0">
                <a:solidFill>
                  <a:schemeClr val="bg1">
                    <a:lumMod val="65000"/>
                  </a:schemeClr>
                </a:solidFill>
              </a:rPr>
              <a:t>Lots of crystals</a:t>
            </a:r>
          </a:p>
          <a:p>
            <a:pPr marL="514350" indent="-514350">
              <a:buFont typeface="+mj-lt"/>
              <a:buAutoNum type="arabicPeriod"/>
            </a:pPr>
            <a:r>
              <a:rPr lang="en-US" sz="2800" dirty="0" smtClean="0">
                <a:solidFill>
                  <a:schemeClr val="bg1">
                    <a:lumMod val="65000"/>
                  </a:schemeClr>
                </a:solidFill>
              </a:rPr>
              <a:t>…</a:t>
            </a:r>
          </a:p>
          <a:p>
            <a:pPr marL="0" indent="0">
              <a:buNone/>
            </a:pPr>
            <a:r>
              <a:rPr lang="en-US" sz="3600" dirty="0" smtClean="0">
                <a:solidFill>
                  <a:srgbClr val="00B050"/>
                </a:solidFill>
              </a:rPr>
              <a:t>2. Phases</a:t>
            </a:r>
          </a:p>
        </p:txBody>
      </p:sp>
    </p:spTree>
    <p:extLst>
      <p:ext uri="{BB962C8B-B14F-4D97-AF65-F5344CB8AC3E}">
        <p14:creationId xmlns:p14="http://schemas.microsoft.com/office/powerpoint/2010/main" val="7861551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0"/>
            <a:ext cx="8229600" cy="1143000"/>
          </a:xfrm>
        </p:spPr>
        <p:txBody>
          <a:bodyPr/>
          <a:lstStyle/>
          <a:p>
            <a:pPr eaLnBrk="1" hangingPunct="1"/>
            <a:r>
              <a:rPr lang="en-US" altLang="en-US" dirty="0" smtClean="0">
                <a:solidFill>
                  <a:schemeClr val="bg1"/>
                </a:solidFill>
              </a:rPr>
              <a:t>Phases</a:t>
            </a:r>
          </a:p>
        </p:txBody>
      </p:sp>
      <p:pic>
        <p:nvPicPr>
          <p:cNvPr id="60421" name="dephase.mpeg">
            <a:hlinkClick r:id="" action="ppaction://media"/>
          </p:cNvPr>
          <p:cNvPicPr>
            <a:picLocks noGrp="1" noRot="1" noChangeAspect="1" noChangeArrowheads="1"/>
          </p:cNvPicPr>
          <p:nvPr>
            <p:ph idx="1"/>
            <a:videoFile r:link="rId1"/>
          </p:nvPr>
        </p:nvPicPr>
        <p:blipFill>
          <a:blip r:embed="rId3"/>
          <a:srcRect/>
          <a:stretch>
            <a:fillRect/>
          </a:stretch>
        </p:blipFill>
        <p:spPr>
          <a:xfrm>
            <a:off x="912813" y="1141413"/>
            <a:ext cx="7313612"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5172" name="Text Box 7"/>
          <p:cNvSpPr txBox="1">
            <a:spLocks noChangeArrowheads="1"/>
          </p:cNvSpPr>
          <p:nvPr/>
        </p:nvSpPr>
        <p:spPr bwMode="auto">
          <a:xfrm>
            <a:off x="827088" y="6596063"/>
            <a:ext cx="571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FFFFFF"/>
                </a:solidFill>
                <a:latin typeface="Courier New" pitchFamily="49" charset="0"/>
              </a:rPr>
              <a:t>http://bl831.als.lbl.gov/~jamesh/movies/dephase.mpeg</a:t>
            </a:r>
          </a:p>
        </p:txBody>
      </p:sp>
    </p:spTree>
    <p:extLst>
      <p:ext uri="{BB962C8B-B14F-4D97-AF65-F5344CB8AC3E}">
        <p14:creationId xmlns:p14="http://schemas.microsoft.com/office/powerpoint/2010/main" val="13226004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867" fill="hold"/>
                                        <p:tgtEl>
                                          <p:spTgt spid="604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0421"/>
                </p:tgtEl>
              </p:cMediaNode>
            </p:video>
            <p:seq concurrent="1" nextAc="seek">
              <p:cTn id="8" restart="whenNotActive" fill="hold" evtFilter="cancelBubble" nodeType="interactiveSeq">
                <p:stCondLst>
                  <p:cond evt="onClick" delay="0">
                    <p:tgtEl>
                      <p:spTgt spid="6042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0421"/>
                                        </p:tgtEl>
                                      </p:cBhvr>
                                    </p:cmd>
                                  </p:childTnLst>
                                </p:cTn>
                              </p:par>
                            </p:childTnLst>
                          </p:cTn>
                        </p:par>
                      </p:childTnLst>
                    </p:cTn>
                  </p:par>
                </p:childTnLst>
              </p:cTn>
              <p:nextCondLst>
                <p:cond evt="onClick" delay="0">
                  <p:tgtEl>
                    <p:spTgt spid="60421"/>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0" y="0"/>
            <a:ext cx="9144000" cy="1427163"/>
          </a:xfrm>
        </p:spPr>
        <p:txBody>
          <a:bodyPr/>
          <a:lstStyle/>
          <a:p>
            <a:pPr eaLnBrk="1" hangingPunct="1"/>
            <a:r>
              <a:rPr lang="en-US" altLang="en-US" dirty="0" smtClean="0"/>
              <a:t>And the dominant source of error is…</a:t>
            </a:r>
          </a:p>
        </p:txBody>
      </p:sp>
      <p:sp>
        <p:nvSpPr>
          <p:cNvPr id="2290691" name="Rectangle 3"/>
          <p:cNvSpPr>
            <a:spLocks noGrp="1" noChangeArrowheads="1"/>
          </p:cNvSpPr>
          <p:nvPr>
            <p:ph type="body" idx="1"/>
          </p:nvPr>
        </p:nvSpPr>
        <p:spPr>
          <a:xfrm>
            <a:off x="457200" y="1600200"/>
            <a:ext cx="8686800" cy="4976813"/>
          </a:xfrm>
        </p:spPr>
        <p:txBody>
          <a:bodyPr/>
          <a:lstStyle/>
          <a:p>
            <a:r>
              <a:rPr lang="en-US" altLang="en-US" sz="4000" dirty="0" smtClean="0"/>
              <a:t>Resolution</a:t>
            </a:r>
          </a:p>
          <a:p>
            <a:pPr lvl="1" eaLnBrk="1" hangingPunct="1">
              <a:buFontTx/>
              <a:buNone/>
            </a:pPr>
            <a:r>
              <a:rPr lang="en-US" altLang="en-US" sz="3600" dirty="0" smtClean="0">
                <a:solidFill>
                  <a:srgbClr val="EA0000"/>
                </a:solidFill>
              </a:rPr>
              <a:t>Disorder </a:t>
            </a:r>
            <a:r>
              <a:rPr lang="en-US" altLang="en-US" sz="2400" dirty="0" smtClean="0">
                <a:solidFill>
                  <a:srgbClr val="EA0000"/>
                </a:solidFill>
              </a:rPr>
              <a:t>(including Radiation Damage)</a:t>
            </a:r>
            <a:endParaRPr lang="en-US" altLang="en-US" sz="3600" dirty="0" smtClean="0">
              <a:solidFill>
                <a:srgbClr val="EA0000"/>
              </a:solidFill>
            </a:endParaRPr>
          </a:p>
          <a:p>
            <a:pPr lvl="1" eaLnBrk="1" hangingPunct="1">
              <a:buFontTx/>
              <a:buNone/>
            </a:pPr>
            <a:r>
              <a:rPr lang="en-US" altLang="en-US" sz="3600" dirty="0" smtClean="0">
                <a:solidFill>
                  <a:srgbClr val="EA0000"/>
                </a:solidFill>
              </a:rPr>
              <a:t>Background</a:t>
            </a:r>
          </a:p>
          <a:p>
            <a:pPr eaLnBrk="1" hangingPunct="1"/>
            <a:r>
              <a:rPr lang="en-US" altLang="en-US" sz="4000" dirty="0" smtClean="0"/>
              <a:t>Phases</a:t>
            </a:r>
          </a:p>
          <a:p>
            <a:pPr lvl="1" eaLnBrk="1" hangingPunct="1">
              <a:buFontTx/>
              <a:buNone/>
            </a:pPr>
            <a:r>
              <a:rPr lang="en-US" altLang="en-US" sz="3600" dirty="0" smtClean="0">
                <a:solidFill>
                  <a:srgbClr val="EA0000"/>
                </a:solidFill>
              </a:rPr>
              <a:t>Non-isomorphism </a:t>
            </a:r>
            <a:r>
              <a:rPr lang="en-US" altLang="en-US" sz="2400" dirty="0" smtClean="0">
                <a:solidFill>
                  <a:srgbClr val="EA0000"/>
                </a:solidFill>
              </a:rPr>
              <a:t>(including Radiation Damage)</a:t>
            </a:r>
            <a:endParaRPr lang="en-US" altLang="en-US" sz="3600" dirty="0" smtClean="0">
              <a:solidFill>
                <a:srgbClr val="EA0000"/>
              </a:solidFill>
            </a:endParaRPr>
          </a:p>
          <a:p>
            <a:pPr lvl="1" eaLnBrk="1" hangingPunct="1">
              <a:buFontTx/>
              <a:buNone/>
            </a:pPr>
            <a:r>
              <a:rPr lang="en-US" altLang="en-US" sz="3600" dirty="0" smtClean="0">
                <a:solidFill>
                  <a:srgbClr val="EA0000"/>
                </a:solidFill>
              </a:rPr>
              <a:t>Vibration (beam, </a:t>
            </a:r>
            <a:r>
              <a:rPr lang="en-US" altLang="en-US" sz="3600" dirty="0" err="1" smtClean="0">
                <a:solidFill>
                  <a:srgbClr val="EA0000"/>
                </a:solidFill>
              </a:rPr>
              <a:t>xtal</a:t>
            </a:r>
            <a:r>
              <a:rPr lang="en-US" altLang="en-US" sz="3600" dirty="0" smtClean="0">
                <a:solidFill>
                  <a:srgbClr val="EA0000"/>
                </a:solidFill>
              </a:rPr>
              <a:t>, spindle, etc.)</a:t>
            </a:r>
          </a:p>
          <a:p>
            <a:pPr lvl="1" eaLnBrk="1" hangingPunct="1">
              <a:buFontTx/>
              <a:buNone/>
            </a:pPr>
            <a:r>
              <a:rPr lang="en-US" altLang="en-US" sz="3600" dirty="0" smtClean="0">
                <a:solidFill>
                  <a:srgbClr val="EA0000"/>
                </a:solidFill>
              </a:rPr>
              <a:t>Detector calibration</a:t>
            </a:r>
            <a:endParaRPr lang="en-US" altLang="en-US" sz="3200" dirty="0" smtClean="0">
              <a:solidFill>
                <a:srgbClr val="008000"/>
              </a:solidFill>
            </a:endParaRPr>
          </a:p>
        </p:txBody>
      </p:sp>
    </p:spTree>
    <p:extLst>
      <p:ext uri="{BB962C8B-B14F-4D97-AF65-F5344CB8AC3E}">
        <p14:creationId xmlns:p14="http://schemas.microsoft.com/office/powerpoint/2010/main" val="2805007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9069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906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906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9069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9069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906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0"/>
            <a:ext cx="7772400" cy="1325563"/>
          </a:xfrm>
        </p:spPr>
        <p:txBody>
          <a:bodyPr/>
          <a:lstStyle/>
          <a:p>
            <a:pPr>
              <a:lnSpc>
                <a:spcPct val="150000"/>
              </a:lnSpc>
            </a:pPr>
            <a:r>
              <a:rPr lang="en-US" altLang="en-US" sz="6000" dirty="0"/>
              <a:t>What is “disorder”?</a:t>
            </a:r>
          </a:p>
        </p:txBody>
      </p:sp>
      <p:grpSp>
        <p:nvGrpSpPr>
          <p:cNvPr id="6147" name="Group 3"/>
          <p:cNvGrpSpPr>
            <a:grpSpLocks/>
          </p:cNvGrpSpPr>
          <p:nvPr/>
        </p:nvGrpSpPr>
        <p:grpSpPr bwMode="auto">
          <a:xfrm>
            <a:off x="1063625" y="1882775"/>
            <a:ext cx="7016750" cy="4211638"/>
            <a:chOff x="670" y="1186"/>
            <a:chExt cx="4420" cy="2653"/>
          </a:xfrm>
        </p:grpSpPr>
        <p:sp>
          <p:nvSpPr>
            <p:cNvPr id="6148" name="Oval 4"/>
            <p:cNvSpPr>
              <a:spLocks noChangeAspect="1" noChangeArrowheads="1"/>
            </p:cNvSpPr>
            <p:nvPr/>
          </p:nvSpPr>
          <p:spPr bwMode="auto">
            <a:xfrm>
              <a:off x="193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 name="Oval 5"/>
            <p:cNvSpPr>
              <a:spLocks noChangeAspect="1" noChangeArrowheads="1"/>
            </p:cNvSpPr>
            <p:nvPr/>
          </p:nvSpPr>
          <p:spPr bwMode="auto">
            <a:xfrm>
              <a:off x="252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0" name="Oval 6"/>
            <p:cNvSpPr>
              <a:spLocks noChangeAspect="1" noChangeArrowheads="1"/>
            </p:cNvSpPr>
            <p:nvPr/>
          </p:nvSpPr>
          <p:spPr bwMode="auto">
            <a:xfrm>
              <a:off x="3119"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1" name="Oval 7"/>
            <p:cNvSpPr>
              <a:spLocks noChangeAspect="1" noChangeArrowheads="1"/>
            </p:cNvSpPr>
            <p:nvPr/>
          </p:nvSpPr>
          <p:spPr bwMode="auto">
            <a:xfrm>
              <a:off x="371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2" name="Oval 8"/>
            <p:cNvSpPr>
              <a:spLocks noChangeAspect="1" noChangeArrowheads="1"/>
            </p:cNvSpPr>
            <p:nvPr/>
          </p:nvSpPr>
          <p:spPr bwMode="auto">
            <a:xfrm>
              <a:off x="430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3" name="Oval 9"/>
            <p:cNvSpPr>
              <a:spLocks noChangeAspect="1" noChangeArrowheads="1"/>
            </p:cNvSpPr>
            <p:nvPr/>
          </p:nvSpPr>
          <p:spPr bwMode="auto">
            <a:xfrm>
              <a:off x="134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4" name="Oval 10"/>
            <p:cNvSpPr>
              <a:spLocks noChangeAspect="1" noChangeArrowheads="1"/>
            </p:cNvSpPr>
            <p:nvPr/>
          </p:nvSpPr>
          <p:spPr bwMode="auto">
            <a:xfrm>
              <a:off x="1927"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5" name="Oval 11"/>
            <p:cNvSpPr>
              <a:spLocks noChangeAspect="1" noChangeArrowheads="1"/>
            </p:cNvSpPr>
            <p:nvPr/>
          </p:nvSpPr>
          <p:spPr bwMode="auto">
            <a:xfrm>
              <a:off x="2520"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6" name="Oval 12"/>
            <p:cNvSpPr>
              <a:spLocks noChangeAspect="1" noChangeArrowheads="1"/>
            </p:cNvSpPr>
            <p:nvPr/>
          </p:nvSpPr>
          <p:spPr bwMode="auto">
            <a:xfrm>
              <a:off x="3113"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7" name="Oval 13"/>
            <p:cNvSpPr>
              <a:spLocks noChangeAspect="1" noChangeArrowheads="1"/>
            </p:cNvSpPr>
            <p:nvPr/>
          </p:nvSpPr>
          <p:spPr bwMode="auto">
            <a:xfrm>
              <a:off x="370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8" name="Oval 14"/>
            <p:cNvSpPr>
              <a:spLocks noChangeAspect="1" noChangeArrowheads="1"/>
            </p:cNvSpPr>
            <p:nvPr/>
          </p:nvSpPr>
          <p:spPr bwMode="auto">
            <a:xfrm>
              <a:off x="4299"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9" name="Oval 15"/>
            <p:cNvSpPr>
              <a:spLocks noChangeAspect="1" noChangeArrowheads="1"/>
            </p:cNvSpPr>
            <p:nvPr/>
          </p:nvSpPr>
          <p:spPr bwMode="auto">
            <a:xfrm>
              <a:off x="1334"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0" name="Oval 16"/>
            <p:cNvSpPr>
              <a:spLocks noChangeAspect="1" noChangeArrowheads="1"/>
            </p:cNvSpPr>
            <p:nvPr/>
          </p:nvSpPr>
          <p:spPr bwMode="auto">
            <a:xfrm>
              <a:off x="192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1" name="Oval 17"/>
            <p:cNvSpPr>
              <a:spLocks noChangeAspect="1" noChangeArrowheads="1"/>
            </p:cNvSpPr>
            <p:nvPr/>
          </p:nvSpPr>
          <p:spPr bwMode="auto">
            <a:xfrm>
              <a:off x="2520"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2" name="Oval 18"/>
            <p:cNvSpPr>
              <a:spLocks noChangeAspect="1" noChangeArrowheads="1"/>
            </p:cNvSpPr>
            <p:nvPr/>
          </p:nvSpPr>
          <p:spPr bwMode="auto">
            <a:xfrm>
              <a:off x="3113"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3" name="Oval 19"/>
            <p:cNvSpPr>
              <a:spLocks noChangeAspect="1" noChangeArrowheads="1"/>
            </p:cNvSpPr>
            <p:nvPr/>
          </p:nvSpPr>
          <p:spPr bwMode="auto">
            <a:xfrm>
              <a:off x="370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4" name="Oval 20"/>
            <p:cNvSpPr>
              <a:spLocks noChangeAspect="1" noChangeArrowheads="1"/>
            </p:cNvSpPr>
            <p:nvPr/>
          </p:nvSpPr>
          <p:spPr bwMode="auto">
            <a:xfrm>
              <a:off x="4299"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5" name="Oval 21"/>
            <p:cNvSpPr>
              <a:spLocks noChangeAspect="1" noChangeArrowheads="1"/>
            </p:cNvSpPr>
            <p:nvPr/>
          </p:nvSpPr>
          <p:spPr bwMode="auto">
            <a:xfrm>
              <a:off x="1334"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6" name="Oval 22"/>
            <p:cNvSpPr>
              <a:spLocks noChangeAspect="1" noChangeArrowheads="1"/>
            </p:cNvSpPr>
            <p:nvPr/>
          </p:nvSpPr>
          <p:spPr bwMode="auto">
            <a:xfrm>
              <a:off x="1927"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7" name="Oval 23"/>
            <p:cNvSpPr>
              <a:spLocks noChangeAspect="1" noChangeArrowheads="1"/>
            </p:cNvSpPr>
            <p:nvPr/>
          </p:nvSpPr>
          <p:spPr bwMode="auto">
            <a:xfrm>
              <a:off x="2520"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8" name="Oval 24"/>
            <p:cNvSpPr>
              <a:spLocks noChangeAspect="1" noChangeArrowheads="1"/>
            </p:cNvSpPr>
            <p:nvPr/>
          </p:nvSpPr>
          <p:spPr bwMode="auto">
            <a:xfrm>
              <a:off x="3113"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9" name="Oval 25"/>
            <p:cNvSpPr>
              <a:spLocks noChangeAspect="1" noChangeArrowheads="1"/>
            </p:cNvSpPr>
            <p:nvPr/>
          </p:nvSpPr>
          <p:spPr bwMode="auto">
            <a:xfrm>
              <a:off x="3706"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0" name="Oval 26"/>
            <p:cNvSpPr>
              <a:spLocks noChangeAspect="1" noChangeArrowheads="1"/>
            </p:cNvSpPr>
            <p:nvPr/>
          </p:nvSpPr>
          <p:spPr bwMode="auto">
            <a:xfrm>
              <a:off x="4299"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1" name="Oval 27"/>
            <p:cNvSpPr>
              <a:spLocks noChangeAspect="1" noChangeArrowheads="1"/>
            </p:cNvSpPr>
            <p:nvPr/>
          </p:nvSpPr>
          <p:spPr bwMode="auto">
            <a:xfrm>
              <a:off x="1334"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172" name="Group 28"/>
            <p:cNvGrpSpPr>
              <a:grpSpLocks noChangeAspect="1"/>
            </p:cNvGrpSpPr>
            <p:nvPr/>
          </p:nvGrpSpPr>
          <p:grpSpPr bwMode="auto">
            <a:xfrm>
              <a:off x="1244" y="1531"/>
              <a:ext cx="3271" cy="1963"/>
              <a:chOff x="674" y="1199"/>
              <a:chExt cx="4420" cy="2653"/>
            </a:xfrm>
          </p:grpSpPr>
          <p:sp>
            <p:nvSpPr>
              <p:cNvPr id="6173" name="Oval 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4" name="Oval 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5" name="Oval 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6" name="Oval 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7" name="Oval 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8" name="Oval 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9" name="Oval 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0" name="Oval 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1" name="Oval 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2" name="Oval 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3" name="Oval 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4" name="Oval 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5" name="Oval 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6" name="Oval 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7" name="Oval 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8" name="Oval 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9" name="Oval 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0" name="Oval 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1" name="Oval 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2" name="Oval 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3" name="Oval 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4" name="Oval 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5" name="Oval 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6" name="Oval 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197" name="Group 53"/>
            <p:cNvGrpSpPr>
              <a:grpSpLocks noChangeAspect="1"/>
            </p:cNvGrpSpPr>
            <p:nvPr/>
          </p:nvGrpSpPr>
          <p:grpSpPr bwMode="auto">
            <a:xfrm>
              <a:off x="1158" y="1479"/>
              <a:ext cx="3443" cy="2066"/>
              <a:chOff x="674" y="1199"/>
              <a:chExt cx="4420" cy="2653"/>
            </a:xfrm>
          </p:grpSpPr>
          <p:sp>
            <p:nvSpPr>
              <p:cNvPr id="6198" name="Oval 5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9" name="Oval 5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0" name="Oval 5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1" name="Oval 5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2" name="Oval 5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3" name="Oval 5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4" name="Oval 6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5" name="Oval 6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6" name="Oval 6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7" name="Oval 6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8" name="Oval 6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9" name="Oval 6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0" name="Oval 6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1" name="Oval 6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2" name="Oval 6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3" name="Oval 6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4" name="Oval 7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5" name="Oval 7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6" name="Oval 7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7" name="Oval 7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8" name="Oval 7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9" name="Oval 7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0" name="Oval 7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1" name="Oval 7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222" name="Group 78"/>
            <p:cNvGrpSpPr>
              <a:grpSpLocks noChangeAspect="1"/>
            </p:cNvGrpSpPr>
            <p:nvPr/>
          </p:nvGrpSpPr>
          <p:grpSpPr bwMode="auto">
            <a:xfrm>
              <a:off x="1049" y="1413"/>
              <a:ext cx="3662" cy="2198"/>
              <a:chOff x="674" y="1199"/>
              <a:chExt cx="4420" cy="2653"/>
            </a:xfrm>
          </p:grpSpPr>
          <p:sp>
            <p:nvSpPr>
              <p:cNvPr id="6223" name="Oval 7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4" name="Oval 8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5" name="Oval 8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6" name="Oval 8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7" name="Oval 8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8" name="Oval 8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9" name="Oval 8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0" name="Oval 8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1" name="Oval 8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2" name="Oval 8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3" name="Oval 8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4" name="Oval 9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5" name="Oval 9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6" name="Oval 9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7" name="Oval 9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8" name="Oval 9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9" name="Oval 9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0" name="Oval 9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1" name="Oval 9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2" name="Oval 9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3" name="Oval 9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4" name="Oval 10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5" name="Oval 10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6" name="Oval 10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247" name="Group 103"/>
            <p:cNvGrpSpPr>
              <a:grpSpLocks noChangeAspect="1"/>
            </p:cNvGrpSpPr>
            <p:nvPr/>
          </p:nvGrpSpPr>
          <p:grpSpPr bwMode="auto">
            <a:xfrm>
              <a:off x="933" y="1344"/>
              <a:ext cx="3893" cy="2337"/>
              <a:chOff x="674" y="1199"/>
              <a:chExt cx="4420" cy="2653"/>
            </a:xfrm>
          </p:grpSpPr>
          <p:sp>
            <p:nvSpPr>
              <p:cNvPr id="6248" name="Oval 10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9" name="Oval 10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0" name="Oval 10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1" name="Oval 10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2" name="Oval 10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3" name="Oval 10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4" name="Oval 11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5" name="Oval 11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6" name="Oval 11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7" name="Oval 11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8" name="Oval 11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9" name="Oval 11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0" name="Oval 11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1" name="Oval 11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2" name="Oval 11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3" name="Oval 11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4" name="Oval 12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5" name="Oval 12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6" name="Oval 12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7" name="Oval 12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8" name="Oval 12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9" name="Oval 12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0" name="Oval 12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1" name="Oval 12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272" name="Group 128"/>
            <p:cNvGrpSpPr>
              <a:grpSpLocks noChangeAspect="1"/>
            </p:cNvGrpSpPr>
            <p:nvPr/>
          </p:nvGrpSpPr>
          <p:grpSpPr bwMode="auto">
            <a:xfrm>
              <a:off x="804" y="1266"/>
              <a:ext cx="4152" cy="2492"/>
              <a:chOff x="674" y="1199"/>
              <a:chExt cx="4420" cy="2653"/>
            </a:xfrm>
          </p:grpSpPr>
          <p:sp>
            <p:nvSpPr>
              <p:cNvPr id="6273" name="Oval 1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4" name="Oval 1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5" name="Oval 1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6" name="Oval 1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7" name="Oval 1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8" name="Oval 1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9" name="Oval 1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0" name="Oval 1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1" name="Oval 1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2" name="Oval 1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3" name="Oval 1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4" name="Oval 1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5" name="Oval 1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6" name="Oval 1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7" name="Oval 1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8" name="Oval 1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9" name="Oval 1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0" name="Oval 1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1" name="Oval 1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2" name="Oval 1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3" name="Oval 1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4" name="Oval 1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5" name="Oval 1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6" name="Oval 1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297" name="Group 153"/>
            <p:cNvGrpSpPr>
              <a:grpSpLocks/>
            </p:cNvGrpSpPr>
            <p:nvPr/>
          </p:nvGrpSpPr>
          <p:grpSpPr bwMode="auto">
            <a:xfrm>
              <a:off x="670" y="1186"/>
              <a:ext cx="4420" cy="2653"/>
              <a:chOff x="674" y="1199"/>
              <a:chExt cx="4420" cy="2653"/>
            </a:xfrm>
          </p:grpSpPr>
          <p:sp>
            <p:nvSpPr>
              <p:cNvPr id="6298" name="Oval 154"/>
              <p:cNvSpPr>
                <a:spLocks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9" name="Oval 155"/>
              <p:cNvSpPr>
                <a:spLocks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0" name="Oval 156"/>
              <p:cNvSpPr>
                <a:spLocks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1" name="Oval 157"/>
              <p:cNvSpPr>
                <a:spLocks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2" name="Oval 158"/>
              <p:cNvSpPr>
                <a:spLocks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3" name="Oval 159"/>
              <p:cNvSpPr>
                <a:spLocks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4" name="Oval 160"/>
              <p:cNvSpPr>
                <a:spLocks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5" name="Oval 161"/>
              <p:cNvSpPr>
                <a:spLocks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6" name="Oval 162"/>
              <p:cNvSpPr>
                <a:spLocks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7" name="Oval 163"/>
              <p:cNvSpPr>
                <a:spLocks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8" name="Oval 164"/>
              <p:cNvSpPr>
                <a:spLocks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9" name="Oval 165"/>
              <p:cNvSpPr>
                <a:spLocks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0" name="Oval 166"/>
              <p:cNvSpPr>
                <a:spLocks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1" name="Oval 167"/>
              <p:cNvSpPr>
                <a:spLocks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2" name="Oval 168"/>
              <p:cNvSpPr>
                <a:spLocks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3" name="Oval 169"/>
              <p:cNvSpPr>
                <a:spLocks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4" name="Oval 170"/>
              <p:cNvSpPr>
                <a:spLocks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5" name="Oval 171"/>
              <p:cNvSpPr>
                <a:spLocks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6" name="Oval 172"/>
              <p:cNvSpPr>
                <a:spLocks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7" name="Oval 173"/>
              <p:cNvSpPr>
                <a:spLocks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8" name="Oval 174"/>
              <p:cNvSpPr>
                <a:spLocks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9" name="Oval 175"/>
              <p:cNvSpPr>
                <a:spLocks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20" name="Oval 176"/>
              <p:cNvSpPr>
                <a:spLocks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21" name="Oval 177"/>
              <p:cNvSpPr>
                <a:spLocks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033463" y="1871663"/>
            <a:ext cx="7054850" cy="4229100"/>
            <a:chOff x="658" y="1178"/>
            <a:chExt cx="4444" cy="2664"/>
          </a:xfrm>
        </p:grpSpPr>
        <p:sp>
          <p:nvSpPr>
            <p:cNvPr id="7171" name="Oval 3"/>
            <p:cNvSpPr>
              <a:spLocks noChangeAspect="1" noChangeArrowheads="1"/>
            </p:cNvSpPr>
            <p:nvPr/>
          </p:nvSpPr>
          <p:spPr bwMode="auto">
            <a:xfrm>
              <a:off x="1932" y="159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2" name="Oval 4"/>
            <p:cNvSpPr>
              <a:spLocks noChangeAspect="1" noChangeArrowheads="1"/>
            </p:cNvSpPr>
            <p:nvPr/>
          </p:nvSpPr>
          <p:spPr bwMode="auto">
            <a:xfrm>
              <a:off x="2531"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3" name="Oval 5"/>
            <p:cNvSpPr>
              <a:spLocks noChangeAspect="1" noChangeArrowheads="1"/>
            </p:cNvSpPr>
            <p:nvPr/>
          </p:nvSpPr>
          <p:spPr bwMode="auto">
            <a:xfrm>
              <a:off x="3113"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4" name="Oval 6"/>
            <p:cNvSpPr>
              <a:spLocks noChangeAspect="1" noChangeArrowheads="1"/>
            </p:cNvSpPr>
            <p:nvPr/>
          </p:nvSpPr>
          <p:spPr bwMode="auto">
            <a:xfrm>
              <a:off x="3706"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5" name="Oval 7"/>
            <p:cNvSpPr>
              <a:spLocks noChangeAspect="1" noChangeArrowheads="1"/>
            </p:cNvSpPr>
            <p:nvPr/>
          </p:nvSpPr>
          <p:spPr bwMode="auto">
            <a:xfrm>
              <a:off x="4305" y="1578"/>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6" name="Oval 8"/>
            <p:cNvSpPr>
              <a:spLocks noChangeAspect="1" noChangeArrowheads="1"/>
            </p:cNvSpPr>
            <p:nvPr/>
          </p:nvSpPr>
          <p:spPr bwMode="auto">
            <a:xfrm>
              <a:off x="1340" y="159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7" name="Oval 9"/>
            <p:cNvSpPr>
              <a:spLocks noChangeAspect="1" noChangeArrowheads="1"/>
            </p:cNvSpPr>
            <p:nvPr/>
          </p:nvSpPr>
          <p:spPr bwMode="auto">
            <a:xfrm>
              <a:off x="1927" y="2156"/>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8" name="Oval 10"/>
            <p:cNvSpPr>
              <a:spLocks noChangeAspect="1" noChangeArrowheads="1"/>
            </p:cNvSpPr>
            <p:nvPr/>
          </p:nvSpPr>
          <p:spPr bwMode="auto">
            <a:xfrm>
              <a:off x="2523"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9" name="Oval 11"/>
            <p:cNvSpPr>
              <a:spLocks noChangeAspect="1" noChangeArrowheads="1"/>
            </p:cNvSpPr>
            <p:nvPr/>
          </p:nvSpPr>
          <p:spPr bwMode="auto">
            <a:xfrm>
              <a:off x="3110"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0" name="Oval 12"/>
            <p:cNvSpPr>
              <a:spLocks noChangeAspect="1" noChangeArrowheads="1"/>
            </p:cNvSpPr>
            <p:nvPr/>
          </p:nvSpPr>
          <p:spPr bwMode="auto">
            <a:xfrm>
              <a:off x="3706" y="215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1" name="Oval 13"/>
            <p:cNvSpPr>
              <a:spLocks noChangeAspect="1" noChangeArrowheads="1"/>
            </p:cNvSpPr>
            <p:nvPr/>
          </p:nvSpPr>
          <p:spPr bwMode="auto">
            <a:xfrm>
              <a:off x="4299" y="2165"/>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2" name="Oval 14"/>
            <p:cNvSpPr>
              <a:spLocks noChangeAspect="1" noChangeArrowheads="1"/>
            </p:cNvSpPr>
            <p:nvPr/>
          </p:nvSpPr>
          <p:spPr bwMode="auto">
            <a:xfrm>
              <a:off x="1334" y="2156"/>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3" name="Oval 15"/>
            <p:cNvSpPr>
              <a:spLocks noChangeAspect="1" noChangeArrowheads="1"/>
            </p:cNvSpPr>
            <p:nvPr/>
          </p:nvSpPr>
          <p:spPr bwMode="auto">
            <a:xfrm>
              <a:off x="1927" y="2737"/>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4" name="Oval 16"/>
            <p:cNvSpPr>
              <a:spLocks noChangeAspect="1" noChangeArrowheads="1"/>
            </p:cNvSpPr>
            <p:nvPr/>
          </p:nvSpPr>
          <p:spPr bwMode="auto">
            <a:xfrm>
              <a:off x="251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5" name="Oval 17"/>
            <p:cNvSpPr>
              <a:spLocks noChangeAspect="1" noChangeArrowheads="1"/>
            </p:cNvSpPr>
            <p:nvPr/>
          </p:nvSpPr>
          <p:spPr bwMode="auto">
            <a:xfrm>
              <a:off x="3113" y="2743"/>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6" name="Oval 18"/>
            <p:cNvSpPr>
              <a:spLocks noChangeAspect="1" noChangeArrowheads="1"/>
            </p:cNvSpPr>
            <p:nvPr/>
          </p:nvSpPr>
          <p:spPr bwMode="auto">
            <a:xfrm>
              <a:off x="3703"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7" name="Oval 19"/>
            <p:cNvSpPr>
              <a:spLocks noChangeAspect="1" noChangeArrowheads="1"/>
            </p:cNvSpPr>
            <p:nvPr/>
          </p:nvSpPr>
          <p:spPr bwMode="auto">
            <a:xfrm>
              <a:off x="429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8" name="Oval 20"/>
            <p:cNvSpPr>
              <a:spLocks noChangeAspect="1" noChangeArrowheads="1"/>
            </p:cNvSpPr>
            <p:nvPr/>
          </p:nvSpPr>
          <p:spPr bwMode="auto">
            <a:xfrm>
              <a:off x="1331"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9" name="Oval 21"/>
            <p:cNvSpPr>
              <a:spLocks noChangeAspect="1" noChangeArrowheads="1"/>
            </p:cNvSpPr>
            <p:nvPr/>
          </p:nvSpPr>
          <p:spPr bwMode="auto">
            <a:xfrm>
              <a:off x="1927" y="332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0" name="Oval 22"/>
            <p:cNvSpPr>
              <a:spLocks noChangeAspect="1" noChangeArrowheads="1"/>
            </p:cNvSpPr>
            <p:nvPr/>
          </p:nvSpPr>
          <p:spPr bwMode="auto">
            <a:xfrm>
              <a:off x="2520" y="332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1" name="Oval 23"/>
            <p:cNvSpPr>
              <a:spLocks noChangeAspect="1" noChangeArrowheads="1"/>
            </p:cNvSpPr>
            <p:nvPr/>
          </p:nvSpPr>
          <p:spPr bwMode="auto">
            <a:xfrm>
              <a:off x="3110"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2" name="Oval 24"/>
            <p:cNvSpPr>
              <a:spLocks noChangeAspect="1" noChangeArrowheads="1"/>
            </p:cNvSpPr>
            <p:nvPr/>
          </p:nvSpPr>
          <p:spPr bwMode="auto">
            <a:xfrm>
              <a:off x="3709" y="332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3" name="Oval 25"/>
            <p:cNvSpPr>
              <a:spLocks noChangeAspect="1" noChangeArrowheads="1"/>
            </p:cNvSpPr>
            <p:nvPr/>
          </p:nvSpPr>
          <p:spPr bwMode="auto">
            <a:xfrm>
              <a:off x="4296"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4" name="Oval 26"/>
            <p:cNvSpPr>
              <a:spLocks noChangeAspect="1" noChangeArrowheads="1"/>
            </p:cNvSpPr>
            <p:nvPr/>
          </p:nvSpPr>
          <p:spPr bwMode="auto">
            <a:xfrm>
              <a:off x="1337"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5" name="Oval 27"/>
            <p:cNvSpPr>
              <a:spLocks noChangeAspect="1" noChangeArrowheads="1"/>
            </p:cNvSpPr>
            <p:nvPr/>
          </p:nvSpPr>
          <p:spPr bwMode="auto">
            <a:xfrm>
              <a:off x="1877" y="1523"/>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6" name="Oval 28"/>
            <p:cNvSpPr>
              <a:spLocks noChangeAspect="1" noChangeArrowheads="1"/>
            </p:cNvSpPr>
            <p:nvPr/>
          </p:nvSpPr>
          <p:spPr bwMode="auto">
            <a:xfrm>
              <a:off x="2498" y="153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7" name="Oval 29"/>
            <p:cNvSpPr>
              <a:spLocks noChangeAspect="1" noChangeArrowheads="1"/>
            </p:cNvSpPr>
            <p:nvPr/>
          </p:nvSpPr>
          <p:spPr bwMode="auto">
            <a:xfrm>
              <a:off x="3132" y="153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8" name="Oval 30"/>
            <p:cNvSpPr>
              <a:spLocks noChangeAspect="1" noChangeArrowheads="1"/>
            </p:cNvSpPr>
            <p:nvPr/>
          </p:nvSpPr>
          <p:spPr bwMode="auto">
            <a:xfrm>
              <a:off x="3759" y="1537"/>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9" name="Oval 31"/>
            <p:cNvSpPr>
              <a:spLocks noChangeAspect="1" noChangeArrowheads="1"/>
            </p:cNvSpPr>
            <p:nvPr/>
          </p:nvSpPr>
          <p:spPr bwMode="auto">
            <a:xfrm>
              <a:off x="4387" y="1537"/>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0" name="Oval 32"/>
            <p:cNvSpPr>
              <a:spLocks noChangeAspect="1" noChangeArrowheads="1"/>
            </p:cNvSpPr>
            <p:nvPr/>
          </p:nvSpPr>
          <p:spPr bwMode="auto">
            <a:xfrm>
              <a:off x="1242" y="153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1" name="Oval 33"/>
            <p:cNvSpPr>
              <a:spLocks noChangeAspect="1" noChangeArrowheads="1"/>
            </p:cNvSpPr>
            <p:nvPr/>
          </p:nvSpPr>
          <p:spPr bwMode="auto">
            <a:xfrm>
              <a:off x="1871" y="2148"/>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2" name="Oval 34"/>
            <p:cNvSpPr>
              <a:spLocks noChangeAspect="1" noChangeArrowheads="1"/>
            </p:cNvSpPr>
            <p:nvPr/>
          </p:nvSpPr>
          <p:spPr bwMode="auto">
            <a:xfrm>
              <a:off x="2498" y="2145"/>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3" name="Oval 35"/>
            <p:cNvSpPr>
              <a:spLocks noChangeAspect="1" noChangeArrowheads="1"/>
            </p:cNvSpPr>
            <p:nvPr/>
          </p:nvSpPr>
          <p:spPr bwMode="auto">
            <a:xfrm>
              <a:off x="3126" y="21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4" name="Oval 36"/>
            <p:cNvSpPr>
              <a:spLocks noChangeAspect="1" noChangeArrowheads="1"/>
            </p:cNvSpPr>
            <p:nvPr/>
          </p:nvSpPr>
          <p:spPr bwMode="auto">
            <a:xfrm>
              <a:off x="3756" y="2142"/>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5" name="Oval 37"/>
            <p:cNvSpPr>
              <a:spLocks noChangeAspect="1" noChangeArrowheads="1"/>
            </p:cNvSpPr>
            <p:nvPr/>
          </p:nvSpPr>
          <p:spPr bwMode="auto">
            <a:xfrm>
              <a:off x="4378" y="2142"/>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6" name="Oval 38"/>
            <p:cNvSpPr>
              <a:spLocks noChangeAspect="1" noChangeArrowheads="1"/>
            </p:cNvSpPr>
            <p:nvPr/>
          </p:nvSpPr>
          <p:spPr bwMode="auto">
            <a:xfrm>
              <a:off x="1244" y="2148"/>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7" name="Oval 39"/>
            <p:cNvSpPr>
              <a:spLocks noChangeAspect="1" noChangeArrowheads="1"/>
            </p:cNvSpPr>
            <p:nvPr/>
          </p:nvSpPr>
          <p:spPr bwMode="auto">
            <a:xfrm>
              <a:off x="1871" y="2757"/>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8" name="Oval 40"/>
            <p:cNvSpPr>
              <a:spLocks noChangeAspect="1" noChangeArrowheads="1"/>
            </p:cNvSpPr>
            <p:nvPr/>
          </p:nvSpPr>
          <p:spPr bwMode="auto">
            <a:xfrm>
              <a:off x="2498" y="275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9" name="Oval 41"/>
            <p:cNvSpPr>
              <a:spLocks noChangeAspect="1" noChangeArrowheads="1"/>
            </p:cNvSpPr>
            <p:nvPr/>
          </p:nvSpPr>
          <p:spPr bwMode="auto">
            <a:xfrm>
              <a:off x="3126" y="275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0" name="Oval 42"/>
            <p:cNvSpPr>
              <a:spLocks noChangeAspect="1" noChangeArrowheads="1"/>
            </p:cNvSpPr>
            <p:nvPr/>
          </p:nvSpPr>
          <p:spPr bwMode="auto">
            <a:xfrm>
              <a:off x="3753" y="2757"/>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1" name="Oval 43"/>
            <p:cNvSpPr>
              <a:spLocks noChangeAspect="1" noChangeArrowheads="1"/>
            </p:cNvSpPr>
            <p:nvPr/>
          </p:nvSpPr>
          <p:spPr bwMode="auto">
            <a:xfrm>
              <a:off x="4381" y="275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2" name="Oval 44"/>
            <p:cNvSpPr>
              <a:spLocks noChangeAspect="1" noChangeArrowheads="1"/>
            </p:cNvSpPr>
            <p:nvPr/>
          </p:nvSpPr>
          <p:spPr bwMode="auto">
            <a:xfrm>
              <a:off x="1247" y="2754"/>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3" name="Oval 45"/>
            <p:cNvSpPr>
              <a:spLocks noChangeAspect="1" noChangeArrowheads="1"/>
            </p:cNvSpPr>
            <p:nvPr/>
          </p:nvSpPr>
          <p:spPr bwMode="auto">
            <a:xfrm>
              <a:off x="1874" y="3366"/>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4" name="Oval 46"/>
            <p:cNvSpPr>
              <a:spLocks noChangeAspect="1" noChangeArrowheads="1"/>
            </p:cNvSpPr>
            <p:nvPr/>
          </p:nvSpPr>
          <p:spPr bwMode="auto">
            <a:xfrm>
              <a:off x="2495" y="3366"/>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5" name="Oval 47"/>
            <p:cNvSpPr>
              <a:spLocks noChangeAspect="1" noChangeArrowheads="1"/>
            </p:cNvSpPr>
            <p:nvPr/>
          </p:nvSpPr>
          <p:spPr bwMode="auto">
            <a:xfrm>
              <a:off x="3126" y="336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6" name="Oval 48"/>
            <p:cNvSpPr>
              <a:spLocks noChangeAspect="1" noChangeArrowheads="1"/>
            </p:cNvSpPr>
            <p:nvPr/>
          </p:nvSpPr>
          <p:spPr bwMode="auto">
            <a:xfrm>
              <a:off x="3753" y="3363"/>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7" name="Oval 49"/>
            <p:cNvSpPr>
              <a:spLocks noChangeAspect="1" noChangeArrowheads="1"/>
            </p:cNvSpPr>
            <p:nvPr/>
          </p:nvSpPr>
          <p:spPr bwMode="auto">
            <a:xfrm>
              <a:off x="4381" y="3363"/>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8" name="Oval 50"/>
            <p:cNvSpPr>
              <a:spLocks noChangeAspect="1" noChangeArrowheads="1"/>
            </p:cNvSpPr>
            <p:nvPr/>
          </p:nvSpPr>
          <p:spPr bwMode="auto">
            <a:xfrm>
              <a:off x="1244" y="336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 name="Oval 51"/>
            <p:cNvSpPr>
              <a:spLocks noChangeAspect="1" noChangeArrowheads="1"/>
            </p:cNvSpPr>
            <p:nvPr/>
          </p:nvSpPr>
          <p:spPr bwMode="auto">
            <a:xfrm>
              <a:off x="1824" y="1487"/>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0" name="Oval 52"/>
            <p:cNvSpPr>
              <a:spLocks noChangeAspect="1" noChangeArrowheads="1"/>
            </p:cNvSpPr>
            <p:nvPr/>
          </p:nvSpPr>
          <p:spPr bwMode="auto">
            <a:xfrm>
              <a:off x="2485" y="1473"/>
              <a:ext cx="134"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1" name="Oval 53"/>
            <p:cNvSpPr>
              <a:spLocks noChangeAspect="1" noChangeArrowheads="1"/>
            </p:cNvSpPr>
            <p:nvPr/>
          </p:nvSpPr>
          <p:spPr bwMode="auto">
            <a:xfrm>
              <a:off x="3151" y="147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2" name="Oval 54"/>
            <p:cNvSpPr>
              <a:spLocks noChangeAspect="1" noChangeArrowheads="1"/>
            </p:cNvSpPr>
            <p:nvPr/>
          </p:nvSpPr>
          <p:spPr bwMode="auto">
            <a:xfrm>
              <a:off x="3800" y="1479"/>
              <a:ext cx="134"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3" name="Oval 55"/>
            <p:cNvSpPr>
              <a:spLocks noChangeAspect="1" noChangeArrowheads="1"/>
            </p:cNvSpPr>
            <p:nvPr/>
          </p:nvSpPr>
          <p:spPr bwMode="auto">
            <a:xfrm>
              <a:off x="4460" y="147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4" name="Oval 56"/>
            <p:cNvSpPr>
              <a:spLocks noChangeAspect="1" noChangeArrowheads="1"/>
            </p:cNvSpPr>
            <p:nvPr/>
          </p:nvSpPr>
          <p:spPr bwMode="auto">
            <a:xfrm>
              <a:off x="1164" y="1471"/>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5" name="Oval 57"/>
            <p:cNvSpPr>
              <a:spLocks noChangeAspect="1" noChangeArrowheads="1"/>
            </p:cNvSpPr>
            <p:nvPr/>
          </p:nvSpPr>
          <p:spPr bwMode="auto">
            <a:xfrm>
              <a:off x="1818" y="211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6" name="Oval 58"/>
            <p:cNvSpPr>
              <a:spLocks noChangeAspect="1" noChangeArrowheads="1"/>
            </p:cNvSpPr>
            <p:nvPr/>
          </p:nvSpPr>
          <p:spPr bwMode="auto">
            <a:xfrm>
              <a:off x="2475" y="2122"/>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7" name="Oval 59"/>
            <p:cNvSpPr>
              <a:spLocks noChangeAspect="1" noChangeArrowheads="1"/>
            </p:cNvSpPr>
            <p:nvPr/>
          </p:nvSpPr>
          <p:spPr bwMode="auto">
            <a:xfrm>
              <a:off x="3142" y="2122"/>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8" name="Oval 60"/>
            <p:cNvSpPr>
              <a:spLocks noChangeAspect="1" noChangeArrowheads="1"/>
            </p:cNvSpPr>
            <p:nvPr/>
          </p:nvSpPr>
          <p:spPr bwMode="auto">
            <a:xfrm>
              <a:off x="3799" y="2125"/>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9" name="Oval 61"/>
            <p:cNvSpPr>
              <a:spLocks noChangeAspect="1" noChangeArrowheads="1"/>
            </p:cNvSpPr>
            <p:nvPr/>
          </p:nvSpPr>
          <p:spPr bwMode="auto">
            <a:xfrm>
              <a:off x="4460" y="211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0" name="Oval 62"/>
            <p:cNvSpPr>
              <a:spLocks noChangeAspect="1" noChangeArrowheads="1"/>
            </p:cNvSpPr>
            <p:nvPr/>
          </p:nvSpPr>
          <p:spPr bwMode="auto">
            <a:xfrm>
              <a:off x="1152" y="2122"/>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1" name="Oval 63"/>
            <p:cNvSpPr>
              <a:spLocks noChangeAspect="1" noChangeArrowheads="1"/>
            </p:cNvSpPr>
            <p:nvPr/>
          </p:nvSpPr>
          <p:spPr bwMode="auto">
            <a:xfrm>
              <a:off x="1821" y="276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2" name="Oval 64"/>
            <p:cNvSpPr>
              <a:spLocks noChangeAspect="1" noChangeArrowheads="1"/>
            </p:cNvSpPr>
            <p:nvPr/>
          </p:nvSpPr>
          <p:spPr bwMode="auto">
            <a:xfrm>
              <a:off x="2478" y="2763"/>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3" name="Oval 65"/>
            <p:cNvSpPr>
              <a:spLocks noChangeAspect="1" noChangeArrowheads="1"/>
            </p:cNvSpPr>
            <p:nvPr/>
          </p:nvSpPr>
          <p:spPr bwMode="auto">
            <a:xfrm>
              <a:off x="3136" y="276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4" name="Oval 66"/>
            <p:cNvSpPr>
              <a:spLocks noChangeAspect="1" noChangeArrowheads="1"/>
            </p:cNvSpPr>
            <p:nvPr/>
          </p:nvSpPr>
          <p:spPr bwMode="auto">
            <a:xfrm>
              <a:off x="3799" y="2763"/>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5" name="Oval 67"/>
            <p:cNvSpPr>
              <a:spLocks noChangeAspect="1" noChangeArrowheads="1"/>
            </p:cNvSpPr>
            <p:nvPr/>
          </p:nvSpPr>
          <p:spPr bwMode="auto">
            <a:xfrm>
              <a:off x="4457" y="276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6" name="Oval 68"/>
            <p:cNvSpPr>
              <a:spLocks noChangeAspect="1" noChangeArrowheads="1"/>
            </p:cNvSpPr>
            <p:nvPr/>
          </p:nvSpPr>
          <p:spPr bwMode="auto">
            <a:xfrm>
              <a:off x="1158" y="276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7" name="Oval 69"/>
            <p:cNvSpPr>
              <a:spLocks noChangeAspect="1" noChangeArrowheads="1"/>
            </p:cNvSpPr>
            <p:nvPr/>
          </p:nvSpPr>
          <p:spPr bwMode="auto">
            <a:xfrm>
              <a:off x="1815"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8" name="Oval 70"/>
            <p:cNvSpPr>
              <a:spLocks noChangeAspect="1" noChangeArrowheads="1"/>
            </p:cNvSpPr>
            <p:nvPr/>
          </p:nvSpPr>
          <p:spPr bwMode="auto">
            <a:xfrm>
              <a:off x="2481"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9" name="Oval 71"/>
            <p:cNvSpPr>
              <a:spLocks noChangeAspect="1" noChangeArrowheads="1"/>
            </p:cNvSpPr>
            <p:nvPr/>
          </p:nvSpPr>
          <p:spPr bwMode="auto">
            <a:xfrm>
              <a:off x="3142" y="3413"/>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0" name="Oval 72"/>
            <p:cNvSpPr>
              <a:spLocks noChangeAspect="1" noChangeArrowheads="1"/>
            </p:cNvSpPr>
            <p:nvPr/>
          </p:nvSpPr>
          <p:spPr bwMode="auto">
            <a:xfrm>
              <a:off x="3796"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1" name="Oval 73"/>
            <p:cNvSpPr>
              <a:spLocks noChangeAspect="1" noChangeArrowheads="1"/>
            </p:cNvSpPr>
            <p:nvPr/>
          </p:nvSpPr>
          <p:spPr bwMode="auto">
            <a:xfrm>
              <a:off x="4457"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2" name="Oval 74"/>
            <p:cNvSpPr>
              <a:spLocks noChangeAspect="1" noChangeArrowheads="1"/>
            </p:cNvSpPr>
            <p:nvPr/>
          </p:nvSpPr>
          <p:spPr bwMode="auto">
            <a:xfrm>
              <a:off x="1155"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3" name="Oval 75"/>
            <p:cNvSpPr>
              <a:spLocks noChangeAspect="1" noChangeArrowheads="1"/>
            </p:cNvSpPr>
            <p:nvPr/>
          </p:nvSpPr>
          <p:spPr bwMode="auto">
            <a:xfrm>
              <a:off x="1749" y="1413"/>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4" name="Oval 76"/>
            <p:cNvSpPr>
              <a:spLocks noChangeAspect="1" noChangeArrowheads="1"/>
            </p:cNvSpPr>
            <p:nvPr/>
          </p:nvSpPr>
          <p:spPr bwMode="auto">
            <a:xfrm>
              <a:off x="2460"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5" name="Oval 77"/>
            <p:cNvSpPr>
              <a:spLocks noChangeAspect="1" noChangeArrowheads="1"/>
            </p:cNvSpPr>
            <p:nvPr/>
          </p:nvSpPr>
          <p:spPr bwMode="auto">
            <a:xfrm>
              <a:off x="3157"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6" name="Oval 78"/>
            <p:cNvSpPr>
              <a:spLocks noChangeAspect="1" noChangeArrowheads="1"/>
            </p:cNvSpPr>
            <p:nvPr/>
          </p:nvSpPr>
          <p:spPr bwMode="auto">
            <a:xfrm>
              <a:off x="3865" y="1407"/>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7" name="Oval 79"/>
            <p:cNvSpPr>
              <a:spLocks noChangeAspect="1" noChangeArrowheads="1"/>
            </p:cNvSpPr>
            <p:nvPr/>
          </p:nvSpPr>
          <p:spPr bwMode="auto">
            <a:xfrm>
              <a:off x="4574"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8" name="Oval 80"/>
            <p:cNvSpPr>
              <a:spLocks noChangeAspect="1" noChangeArrowheads="1"/>
            </p:cNvSpPr>
            <p:nvPr/>
          </p:nvSpPr>
          <p:spPr bwMode="auto">
            <a:xfrm>
              <a:off x="1048"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9" name="Oval 81"/>
            <p:cNvSpPr>
              <a:spLocks noChangeAspect="1" noChangeArrowheads="1"/>
            </p:cNvSpPr>
            <p:nvPr/>
          </p:nvSpPr>
          <p:spPr bwMode="auto">
            <a:xfrm>
              <a:off x="1745" y="2097"/>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0" name="Oval 82"/>
            <p:cNvSpPr>
              <a:spLocks noChangeAspect="1" noChangeArrowheads="1"/>
            </p:cNvSpPr>
            <p:nvPr/>
          </p:nvSpPr>
          <p:spPr bwMode="auto">
            <a:xfrm>
              <a:off x="2453" y="2094"/>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1" name="Oval 83"/>
            <p:cNvSpPr>
              <a:spLocks noChangeAspect="1" noChangeArrowheads="1"/>
            </p:cNvSpPr>
            <p:nvPr/>
          </p:nvSpPr>
          <p:spPr bwMode="auto">
            <a:xfrm>
              <a:off x="3156" y="2100"/>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2" name="Oval 84"/>
            <p:cNvSpPr>
              <a:spLocks noChangeAspect="1" noChangeArrowheads="1"/>
            </p:cNvSpPr>
            <p:nvPr/>
          </p:nvSpPr>
          <p:spPr bwMode="auto">
            <a:xfrm>
              <a:off x="3855" y="2097"/>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3" name="Oval 85"/>
            <p:cNvSpPr>
              <a:spLocks noChangeAspect="1" noChangeArrowheads="1"/>
            </p:cNvSpPr>
            <p:nvPr/>
          </p:nvSpPr>
          <p:spPr bwMode="auto">
            <a:xfrm>
              <a:off x="4564" y="2097"/>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4" name="Oval 86"/>
            <p:cNvSpPr>
              <a:spLocks noChangeAspect="1" noChangeArrowheads="1"/>
            </p:cNvSpPr>
            <p:nvPr/>
          </p:nvSpPr>
          <p:spPr bwMode="auto">
            <a:xfrm>
              <a:off x="1049" y="2091"/>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5" name="Oval 87"/>
            <p:cNvSpPr>
              <a:spLocks noChangeAspect="1" noChangeArrowheads="1"/>
            </p:cNvSpPr>
            <p:nvPr/>
          </p:nvSpPr>
          <p:spPr bwMode="auto">
            <a:xfrm>
              <a:off x="1751" y="2786"/>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6" name="Oval 88"/>
            <p:cNvSpPr>
              <a:spLocks noChangeAspect="1" noChangeArrowheads="1"/>
            </p:cNvSpPr>
            <p:nvPr/>
          </p:nvSpPr>
          <p:spPr bwMode="auto">
            <a:xfrm>
              <a:off x="2456" y="2783"/>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7" name="Oval 89"/>
            <p:cNvSpPr>
              <a:spLocks noChangeAspect="1" noChangeArrowheads="1"/>
            </p:cNvSpPr>
            <p:nvPr/>
          </p:nvSpPr>
          <p:spPr bwMode="auto">
            <a:xfrm>
              <a:off x="3156" y="2786"/>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8" name="Oval 90"/>
            <p:cNvSpPr>
              <a:spLocks noChangeAspect="1" noChangeArrowheads="1"/>
            </p:cNvSpPr>
            <p:nvPr/>
          </p:nvSpPr>
          <p:spPr bwMode="auto">
            <a:xfrm>
              <a:off x="3858" y="2786"/>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9" name="Oval 91"/>
            <p:cNvSpPr>
              <a:spLocks noChangeAspect="1" noChangeArrowheads="1"/>
            </p:cNvSpPr>
            <p:nvPr/>
          </p:nvSpPr>
          <p:spPr bwMode="auto">
            <a:xfrm>
              <a:off x="4561" y="2786"/>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0" name="Oval 92"/>
            <p:cNvSpPr>
              <a:spLocks noChangeAspect="1" noChangeArrowheads="1"/>
            </p:cNvSpPr>
            <p:nvPr/>
          </p:nvSpPr>
          <p:spPr bwMode="auto">
            <a:xfrm>
              <a:off x="1049" y="2780"/>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1" name="Oval 93"/>
            <p:cNvSpPr>
              <a:spLocks noChangeAspect="1" noChangeArrowheads="1"/>
            </p:cNvSpPr>
            <p:nvPr/>
          </p:nvSpPr>
          <p:spPr bwMode="auto">
            <a:xfrm>
              <a:off x="1748" y="3471"/>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2" name="Oval 94"/>
            <p:cNvSpPr>
              <a:spLocks noChangeAspect="1" noChangeArrowheads="1"/>
            </p:cNvSpPr>
            <p:nvPr/>
          </p:nvSpPr>
          <p:spPr bwMode="auto">
            <a:xfrm>
              <a:off x="2453" y="3471"/>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3" name="Oval 95"/>
            <p:cNvSpPr>
              <a:spLocks noChangeAspect="1" noChangeArrowheads="1"/>
            </p:cNvSpPr>
            <p:nvPr/>
          </p:nvSpPr>
          <p:spPr bwMode="auto">
            <a:xfrm>
              <a:off x="3159" y="3465"/>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4" name="Oval 96"/>
            <p:cNvSpPr>
              <a:spLocks noChangeAspect="1" noChangeArrowheads="1"/>
            </p:cNvSpPr>
            <p:nvPr/>
          </p:nvSpPr>
          <p:spPr bwMode="auto">
            <a:xfrm>
              <a:off x="3858" y="3465"/>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5" name="Oval 97"/>
            <p:cNvSpPr>
              <a:spLocks noChangeAspect="1" noChangeArrowheads="1"/>
            </p:cNvSpPr>
            <p:nvPr/>
          </p:nvSpPr>
          <p:spPr bwMode="auto">
            <a:xfrm>
              <a:off x="4561" y="3465"/>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6" name="Oval 98"/>
            <p:cNvSpPr>
              <a:spLocks noChangeAspect="1" noChangeArrowheads="1"/>
            </p:cNvSpPr>
            <p:nvPr/>
          </p:nvSpPr>
          <p:spPr bwMode="auto">
            <a:xfrm>
              <a:off x="1049" y="3465"/>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7" name="Oval 99"/>
            <p:cNvSpPr>
              <a:spLocks noChangeAspect="1" noChangeArrowheads="1"/>
            </p:cNvSpPr>
            <p:nvPr/>
          </p:nvSpPr>
          <p:spPr bwMode="auto">
            <a:xfrm>
              <a:off x="1686" y="1328"/>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8" name="Oval 100"/>
            <p:cNvSpPr>
              <a:spLocks noChangeAspect="1" noChangeArrowheads="1"/>
            </p:cNvSpPr>
            <p:nvPr/>
          </p:nvSpPr>
          <p:spPr bwMode="auto">
            <a:xfrm>
              <a:off x="2439" y="134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9" name="Oval 101"/>
            <p:cNvSpPr>
              <a:spLocks noChangeAspect="1" noChangeArrowheads="1"/>
            </p:cNvSpPr>
            <p:nvPr/>
          </p:nvSpPr>
          <p:spPr bwMode="auto">
            <a:xfrm>
              <a:off x="3180" y="1338"/>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0" name="Oval 102"/>
            <p:cNvSpPr>
              <a:spLocks noChangeAspect="1" noChangeArrowheads="1"/>
            </p:cNvSpPr>
            <p:nvPr/>
          </p:nvSpPr>
          <p:spPr bwMode="auto">
            <a:xfrm>
              <a:off x="3933" y="134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 name="Oval 103"/>
            <p:cNvSpPr>
              <a:spLocks noChangeAspect="1" noChangeArrowheads="1"/>
            </p:cNvSpPr>
            <p:nvPr/>
          </p:nvSpPr>
          <p:spPr bwMode="auto">
            <a:xfrm>
              <a:off x="4674" y="1338"/>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2" name="Oval 104"/>
            <p:cNvSpPr>
              <a:spLocks noChangeAspect="1" noChangeArrowheads="1"/>
            </p:cNvSpPr>
            <p:nvPr/>
          </p:nvSpPr>
          <p:spPr bwMode="auto">
            <a:xfrm>
              <a:off x="940" y="1336"/>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 name="Oval 105"/>
            <p:cNvSpPr>
              <a:spLocks noChangeAspect="1" noChangeArrowheads="1"/>
            </p:cNvSpPr>
            <p:nvPr/>
          </p:nvSpPr>
          <p:spPr bwMode="auto">
            <a:xfrm>
              <a:off x="1679" y="2078"/>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4" name="Oval 106"/>
            <p:cNvSpPr>
              <a:spLocks noChangeAspect="1" noChangeArrowheads="1"/>
            </p:cNvSpPr>
            <p:nvPr/>
          </p:nvSpPr>
          <p:spPr bwMode="auto">
            <a:xfrm>
              <a:off x="2429"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5" name="Oval 107"/>
            <p:cNvSpPr>
              <a:spLocks noChangeAspect="1" noChangeArrowheads="1"/>
            </p:cNvSpPr>
            <p:nvPr/>
          </p:nvSpPr>
          <p:spPr bwMode="auto">
            <a:xfrm>
              <a:off x="3170"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6" name="Oval 108"/>
            <p:cNvSpPr>
              <a:spLocks noChangeAspect="1" noChangeArrowheads="1"/>
            </p:cNvSpPr>
            <p:nvPr/>
          </p:nvSpPr>
          <p:spPr bwMode="auto">
            <a:xfrm>
              <a:off x="3920" y="2069"/>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7" name="Oval 109"/>
            <p:cNvSpPr>
              <a:spLocks noChangeAspect="1" noChangeArrowheads="1"/>
            </p:cNvSpPr>
            <p:nvPr/>
          </p:nvSpPr>
          <p:spPr bwMode="auto">
            <a:xfrm>
              <a:off x="4667" y="2075"/>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8" name="Oval 110"/>
            <p:cNvSpPr>
              <a:spLocks noChangeAspect="1" noChangeArrowheads="1"/>
            </p:cNvSpPr>
            <p:nvPr/>
          </p:nvSpPr>
          <p:spPr bwMode="auto">
            <a:xfrm>
              <a:off x="939"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9" name="Oval 111"/>
            <p:cNvSpPr>
              <a:spLocks noChangeAspect="1" noChangeArrowheads="1"/>
            </p:cNvSpPr>
            <p:nvPr/>
          </p:nvSpPr>
          <p:spPr bwMode="auto">
            <a:xfrm>
              <a:off x="1682" y="2800"/>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0" name="Oval 112"/>
            <p:cNvSpPr>
              <a:spLocks noChangeAspect="1" noChangeArrowheads="1"/>
            </p:cNvSpPr>
            <p:nvPr/>
          </p:nvSpPr>
          <p:spPr bwMode="auto">
            <a:xfrm>
              <a:off x="2426" y="2803"/>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1" name="Oval 113"/>
            <p:cNvSpPr>
              <a:spLocks noChangeAspect="1" noChangeArrowheads="1"/>
            </p:cNvSpPr>
            <p:nvPr/>
          </p:nvSpPr>
          <p:spPr bwMode="auto">
            <a:xfrm>
              <a:off x="3176" y="2800"/>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2" name="Oval 114"/>
            <p:cNvSpPr>
              <a:spLocks noChangeAspect="1" noChangeArrowheads="1"/>
            </p:cNvSpPr>
            <p:nvPr/>
          </p:nvSpPr>
          <p:spPr bwMode="auto">
            <a:xfrm>
              <a:off x="3920" y="2797"/>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3" name="Oval 115"/>
            <p:cNvSpPr>
              <a:spLocks noChangeAspect="1" noChangeArrowheads="1"/>
            </p:cNvSpPr>
            <p:nvPr/>
          </p:nvSpPr>
          <p:spPr bwMode="auto">
            <a:xfrm>
              <a:off x="4667" y="2797"/>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4" name="Oval 116"/>
            <p:cNvSpPr>
              <a:spLocks noChangeAspect="1" noChangeArrowheads="1"/>
            </p:cNvSpPr>
            <p:nvPr/>
          </p:nvSpPr>
          <p:spPr bwMode="auto">
            <a:xfrm>
              <a:off x="930" y="2797"/>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5" name="Oval 117"/>
            <p:cNvSpPr>
              <a:spLocks noChangeAspect="1" noChangeArrowheads="1"/>
            </p:cNvSpPr>
            <p:nvPr/>
          </p:nvSpPr>
          <p:spPr bwMode="auto">
            <a:xfrm>
              <a:off x="1682" y="353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6" name="Oval 118"/>
            <p:cNvSpPr>
              <a:spLocks noChangeAspect="1" noChangeArrowheads="1"/>
            </p:cNvSpPr>
            <p:nvPr/>
          </p:nvSpPr>
          <p:spPr bwMode="auto">
            <a:xfrm>
              <a:off x="2426" y="3526"/>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7" name="Oval 119"/>
            <p:cNvSpPr>
              <a:spLocks noChangeAspect="1" noChangeArrowheads="1"/>
            </p:cNvSpPr>
            <p:nvPr/>
          </p:nvSpPr>
          <p:spPr bwMode="auto">
            <a:xfrm>
              <a:off x="3176" y="3526"/>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8" name="Oval 120"/>
            <p:cNvSpPr>
              <a:spLocks noChangeAspect="1" noChangeArrowheads="1"/>
            </p:cNvSpPr>
            <p:nvPr/>
          </p:nvSpPr>
          <p:spPr bwMode="auto">
            <a:xfrm>
              <a:off x="3923" y="3529"/>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9" name="Oval 121"/>
            <p:cNvSpPr>
              <a:spLocks noChangeAspect="1" noChangeArrowheads="1"/>
            </p:cNvSpPr>
            <p:nvPr/>
          </p:nvSpPr>
          <p:spPr bwMode="auto">
            <a:xfrm>
              <a:off x="4664" y="353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0" name="Oval 122"/>
            <p:cNvSpPr>
              <a:spLocks noChangeAspect="1" noChangeArrowheads="1"/>
            </p:cNvSpPr>
            <p:nvPr/>
          </p:nvSpPr>
          <p:spPr bwMode="auto">
            <a:xfrm>
              <a:off x="936" y="3529"/>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1" name="Oval 123"/>
            <p:cNvSpPr>
              <a:spLocks noChangeAspect="1" noChangeArrowheads="1"/>
            </p:cNvSpPr>
            <p:nvPr/>
          </p:nvSpPr>
          <p:spPr bwMode="auto">
            <a:xfrm>
              <a:off x="1599" y="1266"/>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2" name="Oval 124"/>
            <p:cNvSpPr>
              <a:spLocks noChangeAspect="1" noChangeArrowheads="1"/>
            </p:cNvSpPr>
            <p:nvPr/>
          </p:nvSpPr>
          <p:spPr bwMode="auto">
            <a:xfrm>
              <a:off x="2398" y="1266"/>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3" name="Oval 125"/>
            <p:cNvSpPr>
              <a:spLocks noChangeAspect="1" noChangeArrowheads="1"/>
            </p:cNvSpPr>
            <p:nvPr/>
          </p:nvSpPr>
          <p:spPr bwMode="auto">
            <a:xfrm>
              <a:off x="3200" y="1272"/>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4" name="Oval 126"/>
            <p:cNvSpPr>
              <a:spLocks noChangeAspect="1" noChangeArrowheads="1"/>
            </p:cNvSpPr>
            <p:nvPr/>
          </p:nvSpPr>
          <p:spPr bwMode="auto">
            <a:xfrm>
              <a:off x="4003" y="1266"/>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5" name="Oval 127"/>
            <p:cNvSpPr>
              <a:spLocks noChangeAspect="1" noChangeArrowheads="1"/>
            </p:cNvSpPr>
            <p:nvPr/>
          </p:nvSpPr>
          <p:spPr bwMode="auto">
            <a:xfrm>
              <a:off x="4787" y="1266"/>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6" name="Oval 128"/>
            <p:cNvSpPr>
              <a:spLocks noChangeAspect="1" noChangeArrowheads="1"/>
            </p:cNvSpPr>
            <p:nvPr/>
          </p:nvSpPr>
          <p:spPr bwMode="auto">
            <a:xfrm>
              <a:off x="812" y="1274"/>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7" name="Oval 129"/>
            <p:cNvSpPr>
              <a:spLocks noChangeAspect="1" noChangeArrowheads="1"/>
            </p:cNvSpPr>
            <p:nvPr/>
          </p:nvSpPr>
          <p:spPr bwMode="auto">
            <a:xfrm>
              <a:off x="1606" y="204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8" name="Oval 130"/>
            <p:cNvSpPr>
              <a:spLocks noChangeAspect="1" noChangeArrowheads="1"/>
            </p:cNvSpPr>
            <p:nvPr/>
          </p:nvSpPr>
          <p:spPr bwMode="auto">
            <a:xfrm>
              <a:off x="2396" y="2045"/>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9" name="Oval 131"/>
            <p:cNvSpPr>
              <a:spLocks noChangeAspect="1" noChangeArrowheads="1"/>
            </p:cNvSpPr>
            <p:nvPr/>
          </p:nvSpPr>
          <p:spPr bwMode="auto">
            <a:xfrm>
              <a:off x="3193" y="2039"/>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0" name="Oval 132"/>
            <p:cNvSpPr>
              <a:spLocks noChangeAspect="1" noChangeArrowheads="1"/>
            </p:cNvSpPr>
            <p:nvPr/>
          </p:nvSpPr>
          <p:spPr bwMode="auto">
            <a:xfrm>
              <a:off x="3989" y="2045"/>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1" name="Oval 133"/>
            <p:cNvSpPr>
              <a:spLocks noChangeAspect="1" noChangeArrowheads="1"/>
            </p:cNvSpPr>
            <p:nvPr/>
          </p:nvSpPr>
          <p:spPr bwMode="auto">
            <a:xfrm>
              <a:off x="4789" y="2039"/>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2" name="Oval 134"/>
            <p:cNvSpPr>
              <a:spLocks noChangeAspect="1" noChangeArrowheads="1"/>
            </p:cNvSpPr>
            <p:nvPr/>
          </p:nvSpPr>
          <p:spPr bwMode="auto">
            <a:xfrm>
              <a:off x="804" y="2048"/>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3" name="Oval 135"/>
            <p:cNvSpPr>
              <a:spLocks noChangeAspect="1" noChangeArrowheads="1"/>
            </p:cNvSpPr>
            <p:nvPr/>
          </p:nvSpPr>
          <p:spPr bwMode="auto">
            <a:xfrm>
              <a:off x="1597" y="282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4" name="Oval 136"/>
            <p:cNvSpPr>
              <a:spLocks noChangeAspect="1" noChangeArrowheads="1"/>
            </p:cNvSpPr>
            <p:nvPr/>
          </p:nvSpPr>
          <p:spPr bwMode="auto">
            <a:xfrm>
              <a:off x="2393" y="2819"/>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5" name="Oval 137"/>
            <p:cNvSpPr>
              <a:spLocks noChangeAspect="1" noChangeArrowheads="1"/>
            </p:cNvSpPr>
            <p:nvPr/>
          </p:nvSpPr>
          <p:spPr bwMode="auto">
            <a:xfrm>
              <a:off x="3193" y="282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6" name="Oval 138"/>
            <p:cNvSpPr>
              <a:spLocks noChangeAspect="1" noChangeArrowheads="1"/>
            </p:cNvSpPr>
            <p:nvPr/>
          </p:nvSpPr>
          <p:spPr bwMode="auto">
            <a:xfrm>
              <a:off x="3986" y="2819"/>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7" name="Oval 139"/>
            <p:cNvSpPr>
              <a:spLocks noChangeAspect="1" noChangeArrowheads="1"/>
            </p:cNvSpPr>
            <p:nvPr/>
          </p:nvSpPr>
          <p:spPr bwMode="auto">
            <a:xfrm>
              <a:off x="4786" y="282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8" name="Oval 140"/>
            <p:cNvSpPr>
              <a:spLocks noChangeAspect="1" noChangeArrowheads="1"/>
            </p:cNvSpPr>
            <p:nvPr/>
          </p:nvSpPr>
          <p:spPr bwMode="auto">
            <a:xfrm>
              <a:off x="807" y="2822"/>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9" name="Oval 141"/>
            <p:cNvSpPr>
              <a:spLocks noChangeAspect="1" noChangeArrowheads="1"/>
            </p:cNvSpPr>
            <p:nvPr/>
          </p:nvSpPr>
          <p:spPr bwMode="auto">
            <a:xfrm>
              <a:off x="1600" y="3592"/>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0" name="Oval 142"/>
            <p:cNvSpPr>
              <a:spLocks noChangeAspect="1" noChangeArrowheads="1"/>
            </p:cNvSpPr>
            <p:nvPr/>
          </p:nvSpPr>
          <p:spPr bwMode="auto">
            <a:xfrm>
              <a:off x="2393" y="3598"/>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1" name="Oval 143"/>
            <p:cNvSpPr>
              <a:spLocks noChangeAspect="1" noChangeArrowheads="1"/>
            </p:cNvSpPr>
            <p:nvPr/>
          </p:nvSpPr>
          <p:spPr bwMode="auto">
            <a:xfrm>
              <a:off x="3187" y="3598"/>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2" name="Oval 144"/>
            <p:cNvSpPr>
              <a:spLocks noChangeAspect="1" noChangeArrowheads="1"/>
            </p:cNvSpPr>
            <p:nvPr/>
          </p:nvSpPr>
          <p:spPr bwMode="auto">
            <a:xfrm>
              <a:off x="3989" y="3592"/>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3" name="Oval 145"/>
            <p:cNvSpPr>
              <a:spLocks noChangeAspect="1" noChangeArrowheads="1"/>
            </p:cNvSpPr>
            <p:nvPr/>
          </p:nvSpPr>
          <p:spPr bwMode="auto">
            <a:xfrm>
              <a:off x="4786" y="3589"/>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4" name="Oval 146"/>
            <p:cNvSpPr>
              <a:spLocks noChangeAspect="1" noChangeArrowheads="1"/>
            </p:cNvSpPr>
            <p:nvPr/>
          </p:nvSpPr>
          <p:spPr bwMode="auto">
            <a:xfrm>
              <a:off x="801" y="3592"/>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5" name="Oval 147"/>
            <p:cNvSpPr>
              <a:spLocks noChangeArrowheads="1"/>
            </p:cNvSpPr>
            <p:nvPr/>
          </p:nvSpPr>
          <p:spPr bwMode="auto">
            <a:xfrm>
              <a:off x="1525" y="1178"/>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6" name="Oval 148"/>
            <p:cNvSpPr>
              <a:spLocks noChangeArrowheads="1"/>
            </p:cNvSpPr>
            <p:nvPr/>
          </p:nvSpPr>
          <p:spPr bwMode="auto">
            <a:xfrm>
              <a:off x="2381"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7" name="Oval 149"/>
            <p:cNvSpPr>
              <a:spLocks noChangeArrowheads="1"/>
            </p:cNvSpPr>
            <p:nvPr/>
          </p:nvSpPr>
          <p:spPr bwMode="auto">
            <a:xfrm>
              <a:off x="3233"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8" name="Oval 150"/>
            <p:cNvSpPr>
              <a:spLocks noChangeArrowheads="1"/>
            </p:cNvSpPr>
            <p:nvPr/>
          </p:nvSpPr>
          <p:spPr bwMode="auto">
            <a:xfrm>
              <a:off x="4069" y="119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9" name="Oval 151"/>
            <p:cNvSpPr>
              <a:spLocks noChangeArrowheads="1"/>
            </p:cNvSpPr>
            <p:nvPr/>
          </p:nvSpPr>
          <p:spPr bwMode="auto">
            <a:xfrm>
              <a:off x="4929"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0" name="Oval 152"/>
            <p:cNvSpPr>
              <a:spLocks noChangeArrowheads="1"/>
            </p:cNvSpPr>
            <p:nvPr/>
          </p:nvSpPr>
          <p:spPr bwMode="auto">
            <a:xfrm>
              <a:off x="686"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1" name="Oval 153"/>
            <p:cNvSpPr>
              <a:spLocks noChangeArrowheads="1"/>
            </p:cNvSpPr>
            <p:nvPr/>
          </p:nvSpPr>
          <p:spPr bwMode="auto">
            <a:xfrm>
              <a:off x="1517" y="200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2" name="Oval 154"/>
            <p:cNvSpPr>
              <a:spLocks noChangeArrowheads="1"/>
            </p:cNvSpPr>
            <p:nvPr/>
          </p:nvSpPr>
          <p:spPr bwMode="auto">
            <a:xfrm>
              <a:off x="2365" y="200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3" name="Oval 155"/>
            <p:cNvSpPr>
              <a:spLocks noChangeArrowheads="1"/>
            </p:cNvSpPr>
            <p:nvPr/>
          </p:nvSpPr>
          <p:spPr bwMode="auto">
            <a:xfrm>
              <a:off x="3216" y="201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4" name="Oval 156"/>
            <p:cNvSpPr>
              <a:spLocks noChangeArrowheads="1"/>
            </p:cNvSpPr>
            <p:nvPr/>
          </p:nvSpPr>
          <p:spPr bwMode="auto">
            <a:xfrm>
              <a:off x="4064" y="201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5" name="Oval 157"/>
            <p:cNvSpPr>
              <a:spLocks noChangeArrowheads="1"/>
            </p:cNvSpPr>
            <p:nvPr/>
          </p:nvSpPr>
          <p:spPr bwMode="auto">
            <a:xfrm>
              <a:off x="4912" y="201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6" name="Oval 158"/>
            <p:cNvSpPr>
              <a:spLocks noChangeArrowheads="1"/>
            </p:cNvSpPr>
            <p:nvPr/>
          </p:nvSpPr>
          <p:spPr bwMode="auto">
            <a:xfrm>
              <a:off x="658" y="201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7" name="Oval 159"/>
            <p:cNvSpPr>
              <a:spLocks noChangeArrowheads="1"/>
            </p:cNvSpPr>
            <p:nvPr/>
          </p:nvSpPr>
          <p:spPr bwMode="auto">
            <a:xfrm>
              <a:off x="1520" y="283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8" name="Oval 160"/>
            <p:cNvSpPr>
              <a:spLocks noChangeArrowheads="1"/>
            </p:cNvSpPr>
            <p:nvPr/>
          </p:nvSpPr>
          <p:spPr bwMode="auto">
            <a:xfrm>
              <a:off x="2368" y="283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9" name="Oval 161"/>
            <p:cNvSpPr>
              <a:spLocks noChangeArrowheads="1"/>
            </p:cNvSpPr>
            <p:nvPr/>
          </p:nvSpPr>
          <p:spPr bwMode="auto">
            <a:xfrm>
              <a:off x="3213" y="283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0" name="Oval 162"/>
            <p:cNvSpPr>
              <a:spLocks noChangeArrowheads="1"/>
            </p:cNvSpPr>
            <p:nvPr/>
          </p:nvSpPr>
          <p:spPr bwMode="auto">
            <a:xfrm>
              <a:off x="4067" y="283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1" name="Oval 163"/>
            <p:cNvSpPr>
              <a:spLocks noChangeArrowheads="1"/>
            </p:cNvSpPr>
            <p:nvPr/>
          </p:nvSpPr>
          <p:spPr bwMode="auto">
            <a:xfrm>
              <a:off x="4909" y="283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2" name="Oval 164"/>
            <p:cNvSpPr>
              <a:spLocks noChangeArrowheads="1"/>
            </p:cNvSpPr>
            <p:nvPr/>
          </p:nvSpPr>
          <p:spPr bwMode="auto">
            <a:xfrm>
              <a:off x="670" y="284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3" name="Oval 165"/>
            <p:cNvSpPr>
              <a:spLocks noChangeArrowheads="1"/>
            </p:cNvSpPr>
            <p:nvPr/>
          </p:nvSpPr>
          <p:spPr bwMode="auto">
            <a:xfrm>
              <a:off x="1520" y="366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4" name="Oval 166"/>
            <p:cNvSpPr>
              <a:spLocks noChangeArrowheads="1"/>
            </p:cNvSpPr>
            <p:nvPr/>
          </p:nvSpPr>
          <p:spPr bwMode="auto">
            <a:xfrm>
              <a:off x="2371"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5" name="Oval 167"/>
            <p:cNvSpPr>
              <a:spLocks noChangeArrowheads="1"/>
            </p:cNvSpPr>
            <p:nvPr/>
          </p:nvSpPr>
          <p:spPr bwMode="auto">
            <a:xfrm>
              <a:off x="3216" y="3663"/>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6" name="Oval 168"/>
            <p:cNvSpPr>
              <a:spLocks noChangeArrowheads="1"/>
            </p:cNvSpPr>
            <p:nvPr/>
          </p:nvSpPr>
          <p:spPr bwMode="auto">
            <a:xfrm>
              <a:off x="4058"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7" name="Oval 169"/>
            <p:cNvSpPr>
              <a:spLocks noChangeArrowheads="1"/>
            </p:cNvSpPr>
            <p:nvPr/>
          </p:nvSpPr>
          <p:spPr bwMode="auto">
            <a:xfrm>
              <a:off x="4915" y="3663"/>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8" name="Oval 170"/>
            <p:cNvSpPr>
              <a:spLocks noChangeArrowheads="1"/>
            </p:cNvSpPr>
            <p:nvPr/>
          </p:nvSpPr>
          <p:spPr bwMode="auto">
            <a:xfrm>
              <a:off x="673" y="366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339" name="Group 171"/>
          <p:cNvGrpSpPr>
            <a:grpSpLocks/>
          </p:cNvGrpSpPr>
          <p:nvPr/>
        </p:nvGrpSpPr>
        <p:grpSpPr bwMode="auto">
          <a:xfrm>
            <a:off x="1038225" y="1870075"/>
            <a:ext cx="7042150" cy="4237038"/>
            <a:chOff x="662" y="1178"/>
            <a:chExt cx="4436" cy="2669"/>
          </a:xfrm>
        </p:grpSpPr>
        <p:sp>
          <p:nvSpPr>
            <p:cNvPr id="7340" name="Oval 172"/>
            <p:cNvSpPr>
              <a:spLocks noChangeAspect="1" noChangeArrowheads="1"/>
            </p:cNvSpPr>
            <p:nvPr/>
          </p:nvSpPr>
          <p:spPr bwMode="auto">
            <a:xfrm>
              <a:off x="194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1" name="Oval 173"/>
            <p:cNvSpPr>
              <a:spLocks noChangeAspect="1" noChangeArrowheads="1"/>
            </p:cNvSpPr>
            <p:nvPr/>
          </p:nvSpPr>
          <p:spPr bwMode="auto">
            <a:xfrm>
              <a:off x="2525" y="1576"/>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2" name="Oval 174"/>
            <p:cNvSpPr>
              <a:spLocks noChangeAspect="1" noChangeArrowheads="1"/>
            </p:cNvSpPr>
            <p:nvPr/>
          </p:nvSpPr>
          <p:spPr bwMode="auto">
            <a:xfrm>
              <a:off x="3119" y="159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3" name="Oval 175"/>
            <p:cNvSpPr>
              <a:spLocks noChangeAspect="1" noChangeArrowheads="1"/>
            </p:cNvSpPr>
            <p:nvPr/>
          </p:nvSpPr>
          <p:spPr bwMode="auto">
            <a:xfrm>
              <a:off x="372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4" name="Oval 176"/>
            <p:cNvSpPr>
              <a:spLocks noChangeAspect="1" noChangeArrowheads="1"/>
            </p:cNvSpPr>
            <p:nvPr/>
          </p:nvSpPr>
          <p:spPr bwMode="auto">
            <a:xfrm>
              <a:off x="4313"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5" name="Oval 177"/>
            <p:cNvSpPr>
              <a:spLocks noChangeAspect="1" noChangeArrowheads="1"/>
            </p:cNvSpPr>
            <p:nvPr/>
          </p:nvSpPr>
          <p:spPr bwMode="auto">
            <a:xfrm>
              <a:off x="1340" y="159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6" name="Oval 178"/>
            <p:cNvSpPr>
              <a:spLocks noChangeAspect="1" noChangeArrowheads="1"/>
            </p:cNvSpPr>
            <p:nvPr/>
          </p:nvSpPr>
          <p:spPr bwMode="auto">
            <a:xfrm>
              <a:off x="1927"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7" name="Oval 179"/>
            <p:cNvSpPr>
              <a:spLocks noChangeAspect="1" noChangeArrowheads="1"/>
            </p:cNvSpPr>
            <p:nvPr/>
          </p:nvSpPr>
          <p:spPr bwMode="auto">
            <a:xfrm>
              <a:off x="2520" y="215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8" name="Oval 180"/>
            <p:cNvSpPr>
              <a:spLocks noChangeAspect="1" noChangeArrowheads="1"/>
            </p:cNvSpPr>
            <p:nvPr/>
          </p:nvSpPr>
          <p:spPr bwMode="auto">
            <a:xfrm>
              <a:off x="311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9" name="Oval 181"/>
            <p:cNvSpPr>
              <a:spLocks noChangeAspect="1" noChangeArrowheads="1"/>
            </p:cNvSpPr>
            <p:nvPr/>
          </p:nvSpPr>
          <p:spPr bwMode="auto">
            <a:xfrm>
              <a:off x="3714" y="215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0" name="Oval 182"/>
            <p:cNvSpPr>
              <a:spLocks noChangeAspect="1" noChangeArrowheads="1"/>
            </p:cNvSpPr>
            <p:nvPr/>
          </p:nvSpPr>
          <p:spPr bwMode="auto">
            <a:xfrm>
              <a:off x="4307" y="217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1" name="Oval 183"/>
            <p:cNvSpPr>
              <a:spLocks noChangeAspect="1" noChangeArrowheads="1"/>
            </p:cNvSpPr>
            <p:nvPr/>
          </p:nvSpPr>
          <p:spPr bwMode="auto">
            <a:xfrm>
              <a:off x="132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2" name="Oval 184"/>
            <p:cNvSpPr>
              <a:spLocks noChangeAspect="1" noChangeArrowheads="1"/>
            </p:cNvSpPr>
            <p:nvPr/>
          </p:nvSpPr>
          <p:spPr bwMode="auto">
            <a:xfrm>
              <a:off x="1919" y="2748"/>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3" name="Oval 185"/>
            <p:cNvSpPr>
              <a:spLocks noChangeAspect="1" noChangeArrowheads="1"/>
            </p:cNvSpPr>
            <p:nvPr/>
          </p:nvSpPr>
          <p:spPr bwMode="auto">
            <a:xfrm>
              <a:off x="251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4" name="Oval 186"/>
            <p:cNvSpPr>
              <a:spLocks noChangeAspect="1" noChangeArrowheads="1"/>
            </p:cNvSpPr>
            <p:nvPr/>
          </p:nvSpPr>
          <p:spPr bwMode="auto">
            <a:xfrm>
              <a:off x="311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5" name="Oval 187"/>
            <p:cNvSpPr>
              <a:spLocks noChangeAspect="1" noChangeArrowheads="1"/>
            </p:cNvSpPr>
            <p:nvPr/>
          </p:nvSpPr>
          <p:spPr bwMode="auto">
            <a:xfrm>
              <a:off x="3706" y="2748"/>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6" name="Oval 188"/>
            <p:cNvSpPr>
              <a:spLocks noChangeAspect="1" noChangeArrowheads="1"/>
            </p:cNvSpPr>
            <p:nvPr/>
          </p:nvSpPr>
          <p:spPr bwMode="auto">
            <a:xfrm>
              <a:off x="430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7" name="Oval 189"/>
            <p:cNvSpPr>
              <a:spLocks noChangeAspect="1" noChangeArrowheads="1"/>
            </p:cNvSpPr>
            <p:nvPr/>
          </p:nvSpPr>
          <p:spPr bwMode="auto">
            <a:xfrm>
              <a:off x="1342" y="2748"/>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8" name="Oval 190"/>
            <p:cNvSpPr>
              <a:spLocks noChangeAspect="1" noChangeArrowheads="1"/>
            </p:cNvSpPr>
            <p:nvPr/>
          </p:nvSpPr>
          <p:spPr bwMode="auto">
            <a:xfrm>
              <a:off x="1935" y="3311"/>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9" name="Oval 191"/>
            <p:cNvSpPr>
              <a:spLocks noChangeAspect="1" noChangeArrowheads="1"/>
            </p:cNvSpPr>
            <p:nvPr/>
          </p:nvSpPr>
          <p:spPr bwMode="auto">
            <a:xfrm>
              <a:off x="2528" y="3311"/>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0" name="Oval 192"/>
            <p:cNvSpPr>
              <a:spLocks noChangeAspect="1" noChangeArrowheads="1"/>
            </p:cNvSpPr>
            <p:nvPr/>
          </p:nvSpPr>
          <p:spPr bwMode="auto">
            <a:xfrm>
              <a:off x="3105"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1" name="Oval 193"/>
            <p:cNvSpPr>
              <a:spLocks noChangeAspect="1" noChangeArrowheads="1"/>
            </p:cNvSpPr>
            <p:nvPr/>
          </p:nvSpPr>
          <p:spPr bwMode="auto">
            <a:xfrm>
              <a:off x="3698" y="3327"/>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2" name="Oval 194"/>
            <p:cNvSpPr>
              <a:spLocks noChangeAspect="1" noChangeArrowheads="1"/>
            </p:cNvSpPr>
            <p:nvPr/>
          </p:nvSpPr>
          <p:spPr bwMode="auto">
            <a:xfrm>
              <a:off x="4299" y="3327"/>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3" name="Oval 195"/>
            <p:cNvSpPr>
              <a:spLocks noChangeAspect="1" noChangeArrowheads="1"/>
            </p:cNvSpPr>
            <p:nvPr/>
          </p:nvSpPr>
          <p:spPr bwMode="auto">
            <a:xfrm>
              <a:off x="1342"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4" name="Oval 196"/>
            <p:cNvSpPr>
              <a:spLocks noChangeAspect="1" noChangeArrowheads="1"/>
            </p:cNvSpPr>
            <p:nvPr/>
          </p:nvSpPr>
          <p:spPr bwMode="auto">
            <a:xfrm>
              <a:off x="1877" y="15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5" name="Oval 197"/>
            <p:cNvSpPr>
              <a:spLocks noChangeAspect="1" noChangeArrowheads="1"/>
            </p:cNvSpPr>
            <p:nvPr/>
          </p:nvSpPr>
          <p:spPr bwMode="auto">
            <a:xfrm>
              <a:off x="2504" y="15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6" name="Oval 198"/>
            <p:cNvSpPr>
              <a:spLocks noChangeAspect="1" noChangeArrowheads="1"/>
            </p:cNvSpPr>
            <p:nvPr/>
          </p:nvSpPr>
          <p:spPr bwMode="auto">
            <a:xfrm>
              <a:off x="3124" y="153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7" name="Oval 199"/>
            <p:cNvSpPr>
              <a:spLocks noChangeAspect="1" noChangeArrowheads="1"/>
            </p:cNvSpPr>
            <p:nvPr/>
          </p:nvSpPr>
          <p:spPr bwMode="auto">
            <a:xfrm>
              <a:off x="3759" y="15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8" name="Oval 200"/>
            <p:cNvSpPr>
              <a:spLocks noChangeAspect="1" noChangeArrowheads="1"/>
            </p:cNvSpPr>
            <p:nvPr/>
          </p:nvSpPr>
          <p:spPr bwMode="auto">
            <a:xfrm>
              <a:off x="4387" y="15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9" name="Oval 201"/>
            <p:cNvSpPr>
              <a:spLocks noChangeAspect="1" noChangeArrowheads="1"/>
            </p:cNvSpPr>
            <p:nvPr/>
          </p:nvSpPr>
          <p:spPr bwMode="auto">
            <a:xfrm>
              <a:off x="1250" y="1523"/>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0" name="Oval 202"/>
            <p:cNvSpPr>
              <a:spLocks noChangeAspect="1" noChangeArrowheads="1"/>
            </p:cNvSpPr>
            <p:nvPr/>
          </p:nvSpPr>
          <p:spPr bwMode="auto">
            <a:xfrm>
              <a:off x="1871" y="2142"/>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1" name="Oval 203"/>
            <p:cNvSpPr>
              <a:spLocks noChangeAspect="1" noChangeArrowheads="1"/>
            </p:cNvSpPr>
            <p:nvPr/>
          </p:nvSpPr>
          <p:spPr bwMode="auto">
            <a:xfrm>
              <a:off x="2498" y="2145"/>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2" name="Oval 204"/>
            <p:cNvSpPr>
              <a:spLocks noChangeAspect="1" noChangeArrowheads="1"/>
            </p:cNvSpPr>
            <p:nvPr/>
          </p:nvSpPr>
          <p:spPr bwMode="auto">
            <a:xfrm>
              <a:off x="3126" y="21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3" name="Oval 205"/>
            <p:cNvSpPr>
              <a:spLocks noChangeAspect="1" noChangeArrowheads="1"/>
            </p:cNvSpPr>
            <p:nvPr/>
          </p:nvSpPr>
          <p:spPr bwMode="auto">
            <a:xfrm>
              <a:off x="3753" y="2142"/>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 name="Oval 206"/>
            <p:cNvSpPr>
              <a:spLocks noChangeAspect="1" noChangeArrowheads="1"/>
            </p:cNvSpPr>
            <p:nvPr/>
          </p:nvSpPr>
          <p:spPr bwMode="auto">
            <a:xfrm>
              <a:off x="4373" y="2134"/>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 name="Oval 207"/>
            <p:cNvSpPr>
              <a:spLocks noChangeAspect="1" noChangeArrowheads="1"/>
            </p:cNvSpPr>
            <p:nvPr/>
          </p:nvSpPr>
          <p:spPr bwMode="auto">
            <a:xfrm>
              <a:off x="1244" y="2134"/>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6" name="Oval 208"/>
            <p:cNvSpPr>
              <a:spLocks noChangeAspect="1" noChangeArrowheads="1"/>
            </p:cNvSpPr>
            <p:nvPr/>
          </p:nvSpPr>
          <p:spPr bwMode="auto">
            <a:xfrm>
              <a:off x="1863" y="2762"/>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7" name="Oval 209"/>
            <p:cNvSpPr>
              <a:spLocks noChangeAspect="1" noChangeArrowheads="1"/>
            </p:cNvSpPr>
            <p:nvPr/>
          </p:nvSpPr>
          <p:spPr bwMode="auto">
            <a:xfrm>
              <a:off x="2498" y="2754"/>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8" name="Oval 210"/>
            <p:cNvSpPr>
              <a:spLocks noChangeAspect="1" noChangeArrowheads="1"/>
            </p:cNvSpPr>
            <p:nvPr/>
          </p:nvSpPr>
          <p:spPr bwMode="auto">
            <a:xfrm>
              <a:off x="3126" y="2757"/>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9" name="Oval 211"/>
            <p:cNvSpPr>
              <a:spLocks noChangeAspect="1" noChangeArrowheads="1"/>
            </p:cNvSpPr>
            <p:nvPr/>
          </p:nvSpPr>
          <p:spPr bwMode="auto">
            <a:xfrm>
              <a:off x="3753" y="2746"/>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0" name="Oval 212"/>
            <p:cNvSpPr>
              <a:spLocks noChangeAspect="1" noChangeArrowheads="1"/>
            </p:cNvSpPr>
            <p:nvPr/>
          </p:nvSpPr>
          <p:spPr bwMode="auto">
            <a:xfrm>
              <a:off x="4381" y="2762"/>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1" name="Oval 213"/>
            <p:cNvSpPr>
              <a:spLocks noChangeAspect="1" noChangeArrowheads="1"/>
            </p:cNvSpPr>
            <p:nvPr/>
          </p:nvSpPr>
          <p:spPr bwMode="auto">
            <a:xfrm>
              <a:off x="1236" y="2762"/>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2" name="Oval 214"/>
            <p:cNvSpPr>
              <a:spLocks noChangeAspect="1" noChangeArrowheads="1"/>
            </p:cNvSpPr>
            <p:nvPr/>
          </p:nvSpPr>
          <p:spPr bwMode="auto">
            <a:xfrm>
              <a:off x="1879" y="3366"/>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3" name="Oval 215"/>
            <p:cNvSpPr>
              <a:spLocks noChangeAspect="1" noChangeArrowheads="1"/>
            </p:cNvSpPr>
            <p:nvPr/>
          </p:nvSpPr>
          <p:spPr bwMode="auto">
            <a:xfrm>
              <a:off x="2498" y="3366"/>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4" name="Oval 216"/>
            <p:cNvSpPr>
              <a:spLocks noChangeAspect="1" noChangeArrowheads="1"/>
            </p:cNvSpPr>
            <p:nvPr/>
          </p:nvSpPr>
          <p:spPr bwMode="auto">
            <a:xfrm>
              <a:off x="3126" y="3366"/>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5" name="Oval 217"/>
            <p:cNvSpPr>
              <a:spLocks noChangeAspect="1" noChangeArrowheads="1"/>
            </p:cNvSpPr>
            <p:nvPr/>
          </p:nvSpPr>
          <p:spPr bwMode="auto">
            <a:xfrm>
              <a:off x="3761" y="3358"/>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6" name="Oval 218"/>
            <p:cNvSpPr>
              <a:spLocks noChangeAspect="1" noChangeArrowheads="1"/>
            </p:cNvSpPr>
            <p:nvPr/>
          </p:nvSpPr>
          <p:spPr bwMode="auto">
            <a:xfrm>
              <a:off x="4389" y="3358"/>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7" name="Oval 219"/>
            <p:cNvSpPr>
              <a:spLocks noChangeAspect="1" noChangeArrowheads="1"/>
            </p:cNvSpPr>
            <p:nvPr/>
          </p:nvSpPr>
          <p:spPr bwMode="auto">
            <a:xfrm>
              <a:off x="1244" y="3358"/>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8" name="Oval 220"/>
            <p:cNvSpPr>
              <a:spLocks noChangeAspect="1" noChangeArrowheads="1"/>
            </p:cNvSpPr>
            <p:nvPr/>
          </p:nvSpPr>
          <p:spPr bwMode="auto">
            <a:xfrm>
              <a:off x="1832" y="147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9" name="Oval 221"/>
            <p:cNvSpPr>
              <a:spLocks noChangeAspect="1" noChangeArrowheads="1"/>
            </p:cNvSpPr>
            <p:nvPr/>
          </p:nvSpPr>
          <p:spPr bwMode="auto">
            <a:xfrm>
              <a:off x="2477" y="1479"/>
              <a:ext cx="134"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0" name="Oval 222"/>
            <p:cNvSpPr>
              <a:spLocks noChangeAspect="1" noChangeArrowheads="1"/>
            </p:cNvSpPr>
            <p:nvPr/>
          </p:nvSpPr>
          <p:spPr bwMode="auto">
            <a:xfrm>
              <a:off x="3145" y="1471"/>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1" name="Oval 223"/>
            <p:cNvSpPr>
              <a:spLocks noChangeAspect="1" noChangeArrowheads="1"/>
            </p:cNvSpPr>
            <p:nvPr/>
          </p:nvSpPr>
          <p:spPr bwMode="auto">
            <a:xfrm>
              <a:off x="3798" y="1479"/>
              <a:ext cx="134"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2" name="Oval 224"/>
            <p:cNvSpPr>
              <a:spLocks noChangeAspect="1" noChangeArrowheads="1"/>
            </p:cNvSpPr>
            <p:nvPr/>
          </p:nvSpPr>
          <p:spPr bwMode="auto">
            <a:xfrm>
              <a:off x="4458" y="147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3" name="Oval 225"/>
            <p:cNvSpPr>
              <a:spLocks noChangeAspect="1" noChangeArrowheads="1"/>
            </p:cNvSpPr>
            <p:nvPr/>
          </p:nvSpPr>
          <p:spPr bwMode="auto">
            <a:xfrm>
              <a:off x="1172" y="147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4" name="Oval 226"/>
            <p:cNvSpPr>
              <a:spLocks noChangeAspect="1" noChangeArrowheads="1"/>
            </p:cNvSpPr>
            <p:nvPr/>
          </p:nvSpPr>
          <p:spPr bwMode="auto">
            <a:xfrm>
              <a:off x="1818" y="2122"/>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5" name="Oval 227"/>
            <p:cNvSpPr>
              <a:spLocks noChangeAspect="1" noChangeArrowheads="1"/>
            </p:cNvSpPr>
            <p:nvPr/>
          </p:nvSpPr>
          <p:spPr bwMode="auto">
            <a:xfrm>
              <a:off x="2478" y="211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6" name="Oval 228"/>
            <p:cNvSpPr>
              <a:spLocks noChangeAspect="1" noChangeArrowheads="1"/>
            </p:cNvSpPr>
            <p:nvPr/>
          </p:nvSpPr>
          <p:spPr bwMode="auto">
            <a:xfrm>
              <a:off x="3139" y="2125"/>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7" name="Oval 229"/>
            <p:cNvSpPr>
              <a:spLocks noChangeAspect="1" noChangeArrowheads="1"/>
            </p:cNvSpPr>
            <p:nvPr/>
          </p:nvSpPr>
          <p:spPr bwMode="auto">
            <a:xfrm>
              <a:off x="3791" y="2114"/>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8" name="Oval 230"/>
            <p:cNvSpPr>
              <a:spLocks noChangeAspect="1" noChangeArrowheads="1"/>
            </p:cNvSpPr>
            <p:nvPr/>
          </p:nvSpPr>
          <p:spPr bwMode="auto">
            <a:xfrm>
              <a:off x="4452" y="213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9" name="Oval 231"/>
            <p:cNvSpPr>
              <a:spLocks noChangeAspect="1" noChangeArrowheads="1"/>
            </p:cNvSpPr>
            <p:nvPr/>
          </p:nvSpPr>
          <p:spPr bwMode="auto">
            <a:xfrm>
              <a:off x="1166" y="2122"/>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0" name="Oval 232"/>
            <p:cNvSpPr>
              <a:spLocks noChangeAspect="1" noChangeArrowheads="1"/>
            </p:cNvSpPr>
            <p:nvPr/>
          </p:nvSpPr>
          <p:spPr bwMode="auto">
            <a:xfrm>
              <a:off x="1826" y="2774"/>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1" name="Oval 233"/>
            <p:cNvSpPr>
              <a:spLocks noChangeAspect="1" noChangeArrowheads="1"/>
            </p:cNvSpPr>
            <p:nvPr/>
          </p:nvSpPr>
          <p:spPr bwMode="auto">
            <a:xfrm>
              <a:off x="2484" y="2763"/>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2" name="Oval 234"/>
            <p:cNvSpPr>
              <a:spLocks noChangeAspect="1" noChangeArrowheads="1"/>
            </p:cNvSpPr>
            <p:nvPr/>
          </p:nvSpPr>
          <p:spPr bwMode="auto">
            <a:xfrm>
              <a:off x="3136" y="276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3" name="Oval 235"/>
            <p:cNvSpPr>
              <a:spLocks noChangeAspect="1" noChangeArrowheads="1"/>
            </p:cNvSpPr>
            <p:nvPr/>
          </p:nvSpPr>
          <p:spPr bwMode="auto">
            <a:xfrm>
              <a:off x="3799" y="2774"/>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4" name="Oval 236"/>
            <p:cNvSpPr>
              <a:spLocks noChangeAspect="1" noChangeArrowheads="1"/>
            </p:cNvSpPr>
            <p:nvPr/>
          </p:nvSpPr>
          <p:spPr bwMode="auto">
            <a:xfrm>
              <a:off x="4460" y="275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5" name="Oval 237"/>
            <p:cNvSpPr>
              <a:spLocks noChangeAspect="1" noChangeArrowheads="1"/>
            </p:cNvSpPr>
            <p:nvPr/>
          </p:nvSpPr>
          <p:spPr bwMode="auto">
            <a:xfrm>
              <a:off x="1150" y="275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6" name="Oval 238"/>
            <p:cNvSpPr>
              <a:spLocks noChangeAspect="1" noChangeArrowheads="1"/>
            </p:cNvSpPr>
            <p:nvPr/>
          </p:nvSpPr>
          <p:spPr bwMode="auto">
            <a:xfrm>
              <a:off x="1826" y="341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7" name="Oval 239"/>
            <p:cNvSpPr>
              <a:spLocks noChangeAspect="1" noChangeArrowheads="1"/>
            </p:cNvSpPr>
            <p:nvPr/>
          </p:nvSpPr>
          <p:spPr bwMode="auto">
            <a:xfrm>
              <a:off x="2470" y="341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8" name="Oval 240"/>
            <p:cNvSpPr>
              <a:spLocks noChangeAspect="1" noChangeArrowheads="1"/>
            </p:cNvSpPr>
            <p:nvPr/>
          </p:nvSpPr>
          <p:spPr bwMode="auto">
            <a:xfrm>
              <a:off x="3131"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9" name="Oval 241"/>
            <p:cNvSpPr>
              <a:spLocks noChangeAspect="1" noChangeArrowheads="1"/>
            </p:cNvSpPr>
            <p:nvPr/>
          </p:nvSpPr>
          <p:spPr bwMode="auto">
            <a:xfrm>
              <a:off x="3807" y="341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0" name="Oval 242"/>
            <p:cNvSpPr>
              <a:spLocks noChangeAspect="1" noChangeArrowheads="1"/>
            </p:cNvSpPr>
            <p:nvPr/>
          </p:nvSpPr>
          <p:spPr bwMode="auto">
            <a:xfrm>
              <a:off x="4460" y="341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1" name="Oval 243"/>
            <p:cNvSpPr>
              <a:spLocks noChangeAspect="1" noChangeArrowheads="1"/>
            </p:cNvSpPr>
            <p:nvPr/>
          </p:nvSpPr>
          <p:spPr bwMode="auto">
            <a:xfrm>
              <a:off x="1158" y="342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2" name="Oval 244"/>
            <p:cNvSpPr>
              <a:spLocks noChangeAspect="1" noChangeArrowheads="1"/>
            </p:cNvSpPr>
            <p:nvPr/>
          </p:nvSpPr>
          <p:spPr bwMode="auto">
            <a:xfrm>
              <a:off x="1757" y="1405"/>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3" name="Oval 245"/>
            <p:cNvSpPr>
              <a:spLocks noChangeAspect="1" noChangeArrowheads="1"/>
            </p:cNvSpPr>
            <p:nvPr/>
          </p:nvSpPr>
          <p:spPr bwMode="auto">
            <a:xfrm>
              <a:off x="2468"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4" name="Oval 246"/>
            <p:cNvSpPr>
              <a:spLocks noChangeAspect="1" noChangeArrowheads="1"/>
            </p:cNvSpPr>
            <p:nvPr/>
          </p:nvSpPr>
          <p:spPr bwMode="auto">
            <a:xfrm>
              <a:off x="3171"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5" name="Oval 247"/>
            <p:cNvSpPr>
              <a:spLocks noChangeAspect="1" noChangeArrowheads="1"/>
            </p:cNvSpPr>
            <p:nvPr/>
          </p:nvSpPr>
          <p:spPr bwMode="auto">
            <a:xfrm>
              <a:off x="3865" y="1405"/>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6" name="Oval 248"/>
            <p:cNvSpPr>
              <a:spLocks noChangeAspect="1" noChangeArrowheads="1"/>
            </p:cNvSpPr>
            <p:nvPr/>
          </p:nvSpPr>
          <p:spPr bwMode="auto">
            <a:xfrm>
              <a:off x="4568" y="1405"/>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7" name="Oval 249"/>
            <p:cNvSpPr>
              <a:spLocks noChangeAspect="1" noChangeArrowheads="1"/>
            </p:cNvSpPr>
            <p:nvPr/>
          </p:nvSpPr>
          <p:spPr bwMode="auto">
            <a:xfrm>
              <a:off x="1056" y="1421"/>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8" name="Oval 250"/>
            <p:cNvSpPr>
              <a:spLocks noChangeAspect="1" noChangeArrowheads="1"/>
            </p:cNvSpPr>
            <p:nvPr/>
          </p:nvSpPr>
          <p:spPr bwMode="auto">
            <a:xfrm>
              <a:off x="1751" y="2097"/>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9" name="Oval 251"/>
            <p:cNvSpPr>
              <a:spLocks noChangeAspect="1" noChangeArrowheads="1"/>
            </p:cNvSpPr>
            <p:nvPr/>
          </p:nvSpPr>
          <p:spPr bwMode="auto">
            <a:xfrm>
              <a:off x="2453" y="2097"/>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0" name="Oval 252"/>
            <p:cNvSpPr>
              <a:spLocks noChangeAspect="1" noChangeArrowheads="1"/>
            </p:cNvSpPr>
            <p:nvPr/>
          </p:nvSpPr>
          <p:spPr bwMode="auto">
            <a:xfrm>
              <a:off x="3153" y="2097"/>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1" name="Oval 253"/>
            <p:cNvSpPr>
              <a:spLocks noChangeAspect="1" noChangeArrowheads="1"/>
            </p:cNvSpPr>
            <p:nvPr/>
          </p:nvSpPr>
          <p:spPr bwMode="auto">
            <a:xfrm>
              <a:off x="3858" y="2097"/>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2" name="Oval 254"/>
            <p:cNvSpPr>
              <a:spLocks noChangeAspect="1" noChangeArrowheads="1"/>
            </p:cNvSpPr>
            <p:nvPr/>
          </p:nvSpPr>
          <p:spPr bwMode="auto">
            <a:xfrm>
              <a:off x="4569" y="2105"/>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3" name="Oval 255"/>
            <p:cNvSpPr>
              <a:spLocks noChangeAspect="1" noChangeArrowheads="1"/>
            </p:cNvSpPr>
            <p:nvPr/>
          </p:nvSpPr>
          <p:spPr bwMode="auto">
            <a:xfrm>
              <a:off x="1057" y="2097"/>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 name="Oval 256"/>
            <p:cNvSpPr>
              <a:spLocks noChangeAspect="1" noChangeArrowheads="1"/>
            </p:cNvSpPr>
            <p:nvPr/>
          </p:nvSpPr>
          <p:spPr bwMode="auto">
            <a:xfrm>
              <a:off x="1759" y="2791"/>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5" name="Oval 257"/>
            <p:cNvSpPr>
              <a:spLocks noChangeAspect="1" noChangeArrowheads="1"/>
            </p:cNvSpPr>
            <p:nvPr/>
          </p:nvSpPr>
          <p:spPr bwMode="auto">
            <a:xfrm>
              <a:off x="2450" y="2783"/>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6" name="Oval 258"/>
            <p:cNvSpPr>
              <a:spLocks noChangeAspect="1" noChangeArrowheads="1"/>
            </p:cNvSpPr>
            <p:nvPr/>
          </p:nvSpPr>
          <p:spPr bwMode="auto">
            <a:xfrm>
              <a:off x="3156" y="2780"/>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7" name="Oval 259"/>
            <p:cNvSpPr>
              <a:spLocks noChangeAspect="1" noChangeArrowheads="1"/>
            </p:cNvSpPr>
            <p:nvPr/>
          </p:nvSpPr>
          <p:spPr bwMode="auto">
            <a:xfrm>
              <a:off x="3858" y="2775"/>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8" name="Oval 260"/>
            <p:cNvSpPr>
              <a:spLocks noChangeAspect="1" noChangeArrowheads="1"/>
            </p:cNvSpPr>
            <p:nvPr/>
          </p:nvSpPr>
          <p:spPr bwMode="auto">
            <a:xfrm>
              <a:off x="4553" y="2791"/>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9" name="Oval 261"/>
            <p:cNvSpPr>
              <a:spLocks noChangeAspect="1" noChangeArrowheads="1"/>
            </p:cNvSpPr>
            <p:nvPr/>
          </p:nvSpPr>
          <p:spPr bwMode="auto">
            <a:xfrm>
              <a:off x="1033" y="278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0" name="Oval 262"/>
            <p:cNvSpPr>
              <a:spLocks noChangeAspect="1" noChangeArrowheads="1"/>
            </p:cNvSpPr>
            <p:nvPr/>
          </p:nvSpPr>
          <p:spPr bwMode="auto">
            <a:xfrm>
              <a:off x="1751" y="3460"/>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1" name="Oval 263"/>
            <p:cNvSpPr>
              <a:spLocks noChangeAspect="1" noChangeArrowheads="1"/>
            </p:cNvSpPr>
            <p:nvPr/>
          </p:nvSpPr>
          <p:spPr bwMode="auto">
            <a:xfrm>
              <a:off x="2461" y="3476"/>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2" name="Oval 264"/>
            <p:cNvSpPr>
              <a:spLocks noChangeAspect="1" noChangeArrowheads="1"/>
            </p:cNvSpPr>
            <p:nvPr/>
          </p:nvSpPr>
          <p:spPr bwMode="auto">
            <a:xfrm>
              <a:off x="3156" y="3476"/>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3" name="Oval 265"/>
            <p:cNvSpPr>
              <a:spLocks noChangeAspect="1" noChangeArrowheads="1"/>
            </p:cNvSpPr>
            <p:nvPr/>
          </p:nvSpPr>
          <p:spPr bwMode="auto">
            <a:xfrm>
              <a:off x="3850" y="3476"/>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4" name="Oval 266"/>
            <p:cNvSpPr>
              <a:spLocks noChangeAspect="1" noChangeArrowheads="1"/>
            </p:cNvSpPr>
            <p:nvPr/>
          </p:nvSpPr>
          <p:spPr bwMode="auto">
            <a:xfrm>
              <a:off x="4569" y="3460"/>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5" name="Oval 267"/>
            <p:cNvSpPr>
              <a:spLocks noChangeAspect="1" noChangeArrowheads="1"/>
            </p:cNvSpPr>
            <p:nvPr/>
          </p:nvSpPr>
          <p:spPr bwMode="auto">
            <a:xfrm>
              <a:off x="1049" y="3460"/>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6" name="Oval 268"/>
            <p:cNvSpPr>
              <a:spLocks noChangeAspect="1" noChangeArrowheads="1"/>
            </p:cNvSpPr>
            <p:nvPr/>
          </p:nvSpPr>
          <p:spPr bwMode="auto">
            <a:xfrm>
              <a:off x="1678" y="134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7" name="Oval 269"/>
            <p:cNvSpPr>
              <a:spLocks noChangeAspect="1" noChangeArrowheads="1"/>
            </p:cNvSpPr>
            <p:nvPr/>
          </p:nvSpPr>
          <p:spPr bwMode="auto">
            <a:xfrm>
              <a:off x="2433" y="1336"/>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8" name="Oval 270"/>
            <p:cNvSpPr>
              <a:spLocks noChangeAspect="1" noChangeArrowheads="1"/>
            </p:cNvSpPr>
            <p:nvPr/>
          </p:nvSpPr>
          <p:spPr bwMode="auto">
            <a:xfrm>
              <a:off x="3180" y="135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9" name="Oval 271"/>
            <p:cNvSpPr>
              <a:spLocks noChangeAspect="1" noChangeArrowheads="1"/>
            </p:cNvSpPr>
            <p:nvPr/>
          </p:nvSpPr>
          <p:spPr bwMode="auto">
            <a:xfrm>
              <a:off x="3935" y="134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0" name="Oval 272"/>
            <p:cNvSpPr>
              <a:spLocks noChangeAspect="1" noChangeArrowheads="1"/>
            </p:cNvSpPr>
            <p:nvPr/>
          </p:nvSpPr>
          <p:spPr bwMode="auto">
            <a:xfrm>
              <a:off x="4682" y="134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1" name="Oval 273"/>
            <p:cNvSpPr>
              <a:spLocks noChangeAspect="1" noChangeArrowheads="1"/>
            </p:cNvSpPr>
            <p:nvPr/>
          </p:nvSpPr>
          <p:spPr bwMode="auto">
            <a:xfrm>
              <a:off x="940" y="1336"/>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2" name="Oval 274"/>
            <p:cNvSpPr>
              <a:spLocks noChangeAspect="1" noChangeArrowheads="1"/>
            </p:cNvSpPr>
            <p:nvPr/>
          </p:nvSpPr>
          <p:spPr bwMode="auto">
            <a:xfrm>
              <a:off x="1679"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3" name="Oval 275"/>
            <p:cNvSpPr>
              <a:spLocks noChangeAspect="1" noChangeArrowheads="1"/>
            </p:cNvSpPr>
            <p:nvPr/>
          </p:nvSpPr>
          <p:spPr bwMode="auto">
            <a:xfrm>
              <a:off x="2432"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4" name="Oval 276"/>
            <p:cNvSpPr>
              <a:spLocks noChangeAspect="1" noChangeArrowheads="1"/>
            </p:cNvSpPr>
            <p:nvPr/>
          </p:nvSpPr>
          <p:spPr bwMode="auto">
            <a:xfrm>
              <a:off x="3170"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5" name="Oval 277"/>
            <p:cNvSpPr>
              <a:spLocks noChangeAspect="1" noChangeArrowheads="1"/>
            </p:cNvSpPr>
            <p:nvPr/>
          </p:nvSpPr>
          <p:spPr bwMode="auto">
            <a:xfrm>
              <a:off x="3912" y="2080"/>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6" name="Oval 278"/>
            <p:cNvSpPr>
              <a:spLocks noChangeAspect="1" noChangeArrowheads="1"/>
            </p:cNvSpPr>
            <p:nvPr/>
          </p:nvSpPr>
          <p:spPr bwMode="auto">
            <a:xfrm>
              <a:off x="4675" y="206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7" name="Oval 279"/>
            <p:cNvSpPr>
              <a:spLocks noChangeAspect="1" noChangeArrowheads="1"/>
            </p:cNvSpPr>
            <p:nvPr/>
          </p:nvSpPr>
          <p:spPr bwMode="auto">
            <a:xfrm>
              <a:off x="925" y="2080"/>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8" name="Oval 280"/>
            <p:cNvSpPr>
              <a:spLocks noChangeAspect="1" noChangeArrowheads="1"/>
            </p:cNvSpPr>
            <p:nvPr/>
          </p:nvSpPr>
          <p:spPr bwMode="auto">
            <a:xfrm>
              <a:off x="1671" y="2792"/>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9" name="Oval 281"/>
            <p:cNvSpPr>
              <a:spLocks noChangeAspect="1" noChangeArrowheads="1"/>
            </p:cNvSpPr>
            <p:nvPr/>
          </p:nvSpPr>
          <p:spPr bwMode="auto">
            <a:xfrm>
              <a:off x="2429" y="2800"/>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0" name="Oval 282"/>
            <p:cNvSpPr>
              <a:spLocks noChangeAspect="1" noChangeArrowheads="1"/>
            </p:cNvSpPr>
            <p:nvPr/>
          </p:nvSpPr>
          <p:spPr bwMode="auto">
            <a:xfrm>
              <a:off x="3176" y="2800"/>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1" name="Oval 283"/>
            <p:cNvSpPr>
              <a:spLocks noChangeAspect="1" noChangeArrowheads="1"/>
            </p:cNvSpPr>
            <p:nvPr/>
          </p:nvSpPr>
          <p:spPr bwMode="auto">
            <a:xfrm>
              <a:off x="3920" y="2808"/>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2" name="Oval 284"/>
            <p:cNvSpPr>
              <a:spLocks noChangeAspect="1" noChangeArrowheads="1"/>
            </p:cNvSpPr>
            <p:nvPr/>
          </p:nvSpPr>
          <p:spPr bwMode="auto">
            <a:xfrm>
              <a:off x="4659" y="2792"/>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3" name="Oval 285"/>
            <p:cNvSpPr>
              <a:spLocks noChangeAspect="1" noChangeArrowheads="1"/>
            </p:cNvSpPr>
            <p:nvPr/>
          </p:nvSpPr>
          <p:spPr bwMode="auto">
            <a:xfrm>
              <a:off x="941" y="2808"/>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4" name="Oval 286"/>
            <p:cNvSpPr>
              <a:spLocks noChangeAspect="1" noChangeArrowheads="1"/>
            </p:cNvSpPr>
            <p:nvPr/>
          </p:nvSpPr>
          <p:spPr bwMode="auto">
            <a:xfrm>
              <a:off x="1687" y="3529"/>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5" name="Oval 287"/>
            <p:cNvSpPr>
              <a:spLocks noChangeAspect="1" noChangeArrowheads="1"/>
            </p:cNvSpPr>
            <p:nvPr/>
          </p:nvSpPr>
          <p:spPr bwMode="auto">
            <a:xfrm>
              <a:off x="2418" y="3537"/>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6" name="Oval 288"/>
            <p:cNvSpPr>
              <a:spLocks noChangeAspect="1" noChangeArrowheads="1"/>
            </p:cNvSpPr>
            <p:nvPr/>
          </p:nvSpPr>
          <p:spPr bwMode="auto">
            <a:xfrm>
              <a:off x="3181" y="3521"/>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7" name="Oval 289"/>
            <p:cNvSpPr>
              <a:spLocks noChangeAspect="1" noChangeArrowheads="1"/>
            </p:cNvSpPr>
            <p:nvPr/>
          </p:nvSpPr>
          <p:spPr bwMode="auto">
            <a:xfrm>
              <a:off x="3912" y="3529"/>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8" name="Oval 290"/>
            <p:cNvSpPr>
              <a:spLocks noChangeAspect="1" noChangeArrowheads="1"/>
            </p:cNvSpPr>
            <p:nvPr/>
          </p:nvSpPr>
          <p:spPr bwMode="auto">
            <a:xfrm>
              <a:off x="4675" y="3537"/>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9" name="Oval 291"/>
            <p:cNvSpPr>
              <a:spLocks noChangeAspect="1" noChangeArrowheads="1"/>
            </p:cNvSpPr>
            <p:nvPr/>
          </p:nvSpPr>
          <p:spPr bwMode="auto">
            <a:xfrm>
              <a:off x="941" y="3537"/>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0" name="Oval 292"/>
            <p:cNvSpPr>
              <a:spLocks noChangeAspect="1" noChangeArrowheads="1"/>
            </p:cNvSpPr>
            <p:nvPr/>
          </p:nvSpPr>
          <p:spPr bwMode="auto">
            <a:xfrm>
              <a:off x="1607" y="1274"/>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1" name="Oval 293"/>
            <p:cNvSpPr>
              <a:spLocks noChangeAspect="1" noChangeArrowheads="1"/>
            </p:cNvSpPr>
            <p:nvPr/>
          </p:nvSpPr>
          <p:spPr bwMode="auto">
            <a:xfrm>
              <a:off x="2396" y="1266"/>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2" name="Oval 294"/>
            <p:cNvSpPr>
              <a:spLocks noChangeAspect="1" noChangeArrowheads="1"/>
            </p:cNvSpPr>
            <p:nvPr/>
          </p:nvSpPr>
          <p:spPr bwMode="auto">
            <a:xfrm>
              <a:off x="3192" y="1266"/>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3" name="Oval 295"/>
            <p:cNvSpPr>
              <a:spLocks noChangeAspect="1" noChangeArrowheads="1"/>
            </p:cNvSpPr>
            <p:nvPr/>
          </p:nvSpPr>
          <p:spPr bwMode="auto">
            <a:xfrm>
              <a:off x="3997" y="1274"/>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4" name="Oval 296"/>
            <p:cNvSpPr>
              <a:spLocks noChangeAspect="1" noChangeArrowheads="1"/>
            </p:cNvSpPr>
            <p:nvPr/>
          </p:nvSpPr>
          <p:spPr bwMode="auto">
            <a:xfrm>
              <a:off x="4793" y="1274"/>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5" name="Oval 297"/>
            <p:cNvSpPr>
              <a:spLocks noChangeAspect="1" noChangeArrowheads="1"/>
            </p:cNvSpPr>
            <p:nvPr/>
          </p:nvSpPr>
          <p:spPr bwMode="auto">
            <a:xfrm>
              <a:off x="804" y="1266"/>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6" name="Oval 298"/>
            <p:cNvSpPr>
              <a:spLocks noChangeAspect="1" noChangeArrowheads="1"/>
            </p:cNvSpPr>
            <p:nvPr/>
          </p:nvSpPr>
          <p:spPr bwMode="auto">
            <a:xfrm>
              <a:off x="1600" y="204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7" name="Oval 299"/>
            <p:cNvSpPr>
              <a:spLocks noChangeAspect="1" noChangeArrowheads="1"/>
            </p:cNvSpPr>
            <p:nvPr/>
          </p:nvSpPr>
          <p:spPr bwMode="auto">
            <a:xfrm>
              <a:off x="2396" y="2039"/>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8" name="Oval 300"/>
            <p:cNvSpPr>
              <a:spLocks noChangeAspect="1" noChangeArrowheads="1"/>
            </p:cNvSpPr>
            <p:nvPr/>
          </p:nvSpPr>
          <p:spPr bwMode="auto">
            <a:xfrm>
              <a:off x="3196" y="204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9" name="Oval 301"/>
            <p:cNvSpPr>
              <a:spLocks noChangeAspect="1" noChangeArrowheads="1"/>
            </p:cNvSpPr>
            <p:nvPr/>
          </p:nvSpPr>
          <p:spPr bwMode="auto">
            <a:xfrm>
              <a:off x="3981" y="2042"/>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0" name="Oval 302"/>
            <p:cNvSpPr>
              <a:spLocks noChangeAspect="1" noChangeArrowheads="1"/>
            </p:cNvSpPr>
            <p:nvPr/>
          </p:nvSpPr>
          <p:spPr bwMode="auto">
            <a:xfrm>
              <a:off x="4778" y="2034"/>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1" name="Oval 303"/>
            <p:cNvSpPr>
              <a:spLocks noChangeAspect="1" noChangeArrowheads="1"/>
            </p:cNvSpPr>
            <p:nvPr/>
          </p:nvSpPr>
          <p:spPr bwMode="auto">
            <a:xfrm>
              <a:off x="804" y="2042"/>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2" name="Oval 304"/>
            <p:cNvSpPr>
              <a:spLocks noChangeAspect="1" noChangeArrowheads="1"/>
            </p:cNvSpPr>
            <p:nvPr/>
          </p:nvSpPr>
          <p:spPr bwMode="auto">
            <a:xfrm>
              <a:off x="1608" y="2827"/>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3" name="Oval 305"/>
            <p:cNvSpPr>
              <a:spLocks noChangeAspect="1" noChangeArrowheads="1"/>
            </p:cNvSpPr>
            <p:nvPr/>
          </p:nvSpPr>
          <p:spPr bwMode="auto">
            <a:xfrm>
              <a:off x="2399" y="2822"/>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4" name="Oval 306"/>
            <p:cNvSpPr>
              <a:spLocks noChangeAspect="1" noChangeArrowheads="1"/>
            </p:cNvSpPr>
            <p:nvPr/>
          </p:nvSpPr>
          <p:spPr bwMode="auto">
            <a:xfrm>
              <a:off x="3193" y="282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 name="Oval 307"/>
            <p:cNvSpPr>
              <a:spLocks noChangeAspect="1" noChangeArrowheads="1"/>
            </p:cNvSpPr>
            <p:nvPr/>
          </p:nvSpPr>
          <p:spPr bwMode="auto">
            <a:xfrm>
              <a:off x="3997" y="2811"/>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6" name="Oval 308"/>
            <p:cNvSpPr>
              <a:spLocks noChangeAspect="1" noChangeArrowheads="1"/>
            </p:cNvSpPr>
            <p:nvPr/>
          </p:nvSpPr>
          <p:spPr bwMode="auto">
            <a:xfrm>
              <a:off x="4794" y="2827"/>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7" name="Oval 309"/>
            <p:cNvSpPr>
              <a:spLocks noChangeAspect="1" noChangeArrowheads="1"/>
            </p:cNvSpPr>
            <p:nvPr/>
          </p:nvSpPr>
          <p:spPr bwMode="auto">
            <a:xfrm>
              <a:off x="812" y="2811"/>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8" name="Oval 310"/>
            <p:cNvSpPr>
              <a:spLocks noChangeAspect="1" noChangeArrowheads="1"/>
            </p:cNvSpPr>
            <p:nvPr/>
          </p:nvSpPr>
          <p:spPr bwMode="auto">
            <a:xfrm>
              <a:off x="1608" y="3587"/>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9" name="Oval 311"/>
            <p:cNvSpPr>
              <a:spLocks noChangeAspect="1" noChangeArrowheads="1"/>
            </p:cNvSpPr>
            <p:nvPr/>
          </p:nvSpPr>
          <p:spPr bwMode="auto">
            <a:xfrm>
              <a:off x="2412" y="3595"/>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0" name="Oval 312"/>
            <p:cNvSpPr>
              <a:spLocks noChangeAspect="1" noChangeArrowheads="1"/>
            </p:cNvSpPr>
            <p:nvPr/>
          </p:nvSpPr>
          <p:spPr bwMode="auto">
            <a:xfrm>
              <a:off x="3185" y="3603"/>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1" name="Oval 313"/>
            <p:cNvSpPr>
              <a:spLocks noChangeAspect="1" noChangeArrowheads="1"/>
            </p:cNvSpPr>
            <p:nvPr/>
          </p:nvSpPr>
          <p:spPr bwMode="auto">
            <a:xfrm>
              <a:off x="3997" y="3595"/>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2" name="Oval 314"/>
            <p:cNvSpPr>
              <a:spLocks noChangeAspect="1" noChangeArrowheads="1"/>
            </p:cNvSpPr>
            <p:nvPr/>
          </p:nvSpPr>
          <p:spPr bwMode="auto">
            <a:xfrm>
              <a:off x="4786" y="3587"/>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3" name="Oval 315"/>
            <p:cNvSpPr>
              <a:spLocks noChangeAspect="1" noChangeArrowheads="1"/>
            </p:cNvSpPr>
            <p:nvPr/>
          </p:nvSpPr>
          <p:spPr bwMode="auto">
            <a:xfrm>
              <a:off x="812" y="3595"/>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4" name="Oval 316"/>
            <p:cNvSpPr>
              <a:spLocks noChangeArrowheads="1"/>
            </p:cNvSpPr>
            <p:nvPr/>
          </p:nvSpPr>
          <p:spPr bwMode="auto">
            <a:xfrm>
              <a:off x="1533"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5" name="Oval 317"/>
            <p:cNvSpPr>
              <a:spLocks noChangeArrowheads="1"/>
            </p:cNvSpPr>
            <p:nvPr/>
          </p:nvSpPr>
          <p:spPr bwMode="auto">
            <a:xfrm>
              <a:off x="2373" y="1194"/>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6" name="Oval 318"/>
            <p:cNvSpPr>
              <a:spLocks noChangeArrowheads="1"/>
            </p:cNvSpPr>
            <p:nvPr/>
          </p:nvSpPr>
          <p:spPr bwMode="auto">
            <a:xfrm>
              <a:off x="3221" y="1178"/>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7" name="Oval 319"/>
            <p:cNvSpPr>
              <a:spLocks noChangeArrowheads="1"/>
            </p:cNvSpPr>
            <p:nvPr/>
          </p:nvSpPr>
          <p:spPr bwMode="auto">
            <a:xfrm>
              <a:off x="4061"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8" name="Oval 320"/>
            <p:cNvSpPr>
              <a:spLocks noChangeArrowheads="1"/>
            </p:cNvSpPr>
            <p:nvPr/>
          </p:nvSpPr>
          <p:spPr bwMode="auto">
            <a:xfrm>
              <a:off x="4909"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9" name="Oval 321"/>
            <p:cNvSpPr>
              <a:spLocks noChangeArrowheads="1"/>
            </p:cNvSpPr>
            <p:nvPr/>
          </p:nvSpPr>
          <p:spPr bwMode="auto">
            <a:xfrm>
              <a:off x="678" y="1194"/>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0" name="Oval 322"/>
            <p:cNvSpPr>
              <a:spLocks noChangeArrowheads="1"/>
            </p:cNvSpPr>
            <p:nvPr/>
          </p:nvSpPr>
          <p:spPr bwMode="auto">
            <a:xfrm>
              <a:off x="1517" y="201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1" name="Oval 323"/>
            <p:cNvSpPr>
              <a:spLocks noChangeArrowheads="1"/>
            </p:cNvSpPr>
            <p:nvPr/>
          </p:nvSpPr>
          <p:spPr bwMode="auto">
            <a:xfrm>
              <a:off x="2365" y="201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2" name="Oval 324"/>
            <p:cNvSpPr>
              <a:spLocks noChangeArrowheads="1"/>
            </p:cNvSpPr>
            <p:nvPr/>
          </p:nvSpPr>
          <p:spPr bwMode="auto">
            <a:xfrm>
              <a:off x="3216" y="201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3" name="Oval 325"/>
            <p:cNvSpPr>
              <a:spLocks noChangeArrowheads="1"/>
            </p:cNvSpPr>
            <p:nvPr/>
          </p:nvSpPr>
          <p:spPr bwMode="auto">
            <a:xfrm>
              <a:off x="4069" y="2020"/>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4" name="Oval 326"/>
            <p:cNvSpPr>
              <a:spLocks noChangeArrowheads="1"/>
            </p:cNvSpPr>
            <p:nvPr/>
          </p:nvSpPr>
          <p:spPr bwMode="auto">
            <a:xfrm>
              <a:off x="4901" y="2020"/>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5" name="Oval 327"/>
            <p:cNvSpPr>
              <a:spLocks noChangeArrowheads="1"/>
            </p:cNvSpPr>
            <p:nvPr/>
          </p:nvSpPr>
          <p:spPr bwMode="auto">
            <a:xfrm>
              <a:off x="678" y="2020"/>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6" name="Oval 328"/>
            <p:cNvSpPr>
              <a:spLocks noChangeArrowheads="1"/>
            </p:cNvSpPr>
            <p:nvPr/>
          </p:nvSpPr>
          <p:spPr bwMode="auto">
            <a:xfrm>
              <a:off x="1517" y="285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7" name="Oval 329"/>
            <p:cNvSpPr>
              <a:spLocks noChangeArrowheads="1"/>
            </p:cNvSpPr>
            <p:nvPr/>
          </p:nvSpPr>
          <p:spPr bwMode="auto">
            <a:xfrm>
              <a:off x="2359" y="283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8" name="Oval 330"/>
            <p:cNvSpPr>
              <a:spLocks noChangeArrowheads="1"/>
            </p:cNvSpPr>
            <p:nvPr/>
          </p:nvSpPr>
          <p:spPr bwMode="auto">
            <a:xfrm>
              <a:off x="3210" y="284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9" name="Oval 331"/>
            <p:cNvSpPr>
              <a:spLocks noChangeArrowheads="1"/>
            </p:cNvSpPr>
            <p:nvPr/>
          </p:nvSpPr>
          <p:spPr bwMode="auto">
            <a:xfrm>
              <a:off x="4053" y="283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0" name="Oval 332"/>
            <p:cNvSpPr>
              <a:spLocks noChangeArrowheads="1"/>
            </p:cNvSpPr>
            <p:nvPr/>
          </p:nvSpPr>
          <p:spPr bwMode="auto">
            <a:xfrm>
              <a:off x="4925" y="283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1" name="Oval 333"/>
            <p:cNvSpPr>
              <a:spLocks noChangeArrowheads="1"/>
            </p:cNvSpPr>
            <p:nvPr/>
          </p:nvSpPr>
          <p:spPr bwMode="auto">
            <a:xfrm>
              <a:off x="662" y="2831"/>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2" name="Oval 334"/>
            <p:cNvSpPr>
              <a:spLocks noChangeArrowheads="1"/>
            </p:cNvSpPr>
            <p:nvPr/>
          </p:nvSpPr>
          <p:spPr bwMode="auto">
            <a:xfrm>
              <a:off x="1509"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3" name="Oval 335"/>
            <p:cNvSpPr>
              <a:spLocks noChangeArrowheads="1"/>
            </p:cNvSpPr>
            <p:nvPr/>
          </p:nvSpPr>
          <p:spPr bwMode="auto">
            <a:xfrm>
              <a:off x="2365"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4" name="Oval 336"/>
            <p:cNvSpPr>
              <a:spLocks noChangeArrowheads="1"/>
            </p:cNvSpPr>
            <p:nvPr/>
          </p:nvSpPr>
          <p:spPr bwMode="auto">
            <a:xfrm>
              <a:off x="3221" y="3674"/>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5" name="Oval 337"/>
            <p:cNvSpPr>
              <a:spLocks noChangeArrowheads="1"/>
            </p:cNvSpPr>
            <p:nvPr/>
          </p:nvSpPr>
          <p:spPr bwMode="auto">
            <a:xfrm>
              <a:off x="4053" y="3674"/>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 name="Oval 338"/>
            <p:cNvSpPr>
              <a:spLocks noChangeArrowheads="1"/>
            </p:cNvSpPr>
            <p:nvPr/>
          </p:nvSpPr>
          <p:spPr bwMode="auto">
            <a:xfrm>
              <a:off x="4893"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7" name="Oval 339"/>
            <p:cNvSpPr>
              <a:spLocks noChangeArrowheads="1"/>
            </p:cNvSpPr>
            <p:nvPr/>
          </p:nvSpPr>
          <p:spPr bwMode="auto">
            <a:xfrm>
              <a:off x="662"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508" name="Rectangle 340"/>
          <p:cNvSpPr>
            <a:spLocks noGrp="1" noChangeArrowheads="1"/>
          </p:cNvSpPr>
          <p:nvPr>
            <p:ph type="title"/>
          </p:nvPr>
        </p:nvSpPr>
        <p:spPr>
          <a:xfrm>
            <a:off x="685800" y="0"/>
            <a:ext cx="7772400" cy="1325563"/>
          </a:xfrm>
        </p:spPr>
        <p:txBody>
          <a:bodyPr/>
          <a:lstStyle/>
          <a:p>
            <a:pPr>
              <a:lnSpc>
                <a:spcPct val="150000"/>
              </a:lnSpc>
            </a:pPr>
            <a:r>
              <a:rPr lang="en-US" altLang="en-US" sz="6000"/>
              <a:t>What is “disorder”?</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nodeType="withEffect">
                                  <p:stCondLst>
                                    <p:cond delay="200"/>
                                  </p:stCondLst>
                                  <p:childTnLst>
                                    <p:set>
                                      <p:cBhvr>
                                        <p:cTn id="6" dur="1" fill="hold">
                                          <p:stCondLst>
                                            <p:cond delay="0"/>
                                          </p:stCondLst>
                                        </p:cTn>
                                        <p:tgtEl>
                                          <p:spTgt spid="7170"/>
                                        </p:tgtEl>
                                        <p:attrNameLst>
                                          <p:attrName>style.visibility</p:attrName>
                                        </p:attrNameLst>
                                      </p:cBhvr>
                                      <p:to>
                                        <p:strVal val="hidden"/>
                                      </p:to>
                                    </p:set>
                                  </p:childTnLst>
                                </p:cTn>
                              </p:par>
                              <p:par>
                                <p:cTn id="7" presetID="1" presetClass="entr" presetSubtype="0" fill="hold" nodeType="withEffect">
                                  <p:stCondLst>
                                    <p:cond delay="200"/>
                                  </p:stCondLst>
                                  <p:childTnLst>
                                    <p:set>
                                      <p:cBhvr>
                                        <p:cTn id="8" dur="1" fill="hold">
                                          <p:stCondLst>
                                            <p:cond delay="0"/>
                                          </p:stCondLst>
                                        </p:cTn>
                                        <p:tgtEl>
                                          <p:spTgt spid="7339"/>
                                        </p:tgtEl>
                                        <p:attrNameLst>
                                          <p:attrName>style.visibility</p:attrName>
                                        </p:attrNameLst>
                                      </p:cBhvr>
                                      <p:to>
                                        <p:strVal val="visible"/>
                                      </p:to>
                                    </p:set>
                                  </p:childTnLst>
                                </p:cTn>
                              </p:par>
                            </p:childTnLst>
                          </p:cTn>
                        </p:par>
                        <p:par>
                          <p:cTn id="9" fill="hold" nodeType="afterGroup">
                            <p:stCondLst>
                              <p:cond delay="200"/>
                            </p:stCondLst>
                            <p:childTnLst>
                              <p:par>
                                <p:cTn id="10" presetID="1" presetClass="exit" presetSubtype="0" fill="hold" nodeType="afterEffect">
                                  <p:stCondLst>
                                    <p:cond delay="200"/>
                                  </p:stCondLst>
                                  <p:childTnLst>
                                    <p:set>
                                      <p:cBhvr>
                                        <p:cTn id="11" dur="1" fill="hold">
                                          <p:stCondLst>
                                            <p:cond delay="0"/>
                                          </p:stCondLst>
                                        </p:cTn>
                                        <p:tgtEl>
                                          <p:spTgt spid="7339"/>
                                        </p:tgtEl>
                                        <p:attrNameLst>
                                          <p:attrName>style.visibility</p:attrName>
                                        </p:attrNameLst>
                                      </p:cBhvr>
                                      <p:to>
                                        <p:strVal val="hidden"/>
                                      </p:to>
                                    </p:set>
                                  </p:childTnLst>
                                </p:cTn>
                              </p:par>
                              <p:par>
                                <p:cTn id="12" presetID="1" presetClass="entr" presetSubtype="0" fill="hold" nodeType="withEffect">
                                  <p:stCondLst>
                                    <p:cond delay="200"/>
                                  </p:stCondLst>
                                  <p:childTnLst>
                                    <p:set>
                                      <p:cBhvr>
                                        <p:cTn id="13" dur="1" fill="hold">
                                          <p:stCondLst>
                                            <p:cond delay="0"/>
                                          </p:stCondLst>
                                        </p:cTn>
                                        <p:tgtEl>
                                          <p:spTgt spid="7170"/>
                                        </p:tgtEl>
                                        <p:attrNameLst>
                                          <p:attrName>style.visibility</p:attrName>
                                        </p:attrNameLst>
                                      </p:cBhvr>
                                      <p:to>
                                        <p:strVal val="visible"/>
                                      </p:to>
                                    </p:set>
                                  </p:childTnLst>
                                </p:cTn>
                              </p:par>
                            </p:childTnLst>
                          </p:cTn>
                        </p:par>
                        <p:par>
                          <p:cTn id="14" fill="hold" nodeType="afterGroup">
                            <p:stCondLst>
                              <p:cond delay="400"/>
                            </p:stCondLst>
                            <p:childTnLst>
                              <p:par>
                                <p:cTn id="15" presetID="1" presetClass="exit" presetSubtype="0" fill="hold" nodeType="afterEffect">
                                  <p:stCondLst>
                                    <p:cond delay="200"/>
                                  </p:stCondLst>
                                  <p:childTnLst>
                                    <p:set>
                                      <p:cBhvr>
                                        <p:cTn id="16" dur="1" fill="hold">
                                          <p:stCondLst>
                                            <p:cond delay="0"/>
                                          </p:stCondLst>
                                        </p:cTn>
                                        <p:tgtEl>
                                          <p:spTgt spid="7170"/>
                                        </p:tgtEl>
                                        <p:attrNameLst>
                                          <p:attrName>style.visibility</p:attrName>
                                        </p:attrNameLst>
                                      </p:cBhvr>
                                      <p:to>
                                        <p:strVal val="hidden"/>
                                      </p:to>
                                    </p:set>
                                  </p:childTnLst>
                                </p:cTn>
                              </p:par>
                              <p:par>
                                <p:cTn id="17" presetID="1" presetClass="entr" presetSubtype="0" fill="hold" nodeType="withEffect">
                                  <p:stCondLst>
                                    <p:cond delay="200"/>
                                  </p:stCondLst>
                                  <p:childTnLst>
                                    <p:set>
                                      <p:cBhvr>
                                        <p:cTn id="18" dur="1" fill="hold">
                                          <p:stCondLst>
                                            <p:cond delay="0"/>
                                          </p:stCondLst>
                                        </p:cTn>
                                        <p:tgtEl>
                                          <p:spTgt spid="7339"/>
                                        </p:tgtEl>
                                        <p:attrNameLst>
                                          <p:attrName>style.visibility</p:attrName>
                                        </p:attrNameLst>
                                      </p:cBhvr>
                                      <p:to>
                                        <p:strVal val="visible"/>
                                      </p:to>
                                    </p:set>
                                  </p:childTnLst>
                                </p:cTn>
                              </p:par>
                            </p:childTnLst>
                          </p:cTn>
                        </p:par>
                        <p:par>
                          <p:cTn id="19" fill="hold" nodeType="afterGroup">
                            <p:stCondLst>
                              <p:cond delay="600"/>
                            </p:stCondLst>
                            <p:childTnLst>
                              <p:par>
                                <p:cTn id="20" presetID="1" presetClass="exit" presetSubtype="0" fill="hold" nodeType="afterEffect">
                                  <p:stCondLst>
                                    <p:cond delay="200"/>
                                  </p:stCondLst>
                                  <p:childTnLst>
                                    <p:set>
                                      <p:cBhvr>
                                        <p:cTn id="21" dur="1" fill="hold">
                                          <p:stCondLst>
                                            <p:cond delay="0"/>
                                          </p:stCondLst>
                                        </p:cTn>
                                        <p:tgtEl>
                                          <p:spTgt spid="7339"/>
                                        </p:tgtEl>
                                        <p:attrNameLst>
                                          <p:attrName>style.visibility</p:attrName>
                                        </p:attrNameLst>
                                      </p:cBhvr>
                                      <p:to>
                                        <p:strVal val="hidden"/>
                                      </p:to>
                                    </p:set>
                                  </p:childTnLst>
                                </p:cTn>
                              </p:par>
                              <p:par>
                                <p:cTn id="22" presetID="1" presetClass="entr" presetSubtype="0" fill="hold" nodeType="withEffect">
                                  <p:stCondLst>
                                    <p:cond delay="200"/>
                                  </p:stCondLst>
                                  <p:childTnLst>
                                    <p:set>
                                      <p:cBhvr>
                                        <p:cTn id="23" dur="1" fill="hold">
                                          <p:stCondLst>
                                            <p:cond delay="0"/>
                                          </p:stCondLst>
                                        </p:cTn>
                                        <p:tgtEl>
                                          <p:spTgt spid="7170"/>
                                        </p:tgtEl>
                                        <p:attrNameLst>
                                          <p:attrName>style.visibility</p:attrName>
                                        </p:attrNameLst>
                                      </p:cBhvr>
                                      <p:to>
                                        <p:strVal val="visible"/>
                                      </p:to>
                                    </p:set>
                                  </p:childTnLst>
                                </p:cTn>
                              </p:par>
                            </p:childTnLst>
                          </p:cTn>
                        </p:par>
                        <p:par>
                          <p:cTn id="24" fill="hold" nodeType="afterGroup">
                            <p:stCondLst>
                              <p:cond delay="800"/>
                            </p:stCondLst>
                            <p:childTnLst>
                              <p:par>
                                <p:cTn id="25" presetID="1" presetClass="exit" presetSubtype="0" fill="hold" nodeType="afterEffect">
                                  <p:stCondLst>
                                    <p:cond delay="200"/>
                                  </p:stCondLst>
                                  <p:childTnLst>
                                    <p:set>
                                      <p:cBhvr>
                                        <p:cTn id="26" dur="1" fill="hold">
                                          <p:stCondLst>
                                            <p:cond delay="0"/>
                                          </p:stCondLst>
                                        </p:cTn>
                                        <p:tgtEl>
                                          <p:spTgt spid="7170"/>
                                        </p:tgtEl>
                                        <p:attrNameLst>
                                          <p:attrName>style.visibility</p:attrName>
                                        </p:attrNameLst>
                                      </p:cBhvr>
                                      <p:to>
                                        <p:strVal val="hidden"/>
                                      </p:to>
                                    </p:set>
                                  </p:childTnLst>
                                </p:cTn>
                              </p:par>
                              <p:par>
                                <p:cTn id="27" presetID="1" presetClass="entr" presetSubtype="0" fill="hold" nodeType="withEffect">
                                  <p:stCondLst>
                                    <p:cond delay="200"/>
                                  </p:stCondLst>
                                  <p:childTnLst>
                                    <p:set>
                                      <p:cBhvr>
                                        <p:cTn id="28" dur="1" fill="hold">
                                          <p:stCondLst>
                                            <p:cond delay="0"/>
                                          </p:stCondLst>
                                        </p:cTn>
                                        <p:tgtEl>
                                          <p:spTgt spid="7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685800" y="0"/>
            <a:ext cx="7772400" cy="1143000"/>
          </a:xfrm>
          <a:noFill/>
        </p:spPr>
        <p:txBody>
          <a:bodyPr/>
          <a:lstStyle/>
          <a:p>
            <a:pPr eaLnBrk="1" hangingPunct="1"/>
            <a:r>
              <a:rPr lang="en-US" altLang="en-US" sz="7200" dirty="0" smtClean="0">
                <a:solidFill>
                  <a:srgbClr val="00A400"/>
                </a:solidFill>
              </a:rPr>
              <a:t>signal</a:t>
            </a:r>
            <a:r>
              <a:rPr lang="en-US" altLang="en-US" sz="7200" dirty="0" smtClean="0"/>
              <a:t> </a:t>
            </a:r>
            <a:r>
              <a:rPr lang="en-US" altLang="en-US" sz="4800" i="1" dirty="0" smtClean="0"/>
              <a:t>vs</a:t>
            </a:r>
            <a:r>
              <a:rPr lang="en-US" altLang="en-US" sz="7200" dirty="0" smtClean="0"/>
              <a:t> </a:t>
            </a:r>
            <a:r>
              <a:rPr lang="en-US" altLang="en-US" sz="7200" dirty="0" smtClean="0">
                <a:solidFill>
                  <a:srgbClr val="FF0000"/>
                </a:solidFill>
              </a:rPr>
              <a:t>noise</a:t>
            </a:r>
          </a:p>
        </p:txBody>
      </p:sp>
      <p:sp>
        <p:nvSpPr>
          <p:cNvPr id="80899" name="Freeform 3"/>
          <p:cNvSpPr>
            <a:spLocks/>
          </p:cNvSpPr>
          <p:nvPr/>
        </p:nvSpPr>
        <p:spPr bwMode="auto">
          <a:xfrm>
            <a:off x="6553200" y="1631950"/>
            <a:ext cx="2438400" cy="287338"/>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00" name="Freeform 4"/>
          <p:cNvSpPr>
            <a:spLocks/>
          </p:cNvSpPr>
          <p:nvPr/>
        </p:nvSpPr>
        <p:spPr bwMode="auto">
          <a:xfrm>
            <a:off x="-762000" y="152400"/>
            <a:ext cx="3124200" cy="20320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01" name="Freeform 5"/>
          <p:cNvSpPr>
            <a:spLocks/>
          </p:cNvSpPr>
          <p:nvPr/>
        </p:nvSpPr>
        <p:spPr bwMode="auto">
          <a:xfrm>
            <a:off x="6562725" y="3124200"/>
            <a:ext cx="2438400" cy="10287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02" name="Freeform 6"/>
          <p:cNvSpPr>
            <a:spLocks/>
          </p:cNvSpPr>
          <p:nvPr/>
        </p:nvSpPr>
        <p:spPr bwMode="auto">
          <a:xfrm>
            <a:off x="-752475" y="2743200"/>
            <a:ext cx="3124200" cy="14224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03" name="Freeform 7"/>
          <p:cNvSpPr>
            <a:spLocks/>
          </p:cNvSpPr>
          <p:nvPr/>
        </p:nvSpPr>
        <p:spPr bwMode="auto">
          <a:xfrm>
            <a:off x="6562725" y="5129213"/>
            <a:ext cx="2438400" cy="12954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04" name="Freeform 8"/>
          <p:cNvSpPr>
            <a:spLocks/>
          </p:cNvSpPr>
          <p:nvPr/>
        </p:nvSpPr>
        <p:spPr bwMode="auto">
          <a:xfrm>
            <a:off x="-752475" y="5449888"/>
            <a:ext cx="3124200" cy="515937"/>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05" name="Text Box 9"/>
          <p:cNvSpPr txBox="1">
            <a:spLocks noChangeArrowheads="1"/>
          </p:cNvSpPr>
          <p:nvPr/>
        </p:nvSpPr>
        <p:spPr bwMode="auto">
          <a:xfrm>
            <a:off x="2798763" y="1317625"/>
            <a:ext cx="3448050"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4400">
                <a:solidFill>
                  <a:srgbClr val="006600"/>
                </a:solidFill>
              </a:rPr>
              <a:t>easy</a:t>
            </a:r>
          </a:p>
          <a:p>
            <a:pPr algn="ctr" eaLnBrk="1" hangingPunct="1">
              <a:spcBef>
                <a:spcPct val="50000"/>
              </a:spcBef>
            </a:pPr>
            <a:endParaRPr lang="en-US" altLang="en-US" sz="4400">
              <a:solidFill>
                <a:srgbClr val="006600"/>
              </a:solidFill>
            </a:endParaRPr>
          </a:p>
          <a:p>
            <a:pPr algn="ctr" eaLnBrk="1" hangingPunct="1">
              <a:spcBef>
                <a:spcPct val="50000"/>
              </a:spcBef>
            </a:pPr>
            <a:r>
              <a:rPr lang="en-US" altLang="en-US" sz="4400">
                <a:solidFill>
                  <a:srgbClr val="CC9900"/>
                </a:solidFill>
              </a:rPr>
              <a:t>hard</a:t>
            </a:r>
          </a:p>
          <a:p>
            <a:pPr algn="ctr" eaLnBrk="1" hangingPunct="1">
              <a:spcBef>
                <a:spcPct val="50000"/>
              </a:spcBef>
            </a:pPr>
            <a:endParaRPr lang="en-US" altLang="en-US" sz="4400">
              <a:solidFill>
                <a:srgbClr val="000000"/>
              </a:solidFill>
            </a:endParaRPr>
          </a:p>
          <a:p>
            <a:pPr algn="ctr" eaLnBrk="1" hangingPunct="1">
              <a:spcBef>
                <a:spcPct val="50000"/>
              </a:spcBef>
            </a:pPr>
            <a:r>
              <a:rPr lang="en-US" altLang="en-US" sz="4400">
                <a:solidFill>
                  <a:srgbClr val="990000"/>
                </a:solidFill>
              </a:rPr>
              <a:t>impossible</a:t>
            </a:r>
          </a:p>
        </p:txBody>
      </p:sp>
    </p:spTree>
    <p:extLst>
      <p:ext uri="{BB962C8B-B14F-4D97-AF65-F5344CB8AC3E}">
        <p14:creationId xmlns:p14="http://schemas.microsoft.com/office/powerpoint/2010/main" val="519477794"/>
      </p:ext>
    </p:extLst>
  </p:cSld>
  <p:clrMapOvr>
    <a:masterClrMapping/>
  </p:clrMapOvr>
  <p:transition spd="slow">
    <p:wipe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a:xfrm>
            <a:off x="685800" y="0"/>
            <a:ext cx="7772400" cy="1325563"/>
          </a:xfrm>
        </p:spPr>
        <p:txBody>
          <a:bodyPr/>
          <a:lstStyle/>
          <a:p>
            <a:pPr>
              <a:lnSpc>
                <a:spcPct val="150000"/>
              </a:lnSpc>
            </a:pPr>
            <a:r>
              <a:rPr lang="en-US" altLang="en-US" sz="6000"/>
              <a:t>What is “disorder”?</a:t>
            </a:r>
          </a:p>
        </p:txBody>
      </p:sp>
      <p:grpSp>
        <p:nvGrpSpPr>
          <p:cNvPr id="343043" name="Group 3"/>
          <p:cNvGrpSpPr>
            <a:grpSpLocks/>
          </p:cNvGrpSpPr>
          <p:nvPr/>
        </p:nvGrpSpPr>
        <p:grpSpPr bwMode="auto">
          <a:xfrm>
            <a:off x="1063625" y="1882775"/>
            <a:ext cx="7016750" cy="4211638"/>
            <a:chOff x="670" y="1186"/>
            <a:chExt cx="4420" cy="2653"/>
          </a:xfrm>
        </p:grpSpPr>
        <p:sp>
          <p:nvSpPr>
            <p:cNvPr id="343044" name="Oval 4"/>
            <p:cNvSpPr>
              <a:spLocks noChangeAspect="1" noChangeArrowheads="1"/>
            </p:cNvSpPr>
            <p:nvPr/>
          </p:nvSpPr>
          <p:spPr bwMode="auto">
            <a:xfrm>
              <a:off x="193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45" name="Oval 5"/>
            <p:cNvSpPr>
              <a:spLocks noChangeAspect="1" noChangeArrowheads="1"/>
            </p:cNvSpPr>
            <p:nvPr/>
          </p:nvSpPr>
          <p:spPr bwMode="auto">
            <a:xfrm>
              <a:off x="252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46" name="Oval 6"/>
            <p:cNvSpPr>
              <a:spLocks noChangeAspect="1" noChangeArrowheads="1"/>
            </p:cNvSpPr>
            <p:nvPr/>
          </p:nvSpPr>
          <p:spPr bwMode="auto">
            <a:xfrm>
              <a:off x="3119"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47" name="Oval 7"/>
            <p:cNvSpPr>
              <a:spLocks noChangeAspect="1" noChangeArrowheads="1"/>
            </p:cNvSpPr>
            <p:nvPr/>
          </p:nvSpPr>
          <p:spPr bwMode="auto">
            <a:xfrm>
              <a:off x="371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48" name="Oval 8"/>
            <p:cNvSpPr>
              <a:spLocks noChangeAspect="1" noChangeArrowheads="1"/>
            </p:cNvSpPr>
            <p:nvPr/>
          </p:nvSpPr>
          <p:spPr bwMode="auto">
            <a:xfrm>
              <a:off x="430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49" name="Oval 9"/>
            <p:cNvSpPr>
              <a:spLocks noChangeAspect="1" noChangeArrowheads="1"/>
            </p:cNvSpPr>
            <p:nvPr/>
          </p:nvSpPr>
          <p:spPr bwMode="auto">
            <a:xfrm>
              <a:off x="134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0" name="Oval 10"/>
            <p:cNvSpPr>
              <a:spLocks noChangeAspect="1" noChangeArrowheads="1"/>
            </p:cNvSpPr>
            <p:nvPr/>
          </p:nvSpPr>
          <p:spPr bwMode="auto">
            <a:xfrm>
              <a:off x="1927"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1" name="Oval 11"/>
            <p:cNvSpPr>
              <a:spLocks noChangeAspect="1" noChangeArrowheads="1"/>
            </p:cNvSpPr>
            <p:nvPr/>
          </p:nvSpPr>
          <p:spPr bwMode="auto">
            <a:xfrm>
              <a:off x="2520"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2" name="Oval 12"/>
            <p:cNvSpPr>
              <a:spLocks noChangeAspect="1" noChangeArrowheads="1"/>
            </p:cNvSpPr>
            <p:nvPr/>
          </p:nvSpPr>
          <p:spPr bwMode="auto">
            <a:xfrm>
              <a:off x="3113"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3" name="Oval 13"/>
            <p:cNvSpPr>
              <a:spLocks noChangeAspect="1" noChangeArrowheads="1"/>
            </p:cNvSpPr>
            <p:nvPr/>
          </p:nvSpPr>
          <p:spPr bwMode="auto">
            <a:xfrm>
              <a:off x="370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4" name="Oval 14"/>
            <p:cNvSpPr>
              <a:spLocks noChangeAspect="1" noChangeArrowheads="1"/>
            </p:cNvSpPr>
            <p:nvPr/>
          </p:nvSpPr>
          <p:spPr bwMode="auto">
            <a:xfrm>
              <a:off x="4299"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5" name="Oval 15"/>
            <p:cNvSpPr>
              <a:spLocks noChangeAspect="1" noChangeArrowheads="1"/>
            </p:cNvSpPr>
            <p:nvPr/>
          </p:nvSpPr>
          <p:spPr bwMode="auto">
            <a:xfrm>
              <a:off x="1334"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6" name="Oval 16"/>
            <p:cNvSpPr>
              <a:spLocks noChangeAspect="1" noChangeArrowheads="1"/>
            </p:cNvSpPr>
            <p:nvPr/>
          </p:nvSpPr>
          <p:spPr bwMode="auto">
            <a:xfrm>
              <a:off x="192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7" name="Oval 17"/>
            <p:cNvSpPr>
              <a:spLocks noChangeAspect="1" noChangeArrowheads="1"/>
            </p:cNvSpPr>
            <p:nvPr/>
          </p:nvSpPr>
          <p:spPr bwMode="auto">
            <a:xfrm>
              <a:off x="2520"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8" name="Oval 18"/>
            <p:cNvSpPr>
              <a:spLocks noChangeAspect="1" noChangeArrowheads="1"/>
            </p:cNvSpPr>
            <p:nvPr/>
          </p:nvSpPr>
          <p:spPr bwMode="auto">
            <a:xfrm>
              <a:off x="3113"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9" name="Oval 19"/>
            <p:cNvSpPr>
              <a:spLocks noChangeAspect="1" noChangeArrowheads="1"/>
            </p:cNvSpPr>
            <p:nvPr/>
          </p:nvSpPr>
          <p:spPr bwMode="auto">
            <a:xfrm>
              <a:off x="370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0" name="Oval 20"/>
            <p:cNvSpPr>
              <a:spLocks noChangeAspect="1" noChangeArrowheads="1"/>
            </p:cNvSpPr>
            <p:nvPr/>
          </p:nvSpPr>
          <p:spPr bwMode="auto">
            <a:xfrm>
              <a:off x="4299"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1" name="Oval 21"/>
            <p:cNvSpPr>
              <a:spLocks noChangeAspect="1" noChangeArrowheads="1"/>
            </p:cNvSpPr>
            <p:nvPr/>
          </p:nvSpPr>
          <p:spPr bwMode="auto">
            <a:xfrm>
              <a:off x="1334"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2" name="Oval 22"/>
            <p:cNvSpPr>
              <a:spLocks noChangeAspect="1" noChangeArrowheads="1"/>
            </p:cNvSpPr>
            <p:nvPr/>
          </p:nvSpPr>
          <p:spPr bwMode="auto">
            <a:xfrm>
              <a:off x="1927"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3" name="Oval 23"/>
            <p:cNvSpPr>
              <a:spLocks noChangeAspect="1" noChangeArrowheads="1"/>
            </p:cNvSpPr>
            <p:nvPr/>
          </p:nvSpPr>
          <p:spPr bwMode="auto">
            <a:xfrm>
              <a:off x="2520"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4" name="Oval 24"/>
            <p:cNvSpPr>
              <a:spLocks noChangeAspect="1" noChangeArrowheads="1"/>
            </p:cNvSpPr>
            <p:nvPr/>
          </p:nvSpPr>
          <p:spPr bwMode="auto">
            <a:xfrm>
              <a:off x="3113"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5" name="Oval 25"/>
            <p:cNvSpPr>
              <a:spLocks noChangeAspect="1" noChangeArrowheads="1"/>
            </p:cNvSpPr>
            <p:nvPr/>
          </p:nvSpPr>
          <p:spPr bwMode="auto">
            <a:xfrm>
              <a:off x="3706"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6" name="Oval 26"/>
            <p:cNvSpPr>
              <a:spLocks noChangeAspect="1" noChangeArrowheads="1"/>
            </p:cNvSpPr>
            <p:nvPr/>
          </p:nvSpPr>
          <p:spPr bwMode="auto">
            <a:xfrm>
              <a:off x="4299"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7" name="Oval 27"/>
            <p:cNvSpPr>
              <a:spLocks noChangeAspect="1" noChangeArrowheads="1"/>
            </p:cNvSpPr>
            <p:nvPr/>
          </p:nvSpPr>
          <p:spPr bwMode="auto">
            <a:xfrm>
              <a:off x="1334"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43068" name="Group 28"/>
            <p:cNvGrpSpPr>
              <a:grpSpLocks noChangeAspect="1"/>
            </p:cNvGrpSpPr>
            <p:nvPr/>
          </p:nvGrpSpPr>
          <p:grpSpPr bwMode="auto">
            <a:xfrm>
              <a:off x="1244" y="1531"/>
              <a:ext cx="3271" cy="1963"/>
              <a:chOff x="674" y="1199"/>
              <a:chExt cx="4420" cy="2653"/>
            </a:xfrm>
          </p:grpSpPr>
          <p:sp>
            <p:nvSpPr>
              <p:cNvPr id="343069" name="Oval 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0" name="Oval 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1" name="Oval 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2" name="Oval 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3" name="Oval 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4" name="Oval 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5" name="Oval 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6" name="Oval 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7" name="Oval 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8" name="Oval 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9" name="Oval 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0" name="Oval 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1" name="Oval 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2" name="Oval 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3" name="Oval 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4" name="Oval 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5" name="Oval 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6" name="Oval 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7" name="Oval 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8" name="Oval 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9" name="Oval 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0" name="Oval 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1" name="Oval 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2" name="Oval 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093" name="Group 53"/>
            <p:cNvGrpSpPr>
              <a:grpSpLocks noChangeAspect="1"/>
            </p:cNvGrpSpPr>
            <p:nvPr/>
          </p:nvGrpSpPr>
          <p:grpSpPr bwMode="auto">
            <a:xfrm>
              <a:off x="1158" y="1479"/>
              <a:ext cx="3443" cy="2066"/>
              <a:chOff x="674" y="1199"/>
              <a:chExt cx="4420" cy="2653"/>
            </a:xfrm>
          </p:grpSpPr>
          <p:sp>
            <p:nvSpPr>
              <p:cNvPr id="343094" name="Oval 5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5" name="Oval 5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6" name="Oval 5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7" name="Oval 5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8" name="Oval 5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9" name="Oval 5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0" name="Oval 6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1" name="Oval 6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2" name="Oval 6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3" name="Oval 6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4" name="Oval 6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5" name="Oval 6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6" name="Oval 6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7" name="Oval 6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8" name="Oval 6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9" name="Oval 6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0" name="Oval 7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1" name="Oval 7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2" name="Oval 7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3" name="Oval 7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4" name="Oval 7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5" name="Oval 7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6" name="Oval 7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7" name="Oval 7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118" name="Group 78"/>
            <p:cNvGrpSpPr>
              <a:grpSpLocks noChangeAspect="1"/>
            </p:cNvGrpSpPr>
            <p:nvPr/>
          </p:nvGrpSpPr>
          <p:grpSpPr bwMode="auto">
            <a:xfrm>
              <a:off x="1049" y="1413"/>
              <a:ext cx="3662" cy="2198"/>
              <a:chOff x="674" y="1199"/>
              <a:chExt cx="4420" cy="2653"/>
            </a:xfrm>
          </p:grpSpPr>
          <p:sp>
            <p:nvSpPr>
              <p:cNvPr id="343119" name="Oval 7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0" name="Oval 8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1" name="Oval 8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2" name="Oval 8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3" name="Oval 8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4" name="Oval 8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5" name="Oval 8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6" name="Oval 8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7" name="Oval 8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8" name="Oval 8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9" name="Oval 8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0" name="Oval 9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1" name="Oval 9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2" name="Oval 9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3" name="Oval 9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4" name="Oval 9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5" name="Oval 9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6" name="Oval 9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7" name="Oval 9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8" name="Oval 9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9" name="Oval 9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0" name="Oval 10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1" name="Oval 10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2" name="Oval 10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143" name="Group 103"/>
            <p:cNvGrpSpPr>
              <a:grpSpLocks noChangeAspect="1"/>
            </p:cNvGrpSpPr>
            <p:nvPr/>
          </p:nvGrpSpPr>
          <p:grpSpPr bwMode="auto">
            <a:xfrm>
              <a:off x="933" y="1344"/>
              <a:ext cx="3893" cy="2337"/>
              <a:chOff x="674" y="1199"/>
              <a:chExt cx="4420" cy="2653"/>
            </a:xfrm>
          </p:grpSpPr>
          <p:sp>
            <p:nvSpPr>
              <p:cNvPr id="343144" name="Oval 10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5" name="Oval 10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6" name="Oval 10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7" name="Oval 10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8" name="Oval 10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9" name="Oval 10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0" name="Oval 11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1" name="Oval 11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2" name="Oval 11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3" name="Oval 11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4" name="Oval 11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5" name="Oval 11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6" name="Oval 11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7" name="Oval 11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8" name="Oval 11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9" name="Oval 11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0" name="Oval 12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1" name="Oval 12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2" name="Oval 12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3" name="Oval 12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4" name="Oval 12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5" name="Oval 12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6" name="Oval 12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7" name="Oval 12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168" name="Group 128"/>
            <p:cNvGrpSpPr>
              <a:grpSpLocks noChangeAspect="1"/>
            </p:cNvGrpSpPr>
            <p:nvPr/>
          </p:nvGrpSpPr>
          <p:grpSpPr bwMode="auto">
            <a:xfrm>
              <a:off x="804" y="1266"/>
              <a:ext cx="4152" cy="2492"/>
              <a:chOff x="674" y="1199"/>
              <a:chExt cx="4420" cy="2653"/>
            </a:xfrm>
          </p:grpSpPr>
          <p:sp>
            <p:nvSpPr>
              <p:cNvPr id="343169" name="Oval 1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0" name="Oval 1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1" name="Oval 1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2" name="Oval 1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3" name="Oval 1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4" name="Oval 1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5" name="Oval 1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6" name="Oval 1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7" name="Oval 1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8" name="Oval 1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9" name="Oval 1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0" name="Oval 1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1" name="Oval 1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2" name="Oval 1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3" name="Oval 1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4" name="Oval 1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5" name="Oval 1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6" name="Oval 1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7" name="Oval 1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8" name="Oval 1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9" name="Oval 1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0" name="Oval 1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1" name="Oval 1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2" name="Oval 1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193" name="Group 153"/>
            <p:cNvGrpSpPr>
              <a:grpSpLocks/>
            </p:cNvGrpSpPr>
            <p:nvPr/>
          </p:nvGrpSpPr>
          <p:grpSpPr bwMode="auto">
            <a:xfrm>
              <a:off x="670" y="1186"/>
              <a:ext cx="4420" cy="2653"/>
              <a:chOff x="674" y="1199"/>
              <a:chExt cx="4420" cy="2653"/>
            </a:xfrm>
          </p:grpSpPr>
          <p:sp>
            <p:nvSpPr>
              <p:cNvPr id="343194" name="Oval 154"/>
              <p:cNvSpPr>
                <a:spLocks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5" name="Oval 155"/>
              <p:cNvSpPr>
                <a:spLocks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6" name="Oval 156"/>
              <p:cNvSpPr>
                <a:spLocks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7" name="Oval 157"/>
              <p:cNvSpPr>
                <a:spLocks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8" name="Oval 158"/>
              <p:cNvSpPr>
                <a:spLocks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9" name="Oval 159"/>
              <p:cNvSpPr>
                <a:spLocks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0" name="Oval 160"/>
              <p:cNvSpPr>
                <a:spLocks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1" name="Oval 161"/>
              <p:cNvSpPr>
                <a:spLocks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2" name="Oval 162"/>
              <p:cNvSpPr>
                <a:spLocks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3" name="Oval 163"/>
              <p:cNvSpPr>
                <a:spLocks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4" name="Oval 164"/>
              <p:cNvSpPr>
                <a:spLocks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5" name="Oval 165"/>
              <p:cNvSpPr>
                <a:spLocks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6" name="Oval 166"/>
              <p:cNvSpPr>
                <a:spLocks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7" name="Oval 167"/>
              <p:cNvSpPr>
                <a:spLocks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8" name="Oval 168"/>
              <p:cNvSpPr>
                <a:spLocks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9" name="Oval 169"/>
              <p:cNvSpPr>
                <a:spLocks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0" name="Oval 170"/>
              <p:cNvSpPr>
                <a:spLocks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1" name="Oval 171"/>
              <p:cNvSpPr>
                <a:spLocks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2" name="Oval 172"/>
              <p:cNvSpPr>
                <a:spLocks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3" name="Oval 173"/>
              <p:cNvSpPr>
                <a:spLocks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4" name="Oval 174"/>
              <p:cNvSpPr>
                <a:spLocks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5" name="Oval 175"/>
              <p:cNvSpPr>
                <a:spLocks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6" name="Oval 176"/>
              <p:cNvSpPr>
                <a:spLocks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7" name="Oval 177"/>
              <p:cNvSpPr>
                <a:spLocks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343218" name="Group 178"/>
          <p:cNvGrpSpPr>
            <a:grpSpLocks noChangeAspect="1"/>
          </p:cNvGrpSpPr>
          <p:nvPr/>
        </p:nvGrpSpPr>
        <p:grpSpPr bwMode="auto">
          <a:xfrm>
            <a:off x="500063" y="1882775"/>
            <a:ext cx="3500437" cy="2100263"/>
            <a:chOff x="670" y="1186"/>
            <a:chExt cx="4420" cy="2653"/>
          </a:xfrm>
        </p:grpSpPr>
        <p:sp>
          <p:nvSpPr>
            <p:cNvPr id="343219" name="Oval 179"/>
            <p:cNvSpPr>
              <a:spLocks noChangeAspect="1" noChangeArrowheads="1"/>
            </p:cNvSpPr>
            <p:nvPr/>
          </p:nvSpPr>
          <p:spPr bwMode="auto">
            <a:xfrm>
              <a:off x="193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0" name="Oval 180"/>
            <p:cNvSpPr>
              <a:spLocks noChangeAspect="1" noChangeArrowheads="1"/>
            </p:cNvSpPr>
            <p:nvPr/>
          </p:nvSpPr>
          <p:spPr bwMode="auto">
            <a:xfrm>
              <a:off x="252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1" name="Oval 181"/>
            <p:cNvSpPr>
              <a:spLocks noChangeAspect="1" noChangeArrowheads="1"/>
            </p:cNvSpPr>
            <p:nvPr/>
          </p:nvSpPr>
          <p:spPr bwMode="auto">
            <a:xfrm>
              <a:off x="3119"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2" name="Oval 182"/>
            <p:cNvSpPr>
              <a:spLocks noChangeAspect="1" noChangeArrowheads="1"/>
            </p:cNvSpPr>
            <p:nvPr/>
          </p:nvSpPr>
          <p:spPr bwMode="auto">
            <a:xfrm>
              <a:off x="371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3" name="Oval 183"/>
            <p:cNvSpPr>
              <a:spLocks noChangeAspect="1" noChangeArrowheads="1"/>
            </p:cNvSpPr>
            <p:nvPr/>
          </p:nvSpPr>
          <p:spPr bwMode="auto">
            <a:xfrm>
              <a:off x="430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4" name="Oval 184"/>
            <p:cNvSpPr>
              <a:spLocks noChangeAspect="1" noChangeArrowheads="1"/>
            </p:cNvSpPr>
            <p:nvPr/>
          </p:nvSpPr>
          <p:spPr bwMode="auto">
            <a:xfrm>
              <a:off x="134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5" name="Oval 185"/>
            <p:cNvSpPr>
              <a:spLocks noChangeAspect="1" noChangeArrowheads="1"/>
            </p:cNvSpPr>
            <p:nvPr/>
          </p:nvSpPr>
          <p:spPr bwMode="auto">
            <a:xfrm>
              <a:off x="1927"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6" name="Oval 186"/>
            <p:cNvSpPr>
              <a:spLocks noChangeAspect="1" noChangeArrowheads="1"/>
            </p:cNvSpPr>
            <p:nvPr/>
          </p:nvSpPr>
          <p:spPr bwMode="auto">
            <a:xfrm>
              <a:off x="2520"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7" name="Oval 187"/>
            <p:cNvSpPr>
              <a:spLocks noChangeAspect="1" noChangeArrowheads="1"/>
            </p:cNvSpPr>
            <p:nvPr/>
          </p:nvSpPr>
          <p:spPr bwMode="auto">
            <a:xfrm>
              <a:off x="3113"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8" name="Oval 188"/>
            <p:cNvSpPr>
              <a:spLocks noChangeAspect="1" noChangeArrowheads="1"/>
            </p:cNvSpPr>
            <p:nvPr/>
          </p:nvSpPr>
          <p:spPr bwMode="auto">
            <a:xfrm>
              <a:off x="370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9" name="Oval 189"/>
            <p:cNvSpPr>
              <a:spLocks noChangeAspect="1" noChangeArrowheads="1"/>
            </p:cNvSpPr>
            <p:nvPr/>
          </p:nvSpPr>
          <p:spPr bwMode="auto">
            <a:xfrm>
              <a:off x="4299"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0" name="Oval 190"/>
            <p:cNvSpPr>
              <a:spLocks noChangeAspect="1" noChangeArrowheads="1"/>
            </p:cNvSpPr>
            <p:nvPr/>
          </p:nvSpPr>
          <p:spPr bwMode="auto">
            <a:xfrm>
              <a:off x="1334"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1" name="Oval 191"/>
            <p:cNvSpPr>
              <a:spLocks noChangeAspect="1" noChangeArrowheads="1"/>
            </p:cNvSpPr>
            <p:nvPr/>
          </p:nvSpPr>
          <p:spPr bwMode="auto">
            <a:xfrm>
              <a:off x="192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2" name="Oval 192"/>
            <p:cNvSpPr>
              <a:spLocks noChangeAspect="1" noChangeArrowheads="1"/>
            </p:cNvSpPr>
            <p:nvPr/>
          </p:nvSpPr>
          <p:spPr bwMode="auto">
            <a:xfrm>
              <a:off x="2520"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3" name="Oval 193"/>
            <p:cNvSpPr>
              <a:spLocks noChangeAspect="1" noChangeArrowheads="1"/>
            </p:cNvSpPr>
            <p:nvPr/>
          </p:nvSpPr>
          <p:spPr bwMode="auto">
            <a:xfrm>
              <a:off x="3113"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4" name="Oval 194"/>
            <p:cNvSpPr>
              <a:spLocks noChangeAspect="1" noChangeArrowheads="1"/>
            </p:cNvSpPr>
            <p:nvPr/>
          </p:nvSpPr>
          <p:spPr bwMode="auto">
            <a:xfrm>
              <a:off x="370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5" name="Oval 195"/>
            <p:cNvSpPr>
              <a:spLocks noChangeAspect="1" noChangeArrowheads="1"/>
            </p:cNvSpPr>
            <p:nvPr/>
          </p:nvSpPr>
          <p:spPr bwMode="auto">
            <a:xfrm>
              <a:off x="4299"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6" name="Oval 196"/>
            <p:cNvSpPr>
              <a:spLocks noChangeAspect="1" noChangeArrowheads="1"/>
            </p:cNvSpPr>
            <p:nvPr/>
          </p:nvSpPr>
          <p:spPr bwMode="auto">
            <a:xfrm>
              <a:off x="1334"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7" name="Oval 197"/>
            <p:cNvSpPr>
              <a:spLocks noChangeAspect="1" noChangeArrowheads="1"/>
            </p:cNvSpPr>
            <p:nvPr/>
          </p:nvSpPr>
          <p:spPr bwMode="auto">
            <a:xfrm>
              <a:off x="1927"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8" name="Oval 198"/>
            <p:cNvSpPr>
              <a:spLocks noChangeAspect="1" noChangeArrowheads="1"/>
            </p:cNvSpPr>
            <p:nvPr/>
          </p:nvSpPr>
          <p:spPr bwMode="auto">
            <a:xfrm>
              <a:off x="2520"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9" name="Oval 199"/>
            <p:cNvSpPr>
              <a:spLocks noChangeAspect="1" noChangeArrowheads="1"/>
            </p:cNvSpPr>
            <p:nvPr/>
          </p:nvSpPr>
          <p:spPr bwMode="auto">
            <a:xfrm>
              <a:off x="3113"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0" name="Oval 200"/>
            <p:cNvSpPr>
              <a:spLocks noChangeAspect="1" noChangeArrowheads="1"/>
            </p:cNvSpPr>
            <p:nvPr/>
          </p:nvSpPr>
          <p:spPr bwMode="auto">
            <a:xfrm>
              <a:off x="3706"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1" name="Oval 201"/>
            <p:cNvSpPr>
              <a:spLocks noChangeAspect="1" noChangeArrowheads="1"/>
            </p:cNvSpPr>
            <p:nvPr/>
          </p:nvSpPr>
          <p:spPr bwMode="auto">
            <a:xfrm>
              <a:off x="4299"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2" name="Oval 202"/>
            <p:cNvSpPr>
              <a:spLocks noChangeAspect="1" noChangeArrowheads="1"/>
            </p:cNvSpPr>
            <p:nvPr/>
          </p:nvSpPr>
          <p:spPr bwMode="auto">
            <a:xfrm>
              <a:off x="1334"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43243" name="Group 203"/>
            <p:cNvGrpSpPr>
              <a:grpSpLocks noChangeAspect="1"/>
            </p:cNvGrpSpPr>
            <p:nvPr/>
          </p:nvGrpSpPr>
          <p:grpSpPr bwMode="auto">
            <a:xfrm>
              <a:off x="1244" y="1531"/>
              <a:ext cx="3271" cy="1963"/>
              <a:chOff x="674" y="1199"/>
              <a:chExt cx="4420" cy="2653"/>
            </a:xfrm>
          </p:grpSpPr>
          <p:sp>
            <p:nvSpPr>
              <p:cNvPr id="343244" name="Oval 20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5" name="Oval 20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6" name="Oval 20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7" name="Oval 20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8" name="Oval 20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9" name="Oval 20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0" name="Oval 21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1" name="Oval 21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2" name="Oval 21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3" name="Oval 21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4" name="Oval 21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5" name="Oval 21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6" name="Oval 21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7" name="Oval 21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8" name="Oval 21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9" name="Oval 21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0" name="Oval 22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1" name="Oval 22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2" name="Oval 22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3" name="Oval 22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4" name="Oval 22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5" name="Oval 22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6" name="Oval 22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7" name="Oval 22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268" name="Group 228"/>
            <p:cNvGrpSpPr>
              <a:grpSpLocks noChangeAspect="1"/>
            </p:cNvGrpSpPr>
            <p:nvPr/>
          </p:nvGrpSpPr>
          <p:grpSpPr bwMode="auto">
            <a:xfrm>
              <a:off x="1158" y="1479"/>
              <a:ext cx="3443" cy="2066"/>
              <a:chOff x="674" y="1199"/>
              <a:chExt cx="4420" cy="2653"/>
            </a:xfrm>
          </p:grpSpPr>
          <p:sp>
            <p:nvSpPr>
              <p:cNvPr id="343269" name="Oval 2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0" name="Oval 2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1" name="Oval 2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2" name="Oval 2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3" name="Oval 2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4" name="Oval 2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5" name="Oval 2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6" name="Oval 2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7" name="Oval 2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8" name="Oval 2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9" name="Oval 2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0" name="Oval 2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1" name="Oval 2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2" name="Oval 2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3" name="Oval 2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4" name="Oval 2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5" name="Oval 2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6" name="Oval 2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7" name="Oval 2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8" name="Oval 2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9" name="Oval 2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0" name="Oval 2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1" name="Oval 2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2" name="Oval 2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293" name="Group 253"/>
            <p:cNvGrpSpPr>
              <a:grpSpLocks noChangeAspect="1"/>
            </p:cNvGrpSpPr>
            <p:nvPr/>
          </p:nvGrpSpPr>
          <p:grpSpPr bwMode="auto">
            <a:xfrm>
              <a:off x="1049" y="1413"/>
              <a:ext cx="3662" cy="2198"/>
              <a:chOff x="674" y="1199"/>
              <a:chExt cx="4420" cy="2653"/>
            </a:xfrm>
          </p:grpSpPr>
          <p:sp>
            <p:nvSpPr>
              <p:cNvPr id="343294" name="Oval 25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5" name="Oval 25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6" name="Oval 25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7" name="Oval 25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8" name="Oval 25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9" name="Oval 25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0" name="Oval 26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1" name="Oval 26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2" name="Oval 26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3" name="Oval 26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4" name="Oval 26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5" name="Oval 26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6" name="Oval 26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7" name="Oval 26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8" name="Oval 26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9" name="Oval 26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0" name="Oval 27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1" name="Oval 27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2" name="Oval 27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3" name="Oval 27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4" name="Oval 27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5" name="Oval 27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6" name="Oval 27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7" name="Oval 27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318" name="Group 278"/>
            <p:cNvGrpSpPr>
              <a:grpSpLocks noChangeAspect="1"/>
            </p:cNvGrpSpPr>
            <p:nvPr/>
          </p:nvGrpSpPr>
          <p:grpSpPr bwMode="auto">
            <a:xfrm>
              <a:off x="933" y="1344"/>
              <a:ext cx="3893" cy="2337"/>
              <a:chOff x="674" y="1199"/>
              <a:chExt cx="4420" cy="2653"/>
            </a:xfrm>
          </p:grpSpPr>
          <p:sp>
            <p:nvSpPr>
              <p:cNvPr id="343319" name="Oval 27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0" name="Oval 28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1" name="Oval 28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2" name="Oval 28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3" name="Oval 28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4" name="Oval 28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5" name="Oval 28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6" name="Oval 28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7" name="Oval 28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8" name="Oval 28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9" name="Oval 28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0" name="Oval 29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1" name="Oval 29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2" name="Oval 29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3" name="Oval 29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4" name="Oval 29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5" name="Oval 29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6" name="Oval 29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7" name="Oval 29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8" name="Oval 29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9" name="Oval 29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0" name="Oval 30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1" name="Oval 30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2" name="Oval 30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343" name="Group 303"/>
            <p:cNvGrpSpPr>
              <a:grpSpLocks noChangeAspect="1"/>
            </p:cNvGrpSpPr>
            <p:nvPr/>
          </p:nvGrpSpPr>
          <p:grpSpPr bwMode="auto">
            <a:xfrm>
              <a:off x="804" y="1266"/>
              <a:ext cx="4152" cy="2492"/>
              <a:chOff x="674" y="1199"/>
              <a:chExt cx="4420" cy="2653"/>
            </a:xfrm>
          </p:grpSpPr>
          <p:sp>
            <p:nvSpPr>
              <p:cNvPr id="343344" name="Oval 30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5" name="Oval 30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6" name="Oval 30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7" name="Oval 30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8" name="Oval 30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9" name="Oval 30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0" name="Oval 31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1" name="Oval 31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2" name="Oval 31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3" name="Oval 31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4" name="Oval 31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5" name="Oval 31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6" name="Oval 31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7" name="Oval 31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8" name="Oval 31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9" name="Oval 31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0" name="Oval 32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1" name="Oval 32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2" name="Oval 32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3" name="Oval 32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4" name="Oval 32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5" name="Oval 32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6" name="Oval 32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7" name="Oval 32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368" name="Group 328"/>
            <p:cNvGrpSpPr>
              <a:grpSpLocks noChangeAspect="1"/>
            </p:cNvGrpSpPr>
            <p:nvPr/>
          </p:nvGrpSpPr>
          <p:grpSpPr bwMode="auto">
            <a:xfrm>
              <a:off x="670" y="1186"/>
              <a:ext cx="4420" cy="2653"/>
              <a:chOff x="674" y="1199"/>
              <a:chExt cx="4420" cy="2653"/>
            </a:xfrm>
          </p:grpSpPr>
          <p:sp>
            <p:nvSpPr>
              <p:cNvPr id="343369" name="Oval 3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0" name="Oval 3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1" name="Oval 3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2" name="Oval 3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3" name="Oval 3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4" name="Oval 3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5" name="Oval 3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6" name="Oval 3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7" name="Oval 3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8" name="Oval 3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9" name="Oval 3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0" name="Oval 3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1" name="Oval 3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2" name="Oval 3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3" name="Oval 3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4" name="Oval 3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5" name="Oval 3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6" name="Oval 3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7" name="Oval 3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8" name="Oval 3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9" name="Oval 3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90" name="Oval 3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91" name="Oval 3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92" name="Oval 3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path" presetSubtype="0" accel="50000" decel="50000" fill="hold" nodeType="clickEffect">
                                  <p:stCondLst>
                                    <p:cond delay="0"/>
                                  </p:stCondLst>
                                  <p:childTnLst>
                                    <p:animMotion origin="layout" path="M 0 -3.57077E-6 L -0.25 -0.15078 " pathEditMode="relative" rAng="0" ptsTypes="AA">
                                      <p:cBhvr>
                                        <p:cTn id="6" dur="1000" fill="hold"/>
                                        <p:tgtEl>
                                          <p:spTgt spid="343043"/>
                                        </p:tgtEl>
                                        <p:attrNameLst>
                                          <p:attrName>ppt_x</p:attrName>
                                          <p:attrName>ppt_y</p:attrName>
                                        </p:attrNameLst>
                                      </p:cBhvr>
                                      <p:rCtr x="-12500" y="-7539"/>
                                    </p:animMotion>
                                  </p:childTnLst>
                                </p:cTn>
                              </p:par>
                              <p:par>
                                <p:cTn id="7" presetID="6" presetClass="emph" presetSubtype="0" fill="hold" nodeType="withEffect">
                                  <p:stCondLst>
                                    <p:cond delay="0"/>
                                  </p:stCondLst>
                                  <p:childTnLst>
                                    <p:animScale>
                                      <p:cBhvr>
                                        <p:cTn id="8" dur="1000" fill="hold"/>
                                        <p:tgtEl>
                                          <p:spTgt spid="343043"/>
                                        </p:tgtEl>
                                      </p:cBhvr>
                                      <p:by x="50000" y="50000"/>
                                    </p:animScale>
                                  </p:childTnLst>
                                </p:cTn>
                              </p:par>
                            </p:childTnLst>
                          </p:cTn>
                        </p:par>
                        <p:par>
                          <p:cTn id="9" fill="hold" nodeType="afterGroup">
                            <p:stCondLst>
                              <p:cond delay="1000"/>
                            </p:stCondLst>
                            <p:childTnLst>
                              <p:par>
                                <p:cTn id="10" presetID="1" presetClass="exit" presetSubtype="0" fill="hold" nodeType="afterEffect">
                                  <p:stCondLst>
                                    <p:cond delay="0"/>
                                  </p:stCondLst>
                                  <p:childTnLst>
                                    <p:set>
                                      <p:cBhvr>
                                        <p:cTn id="11" dur="1" fill="hold">
                                          <p:stCondLst>
                                            <p:cond delay="0"/>
                                          </p:stCondLst>
                                        </p:cTn>
                                        <p:tgtEl>
                                          <p:spTgt spid="343043"/>
                                        </p:tgtEl>
                                        <p:attrNameLst>
                                          <p:attrName>style.visibility</p:attrName>
                                        </p:attrNameLst>
                                      </p:cBhvr>
                                      <p:to>
                                        <p:strVal val="hidden"/>
                                      </p:to>
                                    </p:set>
                                  </p:childTnLst>
                                </p:cTn>
                              </p:par>
                            </p:childTnLst>
                          </p:cTn>
                        </p:par>
                        <p:par>
                          <p:cTn id="12" fill="hold" nodeType="afterGroup">
                            <p:stCondLst>
                              <p:cond delay="1000"/>
                            </p:stCondLst>
                            <p:childTnLst>
                              <p:par>
                                <p:cTn id="13" presetID="1" presetClass="entr" presetSubtype="0" fill="hold" nodeType="afterEffect">
                                  <p:stCondLst>
                                    <p:cond delay="0"/>
                                  </p:stCondLst>
                                  <p:childTnLst>
                                    <p:set>
                                      <p:cBhvr>
                                        <p:cTn id="14" dur="1" fill="hold">
                                          <p:stCondLst>
                                            <p:cond delay="0"/>
                                          </p:stCondLst>
                                        </p:cTn>
                                        <p:tgtEl>
                                          <p:spTgt spid="343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Grp="1" noChangeArrowheads="1"/>
          </p:cNvSpPr>
          <p:nvPr>
            <p:ph type="title"/>
          </p:nvPr>
        </p:nvSpPr>
        <p:spPr>
          <a:xfrm>
            <a:off x="685800" y="0"/>
            <a:ext cx="7772400" cy="1325563"/>
          </a:xfrm>
        </p:spPr>
        <p:txBody>
          <a:bodyPr/>
          <a:lstStyle/>
          <a:p>
            <a:pPr>
              <a:lnSpc>
                <a:spcPct val="150000"/>
              </a:lnSpc>
            </a:pPr>
            <a:r>
              <a:rPr lang="en-US" altLang="en-US" sz="6000"/>
              <a:t>What is “disorder”?</a:t>
            </a:r>
          </a:p>
        </p:txBody>
      </p:sp>
      <p:grpSp>
        <p:nvGrpSpPr>
          <p:cNvPr id="433155" name="Group 3"/>
          <p:cNvGrpSpPr>
            <a:grpSpLocks noChangeAspect="1"/>
          </p:cNvGrpSpPr>
          <p:nvPr/>
        </p:nvGrpSpPr>
        <p:grpSpPr bwMode="auto">
          <a:xfrm>
            <a:off x="500063" y="1882775"/>
            <a:ext cx="3500437" cy="2100263"/>
            <a:chOff x="670" y="1186"/>
            <a:chExt cx="4420" cy="2653"/>
          </a:xfrm>
        </p:grpSpPr>
        <p:sp>
          <p:nvSpPr>
            <p:cNvPr id="433156" name="Oval 4"/>
            <p:cNvSpPr>
              <a:spLocks noChangeAspect="1" noChangeArrowheads="1"/>
            </p:cNvSpPr>
            <p:nvPr/>
          </p:nvSpPr>
          <p:spPr bwMode="auto">
            <a:xfrm>
              <a:off x="193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57" name="Oval 5"/>
            <p:cNvSpPr>
              <a:spLocks noChangeAspect="1" noChangeArrowheads="1"/>
            </p:cNvSpPr>
            <p:nvPr/>
          </p:nvSpPr>
          <p:spPr bwMode="auto">
            <a:xfrm>
              <a:off x="252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58" name="Oval 6"/>
            <p:cNvSpPr>
              <a:spLocks noChangeAspect="1" noChangeArrowheads="1"/>
            </p:cNvSpPr>
            <p:nvPr/>
          </p:nvSpPr>
          <p:spPr bwMode="auto">
            <a:xfrm>
              <a:off x="3119"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59" name="Oval 7"/>
            <p:cNvSpPr>
              <a:spLocks noChangeAspect="1" noChangeArrowheads="1"/>
            </p:cNvSpPr>
            <p:nvPr/>
          </p:nvSpPr>
          <p:spPr bwMode="auto">
            <a:xfrm>
              <a:off x="371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0" name="Oval 8"/>
            <p:cNvSpPr>
              <a:spLocks noChangeAspect="1" noChangeArrowheads="1"/>
            </p:cNvSpPr>
            <p:nvPr/>
          </p:nvSpPr>
          <p:spPr bwMode="auto">
            <a:xfrm>
              <a:off x="430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1" name="Oval 9"/>
            <p:cNvSpPr>
              <a:spLocks noChangeAspect="1" noChangeArrowheads="1"/>
            </p:cNvSpPr>
            <p:nvPr/>
          </p:nvSpPr>
          <p:spPr bwMode="auto">
            <a:xfrm>
              <a:off x="134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2" name="Oval 10"/>
            <p:cNvSpPr>
              <a:spLocks noChangeAspect="1" noChangeArrowheads="1"/>
            </p:cNvSpPr>
            <p:nvPr/>
          </p:nvSpPr>
          <p:spPr bwMode="auto">
            <a:xfrm>
              <a:off x="1927"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3" name="Oval 11"/>
            <p:cNvSpPr>
              <a:spLocks noChangeAspect="1" noChangeArrowheads="1"/>
            </p:cNvSpPr>
            <p:nvPr/>
          </p:nvSpPr>
          <p:spPr bwMode="auto">
            <a:xfrm>
              <a:off x="2520"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4" name="Oval 12"/>
            <p:cNvSpPr>
              <a:spLocks noChangeAspect="1" noChangeArrowheads="1"/>
            </p:cNvSpPr>
            <p:nvPr/>
          </p:nvSpPr>
          <p:spPr bwMode="auto">
            <a:xfrm>
              <a:off x="3113"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5" name="Oval 13"/>
            <p:cNvSpPr>
              <a:spLocks noChangeAspect="1" noChangeArrowheads="1"/>
            </p:cNvSpPr>
            <p:nvPr/>
          </p:nvSpPr>
          <p:spPr bwMode="auto">
            <a:xfrm>
              <a:off x="370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6" name="Oval 14"/>
            <p:cNvSpPr>
              <a:spLocks noChangeAspect="1" noChangeArrowheads="1"/>
            </p:cNvSpPr>
            <p:nvPr/>
          </p:nvSpPr>
          <p:spPr bwMode="auto">
            <a:xfrm>
              <a:off x="4299"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7" name="Oval 15"/>
            <p:cNvSpPr>
              <a:spLocks noChangeAspect="1" noChangeArrowheads="1"/>
            </p:cNvSpPr>
            <p:nvPr/>
          </p:nvSpPr>
          <p:spPr bwMode="auto">
            <a:xfrm>
              <a:off x="1334"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8" name="Oval 16"/>
            <p:cNvSpPr>
              <a:spLocks noChangeAspect="1" noChangeArrowheads="1"/>
            </p:cNvSpPr>
            <p:nvPr/>
          </p:nvSpPr>
          <p:spPr bwMode="auto">
            <a:xfrm>
              <a:off x="192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9" name="Oval 17"/>
            <p:cNvSpPr>
              <a:spLocks noChangeAspect="1" noChangeArrowheads="1"/>
            </p:cNvSpPr>
            <p:nvPr/>
          </p:nvSpPr>
          <p:spPr bwMode="auto">
            <a:xfrm>
              <a:off x="2520"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0" name="Oval 18"/>
            <p:cNvSpPr>
              <a:spLocks noChangeAspect="1" noChangeArrowheads="1"/>
            </p:cNvSpPr>
            <p:nvPr/>
          </p:nvSpPr>
          <p:spPr bwMode="auto">
            <a:xfrm>
              <a:off x="3113"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1" name="Oval 19"/>
            <p:cNvSpPr>
              <a:spLocks noChangeAspect="1" noChangeArrowheads="1"/>
            </p:cNvSpPr>
            <p:nvPr/>
          </p:nvSpPr>
          <p:spPr bwMode="auto">
            <a:xfrm>
              <a:off x="370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2" name="Oval 20"/>
            <p:cNvSpPr>
              <a:spLocks noChangeAspect="1" noChangeArrowheads="1"/>
            </p:cNvSpPr>
            <p:nvPr/>
          </p:nvSpPr>
          <p:spPr bwMode="auto">
            <a:xfrm>
              <a:off x="4299"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3" name="Oval 21"/>
            <p:cNvSpPr>
              <a:spLocks noChangeAspect="1" noChangeArrowheads="1"/>
            </p:cNvSpPr>
            <p:nvPr/>
          </p:nvSpPr>
          <p:spPr bwMode="auto">
            <a:xfrm>
              <a:off x="1334"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4" name="Oval 22"/>
            <p:cNvSpPr>
              <a:spLocks noChangeAspect="1" noChangeArrowheads="1"/>
            </p:cNvSpPr>
            <p:nvPr/>
          </p:nvSpPr>
          <p:spPr bwMode="auto">
            <a:xfrm>
              <a:off x="1927"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5" name="Oval 23"/>
            <p:cNvSpPr>
              <a:spLocks noChangeAspect="1" noChangeArrowheads="1"/>
            </p:cNvSpPr>
            <p:nvPr/>
          </p:nvSpPr>
          <p:spPr bwMode="auto">
            <a:xfrm>
              <a:off x="2520"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6" name="Oval 24"/>
            <p:cNvSpPr>
              <a:spLocks noChangeAspect="1" noChangeArrowheads="1"/>
            </p:cNvSpPr>
            <p:nvPr/>
          </p:nvSpPr>
          <p:spPr bwMode="auto">
            <a:xfrm>
              <a:off x="3113"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7" name="Oval 25"/>
            <p:cNvSpPr>
              <a:spLocks noChangeAspect="1" noChangeArrowheads="1"/>
            </p:cNvSpPr>
            <p:nvPr/>
          </p:nvSpPr>
          <p:spPr bwMode="auto">
            <a:xfrm>
              <a:off x="3706"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8" name="Oval 26"/>
            <p:cNvSpPr>
              <a:spLocks noChangeAspect="1" noChangeArrowheads="1"/>
            </p:cNvSpPr>
            <p:nvPr/>
          </p:nvSpPr>
          <p:spPr bwMode="auto">
            <a:xfrm>
              <a:off x="4299"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9" name="Oval 27"/>
            <p:cNvSpPr>
              <a:spLocks noChangeAspect="1" noChangeArrowheads="1"/>
            </p:cNvSpPr>
            <p:nvPr/>
          </p:nvSpPr>
          <p:spPr bwMode="auto">
            <a:xfrm>
              <a:off x="1334"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3180" name="Group 28"/>
            <p:cNvGrpSpPr>
              <a:grpSpLocks noChangeAspect="1"/>
            </p:cNvGrpSpPr>
            <p:nvPr/>
          </p:nvGrpSpPr>
          <p:grpSpPr bwMode="auto">
            <a:xfrm>
              <a:off x="1244" y="1531"/>
              <a:ext cx="3271" cy="1963"/>
              <a:chOff x="674" y="1199"/>
              <a:chExt cx="4420" cy="2653"/>
            </a:xfrm>
          </p:grpSpPr>
          <p:sp>
            <p:nvSpPr>
              <p:cNvPr id="433181" name="Oval 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2" name="Oval 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3" name="Oval 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4" name="Oval 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5" name="Oval 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6" name="Oval 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7" name="Oval 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8" name="Oval 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9" name="Oval 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0" name="Oval 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1" name="Oval 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2" name="Oval 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3" name="Oval 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4" name="Oval 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5" name="Oval 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6" name="Oval 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7" name="Oval 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8" name="Oval 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9" name="Oval 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0" name="Oval 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1" name="Oval 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2" name="Oval 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3" name="Oval 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4" name="Oval 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3205" name="Group 53"/>
            <p:cNvGrpSpPr>
              <a:grpSpLocks noChangeAspect="1"/>
            </p:cNvGrpSpPr>
            <p:nvPr/>
          </p:nvGrpSpPr>
          <p:grpSpPr bwMode="auto">
            <a:xfrm>
              <a:off x="1158" y="1479"/>
              <a:ext cx="3443" cy="2066"/>
              <a:chOff x="674" y="1199"/>
              <a:chExt cx="4420" cy="2653"/>
            </a:xfrm>
          </p:grpSpPr>
          <p:sp>
            <p:nvSpPr>
              <p:cNvPr id="433206" name="Oval 5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7" name="Oval 5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8" name="Oval 5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9" name="Oval 5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0" name="Oval 5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1" name="Oval 5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2" name="Oval 6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3" name="Oval 6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4" name="Oval 6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5" name="Oval 6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6" name="Oval 6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7" name="Oval 6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8" name="Oval 6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9" name="Oval 6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0" name="Oval 6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1" name="Oval 6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2" name="Oval 7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3" name="Oval 7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4" name="Oval 7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5" name="Oval 7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6" name="Oval 7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7" name="Oval 7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8" name="Oval 7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9" name="Oval 7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3230" name="Group 78"/>
            <p:cNvGrpSpPr>
              <a:grpSpLocks noChangeAspect="1"/>
            </p:cNvGrpSpPr>
            <p:nvPr/>
          </p:nvGrpSpPr>
          <p:grpSpPr bwMode="auto">
            <a:xfrm>
              <a:off x="1049" y="1413"/>
              <a:ext cx="3662" cy="2198"/>
              <a:chOff x="674" y="1199"/>
              <a:chExt cx="4420" cy="2653"/>
            </a:xfrm>
          </p:grpSpPr>
          <p:sp>
            <p:nvSpPr>
              <p:cNvPr id="433231" name="Oval 7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2" name="Oval 8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3" name="Oval 8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4" name="Oval 8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5" name="Oval 8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6" name="Oval 8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7" name="Oval 8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8" name="Oval 8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9" name="Oval 8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0" name="Oval 8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1" name="Oval 8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2" name="Oval 9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3" name="Oval 9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4" name="Oval 9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5" name="Oval 9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6" name="Oval 9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7" name="Oval 9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8" name="Oval 9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9" name="Oval 9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0" name="Oval 9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1" name="Oval 9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2" name="Oval 10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3" name="Oval 10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4" name="Oval 10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3255" name="Group 103"/>
            <p:cNvGrpSpPr>
              <a:grpSpLocks noChangeAspect="1"/>
            </p:cNvGrpSpPr>
            <p:nvPr/>
          </p:nvGrpSpPr>
          <p:grpSpPr bwMode="auto">
            <a:xfrm>
              <a:off x="933" y="1344"/>
              <a:ext cx="3893" cy="2337"/>
              <a:chOff x="674" y="1199"/>
              <a:chExt cx="4420" cy="2653"/>
            </a:xfrm>
          </p:grpSpPr>
          <p:sp>
            <p:nvSpPr>
              <p:cNvPr id="433256" name="Oval 10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7" name="Oval 10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8" name="Oval 10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9" name="Oval 10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0" name="Oval 10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1" name="Oval 10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2" name="Oval 11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3" name="Oval 11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4" name="Oval 11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5" name="Oval 11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6" name="Oval 11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7" name="Oval 11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8" name="Oval 11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9" name="Oval 11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0" name="Oval 11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1" name="Oval 11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2" name="Oval 12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3" name="Oval 12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4" name="Oval 12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5" name="Oval 12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6" name="Oval 12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7" name="Oval 12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8" name="Oval 12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9" name="Oval 12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3280" name="Group 128"/>
            <p:cNvGrpSpPr>
              <a:grpSpLocks noChangeAspect="1"/>
            </p:cNvGrpSpPr>
            <p:nvPr/>
          </p:nvGrpSpPr>
          <p:grpSpPr bwMode="auto">
            <a:xfrm>
              <a:off x="804" y="1266"/>
              <a:ext cx="4152" cy="2492"/>
              <a:chOff x="674" y="1199"/>
              <a:chExt cx="4420" cy="2653"/>
            </a:xfrm>
          </p:grpSpPr>
          <p:sp>
            <p:nvSpPr>
              <p:cNvPr id="433281" name="Oval 1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2" name="Oval 1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3" name="Oval 1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4" name="Oval 1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5" name="Oval 1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6" name="Oval 1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7" name="Oval 1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8" name="Oval 1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9" name="Oval 1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0" name="Oval 1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1" name="Oval 1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2" name="Oval 1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3" name="Oval 1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4" name="Oval 1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5" name="Oval 1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6" name="Oval 1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7" name="Oval 1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8" name="Oval 1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9" name="Oval 1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0" name="Oval 1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1" name="Oval 1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2" name="Oval 1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3" name="Oval 1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4" name="Oval 1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3305" name="Group 153"/>
            <p:cNvGrpSpPr>
              <a:grpSpLocks noChangeAspect="1"/>
            </p:cNvGrpSpPr>
            <p:nvPr/>
          </p:nvGrpSpPr>
          <p:grpSpPr bwMode="auto">
            <a:xfrm>
              <a:off x="670" y="1186"/>
              <a:ext cx="4420" cy="2653"/>
              <a:chOff x="674" y="1199"/>
              <a:chExt cx="4420" cy="2653"/>
            </a:xfrm>
          </p:grpSpPr>
          <p:sp>
            <p:nvSpPr>
              <p:cNvPr id="433306" name="Oval 15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7" name="Oval 15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8" name="Oval 15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9" name="Oval 15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0" name="Oval 15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1" name="Oval 15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2" name="Oval 16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3" name="Oval 16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4" name="Oval 16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5" name="Oval 16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6" name="Oval 16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7" name="Oval 16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8" name="Oval 16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9" name="Oval 16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0" name="Oval 16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1" name="Oval 16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2" name="Oval 17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3" name="Oval 17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4" name="Oval 17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5" name="Oval 17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6" name="Oval 17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7" name="Oval 17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8" name="Oval 17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9" name="Oval 17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433330" name="Line 178"/>
          <p:cNvSpPr>
            <a:spLocks noChangeShapeType="1"/>
          </p:cNvSpPr>
          <p:nvPr/>
        </p:nvSpPr>
        <p:spPr bwMode="auto">
          <a:xfrm flipH="1" flipV="1">
            <a:off x="1631950" y="2970213"/>
            <a:ext cx="331788" cy="2206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1" name="Line 179"/>
          <p:cNvSpPr>
            <a:spLocks noChangeShapeType="1"/>
          </p:cNvSpPr>
          <p:nvPr/>
        </p:nvSpPr>
        <p:spPr bwMode="auto">
          <a:xfrm flipV="1">
            <a:off x="2532063" y="3079750"/>
            <a:ext cx="107950" cy="1095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2" name="Line 180"/>
          <p:cNvSpPr>
            <a:spLocks noChangeShapeType="1"/>
          </p:cNvSpPr>
          <p:nvPr/>
        </p:nvSpPr>
        <p:spPr bwMode="auto">
          <a:xfrm>
            <a:off x="2565400" y="3917950"/>
            <a:ext cx="276225" cy="4651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3" name="Line 181"/>
          <p:cNvSpPr>
            <a:spLocks noChangeShapeType="1"/>
          </p:cNvSpPr>
          <p:nvPr/>
        </p:nvSpPr>
        <p:spPr bwMode="auto">
          <a:xfrm flipH="1">
            <a:off x="944563" y="3779838"/>
            <a:ext cx="428625" cy="6048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4" name="Line 182"/>
          <p:cNvSpPr>
            <a:spLocks noChangeShapeType="1"/>
          </p:cNvSpPr>
          <p:nvPr/>
        </p:nvSpPr>
        <p:spPr bwMode="auto">
          <a:xfrm flipV="1">
            <a:off x="887413" y="3211513"/>
            <a:ext cx="196850" cy="158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5" name="Line 183"/>
          <p:cNvSpPr>
            <a:spLocks noChangeShapeType="1"/>
          </p:cNvSpPr>
          <p:nvPr/>
        </p:nvSpPr>
        <p:spPr bwMode="auto">
          <a:xfrm flipH="1" flipV="1">
            <a:off x="3098800" y="2393950"/>
            <a:ext cx="84138" cy="233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6" name="Line 184"/>
          <p:cNvSpPr>
            <a:spLocks noChangeShapeType="1"/>
          </p:cNvSpPr>
          <p:nvPr/>
        </p:nvSpPr>
        <p:spPr bwMode="auto">
          <a:xfrm flipV="1">
            <a:off x="1514475" y="3490913"/>
            <a:ext cx="295275" cy="1635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7" name="Line 185"/>
          <p:cNvSpPr>
            <a:spLocks noChangeShapeType="1"/>
          </p:cNvSpPr>
          <p:nvPr/>
        </p:nvSpPr>
        <p:spPr bwMode="auto">
          <a:xfrm flipV="1">
            <a:off x="1485900" y="2100263"/>
            <a:ext cx="315913" cy="136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8" name="Line 186"/>
          <p:cNvSpPr>
            <a:spLocks noChangeShapeType="1"/>
          </p:cNvSpPr>
          <p:nvPr/>
        </p:nvSpPr>
        <p:spPr bwMode="auto">
          <a:xfrm>
            <a:off x="3114675" y="2078038"/>
            <a:ext cx="153988" cy="2270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9" name="Line 187"/>
          <p:cNvSpPr>
            <a:spLocks noChangeShapeType="1"/>
          </p:cNvSpPr>
          <p:nvPr/>
        </p:nvSpPr>
        <p:spPr bwMode="auto">
          <a:xfrm flipH="1">
            <a:off x="3616325" y="2630488"/>
            <a:ext cx="100013" cy="2936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0" name="Line 188"/>
          <p:cNvSpPr>
            <a:spLocks noChangeShapeType="1"/>
          </p:cNvSpPr>
          <p:nvPr/>
        </p:nvSpPr>
        <p:spPr bwMode="auto">
          <a:xfrm flipV="1">
            <a:off x="698500" y="1619250"/>
            <a:ext cx="22225" cy="3794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1" name="Line 189"/>
          <p:cNvSpPr>
            <a:spLocks noChangeShapeType="1"/>
          </p:cNvSpPr>
          <p:nvPr/>
        </p:nvSpPr>
        <p:spPr bwMode="auto">
          <a:xfrm flipH="1">
            <a:off x="3535363" y="3933825"/>
            <a:ext cx="377825" cy="2222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2" name="Line 190"/>
          <p:cNvSpPr>
            <a:spLocks noChangeShapeType="1"/>
          </p:cNvSpPr>
          <p:nvPr/>
        </p:nvSpPr>
        <p:spPr bwMode="auto">
          <a:xfrm>
            <a:off x="1954213" y="3724275"/>
            <a:ext cx="257175" cy="206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3" name="Line 191"/>
          <p:cNvSpPr>
            <a:spLocks noChangeShapeType="1"/>
          </p:cNvSpPr>
          <p:nvPr/>
        </p:nvSpPr>
        <p:spPr bwMode="auto">
          <a:xfrm flipH="1">
            <a:off x="3192463" y="3286125"/>
            <a:ext cx="766762" cy="41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4" name="Line 192"/>
          <p:cNvSpPr>
            <a:spLocks noChangeShapeType="1"/>
          </p:cNvSpPr>
          <p:nvPr/>
        </p:nvSpPr>
        <p:spPr bwMode="auto">
          <a:xfrm flipV="1">
            <a:off x="1984375" y="2522538"/>
            <a:ext cx="57150" cy="161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5" name="Line 193"/>
          <p:cNvSpPr>
            <a:spLocks noChangeShapeType="1"/>
          </p:cNvSpPr>
          <p:nvPr/>
        </p:nvSpPr>
        <p:spPr bwMode="auto">
          <a:xfrm>
            <a:off x="3941763" y="2622550"/>
            <a:ext cx="68262" cy="200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6" name="Line 194"/>
          <p:cNvSpPr>
            <a:spLocks noChangeShapeType="1"/>
          </p:cNvSpPr>
          <p:nvPr/>
        </p:nvSpPr>
        <p:spPr bwMode="auto">
          <a:xfrm>
            <a:off x="2562225" y="2089150"/>
            <a:ext cx="342900" cy="301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7" name="Line 195"/>
          <p:cNvSpPr>
            <a:spLocks noChangeShapeType="1"/>
          </p:cNvSpPr>
          <p:nvPr/>
        </p:nvSpPr>
        <p:spPr bwMode="auto">
          <a:xfrm flipV="1">
            <a:off x="3629025" y="3562350"/>
            <a:ext cx="249238" cy="1889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8" name="Line 196"/>
          <p:cNvSpPr>
            <a:spLocks noChangeShapeType="1"/>
          </p:cNvSpPr>
          <p:nvPr/>
        </p:nvSpPr>
        <p:spPr bwMode="auto">
          <a:xfrm flipH="1">
            <a:off x="2806700" y="3733800"/>
            <a:ext cx="257175" cy="587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9" name="Line 197"/>
          <p:cNvSpPr>
            <a:spLocks noChangeShapeType="1"/>
          </p:cNvSpPr>
          <p:nvPr/>
        </p:nvSpPr>
        <p:spPr bwMode="auto">
          <a:xfrm>
            <a:off x="2557463" y="2679700"/>
            <a:ext cx="160337" cy="190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50" name="Line 198"/>
          <p:cNvSpPr>
            <a:spLocks noChangeShapeType="1"/>
          </p:cNvSpPr>
          <p:nvPr/>
        </p:nvSpPr>
        <p:spPr bwMode="auto">
          <a:xfrm flipH="1" flipV="1">
            <a:off x="207963" y="3224213"/>
            <a:ext cx="347662" cy="317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51" name="Line 199"/>
          <p:cNvSpPr>
            <a:spLocks noChangeShapeType="1"/>
          </p:cNvSpPr>
          <p:nvPr/>
        </p:nvSpPr>
        <p:spPr bwMode="auto">
          <a:xfrm flipV="1">
            <a:off x="674688" y="2551113"/>
            <a:ext cx="285750" cy="571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52" name="Line 200"/>
          <p:cNvSpPr>
            <a:spLocks noChangeShapeType="1"/>
          </p:cNvSpPr>
          <p:nvPr/>
        </p:nvSpPr>
        <p:spPr bwMode="auto">
          <a:xfrm>
            <a:off x="2014538" y="2247900"/>
            <a:ext cx="231775" cy="666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53" name="Line 201"/>
          <p:cNvSpPr>
            <a:spLocks noChangeShapeType="1"/>
          </p:cNvSpPr>
          <p:nvPr/>
        </p:nvSpPr>
        <p:spPr bwMode="auto">
          <a:xfrm flipH="1" flipV="1">
            <a:off x="3643313" y="1784350"/>
            <a:ext cx="65087" cy="2714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33379" name="Picture 2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3100" y="1779588"/>
            <a:ext cx="238125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3380" name="Text Box 228"/>
          <p:cNvSpPr txBox="1">
            <a:spLocks noChangeArrowheads="1"/>
          </p:cNvSpPr>
          <p:nvPr/>
        </p:nvSpPr>
        <p:spPr bwMode="auto">
          <a:xfrm>
            <a:off x="1785938" y="4141788"/>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order</a:t>
            </a:r>
          </a:p>
        </p:txBody>
      </p:sp>
      <p:sp>
        <p:nvSpPr>
          <p:cNvPr id="433381" name="Text Box 229"/>
          <p:cNvSpPr txBox="1">
            <a:spLocks noChangeArrowheads="1"/>
          </p:cNvSpPr>
          <p:nvPr/>
        </p:nvSpPr>
        <p:spPr bwMode="auto">
          <a:xfrm>
            <a:off x="6397625" y="4030663"/>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order</a:t>
            </a:r>
          </a:p>
        </p:txBody>
      </p:sp>
      <p:sp>
        <p:nvSpPr>
          <p:cNvPr id="433382" name="Text Box 230"/>
          <p:cNvSpPr txBox="1">
            <a:spLocks noChangeArrowheads="1"/>
          </p:cNvSpPr>
          <p:nvPr/>
        </p:nvSpPr>
        <p:spPr bwMode="auto">
          <a:xfrm>
            <a:off x="5257800" y="5646738"/>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disorder</a:t>
            </a:r>
          </a:p>
        </p:txBody>
      </p:sp>
      <p:grpSp>
        <p:nvGrpSpPr>
          <p:cNvPr id="433383" name="Group 231"/>
          <p:cNvGrpSpPr>
            <a:grpSpLocks/>
          </p:cNvGrpSpPr>
          <p:nvPr/>
        </p:nvGrpSpPr>
        <p:grpSpPr bwMode="auto">
          <a:xfrm>
            <a:off x="3562350" y="4276725"/>
            <a:ext cx="2320925" cy="1239838"/>
            <a:chOff x="2268" y="2694"/>
            <a:chExt cx="1462" cy="781"/>
          </a:xfrm>
        </p:grpSpPr>
        <p:sp>
          <p:nvSpPr>
            <p:cNvPr id="433384" name="Freeform 232"/>
            <p:cNvSpPr>
              <a:spLocks noChangeAspect="1"/>
            </p:cNvSpPr>
            <p:nvPr/>
          </p:nvSpPr>
          <p:spPr bwMode="auto">
            <a:xfrm>
              <a:off x="2268" y="2694"/>
              <a:ext cx="1314" cy="781"/>
            </a:xfrm>
            <a:custGeom>
              <a:avLst/>
              <a:gdLst>
                <a:gd name="T0" fmla="*/ 0 w 3486"/>
                <a:gd name="T1" fmla="*/ 2072 h 2073"/>
                <a:gd name="T2" fmla="*/ 408 w 3486"/>
                <a:gd name="T3" fmla="*/ 2066 h 2073"/>
                <a:gd name="T4" fmla="*/ 618 w 3486"/>
                <a:gd name="T5" fmla="*/ 2030 h 2073"/>
                <a:gd name="T6" fmla="*/ 798 w 3486"/>
                <a:gd name="T7" fmla="*/ 1934 h 2073"/>
                <a:gd name="T8" fmla="*/ 996 w 3486"/>
                <a:gd name="T9" fmla="*/ 1682 h 2073"/>
                <a:gd name="T10" fmla="*/ 1224 w 3486"/>
                <a:gd name="T11" fmla="*/ 1148 h 2073"/>
                <a:gd name="T12" fmla="*/ 1392 w 3486"/>
                <a:gd name="T13" fmla="*/ 644 h 2073"/>
                <a:gd name="T14" fmla="*/ 1524 w 3486"/>
                <a:gd name="T15" fmla="*/ 278 h 2073"/>
                <a:gd name="T16" fmla="*/ 1626 w 3486"/>
                <a:gd name="T17" fmla="*/ 86 h 2073"/>
                <a:gd name="T18" fmla="*/ 1686 w 3486"/>
                <a:gd name="T19" fmla="*/ 14 h 2073"/>
                <a:gd name="T20" fmla="*/ 1746 w 3486"/>
                <a:gd name="T21" fmla="*/ 2 h 2073"/>
                <a:gd name="T22" fmla="*/ 1830 w 3486"/>
                <a:gd name="T23" fmla="*/ 26 h 2073"/>
                <a:gd name="T24" fmla="*/ 1914 w 3486"/>
                <a:gd name="T25" fmla="*/ 146 h 2073"/>
                <a:gd name="T26" fmla="*/ 2004 w 3486"/>
                <a:gd name="T27" fmla="*/ 362 h 2073"/>
                <a:gd name="T28" fmla="*/ 2154 w 3486"/>
                <a:gd name="T29" fmla="*/ 794 h 2073"/>
                <a:gd name="T30" fmla="*/ 2274 w 3486"/>
                <a:gd name="T31" fmla="*/ 1160 h 2073"/>
                <a:gd name="T32" fmla="*/ 2424 w 3486"/>
                <a:gd name="T33" fmla="*/ 1532 h 2073"/>
                <a:gd name="T34" fmla="*/ 2532 w 3486"/>
                <a:gd name="T35" fmla="*/ 1736 h 2073"/>
                <a:gd name="T36" fmla="*/ 2634 w 3486"/>
                <a:gd name="T37" fmla="*/ 1868 h 2073"/>
                <a:gd name="T38" fmla="*/ 2760 w 3486"/>
                <a:gd name="T39" fmla="*/ 1976 h 2073"/>
                <a:gd name="T40" fmla="*/ 2922 w 3486"/>
                <a:gd name="T41" fmla="*/ 2030 h 2073"/>
                <a:gd name="T42" fmla="*/ 3192 w 3486"/>
                <a:gd name="T43" fmla="*/ 2066 h 2073"/>
                <a:gd name="T44" fmla="*/ 3486 w 3486"/>
                <a:gd name="T45" fmla="*/ 2072 h 2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6" h="2073">
                  <a:moveTo>
                    <a:pt x="0" y="2072"/>
                  </a:moveTo>
                  <a:cubicBezTo>
                    <a:pt x="152" y="2072"/>
                    <a:pt x="305" y="2073"/>
                    <a:pt x="408" y="2066"/>
                  </a:cubicBezTo>
                  <a:cubicBezTo>
                    <a:pt x="511" y="2059"/>
                    <a:pt x="553" y="2052"/>
                    <a:pt x="618" y="2030"/>
                  </a:cubicBezTo>
                  <a:cubicBezTo>
                    <a:pt x="683" y="2008"/>
                    <a:pt x="735" y="1992"/>
                    <a:pt x="798" y="1934"/>
                  </a:cubicBezTo>
                  <a:cubicBezTo>
                    <a:pt x="861" y="1876"/>
                    <a:pt x="925" y="1813"/>
                    <a:pt x="996" y="1682"/>
                  </a:cubicBezTo>
                  <a:cubicBezTo>
                    <a:pt x="1067" y="1551"/>
                    <a:pt x="1158" y="1321"/>
                    <a:pt x="1224" y="1148"/>
                  </a:cubicBezTo>
                  <a:cubicBezTo>
                    <a:pt x="1290" y="975"/>
                    <a:pt x="1342" y="789"/>
                    <a:pt x="1392" y="644"/>
                  </a:cubicBezTo>
                  <a:cubicBezTo>
                    <a:pt x="1442" y="499"/>
                    <a:pt x="1485" y="371"/>
                    <a:pt x="1524" y="278"/>
                  </a:cubicBezTo>
                  <a:cubicBezTo>
                    <a:pt x="1563" y="185"/>
                    <a:pt x="1599" y="130"/>
                    <a:pt x="1626" y="86"/>
                  </a:cubicBezTo>
                  <a:cubicBezTo>
                    <a:pt x="1653" y="42"/>
                    <a:pt x="1666" y="28"/>
                    <a:pt x="1686" y="14"/>
                  </a:cubicBezTo>
                  <a:cubicBezTo>
                    <a:pt x="1706" y="0"/>
                    <a:pt x="1722" y="0"/>
                    <a:pt x="1746" y="2"/>
                  </a:cubicBezTo>
                  <a:cubicBezTo>
                    <a:pt x="1770" y="4"/>
                    <a:pt x="1802" y="2"/>
                    <a:pt x="1830" y="26"/>
                  </a:cubicBezTo>
                  <a:cubicBezTo>
                    <a:pt x="1858" y="50"/>
                    <a:pt x="1885" y="90"/>
                    <a:pt x="1914" y="146"/>
                  </a:cubicBezTo>
                  <a:cubicBezTo>
                    <a:pt x="1943" y="202"/>
                    <a:pt x="1964" y="254"/>
                    <a:pt x="2004" y="362"/>
                  </a:cubicBezTo>
                  <a:cubicBezTo>
                    <a:pt x="2044" y="470"/>
                    <a:pt x="2109" y="661"/>
                    <a:pt x="2154" y="794"/>
                  </a:cubicBezTo>
                  <a:cubicBezTo>
                    <a:pt x="2199" y="927"/>
                    <a:pt x="2229" y="1037"/>
                    <a:pt x="2274" y="1160"/>
                  </a:cubicBezTo>
                  <a:cubicBezTo>
                    <a:pt x="2319" y="1283"/>
                    <a:pt x="2381" y="1436"/>
                    <a:pt x="2424" y="1532"/>
                  </a:cubicBezTo>
                  <a:cubicBezTo>
                    <a:pt x="2467" y="1628"/>
                    <a:pt x="2497" y="1680"/>
                    <a:pt x="2532" y="1736"/>
                  </a:cubicBezTo>
                  <a:cubicBezTo>
                    <a:pt x="2567" y="1792"/>
                    <a:pt x="2596" y="1828"/>
                    <a:pt x="2634" y="1868"/>
                  </a:cubicBezTo>
                  <a:cubicBezTo>
                    <a:pt x="2672" y="1908"/>
                    <a:pt x="2712" y="1949"/>
                    <a:pt x="2760" y="1976"/>
                  </a:cubicBezTo>
                  <a:cubicBezTo>
                    <a:pt x="2808" y="2003"/>
                    <a:pt x="2850" y="2015"/>
                    <a:pt x="2922" y="2030"/>
                  </a:cubicBezTo>
                  <a:cubicBezTo>
                    <a:pt x="2994" y="2045"/>
                    <a:pt x="3098" y="2059"/>
                    <a:pt x="3192" y="2066"/>
                  </a:cubicBezTo>
                  <a:cubicBezTo>
                    <a:pt x="3286" y="2073"/>
                    <a:pt x="3386" y="2072"/>
                    <a:pt x="3486" y="207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85" name="Text Box 233"/>
            <p:cNvSpPr txBox="1">
              <a:spLocks noChangeArrowheads="1"/>
            </p:cNvSpPr>
            <p:nvPr/>
          </p:nvSpPr>
          <p:spPr bwMode="auto">
            <a:xfrm>
              <a:off x="3110" y="2885"/>
              <a:ext cx="6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B-factor</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3.33333E-6 0 L 0.07604 0.23333 " pathEditMode="relative" rAng="0" ptsTypes="AA">
                                      <p:cBhvr>
                                        <p:cTn id="6" dur="3000" fill="hold"/>
                                        <p:tgtEl>
                                          <p:spTgt spid="433341"/>
                                        </p:tgtEl>
                                        <p:attrNameLst>
                                          <p:attrName>ppt_x</p:attrName>
                                          <p:attrName>ppt_y</p:attrName>
                                        </p:attrNameLst>
                                      </p:cBhvr>
                                      <p:rCtr x="3802" y="11667"/>
                                    </p:animMotion>
                                  </p:childTnLst>
                                </p:cTn>
                              </p:par>
                              <p:par>
                                <p:cTn id="7" presetID="0" presetClass="path" presetSubtype="0" accel="50000" decel="50000" fill="hold" grpId="0" nodeType="withEffect">
                                  <p:stCondLst>
                                    <p:cond delay="0"/>
                                  </p:stCondLst>
                                  <p:childTnLst>
                                    <p:animMotion origin="layout" path="M 5E-6 4.81481E-6 L 0.1073 0.25833 " pathEditMode="relative" rAng="0" ptsTypes="AA">
                                      <p:cBhvr>
                                        <p:cTn id="8" dur="3000" fill="hold"/>
                                        <p:tgtEl>
                                          <p:spTgt spid="433347"/>
                                        </p:tgtEl>
                                        <p:attrNameLst>
                                          <p:attrName>ppt_x</p:attrName>
                                          <p:attrName>ppt_y</p:attrName>
                                        </p:attrNameLst>
                                      </p:cBhvr>
                                      <p:rCtr x="5365" y="12917"/>
                                    </p:animMotion>
                                  </p:childTnLst>
                                </p:cTn>
                              </p:par>
                              <p:par>
                                <p:cTn id="9" presetID="0" presetClass="path" presetSubtype="0" accel="50000" decel="50000" fill="hold" grpId="0" nodeType="withEffect">
                                  <p:stCondLst>
                                    <p:cond delay="0"/>
                                  </p:stCondLst>
                                  <p:childTnLst>
                                    <p:animMotion origin="layout" path="M -2.5E-6 1.11111E-6 L 0.07188 0.32639 " pathEditMode="relative" rAng="0" ptsTypes="AA">
                                      <p:cBhvr>
                                        <p:cTn id="10" dur="3000" fill="hold"/>
                                        <p:tgtEl>
                                          <p:spTgt spid="433343"/>
                                        </p:tgtEl>
                                        <p:attrNameLst>
                                          <p:attrName>ppt_x</p:attrName>
                                          <p:attrName>ppt_y</p:attrName>
                                        </p:attrNameLst>
                                      </p:cBhvr>
                                      <p:rCtr x="3594" y="16319"/>
                                    </p:animMotion>
                                  </p:childTnLst>
                                </p:cTn>
                              </p:par>
                              <p:par>
                                <p:cTn id="11" presetID="0" presetClass="path" presetSubtype="0" accel="50000" decel="50000" fill="hold" grpId="0" nodeType="withEffect">
                                  <p:stCondLst>
                                    <p:cond delay="0"/>
                                  </p:stCondLst>
                                  <p:childTnLst>
                                    <p:animMotion origin="layout" path="M 4.72222E-6 3.33333E-6 L 0.16979 0.26111 " pathEditMode="relative" rAng="0" ptsTypes="AA">
                                      <p:cBhvr>
                                        <p:cTn id="12" dur="3000" fill="hold"/>
                                        <p:tgtEl>
                                          <p:spTgt spid="433348"/>
                                        </p:tgtEl>
                                        <p:attrNameLst>
                                          <p:attrName>ppt_x</p:attrName>
                                          <p:attrName>ppt_y</p:attrName>
                                        </p:attrNameLst>
                                      </p:cBhvr>
                                      <p:rCtr x="8490" y="13056"/>
                                    </p:animMotion>
                                  </p:childTnLst>
                                </p:cTn>
                              </p:par>
                              <p:par>
                                <p:cTn id="13" presetID="0" presetClass="path" presetSubtype="0" accel="50000" decel="50000" fill="hold" grpId="0" nodeType="withEffect">
                                  <p:stCondLst>
                                    <p:cond delay="0"/>
                                  </p:stCondLst>
                                  <p:childTnLst>
                                    <p:animMotion origin="layout" path="M 2.77778E-7 3.7037E-6 L 0.225 0.23472 " pathEditMode="relative" rAng="0" ptsTypes="AA">
                                      <p:cBhvr>
                                        <p:cTn id="14" dur="3000" fill="hold"/>
                                        <p:tgtEl>
                                          <p:spTgt spid="433332"/>
                                        </p:tgtEl>
                                        <p:attrNameLst>
                                          <p:attrName>ppt_x</p:attrName>
                                          <p:attrName>ppt_y</p:attrName>
                                        </p:attrNameLst>
                                      </p:cBhvr>
                                      <p:rCtr x="11250" y="11736"/>
                                    </p:animMotion>
                                  </p:childTnLst>
                                </p:cTn>
                              </p:par>
                              <p:par>
                                <p:cTn id="15" presetID="0" presetClass="path" presetSubtype="0" accel="50000" decel="50000" fill="hold" grpId="0" nodeType="withEffect">
                                  <p:stCondLst>
                                    <p:cond delay="0"/>
                                  </p:stCondLst>
                                  <p:childTnLst>
                                    <p:animMotion origin="layout" path="M 1.66667E-6 -1.48148E-6 L 0.29271 0.26389 " pathEditMode="relative" rAng="0" ptsTypes="AA">
                                      <p:cBhvr>
                                        <p:cTn id="16" dur="3000" fill="hold"/>
                                        <p:tgtEl>
                                          <p:spTgt spid="433342"/>
                                        </p:tgtEl>
                                        <p:attrNameLst>
                                          <p:attrName>ppt_x</p:attrName>
                                          <p:attrName>ppt_y</p:attrName>
                                        </p:attrNameLst>
                                      </p:cBhvr>
                                      <p:rCtr x="14635" y="13194"/>
                                    </p:animMotion>
                                  </p:childTnLst>
                                </p:cTn>
                              </p:par>
                              <p:par>
                                <p:cTn id="17" presetID="0" presetClass="path" presetSubtype="0" accel="50000" decel="50000" fill="hold" grpId="0" nodeType="withEffect">
                                  <p:stCondLst>
                                    <p:cond delay="0"/>
                                  </p:stCondLst>
                                  <p:childTnLst>
                                    <p:animMotion origin="layout" path="M 1.66667E-6 1.85185E-6 L 0.22708 0.34166 " pathEditMode="relative" rAng="0" ptsTypes="AA">
                                      <p:cBhvr>
                                        <p:cTn id="18" dur="3000" fill="hold"/>
                                        <p:tgtEl>
                                          <p:spTgt spid="433331"/>
                                        </p:tgtEl>
                                        <p:attrNameLst>
                                          <p:attrName>ppt_x</p:attrName>
                                          <p:attrName>ppt_y</p:attrName>
                                        </p:attrNameLst>
                                      </p:cBhvr>
                                      <p:rCtr x="11354" y="17083"/>
                                    </p:animMotion>
                                  </p:childTnLst>
                                </p:cTn>
                              </p:par>
                              <p:par>
                                <p:cTn id="19" presetID="0" presetClass="path" presetSubtype="0" accel="50000" decel="50000" fill="hold" grpId="0" nodeType="withEffect">
                                  <p:stCondLst>
                                    <p:cond delay="0"/>
                                  </p:stCondLst>
                                  <p:childTnLst>
                                    <p:animMotion origin="layout" path="M -2.5E-6 7.40741E-7 L 0.1 0.42361 " pathEditMode="relative" rAng="0" ptsTypes="AA">
                                      <p:cBhvr>
                                        <p:cTn id="20" dur="3000" fill="hold"/>
                                        <p:tgtEl>
                                          <p:spTgt spid="433339"/>
                                        </p:tgtEl>
                                        <p:attrNameLst>
                                          <p:attrName>ppt_x</p:attrName>
                                          <p:attrName>ppt_y</p:attrName>
                                        </p:attrNameLst>
                                      </p:cBhvr>
                                      <p:rCtr x="5000" y="21181"/>
                                    </p:animMotion>
                                  </p:childTnLst>
                                </p:cTn>
                              </p:par>
                              <p:par>
                                <p:cTn id="21" presetID="0" presetClass="path" presetSubtype="0" accel="50000" decel="50000" fill="hold" grpId="0" nodeType="withEffect">
                                  <p:stCondLst>
                                    <p:cond delay="0"/>
                                  </p:stCondLst>
                                  <p:childTnLst>
                                    <p:animMotion origin="layout" path="M 5E-6 -4.81481E-6 L 0.07708 0.42223 " pathEditMode="relative" rAng="0" ptsTypes="AA">
                                      <p:cBhvr>
                                        <p:cTn id="22" dur="3000" fill="hold"/>
                                        <p:tgtEl>
                                          <p:spTgt spid="433345"/>
                                        </p:tgtEl>
                                        <p:attrNameLst>
                                          <p:attrName>ppt_x</p:attrName>
                                          <p:attrName>ppt_y</p:attrName>
                                        </p:attrNameLst>
                                      </p:cBhvr>
                                      <p:rCtr x="3854" y="21111"/>
                                    </p:animMotion>
                                  </p:childTnLst>
                                </p:cTn>
                              </p:par>
                              <p:par>
                                <p:cTn id="23" presetID="0" presetClass="path" presetSubtype="0" accel="50000" decel="50000" fill="hold" grpId="0" nodeType="withEffect">
                                  <p:stCondLst>
                                    <p:cond delay="0"/>
                                  </p:stCondLst>
                                  <p:childTnLst>
                                    <p:animMotion origin="layout" path="M 3.33333E-6 -3.33333E-6 L 0.15625 0.42361 " pathEditMode="relative" rAng="0" ptsTypes="AA">
                                      <p:cBhvr>
                                        <p:cTn id="24" dur="3000" fill="hold"/>
                                        <p:tgtEl>
                                          <p:spTgt spid="433335"/>
                                        </p:tgtEl>
                                        <p:attrNameLst>
                                          <p:attrName>ppt_x</p:attrName>
                                          <p:attrName>ppt_y</p:attrName>
                                        </p:attrNameLst>
                                      </p:cBhvr>
                                      <p:rCtr x="7813" y="21181"/>
                                    </p:animMotion>
                                  </p:childTnLst>
                                </p:cTn>
                              </p:par>
                              <p:par>
                                <p:cTn id="25" presetID="0" presetClass="path" presetSubtype="0" accel="50000" decel="50000" fill="hold" grpId="0" nodeType="withEffect">
                                  <p:stCondLst>
                                    <p:cond delay="0"/>
                                  </p:stCondLst>
                                  <p:childTnLst>
                                    <p:animMotion origin="layout" path="M -2.77778E-7 0 L 0.16458 0.50278 " pathEditMode="relative" rAng="0" ptsTypes="AA">
                                      <p:cBhvr>
                                        <p:cTn id="26" dur="3000" fill="hold"/>
                                        <p:tgtEl>
                                          <p:spTgt spid="433338"/>
                                        </p:tgtEl>
                                        <p:attrNameLst>
                                          <p:attrName>ppt_x</p:attrName>
                                          <p:attrName>ppt_y</p:attrName>
                                        </p:attrNameLst>
                                      </p:cBhvr>
                                      <p:rCtr x="8229" y="25139"/>
                                    </p:animMotion>
                                  </p:childTnLst>
                                </p:cTn>
                              </p:par>
                              <p:par>
                                <p:cTn id="27" presetID="0" presetClass="path" presetSubtype="0" accel="50000" decel="50000" fill="hold" grpId="0" nodeType="withEffect">
                                  <p:stCondLst>
                                    <p:cond delay="0"/>
                                  </p:stCondLst>
                                  <p:childTnLst>
                                    <p:animMotion origin="layout" path="M 3.05556E-6 3.33333E-6 L 0.1 0.50694 " pathEditMode="relative" rAng="0" ptsTypes="AA">
                                      <p:cBhvr>
                                        <p:cTn id="28" dur="3000" fill="hold"/>
                                        <p:tgtEl>
                                          <p:spTgt spid="433353"/>
                                        </p:tgtEl>
                                        <p:attrNameLst>
                                          <p:attrName>ppt_x</p:attrName>
                                          <p:attrName>ppt_y</p:attrName>
                                        </p:attrNameLst>
                                      </p:cBhvr>
                                      <p:rCtr x="5000" y="25347"/>
                                    </p:animMotion>
                                  </p:childTnLst>
                                </p:cTn>
                              </p:par>
                              <p:par>
                                <p:cTn id="29" presetID="0" presetClass="path" presetSubtype="0" accel="50000" decel="50000" fill="hold" grpId="0" nodeType="withEffect">
                                  <p:stCondLst>
                                    <p:cond delay="0"/>
                                  </p:stCondLst>
                                  <p:childTnLst>
                                    <p:animMotion origin="layout" path="M 0 -3.7037E-6 L 0.225 0.41667 " pathEditMode="relative" rAng="0" ptsTypes="AA">
                                      <p:cBhvr>
                                        <p:cTn id="30" dur="3000" fill="hold"/>
                                        <p:tgtEl>
                                          <p:spTgt spid="433349"/>
                                        </p:tgtEl>
                                        <p:attrNameLst>
                                          <p:attrName>ppt_x</p:attrName>
                                          <p:attrName>ppt_y</p:attrName>
                                        </p:attrNameLst>
                                      </p:cBhvr>
                                      <p:rCtr x="11250" y="20833"/>
                                    </p:animMotion>
                                  </p:childTnLst>
                                </p:cTn>
                              </p:par>
                              <p:par>
                                <p:cTn id="31" presetID="0" presetClass="path" presetSubtype="0" accel="50000" decel="50000" fill="hold" grpId="0" nodeType="withEffect">
                                  <p:stCondLst>
                                    <p:cond delay="0"/>
                                  </p:stCondLst>
                                  <p:childTnLst>
                                    <p:animMotion origin="layout" path="M 1.66667E-6 5.55112E-17 L 0.22917 0.49861 " pathEditMode="relative" rAng="0" ptsTypes="AA">
                                      <p:cBhvr>
                                        <p:cTn id="32" dur="3000" fill="hold"/>
                                        <p:tgtEl>
                                          <p:spTgt spid="433346"/>
                                        </p:tgtEl>
                                        <p:attrNameLst>
                                          <p:attrName>ppt_x</p:attrName>
                                          <p:attrName>ppt_y</p:attrName>
                                        </p:attrNameLst>
                                      </p:cBhvr>
                                      <p:rCtr x="11458" y="24931"/>
                                    </p:animMotion>
                                  </p:childTnLst>
                                </p:cTn>
                              </p:par>
                              <p:par>
                                <p:cTn id="33" presetID="0" presetClass="path" presetSubtype="0" accel="50000" decel="50000" fill="hold" grpId="0" nodeType="withEffect">
                                  <p:stCondLst>
                                    <p:cond delay="0"/>
                                  </p:stCondLst>
                                  <p:childTnLst>
                                    <p:animMotion origin="layout" path="M 0 -2.96296E-6 L 0.28542 0.47778 " pathEditMode="relative" rAng="0" ptsTypes="AA">
                                      <p:cBhvr>
                                        <p:cTn id="34" dur="3000" fill="hold"/>
                                        <p:tgtEl>
                                          <p:spTgt spid="433352"/>
                                        </p:tgtEl>
                                        <p:attrNameLst>
                                          <p:attrName>ppt_x</p:attrName>
                                          <p:attrName>ppt_y</p:attrName>
                                        </p:attrNameLst>
                                      </p:cBhvr>
                                      <p:rCtr x="14271" y="23889"/>
                                    </p:animMotion>
                                  </p:childTnLst>
                                </p:cTn>
                              </p:par>
                              <p:par>
                                <p:cTn id="35" presetID="0" presetClass="path" presetSubtype="0" accel="50000" decel="50000" fill="hold" grpId="0" nodeType="withEffect">
                                  <p:stCondLst>
                                    <p:cond delay="0"/>
                                  </p:stCondLst>
                                  <p:childTnLst>
                                    <p:animMotion origin="layout" path="M -4.72222E-6 -1.85185E-6 L 0.28855 0.41528 " pathEditMode="relative" rAng="0" ptsTypes="AA">
                                      <p:cBhvr>
                                        <p:cTn id="36" dur="3000" fill="hold"/>
                                        <p:tgtEl>
                                          <p:spTgt spid="433344"/>
                                        </p:tgtEl>
                                        <p:attrNameLst>
                                          <p:attrName>ppt_x</p:attrName>
                                          <p:attrName>ppt_y</p:attrName>
                                        </p:attrNameLst>
                                      </p:cBhvr>
                                      <p:rCtr x="14427" y="20764"/>
                                    </p:animMotion>
                                  </p:childTnLst>
                                </p:cTn>
                              </p:par>
                              <p:par>
                                <p:cTn id="37" presetID="0" presetClass="path" presetSubtype="0" accel="50000" decel="50000" fill="hold" grpId="0" nodeType="withEffect">
                                  <p:stCondLst>
                                    <p:cond delay="0"/>
                                  </p:stCondLst>
                                  <p:childTnLst>
                                    <p:animMotion origin="layout" path="M 8.33333E-7 -3.33333E-6 L 0.29479 0.34306 " pathEditMode="relative" rAng="0" ptsTypes="AA">
                                      <p:cBhvr>
                                        <p:cTn id="38" dur="3000" fill="hold"/>
                                        <p:tgtEl>
                                          <p:spTgt spid="433330"/>
                                        </p:tgtEl>
                                        <p:attrNameLst>
                                          <p:attrName>ppt_x</p:attrName>
                                          <p:attrName>ppt_y</p:attrName>
                                        </p:attrNameLst>
                                      </p:cBhvr>
                                      <p:rCtr x="14740" y="17153"/>
                                    </p:animMotion>
                                  </p:childTnLst>
                                </p:cTn>
                              </p:par>
                              <p:par>
                                <p:cTn id="39" presetID="0" presetClass="path" presetSubtype="0" accel="50000" decel="50000" fill="hold" grpId="0" nodeType="withEffect">
                                  <p:stCondLst>
                                    <p:cond delay="0"/>
                                  </p:stCondLst>
                                  <p:childTnLst>
                                    <p:animMotion origin="layout" path="M 5E-6 2.96296E-6 L 0.34271 0.47916 " pathEditMode="relative" rAng="0" ptsTypes="AA">
                                      <p:cBhvr>
                                        <p:cTn id="40" dur="3000" fill="hold"/>
                                        <p:tgtEl>
                                          <p:spTgt spid="433337"/>
                                        </p:tgtEl>
                                        <p:attrNameLst>
                                          <p:attrName>ppt_x</p:attrName>
                                          <p:attrName>ppt_y</p:attrName>
                                        </p:attrNameLst>
                                      </p:cBhvr>
                                      <p:rCtr x="17135" y="23958"/>
                                    </p:animMotion>
                                  </p:childTnLst>
                                </p:cTn>
                              </p:par>
                              <p:par>
                                <p:cTn id="41" presetID="0" presetClass="path" presetSubtype="0" accel="50000" decel="50000" fill="hold" grpId="0" nodeType="withEffect">
                                  <p:stCondLst>
                                    <p:cond delay="0"/>
                                  </p:stCondLst>
                                  <p:childTnLst>
                                    <p:animMotion origin="layout" path="M -2.22222E-6 -2.59259E-6 L 0.33959 0.27222 " pathEditMode="relative" rAng="0" ptsTypes="AA">
                                      <p:cBhvr>
                                        <p:cTn id="42" dur="3000" fill="hold"/>
                                        <p:tgtEl>
                                          <p:spTgt spid="433336"/>
                                        </p:tgtEl>
                                        <p:attrNameLst>
                                          <p:attrName>ppt_x</p:attrName>
                                          <p:attrName>ppt_y</p:attrName>
                                        </p:attrNameLst>
                                      </p:cBhvr>
                                      <p:rCtr x="16979" y="13611"/>
                                    </p:animMotion>
                                  </p:childTnLst>
                                </p:cTn>
                              </p:par>
                              <p:par>
                                <p:cTn id="43" presetID="0" presetClass="path" presetSubtype="0" accel="50000" decel="50000" fill="hold" grpId="0" nodeType="withEffect">
                                  <p:stCondLst>
                                    <p:cond delay="0"/>
                                  </p:stCondLst>
                                  <p:childTnLst>
                                    <p:animMotion origin="layout" path="M -2.5E-6 -4.44444E-6 L 0.40834 0.33612 " pathEditMode="relative" rAng="0" ptsTypes="AA">
                                      <p:cBhvr>
                                        <p:cTn id="44" dur="3000" fill="hold"/>
                                        <p:tgtEl>
                                          <p:spTgt spid="433334"/>
                                        </p:tgtEl>
                                        <p:attrNameLst>
                                          <p:attrName>ppt_x</p:attrName>
                                          <p:attrName>ppt_y</p:attrName>
                                        </p:attrNameLst>
                                      </p:cBhvr>
                                      <p:rCtr x="20417" y="16806"/>
                                    </p:animMotion>
                                  </p:childTnLst>
                                </p:cTn>
                              </p:par>
                              <p:par>
                                <p:cTn id="45" presetID="0" presetClass="path" presetSubtype="0" accel="50000" decel="50000" fill="hold" grpId="0" nodeType="withEffect">
                                  <p:stCondLst>
                                    <p:cond delay="0"/>
                                  </p:stCondLst>
                                  <p:childTnLst>
                                    <p:animMotion origin="layout" path="M -3.88889E-6 2.22222E-6 L 0.4323 0.42639 " pathEditMode="relative" rAng="0" ptsTypes="AA">
                                      <p:cBhvr>
                                        <p:cTn id="46" dur="3000" fill="hold"/>
                                        <p:tgtEl>
                                          <p:spTgt spid="433351"/>
                                        </p:tgtEl>
                                        <p:attrNameLst>
                                          <p:attrName>ppt_x</p:attrName>
                                          <p:attrName>ppt_y</p:attrName>
                                        </p:attrNameLst>
                                      </p:cBhvr>
                                      <p:rCtr x="21615" y="21319"/>
                                    </p:animMotion>
                                  </p:childTnLst>
                                </p:cTn>
                              </p:par>
                              <p:par>
                                <p:cTn id="47" presetID="0" presetClass="path" presetSubtype="0" accel="50000" decel="50000" fill="hold" grpId="0" nodeType="withEffect">
                                  <p:stCondLst>
                                    <p:cond delay="0"/>
                                  </p:stCondLst>
                                  <p:childTnLst>
                                    <p:animMotion origin="layout" path="M 3.05556E-6 -4.44444E-6 L 0.42812 0.51528 " pathEditMode="relative" rAng="0" ptsTypes="AA">
                                      <p:cBhvr>
                                        <p:cTn id="48" dur="3000" fill="hold"/>
                                        <p:tgtEl>
                                          <p:spTgt spid="433340"/>
                                        </p:tgtEl>
                                        <p:attrNameLst>
                                          <p:attrName>ppt_x</p:attrName>
                                          <p:attrName>ppt_y</p:attrName>
                                        </p:attrNameLst>
                                      </p:cBhvr>
                                      <p:rCtr x="21406" y="25764"/>
                                    </p:animMotion>
                                  </p:childTnLst>
                                </p:cTn>
                              </p:par>
                              <p:par>
                                <p:cTn id="49" presetID="0" presetClass="path" presetSubtype="0" accel="50000" decel="50000" fill="hold" grpId="0" nodeType="withEffect">
                                  <p:stCondLst>
                                    <p:cond delay="0"/>
                                  </p:stCondLst>
                                  <p:childTnLst>
                                    <p:animMotion origin="layout" path="M -4.44444E-6 3.33333E-6 L 0.44375 0.33055 " pathEditMode="relative" rAng="0" ptsTypes="AA">
                                      <p:cBhvr>
                                        <p:cTn id="50" dur="3000" fill="hold"/>
                                        <p:tgtEl>
                                          <p:spTgt spid="433350"/>
                                        </p:tgtEl>
                                        <p:attrNameLst>
                                          <p:attrName>ppt_x</p:attrName>
                                          <p:attrName>ppt_y</p:attrName>
                                        </p:attrNameLst>
                                      </p:cBhvr>
                                      <p:rCtr x="22187" y="16528"/>
                                    </p:animMotion>
                                  </p:childTnLst>
                                </p:cTn>
                              </p:par>
                              <p:par>
                                <p:cTn id="51" presetID="0" presetClass="path" presetSubtype="0" accel="50000" decel="50000" fill="hold" grpId="0" nodeType="withEffect">
                                  <p:stCondLst>
                                    <p:cond delay="0"/>
                                  </p:stCondLst>
                                  <p:childTnLst>
                                    <p:animMotion origin="layout" path="M -3.88889E-6 1.11111E-6 L 0.35417 0.25416 " pathEditMode="relative" rAng="0" ptsTypes="AA">
                                      <p:cBhvr>
                                        <p:cTn id="52" dur="3000" fill="hold"/>
                                        <p:tgtEl>
                                          <p:spTgt spid="433333"/>
                                        </p:tgtEl>
                                        <p:attrNameLst>
                                          <p:attrName>ppt_x</p:attrName>
                                          <p:attrName>ppt_y</p:attrName>
                                        </p:attrNameLst>
                                      </p:cBhvr>
                                      <p:rCtr x="0" y="0"/>
                                    </p:animMotion>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433379"/>
                                        </p:tgtEl>
                                        <p:attrNameLst>
                                          <p:attrName>style.visibility</p:attrName>
                                        </p:attrNameLst>
                                      </p:cBhvr>
                                      <p:to>
                                        <p:strVal val="visible"/>
                                      </p:to>
                                    </p:set>
                                  </p:childTnLst>
                                </p:cTn>
                              </p:par>
                              <p:par>
                                <p:cTn id="57" presetID="63" presetClass="path" presetSubtype="0" decel="50000" fill="hold" nodeType="withEffect">
                                  <p:stCondLst>
                                    <p:cond delay="0"/>
                                  </p:stCondLst>
                                  <p:childTnLst>
                                    <p:animMotion origin="layout" path="M -0.52257 -1.06383E-6 L 1.94444E-6 -1.06383E-6 " pathEditMode="relative" rAng="0" ptsTypes="AA">
                                      <p:cBhvr>
                                        <p:cTn id="58" dur="1000" fill="hold"/>
                                        <p:tgtEl>
                                          <p:spTgt spid="433379"/>
                                        </p:tgtEl>
                                        <p:attrNameLst>
                                          <p:attrName>ppt_x</p:attrName>
                                          <p:attrName>ppt_y</p:attrName>
                                        </p:attrNameLst>
                                      </p:cBhvr>
                                      <p:rCtr x="26128" y="0"/>
                                    </p:animMotion>
                                  </p:childTnLst>
                                </p:cTn>
                              </p:par>
                              <p:par>
                                <p:cTn id="59" presetID="23" presetClass="entr" presetSubtype="16" fill="hold" nodeType="withEffect">
                                  <p:stCondLst>
                                    <p:cond delay="0"/>
                                  </p:stCondLst>
                                  <p:childTnLst>
                                    <p:set>
                                      <p:cBhvr>
                                        <p:cTn id="60" dur="1" fill="hold">
                                          <p:stCondLst>
                                            <p:cond delay="0"/>
                                          </p:stCondLst>
                                        </p:cTn>
                                        <p:tgtEl>
                                          <p:spTgt spid="433379"/>
                                        </p:tgtEl>
                                        <p:attrNameLst>
                                          <p:attrName>style.visibility</p:attrName>
                                        </p:attrNameLst>
                                      </p:cBhvr>
                                      <p:to>
                                        <p:strVal val="visible"/>
                                      </p:to>
                                    </p:set>
                                    <p:anim calcmode="lin" valueType="num">
                                      <p:cBhvr>
                                        <p:cTn id="61" dur="1000" fill="hold"/>
                                        <p:tgtEl>
                                          <p:spTgt spid="433379"/>
                                        </p:tgtEl>
                                        <p:attrNameLst>
                                          <p:attrName>ppt_w</p:attrName>
                                        </p:attrNameLst>
                                      </p:cBhvr>
                                      <p:tavLst>
                                        <p:tav tm="0">
                                          <p:val>
                                            <p:fltVal val="0"/>
                                          </p:val>
                                        </p:tav>
                                        <p:tav tm="100000">
                                          <p:val>
                                            <p:strVal val="#ppt_w"/>
                                          </p:val>
                                        </p:tav>
                                      </p:tavLst>
                                    </p:anim>
                                    <p:anim calcmode="lin" valueType="num">
                                      <p:cBhvr>
                                        <p:cTn id="62" dur="1000" fill="hold"/>
                                        <p:tgtEl>
                                          <p:spTgt spid="433379"/>
                                        </p:tgtEl>
                                        <p:attrNameLst>
                                          <p:attrName>ppt_h</p:attrName>
                                        </p:attrNameLst>
                                      </p:cBhvr>
                                      <p:tavLst>
                                        <p:tav tm="0">
                                          <p:val>
                                            <p:fltVal val="0"/>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338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33381"/>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33382"/>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4333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330" grpId="0" animBg="1"/>
      <p:bldP spid="433331" grpId="0" animBg="1"/>
      <p:bldP spid="433332" grpId="0" animBg="1"/>
      <p:bldP spid="433333" grpId="0" animBg="1"/>
      <p:bldP spid="433334" grpId="0" animBg="1"/>
      <p:bldP spid="433335" grpId="0" animBg="1"/>
      <p:bldP spid="433336" grpId="0" animBg="1"/>
      <p:bldP spid="433337" grpId="0" animBg="1"/>
      <p:bldP spid="433338" grpId="0" animBg="1"/>
      <p:bldP spid="433339" grpId="0" animBg="1"/>
      <p:bldP spid="433340" grpId="0" animBg="1"/>
      <p:bldP spid="433341" grpId="0" animBg="1"/>
      <p:bldP spid="433342" grpId="0" animBg="1"/>
      <p:bldP spid="433343" grpId="0" animBg="1"/>
      <p:bldP spid="433344" grpId="0" animBg="1"/>
      <p:bldP spid="433345" grpId="0" animBg="1"/>
      <p:bldP spid="433346" grpId="0" animBg="1"/>
      <p:bldP spid="433347" grpId="0" animBg="1"/>
      <p:bldP spid="433348" grpId="0" animBg="1"/>
      <p:bldP spid="433349" grpId="0" animBg="1"/>
      <p:bldP spid="433350" grpId="0" animBg="1"/>
      <p:bldP spid="433351" grpId="0" animBg="1"/>
      <p:bldP spid="433352" grpId="0" animBg="1"/>
      <p:bldP spid="433353" grpId="0" animBg="1"/>
      <p:bldP spid="433380" grpId="0"/>
      <p:bldP spid="433381" grpId="0"/>
      <p:bldP spid="433382" grpId="0"/>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0952" name="Rectangle 8"/>
          <p:cNvSpPr>
            <a:spLocks noChangeArrowheads="1"/>
          </p:cNvSpPr>
          <p:nvPr/>
        </p:nvSpPr>
        <p:spPr bwMode="auto">
          <a:xfrm>
            <a:off x="7850188" y="1214438"/>
            <a:ext cx="757237" cy="58134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endParaRPr lang="en-US" altLang="en-US">
              <a:solidFill>
                <a:srgbClr val="000000"/>
              </a:solidFill>
              <a:cs typeface="Arial" pitchFamily="34" charset="0"/>
            </a:endParaRPr>
          </a:p>
        </p:txBody>
      </p:sp>
      <p:sp>
        <p:nvSpPr>
          <p:cNvPr id="258051" name="Rectangle 7"/>
          <p:cNvSpPr>
            <a:spLocks noChangeArrowheads="1"/>
          </p:cNvSpPr>
          <p:nvPr/>
        </p:nvSpPr>
        <p:spPr bwMode="auto">
          <a:xfrm>
            <a:off x="342900" y="1179513"/>
            <a:ext cx="10556875" cy="644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pt-BR" altLang="en-US" sz="1600">
                <a:solidFill>
                  <a:srgbClr val="000000"/>
                </a:solidFill>
                <a:latin typeface="Courier New" pitchFamily="49" charset="0"/>
                <a:cs typeface="Arial" pitchFamily="34" charset="0"/>
              </a:rPr>
              <a:t>ATOM    122  N   LEU A  13      -3.244  25.808  19.998  1.00 16.96           N</a:t>
            </a:r>
          </a:p>
          <a:p>
            <a:r>
              <a:rPr lang="pt-BR" altLang="en-US" sz="1600">
                <a:solidFill>
                  <a:srgbClr val="000000"/>
                </a:solidFill>
                <a:latin typeface="Courier New" pitchFamily="49" charset="0"/>
                <a:cs typeface="Arial" pitchFamily="34" charset="0"/>
              </a:rPr>
              <a:t>ATOM    123  CA  LEU A  13      -2.877  25.448  21.355  1.00 15.29           C</a:t>
            </a:r>
          </a:p>
          <a:p>
            <a:r>
              <a:rPr lang="pt-BR" altLang="en-US" sz="1600">
                <a:solidFill>
                  <a:srgbClr val="000000"/>
                </a:solidFill>
                <a:latin typeface="Courier New" pitchFamily="49" charset="0"/>
                <a:cs typeface="Arial" pitchFamily="34" charset="0"/>
              </a:rPr>
              <a:t>ATOM    124  C   LEU A  13      -2.792  23.966  21.561  1.00 17.54           C</a:t>
            </a:r>
          </a:p>
          <a:p>
            <a:r>
              <a:rPr lang="pt-BR" altLang="en-US" sz="1600">
                <a:solidFill>
                  <a:srgbClr val="000000"/>
                </a:solidFill>
                <a:latin typeface="Courier New" pitchFamily="49" charset="0"/>
                <a:cs typeface="Arial" pitchFamily="34" charset="0"/>
              </a:rPr>
              <a:t>ATOM    125  O   LEU A  13      -1.814  23.493  22.143  1.00 16.35           O</a:t>
            </a:r>
          </a:p>
          <a:p>
            <a:r>
              <a:rPr lang="pt-BR" altLang="en-US" sz="1600">
                <a:solidFill>
                  <a:srgbClr val="000000"/>
                </a:solidFill>
                <a:latin typeface="Courier New" pitchFamily="49" charset="0"/>
                <a:cs typeface="Arial" pitchFamily="34" charset="0"/>
              </a:rPr>
              <a:t>ATOM    126  CB  LEU A  13      -3.907  26.164  22.268  1.00 18.72           C</a:t>
            </a:r>
          </a:p>
          <a:p>
            <a:r>
              <a:rPr lang="pt-BR" altLang="en-US" sz="1600">
                <a:solidFill>
                  <a:srgbClr val="000000"/>
                </a:solidFill>
                <a:latin typeface="Courier New" pitchFamily="49" charset="0"/>
                <a:cs typeface="Arial" pitchFamily="34" charset="0"/>
              </a:rPr>
              <a:t>ATOM    127  CG  LEU A  13      -3.577  25.982  23.738  1.00 21.19           C</a:t>
            </a:r>
          </a:p>
          <a:p>
            <a:r>
              <a:rPr lang="pt-BR" altLang="en-US" sz="1600">
                <a:solidFill>
                  <a:srgbClr val="000000"/>
                </a:solidFill>
                <a:latin typeface="Courier New" pitchFamily="49" charset="0"/>
                <a:cs typeface="Arial" pitchFamily="34" charset="0"/>
              </a:rPr>
              <a:t>ATOM    128  CD1 LEU A  13      -2.283  26.820  24.019  1.00 19.43           C</a:t>
            </a:r>
          </a:p>
          <a:p>
            <a:r>
              <a:rPr lang="pt-BR" altLang="en-US" sz="1600">
                <a:solidFill>
                  <a:srgbClr val="000000"/>
                </a:solidFill>
                <a:latin typeface="Courier New" pitchFamily="49" charset="0"/>
                <a:cs typeface="Arial" pitchFamily="34" charset="0"/>
              </a:rPr>
              <a:t>ATOM    129  CD2 LEU A  13      -4.702  26.474  24.639  1.00 24.65           C</a:t>
            </a:r>
          </a:p>
          <a:p>
            <a:r>
              <a:rPr lang="pt-BR" altLang="en-US" sz="1600">
                <a:solidFill>
                  <a:srgbClr val="000000"/>
                </a:solidFill>
                <a:latin typeface="Courier New" pitchFamily="49" charset="0"/>
                <a:cs typeface="Arial" pitchFamily="34" charset="0"/>
              </a:rPr>
              <a:t>ATOM    130  N   SER A  14      -3.677  23.149  20.979  1.00 15.96           N</a:t>
            </a:r>
          </a:p>
          <a:p>
            <a:r>
              <a:rPr lang="pt-BR" altLang="en-US" sz="1600">
                <a:solidFill>
                  <a:srgbClr val="000000"/>
                </a:solidFill>
                <a:latin typeface="Courier New" pitchFamily="49" charset="0"/>
                <a:cs typeface="Arial" pitchFamily="34" charset="0"/>
              </a:rPr>
              <a:t>ATOM    131  CA  SER A  14      -3.646  21.711  21.061  1.00 18.26           C</a:t>
            </a:r>
          </a:p>
          <a:p>
            <a:r>
              <a:rPr lang="pt-BR" altLang="en-US" sz="1600">
                <a:solidFill>
                  <a:srgbClr val="000000"/>
                </a:solidFill>
                <a:latin typeface="Courier New" pitchFamily="49" charset="0"/>
                <a:cs typeface="Arial" pitchFamily="34" charset="0"/>
              </a:rPr>
              <a:t>ATOM    132  C   SER A  14      -2.373  21.203  20.360  1.00 18.71           C</a:t>
            </a:r>
          </a:p>
          <a:p>
            <a:r>
              <a:rPr lang="pt-BR" altLang="en-US" sz="1600">
                <a:solidFill>
                  <a:srgbClr val="000000"/>
                </a:solidFill>
                <a:latin typeface="Courier New" pitchFamily="49" charset="0"/>
                <a:cs typeface="Arial" pitchFamily="34" charset="0"/>
              </a:rPr>
              <a:t>ATOM    133  O   SER A  14      -1.747  20.315  20.930  1.00 17.47           O</a:t>
            </a:r>
          </a:p>
          <a:p>
            <a:r>
              <a:rPr lang="pt-BR" altLang="en-US" sz="1600">
                <a:solidFill>
                  <a:srgbClr val="000000"/>
                </a:solidFill>
                <a:latin typeface="Courier New" pitchFamily="49" charset="0"/>
                <a:cs typeface="Arial" pitchFamily="34" charset="0"/>
              </a:rPr>
              <a:t>ATOM    134  CB  SER A  14      -4.875  21.077  20.419  1.00 17.62           C</a:t>
            </a:r>
          </a:p>
          <a:p>
            <a:r>
              <a:rPr lang="pt-BR" altLang="en-US" sz="1600">
                <a:solidFill>
                  <a:srgbClr val="000000"/>
                </a:solidFill>
                <a:latin typeface="Courier New" pitchFamily="49" charset="0"/>
                <a:cs typeface="Arial" pitchFamily="34" charset="0"/>
              </a:rPr>
              <a:t>ATOM    135  OG ASER A  14      -4.825  19.665  20.388  0.50 20.89           O</a:t>
            </a:r>
          </a:p>
          <a:p>
            <a:r>
              <a:rPr lang="pt-BR" altLang="en-US" sz="1600">
                <a:solidFill>
                  <a:srgbClr val="000000"/>
                </a:solidFill>
                <a:latin typeface="Courier New" pitchFamily="49" charset="0"/>
                <a:cs typeface="Arial" pitchFamily="34" charset="0"/>
              </a:rPr>
              <a:t>ATOM    136  OG BSER A  14      -6.027  21.408  21.164  0.50 18.67           O</a:t>
            </a:r>
          </a:p>
          <a:p>
            <a:r>
              <a:rPr lang="pt-BR" altLang="en-US" sz="1600">
                <a:solidFill>
                  <a:srgbClr val="000000"/>
                </a:solidFill>
                <a:latin typeface="Courier New" pitchFamily="49" charset="0"/>
                <a:cs typeface="Arial" pitchFamily="34" charset="0"/>
              </a:rPr>
              <a:t>ATOM    137  N   LYS A  15      -2.045  21.772  19.215  1.00 18.03           N</a:t>
            </a:r>
          </a:p>
          <a:p>
            <a:r>
              <a:rPr lang="pt-BR" altLang="en-US" sz="1600">
                <a:solidFill>
                  <a:srgbClr val="000000"/>
                </a:solidFill>
                <a:latin typeface="Courier New" pitchFamily="49" charset="0"/>
                <a:cs typeface="Arial" pitchFamily="34" charset="0"/>
              </a:rPr>
              <a:t>ATOM    138  CA  LYS A  15      -0.799  21.361  18.555  1.00 18.12           C</a:t>
            </a:r>
          </a:p>
          <a:p>
            <a:r>
              <a:rPr lang="pt-BR" altLang="en-US" sz="1600">
                <a:solidFill>
                  <a:srgbClr val="000000"/>
                </a:solidFill>
                <a:latin typeface="Courier New" pitchFamily="49" charset="0"/>
                <a:cs typeface="Arial" pitchFamily="34" charset="0"/>
              </a:rPr>
              <a:t>ATOM    139  C   LYS A  15       0.446  21.707  19.351  1.00 18.81           C</a:t>
            </a:r>
          </a:p>
          <a:p>
            <a:r>
              <a:rPr lang="pt-BR" altLang="en-US" sz="1600">
                <a:solidFill>
                  <a:srgbClr val="000000"/>
                </a:solidFill>
                <a:latin typeface="Courier New" pitchFamily="49" charset="0"/>
                <a:cs typeface="Arial" pitchFamily="34" charset="0"/>
              </a:rPr>
              <a:t>ATOM    140  O   LYS A  15       1.400  20.948  19.411  1.00 17.77           O</a:t>
            </a:r>
          </a:p>
          <a:p>
            <a:r>
              <a:rPr lang="pt-BR" altLang="en-US" sz="1600">
                <a:solidFill>
                  <a:srgbClr val="000000"/>
                </a:solidFill>
                <a:latin typeface="Courier New" pitchFamily="49" charset="0"/>
                <a:cs typeface="Arial" pitchFamily="34" charset="0"/>
              </a:rPr>
              <a:t>ATOM    141  CB  LYS A  15      -0.700  22.034  17.177  1.00 14.49           C</a:t>
            </a:r>
          </a:p>
          <a:p>
            <a:r>
              <a:rPr lang="pt-BR" altLang="en-US" sz="1600">
                <a:solidFill>
                  <a:srgbClr val="000000"/>
                </a:solidFill>
                <a:latin typeface="Courier New" pitchFamily="49" charset="0"/>
                <a:cs typeface="Arial" pitchFamily="34" charset="0"/>
              </a:rPr>
              <a:t>ATOM    142  CG  LYS A  15      -1.727  21.368  16.256  1.00 16.12           C</a:t>
            </a:r>
          </a:p>
          <a:p>
            <a:r>
              <a:rPr lang="pt-BR" altLang="en-US" sz="1600">
                <a:solidFill>
                  <a:srgbClr val="000000"/>
                </a:solidFill>
                <a:latin typeface="Courier New" pitchFamily="49" charset="0"/>
                <a:cs typeface="Arial" pitchFamily="34" charset="0"/>
              </a:rPr>
              <a:t>ATOM    143  CD  LYS A  15      -1.663  22.147  14.936  1.00 19.40           C</a:t>
            </a:r>
          </a:p>
          <a:p>
            <a:r>
              <a:rPr lang="pt-BR" altLang="en-US" sz="1600">
                <a:solidFill>
                  <a:srgbClr val="000000"/>
                </a:solidFill>
                <a:latin typeface="Courier New" pitchFamily="49" charset="0"/>
                <a:cs typeface="Arial" pitchFamily="34" charset="0"/>
              </a:rPr>
              <a:t>ATOM    144  CE ALYS A  15      -2.725  21.614  13.986  0.50 17.42           C</a:t>
            </a:r>
          </a:p>
          <a:p>
            <a:r>
              <a:rPr lang="pt-BR" altLang="en-US" sz="1600">
                <a:solidFill>
                  <a:srgbClr val="000000"/>
                </a:solidFill>
                <a:latin typeface="Courier New" pitchFamily="49" charset="0"/>
                <a:cs typeface="Arial" pitchFamily="34" charset="0"/>
              </a:rPr>
              <a:t>ATOM    145  CE BLYS A  15      -1.750  21.211  13.750  0.50 17.01           C</a:t>
            </a:r>
          </a:p>
          <a:p>
            <a:r>
              <a:rPr lang="pt-BR" altLang="en-US" sz="1600">
                <a:solidFill>
                  <a:srgbClr val="000000"/>
                </a:solidFill>
                <a:latin typeface="Courier New" pitchFamily="49" charset="0"/>
                <a:cs typeface="Arial" pitchFamily="34" charset="0"/>
              </a:rPr>
              <a:t>ATOM    146  NZ ALYS A  15      -2.346  21.674  12.559  0.50 18.61           N</a:t>
            </a:r>
          </a:p>
          <a:p>
            <a:r>
              <a:rPr lang="pt-BR" altLang="en-US" sz="1600">
                <a:solidFill>
                  <a:srgbClr val="000000"/>
                </a:solidFill>
                <a:latin typeface="Courier New" pitchFamily="49" charset="0"/>
                <a:cs typeface="Arial" pitchFamily="34" charset="0"/>
              </a:rPr>
              <a:t>ATOM    147  NZ BLYS A  15      -3.052  20.513  13.741  0.50 18.76           N</a:t>
            </a:r>
          </a:p>
        </p:txBody>
      </p:sp>
      <p:sp>
        <p:nvSpPr>
          <p:cNvPr id="258052" name="Rectangle 2"/>
          <p:cNvSpPr>
            <a:spLocks noGrp="1" noChangeArrowheads="1"/>
          </p:cNvSpPr>
          <p:nvPr>
            <p:ph type="title"/>
          </p:nvPr>
        </p:nvSpPr>
        <p:spPr>
          <a:xfrm>
            <a:off x="457200" y="134938"/>
            <a:ext cx="8229600" cy="1143000"/>
          </a:xfrm>
        </p:spPr>
        <p:txBody>
          <a:bodyPr/>
          <a:lstStyle/>
          <a:p>
            <a:pPr eaLnBrk="1" hangingPunct="1"/>
            <a:r>
              <a:rPr lang="en-US" altLang="en-US" smtClean="0"/>
              <a:t>“B” factors</a:t>
            </a:r>
          </a:p>
        </p:txBody>
      </p:sp>
    </p:spTree>
    <p:extLst>
      <p:ext uri="{BB962C8B-B14F-4D97-AF65-F5344CB8AC3E}">
        <p14:creationId xmlns:p14="http://schemas.microsoft.com/office/powerpoint/2010/main" val="2462930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09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52"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altLang="en-US" smtClean="0"/>
              <a:t>The B factor</a:t>
            </a:r>
          </a:p>
        </p:txBody>
      </p:sp>
      <p:sp>
        <p:nvSpPr>
          <p:cNvPr id="7171" name="Rectangle 3"/>
          <p:cNvSpPr>
            <a:spLocks noChangeArrowheads="1"/>
          </p:cNvSpPr>
          <p:nvPr/>
        </p:nvSpPr>
        <p:spPr bwMode="auto">
          <a:xfrm>
            <a:off x="0" y="621188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Bragg, W. H. (1914)."XCVII. The intensity of reflexion of X rays by crystals", </a:t>
            </a:r>
            <a:r>
              <a:rPr lang="en-US" altLang="en-US" sz="1800" i="1"/>
              <a:t>Philosophical Magazine Series 6</a:t>
            </a:r>
            <a:r>
              <a:rPr lang="en-US" altLang="en-US" sz="1800"/>
              <a:t> </a:t>
            </a:r>
            <a:r>
              <a:rPr lang="en-US" altLang="en-US" sz="1800" b="1"/>
              <a:t>27</a:t>
            </a:r>
            <a:r>
              <a:rPr lang="en-US" altLang="en-US" sz="1800"/>
              <a:t>, 881-899.   Published May 1 1914</a:t>
            </a:r>
          </a:p>
        </p:txBody>
      </p:sp>
      <p:pic>
        <p:nvPicPr>
          <p:cNvPr id="71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447800"/>
            <a:ext cx="6769100" cy="4497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5602310" y="3618963"/>
            <a:ext cx="296214" cy="2833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1" name="Picture 52" descr="William Henry Bragg 2.jpg"/>
          <p:cNvPicPr>
            <a:picLocks noChangeAspect="1" noChangeArrowheads="1"/>
          </p:cNvPicPr>
          <p:nvPr/>
        </p:nvPicPr>
        <p:blipFill rotWithShape="1">
          <a:blip r:embed="rId3">
            <a:extLst>
              <a:ext uri="{28A0092B-C50C-407E-A947-70E740481C1C}">
                <a14:useLocalDpi xmlns:a14="http://schemas.microsoft.com/office/drawing/2010/main" val="0"/>
              </a:ext>
            </a:extLst>
          </a:blip>
          <a:srcRect l="17460" r="15061" b="35294"/>
          <a:stretch/>
        </p:blipFill>
        <p:spPr bwMode="auto">
          <a:xfrm>
            <a:off x="168040" y="4740522"/>
            <a:ext cx="1081210" cy="1461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201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14"/>
            <a:ext cx="8229600" cy="1143000"/>
          </a:xfrm>
        </p:spPr>
        <p:txBody>
          <a:bodyPr/>
          <a:lstStyle/>
          <a:p>
            <a:r>
              <a:rPr lang="en-US" dirty="0" smtClean="0"/>
              <a:t>B factor from image analysis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2776"/>
            <a:ext cx="9144000" cy="5895224"/>
          </a:xfrm>
          <a:prstGeom prst="rect">
            <a:avLst/>
          </a:prstGeom>
        </p:spPr>
      </p:pic>
      <p:sp>
        <p:nvSpPr>
          <p:cNvPr id="6" name="TextBox 5"/>
          <p:cNvSpPr txBox="1"/>
          <p:nvPr/>
        </p:nvSpPr>
        <p:spPr>
          <a:xfrm>
            <a:off x="152400" y="1143000"/>
            <a:ext cx="1271502" cy="461665"/>
          </a:xfrm>
          <a:prstGeom prst="rect">
            <a:avLst/>
          </a:prstGeom>
          <a:noFill/>
        </p:spPr>
        <p:txBody>
          <a:bodyPr wrap="none" rtlCol="0">
            <a:spAutoFit/>
          </a:bodyPr>
          <a:lstStyle/>
          <a:p>
            <a:pPr fontAlgn="auto">
              <a:spcBef>
                <a:spcPts val="0"/>
              </a:spcBef>
              <a:spcAft>
                <a:spcPts val="0"/>
              </a:spcAft>
            </a:pPr>
            <a:r>
              <a:rPr lang="en-US" sz="2400" b="1" dirty="0" smtClean="0">
                <a:solidFill>
                  <a:prstClr val="black"/>
                </a:solidFill>
                <a:cs typeface="Arial" panose="020B0604020202020204" pitchFamily="34" charset="0"/>
              </a:rPr>
              <a:t>B = 500</a:t>
            </a:r>
            <a:endParaRPr lang="en-US" sz="2400" b="1" dirty="0">
              <a:solidFill>
                <a:prstClr val="black"/>
              </a:solidFill>
              <a:cs typeface="Arial" panose="020B0604020202020204" pitchFamily="34" charset="0"/>
            </a:endParaRPr>
          </a:p>
        </p:txBody>
      </p:sp>
      <p:sp>
        <p:nvSpPr>
          <p:cNvPr id="7" name="Oval 6"/>
          <p:cNvSpPr/>
          <p:nvPr/>
        </p:nvSpPr>
        <p:spPr>
          <a:xfrm>
            <a:off x="2148840" y="4820194"/>
            <a:ext cx="457200" cy="457200"/>
          </a:xfrm>
          <a:prstGeom prst="ellipse">
            <a:avLst/>
          </a:prstGeom>
          <a:gradFill flip="none" rotWithShape="1">
            <a:gsLst>
              <a:gs pos="0">
                <a:schemeClr val="bg1"/>
              </a:gs>
              <a:gs pos="52000">
                <a:srgbClr val="FFFFFF"/>
              </a:gs>
              <a:gs pos="91000">
                <a:srgbClr val="FFFFFF">
                  <a:alpha val="2100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rial" panose="020B0604020202020204" pitchFamily="34" charset="0"/>
            </a:endParaRPr>
          </a:p>
        </p:txBody>
      </p:sp>
      <p:grpSp>
        <p:nvGrpSpPr>
          <p:cNvPr id="16" name="Group 15"/>
          <p:cNvGrpSpPr/>
          <p:nvPr/>
        </p:nvGrpSpPr>
        <p:grpSpPr>
          <a:xfrm>
            <a:off x="2167000" y="4805363"/>
            <a:ext cx="476188" cy="469106"/>
            <a:chOff x="2167000" y="4805363"/>
            <a:chExt cx="476188" cy="469106"/>
          </a:xfrm>
        </p:grpSpPr>
        <p:cxnSp>
          <p:nvCxnSpPr>
            <p:cNvPr id="9" name="Straight Connector 8"/>
            <p:cNvCxnSpPr/>
            <p:nvPr/>
          </p:nvCxnSpPr>
          <p:spPr>
            <a:xfrm>
              <a:off x="2405059" y="4805363"/>
              <a:ext cx="0" cy="4691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167000" y="5043489"/>
              <a:ext cx="4761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06470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14"/>
            <a:ext cx="8229600" cy="1143000"/>
          </a:xfrm>
        </p:spPr>
        <p:txBody>
          <a:bodyPr/>
          <a:lstStyle/>
          <a:p>
            <a:r>
              <a:rPr lang="en-US" dirty="0"/>
              <a:t>B factor from image analysis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2776"/>
            <a:ext cx="9144000" cy="5895224"/>
          </a:xfrm>
          <a:prstGeom prst="rect">
            <a:avLst/>
          </a:prstGeom>
        </p:spPr>
      </p:pic>
      <p:sp>
        <p:nvSpPr>
          <p:cNvPr id="6" name="TextBox 5"/>
          <p:cNvSpPr txBox="1"/>
          <p:nvPr/>
        </p:nvSpPr>
        <p:spPr>
          <a:xfrm>
            <a:off x="152400" y="1143000"/>
            <a:ext cx="1099981" cy="461665"/>
          </a:xfrm>
          <a:prstGeom prst="rect">
            <a:avLst/>
          </a:prstGeom>
          <a:noFill/>
        </p:spPr>
        <p:txBody>
          <a:bodyPr wrap="none" rtlCol="0">
            <a:spAutoFit/>
          </a:bodyPr>
          <a:lstStyle/>
          <a:p>
            <a:pPr fontAlgn="auto">
              <a:spcBef>
                <a:spcPts val="0"/>
              </a:spcBef>
              <a:spcAft>
                <a:spcPts val="0"/>
              </a:spcAft>
            </a:pPr>
            <a:r>
              <a:rPr lang="en-US" sz="2400" b="1" dirty="0" smtClean="0">
                <a:solidFill>
                  <a:prstClr val="black"/>
                </a:solidFill>
                <a:cs typeface="Arial" panose="020B0604020202020204" pitchFamily="34" charset="0"/>
              </a:rPr>
              <a:t>B = 20</a:t>
            </a:r>
            <a:endParaRPr lang="en-US" sz="2400" b="1" dirty="0">
              <a:solidFill>
                <a:prstClr val="black"/>
              </a:solidFill>
              <a:cs typeface="Arial" panose="020B0604020202020204" pitchFamily="34" charset="0"/>
            </a:endParaRPr>
          </a:p>
        </p:txBody>
      </p:sp>
      <p:sp>
        <p:nvSpPr>
          <p:cNvPr id="7" name="Oval 6"/>
          <p:cNvSpPr/>
          <p:nvPr/>
        </p:nvSpPr>
        <p:spPr>
          <a:xfrm>
            <a:off x="2148840" y="4820194"/>
            <a:ext cx="457200" cy="457200"/>
          </a:xfrm>
          <a:prstGeom prst="ellipse">
            <a:avLst/>
          </a:prstGeom>
          <a:gradFill flip="none" rotWithShape="1">
            <a:gsLst>
              <a:gs pos="0">
                <a:schemeClr val="bg1"/>
              </a:gs>
              <a:gs pos="52000">
                <a:srgbClr val="FFFFFF"/>
              </a:gs>
              <a:gs pos="91000">
                <a:srgbClr val="FFFFFF">
                  <a:alpha val="2100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rial" panose="020B0604020202020204" pitchFamily="34" charset="0"/>
            </a:endParaRPr>
          </a:p>
        </p:txBody>
      </p:sp>
      <p:grpSp>
        <p:nvGrpSpPr>
          <p:cNvPr id="8" name="Group 7"/>
          <p:cNvGrpSpPr/>
          <p:nvPr/>
        </p:nvGrpSpPr>
        <p:grpSpPr>
          <a:xfrm>
            <a:off x="2167000" y="4805363"/>
            <a:ext cx="476188" cy="469106"/>
            <a:chOff x="2167000" y="4805363"/>
            <a:chExt cx="476188" cy="469106"/>
          </a:xfrm>
        </p:grpSpPr>
        <p:cxnSp>
          <p:nvCxnSpPr>
            <p:cNvPr id="9" name="Straight Connector 8"/>
            <p:cNvCxnSpPr/>
            <p:nvPr/>
          </p:nvCxnSpPr>
          <p:spPr>
            <a:xfrm>
              <a:off x="2405059" y="4805363"/>
              <a:ext cx="0" cy="4691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167000" y="5043489"/>
              <a:ext cx="4761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17795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743550935"/>
              </p:ext>
            </p:extLst>
          </p:nvPr>
        </p:nvGraphicFramePr>
        <p:xfrm>
          <a:off x="529679" y="381000"/>
          <a:ext cx="8538121" cy="5897941"/>
        </p:xfrm>
        <a:graphic>
          <a:graphicData uri="http://schemas.openxmlformats.org/presentationml/2006/ole">
            <mc:AlternateContent xmlns:mc="http://schemas.openxmlformats.org/markup-compatibility/2006">
              <mc:Choice xmlns:v="urn:schemas-microsoft-com:vml" Requires="v">
                <p:oleObj spid="_x0000_s794672" name="Chart" r:id="rId3" imgW="7115101" imgH="4914951" progId="MSGraph.Chart.8">
                  <p:embed followColorScheme="full"/>
                </p:oleObj>
              </mc:Choice>
              <mc:Fallback>
                <p:oleObj name="Chart" r:id="rId3" imgW="7115101" imgH="4914951" progId="MSGraph.Chart.8">
                  <p:embed followColorScheme="full"/>
                  <p:pic>
                    <p:nvPicPr>
                      <p:cNvPr id="0" name=""/>
                      <p:cNvPicPr>
                        <a:picLocks noChangeAspect="1" noChangeArrowheads="1"/>
                      </p:cNvPicPr>
                      <p:nvPr/>
                    </p:nvPicPr>
                    <p:blipFill>
                      <a:blip r:embed="rId4"/>
                      <a:srcRect/>
                      <a:stretch>
                        <a:fillRect/>
                      </a:stretch>
                    </p:blipFill>
                    <p:spPr bwMode="auto">
                      <a:xfrm>
                        <a:off x="529679" y="381000"/>
                        <a:ext cx="8538121" cy="5897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370048" y="6290124"/>
            <a:ext cx="45400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Crystal diameter (micron)</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886631" y="3263090"/>
            <a:ext cx="26420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Resolution (Å)</a:t>
            </a:r>
            <a:endParaRPr lang="en-US" altLang="en-US" sz="2800" b="1" dirty="0">
              <a:solidFill>
                <a:prstClr val="black"/>
              </a:solidFill>
              <a:latin typeface="Arial" panose="020B0604020202020204" pitchFamily="34" charset="0"/>
            </a:endParaRPr>
          </a:p>
        </p:txBody>
      </p:sp>
      <p:sp>
        <p:nvSpPr>
          <p:cNvPr id="3" name="Rounded Rectangle 2"/>
          <p:cNvSpPr/>
          <p:nvPr/>
        </p:nvSpPr>
        <p:spPr>
          <a:xfrm rot="18273637">
            <a:off x="2013955" y="1691001"/>
            <a:ext cx="841828" cy="20384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black"/>
                </a:solidFill>
                <a:latin typeface="Arial" panose="020B0604020202020204" pitchFamily="34" charset="0"/>
                <a:cs typeface="Arial" panose="020B0604020202020204" pitchFamily="34" charset="0"/>
              </a:rPr>
              <a:t>B = 0</a:t>
            </a:r>
            <a:endParaRPr lang="en-US" b="1" dirty="0">
              <a:solidFill>
                <a:prstClr val="black"/>
              </a:solidFill>
              <a:latin typeface="Arial" panose="020B0604020202020204" pitchFamily="34" charset="0"/>
              <a:cs typeface="Arial" panose="020B0604020202020204" pitchFamily="34" charset="0"/>
            </a:endParaRPr>
          </a:p>
        </p:txBody>
      </p:sp>
      <p:sp>
        <p:nvSpPr>
          <p:cNvPr id="7" name="Rounded Rectangle 6"/>
          <p:cNvSpPr/>
          <p:nvPr/>
        </p:nvSpPr>
        <p:spPr>
          <a:xfrm rot="20348632">
            <a:off x="3375698" y="1549442"/>
            <a:ext cx="962468" cy="1716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black"/>
                </a:solidFill>
                <a:latin typeface="Arial" panose="020B0604020202020204" pitchFamily="34" charset="0"/>
                <a:cs typeface="Arial" panose="020B0604020202020204" pitchFamily="34" charset="0"/>
              </a:rPr>
              <a:t>B = 20</a:t>
            </a:r>
            <a:endParaRPr lang="en-US" b="1" dirty="0">
              <a:solidFill>
                <a:prstClr val="black"/>
              </a:solidFill>
              <a:latin typeface="Arial" panose="020B0604020202020204" pitchFamily="34" charset="0"/>
              <a:cs typeface="Arial" panose="020B0604020202020204" pitchFamily="34" charset="0"/>
            </a:endParaRPr>
          </a:p>
        </p:txBody>
      </p:sp>
      <p:sp>
        <p:nvSpPr>
          <p:cNvPr id="8" name="Rounded Rectangle 7"/>
          <p:cNvSpPr/>
          <p:nvPr/>
        </p:nvSpPr>
        <p:spPr>
          <a:xfrm rot="20797676">
            <a:off x="4533450" y="1649221"/>
            <a:ext cx="950550"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black"/>
                </a:solidFill>
                <a:latin typeface="Arial" panose="020B0604020202020204" pitchFamily="34" charset="0"/>
                <a:cs typeface="Arial" panose="020B0604020202020204" pitchFamily="34" charset="0"/>
              </a:rPr>
              <a:t>B = 60</a:t>
            </a:r>
            <a:endParaRPr lang="en-US" b="1" dirty="0">
              <a:solidFill>
                <a:prstClr val="black"/>
              </a:solidFill>
              <a:latin typeface="Arial" panose="020B0604020202020204" pitchFamily="34" charset="0"/>
              <a:cs typeface="Arial" panose="020B0604020202020204" pitchFamily="34" charset="0"/>
            </a:endParaRPr>
          </a:p>
        </p:txBody>
      </p:sp>
      <p:sp>
        <p:nvSpPr>
          <p:cNvPr id="9" name="Rounded Rectangle 8"/>
          <p:cNvSpPr/>
          <p:nvPr/>
        </p:nvSpPr>
        <p:spPr>
          <a:xfrm rot="21117235">
            <a:off x="5601982" y="2002100"/>
            <a:ext cx="1049650"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black"/>
                </a:solidFill>
                <a:latin typeface="Arial" panose="020B0604020202020204" pitchFamily="34" charset="0"/>
                <a:cs typeface="Arial" panose="020B0604020202020204" pitchFamily="34" charset="0"/>
              </a:rPr>
              <a:t>B = 170</a:t>
            </a:r>
            <a:endParaRPr lang="en-US" b="1" dirty="0">
              <a:solidFill>
                <a:prstClr val="black"/>
              </a:solidFill>
              <a:latin typeface="Arial" panose="020B0604020202020204" pitchFamily="34" charset="0"/>
              <a:cs typeface="Arial" panose="020B0604020202020204" pitchFamily="34" charset="0"/>
            </a:endParaRPr>
          </a:p>
        </p:txBody>
      </p:sp>
      <p:sp>
        <p:nvSpPr>
          <p:cNvPr id="10" name="Rounded Rectangle 9"/>
          <p:cNvSpPr/>
          <p:nvPr/>
        </p:nvSpPr>
        <p:spPr>
          <a:xfrm rot="21082296">
            <a:off x="5601348" y="2480450"/>
            <a:ext cx="1138005"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black"/>
                </a:solidFill>
                <a:latin typeface="Arial" panose="020B0604020202020204" pitchFamily="34" charset="0"/>
                <a:cs typeface="Arial" panose="020B0604020202020204" pitchFamily="34" charset="0"/>
              </a:rPr>
              <a:t>B = 330</a:t>
            </a:r>
            <a:endParaRPr lang="en-US" b="1" dirty="0">
              <a:solidFill>
                <a:prstClr val="black"/>
              </a:solidFill>
              <a:latin typeface="Arial" panose="020B0604020202020204" pitchFamily="34" charset="0"/>
              <a:cs typeface="Arial" panose="020B0604020202020204" pitchFamily="34" charset="0"/>
            </a:endParaRPr>
          </a:p>
        </p:txBody>
      </p:sp>
      <p:sp>
        <p:nvSpPr>
          <p:cNvPr id="11" name="Rounded Rectangle 10"/>
          <p:cNvSpPr/>
          <p:nvPr/>
        </p:nvSpPr>
        <p:spPr>
          <a:xfrm rot="21002143">
            <a:off x="5630376" y="2974617"/>
            <a:ext cx="1138005"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black"/>
                </a:solidFill>
                <a:latin typeface="Arial" panose="020B0604020202020204" pitchFamily="34" charset="0"/>
                <a:cs typeface="Arial" panose="020B0604020202020204" pitchFamily="34" charset="0"/>
              </a:rPr>
              <a:t>B = 560</a:t>
            </a:r>
            <a:endParaRPr lang="en-US" b="1" dirty="0">
              <a:solidFill>
                <a:prstClr val="black"/>
              </a:solidFill>
              <a:latin typeface="Arial" panose="020B0604020202020204" pitchFamily="34" charset="0"/>
              <a:cs typeface="Arial" panose="020B0604020202020204" pitchFamily="34" charset="0"/>
            </a:endParaRPr>
          </a:p>
        </p:txBody>
      </p:sp>
      <p:sp>
        <p:nvSpPr>
          <p:cNvPr id="12" name="Rounded Rectangle 11"/>
          <p:cNvSpPr/>
          <p:nvPr/>
        </p:nvSpPr>
        <p:spPr>
          <a:xfrm rot="20842646">
            <a:off x="5664167" y="3473996"/>
            <a:ext cx="1138005"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black"/>
                </a:solidFill>
                <a:latin typeface="Arial" panose="020B0604020202020204" pitchFamily="34" charset="0"/>
                <a:cs typeface="Arial" panose="020B0604020202020204" pitchFamily="34" charset="0"/>
              </a:rPr>
              <a:t>B = 850</a:t>
            </a:r>
            <a:endParaRPr lang="en-US" b="1" dirty="0">
              <a:solidFill>
                <a:prstClr val="black"/>
              </a:solidFill>
              <a:latin typeface="Arial" panose="020B0604020202020204" pitchFamily="34" charset="0"/>
              <a:cs typeface="Arial" panose="020B0604020202020204" pitchFamily="34" charset="0"/>
            </a:endParaRPr>
          </a:p>
        </p:txBody>
      </p:sp>
      <p:sp>
        <p:nvSpPr>
          <p:cNvPr id="2" name="TextBox 1"/>
          <p:cNvSpPr txBox="1"/>
          <p:nvPr/>
        </p:nvSpPr>
        <p:spPr>
          <a:xfrm>
            <a:off x="928914" y="0"/>
            <a:ext cx="7687297" cy="707886"/>
          </a:xfrm>
          <a:prstGeom prst="rect">
            <a:avLst/>
          </a:prstGeom>
          <a:noFill/>
        </p:spPr>
        <p:txBody>
          <a:bodyPr wrap="none" rtlCol="0">
            <a:spAutoFit/>
          </a:bodyPr>
          <a:lstStyle/>
          <a:p>
            <a:pPr fontAlgn="auto">
              <a:spcBef>
                <a:spcPts val="0"/>
              </a:spcBef>
              <a:spcAft>
                <a:spcPts val="0"/>
              </a:spcAft>
            </a:pPr>
            <a:r>
              <a:rPr lang="en-US" sz="4000" dirty="0" smtClean="0">
                <a:solidFill>
                  <a:prstClr val="black"/>
                </a:solidFill>
              </a:rPr>
              <a:t>Bigger is better, but not by much</a:t>
            </a:r>
            <a:endParaRPr lang="en-US" sz="4000" dirty="0">
              <a:solidFill>
                <a:prstClr val="black"/>
              </a:solidFill>
            </a:endParaRPr>
          </a:p>
        </p:txBody>
      </p:sp>
    </p:spTree>
    <p:extLst>
      <p:ext uri="{BB962C8B-B14F-4D97-AF65-F5344CB8AC3E}">
        <p14:creationId xmlns:p14="http://schemas.microsoft.com/office/powerpoint/2010/main" val="2072642964"/>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648392" y="1496311"/>
            <a:ext cx="7847215" cy="4662815"/>
          </a:xfrm>
          <a:prstGeom prst="rect">
            <a:avLst/>
          </a:prstGeom>
          <a:noFill/>
        </p:spPr>
        <p:txBody>
          <a:bodyPr wrap="square" rtlCol="0">
            <a:spAutoFit/>
          </a:bodyPr>
          <a:lstStyle/>
          <a:p>
            <a:pPr algn="ctr">
              <a:lnSpc>
                <a:spcPct val="150000"/>
              </a:lnSpc>
            </a:pPr>
            <a:r>
              <a:rPr lang="en-US" sz="6600" kern="0" dirty="0" smtClean="0">
                <a:solidFill>
                  <a:srgbClr val="000000"/>
                </a:solidFill>
                <a:latin typeface="Arial"/>
                <a:ea typeface="+mj-ea"/>
                <a:cs typeface="+mj-cs"/>
              </a:rPr>
              <a:t>disorder</a:t>
            </a:r>
          </a:p>
          <a:p>
            <a:pPr algn="ctr">
              <a:lnSpc>
                <a:spcPct val="150000"/>
              </a:lnSpc>
            </a:pPr>
            <a:r>
              <a:rPr lang="en-US" sz="6600" kern="0" dirty="0" smtClean="0">
                <a:solidFill>
                  <a:srgbClr val="000000"/>
                </a:solidFill>
                <a:latin typeface="Arial"/>
                <a:ea typeface="+mj-ea"/>
                <a:cs typeface="+mj-cs"/>
              </a:rPr>
              <a:t>+ averaging</a:t>
            </a:r>
          </a:p>
          <a:p>
            <a:pPr algn="ctr">
              <a:lnSpc>
                <a:spcPct val="150000"/>
              </a:lnSpc>
            </a:pPr>
            <a:r>
              <a:rPr lang="en-US" sz="6600" kern="0" dirty="0" smtClean="0">
                <a:solidFill>
                  <a:srgbClr val="000000"/>
                </a:solidFill>
                <a:latin typeface="Arial"/>
                <a:ea typeface="+mj-ea"/>
                <a:cs typeface="+mj-cs"/>
              </a:rPr>
              <a:t>= poor resolution</a:t>
            </a:r>
            <a:endParaRPr lang="en-US" sz="1400" dirty="0"/>
          </a:p>
        </p:txBody>
      </p:sp>
      <p:sp>
        <p:nvSpPr>
          <p:cNvPr id="6" name="TextBox 5"/>
          <p:cNvSpPr txBox="1"/>
          <p:nvPr/>
        </p:nvSpPr>
        <p:spPr>
          <a:xfrm>
            <a:off x="0" y="315879"/>
            <a:ext cx="9144000" cy="707886"/>
          </a:xfrm>
          <a:prstGeom prst="rect">
            <a:avLst/>
          </a:prstGeom>
          <a:noFill/>
        </p:spPr>
        <p:txBody>
          <a:bodyPr wrap="square" rtlCol="0">
            <a:spAutoFit/>
          </a:bodyPr>
          <a:lstStyle/>
          <a:p>
            <a:pPr algn="ctr"/>
            <a:r>
              <a:rPr lang="en-US" sz="4000" b="1" dirty="0" smtClean="0"/>
              <a:t>Diffraction Take-Home Lesson:</a:t>
            </a:r>
            <a:endParaRPr lang="en-US" sz="4000" b="1" dirty="0"/>
          </a:p>
        </p:txBody>
      </p:sp>
    </p:spTree>
    <p:extLst>
      <p:ext uri="{BB962C8B-B14F-4D97-AF65-F5344CB8AC3E}">
        <p14:creationId xmlns:p14="http://schemas.microsoft.com/office/powerpoint/2010/main" val="1489030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Causes Disorder?</a:t>
            </a:r>
            <a:endParaRPr lang="en-US" b="1" dirty="0"/>
          </a:p>
        </p:txBody>
      </p:sp>
      <p:sp>
        <p:nvSpPr>
          <p:cNvPr id="3" name="Content Placeholder 2"/>
          <p:cNvSpPr>
            <a:spLocks noGrp="1"/>
          </p:cNvSpPr>
          <p:nvPr>
            <p:ph idx="1"/>
          </p:nvPr>
        </p:nvSpPr>
        <p:spPr>
          <a:xfrm>
            <a:off x="1180406" y="1600200"/>
            <a:ext cx="7506393" cy="4525963"/>
          </a:xfrm>
        </p:spPr>
        <p:txBody>
          <a:bodyPr/>
          <a:lstStyle/>
          <a:p>
            <a:r>
              <a:rPr lang="en-US" sz="4000" dirty="0" smtClean="0"/>
              <a:t>Function</a:t>
            </a:r>
          </a:p>
          <a:p>
            <a:r>
              <a:rPr lang="en-US" sz="4000" dirty="0" smtClean="0"/>
              <a:t>Radiation damage</a:t>
            </a:r>
          </a:p>
          <a:p>
            <a:r>
              <a:rPr lang="en-US" sz="4000" dirty="0" err="1"/>
              <a:t>M</a:t>
            </a:r>
            <a:r>
              <a:rPr lang="en-US" sz="4000" dirty="0" err="1" smtClean="0"/>
              <a:t>osaicity</a:t>
            </a:r>
            <a:endParaRPr lang="en-US" sz="4000" dirty="0" smtClean="0"/>
          </a:p>
          <a:p>
            <a:r>
              <a:rPr lang="en-US" sz="4000" dirty="0" smtClean="0"/>
              <a:t>Strain</a:t>
            </a:r>
          </a:p>
          <a:p>
            <a:r>
              <a:rPr lang="en-US" sz="4000" dirty="0" err="1" smtClean="0"/>
              <a:t>Xtal</a:t>
            </a:r>
            <a:r>
              <a:rPr lang="en-US" sz="4000" dirty="0" smtClean="0"/>
              <a:t> abuse</a:t>
            </a:r>
          </a:p>
          <a:p>
            <a:r>
              <a:rPr lang="en-US" sz="4000" dirty="0" smtClean="0"/>
              <a:t>Dehydration</a:t>
            </a:r>
          </a:p>
          <a:p>
            <a:endParaRPr lang="en-US" dirty="0" smtClean="0"/>
          </a:p>
          <a:p>
            <a:endParaRPr lang="en-US" dirty="0"/>
          </a:p>
        </p:txBody>
      </p:sp>
    </p:spTree>
    <p:extLst>
      <p:ext uri="{BB962C8B-B14F-4D97-AF65-F5344CB8AC3E}">
        <p14:creationId xmlns:p14="http://schemas.microsoft.com/office/powerpoint/2010/main" val="288551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Causes Disorder?</a:t>
            </a:r>
            <a:endParaRPr lang="en-US" b="1" dirty="0"/>
          </a:p>
        </p:txBody>
      </p:sp>
      <p:sp>
        <p:nvSpPr>
          <p:cNvPr id="3" name="Content Placeholder 2"/>
          <p:cNvSpPr>
            <a:spLocks noGrp="1"/>
          </p:cNvSpPr>
          <p:nvPr>
            <p:ph idx="1"/>
          </p:nvPr>
        </p:nvSpPr>
        <p:spPr>
          <a:xfrm>
            <a:off x="1180406" y="1600200"/>
            <a:ext cx="7506393" cy="4525963"/>
          </a:xfrm>
        </p:spPr>
        <p:txBody>
          <a:bodyPr/>
          <a:lstStyle/>
          <a:p>
            <a:r>
              <a:rPr lang="en-US" sz="4000" dirty="0" smtClean="0">
                <a:solidFill>
                  <a:srgbClr val="FF0000"/>
                </a:solidFill>
              </a:rPr>
              <a:t>Function</a:t>
            </a:r>
          </a:p>
          <a:p>
            <a:r>
              <a:rPr lang="en-US" sz="4000" dirty="0" smtClean="0"/>
              <a:t>Radiation damage</a:t>
            </a:r>
          </a:p>
          <a:p>
            <a:r>
              <a:rPr lang="en-US" sz="4000" dirty="0" err="1"/>
              <a:t>M</a:t>
            </a:r>
            <a:r>
              <a:rPr lang="en-US" sz="4000" dirty="0" err="1" smtClean="0"/>
              <a:t>osaicity</a:t>
            </a:r>
            <a:endParaRPr lang="en-US" sz="4000" dirty="0" smtClean="0"/>
          </a:p>
          <a:p>
            <a:r>
              <a:rPr lang="en-US" sz="4000" dirty="0" smtClean="0"/>
              <a:t>Strain</a:t>
            </a:r>
          </a:p>
          <a:p>
            <a:r>
              <a:rPr lang="en-US" sz="4000" dirty="0" err="1" smtClean="0"/>
              <a:t>Xtal</a:t>
            </a:r>
            <a:r>
              <a:rPr lang="en-US" sz="4000" dirty="0" smtClean="0"/>
              <a:t> abuse</a:t>
            </a:r>
          </a:p>
          <a:p>
            <a:r>
              <a:rPr lang="en-US" sz="4000" dirty="0" smtClean="0"/>
              <a:t>Dehydration</a:t>
            </a:r>
          </a:p>
          <a:p>
            <a:endParaRPr lang="en-US" dirty="0" smtClean="0"/>
          </a:p>
          <a:p>
            <a:endParaRPr lang="en-US" dirty="0"/>
          </a:p>
        </p:txBody>
      </p:sp>
    </p:spTree>
    <p:extLst>
      <p:ext uri="{BB962C8B-B14F-4D97-AF65-F5344CB8AC3E}">
        <p14:creationId xmlns:p14="http://schemas.microsoft.com/office/powerpoint/2010/main" val="7075766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85800" y="0"/>
            <a:ext cx="7772400" cy="1143000"/>
          </a:xfrm>
          <a:noFill/>
        </p:spPr>
        <p:txBody>
          <a:bodyPr/>
          <a:lstStyle/>
          <a:p>
            <a:pPr eaLnBrk="1" hangingPunct="1"/>
            <a:r>
              <a:rPr lang="en-US" altLang="en-US" sz="7200" dirty="0" smtClean="0">
                <a:solidFill>
                  <a:srgbClr val="00A400"/>
                </a:solidFill>
              </a:rPr>
              <a:t>signal</a:t>
            </a:r>
            <a:r>
              <a:rPr lang="en-US" altLang="en-US" sz="7200" dirty="0" smtClean="0"/>
              <a:t> </a:t>
            </a:r>
            <a:r>
              <a:rPr lang="en-US" altLang="en-US" sz="4800" i="1" dirty="0" smtClean="0"/>
              <a:t>vs</a:t>
            </a:r>
            <a:r>
              <a:rPr lang="en-US" altLang="en-US" sz="7200" dirty="0" smtClean="0"/>
              <a:t> </a:t>
            </a:r>
            <a:r>
              <a:rPr lang="en-US" altLang="en-US" sz="7200" dirty="0" smtClean="0">
                <a:solidFill>
                  <a:srgbClr val="FF0000"/>
                </a:solidFill>
              </a:rPr>
              <a:t>noise</a:t>
            </a:r>
          </a:p>
        </p:txBody>
      </p:sp>
      <p:sp>
        <p:nvSpPr>
          <p:cNvPr id="81923" name="Freeform 3"/>
          <p:cNvSpPr>
            <a:spLocks/>
          </p:cNvSpPr>
          <p:nvPr/>
        </p:nvSpPr>
        <p:spPr bwMode="auto">
          <a:xfrm>
            <a:off x="6553200" y="1631950"/>
            <a:ext cx="2438400" cy="287338"/>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24" name="Freeform 4"/>
          <p:cNvSpPr>
            <a:spLocks/>
          </p:cNvSpPr>
          <p:nvPr/>
        </p:nvSpPr>
        <p:spPr bwMode="auto">
          <a:xfrm>
            <a:off x="-762000" y="152400"/>
            <a:ext cx="3124200" cy="20320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25" name="Freeform 5"/>
          <p:cNvSpPr>
            <a:spLocks/>
          </p:cNvSpPr>
          <p:nvPr/>
        </p:nvSpPr>
        <p:spPr bwMode="auto">
          <a:xfrm>
            <a:off x="6562725" y="3124200"/>
            <a:ext cx="2438400" cy="10287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26" name="Freeform 6"/>
          <p:cNvSpPr>
            <a:spLocks/>
          </p:cNvSpPr>
          <p:nvPr/>
        </p:nvSpPr>
        <p:spPr bwMode="auto">
          <a:xfrm>
            <a:off x="-752475" y="2743200"/>
            <a:ext cx="3124200" cy="14224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27" name="Freeform 7"/>
          <p:cNvSpPr>
            <a:spLocks/>
          </p:cNvSpPr>
          <p:nvPr/>
        </p:nvSpPr>
        <p:spPr bwMode="auto">
          <a:xfrm>
            <a:off x="6562725" y="5129213"/>
            <a:ext cx="2438400" cy="12954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28" name="Freeform 8"/>
          <p:cNvSpPr>
            <a:spLocks/>
          </p:cNvSpPr>
          <p:nvPr/>
        </p:nvSpPr>
        <p:spPr bwMode="auto">
          <a:xfrm>
            <a:off x="-752475" y="5449888"/>
            <a:ext cx="3124200" cy="515937"/>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29" name="Text Box 9"/>
          <p:cNvSpPr txBox="1">
            <a:spLocks noChangeArrowheads="1"/>
          </p:cNvSpPr>
          <p:nvPr/>
        </p:nvSpPr>
        <p:spPr bwMode="auto">
          <a:xfrm>
            <a:off x="2798763" y="1317625"/>
            <a:ext cx="3448050"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4400">
                <a:solidFill>
                  <a:srgbClr val="006600"/>
                </a:solidFill>
              </a:rPr>
              <a:t>easy</a:t>
            </a:r>
          </a:p>
          <a:p>
            <a:pPr algn="ctr" eaLnBrk="1" hangingPunct="1">
              <a:spcBef>
                <a:spcPct val="50000"/>
              </a:spcBef>
            </a:pPr>
            <a:endParaRPr lang="en-US" altLang="en-US" sz="4400">
              <a:solidFill>
                <a:srgbClr val="006600"/>
              </a:solidFill>
            </a:endParaRPr>
          </a:p>
          <a:p>
            <a:pPr algn="ctr" eaLnBrk="1" hangingPunct="1">
              <a:spcBef>
                <a:spcPct val="50000"/>
              </a:spcBef>
            </a:pPr>
            <a:r>
              <a:rPr lang="en-US" altLang="en-US" sz="4400">
                <a:solidFill>
                  <a:srgbClr val="CC9900"/>
                </a:solidFill>
              </a:rPr>
              <a:t>hard</a:t>
            </a:r>
          </a:p>
          <a:p>
            <a:pPr algn="ctr" eaLnBrk="1" hangingPunct="1">
              <a:spcBef>
                <a:spcPct val="50000"/>
              </a:spcBef>
            </a:pPr>
            <a:endParaRPr lang="en-US" altLang="en-US" sz="4400">
              <a:solidFill>
                <a:srgbClr val="000000"/>
              </a:solidFill>
            </a:endParaRPr>
          </a:p>
          <a:p>
            <a:pPr algn="ctr" eaLnBrk="1" hangingPunct="1">
              <a:spcBef>
                <a:spcPct val="50000"/>
              </a:spcBef>
            </a:pPr>
            <a:r>
              <a:rPr lang="en-US" altLang="en-US" sz="4400">
                <a:solidFill>
                  <a:srgbClr val="990000"/>
                </a:solidFill>
              </a:rPr>
              <a:t>impossible</a:t>
            </a:r>
          </a:p>
        </p:txBody>
      </p:sp>
      <p:sp>
        <p:nvSpPr>
          <p:cNvPr id="81930" name="Line 10"/>
          <p:cNvSpPr>
            <a:spLocks noChangeShapeType="1"/>
          </p:cNvSpPr>
          <p:nvPr/>
        </p:nvSpPr>
        <p:spPr bwMode="auto">
          <a:xfrm>
            <a:off x="0" y="4713288"/>
            <a:ext cx="91440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31" name="Text Box 11"/>
          <p:cNvSpPr txBox="1">
            <a:spLocks noChangeArrowheads="1"/>
          </p:cNvSpPr>
          <p:nvPr/>
        </p:nvSpPr>
        <p:spPr bwMode="auto">
          <a:xfrm>
            <a:off x="3127375" y="4346575"/>
            <a:ext cx="291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a:solidFill>
                  <a:srgbClr val="000000"/>
                </a:solidFill>
              </a:rPr>
              <a:t>threshold of “solvability”</a:t>
            </a:r>
          </a:p>
        </p:txBody>
      </p:sp>
    </p:spTree>
    <p:extLst>
      <p:ext uri="{BB962C8B-B14F-4D97-AF65-F5344CB8AC3E}">
        <p14:creationId xmlns:p14="http://schemas.microsoft.com/office/powerpoint/2010/main" val="1227346028"/>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sp>
        <p:nvSpPr>
          <p:cNvPr id="11267" name="Rectangle 3"/>
          <p:cNvSpPr>
            <a:spLocks noGrp="1" noChangeArrowheads="1"/>
          </p:cNvSpPr>
          <p:nvPr>
            <p:ph type="body" idx="1"/>
          </p:nvPr>
        </p:nvSpPr>
        <p:spPr/>
        <p:txBody>
          <a:bodyPr/>
          <a:lstStyle/>
          <a:p>
            <a:pPr eaLnBrk="1" hangingPunct="1"/>
            <a:endParaRPr lang="en-US" altLang="en-US" smtClean="0"/>
          </a:p>
        </p:txBody>
      </p:sp>
      <p:pic>
        <p:nvPicPr>
          <p:cNvPr id="11268" name="Picture 4" descr="Muybridge_race_horse_animated"/>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57408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515593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0"/>
            <a:ext cx="8229600" cy="1143000"/>
          </a:xfrm>
        </p:spPr>
        <p:txBody>
          <a:bodyPr/>
          <a:lstStyle/>
          <a:p>
            <a:pPr eaLnBrk="1" hangingPunct="1"/>
            <a:r>
              <a:rPr lang="en-US" altLang="en-US" smtClean="0"/>
              <a:t>realistic “crystal” of horses</a:t>
            </a: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3" y="1141413"/>
            <a:ext cx="8226425" cy="548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19963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s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57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p:cNvSpPr>
            <a:spLocks noGrp="1" noChangeArrowheads="1"/>
          </p:cNvSpPr>
          <p:nvPr>
            <p:ph type="title"/>
          </p:nvPr>
        </p:nvSpPr>
        <p:spPr>
          <a:xfrm>
            <a:off x="457200" y="0"/>
            <a:ext cx="8229600" cy="1143000"/>
          </a:xfrm>
        </p:spPr>
        <p:txBody>
          <a:bodyPr/>
          <a:lstStyle/>
          <a:p>
            <a:pPr eaLnBrk="1" hangingPunct="1"/>
            <a:r>
              <a:rPr lang="en-US" altLang="en-US" sz="4000" smtClean="0"/>
              <a:t>average structure: galloping horse</a:t>
            </a:r>
          </a:p>
        </p:txBody>
      </p:sp>
    </p:spTree>
    <p:extLst>
      <p:ext uri="{BB962C8B-B14F-4D97-AF65-F5344CB8AC3E}">
        <p14:creationId xmlns:p14="http://schemas.microsoft.com/office/powerpoint/2010/main" val="123625511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0051" name="Rectangle 2"/>
          <p:cNvSpPr>
            <a:spLocks noGrp="1" noChangeArrowheads="1"/>
          </p:cNvSpPr>
          <p:nvPr>
            <p:ph type="title"/>
          </p:nvPr>
        </p:nvSpPr>
        <p:spPr>
          <a:xfrm>
            <a:off x="0" y="0"/>
            <a:ext cx="9144000" cy="887413"/>
          </a:xfrm>
        </p:spPr>
        <p:txBody>
          <a:bodyPr/>
          <a:lstStyle/>
          <a:p>
            <a:pPr eaLnBrk="1" hangingPunct="1"/>
            <a:r>
              <a:rPr lang="en-US" altLang="en-US" b="1" dirty="0" smtClean="0"/>
              <a:t>Ways to improve order</a:t>
            </a:r>
          </a:p>
        </p:txBody>
      </p:sp>
      <p:sp>
        <p:nvSpPr>
          <p:cNvPr id="2" name="TextBox 1"/>
          <p:cNvSpPr txBox="1">
            <a:spLocks noChangeArrowheads="1"/>
          </p:cNvSpPr>
          <p:nvPr/>
        </p:nvSpPr>
        <p:spPr bwMode="auto">
          <a:xfrm>
            <a:off x="665164" y="1011238"/>
            <a:ext cx="5535612" cy="55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spcBef>
                <a:spcPct val="20000"/>
              </a:spcBef>
              <a:buChar char="•"/>
              <a:defRPr sz="3200">
                <a:solidFill>
                  <a:schemeClr val="tx1"/>
                </a:solidFill>
                <a:latin typeface="Arial" pitchFamily="34" charset="0"/>
              </a:defRPr>
            </a:lvl1pPr>
            <a:lvl2pPr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3600" dirty="0">
                <a:solidFill>
                  <a:srgbClr val="000000"/>
                </a:solidFill>
              </a:rPr>
              <a:t>New crystal form</a:t>
            </a:r>
          </a:p>
          <a:p>
            <a:pPr eaLnBrk="1" hangingPunct="1">
              <a:spcBef>
                <a:spcPct val="0"/>
              </a:spcBef>
            </a:pPr>
            <a:r>
              <a:rPr lang="en-US" altLang="en-US" sz="3600" dirty="0">
                <a:solidFill>
                  <a:srgbClr val="000000"/>
                </a:solidFill>
              </a:rPr>
              <a:t>Purify</a:t>
            </a:r>
          </a:p>
          <a:p>
            <a:pPr lvl="1" eaLnBrk="1" hangingPunct="1">
              <a:spcBef>
                <a:spcPct val="0"/>
              </a:spcBef>
              <a:buFontTx/>
              <a:buNone/>
            </a:pPr>
            <a:r>
              <a:rPr lang="en-US" altLang="en-US" sz="2400" dirty="0">
                <a:solidFill>
                  <a:srgbClr val="000000"/>
                </a:solidFill>
              </a:rPr>
              <a:t>-	add a column</a:t>
            </a:r>
          </a:p>
          <a:p>
            <a:pPr lvl="1" eaLnBrk="1" hangingPunct="1">
              <a:spcBef>
                <a:spcPct val="0"/>
              </a:spcBef>
              <a:buFontTx/>
              <a:buNone/>
            </a:pPr>
            <a:r>
              <a:rPr lang="en-US" altLang="en-US" sz="2400" dirty="0">
                <a:solidFill>
                  <a:srgbClr val="000000"/>
                </a:solidFill>
              </a:rPr>
              <a:t>-	heat shock</a:t>
            </a:r>
          </a:p>
          <a:p>
            <a:pPr eaLnBrk="1" hangingPunct="1">
              <a:spcBef>
                <a:spcPct val="0"/>
              </a:spcBef>
            </a:pPr>
            <a:r>
              <a:rPr lang="en-US" altLang="en-US" sz="3600" dirty="0">
                <a:solidFill>
                  <a:srgbClr val="000000"/>
                </a:solidFill>
              </a:rPr>
              <a:t>Bind something</a:t>
            </a:r>
          </a:p>
          <a:p>
            <a:pPr lvl="1" eaLnBrk="1" hangingPunct="1">
              <a:spcBef>
                <a:spcPct val="0"/>
              </a:spcBef>
              <a:buFontTx/>
              <a:buNone/>
            </a:pPr>
            <a:r>
              <a:rPr lang="en-US" altLang="en-US" sz="2400" dirty="0">
                <a:solidFill>
                  <a:srgbClr val="000000"/>
                </a:solidFill>
              </a:rPr>
              <a:t>-	Known ligand</a:t>
            </a:r>
          </a:p>
          <a:p>
            <a:pPr lvl="1" eaLnBrk="1" hangingPunct="1">
              <a:spcBef>
                <a:spcPct val="0"/>
              </a:spcBef>
              <a:buFontTx/>
              <a:buNone/>
            </a:pPr>
            <a:r>
              <a:rPr lang="en-US" altLang="en-US" sz="2400" dirty="0">
                <a:solidFill>
                  <a:srgbClr val="000000"/>
                </a:solidFill>
              </a:rPr>
              <a:t>-	Silver bullets</a:t>
            </a:r>
          </a:p>
          <a:p>
            <a:pPr eaLnBrk="1" hangingPunct="1">
              <a:spcBef>
                <a:spcPct val="0"/>
              </a:spcBef>
            </a:pPr>
            <a:r>
              <a:rPr lang="en-US" altLang="en-US" sz="3600" dirty="0">
                <a:solidFill>
                  <a:srgbClr val="000000"/>
                </a:solidFill>
              </a:rPr>
              <a:t>Change the clone</a:t>
            </a:r>
          </a:p>
          <a:p>
            <a:pPr lvl="1" eaLnBrk="1" hangingPunct="1">
              <a:spcBef>
                <a:spcPct val="0"/>
              </a:spcBef>
              <a:buFontTx/>
              <a:buNone/>
            </a:pPr>
            <a:r>
              <a:rPr lang="en-US" altLang="en-US" sz="2400" dirty="0">
                <a:solidFill>
                  <a:srgbClr val="000000"/>
                </a:solidFill>
              </a:rPr>
              <a:t>- chop off floppy bits</a:t>
            </a:r>
          </a:p>
          <a:p>
            <a:pPr lvl="1" eaLnBrk="1" hangingPunct="1">
              <a:spcBef>
                <a:spcPct val="0"/>
              </a:spcBef>
              <a:buFontTx/>
              <a:buNone/>
            </a:pPr>
            <a:r>
              <a:rPr lang="en-US" altLang="en-US" sz="2400" dirty="0">
                <a:solidFill>
                  <a:srgbClr val="000000"/>
                </a:solidFill>
              </a:rPr>
              <a:t>- homolog</a:t>
            </a:r>
          </a:p>
          <a:p>
            <a:pPr lvl="1" eaLnBrk="1" hangingPunct="1">
              <a:spcBef>
                <a:spcPct val="0"/>
              </a:spcBef>
              <a:buFontTx/>
              <a:buNone/>
            </a:pPr>
            <a:r>
              <a:rPr lang="en-US" altLang="en-US" sz="2400" dirty="0">
                <a:solidFill>
                  <a:srgbClr val="000000"/>
                </a:solidFill>
              </a:rPr>
              <a:t>- </a:t>
            </a:r>
            <a:r>
              <a:rPr lang="en-US" altLang="en-US" sz="2400" dirty="0" err="1">
                <a:solidFill>
                  <a:srgbClr val="000000"/>
                </a:solidFill>
              </a:rPr>
              <a:t>Ala</a:t>
            </a:r>
            <a:r>
              <a:rPr lang="en-US" altLang="en-US" sz="2400" dirty="0">
                <a:solidFill>
                  <a:srgbClr val="000000"/>
                </a:solidFill>
              </a:rPr>
              <a:t> -&gt; Lys mutants</a:t>
            </a:r>
          </a:p>
          <a:p>
            <a:pPr eaLnBrk="1" hangingPunct="1">
              <a:spcBef>
                <a:spcPct val="0"/>
              </a:spcBef>
            </a:pPr>
            <a:r>
              <a:rPr lang="en-US" altLang="en-US" sz="3600" dirty="0">
                <a:solidFill>
                  <a:srgbClr val="000000"/>
                </a:solidFill>
              </a:rPr>
              <a:t>Make Protein Sit Still!!!</a:t>
            </a:r>
          </a:p>
        </p:txBody>
      </p:sp>
      <p:sp>
        <p:nvSpPr>
          <p:cNvPr id="130053" name="Text Box 4"/>
          <p:cNvSpPr txBox="1">
            <a:spLocks noChangeArrowheads="1"/>
          </p:cNvSpPr>
          <p:nvPr/>
        </p:nvSpPr>
        <p:spPr bwMode="auto">
          <a:xfrm>
            <a:off x="-33338" y="6491288"/>
            <a:ext cx="45291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1800">
                <a:solidFill>
                  <a:srgbClr val="000000"/>
                </a:solidFill>
              </a:rPr>
              <a:t>Newman J. (2006) </a:t>
            </a:r>
            <a:r>
              <a:rPr lang="en-US" altLang="en-US" sz="1800" i="1">
                <a:solidFill>
                  <a:srgbClr val="000000"/>
                </a:solidFill>
              </a:rPr>
              <a:t>Acta Cryst.</a:t>
            </a:r>
            <a:r>
              <a:rPr lang="en-US" altLang="en-US" sz="1800">
                <a:solidFill>
                  <a:srgbClr val="000000"/>
                </a:solidFill>
              </a:rPr>
              <a:t> D</a:t>
            </a:r>
            <a:r>
              <a:rPr lang="en-US" altLang="en-US" sz="1800" b="1">
                <a:solidFill>
                  <a:srgbClr val="000000"/>
                </a:solidFill>
              </a:rPr>
              <a:t>62</a:t>
            </a:r>
            <a:r>
              <a:rPr lang="en-US" altLang="en-US" sz="1800">
                <a:solidFill>
                  <a:srgbClr val="000000"/>
                </a:solidFill>
              </a:rPr>
              <a:t> 27-31. </a:t>
            </a:r>
          </a:p>
        </p:txBody>
      </p:sp>
      <p:sp>
        <p:nvSpPr>
          <p:cNvPr id="6" name="Content Placeholder 2"/>
          <p:cNvSpPr>
            <a:spLocks noGrp="1"/>
          </p:cNvSpPr>
          <p:nvPr>
            <p:ph idx="1"/>
          </p:nvPr>
        </p:nvSpPr>
        <p:spPr>
          <a:xfrm>
            <a:off x="5353051" y="1123950"/>
            <a:ext cx="3200400" cy="1828800"/>
          </a:xfrm>
        </p:spPr>
        <p:txBody>
          <a:bodyPr>
            <a:normAutofit fontScale="62500" lnSpcReduction="20000"/>
          </a:bodyPr>
          <a:lstStyle/>
          <a:p>
            <a:r>
              <a:rPr lang="en-US" dirty="0" smtClean="0"/>
              <a:t>8000 cases in PDB of resolution improvement</a:t>
            </a:r>
          </a:p>
          <a:p>
            <a:r>
              <a:rPr lang="en-US" dirty="0" smtClean="0"/>
              <a:t>80% of these are different crystal forms</a:t>
            </a:r>
          </a:p>
          <a:p>
            <a:r>
              <a:rPr lang="en-US" dirty="0" smtClean="0"/>
              <a:t>&gt; 1 Å improvement → 94% different forms</a:t>
            </a:r>
            <a:endParaRPr lang="en-US" dirty="0"/>
          </a:p>
        </p:txBody>
      </p:sp>
    </p:spTree>
    <p:extLst>
      <p:ext uri="{BB962C8B-B14F-4D97-AF65-F5344CB8AC3E}">
        <p14:creationId xmlns:p14="http://schemas.microsoft.com/office/powerpoint/2010/main" val="21846618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Causes Disorder?</a:t>
            </a:r>
            <a:endParaRPr lang="en-US" dirty="0"/>
          </a:p>
        </p:txBody>
      </p:sp>
      <p:sp>
        <p:nvSpPr>
          <p:cNvPr id="3" name="Content Placeholder 2"/>
          <p:cNvSpPr>
            <a:spLocks noGrp="1"/>
          </p:cNvSpPr>
          <p:nvPr>
            <p:ph idx="1"/>
          </p:nvPr>
        </p:nvSpPr>
        <p:spPr>
          <a:xfrm>
            <a:off x="1180406" y="1600200"/>
            <a:ext cx="7506393" cy="4525963"/>
          </a:xfrm>
        </p:spPr>
        <p:txBody>
          <a:bodyPr/>
          <a:lstStyle/>
          <a:p>
            <a:r>
              <a:rPr lang="en-US" sz="4000" dirty="0" smtClean="0">
                <a:solidFill>
                  <a:schemeClr val="bg1">
                    <a:lumMod val="85000"/>
                  </a:schemeClr>
                </a:solidFill>
              </a:rPr>
              <a:t>Function</a:t>
            </a:r>
          </a:p>
          <a:p>
            <a:r>
              <a:rPr lang="en-US" sz="4000" dirty="0" smtClean="0">
                <a:solidFill>
                  <a:srgbClr val="FF0000"/>
                </a:solidFill>
              </a:rPr>
              <a:t>Radiation damage</a:t>
            </a:r>
          </a:p>
          <a:p>
            <a:r>
              <a:rPr lang="en-US" sz="4000" dirty="0" err="1"/>
              <a:t>M</a:t>
            </a:r>
            <a:r>
              <a:rPr lang="en-US" sz="4000" dirty="0" err="1" smtClean="0"/>
              <a:t>osaicity</a:t>
            </a:r>
            <a:endParaRPr lang="en-US" sz="4000" dirty="0" smtClean="0"/>
          </a:p>
          <a:p>
            <a:r>
              <a:rPr lang="en-US" sz="4000" dirty="0" smtClean="0"/>
              <a:t>Strain</a:t>
            </a:r>
          </a:p>
          <a:p>
            <a:r>
              <a:rPr lang="en-US" sz="4000" dirty="0" err="1" smtClean="0"/>
              <a:t>Xtal</a:t>
            </a:r>
            <a:r>
              <a:rPr lang="en-US" sz="4000" dirty="0" smtClean="0"/>
              <a:t> abuse</a:t>
            </a:r>
          </a:p>
          <a:p>
            <a:r>
              <a:rPr lang="en-US" sz="4000" dirty="0" smtClean="0"/>
              <a:t>Dehydration</a:t>
            </a:r>
          </a:p>
          <a:p>
            <a:endParaRPr lang="en-US" dirty="0" smtClean="0"/>
          </a:p>
          <a:p>
            <a:endParaRPr lang="en-US" dirty="0"/>
          </a:p>
        </p:txBody>
      </p:sp>
    </p:spTree>
    <p:extLst>
      <p:ext uri="{BB962C8B-B14F-4D97-AF65-F5344CB8AC3E}">
        <p14:creationId xmlns:p14="http://schemas.microsoft.com/office/powerpoint/2010/main" val="206796317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7986" name="Rectangle 2"/>
          <p:cNvSpPr>
            <a:spLocks noGrp="1" noChangeArrowheads="1"/>
          </p:cNvSpPr>
          <p:nvPr>
            <p:ph type="title"/>
          </p:nvPr>
        </p:nvSpPr>
        <p:spPr>
          <a:xfrm>
            <a:off x="685800" y="347663"/>
            <a:ext cx="7772400" cy="1143000"/>
          </a:xfrm>
        </p:spPr>
        <p:txBody>
          <a:bodyPr/>
          <a:lstStyle/>
          <a:p>
            <a:r>
              <a:rPr lang="en-US" altLang="en-US"/>
              <a:t>Types of radiation damage</a:t>
            </a:r>
          </a:p>
        </p:txBody>
      </p:sp>
      <p:sp>
        <p:nvSpPr>
          <p:cNvPr id="2217987" name="Rectangle 3"/>
          <p:cNvSpPr>
            <a:spLocks noGrp="1" noChangeArrowheads="1"/>
          </p:cNvSpPr>
          <p:nvPr>
            <p:ph type="body" idx="1"/>
          </p:nvPr>
        </p:nvSpPr>
        <p:spPr/>
        <p:txBody>
          <a:bodyPr/>
          <a:lstStyle/>
          <a:p>
            <a:pPr marL="609600" indent="-609600"/>
            <a:r>
              <a:rPr lang="en-US" altLang="en-US"/>
              <a:t>Global</a:t>
            </a:r>
          </a:p>
          <a:p>
            <a:pPr marL="990600" lvl="1" indent="-533400">
              <a:buFontTx/>
              <a:buAutoNum type="arabicPeriod"/>
            </a:pPr>
            <a:endParaRPr lang="en-US" altLang="en-US"/>
          </a:p>
          <a:p>
            <a:pPr marL="990600" lvl="1" indent="-533400">
              <a:buFontTx/>
              <a:buAutoNum type="arabicPeriod"/>
            </a:pPr>
            <a:endParaRPr lang="en-US" altLang="en-US"/>
          </a:p>
          <a:p>
            <a:pPr marL="990600" lvl="1" indent="-533400">
              <a:buFontTx/>
              <a:buAutoNum type="arabicPeriod"/>
            </a:pPr>
            <a:endParaRPr lang="en-US" altLang="en-US"/>
          </a:p>
          <a:p>
            <a:pPr marL="609600" indent="-609600"/>
            <a:r>
              <a:rPr lang="en-US" altLang="en-US"/>
              <a:t>Specific</a:t>
            </a:r>
          </a:p>
        </p:txBody>
      </p:sp>
    </p:spTree>
    <p:extLst>
      <p:ext uri="{BB962C8B-B14F-4D97-AF65-F5344CB8AC3E}">
        <p14:creationId xmlns:p14="http://schemas.microsoft.com/office/powerpoint/2010/main" val="12070260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179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179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1298" name="Rectangle 2"/>
          <p:cNvSpPr>
            <a:spLocks noGrp="1" noChangeArrowheads="1"/>
          </p:cNvSpPr>
          <p:nvPr>
            <p:ph type="title"/>
          </p:nvPr>
        </p:nvSpPr>
        <p:spPr>
          <a:xfrm>
            <a:off x="685800" y="347663"/>
            <a:ext cx="7772400" cy="1143000"/>
          </a:xfrm>
        </p:spPr>
        <p:txBody>
          <a:bodyPr/>
          <a:lstStyle/>
          <a:p>
            <a:r>
              <a:rPr lang="en-US" altLang="en-US"/>
              <a:t>Types of radiation damage</a:t>
            </a:r>
          </a:p>
        </p:txBody>
      </p:sp>
      <p:sp>
        <p:nvSpPr>
          <p:cNvPr id="2231299" name="Rectangle 3"/>
          <p:cNvSpPr>
            <a:spLocks noGrp="1" noChangeArrowheads="1"/>
          </p:cNvSpPr>
          <p:nvPr>
            <p:ph type="body" idx="1"/>
          </p:nvPr>
        </p:nvSpPr>
        <p:spPr/>
        <p:txBody>
          <a:bodyPr/>
          <a:lstStyle/>
          <a:p>
            <a:pPr marL="609600" indent="-609600"/>
            <a:r>
              <a:rPr lang="en-US" altLang="en-US" dirty="0"/>
              <a:t>Global</a:t>
            </a:r>
          </a:p>
          <a:p>
            <a:pPr marL="990600" lvl="1" indent="-533400">
              <a:buFontTx/>
              <a:buAutoNum type="arabicPeriod"/>
            </a:pPr>
            <a:r>
              <a:rPr lang="en-US" altLang="en-US" dirty="0">
                <a:solidFill>
                  <a:schemeClr val="bg2"/>
                </a:solidFill>
              </a:rPr>
              <a:t>scale factor</a:t>
            </a:r>
          </a:p>
          <a:p>
            <a:pPr marL="990600" lvl="1" indent="-533400">
              <a:buFontTx/>
              <a:buAutoNum type="arabicPeriod"/>
            </a:pPr>
            <a:r>
              <a:rPr lang="en-US" altLang="en-US" dirty="0">
                <a:solidFill>
                  <a:schemeClr val="bg2"/>
                </a:solidFill>
              </a:rPr>
              <a:t>B factor</a:t>
            </a:r>
          </a:p>
          <a:p>
            <a:pPr marL="990600" lvl="1" indent="-533400">
              <a:buFontTx/>
              <a:buAutoNum type="arabicPeriod"/>
            </a:pPr>
            <a:r>
              <a:rPr lang="en-US" altLang="en-US" dirty="0">
                <a:solidFill>
                  <a:schemeClr val="bg2"/>
                </a:solidFill>
              </a:rPr>
              <a:t>non-isomorphism</a:t>
            </a:r>
          </a:p>
          <a:p>
            <a:pPr marL="609600" indent="-609600"/>
            <a:r>
              <a:rPr lang="en-US" altLang="en-US" dirty="0"/>
              <a:t>Specific</a:t>
            </a:r>
          </a:p>
          <a:p>
            <a:pPr marL="990600" lvl="1" indent="-533400">
              <a:buFontTx/>
              <a:buAutoNum type="arabicPeriod"/>
            </a:pPr>
            <a:r>
              <a:rPr lang="en-US" altLang="en-US" dirty="0">
                <a:solidFill>
                  <a:schemeClr val="bg2"/>
                </a:solidFill>
              </a:rPr>
              <a:t>depends on chemistry</a:t>
            </a:r>
          </a:p>
          <a:p>
            <a:pPr marL="990600" lvl="1" indent="-533400">
              <a:buFontTx/>
              <a:buAutoNum type="arabicPeriod"/>
            </a:pPr>
            <a:r>
              <a:rPr lang="en-US" altLang="en-US" dirty="0">
                <a:solidFill>
                  <a:srgbClr val="FF0000"/>
                </a:solidFill>
              </a:rPr>
              <a:t>destroys phasing signal</a:t>
            </a:r>
          </a:p>
        </p:txBody>
      </p:sp>
    </p:spTree>
    <p:extLst>
      <p:ext uri="{BB962C8B-B14F-4D97-AF65-F5344CB8AC3E}">
        <p14:creationId xmlns:p14="http://schemas.microsoft.com/office/powerpoint/2010/main" val="1102266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22" name="Picture 2" descr="diffraction"/>
          <p:cNvPicPr>
            <a:picLocks noGrp="1" noChangeAspect="1" noChangeArrowheads="1" noCrop="1"/>
          </p:cNvPicPr>
          <p:nvPr>
            <p:ph/>
          </p:nvPr>
        </p:nvPicPr>
        <p:blipFill>
          <a:blip r:embed="rId3">
            <a:extLst>
              <a:ext uri="{28A0092B-C50C-407E-A947-70E740481C1C}">
                <a14:useLocalDpi xmlns:a14="http://schemas.microsoft.com/office/drawing/2010/main" val="0"/>
              </a:ext>
            </a:extLst>
          </a:blip>
          <a:srcRect/>
          <a:stretch>
            <a:fillRect/>
          </a:stretch>
        </p:blipFill>
        <p:spPr>
          <a:xfrm>
            <a:off x="0" y="1584325"/>
            <a:ext cx="91440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29924" name="Rectangle 4"/>
          <p:cNvSpPr>
            <a:spLocks noChangeArrowheads="1"/>
          </p:cNvSpPr>
          <p:nvPr/>
        </p:nvSpPr>
        <p:spPr bwMode="auto">
          <a:xfrm>
            <a:off x="457200" y="0"/>
            <a:ext cx="8229600" cy="136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sz="5400">
                <a:solidFill>
                  <a:srgbClr val="000000"/>
                </a:solidFill>
              </a:rPr>
              <a:t>Global damage</a:t>
            </a:r>
          </a:p>
        </p:txBody>
      </p:sp>
      <p:sp>
        <p:nvSpPr>
          <p:cNvPr id="2129925" name="Rectangle 5"/>
          <p:cNvSpPr>
            <a:spLocks noChangeArrowheads="1"/>
          </p:cNvSpPr>
          <p:nvPr/>
        </p:nvSpPr>
        <p:spPr bwMode="auto">
          <a:xfrm>
            <a:off x="0" y="6340475"/>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a:solidFill>
                  <a:srgbClr val="000000"/>
                </a:solidFill>
              </a:rPr>
              <a:t>Howells, </a:t>
            </a:r>
            <a:r>
              <a:rPr lang="en-US" altLang="en-US" i="1">
                <a:solidFill>
                  <a:srgbClr val="000000"/>
                </a:solidFill>
              </a:rPr>
              <a:t>et al.</a:t>
            </a:r>
            <a:r>
              <a:rPr lang="en-US" altLang="en-US">
                <a:solidFill>
                  <a:srgbClr val="000000"/>
                </a:solidFill>
              </a:rPr>
              <a:t> (2009) </a:t>
            </a:r>
            <a:r>
              <a:rPr lang="en-US" altLang="en-US" i="1">
                <a:solidFill>
                  <a:srgbClr val="000000"/>
                </a:solidFill>
              </a:rPr>
              <a:t>J. Electron Spectrosc. Relat. Phenom.</a:t>
            </a:r>
            <a:r>
              <a:rPr lang="en-US" altLang="en-US">
                <a:solidFill>
                  <a:srgbClr val="000000"/>
                </a:solidFill>
              </a:rPr>
              <a:t> </a:t>
            </a:r>
            <a:r>
              <a:rPr lang="en-US" altLang="en-US" b="1">
                <a:solidFill>
                  <a:srgbClr val="000000"/>
                </a:solidFill>
              </a:rPr>
              <a:t>170</a:t>
            </a:r>
            <a:r>
              <a:rPr lang="en-US" altLang="en-US">
                <a:solidFill>
                  <a:srgbClr val="000000"/>
                </a:solidFill>
              </a:rPr>
              <a:t>, 4-12.</a:t>
            </a:r>
          </a:p>
        </p:txBody>
      </p:sp>
    </p:spTree>
    <p:extLst>
      <p:ext uri="{BB962C8B-B14F-4D97-AF65-F5344CB8AC3E}">
        <p14:creationId xmlns:p14="http://schemas.microsoft.com/office/powerpoint/2010/main" val="934503218"/>
      </p:ext>
    </p:extLst>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9218" name="Object 2"/>
          <p:cNvGraphicFramePr>
            <a:graphicFrameLocks noChangeAspect="1"/>
          </p:cNvGraphicFramePr>
          <p:nvPr/>
        </p:nvGraphicFramePr>
        <p:xfrm>
          <a:off x="455613" y="912813"/>
          <a:ext cx="9432925" cy="5688012"/>
        </p:xfrm>
        <a:graphic>
          <a:graphicData uri="http://schemas.openxmlformats.org/presentationml/2006/ole">
            <mc:AlternateContent xmlns:mc="http://schemas.openxmlformats.org/markup-compatibility/2006">
              <mc:Choice xmlns:v="urn:schemas-microsoft-com:vml" Requires="v">
                <p:oleObj spid="_x0000_s795695" name="Chart" r:id="rId3" imgW="7715180" imgH="4629091" progId="MSGraph.Chart.8">
                  <p:embed followColorScheme="full"/>
                </p:oleObj>
              </mc:Choice>
              <mc:Fallback>
                <p:oleObj name="Chart" r:id="rId3" imgW="7715180" imgH="4629091" progId="MSGraph.Chart.8">
                  <p:embed followColorScheme="full"/>
                  <p:pic>
                    <p:nvPicPr>
                      <p:cNvPr id="0" name=""/>
                      <p:cNvPicPr>
                        <a:picLocks noChangeAspect="1" noChangeArrowheads="1"/>
                      </p:cNvPicPr>
                      <p:nvPr/>
                    </p:nvPicPr>
                    <p:blipFill>
                      <a:blip r:embed="rId4"/>
                      <a:srcRect/>
                      <a:stretch>
                        <a:fillRect/>
                      </a:stretch>
                    </p:blipFill>
                    <p:spPr bwMode="auto">
                      <a:xfrm>
                        <a:off x="455613" y="912813"/>
                        <a:ext cx="9432925" cy="5688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69219" name="Text Box 3"/>
          <p:cNvSpPr txBox="1">
            <a:spLocks noChangeArrowheads="1"/>
          </p:cNvSpPr>
          <p:nvPr/>
        </p:nvSpPr>
        <p:spPr bwMode="auto">
          <a:xfrm>
            <a:off x="2944813" y="6105525"/>
            <a:ext cx="167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latin typeface="Arial"/>
              </a:rPr>
              <a:t>resolution (</a:t>
            </a:r>
            <a:r>
              <a:rPr lang="en-US" altLang="en-US" b="1">
                <a:solidFill>
                  <a:srgbClr val="000000"/>
                </a:solidFill>
                <a:latin typeface="Arial"/>
                <a:cs typeface="Arial" pitchFamily="34" charset="0"/>
              </a:rPr>
              <a:t>Å</a:t>
            </a:r>
            <a:r>
              <a:rPr lang="en-US" altLang="en-US" b="1">
                <a:solidFill>
                  <a:srgbClr val="000000"/>
                </a:solidFill>
                <a:latin typeface="Arial"/>
              </a:rPr>
              <a:t>)</a:t>
            </a:r>
          </a:p>
        </p:txBody>
      </p:sp>
      <p:sp>
        <p:nvSpPr>
          <p:cNvPr id="2569220" name="Text Box 4"/>
          <p:cNvSpPr txBox="1">
            <a:spLocks noChangeArrowheads="1"/>
          </p:cNvSpPr>
          <p:nvPr/>
        </p:nvSpPr>
        <p:spPr bwMode="auto">
          <a:xfrm rot="-5400000">
            <a:off x="-1527968" y="3175793"/>
            <a:ext cx="3575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latin typeface="Arial"/>
              </a:rPr>
              <a:t>maximum tolerable dose (MGy)</a:t>
            </a:r>
          </a:p>
        </p:txBody>
      </p:sp>
      <p:sp>
        <p:nvSpPr>
          <p:cNvPr id="2569221" name="Text Box 5"/>
          <p:cNvSpPr txBox="1">
            <a:spLocks noChangeArrowheads="1"/>
          </p:cNvSpPr>
          <p:nvPr/>
        </p:nvSpPr>
        <p:spPr bwMode="auto">
          <a:xfrm>
            <a:off x="1089025" y="5764213"/>
            <a:ext cx="5961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000000"/>
                </a:solidFill>
                <a:latin typeface="Arial"/>
              </a:rPr>
              <a:t>1          2      3       5    7   10        20         40      70  100</a:t>
            </a:r>
          </a:p>
        </p:txBody>
      </p:sp>
      <p:sp>
        <p:nvSpPr>
          <p:cNvPr id="2569222" name="Text Box 6"/>
          <p:cNvSpPr txBox="1">
            <a:spLocks noChangeArrowheads="1"/>
          </p:cNvSpPr>
          <p:nvPr/>
        </p:nvSpPr>
        <p:spPr bwMode="auto">
          <a:xfrm>
            <a:off x="544513" y="5530850"/>
            <a:ext cx="5730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solidFill>
                  <a:srgbClr val="000000"/>
                </a:solidFill>
                <a:latin typeface="Arial"/>
              </a:rPr>
              <a:t>1</a:t>
            </a:r>
          </a:p>
        </p:txBody>
      </p:sp>
      <p:sp>
        <p:nvSpPr>
          <p:cNvPr id="2569223" name="Text Box 7"/>
          <p:cNvSpPr txBox="1">
            <a:spLocks noChangeArrowheads="1"/>
          </p:cNvSpPr>
          <p:nvPr/>
        </p:nvSpPr>
        <p:spPr bwMode="auto">
          <a:xfrm>
            <a:off x="455613" y="4059238"/>
            <a:ext cx="661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solidFill>
                  <a:srgbClr val="000000"/>
                </a:solidFill>
                <a:latin typeface="Arial"/>
              </a:rPr>
              <a:t>10</a:t>
            </a:r>
          </a:p>
        </p:txBody>
      </p:sp>
      <p:sp>
        <p:nvSpPr>
          <p:cNvPr id="2569224" name="Text Box 8"/>
          <p:cNvSpPr txBox="1">
            <a:spLocks noChangeArrowheads="1"/>
          </p:cNvSpPr>
          <p:nvPr/>
        </p:nvSpPr>
        <p:spPr bwMode="auto">
          <a:xfrm>
            <a:off x="455613" y="2549525"/>
            <a:ext cx="661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solidFill>
                  <a:srgbClr val="000000"/>
                </a:solidFill>
                <a:latin typeface="Arial"/>
              </a:rPr>
              <a:t>100</a:t>
            </a:r>
          </a:p>
        </p:txBody>
      </p:sp>
      <p:sp>
        <p:nvSpPr>
          <p:cNvPr id="2569225" name="Text Box 9"/>
          <p:cNvSpPr txBox="1">
            <a:spLocks noChangeArrowheads="1"/>
          </p:cNvSpPr>
          <p:nvPr/>
        </p:nvSpPr>
        <p:spPr bwMode="auto">
          <a:xfrm>
            <a:off x="455613" y="1066800"/>
            <a:ext cx="661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solidFill>
                  <a:srgbClr val="000000"/>
                </a:solidFill>
                <a:latin typeface="Arial"/>
              </a:rPr>
              <a:t>10</a:t>
            </a:r>
            <a:r>
              <a:rPr lang="en-US" altLang="en-US" b="1" baseline="30000">
                <a:solidFill>
                  <a:srgbClr val="000000"/>
                </a:solidFill>
                <a:latin typeface="Arial"/>
              </a:rPr>
              <a:t>3</a:t>
            </a:r>
          </a:p>
        </p:txBody>
      </p:sp>
      <p:sp>
        <p:nvSpPr>
          <p:cNvPr id="2569226" name="Rectangle 10"/>
          <p:cNvSpPr>
            <a:spLocks noChangeArrowheads="1"/>
          </p:cNvSpPr>
          <p:nvPr/>
        </p:nvSpPr>
        <p:spPr bwMode="auto">
          <a:xfrm>
            <a:off x="0" y="6491288"/>
            <a:ext cx="7975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a:solidFill>
                  <a:srgbClr val="000000"/>
                </a:solidFill>
                <a:latin typeface="Arial"/>
              </a:rPr>
              <a:t>Howells </a:t>
            </a:r>
            <a:r>
              <a:rPr lang="en-GB" altLang="en-US" i="1">
                <a:solidFill>
                  <a:srgbClr val="000000"/>
                </a:solidFill>
                <a:latin typeface="Arial"/>
              </a:rPr>
              <a:t>et al. </a:t>
            </a:r>
            <a:r>
              <a:rPr lang="en-GB" altLang="en-US">
                <a:solidFill>
                  <a:srgbClr val="000000"/>
                </a:solidFill>
                <a:latin typeface="Arial"/>
              </a:rPr>
              <a:t>(2009)  </a:t>
            </a:r>
            <a:r>
              <a:rPr lang="en-GB" altLang="en-US" i="1">
                <a:solidFill>
                  <a:srgbClr val="000000"/>
                </a:solidFill>
                <a:latin typeface="Arial"/>
              </a:rPr>
              <a:t>J. Electron. Spectrosc. Relat. Phenom.</a:t>
            </a:r>
            <a:r>
              <a:rPr lang="en-GB" altLang="en-US">
                <a:solidFill>
                  <a:srgbClr val="000000"/>
                </a:solidFill>
                <a:latin typeface="Arial"/>
              </a:rPr>
              <a:t> </a:t>
            </a:r>
            <a:r>
              <a:rPr lang="en-GB" altLang="en-US" b="1">
                <a:solidFill>
                  <a:srgbClr val="000000"/>
                </a:solidFill>
                <a:latin typeface="Arial"/>
              </a:rPr>
              <a:t>170</a:t>
            </a:r>
            <a:r>
              <a:rPr lang="en-GB" altLang="en-US">
                <a:solidFill>
                  <a:srgbClr val="000000"/>
                </a:solidFill>
                <a:latin typeface="Arial"/>
              </a:rPr>
              <a:t> 4-12</a:t>
            </a:r>
            <a:endParaRPr lang="en-US" altLang="en-US">
              <a:solidFill>
                <a:srgbClr val="000000"/>
              </a:solidFill>
              <a:latin typeface="Arial"/>
            </a:endParaRPr>
          </a:p>
        </p:txBody>
      </p:sp>
      <p:sp>
        <p:nvSpPr>
          <p:cNvPr id="2569227" name="Rectangle 11"/>
          <p:cNvSpPr>
            <a:spLocks noGrp="1" noChangeArrowheads="1"/>
          </p:cNvSpPr>
          <p:nvPr>
            <p:ph type="title"/>
          </p:nvPr>
        </p:nvSpPr>
        <p:spPr>
          <a:xfrm>
            <a:off x="0" y="0"/>
            <a:ext cx="9140825" cy="1077913"/>
          </a:xfrm>
          <a:noFill/>
          <a:ln/>
        </p:spPr>
        <p:txBody>
          <a:bodyPr/>
          <a:lstStyle/>
          <a:p>
            <a:r>
              <a:rPr lang="en-GB" altLang="en-US" sz="3200" dirty="0"/>
              <a:t>resolution dependence of </a:t>
            </a:r>
            <a:r>
              <a:rPr lang="en-GB" altLang="en-US" sz="3200" dirty="0" smtClean="0"/>
              <a:t>global damage</a:t>
            </a:r>
            <a:endParaRPr lang="en-US" altLang="en-US" sz="3200" dirty="0"/>
          </a:p>
        </p:txBody>
      </p:sp>
      <p:sp>
        <p:nvSpPr>
          <p:cNvPr id="2569228" name="Rectangle 12"/>
          <p:cNvSpPr>
            <a:spLocks noChangeArrowheads="1"/>
          </p:cNvSpPr>
          <p:nvPr/>
        </p:nvSpPr>
        <p:spPr bwMode="auto">
          <a:xfrm>
            <a:off x="6958013" y="6030913"/>
            <a:ext cx="1166812" cy="2905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Tree>
    <p:extLst>
      <p:ext uri="{BB962C8B-B14F-4D97-AF65-F5344CB8AC3E}">
        <p14:creationId xmlns:p14="http://schemas.microsoft.com/office/powerpoint/2010/main" val="1633094282"/>
      </p:ext>
    </p:extLst>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1122" name="Object 2"/>
          <p:cNvGraphicFramePr>
            <a:graphicFrameLocks noChangeAspect="1"/>
          </p:cNvGraphicFramePr>
          <p:nvPr/>
        </p:nvGraphicFramePr>
        <p:xfrm>
          <a:off x="446088" y="936625"/>
          <a:ext cx="9440862" cy="5670550"/>
        </p:xfrm>
        <a:graphic>
          <a:graphicData uri="http://schemas.openxmlformats.org/presentationml/2006/ole">
            <mc:AlternateContent xmlns:mc="http://schemas.openxmlformats.org/markup-compatibility/2006">
              <mc:Choice xmlns:v="urn:schemas-microsoft-com:vml" Requires="v">
                <p:oleObj spid="_x0000_s796719" name="Chart" r:id="rId3" imgW="7715180" imgH="4629091" progId="MSGraph.Chart.8">
                  <p:embed followColorScheme="full"/>
                </p:oleObj>
              </mc:Choice>
              <mc:Fallback>
                <p:oleObj name="Chart" r:id="rId3" imgW="7715180" imgH="4629091" progId="MSGraph.Chart.8">
                  <p:embed followColorScheme="full"/>
                  <p:pic>
                    <p:nvPicPr>
                      <p:cNvPr id="0" name=""/>
                      <p:cNvPicPr>
                        <a:picLocks noChangeAspect="1" noChangeArrowheads="1"/>
                      </p:cNvPicPr>
                      <p:nvPr/>
                    </p:nvPicPr>
                    <p:blipFill>
                      <a:blip r:embed="rId4"/>
                      <a:srcRect/>
                      <a:stretch>
                        <a:fillRect/>
                      </a:stretch>
                    </p:blipFill>
                    <p:spPr bwMode="auto">
                      <a:xfrm>
                        <a:off x="446088" y="936625"/>
                        <a:ext cx="9440862"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1123" name="Text Box 3"/>
          <p:cNvSpPr txBox="1">
            <a:spLocks noChangeArrowheads="1"/>
          </p:cNvSpPr>
          <p:nvPr/>
        </p:nvSpPr>
        <p:spPr bwMode="auto">
          <a:xfrm>
            <a:off x="2944813" y="6105525"/>
            <a:ext cx="167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pPr>
            <a:r>
              <a:rPr lang="en-US" altLang="en-US" b="1">
                <a:solidFill>
                  <a:srgbClr val="000000"/>
                </a:solidFill>
                <a:latin typeface="Arial"/>
              </a:rPr>
              <a:t>resolution (</a:t>
            </a:r>
            <a:r>
              <a:rPr lang="en-US" altLang="en-US" b="1">
                <a:solidFill>
                  <a:srgbClr val="000000"/>
                </a:solidFill>
                <a:latin typeface="Arial"/>
                <a:cs typeface="Arial" charset="0"/>
              </a:rPr>
              <a:t>Å</a:t>
            </a:r>
            <a:r>
              <a:rPr lang="en-US" altLang="en-US" b="1">
                <a:solidFill>
                  <a:srgbClr val="000000"/>
                </a:solidFill>
                <a:latin typeface="Arial"/>
              </a:rPr>
              <a:t>)</a:t>
            </a:r>
          </a:p>
        </p:txBody>
      </p:sp>
      <p:sp>
        <p:nvSpPr>
          <p:cNvPr id="261124" name="Text Box 4"/>
          <p:cNvSpPr txBox="1">
            <a:spLocks noChangeArrowheads="1"/>
          </p:cNvSpPr>
          <p:nvPr/>
        </p:nvSpPr>
        <p:spPr bwMode="auto">
          <a:xfrm rot="-5400000">
            <a:off x="-1527968" y="3175793"/>
            <a:ext cx="3575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pPr>
            <a:r>
              <a:rPr lang="en-US" altLang="en-US" b="1">
                <a:solidFill>
                  <a:srgbClr val="000000"/>
                </a:solidFill>
                <a:latin typeface="Arial"/>
              </a:rPr>
              <a:t>maximum tolerable dose (MGy)</a:t>
            </a:r>
          </a:p>
        </p:txBody>
      </p:sp>
      <p:sp>
        <p:nvSpPr>
          <p:cNvPr id="261125" name="Text Box 5"/>
          <p:cNvSpPr txBox="1">
            <a:spLocks noChangeArrowheads="1"/>
          </p:cNvSpPr>
          <p:nvPr/>
        </p:nvSpPr>
        <p:spPr bwMode="auto">
          <a:xfrm>
            <a:off x="1089025" y="5764213"/>
            <a:ext cx="5961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r>
              <a:rPr lang="en-US" altLang="en-US" b="1">
                <a:solidFill>
                  <a:srgbClr val="000000"/>
                </a:solidFill>
                <a:latin typeface="Arial"/>
              </a:rPr>
              <a:t>1          2      3       5    7   10        20         40      70  100</a:t>
            </a:r>
          </a:p>
        </p:txBody>
      </p:sp>
      <p:sp>
        <p:nvSpPr>
          <p:cNvPr id="261126" name="Text Box 6"/>
          <p:cNvSpPr txBox="1">
            <a:spLocks noChangeArrowheads="1"/>
          </p:cNvSpPr>
          <p:nvPr/>
        </p:nvSpPr>
        <p:spPr bwMode="auto">
          <a:xfrm>
            <a:off x="544513" y="5530850"/>
            <a:ext cx="5730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auto">
              <a:spcBef>
                <a:spcPts val="0"/>
              </a:spcBef>
              <a:spcAft>
                <a:spcPts val="0"/>
              </a:spcAft>
            </a:pPr>
            <a:r>
              <a:rPr lang="en-US" altLang="en-US" b="1">
                <a:solidFill>
                  <a:srgbClr val="000000"/>
                </a:solidFill>
                <a:latin typeface="Arial"/>
              </a:rPr>
              <a:t>1</a:t>
            </a:r>
          </a:p>
        </p:txBody>
      </p:sp>
      <p:sp>
        <p:nvSpPr>
          <p:cNvPr id="261127" name="Text Box 7"/>
          <p:cNvSpPr txBox="1">
            <a:spLocks noChangeArrowheads="1"/>
          </p:cNvSpPr>
          <p:nvPr/>
        </p:nvSpPr>
        <p:spPr bwMode="auto">
          <a:xfrm>
            <a:off x="455613" y="4059238"/>
            <a:ext cx="661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auto">
              <a:spcBef>
                <a:spcPts val="0"/>
              </a:spcBef>
              <a:spcAft>
                <a:spcPts val="0"/>
              </a:spcAft>
            </a:pPr>
            <a:r>
              <a:rPr lang="en-US" altLang="en-US" b="1">
                <a:solidFill>
                  <a:srgbClr val="000000"/>
                </a:solidFill>
                <a:latin typeface="Arial"/>
              </a:rPr>
              <a:t>10</a:t>
            </a:r>
          </a:p>
        </p:txBody>
      </p:sp>
      <p:sp>
        <p:nvSpPr>
          <p:cNvPr id="261128" name="Text Box 8"/>
          <p:cNvSpPr txBox="1">
            <a:spLocks noChangeArrowheads="1"/>
          </p:cNvSpPr>
          <p:nvPr/>
        </p:nvSpPr>
        <p:spPr bwMode="auto">
          <a:xfrm>
            <a:off x="455613" y="2549525"/>
            <a:ext cx="661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auto">
              <a:spcBef>
                <a:spcPts val="0"/>
              </a:spcBef>
              <a:spcAft>
                <a:spcPts val="0"/>
              </a:spcAft>
            </a:pPr>
            <a:r>
              <a:rPr lang="en-US" altLang="en-US" b="1">
                <a:solidFill>
                  <a:srgbClr val="000000"/>
                </a:solidFill>
                <a:latin typeface="Arial"/>
              </a:rPr>
              <a:t>100</a:t>
            </a:r>
          </a:p>
        </p:txBody>
      </p:sp>
      <p:sp>
        <p:nvSpPr>
          <p:cNvPr id="261129" name="Text Box 9"/>
          <p:cNvSpPr txBox="1">
            <a:spLocks noChangeArrowheads="1"/>
          </p:cNvSpPr>
          <p:nvPr/>
        </p:nvSpPr>
        <p:spPr bwMode="auto">
          <a:xfrm>
            <a:off x="455613" y="1066800"/>
            <a:ext cx="661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auto">
              <a:spcBef>
                <a:spcPts val="0"/>
              </a:spcBef>
              <a:spcAft>
                <a:spcPts val="0"/>
              </a:spcAft>
            </a:pPr>
            <a:r>
              <a:rPr lang="en-US" altLang="en-US" b="1">
                <a:solidFill>
                  <a:srgbClr val="000000"/>
                </a:solidFill>
                <a:latin typeface="Arial"/>
              </a:rPr>
              <a:t>10</a:t>
            </a:r>
            <a:r>
              <a:rPr lang="en-US" altLang="en-US" b="1" baseline="30000">
                <a:solidFill>
                  <a:srgbClr val="000000"/>
                </a:solidFill>
                <a:latin typeface="Arial"/>
              </a:rPr>
              <a:t>3</a:t>
            </a:r>
          </a:p>
        </p:txBody>
      </p:sp>
      <p:sp>
        <p:nvSpPr>
          <p:cNvPr id="261130" name="Rectangle 10"/>
          <p:cNvSpPr>
            <a:spLocks noChangeArrowheads="1"/>
          </p:cNvSpPr>
          <p:nvPr/>
        </p:nvSpPr>
        <p:spPr bwMode="auto">
          <a:xfrm>
            <a:off x="0" y="6491288"/>
            <a:ext cx="7975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ts val="0"/>
              </a:spcBef>
              <a:spcAft>
                <a:spcPts val="0"/>
              </a:spcAft>
            </a:pPr>
            <a:r>
              <a:rPr lang="en-GB" altLang="en-US">
                <a:solidFill>
                  <a:srgbClr val="000000"/>
                </a:solidFill>
                <a:latin typeface="Arial"/>
              </a:rPr>
              <a:t>Howells </a:t>
            </a:r>
            <a:r>
              <a:rPr lang="en-GB" altLang="en-US" i="1">
                <a:solidFill>
                  <a:srgbClr val="000000"/>
                </a:solidFill>
                <a:latin typeface="Arial"/>
              </a:rPr>
              <a:t>et al. </a:t>
            </a:r>
            <a:r>
              <a:rPr lang="en-GB" altLang="en-US">
                <a:solidFill>
                  <a:srgbClr val="000000"/>
                </a:solidFill>
                <a:latin typeface="Arial"/>
              </a:rPr>
              <a:t>(2009)  </a:t>
            </a:r>
            <a:r>
              <a:rPr lang="en-GB" altLang="en-US" i="1">
                <a:solidFill>
                  <a:srgbClr val="000000"/>
                </a:solidFill>
                <a:latin typeface="Arial"/>
              </a:rPr>
              <a:t>J. Electron. Spectrosc. Relat. Phenom.</a:t>
            </a:r>
            <a:r>
              <a:rPr lang="en-GB" altLang="en-US">
                <a:solidFill>
                  <a:srgbClr val="000000"/>
                </a:solidFill>
                <a:latin typeface="Arial"/>
              </a:rPr>
              <a:t> </a:t>
            </a:r>
            <a:r>
              <a:rPr lang="en-GB" altLang="en-US" b="1">
                <a:solidFill>
                  <a:srgbClr val="000000"/>
                </a:solidFill>
                <a:latin typeface="Arial"/>
              </a:rPr>
              <a:t>170</a:t>
            </a:r>
            <a:r>
              <a:rPr lang="en-GB" altLang="en-US">
                <a:solidFill>
                  <a:srgbClr val="000000"/>
                </a:solidFill>
                <a:latin typeface="Arial"/>
              </a:rPr>
              <a:t> 4-12</a:t>
            </a:r>
            <a:endParaRPr lang="en-US" altLang="en-US">
              <a:solidFill>
                <a:srgbClr val="000000"/>
              </a:solidFill>
              <a:latin typeface="Arial"/>
            </a:endParaRPr>
          </a:p>
        </p:txBody>
      </p:sp>
      <p:sp>
        <p:nvSpPr>
          <p:cNvPr id="261132" name="Oval 12"/>
          <p:cNvSpPr>
            <a:spLocks noChangeArrowheads="1"/>
          </p:cNvSpPr>
          <p:nvPr/>
        </p:nvSpPr>
        <p:spPr bwMode="auto">
          <a:xfrm>
            <a:off x="0" y="2435225"/>
            <a:ext cx="9144000" cy="4684713"/>
          </a:xfrm>
          <a:prstGeom prst="ellipse">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auto">
              <a:spcBef>
                <a:spcPts val="0"/>
              </a:spcBef>
              <a:spcAft>
                <a:spcPts val="0"/>
              </a:spcAft>
            </a:pPr>
            <a:r>
              <a:rPr lang="en-US" altLang="en-US" sz="6600">
                <a:solidFill>
                  <a:srgbClr val="CC0066"/>
                </a:solidFill>
                <a:latin typeface="Arial"/>
              </a:rPr>
              <a:t>10 MGy/Å</a:t>
            </a:r>
          </a:p>
        </p:txBody>
      </p:sp>
      <p:sp>
        <p:nvSpPr>
          <p:cNvPr id="15" name="Rectangle 11"/>
          <p:cNvSpPr>
            <a:spLocks noGrp="1" noChangeArrowheads="1"/>
          </p:cNvSpPr>
          <p:nvPr>
            <p:ph type="title"/>
          </p:nvPr>
        </p:nvSpPr>
        <p:spPr>
          <a:xfrm>
            <a:off x="0" y="0"/>
            <a:ext cx="9140825" cy="1077913"/>
          </a:xfrm>
          <a:noFill/>
          <a:ln/>
        </p:spPr>
        <p:txBody>
          <a:bodyPr/>
          <a:lstStyle/>
          <a:p>
            <a:r>
              <a:rPr lang="en-GB" altLang="en-US" sz="3200" dirty="0"/>
              <a:t>resolution dependence of </a:t>
            </a:r>
            <a:r>
              <a:rPr lang="en-GB" altLang="en-US" sz="3200" dirty="0" smtClean="0"/>
              <a:t>global damage</a:t>
            </a:r>
            <a:endParaRPr lang="en-US" altLang="en-US" sz="3200" dirty="0"/>
          </a:p>
        </p:txBody>
      </p:sp>
    </p:spTree>
    <p:extLst>
      <p:ext uri="{BB962C8B-B14F-4D97-AF65-F5344CB8AC3E}">
        <p14:creationId xmlns:p14="http://schemas.microsoft.com/office/powerpoint/2010/main" val="365439232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1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0"/>
            <a:ext cx="7772400" cy="1143000"/>
          </a:xfrm>
          <a:noFill/>
        </p:spPr>
        <p:txBody>
          <a:bodyPr/>
          <a:lstStyle/>
          <a:p>
            <a:pPr eaLnBrk="1" hangingPunct="1"/>
            <a:r>
              <a:rPr lang="en-US" altLang="en-US" sz="7200" dirty="0" smtClean="0">
                <a:solidFill>
                  <a:srgbClr val="00A400"/>
                </a:solidFill>
              </a:rPr>
              <a:t>signal</a:t>
            </a:r>
            <a:r>
              <a:rPr lang="en-US" altLang="en-US" sz="7200" dirty="0" smtClean="0"/>
              <a:t> </a:t>
            </a:r>
            <a:r>
              <a:rPr lang="en-US" altLang="en-US" sz="4800" i="1" dirty="0" smtClean="0"/>
              <a:t>vs</a:t>
            </a:r>
            <a:r>
              <a:rPr lang="en-US" altLang="en-US" sz="7200" dirty="0" smtClean="0"/>
              <a:t> </a:t>
            </a:r>
            <a:r>
              <a:rPr lang="en-US" altLang="en-US" sz="7200" dirty="0" smtClean="0">
                <a:solidFill>
                  <a:srgbClr val="FF0000"/>
                </a:solidFill>
              </a:rPr>
              <a:t>noise</a:t>
            </a:r>
          </a:p>
        </p:txBody>
      </p:sp>
      <p:sp>
        <p:nvSpPr>
          <p:cNvPr id="82947" name="Text Box 3"/>
          <p:cNvSpPr txBox="1">
            <a:spLocks noChangeArrowheads="1"/>
          </p:cNvSpPr>
          <p:nvPr/>
        </p:nvSpPr>
        <p:spPr bwMode="auto">
          <a:xfrm>
            <a:off x="838200" y="2514600"/>
            <a:ext cx="7848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4400">
                <a:solidFill>
                  <a:srgbClr val="000000"/>
                </a:solidFill>
                <a:cs typeface="Arial" pitchFamily="34" charset="0"/>
              </a:rPr>
              <a:t>                                   </a:t>
            </a:r>
            <a:endParaRPr lang="el-GR" altLang="en-US" sz="4400">
              <a:solidFill>
                <a:srgbClr val="000000"/>
              </a:solidFill>
              <a:cs typeface="Arial" pitchFamily="34" charset="0"/>
            </a:endParaRPr>
          </a:p>
        </p:txBody>
      </p:sp>
      <p:sp>
        <p:nvSpPr>
          <p:cNvPr id="82948" name="Freeform 4"/>
          <p:cNvSpPr>
            <a:spLocks/>
          </p:cNvSpPr>
          <p:nvPr/>
        </p:nvSpPr>
        <p:spPr bwMode="auto">
          <a:xfrm>
            <a:off x="6553200" y="990600"/>
            <a:ext cx="2438400" cy="12954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2949" name="Freeform 5"/>
          <p:cNvSpPr>
            <a:spLocks/>
          </p:cNvSpPr>
          <p:nvPr/>
        </p:nvSpPr>
        <p:spPr bwMode="auto">
          <a:xfrm>
            <a:off x="-762000" y="152400"/>
            <a:ext cx="3124200" cy="20320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2950" name="Rectangle 6"/>
          <p:cNvSpPr>
            <a:spLocks noChangeArrowheads="1"/>
          </p:cNvSpPr>
          <p:nvPr/>
        </p:nvSpPr>
        <p:spPr bwMode="auto">
          <a:xfrm>
            <a:off x="685800" y="2185988"/>
            <a:ext cx="77724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4800">
                <a:solidFill>
                  <a:srgbClr val="000000"/>
                </a:solidFill>
              </a:rPr>
              <a:t>“If you don’t have </a:t>
            </a:r>
            <a:br>
              <a:rPr lang="en-US" altLang="en-US" sz="4800">
                <a:solidFill>
                  <a:srgbClr val="000000"/>
                </a:solidFill>
              </a:rPr>
            </a:br>
            <a:r>
              <a:rPr lang="en-US" altLang="en-US" sz="4800">
                <a:solidFill>
                  <a:srgbClr val="000000"/>
                </a:solidFill>
              </a:rPr>
              <a:t>good data,</a:t>
            </a:r>
            <a:br>
              <a:rPr lang="en-US" altLang="en-US" sz="4800">
                <a:solidFill>
                  <a:srgbClr val="000000"/>
                </a:solidFill>
              </a:rPr>
            </a:br>
            <a:r>
              <a:rPr lang="en-US" altLang="en-US" sz="4800">
                <a:solidFill>
                  <a:srgbClr val="000000"/>
                </a:solidFill>
              </a:rPr>
              <a:t>then you must </a:t>
            </a:r>
            <a:br>
              <a:rPr lang="en-US" altLang="en-US" sz="4800">
                <a:solidFill>
                  <a:srgbClr val="000000"/>
                </a:solidFill>
              </a:rPr>
            </a:br>
            <a:r>
              <a:rPr lang="en-US" altLang="en-US" sz="4800">
                <a:solidFill>
                  <a:srgbClr val="000000"/>
                </a:solidFill>
              </a:rPr>
              <a:t>learn statistics.”</a:t>
            </a:r>
            <a:endParaRPr lang="en-US" altLang="en-US" sz="3600">
              <a:solidFill>
                <a:srgbClr val="000000"/>
              </a:solidFill>
            </a:endParaRPr>
          </a:p>
        </p:txBody>
      </p:sp>
      <p:sp>
        <p:nvSpPr>
          <p:cNvPr id="82951" name="Text Box 7"/>
          <p:cNvSpPr txBox="1">
            <a:spLocks noChangeArrowheads="1"/>
          </p:cNvSpPr>
          <p:nvPr/>
        </p:nvSpPr>
        <p:spPr bwMode="auto">
          <a:xfrm>
            <a:off x="5105400" y="5829300"/>
            <a:ext cx="3200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altLang="en-US" sz="2800">
                <a:solidFill>
                  <a:srgbClr val="000000"/>
                </a:solidFill>
              </a:rPr>
              <a:t>-James Holton</a:t>
            </a:r>
          </a:p>
        </p:txBody>
      </p:sp>
    </p:spTree>
    <p:extLst>
      <p:ext uri="{BB962C8B-B14F-4D97-AF65-F5344CB8AC3E}">
        <p14:creationId xmlns:p14="http://schemas.microsoft.com/office/powerpoint/2010/main" val="1453086006"/>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a:xfrm>
            <a:off x="457200" y="0"/>
            <a:ext cx="8229600" cy="2162175"/>
          </a:xfrm>
          <a:noFill/>
        </p:spPr>
        <p:txBody>
          <a:bodyPr/>
          <a:lstStyle/>
          <a:p>
            <a:r>
              <a:rPr lang="en-US" altLang="en-US" sz="7200">
                <a:solidFill>
                  <a:schemeClr val="tx1"/>
                </a:solidFill>
              </a:rPr>
              <a:t>what the is a MGy?</a:t>
            </a:r>
          </a:p>
        </p:txBody>
      </p:sp>
      <p:sp>
        <p:nvSpPr>
          <p:cNvPr id="385027" name="Text Box 3"/>
          <p:cNvSpPr txBox="1">
            <a:spLocks noChangeArrowheads="1"/>
          </p:cNvSpPr>
          <p:nvPr/>
        </p:nvSpPr>
        <p:spPr bwMode="auto">
          <a:xfrm>
            <a:off x="1014413" y="3560763"/>
            <a:ext cx="7115175" cy="176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dirty="0">
                <a:solidFill>
                  <a:srgbClr val="000000"/>
                </a:solidFill>
                <a:latin typeface="Arial"/>
              </a:rPr>
              <a:t>http://bl831.als.lbl.gov/</a:t>
            </a:r>
          </a:p>
          <a:p>
            <a:pPr algn="ctr">
              <a:spcBef>
                <a:spcPct val="50000"/>
              </a:spcBef>
            </a:pPr>
            <a:r>
              <a:rPr lang="en-US" altLang="en-US" sz="4400" dirty="0">
                <a:solidFill>
                  <a:srgbClr val="000000"/>
                </a:solidFill>
                <a:latin typeface="Arial"/>
              </a:rPr>
              <a:t>damage_rates.pdf</a:t>
            </a:r>
          </a:p>
        </p:txBody>
      </p:sp>
      <p:sp>
        <p:nvSpPr>
          <p:cNvPr id="385028" name="Text Box 4"/>
          <p:cNvSpPr txBox="1">
            <a:spLocks noChangeArrowheads="1"/>
          </p:cNvSpPr>
          <p:nvPr/>
        </p:nvSpPr>
        <p:spPr bwMode="auto">
          <a:xfrm>
            <a:off x="-103188" y="6491288"/>
            <a:ext cx="5622926"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solidFill>
                  <a:srgbClr val="000000"/>
                </a:solidFill>
                <a:latin typeface="Arial"/>
              </a:rPr>
              <a:t>Holton J. M. (2009) </a:t>
            </a:r>
            <a:r>
              <a:rPr lang="en-US" altLang="en-US" i="1">
                <a:solidFill>
                  <a:srgbClr val="000000"/>
                </a:solidFill>
                <a:latin typeface="Arial"/>
              </a:rPr>
              <a:t>J. Synchrotron Rad.</a:t>
            </a:r>
            <a:r>
              <a:rPr lang="en-US" altLang="en-US">
                <a:solidFill>
                  <a:srgbClr val="000000"/>
                </a:solidFill>
                <a:latin typeface="Arial"/>
              </a:rPr>
              <a:t> </a:t>
            </a:r>
            <a:r>
              <a:rPr lang="en-US" altLang="en-US" b="1">
                <a:solidFill>
                  <a:srgbClr val="000000"/>
                </a:solidFill>
                <a:latin typeface="Arial"/>
              </a:rPr>
              <a:t>16</a:t>
            </a:r>
            <a:r>
              <a:rPr lang="en-US" altLang="en-US">
                <a:solidFill>
                  <a:srgbClr val="000000"/>
                </a:solidFill>
                <a:latin typeface="Arial"/>
              </a:rPr>
              <a:t> 133-42</a:t>
            </a:r>
          </a:p>
        </p:txBody>
      </p:sp>
      <p:sp>
        <p:nvSpPr>
          <p:cNvPr id="2" name="TextBox 1"/>
          <p:cNvSpPr txBox="1"/>
          <p:nvPr/>
        </p:nvSpPr>
        <p:spPr>
          <a:xfrm>
            <a:off x="2459865" y="2292440"/>
            <a:ext cx="4126451" cy="707886"/>
          </a:xfrm>
          <a:prstGeom prst="rect">
            <a:avLst/>
          </a:prstGeom>
          <a:noFill/>
        </p:spPr>
        <p:txBody>
          <a:bodyPr wrap="none" rtlCol="0">
            <a:spAutoFit/>
          </a:bodyPr>
          <a:lstStyle/>
          <a:p>
            <a:r>
              <a:rPr lang="en-US" sz="4000" dirty="0" smtClean="0">
                <a:solidFill>
                  <a:srgbClr val="C00000"/>
                </a:solidFill>
                <a:latin typeface="Arial" charset="0"/>
              </a:rPr>
              <a:t>1 </a:t>
            </a:r>
            <a:r>
              <a:rPr lang="en-US" sz="4000" dirty="0" err="1" smtClean="0">
                <a:solidFill>
                  <a:srgbClr val="C00000"/>
                </a:solidFill>
                <a:latin typeface="Arial" charset="0"/>
              </a:rPr>
              <a:t>MGy</a:t>
            </a:r>
            <a:r>
              <a:rPr lang="en-US" sz="4000" dirty="0" smtClean="0">
                <a:solidFill>
                  <a:srgbClr val="C00000"/>
                </a:solidFill>
                <a:latin typeface="Arial" charset="0"/>
              </a:rPr>
              <a:t> = 10</a:t>
            </a:r>
            <a:r>
              <a:rPr lang="en-US" sz="4000" baseline="30000" dirty="0" smtClean="0">
                <a:solidFill>
                  <a:srgbClr val="C00000"/>
                </a:solidFill>
                <a:latin typeface="Arial" charset="0"/>
              </a:rPr>
              <a:t>6</a:t>
            </a:r>
            <a:r>
              <a:rPr lang="en-US" sz="4000" dirty="0" smtClean="0">
                <a:solidFill>
                  <a:srgbClr val="C00000"/>
                </a:solidFill>
                <a:latin typeface="Arial" charset="0"/>
              </a:rPr>
              <a:t> J/kg</a:t>
            </a:r>
            <a:endParaRPr lang="en-US" sz="4000" dirty="0">
              <a:solidFill>
                <a:srgbClr val="C00000"/>
              </a:solidFill>
              <a:latin typeface="Arial" charset="0"/>
            </a:endParaRPr>
          </a:p>
        </p:txBody>
      </p:sp>
    </p:spTree>
    <p:extLst>
      <p:ext uri="{BB962C8B-B14F-4D97-AF65-F5344CB8AC3E}">
        <p14:creationId xmlns:p14="http://schemas.microsoft.com/office/powerpoint/2010/main" val="31006146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50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5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27" grpId="0"/>
      <p:bldP spid="385028" grpId="0"/>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8941" y="2363055"/>
            <a:ext cx="8175812" cy="78083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71364" name="TextBox 5"/>
          <p:cNvSpPr txBox="1">
            <a:spLocks noChangeArrowheads="1"/>
          </p:cNvSpPr>
          <p:nvPr/>
        </p:nvSpPr>
        <p:spPr bwMode="auto">
          <a:xfrm>
            <a:off x="0" y="193675"/>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fontAlgn="auto">
              <a:spcBef>
                <a:spcPts val="0"/>
              </a:spcBef>
              <a:spcAft>
                <a:spcPts val="0"/>
              </a:spcAft>
            </a:pPr>
            <a:r>
              <a:rPr lang="en-US" altLang="en-US" sz="4800">
                <a:solidFill>
                  <a:srgbClr val="000000"/>
                </a:solidFill>
              </a:rPr>
              <a:t>How long will my crystal last?</a:t>
            </a:r>
          </a:p>
        </p:txBody>
      </p:sp>
      <p:sp>
        <p:nvSpPr>
          <p:cNvPr id="4" name="TextBox 3"/>
          <p:cNvSpPr txBox="1"/>
          <p:nvPr/>
        </p:nvSpPr>
        <p:spPr>
          <a:xfrm>
            <a:off x="457200" y="1041023"/>
            <a:ext cx="8686800" cy="5078313"/>
          </a:xfrm>
          <a:prstGeom prst="rect">
            <a:avLst/>
          </a:prstGeom>
          <a:noFill/>
        </p:spPr>
        <p:txBody>
          <a:bodyPr wrap="square" rtlCol="0">
            <a:spAutoFit/>
          </a:bodyPr>
          <a:lstStyle/>
          <a:p>
            <a:pPr fontAlgn="auto">
              <a:spcBef>
                <a:spcPts val="0"/>
              </a:spcBef>
              <a:spcAft>
                <a:spcPts val="0"/>
              </a:spcAft>
            </a:pPr>
            <a:r>
              <a:rPr lang="en-US" sz="1200" dirty="0" smtClean="0">
                <a:solidFill>
                  <a:srgbClr val="000000"/>
                </a:solidFill>
                <a:latin typeface="Courier New" panose="02070309020205020404" pitchFamily="49" charset="0"/>
                <a:cs typeface="Courier New" panose="02070309020205020404" pitchFamily="49" charset="0"/>
              </a:rPr>
              <a:t>synch   line      type    flux  </a:t>
            </a:r>
            <a:r>
              <a:rPr lang="en-US" sz="1200" dirty="0" err="1" smtClean="0">
                <a:solidFill>
                  <a:srgbClr val="000000"/>
                </a:solidFill>
                <a:latin typeface="Courier New" panose="02070309020205020404" pitchFamily="49" charset="0"/>
                <a:cs typeface="Courier New" panose="02070309020205020404" pitchFamily="49" charset="0"/>
              </a:rPr>
              <a:t>beamsize</a:t>
            </a:r>
            <a:r>
              <a:rPr lang="en-US" sz="1200" dirty="0" smtClean="0">
                <a:solidFill>
                  <a:srgbClr val="000000"/>
                </a:solidFill>
                <a:latin typeface="Courier New" panose="02070309020205020404" pitchFamily="49" charset="0"/>
                <a:cs typeface="Courier New" panose="02070309020205020404" pitchFamily="49" charset="0"/>
              </a:rPr>
              <a:t>  flux density  dose    max </a:t>
            </a:r>
            <a:r>
              <a:rPr lang="en-US" sz="1200" dirty="0" err="1" smtClean="0">
                <a:solidFill>
                  <a:srgbClr val="000000"/>
                </a:solidFill>
                <a:latin typeface="Courier New" panose="02070309020205020404" pitchFamily="49" charset="0"/>
                <a:cs typeface="Courier New" panose="02070309020205020404" pitchFamily="49" charset="0"/>
              </a:rPr>
              <a:t>xtal</a:t>
            </a:r>
            <a:r>
              <a:rPr lang="en-US" sz="1200" dirty="0" smtClean="0">
                <a:solidFill>
                  <a:srgbClr val="000000"/>
                </a:solidFill>
                <a:latin typeface="Courier New" panose="02070309020205020404" pitchFamily="49" charset="0"/>
                <a:cs typeface="Courier New" panose="02070309020205020404" pitchFamily="49" charset="0"/>
              </a:rPr>
              <a:t>  min site</a:t>
            </a:r>
          </a:p>
          <a:p>
            <a:pPr fontAlgn="auto">
              <a:spcBef>
                <a:spcPts val="0"/>
              </a:spcBef>
              <a:spcAft>
                <a:spcPts val="0"/>
              </a:spcAft>
            </a:pPr>
            <a:r>
              <a:rPr lang="en-US" sz="1200" dirty="0" smtClean="0">
                <a:solidFill>
                  <a:srgbClr val="000000"/>
                </a:solidFill>
                <a:latin typeface="Courier New" panose="02070309020205020404" pitchFamily="49" charset="0"/>
                <a:cs typeface="Courier New" panose="02070309020205020404" pitchFamily="49" charset="0"/>
              </a:rPr>
              <a:t>                          </a:t>
            </a:r>
            <a:r>
              <a:rPr lang="en-US" sz="1200" dirty="0" err="1" smtClean="0">
                <a:solidFill>
                  <a:srgbClr val="000000"/>
                </a:solidFill>
                <a:latin typeface="Courier New" panose="02070309020205020404" pitchFamily="49" charset="0"/>
                <a:cs typeface="Courier New" panose="02070309020205020404" pitchFamily="49" charset="0"/>
              </a:rPr>
              <a:t>ph</a:t>
            </a:r>
            <a:r>
              <a:rPr lang="en-US" sz="1200" dirty="0" smtClean="0">
                <a:solidFill>
                  <a:srgbClr val="000000"/>
                </a:solidFill>
                <a:latin typeface="Courier New" panose="02070309020205020404" pitchFamily="49" charset="0"/>
                <a:cs typeface="Courier New" panose="02070309020205020404" pitchFamily="49" charset="0"/>
              </a:rPr>
              <a:t>/s        </a:t>
            </a:r>
            <a:r>
              <a:rPr lang="el-GR" sz="1200" dirty="0" smtClean="0">
                <a:solidFill>
                  <a:srgbClr val="000000"/>
                </a:solidFill>
                <a:latin typeface="Courier New" panose="02070309020205020404" pitchFamily="49" charset="0"/>
                <a:cs typeface="Courier New" panose="02070309020205020404" pitchFamily="49" charset="0"/>
              </a:rPr>
              <a:t>μ</a:t>
            </a:r>
            <a:r>
              <a:rPr lang="en-US" sz="1200" dirty="0" smtClean="0">
                <a:solidFill>
                  <a:srgbClr val="000000"/>
                </a:solidFill>
                <a:latin typeface="Courier New" panose="02070309020205020404" pitchFamily="49" charset="0"/>
                <a:cs typeface="Courier New" panose="02070309020205020404" pitchFamily="49" charset="0"/>
              </a:rPr>
              <a:t>m   </a:t>
            </a:r>
            <a:r>
              <a:rPr lang="en-US" sz="1200" dirty="0" err="1" smtClean="0">
                <a:solidFill>
                  <a:srgbClr val="000000"/>
                </a:solidFill>
                <a:latin typeface="Courier New" panose="02070309020205020404" pitchFamily="49" charset="0"/>
                <a:cs typeface="Courier New" panose="02070309020205020404" pitchFamily="49" charset="0"/>
              </a:rPr>
              <a:t>ph</a:t>
            </a:r>
            <a:r>
              <a:rPr lang="en-US" sz="1200" dirty="0" smtClean="0">
                <a:solidFill>
                  <a:srgbClr val="000000"/>
                </a:solidFill>
                <a:latin typeface="Courier New" panose="02070309020205020404" pitchFamily="49" charset="0"/>
                <a:cs typeface="Courier New" panose="02070309020205020404" pitchFamily="49" charset="0"/>
              </a:rPr>
              <a:t>/</a:t>
            </a:r>
            <a:r>
              <a:rPr lang="el-GR" sz="1200" dirty="0" smtClean="0">
                <a:solidFill>
                  <a:srgbClr val="000000"/>
                </a:solidFill>
                <a:latin typeface="Courier New" panose="02070309020205020404" pitchFamily="49" charset="0"/>
                <a:cs typeface="Courier New" panose="02070309020205020404" pitchFamily="49" charset="0"/>
              </a:rPr>
              <a:t>μ</a:t>
            </a:r>
            <a:r>
              <a:rPr lang="en-US" sz="1200" dirty="0" smtClean="0">
                <a:solidFill>
                  <a:srgbClr val="000000"/>
                </a:solidFill>
                <a:latin typeface="Courier New" panose="02070309020205020404" pitchFamily="49" charset="0"/>
                <a:cs typeface="Courier New" panose="02070309020205020404" pitchFamily="49" charset="0"/>
              </a:rPr>
              <a:t>m2/s     rate    lifetime  </a:t>
            </a:r>
            <a:r>
              <a:rPr lang="en-US" sz="1200" dirty="0" err="1" smtClean="0">
                <a:solidFill>
                  <a:srgbClr val="000000"/>
                </a:solidFill>
                <a:latin typeface="Courier New" panose="02070309020205020404" pitchFamily="49" charset="0"/>
                <a:cs typeface="Courier New" panose="02070309020205020404" pitchFamily="49" charset="0"/>
              </a:rPr>
              <a:t>lifetime</a:t>
            </a:r>
            <a:endParaRPr lang="en-US" sz="1200" dirty="0" smtClean="0">
              <a:solidFill>
                <a:srgbClr val="000000"/>
              </a:solidFill>
              <a:latin typeface="Courier New" panose="02070309020205020404" pitchFamily="49" charset="0"/>
              <a:cs typeface="Courier New" panose="02070309020205020404" pitchFamily="49" charset="0"/>
            </a:endParaRPr>
          </a:p>
          <a:p>
            <a:pPr fontAlgn="auto">
              <a:spcBef>
                <a:spcPts val="0"/>
              </a:spcBef>
              <a:spcAft>
                <a:spcPts val="0"/>
              </a:spcAft>
            </a:pPr>
            <a:r>
              <a:rPr lang="en-US" sz="1200" dirty="0">
                <a:solidFill>
                  <a:srgbClr val="000000"/>
                </a:solidFill>
                <a:latin typeface="Courier New" panose="02070309020205020404" pitchFamily="49" charset="0"/>
                <a:cs typeface="Courier New" panose="02070309020205020404" pitchFamily="49" charset="0"/>
              </a:rPr>
              <a:t>BESSY   14.1       MAD   1.6e11  340x800    5.9e+05   298  </a:t>
            </a:r>
            <a:r>
              <a:rPr lang="en-US" sz="1200" dirty="0" err="1">
                <a:solidFill>
                  <a:srgbClr val="000000"/>
                </a:solidFill>
                <a:latin typeface="Courier New" panose="02070309020205020404" pitchFamily="49" charset="0"/>
                <a:cs typeface="Courier New" panose="02070309020205020404" pitchFamily="49" charset="0"/>
              </a:rPr>
              <a:t>Gy</a:t>
            </a:r>
            <a:r>
              <a:rPr lang="en-US" sz="1200" dirty="0">
                <a:solidFill>
                  <a:srgbClr val="000000"/>
                </a:solidFill>
                <a:latin typeface="Courier New" panose="02070309020205020404" pitchFamily="49" charset="0"/>
                <a:cs typeface="Courier New" panose="02070309020205020404" pitchFamily="49" charset="0"/>
              </a:rPr>
              <a:t>/s     28 h   1.9 h</a:t>
            </a:r>
          </a:p>
          <a:p>
            <a:pPr fontAlgn="auto">
              <a:spcBef>
                <a:spcPts val="0"/>
              </a:spcBef>
              <a:spcAft>
                <a:spcPts val="0"/>
              </a:spcAft>
            </a:pPr>
            <a:r>
              <a:rPr lang="en-US" sz="1200" dirty="0">
                <a:solidFill>
                  <a:srgbClr val="000000"/>
                </a:solidFill>
                <a:latin typeface="Courier New" panose="02070309020205020404" pitchFamily="49" charset="0"/>
                <a:cs typeface="Courier New" panose="02070309020205020404" pitchFamily="49" charset="0"/>
              </a:rPr>
              <a:t>BESSY   14.2       MAD   1.9e11   190x90    1.1e+07  5.63 </a:t>
            </a:r>
            <a:r>
              <a:rPr lang="en-US" sz="1200" dirty="0" err="1">
                <a:solidFill>
                  <a:srgbClr val="000000"/>
                </a:solidFill>
                <a:latin typeface="Courier New" panose="02070309020205020404" pitchFamily="49" charset="0"/>
                <a:cs typeface="Courier New" panose="02070309020205020404" pitchFamily="49" charset="0"/>
              </a:rPr>
              <a:t>kGy</a:t>
            </a:r>
            <a:r>
              <a:rPr lang="en-US" sz="1200" dirty="0">
                <a:solidFill>
                  <a:srgbClr val="000000"/>
                </a:solidFill>
                <a:latin typeface="Courier New" panose="02070309020205020404" pitchFamily="49" charset="0"/>
                <a:cs typeface="Courier New" panose="02070309020205020404" pitchFamily="49" charset="0"/>
              </a:rPr>
              <a:t>/s     89 m   5.9 m</a:t>
            </a:r>
          </a:p>
          <a:p>
            <a:pPr fontAlgn="auto">
              <a:spcBef>
                <a:spcPts val="0"/>
              </a:spcBef>
              <a:spcAft>
                <a:spcPts val="0"/>
              </a:spcAft>
            </a:pPr>
            <a:r>
              <a:rPr lang="en-US" sz="1200" dirty="0">
                <a:solidFill>
                  <a:srgbClr val="000000"/>
                </a:solidFill>
                <a:latin typeface="Courier New" panose="02070309020205020404" pitchFamily="49" charset="0"/>
                <a:cs typeface="Courier New" panose="02070309020205020404" pitchFamily="49" charset="0"/>
              </a:rPr>
              <a:t>BESSY   14.3      mono   0.9e11   255x40    8.8e+06  3.18 </a:t>
            </a:r>
            <a:r>
              <a:rPr lang="en-US" sz="1200" dirty="0" err="1">
                <a:solidFill>
                  <a:srgbClr val="000000"/>
                </a:solidFill>
                <a:latin typeface="Courier New" panose="02070309020205020404" pitchFamily="49" charset="0"/>
                <a:cs typeface="Courier New" panose="02070309020205020404" pitchFamily="49" charset="0"/>
              </a:rPr>
              <a:t>kGy</a:t>
            </a:r>
            <a:r>
              <a:rPr lang="en-US" sz="1200" dirty="0">
                <a:solidFill>
                  <a:srgbClr val="000000"/>
                </a:solidFill>
                <a:latin typeface="Courier New" panose="02070309020205020404" pitchFamily="49" charset="0"/>
                <a:cs typeface="Courier New" panose="02070309020205020404" pitchFamily="49" charset="0"/>
              </a:rPr>
              <a:t>/s    2.6 h    10 m</a:t>
            </a:r>
          </a:p>
          <a:p>
            <a:pPr fontAlgn="auto">
              <a:spcBef>
                <a:spcPts val="0"/>
              </a:spcBef>
              <a:spcAft>
                <a:spcPts val="0"/>
              </a:spcAft>
            </a:pPr>
            <a:r>
              <a:rPr lang="en-US" sz="1200" dirty="0">
                <a:solidFill>
                  <a:srgbClr val="000000"/>
                </a:solidFill>
                <a:latin typeface="Courier New" panose="02070309020205020404" pitchFamily="49" charset="0"/>
                <a:cs typeface="Courier New" panose="02070309020205020404" pitchFamily="49" charset="0"/>
              </a:rPr>
              <a:t>BSRF    3W1A       MAD    5e10?  800x600    1.0e+05    53  </a:t>
            </a:r>
            <a:r>
              <a:rPr lang="en-US" sz="1200" dirty="0" err="1">
                <a:solidFill>
                  <a:srgbClr val="000000"/>
                </a:solidFill>
                <a:latin typeface="Courier New" panose="02070309020205020404" pitchFamily="49" charset="0"/>
                <a:cs typeface="Courier New" panose="02070309020205020404" pitchFamily="49" charset="0"/>
              </a:rPr>
              <a:t>Gy</a:t>
            </a:r>
            <a:r>
              <a:rPr lang="en-US" sz="1200" dirty="0">
                <a:solidFill>
                  <a:srgbClr val="000000"/>
                </a:solidFill>
                <a:latin typeface="Courier New" panose="02070309020205020404" pitchFamily="49" charset="0"/>
                <a:cs typeface="Courier New" panose="02070309020205020404" pitchFamily="49" charset="0"/>
              </a:rPr>
              <a:t>/s    6.6 d    10 h</a:t>
            </a:r>
          </a:p>
          <a:p>
            <a:pPr fontAlgn="auto">
              <a:spcBef>
                <a:spcPts val="0"/>
              </a:spcBef>
              <a:spcAft>
                <a:spcPts val="0"/>
              </a:spcAft>
            </a:pPr>
            <a:r>
              <a:rPr lang="en-US" sz="1200" dirty="0">
                <a:solidFill>
                  <a:srgbClr val="000000"/>
                </a:solidFill>
                <a:latin typeface="Courier New" panose="02070309020205020404" pitchFamily="49" charset="0"/>
                <a:cs typeface="Courier New" panose="02070309020205020404" pitchFamily="49" charset="0"/>
              </a:rPr>
              <a:t>CLSI    08ID-1     MAD     1e12  200x100    5.0e+07  28.2 </a:t>
            </a:r>
            <a:r>
              <a:rPr lang="en-US" sz="1200" dirty="0" err="1">
                <a:solidFill>
                  <a:srgbClr val="000000"/>
                </a:solidFill>
                <a:latin typeface="Courier New" panose="02070309020205020404" pitchFamily="49" charset="0"/>
                <a:cs typeface="Courier New" panose="02070309020205020404" pitchFamily="49" charset="0"/>
              </a:rPr>
              <a:t>kGy</a:t>
            </a:r>
            <a:r>
              <a:rPr lang="en-US" sz="1200" dirty="0">
                <a:solidFill>
                  <a:srgbClr val="000000"/>
                </a:solidFill>
                <a:latin typeface="Courier New" panose="02070309020205020404" pitchFamily="49" charset="0"/>
                <a:cs typeface="Courier New" panose="02070309020205020404" pitchFamily="49" charset="0"/>
              </a:rPr>
              <a:t>/s     18 m    71 s</a:t>
            </a:r>
          </a:p>
          <a:p>
            <a:pPr fontAlgn="auto">
              <a:spcBef>
                <a:spcPts val="0"/>
              </a:spcBef>
              <a:spcAft>
                <a:spcPts val="0"/>
              </a:spcAft>
            </a:pPr>
            <a:r>
              <a:rPr lang="en-US" sz="1200" dirty="0">
                <a:solidFill>
                  <a:srgbClr val="000000"/>
                </a:solidFill>
                <a:latin typeface="Courier New" panose="02070309020205020404" pitchFamily="49" charset="0"/>
                <a:cs typeface="Courier New" panose="02070309020205020404" pitchFamily="49" charset="0"/>
              </a:rPr>
              <a:t>DIAMOND I02        MAD     1e12      100    1.0e+08  50.9 </a:t>
            </a:r>
            <a:r>
              <a:rPr lang="en-US" sz="1200" dirty="0" err="1">
                <a:solidFill>
                  <a:srgbClr val="000000"/>
                </a:solidFill>
                <a:latin typeface="Courier New" panose="02070309020205020404" pitchFamily="49" charset="0"/>
                <a:cs typeface="Courier New" panose="02070309020205020404" pitchFamily="49" charset="0"/>
              </a:rPr>
              <a:t>kGy</a:t>
            </a:r>
            <a:r>
              <a:rPr lang="en-US" sz="1200" dirty="0">
                <a:solidFill>
                  <a:srgbClr val="000000"/>
                </a:solidFill>
                <a:latin typeface="Courier New" panose="02070309020205020404" pitchFamily="49" charset="0"/>
                <a:cs typeface="Courier New" panose="02070309020205020404" pitchFamily="49" charset="0"/>
              </a:rPr>
              <a:t>/s    9.8 m    39 s</a:t>
            </a:r>
          </a:p>
          <a:p>
            <a:pPr fontAlgn="auto">
              <a:spcBef>
                <a:spcPts val="0"/>
              </a:spcBef>
              <a:spcAft>
                <a:spcPts val="0"/>
              </a:spcAft>
            </a:pPr>
            <a:r>
              <a:rPr lang="en-US" sz="1200" dirty="0">
                <a:solidFill>
                  <a:srgbClr val="000000"/>
                </a:solidFill>
                <a:latin typeface="Courier New" panose="02070309020205020404" pitchFamily="49" charset="0"/>
                <a:cs typeface="Courier New" panose="02070309020205020404" pitchFamily="49" charset="0"/>
              </a:rPr>
              <a:t>DIAMOND I03        MAD     1e12      100    1.0e+08  50.9 </a:t>
            </a:r>
            <a:r>
              <a:rPr lang="en-US" sz="1200" dirty="0" err="1">
                <a:solidFill>
                  <a:srgbClr val="000000"/>
                </a:solidFill>
                <a:latin typeface="Courier New" panose="02070309020205020404" pitchFamily="49" charset="0"/>
                <a:cs typeface="Courier New" panose="02070309020205020404" pitchFamily="49" charset="0"/>
              </a:rPr>
              <a:t>kGy</a:t>
            </a:r>
            <a:r>
              <a:rPr lang="en-US" sz="1200" dirty="0">
                <a:solidFill>
                  <a:srgbClr val="000000"/>
                </a:solidFill>
                <a:latin typeface="Courier New" panose="02070309020205020404" pitchFamily="49" charset="0"/>
                <a:cs typeface="Courier New" panose="02070309020205020404" pitchFamily="49" charset="0"/>
              </a:rPr>
              <a:t>/s    9.8 m    39 s</a:t>
            </a:r>
          </a:p>
          <a:p>
            <a:pPr fontAlgn="auto">
              <a:spcBef>
                <a:spcPts val="0"/>
              </a:spcBef>
              <a:spcAft>
                <a:spcPts val="0"/>
              </a:spcAft>
            </a:pPr>
            <a:r>
              <a:rPr lang="en-US" sz="1200" dirty="0">
                <a:solidFill>
                  <a:srgbClr val="000000"/>
                </a:solidFill>
                <a:latin typeface="Courier New" panose="02070309020205020404" pitchFamily="49" charset="0"/>
                <a:cs typeface="Courier New" panose="02070309020205020404" pitchFamily="49" charset="0"/>
              </a:rPr>
              <a:t>DIAMOND I04        MAD     1e12      100    1.0e+08  50.9 </a:t>
            </a:r>
            <a:r>
              <a:rPr lang="en-US" sz="1200" dirty="0" err="1">
                <a:solidFill>
                  <a:srgbClr val="000000"/>
                </a:solidFill>
                <a:latin typeface="Courier New" panose="02070309020205020404" pitchFamily="49" charset="0"/>
                <a:cs typeface="Courier New" panose="02070309020205020404" pitchFamily="49" charset="0"/>
              </a:rPr>
              <a:t>kGy</a:t>
            </a:r>
            <a:r>
              <a:rPr lang="en-US" sz="1200" dirty="0">
                <a:solidFill>
                  <a:srgbClr val="000000"/>
                </a:solidFill>
                <a:latin typeface="Courier New" panose="02070309020205020404" pitchFamily="49" charset="0"/>
                <a:cs typeface="Courier New" panose="02070309020205020404" pitchFamily="49" charset="0"/>
              </a:rPr>
              <a:t>/s    9.8 m    39 s</a:t>
            </a:r>
          </a:p>
          <a:p>
            <a:pPr fontAlgn="auto">
              <a:spcBef>
                <a:spcPts val="0"/>
              </a:spcBef>
              <a:spcAft>
                <a:spcPts val="0"/>
              </a:spcAft>
            </a:pPr>
            <a:r>
              <a:rPr lang="en-US" sz="1200" dirty="0">
                <a:solidFill>
                  <a:srgbClr val="000000"/>
                </a:solidFill>
                <a:latin typeface="Courier New" panose="02070309020205020404" pitchFamily="49" charset="0"/>
                <a:cs typeface="Courier New" panose="02070309020205020404" pitchFamily="49" charset="0"/>
              </a:rPr>
              <a:t>DIAMOND I04.1      MAD     1e12      100    1.0e+08  50.9 </a:t>
            </a:r>
            <a:r>
              <a:rPr lang="en-US" sz="1200" dirty="0" err="1">
                <a:solidFill>
                  <a:srgbClr val="000000"/>
                </a:solidFill>
                <a:latin typeface="Courier New" panose="02070309020205020404" pitchFamily="49" charset="0"/>
                <a:cs typeface="Courier New" panose="02070309020205020404" pitchFamily="49" charset="0"/>
              </a:rPr>
              <a:t>kGy</a:t>
            </a:r>
            <a:r>
              <a:rPr lang="en-US" sz="1200" dirty="0">
                <a:solidFill>
                  <a:srgbClr val="000000"/>
                </a:solidFill>
                <a:latin typeface="Courier New" panose="02070309020205020404" pitchFamily="49" charset="0"/>
                <a:cs typeface="Courier New" panose="02070309020205020404" pitchFamily="49" charset="0"/>
              </a:rPr>
              <a:t>/s    9.8 m    39 s</a:t>
            </a:r>
          </a:p>
          <a:p>
            <a:pPr fontAlgn="auto">
              <a:spcBef>
                <a:spcPts val="0"/>
              </a:spcBef>
              <a:spcAft>
                <a:spcPts val="0"/>
              </a:spcAft>
            </a:pPr>
            <a:r>
              <a:rPr lang="en-US" sz="1200" dirty="0">
                <a:solidFill>
                  <a:srgbClr val="000000"/>
                </a:solidFill>
                <a:latin typeface="Courier New" panose="02070309020205020404" pitchFamily="49" charset="0"/>
                <a:cs typeface="Courier New" panose="02070309020205020404" pitchFamily="49" charset="0"/>
              </a:rPr>
              <a:t>ESRF    BM14       MAD   1.5e10      100    1.5e+06   704  </a:t>
            </a:r>
            <a:r>
              <a:rPr lang="en-US" sz="1200" dirty="0" err="1">
                <a:solidFill>
                  <a:srgbClr val="000000"/>
                </a:solidFill>
                <a:latin typeface="Courier New" panose="02070309020205020404" pitchFamily="49" charset="0"/>
                <a:cs typeface="Courier New" panose="02070309020205020404" pitchFamily="49" charset="0"/>
              </a:rPr>
              <a:t>Gy</a:t>
            </a:r>
            <a:r>
              <a:rPr lang="en-US" sz="1200" dirty="0">
                <a:solidFill>
                  <a:srgbClr val="000000"/>
                </a:solidFill>
                <a:latin typeface="Courier New" panose="02070309020205020404" pitchFamily="49" charset="0"/>
                <a:cs typeface="Courier New" panose="02070309020205020404" pitchFamily="49" charset="0"/>
              </a:rPr>
              <a:t>/s     12 h    47 m</a:t>
            </a:r>
          </a:p>
          <a:p>
            <a:pPr fontAlgn="auto">
              <a:spcBef>
                <a:spcPts val="0"/>
              </a:spcBef>
              <a:spcAft>
                <a:spcPts val="0"/>
              </a:spcAft>
            </a:pPr>
            <a:r>
              <a:rPr lang="en-US" sz="1200" dirty="0">
                <a:solidFill>
                  <a:srgbClr val="000000"/>
                </a:solidFill>
                <a:latin typeface="Courier New" panose="02070309020205020404" pitchFamily="49" charset="0"/>
                <a:cs typeface="Courier New" panose="02070309020205020404" pitchFamily="49" charset="0"/>
              </a:rPr>
              <a:t>ESRF    ID14-1     MAD        ?</a:t>
            </a:r>
          </a:p>
          <a:p>
            <a:pPr fontAlgn="auto">
              <a:spcBef>
                <a:spcPts val="0"/>
              </a:spcBef>
              <a:spcAft>
                <a:spcPts val="0"/>
              </a:spcAft>
            </a:pPr>
            <a:r>
              <a:rPr lang="en-US" sz="1200" dirty="0">
                <a:solidFill>
                  <a:srgbClr val="000000"/>
                </a:solidFill>
                <a:latin typeface="Courier New" panose="02070309020205020404" pitchFamily="49" charset="0"/>
                <a:cs typeface="Courier New" panose="02070309020205020404" pitchFamily="49" charset="0"/>
              </a:rPr>
              <a:t>ESRF    ID14-2     MAD        ?</a:t>
            </a:r>
          </a:p>
          <a:p>
            <a:pPr fontAlgn="auto">
              <a:spcBef>
                <a:spcPts val="0"/>
              </a:spcBef>
              <a:spcAft>
                <a:spcPts val="0"/>
              </a:spcAft>
            </a:pPr>
            <a:r>
              <a:rPr lang="en-US" sz="1200" dirty="0">
                <a:solidFill>
                  <a:srgbClr val="000000"/>
                </a:solidFill>
                <a:latin typeface="Courier New" panose="02070309020205020404" pitchFamily="49" charset="0"/>
                <a:cs typeface="Courier New" panose="02070309020205020404" pitchFamily="49" charset="0"/>
              </a:rPr>
              <a:t>ESRF    ID14-3     MAD        ?</a:t>
            </a:r>
          </a:p>
          <a:p>
            <a:pPr fontAlgn="auto">
              <a:spcBef>
                <a:spcPts val="0"/>
              </a:spcBef>
              <a:spcAft>
                <a:spcPts val="0"/>
              </a:spcAft>
            </a:pPr>
            <a:r>
              <a:rPr lang="en-US" sz="1200" dirty="0">
                <a:solidFill>
                  <a:srgbClr val="000000"/>
                </a:solidFill>
                <a:latin typeface="Courier New" panose="02070309020205020404" pitchFamily="49" charset="0"/>
                <a:cs typeface="Courier New" panose="02070309020205020404" pitchFamily="49" charset="0"/>
              </a:rPr>
              <a:t>ESRF    ID14-4     MAD        ?</a:t>
            </a:r>
          </a:p>
          <a:p>
            <a:pPr fontAlgn="auto">
              <a:spcBef>
                <a:spcPts val="0"/>
              </a:spcBef>
              <a:spcAft>
                <a:spcPts val="0"/>
              </a:spcAft>
            </a:pPr>
            <a:r>
              <a:rPr lang="en-US" sz="1200" dirty="0">
                <a:solidFill>
                  <a:srgbClr val="000000"/>
                </a:solidFill>
                <a:latin typeface="Courier New" panose="02070309020205020404" pitchFamily="49" charset="0"/>
                <a:cs typeface="Courier New" panose="02070309020205020404" pitchFamily="49" charset="0"/>
              </a:rPr>
              <a:t>ESRF    BM30A      MAD   0.5e11      300    5.6e+05   275  </a:t>
            </a:r>
            <a:r>
              <a:rPr lang="en-US" sz="1200" dirty="0" err="1">
                <a:solidFill>
                  <a:srgbClr val="000000"/>
                </a:solidFill>
                <a:latin typeface="Courier New" panose="02070309020205020404" pitchFamily="49" charset="0"/>
                <a:cs typeface="Courier New" panose="02070309020205020404" pitchFamily="49" charset="0"/>
              </a:rPr>
              <a:t>Gy</a:t>
            </a:r>
            <a:r>
              <a:rPr lang="en-US" sz="1200" dirty="0">
                <a:solidFill>
                  <a:srgbClr val="000000"/>
                </a:solidFill>
                <a:latin typeface="Courier New" panose="02070309020205020404" pitchFamily="49" charset="0"/>
                <a:cs typeface="Courier New" panose="02070309020205020404" pitchFamily="49" charset="0"/>
              </a:rPr>
              <a:t>/s     30 h     2 h</a:t>
            </a:r>
          </a:p>
          <a:p>
            <a:pPr fontAlgn="auto">
              <a:spcBef>
                <a:spcPts val="0"/>
              </a:spcBef>
              <a:spcAft>
                <a:spcPts val="0"/>
              </a:spcAft>
            </a:pPr>
            <a:r>
              <a:rPr lang="en-US" sz="1200" dirty="0">
                <a:solidFill>
                  <a:srgbClr val="000000"/>
                </a:solidFill>
                <a:latin typeface="Courier New" panose="02070309020205020404" pitchFamily="49" charset="0"/>
                <a:cs typeface="Courier New" panose="02070309020205020404" pitchFamily="49" charset="0"/>
              </a:rPr>
              <a:t>LNLS    W01B-MX2   MAD    </a:t>
            </a:r>
            <a:r>
              <a:rPr lang="en-US" sz="1200" dirty="0" smtClean="0">
                <a:solidFill>
                  <a:srgbClr val="000000"/>
                </a:solidFill>
                <a:latin typeface="Courier New" panose="02070309020205020404" pitchFamily="49" charset="0"/>
                <a:cs typeface="Courier New" panose="02070309020205020404" pitchFamily="49" charset="0"/>
              </a:rPr>
              <a:t> 5e11  </a:t>
            </a:r>
            <a:r>
              <a:rPr lang="en-US" sz="1200" dirty="0">
                <a:solidFill>
                  <a:srgbClr val="000000"/>
                </a:solidFill>
                <a:latin typeface="Courier New" panose="02070309020205020404" pitchFamily="49" charset="0"/>
                <a:cs typeface="Courier New" panose="02070309020205020404" pitchFamily="49" charset="0"/>
              </a:rPr>
              <a:t>250x500    3</a:t>
            </a:r>
            <a:r>
              <a:rPr lang="en-US" sz="1200" dirty="0" smtClean="0">
                <a:solidFill>
                  <a:srgbClr val="000000"/>
                </a:solidFill>
                <a:latin typeface="Courier New" panose="02070309020205020404" pitchFamily="49" charset="0"/>
                <a:cs typeface="Courier New" panose="02070309020205020404" pitchFamily="49" charset="0"/>
              </a:rPr>
              <a:t>.8e+06   7.7 </a:t>
            </a:r>
            <a:r>
              <a:rPr lang="en-US" sz="1200" dirty="0" err="1">
                <a:solidFill>
                  <a:srgbClr val="000000"/>
                </a:solidFill>
                <a:latin typeface="Courier New" panose="02070309020205020404" pitchFamily="49" charset="0"/>
                <a:cs typeface="Courier New" panose="02070309020205020404" pitchFamily="49" charset="0"/>
              </a:rPr>
              <a:t>kGy</a:t>
            </a:r>
            <a:r>
              <a:rPr lang="en-US" sz="1200" dirty="0">
                <a:solidFill>
                  <a:srgbClr val="000000"/>
                </a:solidFill>
                <a:latin typeface="Courier New" panose="02070309020205020404" pitchFamily="49" charset="0"/>
                <a:cs typeface="Courier New" panose="02070309020205020404" pitchFamily="49" charset="0"/>
              </a:rPr>
              <a:t>/s    </a:t>
            </a:r>
            <a:r>
              <a:rPr lang="en-US" sz="1200" dirty="0" smtClean="0">
                <a:solidFill>
                  <a:srgbClr val="000000"/>
                </a:solidFill>
                <a:latin typeface="Courier New" panose="02070309020205020404" pitchFamily="49" charset="0"/>
                <a:cs typeface="Courier New" panose="02070309020205020404" pitchFamily="49" charset="0"/>
              </a:rPr>
              <a:t>1.0 </a:t>
            </a:r>
            <a:r>
              <a:rPr lang="en-US" sz="1200" dirty="0">
                <a:solidFill>
                  <a:srgbClr val="000000"/>
                </a:solidFill>
                <a:latin typeface="Courier New" panose="02070309020205020404" pitchFamily="49" charset="0"/>
                <a:cs typeface="Courier New" panose="02070309020205020404" pitchFamily="49" charset="0"/>
              </a:rPr>
              <a:t>h   </a:t>
            </a:r>
            <a:r>
              <a:rPr lang="en-US" sz="1200" dirty="0" smtClean="0">
                <a:solidFill>
                  <a:srgbClr val="000000"/>
                </a:solidFill>
                <a:latin typeface="Courier New" panose="02070309020205020404" pitchFamily="49" charset="0"/>
                <a:cs typeface="Courier New" panose="02070309020205020404" pitchFamily="49" charset="0"/>
              </a:rPr>
              <a:t>  4 </a:t>
            </a:r>
            <a:r>
              <a:rPr lang="en-US" sz="1200" dirty="0">
                <a:solidFill>
                  <a:srgbClr val="000000"/>
                </a:solidFill>
                <a:latin typeface="Courier New" panose="02070309020205020404" pitchFamily="49" charset="0"/>
                <a:cs typeface="Courier New" panose="02070309020205020404" pitchFamily="49" charset="0"/>
              </a:rPr>
              <a:t>m</a:t>
            </a:r>
          </a:p>
          <a:p>
            <a:pPr fontAlgn="auto">
              <a:spcBef>
                <a:spcPts val="0"/>
              </a:spcBef>
              <a:spcAft>
                <a:spcPts val="0"/>
              </a:spcAft>
            </a:pPr>
            <a:r>
              <a:rPr lang="en-US" sz="1200" dirty="0">
                <a:solidFill>
                  <a:srgbClr val="000000"/>
                </a:solidFill>
                <a:latin typeface="Courier New" panose="02070309020205020404" pitchFamily="49" charset="0"/>
                <a:cs typeface="Courier New" panose="02070309020205020404" pitchFamily="49" charset="0"/>
              </a:rPr>
              <a:t>MAXLAB  I711       mono    2e11      300    2.2e+06   613  </a:t>
            </a:r>
            <a:r>
              <a:rPr lang="en-US" sz="1200" dirty="0" err="1">
                <a:solidFill>
                  <a:srgbClr val="000000"/>
                </a:solidFill>
                <a:latin typeface="Courier New" panose="02070309020205020404" pitchFamily="49" charset="0"/>
                <a:cs typeface="Courier New" panose="02070309020205020404" pitchFamily="49" charset="0"/>
              </a:rPr>
              <a:t>Gy</a:t>
            </a:r>
            <a:r>
              <a:rPr lang="en-US" sz="1200" dirty="0">
                <a:solidFill>
                  <a:srgbClr val="000000"/>
                </a:solidFill>
                <a:latin typeface="Courier New" panose="02070309020205020404" pitchFamily="49" charset="0"/>
                <a:cs typeface="Courier New" panose="02070309020205020404" pitchFamily="49" charset="0"/>
              </a:rPr>
              <a:t>/s     14 h    54 m</a:t>
            </a:r>
          </a:p>
          <a:p>
            <a:pPr fontAlgn="auto">
              <a:spcBef>
                <a:spcPts val="0"/>
              </a:spcBef>
              <a:spcAft>
                <a:spcPts val="0"/>
              </a:spcAft>
            </a:pPr>
            <a:r>
              <a:rPr lang="en-US" sz="1200" dirty="0">
                <a:solidFill>
                  <a:srgbClr val="000000"/>
                </a:solidFill>
                <a:latin typeface="Courier New" panose="02070309020205020404" pitchFamily="49" charset="0"/>
                <a:cs typeface="Courier New" panose="02070309020205020404" pitchFamily="49" charset="0"/>
              </a:rPr>
              <a:t>MAXLAB  I911-1     mono    3e10  300x100    1.0e+06  1.03 </a:t>
            </a:r>
            <a:r>
              <a:rPr lang="en-US" sz="1200" dirty="0" err="1">
                <a:solidFill>
                  <a:srgbClr val="000000"/>
                </a:solidFill>
                <a:latin typeface="Courier New" panose="02070309020205020404" pitchFamily="49" charset="0"/>
                <a:cs typeface="Courier New" panose="02070309020205020404" pitchFamily="49" charset="0"/>
              </a:rPr>
              <a:t>kGy</a:t>
            </a:r>
            <a:r>
              <a:rPr lang="en-US" sz="1200" dirty="0">
                <a:solidFill>
                  <a:srgbClr val="000000"/>
                </a:solidFill>
                <a:latin typeface="Courier New" panose="02070309020205020404" pitchFamily="49" charset="0"/>
                <a:cs typeface="Courier New" panose="02070309020205020404" pitchFamily="49" charset="0"/>
              </a:rPr>
              <a:t>/s    8.1 h    32 m</a:t>
            </a:r>
          </a:p>
          <a:p>
            <a:pPr fontAlgn="auto">
              <a:spcBef>
                <a:spcPts val="0"/>
              </a:spcBef>
              <a:spcAft>
                <a:spcPts val="0"/>
              </a:spcAft>
            </a:pPr>
            <a:r>
              <a:rPr lang="en-US" sz="1200" dirty="0">
                <a:solidFill>
                  <a:srgbClr val="000000"/>
                </a:solidFill>
                <a:latin typeface="Courier New" panose="02070309020205020404" pitchFamily="49" charset="0"/>
                <a:cs typeface="Courier New" panose="02070309020205020404" pitchFamily="49" charset="0"/>
              </a:rPr>
              <a:t>MAXLAB  I911-2     mono    1e11      300    1.1e+06  1.15 </a:t>
            </a:r>
            <a:r>
              <a:rPr lang="en-US" sz="1200" dirty="0" err="1">
                <a:solidFill>
                  <a:srgbClr val="000000"/>
                </a:solidFill>
                <a:latin typeface="Courier New" panose="02070309020205020404" pitchFamily="49" charset="0"/>
                <a:cs typeface="Courier New" panose="02070309020205020404" pitchFamily="49" charset="0"/>
              </a:rPr>
              <a:t>kGy</a:t>
            </a:r>
            <a:r>
              <a:rPr lang="en-US" sz="1200" dirty="0">
                <a:solidFill>
                  <a:srgbClr val="000000"/>
                </a:solidFill>
                <a:latin typeface="Courier New" panose="02070309020205020404" pitchFamily="49" charset="0"/>
                <a:cs typeface="Courier New" panose="02070309020205020404" pitchFamily="49" charset="0"/>
              </a:rPr>
              <a:t>/s    7.3 h    29 m</a:t>
            </a:r>
          </a:p>
          <a:p>
            <a:pPr fontAlgn="auto">
              <a:spcBef>
                <a:spcPts val="0"/>
              </a:spcBef>
              <a:spcAft>
                <a:spcPts val="0"/>
              </a:spcAft>
            </a:pPr>
            <a:r>
              <a:rPr lang="en-US" sz="1200" dirty="0">
                <a:solidFill>
                  <a:srgbClr val="000000"/>
                </a:solidFill>
                <a:latin typeface="Courier New" panose="02070309020205020404" pitchFamily="49" charset="0"/>
                <a:cs typeface="Courier New" panose="02070309020205020404" pitchFamily="49" charset="0"/>
              </a:rPr>
              <a:t>MAXLAB  I911-3     MAD     3e11  250x150    8.0e+06  4.07 </a:t>
            </a:r>
            <a:r>
              <a:rPr lang="en-US" sz="1200" dirty="0" err="1">
                <a:solidFill>
                  <a:srgbClr val="000000"/>
                </a:solidFill>
                <a:latin typeface="Courier New" panose="02070309020205020404" pitchFamily="49" charset="0"/>
                <a:cs typeface="Courier New" panose="02070309020205020404" pitchFamily="49" charset="0"/>
              </a:rPr>
              <a:t>kGy</a:t>
            </a:r>
            <a:r>
              <a:rPr lang="en-US" sz="1200" dirty="0">
                <a:solidFill>
                  <a:srgbClr val="000000"/>
                </a:solidFill>
                <a:latin typeface="Courier New" panose="02070309020205020404" pitchFamily="49" charset="0"/>
                <a:cs typeface="Courier New" panose="02070309020205020404" pitchFamily="49" charset="0"/>
              </a:rPr>
              <a:t>/s      2 h   8.2 m</a:t>
            </a:r>
          </a:p>
          <a:p>
            <a:pPr fontAlgn="auto">
              <a:spcBef>
                <a:spcPts val="0"/>
              </a:spcBef>
              <a:spcAft>
                <a:spcPts val="0"/>
              </a:spcAft>
            </a:pPr>
            <a:r>
              <a:rPr lang="en-US" sz="1200" dirty="0">
                <a:solidFill>
                  <a:srgbClr val="000000"/>
                </a:solidFill>
                <a:latin typeface="Courier New" panose="02070309020205020404" pitchFamily="49" charset="0"/>
                <a:cs typeface="Courier New" panose="02070309020205020404" pitchFamily="49" charset="0"/>
              </a:rPr>
              <a:t>MAXLAB  I911-4     mono    5e11  400x200    6.2e+06  3.18 </a:t>
            </a:r>
            <a:r>
              <a:rPr lang="en-US" sz="1200" dirty="0" err="1">
                <a:solidFill>
                  <a:srgbClr val="000000"/>
                </a:solidFill>
                <a:latin typeface="Courier New" panose="02070309020205020404" pitchFamily="49" charset="0"/>
                <a:cs typeface="Courier New" panose="02070309020205020404" pitchFamily="49" charset="0"/>
              </a:rPr>
              <a:t>kGy</a:t>
            </a:r>
            <a:r>
              <a:rPr lang="en-US" sz="1200" dirty="0">
                <a:solidFill>
                  <a:srgbClr val="000000"/>
                </a:solidFill>
                <a:latin typeface="Courier New" panose="02070309020205020404" pitchFamily="49" charset="0"/>
                <a:cs typeface="Courier New" panose="02070309020205020404" pitchFamily="49" charset="0"/>
              </a:rPr>
              <a:t>/s    2.6 h    10 m</a:t>
            </a:r>
          </a:p>
          <a:p>
            <a:pPr fontAlgn="auto">
              <a:spcBef>
                <a:spcPts val="0"/>
              </a:spcBef>
              <a:spcAft>
                <a:spcPts val="0"/>
              </a:spcAft>
            </a:pPr>
            <a:r>
              <a:rPr lang="en-US" sz="1200" dirty="0">
                <a:solidFill>
                  <a:srgbClr val="000000"/>
                </a:solidFill>
                <a:latin typeface="Courier New" panose="02070309020205020404" pitchFamily="49" charset="0"/>
                <a:cs typeface="Courier New" panose="02070309020205020404" pitchFamily="49" charset="0"/>
              </a:rPr>
              <a:t>MAXLAB  I911-5     mono    5e10  300x200    8.3e+05   424  </a:t>
            </a:r>
            <a:r>
              <a:rPr lang="en-US" sz="1200" dirty="0" err="1">
                <a:solidFill>
                  <a:srgbClr val="000000"/>
                </a:solidFill>
                <a:latin typeface="Courier New" panose="02070309020205020404" pitchFamily="49" charset="0"/>
                <a:cs typeface="Courier New" panose="02070309020205020404" pitchFamily="49" charset="0"/>
              </a:rPr>
              <a:t>Gy</a:t>
            </a:r>
            <a:r>
              <a:rPr lang="en-US" sz="1200" dirty="0">
                <a:solidFill>
                  <a:srgbClr val="000000"/>
                </a:solidFill>
                <a:latin typeface="Courier New" panose="02070309020205020404" pitchFamily="49" charset="0"/>
                <a:cs typeface="Courier New" panose="02070309020205020404" pitchFamily="49" charset="0"/>
              </a:rPr>
              <a:t>/s     20 h    79 m</a:t>
            </a:r>
          </a:p>
          <a:p>
            <a:pPr fontAlgn="auto">
              <a:spcBef>
                <a:spcPts val="0"/>
              </a:spcBef>
              <a:spcAft>
                <a:spcPts val="0"/>
              </a:spcAft>
            </a:pPr>
            <a:r>
              <a:rPr lang="en-US" sz="1200" dirty="0">
                <a:solidFill>
                  <a:srgbClr val="000000"/>
                </a:solidFill>
                <a:latin typeface="Courier New" panose="02070309020205020404" pitchFamily="49" charset="0"/>
                <a:cs typeface="Courier New" panose="02070309020205020404" pitchFamily="49" charset="0"/>
              </a:rPr>
              <a:t>NSRRC   BL13B1     MAD     4e11      200    1.3e+07  6.05 </a:t>
            </a:r>
            <a:r>
              <a:rPr lang="en-US" sz="1200" dirty="0" err="1">
                <a:solidFill>
                  <a:srgbClr val="000000"/>
                </a:solidFill>
                <a:latin typeface="Courier New" panose="02070309020205020404" pitchFamily="49" charset="0"/>
                <a:cs typeface="Courier New" panose="02070309020205020404" pitchFamily="49" charset="0"/>
              </a:rPr>
              <a:t>kGy</a:t>
            </a:r>
            <a:r>
              <a:rPr lang="en-US" sz="1200" dirty="0">
                <a:solidFill>
                  <a:srgbClr val="000000"/>
                </a:solidFill>
                <a:latin typeface="Courier New" panose="02070309020205020404" pitchFamily="49" charset="0"/>
                <a:cs typeface="Courier New" panose="02070309020205020404" pitchFamily="49" charset="0"/>
              </a:rPr>
              <a:t>/s     83 m   5.5 m</a:t>
            </a:r>
          </a:p>
          <a:p>
            <a:pPr fontAlgn="auto">
              <a:spcBef>
                <a:spcPts val="0"/>
              </a:spcBef>
              <a:spcAft>
                <a:spcPts val="0"/>
              </a:spcAft>
            </a:pPr>
            <a:r>
              <a:rPr lang="en-US" sz="1200" dirty="0">
                <a:solidFill>
                  <a:srgbClr val="000000"/>
                </a:solidFill>
                <a:latin typeface="Courier New" panose="02070309020205020404" pitchFamily="49" charset="0"/>
                <a:cs typeface="Courier New" panose="02070309020205020404" pitchFamily="49" charset="0"/>
              </a:rPr>
              <a:t>NSRRC   BL13C1     MAD     4e10      200    1.3e+06   598  </a:t>
            </a:r>
            <a:r>
              <a:rPr lang="en-US" sz="1200" dirty="0" err="1">
                <a:solidFill>
                  <a:srgbClr val="000000"/>
                </a:solidFill>
                <a:latin typeface="Courier New" panose="02070309020205020404" pitchFamily="49" charset="0"/>
                <a:cs typeface="Courier New" panose="02070309020205020404" pitchFamily="49" charset="0"/>
              </a:rPr>
              <a:t>Gy</a:t>
            </a:r>
            <a:r>
              <a:rPr lang="en-US" sz="1200" dirty="0">
                <a:solidFill>
                  <a:srgbClr val="000000"/>
                </a:solidFill>
                <a:latin typeface="Courier New" panose="02070309020205020404" pitchFamily="49" charset="0"/>
                <a:cs typeface="Courier New" panose="02070309020205020404" pitchFamily="49" charset="0"/>
              </a:rPr>
              <a:t>/s     14 h    56 m</a:t>
            </a:r>
          </a:p>
          <a:p>
            <a:pPr fontAlgn="auto">
              <a:spcBef>
                <a:spcPts val="0"/>
              </a:spcBef>
              <a:spcAft>
                <a:spcPts val="0"/>
              </a:spcAft>
            </a:pPr>
            <a:r>
              <a:rPr lang="en-US" sz="1200" dirty="0">
                <a:solidFill>
                  <a:srgbClr val="000000"/>
                </a:solidFill>
                <a:latin typeface="Courier New" panose="02070309020205020404" pitchFamily="49" charset="0"/>
                <a:cs typeface="Courier New" panose="02070309020205020404" pitchFamily="49" charset="0"/>
              </a:rPr>
              <a:t>NSRRC   BL17B1     MAD      4e9      200    1.3e+05  71.8  </a:t>
            </a:r>
            <a:r>
              <a:rPr lang="en-US" sz="1200" dirty="0" err="1">
                <a:solidFill>
                  <a:srgbClr val="000000"/>
                </a:solidFill>
                <a:latin typeface="Courier New" panose="02070309020205020404" pitchFamily="49" charset="0"/>
                <a:cs typeface="Courier New" panose="02070309020205020404" pitchFamily="49" charset="0"/>
              </a:rPr>
              <a:t>Gy</a:t>
            </a:r>
            <a:r>
              <a:rPr lang="en-US" sz="1200" dirty="0">
                <a:solidFill>
                  <a:srgbClr val="000000"/>
                </a:solidFill>
                <a:latin typeface="Courier New" panose="02070309020205020404" pitchFamily="49" charset="0"/>
                <a:cs typeface="Courier New" panose="02070309020205020404" pitchFamily="49" charset="0"/>
              </a:rPr>
              <a:t>/s    4.8 d   7.7 h</a:t>
            </a:r>
          </a:p>
        </p:txBody>
      </p:sp>
      <p:sp>
        <p:nvSpPr>
          <p:cNvPr id="7" name="Rounded Rectangle 6"/>
          <p:cNvSpPr/>
          <p:nvPr/>
        </p:nvSpPr>
        <p:spPr>
          <a:xfrm>
            <a:off x="268941" y="4181582"/>
            <a:ext cx="8175812" cy="21404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Tree>
    <p:extLst>
      <p:ext uri="{BB962C8B-B14F-4D97-AF65-F5344CB8AC3E}">
        <p14:creationId xmlns:p14="http://schemas.microsoft.com/office/powerpoint/2010/main" val="310947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7" grpId="0"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5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90" t="2640" r="44898" b="22007"/>
          <a:stretch/>
        </p:blipFill>
        <p:spPr bwMode="auto">
          <a:xfrm>
            <a:off x="206063" y="0"/>
            <a:ext cx="875967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756347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938" y="277813"/>
            <a:ext cx="8086725" cy="601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9506" name="Text Box 2"/>
          <p:cNvSpPr txBox="1">
            <a:spLocks noChangeArrowheads="1"/>
          </p:cNvSpPr>
          <p:nvPr/>
        </p:nvSpPr>
        <p:spPr bwMode="auto">
          <a:xfrm>
            <a:off x="0" y="6491288"/>
            <a:ext cx="6272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ts val="0"/>
              </a:spcBef>
              <a:spcAft>
                <a:spcPts val="0"/>
              </a:spcAft>
            </a:pPr>
            <a:r>
              <a:rPr lang="en-US" altLang="en-US">
                <a:solidFill>
                  <a:srgbClr val="000000"/>
                </a:solidFill>
                <a:latin typeface="Arial"/>
                <a:cs typeface="Arial" charset="0"/>
              </a:rPr>
              <a:t>Holton &amp; Frankel (2010) </a:t>
            </a:r>
            <a:r>
              <a:rPr lang="en-US" altLang="en-US" i="1">
                <a:solidFill>
                  <a:srgbClr val="000000"/>
                </a:solidFill>
                <a:latin typeface="Arial"/>
                <a:cs typeface="Arial" charset="0"/>
              </a:rPr>
              <a:t>Acta D</a:t>
            </a:r>
            <a:r>
              <a:rPr lang="en-US" altLang="en-US">
                <a:solidFill>
                  <a:srgbClr val="000000"/>
                </a:solidFill>
                <a:latin typeface="Arial"/>
                <a:cs typeface="Arial" charset="0"/>
              </a:rPr>
              <a:t> </a:t>
            </a:r>
            <a:r>
              <a:rPr lang="en-US" altLang="en-US" b="1">
                <a:solidFill>
                  <a:srgbClr val="000000"/>
                </a:solidFill>
                <a:latin typeface="Arial"/>
                <a:cs typeface="Arial" charset="0"/>
              </a:rPr>
              <a:t>66</a:t>
            </a:r>
            <a:r>
              <a:rPr lang="en-US" altLang="en-US">
                <a:solidFill>
                  <a:srgbClr val="000000"/>
                </a:solidFill>
                <a:latin typeface="Arial"/>
                <a:cs typeface="Arial" charset="0"/>
              </a:rPr>
              <a:t> 393-408.</a:t>
            </a:r>
          </a:p>
        </p:txBody>
      </p:sp>
      <p:sp>
        <p:nvSpPr>
          <p:cNvPr id="149508" name="Oval 4"/>
          <p:cNvSpPr>
            <a:spLocks noChangeArrowheads="1"/>
          </p:cNvSpPr>
          <p:nvPr/>
        </p:nvSpPr>
        <p:spPr bwMode="auto">
          <a:xfrm>
            <a:off x="1497013" y="5538788"/>
            <a:ext cx="1630362" cy="477837"/>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cs typeface="Arial" charset="0"/>
            </a:endParaRPr>
          </a:p>
        </p:txBody>
      </p:sp>
    </p:spTree>
    <p:extLst>
      <p:ext uri="{BB962C8B-B14F-4D97-AF65-F5344CB8AC3E}">
        <p14:creationId xmlns:p14="http://schemas.microsoft.com/office/powerpoint/2010/main" val="104552500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0"/>
            <a:ext cx="8229600" cy="1143000"/>
          </a:xfrm>
        </p:spPr>
        <p:txBody>
          <a:bodyPr/>
          <a:lstStyle/>
          <a:p>
            <a:pPr eaLnBrk="1" hangingPunct="1"/>
            <a:r>
              <a:rPr lang="en-US" smtClean="0"/>
              <a:t>Multi-crystal strategies</a:t>
            </a:r>
          </a:p>
        </p:txBody>
      </p:sp>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rcRect l="8789" t="13113" r="37930" b="16559"/>
          <a:stretch>
            <a:fillRect/>
          </a:stretch>
        </p:blipFill>
        <p:spPr bwMode="auto">
          <a:xfrm>
            <a:off x="214313" y="1162050"/>
            <a:ext cx="6496050"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9572" name="Text Box 4"/>
          <p:cNvSpPr txBox="1">
            <a:spLocks noChangeArrowheads="1"/>
          </p:cNvSpPr>
          <p:nvPr/>
        </p:nvSpPr>
        <p:spPr bwMode="auto">
          <a:xfrm>
            <a:off x="0" y="6491288"/>
            <a:ext cx="7161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fontAlgn="base" hangingPunct="1">
              <a:spcBef>
                <a:spcPct val="0"/>
              </a:spcBef>
              <a:spcAft>
                <a:spcPct val="0"/>
              </a:spcAft>
            </a:pPr>
            <a:r>
              <a:rPr lang="en-US" smtClean="0">
                <a:solidFill>
                  <a:srgbClr val="000000"/>
                </a:solidFill>
              </a:rPr>
              <a:t>Kendrew </a:t>
            </a:r>
            <a:r>
              <a:rPr lang="en-US" i="1" smtClean="0">
                <a:solidFill>
                  <a:srgbClr val="000000"/>
                </a:solidFill>
              </a:rPr>
              <a:t>et al.</a:t>
            </a:r>
            <a:r>
              <a:rPr lang="en-US" smtClean="0">
                <a:solidFill>
                  <a:srgbClr val="000000"/>
                </a:solidFill>
              </a:rPr>
              <a:t> (1960) "Structure of Myoglobin” </a:t>
            </a:r>
            <a:r>
              <a:rPr lang="en-US" i="1" smtClean="0">
                <a:solidFill>
                  <a:srgbClr val="000000"/>
                </a:solidFill>
              </a:rPr>
              <a:t>Nature</a:t>
            </a:r>
            <a:r>
              <a:rPr lang="en-US" smtClean="0">
                <a:solidFill>
                  <a:srgbClr val="000000"/>
                </a:solidFill>
              </a:rPr>
              <a:t> </a:t>
            </a:r>
            <a:r>
              <a:rPr lang="en-US" b="1" smtClean="0">
                <a:solidFill>
                  <a:srgbClr val="000000"/>
                </a:solidFill>
              </a:rPr>
              <a:t>185</a:t>
            </a:r>
            <a:r>
              <a:rPr lang="en-US" smtClean="0">
                <a:solidFill>
                  <a:srgbClr val="000000"/>
                </a:solidFill>
              </a:rPr>
              <a:t>, 422-427. </a:t>
            </a:r>
          </a:p>
        </p:txBody>
      </p:sp>
      <p:pic>
        <p:nvPicPr>
          <p:cNvPr id="2669573" name="Picture 5"/>
          <p:cNvPicPr>
            <a:picLocks noChangeAspect="1" noChangeArrowheads="1"/>
          </p:cNvPicPr>
          <p:nvPr/>
        </p:nvPicPr>
        <p:blipFill>
          <a:blip r:embed="rId3">
            <a:extLst>
              <a:ext uri="{28A0092B-C50C-407E-A947-70E740481C1C}">
                <a14:useLocalDpi xmlns:a14="http://schemas.microsoft.com/office/drawing/2010/main" val="0"/>
              </a:ext>
            </a:extLst>
          </a:blip>
          <a:srcRect l="39969" t="16866" r="12523" b="9053"/>
          <a:stretch>
            <a:fillRect/>
          </a:stretch>
        </p:blipFill>
        <p:spPr bwMode="auto">
          <a:xfrm>
            <a:off x="6907213" y="2701925"/>
            <a:ext cx="1909762" cy="180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9574" name="Freeform 6"/>
          <p:cNvSpPr>
            <a:spLocks/>
          </p:cNvSpPr>
          <p:nvPr/>
        </p:nvSpPr>
        <p:spPr bwMode="auto">
          <a:xfrm>
            <a:off x="-163513" y="1382713"/>
            <a:ext cx="7032626" cy="600075"/>
          </a:xfrm>
          <a:custGeom>
            <a:avLst/>
            <a:gdLst>
              <a:gd name="T0" fmla="*/ 2147483647 w 4430"/>
              <a:gd name="T1" fmla="*/ 2147483647 h 378"/>
              <a:gd name="T2" fmla="*/ 2147483647 w 4430"/>
              <a:gd name="T3" fmla="*/ 2147483647 h 378"/>
              <a:gd name="T4" fmla="*/ 2147483647 w 4430"/>
              <a:gd name="T5" fmla="*/ 2147483647 h 378"/>
              <a:gd name="T6" fmla="*/ 2147483647 w 4430"/>
              <a:gd name="T7" fmla="*/ 2147483647 h 378"/>
              <a:gd name="T8" fmla="*/ 2147483647 w 4430"/>
              <a:gd name="T9" fmla="*/ 2147483647 h 378"/>
              <a:gd name="T10" fmla="*/ 2147483647 w 4430"/>
              <a:gd name="T11" fmla="*/ 2147483647 h 378"/>
              <a:gd name="T12" fmla="*/ 2147483647 w 4430"/>
              <a:gd name="T13" fmla="*/ 2147483647 h 378"/>
              <a:gd name="T14" fmla="*/ 2147483647 w 4430"/>
              <a:gd name="T15" fmla="*/ 2147483647 h 378"/>
              <a:gd name="T16" fmla="*/ 2147483647 w 4430"/>
              <a:gd name="T17" fmla="*/ 2147483647 h 378"/>
              <a:gd name="T18" fmla="*/ 2147483647 w 4430"/>
              <a:gd name="T19" fmla="*/ 2147483647 h 378"/>
              <a:gd name="T20" fmla="*/ 2147483647 w 4430"/>
              <a:gd name="T21" fmla="*/ 2147483647 h 378"/>
              <a:gd name="T22" fmla="*/ 2147483647 w 4430"/>
              <a:gd name="T23" fmla="*/ 2147483647 h 378"/>
              <a:gd name="T24" fmla="*/ 2147483647 w 4430"/>
              <a:gd name="T25" fmla="*/ 2147483647 h 378"/>
              <a:gd name="T26" fmla="*/ 2147483647 w 4430"/>
              <a:gd name="T27" fmla="*/ 2147483647 h 378"/>
              <a:gd name="T28" fmla="*/ 2147483647 w 4430"/>
              <a:gd name="T29" fmla="*/ 2147483647 h 378"/>
              <a:gd name="T30" fmla="*/ 2147483647 w 4430"/>
              <a:gd name="T31" fmla="*/ 2147483647 h 3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430" h="378">
                <a:moveTo>
                  <a:pt x="1665" y="202"/>
                </a:moveTo>
                <a:cubicBezTo>
                  <a:pt x="2206" y="207"/>
                  <a:pt x="2748" y="212"/>
                  <a:pt x="2975" y="202"/>
                </a:cubicBezTo>
                <a:cubicBezTo>
                  <a:pt x="3202" y="192"/>
                  <a:pt x="3021" y="163"/>
                  <a:pt x="3030" y="139"/>
                </a:cubicBezTo>
                <a:cubicBezTo>
                  <a:pt x="3039" y="115"/>
                  <a:pt x="3018" y="80"/>
                  <a:pt x="3030" y="60"/>
                </a:cubicBezTo>
                <a:cubicBezTo>
                  <a:pt x="3042" y="40"/>
                  <a:pt x="2899" y="26"/>
                  <a:pt x="3101" y="21"/>
                </a:cubicBezTo>
                <a:cubicBezTo>
                  <a:pt x="3303" y="16"/>
                  <a:pt x="4060" y="0"/>
                  <a:pt x="4245" y="29"/>
                </a:cubicBezTo>
                <a:cubicBezTo>
                  <a:pt x="4430" y="58"/>
                  <a:pt x="4330" y="165"/>
                  <a:pt x="4214" y="194"/>
                </a:cubicBezTo>
                <a:cubicBezTo>
                  <a:pt x="4098" y="223"/>
                  <a:pt x="3666" y="180"/>
                  <a:pt x="3551" y="202"/>
                </a:cubicBezTo>
                <a:cubicBezTo>
                  <a:pt x="3436" y="224"/>
                  <a:pt x="3553" y="302"/>
                  <a:pt x="3520" y="328"/>
                </a:cubicBezTo>
                <a:cubicBezTo>
                  <a:pt x="3487" y="354"/>
                  <a:pt x="3617" y="355"/>
                  <a:pt x="3354" y="360"/>
                </a:cubicBezTo>
                <a:cubicBezTo>
                  <a:pt x="3091" y="365"/>
                  <a:pt x="2453" y="360"/>
                  <a:pt x="1941" y="360"/>
                </a:cubicBezTo>
                <a:cubicBezTo>
                  <a:pt x="1429" y="360"/>
                  <a:pt x="568" y="378"/>
                  <a:pt x="284" y="360"/>
                </a:cubicBezTo>
                <a:cubicBezTo>
                  <a:pt x="0" y="342"/>
                  <a:pt x="233" y="278"/>
                  <a:pt x="237" y="249"/>
                </a:cubicBezTo>
                <a:cubicBezTo>
                  <a:pt x="241" y="220"/>
                  <a:pt x="98" y="195"/>
                  <a:pt x="308" y="186"/>
                </a:cubicBezTo>
                <a:cubicBezTo>
                  <a:pt x="518" y="177"/>
                  <a:pt x="1009" y="185"/>
                  <a:pt x="1500" y="194"/>
                </a:cubicBezTo>
                <a:cubicBezTo>
                  <a:pt x="1500" y="194"/>
                  <a:pt x="1665" y="202"/>
                  <a:pt x="1665" y="202"/>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
        <p:nvSpPr>
          <p:cNvPr id="2669575" name="Freeform 7"/>
          <p:cNvSpPr>
            <a:spLocks/>
          </p:cNvSpPr>
          <p:nvPr/>
        </p:nvSpPr>
        <p:spPr bwMode="auto">
          <a:xfrm>
            <a:off x="95250" y="1919288"/>
            <a:ext cx="2557463" cy="354012"/>
          </a:xfrm>
          <a:custGeom>
            <a:avLst/>
            <a:gdLst>
              <a:gd name="T0" fmla="*/ 2147483647 w 1611"/>
              <a:gd name="T1" fmla="*/ 2147483647 h 223"/>
              <a:gd name="T2" fmla="*/ 2147483647 w 1611"/>
              <a:gd name="T3" fmla="*/ 2147483647 h 223"/>
              <a:gd name="T4" fmla="*/ 2147483647 w 1611"/>
              <a:gd name="T5" fmla="*/ 2147483647 h 223"/>
              <a:gd name="T6" fmla="*/ 2147483647 w 1611"/>
              <a:gd name="T7" fmla="*/ 2147483647 h 223"/>
              <a:gd name="T8" fmla="*/ 2147483647 w 1611"/>
              <a:gd name="T9" fmla="*/ 2147483647 h 223"/>
              <a:gd name="T10" fmla="*/ 2147483647 w 1611"/>
              <a:gd name="T11" fmla="*/ 2147483647 h 223"/>
              <a:gd name="T12" fmla="*/ 2147483647 w 1611"/>
              <a:gd name="T13" fmla="*/ 2147483647 h 223"/>
              <a:gd name="T14" fmla="*/ 2147483647 w 1611"/>
              <a:gd name="T15" fmla="*/ 2147483647 h 2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11" h="223">
                <a:moveTo>
                  <a:pt x="879" y="188"/>
                </a:moveTo>
                <a:cubicBezTo>
                  <a:pt x="575" y="196"/>
                  <a:pt x="271" y="205"/>
                  <a:pt x="145" y="180"/>
                </a:cubicBezTo>
                <a:cubicBezTo>
                  <a:pt x="19" y="155"/>
                  <a:pt x="0" y="66"/>
                  <a:pt x="121" y="38"/>
                </a:cubicBezTo>
                <a:cubicBezTo>
                  <a:pt x="242" y="10"/>
                  <a:pt x="640" y="15"/>
                  <a:pt x="871" y="14"/>
                </a:cubicBezTo>
                <a:cubicBezTo>
                  <a:pt x="1102" y="13"/>
                  <a:pt x="1409" y="0"/>
                  <a:pt x="1510" y="30"/>
                </a:cubicBezTo>
                <a:cubicBezTo>
                  <a:pt x="1611" y="60"/>
                  <a:pt x="1549" y="167"/>
                  <a:pt x="1479" y="195"/>
                </a:cubicBezTo>
                <a:cubicBezTo>
                  <a:pt x="1409" y="223"/>
                  <a:pt x="1250" y="209"/>
                  <a:pt x="1092" y="195"/>
                </a:cubicBezTo>
                <a:cubicBezTo>
                  <a:pt x="1092" y="195"/>
                  <a:pt x="879" y="188"/>
                  <a:pt x="879" y="188"/>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
        <p:nvSpPr>
          <p:cNvPr id="2669576" name="Freeform 8"/>
          <p:cNvSpPr>
            <a:spLocks/>
          </p:cNvSpPr>
          <p:nvPr/>
        </p:nvSpPr>
        <p:spPr bwMode="auto">
          <a:xfrm>
            <a:off x="4014788" y="2946400"/>
            <a:ext cx="1695450" cy="338138"/>
          </a:xfrm>
          <a:custGeom>
            <a:avLst/>
            <a:gdLst>
              <a:gd name="T0" fmla="*/ 2147483647 w 1068"/>
              <a:gd name="T1" fmla="*/ 2147483647 h 213"/>
              <a:gd name="T2" fmla="*/ 2147483647 w 1068"/>
              <a:gd name="T3" fmla="*/ 2147483647 h 213"/>
              <a:gd name="T4" fmla="*/ 2147483647 w 1068"/>
              <a:gd name="T5" fmla="*/ 2147483647 h 213"/>
              <a:gd name="T6" fmla="*/ 2147483647 w 1068"/>
              <a:gd name="T7" fmla="*/ 2147483647 h 213"/>
              <a:gd name="T8" fmla="*/ 2147483647 w 1068"/>
              <a:gd name="T9" fmla="*/ 2147483647 h 213"/>
              <a:gd name="T10" fmla="*/ 2147483647 w 1068"/>
              <a:gd name="T11" fmla="*/ 2147483647 h 213"/>
              <a:gd name="T12" fmla="*/ 2147483647 w 1068"/>
              <a:gd name="T13" fmla="*/ 2147483647 h 213"/>
              <a:gd name="T14" fmla="*/ 2147483647 w 1068"/>
              <a:gd name="T15" fmla="*/ 2147483647 h 213"/>
              <a:gd name="T16" fmla="*/ 2147483647 w 1068"/>
              <a:gd name="T17" fmla="*/ 2147483647 h 2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8" h="213">
                <a:moveTo>
                  <a:pt x="580" y="203"/>
                </a:moveTo>
                <a:cubicBezTo>
                  <a:pt x="391" y="204"/>
                  <a:pt x="202" y="205"/>
                  <a:pt x="114" y="188"/>
                </a:cubicBezTo>
                <a:cubicBezTo>
                  <a:pt x="26" y="171"/>
                  <a:pt x="55" y="130"/>
                  <a:pt x="51" y="101"/>
                </a:cubicBezTo>
                <a:cubicBezTo>
                  <a:pt x="47" y="72"/>
                  <a:pt x="0" y="28"/>
                  <a:pt x="91" y="14"/>
                </a:cubicBezTo>
                <a:cubicBezTo>
                  <a:pt x="182" y="0"/>
                  <a:pt x="448" y="9"/>
                  <a:pt x="596" y="14"/>
                </a:cubicBezTo>
                <a:cubicBezTo>
                  <a:pt x="744" y="19"/>
                  <a:pt x="912" y="17"/>
                  <a:pt x="982" y="46"/>
                </a:cubicBezTo>
                <a:cubicBezTo>
                  <a:pt x="1052" y="75"/>
                  <a:pt x="1068" y="163"/>
                  <a:pt x="1014" y="188"/>
                </a:cubicBezTo>
                <a:cubicBezTo>
                  <a:pt x="960" y="213"/>
                  <a:pt x="809" y="204"/>
                  <a:pt x="659" y="196"/>
                </a:cubicBezTo>
                <a:cubicBezTo>
                  <a:pt x="659" y="196"/>
                  <a:pt x="580" y="203"/>
                  <a:pt x="580" y="203"/>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
        <p:nvSpPr>
          <p:cNvPr id="2669577" name="Freeform 9"/>
          <p:cNvSpPr>
            <a:spLocks/>
          </p:cNvSpPr>
          <p:nvPr/>
        </p:nvSpPr>
        <p:spPr bwMode="auto">
          <a:xfrm>
            <a:off x="3736975" y="4230688"/>
            <a:ext cx="2319338" cy="404812"/>
          </a:xfrm>
          <a:custGeom>
            <a:avLst/>
            <a:gdLst>
              <a:gd name="T0" fmla="*/ 2147483647 w 1461"/>
              <a:gd name="T1" fmla="*/ 2147483647 h 255"/>
              <a:gd name="T2" fmla="*/ 2147483647 w 1461"/>
              <a:gd name="T3" fmla="*/ 2147483647 h 255"/>
              <a:gd name="T4" fmla="*/ 2147483647 w 1461"/>
              <a:gd name="T5" fmla="*/ 2147483647 h 255"/>
              <a:gd name="T6" fmla="*/ 2147483647 w 1461"/>
              <a:gd name="T7" fmla="*/ 2147483647 h 255"/>
              <a:gd name="T8" fmla="*/ 2147483647 w 1461"/>
              <a:gd name="T9" fmla="*/ 2147483647 h 255"/>
              <a:gd name="T10" fmla="*/ 2147483647 w 1461"/>
              <a:gd name="T11" fmla="*/ 2147483647 h 255"/>
              <a:gd name="T12" fmla="*/ 2147483647 w 1461"/>
              <a:gd name="T13" fmla="*/ 2147483647 h 255"/>
              <a:gd name="T14" fmla="*/ 2147483647 w 1461"/>
              <a:gd name="T15" fmla="*/ 2147483647 h 255"/>
              <a:gd name="T16" fmla="*/ 2147483647 w 1461"/>
              <a:gd name="T17" fmla="*/ 2147483647 h 255"/>
              <a:gd name="T18" fmla="*/ 2147483647 w 1461"/>
              <a:gd name="T19" fmla="*/ 2147483647 h 2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61" h="255">
                <a:moveTo>
                  <a:pt x="707" y="215"/>
                </a:moveTo>
                <a:cubicBezTo>
                  <a:pt x="508" y="218"/>
                  <a:pt x="309" y="222"/>
                  <a:pt x="195" y="223"/>
                </a:cubicBezTo>
                <a:cubicBezTo>
                  <a:pt x="81" y="224"/>
                  <a:pt x="42" y="255"/>
                  <a:pt x="21" y="223"/>
                </a:cubicBezTo>
                <a:cubicBezTo>
                  <a:pt x="0" y="191"/>
                  <a:pt x="6" y="68"/>
                  <a:pt x="68" y="34"/>
                </a:cubicBezTo>
                <a:cubicBezTo>
                  <a:pt x="130" y="0"/>
                  <a:pt x="234" y="21"/>
                  <a:pt x="392" y="18"/>
                </a:cubicBezTo>
                <a:cubicBezTo>
                  <a:pt x="550" y="15"/>
                  <a:pt x="856" y="10"/>
                  <a:pt x="1015" y="18"/>
                </a:cubicBezTo>
                <a:cubicBezTo>
                  <a:pt x="1174" y="26"/>
                  <a:pt x="1284" y="32"/>
                  <a:pt x="1347" y="65"/>
                </a:cubicBezTo>
                <a:cubicBezTo>
                  <a:pt x="1410" y="98"/>
                  <a:pt x="1461" y="193"/>
                  <a:pt x="1394" y="215"/>
                </a:cubicBezTo>
                <a:cubicBezTo>
                  <a:pt x="1327" y="237"/>
                  <a:pt x="1135" y="218"/>
                  <a:pt x="944" y="199"/>
                </a:cubicBezTo>
                <a:cubicBezTo>
                  <a:pt x="944" y="199"/>
                  <a:pt x="707" y="215"/>
                  <a:pt x="707" y="215"/>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
        <p:nvSpPr>
          <p:cNvPr id="2669578" name="Freeform 10"/>
          <p:cNvSpPr>
            <a:spLocks/>
          </p:cNvSpPr>
          <p:nvPr/>
        </p:nvSpPr>
        <p:spPr bwMode="auto">
          <a:xfrm>
            <a:off x="234950" y="1377950"/>
            <a:ext cx="4302125" cy="352425"/>
          </a:xfrm>
          <a:custGeom>
            <a:avLst/>
            <a:gdLst>
              <a:gd name="T0" fmla="*/ 2147483647 w 2710"/>
              <a:gd name="T1" fmla="*/ 2147483647 h 222"/>
              <a:gd name="T2" fmla="*/ 2147483647 w 2710"/>
              <a:gd name="T3" fmla="*/ 2147483647 h 222"/>
              <a:gd name="T4" fmla="*/ 2147483647 w 2710"/>
              <a:gd name="T5" fmla="*/ 2147483647 h 222"/>
              <a:gd name="T6" fmla="*/ 2147483647 w 2710"/>
              <a:gd name="T7" fmla="*/ 2147483647 h 222"/>
              <a:gd name="T8" fmla="*/ 2147483647 w 2710"/>
              <a:gd name="T9" fmla="*/ 2147483647 h 222"/>
              <a:gd name="T10" fmla="*/ 2147483647 w 2710"/>
              <a:gd name="T11" fmla="*/ 2147483647 h 222"/>
              <a:gd name="T12" fmla="*/ 2147483647 w 2710"/>
              <a:gd name="T13" fmla="*/ 2147483647 h 222"/>
              <a:gd name="T14" fmla="*/ 2147483647 w 2710"/>
              <a:gd name="T15" fmla="*/ 2147483647 h 222"/>
              <a:gd name="T16" fmla="*/ 2147483647 w 2710"/>
              <a:gd name="T17" fmla="*/ 2147483647 h 222"/>
              <a:gd name="T18" fmla="*/ 2147483647 w 2710"/>
              <a:gd name="T19" fmla="*/ 2147483647 h 222"/>
              <a:gd name="T20" fmla="*/ 2147483647 w 2710"/>
              <a:gd name="T21" fmla="*/ 2147483647 h 222"/>
              <a:gd name="T22" fmla="*/ 2147483647 w 2710"/>
              <a:gd name="T23" fmla="*/ 2147483647 h 222"/>
              <a:gd name="T24" fmla="*/ 2147483647 w 2710"/>
              <a:gd name="T25" fmla="*/ 2147483647 h 222"/>
              <a:gd name="T26" fmla="*/ 2147483647 w 2710"/>
              <a:gd name="T27" fmla="*/ 2147483647 h 2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10" h="222">
                <a:moveTo>
                  <a:pt x="688" y="39"/>
                </a:moveTo>
                <a:cubicBezTo>
                  <a:pt x="1121" y="29"/>
                  <a:pt x="1554" y="20"/>
                  <a:pt x="1864" y="16"/>
                </a:cubicBezTo>
                <a:cubicBezTo>
                  <a:pt x="2174" y="12"/>
                  <a:pt x="2421" y="0"/>
                  <a:pt x="2551" y="16"/>
                </a:cubicBezTo>
                <a:cubicBezTo>
                  <a:pt x="2681" y="32"/>
                  <a:pt x="2634" y="80"/>
                  <a:pt x="2645" y="110"/>
                </a:cubicBezTo>
                <a:cubicBezTo>
                  <a:pt x="2656" y="140"/>
                  <a:pt x="2710" y="178"/>
                  <a:pt x="2614" y="197"/>
                </a:cubicBezTo>
                <a:cubicBezTo>
                  <a:pt x="2518" y="216"/>
                  <a:pt x="2281" y="222"/>
                  <a:pt x="2069" y="221"/>
                </a:cubicBezTo>
                <a:cubicBezTo>
                  <a:pt x="1857" y="220"/>
                  <a:pt x="1603" y="196"/>
                  <a:pt x="1343" y="189"/>
                </a:cubicBezTo>
                <a:cubicBezTo>
                  <a:pt x="1083" y="182"/>
                  <a:pt x="717" y="180"/>
                  <a:pt x="507" y="181"/>
                </a:cubicBezTo>
                <a:cubicBezTo>
                  <a:pt x="297" y="182"/>
                  <a:pt x="162" y="205"/>
                  <a:pt x="81" y="197"/>
                </a:cubicBezTo>
                <a:cubicBezTo>
                  <a:pt x="0" y="189"/>
                  <a:pt x="28" y="160"/>
                  <a:pt x="18" y="134"/>
                </a:cubicBezTo>
                <a:cubicBezTo>
                  <a:pt x="8" y="108"/>
                  <a:pt x="4" y="57"/>
                  <a:pt x="18" y="39"/>
                </a:cubicBezTo>
                <a:cubicBezTo>
                  <a:pt x="32" y="21"/>
                  <a:pt x="28" y="26"/>
                  <a:pt x="104" y="24"/>
                </a:cubicBezTo>
                <a:cubicBezTo>
                  <a:pt x="180" y="22"/>
                  <a:pt x="327" y="23"/>
                  <a:pt x="475" y="24"/>
                </a:cubicBezTo>
                <a:cubicBezTo>
                  <a:pt x="475" y="24"/>
                  <a:pt x="688" y="39"/>
                  <a:pt x="688" y="39"/>
                </a:cubicBezTo>
                <a:close/>
              </a:path>
            </a:pathLst>
          </a:custGeom>
          <a:noFill/>
          <a:ln w="254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
        <p:nvSpPr>
          <p:cNvPr id="11" name="Freeform 8"/>
          <p:cNvSpPr>
            <a:spLocks/>
          </p:cNvSpPr>
          <p:nvPr/>
        </p:nvSpPr>
        <p:spPr bwMode="auto">
          <a:xfrm>
            <a:off x="214313" y="2928938"/>
            <a:ext cx="2171700" cy="355600"/>
          </a:xfrm>
          <a:custGeom>
            <a:avLst/>
            <a:gdLst>
              <a:gd name="T0" fmla="*/ 2147483647 w 1068"/>
              <a:gd name="T1" fmla="*/ 2147483647 h 213"/>
              <a:gd name="T2" fmla="*/ 2147483647 w 1068"/>
              <a:gd name="T3" fmla="*/ 2147483647 h 213"/>
              <a:gd name="T4" fmla="*/ 2147483647 w 1068"/>
              <a:gd name="T5" fmla="*/ 2147483647 h 213"/>
              <a:gd name="T6" fmla="*/ 2147483647 w 1068"/>
              <a:gd name="T7" fmla="*/ 2147483647 h 213"/>
              <a:gd name="T8" fmla="*/ 2147483647 w 1068"/>
              <a:gd name="T9" fmla="*/ 2147483647 h 213"/>
              <a:gd name="T10" fmla="*/ 2147483647 w 1068"/>
              <a:gd name="T11" fmla="*/ 2147483647 h 213"/>
              <a:gd name="T12" fmla="*/ 2147483647 w 1068"/>
              <a:gd name="T13" fmla="*/ 2147483647 h 213"/>
              <a:gd name="T14" fmla="*/ 2147483647 w 1068"/>
              <a:gd name="T15" fmla="*/ 2147483647 h 213"/>
              <a:gd name="T16" fmla="*/ 2147483647 w 1068"/>
              <a:gd name="T17" fmla="*/ 2147483647 h 2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8" h="213">
                <a:moveTo>
                  <a:pt x="580" y="203"/>
                </a:moveTo>
                <a:cubicBezTo>
                  <a:pt x="391" y="204"/>
                  <a:pt x="202" y="205"/>
                  <a:pt x="114" y="188"/>
                </a:cubicBezTo>
                <a:cubicBezTo>
                  <a:pt x="26" y="171"/>
                  <a:pt x="55" y="130"/>
                  <a:pt x="51" y="101"/>
                </a:cubicBezTo>
                <a:cubicBezTo>
                  <a:pt x="47" y="72"/>
                  <a:pt x="0" y="28"/>
                  <a:pt x="91" y="14"/>
                </a:cubicBezTo>
                <a:cubicBezTo>
                  <a:pt x="182" y="0"/>
                  <a:pt x="448" y="9"/>
                  <a:pt x="596" y="14"/>
                </a:cubicBezTo>
                <a:cubicBezTo>
                  <a:pt x="744" y="19"/>
                  <a:pt x="912" y="17"/>
                  <a:pt x="982" y="46"/>
                </a:cubicBezTo>
                <a:cubicBezTo>
                  <a:pt x="1052" y="75"/>
                  <a:pt x="1068" y="163"/>
                  <a:pt x="1014" y="188"/>
                </a:cubicBezTo>
                <a:cubicBezTo>
                  <a:pt x="960" y="213"/>
                  <a:pt x="809" y="204"/>
                  <a:pt x="659" y="196"/>
                </a:cubicBezTo>
                <a:cubicBezTo>
                  <a:pt x="659" y="196"/>
                  <a:pt x="580" y="203"/>
                  <a:pt x="580" y="203"/>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Tree>
    <p:extLst>
      <p:ext uri="{BB962C8B-B14F-4D97-AF65-F5344CB8AC3E}">
        <p14:creationId xmlns:p14="http://schemas.microsoft.com/office/powerpoint/2010/main" val="38184472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95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9575"/>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266957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69576"/>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2669575"/>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69577"/>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2669576"/>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69572"/>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2669577"/>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66957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6957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9572" grpId="0"/>
      <p:bldP spid="2669574" grpId="0" animBg="1"/>
      <p:bldP spid="2669574" grpId="1" animBg="1"/>
      <p:bldP spid="2669575" grpId="0" animBg="1"/>
      <p:bldP spid="2669575" grpId="1" animBg="1"/>
      <p:bldP spid="2669576" grpId="0" animBg="1"/>
      <p:bldP spid="2669576" grpId="1" animBg="1"/>
      <p:bldP spid="2669577" grpId="0" animBg="1"/>
      <p:bldP spid="2669577" grpId="1" animBg="1"/>
      <p:bldP spid="2669578" grpId="0" animBg="1"/>
      <p:bldP spid="1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8898" name="Rectangle 2"/>
          <p:cNvSpPr>
            <a:spLocks noGrp="1" noChangeArrowheads="1"/>
          </p:cNvSpPr>
          <p:nvPr>
            <p:ph type="title"/>
          </p:nvPr>
        </p:nvSpPr>
        <p:spPr>
          <a:xfrm>
            <a:off x="457200" y="0"/>
            <a:ext cx="8229600" cy="1360488"/>
          </a:xfrm>
          <a:noFill/>
        </p:spPr>
        <p:txBody>
          <a:bodyPr/>
          <a:lstStyle/>
          <a:p>
            <a:r>
              <a:rPr lang="en-US" altLang="en-US" sz="5400">
                <a:solidFill>
                  <a:schemeClr val="tx1"/>
                </a:solidFill>
              </a:rPr>
              <a:t>Specific damage</a:t>
            </a:r>
          </a:p>
        </p:txBody>
      </p:sp>
      <p:pic>
        <p:nvPicPr>
          <p:cNvPr id="2128919" name="warp.avi">
            <a:hlinkClick r:id="" action="ppaction://media"/>
          </p:cNvPr>
          <p:cNvPicPr>
            <a:picLocks noGrp="1" noRot="1" noChangeAspect="1" noChangeArrowheads="1"/>
          </p:cNvPicPr>
          <p:nvPr>
            <p:ph idx="1"/>
            <a:videoFile r:link="rId1"/>
          </p:nvPr>
        </p:nvPicPr>
        <p:blipFill>
          <a:blip r:embed="rId3"/>
          <a:srcRect/>
          <a:stretch>
            <a:fillRect/>
          </a:stretch>
        </p:blipFill>
        <p:spPr>
          <a:xfrm>
            <a:off x="1828800" y="1827213"/>
            <a:ext cx="54864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28921" name="Text Box 25"/>
          <p:cNvSpPr txBox="1">
            <a:spLocks noChangeArrowheads="1"/>
          </p:cNvSpPr>
          <p:nvPr/>
        </p:nvSpPr>
        <p:spPr bwMode="auto">
          <a:xfrm>
            <a:off x="3457575" y="6081713"/>
            <a:ext cx="2228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final, refined phases</a:t>
            </a:r>
          </a:p>
        </p:txBody>
      </p:sp>
    </p:spTree>
    <p:extLst>
      <p:ext uri="{BB962C8B-B14F-4D97-AF65-F5344CB8AC3E}">
        <p14:creationId xmlns:p14="http://schemas.microsoft.com/office/powerpoint/2010/main" val="38115198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700" fill="hold"/>
                                        <p:tgtEl>
                                          <p:spTgt spid="21289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128919"/>
                </p:tgtEl>
              </p:cMediaNode>
            </p:video>
            <p:seq concurrent="1" nextAc="seek">
              <p:cTn id="8" restart="whenNotActive" fill="hold" evtFilter="cancelBubble" nodeType="interactiveSeq">
                <p:stCondLst>
                  <p:cond evt="onClick" delay="0">
                    <p:tgtEl>
                      <p:spTgt spid="212891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withEffect">
                                  <p:stCondLst>
                                    <p:cond delay="0"/>
                                  </p:stCondLst>
                                  <p:childTnLst>
                                    <p:cmd type="call" cmd="togglePause">
                                      <p:cBhvr>
                                        <p:cTn id="12" dur="1" fill="hold"/>
                                        <p:tgtEl>
                                          <p:spTgt spid="2128919"/>
                                        </p:tgtEl>
                                      </p:cBhvr>
                                    </p:cmd>
                                  </p:childTnLst>
                                </p:cTn>
                              </p:par>
                            </p:childTnLst>
                          </p:cTn>
                        </p:par>
                      </p:childTnLst>
                    </p:cTn>
                  </p:par>
                </p:childTnLst>
              </p:cTn>
              <p:nextCondLst>
                <p:cond evt="onClick" delay="0">
                  <p:tgtEl>
                    <p:spTgt spid="2128919"/>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2994" name="Rectangle 2"/>
          <p:cNvSpPr>
            <a:spLocks noGrp="1" noChangeArrowheads="1"/>
          </p:cNvSpPr>
          <p:nvPr>
            <p:ph type="title"/>
          </p:nvPr>
        </p:nvSpPr>
        <p:spPr>
          <a:xfrm>
            <a:off x="457200" y="0"/>
            <a:ext cx="8229600" cy="1360488"/>
          </a:xfrm>
          <a:noFill/>
        </p:spPr>
        <p:txBody>
          <a:bodyPr/>
          <a:lstStyle/>
          <a:p>
            <a:r>
              <a:rPr lang="en-US" altLang="en-US" sz="5400">
                <a:solidFill>
                  <a:schemeClr val="tx1"/>
                </a:solidFill>
              </a:rPr>
              <a:t>Specific damage</a:t>
            </a:r>
          </a:p>
        </p:txBody>
      </p:sp>
      <p:pic>
        <p:nvPicPr>
          <p:cNvPr id="2132997" name="phaser.avi">
            <a:hlinkClick r:id="" action="ppaction://media"/>
          </p:cNvPr>
          <p:cNvPicPr>
            <a:picLocks noGrp="1" noRot="1" noChangeAspect="1" noChangeArrowheads="1"/>
          </p:cNvPicPr>
          <p:nvPr>
            <p:ph idx="1"/>
            <a:videoFile r:link="rId1"/>
          </p:nvPr>
        </p:nvPicPr>
        <p:blipFill>
          <a:blip r:embed="rId3"/>
          <a:srcRect/>
          <a:stretch>
            <a:fillRect/>
          </a:stretch>
        </p:blipFill>
        <p:spPr>
          <a:xfrm>
            <a:off x="1828800" y="1827213"/>
            <a:ext cx="54864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32999" name="Text Box 7"/>
          <p:cNvSpPr txBox="1">
            <a:spLocks noChangeArrowheads="1"/>
          </p:cNvSpPr>
          <p:nvPr/>
        </p:nvSpPr>
        <p:spPr bwMode="auto">
          <a:xfrm>
            <a:off x="2867025" y="6081713"/>
            <a:ext cx="340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experimentally-obtained phases</a:t>
            </a:r>
          </a:p>
        </p:txBody>
      </p:sp>
    </p:spTree>
    <p:extLst>
      <p:ext uri="{BB962C8B-B14F-4D97-AF65-F5344CB8AC3E}">
        <p14:creationId xmlns:p14="http://schemas.microsoft.com/office/powerpoint/2010/main" val="6477958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6700" fill="hold"/>
                                        <p:tgtEl>
                                          <p:spTgt spid="213299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132997"/>
                </p:tgtEl>
              </p:cMediaNode>
            </p:video>
            <p:seq concurrent="1" nextAc="seek">
              <p:cTn id="8" restart="whenNotActive" fill="hold" evtFilter="cancelBubble" nodeType="interactiveSeq">
                <p:stCondLst>
                  <p:cond evt="onClick" delay="0">
                    <p:tgtEl>
                      <p:spTgt spid="213299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withEffect">
                                  <p:stCondLst>
                                    <p:cond delay="0"/>
                                  </p:stCondLst>
                                  <p:childTnLst>
                                    <p:cmd type="call" cmd="togglePause">
                                      <p:cBhvr>
                                        <p:cTn id="12" dur="1" fill="hold"/>
                                        <p:tgtEl>
                                          <p:spTgt spid="2132997"/>
                                        </p:tgtEl>
                                      </p:cBhvr>
                                    </p:cmd>
                                  </p:childTnLst>
                                </p:cTn>
                              </p:par>
                            </p:childTnLst>
                          </p:cTn>
                        </p:par>
                      </p:childTnLst>
                    </p:cTn>
                  </p:par>
                </p:childTnLst>
              </p:cTn>
              <p:nextCondLst>
                <p:cond evt="onClick" delay="0">
                  <p:tgtEl>
                    <p:spTgt spid="2132997"/>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1426" name="Object 2"/>
          <p:cNvGraphicFramePr>
            <a:graphicFrameLocks noChangeAspect="1"/>
          </p:cNvGraphicFramePr>
          <p:nvPr/>
        </p:nvGraphicFramePr>
        <p:xfrm>
          <a:off x="419100" y="49213"/>
          <a:ext cx="8547100" cy="6808787"/>
        </p:xfrm>
        <a:graphic>
          <a:graphicData uri="http://schemas.openxmlformats.org/presentationml/2006/ole">
            <mc:AlternateContent xmlns:mc="http://schemas.openxmlformats.org/markup-compatibility/2006">
              <mc:Choice xmlns:v="urn:schemas-microsoft-com:vml" Requires="v">
                <p:oleObj spid="_x0000_s767056" name="Chart" r:id="rId3" imgW="6096075" imgH="4857725" progId="MSGraph.Chart.8">
                  <p:embed followColorScheme="full"/>
                </p:oleObj>
              </mc:Choice>
              <mc:Fallback>
                <p:oleObj name="Chart" r:id="rId3" imgW="6096075" imgH="4857725" progId="MSGraph.Chart.8">
                  <p:embed followColorScheme="full"/>
                  <p:pic>
                    <p:nvPicPr>
                      <p:cNvPr id="0" name=""/>
                      <p:cNvPicPr>
                        <a:picLocks noChangeAspect="1" noChangeArrowheads="1"/>
                      </p:cNvPicPr>
                      <p:nvPr/>
                    </p:nvPicPr>
                    <p:blipFill>
                      <a:blip r:embed="rId4"/>
                      <a:srcRect/>
                      <a:stretch>
                        <a:fillRect/>
                      </a:stretch>
                    </p:blipFill>
                    <p:spPr bwMode="auto">
                      <a:xfrm>
                        <a:off x="419100" y="49213"/>
                        <a:ext cx="8547100" cy="680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51438" name="Rectangle 14"/>
          <p:cNvSpPr>
            <a:spLocks noChangeArrowheads="1"/>
          </p:cNvSpPr>
          <p:nvPr/>
        </p:nvSpPr>
        <p:spPr bwMode="auto">
          <a:xfrm>
            <a:off x="0" y="6491288"/>
            <a:ext cx="4832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Holton, J. M. (2007) </a:t>
            </a:r>
            <a:r>
              <a:rPr lang="en-US" altLang="en-US" i="1">
                <a:solidFill>
                  <a:srgbClr val="000000"/>
                </a:solidFill>
              </a:rPr>
              <a:t>J. Synch. Rad.</a:t>
            </a:r>
            <a:r>
              <a:rPr lang="en-US" altLang="en-US">
                <a:solidFill>
                  <a:srgbClr val="000000"/>
                </a:solidFill>
              </a:rPr>
              <a:t> </a:t>
            </a:r>
            <a:r>
              <a:rPr lang="en-US" altLang="en-US" b="1">
                <a:solidFill>
                  <a:srgbClr val="000000"/>
                </a:solidFill>
              </a:rPr>
              <a:t>14</a:t>
            </a:r>
            <a:r>
              <a:rPr lang="en-US" altLang="en-US">
                <a:solidFill>
                  <a:srgbClr val="000000"/>
                </a:solidFill>
              </a:rPr>
              <a:t>, 51-72.</a:t>
            </a:r>
          </a:p>
        </p:txBody>
      </p:sp>
    </p:spTree>
    <p:extLst>
      <p:ext uri="{BB962C8B-B14F-4D97-AF65-F5344CB8AC3E}">
        <p14:creationId xmlns:p14="http://schemas.microsoft.com/office/powerpoint/2010/main" val="22927689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2450" name="Object 2"/>
          <p:cNvGraphicFramePr>
            <a:graphicFrameLocks noChangeAspect="1"/>
          </p:cNvGraphicFramePr>
          <p:nvPr/>
        </p:nvGraphicFramePr>
        <p:xfrm>
          <a:off x="419100" y="49213"/>
          <a:ext cx="8547100" cy="6808787"/>
        </p:xfrm>
        <a:graphic>
          <a:graphicData uri="http://schemas.openxmlformats.org/presentationml/2006/ole">
            <mc:AlternateContent xmlns:mc="http://schemas.openxmlformats.org/markup-compatibility/2006">
              <mc:Choice xmlns:v="urn:schemas-microsoft-com:vml" Requires="v">
                <p:oleObj spid="_x0000_s768080" name="Chart" r:id="rId3" imgW="6096075" imgH="4857725" progId="MSGraph.Chart.8">
                  <p:embed followColorScheme="full"/>
                </p:oleObj>
              </mc:Choice>
              <mc:Fallback>
                <p:oleObj name="Chart" r:id="rId3" imgW="6096075" imgH="4857725" progId="MSGraph.Chart.8">
                  <p:embed followColorScheme="full"/>
                  <p:pic>
                    <p:nvPicPr>
                      <p:cNvPr id="0" name=""/>
                      <p:cNvPicPr>
                        <a:picLocks noChangeAspect="1" noChangeArrowheads="1"/>
                      </p:cNvPicPr>
                      <p:nvPr/>
                    </p:nvPicPr>
                    <p:blipFill>
                      <a:blip r:embed="rId4"/>
                      <a:srcRect/>
                      <a:stretch>
                        <a:fillRect/>
                      </a:stretch>
                    </p:blipFill>
                    <p:spPr bwMode="auto">
                      <a:xfrm>
                        <a:off x="419100" y="49213"/>
                        <a:ext cx="8547100" cy="680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152455" name="Group 7"/>
          <p:cNvGrpSpPr>
            <a:grpSpLocks/>
          </p:cNvGrpSpPr>
          <p:nvPr/>
        </p:nvGrpSpPr>
        <p:grpSpPr bwMode="auto">
          <a:xfrm>
            <a:off x="2209800" y="1200150"/>
            <a:ext cx="1219200" cy="1262063"/>
            <a:chOff x="1392" y="756"/>
            <a:chExt cx="768" cy="795"/>
          </a:xfrm>
        </p:grpSpPr>
        <p:sp>
          <p:nvSpPr>
            <p:cNvPr id="2152456" name="Line 8"/>
            <p:cNvSpPr>
              <a:spLocks noChangeShapeType="1"/>
            </p:cNvSpPr>
            <p:nvPr/>
          </p:nvSpPr>
          <p:spPr bwMode="auto">
            <a:xfrm>
              <a:off x="1920" y="816"/>
              <a:ext cx="0" cy="624"/>
            </a:xfrm>
            <a:prstGeom prst="line">
              <a:avLst/>
            </a:prstGeom>
            <a:noFill/>
            <a:ln w="38100">
              <a:solidFill>
                <a:schemeClr val="accent2"/>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endParaRPr>
            </a:p>
          </p:txBody>
        </p:sp>
        <p:sp>
          <p:nvSpPr>
            <p:cNvPr id="2152457" name="Text Box 9"/>
            <p:cNvSpPr txBox="1">
              <a:spLocks noChangeArrowheads="1"/>
            </p:cNvSpPr>
            <p:nvPr/>
          </p:nvSpPr>
          <p:spPr bwMode="auto">
            <a:xfrm>
              <a:off x="1632" y="756"/>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3333CC"/>
                  </a:solidFill>
                </a:rPr>
                <a:t>1.0</a:t>
              </a:r>
            </a:p>
          </p:txBody>
        </p:sp>
        <p:sp>
          <p:nvSpPr>
            <p:cNvPr id="2152458" name="Text Box 10"/>
            <p:cNvSpPr txBox="1">
              <a:spLocks noChangeArrowheads="1"/>
            </p:cNvSpPr>
            <p:nvPr/>
          </p:nvSpPr>
          <p:spPr bwMode="auto">
            <a:xfrm>
              <a:off x="1632" y="1320"/>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3333CC"/>
                  </a:solidFill>
                </a:rPr>
                <a:t>0.0</a:t>
              </a:r>
            </a:p>
          </p:txBody>
        </p:sp>
        <p:sp>
          <p:nvSpPr>
            <p:cNvPr id="2152459" name="Text Box 11"/>
            <p:cNvSpPr txBox="1">
              <a:spLocks noChangeArrowheads="1"/>
            </p:cNvSpPr>
            <p:nvPr/>
          </p:nvSpPr>
          <p:spPr bwMode="auto">
            <a:xfrm rot="16200000">
              <a:off x="1190" y="1008"/>
              <a:ext cx="6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3333CC"/>
                  </a:solidFill>
                </a:rPr>
                <a:t>fraction</a:t>
              </a:r>
            </a:p>
            <a:p>
              <a:pPr algn="ctr"/>
              <a:r>
                <a:rPr lang="en-US" altLang="en-US" sz="1200" b="1">
                  <a:solidFill>
                    <a:srgbClr val="3333CC"/>
                  </a:solidFill>
                </a:rPr>
                <a:t>unconverted</a:t>
              </a:r>
            </a:p>
          </p:txBody>
        </p:sp>
        <p:sp>
          <p:nvSpPr>
            <p:cNvPr id="2152460" name="Line 12"/>
            <p:cNvSpPr>
              <a:spLocks noChangeShapeType="1"/>
            </p:cNvSpPr>
            <p:nvPr/>
          </p:nvSpPr>
          <p:spPr bwMode="auto">
            <a:xfrm>
              <a:off x="1920" y="816"/>
              <a:ext cx="240"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152461" name="Line 13"/>
            <p:cNvSpPr>
              <a:spLocks noChangeShapeType="1"/>
            </p:cNvSpPr>
            <p:nvPr/>
          </p:nvSpPr>
          <p:spPr bwMode="auto">
            <a:xfrm>
              <a:off x="1920" y="1440"/>
              <a:ext cx="240"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
        <p:nvSpPr>
          <p:cNvPr id="2152462" name="Rectangle 14"/>
          <p:cNvSpPr>
            <a:spLocks noChangeArrowheads="1"/>
          </p:cNvSpPr>
          <p:nvPr/>
        </p:nvSpPr>
        <p:spPr bwMode="auto">
          <a:xfrm>
            <a:off x="0" y="6491288"/>
            <a:ext cx="4832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Holton, J. M. (2007) </a:t>
            </a:r>
            <a:r>
              <a:rPr lang="en-US" altLang="en-US" i="1">
                <a:solidFill>
                  <a:srgbClr val="000000"/>
                </a:solidFill>
              </a:rPr>
              <a:t>J. Synch. Rad.</a:t>
            </a:r>
            <a:r>
              <a:rPr lang="en-US" altLang="en-US">
                <a:solidFill>
                  <a:srgbClr val="000000"/>
                </a:solidFill>
              </a:rPr>
              <a:t> </a:t>
            </a:r>
            <a:r>
              <a:rPr lang="en-US" altLang="en-US" b="1">
                <a:solidFill>
                  <a:srgbClr val="000000"/>
                </a:solidFill>
              </a:rPr>
              <a:t>14</a:t>
            </a:r>
            <a:r>
              <a:rPr lang="en-US" altLang="en-US">
                <a:solidFill>
                  <a:srgbClr val="000000"/>
                </a:solidFill>
              </a:rPr>
              <a:t>, 51-72.</a:t>
            </a:r>
          </a:p>
        </p:txBody>
      </p:sp>
    </p:spTree>
    <p:extLst>
      <p:ext uri="{BB962C8B-B14F-4D97-AF65-F5344CB8AC3E}">
        <p14:creationId xmlns:p14="http://schemas.microsoft.com/office/powerpoint/2010/main" val="3474434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24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Text Box 2"/>
          <p:cNvSpPr txBox="1">
            <a:spLocks noChangeArrowheads="1"/>
          </p:cNvSpPr>
          <p:nvPr/>
        </p:nvSpPr>
        <p:spPr bwMode="auto">
          <a:xfrm>
            <a:off x="0" y="6491288"/>
            <a:ext cx="56229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rgbClr val="000000"/>
                </a:solidFill>
                <a:latin typeface="Arial"/>
                <a:cs typeface="Arial" charset="0"/>
              </a:rPr>
              <a:t>Holton (2009) </a:t>
            </a:r>
            <a:r>
              <a:rPr lang="en-US" altLang="en-US" i="1">
                <a:solidFill>
                  <a:srgbClr val="000000"/>
                </a:solidFill>
                <a:latin typeface="Arial"/>
                <a:cs typeface="Arial" charset="0"/>
              </a:rPr>
              <a:t>J. Synchrotron Rad.</a:t>
            </a:r>
            <a:r>
              <a:rPr lang="en-US" altLang="en-US">
                <a:solidFill>
                  <a:srgbClr val="000000"/>
                </a:solidFill>
                <a:latin typeface="Arial"/>
                <a:cs typeface="Arial" charset="0"/>
              </a:rPr>
              <a:t> </a:t>
            </a:r>
            <a:r>
              <a:rPr lang="en-US" altLang="en-US" b="1">
                <a:solidFill>
                  <a:srgbClr val="000000"/>
                </a:solidFill>
                <a:latin typeface="Arial"/>
                <a:cs typeface="Arial" charset="0"/>
              </a:rPr>
              <a:t>16</a:t>
            </a:r>
            <a:r>
              <a:rPr lang="en-US" altLang="en-US">
                <a:solidFill>
                  <a:srgbClr val="000000"/>
                </a:solidFill>
                <a:latin typeface="Arial"/>
                <a:cs typeface="Arial" charset="0"/>
              </a:rPr>
              <a:t> 133-42</a:t>
            </a:r>
          </a:p>
        </p:txBody>
      </p:sp>
      <p:sp>
        <p:nvSpPr>
          <p:cNvPr id="301059" name="Text Box 3"/>
          <p:cNvSpPr txBox="1">
            <a:spLocks noChangeArrowheads="1"/>
          </p:cNvSpPr>
          <p:nvPr/>
        </p:nvSpPr>
        <p:spPr bwMode="auto">
          <a:xfrm>
            <a:off x="0" y="0"/>
            <a:ext cx="9144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4400" dirty="0">
                <a:solidFill>
                  <a:srgbClr val="000000"/>
                </a:solidFill>
                <a:latin typeface="Arial"/>
                <a:cs typeface="Arial" charset="0"/>
              </a:rPr>
              <a:t>Radiation Damage </a:t>
            </a:r>
            <a:r>
              <a:rPr lang="en-US" altLang="en-US" sz="4400" dirty="0" smtClean="0">
                <a:solidFill>
                  <a:srgbClr val="000000"/>
                </a:solidFill>
                <a:latin typeface="Arial"/>
                <a:cs typeface="Arial" charset="0"/>
              </a:rPr>
              <a:t>World </a:t>
            </a:r>
            <a:r>
              <a:rPr lang="en-US" altLang="en-US" sz="4400" dirty="0">
                <a:solidFill>
                  <a:srgbClr val="000000"/>
                </a:solidFill>
                <a:latin typeface="Arial"/>
                <a:cs typeface="Arial" charset="0"/>
              </a:rPr>
              <a:t>Records</a:t>
            </a:r>
          </a:p>
        </p:txBody>
      </p:sp>
      <p:sp>
        <p:nvSpPr>
          <p:cNvPr id="301060" name="Text Box 4"/>
          <p:cNvSpPr txBox="1">
            <a:spLocks noChangeArrowheads="1"/>
          </p:cNvSpPr>
          <p:nvPr/>
        </p:nvSpPr>
        <p:spPr bwMode="auto">
          <a:xfrm>
            <a:off x="622300" y="-16656"/>
            <a:ext cx="7618413" cy="603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en-US" altLang="en-US" sz="3600" dirty="0">
              <a:solidFill>
                <a:srgbClr val="000000"/>
              </a:solidFill>
              <a:latin typeface="Arial"/>
              <a:cs typeface="Arial" charset="0"/>
            </a:endParaRPr>
          </a:p>
          <a:p>
            <a:endParaRPr lang="en-US" altLang="en-US" sz="2400" dirty="0">
              <a:solidFill>
                <a:srgbClr val="000000"/>
              </a:solidFill>
              <a:latin typeface="Arial"/>
              <a:cs typeface="Arial" charset="0"/>
            </a:endParaRPr>
          </a:p>
          <a:p>
            <a:r>
              <a:rPr lang="en-US" altLang="en-US" sz="2000" dirty="0" err="1">
                <a:solidFill>
                  <a:srgbClr val="000000"/>
                </a:solidFill>
                <a:latin typeface="Arial"/>
                <a:cs typeface="Arial" charset="0"/>
              </a:rPr>
              <a:t>MGy</a:t>
            </a:r>
            <a:r>
              <a:rPr lang="en-US" altLang="en-US" sz="2000" dirty="0">
                <a:solidFill>
                  <a:srgbClr val="000000"/>
                </a:solidFill>
                <a:latin typeface="Arial"/>
                <a:cs typeface="Arial" charset="0"/>
              </a:rPr>
              <a:t>	reaction			reference</a:t>
            </a:r>
          </a:p>
          <a:p>
            <a:endParaRPr lang="en-US" altLang="en-US" sz="2000" dirty="0">
              <a:solidFill>
                <a:srgbClr val="000000"/>
              </a:solidFill>
              <a:latin typeface="Arial"/>
              <a:cs typeface="Arial" charset="0"/>
            </a:endParaRPr>
          </a:p>
          <a:p>
            <a:pPr>
              <a:lnSpc>
                <a:spcPct val="130000"/>
              </a:lnSpc>
            </a:pPr>
            <a:r>
              <a:rPr lang="en-US" altLang="en-US" sz="2000" dirty="0">
                <a:solidFill>
                  <a:srgbClr val="000000"/>
                </a:solidFill>
                <a:latin typeface="Arial"/>
                <a:cs typeface="Arial" charset="0"/>
              </a:rPr>
              <a:t>~45	global damage		Owen </a:t>
            </a:r>
            <a:r>
              <a:rPr lang="en-US" altLang="en-US" sz="2000" i="1" dirty="0">
                <a:solidFill>
                  <a:srgbClr val="000000"/>
                </a:solidFill>
                <a:latin typeface="Arial"/>
                <a:cs typeface="Arial" charset="0"/>
              </a:rPr>
              <a:t>et al.</a:t>
            </a:r>
            <a:r>
              <a:rPr lang="en-US" altLang="en-US" sz="2000" dirty="0">
                <a:solidFill>
                  <a:srgbClr val="000000"/>
                </a:solidFill>
                <a:latin typeface="Arial"/>
                <a:cs typeface="Arial" charset="0"/>
              </a:rPr>
              <a:t> (2006</a:t>
            </a:r>
            <a:r>
              <a:rPr lang="en-US" altLang="en-US" sz="2000" dirty="0" smtClean="0">
                <a:solidFill>
                  <a:srgbClr val="000000"/>
                </a:solidFill>
                <a:latin typeface="Arial"/>
                <a:cs typeface="Arial" charset="0"/>
              </a:rPr>
              <a:t>)</a:t>
            </a:r>
          </a:p>
          <a:p>
            <a:pPr>
              <a:lnSpc>
                <a:spcPct val="130000"/>
              </a:lnSpc>
            </a:pPr>
            <a:r>
              <a:rPr lang="en-US" altLang="en-US" sz="2000" dirty="0" smtClean="0">
                <a:solidFill>
                  <a:srgbClr val="0070C0"/>
                </a:solidFill>
                <a:latin typeface="Arial"/>
                <a:cs typeface="Arial" charset="0"/>
              </a:rPr>
              <a:t>10/Å	global damage</a:t>
            </a:r>
            <a:r>
              <a:rPr lang="en-US" altLang="en-US" sz="2000" dirty="0" smtClean="0">
                <a:solidFill>
                  <a:srgbClr val="000000"/>
                </a:solidFill>
                <a:latin typeface="Arial"/>
                <a:cs typeface="Arial" charset="0"/>
              </a:rPr>
              <a:t>		Howells et al. (2009)</a:t>
            </a:r>
            <a:endParaRPr lang="en-US" altLang="en-US" sz="2000" dirty="0">
              <a:solidFill>
                <a:srgbClr val="000000"/>
              </a:solidFill>
              <a:latin typeface="Arial"/>
              <a:cs typeface="Arial" charset="0"/>
            </a:endParaRPr>
          </a:p>
          <a:p>
            <a:pPr>
              <a:lnSpc>
                <a:spcPct val="130000"/>
              </a:lnSpc>
            </a:pPr>
            <a:r>
              <a:rPr lang="en-US" altLang="en-US" sz="2000" dirty="0">
                <a:solidFill>
                  <a:srgbClr val="000000"/>
                </a:solidFill>
                <a:latin typeface="Arial"/>
                <a:cs typeface="Arial" charset="0"/>
              </a:rPr>
              <a:t>5	Se</a:t>
            </a:r>
            <a:r>
              <a:rPr lang="en-US" altLang="en-US" sz="2000" dirty="0">
                <a:solidFill>
                  <a:srgbClr val="FF0000"/>
                </a:solidFill>
                <a:latin typeface="Arial"/>
                <a:cs typeface="Arial" charset="0"/>
              </a:rPr>
              <a:t>-</a:t>
            </a:r>
            <a:r>
              <a:rPr lang="en-US" altLang="en-US" sz="2000" dirty="0">
                <a:solidFill>
                  <a:srgbClr val="000000"/>
                </a:solidFill>
                <a:latin typeface="Arial"/>
                <a:cs typeface="Arial" charset="0"/>
              </a:rPr>
              <a:t>Met			Holton (2007)</a:t>
            </a:r>
          </a:p>
          <a:p>
            <a:pPr>
              <a:lnSpc>
                <a:spcPct val="130000"/>
              </a:lnSpc>
            </a:pPr>
            <a:r>
              <a:rPr lang="en-US" altLang="en-US" sz="2000" dirty="0">
                <a:solidFill>
                  <a:srgbClr val="000000"/>
                </a:solidFill>
                <a:latin typeface="Arial"/>
                <a:cs typeface="Arial" charset="0"/>
              </a:rPr>
              <a:t>4	Hg</a:t>
            </a:r>
            <a:r>
              <a:rPr lang="en-US" altLang="en-US" sz="2000" dirty="0">
                <a:solidFill>
                  <a:srgbClr val="FF0000"/>
                </a:solidFill>
                <a:latin typeface="Arial"/>
                <a:cs typeface="Arial" charset="0"/>
              </a:rPr>
              <a:t>-</a:t>
            </a:r>
            <a:r>
              <a:rPr lang="en-US" altLang="en-US" sz="2000" dirty="0">
                <a:solidFill>
                  <a:srgbClr val="000000"/>
                </a:solidFill>
                <a:latin typeface="Arial"/>
                <a:cs typeface="Arial" charset="0"/>
              </a:rPr>
              <a:t>S			</a:t>
            </a:r>
            <a:r>
              <a:rPr lang="en-US" altLang="en-US" sz="2000" dirty="0" err="1">
                <a:solidFill>
                  <a:srgbClr val="000000"/>
                </a:solidFill>
                <a:latin typeface="Arial"/>
                <a:cs typeface="Arial" charset="0"/>
              </a:rPr>
              <a:t>Ramagopal</a:t>
            </a:r>
            <a:r>
              <a:rPr lang="en-US" altLang="en-US" sz="2000" dirty="0">
                <a:solidFill>
                  <a:srgbClr val="000000"/>
                </a:solidFill>
                <a:latin typeface="Arial"/>
                <a:cs typeface="Arial" charset="0"/>
              </a:rPr>
              <a:t> </a:t>
            </a:r>
            <a:r>
              <a:rPr lang="en-US" altLang="en-US" i="1" dirty="0">
                <a:solidFill>
                  <a:srgbClr val="000000"/>
                </a:solidFill>
                <a:latin typeface="Arial"/>
                <a:cs typeface="Arial" charset="0"/>
              </a:rPr>
              <a:t>et al.</a:t>
            </a:r>
            <a:r>
              <a:rPr lang="en-US" altLang="en-US" dirty="0">
                <a:solidFill>
                  <a:srgbClr val="000000"/>
                </a:solidFill>
                <a:latin typeface="Arial"/>
                <a:cs typeface="Arial" charset="0"/>
              </a:rPr>
              <a:t> </a:t>
            </a:r>
            <a:r>
              <a:rPr lang="en-US" altLang="en-US" sz="2000" dirty="0">
                <a:solidFill>
                  <a:srgbClr val="000000"/>
                </a:solidFill>
                <a:latin typeface="Arial"/>
                <a:cs typeface="Arial" charset="0"/>
              </a:rPr>
              <a:t>(2004)</a:t>
            </a:r>
          </a:p>
          <a:p>
            <a:pPr>
              <a:lnSpc>
                <a:spcPct val="130000"/>
              </a:lnSpc>
            </a:pPr>
            <a:r>
              <a:rPr lang="en-US" altLang="en-US" sz="2000" dirty="0">
                <a:solidFill>
                  <a:srgbClr val="000000"/>
                </a:solidFill>
                <a:latin typeface="Arial"/>
                <a:cs typeface="Arial" charset="0"/>
              </a:rPr>
              <a:t>4	R-C</a:t>
            </a:r>
            <a:r>
              <a:rPr lang="en-US" altLang="en-US" sz="2000" dirty="0">
                <a:solidFill>
                  <a:srgbClr val="FF0000"/>
                </a:solidFill>
                <a:latin typeface="Arial"/>
                <a:cs typeface="Arial" charset="0"/>
              </a:rPr>
              <a:t>-</a:t>
            </a:r>
            <a:r>
              <a:rPr lang="en-US" altLang="en-US" sz="2000" dirty="0">
                <a:solidFill>
                  <a:srgbClr val="000000"/>
                </a:solidFill>
                <a:latin typeface="Arial"/>
                <a:cs typeface="Arial" charset="0"/>
              </a:rPr>
              <a:t>COOH		Garman et al. (2015)</a:t>
            </a:r>
          </a:p>
          <a:p>
            <a:pPr>
              <a:lnSpc>
                <a:spcPct val="130000"/>
              </a:lnSpc>
            </a:pPr>
            <a:r>
              <a:rPr lang="en-US" altLang="en-US" sz="2000" dirty="0">
                <a:solidFill>
                  <a:srgbClr val="000000"/>
                </a:solidFill>
                <a:latin typeface="Arial"/>
                <a:cs typeface="Arial" charset="0"/>
              </a:rPr>
              <a:t>3	S</a:t>
            </a:r>
            <a:r>
              <a:rPr lang="en-US" altLang="en-US" sz="2000" dirty="0">
                <a:solidFill>
                  <a:srgbClr val="FF0000"/>
                </a:solidFill>
                <a:latin typeface="Arial"/>
                <a:cs typeface="Arial" charset="0"/>
              </a:rPr>
              <a:t>-</a:t>
            </a:r>
            <a:r>
              <a:rPr lang="en-US" altLang="en-US" sz="2000" dirty="0">
                <a:solidFill>
                  <a:srgbClr val="000000"/>
                </a:solidFill>
                <a:latin typeface="Arial"/>
                <a:cs typeface="Arial" charset="0"/>
              </a:rPr>
              <a:t>S			Murray </a:t>
            </a:r>
            <a:r>
              <a:rPr lang="en-US" altLang="en-US" sz="2000" i="1" dirty="0">
                <a:solidFill>
                  <a:srgbClr val="000000"/>
                </a:solidFill>
                <a:latin typeface="Arial"/>
                <a:cs typeface="Arial" charset="0"/>
              </a:rPr>
              <a:t>et al.</a:t>
            </a:r>
            <a:r>
              <a:rPr lang="en-US" altLang="en-US" sz="2000" dirty="0">
                <a:solidFill>
                  <a:srgbClr val="000000"/>
                </a:solidFill>
                <a:latin typeface="Arial"/>
                <a:cs typeface="Arial" charset="0"/>
              </a:rPr>
              <a:t> (2002)</a:t>
            </a:r>
          </a:p>
          <a:p>
            <a:pPr>
              <a:lnSpc>
                <a:spcPct val="130000"/>
              </a:lnSpc>
            </a:pPr>
            <a:r>
              <a:rPr lang="en-US" altLang="en-US" sz="2000" dirty="0">
                <a:solidFill>
                  <a:srgbClr val="000000"/>
                </a:solidFill>
                <a:latin typeface="Arial"/>
                <a:cs typeface="Arial" charset="0"/>
              </a:rPr>
              <a:t>1	Br</a:t>
            </a:r>
            <a:r>
              <a:rPr lang="en-US" altLang="en-US" sz="2000" dirty="0">
                <a:solidFill>
                  <a:srgbClr val="FF0000"/>
                </a:solidFill>
                <a:latin typeface="Arial"/>
                <a:cs typeface="Arial" charset="0"/>
              </a:rPr>
              <a:t>-</a:t>
            </a:r>
            <a:r>
              <a:rPr lang="en-US" altLang="en-US" sz="2000" dirty="0">
                <a:solidFill>
                  <a:srgbClr val="000000"/>
                </a:solidFill>
                <a:latin typeface="Arial"/>
                <a:cs typeface="Arial" charset="0"/>
              </a:rPr>
              <a:t>RNA			</a:t>
            </a:r>
            <a:r>
              <a:rPr lang="en-US" altLang="en-US" sz="2000" dirty="0" err="1">
                <a:solidFill>
                  <a:srgbClr val="000000"/>
                </a:solidFill>
                <a:latin typeface="Arial"/>
                <a:cs typeface="Arial" charset="0"/>
              </a:rPr>
              <a:t>Olieric</a:t>
            </a:r>
            <a:r>
              <a:rPr lang="en-US" altLang="en-US" sz="2000" dirty="0">
                <a:solidFill>
                  <a:srgbClr val="000000"/>
                </a:solidFill>
                <a:latin typeface="Arial"/>
                <a:cs typeface="Arial" charset="0"/>
              </a:rPr>
              <a:t> </a:t>
            </a:r>
            <a:r>
              <a:rPr lang="en-US" altLang="en-US" sz="2000" i="1" dirty="0">
                <a:solidFill>
                  <a:srgbClr val="000000"/>
                </a:solidFill>
                <a:latin typeface="Arial"/>
                <a:cs typeface="Arial" charset="0"/>
              </a:rPr>
              <a:t>et al.</a:t>
            </a:r>
            <a:r>
              <a:rPr lang="en-US" altLang="en-US" sz="2000" dirty="0">
                <a:solidFill>
                  <a:srgbClr val="000000"/>
                </a:solidFill>
                <a:latin typeface="Arial"/>
                <a:cs typeface="Arial" charset="0"/>
              </a:rPr>
              <a:t> (2007)</a:t>
            </a:r>
          </a:p>
          <a:p>
            <a:pPr>
              <a:lnSpc>
                <a:spcPct val="130000"/>
              </a:lnSpc>
            </a:pPr>
            <a:r>
              <a:rPr lang="en-US" altLang="en-US" sz="2000" dirty="0">
                <a:solidFill>
                  <a:srgbClr val="000000"/>
                </a:solidFill>
                <a:latin typeface="Arial"/>
                <a:cs typeface="Arial" charset="0"/>
              </a:rPr>
              <a:t>~1?	Cl</a:t>
            </a:r>
            <a:r>
              <a:rPr lang="en-US" altLang="en-US" sz="2000" dirty="0">
                <a:solidFill>
                  <a:srgbClr val="FF0000"/>
                </a:solidFill>
                <a:latin typeface="Arial"/>
                <a:cs typeface="Arial" charset="0"/>
              </a:rPr>
              <a:t>-</a:t>
            </a:r>
            <a:r>
              <a:rPr lang="en-US" altLang="en-US" sz="2000" dirty="0">
                <a:solidFill>
                  <a:srgbClr val="000000"/>
                </a:solidFill>
                <a:latin typeface="Arial"/>
                <a:cs typeface="Arial" charset="0"/>
              </a:rPr>
              <a:t>C			???</a:t>
            </a:r>
          </a:p>
          <a:p>
            <a:pPr>
              <a:lnSpc>
                <a:spcPct val="130000"/>
              </a:lnSpc>
            </a:pPr>
            <a:r>
              <a:rPr lang="en-US" altLang="en-US" sz="2000" dirty="0">
                <a:solidFill>
                  <a:srgbClr val="000000"/>
                </a:solidFill>
                <a:latin typeface="Arial"/>
                <a:cs typeface="Arial" charset="0"/>
              </a:rPr>
              <a:t>0.5	</a:t>
            </a:r>
            <a:r>
              <a:rPr lang="en-US" altLang="en-US" sz="2000" dirty="0" err="1">
                <a:solidFill>
                  <a:srgbClr val="000000"/>
                </a:solidFill>
                <a:latin typeface="Arial"/>
                <a:cs typeface="Arial" charset="0"/>
              </a:rPr>
              <a:t>Mn</a:t>
            </a:r>
            <a:r>
              <a:rPr lang="en-US" altLang="en-US" sz="2000" dirty="0">
                <a:solidFill>
                  <a:srgbClr val="FF0000"/>
                </a:solidFill>
                <a:latin typeface="Arial"/>
                <a:cs typeface="Arial" charset="0"/>
              </a:rPr>
              <a:t> in </a:t>
            </a:r>
            <a:r>
              <a:rPr lang="en-US" altLang="en-US" sz="2000" dirty="0">
                <a:solidFill>
                  <a:srgbClr val="000000"/>
                </a:solidFill>
                <a:latin typeface="Arial"/>
                <a:cs typeface="Arial" charset="0"/>
              </a:rPr>
              <a:t>PS II		Yano </a:t>
            </a:r>
            <a:r>
              <a:rPr lang="en-US" altLang="en-US" sz="2000" i="1" dirty="0">
                <a:solidFill>
                  <a:srgbClr val="000000"/>
                </a:solidFill>
                <a:latin typeface="Arial"/>
                <a:cs typeface="Arial" charset="0"/>
              </a:rPr>
              <a:t>et al. </a:t>
            </a:r>
            <a:r>
              <a:rPr lang="en-US" altLang="en-US" sz="2000" dirty="0">
                <a:solidFill>
                  <a:srgbClr val="000000"/>
                </a:solidFill>
                <a:latin typeface="Arial"/>
                <a:cs typeface="Arial" charset="0"/>
              </a:rPr>
              <a:t>(2005</a:t>
            </a:r>
            <a:r>
              <a:rPr lang="en-US" altLang="en-US" sz="2000" dirty="0" smtClean="0">
                <a:solidFill>
                  <a:srgbClr val="000000"/>
                </a:solidFill>
                <a:latin typeface="Arial"/>
                <a:cs typeface="Arial" charset="0"/>
              </a:rPr>
              <a:t>)</a:t>
            </a:r>
          </a:p>
          <a:p>
            <a:pPr>
              <a:lnSpc>
                <a:spcPct val="130000"/>
              </a:lnSpc>
            </a:pPr>
            <a:r>
              <a:rPr lang="en-US" altLang="en-US" sz="2000" dirty="0" smtClean="0">
                <a:solidFill>
                  <a:srgbClr val="000000"/>
                </a:solidFill>
                <a:latin typeface="Arial"/>
                <a:cs typeface="Arial" charset="0"/>
              </a:rPr>
              <a:t>0.06	</a:t>
            </a:r>
            <a:r>
              <a:rPr lang="en-US" altLang="en-US" sz="2000" dirty="0" err="1" smtClean="0">
                <a:solidFill>
                  <a:srgbClr val="000000"/>
                </a:solidFill>
                <a:latin typeface="Arial"/>
                <a:cs typeface="Arial" charset="0"/>
              </a:rPr>
              <a:t>putidaredoxin</a:t>
            </a:r>
            <a:r>
              <a:rPr lang="en-US" altLang="en-US" sz="2000" dirty="0" smtClean="0">
                <a:solidFill>
                  <a:srgbClr val="000000"/>
                </a:solidFill>
                <a:latin typeface="Arial"/>
                <a:cs typeface="Arial" charset="0"/>
              </a:rPr>
              <a:t>		Corbett </a:t>
            </a:r>
            <a:r>
              <a:rPr lang="en-US" altLang="en-US" sz="2000" i="1" dirty="0" smtClean="0">
                <a:solidFill>
                  <a:srgbClr val="000000"/>
                </a:solidFill>
                <a:latin typeface="Arial"/>
                <a:cs typeface="Arial" charset="0"/>
              </a:rPr>
              <a:t>et al. </a:t>
            </a:r>
            <a:r>
              <a:rPr lang="en-US" altLang="en-US" sz="2000" dirty="0" smtClean="0">
                <a:solidFill>
                  <a:srgbClr val="000000"/>
                </a:solidFill>
                <a:latin typeface="Arial"/>
                <a:cs typeface="Arial" charset="0"/>
              </a:rPr>
              <a:t>(2007)</a:t>
            </a:r>
            <a:endParaRPr lang="en-US" altLang="en-US" sz="2000" dirty="0">
              <a:solidFill>
                <a:srgbClr val="000000"/>
              </a:solidFill>
              <a:latin typeface="Arial"/>
              <a:cs typeface="Arial" charset="0"/>
            </a:endParaRPr>
          </a:p>
          <a:p>
            <a:pPr>
              <a:lnSpc>
                <a:spcPct val="130000"/>
              </a:lnSpc>
            </a:pPr>
            <a:r>
              <a:rPr lang="en-US" altLang="en-US" sz="2000" dirty="0">
                <a:solidFill>
                  <a:srgbClr val="000000"/>
                </a:solidFill>
                <a:latin typeface="Arial"/>
                <a:cs typeface="Arial" charset="0"/>
              </a:rPr>
              <a:t>0.02	Fe</a:t>
            </a:r>
            <a:r>
              <a:rPr lang="en-US" altLang="en-US" sz="2000" dirty="0">
                <a:solidFill>
                  <a:srgbClr val="FF0000"/>
                </a:solidFill>
                <a:latin typeface="Arial"/>
                <a:cs typeface="Arial" charset="0"/>
              </a:rPr>
              <a:t> in </a:t>
            </a:r>
            <a:r>
              <a:rPr lang="en-US" altLang="en-US" sz="2000" dirty="0">
                <a:solidFill>
                  <a:srgbClr val="000000"/>
                </a:solidFill>
                <a:latin typeface="Arial"/>
                <a:cs typeface="Arial" charset="0"/>
              </a:rPr>
              <a:t>myoglobin		Denisov </a:t>
            </a:r>
            <a:r>
              <a:rPr lang="en-US" altLang="en-US" sz="2000" i="1" dirty="0">
                <a:solidFill>
                  <a:srgbClr val="000000"/>
                </a:solidFill>
                <a:latin typeface="Arial"/>
                <a:cs typeface="Arial" charset="0"/>
              </a:rPr>
              <a:t>et al.</a:t>
            </a:r>
            <a:r>
              <a:rPr lang="en-US" altLang="en-US" sz="2000" dirty="0">
                <a:solidFill>
                  <a:srgbClr val="000000"/>
                </a:solidFill>
                <a:latin typeface="Arial"/>
                <a:cs typeface="Arial" charset="0"/>
              </a:rPr>
              <a:t> (2007)</a:t>
            </a:r>
          </a:p>
        </p:txBody>
      </p:sp>
      <p:sp>
        <p:nvSpPr>
          <p:cNvPr id="301061" name="Line 5"/>
          <p:cNvSpPr>
            <a:spLocks noChangeShapeType="1"/>
          </p:cNvSpPr>
          <p:nvPr/>
        </p:nvSpPr>
        <p:spPr bwMode="auto">
          <a:xfrm>
            <a:off x="500063" y="1504169"/>
            <a:ext cx="78168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Tree>
    <p:extLst>
      <p:ext uri="{BB962C8B-B14F-4D97-AF65-F5344CB8AC3E}">
        <p14:creationId xmlns:p14="http://schemas.microsoft.com/office/powerpoint/2010/main" val="22256689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1060">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1060">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1060">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1060">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1060">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1060">
                                            <p:txEl>
                                              <p:pRg st="9" end="9"/>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1060">
                                            <p:txEl>
                                              <p:pRg st="10" end="1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01060">
                                            <p:txEl>
                                              <p:pRg st="11" end="11"/>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01060">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1060">
                                            <p:txEl>
                                              <p:pRg st="13" end="13"/>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01060">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altLang="en-US" sz="6000" smtClean="0"/>
              <a:t>Adding noise</a:t>
            </a:r>
          </a:p>
        </p:txBody>
      </p:sp>
    </p:spTree>
    <p:extLst>
      <p:ext uri="{BB962C8B-B14F-4D97-AF65-F5344CB8AC3E}">
        <p14:creationId xmlns:p14="http://schemas.microsoft.com/office/powerpoint/2010/main" val="21846772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6898" name="Rectangle 2"/>
          <p:cNvSpPr>
            <a:spLocks noGrp="1" noChangeArrowheads="1"/>
          </p:cNvSpPr>
          <p:nvPr>
            <p:ph type="title"/>
          </p:nvPr>
        </p:nvSpPr>
        <p:spPr>
          <a:xfrm>
            <a:off x="430213" y="-182563"/>
            <a:ext cx="8229600" cy="1143001"/>
          </a:xfrm>
          <a:noFill/>
          <a:ln/>
        </p:spPr>
        <p:txBody>
          <a:bodyPr/>
          <a:lstStyle/>
          <a:p>
            <a:r>
              <a:rPr lang="en-US" altLang="en-US" dirty="0" smtClean="0"/>
              <a:t>Life-halving </a:t>
            </a:r>
            <a:r>
              <a:rPr lang="en-US" altLang="en-US" dirty="0"/>
              <a:t>concentration</a:t>
            </a:r>
          </a:p>
        </p:txBody>
      </p:sp>
      <p:graphicFrame>
        <p:nvGraphicFramePr>
          <p:cNvPr id="2256899" name="Group 3"/>
          <p:cNvGraphicFramePr>
            <a:graphicFrameLocks noGrp="1"/>
          </p:cNvGraphicFramePr>
          <p:nvPr>
            <p:ph sz="half" idx="1"/>
          </p:nvPr>
        </p:nvGraphicFramePr>
        <p:xfrm>
          <a:off x="622300" y="1498600"/>
          <a:ext cx="3554413" cy="5181600"/>
        </p:xfrm>
        <a:graphic>
          <a:graphicData uri="http://schemas.openxmlformats.org/drawingml/2006/table">
            <a:tbl>
              <a:tblPr/>
              <a:tblGrid>
                <a:gridCol w="1784350"/>
                <a:gridCol w="1770063"/>
              </a:tblGrid>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Na</a:t>
                      </a: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44</a:t>
                      </a:r>
                    </a:p>
                  </a:txBody>
                  <a:tcP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Mg</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27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P</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9</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S</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Cl</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5</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K</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3.3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Ca</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2.7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Fe</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1.0</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Cu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0.67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Zn</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0.58</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
        <p:nvSpPr>
          <p:cNvPr id="2256954" name="Text Box 58"/>
          <p:cNvSpPr txBox="1">
            <a:spLocks noChangeArrowheads="1"/>
          </p:cNvSpPr>
          <p:nvPr/>
        </p:nvSpPr>
        <p:spPr bwMode="auto">
          <a:xfrm>
            <a:off x="1433513" y="885825"/>
            <a:ext cx="62785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0000"/>
                </a:solidFill>
              </a:rPr>
              <a:t>molar, at the Se edge based on RADDOSE</a:t>
            </a:r>
          </a:p>
        </p:txBody>
      </p:sp>
      <p:graphicFrame>
        <p:nvGraphicFramePr>
          <p:cNvPr id="2256955" name="Group 59"/>
          <p:cNvGraphicFramePr>
            <a:graphicFrameLocks noGrp="1"/>
          </p:cNvGraphicFramePr>
          <p:nvPr>
            <p:ph sz="half" idx="2"/>
          </p:nvPr>
        </p:nvGraphicFramePr>
        <p:xfrm>
          <a:off x="4797425" y="1504950"/>
          <a:ext cx="3405188" cy="5181600"/>
        </p:xfrm>
        <a:graphic>
          <a:graphicData uri="http://schemas.openxmlformats.org/drawingml/2006/table">
            <a:tbl>
              <a:tblPr/>
              <a:tblGrid>
                <a:gridCol w="1709738"/>
                <a:gridCol w="1695450"/>
              </a:tblGrid>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As</a:t>
                      </a: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0.44</a:t>
                      </a:r>
                    </a:p>
                  </a:txBody>
                  <a:tcP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Se</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0.42</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Br</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2.9</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I</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0.47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Gd</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0.21</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Ta</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Pt</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Au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0.16</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Hg</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0.16</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0.23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Tree>
    <p:extLst>
      <p:ext uri="{BB962C8B-B14F-4D97-AF65-F5344CB8AC3E}">
        <p14:creationId xmlns:p14="http://schemas.microsoft.com/office/powerpoint/2010/main" val="487021085"/>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7922" name="Rectangle 2"/>
          <p:cNvSpPr>
            <a:spLocks noGrp="1" noChangeArrowheads="1"/>
          </p:cNvSpPr>
          <p:nvPr>
            <p:ph type="title"/>
          </p:nvPr>
        </p:nvSpPr>
        <p:spPr>
          <a:xfrm>
            <a:off x="430213" y="-182563"/>
            <a:ext cx="8229600" cy="1143001"/>
          </a:xfrm>
          <a:noFill/>
          <a:ln/>
        </p:spPr>
        <p:txBody>
          <a:bodyPr/>
          <a:lstStyle/>
          <a:p>
            <a:r>
              <a:rPr lang="en-US" altLang="en-US" dirty="0" smtClean="0"/>
              <a:t>Life-halving </a:t>
            </a:r>
            <a:r>
              <a:rPr lang="en-US" altLang="en-US" dirty="0"/>
              <a:t>concentration</a:t>
            </a:r>
          </a:p>
        </p:txBody>
      </p:sp>
      <p:graphicFrame>
        <p:nvGraphicFramePr>
          <p:cNvPr id="2257923" name="Group 3"/>
          <p:cNvGraphicFramePr>
            <a:graphicFrameLocks noGrp="1"/>
          </p:cNvGraphicFramePr>
          <p:nvPr>
            <p:ph sz="half" idx="1"/>
          </p:nvPr>
        </p:nvGraphicFramePr>
        <p:xfrm>
          <a:off x="622300" y="1498600"/>
          <a:ext cx="3554413" cy="5181600"/>
        </p:xfrm>
        <a:graphic>
          <a:graphicData uri="http://schemas.openxmlformats.org/drawingml/2006/table">
            <a:tbl>
              <a:tblPr/>
              <a:tblGrid>
                <a:gridCol w="1784350"/>
                <a:gridCol w="1770063"/>
              </a:tblGrid>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Na</a:t>
                      </a: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44</a:t>
                      </a:r>
                    </a:p>
                  </a:txBody>
                  <a:tcP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Mg</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27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P</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9</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S</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Cl</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5</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K</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3.3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Ca</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2.7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Fe</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1.0</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Cu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0.67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Zn</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0.58</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
        <p:nvSpPr>
          <p:cNvPr id="2257978" name="Text Box 58"/>
          <p:cNvSpPr txBox="1">
            <a:spLocks noChangeArrowheads="1"/>
          </p:cNvSpPr>
          <p:nvPr/>
        </p:nvSpPr>
        <p:spPr bwMode="auto">
          <a:xfrm>
            <a:off x="1433513" y="885825"/>
            <a:ext cx="62785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a:solidFill>
                  <a:srgbClr val="000000"/>
                </a:solidFill>
              </a:rPr>
              <a:t>molar, </a:t>
            </a:r>
            <a:r>
              <a:rPr lang="en-US" altLang="en-US" sz="2400" b="1" dirty="0">
                <a:solidFill>
                  <a:srgbClr val="EA0000"/>
                </a:solidFill>
              </a:rPr>
              <a:t>at the Se edge</a:t>
            </a:r>
            <a:r>
              <a:rPr lang="en-US" altLang="en-US" sz="2400" b="1" dirty="0">
                <a:solidFill>
                  <a:srgbClr val="000000"/>
                </a:solidFill>
              </a:rPr>
              <a:t> based on RADDOSE</a:t>
            </a:r>
          </a:p>
        </p:txBody>
      </p:sp>
      <p:graphicFrame>
        <p:nvGraphicFramePr>
          <p:cNvPr id="2257979" name="Group 59"/>
          <p:cNvGraphicFramePr>
            <a:graphicFrameLocks noGrp="1"/>
          </p:cNvGraphicFramePr>
          <p:nvPr>
            <p:ph sz="half" idx="2"/>
            <p:extLst>
              <p:ext uri="{D42A27DB-BD31-4B8C-83A1-F6EECF244321}">
                <p14:modId xmlns:p14="http://schemas.microsoft.com/office/powerpoint/2010/main" val="760264814"/>
              </p:ext>
            </p:extLst>
          </p:nvPr>
        </p:nvGraphicFramePr>
        <p:xfrm>
          <a:off x="4797425" y="1504950"/>
          <a:ext cx="3405188" cy="5181600"/>
        </p:xfrm>
        <a:graphic>
          <a:graphicData uri="http://schemas.openxmlformats.org/drawingml/2006/table">
            <a:tbl>
              <a:tblPr/>
              <a:tblGrid>
                <a:gridCol w="1709738"/>
                <a:gridCol w="1695450"/>
              </a:tblGrid>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itchFamily="34" charset="0"/>
                        </a:rPr>
                        <a:t>As</a:t>
                      </a: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0.44</a:t>
                      </a:r>
                    </a:p>
                  </a:txBody>
                  <a:tcP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FF0000"/>
                          </a:solidFill>
                          <a:effectLst/>
                          <a:latin typeface="Arial" pitchFamily="34" charset="0"/>
                        </a:rPr>
                        <a:t>Se</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rgbClr val="FF0000"/>
                          </a:solidFill>
                          <a:effectLst/>
                          <a:latin typeface="Arial" pitchFamily="34" charset="0"/>
                        </a:rPr>
                        <a:t>0.42</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FF0000"/>
                          </a:solidFill>
                          <a:effectLst/>
                          <a:latin typeface="Arial" pitchFamily="34" charset="0"/>
                        </a:rPr>
                        <a:t>Br</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rgbClr val="FF0000"/>
                          </a:solidFill>
                          <a:effectLst/>
                          <a:latin typeface="Arial" pitchFamily="34" charset="0"/>
                        </a:rPr>
                        <a:t>2.9</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I</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0.47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Gd</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0.21</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Ta</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Pt</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Au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0.16</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Hg</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0.16</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itchFamily="34" charset="0"/>
                        </a:rPr>
                        <a:t>0.23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Tree>
    <p:extLst>
      <p:ext uri="{BB962C8B-B14F-4D97-AF65-F5344CB8AC3E}">
        <p14:creationId xmlns:p14="http://schemas.microsoft.com/office/powerpoint/2010/main" val="1012807452"/>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7554" name="Picture 2" descr="time_split_25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325" y="1233488"/>
            <a:ext cx="7620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2327555" name="Rectangle 3"/>
          <p:cNvSpPr>
            <a:spLocks noGrp="1" noChangeArrowheads="1"/>
          </p:cNvSpPr>
          <p:nvPr>
            <p:ph type="title"/>
          </p:nvPr>
        </p:nvSpPr>
        <p:spPr>
          <a:xfrm>
            <a:off x="457200" y="-63500"/>
            <a:ext cx="8229600" cy="1143000"/>
          </a:xfrm>
          <a:noFill/>
          <a:ln/>
        </p:spPr>
        <p:txBody>
          <a:bodyPr/>
          <a:lstStyle/>
          <a:p>
            <a:r>
              <a:rPr lang="en-US" altLang="en-US" b="1" dirty="0">
                <a:latin typeface="Arial" panose="020B0604020202020204" pitchFamily="34" charset="0"/>
                <a:cs typeface="Arial" panose="020B0604020202020204" pitchFamily="34" charset="0"/>
              </a:rPr>
              <a:t>No Damage in the Dark!</a:t>
            </a:r>
          </a:p>
        </p:txBody>
      </p:sp>
      <p:sp>
        <p:nvSpPr>
          <p:cNvPr id="2327556" name="Text Box 4"/>
          <p:cNvSpPr txBox="1">
            <a:spLocks noChangeArrowheads="1"/>
          </p:cNvSpPr>
          <p:nvPr/>
        </p:nvSpPr>
        <p:spPr bwMode="auto">
          <a:xfrm>
            <a:off x="3467100" y="6153150"/>
            <a:ext cx="281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rPr>
              <a:t>Experiment time (hours)</a:t>
            </a:r>
          </a:p>
        </p:txBody>
      </p:sp>
      <p:sp>
        <p:nvSpPr>
          <p:cNvPr id="2327557" name="Text Box 5"/>
          <p:cNvSpPr txBox="1">
            <a:spLocks noChangeArrowheads="1"/>
          </p:cNvSpPr>
          <p:nvPr/>
        </p:nvSpPr>
        <p:spPr bwMode="auto">
          <a:xfrm rot="-5400000">
            <a:off x="-1039018" y="3518693"/>
            <a:ext cx="3295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rPr>
              <a:t>Peak absorbance (electrons)</a:t>
            </a:r>
          </a:p>
        </p:txBody>
      </p:sp>
      <p:sp>
        <p:nvSpPr>
          <p:cNvPr id="2327558" name="Text Box 6"/>
          <p:cNvSpPr txBox="1">
            <a:spLocks noChangeArrowheads="1"/>
          </p:cNvSpPr>
          <p:nvPr/>
        </p:nvSpPr>
        <p:spPr bwMode="auto">
          <a:xfrm rot="-5400000">
            <a:off x="-1522412" y="3365500"/>
            <a:ext cx="52260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a:solidFill>
                  <a:srgbClr val="000000"/>
                </a:solidFill>
              </a:rPr>
              <a:t>  4.6           5.0          5.4           5.8           6.2           6.6</a:t>
            </a:r>
          </a:p>
        </p:txBody>
      </p:sp>
      <p:sp>
        <p:nvSpPr>
          <p:cNvPr id="2327559" name="Text Box 7"/>
          <p:cNvSpPr txBox="1">
            <a:spLocks noChangeArrowheads="1"/>
          </p:cNvSpPr>
          <p:nvPr/>
        </p:nvSpPr>
        <p:spPr bwMode="auto">
          <a:xfrm>
            <a:off x="1133475" y="5756275"/>
            <a:ext cx="76342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00"/>
                </a:solidFill>
              </a:rPr>
              <a:t>0                   5                   10                  15                  20                   25   </a:t>
            </a:r>
          </a:p>
        </p:txBody>
      </p:sp>
    </p:spTree>
    <p:extLst>
      <p:ext uri="{BB962C8B-B14F-4D97-AF65-F5344CB8AC3E}">
        <p14:creationId xmlns:p14="http://schemas.microsoft.com/office/powerpoint/2010/main" val="716036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 Box 2"/>
          <p:cNvSpPr txBox="1">
            <a:spLocks noChangeArrowheads="1"/>
          </p:cNvSpPr>
          <p:nvPr/>
        </p:nvSpPr>
        <p:spPr bwMode="auto">
          <a:xfrm>
            <a:off x="1635125" y="2165350"/>
            <a:ext cx="7432675"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Where: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a:t>
            </a: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I</a:t>
            </a:r>
            <a:r>
              <a:rPr kumimoji="0" lang="en-US" altLang="en-US" sz="1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a:t>
            </a:r>
            <a:r>
              <a:rPr kumimoji="0" lang="en-US" altLang="en-US" sz="1400" b="0" i="1"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DL</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average damage-limited intensity (photons/</a:t>
            </a: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hkl</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at a given resolution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10</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5</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converting </a:t>
            </a: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R</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from </a:t>
            </a: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μm</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to m, </a:t>
            </a: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r</a:t>
            </a:r>
            <a:r>
              <a:rPr kumimoji="0" lang="en-US" altLang="en-US" sz="1200" b="0" i="1"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e</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from m to Å, </a:t>
            </a: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ρ</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from g/cm</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3</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to kg/m</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3</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and </a:t>
            </a: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MGy</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to </a:t>
            </a: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Gy</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r</a:t>
            </a:r>
            <a:r>
              <a:rPr kumimoji="0" lang="en-US" altLang="en-US" sz="1200" b="0" i="1"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e</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classical electron radius (2.818 x 10</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-15</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m/electron)</a:t>
            </a:r>
            <a:endParaRPr kumimoji="0" lang="fr-FR"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h</a:t>
            </a:r>
            <a:r>
              <a:rPr kumimoji="0" lang="fr-FR"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a:t>
            </a:r>
            <a:r>
              <a:rPr kumimoji="0" lang="fr-FR"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Planck’s</a:t>
            </a:r>
            <a:r>
              <a:rPr kumimoji="0" lang="fr-FR"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constant (6.626 x 10</a:t>
            </a:r>
            <a:r>
              <a:rPr kumimoji="0" lang="fr-FR"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-34</a:t>
            </a:r>
            <a:r>
              <a:rPr kumimoji="0" lang="fr-FR"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a:t>
            </a:r>
            <a:r>
              <a:rPr kumimoji="0" lang="fr-FR"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J∙s</a:t>
            </a:r>
            <a:r>
              <a:rPr kumimoji="0" lang="fr-FR"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c</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speed of light (299792458 m/s)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f</a:t>
            </a:r>
            <a:r>
              <a:rPr kumimoji="0" lang="en-US" altLang="en-US" sz="1200" b="0" i="1" u="none" strike="noStrike" kern="1200" cap="none" spc="0" normalizeH="0" baseline="-30000" noProof="0" dirty="0" err="1">
                <a:ln>
                  <a:noFill/>
                </a:ln>
                <a:solidFill>
                  <a:srgbClr val="000000"/>
                </a:solidFill>
                <a:effectLst/>
                <a:uLnTx/>
                <a:uFillTx/>
                <a:latin typeface="Arial" pitchFamily="34" charset="0"/>
                <a:ea typeface="+mn-ea"/>
                <a:cs typeface="Times New Roman" pitchFamily="18" charset="0"/>
              </a:rPr>
              <a:t>decayed</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fractional progress toward completely faded spots at end of data set</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ρ</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density of crystal (~1.2 g/cm</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3</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R</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radius of the spherical crystal (</a:t>
            </a: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μm</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λ</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X-ray wavelength (Å)</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f</a:t>
            </a:r>
            <a:r>
              <a:rPr kumimoji="0" lang="en-US" altLang="en-US" sz="1200" b="0" i="1" u="none" strike="noStrike" kern="1200" cap="none" spc="0" normalizeH="0" baseline="-30000" noProof="0" dirty="0" err="1">
                <a:ln>
                  <a:noFill/>
                </a:ln>
                <a:solidFill>
                  <a:srgbClr val="000000"/>
                </a:solidFill>
                <a:effectLst/>
                <a:uLnTx/>
                <a:uFillTx/>
                <a:latin typeface="Arial" pitchFamily="34" charset="0"/>
                <a:ea typeface="+mn-ea"/>
                <a:cs typeface="Times New Roman" pitchFamily="18" charset="0"/>
              </a:rPr>
              <a:t>NH</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the Nave &amp; Hill (2005) dose capture fraction (1 for large crystals)</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n</a:t>
            </a:r>
            <a:r>
              <a:rPr kumimoji="0" lang="en-US" altLang="en-US" sz="1200" b="0" i="1" u="none" strike="noStrike" kern="1200" cap="none" spc="0" normalizeH="0" baseline="-30000" noProof="0" dirty="0" err="1">
                <a:ln>
                  <a:noFill/>
                </a:ln>
                <a:solidFill>
                  <a:srgbClr val="000000"/>
                </a:solidFill>
                <a:effectLst/>
                <a:uLnTx/>
                <a:uFillTx/>
                <a:latin typeface="Arial" pitchFamily="34" charset="0"/>
                <a:ea typeface="+mn-ea"/>
                <a:cs typeface="Times New Roman" pitchFamily="18" charset="0"/>
              </a:rPr>
              <a:t>ASU</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number of proteins in the asymmetric unit</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M</a:t>
            </a:r>
            <a:r>
              <a:rPr kumimoji="0" lang="en-US" altLang="en-US" sz="1200" b="0" i="1" u="none" strike="noStrike" kern="1200" cap="none" spc="0" normalizeH="0" baseline="-30000" noProof="0" dirty="0" err="1">
                <a:ln>
                  <a:noFill/>
                </a:ln>
                <a:solidFill>
                  <a:srgbClr val="000000"/>
                </a:solidFill>
                <a:effectLst/>
                <a:uLnTx/>
                <a:uFillTx/>
                <a:latin typeface="Arial" pitchFamily="34" charset="0"/>
                <a:ea typeface="+mn-ea"/>
                <a:cs typeface="Times New Roman" pitchFamily="18" charset="0"/>
              </a:rPr>
              <a:t>r</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molecular weight of the protein (Daltons or g/</a:t>
            </a: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mol</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V</a:t>
            </a:r>
            <a:r>
              <a:rPr kumimoji="0" lang="en-US" altLang="en-US" sz="1200" b="0" i="1"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M</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Matthews’s coefficient (~2.4 Å</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3</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/Dalton)</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H</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Howells’s criterion (10 </a:t>
            </a: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MGy</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/Å)</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θ</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Bragg angle</a:t>
            </a: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a</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2</a:t>
            </a:r>
            <a:r>
              <a:rPr kumimoji="0" lang="en-US" altLang="en-US" sz="1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a:t>
            </a:r>
            <a:r>
              <a:rPr kumimoji="0" lang="en-US" altLang="en-US" sz="1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number-averaged squared structure factor per protein atom (electron</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2</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a:t>
            </a: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a:t>
            </a: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M</a:t>
            </a:r>
            <a:r>
              <a:rPr kumimoji="0" lang="en-US" altLang="en-US" sz="1200" b="0" i="1"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a</a:t>
            </a:r>
            <a:r>
              <a:rPr kumimoji="0" lang="en-US" altLang="en-US" sz="1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number-averaged atomic weight of a protein atom (~7.1 Daltons)</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B</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average (Wilson) temperature factor (Å</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2</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a:t>
            </a:r>
            <a:endParaRPr kumimoji="0" lang="fr-FR"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μ</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attenuation coefficient of sphere material (m</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-1</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a:t>
            </a:r>
            <a:endParaRPr kumimoji="0" lang="fr-FR"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μ</a:t>
            </a:r>
            <a:r>
              <a:rPr kumimoji="0" lang="en-US" altLang="en-US" sz="1200" b="0" i="1" u="none" strike="noStrike" kern="1200" cap="none" spc="0" normalizeH="0" baseline="-30000" noProof="0" dirty="0" err="1">
                <a:ln>
                  <a:noFill/>
                </a:ln>
                <a:solidFill>
                  <a:srgbClr val="000000"/>
                </a:solidFill>
                <a:effectLst/>
                <a:uLnTx/>
                <a:uFillTx/>
                <a:latin typeface="Arial" pitchFamily="34" charset="0"/>
                <a:ea typeface="+mn-ea"/>
                <a:cs typeface="Times New Roman" pitchFamily="18" charset="0"/>
              </a:rPr>
              <a:t>en</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mass energy-absorption coefficient of sphere material (m</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-1</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a:t>
            </a:r>
          </a:p>
        </p:txBody>
      </p:sp>
      <p:sp>
        <p:nvSpPr>
          <p:cNvPr id="173059" name="Rectangle 3"/>
          <p:cNvSpPr>
            <a:spLocks noChangeArrowheads="1"/>
          </p:cNvSpPr>
          <p:nvPr/>
        </p:nvSpPr>
        <p:spPr bwMode="auto">
          <a:xfrm>
            <a:off x="0" y="30109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endParaRPr>
          </a:p>
        </p:txBody>
      </p:sp>
      <p:sp>
        <p:nvSpPr>
          <p:cNvPr id="173060" name="Rectangle 4"/>
          <p:cNvSpPr>
            <a:spLocks noChangeArrowheads="1"/>
          </p:cNvSpPr>
          <p:nvPr/>
        </p:nvSpPr>
        <p:spPr bwMode="auto">
          <a:xfrm>
            <a:off x="457200" y="3968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Self-calibrated damage limit</a:t>
            </a:r>
          </a:p>
        </p:txBody>
      </p:sp>
      <p:sp>
        <p:nvSpPr>
          <p:cNvPr id="173061" name="Rectangle 5"/>
          <p:cNvSpPr>
            <a:spLocks noChangeArrowheads="1"/>
          </p:cNvSpPr>
          <p:nvPr/>
        </p:nvSpPr>
        <p:spPr bwMode="auto">
          <a:xfrm>
            <a:off x="0" y="29823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endParaRPr>
          </a:p>
        </p:txBody>
      </p:sp>
      <p:graphicFrame>
        <p:nvGraphicFramePr>
          <p:cNvPr id="173062" name="Object 6"/>
          <p:cNvGraphicFramePr>
            <a:graphicFrameLocks noChangeAspect="1"/>
          </p:cNvGraphicFramePr>
          <p:nvPr/>
        </p:nvGraphicFramePr>
        <p:xfrm>
          <a:off x="234950" y="1343025"/>
          <a:ext cx="8670925" cy="779463"/>
        </p:xfrm>
        <a:graphic>
          <a:graphicData uri="http://schemas.openxmlformats.org/presentationml/2006/ole">
            <mc:AlternateContent xmlns:mc="http://schemas.openxmlformats.org/markup-compatibility/2006">
              <mc:Choice xmlns:v="urn:schemas-microsoft-com:vml" Requires="v">
                <p:oleObj spid="_x0000_s815114" name="Equation" r:id="rId3" imgW="6184900" imgH="558800" progId="Equation.3">
                  <p:embed/>
                </p:oleObj>
              </mc:Choice>
              <mc:Fallback>
                <p:oleObj name="Equation" r:id="rId3" imgW="6184900" imgH="558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950" y="1343025"/>
                        <a:ext cx="867092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3063" name="Text Box 7"/>
          <p:cNvSpPr txBox="1">
            <a:spLocks noChangeArrowheads="1"/>
          </p:cNvSpPr>
          <p:nvPr/>
        </p:nvSpPr>
        <p:spPr bwMode="auto">
          <a:xfrm>
            <a:off x="4495800" y="6491288"/>
            <a:ext cx="4648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Holton &amp; Frankel (2010) </a:t>
            </a:r>
            <a:r>
              <a:rPr kumimoji="0" lang="en-US" altLang="en-US" sz="1800" b="0" i="1" u="none" strike="noStrike" kern="1200" cap="none" spc="0" normalizeH="0" baseline="0" noProof="0" dirty="0" err="1">
                <a:ln>
                  <a:noFill/>
                </a:ln>
                <a:solidFill>
                  <a:srgbClr val="000000"/>
                </a:solidFill>
                <a:effectLst/>
                <a:uLnTx/>
                <a:uFillTx/>
                <a:latin typeface="Arial" pitchFamily="34" charset="0"/>
                <a:ea typeface="+mn-ea"/>
                <a:cs typeface="Arial" panose="020B0604020202020204" pitchFamily="34" charset="0"/>
              </a:rPr>
              <a:t>Acta</a:t>
            </a:r>
            <a:r>
              <a:rPr kumimoji="0" lang="en-US" altLang="en-US" sz="1800" b="0" i="1"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 D</a:t>
            </a:r>
            <a:r>
              <a:rPr kumimoji="0" lang="en-US" altLang="en-US" sz="1800" b="0"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 </a:t>
            </a:r>
            <a:r>
              <a:rPr kumimoji="0" lang="en-US" altLang="en-US" sz="18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66</a:t>
            </a:r>
            <a:r>
              <a:rPr kumimoji="0" lang="en-US" altLang="en-US" sz="1800" b="0"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 393-408.</a:t>
            </a:r>
          </a:p>
        </p:txBody>
      </p:sp>
      <p:sp>
        <p:nvSpPr>
          <p:cNvPr id="2" name="TextBox 1"/>
          <p:cNvSpPr txBox="1"/>
          <p:nvPr/>
        </p:nvSpPr>
        <p:spPr>
          <a:xfrm>
            <a:off x="7068457" y="3831771"/>
            <a:ext cx="1992853" cy="92333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No flux</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No </a:t>
            </a:r>
            <a:r>
              <a:rPr kumimoji="0" lang="en-US" sz="1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symmetry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No exposure time</a:t>
            </a:r>
            <a:endPar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9317765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
                                            <p:txEl>
                                              <p:pRg st="1" end="1"/>
                                            </p:txEl>
                                          </p:spTgt>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txBox="1">
            <a:spLocks/>
          </p:cNvSpPr>
          <p:nvPr/>
        </p:nvSpPr>
        <p:spPr bwMode="auto">
          <a:xfrm>
            <a:off x="457200" y="235526"/>
            <a:ext cx="8229600" cy="561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fontAlgn="auto" hangingPunct="1">
              <a:spcBef>
                <a:spcPts val="0"/>
              </a:spcBef>
              <a:spcAft>
                <a:spcPts val="0"/>
              </a:spcAft>
            </a:pPr>
            <a:r>
              <a:rPr lang="en-US" sz="3600" dirty="0">
                <a:solidFill>
                  <a:srgbClr val="000000"/>
                </a:solidFill>
                <a:cs typeface="Arial" pitchFamily="34" charset="0"/>
              </a:rPr>
              <a:t>The </a:t>
            </a:r>
            <a:r>
              <a:rPr lang="en-US" sz="3600" dirty="0" smtClean="0">
                <a:solidFill>
                  <a:srgbClr val="000000"/>
                </a:solidFill>
                <a:cs typeface="Arial" pitchFamily="34" charset="0"/>
              </a:rPr>
              <a:t>number of </a:t>
            </a:r>
            <a:r>
              <a:rPr lang="en-US" sz="3600" dirty="0" smtClean="0">
                <a:solidFill>
                  <a:srgbClr val="00B050"/>
                </a:solidFill>
                <a:cs typeface="Arial" pitchFamily="34" charset="0"/>
              </a:rPr>
              <a:t>photons </a:t>
            </a:r>
            <a:r>
              <a:rPr lang="en-US" sz="3600" dirty="0" smtClean="0">
                <a:solidFill>
                  <a:srgbClr val="000000"/>
                </a:solidFill>
                <a:cs typeface="Arial" pitchFamily="34" charset="0"/>
              </a:rPr>
              <a:t>scattered</a:t>
            </a:r>
            <a:endParaRPr lang="en-US" sz="3600" dirty="0">
              <a:solidFill>
                <a:srgbClr val="000000"/>
              </a:solidFill>
              <a:cs typeface="Arial" pitchFamily="34" charset="0"/>
            </a:endParaRPr>
          </a:p>
          <a:p>
            <a:pPr algn="ctr" eaLnBrk="1" fontAlgn="auto" hangingPunct="1">
              <a:spcBef>
                <a:spcPts val="0"/>
              </a:spcBef>
              <a:spcAft>
                <a:spcPts val="0"/>
              </a:spcAft>
            </a:pPr>
            <a:r>
              <a:rPr lang="en-US" sz="3600" dirty="0">
                <a:solidFill>
                  <a:srgbClr val="000000"/>
                </a:solidFill>
                <a:cs typeface="Arial" pitchFamily="34" charset="0"/>
              </a:rPr>
              <a:t>b</a:t>
            </a:r>
            <a:r>
              <a:rPr lang="en-US" sz="3600" dirty="0" smtClean="0">
                <a:solidFill>
                  <a:srgbClr val="000000"/>
                </a:solidFill>
                <a:cs typeface="Arial" pitchFamily="34" charset="0"/>
              </a:rPr>
              <a:t>efore crystal is dead</a:t>
            </a:r>
            <a:endParaRPr lang="en-US" sz="3600" dirty="0">
              <a:solidFill>
                <a:srgbClr val="000000"/>
              </a:solidFill>
              <a:cs typeface="Arial" pitchFamily="34" charset="0"/>
            </a:endParaRPr>
          </a:p>
          <a:p>
            <a:pPr algn="ctr" eaLnBrk="1" fontAlgn="auto" hangingPunct="1">
              <a:spcBef>
                <a:spcPts val="0"/>
              </a:spcBef>
              <a:spcAft>
                <a:spcPts val="0"/>
              </a:spcAft>
            </a:pPr>
            <a:endParaRPr lang="en-US" sz="4000" dirty="0">
              <a:solidFill>
                <a:srgbClr val="000000"/>
              </a:solidFill>
              <a:cs typeface="Arial" pitchFamily="34" charset="0"/>
            </a:endParaRPr>
          </a:p>
          <a:p>
            <a:pPr algn="ctr" eaLnBrk="1" fontAlgn="auto" hangingPunct="1">
              <a:spcBef>
                <a:spcPts val="0"/>
              </a:spcBef>
              <a:spcAft>
                <a:spcPts val="0"/>
              </a:spcAft>
            </a:pPr>
            <a:r>
              <a:rPr lang="en-US" sz="4000" dirty="0">
                <a:solidFill>
                  <a:srgbClr val="000000"/>
                </a:solidFill>
                <a:cs typeface="Arial" pitchFamily="34" charset="0"/>
              </a:rPr>
              <a:t>is </a:t>
            </a:r>
            <a:r>
              <a:rPr lang="en-US" sz="4000" b="1" dirty="0">
                <a:solidFill>
                  <a:srgbClr val="FF0000"/>
                </a:solidFill>
                <a:cs typeface="Arial" pitchFamily="34" charset="0"/>
              </a:rPr>
              <a:t>independent</a:t>
            </a:r>
          </a:p>
          <a:p>
            <a:pPr algn="ctr" eaLnBrk="1" fontAlgn="auto" hangingPunct="1">
              <a:spcBef>
                <a:spcPts val="0"/>
              </a:spcBef>
              <a:spcAft>
                <a:spcPts val="0"/>
              </a:spcAft>
            </a:pPr>
            <a:r>
              <a:rPr lang="en-US" sz="4000" dirty="0">
                <a:solidFill>
                  <a:srgbClr val="000000"/>
                </a:solidFill>
                <a:cs typeface="Arial" pitchFamily="34" charset="0"/>
              </a:rPr>
              <a:t>of </a:t>
            </a:r>
            <a:r>
              <a:rPr lang="en-US" sz="4000" dirty="0" smtClean="0">
                <a:solidFill>
                  <a:srgbClr val="000000"/>
                </a:solidFill>
                <a:cs typeface="Arial" pitchFamily="34" charset="0"/>
              </a:rPr>
              <a:t>flux</a:t>
            </a:r>
            <a:r>
              <a:rPr lang="en-US" sz="4000" dirty="0">
                <a:solidFill>
                  <a:srgbClr val="000000"/>
                </a:solidFill>
                <a:cs typeface="Arial" pitchFamily="34" charset="0"/>
              </a:rPr>
              <a:t> </a:t>
            </a:r>
            <a:r>
              <a:rPr lang="en-US" sz="4000" dirty="0" smtClean="0">
                <a:solidFill>
                  <a:srgbClr val="000000"/>
                </a:solidFill>
                <a:cs typeface="Arial" pitchFamily="34" charset="0"/>
              </a:rPr>
              <a:t>&amp; time</a:t>
            </a:r>
          </a:p>
          <a:p>
            <a:pPr algn="ctr" eaLnBrk="1" fontAlgn="auto" hangingPunct="1">
              <a:spcBef>
                <a:spcPts val="0"/>
              </a:spcBef>
              <a:spcAft>
                <a:spcPts val="0"/>
              </a:spcAft>
            </a:pPr>
            <a:endParaRPr lang="en-US" sz="4400" dirty="0" smtClean="0">
              <a:solidFill>
                <a:srgbClr val="000000"/>
              </a:solidFill>
              <a:cs typeface="Arial" pitchFamily="34" charset="0"/>
            </a:endParaRPr>
          </a:p>
          <a:p>
            <a:pPr algn="ctr" eaLnBrk="1" fontAlgn="auto" hangingPunct="1">
              <a:spcBef>
                <a:spcPts val="0"/>
              </a:spcBef>
              <a:spcAft>
                <a:spcPts val="0"/>
              </a:spcAft>
            </a:pPr>
            <a:r>
              <a:rPr lang="en-US" altLang="en-US" sz="4400" dirty="0" smtClean="0">
                <a:solidFill>
                  <a:srgbClr val="000000"/>
                </a:solidFill>
                <a:cs typeface="Arial" charset="0"/>
              </a:rPr>
              <a:t> 1 </a:t>
            </a:r>
            <a:r>
              <a:rPr lang="en-US" altLang="en-US" sz="4400" dirty="0">
                <a:solidFill>
                  <a:srgbClr val="000000"/>
                </a:solidFill>
                <a:cs typeface="Arial" charset="0"/>
              </a:rPr>
              <a:t>um</a:t>
            </a:r>
            <a:r>
              <a:rPr lang="en-US" altLang="en-US" sz="4400" baseline="30000" dirty="0">
                <a:solidFill>
                  <a:srgbClr val="000000"/>
                </a:solidFill>
                <a:cs typeface="Arial" charset="0"/>
              </a:rPr>
              <a:t>3</a:t>
            </a:r>
            <a:r>
              <a:rPr lang="en-US" altLang="en-US" sz="4400" dirty="0">
                <a:solidFill>
                  <a:srgbClr val="000000"/>
                </a:solidFill>
                <a:cs typeface="Arial" charset="0"/>
              </a:rPr>
              <a:t> = </a:t>
            </a:r>
            <a:r>
              <a:rPr lang="en-US" altLang="en-US" sz="4400" dirty="0" smtClean="0">
                <a:solidFill>
                  <a:srgbClr val="000000"/>
                </a:solidFill>
                <a:cs typeface="Arial" charset="0"/>
              </a:rPr>
              <a:t>10</a:t>
            </a:r>
            <a:r>
              <a:rPr lang="en-US" altLang="en-US" sz="4400" baseline="30000" dirty="0" smtClean="0">
                <a:solidFill>
                  <a:srgbClr val="000000"/>
                </a:solidFill>
                <a:cs typeface="Arial" charset="0"/>
              </a:rPr>
              <a:t>5</a:t>
            </a:r>
            <a:r>
              <a:rPr lang="en-US" altLang="en-US" sz="4400" dirty="0" smtClean="0">
                <a:solidFill>
                  <a:srgbClr val="000000"/>
                </a:solidFill>
                <a:cs typeface="Arial" charset="0"/>
              </a:rPr>
              <a:t> </a:t>
            </a:r>
            <a:r>
              <a:rPr lang="en-US" altLang="en-US" sz="4400" dirty="0">
                <a:solidFill>
                  <a:srgbClr val="000000"/>
                </a:solidFill>
                <a:cs typeface="Arial" charset="0"/>
              </a:rPr>
              <a:t>photons </a:t>
            </a:r>
            <a:r>
              <a:rPr lang="en-US" altLang="en-US" sz="4400" dirty="0" smtClean="0">
                <a:solidFill>
                  <a:srgbClr val="000000"/>
                </a:solidFill>
                <a:cs typeface="Arial" charset="0"/>
              </a:rPr>
              <a:t>(</a:t>
            </a:r>
            <a:r>
              <a:rPr lang="en-US" altLang="en-US" sz="4400" dirty="0" err="1" smtClean="0">
                <a:solidFill>
                  <a:srgbClr val="000000"/>
                </a:solidFill>
                <a:cs typeface="Arial" charset="0"/>
              </a:rPr>
              <a:t>roomT</a:t>
            </a:r>
            <a:r>
              <a:rPr lang="en-US" altLang="en-US" sz="4400" dirty="0" smtClean="0">
                <a:solidFill>
                  <a:srgbClr val="000000"/>
                </a:solidFill>
                <a:cs typeface="Arial" charset="0"/>
              </a:rPr>
              <a:t>)</a:t>
            </a:r>
            <a:endParaRPr lang="en-US" sz="4400" dirty="0">
              <a:solidFill>
                <a:srgbClr val="000000"/>
              </a:solidFill>
              <a:cs typeface="Arial" pitchFamily="34" charset="0"/>
            </a:endParaRPr>
          </a:p>
          <a:p>
            <a:pPr algn="ctr" eaLnBrk="1" fontAlgn="auto" hangingPunct="1">
              <a:spcBef>
                <a:spcPts val="0"/>
              </a:spcBef>
              <a:spcAft>
                <a:spcPts val="0"/>
              </a:spcAft>
            </a:pPr>
            <a:r>
              <a:rPr lang="en-US" altLang="en-US" sz="4400" dirty="0">
                <a:solidFill>
                  <a:srgbClr val="000000"/>
                </a:solidFill>
                <a:cs typeface="Arial" charset="0"/>
              </a:rPr>
              <a:t>1 um</a:t>
            </a:r>
            <a:r>
              <a:rPr lang="en-US" altLang="en-US" sz="4400" baseline="30000" dirty="0">
                <a:solidFill>
                  <a:srgbClr val="000000"/>
                </a:solidFill>
                <a:cs typeface="Arial" charset="0"/>
              </a:rPr>
              <a:t>3</a:t>
            </a:r>
            <a:r>
              <a:rPr lang="en-US" altLang="en-US" sz="4400" dirty="0">
                <a:solidFill>
                  <a:srgbClr val="000000"/>
                </a:solidFill>
                <a:cs typeface="Arial" charset="0"/>
              </a:rPr>
              <a:t> = 10</a:t>
            </a:r>
            <a:r>
              <a:rPr lang="en-US" altLang="en-US" sz="4400" baseline="30000" dirty="0">
                <a:solidFill>
                  <a:srgbClr val="000000"/>
                </a:solidFill>
                <a:cs typeface="Arial" charset="0"/>
              </a:rPr>
              <a:t>6</a:t>
            </a:r>
            <a:r>
              <a:rPr lang="en-US" altLang="en-US" sz="4400" dirty="0">
                <a:solidFill>
                  <a:srgbClr val="000000"/>
                </a:solidFill>
                <a:cs typeface="Arial" charset="0"/>
              </a:rPr>
              <a:t> </a:t>
            </a:r>
            <a:r>
              <a:rPr lang="en-US" altLang="en-US" sz="4400" dirty="0" smtClean="0">
                <a:solidFill>
                  <a:prstClr val="black"/>
                </a:solidFill>
                <a:cs typeface="Arial" charset="0"/>
              </a:rPr>
              <a:t>photons </a:t>
            </a:r>
            <a:r>
              <a:rPr lang="en-US" altLang="en-US" sz="4400" dirty="0" smtClean="0">
                <a:solidFill>
                  <a:prstClr val="white"/>
                </a:solidFill>
                <a:cs typeface="Arial" charset="0"/>
              </a:rPr>
              <a:t>(synch)</a:t>
            </a:r>
          </a:p>
          <a:p>
            <a:pPr algn="ctr" eaLnBrk="1" fontAlgn="auto" hangingPunct="1">
              <a:spcBef>
                <a:spcPts val="0"/>
              </a:spcBef>
              <a:spcAft>
                <a:spcPts val="0"/>
              </a:spcAft>
            </a:pPr>
            <a:r>
              <a:rPr lang="en-US" altLang="en-US" sz="4400" dirty="0">
                <a:solidFill>
                  <a:srgbClr val="000000"/>
                </a:solidFill>
                <a:cs typeface="Arial" charset="0"/>
              </a:rPr>
              <a:t>1 um</a:t>
            </a:r>
            <a:r>
              <a:rPr lang="en-US" altLang="en-US" sz="4400" baseline="30000" dirty="0">
                <a:solidFill>
                  <a:srgbClr val="000000"/>
                </a:solidFill>
                <a:cs typeface="Arial" charset="0"/>
              </a:rPr>
              <a:t>3</a:t>
            </a:r>
            <a:r>
              <a:rPr lang="en-US" altLang="en-US" sz="4400" dirty="0">
                <a:solidFill>
                  <a:srgbClr val="000000"/>
                </a:solidFill>
                <a:cs typeface="Arial" charset="0"/>
              </a:rPr>
              <a:t> = </a:t>
            </a:r>
            <a:r>
              <a:rPr lang="en-US" altLang="en-US" sz="4400" dirty="0" smtClean="0">
                <a:solidFill>
                  <a:srgbClr val="000000"/>
                </a:solidFill>
                <a:cs typeface="Arial" charset="0"/>
              </a:rPr>
              <a:t>10</a:t>
            </a:r>
            <a:r>
              <a:rPr lang="en-US" altLang="en-US" sz="4400" baseline="30000" dirty="0" smtClean="0">
                <a:solidFill>
                  <a:srgbClr val="000000"/>
                </a:solidFill>
                <a:cs typeface="Arial" charset="0"/>
              </a:rPr>
              <a:t>8</a:t>
            </a:r>
            <a:r>
              <a:rPr lang="en-US" altLang="en-US" sz="4400" dirty="0" smtClean="0">
                <a:solidFill>
                  <a:srgbClr val="000000"/>
                </a:solidFill>
                <a:cs typeface="Arial" charset="0"/>
              </a:rPr>
              <a:t> photons (XFEL)</a:t>
            </a:r>
            <a:endParaRPr lang="en-US" altLang="en-US" sz="4400" dirty="0">
              <a:solidFill>
                <a:srgbClr val="000000"/>
              </a:solidFill>
              <a:cs typeface="Arial" charset="0"/>
            </a:endParaRPr>
          </a:p>
        </p:txBody>
      </p:sp>
      <p:sp>
        <p:nvSpPr>
          <p:cNvPr id="48131" name="Rectangle 1"/>
          <p:cNvSpPr>
            <a:spLocks noChangeArrowheads="1"/>
          </p:cNvSpPr>
          <p:nvPr/>
        </p:nvSpPr>
        <p:spPr bwMode="auto">
          <a:xfrm>
            <a:off x="0" y="5934075"/>
            <a:ext cx="9144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auto">
              <a:spcBef>
                <a:spcPts val="0"/>
              </a:spcBef>
              <a:spcAft>
                <a:spcPts val="0"/>
              </a:spcAft>
            </a:pPr>
            <a:r>
              <a:rPr lang="en-US" dirty="0">
                <a:solidFill>
                  <a:srgbClr val="000000"/>
                </a:solidFill>
                <a:cs typeface="Arial" charset="0"/>
              </a:rPr>
              <a:t>Henderson, 1990; Gonzalez &amp; Nave, 1994; </a:t>
            </a:r>
            <a:r>
              <a:rPr lang="en-US" dirty="0" err="1">
                <a:solidFill>
                  <a:srgbClr val="000000"/>
                </a:solidFill>
                <a:cs typeface="Arial" charset="0"/>
              </a:rPr>
              <a:t>Glaeser</a:t>
            </a:r>
            <a:r>
              <a:rPr lang="en-US" i="1" dirty="0">
                <a:solidFill>
                  <a:srgbClr val="000000"/>
                </a:solidFill>
                <a:cs typeface="Arial" charset="0"/>
              </a:rPr>
              <a:t> et al.</a:t>
            </a:r>
            <a:r>
              <a:rPr lang="en-US" dirty="0">
                <a:solidFill>
                  <a:srgbClr val="000000"/>
                </a:solidFill>
                <a:cs typeface="Arial" charset="0"/>
              </a:rPr>
              <a:t>, 2000; </a:t>
            </a:r>
            <a:r>
              <a:rPr lang="en-US" dirty="0" err="1">
                <a:solidFill>
                  <a:srgbClr val="000000"/>
                </a:solidFill>
                <a:cs typeface="Arial" charset="0"/>
              </a:rPr>
              <a:t>Sliz</a:t>
            </a:r>
            <a:r>
              <a:rPr lang="en-US" i="1" dirty="0">
                <a:solidFill>
                  <a:srgbClr val="000000"/>
                </a:solidFill>
                <a:cs typeface="Arial" charset="0"/>
              </a:rPr>
              <a:t> et al.</a:t>
            </a:r>
            <a:r>
              <a:rPr lang="en-US" dirty="0">
                <a:solidFill>
                  <a:srgbClr val="000000"/>
                </a:solidFill>
                <a:cs typeface="Arial" charset="0"/>
              </a:rPr>
              <a:t>, 2003; </a:t>
            </a:r>
            <a:r>
              <a:rPr lang="en-US" dirty="0" err="1">
                <a:solidFill>
                  <a:srgbClr val="000000"/>
                </a:solidFill>
                <a:cs typeface="Arial" charset="0"/>
              </a:rPr>
              <a:t>Leiros</a:t>
            </a:r>
            <a:r>
              <a:rPr lang="en-US" i="1" dirty="0">
                <a:solidFill>
                  <a:srgbClr val="000000"/>
                </a:solidFill>
                <a:cs typeface="Arial" charset="0"/>
              </a:rPr>
              <a:t> et al.</a:t>
            </a:r>
            <a:r>
              <a:rPr lang="en-US" dirty="0">
                <a:solidFill>
                  <a:srgbClr val="000000"/>
                </a:solidFill>
                <a:cs typeface="Arial" charset="0"/>
              </a:rPr>
              <a:t>, 2006; Owen</a:t>
            </a:r>
            <a:r>
              <a:rPr lang="en-US" i="1" dirty="0">
                <a:solidFill>
                  <a:srgbClr val="000000"/>
                </a:solidFill>
                <a:cs typeface="Arial" charset="0"/>
              </a:rPr>
              <a:t> et al.</a:t>
            </a:r>
            <a:r>
              <a:rPr lang="en-US" dirty="0">
                <a:solidFill>
                  <a:srgbClr val="000000"/>
                </a:solidFill>
                <a:cs typeface="Arial" charset="0"/>
              </a:rPr>
              <a:t>, 2006; Garman &amp; </a:t>
            </a:r>
            <a:r>
              <a:rPr lang="en-US" dirty="0" err="1">
                <a:solidFill>
                  <a:srgbClr val="000000"/>
                </a:solidFill>
                <a:cs typeface="Arial" charset="0"/>
              </a:rPr>
              <a:t>McSweeney</a:t>
            </a:r>
            <a:r>
              <a:rPr lang="en-US" dirty="0">
                <a:solidFill>
                  <a:srgbClr val="000000"/>
                </a:solidFill>
                <a:cs typeface="Arial" charset="0"/>
              </a:rPr>
              <a:t>, 2006; Garman &amp; Nave, 2009; Holton, 2009</a:t>
            </a:r>
          </a:p>
        </p:txBody>
      </p:sp>
      <p:sp>
        <p:nvSpPr>
          <p:cNvPr id="3" name="Rectangle 2"/>
          <p:cNvSpPr/>
          <p:nvPr/>
        </p:nvSpPr>
        <p:spPr>
          <a:xfrm>
            <a:off x="6173244" y="4457453"/>
            <a:ext cx="2034531" cy="769441"/>
          </a:xfrm>
          <a:prstGeom prst="rect">
            <a:avLst/>
          </a:prstGeom>
        </p:spPr>
        <p:txBody>
          <a:bodyPr wrap="none">
            <a:spAutoFit/>
          </a:bodyPr>
          <a:lstStyle/>
          <a:p>
            <a:pPr algn="ctr" fontAlgn="auto">
              <a:spcBef>
                <a:spcPts val="0"/>
              </a:spcBef>
              <a:spcAft>
                <a:spcPts val="0"/>
              </a:spcAft>
            </a:pPr>
            <a:r>
              <a:rPr lang="en-US" altLang="en-US" sz="4400" dirty="0">
                <a:solidFill>
                  <a:srgbClr val="000000"/>
                </a:solidFill>
                <a:cs typeface="Arial" panose="020B0604020202020204" pitchFamily="34" charset="0"/>
              </a:rPr>
              <a:t>(synch)</a:t>
            </a:r>
          </a:p>
        </p:txBody>
      </p:sp>
    </p:spTree>
    <p:extLst>
      <p:ext uri="{BB962C8B-B14F-4D97-AF65-F5344CB8AC3E}">
        <p14:creationId xmlns:p14="http://schemas.microsoft.com/office/powerpoint/2010/main" val="3054424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0">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130">
                                            <p:txEl>
                                              <p:pRg st="8" end="8"/>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813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ctrTitle"/>
          </p:nvPr>
        </p:nvSpPr>
        <p:spPr>
          <a:xfrm>
            <a:off x="628650" y="0"/>
            <a:ext cx="7772400" cy="1470025"/>
          </a:xfrm>
        </p:spPr>
        <p:txBody>
          <a:bodyPr/>
          <a:lstStyle/>
          <a:p>
            <a:pPr eaLnBrk="1" hangingPunct="1"/>
            <a:r>
              <a:rPr lang="en-US" altLang="en-US" sz="5400" smtClean="0"/>
              <a:t>Dose slicing</a:t>
            </a:r>
          </a:p>
        </p:txBody>
      </p:sp>
      <p:grpSp>
        <p:nvGrpSpPr>
          <p:cNvPr id="274435" name="Group 3"/>
          <p:cNvGrpSpPr>
            <a:grpSpLocks/>
          </p:cNvGrpSpPr>
          <p:nvPr/>
        </p:nvGrpSpPr>
        <p:grpSpPr bwMode="auto">
          <a:xfrm>
            <a:off x="1150938" y="3340100"/>
            <a:ext cx="1252537" cy="1377950"/>
            <a:chOff x="533" y="1885"/>
            <a:chExt cx="789" cy="868"/>
          </a:xfrm>
        </p:grpSpPr>
        <p:pic>
          <p:nvPicPr>
            <p:cNvPr id="274482" name="Picture 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83" name="AutoShape 5"/>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cs typeface="Arial" charset="0"/>
              </a:endParaRPr>
            </a:p>
          </p:txBody>
        </p:sp>
      </p:grpSp>
      <p:grpSp>
        <p:nvGrpSpPr>
          <p:cNvPr id="274436" name="Group 6"/>
          <p:cNvGrpSpPr>
            <a:grpSpLocks/>
          </p:cNvGrpSpPr>
          <p:nvPr/>
        </p:nvGrpSpPr>
        <p:grpSpPr bwMode="auto">
          <a:xfrm>
            <a:off x="4986338" y="3340100"/>
            <a:ext cx="1252537" cy="1377950"/>
            <a:chOff x="533" y="1885"/>
            <a:chExt cx="789" cy="868"/>
          </a:xfrm>
        </p:grpSpPr>
        <p:pic>
          <p:nvPicPr>
            <p:cNvPr id="274480" name="Picture 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81" name="AutoShape 8"/>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cs typeface="Arial" charset="0"/>
              </a:endParaRPr>
            </a:p>
          </p:txBody>
        </p:sp>
      </p:grpSp>
      <p:grpSp>
        <p:nvGrpSpPr>
          <p:cNvPr id="274437" name="Group 9"/>
          <p:cNvGrpSpPr>
            <a:grpSpLocks/>
          </p:cNvGrpSpPr>
          <p:nvPr/>
        </p:nvGrpSpPr>
        <p:grpSpPr bwMode="auto">
          <a:xfrm>
            <a:off x="3708400" y="3340100"/>
            <a:ext cx="1252538" cy="1377950"/>
            <a:chOff x="533" y="1885"/>
            <a:chExt cx="789" cy="868"/>
          </a:xfrm>
        </p:grpSpPr>
        <p:pic>
          <p:nvPicPr>
            <p:cNvPr id="274478"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9" name="AutoShape 11"/>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cs typeface="Arial" charset="0"/>
              </a:endParaRPr>
            </a:p>
          </p:txBody>
        </p:sp>
      </p:grpSp>
      <p:grpSp>
        <p:nvGrpSpPr>
          <p:cNvPr id="274438" name="Group 12"/>
          <p:cNvGrpSpPr>
            <a:grpSpLocks/>
          </p:cNvGrpSpPr>
          <p:nvPr/>
        </p:nvGrpSpPr>
        <p:grpSpPr bwMode="auto">
          <a:xfrm>
            <a:off x="2428875" y="3340100"/>
            <a:ext cx="1252538" cy="1377950"/>
            <a:chOff x="533" y="1885"/>
            <a:chExt cx="789" cy="868"/>
          </a:xfrm>
        </p:grpSpPr>
        <p:pic>
          <p:nvPicPr>
            <p:cNvPr id="274476" name="Picture 1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7" name="AutoShape 14"/>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cs typeface="Arial" charset="0"/>
              </a:endParaRPr>
            </a:p>
          </p:txBody>
        </p:sp>
      </p:grpSp>
      <p:grpSp>
        <p:nvGrpSpPr>
          <p:cNvPr id="274439" name="Group 15"/>
          <p:cNvGrpSpPr>
            <a:grpSpLocks/>
          </p:cNvGrpSpPr>
          <p:nvPr/>
        </p:nvGrpSpPr>
        <p:grpSpPr bwMode="auto">
          <a:xfrm>
            <a:off x="6265863" y="3340100"/>
            <a:ext cx="1252537" cy="1377950"/>
            <a:chOff x="533" y="1885"/>
            <a:chExt cx="789" cy="868"/>
          </a:xfrm>
        </p:grpSpPr>
        <p:pic>
          <p:nvPicPr>
            <p:cNvPr id="274474" name="Picture 1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5" name="AutoShape 17"/>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cs typeface="Arial" charset="0"/>
              </a:endParaRPr>
            </a:p>
          </p:txBody>
        </p:sp>
      </p:grpSp>
      <p:grpSp>
        <p:nvGrpSpPr>
          <p:cNvPr id="274440" name="Group 18"/>
          <p:cNvGrpSpPr>
            <a:grpSpLocks/>
          </p:cNvGrpSpPr>
          <p:nvPr/>
        </p:nvGrpSpPr>
        <p:grpSpPr bwMode="auto">
          <a:xfrm>
            <a:off x="7545388" y="3340100"/>
            <a:ext cx="1252537" cy="1377950"/>
            <a:chOff x="533" y="1885"/>
            <a:chExt cx="789" cy="868"/>
          </a:xfrm>
        </p:grpSpPr>
        <p:pic>
          <p:nvPicPr>
            <p:cNvPr id="274472" name="Picture 1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3" name="AutoShape 20"/>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cs typeface="Arial" charset="0"/>
              </a:endParaRPr>
            </a:p>
          </p:txBody>
        </p:sp>
      </p:grpSp>
      <p:sp>
        <p:nvSpPr>
          <p:cNvPr id="274441" name="Line 21"/>
          <p:cNvSpPr>
            <a:spLocks noChangeShapeType="1"/>
          </p:cNvSpPr>
          <p:nvPr/>
        </p:nvSpPr>
        <p:spPr bwMode="auto">
          <a:xfrm>
            <a:off x="1157288" y="2178050"/>
            <a:ext cx="7615237" cy="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74442" name="Line 22"/>
          <p:cNvSpPr>
            <a:spLocks noChangeShapeType="1"/>
          </p:cNvSpPr>
          <p:nvPr/>
        </p:nvSpPr>
        <p:spPr bwMode="auto">
          <a:xfrm>
            <a:off x="1157288" y="1465263"/>
            <a:ext cx="0" cy="144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74443" name="Line 23"/>
          <p:cNvSpPr>
            <a:spLocks noChangeShapeType="1"/>
          </p:cNvSpPr>
          <p:nvPr/>
        </p:nvSpPr>
        <p:spPr bwMode="auto">
          <a:xfrm>
            <a:off x="8763000" y="1493838"/>
            <a:ext cx="0" cy="144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74444" name="Text Box 24"/>
          <p:cNvSpPr txBox="1">
            <a:spLocks noChangeArrowheads="1"/>
          </p:cNvSpPr>
          <p:nvPr/>
        </p:nvSpPr>
        <p:spPr bwMode="auto">
          <a:xfrm>
            <a:off x="3870325" y="1747838"/>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charset="0"/>
              </a:rPr>
              <a:t>crystal’s useful life</a:t>
            </a:r>
          </a:p>
        </p:txBody>
      </p:sp>
      <p:grpSp>
        <p:nvGrpSpPr>
          <p:cNvPr id="274445" name="Group 25"/>
          <p:cNvGrpSpPr>
            <a:grpSpLocks/>
          </p:cNvGrpSpPr>
          <p:nvPr/>
        </p:nvGrpSpPr>
        <p:grpSpPr bwMode="auto">
          <a:xfrm>
            <a:off x="1136650" y="5129213"/>
            <a:ext cx="7650163" cy="1344612"/>
            <a:chOff x="716" y="3231"/>
            <a:chExt cx="4819" cy="847"/>
          </a:xfrm>
        </p:grpSpPr>
        <p:pic>
          <p:nvPicPr>
            <p:cNvPr id="274454" name="Picture 26"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71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5" name="Picture 27"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984"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6" name="Picture 28"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251"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7" name="Picture 29"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78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8" name="Picture 30"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588"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9" name="Picture 31"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389"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0" name="Picture 32"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5260"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1" name="Picture 33"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518"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2" name="Picture 34"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053"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3" name="Picture 35"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855"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4" name="Picture 36"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657"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5" name="Picture 37"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191"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6" name="Picture 38"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320"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7" name="Picture 39"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122"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8" name="Picture 40"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924"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9" name="Picture 41"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459"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70" name="Picture 42"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72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71" name="Picture 43"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993"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74446" name="Text Box 44"/>
          <p:cNvSpPr txBox="1">
            <a:spLocks noChangeArrowheads="1"/>
          </p:cNvSpPr>
          <p:nvPr/>
        </p:nvSpPr>
        <p:spPr bwMode="auto">
          <a:xfrm>
            <a:off x="0" y="1760538"/>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cs typeface="Arial" charset="0"/>
              </a:rPr>
              <a:t>N</a:t>
            </a:r>
          </a:p>
          <a:p>
            <a:pPr algn="ctr" eaLnBrk="1" hangingPunct="1">
              <a:spcBef>
                <a:spcPct val="0"/>
              </a:spcBef>
              <a:buFontTx/>
              <a:buNone/>
            </a:pPr>
            <a:r>
              <a:rPr lang="en-US" altLang="en-US" sz="1800">
                <a:solidFill>
                  <a:srgbClr val="000000"/>
                </a:solidFill>
                <a:cs typeface="Arial" charset="0"/>
              </a:rPr>
              <a:t>photons</a:t>
            </a:r>
          </a:p>
        </p:txBody>
      </p:sp>
      <p:sp>
        <p:nvSpPr>
          <p:cNvPr id="274447" name="Text Box 45"/>
          <p:cNvSpPr txBox="1">
            <a:spLocks noChangeArrowheads="1"/>
          </p:cNvSpPr>
          <p:nvPr/>
        </p:nvSpPr>
        <p:spPr bwMode="auto">
          <a:xfrm>
            <a:off x="0" y="3716338"/>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cs typeface="Arial" charset="0"/>
              </a:rPr>
              <a:t>N</a:t>
            </a:r>
          </a:p>
          <a:p>
            <a:pPr algn="ctr" eaLnBrk="1" hangingPunct="1">
              <a:spcBef>
                <a:spcPct val="0"/>
              </a:spcBef>
              <a:buFontTx/>
              <a:buNone/>
            </a:pPr>
            <a:r>
              <a:rPr lang="en-US" altLang="en-US" sz="1800">
                <a:solidFill>
                  <a:srgbClr val="000000"/>
                </a:solidFill>
                <a:cs typeface="Arial" charset="0"/>
              </a:rPr>
              <a:t>photons</a:t>
            </a:r>
          </a:p>
        </p:txBody>
      </p:sp>
      <p:sp>
        <p:nvSpPr>
          <p:cNvPr id="274448" name="Text Box 46"/>
          <p:cNvSpPr txBox="1">
            <a:spLocks noChangeArrowheads="1"/>
          </p:cNvSpPr>
          <p:nvPr/>
        </p:nvSpPr>
        <p:spPr bwMode="auto">
          <a:xfrm>
            <a:off x="0" y="5457825"/>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cs typeface="Arial" charset="0"/>
              </a:rPr>
              <a:t>N</a:t>
            </a:r>
          </a:p>
          <a:p>
            <a:pPr algn="ctr" eaLnBrk="1" hangingPunct="1">
              <a:spcBef>
                <a:spcPct val="0"/>
              </a:spcBef>
              <a:buFontTx/>
              <a:buNone/>
            </a:pPr>
            <a:r>
              <a:rPr lang="en-US" altLang="en-US" sz="1800">
                <a:solidFill>
                  <a:srgbClr val="000000"/>
                </a:solidFill>
                <a:cs typeface="Arial" charset="0"/>
              </a:rPr>
              <a:t>photons</a:t>
            </a:r>
          </a:p>
        </p:txBody>
      </p:sp>
      <p:grpSp>
        <p:nvGrpSpPr>
          <p:cNvPr id="274449" name="Group 47"/>
          <p:cNvGrpSpPr>
            <a:grpSpLocks/>
          </p:cNvGrpSpPr>
          <p:nvPr/>
        </p:nvGrpSpPr>
        <p:grpSpPr bwMode="auto">
          <a:xfrm>
            <a:off x="1165225" y="1474788"/>
            <a:ext cx="7589838" cy="1377950"/>
            <a:chOff x="734" y="929"/>
            <a:chExt cx="4781" cy="868"/>
          </a:xfrm>
        </p:grpSpPr>
        <p:pic>
          <p:nvPicPr>
            <p:cNvPr id="274452" name="Picture 48" descr="diffimage"/>
            <p:cNvPicPr>
              <a:picLocks noChangeAspect="1" noChangeArrowheads="1"/>
            </p:cNvPicPr>
            <p:nvPr/>
          </p:nvPicPr>
          <p:blipFill>
            <a:blip r:embed="rId2">
              <a:lum bright="-60000"/>
              <a:extLst>
                <a:ext uri="{28A0092B-C50C-407E-A947-70E740481C1C}">
                  <a14:useLocalDpi xmlns:a14="http://schemas.microsoft.com/office/drawing/2010/main" val="0"/>
                </a:ext>
              </a:extLst>
            </a:blip>
            <a:srcRect l="3178" t="6357" r="3178"/>
            <a:stretch>
              <a:fillRect/>
            </a:stretch>
          </p:blipFill>
          <p:spPr bwMode="auto">
            <a:xfrm>
              <a:off x="734" y="942"/>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53" name="AutoShape 49"/>
            <p:cNvSpPr>
              <a:spLocks noChangeArrowheads="1"/>
            </p:cNvSpPr>
            <p:nvPr/>
          </p:nvSpPr>
          <p:spPr bwMode="auto">
            <a:xfrm rot="-5400000">
              <a:off x="2836" y="-883"/>
              <a:ext cx="868" cy="449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79 h 21600"/>
                <a:gd name="T14" fmla="*/ 19410 w 21600"/>
                <a:gd name="T15" fmla="*/ 19421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cs typeface="Arial" charset="0"/>
              </a:endParaRPr>
            </a:p>
          </p:txBody>
        </p:sp>
      </p:grpSp>
      <p:sp>
        <p:nvSpPr>
          <p:cNvPr id="2687026" name="Rectangle 50"/>
          <p:cNvSpPr>
            <a:spLocks noChangeArrowheads="1"/>
          </p:cNvSpPr>
          <p:nvPr/>
        </p:nvSpPr>
        <p:spPr bwMode="auto">
          <a:xfrm>
            <a:off x="3821113" y="1165225"/>
            <a:ext cx="3970337" cy="1966913"/>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dirty="0">
                <a:solidFill>
                  <a:srgbClr val="000000"/>
                </a:solidFill>
                <a:latin typeface="Arial"/>
                <a:cs typeface="Arial" charset="0"/>
              </a:rPr>
              <a:t>unacceptable</a:t>
            </a:r>
          </a:p>
          <a:p>
            <a:pPr algn="ctr">
              <a:defRPr/>
            </a:pPr>
            <a:r>
              <a:rPr lang="en-US" dirty="0" smtClean="0">
                <a:solidFill>
                  <a:srgbClr val="000000"/>
                </a:solidFill>
                <a:latin typeface="Arial"/>
                <a:cs typeface="Arial" charset="0"/>
              </a:rPr>
              <a:t>completeness</a:t>
            </a:r>
            <a:endParaRPr lang="en-US" dirty="0">
              <a:solidFill>
                <a:srgbClr val="000000"/>
              </a:solidFill>
              <a:latin typeface="Arial"/>
              <a:cs typeface="Arial" charset="0"/>
            </a:endParaRPr>
          </a:p>
        </p:txBody>
      </p:sp>
      <p:sp>
        <p:nvSpPr>
          <p:cNvPr id="2687027" name="Rectangle 51"/>
          <p:cNvSpPr>
            <a:spLocks noChangeArrowheads="1"/>
          </p:cNvSpPr>
          <p:nvPr/>
        </p:nvSpPr>
        <p:spPr bwMode="auto">
          <a:xfrm>
            <a:off x="3886200" y="4840288"/>
            <a:ext cx="3970338" cy="1966912"/>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dirty="0">
                <a:solidFill>
                  <a:srgbClr val="000000"/>
                </a:solidFill>
                <a:latin typeface="Arial"/>
                <a:cs typeface="Arial" charset="0"/>
              </a:rPr>
              <a:t>unacceptable</a:t>
            </a:r>
          </a:p>
          <a:p>
            <a:pPr algn="ctr">
              <a:defRPr/>
            </a:pPr>
            <a:r>
              <a:rPr lang="en-US" dirty="0">
                <a:solidFill>
                  <a:srgbClr val="000000"/>
                </a:solidFill>
                <a:latin typeface="Arial"/>
                <a:cs typeface="Arial" charset="0"/>
              </a:rPr>
              <a:t>read noise</a:t>
            </a:r>
          </a:p>
        </p:txBody>
      </p:sp>
    </p:spTree>
    <p:extLst>
      <p:ext uri="{BB962C8B-B14F-4D97-AF65-F5344CB8AC3E}">
        <p14:creationId xmlns:p14="http://schemas.microsoft.com/office/powerpoint/2010/main" val="1888016897"/>
      </p:ext>
    </p:extLst>
  </p:cSld>
  <p:clrMapOvr>
    <a:masterClrMapping/>
  </p:clrMapOvr>
  <p:transition spd="med"/>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p:cNvSpPr>
            <a:spLocks noGrp="1" noChangeArrowheads="1"/>
          </p:cNvSpPr>
          <p:nvPr>
            <p:ph type="title"/>
          </p:nvPr>
        </p:nvSpPr>
        <p:spPr/>
        <p:txBody>
          <a:bodyPr/>
          <a:lstStyle/>
          <a:p>
            <a:pPr eaLnBrk="1" hangingPunct="1"/>
            <a:r>
              <a:rPr lang="en-US" altLang="en-US" smtClean="0"/>
              <a:t>X-ray data are 3D!</a:t>
            </a:r>
          </a:p>
        </p:txBody>
      </p:sp>
      <p:pic>
        <p:nvPicPr>
          <p:cNvPr id="85017" name="diffraction.mpeg">
            <a:hlinkClick r:id="" action="ppaction://media"/>
          </p:cNvPr>
          <p:cNvPicPr>
            <a:picLocks noGrp="1" noChangeAspect="1" noChangeArrowheads="1"/>
          </p:cNvPicPr>
          <p:nvPr>
            <p:ph idx="1"/>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a:xfrm>
            <a:off x="3152775" y="1198563"/>
            <a:ext cx="5484813"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5020" name="Picture 28" descr="xtal_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5025" y="3317875"/>
            <a:ext cx="687388"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Line 29"/>
          <p:cNvSpPr>
            <a:spLocks noChangeAspect="1" noChangeShapeType="1"/>
          </p:cNvSpPr>
          <p:nvPr/>
        </p:nvSpPr>
        <p:spPr bwMode="auto">
          <a:xfrm flipV="1">
            <a:off x="1192213" y="3097213"/>
            <a:ext cx="976312" cy="7032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0182" name="Line 30"/>
          <p:cNvSpPr>
            <a:spLocks noChangeAspect="1" noChangeShapeType="1"/>
          </p:cNvSpPr>
          <p:nvPr/>
        </p:nvSpPr>
        <p:spPr bwMode="auto">
          <a:xfrm>
            <a:off x="1187450" y="3841750"/>
            <a:ext cx="1035050" cy="3175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0183" name="Line 31"/>
          <p:cNvSpPr>
            <a:spLocks noChangeAspect="1" noChangeShapeType="1"/>
          </p:cNvSpPr>
          <p:nvPr/>
        </p:nvSpPr>
        <p:spPr bwMode="auto">
          <a:xfrm flipV="1">
            <a:off x="1309688" y="3619500"/>
            <a:ext cx="520700" cy="20002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0184" name="Line 32"/>
          <p:cNvSpPr>
            <a:spLocks noChangeAspect="1" noChangeShapeType="1"/>
          </p:cNvSpPr>
          <p:nvPr/>
        </p:nvSpPr>
        <p:spPr bwMode="auto">
          <a:xfrm>
            <a:off x="1306513" y="3968750"/>
            <a:ext cx="554037" cy="49688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0185" name="AutoShape 33"/>
          <p:cNvSpPr>
            <a:spLocks noChangeArrowheads="1"/>
          </p:cNvSpPr>
          <p:nvPr/>
        </p:nvSpPr>
        <p:spPr bwMode="auto">
          <a:xfrm>
            <a:off x="1630363" y="5208588"/>
            <a:ext cx="450850" cy="450850"/>
          </a:xfrm>
          <a:prstGeom prst="curvedLeftArrow">
            <a:avLst>
              <a:gd name="adj1" fmla="val 23310"/>
              <a:gd name="adj2" fmla="val 4331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0186" name="AutoShape 35"/>
          <p:cNvSpPr>
            <a:spLocks noChangeArrowheads="1"/>
          </p:cNvSpPr>
          <p:nvPr/>
        </p:nvSpPr>
        <p:spPr bwMode="auto">
          <a:xfrm rot="10800000">
            <a:off x="457200" y="5162550"/>
            <a:ext cx="450850" cy="450850"/>
          </a:xfrm>
          <a:prstGeom prst="curvedLeftArrow">
            <a:avLst>
              <a:gd name="adj1" fmla="val 23310"/>
              <a:gd name="adj2" fmla="val 4331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0187" name="Line 36"/>
          <p:cNvSpPr>
            <a:spLocks noChangeShapeType="1"/>
          </p:cNvSpPr>
          <p:nvPr/>
        </p:nvSpPr>
        <p:spPr bwMode="auto">
          <a:xfrm>
            <a:off x="1246188" y="5273675"/>
            <a:ext cx="0" cy="1584325"/>
          </a:xfrm>
          <a:prstGeom prst="line">
            <a:avLst/>
          </a:prstGeom>
          <a:noFill/>
          <a:ln w="2540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Tree>
    <p:extLst>
      <p:ext uri="{BB962C8B-B14F-4D97-AF65-F5344CB8AC3E}">
        <p14:creationId xmlns:p14="http://schemas.microsoft.com/office/powerpoint/2010/main" val="102647480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85020"/>
                                        </p:tgtEl>
                                        <p:attrNameLst>
                                          <p:attrName>style.visibility</p:attrName>
                                        </p:attrNameLst>
                                      </p:cBhvr>
                                      <p:to>
                                        <p:strVal val="visible"/>
                                      </p:to>
                                    </p:set>
                                    <p:anim calcmode="lin" valueType="num">
                                      <p:cBhvr>
                                        <p:cTn id="7" dur="5000" fill="hold"/>
                                        <p:tgtEl>
                                          <p:spTgt spid="85020"/>
                                        </p:tgtEl>
                                        <p:attrNameLst>
                                          <p:attrName>ppt_w</p:attrName>
                                        </p:attrNameLst>
                                      </p:cBhvr>
                                      <p:tavLst>
                                        <p:tav tm="0" fmla="#ppt_w*sin(2.5*pi*$)">
                                          <p:val>
                                            <p:fltVal val="0"/>
                                          </p:val>
                                        </p:tav>
                                        <p:tav tm="100000">
                                          <p:val>
                                            <p:fltVal val="1"/>
                                          </p:val>
                                        </p:tav>
                                      </p:tavLst>
                                    </p:anim>
                                    <p:anim calcmode="lin" valueType="num">
                                      <p:cBhvr>
                                        <p:cTn id="8" dur="5000" fill="hold"/>
                                        <p:tgtEl>
                                          <p:spTgt spid="85020"/>
                                        </p:tgtEl>
                                        <p:attrNameLst>
                                          <p:attrName>ppt_h</p:attrName>
                                        </p:attrNameLst>
                                      </p:cBhvr>
                                      <p:tavLst>
                                        <p:tav tm="0">
                                          <p:val>
                                            <p:strVal val="#ppt_h"/>
                                          </p:val>
                                        </p:tav>
                                        <p:tav tm="100000">
                                          <p:val>
                                            <p:strVal val="#ppt_h"/>
                                          </p:val>
                                        </p:tav>
                                      </p:tavLst>
                                    </p:anim>
                                  </p:childTnLst>
                                </p:cTn>
                              </p:par>
                              <p:par>
                                <p:cTn id="9" presetID="1" presetClass="mediacall" presetSubtype="0" fill="hold" nodeType="withEffect">
                                  <p:stCondLst>
                                    <p:cond delay="0"/>
                                  </p:stCondLst>
                                  <p:childTnLst>
                                    <p:cmd type="call" cmd="playFrom(0.0)">
                                      <p:cBhvr>
                                        <p:cTn id="10" dur="1967" fill="hold"/>
                                        <p:tgtEl>
                                          <p:spTgt spid="850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repeatCount="indefinite" fill="hold" display="0">
                  <p:stCondLst>
                    <p:cond delay="indefinite"/>
                  </p:stCondLst>
                  <p:endCondLst>
                    <p:cond evt="onNext" delay="0">
                      <p:tgtEl>
                        <p:sldTgt/>
                      </p:tgtEl>
                    </p:cond>
                    <p:cond evt="onPrev" delay="0">
                      <p:tgtEl>
                        <p:sldTgt/>
                      </p:tgtEl>
                    </p:cond>
                  </p:endCondLst>
                </p:cTn>
                <p:tgtEl>
                  <p:spTgt spid="85017"/>
                </p:tgtEl>
              </p:cMediaNode>
            </p:video>
            <p:seq concurrent="1" nextAc="seek">
              <p:cTn id="12" restart="whenNotActive" fill="hold" evtFilter="cancelBubble" nodeType="interactiveSeq">
                <p:stCondLst>
                  <p:cond evt="onClick" delay="0">
                    <p:tgtEl>
                      <p:spTgt spid="85017"/>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2" presetClass="mediacall" presetSubtype="0" fill="hold" nodeType="clickEffect">
                                  <p:stCondLst>
                                    <p:cond delay="0"/>
                                  </p:stCondLst>
                                  <p:childTnLst>
                                    <p:cmd type="call" cmd="togglePause">
                                      <p:cBhvr>
                                        <p:cTn id="16" dur="1" fill="hold"/>
                                        <p:tgtEl>
                                          <p:spTgt spid="85017"/>
                                        </p:tgtEl>
                                      </p:cBhvr>
                                    </p:cmd>
                                  </p:childTnLst>
                                </p:cTn>
                              </p:par>
                            </p:childTnLst>
                          </p:cTn>
                        </p:par>
                      </p:childTnLst>
                    </p:cTn>
                  </p:par>
                </p:childTnLst>
              </p:cTn>
              <p:nextCondLst>
                <p:cond evt="onClick" delay="0">
                  <p:tgtEl>
                    <p:spTgt spid="85017"/>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collection “strategy”</a:t>
            </a:r>
            <a:endParaRPr lang="en-US" dirty="0"/>
          </a:p>
        </p:txBody>
      </p:sp>
      <p:sp>
        <p:nvSpPr>
          <p:cNvPr id="3" name="Content Placeholder 2"/>
          <p:cNvSpPr>
            <a:spLocks noGrp="1"/>
          </p:cNvSpPr>
          <p:nvPr>
            <p:ph idx="1"/>
          </p:nvPr>
        </p:nvSpPr>
        <p:spPr/>
        <p:txBody>
          <a:bodyPr/>
          <a:lstStyle/>
          <a:p>
            <a:endParaRPr lang="en-US"/>
          </a:p>
        </p:txBody>
      </p:sp>
      <p:pic>
        <p:nvPicPr>
          <p:cNvPr id="81305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9028"/>
          <a:stretch/>
        </p:blipFill>
        <p:spPr bwMode="auto">
          <a:xfrm>
            <a:off x="307191" y="1417638"/>
            <a:ext cx="8488067" cy="4839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6488668"/>
            <a:ext cx="9144000" cy="369332"/>
          </a:xfrm>
          <a:prstGeom prst="rect">
            <a:avLst/>
          </a:prstGeom>
        </p:spPr>
        <p:txBody>
          <a:bodyPr wrap="square">
            <a:spAutoFit/>
          </a:bodyPr>
          <a:lstStyle/>
          <a:p>
            <a:r>
              <a:rPr lang="fr-FR" dirty="0" err="1"/>
              <a:t>Dauter</a:t>
            </a:r>
            <a:r>
              <a:rPr lang="fr-FR" dirty="0"/>
              <a:t>, Z. (1999). "Data-collection </a:t>
            </a:r>
            <a:r>
              <a:rPr lang="fr-FR" dirty="0" err="1"/>
              <a:t>strategies</a:t>
            </a:r>
            <a:r>
              <a:rPr lang="fr-FR" dirty="0"/>
              <a:t>." </a:t>
            </a:r>
            <a:r>
              <a:rPr lang="fr-FR" u="sng" dirty="0"/>
              <a:t>Acta </a:t>
            </a:r>
            <a:r>
              <a:rPr lang="fr-FR" u="sng" dirty="0" err="1" smtClean="0"/>
              <a:t>Cryst</a:t>
            </a:r>
            <a:r>
              <a:rPr lang="fr-FR" u="sng" dirty="0" smtClean="0"/>
              <a:t>. </a:t>
            </a:r>
            <a:r>
              <a:rPr lang="fr-FR" u="sng" dirty="0"/>
              <a:t>D </a:t>
            </a:r>
            <a:r>
              <a:rPr lang="fr-FR" b="1" u="sng" dirty="0"/>
              <a:t>55</a:t>
            </a:r>
            <a:r>
              <a:rPr lang="fr-FR" u="sng" dirty="0"/>
              <a:t>(10): 1703-1717.</a:t>
            </a:r>
            <a:endParaRPr lang="en-US" dirty="0"/>
          </a:p>
        </p:txBody>
      </p:sp>
      <p:sp>
        <p:nvSpPr>
          <p:cNvPr id="6" name="Rounded Rectangle 5"/>
          <p:cNvSpPr/>
          <p:nvPr/>
        </p:nvSpPr>
        <p:spPr>
          <a:xfrm rot="19659150">
            <a:off x="2054831" y="2856215"/>
            <a:ext cx="5291191" cy="17260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Arial" panose="020B0604020202020204" pitchFamily="34" charset="0"/>
                <a:cs typeface="Arial" panose="020B0604020202020204" pitchFamily="34" charset="0"/>
              </a:rPr>
              <a:t>The “American Method</a:t>
            </a:r>
            <a:r>
              <a:rPr lang="en-US" sz="3200" dirty="0" smtClean="0">
                <a:solidFill>
                  <a:srgbClr val="FF0000"/>
                </a:solidFill>
                <a:latin typeface="Arial" panose="020B0604020202020204" pitchFamily="34" charset="0"/>
                <a:cs typeface="Arial" panose="020B0604020202020204" pitchFamily="34" charset="0"/>
              </a:rPr>
              <a:t>”:</a:t>
            </a:r>
            <a:endParaRPr lang="en-US" sz="3200" dirty="0">
              <a:solidFill>
                <a:srgbClr val="FF0000"/>
              </a:solidFill>
              <a:latin typeface="Arial" panose="020B0604020202020204" pitchFamily="34" charset="0"/>
              <a:cs typeface="Arial" panose="020B0604020202020204" pitchFamily="34" charset="0"/>
            </a:endParaRPr>
          </a:p>
          <a:p>
            <a:pPr algn="ctr"/>
            <a:r>
              <a:rPr lang="en-US" sz="3200" dirty="0">
                <a:solidFill>
                  <a:srgbClr val="FF0000"/>
                </a:solidFill>
                <a:latin typeface="Arial" panose="020B0604020202020204" pitchFamily="34" charset="0"/>
                <a:cs typeface="Arial" panose="020B0604020202020204" pitchFamily="34" charset="0"/>
              </a:rPr>
              <a:t>360° no matter </a:t>
            </a:r>
            <a:r>
              <a:rPr lang="en-US" sz="3200" dirty="0" smtClean="0">
                <a:solidFill>
                  <a:srgbClr val="FF0000"/>
                </a:solidFill>
                <a:latin typeface="Arial" panose="020B0604020202020204" pitchFamily="34" charset="0"/>
                <a:cs typeface="Arial" panose="020B0604020202020204" pitchFamily="34" charset="0"/>
              </a:rPr>
              <a:t>what</a:t>
            </a:r>
          </a:p>
          <a:p>
            <a:pPr algn="ctr"/>
            <a:r>
              <a:rPr lang="en-US" sz="2000" dirty="0" smtClean="0">
                <a:solidFill>
                  <a:schemeClr val="bg1">
                    <a:lumMod val="75000"/>
                  </a:schemeClr>
                </a:solidFill>
                <a:latin typeface="Arial" panose="020B0604020202020204" pitchFamily="34" charset="0"/>
                <a:cs typeface="Arial" panose="020B0604020202020204" pitchFamily="34" charset="0"/>
              </a:rPr>
              <a:t>(shoot first, questions later)</a:t>
            </a:r>
            <a:endParaRPr lang="en-US" sz="2000" dirty="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936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384474423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2558347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ltLang="en-US" sz="6000" smtClean="0"/>
              <a:t>Adding noise</a:t>
            </a:r>
          </a:p>
        </p:txBody>
      </p:sp>
      <p:sp>
        <p:nvSpPr>
          <p:cNvPr id="38915"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1"/>
                </a:solidFill>
                <a:cs typeface="Arial" pitchFamily="34" charset="0"/>
              </a:rPr>
              <a:t>2</a:t>
            </a:r>
            <a:r>
              <a:rPr lang="en-US" altLang="en-US" sz="5400" smtClean="0">
                <a:cs typeface="Arial" pitchFamily="34" charset="0"/>
              </a:rPr>
              <a:t> + 1</a:t>
            </a:r>
            <a:r>
              <a:rPr lang="en-US" altLang="en-US" sz="5400" baseline="50000" smtClean="0">
                <a:solidFill>
                  <a:schemeClr val="bg1"/>
                </a:solidFill>
                <a:cs typeface="Arial" pitchFamily="34" charset="0"/>
              </a:rPr>
              <a:t>2</a:t>
            </a:r>
            <a:r>
              <a:rPr lang="en-US" altLang="en-US" sz="5400" smtClean="0">
                <a:cs typeface="Arial" pitchFamily="34" charset="0"/>
              </a:rPr>
              <a:t> = 1.4</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p:txBody>
      </p:sp>
    </p:spTree>
    <p:extLst>
      <p:ext uri="{BB962C8B-B14F-4D97-AF65-F5344CB8AC3E}">
        <p14:creationId xmlns:p14="http://schemas.microsoft.com/office/powerpoint/2010/main" val="404923477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91906693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116742665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360646449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322784007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What if?</a:t>
            </a:r>
            <a:endParaRPr lang="en-US" sz="5400" dirty="0"/>
          </a:p>
        </p:txBody>
      </p:sp>
      <p:sp>
        <p:nvSpPr>
          <p:cNvPr id="3" name="Content Placeholder 2"/>
          <p:cNvSpPr>
            <a:spLocks noGrp="1"/>
          </p:cNvSpPr>
          <p:nvPr>
            <p:ph idx="1"/>
          </p:nvPr>
        </p:nvSpPr>
        <p:spPr>
          <a:xfrm>
            <a:off x="457200" y="1600199"/>
            <a:ext cx="8229600" cy="4813663"/>
          </a:xfrm>
        </p:spPr>
        <p:txBody>
          <a:bodyPr>
            <a:normAutofit/>
          </a:bodyPr>
          <a:lstStyle/>
          <a:p>
            <a:r>
              <a:rPr lang="en-US" sz="3600" dirty="0" smtClean="0"/>
              <a:t>You only have a few small crystals…</a:t>
            </a:r>
          </a:p>
          <a:p>
            <a:pPr marL="0" indent="0">
              <a:buNone/>
            </a:pPr>
            <a:r>
              <a:rPr lang="en-US" sz="3600" dirty="0" smtClean="0"/>
              <a:t>    Should you:</a:t>
            </a:r>
            <a:endParaRPr lang="en-US" dirty="0" smtClean="0"/>
          </a:p>
          <a:p>
            <a:pPr marL="914400" lvl="1" indent="-514350">
              <a:lnSpc>
                <a:spcPct val="150000"/>
              </a:lnSpc>
              <a:buFont typeface="+mj-lt"/>
              <a:buAutoNum type="alphaLcParenR"/>
            </a:pPr>
            <a:r>
              <a:rPr lang="en-US" dirty="0"/>
              <a:t>C</a:t>
            </a:r>
            <a:r>
              <a:rPr lang="en-US" dirty="0" smtClean="0"/>
              <a:t>ollect 360° from each?</a:t>
            </a:r>
          </a:p>
          <a:p>
            <a:pPr marL="914400" lvl="1" indent="-514350">
              <a:lnSpc>
                <a:spcPct val="150000"/>
              </a:lnSpc>
              <a:buFont typeface="+mj-lt"/>
              <a:buAutoNum type="alphaLcParenR"/>
            </a:pPr>
            <a:r>
              <a:rPr lang="en-US" dirty="0" smtClean="0"/>
              <a:t>Collect 10° from each at 36x exposure?</a:t>
            </a:r>
          </a:p>
          <a:p>
            <a:pPr marL="914400" lvl="1" indent="-514350">
              <a:lnSpc>
                <a:spcPct val="150000"/>
              </a:lnSpc>
              <a:buFont typeface="+mj-lt"/>
              <a:buAutoNum type="alphaLcParenR"/>
            </a:pPr>
            <a:r>
              <a:rPr lang="en-US" dirty="0" smtClean="0"/>
              <a:t>Glue 36 </a:t>
            </a:r>
            <a:r>
              <a:rPr lang="en-US" dirty="0" err="1" smtClean="0"/>
              <a:t>xtals</a:t>
            </a:r>
            <a:r>
              <a:rPr lang="en-US" dirty="0" smtClean="0"/>
              <a:t> together, then collect 360° ?</a:t>
            </a:r>
          </a:p>
          <a:p>
            <a:pPr marL="914400" lvl="1" indent="-514350">
              <a:lnSpc>
                <a:spcPct val="150000"/>
              </a:lnSpc>
              <a:buFont typeface="+mj-lt"/>
              <a:buAutoNum type="alphaLcParenR"/>
            </a:pPr>
            <a:r>
              <a:rPr lang="en-US" dirty="0" smtClean="0"/>
              <a:t>Glue, and do 12960° faint exposures?</a:t>
            </a:r>
          </a:p>
        </p:txBody>
      </p:sp>
    </p:spTree>
    <p:extLst>
      <p:ext uri="{BB962C8B-B14F-4D97-AF65-F5344CB8AC3E}">
        <p14:creationId xmlns:p14="http://schemas.microsoft.com/office/powerpoint/2010/main" val="639877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3"/>
          <p:cNvGraphicFramePr>
            <a:graphicFrameLocks noChangeAspect="1"/>
          </p:cNvGraphicFramePr>
          <p:nvPr>
            <p:extLst>
              <p:ext uri="{D42A27DB-BD31-4B8C-83A1-F6EECF244321}">
                <p14:modId xmlns:p14="http://schemas.microsoft.com/office/powerpoint/2010/main" val="2887397277"/>
              </p:ext>
            </p:extLst>
          </p:nvPr>
        </p:nvGraphicFramePr>
        <p:xfrm>
          <a:off x="580479" y="431800"/>
          <a:ext cx="8436521" cy="5796341"/>
        </p:xfrm>
        <a:graphic>
          <a:graphicData uri="http://schemas.openxmlformats.org/drawingml/2006/chart">
            <c:chart xmlns:c="http://schemas.openxmlformats.org/drawingml/2006/chart" xmlns:r="http://schemas.openxmlformats.org/officeDocument/2006/relationships" r:id="rId2"/>
          </a:graphicData>
        </a:graphic>
      </p:graphicFrame>
      <p:sp>
        <p:nvSpPr>
          <p:cNvPr id="71684" name="Text Box 4"/>
          <p:cNvSpPr txBox="1">
            <a:spLocks noChangeArrowheads="1"/>
          </p:cNvSpPr>
          <p:nvPr/>
        </p:nvSpPr>
        <p:spPr bwMode="auto">
          <a:xfrm>
            <a:off x="3319027" y="6261096"/>
            <a:ext cx="26420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cs typeface="Arial" charset="0"/>
              </a:rPr>
              <a:t>Resolution </a:t>
            </a:r>
            <a:r>
              <a:rPr lang="en-US" altLang="en-US" sz="2800" b="1" dirty="0">
                <a:solidFill>
                  <a:prstClr val="black"/>
                </a:solidFill>
                <a:latin typeface="Arial" panose="020B0604020202020204" pitchFamily="34" charset="0"/>
                <a:cs typeface="Arial" charset="0"/>
              </a:rPr>
              <a:t>(Å)</a:t>
            </a:r>
          </a:p>
        </p:txBody>
      </p:sp>
      <p:sp>
        <p:nvSpPr>
          <p:cNvPr id="71685" name="Text Box 5"/>
          <p:cNvSpPr txBox="1">
            <a:spLocks noChangeArrowheads="1"/>
          </p:cNvSpPr>
          <p:nvPr/>
        </p:nvSpPr>
        <p:spPr bwMode="auto">
          <a:xfrm rot="-5400000">
            <a:off x="-1285772" y="3234062"/>
            <a:ext cx="34403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cs typeface="Arial" charset="0"/>
              </a:rPr>
              <a:t>CC vs right answer</a:t>
            </a:r>
            <a:endParaRPr lang="en-US" altLang="en-US" sz="2800" b="1" dirty="0">
              <a:solidFill>
                <a:prstClr val="black"/>
              </a:solidFill>
              <a:latin typeface="Arial" panose="020B0604020202020204" pitchFamily="34" charset="0"/>
              <a:cs typeface="Arial" charset="0"/>
            </a:endParaRPr>
          </a:p>
        </p:txBody>
      </p:sp>
      <p:sp>
        <p:nvSpPr>
          <p:cNvPr id="5" name="TextBox 4"/>
          <p:cNvSpPr txBox="1"/>
          <p:nvPr/>
        </p:nvSpPr>
        <p:spPr>
          <a:xfrm>
            <a:off x="2235813" y="0"/>
            <a:ext cx="4834978" cy="707886"/>
          </a:xfrm>
          <a:prstGeom prst="rect">
            <a:avLst/>
          </a:prstGeom>
          <a:noFill/>
        </p:spPr>
        <p:txBody>
          <a:bodyPr wrap="none" rtlCol="0">
            <a:spAutoFit/>
          </a:bodyPr>
          <a:lstStyle/>
          <a:p>
            <a:pPr fontAlgn="auto">
              <a:spcBef>
                <a:spcPts val="0"/>
              </a:spcBef>
              <a:spcAft>
                <a:spcPts val="0"/>
              </a:spcAft>
            </a:pPr>
            <a:r>
              <a:rPr lang="en-US" sz="4000" dirty="0">
                <a:solidFill>
                  <a:prstClr val="black"/>
                </a:solidFill>
                <a:latin typeface="Arial"/>
                <a:cs typeface="Arial" charset="0"/>
              </a:rPr>
              <a:t>“true” resolution limit</a:t>
            </a:r>
          </a:p>
        </p:txBody>
      </p:sp>
    </p:spTree>
    <p:extLst>
      <p:ext uri="{BB962C8B-B14F-4D97-AF65-F5344CB8AC3E}">
        <p14:creationId xmlns:p14="http://schemas.microsoft.com/office/powerpoint/2010/main" val="1814853919"/>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85157618"/>
              </p:ext>
            </p:extLst>
          </p:nvPr>
        </p:nvGraphicFramePr>
        <p:xfrm>
          <a:off x="214960" y="1351107"/>
          <a:ext cx="8624240" cy="4135293"/>
        </p:xfrm>
        <a:graphic>
          <a:graphicData uri="http://schemas.openxmlformats.org/drawingml/2006/table">
            <a:tbl>
              <a:tblPr/>
              <a:tblGrid>
                <a:gridCol w="2156060"/>
                <a:gridCol w="2156060"/>
                <a:gridCol w="2156060"/>
                <a:gridCol w="2156060"/>
              </a:tblGrid>
              <a:tr h="1378431">
                <a:tc gridSpan="4">
                  <a:txBody>
                    <a:bodyPr/>
                    <a:lstStyle/>
                    <a:p>
                      <a:pPr algn="ctr"/>
                      <a:r>
                        <a:rPr lang="en-US" sz="3200" b="1" dirty="0" smtClean="0">
                          <a:latin typeface="Courier New" panose="02070309020205020404" pitchFamily="49" charset="0"/>
                          <a:cs typeface="Courier New" panose="02070309020205020404" pitchFamily="49" charset="0"/>
                        </a:rPr>
                        <a:t>Dose slice collection </a:t>
                      </a:r>
                      <a:r>
                        <a:rPr lang="en-US" sz="3200" b="1" dirty="0">
                          <a:latin typeface="Courier New" panose="02070309020205020404" pitchFamily="49" charset="0"/>
                          <a:cs typeface="Courier New" panose="02070309020205020404" pitchFamily="49" charset="0"/>
                        </a:rPr>
                        <a:t>scenario</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1378431">
                <a:tc>
                  <a:txBody>
                    <a:bodyPr/>
                    <a:lstStyle/>
                    <a:p>
                      <a:r>
                        <a:rPr lang="en-US" sz="3200" b="1" dirty="0">
                          <a:latin typeface="Courier New" panose="02070309020205020404" pitchFamily="49" charset="0"/>
                          <a:cs typeface="Courier New" panose="02070309020205020404" pitchFamily="49" charset="0"/>
                        </a:rPr>
                        <a:t>fine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b="1" dirty="0">
                          <a:latin typeface="Courier New" panose="02070309020205020404" pitchFamily="49" charset="0"/>
                          <a:cs typeface="Courier New" panose="02070309020205020404" pitchFamily="49" charset="0"/>
                        </a:rPr>
                        <a:t>coarse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b="1" dirty="0">
                          <a:latin typeface="Courier New" panose="02070309020205020404" pitchFamily="49" charset="0"/>
                          <a:cs typeface="Courier New" panose="02070309020205020404" pitchFamily="49" charset="0"/>
                        </a:rPr>
                        <a:t>glue</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b="1" dirty="0" smtClean="0">
                          <a:latin typeface="Courier New" panose="02070309020205020404" pitchFamily="49" charset="0"/>
                          <a:cs typeface="Courier New" panose="02070309020205020404" pitchFamily="49" charset="0"/>
                        </a:rPr>
                        <a:t>Glue &amp; fine</a:t>
                      </a:r>
                      <a:endParaRPr lang="en-US" sz="3200" b="1"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78431">
                <a:tc>
                  <a:txBody>
                    <a:bodyPr/>
                    <a:lstStyle/>
                    <a:p>
                      <a:r>
                        <a:rPr lang="en-US" sz="2800" b="1" dirty="0" smtClean="0">
                          <a:latin typeface="Courier New" panose="02070309020205020404" pitchFamily="49" charset="0"/>
                          <a:cs typeface="Courier New" panose="02070309020205020404" pitchFamily="49" charset="0"/>
                        </a:rPr>
                        <a:t>3.17700</a:t>
                      </a:r>
                      <a:endParaRPr lang="en-US" sz="2800" b="1"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dirty="0">
                          <a:latin typeface="Courier New" panose="02070309020205020404" pitchFamily="49" charset="0"/>
                          <a:cs typeface="Courier New" panose="02070309020205020404" pitchFamily="49" charset="0"/>
                        </a:rPr>
                        <a:t>3.14057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dirty="0">
                          <a:latin typeface="Courier New" panose="02070309020205020404" pitchFamily="49" charset="0"/>
                          <a:cs typeface="Courier New" panose="02070309020205020404" pitchFamily="49" charset="0"/>
                        </a:rPr>
                        <a:t>3.17604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dirty="0">
                          <a:latin typeface="Courier New" panose="02070309020205020404" pitchFamily="49" charset="0"/>
                          <a:cs typeface="Courier New" panose="02070309020205020404" pitchFamily="49" charset="0"/>
                        </a:rPr>
                        <a:t>3.12086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TextBox 1"/>
          <p:cNvSpPr txBox="1"/>
          <p:nvPr/>
        </p:nvSpPr>
        <p:spPr>
          <a:xfrm>
            <a:off x="1455313" y="476518"/>
            <a:ext cx="6404317" cy="707886"/>
          </a:xfrm>
          <a:prstGeom prst="rect">
            <a:avLst/>
          </a:prstGeom>
          <a:noFill/>
        </p:spPr>
        <p:txBody>
          <a:bodyPr wrap="none" rtlCol="0">
            <a:spAutoFit/>
          </a:bodyPr>
          <a:lstStyle/>
          <a:p>
            <a:r>
              <a:rPr lang="en-US" sz="4000" dirty="0">
                <a:solidFill>
                  <a:prstClr val="black"/>
                </a:solidFill>
                <a:latin typeface="Arial" charset="0"/>
                <a:cs typeface="Arial" charset="0"/>
              </a:rPr>
              <a:t>“true” resolution vs strategy</a:t>
            </a:r>
          </a:p>
        </p:txBody>
      </p:sp>
      <p:sp>
        <p:nvSpPr>
          <p:cNvPr id="6" name="TextBox 5"/>
          <p:cNvSpPr txBox="1"/>
          <p:nvPr/>
        </p:nvSpPr>
        <p:spPr>
          <a:xfrm>
            <a:off x="1143000" y="5943600"/>
            <a:ext cx="5947462" cy="707886"/>
          </a:xfrm>
          <a:prstGeom prst="rect">
            <a:avLst/>
          </a:prstGeom>
          <a:noFill/>
        </p:spPr>
        <p:txBody>
          <a:bodyPr wrap="none" rtlCol="0">
            <a:spAutoFit/>
          </a:bodyPr>
          <a:lstStyle/>
          <a:p>
            <a:r>
              <a:rPr lang="en-US" sz="4000" dirty="0">
                <a:solidFill>
                  <a:prstClr val="black"/>
                </a:solidFill>
                <a:latin typeface="Arial" charset="0"/>
                <a:cs typeface="Arial" charset="0"/>
              </a:rPr>
              <a:t>301,640,334 </a:t>
            </a:r>
            <a:r>
              <a:rPr lang="en-US" sz="4000" dirty="0" smtClean="0">
                <a:solidFill>
                  <a:prstClr val="black"/>
                </a:solidFill>
                <a:latin typeface="Arial" charset="0"/>
                <a:cs typeface="Arial" charset="0"/>
              </a:rPr>
              <a:t>photons/</a:t>
            </a:r>
            <a:r>
              <a:rPr lang="en-US" sz="4000" dirty="0" err="1" smtClean="0">
                <a:solidFill>
                  <a:prstClr val="black"/>
                </a:solidFill>
                <a:latin typeface="Arial" charset="0"/>
                <a:cs typeface="Arial" charset="0"/>
              </a:rPr>
              <a:t>xtal</a:t>
            </a:r>
            <a:endParaRPr lang="en-US" sz="4000" dirty="0">
              <a:solidFill>
                <a:prstClr val="black"/>
              </a:solidFill>
              <a:latin typeface="Arial" charset="0"/>
              <a:cs typeface="Arial" charset="0"/>
            </a:endParaRPr>
          </a:p>
        </p:txBody>
      </p:sp>
    </p:spTree>
    <p:extLst>
      <p:ext uri="{BB962C8B-B14F-4D97-AF65-F5344CB8AC3E}">
        <p14:creationId xmlns:p14="http://schemas.microsoft.com/office/powerpoint/2010/main" val="625762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22478569"/>
              </p:ext>
            </p:extLst>
          </p:nvPr>
        </p:nvGraphicFramePr>
        <p:xfrm>
          <a:off x="0" y="10886"/>
          <a:ext cx="9144000" cy="6457902"/>
        </p:xfrm>
        <a:graphic>
          <a:graphicData uri="http://schemas.openxmlformats.org/drawingml/2006/table">
            <a:tbl>
              <a:tblPr/>
              <a:tblGrid>
                <a:gridCol w="2895600"/>
                <a:gridCol w="1562100"/>
                <a:gridCol w="1562100"/>
                <a:gridCol w="1447800"/>
                <a:gridCol w="1676400"/>
              </a:tblGrid>
              <a:tr h="313566">
                <a:tc rowSpan="2">
                  <a:txBody>
                    <a:bodyPr/>
                    <a:lstStyle/>
                    <a:p>
                      <a:r>
                        <a:rPr lang="en-US" sz="2200" dirty="0" smtClean="0">
                          <a:latin typeface="Courier New" panose="02070309020205020404" pitchFamily="49" charset="0"/>
                          <a:cs typeface="Courier New" panose="02070309020205020404" pitchFamily="49" charset="0"/>
                        </a:rPr>
                        <a:t>processing</a:t>
                      </a:r>
                      <a:r>
                        <a:rPr lang="en-US" sz="2200" dirty="0">
                          <a:latin typeface="Courier New" panose="02070309020205020404" pitchFamily="49" charset="0"/>
                          <a:cs typeface="Courier New" panose="02070309020205020404" pitchFamily="49" charset="0"/>
                        </a:rPr>
                        <a:t/>
                      </a:r>
                      <a:br>
                        <a:rPr lang="en-US" sz="2200" dirty="0">
                          <a:latin typeface="Courier New" panose="02070309020205020404" pitchFamily="49" charset="0"/>
                          <a:cs typeface="Courier New" panose="02070309020205020404" pitchFamily="49" charset="0"/>
                        </a:rPr>
                      </a:br>
                      <a:r>
                        <a:rPr lang="en-US" sz="2200" dirty="0">
                          <a:latin typeface="Courier New" panose="02070309020205020404" pitchFamily="49" charset="0"/>
                          <a:cs typeface="Courier New" panose="02070309020205020404" pitchFamily="49" charset="0"/>
                        </a:rPr>
                        <a:t>procedure</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r>
                        <a:rPr lang="en-US" sz="2200">
                          <a:latin typeface="Courier New" panose="02070309020205020404" pitchFamily="49" charset="0"/>
                          <a:cs typeface="Courier New" panose="02070309020205020404" pitchFamily="49" charset="0"/>
                        </a:rPr>
                        <a:t>resolution limit</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313566">
                <a:tc vMerge="1">
                  <a:txBody>
                    <a:bodyPr/>
                    <a:lstStyle/>
                    <a:p>
                      <a:endParaRPr lang="en-US"/>
                    </a:p>
                  </a:txBody>
                  <a:tcPr/>
                </a:tc>
                <a:tc>
                  <a:txBody>
                    <a:bodyPr/>
                    <a:lstStyle/>
                    <a:p>
                      <a:r>
                        <a:rPr lang="en-US" sz="2200" dirty="0">
                          <a:latin typeface="Courier New" panose="02070309020205020404" pitchFamily="49" charset="0"/>
                          <a:cs typeface="Courier New" panose="02070309020205020404" pitchFamily="49" charset="0"/>
                        </a:rPr>
                        <a:t>fine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coarse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glue</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err="1" smtClean="0">
                          <a:latin typeface="Courier New" panose="02070309020205020404" pitchFamily="49" charset="0"/>
                          <a:cs typeface="Courier New" panose="02070309020205020404" pitchFamily="49" charset="0"/>
                        </a:rPr>
                        <a:t>glue&amp;fine</a:t>
                      </a:r>
                      <a:endParaRPr lang="en-US" sz="2200"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a:latin typeface="Courier New" panose="02070309020205020404" pitchFamily="49" charset="0"/>
                          <a:cs typeface="Courier New" panose="02070309020205020404" pitchFamily="49" charset="0"/>
                        </a:rPr>
                        <a:t>XDS/XSCALE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latin typeface="Courier New" panose="02070309020205020404" pitchFamily="49" charset="0"/>
                          <a:cs typeface="Courier New" panose="02070309020205020404" pitchFamily="49" charset="0"/>
                        </a:rPr>
                        <a:t>3.17700</a:t>
                      </a:r>
                      <a:endParaRPr lang="en-US" sz="2200"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3.14057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3.17604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3.12086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a:latin typeface="Courier New" panose="02070309020205020404" pitchFamily="49" charset="0"/>
                          <a:cs typeface="Courier New" panose="02070309020205020404" pitchFamily="49" charset="0"/>
                        </a:rPr>
                        <a:t>XDS/aimless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3.16251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3.15922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3.16675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3.12162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dirty="0">
                          <a:latin typeface="Courier New" panose="02070309020205020404" pitchFamily="49" charset="0"/>
                          <a:cs typeface="Courier New" panose="02070309020205020404" pitchFamily="49" charset="0"/>
                        </a:rPr>
                        <a:t>XDS/</a:t>
                      </a:r>
                      <a:r>
                        <a:rPr lang="en-US" sz="2200" dirty="0" err="1">
                          <a:latin typeface="Courier New" panose="02070309020205020404" pitchFamily="49" charset="0"/>
                          <a:cs typeface="Courier New" panose="02070309020205020404" pitchFamily="49" charset="0"/>
                        </a:rPr>
                        <a:t>noscale</a:t>
                      </a:r>
                      <a:r>
                        <a:rPr lang="en-US" sz="2200" dirty="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r>
                        <a:rPr lang="en-US" sz="2200">
                          <a:latin typeface="Courier New" panose="02070309020205020404" pitchFamily="49" charset="0"/>
                          <a:cs typeface="Courier New" panose="02070309020205020404" pitchFamily="49" charset="0"/>
                        </a:rPr>
                        <a:t>3.27289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r>
                        <a:rPr lang="en-US" sz="2200" dirty="0">
                          <a:latin typeface="Courier New" panose="02070309020205020404" pitchFamily="49" charset="0"/>
                          <a:cs typeface="Courier New" panose="02070309020205020404" pitchFamily="49" charset="0"/>
                        </a:rPr>
                        <a:t>3.15617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r>
                        <a:rPr lang="en-US" sz="2200">
                          <a:latin typeface="Courier New" panose="02070309020205020404" pitchFamily="49" charset="0"/>
                          <a:cs typeface="Courier New" panose="02070309020205020404" pitchFamily="49" charset="0"/>
                        </a:rPr>
                        <a:t>3.38929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r>
                        <a:rPr lang="en-US" sz="2200" dirty="0">
                          <a:latin typeface="Courier New" panose="02070309020205020404" pitchFamily="49" charset="0"/>
                          <a:cs typeface="Courier New" panose="02070309020205020404" pitchFamily="49" charset="0"/>
                        </a:rPr>
                        <a:t>3.12162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r>
              <a:tr h="549138">
                <a:tc>
                  <a:txBody>
                    <a:bodyPr/>
                    <a:lstStyle/>
                    <a:p>
                      <a:r>
                        <a:rPr lang="en-US" sz="2200">
                          <a:latin typeface="Courier New" panose="02070309020205020404" pitchFamily="49" charset="0"/>
                          <a:cs typeface="Courier New" panose="02070309020205020404" pitchFamily="49" charset="0"/>
                        </a:rPr>
                        <a:t>MOSFLM-defaults</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a:latin typeface="Courier New" panose="02070309020205020404" pitchFamily="49" charset="0"/>
                          <a:cs typeface="Courier New" panose="02070309020205020404" pitchFamily="49" charset="0"/>
                        </a:rPr>
                        <a:t>MOSFLM-cheat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a:latin typeface="Courier New" panose="02070309020205020404" pitchFamily="49" charset="0"/>
                          <a:cs typeface="Courier New" panose="02070309020205020404" pitchFamily="49" charset="0"/>
                        </a:rPr>
                        <a:t>3.19755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dirty="0">
                          <a:latin typeface="Courier New" panose="02070309020205020404" pitchFamily="49" charset="0"/>
                          <a:cs typeface="Courier New" panose="02070309020205020404" pitchFamily="49" charset="0"/>
                        </a:rPr>
                        <a:t>3.18166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dirty="0">
                          <a:latin typeface="Courier New" panose="02070309020205020404" pitchFamily="49" charset="0"/>
                          <a:cs typeface="Courier New" panose="02070309020205020404" pitchFamily="49" charset="0"/>
                        </a:rPr>
                        <a:t>3.20354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dirty="0">
                          <a:latin typeface="Courier New" panose="02070309020205020404" pitchFamily="49" charset="0"/>
                          <a:cs typeface="Courier New" panose="02070309020205020404" pitchFamily="49" charset="0"/>
                        </a:rPr>
                        <a:t>3.19755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549138">
                <a:tc>
                  <a:txBody>
                    <a:bodyPr/>
                    <a:lstStyle/>
                    <a:p>
                      <a:r>
                        <a:rPr lang="en-US" sz="2200">
                          <a:latin typeface="Courier New" panose="02070309020205020404" pitchFamily="49" charset="0"/>
                          <a:cs typeface="Courier New" panose="02070309020205020404" pitchFamily="49" charset="0"/>
                        </a:rPr>
                        <a:t>HKL2000-defaults</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9138">
                <a:tc>
                  <a:txBody>
                    <a:bodyPr/>
                    <a:lstStyle/>
                    <a:p>
                      <a:r>
                        <a:rPr lang="en-US" sz="2200">
                          <a:latin typeface="Courier New" panose="02070309020205020404" pitchFamily="49" charset="0"/>
                          <a:cs typeface="Courier New" panose="02070309020205020404" pitchFamily="49" charset="0"/>
                        </a:rPr>
                        <a:t>HKL2000-expert</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3.21803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3.12646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3.11551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dirty="0">
                          <a:latin typeface="Courier New" panose="02070309020205020404" pitchFamily="49" charset="0"/>
                          <a:cs typeface="Courier New" panose="02070309020205020404" pitchFamily="49" charset="0"/>
                        </a:rPr>
                        <a:t>3.21803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313566">
                <a:tc>
                  <a:txBody>
                    <a:bodyPr/>
                    <a:lstStyle/>
                    <a:p>
                      <a:r>
                        <a:rPr lang="en-US" sz="2200" dirty="0">
                          <a:latin typeface="Courier New" panose="02070309020205020404" pitchFamily="49" charset="0"/>
                          <a:cs typeface="Courier New" panose="02070309020205020404" pitchFamily="49" charset="0"/>
                        </a:rPr>
                        <a:t>HKL2000-cheat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a:latin typeface="Courier New" panose="02070309020205020404" pitchFamily="49" charset="0"/>
                          <a:cs typeface="Courier New" panose="02070309020205020404" pitchFamily="49" charset="0"/>
                        </a:rPr>
                        <a:t>3.16119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a:latin typeface="Courier New" panose="02070309020205020404" pitchFamily="49" charset="0"/>
                          <a:cs typeface="Courier New" panose="02070309020205020404" pitchFamily="49" charset="0"/>
                        </a:rPr>
                        <a:t>3.10338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a:latin typeface="Courier New" panose="02070309020205020404" pitchFamily="49" charset="0"/>
                          <a:cs typeface="Courier New" panose="02070309020205020404" pitchFamily="49" charset="0"/>
                        </a:rPr>
                        <a:t>3.10338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dirty="0" smtClean="0">
                          <a:latin typeface="Courier New" panose="02070309020205020404" pitchFamily="49" charset="0"/>
                          <a:cs typeface="Courier New" panose="02070309020205020404" pitchFamily="49" charset="0"/>
                        </a:rPr>
                        <a:t>3.16300</a:t>
                      </a:r>
                      <a:endParaRPr lang="en-US" sz="2200"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313566">
                <a:tc>
                  <a:txBody>
                    <a:bodyPr/>
                    <a:lstStyle/>
                    <a:p>
                      <a:r>
                        <a:rPr lang="en-US" sz="2200" dirty="0">
                          <a:latin typeface="Courier New" panose="02070309020205020404" pitchFamily="49" charset="0"/>
                          <a:cs typeface="Courier New" panose="02070309020205020404" pitchFamily="49" charset="0"/>
                        </a:rPr>
                        <a:t>DIALS-defaults</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3.42125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a:latin typeface="Courier New" panose="02070309020205020404" pitchFamily="49" charset="0"/>
                          <a:cs typeface="Courier New" panose="02070309020205020404" pitchFamily="49" charset="0"/>
                        </a:rPr>
                        <a:t>DIALS-expert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3.10296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3.09547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3.07653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dirty="0">
                          <a:latin typeface="Courier New" panose="02070309020205020404" pitchFamily="49" charset="0"/>
                          <a:cs typeface="Courier New" panose="02070309020205020404" pitchFamily="49" charset="0"/>
                        </a:rPr>
                        <a:t>3.08465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313566">
                <a:tc>
                  <a:txBody>
                    <a:bodyPr/>
                    <a:lstStyle/>
                    <a:p>
                      <a:r>
                        <a:rPr lang="en-US" sz="2200">
                          <a:latin typeface="Courier New" panose="02070309020205020404" pitchFamily="49" charset="0"/>
                          <a:cs typeface="Courier New" panose="02070309020205020404" pitchFamily="49" charset="0"/>
                        </a:rPr>
                        <a:t>d*Trek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4.34076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a:latin typeface="Courier New" panose="02070309020205020404" pitchFamily="49" charset="0"/>
                          <a:cs typeface="Courier New" panose="02070309020205020404" pitchFamily="49" charset="0"/>
                        </a:rPr>
                        <a:t>EVAL15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3.14352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3.10383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3.09936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dirty="0">
                          <a:latin typeface="Courier New" panose="02070309020205020404" pitchFamily="49" charset="0"/>
                          <a:cs typeface="Courier New" panose="02070309020205020404" pitchFamily="49" charset="0"/>
                        </a:rPr>
                        <a:t>3.14105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313566">
                <a:tc>
                  <a:txBody>
                    <a:bodyPr/>
                    <a:lstStyle/>
                    <a:p>
                      <a:r>
                        <a:rPr lang="en-US" sz="2200">
                          <a:latin typeface="Courier New" panose="02070309020205020404" pitchFamily="49" charset="0"/>
                          <a:cs typeface="Courier New" panose="02070309020205020404" pitchFamily="49" charset="0"/>
                        </a:rPr>
                        <a:t>EVAL15-sadabs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3.13920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3.10797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3.10171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dirty="0">
                          <a:latin typeface="Courier New" panose="02070309020205020404" pitchFamily="49" charset="0"/>
                          <a:cs typeface="Courier New" panose="02070309020205020404" pitchFamily="49" charset="0"/>
                        </a:rPr>
                        <a:t>3.13700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bl>
          </a:graphicData>
        </a:graphic>
      </p:graphicFrame>
    </p:spTree>
    <p:extLst>
      <p:ext uri="{BB962C8B-B14F-4D97-AF65-F5344CB8AC3E}">
        <p14:creationId xmlns:p14="http://schemas.microsoft.com/office/powerpoint/2010/main" val="4160763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Minimum exposure time:</a:t>
            </a:r>
            <a:endParaRPr lang="en-US" dirty="0"/>
          </a:p>
        </p:txBody>
      </p:sp>
      <p:sp>
        <p:nvSpPr>
          <p:cNvPr id="3" name="Content Placeholder 2"/>
          <p:cNvSpPr>
            <a:spLocks noGrp="1"/>
          </p:cNvSpPr>
          <p:nvPr>
            <p:ph idx="1"/>
          </p:nvPr>
        </p:nvSpPr>
        <p:spPr>
          <a:xfrm>
            <a:off x="1704513" y="1811046"/>
            <a:ext cx="6982287" cy="4315118"/>
          </a:xfrm>
        </p:spPr>
        <p:txBody>
          <a:bodyPr>
            <a:normAutofit/>
          </a:bodyPr>
          <a:lstStyle/>
          <a:p>
            <a:pPr marL="0" indent="0">
              <a:buNone/>
            </a:pPr>
            <a:r>
              <a:rPr lang="en-US" sz="4000" dirty="0"/>
              <a:t>~</a:t>
            </a:r>
            <a:r>
              <a:rPr lang="en-US" sz="4000" dirty="0" smtClean="0"/>
              <a:t>1 photon/pixel</a:t>
            </a:r>
          </a:p>
          <a:p>
            <a:pPr marL="457200" lvl="1" indent="0">
              <a:buNone/>
            </a:pPr>
            <a:r>
              <a:rPr lang="en-US" sz="3600" dirty="0" smtClean="0"/>
              <a:t>	PAD w XDS, DIALS</a:t>
            </a:r>
          </a:p>
          <a:p>
            <a:pPr marL="0" indent="0">
              <a:buNone/>
            </a:pPr>
            <a:r>
              <a:rPr lang="en-US" sz="4000" dirty="0" smtClean="0"/>
              <a:t>~10 photon/pixel</a:t>
            </a:r>
          </a:p>
          <a:p>
            <a:pPr marL="0" indent="0">
              <a:buNone/>
            </a:pPr>
            <a:r>
              <a:rPr lang="en-US" sz="4000" dirty="0" smtClean="0"/>
              <a:t>	PAD w HKL2k, MOSFLM</a:t>
            </a:r>
          </a:p>
          <a:p>
            <a:pPr marL="0" indent="0">
              <a:buNone/>
            </a:pPr>
            <a:r>
              <a:rPr lang="en-US" sz="4000" dirty="0" smtClean="0"/>
              <a:t>~30 photon/pixel</a:t>
            </a:r>
          </a:p>
          <a:p>
            <a:pPr marL="0" indent="0">
              <a:buNone/>
            </a:pPr>
            <a:r>
              <a:rPr lang="en-US" sz="4000" dirty="0"/>
              <a:t>	</a:t>
            </a:r>
            <a:r>
              <a:rPr lang="en-US" sz="4000" dirty="0" smtClean="0"/>
              <a:t>CCD detector</a:t>
            </a:r>
            <a:endParaRPr lang="en-US" sz="4000" dirty="0"/>
          </a:p>
        </p:txBody>
      </p:sp>
    </p:spTree>
    <p:extLst>
      <p:ext uri="{BB962C8B-B14F-4D97-AF65-F5344CB8AC3E}">
        <p14:creationId xmlns:p14="http://schemas.microsoft.com/office/powerpoint/2010/main" val="403287859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42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075" y="3863975"/>
            <a:ext cx="3209925" cy="299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9923" name="Rectangle 3"/>
          <p:cNvSpPr>
            <a:spLocks noGrp="1" noChangeArrowheads="1"/>
          </p:cNvSpPr>
          <p:nvPr>
            <p:ph type="title"/>
          </p:nvPr>
        </p:nvSpPr>
        <p:spPr>
          <a:xfrm>
            <a:off x="685800" y="296863"/>
            <a:ext cx="7772400" cy="1455737"/>
          </a:xfrm>
        </p:spPr>
        <p:txBody>
          <a:bodyPr/>
          <a:lstStyle/>
          <a:p>
            <a:pPr eaLnBrk="1" hangingPunct="1"/>
            <a:r>
              <a:rPr lang="en-US" altLang="en-US" sz="5400" dirty="0" smtClean="0"/>
              <a:t>Optimal exposure time</a:t>
            </a:r>
            <a:r>
              <a:rPr lang="en-US" altLang="en-US" sz="4000" dirty="0" smtClean="0"/>
              <a:t/>
            </a:r>
            <a:br>
              <a:rPr lang="en-US" altLang="en-US" sz="4000" dirty="0" smtClean="0"/>
            </a:br>
            <a:r>
              <a:rPr lang="en-US" altLang="en-US" sz="2800" dirty="0" smtClean="0"/>
              <a:t>(faint spots on CCD or IP)</a:t>
            </a:r>
          </a:p>
        </p:txBody>
      </p:sp>
      <p:sp>
        <p:nvSpPr>
          <p:cNvPr id="209924" name="Rectangle 4"/>
          <p:cNvSpPr>
            <a:spLocks noChangeArrowheads="1"/>
          </p:cNvSpPr>
          <p:nvPr/>
        </p:nvSpPr>
        <p:spPr bwMode="auto">
          <a:xfrm>
            <a:off x="0" y="312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aphicFrame>
        <p:nvGraphicFramePr>
          <p:cNvPr id="209925" name="Object 5"/>
          <p:cNvGraphicFramePr>
            <a:graphicFrameLocks noChangeAspect="1"/>
          </p:cNvGraphicFramePr>
          <p:nvPr/>
        </p:nvGraphicFramePr>
        <p:xfrm>
          <a:off x="1670050" y="2006600"/>
          <a:ext cx="5675313" cy="1679575"/>
        </p:xfrm>
        <a:graphic>
          <a:graphicData uri="http://schemas.openxmlformats.org/presentationml/2006/ole">
            <mc:AlternateContent xmlns:mc="http://schemas.openxmlformats.org/markup-compatibility/2006">
              <mc:Choice xmlns:v="urn:schemas-microsoft-com:vml" Requires="v">
                <p:oleObj spid="_x0000_s807954" name="Equation" r:id="rId4" imgW="1651000" imgH="482600" progId="Equation.3">
                  <p:embed/>
                </p:oleObj>
              </mc:Choice>
              <mc:Fallback>
                <p:oleObj name="Equation" r:id="rId4" imgW="16510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0050" y="2006600"/>
                        <a:ext cx="5675313"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9926" name="Text Box 6"/>
          <p:cNvSpPr txBox="1">
            <a:spLocks noChangeArrowheads="1"/>
          </p:cNvSpPr>
          <p:nvPr/>
        </p:nvSpPr>
        <p:spPr bwMode="auto">
          <a:xfrm>
            <a:off x="504825" y="4144963"/>
            <a:ext cx="4965700"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i="1">
                <a:solidFill>
                  <a:srgbClr val="000000"/>
                </a:solidFill>
                <a:latin typeface="Times New Roman" pitchFamily="18" charset="0"/>
                <a:cs typeface="Arial" pitchFamily="34" charset="0"/>
              </a:rPr>
              <a:t>t</a:t>
            </a:r>
            <a:r>
              <a:rPr lang="en-US" altLang="en-US" sz="1800" i="1" baseline="-25000">
                <a:solidFill>
                  <a:srgbClr val="000000"/>
                </a:solidFill>
                <a:latin typeface="Times New Roman" pitchFamily="18" charset="0"/>
                <a:cs typeface="Arial" pitchFamily="34" charset="0"/>
              </a:rPr>
              <a:t>hr</a:t>
            </a:r>
            <a:r>
              <a:rPr lang="en-US" altLang="en-US" sz="1800" i="1">
                <a:solidFill>
                  <a:srgbClr val="000000"/>
                </a:solidFill>
                <a:latin typeface="Times New Roman" pitchFamily="18" charset="0"/>
                <a:cs typeface="Arial" pitchFamily="34" charset="0"/>
              </a:rPr>
              <a:t> </a:t>
            </a:r>
            <a:r>
              <a:rPr lang="en-US" altLang="en-US" sz="1800">
                <a:solidFill>
                  <a:srgbClr val="000000"/>
                </a:solidFill>
                <a:latin typeface="Times New Roman" pitchFamily="18" charset="0"/>
                <a:cs typeface="Arial" pitchFamily="34" charset="0"/>
              </a:rPr>
              <a:t>	Optimal exposure time for data set (s)</a:t>
            </a:r>
          </a:p>
          <a:p>
            <a:pPr eaLnBrk="1" hangingPunct="1">
              <a:spcBef>
                <a:spcPct val="0"/>
              </a:spcBef>
              <a:buFontTx/>
              <a:buNone/>
            </a:pPr>
            <a:r>
              <a:rPr lang="en-US" altLang="en-US" sz="1800" i="1">
                <a:solidFill>
                  <a:srgbClr val="000000"/>
                </a:solidFill>
                <a:latin typeface="Times New Roman" pitchFamily="18" charset="0"/>
                <a:cs typeface="Arial" pitchFamily="34" charset="0"/>
              </a:rPr>
              <a:t>t</a:t>
            </a:r>
            <a:r>
              <a:rPr lang="en-US" altLang="en-US" sz="1800" i="1" baseline="-25000">
                <a:solidFill>
                  <a:srgbClr val="000000"/>
                </a:solidFill>
                <a:latin typeface="Times New Roman" pitchFamily="18" charset="0"/>
                <a:cs typeface="Arial" pitchFamily="34" charset="0"/>
              </a:rPr>
              <a:t>ref</a:t>
            </a:r>
            <a:r>
              <a:rPr lang="en-US" altLang="en-US" sz="1800" i="1">
                <a:solidFill>
                  <a:srgbClr val="000000"/>
                </a:solidFill>
                <a:latin typeface="Times New Roman" pitchFamily="18" charset="0"/>
                <a:cs typeface="Arial" pitchFamily="34" charset="0"/>
              </a:rPr>
              <a:t> </a:t>
            </a:r>
            <a:r>
              <a:rPr lang="en-US" altLang="en-US" sz="1800">
                <a:solidFill>
                  <a:srgbClr val="000000"/>
                </a:solidFill>
                <a:latin typeface="Times New Roman" pitchFamily="18" charset="0"/>
                <a:cs typeface="Arial" pitchFamily="34" charset="0"/>
              </a:rPr>
              <a:t>	exposure time of reference image (s)</a:t>
            </a:r>
          </a:p>
          <a:p>
            <a:pPr eaLnBrk="1" hangingPunct="1">
              <a:spcBef>
                <a:spcPct val="0"/>
              </a:spcBef>
              <a:buFontTx/>
              <a:buNone/>
            </a:pPr>
            <a:r>
              <a:rPr lang="en-US" altLang="en-US" sz="1800" i="1">
                <a:solidFill>
                  <a:srgbClr val="000000"/>
                </a:solidFill>
                <a:latin typeface="Times New Roman" pitchFamily="18" charset="0"/>
                <a:cs typeface="Arial" pitchFamily="34" charset="0"/>
              </a:rPr>
              <a:t>bg</a:t>
            </a:r>
            <a:r>
              <a:rPr lang="en-US" altLang="en-US" sz="1800" i="1" baseline="-25000">
                <a:solidFill>
                  <a:srgbClr val="000000"/>
                </a:solidFill>
                <a:latin typeface="Times New Roman" pitchFamily="18" charset="0"/>
                <a:cs typeface="Arial" pitchFamily="34" charset="0"/>
              </a:rPr>
              <a:t>ref</a:t>
            </a:r>
            <a:r>
              <a:rPr lang="en-US" altLang="en-US" sz="1800" i="1">
                <a:solidFill>
                  <a:srgbClr val="000000"/>
                </a:solidFill>
                <a:latin typeface="Times New Roman" pitchFamily="18" charset="0"/>
                <a:cs typeface="Arial" pitchFamily="34" charset="0"/>
              </a:rPr>
              <a:t> </a:t>
            </a:r>
            <a:r>
              <a:rPr lang="en-US" altLang="en-US" sz="1800">
                <a:solidFill>
                  <a:srgbClr val="000000"/>
                </a:solidFill>
                <a:latin typeface="Times New Roman" pitchFamily="18" charset="0"/>
                <a:cs typeface="Arial" pitchFamily="34" charset="0"/>
              </a:rPr>
              <a:t>	background level near weak spots on </a:t>
            </a:r>
          </a:p>
          <a:p>
            <a:pPr eaLnBrk="1" hangingPunct="1">
              <a:spcBef>
                <a:spcPct val="0"/>
              </a:spcBef>
              <a:buFontTx/>
              <a:buNone/>
            </a:pPr>
            <a:r>
              <a:rPr lang="en-US" altLang="en-US" sz="1800">
                <a:solidFill>
                  <a:srgbClr val="000000"/>
                </a:solidFill>
                <a:latin typeface="Times New Roman" pitchFamily="18" charset="0"/>
                <a:cs typeface="Arial" pitchFamily="34" charset="0"/>
              </a:rPr>
              <a:t>	reference image (ADU)</a:t>
            </a:r>
          </a:p>
          <a:p>
            <a:pPr eaLnBrk="1" hangingPunct="1">
              <a:spcBef>
                <a:spcPct val="0"/>
              </a:spcBef>
              <a:buFontTx/>
              <a:buNone/>
            </a:pPr>
            <a:r>
              <a:rPr lang="en-US" altLang="en-US" sz="1800" i="1">
                <a:solidFill>
                  <a:srgbClr val="000000"/>
                </a:solidFill>
                <a:latin typeface="Times New Roman" pitchFamily="18" charset="0"/>
                <a:cs typeface="Arial" pitchFamily="34" charset="0"/>
              </a:rPr>
              <a:t>bg</a:t>
            </a:r>
            <a:r>
              <a:rPr lang="en-US" altLang="en-US" sz="1800" baseline="-25000">
                <a:solidFill>
                  <a:srgbClr val="000000"/>
                </a:solidFill>
                <a:latin typeface="Times New Roman" pitchFamily="18" charset="0"/>
                <a:cs typeface="Arial" pitchFamily="34" charset="0"/>
              </a:rPr>
              <a:t>0</a:t>
            </a:r>
            <a:r>
              <a:rPr lang="en-US" altLang="en-US" sz="1800">
                <a:solidFill>
                  <a:srgbClr val="000000"/>
                </a:solidFill>
                <a:latin typeface="Times New Roman" pitchFamily="18" charset="0"/>
                <a:cs typeface="Arial" pitchFamily="34" charset="0"/>
              </a:rPr>
              <a:t>	ADC offset of detector (ADU)</a:t>
            </a:r>
          </a:p>
          <a:p>
            <a:pPr eaLnBrk="1" hangingPunct="1">
              <a:spcBef>
                <a:spcPct val="0"/>
              </a:spcBef>
              <a:buFontTx/>
              <a:buNone/>
            </a:pPr>
            <a:r>
              <a:rPr lang="en-US" altLang="en-US" sz="1800" i="1">
                <a:solidFill>
                  <a:srgbClr val="000000"/>
                </a:solidFill>
                <a:latin typeface="Times New Roman" pitchFamily="18" charset="0"/>
                <a:cs typeface="Arial" pitchFamily="34" charset="0"/>
              </a:rPr>
              <a:t>bg</a:t>
            </a:r>
            <a:r>
              <a:rPr lang="en-US" altLang="en-US" sz="1800" i="1" baseline="-25000">
                <a:solidFill>
                  <a:srgbClr val="000000"/>
                </a:solidFill>
                <a:latin typeface="Times New Roman" pitchFamily="18" charset="0"/>
                <a:cs typeface="Arial" pitchFamily="34" charset="0"/>
              </a:rPr>
              <a:t>hr</a:t>
            </a:r>
            <a:r>
              <a:rPr lang="en-US" altLang="en-US" sz="1800">
                <a:solidFill>
                  <a:srgbClr val="000000"/>
                </a:solidFill>
                <a:latin typeface="Times New Roman" pitchFamily="18" charset="0"/>
                <a:cs typeface="Arial" pitchFamily="34" charset="0"/>
              </a:rPr>
              <a:t>	optimal background level (via </a:t>
            </a:r>
            <a:r>
              <a:rPr lang="en-US" altLang="en-US" sz="1800" i="1">
                <a:solidFill>
                  <a:srgbClr val="000000"/>
                </a:solidFill>
                <a:latin typeface="Times New Roman" pitchFamily="18" charset="0"/>
                <a:cs typeface="Arial" pitchFamily="34" charset="0"/>
              </a:rPr>
              <a:t>t</a:t>
            </a:r>
            <a:r>
              <a:rPr lang="en-US" altLang="en-US" sz="1800" i="1" baseline="-25000">
                <a:solidFill>
                  <a:srgbClr val="000000"/>
                </a:solidFill>
                <a:latin typeface="Times New Roman" pitchFamily="18" charset="0"/>
                <a:cs typeface="Arial" pitchFamily="34" charset="0"/>
              </a:rPr>
              <a:t>hr</a:t>
            </a:r>
            <a:r>
              <a:rPr lang="en-US" altLang="en-US" sz="1800">
                <a:solidFill>
                  <a:srgbClr val="000000"/>
                </a:solidFill>
                <a:latin typeface="Times New Roman" pitchFamily="18" charset="0"/>
                <a:cs typeface="Arial" pitchFamily="34" charset="0"/>
              </a:rPr>
              <a:t>)</a:t>
            </a:r>
            <a:endParaRPr lang="en-US" altLang="en-US" sz="1800" i="1" baseline="-25000">
              <a:solidFill>
                <a:srgbClr val="000000"/>
              </a:solidFill>
              <a:latin typeface="Times New Roman" pitchFamily="18" charset="0"/>
              <a:cs typeface="Arial" pitchFamily="34" charset="0"/>
            </a:endParaRPr>
          </a:p>
          <a:p>
            <a:pPr eaLnBrk="1" hangingPunct="1">
              <a:spcBef>
                <a:spcPct val="0"/>
              </a:spcBef>
              <a:buFontTx/>
              <a:buNone/>
            </a:pPr>
            <a:r>
              <a:rPr lang="el-GR" altLang="en-US" sz="1800">
                <a:solidFill>
                  <a:srgbClr val="000000"/>
                </a:solidFill>
                <a:latin typeface="Times New Roman" pitchFamily="18" charset="0"/>
                <a:cs typeface="Times New Roman" pitchFamily="18" charset="0"/>
              </a:rPr>
              <a:t>σ</a:t>
            </a:r>
            <a:r>
              <a:rPr lang="en-US" altLang="en-US" sz="1800" baseline="-25000">
                <a:solidFill>
                  <a:srgbClr val="000000"/>
                </a:solidFill>
                <a:latin typeface="Times New Roman" pitchFamily="18" charset="0"/>
                <a:cs typeface="Arial" pitchFamily="34" charset="0"/>
              </a:rPr>
              <a:t>0</a:t>
            </a:r>
            <a:r>
              <a:rPr lang="en-US" altLang="en-US" sz="1800" i="1" baseline="-25000">
                <a:solidFill>
                  <a:srgbClr val="000000"/>
                </a:solidFill>
                <a:latin typeface="Times New Roman" pitchFamily="18" charset="0"/>
                <a:cs typeface="Arial" pitchFamily="34" charset="0"/>
              </a:rPr>
              <a:t>	</a:t>
            </a:r>
            <a:r>
              <a:rPr lang="en-US" altLang="en-US" sz="1800">
                <a:solidFill>
                  <a:srgbClr val="000000"/>
                </a:solidFill>
                <a:latin typeface="Times New Roman" pitchFamily="18" charset="0"/>
                <a:cs typeface="Arial" pitchFamily="34" charset="0"/>
              </a:rPr>
              <a:t>rms read-out noise (ADU)</a:t>
            </a:r>
          </a:p>
          <a:p>
            <a:pPr eaLnBrk="1" hangingPunct="1">
              <a:spcBef>
                <a:spcPct val="0"/>
              </a:spcBef>
              <a:buFontTx/>
              <a:buNone/>
            </a:pPr>
            <a:r>
              <a:rPr lang="en-US" altLang="en-US" sz="1800" i="1">
                <a:solidFill>
                  <a:srgbClr val="000000"/>
                </a:solidFill>
                <a:latin typeface="Times New Roman" pitchFamily="18" charset="0"/>
                <a:cs typeface="Arial" pitchFamily="34" charset="0"/>
              </a:rPr>
              <a:t>gain</a:t>
            </a:r>
            <a:r>
              <a:rPr lang="en-US" altLang="en-US" sz="1800">
                <a:solidFill>
                  <a:srgbClr val="000000"/>
                </a:solidFill>
                <a:latin typeface="Times New Roman" pitchFamily="18" charset="0"/>
                <a:cs typeface="Arial" pitchFamily="34" charset="0"/>
              </a:rPr>
              <a:t>	ADU/photon</a:t>
            </a:r>
          </a:p>
          <a:p>
            <a:pPr eaLnBrk="1" hangingPunct="1">
              <a:spcBef>
                <a:spcPct val="0"/>
              </a:spcBef>
              <a:buFontTx/>
              <a:buNone/>
            </a:pPr>
            <a:r>
              <a:rPr lang="en-US" altLang="en-US" sz="1800" i="1">
                <a:solidFill>
                  <a:srgbClr val="000000"/>
                </a:solidFill>
                <a:latin typeface="Times New Roman" pitchFamily="18" charset="0"/>
                <a:cs typeface="Arial" pitchFamily="34" charset="0"/>
              </a:rPr>
              <a:t>m</a:t>
            </a:r>
            <a:r>
              <a:rPr lang="en-US" altLang="en-US" sz="1800">
                <a:solidFill>
                  <a:srgbClr val="000000"/>
                </a:solidFill>
                <a:latin typeface="Times New Roman" pitchFamily="18" charset="0"/>
                <a:cs typeface="Arial" pitchFamily="34" charset="0"/>
              </a:rPr>
              <a:t>	multiplicity of data set (including partials)</a:t>
            </a:r>
          </a:p>
        </p:txBody>
      </p:sp>
      <p:grpSp>
        <p:nvGrpSpPr>
          <p:cNvPr id="2654215" name="Group 7"/>
          <p:cNvGrpSpPr>
            <a:grpSpLocks/>
          </p:cNvGrpSpPr>
          <p:nvPr/>
        </p:nvGrpSpPr>
        <p:grpSpPr bwMode="auto">
          <a:xfrm>
            <a:off x="5908675" y="4121150"/>
            <a:ext cx="3038475" cy="1871663"/>
            <a:chOff x="3722" y="2596"/>
            <a:chExt cx="1914" cy="1179"/>
          </a:xfrm>
        </p:grpSpPr>
        <p:sp>
          <p:nvSpPr>
            <p:cNvPr id="209928" name="Oval 8"/>
            <p:cNvSpPr>
              <a:spLocks noChangeArrowheads="1"/>
            </p:cNvSpPr>
            <p:nvPr/>
          </p:nvSpPr>
          <p:spPr bwMode="auto">
            <a:xfrm>
              <a:off x="3937" y="2596"/>
              <a:ext cx="292" cy="252"/>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654217" name="Text Box 9"/>
            <p:cNvSpPr txBox="1">
              <a:spLocks noChangeArrowheads="1"/>
            </p:cNvSpPr>
            <p:nvPr/>
          </p:nvSpPr>
          <p:spPr bwMode="auto">
            <a:xfrm>
              <a:off x="3911" y="3097"/>
              <a:ext cx="1725"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400" b="1" dirty="0">
                  <a:solidFill>
                    <a:srgbClr val="FF0000"/>
                  </a:solidFill>
                  <a:effectLst>
                    <a:outerShdw blurRad="38100" dist="38100" dir="2700000" algn="tl">
                      <a:srgbClr val="C0C0C0"/>
                    </a:outerShdw>
                  </a:effectLst>
                  <a:latin typeface="Comic Sans MS" pitchFamily="66" charset="0"/>
                  <a:cs typeface="Arial" pitchFamily="34" charset="0"/>
                </a:rPr>
                <a:t>adjust exposure</a:t>
              </a:r>
            </a:p>
            <a:p>
              <a:pPr>
                <a:defRPr/>
              </a:pPr>
              <a:r>
                <a:rPr lang="en-US" sz="2400" b="1" dirty="0">
                  <a:solidFill>
                    <a:srgbClr val="FF0000"/>
                  </a:solidFill>
                  <a:effectLst>
                    <a:outerShdw blurRad="38100" dist="38100" dir="2700000" algn="tl">
                      <a:srgbClr val="C0C0C0"/>
                    </a:outerShdw>
                  </a:effectLst>
                  <a:latin typeface="Comic Sans MS" pitchFamily="66" charset="0"/>
                  <a:cs typeface="Arial" pitchFamily="34" charset="0"/>
                </a:rPr>
                <a:t>so this is ~15</a:t>
              </a:r>
            </a:p>
          </p:txBody>
        </p:sp>
        <p:sp>
          <p:nvSpPr>
            <p:cNvPr id="209930" name="Freeform 10"/>
            <p:cNvSpPr>
              <a:spLocks/>
            </p:cNvSpPr>
            <p:nvPr/>
          </p:nvSpPr>
          <p:spPr bwMode="auto">
            <a:xfrm>
              <a:off x="3722" y="2880"/>
              <a:ext cx="673" cy="895"/>
            </a:xfrm>
            <a:custGeom>
              <a:avLst/>
              <a:gdLst>
                <a:gd name="T0" fmla="*/ 673 w 673"/>
                <a:gd name="T1" fmla="*/ 694 h 895"/>
                <a:gd name="T2" fmla="*/ 570 w 673"/>
                <a:gd name="T3" fmla="*/ 813 h 895"/>
                <a:gd name="T4" fmla="*/ 160 w 673"/>
                <a:gd name="T5" fmla="*/ 836 h 895"/>
                <a:gd name="T6" fmla="*/ 26 w 673"/>
                <a:gd name="T7" fmla="*/ 458 h 895"/>
                <a:gd name="T8" fmla="*/ 318 w 673"/>
                <a:gd name="T9" fmla="*/ 0 h 8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3" h="895">
                  <a:moveTo>
                    <a:pt x="673" y="694"/>
                  </a:moveTo>
                  <a:cubicBezTo>
                    <a:pt x="656" y="714"/>
                    <a:pt x="656" y="789"/>
                    <a:pt x="570" y="813"/>
                  </a:cubicBezTo>
                  <a:cubicBezTo>
                    <a:pt x="484" y="837"/>
                    <a:pt x="251" y="895"/>
                    <a:pt x="160" y="836"/>
                  </a:cubicBezTo>
                  <a:cubicBezTo>
                    <a:pt x="69" y="777"/>
                    <a:pt x="0" y="597"/>
                    <a:pt x="26" y="458"/>
                  </a:cubicBezTo>
                  <a:cubicBezTo>
                    <a:pt x="52" y="319"/>
                    <a:pt x="257" y="96"/>
                    <a:pt x="318" y="0"/>
                  </a:cubicBezTo>
                </a:path>
              </a:pathLst>
            </a:custGeom>
            <a:noFill/>
            <a:ln w="38100">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grpSp>
    </p:spTree>
    <p:extLst>
      <p:ext uri="{BB962C8B-B14F-4D97-AF65-F5344CB8AC3E}">
        <p14:creationId xmlns:p14="http://schemas.microsoft.com/office/powerpoint/2010/main" val="294896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542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2654215"/>
                                        </p:tgtEl>
                                        <p:attrNameLst>
                                          <p:attrName>style.visibility</p:attrName>
                                        </p:attrNameLst>
                                      </p:cBhvr>
                                      <p:to>
                                        <p:strVal val="visible"/>
                                      </p:to>
                                    </p:set>
                                    <p:animEffect transition="in" filter="wipe(up)">
                                      <p:cBhvr>
                                        <p:cTn id="11" dur="500"/>
                                        <p:tgtEl>
                                          <p:spTgt spid="2654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9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9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Arial" panose="020B0604020202020204" pitchFamily="34" charset="0"/>
            <a:cs typeface="Arial" panose="020B0604020202020204" pitchFamily="34" charset="0"/>
          </a:defRPr>
        </a:defPPr>
      </a:lstStyle>
    </a:txDef>
  </a:objectDefaults>
  <a:extraClrSchemeLst/>
</a:theme>
</file>

<file path=ppt/theme/theme35.xml><?xml version="1.0" encoding="utf-8"?>
<a:theme xmlns:a="http://schemas.openxmlformats.org/drawingml/2006/main" name="2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19852</TotalTime>
  <Words>6128</Words>
  <Application>Microsoft Office PowerPoint</Application>
  <PresentationFormat>On-screen Show (4:3)</PresentationFormat>
  <Paragraphs>1364</Paragraphs>
  <Slides>247</Slides>
  <Notes>4</Notes>
  <HiddenSlides>24</HiddenSlides>
  <MMClips>5</MMClips>
  <ScaleCrop>false</ScaleCrop>
  <HeadingPairs>
    <vt:vector size="6" baseType="variant">
      <vt:variant>
        <vt:lpstr>Theme</vt:lpstr>
      </vt:variant>
      <vt:variant>
        <vt:i4>35</vt:i4>
      </vt:variant>
      <vt:variant>
        <vt:lpstr>Embedded OLE Servers</vt:lpstr>
      </vt:variant>
      <vt:variant>
        <vt:i4>3</vt:i4>
      </vt:variant>
      <vt:variant>
        <vt:lpstr>Slide Titles</vt:lpstr>
      </vt:variant>
      <vt:variant>
        <vt:i4>247</vt:i4>
      </vt:variant>
    </vt:vector>
  </HeadingPairs>
  <TitlesOfParts>
    <vt:vector size="285" baseType="lpstr">
      <vt:lpstr>Default Design</vt:lpstr>
      <vt:lpstr>1_Default Design</vt:lpstr>
      <vt:lpstr>Office Theme</vt:lpstr>
      <vt:lpstr>2_Default Design</vt:lpstr>
      <vt:lpstr>6_Default Design</vt:lpstr>
      <vt:lpstr>8_Default Design</vt:lpstr>
      <vt:lpstr>10_Default Design</vt:lpstr>
      <vt:lpstr>11_Default Design</vt:lpstr>
      <vt:lpstr>14_Default Design</vt:lpstr>
      <vt:lpstr>13_Default Design</vt:lpstr>
      <vt:lpstr>15_Default Design</vt:lpstr>
      <vt:lpstr>17_Default Design</vt:lpstr>
      <vt:lpstr>4_Office Theme</vt:lpstr>
      <vt:lpstr>16_Default Design</vt:lpstr>
      <vt:lpstr>4_Default Design</vt:lpstr>
      <vt:lpstr>1_Office Theme</vt:lpstr>
      <vt:lpstr>20_Default Design</vt:lpstr>
      <vt:lpstr>19_Default Design</vt:lpstr>
      <vt:lpstr>21_Default Design</vt:lpstr>
      <vt:lpstr>5_Default Design</vt:lpstr>
      <vt:lpstr>7_Default Design</vt:lpstr>
      <vt:lpstr>12_Default Design</vt:lpstr>
      <vt:lpstr>18_Default Design</vt:lpstr>
      <vt:lpstr>22_Default Design</vt:lpstr>
      <vt:lpstr>23_Default Design</vt:lpstr>
      <vt:lpstr>5_Office Theme</vt:lpstr>
      <vt:lpstr>3_Default Design</vt:lpstr>
      <vt:lpstr>24_Default Design</vt:lpstr>
      <vt:lpstr>2_Office Theme</vt:lpstr>
      <vt:lpstr>3_Office Theme</vt:lpstr>
      <vt:lpstr>9_Default Design</vt:lpstr>
      <vt:lpstr>25_Default Design</vt:lpstr>
      <vt:lpstr>26_Default Design</vt:lpstr>
      <vt:lpstr>6_Office Theme</vt:lpstr>
      <vt:lpstr>27_Default Design</vt:lpstr>
      <vt:lpstr>Chart</vt:lpstr>
      <vt:lpstr>Equation</vt:lpstr>
      <vt:lpstr>Microsoft Graph Chart</vt:lpstr>
      <vt:lpstr>Acknowledgements</vt:lpstr>
      <vt:lpstr>PowerPoint File available:</vt:lpstr>
      <vt:lpstr>The “success rate”  of data collection</vt:lpstr>
      <vt:lpstr>signal vs noise</vt:lpstr>
      <vt:lpstr>signal vs noise</vt:lpstr>
      <vt:lpstr>signal vs noise</vt:lpstr>
      <vt:lpstr>signal vs noise</vt:lpstr>
      <vt:lpstr>Adding noise</vt:lpstr>
      <vt:lpstr>Adding noise</vt:lpstr>
      <vt:lpstr>Adding noise</vt:lpstr>
      <vt:lpstr>Adding noise</vt:lpstr>
      <vt:lpstr>Adding noise</vt:lpstr>
      <vt:lpstr>Adding noise</vt:lpstr>
      <vt:lpstr>MR simulation</vt:lpstr>
      <vt:lpstr>The  “threshold of solvability” is sharp!</vt:lpstr>
      <vt:lpstr>Where do photons go?</vt:lpstr>
      <vt:lpstr>Elastic scattering</vt:lpstr>
      <vt:lpstr>Elastic scattering</vt:lpstr>
      <vt:lpstr>Where do photons go?</vt:lpstr>
      <vt:lpstr>Elastic scattering</vt:lpstr>
      <vt:lpstr>Inelastic scattering</vt:lpstr>
      <vt:lpstr>Where do photons go?</vt:lpstr>
      <vt:lpstr>Where do photons go?</vt:lpstr>
      <vt:lpstr>Where do photons go?</vt:lpstr>
      <vt:lpstr>Photoelectric absorption</vt:lpstr>
      <vt:lpstr>Photoelectric absorption</vt:lpstr>
      <vt:lpstr>Fluorescence</vt:lpstr>
      <vt:lpstr>Fluorescence</vt:lpstr>
      <vt:lpstr>Metal identification</vt:lpstr>
      <vt:lpstr>Auger emission</vt:lpstr>
      <vt:lpstr>Auger emission</vt:lpstr>
      <vt:lpstr>Sample atoms</vt:lpstr>
      <vt:lpstr>Sample atoms</vt:lpstr>
      <vt:lpstr>Primary ionization</vt:lpstr>
      <vt:lpstr>Secondary ionizations</vt:lpstr>
      <vt:lpstr>Ionization track</vt:lpstr>
      <vt:lpstr>PowerPoint Presentation</vt:lpstr>
      <vt:lpstr>PowerPoint Presentation</vt:lpstr>
      <vt:lpstr>Where do photons go?</vt:lpstr>
      <vt:lpstr>Where do photons go?</vt:lpstr>
      <vt:lpstr>Where do photons go?</vt:lpstr>
      <vt:lpstr>Where do photons go?</vt:lpstr>
      <vt:lpstr>What do we want?</vt:lpstr>
      <vt:lpstr>PowerPoint Presentation</vt:lpstr>
      <vt:lpstr>What do we want?</vt:lpstr>
      <vt:lpstr>Phases</vt:lpstr>
      <vt:lpstr>And the dominant source of error is…</vt:lpstr>
      <vt:lpstr>What is “disorder”?</vt:lpstr>
      <vt:lpstr>What is “disorder”?</vt:lpstr>
      <vt:lpstr>What is “disorder”?</vt:lpstr>
      <vt:lpstr>What is “disorder”?</vt:lpstr>
      <vt:lpstr>“B” factors</vt:lpstr>
      <vt:lpstr>The B factor</vt:lpstr>
      <vt:lpstr>B factor from image analysis</vt:lpstr>
      <vt:lpstr>B factor from image analysis</vt:lpstr>
      <vt:lpstr>PowerPoint Presentation</vt:lpstr>
      <vt:lpstr>PowerPoint Presentation</vt:lpstr>
      <vt:lpstr>What Causes Disorder?</vt:lpstr>
      <vt:lpstr>What Causes Disorder?</vt:lpstr>
      <vt:lpstr>Muybridge’s galloping horse (1878)</vt:lpstr>
      <vt:lpstr>realistic “crystal” of horses</vt:lpstr>
      <vt:lpstr>average structure: galloping horse</vt:lpstr>
      <vt:lpstr>Ways to improve order</vt:lpstr>
      <vt:lpstr>What Causes Disorder?</vt:lpstr>
      <vt:lpstr>Types of radiation damage</vt:lpstr>
      <vt:lpstr>Types of radiation damage</vt:lpstr>
      <vt:lpstr>PowerPoint Presentation</vt:lpstr>
      <vt:lpstr>resolution dependence of global damage</vt:lpstr>
      <vt:lpstr>resolution dependence of global damage</vt:lpstr>
      <vt:lpstr>what the is a MGy?</vt:lpstr>
      <vt:lpstr>PowerPoint Presentation</vt:lpstr>
      <vt:lpstr>PowerPoint Presentation</vt:lpstr>
      <vt:lpstr>PowerPoint Presentation</vt:lpstr>
      <vt:lpstr>Multi-crystal strategies</vt:lpstr>
      <vt:lpstr>Specific damage</vt:lpstr>
      <vt:lpstr>Specific damage</vt:lpstr>
      <vt:lpstr>PowerPoint Presentation</vt:lpstr>
      <vt:lpstr>PowerPoint Presentation</vt:lpstr>
      <vt:lpstr>PowerPoint Presentation</vt:lpstr>
      <vt:lpstr>Life-halving concentration</vt:lpstr>
      <vt:lpstr>Life-halving concentration</vt:lpstr>
      <vt:lpstr>No Damage in the Dark!</vt:lpstr>
      <vt:lpstr>PowerPoint Presentation</vt:lpstr>
      <vt:lpstr>PowerPoint Presentation</vt:lpstr>
      <vt:lpstr>Dose slicing</vt:lpstr>
      <vt:lpstr>X-ray data are 3D!</vt:lpstr>
      <vt:lpstr>Data collection “strategy”</vt:lpstr>
      <vt:lpstr>Dose slicing: is that a spot?</vt:lpstr>
      <vt:lpstr>Dose slicing: is that a spot?</vt:lpstr>
      <vt:lpstr>Dose slicing: is that a spot?</vt:lpstr>
      <vt:lpstr>Dose slicing: is that a spot?</vt:lpstr>
      <vt:lpstr>Dose slicing: is that a spot?</vt:lpstr>
      <vt:lpstr>Dose slicing: is that a spot?</vt:lpstr>
      <vt:lpstr>What if?</vt:lpstr>
      <vt:lpstr>PowerPoint Presentation</vt:lpstr>
      <vt:lpstr>PowerPoint Presentation</vt:lpstr>
      <vt:lpstr>PowerPoint Presentation</vt:lpstr>
      <vt:lpstr>Minimum exposure time:</vt:lpstr>
      <vt:lpstr>Optimal exposure time (faint spots on CCD or IP)</vt:lpstr>
      <vt:lpstr>What Causes Disorder?</vt:lpstr>
      <vt:lpstr>PowerPoint Presentation</vt:lpstr>
      <vt:lpstr>PowerPoint Presentation</vt:lpstr>
      <vt:lpstr>PowerPoint Presentation</vt:lpstr>
      <vt:lpstr>PowerPoint Presentation</vt:lpstr>
      <vt:lpstr>PowerPoint Presentation</vt:lpstr>
      <vt:lpstr>  mosaic spread = 0 º</vt:lpstr>
      <vt:lpstr>  mosaic spread = 0.1º</vt:lpstr>
      <vt:lpstr>  mosaic spread = 0.2º</vt:lpstr>
      <vt:lpstr>  mosaic spread = 0.4º</vt:lpstr>
      <vt:lpstr>  mosaic spread = 0.6º</vt:lpstr>
      <vt:lpstr>  mosaic spread = 0.8º</vt:lpstr>
      <vt:lpstr>  mosaic spread = 1.0º</vt:lpstr>
      <vt:lpstr>  mosaic spread = 1.5º</vt:lpstr>
      <vt:lpstr>  mosaic spread = 2.0º</vt:lpstr>
      <vt:lpstr>  mosaic spread = 2.5º</vt:lpstr>
      <vt:lpstr>  mosaic spread = 3.2º</vt:lpstr>
      <vt:lpstr>  mosaic spread = 6.4º</vt:lpstr>
      <vt:lpstr>  mosaic spread = 12.8º</vt:lpstr>
      <vt:lpstr>What Causes Disorder?</vt:lpstr>
      <vt:lpstr>PowerPoint Presentation</vt:lpstr>
      <vt:lpstr>Purity is crucial!</vt:lpstr>
      <vt:lpstr>What can I improve?</vt:lpstr>
      <vt:lpstr>What Causes Disorder?</vt:lpstr>
      <vt:lpstr>What Causes Disorder?</vt:lpstr>
      <vt:lpstr>Xtal Abuse</vt:lpstr>
      <vt:lpstr>What Causes Disorder?</vt:lpstr>
      <vt:lpstr>opened drop: you have ~30 seconds!</vt:lpstr>
      <vt:lpstr>OK! OK! Now I am afraid!</vt:lpstr>
      <vt:lpstr>Basic Principles</vt:lpstr>
      <vt:lpstr>The Best Assay</vt:lpstr>
      <vt:lpstr>And the dominant source of error is…</vt:lpstr>
      <vt:lpstr>beam size vs xtal size</vt:lpstr>
      <vt:lpstr>Get thee to a  microbeam?</vt:lpstr>
      <vt:lpstr>beam size vs xtal size</vt:lpstr>
      <vt:lpstr>shoot the whole crystal</vt:lpstr>
      <vt:lpstr>shoot the whole crystal</vt:lpstr>
      <vt:lpstr>shoot the whole crystal</vt:lpstr>
      <vt:lpstr>beam size vs xtal size</vt:lpstr>
      <vt:lpstr>scattering/absorptoin “rules”:</vt:lpstr>
      <vt:lpstr>PowerPoint Presentation</vt:lpstr>
      <vt:lpstr>shoot nothing but the crystal</vt:lpstr>
      <vt:lpstr>shoot nothing but the crystal</vt:lpstr>
      <vt:lpstr>shoot nothing but the crystal</vt:lpstr>
      <vt:lpstr>shoot nothing but the crystal</vt:lpstr>
      <vt:lpstr>shoot nothing but the crystal</vt:lpstr>
      <vt:lpstr>Tipping point for µfocus:</vt:lpstr>
      <vt:lpstr>Gaussian beam</vt:lpstr>
      <vt:lpstr>Collimated beam</vt:lpstr>
      <vt:lpstr>beam size vs xtal size</vt:lpstr>
      <vt:lpstr>Background scattering</vt:lpstr>
      <vt:lpstr>Background scattering</vt:lpstr>
      <vt:lpstr>Mosquito tips cost $0.15 each</vt:lpstr>
      <vt:lpstr>Fine Slicing</vt:lpstr>
      <vt:lpstr>beam size vs xtal size</vt:lpstr>
      <vt:lpstr>The crystal rotates!</vt:lpstr>
      <vt:lpstr>The crystal rotates!</vt:lpstr>
      <vt:lpstr>avoiding overlaps</vt:lpstr>
      <vt:lpstr>avoiding overlaps</vt:lpstr>
      <vt:lpstr>avoiding overlaps</vt:lpstr>
      <vt:lpstr>avoiding overlaps</vt:lpstr>
      <vt:lpstr>One xtal, no idea? Suggested native protocol:</vt:lpstr>
      <vt:lpstr>Adding images</vt:lpstr>
      <vt:lpstr>Native Summary</vt:lpstr>
      <vt:lpstr>And the dominant source of error is…</vt:lpstr>
      <vt:lpstr>PowerPoint Presentation</vt:lpstr>
      <vt:lpstr>Riso vs dose</vt:lpstr>
      <vt:lpstr>Riso vs dose</vt:lpstr>
      <vt:lpstr>First diffraction from protein xtal</vt:lpstr>
      <vt:lpstr>Dehydration: 1934</vt:lpstr>
      <vt:lpstr>PowerPoint Presentation</vt:lpstr>
      <vt:lpstr>PowerPoint Presentation</vt:lpstr>
      <vt:lpstr>PowerPoint Presentation</vt:lpstr>
      <vt:lpstr>PowerPoint Presentation</vt:lpstr>
      <vt:lpstr>Non-isomorphism in lysozyme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Elastic deformation = non-isomorphism</vt:lpstr>
      <vt:lpstr>Elastic deformation = non-isomorphism</vt:lpstr>
      <vt:lpstr>Plastic deformation = poor diffraction</vt:lpstr>
      <vt:lpstr>Plastic deformation = poor diffraction</vt:lpstr>
      <vt:lpstr>… but does it work for membrane proteins?</vt:lpstr>
      <vt:lpstr>And the dominant source of error is…</vt:lpstr>
      <vt:lpstr>Optimal exposure time (anomalous on a PAD)</vt:lpstr>
      <vt:lpstr>PAD full vs partial</vt:lpstr>
      <vt:lpstr>Optimal exposure time (anomalous on a PAD)</vt:lpstr>
      <vt:lpstr>And the dominant source of error is…</vt:lpstr>
      <vt:lpstr>Detector calibration: 7235 eV</vt:lpstr>
      <vt:lpstr>Detector calibration: 7247 eV</vt:lpstr>
      <vt:lpstr>Gadox calibration vs energy</vt:lpstr>
      <vt:lpstr>PowerPoint Presentation</vt:lpstr>
      <vt:lpstr>Systematic error does not “average out”</vt:lpstr>
      <vt:lpstr>PowerPoint Presentation</vt:lpstr>
      <vt:lpstr>Can you count to 1,000,000 ?</vt:lpstr>
      <vt:lpstr>Fractional error</vt:lpstr>
      <vt:lpstr>PowerPoint Presentation</vt:lpstr>
      <vt:lpstr>S-SAD merging 20 xtals</vt:lpstr>
      <vt:lpstr>PowerPoint Presentation</vt:lpstr>
      <vt:lpstr>Data collection parameters:</vt:lpstr>
      <vt:lpstr>PowerPoint Presentation</vt:lpstr>
      <vt:lpstr>140-fold multiplicity</vt:lpstr>
      <vt:lpstr>140-fold multiplicity</vt:lpstr>
      <vt:lpstr>140-fold multiplicity</vt:lpstr>
      <vt:lpstr>140-fold multiplicity</vt:lpstr>
      <vt:lpstr>Discerning Na+ from Mg++</vt:lpstr>
      <vt:lpstr>140-fold multiplicity</vt:lpstr>
      <vt:lpstr>PowerPoint Presentation</vt:lpstr>
      <vt:lpstr>Phasing Summary</vt:lpstr>
      <vt:lpstr>But my reviewer says…</vt:lpstr>
      <vt:lpstr>Expected Rmerge as Iobs → 0 </vt:lpstr>
      <vt:lpstr>PowerPoint Presentation</vt:lpstr>
      <vt:lpstr>PowerPoint Presentation</vt:lpstr>
      <vt:lpstr>PowerPoint Presentation</vt:lpstr>
      <vt:lpstr>Take-home lesson:</vt:lpstr>
      <vt:lpstr>Re-indexing cheat sheet</vt:lpstr>
      <vt:lpstr>Adding noise</vt:lpstr>
      <vt:lpstr>100% SeMet incorporation</vt:lpstr>
      <vt:lpstr>100% S -Met incorporation</vt:lpstr>
      <vt:lpstr>Phase Problem: Se vs S</vt:lpstr>
      <vt:lpstr>Phase Problem: Se vs S</vt:lpstr>
      <vt:lpstr>Phase Problem: Se vs S</vt:lpstr>
      <vt:lpstr>Phase Problem: Se vs S</vt:lpstr>
      <vt:lpstr>Phase Problem: Se vs S</vt:lpstr>
      <vt:lpstr>PowerPoint Presentation</vt:lpstr>
      <vt:lpstr>PowerPoint Presentation</vt:lpstr>
      <vt:lpstr>PowerPoint Presentation</vt:lpstr>
      <vt:lpstr>PowerPoint Presentation</vt:lpstr>
      <vt:lpstr>Finding sites</vt:lpstr>
      <vt:lpstr>Finding sites</vt:lpstr>
      <vt:lpstr>Finding sites</vt:lpstr>
      <vt:lpstr>Finding sites</vt:lpstr>
      <vt:lpstr>Finding sites</vt:lpstr>
      <vt:lpstr>CCP4: aimless log</vt:lpstr>
      <vt:lpstr>CCP4: aimless log</vt:lpstr>
      <vt:lpstr>XDS: CORRECT.LP or XSCALE.LP</vt:lpstr>
      <vt:lpstr>XDS: CORRECT.LP or XSCALE.LP</vt:lpstr>
      <vt:lpstr>Major Phasing techniques</vt:lpstr>
      <vt:lpstr>Molecular Replacement</vt:lpstr>
      <vt:lpstr>Molecular Replacement</vt:lpstr>
      <vt:lpstr>Model Building</vt:lpstr>
      <vt:lpstr>Model Building</vt:lpstr>
      <vt:lpstr>Model Building</vt:lpstr>
      <vt:lpstr>Model Building</vt:lpstr>
    </vt:vector>
  </TitlesOfParts>
  <Company>Advance Light Source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Holton</dc:creator>
  <cp:lastModifiedBy>James_Holton</cp:lastModifiedBy>
  <cp:revision>170</cp:revision>
  <dcterms:created xsi:type="dcterms:W3CDTF">2011-09-30T06:31:32Z</dcterms:created>
  <dcterms:modified xsi:type="dcterms:W3CDTF">2017-11-15T17:32:11Z</dcterms:modified>
</cp:coreProperties>
</file>