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7.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8.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9.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0.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1.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2.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3.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4.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5.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6.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7.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702" r:id="rId4"/>
    <p:sldMasterId id="2147483716" r:id="rId5"/>
    <p:sldMasterId id="2147483729" r:id="rId6"/>
    <p:sldMasterId id="2147483741" r:id="rId7"/>
    <p:sldMasterId id="2147483756" r:id="rId8"/>
    <p:sldMasterId id="2147483771" r:id="rId9"/>
    <p:sldMasterId id="2147483784" r:id="rId10"/>
    <p:sldMasterId id="2147483799" r:id="rId11"/>
    <p:sldMasterId id="2147483826" r:id="rId12"/>
    <p:sldMasterId id="2147483840" r:id="rId13"/>
    <p:sldMasterId id="2147483855" r:id="rId14"/>
    <p:sldMasterId id="2147483870" r:id="rId15"/>
    <p:sldMasterId id="2147483883" r:id="rId16"/>
    <p:sldMasterId id="2147483898" r:id="rId17"/>
    <p:sldMasterId id="2147483911" r:id="rId18"/>
    <p:sldMasterId id="2147483924" r:id="rId19"/>
    <p:sldMasterId id="2147483937" r:id="rId20"/>
    <p:sldMasterId id="2147483949" r:id="rId21"/>
    <p:sldMasterId id="2147483961" r:id="rId22"/>
    <p:sldMasterId id="2147483973" r:id="rId23"/>
    <p:sldMasterId id="2147483988" r:id="rId24"/>
    <p:sldMasterId id="2147484003" r:id="rId25"/>
    <p:sldMasterId id="2147484018" r:id="rId26"/>
    <p:sldMasterId id="2147484031" r:id="rId27"/>
    <p:sldMasterId id="2147484046" r:id="rId28"/>
  </p:sldMasterIdLst>
  <p:notesMasterIdLst>
    <p:notesMasterId r:id="rId156"/>
  </p:notesMasterIdLst>
  <p:sldIdLst>
    <p:sldId id="257" r:id="rId29"/>
    <p:sldId id="258" r:id="rId30"/>
    <p:sldId id="269" r:id="rId31"/>
    <p:sldId id="275" r:id="rId32"/>
    <p:sldId id="268" r:id="rId33"/>
    <p:sldId id="271" r:id="rId34"/>
    <p:sldId id="270" r:id="rId35"/>
    <p:sldId id="272" r:id="rId36"/>
    <p:sldId id="273" r:id="rId37"/>
    <p:sldId id="274" r:id="rId38"/>
    <p:sldId id="276" r:id="rId39"/>
    <p:sldId id="277" r:id="rId40"/>
    <p:sldId id="282" r:id="rId41"/>
    <p:sldId id="278" r:id="rId42"/>
    <p:sldId id="279" r:id="rId43"/>
    <p:sldId id="280" r:id="rId44"/>
    <p:sldId id="333" r:id="rId45"/>
    <p:sldId id="336" r:id="rId46"/>
    <p:sldId id="337" r:id="rId47"/>
    <p:sldId id="328" r:id="rId48"/>
    <p:sldId id="334" r:id="rId49"/>
    <p:sldId id="335" r:id="rId50"/>
    <p:sldId id="338" r:id="rId51"/>
    <p:sldId id="387" r:id="rId52"/>
    <p:sldId id="342" r:id="rId53"/>
    <p:sldId id="345" r:id="rId54"/>
    <p:sldId id="352" r:id="rId55"/>
    <p:sldId id="348" r:id="rId56"/>
    <p:sldId id="346" r:id="rId57"/>
    <p:sldId id="347" r:id="rId58"/>
    <p:sldId id="349" r:id="rId59"/>
    <p:sldId id="350" r:id="rId60"/>
    <p:sldId id="351" r:id="rId61"/>
    <p:sldId id="353" r:id="rId62"/>
    <p:sldId id="354" r:id="rId63"/>
    <p:sldId id="389" r:id="rId64"/>
    <p:sldId id="341" r:id="rId65"/>
    <p:sldId id="395" r:id="rId66"/>
    <p:sldId id="396" r:id="rId67"/>
    <p:sldId id="390" r:id="rId68"/>
    <p:sldId id="388" r:id="rId69"/>
    <p:sldId id="330" r:id="rId70"/>
    <p:sldId id="331" r:id="rId71"/>
    <p:sldId id="343" r:id="rId72"/>
    <p:sldId id="355" r:id="rId73"/>
    <p:sldId id="356" r:id="rId74"/>
    <p:sldId id="332" r:id="rId75"/>
    <p:sldId id="265" r:id="rId76"/>
    <p:sldId id="266" r:id="rId77"/>
    <p:sldId id="262" r:id="rId78"/>
    <p:sldId id="263" r:id="rId79"/>
    <p:sldId id="385" r:id="rId80"/>
    <p:sldId id="259" r:id="rId81"/>
    <p:sldId id="283" r:id="rId82"/>
    <p:sldId id="291" r:id="rId83"/>
    <p:sldId id="292" r:id="rId84"/>
    <p:sldId id="293" r:id="rId85"/>
    <p:sldId id="294" r:id="rId86"/>
    <p:sldId id="295" r:id="rId87"/>
    <p:sldId id="290" r:id="rId88"/>
    <p:sldId id="386" r:id="rId89"/>
    <p:sldId id="297" r:id="rId90"/>
    <p:sldId id="325" r:id="rId91"/>
    <p:sldId id="298" r:id="rId92"/>
    <p:sldId id="299" r:id="rId93"/>
    <p:sldId id="304" r:id="rId94"/>
    <p:sldId id="305" r:id="rId95"/>
    <p:sldId id="306" r:id="rId96"/>
    <p:sldId id="307" r:id="rId97"/>
    <p:sldId id="308" r:id="rId98"/>
    <p:sldId id="309" r:id="rId99"/>
    <p:sldId id="310" r:id="rId100"/>
    <p:sldId id="311" r:id="rId101"/>
    <p:sldId id="312" r:id="rId102"/>
    <p:sldId id="301" r:id="rId103"/>
    <p:sldId id="300" r:id="rId104"/>
    <p:sldId id="313" r:id="rId105"/>
    <p:sldId id="357" r:id="rId106"/>
    <p:sldId id="358" r:id="rId107"/>
    <p:sldId id="359" r:id="rId108"/>
    <p:sldId id="360" r:id="rId109"/>
    <p:sldId id="314" r:id="rId110"/>
    <p:sldId id="315" r:id="rId111"/>
    <p:sldId id="316" r:id="rId112"/>
    <p:sldId id="317" r:id="rId113"/>
    <p:sldId id="318" r:id="rId114"/>
    <p:sldId id="319" r:id="rId115"/>
    <p:sldId id="320" r:id="rId116"/>
    <p:sldId id="321" r:id="rId117"/>
    <p:sldId id="322" r:id="rId118"/>
    <p:sldId id="361" r:id="rId119"/>
    <p:sldId id="363" r:id="rId120"/>
    <p:sldId id="364" r:id="rId121"/>
    <p:sldId id="365" r:id="rId122"/>
    <p:sldId id="366" r:id="rId123"/>
    <p:sldId id="362" r:id="rId124"/>
    <p:sldId id="368" r:id="rId125"/>
    <p:sldId id="367" r:id="rId126"/>
    <p:sldId id="369" r:id="rId127"/>
    <p:sldId id="370" r:id="rId128"/>
    <p:sldId id="371" r:id="rId129"/>
    <p:sldId id="372" r:id="rId130"/>
    <p:sldId id="373" r:id="rId131"/>
    <p:sldId id="374" r:id="rId132"/>
    <p:sldId id="375" r:id="rId133"/>
    <p:sldId id="376" r:id="rId134"/>
    <p:sldId id="377" r:id="rId135"/>
    <p:sldId id="378" r:id="rId136"/>
    <p:sldId id="381" r:id="rId137"/>
    <p:sldId id="382" r:id="rId138"/>
    <p:sldId id="383" r:id="rId139"/>
    <p:sldId id="380" r:id="rId140"/>
    <p:sldId id="379" r:id="rId141"/>
    <p:sldId id="384" r:id="rId142"/>
    <p:sldId id="340" r:id="rId143"/>
    <p:sldId id="394" r:id="rId144"/>
    <p:sldId id="392" r:id="rId145"/>
    <p:sldId id="393" r:id="rId146"/>
    <p:sldId id="339" r:id="rId147"/>
    <p:sldId id="285" r:id="rId148"/>
    <p:sldId id="284" r:id="rId149"/>
    <p:sldId id="323" r:id="rId150"/>
    <p:sldId id="286" r:id="rId151"/>
    <p:sldId id="287" r:id="rId152"/>
    <p:sldId id="288" r:id="rId153"/>
    <p:sldId id="289" r:id="rId154"/>
    <p:sldId id="324" r:id="rId1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420" y="-102"/>
      </p:cViewPr>
      <p:guideLst>
        <p:guide orient="horz" pos="2160"/>
        <p:guide pos="2880"/>
      </p:guideLst>
    </p:cSldViewPr>
  </p:slideViewPr>
  <p:notesTextViewPr>
    <p:cViewPr>
      <p:scale>
        <a:sx n="1" d="1"/>
        <a:sy n="1" d="1"/>
      </p:scale>
      <p:origin x="0" y="0"/>
    </p:cViewPr>
  </p:notesTextViewPr>
  <p:sorterViewPr>
    <p:cViewPr>
      <p:scale>
        <a:sx n="68" d="100"/>
        <a:sy n="68" d="100"/>
      </p:scale>
      <p:origin x="0" y="166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38" Type="http://schemas.openxmlformats.org/officeDocument/2006/relationships/slide" Target="slides/slide110.xml"/><Relationship Id="rId154" Type="http://schemas.openxmlformats.org/officeDocument/2006/relationships/slide" Target="slides/slide126.xml"/><Relationship Id="rId159"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144" Type="http://schemas.openxmlformats.org/officeDocument/2006/relationships/slide" Target="slides/slide116.xml"/><Relationship Id="rId149"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160" Type="http://schemas.openxmlformats.org/officeDocument/2006/relationships/tableStyles" Target="tableStyle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slide" Target="slides/slide122.xml"/><Relationship Id="rId155" Type="http://schemas.openxmlformats.org/officeDocument/2006/relationships/slide" Target="slides/slide12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slide" Target="slides/slide83.xml"/><Relationship Id="rId132" Type="http://schemas.openxmlformats.org/officeDocument/2006/relationships/slide" Target="slides/slide104.xml"/><Relationship Id="rId140" Type="http://schemas.openxmlformats.org/officeDocument/2006/relationships/slide" Target="slides/slide112.xml"/><Relationship Id="rId145" Type="http://schemas.openxmlformats.org/officeDocument/2006/relationships/slide" Target="slides/slide117.xml"/><Relationship Id="rId153" Type="http://schemas.openxmlformats.org/officeDocument/2006/relationships/slide" Target="slides/slide1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slide" Target="slides/slide86.xml"/><Relationship Id="rId119" Type="http://schemas.openxmlformats.org/officeDocument/2006/relationships/slide" Target="slides/slide91.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30" Type="http://schemas.openxmlformats.org/officeDocument/2006/relationships/slide" Target="slides/slide102.xml"/><Relationship Id="rId135" Type="http://schemas.openxmlformats.org/officeDocument/2006/relationships/slide" Target="slides/slide107.xml"/><Relationship Id="rId143" Type="http://schemas.openxmlformats.org/officeDocument/2006/relationships/slide" Target="slides/slide115.xml"/><Relationship Id="rId148" Type="http://schemas.openxmlformats.org/officeDocument/2006/relationships/slide" Target="slides/slide120.xml"/><Relationship Id="rId151" Type="http://schemas.openxmlformats.org/officeDocument/2006/relationships/slide" Target="slides/slide123.xml"/><Relationship Id="rId15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presProps" Target="presProps.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658D23-6588-475B-B4BB-DCC18E57E211}" type="datetimeFigureOut">
              <a:rPr lang="en-US" smtClean="0"/>
              <a:t>11/29/2016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BBB293-9159-4ADD-BA93-091464F2D668}" type="slidenum">
              <a:rPr lang="en-US" smtClean="0"/>
              <a:t>‹#›</a:t>
            </a:fld>
            <a:endParaRPr lang="en-US"/>
          </a:p>
        </p:txBody>
      </p:sp>
    </p:spTree>
    <p:extLst>
      <p:ext uri="{BB962C8B-B14F-4D97-AF65-F5344CB8AC3E}">
        <p14:creationId xmlns:p14="http://schemas.microsoft.com/office/powerpoint/2010/main" val="2832190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D43FAF-5978-4480-ABA8-F6B369532A6D}" type="slidenum">
              <a:rPr lang="en-US" altLang="en-US">
                <a:solidFill>
                  <a:prstClr val="black"/>
                </a:solidFill>
              </a:rPr>
              <a:pPr/>
              <a:t>45</a:t>
            </a:fld>
            <a:endParaRPr lang="en-US" alt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6BFD6-14DA-4CEF-A5D4-B8212AD69BEA}" type="slidenum">
              <a:rPr lang="en-US" altLang="en-US">
                <a:solidFill>
                  <a:prstClr val="black"/>
                </a:solidFill>
              </a:rPr>
              <a:pPr/>
              <a:t>46</a:t>
            </a:fld>
            <a:endParaRPr lang="en-US" altLang="en-US">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Comparision</a:t>
            </a:r>
            <a:r>
              <a:rPr lang="en-US" dirty="0" smtClean="0"/>
              <a:t> of SHSSS measured</a:t>
            </a:r>
            <a:r>
              <a:rPr lang="en-US" baseline="0" dirty="0" smtClean="0"/>
              <a:t> by the detector-shift experiment on three different detectors:</a:t>
            </a:r>
          </a:p>
          <a:p>
            <a:r>
              <a:rPr lang="en-US" baseline="0" dirty="0" smtClean="0"/>
              <a:t>The Q315R in ALS 8.3.1</a:t>
            </a:r>
          </a:p>
          <a:p>
            <a:r>
              <a:rPr lang="en-US" baseline="0" dirty="0" smtClean="0"/>
              <a:t>The first Pilatus detector at the Swiss Light </a:t>
            </a:r>
            <a:r>
              <a:rPr lang="en-US" baseline="0" dirty="0" err="1" smtClean="0"/>
              <a:t>Soruce</a:t>
            </a:r>
            <a:endParaRPr lang="en-US" baseline="0" dirty="0" smtClean="0"/>
          </a:p>
          <a:p>
            <a:r>
              <a:rPr lang="en-US" baseline="0" dirty="0" smtClean="0"/>
              <a:t>A newer Pilatus detector at Stanford</a:t>
            </a:r>
          </a:p>
          <a:p>
            <a:r>
              <a:rPr lang="en-US" baseline="0" dirty="0" smtClean="0"/>
              <a:t>Improvements in calibration technology have finally made</a:t>
            </a:r>
          </a:p>
          <a:p>
            <a:r>
              <a:rPr lang="en-US" baseline="0" dirty="0" smtClean="0"/>
              <a:t>Pilatus competitive with calibration on CCDs</a:t>
            </a:r>
            <a:endParaRPr lang="en-US" dirty="0"/>
          </a:p>
        </p:txBody>
      </p:sp>
      <p:sp>
        <p:nvSpPr>
          <p:cNvPr id="4" name="Slide Number Placeholder 3"/>
          <p:cNvSpPr>
            <a:spLocks noGrp="1"/>
          </p:cNvSpPr>
          <p:nvPr>
            <p:ph type="sldNum" sz="quarter" idx="10"/>
          </p:nvPr>
        </p:nvSpPr>
        <p:spPr/>
        <p:txBody>
          <a:bodyPr/>
          <a:lstStyle/>
          <a:p>
            <a:fld id="{EA33ECF7-4F5A-4DEE-980E-7B8F3657E8D5}"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686601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991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23203419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5204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12291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31297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79704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93674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71185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91814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11/29/2016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178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11/29/2016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55683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11/29/2016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804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725725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59288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62138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73645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55207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72469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9193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3584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42400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96774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525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8482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1399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935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7726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7326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6663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62060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0835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9643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318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4057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5015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7470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11508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51559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88844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78719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82797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85147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4940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72149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9160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1219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732730-DA92-462A-8A5C-1E6B09BE7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21209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51717A-995E-4022-8565-0297D5B06B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242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92078-B0C5-4597-BC6F-A8EFAB27D1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5577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8DE802-424E-429C-8778-EB9CBDA005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7370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7DF045-072F-49F9-9164-AD6785F8CD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85207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BEBB2B-07FF-4390-BB17-79FDB26CC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99801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F77347B-FB35-4FC9-99AF-CE978D7D3D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1605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2CAD56-639C-4927-879E-E5D0650A2A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77653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0410D8-945E-4346-83D9-6B1225E53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64819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8FE541-CE77-47CB-898E-A5F36D0437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57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9855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EF58A-C7C0-4D3D-9A47-96C645EFB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21361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2BE5CDA-6CA5-4DBB-857E-2C58CA1FAC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01734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5128462-1F85-457C-BC85-9D2C3937EA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5984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26985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9803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56093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20644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41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48879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200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9174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39781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73546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69558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97045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45291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2027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82503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09129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7141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435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4704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96118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6063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8765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42377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94080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85686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0532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08519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36049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5086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6076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4997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938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2510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1542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8670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7772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2479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2168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2744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380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9187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2313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9990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5896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93726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35412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6884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68695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5473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07930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974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772468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0000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8325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38026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029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48419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7438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96381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91299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A6CC4F3-3412-4FEE-9A36-7939AA787471}" type="slidenum">
              <a:rPr lang="en-US"/>
              <a:pPr>
                <a:defRPr/>
              </a:pPr>
              <a:t>‹#›</a:t>
            </a:fld>
            <a:endParaRPr lang="en-US"/>
          </a:p>
        </p:txBody>
      </p:sp>
    </p:spTree>
    <p:extLst>
      <p:ext uri="{BB962C8B-B14F-4D97-AF65-F5344CB8AC3E}">
        <p14:creationId xmlns:p14="http://schemas.microsoft.com/office/powerpoint/2010/main" val="22584459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ECB8D8B-E8C0-42FF-BC1D-5DB0D33E9BA8}" type="slidenum">
              <a:rPr lang="en-US"/>
              <a:pPr>
                <a:defRPr/>
              </a:pPr>
              <a:t>‹#›</a:t>
            </a:fld>
            <a:endParaRPr lang="en-US"/>
          </a:p>
        </p:txBody>
      </p:sp>
    </p:spTree>
    <p:extLst>
      <p:ext uri="{BB962C8B-B14F-4D97-AF65-F5344CB8AC3E}">
        <p14:creationId xmlns:p14="http://schemas.microsoft.com/office/powerpoint/2010/main" val="21841522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FB56D11-617D-40B6-831E-A5DFAAE2A394}" type="slidenum">
              <a:rPr lang="en-US"/>
              <a:pPr>
                <a:defRPr/>
              </a:pPr>
              <a:t>‹#›</a:t>
            </a:fld>
            <a:endParaRPr lang="en-US"/>
          </a:p>
        </p:txBody>
      </p:sp>
    </p:spTree>
    <p:extLst>
      <p:ext uri="{BB962C8B-B14F-4D97-AF65-F5344CB8AC3E}">
        <p14:creationId xmlns:p14="http://schemas.microsoft.com/office/powerpoint/2010/main" val="215895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9699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5CFD3938-F854-432A-89B3-E7217EE15EF5}" type="slidenum">
              <a:rPr lang="en-US"/>
              <a:pPr>
                <a:defRPr/>
              </a:pPr>
              <a:t>‹#›</a:t>
            </a:fld>
            <a:endParaRPr lang="en-US"/>
          </a:p>
        </p:txBody>
      </p:sp>
    </p:spTree>
    <p:extLst>
      <p:ext uri="{BB962C8B-B14F-4D97-AF65-F5344CB8AC3E}">
        <p14:creationId xmlns:p14="http://schemas.microsoft.com/office/powerpoint/2010/main" val="36700408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E3FF3A1C-1F8D-44B6-9AFF-B5369AC2A498}" type="slidenum">
              <a:rPr lang="en-US"/>
              <a:pPr>
                <a:defRPr/>
              </a:pPr>
              <a:t>‹#›</a:t>
            </a:fld>
            <a:endParaRPr lang="en-US"/>
          </a:p>
        </p:txBody>
      </p:sp>
    </p:spTree>
    <p:extLst>
      <p:ext uri="{BB962C8B-B14F-4D97-AF65-F5344CB8AC3E}">
        <p14:creationId xmlns:p14="http://schemas.microsoft.com/office/powerpoint/2010/main" val="19726439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82C7ECE-4F6B-4587-A406-AE75D037F022}" type="slidenum">
              <a:rPr lang="en-US"/>
              <a:pPr>
                <a:defRPr/>
              </a:pPr>
              <a:t>‹#›</a:t>
            </a:fld>
            <a:endParaRPr lang="en-US"/>
          </a:p>
        </p:txBody>
      </p:sp>
    </p:spTree>
    <p:extLst>
      <p:ext uri="{BB962C8B-B14F-4D97-AF65-F5344CB8AC3E}">
        <p14:creationId xmlns:p14="http://schemas.microsoft.com/office/powerpoint/2010/main" val="4586082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E9F76053-90E8-4E6B-B202-A8AE84D4BF2C}" type="slidenum">
              <a:rPr lang="en-US"/>
              <a:pPr>
                <a:defRPr/>
              </a:pPr>
              <a:t>‹#›</a:t>
            </a:fld>
            <a:endParaRPr lang="en-US"/>
          </a:p>
        </p:txBody>
      </p:sp>
    </p:spTree>
    <p:extLst>
      <p:ext uri="{BB962C8B-B14F-4D97-AF65-F5344CB8AC3E}">
        <p14:creationId xmlns:p14="http://schemas.microsoft.com/office/powerpoint/2010/main" val="16009633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F9709CD-0895-402A-BC44-7C8016F95B6C}" type="slidenum">
              <a:rPr lang="en-US"/>
              <a:pPr>
                <a:defRPr/>
              </a:pPr>
              <a:t>‹#›</a:t>
            </a:fld>
            <a:endParaRPr lang="en-US"/>
          </a:p>
        </p:txBody>
      </p:sp>
    </p:spTree>
    <p:extLst>
      <p:ext uri="{BB962C8B-B14F-4D97-AF65-F5344CB8AC3E}">
        <p14:creationId xmlns:p14="http://schemas.microsoft.com/office/powerpoint/2010/main" val="22832382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45146DC-E973-4974-A46A-C9AB084209D3}" type="slidenum">
              <a:rPr lang="en-US"/>
              <a:pPr>
                <a:defRPr/>
              </a:pPr>
              <a:t>‹#›</a:t>
            </a:fld>
            <a:endParaRPr lang="en-US"/>
          </a:p>
        </p:txBody>
      </p:sp>
    </p:spTree>
    <p:extLst>
      <p:ext uri="{BB962C8B-B14F-4D97-AF65-F5344CB8AC3E}">
        <p14:creationId xmlns:p14="http://schemas.microsoft.com/office/powerpoint/2010/main" val="32010065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113A0EA-AC4D-4716-B811-B6ED9F4CE3E8}" type="slidenum">
              <a:rPr lang="en-US"/>
              <a:pPr>
                <a:defRPr/>
              </a:pPr>
              <a:t>‹#›</a:t>
            </a:fld>
            <a:endParaRPr lang="en-US"/>
          </a:p>
        </p:txBody>
      </p:sp>
    </p:spTree>
    <p:extLst>
      <p:ext uri="{BB962C8B-B14F-4D97-AF65-F5344CB8AC3E}">
        <p14:creationId xmlns:p14="http://schemas.microsoft.com/office/powerpoint/2010/main" val="18874274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587C6D6-9D28-4E9E-90BF-B54B8F7AFF0F}" type="slidenum">
              <a:rPr lang="en-US"/>
              <a:pPr>
                <a:defRPr/>
              </a:pPr>
              <a:t>‹#›</a:t>
            </a:fld>
            <a:endParaRPr lang="en-US"/>
          </a:p>
        </p:txBody>
      </p:sp>
    </p:spTree>
    <p:extLst>
      <p:ext uri="{BB962C8B-B14F-4D97-AF65-F5344CB8AC3E}">
        <p14:creationId xmlns:p14="http://schemas.microsoft.com/office/powerpoint/2010/main" val="22327375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chemeClr val="tx1"/>
                </a:solidFill>
                <a:latin typeface="Arial"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solidFill>
                  <a:schemeClr val="tx1"/>
                </a:solidFill>
                <a:latin typeface="Arial"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latin typeface="Arial" charset="0"/>
              </a:defRPr>
            </a:lvl1pPr>
          </a:lstStyle>
          <a:p>
            <a:pPr>
              <a:defRPr/>
            </a:pPr>
            <a:fld id="{5C3B25CE-ACD8-46FB-A5B4-F2D5573284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1357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423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0852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8772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3511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1875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2438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685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3620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5948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787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9326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268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9855389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0999338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977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9536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9135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4591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9195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8943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6545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8493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720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90118465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366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70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2915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7403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29564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5208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9244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2373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2273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331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1315728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4921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8169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7400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0527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5935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53968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3528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5456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1079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621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3983288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0098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0995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0864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0451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97690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5895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1275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5382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20896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672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96191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8774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9359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7339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068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0729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6041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77550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70969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0103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2683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315967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86082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929948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85084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82426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9042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245885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36418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354273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07623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9622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94419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81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7609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1788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476086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342484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15885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85016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820771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61923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345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t>11/29/2016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221628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70356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40994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07090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376408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43855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608506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41114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590096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51494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39390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9570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26536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1566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76171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086816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40193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074030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124455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81313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8956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A6CC4F3-3412-4FEE-9A36-7939AA787471}" type="slidenum">
              <a:rPr lang="en-US"/>
              <a:pPr>
                <a:defRPr/>
              </a:pPr>
              <a:t>‹#›</a:t>
            </a:fld>
            <a:endParaRPr lang="en-US"/>
          </a:p>
        </p:txBody>
      </p:sp>
    </p:spTree>
    <p:extLst>
      <p:ext uri="{BB962C8B-B14F-4D97-AF65-F5344CB8AC3E}">
        <p14:creationId xmlns:p14="http://schemas.microsoft.com/office/powerpoint/2010/main" val="72454508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ECB8D8B-E8C0-42FF-BC1D-5DB0D33E9BA8}" type="slidenum">
              <a:rPr lang="en-US"/>
              <a:pPr>
                <a:defRPr/>
              </a:pPr>
              <a:t>‹#›</a:t>
            </a:fld>
            <a:endParaRPr lang="en-US"/>
          </a:p>
        </p:txBody>
      </p:sp>
    </p:spTree>
    <p:extLst>
      <p:ext uri="{BB962C8B-B14F-4D97-AF65-F5344CB8AC3E}">
        <p14:creationId xmlns:p14="http://schemas.microsoft.com/office/powerpoint/2010/main" val="295423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723291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FB56D11-617D-40B6-831E-A5DFAAE2A394}" type="slidenum">
              <a:rPr lang="en-US"/>
              <a:pPr>
                <a:defRPr/>
              </a:pPr>
              <a:t>‹#›</a:t>
            </a:fld>
            <a:endParaRPr lang="en-US"/>
          </a:p>
        </p:txBody>
      </p:sp>
    </p:spTree>
    <p:extLst>
      <p:ext uri="{BB962C8B-B14F-4D97-AF65-F5344CB8AC3E}">
        <p14:creationId xmlns:p14="http://schemas.microsoft.com/office/powerpoint/2010/main" val="19013557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5CFD3938-F854-432A-89B3-E7217EE15EF5}" type="slidenum">
              <a:rPr lang="en-US"/>
              <a:pPr>
                <a:defRPr/>
              </a:pPr>
              <a:t>‹#›</a:t>
            </a:fld>
            <a:endParaRPr lang="en-US"/>
          </a:p>
        </p:txBody>
      </p:sp>
    </p:spTree>
    <p:extLst>
      <p:ext uri="{BB962C8B-B14F-4D97-AF65-F5344CB8AC3E}">
        <p14:creationId xmlns:p14="http://schemas.microsoft.com/office/powerpoint/2010/main" val="39399635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E3FF3A1C-1F8D-44B6-9AFF-B5369AC2A498}" type="slidenum">
              <a:rPr lang="en-US"/>
              <a:pPr>
                <a:defRPr/>
              </a:pPr>
              <a:t>‹#›</a:t>
            </a:fld>
            <a:endParaRPr lang="en-US"/>
          </a:p>
        </p:txBody>
      </p:sp>
    </p:spTree>
    <p:extLst>
      <p:ext uri="{BB962C8B-B14F-4D97-AF65-F5344CB8AC3E}">
        <p14:creationId xmlns:p14="http://schemas.microsoft.com/office/powerpoint/2010/main" val="61833665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82C7ECE-4F6B-4587-A406-AE75D037F022}" type="slidenum">
              <a:rPr lang="en-US"/>
              <a:pPr>
                <a:defRPr/>
              </a:pPr>
              <a:t>‹#›</a:t>
            </a:fld>
            <a:endParaRPr lang="en-US"/>
          </a:p>
        </p:txBody>
      </p:sp>
    </p:spTree>
    <p:extLst>
      <p:ext uri="{BB962C8B-B14F-4D97-AF65-F5344CB8AC3E}">
        <p14:creationId xmlns:p14="http://schemas.microsoft.com/office/powerpoint/2010/main" val="31842674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E9F76053-90E8-4E6B-B202-A8AE84D4BF2C}" type="slidenum">
              <a:rPr lang="en-US"/>
              <a:pPr>
                <a:defRPr/>
              </a:pPr>
              <a:t>‹#›</a:t>
            </a:fld>
            <a:endParaRPr lang="en-US"/>
          </a:p>
        </p:txBody>
      </p:sp>
    </p:spTree>
    <p:extLst>
      <p:ext uri="{BB962C8B-B14F-4D97-AF65-F5344CB8AC3E}">
        <p14:creationId xmlns:p14="http://schemas.microsoft.com/office/powerpoint/2010/main" val="52436076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F9709CD-0895-402A-BC44-7C8016F95B6C}" type="slidenum">
              <a:rPr lang="en-US"/>
              <a:pPr>
                <a:defRPr/>
              </a:pPr>
              <a:t>‹#›</a:t>
            </a:fld>
            <a:endParaRPr lang="en-US"/>
          </a:p>
        </p:txBody>
      </p:sp>
    </p:spTree>
    <p:extLst>
      <p:ext uri="{BB962C8B-B14F-4D97-AF65-F5344CB8AC3E}">
        <p14:creationId xmlns:p14="http://schemas.microsoft.com/office/powerpoint/2010/main" val="38356311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45146DC-E973-4974-A46A-C9AB084209D3}" type="slidenum">
              <a:rPr lang="en-US"/>
              <a:pPr>
                <a:defRPr/>
              </a:pPr>
              <a:t>‹#›</a:t>
            </a:fld>
            <a:endParaRPr lang="en-US"/>
          </a:p>
        </p:txBody>
      </p:sp>
    </p:spTree>
    <p:extLst>
      <p:ext uri="{BB962C8B-B14F-4D97-AF65-F5344CB8AC3E}">
        <p14:creationId xmlns:p14="http://schemas.microsoft.com/office/powerpoint/2010/main" val="16843375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113A0EA-AC4D-4716-B811-B6ED9F4CE3E8}" type="slidenum">
              <a:rPr lang="en-US"/>
              <a:pPr>
                <a:defRPr/>
              </a:pPr>
              <a:t>‹#›</a:t>
            </a:fld>
            <a:endParaRPr lang="en-US"/>
          </a:p>
        </p:txBody>
      </p:sp>
    </p:spTree>
    <p:extLst>
      <p:ext uri="{BB962C8B-B14F-4D97-AF65-F5344CB8AC3E}">
        <p14:creationId xmlns:p14="http://schemas.microsoft.com/office/powerpoint/2010/main" val="32000368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587C6D6-9D28-4E9E-90BF-B54B8F7AFF0F}" type="slidenum">
              <a:rPr lang="en-US"/>
              <a:pPr>
                <a:defRPr/>
              </a:pPr>
              <a:t>‹#›</a:t>
            </a:fld>
            <a:endParaRPr lang="en-US"/>
          </a:p>
        </p:txBody>
      </p:sp>
    </p:spTree>
    <p:extLst>
      <p:ext uri="{BB962C8B-B14F-4D97-AF65-F5344CB8AC3E}">
        <p14:creationId xmlns:p14="http://schemas.microsoft.com/office/powerpoint/2010/main" val="40660938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chemeClr val="tx1"/>
                </a:solidFill>
                <a:latin typeface="Arial"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solidFill>
                  <a:schemeClr val="tx1"/>
                </a:solidFill>
                <a:latin typeface="Arial"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latin typeface="Arial" charset="0"/>
              </a:defRPr>
            </a:lvl1pPr>
          </a:lstStyle>
          <a:p>
            <a:pPr>
              <a:defRPr/>
            </a:pPr>
            <a:fld id="{5C3B25CE-ACD8-46FB-A5B4-F2D5573284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387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77334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11856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36208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23202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43438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128884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42827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26654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60193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810258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6634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349064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70691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54973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40912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14640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94CB10C-2C8A-4848-B813-192BDABA641A}" type="slidenum">
              <a:rPr lang="en-US"/>
              <a:pPr>
                <a:defRPr/>
              </a:pPr>
              <a:t>‹#›</a:t>
            </a:fld>
            <a:endParaRPr lang="en-US"/>
          </a:p>
        </p:txBody>
      </p:sp>
    </p:spTree>
    <p:extLst>
      <p:ext uri="{BB962C8B-B14F-4D97-AF65-F5344CB8AC3E}">
        <p14:creationId xmlns:p14="http://schemas.microsoft.com/office/powerpoint/2010/main" val="146664409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85C3A7A-43D7-4389-B635-48DBFEAEC14B}" type="slidenum">
              <a:rPr lang="en-US"/>
              <a:pPr>
                <a:defRPr/>
              </a:pPr>
              <a:t>‹#›</a:t>
            </a:fld>
            <a:endParaRPr lang="en-US"/>
          </a:p>
        </p:txBody>
      </p:sp>
    </p:spTree>
    <p:extLst>
      <p:ext uri="{BB962C8B-B14F-4D97-AF65-F5344CB8AC3E}">
        <p14:creationId xmlns:p14="http://schemas.microsoft.com/office/powerpoint/2010/main" val="2417236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59276A8-86B8-4CE9-AF98-A6CD2CDF1B32}" type="slidenum">
              <a:rPr lang="en-US"/>
              <a:pPr>
                <a:defRPr/>
              </a:pPr>
              <a:t>‹#›</a:t>
            </a:fld>
            <a:endParaRPr lang="en-US"/>
          </a:p>
        </p:txBody>
      </p:sp>
    </p:spTree>
    <p:extLst>
      <p:ext uri="{BB962C8B-B14F-4D97-AF65-F5344CB8AC3E}">
        <p14:creationId xmlns:p14="http://schemas.microsoft.com/office/powerpoint/2010/main" val="75183183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49D0E1F-222C-4BB3-B471-D5B11F66F0E8}" type="slidenum">
              <a:rPr lang="en-US"/>
              <a:pPr>
                <a:defRPr/>
              </a:pPr>
              <a:t>‹#›</a:t>
            </a:fld>
            <a:endParaRPr lang="en-US"/>
          </a:p>
        </p:txBody>
      </p:sp>
    </p:spTree>
    <p:extLst>
      <p:ext uri="{BB962C8B-B14F-4D97-AF65-F5344CB8AC3E}">
        <p14:creationId xmlns:p14="http://schemas.microsoft.com/office/powerpoint/2010/main" val="262300871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DA548F1-6216-4A47-96FC-156682B5CE62}" type="slidenum">
              <a:rPr lang="en-US"/>
              <a:pPr>
                <a:defRPr/>
              </a:pPr>
              <a:t>‹#›</a:t>
            </a:fld>
            <a:endParaRPr lang="en-US"/>
          </a:p>
        </p:txBody>
      </p:sp>
    </p:spTree>
    <p:extLst>
      <p:ext uri="{BB962C8B-B14F-4D97-AF65-F5344CB8AC3E}">
        <p14:creationId xmlns:p14="http://schemas.microsoft.com/office/powerpoint/2010/main" val="37754813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39F06DB5-C017-49FC-9E5F-AAA923E20CB5}" type="slidenum">
              <a:rPr lang="en-US"/>
              <a:pPr>
                <a:defRPr/>
              </a:pPr>
              <a:t>‹#›</a:t>
            </a:fld>
            <a:endParaRPr lang="en-US"/>
          </a:p>
        </p:txBody>
      </p:sp>
    </p:spTree>
    <p:extLst>
      <p:ext uri="{BB962C8B-B14F-4D97-AF65-F5344CB8AC3E}">
        <p14:creationId xmlns:p14="http://schemas.microsoft.com/office/powerpoint/2010/main" val="1220167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24970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1B24E1E1-5E38-4F28-AF6A-A83961E49490}" type="slidenum">
              <a:rPr lang="en-US"/>
              <a:pPr>
                <a:defRPr/>
              </a:pPr>
              <a:t>‹#›</a:t>
            </a:fld>
            <a:endParaRPr lang="en-US"/>
          </a:p>
        </p:txBody>
      </p:sp>
    </p:spTree>
    <p:extLst>
      <p:ext uri="{BB962C8B-B14F-4D97-AF65-F5344CB8AC3E}">
        <p14:creationId xmlns:p14="http://schemas.microsoft.com/office/powerpoint/2010/main" val="11805316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2A1CEE5-EA43-43F9-8F25-8977BE9CC4E0}" type="slidenum">
              <a:rPr lang="en-US"/>
              <a:pPr>
                <a:defRPr/>
              </a:pPr>
              <a:t>‹#›</a:t>
            </a:fld>
            <a:endParaRPr lang="en-US"/>
          </a:p>
        </p:txBody>
      </p:sp>
    </p:spTree>
    <p:extLst>
      <p:ext uri="{BB962C8B-B14F-4D97-AF65-F5344CB8AC3E}">
        <p14:creationId xmlns:p14="http://schemas.microsoft.com/office/powerpoint/2010/main" val="335399635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94B5B23-D171-4CD8-8D50-BC5CB8846784}" type="slidenum">
              <a:rPr lang="en-US"/>
              <a:pPr>
                <a:defRPr/>
              </a:pPr>
              <a:t>‹#›</a:t>
            </a:fld>
            <a:endParaRPr lang="en-US"/>
          </a:p>
        </p:txBody>
      </p:sp>
    </p:spTree>
    <p:extLst>
      <p:ext uri="{BB962C8B-B14F-4D97-AF65-F5344CB8AC3E}">
        <p14:creationId xmlns:p14="http://schemas.microsoft.com/office/powerpoint/2010/main" val="26055551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0C02CCF-5C21-466D-A759-827D11497561}" type="slidenum">
              <a:rPr lang="en-US"/>
              <a:pPr>
                <a:defRPr/>
              </a:pPr>
              <a:t>‹#›</a:t>
            </a:fld>
            <a:endParaRPr lang="en-US"/>
          </a:p>
        </p:txBody>
      </p:sp>
    </p:spTree>
    <p:extLst>
      <p:ext uri="{BB962C8B-B14F-4D97-AF65-F5344CB8AC3E}">
        <p14:creationId xmlns:p14="http://schemas.microsoft.com/office/powerpoint/2010/main" val="90632195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851370E-1DF7-40C1-87B3-E29C7760054B}" type="slidenum">
              <a:rPr lang="en-US"/>
              <a:pPr>
                <a:defRPr/>
              </a:pPr>
              <a:t>‹#›</a:t>
            </a:fld>
            <a:endParaRPr lang="en-US"/>
          </a:p>
        </p:txBody>
      </p:sp>
    </p:spTree>
    <p:extLst>
      <p:ext uri="{BB962C8B-B14F-4D97-AF65-F5344CB8AC3E}">
        <p14:creationId xmlns:p14="http://schemas.microsoft.com/office/powerpoint/2010/main" val="177748635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8FBAF889-81DD-4B70-A619-FC153BCBC672}" type="slidenum">
              <a:rPr lang="en-US"/>
              <a:pPr>
                <a:defRPr/>
              </a:pPr>
              <a:t>‹#›</a:t>
            </a:fld>
            <a:endParaRPr lang="en-US"/>
          </a:p>
        </p:txBody>
      </p:sp>
    </p:spTree>
    <p:extLst>
      <p:ext uri="{BB962C8B-B14F-4D97-AF65-F5344CB8AC3E}">
        <p14:creationId xmlns:p14="http://schemas.microsoft.com/office/powerpoint/2010/main" val="148536960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E388696-8DDA-4D75-AECB-3AF789E6C621}" type="slidenum">
              <a:rPr lang="en-US"/>
              <a:pPr>
                <a:defRPr/>
              </a:pPr>
              <a:t>‹#›</a:t>
            </a:fld>
            <a:endParaRPr lang="en-US"/>
          </a:p>
        </p:txBody>
      </p:sp>
    </p:spTree>
    <p:extLst>
      <p:ext uri="{BB962C8B-B14F-4D97-AF65-F5344CB8AC3E}">
        <p14:creationId xmlns:p14="http://schemas.microsoft.com/office/powerpoint/2010/main" val="2085217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3488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97589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3303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61B9A-97F6-4481-B4CE-035894CE4BB3}" type="slidenum">
              <a:rPr lang="en-US"/>
              <a:pPr>
                <a:defRPr/>
              </a:pPr>
              <a:t>‹#›</a:t>
            </a:fld>
            <a:endParaRPr lang="en-US"/>
          </a:p>
        </p:txBody>
      </p:sp>
    </p:spTree>
    <p:extLst>
      <p:ext uri="{BB962C8B-B14F-4D97-AF65-F5344CB8AC3E}">
        <p14:creationId xmlns:p14="http://schemas.microsoft.com/office/powerpoint/2010/main" val="164834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t>11/29/2016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790170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C0B9C4-9253-48D7-A240-E31C18B2BC58}" type="slidenum">
              <a:rPr lang="en-US"/>
              <a:pPr>
                <a:defRPr/>
              </a:pPr>
              <a:t>‹#›</a:t>
            </a:fld>
            <a:endParaRPr lang="en-US"/>
          </a:p>
        </p:txBody>
      </p:sp>
    </p:spTree>
    <p:extLst>
      <p:ext uri="{BB962C8B-B14F-4D97-AF65-F5344CB8AC3E}">
        <p14:creationId xmlns:p14="http://schemas.microsoft.com/office/powerpoint/2010/main" val="151609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EF72CC-6155-4C84-99C1-ED1D4111395E}" type="slidenum">
              <a:rPr lang="en-US"/>
              <a:pPr>
                <a:defRPr/>
              </a:pPr>
              <a:t>‹#›</a:t>
            </a:fld>
            <a:endParaRPr lang="en-US"/>
          </a:p>
        </p:txBody>
      </p:sp>
    </p:spTree>
    <p:extLst>
      <p:ext uri="{BB962C8B-B14F-4D97-AF65-F5344CB8AC3E}">
        <p14:creationId xmlns:p14="http://schemas.microsoft.com/office/powerpoint/2010/main" val="9732916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DE478C-D417-44CB-94C9-BAC26F6E6E17}" type="slidenum">
              <a:rPr lang="en-US"/>
              <a:pPr>
                <a:defRPr/>
              </a:pPr>
              <a:t>‹#›</a:t>
            </a:fld>
            <a:endParaRPr lang="en-US"/>
          </a:p>
        </p:txBody>
      </p:sp>
    </p:spTree>
    <p:extLst>
      <p:ext uri="{BB962C8B-B14F-4D97-AF65-F5344CB8AC3E}">
        <p14:creationId xmlns:p14="http://schemas.microsoft.com/office/powerpoint/2010/main" val="3976234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B785EB-9148-4275-9BC9-7CAEF199D2AF}" type="slidenum">
              <a:rPr lang="en-US"/>
              <a:pPr>
                <a:defRPr/>
              </a:pPr>
              <a:t>‹#›</a:t>
            </a:fld>
            <a:endParaRPr lang="en-US"/>
          </a:p>
        </p:txBody>
      </p:sp>
    </p:spTree>
    <p:extLst>
      <p:ext uri="{BB962C8B-B14F-4D97-AF65-F5344CB8AC3E}">
        <p14:creationId xmlns:p14="http://schemas.microsoft.com/office/powerpoint/2010/main" val="85622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30AB09-B3C5-4B4D-A646-7C1247D9ECDA}" type="slidenum">
              <a:rPr lang="en-US"/>
              <a:pPr>
                <a:defRPr/>
              </a:pPr>
              <a:t>‹#›</a:t>
            </a:fld>
            <a:endParaRPr lang="en-US"/>
          </a:p>
        </p:txBody>
      </p:sp>
    </p:spTree>
    <p:extLst>
      <p:ext uri="{BB962C8B-B14F-4D97-AF65-F5344CB8AC3E}">
        <p14:creationId xmlns:p14="http://schemas.microsoft.com/office/powerpoint/2010/main" val="2291221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C466F2-2991-48DC-8AE2-BE1EC46C055D}" type="slidenum">
              <a:rPr lang="en-US"/>
              <a:pPr>
                <a:defRPr/>
              </a:pPr>
              <a:t>‹#›</a:t>
            </a:fld>
            <a:endParaRPr lang="en-US"/>
          </a:p>
        </p:txBody>
      </p:sp>
    </p:spTree>
    <p:extLst>
      <p:ext uri="{BB962C8B-B14F-4D97-AF65-F5344CB8AC3E}">
        <p14:creationId xmlns:p14="http://schemas.microsoft.com/office/powerpoint/2010/main" val="2617205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326F26-152B-4406-803C-DCF64CA1D585}" type="slidenum">
              <a:rPr lang="en-US"/>
              <a:pPr>
                <a:defRPr/>
              </a:pPr>
              <a:t>‹#›</a:t>
            </a:fld>
            <a:endParaRPr lang="en-US"/>
          </a:p>
        </p:txBody>
      </p:sp>
    </p:spTree>
    <p:extLst>
      <p:ext uri="{BB962C8B-B14F-4D97-AF65-F5344CB8AC3E}">
        <p14:creationId xmlns:p14="http://schemas.microsoft.com/office/powerpoint/2010/main" val="2434788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BC42FE-7C09-418D-81AF-060D6FA26704}" type="slidenum">
              <a:rPr lang="en-US"/>
              <a:pPr>
                <a:defRPr/>
              </a:pPr>
              <a:t>‹#›</a:t>
            </a:fld>
            <a:endParaRPr lang="en-US"/>
          </a:p>
        </p:txBody>
      </p:sp>
    </p:spTree>
    <p:extLst>
      <p:ext uri="{BB962C8B-B14F-4D97-AF65-F5344CB8AC3E}">
        <p14:creationId xmlns:p14="http://schemas.microsoft.com/office/powerpoint/2010/main" val="3540527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4BEE7E-A557-4F0D-82DA-67F972C866DF}" type="slidenum">
              <a:rPr lang="en-US"/>
              <a:pPr>
                <a:defRPr/>
              </a:pPr>
              <a:t>‹#›</a:t>
            </a:fld>
            <a:endParaRPr lang="en-US"/>
          </a:p>
        </p:txBody>
      </p:sp>
    </p:spTree>
    <p:extLst>
      <p:ext uri="{BB962C8B-B14F-4D97-AF65-F5344CB8AC3E}">
        <p14:creationId xmlns:p14="http://schemas.microsoft.com/office/powerpoint/2010/main" val="883328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0C05C-90C3-45F8-84B5-250761EC6E24}" type="slidenum">
              <a:rPr lang="en-US"/>
              <a:pPr>
                <a:defRPr/>
              </a:pPr>
              <a:t>‹#›</a:t>
            </a:fld>
            <a:endParaRPr lang="en-US"/>
          </a:p>
        </p:txBody>
      </p:sp>
    </p:spTree>
    <p:extLst>
      <p:ext uri="{BB962C8B-B14F-4D97-AF65-F5344CB8AC3E}">
        <p14:creationId xmlns:p14="http://schemas.microsoft.com/office/powerpoint/2010/main" val="179729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t>11/29/2016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382882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A42E49-5495-43AE-A758-D5598DC3AA83}" type="slidenum">
              <a:rPr lang="en-US"/>
              <a:pPr>
                <a:defRPr/>
              </a:pPr>
              <a:t>‹#›</a:t>
            </a:fld>
            <a:endParaRPr lang="en-US"/>
          </a:p>
        </p:txBody>
      </p:sp>
    </p:spTree>
    <p:extLst>
      <p:ext uri="{BB962C8B-B14F-4D97-AF65-F5344CB8AC3E}">
        <p14:creationId xmlns:p14="http://schemas.microsoft.com/office/powerpoint/2010/main" val="2069953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48BFBA-4626-443C-B760-2C5D1D422994}" type="slidenum">
              <a:rPr lang="en-US"/>
              <a:pPr>
                <a:defRPr/>
              </a:pPr>
              <a:t>‹#›</a:t>
            </a:fld>
            <a:endParaRPr lang="en-US"/>
          </a:p>
        </p:txBody>
      </p:sp>
    </p:spTree>
    <p:extLst>
      <p:ext uri="{BB962C8B-B14F-4D97-AF65-F5344CB8AC3E}">
        <p14:creationId xmlns:p14="http://schemas.microsoft.com/office/powerpoint/2010/main" val="4227768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656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7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696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68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786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403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43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60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t>11/29/2016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553009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606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666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535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7707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86182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9036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6637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24503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11/29/2016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6806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11/29/2016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9517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t>11/29/2016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902264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11/29/2016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17646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5253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2935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6823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64427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637611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465917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27465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985757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6519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t>11/29/2016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840280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614673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143209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688053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412959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6568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141053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002269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96451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18142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77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t>11/29/2016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6344817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4845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0442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465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2588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9665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073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6999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69234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654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95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0.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theme" Target="../theme/theme13.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theme" Target="../theme/theme14.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5.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heme" Target="../theme/theme16.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7.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8.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19.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0.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1.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2.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theme" Target="../theme/theme23.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theme" Target="../theme/theme2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theme" Target="../theme/theme25.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26.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5" Type="http://schemas.openxmlformats.org/officeDocument/2006/relationships/theme" Target="../theme/theme27.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theme" Target="../theme/theme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8.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9.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ACAFE-18D6-4EC4-B245-B3DF9E38C08E}" type="datetimeFigureOut">
              <a:rPr lang="en-US" smtClean="0"/>
              <a:t>11/29/2016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E147C-6285-487E-B58A-0BD9EFAAED2B}" type="slidenum">
              <a:rPr lang="en-US" smtClean="0"/>
              <a:t>‹#›</a:t>
            </a:fld>
            <a:endParaRPr lang="en-US"/>
          </a:p>
        </p:txBody>
      </p:sp>
    </p:spTree>
    <p:extLst>
      <p:ext uri="{BB962C8B-B14F-4D97-AF65-F5344CB8AC3E}">
        <p14:creationId xmlns:p14="http://schemas.microsoft.com/office/powerpoint/2010/main" val="129261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4079885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11/29/2016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00622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D42DE6A0-2688-497A-8074-91AD30BC342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4160365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2389FD-7AD5-441E-A10F-A1FD5D10920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2677296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503742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5286293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8040138"/>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BBF3BF0A-C6B4-4DBE-84D3-F512D354ECE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381904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solidFill>
                  <a:prstClr val="black">
                    <a:tint val="75000"/>
                  </a:prstClr>
                </a:solidFill>
              </a:rPr>
              <a:pPr/>
              <a:t>11/29/2016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553699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6932819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11/29/2016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0202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4883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021089"/>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11/29/2016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9853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6486323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771378"/>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5DA0C5-A6CD-4677-99BF-A14A93AED53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3740915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BBF3BF0A-C6B4-4DBE-84D3-F512D354ECE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45065301"/>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5DA0C5-A6CD-4677-99BF-A14A93AED53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93415336"/>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fontAlgn="base">
              <a:spcBef>
                <a:spcPct val="0"/>
              </a:spcBef>
              <a:spcAft>
                <a:spcPct val="0"/>
              </a:spcAft>
              <a:defRPr/>
            </a:pPr>
            <a:fld id="{1365C8E2-AFFA-46BD-8D11-6134BFD1AB1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8753747"/>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CA09F52-ABE3-4390-AA3A-DA238C283DD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7234807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EAC5B7A8-A03D-447F-A55E-246B2ADCA6E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6392339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88582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11/29/2016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23751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85799364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124420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55D5569A-5FF9-47CA-995B-8586E0647212}" type="datetimeFigureOut">
              <a:rPr lang="en-US" smtClean="0">
                <a:solidFill>
                  <a:prstClr val="black">
                    <a:tint val="75000"/>
                  </a:prstClr>
                </a:solidFill>
              </a:rPr>
              <a:pPr>
                <a:defRPr/>
              </a:pPr>
              <a:t>11/29/2016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9BE8E52-D886-484D-99DC-06649A733D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476548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13.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30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53.xml"/><Relationship Id="rId1" Type="http://schemas.openxmlformats.org/officeDocument/2006/relationships/vmlDrawing" Target="../drawings/vmlDrawing16.vml"/><Relationship Id="rId4" Type="http://schemas.openxmlformats.org/officeDocument/2006/relationships/image" Target="../media/image91.emf"/></Relationships>
</file>

<file path=ppt/slides/_rels/slide1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5.xml"/></Relationships>
</file>

<file path=ppt/slides/_rels/slide1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31.xml"/></Relationships>
</file>

<file path=ppt/slides/_rels/slide1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6.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17.xml"/><Relationship Id="rId5" Type="http://schemas.openxmlformats.org/officeDocument/2006/relationships/image" Target="../media/image100.png"/><Relationship Id="rId4" Type="http://schemas.openxmlformats.org/officeDocument/2006/relationships/image" Target="../media/image99.wmf"/></Relationships>
</file>

<file path=ppt/slides/_rels/slide12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4.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1.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8.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8.xml"/><Relationship Id="rId1" Type="http://schemas.openxmlformats.org/officeDocument/2006/relationships/vmlDrawing" Target="../drawings/vmlDrawing3.vml"/><Relationship Id="rId4" Type="http://schemas.openxmlformats.org/officeDocument/2006/relationships/image" Target="../media/image2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19.xml"/><Relationship Id="rId1" Type="http://schemas.openxmlformats.org/officeDocument/2006/relationships/vmlDrawing" Target="../drawings/vmlDrawing4.vml"/><Relationship Id="rId5" Type="http://schemas.openxmlformats.org/officeDocument/2006/relationships/image" Target="../media/image25.wmf"/><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3.xml"/><Relationship Id="rId1" Type="http://schemas.openxmlformats.org/officeDocument/2006/relationships/vmlDrawing" Target="../drawings/vmlDrawing5.vml"/><Relationship Id="rId4" Type="http://schemas.openxmlformats.org/officeDocument/2006/relationships/image" Target="../media/image27.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3.xml"/><Relationship Id="rId1" Type="http://schemas.openxmlformats.org/officeDocument/2006/relationships/vmlDrawing" Target="../drawings/vmlDrawing6.vml"/><Relationship Id="rId4" Type="http://schemas.openxmlformats.org/officeDocument/2006/relationships/image" Target="../media/image28.wmf"/></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3.xml"/><Relationship Id="rId1" Type="http://schemas.openxmlformats.org/officeDocument/2006/relationships/vmlDrawing" Target="../drawings/vmlDrawing7.vml"/><Relationship Id="rId4" Type="http://schemas.openxmlformats.org/officeDocument/2006/relationships/image" Target="../media/image30.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image" Target="../media/image31.emf"/></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video" Target="file:///C:\Users\JMHolton\Desktop\James_Holton\xtallography_talks\movies\lyso_rotate.wmv"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2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0.xml"/><Relationship Id="rId1" Type="http://schemas.openxmlformats.org/officeDocument/2006/relationships/vmlDrawing" Target="../drawings/vmlDrawing9.vml"/><Relationship Id="rId4" Type="http://schemas.openxmlformats.org/officeDocument/2006/relationships/image" Target="../media/image62.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53.xml"/><Relationship Id="rId1" Type="http://schemas.openxmlformats.org/officeDocument/2006/relationships/vmlDrawing" Target="../drawings/vmlDrawing10.vml"/><Relationship Id="rId4" Type="http://schemas.openxmlformats.org/officeDocument/2006/relationships/image" Target="../media/image67.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115.xml"/><Relationship Id="rId4" Type="http://schemas.microsoft.com/office/2007/relationships/hdphoto" Target="../media/hdphoto3.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44.xml"/><Relationship Id="rId1" Type="http://schemas.openxmlformats.org/officeDocument/2006/relationships/vmlDrawing" Target="../drawings/vmlDrawing11.vml"/><Relationship Id="rId4" Type="http://schemas.openxmlformats.org/officeDocument/2006/relationships/image" Target="../media/image74.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0.xml"/><Relationship Id="rId1" Type="http://schemas.openxmlformats.org/officeDocument/2006/relationships/video" Target="file:///C:\Users\JMHolton\Desktop\James_Holton\ESG_talk\chomp.avi" TargetMode="Externa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44.xml"/><Relationship Id="rId1" Type="http://schemas.openxmlformats.org/officeDocument/2006/relationships/vmlDrawing" Target="../drawings/vmlDrawing12.vml"/><Relationship Id="rId4" Type="http://schemas.openxmlformats.org/officeDocument/2006/relationships/image" Target="../media/image75.emf"/></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4.xml"/></Relationships>
</file>

<file path=ppt/slides/_rels/slide82.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8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35.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6.xml"/><Relationship Id="rId1" Type="http://schemas.openxmlformats.org/officeDocument/2006/relationships/vmlDrawing" Target="../drawings/vmlDrawing13.vml"/><Relationship Id="rId4" Type="http://schemas.openxmlformats.org/officeDocument/2006/relationships/image" Target="../media/image79.e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6.xml"/><Relationship Id="rId1" Type="http://schemas.openxmlformats.org/officeDocument/2006/relationships/vmlDrawing" Target="../drawings/vmlDrawing14.vml"/><Relationship Id="rId4" Type="http://schemas.openxmlformats.org/officeDocument/2006/relationships/image" Target="../media/image80.e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6.xml"/><Relationship Id="rId1" Type="http://schemas.openxmlformats.org/officeDocument/2006/relationships/vmlDrawing" Target="../drawings/vmlDrawing15.vml"/><Relationship Id="rId4" Type="http://schemas.openxmlformats.org/officeDocument/2006/relationships/image" Target="../media/image81.emf"/></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6.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305.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1351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eaLnBrk="1" hangingPunct="1">
              <a:lnSpc>
                <a:spcPct val="150000"/>
              </a:lnSpc>
              <a:spcBef>
                <a:spcPts val="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lnSpc>
                <a:spcPct val="150000"/>
              </a:lnSpc>
              <a:spcBef>
                <a:spcPts val="0"/>
              </a:spcBef>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a:lnSpc>
                <a:spcPct val="150000"/>
              </a:lnSpc>
              <a:spcBef>
                <a:spcPts val="0"/>
              </a:spcBef>
              <a:buNone/>
            </a:pPr>
            <a:r>
              <a:rPr lang="en-US" altLang="en-US" sz="1800" b="1" dirty="0">
                <a:solidFill>
                  <a:schemeClr val="tx2">
                    <a:lumMod val="75000"/>
                  </a:schemeClr>
                </a:solidFill>
                <a:cs typeface="Arial" panose="020B0604020202020204" pitchFamily="34" charset="0"/>
              </a:rPr>
              <a:t>o</a:t>
            </a:r>
            <a:r>
              <a:rPr lang="en-US" altLang="en-US" sz="1800" b="1" dirty="0" smtClean="0">
                <a:solidFill>
                  <a:schemeClr val="tx2">
                    <a:lumMod val="75000"/>
                  </a:schemeClr>
                </a:solidFill>
                <a:cs typeface="Arial" panose="020B0604020202020204" pitchFamily="34" charset="0"/>
              </a:rPr>
              <a:t>ne-time NIH-DOE </a:t>
            </a:r>
            <a:r>
              <a:rPr lang="en-US" altLang="en-US" sz="1800" b="1" dirty="0">
                <a:solidFill>
                  <a:schemeClr val="tx2">
                    <a:lumMod val="75000"/>
                  </a:schemeClr>
                </a:solidFill>
                <a:cs typeface="Arial" panose="020B0604020202020204" pitchFamily="34" charset="0"/>
              </a:rPr>
              <a:t>Inter-agency agreement (IAA)</a:t>
            </a:r>
          </a:p>
          <a:p>
            <a:pPr algn="ctr" eaLnBrk="1" hangingPunct="1">
              <a:lnSpc>
                <a:spcPct val="15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Integrated </a:t>
            </a:r>
            <a:r>
              <a:rPr lang="en-US" altLang="en-US" sz="1800" b="1" dirty="0">
                <a:solidFill>
                  <a:srgbClr val="663300"/>
                </a:solidFill>
                <a:latin typeface="Arial" panose="020B0604020202020204" pitchFamily="34" charset="0"/>
                <a:cs typeface="Arial" panose="020B0604020202020204" pitchFamily="34" charset="0"/>
              </a:rPr>
              <a:t>Diffraction Analysis Technologies (IDAT)</a:t>
            </a:r>
          </a:p>
          <a:p>
            <a:pPr algn="ctr" eaLnBrk="1" hangingPunct="1">
              <a:lnSpc>
                <a:spcPct val="150000"/>
              </a:lnSpc>
              <a:spcBef>
                <a:spcPts val="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lnSpc>
                <a:spcPct val="150000"/>
              </a:lnSpc>
              <a:spcBef>
                <a:spcPts val="0"/>
              </a:spcBef>
              <a:buFontTx/>
              <a:buNone/>
            </a:pPr>
            <a:r>
              <a:rPr lang="en-US" altLang="en-US" sz="1800" b="1" dirty="0">
                <a:solidFill>
                  <a:srgbClr val="663300"/>
                </a:solidFill>
                <a:latin typeface="Arial" panose="020B0604020202020204" pitchFamily="34" charset="0"/>
                <a:cs typeface="Arial" panose="020B0604020202020204" pitchFamily="34" charset="0"/>
              </a:rPr>
              <a:t>M D Anderson </a:t>
            </a:r>
            <a:r>
              <a:rPr lang="en-US" altLang="en-US" sz="1800" b="1" dirty="0" smtClean="0">
                <a:solidFill>
                  <a:srgbClr val="663300"/>
                </a:solidFill>
                <a:latin typeface="Arial" panose="020B0604020202020204" pitchFamily="34" charset="0"/>
                <a:cs typeface="Arial" panose="020B0604020202020204" pitchFamily="34" charset="0"/>
              </a:rPr>
              <a:t>CRC</a:t>
            </a:r>
          </a:p>
          <a:p>
            <a:pPr algn="ctr" eaLnBrk="1" hangingPunct="1">
              <a:lnSpc>
                <a:spcPct val="150000"/>
              </a:lnSpc>
              <a:spcBef>
                <a:spcPts val="0"/>
              </a:spcBef>
              <a:buFontTx/>
              <a:buNone/>
            </a:pPr>
            <a:r>
              <a:rPr lang="en-US" altLang="en-US" sz="1800" b="1" dirty="0">
                <a:solidFill>
                  <a:srgbClr val="C00000"/>
                </a:solidFill>
                <a:latin typeface="Arial" panose="020B0604020202020204" pitchFamily="34" charset="0"/>
                <a:cs typeface="Arial" panose="020B0604020202020204" pitchFamily="34" charset="0"/>
              </a:rPr>
              <a:t>Synchrotron 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85984" y="1074057"/>
            <a:ext cx="7930504" cy="923330"/>
          </a:xfrm>
          <a:prstGeom prst="rect">
            <a:avLst/>
          </a:prstGeom>
          <a:noFill/>
        </p:spPr>
        <p:txBody>
          <a:bodyPr wrap="none" rtlCol="0">
            <a:spAutoFit/>
          </a:bodyPr>
          <a:lstStyle/>
          <a:p>
            <a:pPr algn="ctr" fontAlgn="auto">
              <a:spcBef>
                <a:spcPts val="0"/>
              </a:spcBef>
              <a:spcAft>
                <a:spcPts val="0"/>
              </a:spcAft>
            </a:pPr>
            <a:r>
              <a:rPr lang="en-US" dirty="0">
                <a:solidFill>
                  <a:prstClr val="black"/>
                </a:solidFill>
                <a:latin typeface="Arial" pitchFamily="34" charset="0"/>
                <a:cs typeface="Arial" panose="020B0604020202020204" pitchFamily="34" charset="0"/>
              </a:rPr>
              <a:t>Robert Stroud      James Fraser     </a:t>
            </a:r>
            <a:r>
              <a:rPr lang="en-US" dirty="0" smtClean="0">
                <a:solidFill>
                  <a:prstClr val="black"/>
                </a:solidFill>
                <a:latin typeface="Arial" pitchFamily="34" charset="0"/>
                <a:cs typeface="Arial" panose="020B0604020202020204" pitchFamily="34" charset="0"/>
              </a:rPr>
              <a:t>Dave Case</a:t>
            </a:r>
            <a:endParaRPr lang="en-US" dirty="0">
              <a:solidFill>
                <a:prstClr val="black"/>
              </a:solidFill>
              <a:latin typeface="Arial" pitchFamily="34" charset="0"/>
              <a:cs typeface="Arial" panose="020B0604020202020204" pitchFamily="34" charset="0"/>
            </a:endParaRPr>
          </a:p>
          <a:p>
            <a:pPr algn="ctr" fontAlgn="auto">
              <a:spcBef>
                <a:spcPts val="0"/>
              </a:spcBef>
              <a:spcAft>
                <a:spcPts val="0"/>
              </a:spcAft>
            </a:pPr>
            <a:r>
              <a:rPr lang="en-US" dirty="0">
                <a:solidFill>
                  <a:prstClr val="black"/>
                </a:solidFill>
                <a:latin typeface="Arial" pitchFamily="34" charset="0"/>
                <a:cs typeface="Arial" panose="020B0604020202020204" pitchFamily="34" charset="0"/>
              </a:rPr>
              <a:t>Chris Nielsen  Clemens Schulze-</a:t>
            </a:r>
            <a:r>
              <a:rPr lang="en-US" dirty="0" err="1">
                <a:solidFill>
                  <a:prstClr val="black"/>
                </a:solidFill>
                <a:latin typeface="Arial" pitchFamily="34" charset="0"/>
                <a:cs typeface="Arial" panose="020B0604020202020204" pitchFamily="34" charset="0"/>
              </a:rPr>
              <a:t>Briese</a:t>
            </a:r>
            <a:r>
              <a:rPr lang="en-US" dirty="0">
                <a:solidFill>
                  <a:prstClr val="black"/>
                </a:solidFill>
                <a:latin typeface="Arial" pitchFamily="34" charset="0"/>
                <a:cs typeface="Arial" panose="020B0604020202020204" pitchFamily="34" charset="0"/>
              </a:rPr>
              <a:t>              </a:t>
            </a:r>
            <a:r>
              <a:rPr lang="en-US" dirty="0" err="1">
                <a:solidFill>
                  <a:prstClr val="black"/>
                </a:solidFill>
                <a:latin typeface="Arial" pitchFamily="34" charset="0"/>
                <a:cs typeface="Arial" panose="020B0604020202020204" pitchFamily="34" charset="0"/>
              </a:rPr>
              <a:t>Aina</a:t>
            </a:r>
            <a:r>
              <a:rPr lang="en-US" dirty="0">
                <a:solidFill>
                  <a:prstClr val="black"/>
                </a:solidFill>
                <a:latin typeface="Arial" pitchFamily="34" charset="0"/>
                <a:cs typeface="Arial" panose="020B0604020202020204" pitchFamily="34" charset="0"/>
              </a:rPr>
              <a:t> Cohen   Ana </a:t>
            </a:r>
            <a:r>
              <a:rPr lang="en-US" dirty="0" smtClean="0">
                <a:solidFill>
                  <a:prstClr val="black"/>
                </a:solidFill>
                <a:latin typeface="Arial" pitchFamily="34" charset="0"/>
                <a:cs typeface="Arial" panose="020B0604020202020204" pitchFamily="34" charset="0"/>
              </a:rPr>
              <a:t>Gonzalez</a:t>
            </a:r>
          </a:p>
          <a:p>
            <a:pPr algn="ctr" fontAlgn="auto">
              <a:spcBef>
                <a:spcPts val="0"/>
              </a:spcBef>
              <a:spcAft>
                <a:spcPts val="0"/>
              </a:spcAft>
            </a:pPr>
            <a:r>
              <a:rPr lang="en-US" dirty="0" smtClean="0">
                <a:solidFill>
                  <a:prstClr val="black"/>
                </a:solidFill>
                <a:latin typeface="Arial" pitchFamily="34" charset="0"/>
                <a:cs typeface="Arial" panose="020B0604020202020204" pitchFamily="34" charset="0"/>
              </a:rPr>
              <a:t>Christine Gee   Tom Peat   Janet Newman</a:t>
            </a:r>
            <a:r>
              <a:rPr lang="en-US" dirty="0" smtClean="0">
                <a:solidFill>
                  <a:prstClr val="black"/>
                </a:solidFill>
                <a:latin typeface="Arial" pitchFamily="34" charset="0"/>
                <a:cs typeface="Arial" panose="020B0604020202020204" pitchFamily="34" charset="0"/>
              </a:rPr>
              <a:t> </a:t>
            </a:r>
            <a:endParaRPr lang="en-US" dirty="0">
              <a:solidFill>
                <a:prstClr val="black"/>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14889413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457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7480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6979"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0" name="Freeform 4"/>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26981" name="Group 5"/>
          <p:cNvGrpSpPr>
            <a:grpSpLocks/>
          </p:cNvGrpSpPr>
          <p:nvPr/>
        </p:nvGrpSpPr>
        <p:grpSpPr bwMode="auto">
          <a:xfrm>
            <a:off x="5197475" y="5548313"/>
            <a:ext cx="277813" cy="238125"/>
            <a:chOff x="3192" y="2215"/>
            <a:chExt cx="920" cy="943"/>
          </a:xfrm>
        </p:grpSpPr>
        <p:sp>
          <p:nvSpPr>
            <p:cNvPr id="126982" name="Freeform 6"/>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5" name="Line 9"/>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6" name="Line 10"/>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7" name="Freeform 11"/>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8" name="Freeform 12"/>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9" name="Freeform 13"/>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90" name="Freeform 14"/>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26991" name="Freeform 15"/>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92" name="Freeform 16"/>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93" name="Oval 17"/>
          <p:cNvSpPr>
            <a:spLocks noChangeArrowheads="1"/>
          </p:cNvSpPr>
          <p:nvPr/>
        </p:nvSpPr>
        <p:spPr bwMode="auto">
          <a:xfrm>
            <a:off x="2547938" y="2952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6994" name="Oval 18"/>
          <p:cNvSpPr>
            <a:spLocks noChangeArrowheads="1"/>
          </p:cNvSpPr>
          <p:nvPr/>
        </p:nvSpPr>
        <p:spPr bwMode="auto">
          <a:xfrm>
            <a:off x="6018213" y="31305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6995" name="Oval 19"/>
          <p:cNvSpPr>
            <a:spLocks noChangeArrowheads="1"/>
          </p:cNvSpPr>
          <p:nvPr/>
        </p:nvSpPr>
        <p:spPr bwMode="auto">
          <a:xfrm>
            <a:off x="4262438" y="3675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6996" name="Oval 20"/>
          <p:cNvSpPr>
            <a:spLocks noChangeArrowheads="1"/>
          </p:cNvSpPr>
          <p:nvPr/>
        </p:nvSpPr>
        <p:spPr bwMode="auto">
          <a:xfrm>
            <a:off x="3005138" y="3409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6997" name="Oval 21"/>
          <p:cNvSpPr>
            <a:spLocks noChangeArrowheads="1"/>
          </p:cNvSpPr>
          <p:nvPr/>
        </p:nvSpPr>
        <p:spPr bwMode="auto">
          <a:xfrm>
            <a:off x="2543175" y="49069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6998" name="Oval 22"/>
          <p:cNvSpPr>
            <a:spLocks noChangeArrowheads="1"/>
          </p:cNvSpPr>
          <p:nvPr/>
        </p:nvSpPr>
        <p:spPr bwMode="auto">
          <a:xfrm>
            <a:off x="3154363" y="4564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6999" name="Oval 23"/>
          <p:cNvSpPr>
            <a:spLocks noChangeArrowheads="1"/>
          </p:cNvSpPr>
          <p:nvPr/>
        </p:nvSpPr>
        <p:spPr bwMode="auto">
          <a:xfrm>
            <a:off x="5108575" y="399732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7000" name="Oval 24"/>
          <p:cNvSpPr>
            <a:spLocks noChangeArrowheads="1"/>
          </p:cNvSpPr>
          <p:nvPr/>
        </p:nvSpPr>
        <p:spPr bwMode="auto">
          <a:xfrm>
            <a:off x="4464050" y="3079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7001" name="Oval 25"/>
          <p:cNvSpPr>
            <a:spLocks noChangeArrowheads="1"/>
          </p:cNvSpPr>
          <p:nvPr/>
        </p:nvSpPr>
        <p:spPr bwMode="auto">
          <a:xfrm>
            <a:off x="3767138" y="4171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7002" name="Oval 26"/>
          <p:cNvSpPr>
            <a:spLocks noChangeArrowheads="1"/>
          </p:cNvSpPr>
          <p:nvPr/>
        </p:nvSpPr>
        <p:spPr bwMode="auto">
          <a:xfrm>
            <a:off x="5226050" y="36576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7003" name="Oval 27"/>
          <p:cNvSpPr>
            <a:spLocks noChangeArrowheads="1"/>
          </p:cNvSpPr>
          <p:nvPr/>
        </p:nvSpPr>
        <p:spPr bwMode="auto">
          <a:xfrm>
            <a:off x="5365750" y="484187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7004" name="Oval 28"/>
          <p:cNvSpPr>
            <a:spLocks noChangeArrowheads="1"/>
          </p:cNvSpPr>
          <p:nvPr/>
        </p:nvSpPr>
        <p:spPr bwMode="auto">
          <a:xfrm>
            <a:off x="6249988" y="4249738"/>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7005" name="Oval 29"/>
          <p:cNvSpPr>
            <a:spLocks noChangeArrowheads="1"/>
          </p:cNvSpPr>
          <p:nvPr/>
        </p:nvSpPr>
        <p:spPr bwMode="auto">
          <a:xfrm>
            <a:off x="3562350" y="30908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7006" name="Oval 30"/>
          <p:cNvSpPr>
            <a:spLocks noChangeArrowheads="1"/>
          </p:cNvSpPr>
          <p:nvPr/>
        </p:nvSpPr>
        <p:spPr bwMode="auto">
          <a:xfrm>
            <a:off x="6496050" y="48768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7007" name="Oval 31"/>
          <p:cNvSpPr>
            <a:spLocks noChangeArrowheads="1"/>
          </p:cNvSpPr>
          <p:nvPr/>
        </p:nvSpPr>
        <p:spPr bwMode="auto">
          <a:xfrm>
            <a:off x="4129088" y="47561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7008" name="Freeform 32"/>
          <p:cNvSpPr>
            <a:spLocks/>
          </p:cNvSpPr>
          <p:nvPr/>
        </p:nvSpPr>
        <p:spPr bwMode="auto">
          <a:xfrm>
            <a:off x="3148013" y="1841500"/>
            <a:ext cx="2190750" cy="2717800"/>
          </a:xfrm>
          <a:custGeom>
            <a:avLst/>
            <a:gdLst>
              <a:gd name="T0" fmla="*/ 766 w 1380"/>
              <a:gd name="T1" fmla="*/ 17 h 1712"/>
              <a:gd name="T2" fmla="*/ 905 w 1380"/>
              <a:gd name="T3" fmla="*/ 469 h 1712"/>
              <a:gd name="T4" fmla="*/ 1029 w 1380"/>
              <a:gd name="T5" fmla="*/ 765 h 1712"/>
              <a:gd name="T6" fmla="*/ 1358 w 1380"/>
              <a:gd name="T7" fmla="*/ 1243 h 1712"/>
              <a:gd name="T8" fmla="*/ 1160 w 1380"/>
              <a:gd name="T9" fmla="*/ 1588 h 1712"/>
              <a:gd name="T10" fmla="*/ 708 w 1380"/>
              <a:gd name="T11" fmla="*/ 1712 h 1712"/>
              <a:gd name="T12" fmla="*/ 206 w 1380"/>
              <a:gd name="T13" fmla="*/ 1588 h 1712"/>
              <a:gd name="T14" fmla="*/ 25 w 1380"/>
              <a:gd name="T15" fmla="*/ 1226 h 1712"/>
              <a:gd name="T16" fmla="*/ 354 w 1380"/>
              <a:gd name="T17" fmla="*/ 774 h 1712"/>
              <a:gd name="T18" fmla="*/ 511 w 1380"/>
              <a:gd name="T19" fmla="*/ 568 h 1712"/>
              <a:gd name="T20" fmla="*/ 766 w 1380"/>
              <a:gd name="T21" fmla="*/ 17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0" h="1712">
                <a:moveTo>
                  <a:pt x="766" y="17"/>
                </a:moveTo>
                <a:cubicBezTo>
                  <a:pt x="832" y="0"/>
                  <a:pt x="861" y="344"/>
                  <a:pt x="905" y="469"/>
                </a:cubicBezTo>
                <a:cubicBezTo>
                  <a:pt x="949" y="594"/>
                  <a:pt x="954" y="636"/>
                  <a:pt x="1029" y="765"/>
                </a:cubicBezTo>
                <a:cubicBezTo>
                  <a:pt x="1104" y="894"/>
                  <a:pt x="1336" y="1106"/>
                  <a:pt x="1358" y="1243"/>
                </a:cubicBezTo>
                <a:cubicBezTo>
                  <a:pt x="1380" y="1380"/>
                  <a:pt x="1268" y="1510"/>
                  <a:pt x="1160" y="1588"/>
                </a:cubicBezTo>
                <a:cubicBezTo>
                  <a:pt x="1052" y="1666"/>
                  <a:pt x="867" y="1712"/>
                  <a:pt x="708" y="1712"/>
                </a:cubicBezTo>
                <a:cubicBezTo>
                  <a:pt x="549" y="1712"/>
                  <a:pt x="320" y="1669"/>
                  <a:pt x="206" y="1588"/>
                </a:cubicBezTo>
                <a:cubicBezTo>
                  <a:pt x="92" y="1507"/>
                  <a:pt x="0" y="1362"/>
                  <a:pt x="25" y="1226"/>
                </a:cubicBezTo>
                <a:cubicBezTo>
                  <a:pt x="50" y="1090"/>
                  <a:pt x="273" y="884"/>
                  <a:pt x="354" y="774"/>
                </a:cubicBezTo>
                <a:cubicBezTo>
                  <a:pt x="435" y="664"/>
                  <a:pt x="442" y="694"/>
                  <a:pt x="511" y="568"/>
                </a:cubicBezTo>
                <a:cubicBezTo>
                  <a:pt x="580" y="442"/>
                  <a:pt x="686" y="42"/>
                  <a:pt x="766" y="1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7009" name="Text Box 33"/>
          <p:cNvSpPr txBox="1">
            <a:spLocks noChangeArrowheads="1"/>
          </p:cNvSpPr>
          <p:nvPr/>
        </p:nvSpPr>
        <p:spPr bwMode="auto">
          <a:xfrm>
            <a:off x="3957638" y="3343275"/>
            <a:ext cx="5413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a:solidFill>
                  <a:srgbClr val="000000"/>
                </a:solidFill>
              </a:rPr>
              <a:t>oil</a:t>
            </a:r>
          </a:p>
        </p:txBody>
      </p:sp>
    </p:spTree>
    <p:extLst>
      <p:ext uri="{BB962C8B-B14F-4D97-AF65-F5344CB8AC3E}">
        <p14:creationId xmlns:p14="http://schemas.microsoft.com/office/powerpoint/2010/main" val="38901201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103313" y="3706813"/>
            <a:ext cx="6664325" cy="2460625"/>
          </a:xfrm>
          <a:custGeom>
            <a:avLst/>
            <a:gdLst>
              <a:gd name="T0" fmla="*/ 457 w 4198"/>
              <a:gd name="T1" fmla="*/ 140 h 1550"/>
              <a:gd name="T2" fmla="*/ 605 w 4198"/>
              <a:gd name="T3" fmla="*/ 428 h 1550"/>
              <a:gd name="T4" fmla="*/ 836 w 4198"/>
              <a:gd name="T5" fmla="*/ 478 h 1550"/>
              <a:gd name="T6" fmla="*/ 1156 w 4198"/>
              <a:gd name="T7" fmla="*/ 486 h 1550"/>
              <a:gd name="T8" fmla="*/ 2991 w 4198"/>
              <a:gd name="T9" fmla="*/ 494 h 1550"/>
              <a:gd name="T10" fmla="*/ 3485 w 4198"/>
              <a:gd name="T11" fmla="*/ 453 h 1550"/>
              <a:gd name="T12" fmla="*/ 3699 w 4198"/>
              <a:gd name="T13" fmla="*/ 313 h 1550"/>
              <a:gd name="T14" fmla="*/ 3781 w 4198"/>
              <a:gd name="T15" fmla="*/ 264 h 1550"/>
              <a:gd name="T16" fmla="*/ 3831 w 4198"/>
              <a:gd name="T17" fmla="*/ 1342 h 1550"/>
              <a:gd name="T18" fmla="*/ 1576 w 4198"/>
              <a:gd name="T19" fmla="*/ 1514 h 1550"/>
              <a:gd name="T20" fmla="*/ 202 w 4198"/>
              <a:gd name="T21" fmla="*/ 1259 h 1550"/>
              <a:gd name="T22" fmla="*/ 366 w 4198"/>
              <a:gd name="T23" fmla="*/ 0 h 1550"/>
              <a:gd name="T24" fmla="*/ 457 w 4198"/>
              <a:gd name="T25" fmla="*/ 140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98" h="1550">
                <a:moveTo>
                  <a:pt x="457" y="140"/>
                </a:moveTo>
                <a:cubicBezTo>
                  <a:pt x="499" y="256"/>
                  <a:pt x="542" y="372"/>
                  <a:pt x="605" y="428"/>
                </a:cubicBezTo>
                <a:cubicBezTo>
                  <a:pt x="668" y="484"/>
                  <a:pt x="744" y="468"/>
                  <a:pt x="836" y="478"/>
                </a:cubicBezTo>
                <a:cubicBezTo>
                  <a:pt x="928" y="488"/>
                  <a:pt x="797" y="483"/>
                  <a:pt x="1156" y="486"/>
                </a:cubicBezTo>
                <a:cubicBezTo>
                  <a:pt x="1515" y="489"/>
                  <a:pt x="2603" y="499"/>
                  <a:pt x="2991" y="494"/>
                </a:cubicBezTo>
                <a:cubicBezTo>
                  <a:pt x="3379" y="489"/>
                  <a:pt x="3367" y="483"/>
                  <a:pt x="3485" y="453"/>
                </a:cubicBezTo>
                <a:cubicBezTo>
                  <a:pt x="3603" y="423"/>
                  <a:pt x="3650" y="345"/>
                  <a:pt x="3699" y="313"/>
                </a:cubicBezTo>
                <a:cubicBezTo>
                  <a:pt x="3748" y="281"/>
                  <a:pt x="3759" y="93"/>
                  <a:pt x="3781" y="264"/>
                </a:cubicBezTo>
                <a:cubicBezTo>
                  <a:pt x="3803" y="435"/>
                  <a:pt x="4198" y="1134"/>
                  <a:pt x="3831" y="1342"/>
                </a:cubicBezTo>
                <a:cubicBezTo>
                  <a:pt x="3464" y="1550"/>
                  <a:pt x="2181" y="1528"/>
                  <a:pt x="1576" y="1514"/>
                </a:cubicBezTo>
                <a:cubicBezTo>
                  <a:pt x="971" y="1500"/>
                  <a:pt x="404" y="1511"/>
                  <a:pt x="202" y="1259"/>
                </a:cubicBezTo>
                <a:cubicBezTo>
                  <a:pt x="0" y="1007"/>
                  <a:pt x="183" y="503"/>
                  <a:pt x="366" y="0"/>
                </a:cubicBezTo>
                <a:cubicBezTo>
                  <a:pt x="366" y="0"/>
                  <a:pt x="457" y="140"/>
                  <a:pt x="457" y="14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03" name="Rectangle 3"/>
          <p:cNvSpPr>
            <a:spLocks noGrp="1" noChangeArrowheads="1"/>
          </p:cNvSpPr>
          <p:nvPr>
            <p:ph type="title"/>
          </p:nvPr>
        </p:nvSpPr>
        <p:spPr/>
        <p:txBody>
          <a:bodyPr/>
          <a:lstStyle/>
          <a:p>
            <a:r>
              <a:rPr lang="en-US" altLang="en-US" sz="5400"/>
              <a:t>oiled drop:</a:t>
            </a:r>
            <a:br>
              <a:rPr lang="en-US" altLang="en-US" sz="5400"/>
            </a:br>
            <a:r>
              <a:rPr lang="en-US" altLang="en-US" sz="4000"/>
              <a:t>you have ~3 hours</a:t>
            </a:r>
          </a:p>
        </p:txBody>
      </p:sp>
      <p:sp>
        <p:nvSpPr>
          <p:cNvPr id="128004" name="Freeform 4"/>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05"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28006" name="Group 6"/>
          <p:cNvGrpSpPr>
            <a:grpSpLocks/>
          </p:cNvGrpSpPr>
          <p:nvPr/>
        </p:nvGrpSpPr>
        <p:grpSpPr bwMode="auto">
          <a:xfrm>
            <a:off x="5197475" y="5548313"/>
            <a:ext cx="277813" cy="238125"/>
            <a:chOff x="3192" y="2215"/>
            <a:chExt cx="920" cy="943"/>
          </a:xfrm>
        </p:grpSpPr>
        <p:sp>
          <p:nvSpPr>
            <p:cNvPr id="128007"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08"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09"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10"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11"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12"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13"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14"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15"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28016"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17"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18" name="Text Box 18"/>
          <p:cNvSpPr txBox="1">
            <a:spLocks noChangeArrowheads="1"/>
          </p:cNvSpPr>
          <p:nvPr/>
        </p:nvSpPr>
        <p:spPr bwMode="auto">
          <a:xfrm>
            <a:off x="2913063" y="4637088"/>
            <a:ext cx="5413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a:solidFill>
                  <a:srgbClr val="000000"/>
                </a:solidFill>
              </a:rPr>
              <a:t>oil</a:t>
            </a:r>
          </a:p>
        </p:txBody>
      </p:sp>
    </p:spTree>
    <p:extLst>
      <p:ext uri="{BB962C8B-B14F-4D97-AF65-F5344CB8AC3E}">
        <p14:creationId xmlns:p14="http://schemas.microsoft.com/office/powerpoint/2010/main" val="1847660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reeform 2"/>
          <p:cNvSpPr>
            <a:spLocks/>
          </p:cNvSpPr>
          <p:nvPr/>
        </p:nvSpPr>
        <p:spPr bwMode="auto">
          <a:xfrm>
            <a:off x="4884738" y="1927225"/>
            <a:ext cx="4052887" cy="3784600"/>
          </a:xfrm>
          <a:custGeom>
            <a:avLst/>
            <a:gdLst>
              <a:gd name="T0" fmla="*/ 1136 w 2553"/>
              <a:gd name="T1" fmla="*/ 664 h 2384"/>
              <a:gd name="T2" fmla="*/ 1886 w 2553"/>
              <a:gd name="T3" fmla="*/ 703 h 2384"/>
              <a:gd name="T4" fmla="*/ 2430 w 2553"/>
              <a:gd name="T5" fmla="*/ 1050 h 2384"/>
              <a:gd name="T6" fmla="*/ 2533 w 2553"/>
              <a:gd name="T7" fmla="*/ 1697 h 2384"/>
              <a:gd name="T8" fmla="*/ 2312 w 2553"/>
              <a:gd name="T9" fmla="*/ 2123 h 2384"/>
              <a:gd name="T10" fmla="*/ 1775 w 2553"/>
              <a:gd name="T11" fmla="*/ 2360 h 2384"/>
              <a:gd name="T12" fmla="*/ 1042 w 2553"/>
              <a:gd name="T13" fmla="*/ 2265 h 2384"/>
              <a:gd name="T14" fmla="*/ 679 w 2553"/>
              <a:gd name="T15" fmla="*/ 1721 h 2384"/>
              <a:gd name="T16" fmla="*/ 616 w 2553"/>
              <a:gd name="T17" fmla="*/ 1098 h 2384"/>
              <a:gd name="T18" fmla="*/ 87 w 2553"/>
              <a:gd name="T19" fmla="*/ 72 h 2384"/>
              <a:gd name="T20" fmla="*/ 1136 w 2553"/>
              <a:gd name="T21" fmla="*/ 66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3" h="2384">
                <a:moveTo>
                  <a:pt x="1136" y="664"/>
                </a:moveTo>
                <a:cubicBezTo>
                  <a:pt x="1436" y="769"/>
                  <a:pt x="1670" y="639"/>
                  <a:pt x="1886" y="703"/>
                </a:cubicBezTo>
                <a:cubicBezTo>
                  <a:pt x="2102" y="767"/>
                  <a:pt x="2322" y="884"/>
                  <a:pt x="2430" y="1050"/>
                </a:cubicBezTo>
                <a:cubicBezTo>
                  <a:pt x="2538" y="1216"/>
                  <a:pt x="2553" y="1518"/>
                  <a:pt x="2533" y="1697"/>
                </a:cubicBezTo>
                <a:cubicBezTo>
                  <a:pt x="2513" y="1876"/>
                  <a:pt x="2438" y="2013"/>
                  <a:pt x="2312" y="2123"/>
                </a:cubicBezTo>
                <a:cubicBezTo>
                  <a:pt x="2186" y="2233"/>
                  <a:pt x="1987" y="2336"/>
                  <a:pt x="1775" y="2360"/>
                </a:cubicBezTo>
                <a:cubicBezTo>
                  <a:pt x="1563" y="2384"/>
                  <a:pt x="1225" y="2371"/>
                  <a:pt x="1042" y="2265"/>
                </a:cubicBezTo>
                <a:cubicBezTo>
                  <a:pt x="859" y="2159"/>
                  <a:pt x="750" y="1915"/>
                  <a:pt x="679" y="1721"/>
                </a:cubicBezTo>
                <a:cubicBezTo>
                  <a:pt x="608" y="1527"/>
                  <a:pt x="715" y="1373"/>
                  <a:pt x="616" y="1098"/>
                </a:cubicBezTo>
                <a:cubicBezTo>
                  <a:pt x="517" y="823"/>
                  <a:pt x="0" y="144"/>
                  <a:pt x="87" y="72"/>
                </a:cubicBezTo>
                <a:cubicBezTo>
                  <a:pt x="174" y="0"/>
                  <a:pt x="828" y="514"/>
                  <a:pt x="1136" y="66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107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1076"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grpSp>
        <p:nvGrpSpPr>
          <p:cNvPr id="131077" name="Group 5"/>
          <p:cNvGrpSpPr>
            <a:grpSpLocks/>
          </p:cNvGrpSpPr>
          <p:nvPr/>
        </p:nvGrpSpPr>
        <p:grpSpPr bwMode="auto">
          <a:xfrm>
            <a:off x="4718050" y="1866900"/>
            <a:ext cx="3359150" cy="3021013"/>
            <a:chOff x="11" y="1490"/>
            <a:chExt cx="2116" cy="1903"/>
          </a:xfrm>
        </p:grpSpPr>
        <p:sp>
          <p:nvSpPr>
            <p:cNvPr id="131078"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1079"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31080" name="Rectangle 8"/>
          <p:cNvSpPr>
            <a:spLocks noChangeArrowheads="1"/>
          </p:cNvSpPr>
          <p:nvPr/>
        </p:nvSpPr>
        <p:spPr bwMode="auto">
          <a:xfrm>
            <a:off x="7102475" y="4144963"/>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31081"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800">
              <a:solidFill>
                <a:srgbClr val="000000"/>
              </a:solidFill>
            </a:endParaRPr>
          </a:p>
        </p:txBody>
      </p:sp>
      <p:sp>
        <p:nvSpPr>
          <p:cNvPr id="131082"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clean surface</a:t>
            </a:r>
          </a:p>
        </p:txBody>
      </p:sp>
    </p:spTree>
    <p:extLst>
      <p:ext uri="{BB962C8B-B14F-4D97-AF65-F5344CB8AC3E}">
        <p14:creationId xmlns:p14="http://schemas.microsoft.com/office/powerpoint/2010/main" val="586440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1" grpId="0" animBg="1"/>
      <p:bldP spid="13108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3730625" y="2686050"/>
            <a:ext cx="4354513" cy="3919538"/>
          </a:xfrm>
          <a:custGeom>
            <a:avLst/>
            <a:gdLst>
              <a:gd name="T0" fmla="*/ 1114 w 2743"/>
              <a:gd name="T1" fmla="*/ 707 h 2469"/>
              <a:gd name="T2" fmla="*/ 1808 w 2743"/>
              <a:gd name="T3" fmla="*/ 770 h 2469"/>
              <a:gd name="T4" fmla="*/ 2290 w 2743"/>
              <a:gd name="T5" fmla="*/ 1062 h 2469"/>
              <a:gd name="T6" fmla="*/ 2384 w 2743"/>
              <a:gd name="T7" fmla="*/ 1669 h 2469"/>
              <a:gd name="T8" fmla="*/ 2305 w 2743"/>
              <a:gd name="T9" fmla="*/ 2111 h 2469"/>
              <a:gd name="T10" fmla="*/ 2495 w 2743"/>
              <a:gd name="T11" fmla="*/ 2387 h 2469"/>
              <a:gd name="T12" fmla="*/ 814 w 2743"/>
              <a:gd name="T13" fmla="*/ 2435 h 2469"/>
              <a:gd name="T14" fmla="*/ 877 w 2743"/>
              <a:gd name="T15" fmla="*/ 2182 h 2469"/>
              <a:gd name="T16" fmla="*/ 751 w 2743"/>
              <a:gd name="T17" fmla="*/ 1717 h 2469"/>
              <a:gd name="T18" fmla="*/ 633 w 2743"/>
              <a:gd name="T19" fmla="*/ 1070 h 2469"/>
              <a:gd name="T20" fmla="*/ 80 w 2743"/>
              <a:gd name="T21" fmla="*/ 60 h 2469"/>
              <a:gd name="T22" fmla="*/ 1114 w 2743"/>
              <a:gd name="T23" fmla="*/ 707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3" h="2469">
                <a:moveTo>
                  <a:pt x="1114" y="707"/>
                </a:moveTo>
                <a:cubicBezTo>
                  <a:pt x="1402" y="825"/>
                  <a:pt x="1612" y="711"/>
                  <a:pt x="1808" y="770"/>
                </a:cubicBezTo>
                <a:cubicBezTo>
                  <a:pt x="2004" y="829"/>
                  <a:pt x="2194" y="912"/>
                  <a:pt x="2290" y="1062"/>
                </a:cubicBezTo>
                <a:cubicBezTo>
                  <a:pt x="2386" y="1212"/>
                  <a:pt x="2382" y="1494"/>
                  <a:pt x="2384" y="1669"/>
                </a:cubicBezTo>
                <a:cubicBezTo>
                  <a:pt x="2386" y="1844"/>
                  <a:pt x="2286" y="1991"/>
                  <a:pt x="2305" y="2111"/>
                </a:cubicBezTo>
                <a:cubicBezTo>
                  <a:pt x="2324" y="2231"/>
                  <a:pt x="2743" y="2333"/>
                  <a:pt x="2495" y="2387"/>
                </a:cubicBezTo>
                <a:cubicBezTo>
                  <a:pt x="2247" y="2441"/>
                  <a:pt x="1084" y="2469"/>
                  <a:pt x="814" y="2435"/>
                </a:cubicBezTo>
                <a:cubicBezTo>
                  <a:pt x="544" y="2401"/>
                  <a:pt x="888" y="2302"/>
                  <a:pt x="877" y="2182"/>
                </a:cubicBezTo>
                <a:cubicBezTo>
                  <a:pt x="866" y="2062"/>
                  <a:pt x="792" y="1902"/>
                  <a:pt x="751" y="1717"/>
                </a:cubicBezTo>
                <a:cubicBezTo>
                  <a:pt x="710" y="1532"/>
                  <a:pt x="745" y="1346"/>
                  <a:pt x="633" y="1070"/>
                </a:cubicBezTo>
                <a:cubicBezTo>
                  <a:pt x="521" y="794"/>
                  <a:pt x="0" y="120"/>
                  <a:pt x="80" y="60"/>
                </a:cubicBezTo>
                <a:cubicBezTo>
                  <a:pt x="160" y="0"/>
                  <a:pt x="826" y="589"/>
                  <a:pt x="1114" y="70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209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2100"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grpSp>
        <p:nvGrpSpPr>
          <p:cNvPr id="132101" name="Group 5"/>
          <p:cNvGrpSpPr>
            <a:grpSpLocks/>
          </p:cNvGrpSpPr>
          <p:nvPr/>
        </p:nvGrpSpPr>
        <p:grpSpPr bwMode="auto">
          <a:xfrm>
            <a:off x="3552825" y="2606675"/>
            <a:ext cx="3359150" cy="3021013"/>
            <a:chOff x="11" y="1490"/>
            <a:chExt cx="2116" cy="1903"/>
          </a:xfrm>
        </p:grpSpPr>
        <p:sp>
          <p:nvSpPr>
            <p:cNvPr id="132102"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2103"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32104" name="Rectangle 8"/>
          <p:cNvSpPr>
            <a:spLocks noChangeArrowheads="1"/>
          </p:cNvSpPr>
          <p:nvPr/>
        </p:nvSpPr>
        <p:spPr bwMode="auto">
          <a:xfrm>
            <a:off x="5937250" y="4884738"/>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32105"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800">
              <a:solidFill>
                <a:srgbClr val="000000"/>
              </a:solidFill>
            </a:endParaRPr>
          </a:p>
        </p:txBody>
      </p:sp>
      <p:sp>
        <p:nvSpPr>
          <p:cNvPr id="132106"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clean surface</a:t>
            </a:r>
          </a:p>
        </p:txBody>
      </p:sp>
    </p:spTree>
    <p:extLst>
      <p:ext uri="{BB962C8B-B14F-4D97-AF65-F5344CB8AC3E}">
        <p14:creationId xmlns:p14="http://schemas.microsoft.com/office/powerpoint/2010/main" val="10131290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reeform 2"/>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312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3124"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3125" name="Rectangle 5"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800">
              <a:solidFill>
                <a:srgbClr val="000000"/>
              </a:solidFill>
            </a:endParaRPr>
          </a:p>
        </p:txBody>
      </p:sp>
      <p:sp>
        <p:nvSpPr>
          <p:cNvPr id="133126" name="Text Box 6"/>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clean surface</a:t>
            </a:r>
          </a:p>
        </p:txBody>
      </p:sp>
      <p:sp>
        <p:nvSpPr>
          <p:cNvPr id="133127" name="Freeform 7"/>
          <p:cNvSpPr>
            <a:spLocks/>
          </p:cNvSpPr>
          <p:nvPr/>
        </p:nvSpPr>
        <p:spPr bwMode="auto">
          <a:xfrm>
            <a:off x="2435225" y="1700213"/>
            <a:ext cx="3768725" cy="3429000"/>
          </a:xfrm>
          <a:custGeom>
            <a:avLst/>
            <a:gdLst>
              <a:gd name="T0" fmla="*/ 975 w 2374"/>
              <a:gd name="T1" fmla="*/ 720 h 2160"/>
              <a:gd name="T2" fmla="*/ 1796 w 2374"/>
              <a:gd name="T3" fmla="*/ 799 h 2160"/>
              <a:gd name="T4" fmla="*/ 2246 w 2374"/>
              <a:gd name="T5" fmla="*/ 1107 h 2160"/>
              <a:gd name="T6" fmla="*/ 2356 w 2374"/>
              <a:gd name="T7" fmla="*/ 1675 h 2160"/>
              <a:gd name="T8" fmla="*/ 2135 w 2374"/>
              <a:gd name="T9" fmla="*/ 1975 h 2160"/>
              <a:gd name="T10" fmla="*/ 1701 w 2374"/>
              <a:gd name="T11" fmla="*/ 2148 h 2160"/>
              <a:gd name="T12" fmla="*/ 1086 w 2374"/>
              <a:gd name="T13" fmla="*/ 2046 h 2160"/>
              <a:gd name="T14" fmla="*/ 841 w 2374"/>
              <a:gd name="T15" fmla="*/ 1651 h 2160"/>
              <a:gd name="T16" fmla="*/ 660 w 2374"/>
              <a:gd name="T17" fmla="*/ 1012 h 2160"/>
              <a:gd name="T18" fmla="*/ 52 w 2374"/>
              <a:gd name="T19" fmla="*/ 49 h 2160"/>
              <a:gd name="T20" fmla="*/ 975 w 2374"/>
              <a:gd name="T21" fmla="*/ 72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4" h="2160">
                <a:moveTo>
                  <a:pt x="975" y="720"/>
                </a:moveTo>
                <a:cubicBezTo>
                  <a:pt x="1266" y="845"/>
                  <a:pt x="1584" y="735"/>
                  <a:pt x="1796" y="799"/>
                </a:cubicBezTo>
                <a:cubicBezTo>
                  <a:pt x="2008" y="863"/>
                  <a:pt x="2153" y="961"/>
                  <a:pt x="2246" y="1107"/>
                </a:cubicBezTo>
                <a:cubicBezTo>
                  <a:pt x="2339" y="1253"/>
                  <a:pt x="2374" y="1530"/>
                  <a:pt x="2356" y="1675"/>
                </a:cubicBezTo>
                <a:cubicBezTo>
                  <a:pt x="2338" y="1820"/>
                  <a:pt x="2244" y="1896"/>
                  <a:pt x="2135" y="1975"/>
                </a:cubicBezTo>
                <a:cubicBezTo>
                  <a:pt x="2026" y="2054"/>
                  <a:pt x="1876" y="2136"/>
                  <a:pt x="1701" y="2148"/>
                </a:cubicBezTo>
                <a:cubicBezTo>
                  <a:pt x="1526" y="2160"/>
                  <a:pt x="1229" y="2129"/>
                  <a:pt x="1086" y="2046"/>
                </a:cubicBezTo>
                <a:cubicBezTo>
                  <a:pt x="943" y="1963"/>
                  <a:pt x="912" y="1823"/>
                  <a:pt x="841" y="1651"/>
                </a:cubicBezTo>
                <a:cubicBezTo>
                  <a:pt x="770" y="1479"/>
                  <a:pt x="791" y="1279"/>
                  <a:pt x="660" y="1012"/>
                </a:cubicBezTo>
                <a:cubicBezTo>
                  <a:pt x="529" y="745"/>
                  <a:pt x="0" y="98"/>
                  <a:pt x="52" y="49"/>
                </a:cubicBezTo>
                <a:cubicBezTo>
                  <a:pt x="104" y="0"/>
                  <a:pt x="675" y="615"/>
                  <a:pt x="975" y="72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33128" name="Group 8"/>
          <p:cNvGrpSpPr>
            <a:grpSpLocks/>
          </p:cNvGrpSpPr>
          <p:nvPr/>
        </p:nvGrpSpPr>
        <p:grpSpPr bwMode="auto">
          <a:xfrm>
            <a:off x="2212975" y="1603375"/>
            <a:ext cx="3359150" cy="3021013"/>
            <a:chOff x="11" y="1490"/>
            <a:chExt cx="2116" cy="1903"/>
          </a:xfrm>
        </p:grpSpPr>
        <p:sp>
          <p:nvSpPr>
            <p:cNvPr id="133129"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3130"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33131" name="Rectangle 11"/>
          <p:cNvSpPr>
            <a:spLocks noChangeArrowheads="1"/>
          </p:cNvSpPr>
          <p:nvPr/>
        </p:nvSpPr>
        <p:spPr bwMode="auto">
          <a:xfrm>
            <a:off x="4597400" y="3881438"/>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2744697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reeform 2"/>
          <p:cNvSpPr>
            <a:spLocks/>
          </p:cNvSpPr>
          <p:nvPr/>
        </p:nvSpPr>
        <p:spPr bwMode="auto">
          <a:xfrm>
            <a:off x="596900" y="2967038"/>
            <a:ext cx="4146550" cy="3598862"/>
          </a:xfrm>
          <a:custGeom>
            <a:avLst/>
            <a:gdLst>
              <a:gd name="T0" fmla="*/ 942 w 2612"/>
              <a:gd name="T1" fmla="*/ 782 h 2267"/>
              <a:gd name="T2" fmla="*/ 1604 w 2612"/>
              <a:gd name="T3" fmla="*/ 901 h 2267"/>
              <a:gd name="T4" fmla="*/ 2038 w 2612"/>
              <a:gd name="T5" fmla="*/ 1098 h 2267"/>
              <a:gd name="T6" fmla="*/ 2173 w 2612"/>
              <a:gd name="T7" fmla="*/ 1469 h 2267"/>
              <a:gd name="T8" fmla="*/ 2141 w 2612"/>
              <a:gd name="T9" fmla="*/ 1847 h 2267"/>
              <a:gd name="T10" fmla="*/ 2409 w 2612"/>
              <a:gd name="T11" fmla="*/ 2210 h 2267"/>
              <a:gd name="T12" fmla="*/ 926 w 2612"/>
              <a:gd name="T13" fmla="*/ 2187 h 2267"/>
              <a:gd name="T14" fmla="*/ 1186 w 2612"/>
              <a:gd name="T15" fmla="*/ 1871 h 2267"/>
              <a:gd name="T16" fmla="*/ 934 w 2612"/>
              <a:gd name="T17" fmla="*/ 1571 h 2267"/>
              <a:gd name="T18" fmla="*/ 673 w 2612"/>
              <a:gd name="T19" fmla="*/ 1035 h 2267"/>
              <a:gd name="T20" fmla="*/ 45 w 2612"/>
              <a:gd name="T21" fmla="*/ 42 h 2267"/>
              <a:gd name="T22" fmla="*/ 942 w 2612"/>
              <a:gd name="T23" fmla="*/ 782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2" h="2267">
                <a:moveTo>
                  <a:pt x="942" y="782"/>
                </a:moveTo>
                <a:cubicBezTo>
                  <a:pt x="1202" y="925"/>
                  <a:pt x="1421" y="848"/>
                  <a:pt x="1604" y="901"/>
                </a:cubicBezTo>
                <a:cubicBezTo>
                  <a:pt x="1787" y="954"/>
                  <a:pt x="1943" y="1003"/>
                  <a:pt x="2038" y="1098"/>
                </a:cubicBezTo>
                <a:cubicBezTo>
                  <a:pt x="2133" y="1193"/>
                  <a:pt x="2156" y="1344"/>
                  <a:pt x="2173" y="1469"/>
                </a:cubicBezTo>
                <a:cubicBezTo>
                  <a:pt x="2190" y="1594"/>
                  <a:pt x="2102" y="1723"/>
                  <a:pt x="2141" y="1847"/>
                </a:cubicBezTo>
                <a:cubicBezTo>
                  <a:pt x="2180" y="1971"/>
                  <a:pt x="2612" y="2153"/>
                  <a:pt x="2409" y="2210"/>
                </a:cubicBezTo>
                <a:cubicBezTo>
                  <a:pt x="2206" y="2267"/>
                  <a:pt x="1130" y="2243"/>
                  <a:pt x="926" y="2187"/>
                </a:cubicBezTo>
                <a:cubicBezTo>
                  <a:pt x="722" y="2131"/>
                  <a:pt x="1185" y="1974"/>
                  <a:pt x="1186" y="1871"/>
                </a:cubicBezTo>
                <a:cubicBezTo>
                  <a:pt x="1187" y="1768"/>
                  <a:pt x="1019" y="1710"/>
                  <a:pt x="934" y="1571"/>
                </a:cubicBezTo>
                <a:cubicBezTo>
                  <a:pt x="849" y="1432"/>
                  <a:pt x="821" y="1290"/>
                  <a:pt x="673" y="1035"/>
                </a:cubicBezTo>
                <a:cubicBezTo>
                  <a:pt x="525" y="780"/>
                  <a:pt x="0" y="84"/>
                  <a:pt x="45" y="42"/>
                </a:cubicBezTo>
                <a:cubicBezTo>
                  <a:pt x="90" y="0"/>
                  <a:pt x="682" y="639"/>
                  <a:pt x="942" y="782"/>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4147" name="Freeform 3"/>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4148"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4149" name="Rectangle 5"/>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4150"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800">
              <a:solidFill>
                <a:srgbClr val="000000"/>
              </a:solidFill>
            </a:endParaRPr>
          </a:p>
        </p:txBody>
      </p:sp>
      <p:sp>
        <p:nvSpPr>
          <p:cNvPr id="134151"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clean surface</a:t>
            </a:r>
          </a:p>
        </p:txBody>
      </p:sp>
      <p:grpSp>
        <p:nvGrpSpPr>
          <p:cNvPr id="134152" name="Group 8"/>
          <p:cNvGrpSpPr>
            <a:grpSpLocks/>
          </p:cNvGrpSpPr>
          <p:nvPr/>
        </p:nvGrpSpPr>
        <p:grpSpPr bwMode="auto">
          <a:xfrm>
            <a:off x="363538" y="2859088"/>
            <a:ext cx="3359150" cy="3021012"/>
            <a:chOff x="11" y="1490"/>
            <a:chExt cx="2116" cy="1903"/>
          </a:xfrm>
        </p:grpSpPr>
        <p:sp>
          <p:nvSpPr>
            <p:cNvPr id="134153"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4154"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34155" name="Rectangle 11"/>
          <p:cNvSpPr>
            <a:spLocks noChangeArrowheads="1"/>
          </p:cNvSpPr>
          <p:nvPr/>
        </p:nvSpPr>
        <p:spPr bwMode="auto">
          <a:xfrm>
            <a:off x="2747963" y="513715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2030908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reeform 2"/>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5171" name="Freeform 3"/>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5172"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5173" name="Rectangle 5"/>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5174"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800">
              <a:solidFill>
                <a:srgbClr val="000000"/>
              </a:solidFill>
            </a:endParaRPr>
          </a:p>
        </p:txBody>
      </p:sp>
      <p:sp>
        <p:nvSpPr>
          <p:cNvPr id="135175"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clean surface</a:t>
            </a:r>
          </a:p>
        </p:txBody>
      </p:sp>
      <p:sp>
        <p:nvSpPr>
          <p:cNvPr id="135176" name="Freeform 8"/>
          <p:cNvSpPr>
            <a:spLocks/>
          </p:cNvSpPr>
          <p:nvPr/>
        </p:nvSpPr>
        <p:spPr bwMode="auto">
          <a:xfrm>
            <a:off x="-887413" y="2390775"/>
            <a:ext cx="3317876" cy="3122613"/>
          </a:xfrm>
          <a:custGeom>
            <a:avLst/>
            <a:gdLst>
              <a:gd name="T0" fmla="*/ 1513 w 2090"/>
              <a:gd name="T1" fmla="*/ 956 h 1967"/>
              <a:gd name="T2" fmla="*/ 1900 w 2090"/>
              <a:gd name="T3" fmla="*/ 1193 h 1967"/>
              <a:gd name="T4" fmla="*/ 2073 w 2090"/>
              <a:gd name="T5" fmla="*/ 1524 h 1967"/>
              <a:gd name="T6" fmla="*/ 2002 w 2090"/>
              <a:gd name="T7" fmla="*/ 1808 h 1967"/>
              <a:gd name="T8" fmla="*/ 1679 w 2090"/>
              <a:gd name="T9" fmla="*/ 1966 h 1967"/>
              <a:gd name="T10" fmla="*/ 1221 w 2090"/>
              <a:gd name="T11" fmla="*/ 1800 h 1967"/>
              <a:gd name="T12" fmla="*/ 977 w 2090"/>
              <a:gd name="T13" fmla="*/ 1516 h 1967"/>
              <a:gd name="T14" fmla="*/ 724 w 2090"/>
              <a:gd name="T15" fmla="*/ 980 h 1967"/>
              <a:gd name="T16" fmla="*/ 29 w 2090"/>
              <a:gd name="T17" fmla="*/ 41 h 1967"/>
              <a:gd name="T18" fmla="*/ 898 w 2090"/>
              <a:gd name="T19" fmla="*/ 735 h 1967"/>
              <a:gd name="T20" fmla="*/ 1513 w 2090"/>
              <a:gd name="T21" fmla="*/ 956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0" h="1967">
                <a:moveTo>
                  <a:pt x="1513" y="956"/>
                </a:moveTo>
                <a:cubicBezTo>
                  <a:pt x="1680" y="1032"/>
                  <a:pt x="1807" y="1098"/>
                  <a:pt x="1900" y="1193"/>
                </a:cubicBezTo>
                <a:cubicBezTo>
                  <a:pt x="1993" y="1288"/>
                  <a:pt x="2056" y="1422"/>
                  <a:pt x="2073" y="1524"/>
                </a:cubicBezTo>
                <a:cubicBezTo>
                  <a:pt x="2090" y="1626"/>
                  <a:pt x="2068" y="1734"/>
                  <a:pt x="2002" y="1808"/>
                </a:cubicBezTo>
                <a:cubicBezTo>
                  <a:pt x="1936" y="1882"/>
                  <a:pt x="1809" y="1967"/>
                  <a:pt x="1679" y="1966"/>
                </a:cubicBezTo>
                <a:cubicBezTo>
                  <a:pt x="1549" y="1965"/>
                  <a:pt x="1338" y="1875"/>
                  <a:pt x="1221" y="1800"/>
                </a:cubicBezTo>
                <a:cubicBezTo>
                  <a:pt x="1104" y="1725"/>
                  <a:pt x="1060" y="1653"/>
                  <a:pt x="977" y="1516"/>
                </a:cubicBezTo>
                <a:cubicBezTo>
                  <a:pt x="894" y="1379"/>
                  <a:pt x="882" y="1226"/>
                  <a:pt x="724" y="980"/>
                </a:cubicBezTo>
                <a:cubicBezTo>
                  <a:pt x="566" y="734"/>
                  <a:pt x="0" y="82"/>
                  <a:pt x="29" y="41"/>
                </a:cubicBezTo>
                <a:cubicBezTo>
                  <a:pt x="58" y="0"/>
                  <a:pt x="651" y="583"/>
                  <a:pt x="898" y="735"/>
                </a:cubicBezTo>
                <a:cubicBezTo>
                  <a:pt x="1145" y="887"/>
                  <a:pt x="1346" y="880"/>
                  <a:pt x="1513" y="956"/>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35177" name="Group 9"/>
          <p:cNvGrpSpPr>
            <a:grpSpLocks/>
          </p:cNvGrpSpPr>
          <p:nvPr/>
        </p:nvGrpSpPr>
        <p:grpSpPr bwMode="auto">
          <a:xfrm>
            <a:off x="-1146175" y="2281238"/>
            <a:ext cx="3359150" cy="3021012"/>
            <a:chOff x="11" y="1490"/>
            <a:chExt cx="2116" cy="1903"/>
          </a:xfrm>
        </p:grpSpPr>
        <p:sp>
          <p:nvSpPr>
            <p:cNvPr id="135178"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5179"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35180" name="Rectangle 12"/>
          <p:cNvSpPr>
            <a:spLocks noChangeArrowheads="1"/>
          </p:cNvSpPr>
          <p:nvPr/>
        </p:nvSpPr>
        <p:spPr bwMode="auto">
          <a:xfrm>
            <a:off x="1238250" y="45593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2691517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reeform 2"/>
          <p:cNvSpPr>
            <a:spLocks/>
          </p:cNvSpPr>
          <p:nvPr/>
        </p:nvSpPr>
        <p:spPr bwMode="auto">
          <a:xfrm>
            <a:off x="-827088" y="4578350"/>
            <a:ext cx="2268538" cy="2051050"/>
          </a:xfrm>
          <a:custGeom>
            <a:avLst/>
            <a:gdLst>
              <a:gd name="T0" fmla="*/ 727 w 1429"/>
              <a:gd name="T1" fmla="*/ 218 h 1292"/>
              <a:gd name="T2" fmla="*/ 1039 w 1429"/>
              <a:gd name="T3" fmla="*/ 449 h 1292"/>
              <a:gd name="T4" fmla="*/ 1196 w 1429"/>
              <a:gd name="T5" fmla="*/ 712 h 1292"/>
              <a:gd name="T6" fmla="*/ 1222 w 1429"/>
              <a:gd name="T7" fmla="*/ 990 h 1292"/>
              <a:gd name="T8" fmla="*/ 1377 w 1429"/>
              <a:gd name="T9" fmla="*/ 1181 h 1292"/>
              <a:gd name="T10" fmla="*/ 908 w 1429"/>
              <a:gd name="T11" fmla="*/ 1255 h 1292"/>
              <a:gd name="T12" fmla="*/ 340 w 1429"/>
              <a:gd name="T13" fmla="*/ 1247 h 1292"/>
              <a:gd name="T14" fmla="*/ 441 w 1429"/>
              <a:gd name="T15" fmla="*/ 982 h 1292"/>
              <a:gd name="T16" fmla="*/ 282 w 1429"/>
              <a:gd name="T17" fmla="*/ 663 h 1292"/>
              <a:gd name="T18" fmla="*/ 52 w 1429"/>
              <a:gd name="T19" fmla="*/ 161 h 1292"/>
              <a:gd name="T20" fmla="*/ 19 w 1429"/>
              <a:gd name="T21" fmla="*/ 21 h 1292"/>
              <a:gd name="T22" fmla="*/ 118 w 1429"/>
              <a:gd name="T23" fmla="*/ 37 h 1292"/>
              <a:gd name="T24" fmla="*/ 727 w 1429"/>
              <a:gd name="T25" fmla="*/ 218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9" h="1292">
                <a:moveTo>
                  <a:pt x="727" y="218"/>
                </a:moveTo>
                <a:cubicBezTo>
                  <a:pt x="881" y="287"/>
                  <a:pt x="961" y="367"/>
                  <a:pt x="1039" y="449"/>
                </a:cubicBezTo>
                <a:cubicBezTo>
                  <a:pt x="1117" y="531"/>
                  <a:pt x="1166" y="622"/>
                  <a:pt x="1196" y="712"/>
                </a:cubicBezTo>
                <a:cubicBezTo>
                  <a:pt x="1226" y="802"/>
                  <a:pt x="1192" y="912"/>
                  <a:pt x="1222" y="990"/>
                </a:cubicBezTo>
                <a:cubicBezTo>
                  <a:pt x="1252" y="1068"/>
                  <a:pt x="1429" y="1137"/>
                  <a:pt x="1377" y="1181"/>
                </a:cubicBezTo>
                <a:cubicBezTo>
                  <a:pt x="1325" y="1225"/>
                  <a:pt x="1081" y="1244"/>
                  <a:pt x="908" y="1255"/>
                </a:cubicBezTo>
                <a:cubicBezTo>
                  <a:pt x="735" y="1266"/>
                  <a:pt x="418" y="1292"/>
                  <a:pt x="340" y="1247"/>
                </a:cubicBezTo>
                <a:cubicBezTo>
                  <a:pt x="262" y="1202"/>
                  <a:pt x="451" y="1079"/>
                  <a:pt x="441" y="982"/>
                </a:cubicBezTo>
                <a:cubicBezTo>
                  <a:pt x="431" y="885"/>
                  <a:pt x="347" y="800"/>
                  <a:pt x="282" y="663"/>
                </a:cubicBezTo>
                <a:cubicBezTo>
                  <a:pt x="217" y="526"/>
                  <a:pt x="96" y="268"/>
                  <a:pt x="52" y="161"/>
                </a:cubicBezTo>
                <a:cubicBezTo>
                  <a:pt x="8" y="54"/>
                  <a:pt x="8" y="42"/>
                  <a:pt x="19" y="21"/>
                </a:cubicBezTo>
                <a:cubicBezTo>
                  <a:pt x="30" y="0"/>
                  <a:pt x="0" y="4"/>
                  <a:pt x="118" y="37"/>
                </a:cubicBezTo>
                <a:cubicBezTo>
                  <a:pt x="236" y="70"/>
                  <a:pt x="560" y="162"/>
                  <a:pt x="727" y="21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6195" name="Freeform 3"/>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6196" name="Freeform 4"/>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6197" name="Rectangle 5"/>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6198" name="Rectangle 6"/>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6199" name="Rectangle 7"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800">
              <a:solidFill>
                <a:srgbClr val="000000"/>
              </a:solidFill>
            </a:endParaRPr>
          </a:p>
        </p:txBody>
      </p:sp>
      <p:sp>
        <p:nvSpPr>
          <p:cNvPr id="136200" name="Text Box 8"/>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clean surface</a:t>
            </a:r>
          </a:p>
        </p:txBody>
      </p:sp>
      <p:grpSp>
        <p:nvGrpSpPr>
          <p:cNvPr id="136201" name="Group 9"/>
          <p:cNvGrpSpPr>
            <a:grpSpLocks/>
          </p:cNvGrpSpPr>
          <p:nvPr/>
        </p:nvGrpSpPr>
        <p:grpSpPr bwMode="auto">
          <a:xfrm>
            <a:off x="-2324100" y="3170238"/>
            <a:ext cx="3359150" cy="3021012"/>
            <a:chOff x="11" y="1490"/>
            <a:chExt cx="2116" cy="1903"/>
          </a:xfrm>
        </p:grpSpPr>
        <p:sp>
          <p:nvSpPr>
            <p:cNvPr id="136202"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6203"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36204" name="Rectangle 12"/>
          <p:cNvSpPr>
            <a:spLocks noChangeArrowheads="1"/>
          </p:cNvSpPr>
          <p:nvPr/>
        </p:nvSpPr>
        <p:spPr bwMode="auto">
          <a:xfrm>
            <a:off x="60325" y="54483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3971151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reeform 2"/>
          <p:cNvSpPr>
            <a:spLocks/>
          </p:cNvSpPr>
          <p:nvPr/>
        </p:nvSpPr>
        <p:spPr bwMode="auto">
          <a:xfrm>
            <a:off x="3514725" y="2708275"/>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19" name="Freeform 3"/>
          <p:cNvSpPr>
            <a:spLocks/>
          </p:cNvSpPr>
          <p:nvPr/>
        </p:nvSpPr>
        <p:spPr bwMode="auto">
          <a:xfrm>
            <a:off x="-492125" y="5970588"/>
            <a:ext cx="1868488" cy="660400"/>
          </a:xfrm>
          <a:custGeom>
            <a:avLst/>
            <a:gdLst>
              <a:gd name="T0" fmla="*/ 1011 w 1177"/>
              <a:gd name="T1" fmla="*/ 113 h 416"/>
              <a:gd name="T2" fmla="*/ 1166 w 1177"/>
              <a:gd name="T3" fmla="*/ 304 h 416"/>
              <a:gd name="T4" fmla="*/ 1004 w 1177"/>
              <a:gd name="T5" fmla="*/ 381 h 416"/>
              <a:gd name="T6" fmla="*/ 129 w 1177"/>
              <a:gd name="T7" fmla="*/ 370 h 416"/>
              <a:gd name="T8" fmla="*/ 230 w 1177"/>
              <a:gd name="T9" fmla="*/ 105 h 416"/>
              <a:gd name="T10" fmla="*/ 444 w 1177"/>
              <a:gd name="T11" fmla="*/ 26 h 416"/>
              <a:gd name="T12" fmla="*/ 641 w 1177"/>
              <a:gd name="T13" fmla="*/ 3 h 416"/>
              <a:gd name="T14" fmla="*/ 854 w 1177"/>
              <a:gd name="T15" fmla="*/ 42 h 416"/>
              <a:gd name="T16" fmla="*/ 1011 w 1177"/>
              <a:gd name="T17" fmla="*/ 11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7" h="416">
                <a:moveTo>
                  <a:pt x="1011" y="113"/>
                </a:moveTo>
                <a:cubicBezTo>
                  <a:pt x="1063" y="153"/>
                  <a:pt x="1167" y="259"/>
                  <a:pt x="1166" y="304"/>
                </a:cubicBezTo>
                <a:cubicBezTo>
                  <a:pt x="1165" y="349"/>
                  <a:pt x="1177" y="370"/>
                  <a:pt x="1004" y="381"/>
                </a:cubicBezTo>
                <a:cubicBezTo>
                  <a:pt x="831" y="392"/>
                  <a:pt x="258" y="416"/>
                  <a:pt x="129" y="370"/>
                </a:cubicBezTo>
                <a:cubicBezTo>
                  <a:pt x="0" y="324"/>
                  <a:pt x="178" y="162"/>
                  <a:pt x="230" y="105"/>
                </a:cubicBezTo>
                <a:cubicBezTo>
                  <a:pt x="282" y="48"/>
                  <a:pt x="376" y="43"/>
                  <a:pt x="444" y="26"/>
                </a:cubicBezTo>
                <a:cubicBezTo>
                  <a:pt x="512" y="9"/>
                  <a:pt x="573" y="0"/>
                  <a:pt x="641" y="3"/>
                </a:cubicBezTo>
                <a:cubicBezTo>
                  <a:pt x="709" y="6"/>
                  <a:pt x="792" y="24"/>
                  <a:pt x="854" y="42"/>
                </a:cubicBezTo>
                <a:cubicBezTo>
                  <a:pt x="916" y="60"/>
                  <a:pt x="978" y="98"/>
                  <a:pt x="1011" y="113"/>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20" name="Freeform 4"/>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21" name="Freeform 5"/>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22" name="Rectangle 6"/>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7223" name="Rectangle 7"/>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7224" name="Rectangle 8"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800">
              <a:solidFill>
                <a:srgbClr val="000000"/>
              </a:solidFill>
            </a:endParaRPr>
          </a:p>
        </p:txBody>
      </p:sp>
      <p:sp>
        <p:nvSpPr>
          <p:cNvPr id="137225" name="Text Box 9"/>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clean surface</a:t>
            </a:r>
          </a:p>
        </p:txBody>
      </p:sp>
      <p:grpSp>
        <p:nvGrpSpPr>
          <p:cNvPr id="137226" name="Group 10"/>
          <p:cNvGrpSpPr>
            <a:grpSpLocks/>
          </p:cNvGrpSpPr>
          <p:nvPr/>
        </p:nvGrpSpPr>
        <p:grpSpPr bwMode="auto">
          <a:xfrm>
            <a:off x="1843088" y="1157288"/>
            <a:ext cx="3359150" cy="3021012"/>
            <a:chOff x="11" y="1490"/>
            <a:chExt cx="2116" cy="1903"/>
          </a:xfrm>
        </p:grpSpPr>
        <p:sp>
          <p:nvSpPr>
            <p:cNvPr id="137227"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28"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37229" name="Rectangle 13"/>
          <p:cNvSpPr>
            <a:spLocks noChangeArrowheads="1"/>
          </p:cNvSpPr>
          <p:nvPr/>
        </p:nvSpPr>
        <p:spPr bwMode="auto">
          <a:xfrm>
            <a:off x="4227513" y="343535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08384365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hangingPunct="1">
              <a:spcBef>
                <a:spcPct val="50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hangingPunct="1">
              <a:spcBef>
                <a:spcPct val="50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hangingPunct="1">
              <a:spcBef>
                <a:spcPct val="50000"/>
              </a:spcBef>
              <a:buFontTx/>
              <a:buNone/>
            </a:pPr>
            <a:r>
              <a:rPr lang="en-US" altLang="en-US" sz="4000" dirty="0">
                <a:solidFill>
                  <a:srgbClr val="000000"/>
                </a:solidFill>
                <a:cs typeface="Arial" pitchFamily="34" charset="0"/>
              </a:rPr>
              <a:t>				≈ 	1000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air</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solidFill>
                  <a:srgbClr val="000000"/>
                </a:solidFill>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5" name="Text Box 8"/>
          <p:cNvSpPr txBox="1">
            <a:spLocks noChangeArrowheads="1"/>
          </p:cNvSpPr>
          <p:nvPr/>
        </p:nvSpPr>
        <p:spPr bwMode="auto">
          <a:xfrm>
            <a:off x="1589088" y="5534025"/>
            <a:ext cx="5829300" cy="1320800"/>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000" dirty="0"/>
              <a:t>you want:</a:t>
            </a:r>
          </a:p>
          <a:p>
            <a:pPr algn="ctr" eaLnBrk="1" hangingPunct="1"/>
            <a:r>
              <a:rPr lang="en-US" altLang="en-US" sz="4000" dirty="0"/>
              <a:t>air gap &lt; 1000x </a:t>
            </a:r>
            <a:r>
              <a:rPr lang="en-US" altLang="en-US" sz="4000" dirty="0" err="1"/>
              <a:t>xtal</a:t>
            </a:r>
            <a:r>
              <a:rPr lang="en-US" altLang="en-US" sz="4000" dirty="0"/>
              <a:t> size </a:t>
            </a:r>
          </a:p>
        </p:txBody>
      </p:sp>
    </p:spTree>
    <p:extLst>
      <p:ext uri="{BB962C8B-B14F-4D97-AF65-F5344CB8AC3E}">
        <p14:creationId xmlns:p14="http://schemas.microsoft.com/office/powerpoint/2010/main" val="27421792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7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77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457200" y="0"/>
            <a:ext cx="8229600" cy="1143000"/>
          </a:xfrm>
        </p:spPr>
        <p:txBody>
          <a:bodyPr/>
          <a:lstStyle/>
          <a:p>
            <a:pPr eaLnBrk="1" hangingPunct="1"/>
            <a:r>
              <a:rPr lang="en-US" altLang="en-US" dirty="0" smtClean="0"/>
              <a:t>Not enough light</a:t>
            </a:r>
            <a:endParaRPr lang="en-US" altLang="en-US" dirty="0" smtClean="0"/>
          </a:p>
        </p:txBody>
      </p:sp>
      <p:grpSp>
        <p:nvGrpSpPr>
          <p:cNvPr id="459780" name="Group 9"/>
          <p:cNvGrpSpPr>
            <a:grpSpLocks/>
          </p:cNvGrpSpPr>
          <p:nvPr/>
        </p:nvGrpSpPr>
        <p:grpSpPr bwMode="auto">
          <a:xfrm>
            <a:off x="0" y="839788"/>
            <a:ext cx="8969375" cy="6018212"/>
            <a:chOff x="0" y="529"/>
            <a:chExt cx="5650" cy="3791"/>
          </a:xfrm>
        </p:grpSpPr>
        <p:sp>
          <p:nvSpPr>
            <p:cNvPr id="459781" name="Rectangle 6"/>
            <p:cNvSpPr>
              <a:spLocks noChangeArrowheads="1"/>
            </p:cNvSpPr>
            <p:nvPr/>
          </p:nvSpPr>
          <p:spPr bwMode="auto">
            <a:xfrm>
              <a:off x="134" y="529"/>
              <a:ext cx="174"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cs typeface="Arial" charset="0"/>
              </a:endParaRPr>
            </a:p>
          </p:txBody>
        </p:sp>
        <p:sp>
          <p:nvSpPr>
            <p:cNvPr id="459782" name="Rectangle 7"/>
            <p:cNvSpPr>
              <a:spLocks noChangeArrowheads="1"/>
            </p:cNvSpPr>
            <p:nvPr/>
          </p:nvSpPr>
          <p:spPr bwMode="auto">
            <a:xfrm>
              <a:off x="0" y="4166"/>
              <a:ext cx="5650"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cs typeface="Arial" charset="0"/>
              </a:endParaRPr>
            </a:p>
          </p:txBody>
        </p:sp>
        <p:sp>
          <p:nvSpPr>
            <p:cNvPr id="459783" name="Rectangle 8"/>
            <p:cNvSpPr>
              <a:spLocks noChangeArrowheads="1"/>
            </p:cNvSpPr>
            <p:nvPr/>
          </p:nvSpPr>
          <p:spPr bwMode="auto">
            <a:xfrm>
              <a:off x="5335" y="529"/>
              <a:ext cx="292" cy="37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cs typeface="Arial" charset="0"/>
              </a:endParaRPr>
            </a:p>
          </p:txBody>
        </p:sp>
      </p:gr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9000" contrast="100000"/>
                    </a14:imgEffect>
                  </a14:imgLayer>
                </a14:imgProps>
              </a:ext>
              <a:ext uri="{28A0092B-C50C-407E-A947-70E740481C1C}">
                <a14:useLocalDpi xmlns:a14="http://schemas.microsoft.com/office/drawing/2010/main" val="0"/>
              </a:ext>
            </a:extLst>
          </a:blip>
          <a:stretch>
            <a:fillRect/>
          </a:stretch>
        </p:blipFill>
        <p:spPr>
          <a:xfrm>
            <a:off x="502920" y="969264"/>
            <a:ext cx="8449056" cy="5632704"/>
          </a:xfrm>
          <a:prstGeom prst="rect">
            <a:avLst/>
          </a:prstGeom>
        </p:spPr>
      </p:pic>
    </p:spTree>
    <p:extLst>
      <p:ext uri="{BB962C8B-B14F-4D97-AF65-F5344CB8AC3E}">
        <p14:creationId xmlns:p14="http://schemas.microsoft.com/office/powerpoint/2010/main" val="2237838279"/>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76" name="Rectangle 4"/>
          <p:cNvSpPr>
            <a:spLocks noGrp="1" noChangeArrowheads="1"/>
          </p:cNvSpPr>
          <p:nvPr>
            <p:ph type="title"/>
          </p:nvPr>
        </p:nvSpPr>
        <p:spPr>
          <a:xfrm>
            <a:off x="457200" y="125865"/>
            <a:ext cx="8229600" cy="1143001"/>
          </a:xfrm>
        </p:spPr>
        <p:txBody>
          <a:bodyPr/>
          <a:lstStyle/>
          <a:p>
            <a:r>
              <a:rPr lang="en-US" altLang="en-US" dirty="0" smtClean="0"/>
              <a:t>Non-crystal stuff in the beam</a:t>
            </a:r>
            <a:endParaRPr lang="en-US" altLang="en-US" dirty="0"/>
          </a:p>
        </p:txBody>
      </p:sp>
      <p:grpSp>
        <p:nvGrpSpPr>
          <p:cNvPr id="2" name="Group 1"/>
          <p:cNvGrpSpPr/>
          <p:nvPr/>
        </p:nvGrpSpPr>
        <p:grpSpPr>
          <a:xfrm>
            <a:off x="-332921" y="1736271"/>
            <a:ext cx="4219575" cy="3844925"/>
            <a:chOff x="-332921" y="1736271"/>
            <a:chExt cx="4219575" cy="3844925"/>
          </a:xfrm>
        </p:grpSpPr>
        <p:sp>
          <p:nvSpPr>
            <p:cNvPr id="131074" name="Freeform 2"/>
            <p:cNvSpPr>
              <a:spLocks/>
            </p:cNvSpPr>
            <p:nvPr/>
          </p:nvSpPr>
          <p:spPr bwMode="auto">
            <a:xfrm>
              <a:off x="-166233" y="1796596"/>
              <a:ext cx="4052887" cy="3784600"/>
            </a:xfrm>
            <a:custGeom>
              <a:avLst/>
              <a:gdLst>
                <a:gd name="T0" fmla="*/ 1136 w 2553"/>
                <a:gd name="T1" fmla="*/ 664 h 2384"/>
                <a:gd name="T2" fmla="*/ 1886 w 2553"/>
                <a:gd name="T3" fmla="*/ 703 h 2384"/>
                <a:gd name="T4" fmla="*/ 2430 w 2553"/>
                <a:gd name="T5" fmla="*/ 1050 h 2384"/>
                <a:gd name="T6" fmla="*/ 2533 w 2553"/>
                <a:gd name="T7" fmla="*/ 1697 h 2384"/>
                <a:gd name="T8" fmla="*/ 2312 w 2553"/>
                <a:gd name="T9" fmla="*/ 2123 h 2384"/>
                <a:gd name="T10" fmla="*/ 1775 w 2553"/>
                <a:gd name="T11" fmla="*/ 2360 h 2384"/>
                <a:gd name="T12" fmla="*/ 1042 w 2553"/>
                <a:gd name="T13" fmla="*/ 2265 h 2384"/>
                <a:gd name="T14" fmla="*/ 679 w 2553"/>
                <a:gd name="T15" fmla="*/ 1721 h 2384"/>
                <a:gd name="T16" fmla="*/ 616 w 2553"/>
                <a:gd name="T17" fmla="*/ 1098 h 2384"/>
                <a:gd name="T18" fmla="*/ 87 w 2553"/>
                <a:gd name="T19" fmla="*/ 72 h 2384"/>
                <a:gd name="T20" fmla="*/ 1136 w 2553"/>
                <a:gd name="T21" fmla="*/ 66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3" h="2384">
                  <a:moveTo>
                    <a:pt x="1136" y="664"/>
                  </a:moveTo>
                  <a:cubicBezTo>
                    <a:pt x="1436" y="769"/>
                    <a:pt x="1670" y="639"/>
                    <a:pt x="1886" y="703"/>
                  </a:cubicBezTo>
                  <a:cubicBezTo>
                    <a:pt x="2102" y="767"/>
                    <a:pt x="2322" y="884"/>
                    <a:pt x="2430" y="1050"/>
                  </a:cubicBezTo>
                  <a:cubicBezTo>
                    <a:pt x="2538" y="1216"/>
                    <a:pt x="2553" y="1518"/>
                    <a:pt x="2533" y="1697"/>
                  </a:cubicBezTo>
                  <a:cubicBezTo>
                    <a:pt x="2513" y="1876"/>
                    <a:pt x="2438" y="2013"/>
                    <a:pt x="2312" y="2123"/>
                  </a:cubicBezTo>
                  <a:cubicBezTo>
                    <a:pt x="2186" y="2233"/>
                    <a:pt x="1987" y="2336"/>
                    <a:pt x="1775" y="2360"/>
                  </a:cubicBezTo>
                  <a:cubicBezTo>
                    <a:pt x="1563" y="2384"/>
                    <a:pt x="1225" y="2371"/>
                    <a:pt x="1042" y="2265"/>
                  </a:cubicBezTo>
                  <a:cubicBezTo>
                    <a:pt x="859" y="2159"/>
                    <a:pt x="750" y="1915"/>
                    <a:pt x="679" y="1721"/>
                  </a:cubicBezTo>
                  <a:cubicBezTo>
                    <a:pt x="608" y="1527"/>
                    <a:pt x="715" y="1373"/>
                    <a:pt x="616" y="1098"/>
                  </a:cubicBezTo>
                  <a:cubicBezTo>
                    <a:pt x="517" y="823"/>
                    <a:pt x="0" y="144"/>
                    <a:pt x="87" y="72"/>
                  </a:cubicBezTo>
                  <a:cubicBezTo>
                    <a:pt x="174" y="0"/>
                    <a:pt x="828" y="514"/>
                    <a:pt x="1136" y="66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1077" name="Group 5"/>
            <p:cNvGrpSpPr>
              <a:grpSpLocks/>
            </p:cNvGrpSpPr>
            <p:nvPr/>
          </p:nvGrpSpPr>
          <p:grpSpPr bwMode="auto">
            <a:xfrm>
              <a:off x="-332921" y="1736271"/>
              <a:ext cx="3359150" cy="3021013"/>
              <a:chOff x="11" y="1490"/>
              <a:chExt cx="2116" cy="1903"/>
            </a:xfrm>
          </p:grpSpPr>
          <p:sp>
            <p:nvSpPr>
              <p:cNvPr id="131078"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9"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1080" name="Rectangle 8"/>
            <p:cNvSpPr>
              <a:spLocks noChangeArrowheads="1"/>
            </p:cNvSpPr>
            <p:nvPr/>
          </p:nvSpPr>
          <p:spPr bwMode="auto">
            <a:xfrm>
              <a:off x="2051504" y="4014334"/>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grpSp>
        <p:nvGrpSpPr>
          <p:cNvPr id="30" name="Group 5"/>
          <p:cNvGrpSpPr>
            <a:grpSpLocks/>
          </p:cNvGrpSpPr>
          <p:nvPr/>
        </p:nvGrpSpPr>
        <p:grpSpPr bwMode="auto">
          <a:xfrm>
            <a:off x="5369789" y="1893587"/>
            <a:ext cx="3359150" cy="3021013"/>
            <a:chOff x="11" y="1490"/>
            <a:chExt cx="2116" cy="1903"/>
          </a:xfrm>
        </p:grpSpPr>
        <p:sp>
          <p:nvSpPr>
            <p:cNvPr id="32"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4"/>
          <p:cNvGrpSpPr/>
          <p:nvPr/>
        </p:nvGrpSpPr>
        <p:grpSpPr>
          <a:xfrm>
            <a:off x="2754408" y="1903420"/>
            <a:ext cx="3359150" cy="3021013"/>
            <a:chOff x="2754408" y="1903420"/>
            <a:chExt cx="3359150" cy="3021013"/>
          </a:xfrm>
        </p:grpSpPr>
        <p:sp>
          <p:nvSpPr>
            <p:cNvPr id="41" name="Freeform 2"/>
            <p:cNvSpPr>
              <a:spLocks/>
            </p:cNvSpPr>
            <p:nvPr/>
          </p:nvSpPr>
          <p:spPr bwMode="auto">
            <a:xfrm>
              <a:off x="3058892" y="2077895"/>
              <a:ext cx="3046656" cy="2815220"/>
            </a:xfrm>
            <a:custGeom>
              <a:avLst/>
              <a:gdLst>
                <a:gd name="T0" fmla="*/ 1136 w 2553"/>
                <a:gd name="T1" fmla="*/ 664 h 2384"/>
                <a:gd name="T2" fmla="*/ 1886 w 2553"/>
                <a:gd name="T3" fmla="*/ 703 h 2384"/>
                <a:gd name="T4" fmla="*/ 2430 w 2553"/>
                <a:gd name="T5" fmla="*/ 1050 h 2384"/>
                <a:gd name="T6" fmla="*/ 2533 w 2553"/>
                <a:gd name="T7" fmla="*/ 1697 h 2384"/>
                <a:gd name="T8" fmla="*/ 2312 w 2553"/>
                <a:gd name="T9" fmla="*/ 2123 h 2384"/>
                <a:gd name="T10" fmla="*/ 1775 w 2553"/>
                <a:gd name="T11" fmla="*/ 2360 h 2384"/>
                <a:gd name="T12" fmla="*/ 1042 w 2553"/>
                <a:gd name="T13" fmla="*/ 2265 h 2384"/>
                <a:gd name="T14" fmla="*/ 679 w 2553"/>
                <a:gd name="T15" fmla="*/ 1721 h 2384"/>
                <a:gd name="T16" fmla="*/ 616 w 2553"/>
                <a:gd name="T17" fmla="*/ 1098 h 2384"/>
                <a:gd name="T18" fmla="*/ 87 w 2553"/>
                <a:gd name="T19" fmla="*/ 72 h 2384"/>
                <a:gd name="T20" fmla="*/ 1136 w 2553"/>
                <a:gd name="T21" fmla="*/ 664 h 2384"/>
                <a:gd name="connsiteX0" fmla="*/ 4116 w 9617"/>
                <a:gd name="connsiteY0" fmla="*/ 2500 h 9657"/>
                <a:gd name="connsiteX1" fmla="*/ 7053 w 9617"/>
                <a:gd name="connsiteY1" fmla="*/ 2664 h 9657"/>
                <a:gd name="connsiteX2" fmla="*/ 9184 w 9617"/>
                <a:gd name="connsiteY2" fmla="*/ 4119 h 9657"/>
                <a:gd name="connsiteX3" fmla="*/ 9588 w 9617"/>
                <a:gd name="connsiteY3" fmla="*/ 6833 h 9657"/>
                <a:gd name="connsiteX4" fmla="*/ 8722 w 9617"/>
                <a:gd name="connsiteY4" fmla="*/ 8620 h 9657"/>
                <a:gd name="connsiteX5" fmla="*/ 6619 w 9617"/>
                <a:gd name="connsiteY5" fmla="*/ 9614 h 9657"/>
                <a:gd name="connsiteX6" fmla="*/ 3747 w 9617"/>
                <a:gd name="connsiteY6" fmla="*/ 9216 h 9657"/>
                <a:gd name="connsiteX7" fmla="*/ 2326 w 9617"/>
                <a:gd name="connsiteY7" fmla="*/ 6934 h 9657"/>
                <a:gd name="connsiteX8" fmla="*/ 3134 w 9617"/>
                <a:gd name="connsiteY8" fmla="*/ 3814 h 9657"/>
                <a:gd name="connsiteX9" fmla="*/ 7 w 9617"/>
                <a:gd name="connsiteY9" fmla="*/ 17 h 9657"/>
                <a:gd name="connsiteX10" fmla="*/ 4116 w 9617"/>
                <a:gd name="connsiteY10" fmla="*/ 2500 h 9657"/>
                <a:gd name="connsiteX0" fmla="*/ 4280 w 10000"/>
                <a:gd name="connsiteY0" fmla="*/ 2588 h 10036"/>
                <a:gd name="connsiteX1" fmla="*/ 7334 w 10000"/>
                <a:gd name="connsiteY1" fmla="*/ 2758 h 10036"/>
                <a:gd name="connsiteX2" fmla="*/ 9550 w 10000"/>
                <a:gd name="connsiteY2" fmla="*/ 4264 h 10036"/>
                <a:gd name="connsiteX3" fmla="*/ 9970 w 10000"/>
                <a:gd name="connsiteY3" fmla="*/ 7075 h 10036"/>
                <a:gd name="connsiteX4" fmla="*/ 9069 w 10000"/>
                <a:gd name="connsiteY4" fmla="*/ 8925 h 10036"/>
                <a:gd name="connsiteX5" fmla="*/ 6883 w 10000"/>
                <a:gd name="connsiteY5" fmla="*/ 9954 h 10036"/>
                <a:gd name="connsiteX6" fmla="*/ 3896 w 10000"/>
                <a:gd name="connsiteY6" fmla="*/ 9542 h 10036"/>
                <a:gd name="connsiteX7" fmla="*/ 4311 w 10000"/>
                <a:gd name="connsiteY7" fmla="*/ 6170 h 10036"/>
                <a:gd name="connsiteX8" fmla="*/ 3259 w 10000"/>
                <a:gd name="connsiteY8" fmla="*/ 3948 h 10036"/>
                <a:gd name="connsiteX9" fmla="*/ 7 w 10000"/>
                <a:gd name="connsiteY9" fmla="*/ 17 h 10036"/>
                <a:gd name="connsiteX10" fmla="*/ 4280 w 10000"/>
                <a:gd name="connsiteY10" fmla="*/ 2588 h 10036"/>
                <a:gd name="connsiteX0" fmla="*/ 4280 w 10000"/>
                <a:gd name="connsiteY0" fmla="*/ 2588 h 10018"/>
                <a:gd name="connsiteX1" fmla="*/ 7334 w 10000"/>
                <a:gd name="connsiteY1" fmla="*/ 2758 h 10018"/>
                <a:gd name="connsiteX2" fmla="*/ 9550 w 10000"/>
                <a:gd name="connsiteY2" fmla="*/ 4264 h 10018"/>
                <a:gd name="connsiteX3" fmla="*/ 9970 w 10000"/>
                <a:gd name="connsiteY3" fmla="*/ 7075 h 10018"/>
                <a:gd name="connsiteX4" fmla="*/ 9069 w 10000"/>
                <a:gd name="connsiteY4" fmla="*/ 8925 h 10018"/>
                <a:gd name="connsiteX5" fmla="*/ 6883 w 10000"/>
                <a:gd name="connsiteY5" fmla="*/ 9954 h 10018"/>
                <a:gd name="connsiteX6" fmla="*/ 5296 w 10000"/>
                <a:gd name="connsiteY6" fmla="*/ 7080 h 10018"/>
                <a:gd name="connsiteX7" fmla="*/ 4311 w 10000"/>
                <a:gd name="connsiteY7" fmla="*/ 6170 h 10018"/>
                <a:gd name="connsiteX8" fmla="*/ 3259 w 10000"/>
                <a:gd name="connsiteY8" fmla="*/ 3948 h 10018"/>
                <a:gd name="connsiteX9" fmla="*/ 7 w 10000"/>
                <a:gd name="connsiteY9" fmla="*/ 17 h 10018"/>
                <a:gd name="connsiteX10" fmla="*/ 4280 w 10000"/>
                <a:gd name="connsiteY10" fmla="*/ 2588 h 10018"/>
                <a:gd name="connsiteX0" fmla="*/ 4280 w 10000"/>
                <a:gd name="connsiteY0" fmla="*/ 2588 h 8932"/>
                <a:gd name="connsiteX1" fmla="*/ 7334 w 10000"/>
                <a:gd name="connsiteY1" fmla="*/ 2758 h 8932"/>
                <a:gd name="connsiteX2" fmla="*/ 9550 w 10000"/>
                <a:gd name="connsiteY2" fmla="*/ 4264 h 8932"/>
                <a:gd name="connsiteX3" fmla="*/ 9970 w 10000"/>
                <a:gd name="connsiteY3" fmla="*/ 7075 h 8932"/>
                <a:gd name="connsiteX4" fmla="*/ 9069 w 10000"/>
                <a:gd name="connsiteY4" fmla="*/ 8925 h 8932"/>
                <a:gd name="connsiteX5" fmla="*/ 6505 w 10000"/>
                <a:gd name="connsiteY5" fmla="*/ 7694 h 8932"/>
                <a:gd name="connsiteX6" fmla="*/ 5296 w 10000"/>
                <a:gd name="connsiteY6" fmla="*/ 7080 h 8932"/>
                <a:gd name="connsiteX7" fmla="*/ 4311 w 10000"/>
                <a:gd name="connsiteY7" fmla="*/ 6170 h 8932"/>
                <a:gd name="connsiteX8" fmla="*/ 3259 w 10000"/>
                <a:gd name="connsiteY8" fmla="*/ 3948 h 8932"/>
                <a:gd name="connsiteX9" fmla="*/ 7 w 10000"/>
                <a:gd name="connsiteY9" fmla="*/ 17 h 8932"/>
                <a:gd name="connsiteX10" fmla="*/ 4280 w 10000"/>
                <a:gd name="connsiteY10" fmla="*/ 2588 h 8932"/>
                <a:gd name="connsiteX0" fmla="*/ 4280 w 10128"/>
                <a:gd name="connsiteY0" fmla="*/ 2897 h 8642"/>
                <a:gd name="connsiteX1" fmla="*/ 7334 w 10128"/>
                <a:gd name="connsiteY1" fmla="*/ 3088 h 8642"/>
                <a:gd name="connsiteX2" fmla="*/ 9550 w 10128"/>
                <a:gd name="connsiteY2" fmla="*/ 4774 h 8642"/>
                <a:gd name="connsiteX3" fmla="*/ 9970 w 10128"/>
                <a:gd name="connsiteY3" fmla="*/ 7921 h 8642"/>
                <a:gd name="connsiteX4" fmla="*/ 7291 w 10128"/>
                <a:gd name="connsiteY4" fmla="*/ 8456 h 8642"/>
                <a:gd name="connsiteX5" fmla="*/ 6505 w 10128"/>
                <a:gd name="connsiteY5" fmla="*/ 8614 h 8642"/>
                <a:gd name="connsiteX6" fmla="*/ 5296 w 10128"/>
                <a:gd name="connsiteY6" fmla="*/ 7927 h 8642"/>
                <a:gd name="connsiteX7" fmla="*/ 4311 w 10128"/>
                <a:gd name="connsiteY7" fmla="*/ 6908 h 8642"/>
                <a:gd name="connsiteX8" fmla="*/ 3259 w 10128"/>
                <a:gd name="connsiteY8" fmla="*/ 4420 h 8642"/>
                <a:gd name="connsiteX9" fmla="*/ 7 w 10128"/>
                <a:gd name="connsiteY9" fmla="*/ 19 h 8642"/>
                <a:gd name="connsiteX10" fmla="*/ 4280 w 10128"/>
                <a:gd name="connsiteY10" fmla="*/ 2897 h 8642"/>
                <a:gd name="connsiteX0" fmla="*/ 4226 w 9431"/>
                <a:gd name="connsiteY0" fmla="*/ 3352 h 10000"/>
                <a:gd name="connsiteX1" fmla="*/ 7241 w 9431"/>
                <a:gd name="connsiteY1" fmla="*/ 3573 h 10000"/>
                <a:gd name="connsiteX2" fmla="*/ 9429 w 9431"/>
                <a:gd name="connsiteY2" fmla="*/ 5524 h 10000"/>
                <a:gd name="connsiteX3" fmla="*/ 7677 w 9431"/>
                <a:gd name="connsiteY3" fmla="*/ 9218 h 10000"/>
                <a:gd name="connsiteX4" fmla="*/ 7199 w 9431"/>
                <a:gd name="connsiteY4" fmla="*/ 9785 h 10000"/>
                <a:gd name="connsiteX5" fmla="*/ 6423 w 9431"/>
                <a:gd name="connsiteY5" fmla="*/ 9968 h 10000"/>
                <a:gd name="connsiteX6" fmla="*/ 5229 w 9431"/>
                <a:gd name="connsiteY6" fmla="*/ 9173 h 10000"/>
                <a:gd name="connsiteX7" fmla="*/ 4257 w 9431"/>
                <a:gd name="connsiteY7" fmla="*/ 7994 h 10000"/>
                <a:gd name="connsiteX8" fmla="*/ 3218 w 9431"/>
                <a:gd name="connsiteY8" fmla="*/ 5115 h 10000"/>
                <a:gd name="connsiteX9" fmla="*/ 7 w 9431"/>
                <a:gd name="connsiteY9" fmla="*/ 22 h 10000"/>
                <a:gd name="connsiteX10" fmla="*/ 4226 w 9431"/>
                <a:gd name="connsiteY10" fmla="*/ 3352 h 10000"/>
                <a:gd name="connsiteX0" fmla="*/ 4481 w 8159"/>
                <a:gd name="connsiteY0" fmla="*/ 3352 h 10000"/>
                <a:gd name="connsiteX1" fmla="*/ 7678 w 8159"/>
                <a:gd name="connsiteY1" fmla="*/ 3573 h 10000"/>
                <a:gd name="connsiteX2" fmla="*/ 8017 w 8159"/>
                <a:gd name="connsiteY2" fmla="*/ 7772 h 10000"/>
                <a:gd name="connsiteX3" fmla="*/ 8140 w 8159"/>
                <a:gd name="connsiteY3" fmla="*/ 9218 h 10000"/>
                <a:gd name="connsiteX4" fmla="*/ 7633 w 8159"/>
                <a:gd name="connsiteY4" fmla="*/ 9785 h 10000"/>
                <a:gd name="connsiteX5" fmla="*/ 6811 w 8159"/>
                <a:gd name="connsiteY5" fmla="*/ 9968 h 10000"/>
                <a:gd name="connsiteX6" fmla="*/ 5544 w 8159"/>
                <a:gd name="connsiteY6" fmla="*/ 9173 h 10000"/>
                <a:gd name="connsiteX7" fmla="*/ 4514 w 8159"/>
                <a:gd name="connsiteY7" fmla="*/ 7994 h 10000"/>
                <a:gd name="connsiteX8" fmla="*/ 3412 w 8159"/>
                <a:gd name="connsiteY8" fmla="*/ 5115 h 10000"/>
                <a:gd name="connsiteX9" fmla="*/ 7 w 8159"/>
                <a:gd name="connsiteY9" fmla="*/ 22 h 10000"/>
                <a:gd name="connsiteX10" fmla="*/ 4481 w 8159"/>
                <a:gd name="connsiteY10" fmla="*/ 3352 h 10000"/>
                <a:gd name="connsiteX0" fmla="*/ 5492 w 10038"/>
                <a:gd name="connsiteY0" fmla="*/ 3352 h 10000"/>
                <a:gd name="connsiteX1" fmla="*/ 8293 w 10038"/>
                <a:gd name="connsiteY1" fmla="*/ 6239 h 10000"/>
                <a:gd name="connsiteX2" fmla="*/ 9826 w 10038"/>
                <a:gd name="connsiteY2" fmla="*/ 7772 h 10000"/>
                <a:gd name="connsiteX3" fmla="*/ 9977 w 10038"/>
                <a:gd name="connsiteY3" fmla="*/ 9218 h 10000"/>
                <a:gd name="connsiteX4" fmla="*/ 9355 w 10038"/>
                <a:gd name="connsiteY4" fmla="*/ 9785 h 10000"/>
                <a:gd name="connsiteX5" fmla="*/ 8348 w 10038"/>
                <a:gd name="connsiteY5" fmla="*/ 9968 h 10000"/>
                <a:gd name="connsiteX6" fmla="*/ 6795 w 10038"/>
                <a:gd name="connsiteY6" fmla="*/ 9173 h 10000"/>
                <a:gd name="connsiteX7" fmla="*/ 5533 w 10038"/>
                <a:gd name="connsiteY7" fmla="*/ 7994 h 10000"/>
                <a:gd name="connsiteX8" fmla="*/ 4182 w 10038"/>
                <a:gd name="connsiteY8" fmla="*/ 5115 h 10000"/>
                <a:gd name="connsiteX9" fmla="*/ 9 w 10038"/>
                <a:gd name="connsiteY9" fmla="*/ 22 h 10000"/>
                <a:gd name="connsiteX10" fmla="*/ 5492 w 10038"/>
                <a:gd name="connsiteY10" fmla="*/ 3352 h 10000"/>
                <a:gd name="connsiteX0" fmla="*/ 4416 w 10030"/>
                <a:gd name="connsiteY0" fmla="*/ 4743 h 9979"/>
                <a:gd name="connsiteX1" fmla="*/ 8285 w 10030"/>
                <a:gd name="connsiteY1" fmla="*/ 6218 h 9979"/>
                <a:gd name="connsiteX2" fmla="*/ 9818 w 10030"/>
                <a:gd name="connsiteY2" fmla="*/ 7751 h 9979"/>
                <a:gd name="connsiteX3" fmla="*/ 9969 w 10030"/>
                <a:gd name="connsiteY3" fmla="*/ 9197 h 9979"/>
                <a:gd name="connsiteX4" fmla="*/ 9347 w 10030"/>
                <a:gd name="connsiteY4" fmla="*/ 9764 h 9979"/>
                <a:gd name="connsiteX5" fmla="*/ 8340 w 10030"/>
                <a:gd name="connsiteY5" fmla="*/ 9947 h 9979"/>
                <a:gd name="connsiteX6" fmla="*/ 6787 w 10030"/>
                <a:gd name="connsiteY6" fmla="*/ 9152 h 9979"/>
                <a:gd name="connsiteX7" fmla="*/ 5525 w 10030"/>
                <a:gd name="connsiteY7" fmla="*/ 7973 h 9979"/>
                <a:gd name="connsiteX8" fmla="*/ 4174 w 10030"/>
                <a:gd name="connsiteY8" fmla="*/ 5094 h 9979"/>
                <a:gd name="connsiteX9" fmla="*/ 1 w 10030"/>
                <a:gd name="connsiteY9" fmla="*/ 1 h 9979"/>
                <a:gd name="connsiteX10" fmla="*/ 4416 w 10030"/>
                <a:gd name="connsiteY10" fmla="*/ 4743 h 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0" h="9979">
                  <a:moveTo>
                    <a:pt x="4416" y="4743"/>
                  </a:moveTo>
                  <a:cubicBezTo>
                    <a:pt x="5984" y="5335"/>
                    <a:pt x="7385" y="5717"/>
                    <a:pt x="8285" y="6218"/>
                  </a:cubicBezTo>
                  <a:cubicBezTo>
                    <a:pt x="9185" y="6719"/>
                    <a:pt x="9537" y="7255"/>
                    <a:pt x="9818" y="7751"/>
                  </a:cubicBezTo>
                  <a:cubicBezTo>
                    <a:pt x="10099" y="8247"/>
                    <a:pt x="10047" y="8862"/>
                    <a:pt x="9969" y="9197"/>
                  </a:cubicBezTo>
                  <a:cubicBezTo>
                    <a:pt x="9890" y="9533"/>
                    <a:pt x="9619" y="9639"/>
                    <a:pt x="9347" y="9764"/>
                  </a:cubicBezTo>
                  <a:cubicBezTo>
                    <a:pt x="9076" y="9889"/>
                    <a:pt x="8766" y="10048"/>
                    <a:pt x="8340" y="9947"/>
                  </a:cubicBezTo>
                  <a:cubicBezTo>
                    <a:pt x="7912" y="9845"/>
                    <a:pt x="7256" y="9480"/>
                    <a:pt x="6787" y="9152"/>
                  </a:cubicBezTo>
                  <a:cubicBezTo>
                    <a:pt x="6319" y="8822"/>
                    <a:pt x="5960" y="8648"/>
                    <a:pt x="5525" y="7973"/>
                  </a:cubicBezTo>
                  <a:cubicBezTo>
                    <a:pt x="5088" y="7296"/>
                    <a:pt x="4691" y="6641"/>
                    <a:pt x="4174" y="5094"/>
                  </a:cubicBezTo>
                  <a:cubicBezTo>
                    <a:pt x="3655" y="3545"/>
                    <a:pt x="-39" y="59"/>
                    <a:pt x="1" y="1"/>
                  </a:cubicBezTo>
                  <a:cubicBezTo>
                    <a:pt x="41" y="-57"/>
                    <a:pt x="2806" y="3899"/>
                    <a:pt x="4416" y="4743"/>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2" name="Group 5"/>
            <p:cNvGrpSpPr>
              <a:grpSpLocks/>
            </p:cNvGrpSpPr>
            <p:nvPr/>
          </p:nvGrpSpPr>
          <p:grpSpPr bwMode="auto">
            <a:xfrm>
              <a:off x="2754408" y="1903420"/>
              <a:ext cx="3359150" cy="3021013"/>
              <a:chOff x="11" y="1490"/>
              <a:chExt cx="2116" cy="1903"/>
            </a:xfrm>
          </p:grpSpPr>
          <p:sp>
            <p:nvSpPr>
              <p:cNvPr id="44"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 name="Rectangle 8"/>
            <p:cNvSpPr>
              <a:spLocks noChangeArrowheads="1"/>
            </p:cNvSpPr>
            <p:nvPr/>
          </p:nvSpPr>
          <p:spPr bwMode="auto">
            <a:xfrm>
              <a:off x="5124085" y="4188542"/>
              <a:ext cx="391812" cy="336353"/>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sp>
        <p:nvSpPr>
          <p:cNvPr id="3" name="TextBox 2"/>
          <p:cNvSpPr txBox="1"/>
          <p:nvPr/>
        </p:nvSpPr>
        <p:spPr>
          <a:xfrm>
            <a:off x="1253613" y="5680588"/>
            <a:ext cx="1630190" cy="461665"/>
          </a:xfrm>
          <a:prstGeom prst="rect">
            <a:avLst/>
          </a:prstGeom>
          <a:noFill/>
        </p:spPr>
        <p:txBody>
          <a:bodyPr wrap="none" rtlCol="0">
            <a:spAutoFit/>
          </a:bodyPr>
          <a:lstStyle/>
          <a:p>
            <a:r>
              <a:rPr lang="en-US" sz="2400" b="1" dirty="0" smtClean="0"/>
              <a:t>Too much</a:t>
            </a:r>
            <a:endParaRPr lang="en-US" sz="2400" b="1" dirty="0"/>
          </a:p>
        </p:txBody>
      </p:sp>
      <p:sp>
        <p:nvSpPr>
          <p:cNvPr id="47" name="TextBox 46"/>
          <p:cNvSpPr txBox="1"/>
          <p:nvPr/>
        </p:nvSpPr>
        <p:spPr>
          <a:xfrm>
            <a:off x="7275871" y="5680588"/>
            <a:ext cx="1441036" cy="461665"/>
          </a:xfrm>
          <a:prstGeom prst="rect">
            <a:avLst/>
          </a:prstGeom>
          <a:noFill/>
        </p:spPr>
        <p:txBody>
          <a:bodyPr wrap="none" rtlCol="0">
            <a:spAutoFit/>
          </a:bodyPr>
          <a:lstStyle/>
          <a:p>
            <a:r>
              <a:rPr lang="en-US" sz="2400" b="1" dirty="0" smtClean="0"/>
              <a:t>Too little</a:t>
            </a:r>
            <a:endParaRPr lang="en-US" sz="2400" b="1" dirty="0"/>
          </a:p>
        </p:txBody>
      </p:sp>
      <p:sp>
        <p:nvSpPr>
          <p:cNvPr id="48" name="TextBox 47"/>
          <p:cNvSpPr txBox="1"/>
          <p:nvPr/>
        </p:nvSpPr>
        <p:spPr>
          <a:xfrm>
            <a:off x="4286992" y="5680588"/>
            <a:ext cx="1585690" cy="461665"/>
          </a:xfrm>
          <a:prstGeom prst="rect">
            <a:avLst/>
          </a:prstGeom>
          <a:noFill/>
        </p:spPr>
        <p:txBody>
          <a:bodyPr wrap="none" rtlCol="0">
            <a:spAutoFit/>
          </a:bodyPr>
          <a:lstStyle/>
          <a:p>
            <a:r>
              <a:rPr lang="en-US" sz="2400" b="1" dirty="0" smtClean="0"/>
              <a:t>Just right</a:t>
            </a:r>
            <a:endParaRPr lang="en-US" sz="2400" b="1" dirty="0"/>
          </a:p>
        </p:txBody>
      </p:sp>
      <p:sp>
        <p:nvSpPr>
          <p:cNvPr id="4" name="Freeform 3"/>
          <p:cNvSpPr/>
          <p:nvPr/>
        </p:nvSpPr>
        <p:spPr>
          <a:xfrm>
            <a:off x="7620616" y="3239576"/>
            <a:ext cx="926997" cy="2133907"/>
          </a:xfrm>
          <a:custGeom>
            <a:avLst/>
            <a:gdLst>
              <a:gd name="connsiteX0" fmla="*/ 786433 w 786433"/>
              <a:gd name="connsiteY0" fmla="*/ 0 h 1702083"/>
              <a:gd name="connsiteX1" fmla="*/ 78511 w 786433"/>
              <a:gd name="connsiteY1" fmla="*/ 1533832 h 1702083"/>
              <a:gd name="connsiteX2" fmla="*/ 49014 w 786433"/>
              <a:gd name="connsiteY2" fmla="*/ 1592826 h 1702083"/>
              <a:gd name="connsiteX0" fmla="*/ 707922 w 707922"/>
              <a:gd name="connsiteY0" fmla="*/ 0 h 1533832"/>
              <a:gd name="connsiteX1" fmla="*/ 0 w 707922"/>
              <a:gd name="connsiteY1" fmla="*/ 1533832 h 1533832"/>
              <a:gd name="connsiteX0" fmla="*/ 707922 w 707922"/>
              <a:gd name="connsiteY0" fmla="*/ 0 h 1533832"/>
              <a:gd name="connsiteX1" fmla="*/ 103237 w 707922"/>
              <a:gd name="connsiteY1" fmla="*/ 1283110 h 1533832"/>
              <a:gd name="connsiteX2" fmla="*/ 0 w 707922"/>
              <a:gd name="connsiteY2" fmla="*/ 1533832 h 1533832"/>
              <a:gd name="connsiteX0" fmla="*/ 707922 w 707922"/>
              <a:gd name="connsiteY0" fmla="*/ 0 h 1533832"/>
              <a:gd name="connsiteX1" fmla="*/ 103237 w 707922"/>
              <a:gd name="connsiteY1" fmla="*/ 1283110 h 1533832"/>
              <a:gd name="connsiteX2" fmla="*/ 162231 w 707922"/>
              <a:gd name="connsiteY2" fmla="*/ 1150374 h 1533832"/>
              <a:gd name="connsiteX3" fmla="*/ 0 w 707922"/>
              <a:gd name="connsiteY3" fmla="*/ 1533832 h 1533832"/>
              <a:gd name="connsiteX0" fmla="*/ 707922 w 707922"/>
              <a:gd name="connsiteY0" fmla="*/ 0 h 1533832"/>
              <a:gd name="connsiteX1" fmla="*/ 221224 w 707922"/>
              <a:gd name="connsiteY1" fmla="*/ 988142 h 1533832"/>
              <a:gd name="connsiteX2" fmla="*/ 103237 w 707922"/>
              <a:gd name="connsiteY2" fmla="*/ 1283110 h 1533832"/>
              <a:gd name="connsiteX3" fmla="*/ 162231 w 707922"/>
              <a:gd name="connsiteY3" fmla="*/ 1150374 h 1533832"/>
              <a:gd name="connsiteX4" fmla="*/ 0 w 707922"/>
              <a:gd name="connsiteY4" fmla="*/ 1533832 h 1533832"/>
              <a:gd name="connsiteX0" fmla="*/ 707922 w 707922"/>
              <a:gd name="connsiteY0" fmla="*/ 0 h 1533832"/>
              <a:gd name="connsiteX1" fmla="*/ 545689 w 707922"/>
              <a:gd name="connsiteY1" fmla="*/ 324464 h 1533832"/>
              <a:gd name="connsiteX2" fmla="*/ 221224 w 707922"/>
              <a:gd name="connsiteY2" fmla="*/ 988142 h 1533832"/>
              <a:gd name="connsiteX3" fmla="*/ 103237 w 707922"/>
              <a:gd name="connsiteY3" fmla="*/ 1283110 h 1533832"/>
              <a:gd name="connsiteX4" fmla="*/ 162231 w 707922"/>
              <a:gd name="connsiteY4" fmla="*/ 1150374 h 1533832"/>
              <a:gd name="connsiteX5" fmla="*/ 0 w 707922"/>
              <a:gd name="connsiteY5" fmla="*/ 1533832 h 1533832"/>
              <a:gd name="connsiteX0" fmla="*/ 707922 w 707922"/>
              <a:gd name="connsiteY0" fmla="*/ 0 h 1533832"/>
              <a:gd name="connsiteX1" fmla="*/ 545689 w 707922"/>
              <a:gd name="connsiteY1" fmla="*/ 324464 h 1533832"/>
              <a:gd name="connsiteX2" fmla="*/ 471947 w 707922"/>
              <a:gd name="connsiteY2" fmla="*/ 471948 h 1533832"/>
              <a:gd name="connsiteX3" fmla="*/ 221224 w 707922"/>
              <a:gd name="connsiteY3" fmla="*/ 988142 h 1533832"/>
              <a:gd name="connsiteX4" fmla="*/ 103237 w 707922"/>
              <a:gd name="connsiteY4" fmla="*/ 1283110 h 1533832"/>
              <a:gd name="connsiteX5" fmla="*/ 162231 w 707922"/>
              <a:gd name="connsiteY5" fmla="*/ 1150374 h 1533832"/>
              <a:gd name="connsiteX6" fmla="*/ 0 w 707922"/>
              <a:gd name="connsiteY6" fmla="*/ 1533832 h 1533832"/>
              <a:gd name="connsiteX0" fmla="*/ 707922 w 707922"/>
              <a:gd name="connsiteY0" fmla="*/ 0 h 1533832"/>
              <a:gd name="connsiteX1" fmla="*/ 604682 w 707922"/>
              <a:gd name="connsiteY1" fmla="*/ 191729 h 1533832"/>
              <a:gd name="connsiteX2" fmla="*/ 545689 w 707922"/>
              <a:gd name="connsiteY2" fmla="*/ 324464 h 1533832"/>
              <a:gd name="connsiteX3" fmla="*/ 471947 w 707922"/>
              <a:gd name="connsiteY3" fmla="*/ 471948 h 1533832"/>
              <a:gd name="connsiteX4" fmla="*/ 221224 w 707922"/>
              <a:gd name="connsiteY4" fmla="*/ 988142 h 1533832"/>
              <a:gd name="connsiteX5" fmla="*/ 103237 w 707922"/>
              <a:gd name="connsiteY5" fmla="*/ 1283110 h 1533832"/>
              <a:gd name="connsiteX6" fmla="*/ 162231 w 707922"/>
              <a:gd name="connsiteY6" fmla="*/ 1150374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103237 w 707922"/>
              <a:gd name="connsiteY5" fmla="*/ 1283110 h 1533832"/>
              <a:gd name="connsiteX6" fmla="*/ 162231 w 707922"/>
              <a:gd name="connsiteY6" fmla="*/ 1150374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103237 w 707922"/>
              <a:gd name="connsiteY5" fmla="*/ 1283110 h 1533832"/>
              <a:gd name="connsiteX6" fmla="*/ 117985 w 707922"/>
              <a:gd name="connsiteY6" fmla="*/ 1106129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143718 w 707922"/>
              <a:gd name="connsiteY5" fmla="*/ 1161666 h 1533832"/>
              <a:gd name="connsiteX6" fmla="*/ 117985 w 707922"/>
              <a:gd name="connsiteY6" fmla="*/ 1106129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143718 w 707922"/>
              <a:gd name="connsiteY5" fmla="*/ 116166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84187 w 707922"/>
              <a:gd name="connsiteY5" fmla="*/ 1118803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84187 w 707922"/>
              <a:gd name="connsiteY5" fmla="*/ 1118803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84187 w 707922"/>
              <a:gd name="connsiteY5" fmla="*/ 1118803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21351 w 707922"/>
              <a:gd name="connsiteY1" fmla="*/ 163154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21351 w 707922"/>
              <a:gd name="connsiteY1" fmla="*/ 163154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21351 w 707922"/>
              <a:gd name="connsiteY1" fmla="*/ 163154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831747 w 831747"/>
              <a:gd name="connsiteY0" fmla="*/ 0 h 1829107"/>
              <a:gd name="connsiteX1" fmla="*/ 621351 w 831747"/>
              <a:gd name="connsiteY1" fmla="*/ 458429 h 1829107"/>
              <a:gd name="connsiteX2" fmla="*/ 441913 w 831747"/>
              <a:gd name="connsiteY2" fmla="*/ 549760 h 1829107"/>
              <a:gd name="connsiteX3" fmla="*/ 471947 w 831747"/>
              <a:gd name="connsiteY3" fmla="*/ 767223 h 1829107"/>
              <a:gd name="connsiteX4" fmla="*/ 221224 w 831747"/>
              <a:gd name="connsiteY4" fmla="*/ 1283417 h 1829107"/>
              <a:gd name="connsiteX5" fmla="*/ 53231 w 831747"/>
              <a:gd name="connsiteY5" fmla="*/ 1402171 h 1829107"/>
              <a:gd name="connsiteX6" fmla="*/ 75122 w 831747"/>
              <a:gd name="connsiteY6" fmla="*/ 1615716 h 1829107"/>
              <a:gd name="connsiteX7" fmla="*/ 0 w 831747"/>
              <a:gd name="connsiteY7" fmla="*/ 1829107 h 1829107"/>
              <a:gd name="connsiteX0" fmla="*/ 936522 w 936522"/>
              <a:gd name="connsiteY0" fmla="*/ 0 h 2086282"/>
              <a:gd name="connsiteX1" fmla="*/ 726126 w 936522"/>
              <a:gd name="connsiteY1" fmla="*/ 458429 h 2086282"/>
              <a:gd name="connsiteX2" fmla="*/ 546688 w 936522"/>
              <a:gd name="connsiteY2" fmla="*/ 549760 h 2086282"/>
              <a:gd name="connsiteX3" fmla="*/ 576722 w 936522"/>
              <a:gd name="connsiteY3" fmla="*/ 767223 h 2086282"/>
              <a:gd name="connsiteX4" fmla="*/ 325999 w 936522"/>
              <a:gd name="connsiteY4" fmla="*/ 1283417 h 2086282"/>
              <a:gd name="connsiteX5" fmla="*/ 158006 w 936522"/>
              <a:gd name="connsiteY5" fmla="*/ 1402171 h 2086282"/>
              <a:gd name="connsiteX6" fmla="*/ 179897 w 936522"/>
              <a:gd name="connsiteY6" fmla="*/ 1615716 h 2086282"/>
              <a:gd name="connsiteX7" fmla="*/ 0 w 936522"/>
              <a:gd name="connsiteY7" fmla="*/ 2086282 h 2086282"/>
              <a:gd name="connsiteX0" fmla="*/ 1012722 w 1012722"/>
              <a:gd name="connsiteY0" fmla="*/ 0 h 2091044"/>
              <a:gd name="connsiteX1" fmla="*/ 726126 w 1012722"/>
              <a:gd name="connsiteY1" fmla="*/ 463191 h 2091044"/>
              <a:gd name="connsiteX2" fmla="*/ 546688 w 1012722"/>
              <a:gd name="connsiteY2" fmla="*/ 554522 h 2091044"/>
              <a:gd name="connsiteX3" fmla="*/ 576722 w 1012722"/>
              <a:gd name="connsiteY3" fmla="*/ 771985 h 2091044"/>
              <a:gd name="connsiteX4" fmla="*/ 325999 w 1012722"/>
              <a:gd name="connsiteY4" fmla="*/ 1288179 h 2091044"/>
              <a:gd name="connsiteX5" fmla="*/ 158006 w 1012722"/>
              <a:gd name="connsiteY5" fmla="*/ 1406933 h 2091044"/>
              <a:gd name="connsiteX6" fmla="*/ 179897 w 1012722"/>
              <a:gd name="connsiteY6" fmla="*/ 1620478 h 2091044"/>
              <a:gd name="connsiteX7" fmla="*/ 0 w 1012722"/>
              <a:gd name="connsiteY7" fmla="*/ 2091044 h 2091044"/>
              <a:gd name="connsiteX0" fmla="*/ 926997 w 926997"/>
              <a:gd name="connsiteY0" fmla="*/ 0 h 2133907"/>
              <a:gd name="connsiteX1" fmla="*/ 640401 w 926997"/>
              <a:gd name="connsiteY1" fmla="*/ 463191 h 2133907"/>
              <a:gd name="connsiteX2" fmla="*/ 460963 w 926997"/>
              <a:gd name="connsiteY2" fmla="*/ 554522 h 2133907"/>
              <a:gd name="connsiteX3" fmla="*/ 490997 w 926997"/>
              <a:gd name="connsiteY3" fmla="*/ 771985 h 2133907"/>
              <a:gd name="connsiteX4" fmla="*/ 240274 w 926997"/>
              <a:gd name="connsiteY4" fmla="*/ 1288179 h 2133907"/>
              <a:gd name="connsiteX5" fmla="*/ 72281 w 926997"/>
              <a:gd name="connsiteY5" fmla="*/ 1406933 h 2133907"/>
              <a:gd name="connsiteX6" fmla="*/ 94172 w 926997"/>
              <a:gd name="connsiteY6" fmla="*/ 1620478 h 2133907"/>
              <a:gd name="connsiteX7" fmla="*/ 0 w 926997"/>
              <a:gd name="connsiteY7" fmla="*/ 2133907 h 2133907"/>
              <a:gd name="connsiteX0" fmla="*/ 926997 w 926997"/>
              <a:gd name="connsiteY0" fmla="*/ 0 h 2133907"/>
              <a:gd name="connsiteX1" fmla="*/ 640401 w 926997"/>
              <a:gd name="connsiteY1" fmla="*/ 463191 h 2133907"/>
              <a:gd name="connsiteX2" fmla="*/ 460963 w 926997"/>
              <a:gd name="connsiteY2" fmla="*/ 554522 h 2133907"/>
              <a:gd name="connsiteX3" fmla="*/ 490997 w 926997"/>
              <a:gd name="connsiteY3" fmla="*/ 771985 h 2133907"/>
              <a:gd name="connsiteX4" fmla="*/ 240274 w 926997"/>
              <a:gd name="connsiteY4" fmla="*/ 1288179 h 2133907"/>
              <a:gd name="connsiteX5" fmla="*/ 72281 w 926997"/>
              <a:gd name="connsiteY5" fmla="*/ 1406933 h 2133907"/>
              <a:gd name="connsiteX6" fmla="*/ 94172 w 926997"/>
              <a:gd name="connsiteY6" fmla="*/ 1620478 h 2133907"/>
              <a:gd name="connsiteX7" fmla="*/ 0 w 926997"/>
              <a:gd name="connsiteY7" fmla="*/ 2133907 h 21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997" h="2133907">
                <a:moveTo>
                  <a:pt x="926997" y="0"/>
                </a:moveTo>
                <a:lnTo>
                  <a:pt x="640401" y="463191"/>
                </a:lnTo>
                <a:cubicBezTo>
                  <a:pt x="609957" y="515066"/>
                  <a:pt x="498550" y="493122"/>
                  <a:pt x="460963" y="554522"/>
                </a:cubicBezTo>
                <a:cubicBezTo>
                  <a:pt x="423349" y="634154"/>
                  <a:pt x="523848" y="701878"/>
                  <a:pt x="490997" y="771985"/>
                </a:cubicBezTo>
                <a:lnTo>
                  <a:pt x="240274" y="1288179"/>
                </a:lnTo>
                <a:cubicBezTo>
                  <a:pt x="185070" y="1384120"/>
                  <a:pt x="167967" y="1275273"/>
                  <a:pt x="72281" y="1406933"/>
                </a:cubicBezTo>
                <a:cubicBezTo>
                  <a:pt x="28958" y="1551037"/>
                  <a:pt x="132809" y="1507254"/>
                  <a:pt x="94172" y="1620478"/>
                </a:cubicBezTo>
                <a:cubicBezTo>
                  <a:pt x="76966" y="1662265"/>
                  <a:pt x="12752" y="2050947"/>
                  <a:pt x="0" y="2133907"/>
                </a:cubicBezTo>
              </a:path>
            </a:pathLst>
          </a:custGeom>
          <a:noFill/>
          <a:ln w="254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576831" y="3247257"/>
            <a:ext cx="926997" cy="2133907"/>
          </a:xfrm>
          <a:custGeom>
            <a:avLst/>
            <a:gdLst>
              <a:gd name="connsiteX0" fmla="*/ 786433 w 786433"/>
              <a:gd name="connsiteY0" fmla="*/ 0 h 1702083"/>
              <a:gd name="connsiteX1" fmla="*/ 78511 w 786433"/>
              <a:gd name="connsiteY1" fmla="*/ 1533832 h 1702083"/>
              <a:gd name="connsiteX2" fmla="*/ 49014 w 786433"/>
              <a:gd name="connsiteY2" fmla="*/ 1592826 h 1702083"/>
              <a:gd name="connsiteX0" fmla="*/ 707922 w 707922"/>
              <a:gd name="connsiteY0" fmla="*/ 0 h 1533832"/>
              <a:gd name="connsiteX1" fmla="*/ 0 w 707922"/>
              <a:gd name="connsiteY1" fmla="*/ 1533832 h 1533832"/>
              <a:gd name="connsiteX0" fmla="*/ 707922 w 707922"/>
              <a:gd name="connsiteY0" fmla="*/ 0 h 1533832"/>
              <a:gd name="connsiteX1" fmla="*/ 103237 w 707922"/>
              <a:gd name="connsiteY1" fmla="*/ 1283110 h 1533832"/>
              <a:gd name="connsiteX2" fmla="*/ 0 w 707922"/>
              <a:gd name="connsiteY2" fmla="*/ 1533832 h 1533832"/>
              <a:gd name="connsiteX0" fmla="*/ 707922 w 707922"/>
              <a:gd name="connsiteY0" fmla="*/ 0 h 1533832"/>
              <a:gd name="connsiteX1" fmla="*/ 103237 w 707922"/>
              <a:gd name="connsiteY1" fmla="*/ 1283110 h 1533832"/>
              <a:gd name="connsiteX2" fmla="*/ 162231 w 707922"/>
              <a:gd name="connsiteY2" fmla="*/ 1150374 h 1533832"/>
              <a:gd name="connsiteX3" fmla="*/ 0 w 707922"/>
              <a:gd name="connsiteY3" fmla="*/ 1533832 h 1533832"/>
              <a:gd name="connsiteX0" fmla="*/ 707922 w 707922"/>
              <a:gd name="connsiteY0" fmla="*/ 0 h 1533832"/>
              <a:gd name="connsiteX1" fmla="*/ 221224 w 707922"/>
              <a:gd name="connsiteY1" fmla="*/ 988142 h 1533832"/>
              <a:gd name="connsiteX2" fmla="*/ 103237 w 707922"/>
              <a:gd name="connsiteY2" fmla="*/ 1283110 h 1533832"/>
              <a:gd name="connsiteX3" fmla="*/ 162231 w 707922"/>
              <a:gd name="connsiteY3" fmla="*/ 1150374 h 1533832"/>
              <a:gd name="connsiteX4" fmla="*/ 0 w 707922"/>
              <a:gd name="connsiteY4" fmla="*/ 1533832 h 1533832"/>
              <a:gd name="connsiteX0" fmla="*/ 707922 w 707922"/>
              <a:gd name="connsiteY0" fmla="*/ 0 h 1533832"/>
              <a:gd name="connsiteX1" fmla="*/ 545689 w 707922"/>
              <a:gd name="connsiteY1" fmla="*/ 324464 h 1533832"/>
              <a:gd name="connsiteX2" fmla="*/ 221224 w 707922"/>
              <a:gd name="connsiteY2" fmla="*/ 988142 h 1533832"/>
              <a:gd name="connsiteX3" fmla="*/ 103237 w 707922"/>
              <a:gd name="connsiteY3" fmla="*/ 1283110 h 1533832"/>
              <a:gd name="connsiteX4" fmla="*/ 162231 w 707922"/>
              <a:gd name="connsiteY4" fmla="*/ 1150374 h 1533832"/>
              <a:gd name="connsiteX5" fmla="*/ 0 w 707922"/>
              <a:gd name="connsiteY5" fmla="*/ 1533832 h 1533832"/>
              <a:gd name="connsiteX0" fmla="*/ 707922 w 707922"/>
              <a:gd name="connsiteY0" fmla="*/ 0 h 1533832"/>
              <a:gd name="connsiteX1" fmla="*/ 545689 w 707922"/>
              <a:gd name="connsiteY1" fmla="*/ 324464 h 1533832"/>
              <a:gd name="connsiteX2" fmla="*/ 471947 w 707922"/>
              <a:gd name="connsiteY2" fmla="*/ 471948 h 1533832"/>
              <a:gd name="connsiteX3" fmla="*/ 221224 w 707922"/>
              <a:gd name="connsiteY3" fmla="*/ 988142 h 1533832"/>
              <a:gd name="connsiteX4" fmla="*/ 103237 w 707922"/>
              <a:gd name="connsiteY4" fmla="*/ 1283110 h 1533832"/>
              <a:gd name="connsiteX5" fmla="*/ 162231 w 707922"/>
              <a:gd name="connsiteY5" fmla="*/ 1150374 h 1533832"/>
              <a:gd name="connsiteX6" fmla="*/ 0 w 707922"/>
              <a:gd name="connsiteY6" fmla="*/ 1533832 h 1533832"/>
              <a:gd name="connsiteX0" fmla="*/ 707922 w 707922"/>
              <a:gd name="connsiteY0" fmla="*/ 0 h 1533832"/>
              <a:gd name="connsiteX1" fmla="*/ 604682 w 707922"/>
              <a:gd name="connsiteY1" fmla="*/ 191729 h 1533832"/>
              <a:gd name="connsiteX2" fmla="*/ 545689 w 707922"/>
              <a:gd name="connsiteY2" fmla="*/ 324464 h 1533832"/>
              <a:gd name="connsiteX3" fmla="*/ 471947 w 707922"/>
              <a:gd name="connsiteY3" fmla="*/ 471948 h 1533832"/>
              <a:gd name="connsiteX4" fmla="*/ 221224 w 707922"/>
              <a:gd name="connsiteY4" fmla="*/ 988142 h 1533832"/>
              <a:gd name="connsiteX5" fmla="*/ 103237 w 707922"/>
              <a:gd name="connsiteY5" fmla="*/ 1283110 h 1533832"/>
              <a:gd name="connsiteX6" fmla="*/ 162231 w 707922"/>
              <a:gd name="connsiteY6" fmla="*/ 1150374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103237 w 707922"/>
              <a:gd name="connsiteY5" fmla="*/ 1283110 h 1533832"/>
              <a:gd name="connsiteX6" fmla="*/ 162231 w 707922"/>
              <a:gd name="connsiteY6" fmla="*/ 1150374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103237 w 707922"/>
              <a:gd name="connsiteY5" fmla="*/ 1283110 h 1533832"/>
              <a:gd name="connsiteX6" fmla="*/ 117985 w 707922"/>
              <a:gd name="connsiteY6" fmla="*/ 1106129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143718 w 707922"/>
              <a:gd name="connsiteY5" fmla="*/ 1161666 h 1533832"/>
              <a:gd name="connsiteX6" fmla="*/ 117985 w 707922"/>
              <a:gd name="connsiteY6" fmla="*/ 1106129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143718 w 707922"/>
              <a:gd name="connsiteY5" fmla="*/ 116166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84187 w 707922"/>
              <a:gd name="connsiteY5" fmla="*/ 1118803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84187 w 707922"/>
              <a:gd name="connsiteY5" fmla="*/ 1118803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84187 w 707922"/>
              <a:gd name="connsiteY5" fmla="*/ 1118803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501444 w 707922"/>
              <a:gd name="connsiteY2" fmla="*/ 294967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04682 w 707922"/>
              <a:gd name="connsiteY1" fmla="*/ 191729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21351 w 707922"/>
              <a:gd name="connsiteY1" fmla="*/ 163154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21351 w 707922"/>
              <a:gd name="connsiteY1" fmla="*/ 163154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707922 w 707922"/>
              <a:gd name="connsiteY0" fmla="*/ 0 h 1533832"/>
              <a:gd name="connsiteX1" fmla="*/ 621351 w 707922"/>
              <a:gd name="connsiteY1" fmla="*/ 163154 h 1533832"/>
              <a:gd name="connsiteX2" fmla="*/ 441913 w 707922"/>
              <a:gd name="connsiteY2" fmla="*/ 254485 h 1533832"/>
              <a:gd name="connsiteX3" fmla="*/ 471947 w 707922"/>
              <a:gd name="connsiteY3" fmla="*/ 471948 h 1533832"/>
              <a:gd name="connsiteX4" fmla="*/ 221224 w 707922"/>
              <a:gd name="connsiteY4" fmla="*/ 988142 h 1533832"/>
              <a:gd name="connsiteX5" fmla="*/ 53231 w 707922"/>
              <a:gd name="connsiteY5" fmla="*/ 1106896 h 1533832"/>
              <a:gd name="connsiteX6" fmla="*/ 75122 w 707922"/>
              <a:gd name="connsiteY6" fmla="*/ 1320441 h 1533832"/>
              <a:gd name="connsiteX7" fmla="*/ 0 w 707922"/>
              <a:gd name="connsiteY7" fmla="*/ 1533832 h 1533832"/>
              <a:gd name="connsiteX0" fmla="*/ 831747 w 831747"/>
              <a:gd name="connsiteY0" fmla="*/ 0 h 1829107"/>
              <a:gd name="connsiteX1" fmla="*/ 621351 w 831747"/>
              <a:gd name="connsiteY1" fmla="*/ 458429 h 1829107"/>
              <a:gd name="connsiteX2" fmla="*/ 441913 w 831747"/>
              <a:gd name="connsiteY2" fmla="*/ 549760 h 1829107"/>
              <a:gd name="connsiteX3" fmla="*/ 471947 w 831747"/>
              <a:gd name="connsiteY3" fmla="*/ 767223 h 1829107"/>
              <a:gd name="connsiteX4" fmla="*/ 221224 w 831747"/>
              <a:gd name="connsiteY4" fmla="*/ 1283417 h 1829107"/>
              <a:gd name="connsiteX5" fmla="*/ 53231 w 831747"/>
              <a:gd name="connsiteY5" fmla="*/ 1402171 h 1829107"/>
              <a:gd name="connsiteX6" fmla="*/ 75122 w 831747"/>
              <a:gd name="connsiteY6" fmla="*/ 1615716 h 1829107"/>
              <a:gd name="connsiteX7" fmla="*/ 0 w 831747"/>
              <a:gd name="connsiteY7" fmla="*/ 1829107 h 1829107"/>
              <a:gd name="connsiteX0" fmla="*/ 936522 w 936522"/>
              <a:gd name="connsiteY0" fmla="*/ 0 h 2086282"/>
              <a:gd name="connsiteX1" fmla="*/ 726126 w 936522"/>
              <a:gd name="connsiteY1" fmla="*/ 458429 h 2086282"/>
              <a:gd name="connsiteX2" fmla="*/ 546688 w 936522"/>
              <a:gd name="connsiteY2" fmla="*/ 549760 h 2086282"/>
              <a:gd name="connsiteX3" fmla="*/ 576722 w 936522"/>
              <a:gd name="connsiteY3" fmla="*/ 767223 h 2086282"/>
              <a:gd name="connsiteX4" fmla="*/ 325999 w 936522"/>
              <a:gd name="connsiteY4" fmla="*/ 1283417 h 2086282"/>
              <a:gd name="connsiteX5" fmla="*/ 158006 w 936522"/>
              <a:gd name="connsiteY5" fmla="*/ 1402171 h 2086282"/>
              <a:gd name="connsiteX6" fmla="*/ 179897 w 936522"/>
              <a:gd name="connsiteY6" fmla="*/ 1615716 h 2086282"/>
              <a:gd name="connsiteX7" fmla="*/ 0 w 936522"/>
              <a:gd name="connsiteY7" fmla="*/ 2086282 h 2086282"/>
              <a:gd name="connsiteX0" fmla="*/ 1012722 w 1012722"/>
              <a:gd name="connsiteY0" fmla="*/ 0 h 2091044"/>
              <a:gd name="connsiteX1" fmla="*/ 726126 w 1012722"/>
              <a:gd name="connsiteY1" fmla="*/ 463191 h 2091044"/>
              <a:gd name="connsiteX2" fmla="*/ 546688 w 1012722"/>
              <a:gd name="connsiteY2" fmla="*/ 554522 h 2091044"/>
              <a:gd name="connsiteX3" fmla="*/ 576722 w 1012722"/>
              <a:gd name="connsiteY3" fmla="*/ 771985 h 2091044"/>
              <a:gd name="connsiteX4" fmla="*/ 325999 w 1012722"/>
              <a:gd name="connsiteY4" fmla="*/ 1288179 h 2091044"/>
              <a:gd name="connsiteX5" fmla="*/ 158006 w 1012722"/>
              <a:gd name="connsiteY5" fmla="*/ 1406933 h 2091044"/>
              <a:gd name="connsiteX6" fmla="*/ 179897 w 1012722"/>
              <a:gd name="connsiteY6" fmla="*/ 1620478 h 2091044"/>
              <a:gd name="connsiteX7" fmla="*/ 0 w 1012722"/>
              <a:gd name="connsiteY7" fmla="*/ 2091044 h 2091044"/>
              <a:gd name="connsiteX0" fmla="*/ 926997 w 926997"/>
              <a:gd name="connsiteY0" fmla="*/ 0 h 2133907"/>
              <a:gd name="connsiteX1" fmla="*/ 640401 w 926997"/>
              <a:gd name="connsiteY1" fmla="*/ 463191 h 2133907"/>
              <a:gd name="connsiteX2" fmla="*/ 460963 w 926997"/>
              <a:gd name="connsiteY2" fmla="*/ 554522 h 2133907"/>
              <a:gd name="connsiteX3" fmla="*/ 490997 w 926997"/>
              <a:gd name="connsiteY3" fmla="*/ 771985 h 2133907"/>
              <a:gd name="connsiteX4" fmla="*/ 240274 w 926997"/>
              <a:gd name="connsiteY4" fmla="*/ 1288179 h 2133907"/>
              <a:gd name="connsiteX5" fmla="*/ 72281 w 926997"/>
              <a:gd name="connsiteY5" fmla="*/ 1406933 h 2133907"/>
              <a:gd name="connsiteX6" fmla="*/ 94172 w 926997"/>
              <a:gd name="connsiteY6" fmla="*/ 1620478 h 2133907"/>
              <a:gd name="connsiteX7" fmla="*/ 0 w 926997"/>
              <a:gd name="connsiteY7" fmla="*/ 2133907 h 2133907"/>
              <a:gd name="connsiteX0" fmla="*/ 926997 w 926997"/>
              <a:gd name="connsiteY0" fmla="*/ 0 h 2133907"/>
              <a:gd name="connsiteX1" fmla="*/ 640401 w 926997"/>
              <a:gd name="connsiteY1" fmla="*/ 463191 h 2133907"/>
              <a:gd name="connsiteX2" fmla="*/ 460963 w 926997"/>
              <a:gd name="connsiteY2" fmla="*/ 554522 h 2133907"/>
              <a:gd name="connsiteX3" fmla="*/ 490997 w 926997"/>
              <a:gd name="connsiteY3" fmla="*/ 771985 h 2133907"/>
              <a:gd name="connsiteX4" fmla="*/ 240274 w 926997"/>
              <a:gd name="connsiteY4" fmla="*/ 1288179 h 2133907"/>
              <a:gd name="connsiteX5" fmla="*/ 72281 w 926997"/>
              <a:gd name="connsiteY5" fmla="*/ 1406933 h 2133907"/>
              <a:gd name="connsiteX6" fmla="*/ 94172 w 926997"/>
              <a:gd name="connsiteY6" fmla="*/ 1620478 h 2133907"/>
              <a:gd name="connsiteX7" fmla="*/ 0 w 926997"/>
              <a:gd name="connsiteY7" fmla="*/ 2133907 h 2133907"/>
              <a:gd name="connsiteX0" fmla="*/ 926997 w 926997"/>
              <a:gd name="connsiteY0" fmla="*/ 0 h 2133907"/>
              <a:gd name="connsiteX1" fmla="*/ 640401 w 926997"/>
              <a:gd name="connsiteY1" fmla="*/ 463191 h 2133907"/>
              <a:gd name="connsiteX2" fmla="*/ 490997 w 926997"/>
              <a:gd name="connsiteY2" fmla="*/ 771985 h 2133907"/>
              <a:gd name="connsiteX3" fmla="*/ 240274 w 926997"/>
              <a:gd name="connsiteY3" fmla="*/ 1288179 h 2133907"/>
              <a:gd name="connsiteX4" fmla="*/ 72281 w 926997"/>
              <a:gd name="connsiteY4" fmla="*/ 1406933 h 2133907"/>
              <a:gd name="connsiteX5" fmla="*/ 94172 w 926997"/>
              <a:gd name="connsiteY5" fmla="*/ 1620478 h 2133907"/>
              <a:gd name="connsiteX6" fmla="*/ 0 w 926997"/>
              <a:gd name="connsiteY6" fmla="*/ 2133907 h 2133907"/>
              <a:gd name="connsiteX0" fmla="*/ 926997 w 926997"/>
              <a:gd name="connsiteY0" fmla="*/ 0 h 2133907"/>
              <a:gd name="connsiteX1" fmla="*/ 640401 w 926997"/>
              <a:gd name="connsiteY1" fmla="*/ 463191 h 2133907"/>
              <a:gd name="connsiteX2" fmla="*/ 490997 w 926997"/>
              <a:gd name="connsiteY2" fmla="*/ 771985 h 2133907"/>
              <a:gd name="connsiteX3" fmla="*/ 240274 w 926997"/>
              <a:gd name="connsiteY3" fmla="*/ 1288179 h 2133907"/>
              <a:gd name="connsiteX4" fmla="*/ 94172 w 926997"/>
              <a:gd name="connsiteY4" fmla="*/ 1620478 h 2133907"/>
              <a:gd name="connsiteX5" fmla="*/ 0 w 926997"/>
              <a:gd name="connsiteY5" fmla="*/ 2133907 h 2133907"/>
              <a:gd name="connsiteX0" fmla="*/ 926997 w 926997"/>
              <a:gd name="connsiteY0" fmla="*/ 0 h 2133907"/>
              <a:gd name="connsiteX1" fmla="*/ 640401 w 926997"/>
              <a:gd name="connsiteY1" fmla="*/ 463191 h 2133907"/>
              <a:gd name="connsiteX2" fmla="*/ 490997 w 926997"/>
              <a:gd name="connsiteY2" fmla="*/ 771985 h 2133907"/>
              <a:gd name="connsiteX3" fmla="*/ 240274 w 926997"/>
              <a:gd name="connsiteY3" fmla="*/ 1288179 h 2133907"/>
              <a:gd name="connsiteX4" fmla="*/ 0 w 926997"/>
              <a:gd name="connsiteY4" fmla="*/ 2133907 h 2133907"/>
              <a:gd name="connsiteX0" fmla="*/ 926997 w 926997"/>
              <a:gd name="connsiteY0" fmla="*/ 0 h 2133907"/>
              <a:gd name="connsiteX1" fmla="*/ 640401 w 926997"/>
              <a:gd name="connsiteY1" fmla="*/ 463191 h 2133907"/>
              <a:gd name="connsiteX2" fmla="*/ 240274 w 926997"/>
              <a:gd name="connsiteY2" fmla="*/ 1288179 h 2133907"/>
              <a:gd name="connsiteX3" fmla="*/ 0 w 926997"/>
              <a:gd name="connsiteY3" fmla="*/ 2133907 h 2133907"/>
              <a:gd name="connsiteX0" fmla="*/ 926997 w 926997"/>
              <a:gd name="connsiteY0" fmla="*/ 0 h 2133907"/>
              <a:gd name="connsiteX1" fmla="*/ 240274 w 926997"/>
              <a:gd name="connsiteY1" fmla="*/ 1288179 h 2133907"/>
              <a:gd name="connsiteX2" fmla="*/ 0 w 926997"/>
              <a:gd name="connsiteY2" fmla="*/ 2133907 h 2133907"/>
              <a:gd name="connsiteX0" fmla="*/ 926997 w 926997"/>
              <a:gd name="connsiteY0" fmla="*/ 0 h 2133907"/>
              <a:gd name="connsiteX1" fmla="*/ 0 w 926997"/>
              <a:gd name="connsiteY1" fmla="*/ 2133907 h 2133907"/>
            </a:gdLst>
            <a:ahLst/>
            <a:cxnLst>
              <a:cxn ang="0">
                <a:pos x="connsiteX0" y="connsiteY0"/>
              </a:cxn>
              <a:cxn ang="0">
                <a:pos x="connsiteX1" y="connsiteY1"/>
              </a:cxn>
            </a:cxnLst>
            <a:rect l="l" t="t" r="r" b="b"/>
            <a:pathLst>
              <a:path w="926997" h="2133907">
                <a:moveTo>
                  <a:pt x="926997" y="0"/>
                </a:moveTo>
                <a:lnTo>
                  <a:pt x="0" y="2133907"/>
                </a:lnTo>
              </a:path>
            </a:pathLst>
          </a:custGeom>
          <a:noFill/>
          <a:ln w="254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53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7" grpId="0"/>
      <p:bldP spid="48" grpId="0"/>
      <p:bldP spid="4" grpId="0" animBg="1"/>
      <p:bldP spid="29" grpId="0" animBg="1"/>
      <p:bldP spid="29"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427163"/>
          </a:xfrm>
        </p:spPr>
        <p:txBody>
          <a:bodyPr/>
          <a:lstStyle/>
          <a:p>
            <a:pPr eaLnBrk="1" hangingPunct="1"/>
            <a:r>
              <a:rPr lang="en-US" altLang="en-US" dirty="0" smtClean="0"/>
              <a:t>Sources of error for weak spots</a:t>
            </a:r>
          </a:p>
        </p:txBody>
      </p:sp>
      <p:sp>
        <p:nvSpPr>
          <p:cNvPr id="2902019" name="Rectangle 3"/>
          <p:cNvSpPr>
            <a:spLocks noGrp="1" noChangeArrowheads="1"/>
          </p:cNvSpPr>
          <p:nvPr>
            <p:ph type="body" idx="1"/>
          </p:nvPr>
        </p:nvSpPr>
        <p:spPr>
          <a:xfrm>
            <a:off x="856342" y="2046514"/>
            <a:ext cx="8287657" cy="4530499"/>
          </a:xfrm>
        </p:spPr>
        <p:txBody>
          <a:bodyPr/>
          <a:lstStyle/>
          <a:p>
            <a:pPr eaLnBrk="1" hangingPunct="1">
              <a:spcAft>
                <a:spcPts val="600"/>
              </a:spcAft>
            </a:pPr>
            <a:r>
              <a:rPr lang="en-US" altLang="en-US" sz="4000" dirty="0" smtClean="0"/>
              <a:t>Beam intensity </a:t>
            </a:r>
            <a:r>
              <a:rPr lang="en-US" altLang="en-US" sz="4000" dirty="0" err="1" smtClean="0"/>
              <a:t>sqrt</a:t>
            </a:r>
            <a:r>
              <a:rPr lang="en-US" altLang="en-US" sz="4000" dirty="0" smtClean="0"/>
              <a:t>(</a:t>
            </a:r>
            <a:r>
              <a:rPr lang="en-US" altLang="en-US" sz="4000" dirty="0" smtClean="0">
                <a:solidFill>
                  <a:srgbClr val="FF0000"/>
                </a:solidFill>
              </a:rPr>
              <a:t>seconds</a:t>
            </a:r>
            <a:r>
              <a:rPr lang="en-US" altLang="en-US" sz="4000" dirty="0" smtClean="0"/>
              <a:t>)</a:t>
            </a:r>
          </a:p>
          <a:p>
            <a:pPr eaLnBrk="1" hangingPunct="1">
              <a:spcAft>
                <a:spcPts val="600"/>
              </a:spcAft>
            </a:pPr>
            <a:r>
              <a:rPr lang="en-US" altLang="en-US" sz="4000" dirty="0" smtClean="0"/>
              <a:t>Radiation damage (10 </a:t>
            </a:r>
            <a:r>
              <a:rPr lang="en-US" altLang="en-US" sz="4000" dirty="0" err="1" smtClean="0">
                <a:solidFill>
                  <a:srgbClr val="FF0000"/>
                </a:solidFill>
              </a:rPr>
              <a:t>MGy</a:t>
            </a:r>
            <a:r>
              <a:rPr lang="en-US" altLang="en-US" sz="4000" dirty="0" smtClean="0"/>
              <a:t>/Å)</a:t>
            </a:r>
          </a:p>
          <a:p>
            <a:pPr eaLnBrk="1" hangingPunct="1">
              <a:spcAft>
                <a:spcPts val="600"/>
              </a:spcAft>
            </a:pPr>
            <a:r>
              <a:rPr lang="en-US" altLang="en-US" sz="4000" dirty="0" smtClean="0"/>
              <a:t>Illuminated volume </a:t>
            </a:r>
            <a:r>
              <a:rPr lang="en-US" altLang="en-US" sz="4000" dirty="0" smtClean="0"/>
              <a:t>(size</a:t>
            </a:r>
            <a:r>
              <a:rPr lang="en-US" altLang="en-US" sz="4000" baseline="30000" dirty="0" smtClean="0">
                <a:solidFill>
                  <a:srgbClr val="FF0000"/>
                </a:solidFill>
              </a:rPr>
              <a:t>3</a:t>
            </a:r>
            <a:r>
              <a:rPr lang="en-US" altLang="en-US" sz="4000" dirty="0" smtClean="0"/>
              <a:t>)</a:t>
            </a:r>
          </a:p>
          <a:p>
            <a:pPr eaLnBrk="1" hangingPunct="1">
              <a:spcAft>
                <a:spcPts val="600"/>
              </a:spcAft>
            </a:pPr>
            <a:r>
              <a:rPr lang="en-US" altLang="en-US" sz="4000" dirty="0" smtClean="0"/>
              <a:t>Background </a:t>
            </a:r>
            <a:r>
              <a:rPr lang="en-US" altLang="en-US" sz="4000" dirty="0" err="1" smtClean="0"/>
              <a:t>sqrt</a:t>
            </a:r>
            <a:r>
              <a:rPr lang="en-US" altLang="en-US" sz="4000" dirty="0" smtClean="0"/>
              <a:t>(</a:t>
            </a:r>
            <a:r>
              <a:rPr lang="en-US" altLang="en-US" sz="4000" dirty="0" err="1" smtClean="0"/>
              <a:t>I</a:t>
            </a:r>
            <a:r>
              <a:rPr lang="en-US" altLang="en-US" sz="4000" baseline="-25000" dirty="0" err="1" smtClean="0"/>
              <a:t>spot</a:t>
            </a:r>
            <a:r>
              <a:rPr lang="en-US" altLang="en-US" sz="4000" dirty="0" err="1" smtClean="0"/>
              <a:t>+</a:t>
            </a:r>
            <a:r>
              <a:rPr lang="en-US" altLang="en-US" sz="4000" dirty="0" err="1" smtClean="0">
                <a:solidFill>
                  <a:srgbClr val="FF0000"/>
                </a:solidFill>
              </a:rPr>
              <a:t>I</a:t>
            </a:r>
            <a:r>
              <a:rPr lang="en-US" altLang="en-US" sz="4000" baseline="-25000" dirty="0" err="1" smtClean="0">
                <a:solidFill>
                  <a:srgbClr val="FF0000"/>
                </a:solidFill>
              </a:rPr>
              <a:t>bg</a:t>
            </a:r>
            <a:r>
              <a:rPr lang="en-US" altLang="en-US" sz="4000" dirty="0" smtClean="0"/>
              <a:t>)</a:t>
            </a:r>
          </a:p>
          <a:p>
            <a:pPr eaLnBrk="1" hangingPunct="1">
              <a:spcAft>
                <a:spcPts val="600"/>
              </a:spcAft>
            </a:pPr>
            <a:r>
              <a:rPr lang="en-US" altLang="en-US" sz="4000" dirty="0" smtClean="0"/>
              <a:t>Disorder (e</a:t>
            </a:r>
            <a:r>
              <a:rPr lang="en-US" altLang="en-US" sz="4000" baseline="30000" dirty="0" smtClean="0"/>
              <a:t>-</a:t>
            </a:r>
            <a:r>
              <a:rPr lang="en-US" altLang="en-US" sz="4000" baseline="30000" dirty="0" smtClean="0">
                <a:solidFill>
                  <a:srgbClr val="FF0000"/>
                </a:solidFill>
              </a:rPr>
              <a:t>B</a:t>
            </a:r>
            <a:r>
              <a:rPr lang="en-US" altLang="en-US" sz="4000" dirty="0" smtClean="0"/>
              <a:t>)</a:t>
            </a:r>
          </a:p>
        </p:txBody>
      </p:sp>
    </p:spTree>
    <p:extLst>
      <p:ext uri="{BB962C8B-B14F-4D97-AF65-F5344CB8AC3E}">
        <p14:creationId xmlns:p14="http://schemas.microsoft.com/office/powerpoint/2010/main" val="2636180017"/>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sz="5400" smtClean="0"/>
              <a:t>Fine Slicing</a:t>
            </a:r>
          </a:p>
        </p:txBody>
      </p:sp>
      <p:sp>
        <p:nvSpPr>
          <p:cNvPr id="73731"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73732"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3"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Pflugrath, J. W. (1999)."The finer things in X-ray diffraction data collection", </a:t>
            </a:r>
            <a:r>
              <a:rPr lang="en-US" altLang="en-US" i="1"/>
              <a:t>Acta Cryst. D</a:t>
            </a:r>
            <a:r>
              <a:rPr lang="en-US" altLang="en-US"/>
              <a:t> </a:t>
            </a:r>
            <a:r>
              <a:rPr lang="en-US" altLang="en-US" b="1"/>
              <a:t>55</a:t>
            </a:r>
            <a:r>
              <a:rPr lang="en-US" altLang="en-US"/>
              <a:t>, 1718-1725. </a:t>
            </a:r>
          </a:p>
        </p:txBody>
      </p:sp>
      <p:sp>
        <p:nvSpPr>
          <p:cNvPr id="73734"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59340" name="Group 12"/>
          <p:cNvGrpSpPr>
            <a:grpSpLocks/>
          </p:cNvGrpSpPr>
          <p:nvPr/>
        </p:nvGrpSpPr>
        <p:grpSpPr bwMode="auto">
          <a:xfrm>
            <a:off x="3184525" y="2379663"/>
            <a:ext cx="2957513" cy="3398837"/>
            <a:chOff x="2006" y="1499"/>
            <a:chExt cx="1863" cy="2141"/>
          </a:xfrm>
        </p:grpSpPr>
        <p:sp>
          <p:nvSpPr>
            <p:cNvPr id="73750"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51"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52"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background</a:t>
              </a:r>
            </a:p>
          </p:txBody>
        </p:sp>
        <p:sp>
          <p:nvSpPr>
            <p:cNvPr id="73753"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73748" name="Arc 13"/>
            <p:cNvSpPr>
              <a:spLocks/>
            </p:cNvSpPr>
            <p:nvPr/>
          </p:nvSpPr>
          <p:spPr bwMode="auto">
            <a:xfrm>
              <a:off x="-7009" y="1145"/>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9" name="Arc 14"/>
            <p:cNvSpPr>
              <a:spLocks/>
            </p:cNvSpPr>
            <p:nvPr/>
          </p:nvSpPr>
          <p:spPr bwMode="auto">
            <a:xfrm>
              <a:off x="-6031" y="964"/>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59347" name="Group 19"/>
          <p:cNvGrpSpPr>
            <a:grpSpLocks/>
          </p:cNvGrpSpPr>
          <p:nvPr/>
        </p:nvGrpSpPr>
        <p:grpSpPr bwMode="auto">
          <a:xfrm>
            <a:off x="-11879263" y="1441450"/>
            <a:ext cx="19912013" cy="17751425"/>
            <a:chOff x="-7483" y="908"/>
            <a:chExt cx="12543" cy="11182"/>
          </a:xfrm>
        </p:grpSpPr>
        <p:sp>
          <p:nvSpPr>
            <p:cNvPr id="73745" name="Arc 16"/>
            <p:cNvSpPr>
              <a:spLocks/>
            </p:cNvSpPr>
            <p:nvPr/>
          </p:nvSpPr>
          <p:spPr bwMode="auto">
            <a:xfrm>
              <a:off x="-7483" y="1200"/>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6" name="Arc 17"/>
            <p:cNvSpPr>
              <a:spLocks/>
            </p:cNvSpPr>
            <p:nvPr/>
          </p:nvSpPr>
          <p:spPr bwMode="auto">
            <a:xfrm>
              <a:off x="-6497" y="1075"/>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7" name="Arc 18"/>
            <p:cNvSpPr>
              <a:spLocks/>
            </p:cNvSpPr>
            <p:nvPr/>
          </p:nvSpPr>
          <p:spPr bwMode="auto">
            <a:xfrm>
              <a:off x="-5479" y="908"/>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59354" name="Group 26"/>
          <p:cNvGrpSpPr>
            <a:grpSpLocks/>
          </p:cNvGrpSpPr>
          <p:nvPr/>
        </p:nvGrpSpPr>
        <p:grpSpPr bwMode="auto">
          <a:xfrm>
            <a:off x="-12255500" y="1392238"/>
            <a:ext cx="20620038" cy="17851437"/>
            <a:chOff x="-7720" y="877"/>
            <a:chExt cx="12989" cy="11245"/>
          </a:xfrm>
        </p:grpSpPr>
        <p:sp>
          <p:nvSpPr>
            <p:cNvPr id="73739" name="Arc 20"/>
            <p:cNvSpPr>
              <a:spLocks/>
            </p:cNvSpPr>
            <p:nvPr/>
          </p:nvSpPr>
          <p:spPr bwMode="auto">
            <a:xfrm>
              <a:off x="-7720" y="1232"/>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0" name="Arc 21"/>
            <p:cNvSpPr>
              <a:spLocks/>
            </p:cNvSpPr>
            <p:nvPr/>
          </p:nvSpPr>
          <p:spPr bwMode="auto">
            <a:xfrm>
              <a:off x="-7253" y="1169"/>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1" name="Arc 22"/>
            <p:cNvSpPr>
              <a:spLocks/>
            </p:cNvSpPr>
            <p:nvPr/>
          </p:nvSpPr>
          <p:spPr bwMode="auto">
            <a:xfrm>
              <a:off x="-5270" y="877"/>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2" name="Arc 23"/>
            <p:cNvSpPr>
              <a:spLocks/>
            </p:cNvSpPr>
            <p:nvPr/>
          </p:nvSpPr>
          <p:spPr bwMode="auto">
            <a:xfrm>
              <a:off x="-5738" y="941"/>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3" name="Arc 24"/>
            <p:cNvSpPr>
              <a:spLocks/>
            </p:cNvSpPr>
            <p:nvPr/>
          </p:nvSpPr>
          <p:spPr bwMode="auto">
            <a:xfrm>
              <a:off x="-6259" y="1027"/>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4" name="Arc 25"/>
            <p:cNvSpPr>
              <a:spLocks/>
            </p:cNvSpPr>
            <p:nvPr/>
          </p:nvSpPr>
          <p:spPr bwMode="auto">
            <a:xfrm>
              <a:off x="-6773" y="1090"/>
              <a:ext cx="10539" cy="10890"/>
            </a:xfrm>
            <a:custGeom>
              <a:avLst/>
              <a:gdLst>
                <a:gd name="T0" fmla="*/ 674 w 17303"/>
                <a:gd name="T1" fmla="*/ 0 h 17089"/>
                <a:gd name="T2" fmla="*/ 884 w 17303"/>
                <a:gd name="T3" fmla="*/ 278 h 17089"/>
                <a:gd name="T4" fmla="*/ 0 w 17303"/>
                <a:gd name="T5" fmla="*/ 1145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100619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1685"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1685"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1685"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1684" name="Rectangle 2"/>
          <p:cNvSpPr>
            <a:spLocks noGrp="1" noChangeArrowheads="1"/>
          </p:cNvSpPr>
          <p:nvPr>
            <p:ph type="title"/>
          </p:nvPr>
        </p:nvSpPr>
        <p:spPr>
          <a:xfrm>
            <a:off x="457200" y="0"/>
            <a:ext cx="8229600" cy="1143000"/>
          </a:xfrm>
          <a:noFill/>
        </p:spPr>
        <p:txBody>
          <a:bodyPr/>
          <a:lstStyle/>
          <a:p>
            <a:pPr eaLnBrk="1" hangingPunct="1"/>
            <a:r>
              <a:rPr lang="en-US" altLang="en-US" sz="5400" smtClean="0"/>
              <a:t>Background scattering</a:t>
            </a:r>
          </a:p>
        </p:txBody>
      </p:sp>
      <p:pic>
        <p:nvPicPr>
          <p:cNvPr id="71685"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7"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Tree>
    <p:extLst>
      <p:ext uri="{BB962C8B-B14F-4D97-AF65-F5344CB8AC3E}">
        <p14:creationId xmlns:p14="http://schemas.microsoft.com/office/powerpoint/2010/main" val="3904538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a:t>
            </a:r>
            <a:r>
              <a:rPr lang="en-US" sz="4800" dirty="0" smtClean="0"/>
              <a:t>EIGER pixels</a:t>
            </a:r>
            <a:r>
              <a:rPr lang="en-US" sz="4800" dirty="0" smtClean="0"/>
              <a:t>!</a:t>
            </a:r>
          </a:p>
          <a:p>
            <a:pPr marL="0" indent="0" algn="ctr">
              <a:buNone/>
            </a:pPr>
            <a:endParaRPr lang="en-US" sz="4800" dirty="0"/>
          </a:p>
          <a:p>
            <a:pPr marL="0" indent="0" algn="ctr">
              <a:buNone/>
            </a:pPr>
            <a:r>
              <a:rPr lang="en-US" sz="4800" dirty="0" smtClean="0"/>
              <a:t>You just </a:t>
            </a:r>
            <a:r>
              <a:rPr lang="en-US" sz="4800" dirty="0"/>
              <a:t>bought </a:t>
            </a:r>
            <a:r>
              <a:rPr lang="en-US" sz="4800" dirty="0" smtClean="0"/>
              <a:t>18x10</a:t>
            </a:r>
            <a:r>
              <a:rPr lang="en-US" sz="4800" baseline="30000" dirty="0" smtClean="0"/>
              <a:t>6</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369316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32620674"/>
              </p:ext>
            </p:extLst>
          </p:nvPr>
        </p:nvGraphicFramePr>
        <p:xfrm>
          <a:off x="384175" y="483255"/>
          <a:ext cx="8680450" cy="5983288"/>
        </p:xfrm>
        <a:graphic>
          <a:graphicData uri="http://schemas.openxmlformats.org/presentationml/2006/ole">
            <mc:AlternateContent xmlns:mc="http://schemas.openxmlformats.org/markup-compatibility/2006">
              <mc:Choice xmlns:v="urn:schemas-microsoft-com:vml" Requires="v">
                <p:oleObj spid="_x0000_s11279"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48325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25858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98480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rPr>
              <a:t>too big</a:t>
            </a: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rPr>
              <a:t>too small</a:t>
            </a: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rPr>
              <a:t>just right</a:t>
            </a:r>
          </a:p>
        </p:txBody>
      </p:sp>
      <p:sp>
        <p:nvSpPr>
          <p:cNvPr id="6" name="TextBox 5"/>
          <p:cNvSpPr txBox="1"/>
          <p:nvPr/>
        </p:nvSpPr>
        <p:spPr>
          <a:xfrm>
            <a:off x="0" y="0"/>
            <a:ext cx="11516415" cy="646331"/>
          </a:xfrm>
          <a:prstGeom prst="rect">
            <a:avLst/>
          </a:prstGeom>
          <a:noFill/>
        </p:spPr>
        <p:txBody>
          <a:bodyPr wrap="square" rtlCol="0">
            <a:spAutoFit/>
          </a:bodyPr>
          <a:lstStyle/>
          <a:p>
            <a:r>
              <a:rPr lang="en-US" sz="3600" dirty="0" smtClean="0"/>
              <a:t>Always better to match beam to target size</a:t>
            </a:r>
            <a:endParaRPr lang="en-US" sz="3600" dirty="0"/>
          </a:p>
        </p:txBody>
      </p:sp>
    </p:spTree>
    <p:extLst>
      <p:ext uri="{BB962C8B-B14F-4D97-AF65-F5344CB8AC3E}">
        <p14:creationId xmlns:p14="http://schemas.microsoft.com/office/powerpoint/2010/main" val="1497251228"/>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907" name="Rectangle 3"/>
          <p:cNvSpPr>
            <a:spLocks noGrp="1" noChangeArrowheads="1"/>
          </p:cNvSpPr>
          <p:nvPr>
            <p:ph type="title"/>
          </p:nvPr>
        </p:nvSpPr>
        <p:spPr/>
        <p:txBody>
          <a:bodyPr/>
          <a:lstStyle/>
          <a:p>
            <a:pPr eaLnBrk="1" hangingPunct="1"/>
            <a:r>
              <a:rPr lang="en-US" altLang="en-US" sz="5400" smtClean="0">
                <a:solidFill>
                  <a:schemeClr val="tx1"/>
                </a:solidFill>
              </a:rPr>
              <a:t>Now What?</a:t>
            </a:r>
          </a:p>
        </p:txBody>
      </p:sp>
      <p:grpSp>
        <p:nvGrpSpPr>
          <p:cNvPr id="46091" name="Group 11"/>
          <p:cNvGrpSpPr>
            <a:grpSpLocks/>
          </p:cNvGrpSpPr>
          <p:nvPr/>
        </p:nvGrpSpPr>
        <p:grpSpPr bwMode="auto">
          <a:xfrm>
            <a:off x="5830888" y="3856038"/>
            <a:ext cx="801687" cy="831850"/>
            <a:chOff x="3673" y="2429"/>
            <a:chExt cx="505" cy="524"/>
          </a:xfrm>
        </p:grpSpPr>
        <p:sp>
          <p:nvSpPr>
            <p:cNvPr id="251909"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2000" b="1">
                  <a:solidFill>
                    <a:srgbClr val="000000"/>
                  </a:solidFill>
                  <a:cs typeface="Arial" pitchFamily="34" charset="0"/>
                </a:rPr>
                <a:t>10 Å</a:t>
              </a:r>
            </a:p>
          </p:txBody>
        </p:sp>
        <p:sp>
          <p:nvSpPr>
            <p:cNvPr id="251910"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spTree>
    <p:extLst>
      <p:ext uri="{BB962C8B-B14F-4D97-AF65-F5344CB8AC3E}">
        <p14:creationId xmlns:p14="http://schemas.microsoft.com/office/powerpoint/2010/main" val="1319600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Rectangle 2"/>
          <p:cNvSpPr>
            <a:spLocks noGrp="1" noChangeArrowheads="1"/>
          </p:cNvSpPr>
          <p:nvPr>
            <p:ph type="title"/>
          </p:nvPr>
        </p:nvSpPr>
        <p:spPr>
          <a:xfrm>
            <a:off x="0" y="0"/>
            <a:ext cx="9144000" cy="887413"/>
          </a:xfrm>
        </p:spPr>
        <p:txBody>
          <a:bodyPr/>
          <a:lstStyle/>
          <a:p>
            <a:pPr eaLnBrk="1" hangingPunct="1"/>
            <a:r>
              <a:rPr lang="en-US" altLang="en-US" b="1" smtClean="0"/>
              <a:t>Ways to improve diffraction</a:t>
            </a:r>
          </a:p>
        </p:txBody>
      </p:sp>
      <p:sp>
        <p:nvSpPr>
          <p:cNvPr id="2" name="TextBox 1"/>
          <p:cNvSpPr txBox="1">
            <a:spLocks noChangeArrowheads="1"/>
          </p:cNvSpPr>
          <p:nvPr/>
        </p:nvSpPr>
        <p:spPr bwMode="auto">
          <a:xfrm>
            <a:off x="665163" y="1011238"/>
            <a:ext cx="766127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pitchFamily="34" charset="0"/>
              </a:defRPr>
            </a:lvl1pPr>
            <a:lvl2pPr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pPr>
            <a:r>
              <a:rPr lang="en-US" altLang="en-US" sz="3600" dirty="0">
                <a:solidFill>
                  <a:srgbClr val="000000"/>
                </a:solidFill>
              </a:rPr>
              <a:t>New crystal form</a:t>
            </a:r>
          </a:p>
          <a:p>
            <a:pPr eaLnBrk="1" fontAlgn="base" hangingPunct="1">
              <a:spcBef>
                <a:spcPct val="0"/>
              </a:spcBef>
              <a:spcAft>
                <a:spcPct val="0"/>
              </a:spcAft>
            </a:pPr>
            <a:r>
              <a:rPr lang="en-US" altLang="en-US" sz="3600" dirty="0">
                <a:solidFill>
                  <a:srgbClr val="000000"/>
                </a:solidFill>
              </a:rPr>
              <a:t>Purify</a:t>
            </a:r>
          </a:p>
          <a:p>
            <a:pPr lvl="1" eaLnBrk="1" fontAlgn="base" hangingPunct="1">
              <a:spcBef>
                <a:spcPct val="0"/>
              </a:spcBef>
              <a:spcAft>
                <a:spcPct val="0"/>
              </a:spcAft>
              <a:buFontTx/>
              <a:buNone/>
            </a:pPr>
            <a:r>
              <a:rPr lang="en-US" altLang="en-US" sz="2400" dirty="0">
                <a:solidFill>
                  <a:srgbClr val="000000"/>
                </a:solidFill>
              </a:rPr>
              <a:t>-	add a column</a:t>
            </a:r>
          </a:p>
          <a:p>
            <a:pPr lvl="1" eaLnBrk="1" fontAlgn="base" hangingPunct="1">
              <a:spcBef>
                <a:spcPct val="0"/>
              </a:spcBef>
              <a:spcAft>
                <a:spcPct val="0"/>
              </a:spcAft>
              <a:buFontTx/>
              <a:buNone/>
            </a:pPr>
            <a:r>
              <a:rPr lang="en-US" altLang="en-US" sz="2400" dirty="0">
                <a:solidFill>
                  <a:srgbClr val="000000"/>
                </a:solidFill>
              </a:rPr>
              <a:t>-	heat shock</a:t>
            </a:r>
          </a:p>
          <a:p>
            <a:pPr eaLnBrk="1" fontAlgn="base" hangingPunct="1">
              <a:spcBef>
                <a:spcPct val="0"/>
              </a:spcBef>
              <a:spcAft>
                <a:spcPct val="0"/>
              </a:spcAft>
            </a:pPr>
            <a:r>
              <a:rPr lang="en-US" altLang="en-US" sz="3600" dirty="0">
                <a:solidFill>
                  <a:srgbClr val="000000"/>
                </a:solidFill>
              </a:rPr>
              <a:t>Bind something</a:t>
            </a:r>
          </a:p>
          <a:p>
            <a:pPr lvl="1" eaLnBrk="1" fontAlgn="base" hangingPunct="1">
              <a:spcBef>
                <a:spcPct val="0"/>
              </a:spcBef>
              <a:spcAft>
                <a:spcPct val="0"/>
              </a:spcAft>
              <a:buFontTx/>
              <a:buNone/>
            </a:pPr>
            <a:r>
              <a:rPr lang="en-US" altLang="en-US" sz="2400" dirty="0">
                <a:solidFill>
                  <a:srgbClr val="000000"/>
                </a:solidFill>
              </a:rPr>
              <a:t>-	Known ligand</a:t>
            </a:r>
          </a:p>
          <a:p>
            <a:pPr lvl="1" eaLnBrk="1" fontAlgn="base" hangingPunct="1">
              <a:spcBef>
                <a:spcPct val="0"/>
              </a:spcBef>
              <a:spcAft>
                <a:spcPct val="0"/>
              </a:spcAft>
              <a:buFontTx/>
              <a:buNone/>
            </a:pPr>
            <a:r>
              <a:rPr lang="en-US" altLang="en-US" sz="2400" dirty="0">
                <a:solidFill>
                  <a:srgbClr val="000000"/>
                </a:solidFill>
              </a:rPr>
              <a:t>-	Silver bullets</a:t>
            </a:r>
          </a:p>
          <a:p>
            <a:pPr eaLnBrk="1" fontAlgn="base" hangingPunct="1">
              <a:spcBef>
                <a:spcPct val="0"/>
              </a:spcBef>
              <a:spcAft>
                <a:spcPct val="0"/>
              </a:spcAft>
            </a:pPr>
            <a:r>
              <a:rPr lang="en-US" altLang="en-US" sz="3600" dirty="0">
                <a:solidFill>
                  <a:srgbClr val="000000"/>
                </a:solidFill>
              </a:rPr>
              <a:t>Change the clone</a:t>
            </a:r>
          </a:p>
          <a:p>
            <a:pPr lvl="1" eaLnBrk="1" fontAlgn="base" hangingPunct="1">
              <a:spcBef>
                <a:spcPct val="0"/>
              </a:spcBef>
              <a:spcAft>
                <a:spcPct val="0"/>
              </a:spcAft>
              <a:buFontTx/>
              <a:buNone/>
            </a:pPr>
            <a:r>
              <a:rPr lang="en-US" altLang="en-US" sz="2400" dirty="0">
                <a:solidFill>
                  <a:srgbClr val="000000"/>
                </a:solidFill>
              </a:rPr>
              <a:t>- chop off floppy bits</a:t>
            </a:r>
          </a:p>
          <a:p>
            <a:pPr lvl="1" eaLnBrk="1" fontAlgn="base" hangingPunct="1">
              <a:spcBef>
                <a:spcPct val="0"/>
              </a:spcBef>
              <a:spcAft>
                <a:spcPct val="0"/>
              </a:spcAft>
              <a:buFontTx/>
              <a:buNone/>
            </a:pPr>
            <a:r>
              <a:rPr lang="en-US" altLang="en-US" sz="2400" dirty="0">
                <a:solidFill>
                  <a:srgbClr val="000000"/>
                </a:solidFill>
              </a:rPr>
              <a:t>- homolog</a:t>
            </a:r>
          </a:p>
          <a:p>
            <a:pPr lvl="1" eaLnBrk="1" fontAlgn="base" hangingPunct="1">
              <a:spcBef>
                <a:spcPct val="0"/>
              </a:spcBef>
              <a:spcAft>
                <a:spcPct val="0"/>
              </a:spcAft>
              <a:buFontTx/>
              <a:buNone/>
            </a:pPr>
            <a:r>
              <a:rPr lang="en-US" altLang="en-US" sz="2400" dirty="0">
                <a:solidFill>
                  <a:srgbClr val="000000"/>
                </a:solidFill>
              </a:rPr>
              <a:t>- </a:t>
            </a:r>
            <a:r>
              <a:rPr lang="en-US" altLang="en-US" sz="2400" dirty="0" err="1">
                <a:solidFill>
                  <a:srgbClr val="000000"/>
                </a:solidFill>
              </a:rPr>
              <a:t>Ala</a:t>
            </a:r>
            <a:r>
              <a:rPr lang="en-US" altLang="en-US" sz="2400" dirty="0">
                <a:solidFill>
                  <a:srgbClr val="000000"/>
                </a:solidFill>
              </a:rPr>
              <a:t> -&gt; Lys mutants</a:t>
            </a:r>
          </a:p>
          <a:p>
            <a:pPr eaLnBrk="1" fontAlgn="base" hangingPunct="1">
              <a:spcBef>
                <a:spcPct val="0"/>
              </a:spcBef>
              <a:spcAft>
                <a:spcPct val="0"/>
              </a:spcAft>
            </a:pPr>
            <a:r>
              <a:rPr lang="en-US" altLang="en-US" sz="3600" dirty="0">
                <a:solidFill>
                  <a:srgbClr val="000000"/>
                </a:solidFill>
              </a:rPr>
              <a:t>Make Protein Sit Still!!!</a:t>
            </a:r>
          </a:p>
        </p:txBody>
      </p:sp>
      <p:sp>
        <p:nvSpPr>
          <p:cNvPr id="130053" name="Text Box 4"/>
          <p:cNvSpPr txBox="1">
            <a:spLocks noChangeArrowheads="1"/>
          </p:cNvSpPr>
          <p:nvPr/>
        </p:nvSpPr>
        <p:spPr bwMode="auto">
          <a:xfrm>
            <a:off x="4622119" y="2833688"/>
            <a:ext cx="452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US" altLang="en-US" sz="1800" dirty="0">
                <a:solidFill>
                  <a:srgbClr val="000000"/>
                </a:solidFill>
              </a:rPr>
              <a:t>Newman J. (2006) </a:t>
            </a:r>
            <a:r>
              <a:rPr lang="en-US" altLang="en-US" sz="1800" i="1" dirty="0" err="1">
                <a:solidFill>
                  <a:srgbClr val="000000"/>
                </a:solidFill>
              </a:rPr>
              <a:t>Acta</a:t>
            </a:r>
            <a:r>
              <a:rPr lang="en-US" altLang="en-US" sz="1800" i="1" dirty="0">
                <a:solidFill>
                  <a:srgbClr val="000000"/>
                </a:solidFill>
              </a:rPr>
              <a:t> </a:t>
            </a:r>
            <a:r>
              <a:rPr lang="en-US" altLang="en-US" sz="1800" i="1" dirty="0" err="1">
                <a:solidFill>
                  <a:srgbClr val="000000"/>
                </a:solidFill>
              </a:rPr>
              <a:t>Cryst</a:t>
            </a:r>
            <a:r>
              <a:rPr lang="en-US" altLang="en-US" sz="1800" i="1" dirty="0">
                <a:solidFill>
                  <a:srgbClr val="000000"/>
                </a:solidFill>
              </a:rPr>
              <a:t>.</a:t>
            </a:r>
            <a:r>
              <a:rPr lang="en-US" altLang="en-US" sz="1800" dirty="0">
                <a:solidFill>
                  <a:srgbClr val="000000"/>
                </a:solidFill>
              </a:rPr>
              <a:t> D</a:t>
            </a:r>
            <a:r>
              <a:rPr lang="en-US" altLang="en-US" sz="1800" b="1" dirty="0">
                <a:solidFill>
                  <a:srgbClr val="000000"/>
                </a:solidFill>
              </a:rPr>
              <a:t>62</a:t>
            </a:r>
            <a:r>
              <a:rPr lang="en-US" altLang="en-US" sz="1800" dirty="0">
                <a:solidFill>
                  <a:srgbClr val="000000"/>
                </a:solidFill>
              </a:rPr>
              <a:t> 27-31. </a:t>
            </a:r>
          </a:p>
        </p:txBody>
      </p:sp>
      <p:sp>
        <p:nvSpPr>
          <p:cNvPr id="3" name="Rectangle 2"/>
          <p:cNvSpPr/>
          <p:nvPr/>
        </p:nvSpPr>
        <p:spPr>
          <a:xfrm>
            <a:off x="4648200" y="2209800"/>
            <a:ext cx="4495800" cy="646331"/>
          </a:xfrm>
          <a:prstGeom prst="rect">
            <a:avLst/>
          </a:prstGeom>
        </p:spPr>
        <p:txBody>
          <a:bodyPr wrap="square">
            <a:spAutoFit/>
          </a:bodyPr>
          <a:lstStyle/>
          <a:p>
            <a:r>
              <a:rPr lang="en-US" dirty="0"/>
              <a:t>Heras B &amp; Martin JL (2005</a:t>
            </a:r>
            <a:r>
              <a:rPr lang="en-US" dirty="0" smtClean="0"/>
              <a:t>) </a:t>
            </a:r>
            <a:r>
              <a:rPr lang="en-US" i="1" dirty="0" err="1"/>
              <a:t>Acta</a:t>
            </a:r>
            <a:r>
              <a:rPr lang="en-US" i="1" dirty="0"/>
              <a:t> </a:t>
            </a:r>
            <a:r>
              <a:rPr lang="en-US" i="1" dirty="0" err="1" smtClean="0"/>
              <a:t>Cryst</a:t>
            </a:r>
            <a:r>
              <a:rPr lang="en-US" i="1" dirty="0" smtClean="0"/>
              <a:t>. D</a:t>
            </a:r>
            <a:r>
              <a:rPr lang="en-US" b="1" dirty="0" smtClean="0"/>
              <a:t>61</a:t>
            </a:r>
            <a:r>
              <a:rPr lang="en-US" dirty="0"/>
              <a:t>, 1173-1180. </a:t>
            </a:r>
          </a:p>
        </p:txBody>
      </p:sp>
    </p:spTree>
    <p:extLst>
      <p:ext uri="{BB962C8B-B14F-4D97-AF65-F5344CB8AC3E}">
        <p14:creationId xmlns:p14="http://schemas.microsoft.com/office/powerpoint/2010/main" val="278680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00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a:xfrm>
            <a:off x="685800" y="196850"/>
            <a:ext cx="7772400" cy="1143000"/>
          </a:xfrm>
        </p:spPr>
        <p:txBody>
          <a:bodyPr/>
          <a:lstStyle/>
          <a:p>
            <a:pPr eaLnBrk="1" hangingPunct="1"/>
            <a:r>
              <a:rPr lang="en-US" altLang="en-US" sz="5400" smtClean="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eaLnBrk="1" hangingPunct="1">
              <a:buFontTx/>
              <a:buNone/>
            </a:pPr>
            <a:r>
              <a:rPr lang="en-US" altLang="en-US" smtClean="0"/>
              <a:t>“Hell, there are </a:t>
            </a:r>
            <a:r>
              <a:rPr lang="en-US" altLang="en-US" smtClean="0">
                <a:solidFill>
                  <a:srgbClr val="990000"/>
                </a:solidFill>
              </a:rPr>
              <a:t>NO RULES</a:t>
            </a:r>
            <a:r>
              <a:rPr lang="en-US" altLang="en-US" smtClean="0"/>
              <a:t> here - we're trying to accomplish something.”</a:t>
            </a:r>
          </a:p>
          <a:p>
            <a:pPr algn="r" eaLnBrk="1" hangingPunct="1">
              <a:buFontTx/>
              <a:buNone/>
            </a:pPr>
            <a:r>
              <a:rPr lang="en-US" altLang="en-US" sz="2000" smtClean="0"/>
              <a:t>Thomas A. Edison – inventor</a:t>
            </a:r>
          </a:p>
          <a:p>
            <a:pPr algn="ctr" eaLnBrk="1" hangingPunct="1">
              <a:buFontTx/>
              <a:buNone/>
            </a:pPr>
            <a:endParaRPr lang="en-US" altLang="en-US" smtClean="0"/>
          </a:p>
          <a:p>
            <a:pPr eaLnBrk="1" hangingPunct="1">
              <a:buFontTx/>
              <a:buNone/>
            </a:pPr>
            <a:r>
              <a:rPr lang="en-US" altLang="en-US" smtClean="0"/>
              <a:t>“You’ve got to have an </a:t>
            </a:r>
            <a:r>
              <a:rPr lang="en-US" altLang="en-US" smtClean="0">
                <a:solidFill>
                  <a:srgbClr val="990000"/>
                </a:solidFill>
              </a:rPr>
              <a:t>ASSAY</a:t>
            </a:r>
            <a:r>
              <a:rPr lang="en-US" altLang="en-US" smtClean="0"/>
              <a:t>.”</a:t>
            </a:r>
          </a:p>
          <a:p>
            <a:pPr algn="r" eaLnBrk="1" hangingPunct="1">
              <a:buFontTx/>
              <a:buNone/>
            </a:pPr>
            <a:r>
              <a:rPr lang="en-US" altLang="en-US" sz="2000" smtClean="0"/>
              <a:t>Arthur Kornberg – Nobel Laureate</a:t>
            </a:r>
          </a:p>
          <a:p>
            <a:pPr algn="ctr" eaLnBrk="1" hangingPunct="1">
              <a:buFontTx/>
              <a:buNone/>
            </a:pPr>
            <a:endParaRPr lang="en-US" altLang="en-US" sz="2000" smtClean="0"/>
          </a:p>
          <a:p>
            <a:pPr eaLnBrk="1" hangingPunct="1">
              <a:buFontTx/>
              <a:buNone/>
            </a:pPr>
            <a:r>
              <a:rPr lang="en-US" altLang="en-US" smtClean="0"/>
              <a:t>“Control, control, you must learn </a:t>
            </a:r>
            <a:r>
              <a:rPr lang="en-US" altLang="en-US" smtClean="0">
                <a:solidFill>
                  <a:srgbClr val="990000"/>
                </a:solidFill>
              </a:rPr>
              <a:t>CONTROL</a:t>
            </a:r>
            <a:r>
              <a:rPr lang="en-US" altLang="en-US" smtClean="0"/>
              <a:t>!”</a:t>
            </a:r>
          </a:p>
          <a:p>
            <a:pPr algn="r" eaLnBrk="1" hangingPunct="1">
              <a:buFontTx/>
              <a:buNone/>
            </a:pPr>
            <a:r>
              <a:rPr lang="en-US" altLang="en-US" sz="2000" smtClean="0"/>
              <a:t>Yoda – Jedi Master</a:t>
            </a:r>
          </a:p>
          <a:p>
            <a:pPr eaLnBrk="1" hangingPunct="1">
              <a:buFontTx/>
              <a:buNone/>
            </a:pPr>
            <a:endParaRPr lang="en-US" altLang="en-US" sz="2000" smtClean="0"/>
          </a:p>
        </p:txBody>
      </p:sp>
    </p:spTree>
    <p:extLst>
      <p:ext uri="{BB962C8B-B14F-4D97-AF65-F5344CB8AC3E}">
        <p14:creationId xmlns:p14="http://schemas.microsoft.com/office/powerpoint/2010/main" val="3127652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3200400"/>
            <a:ext cx="8162925" cy="3331093"/>
          </a:xfrm>
        </p:spPr>
        <p:txBody>
          <a:bodyPr/>
          <a:lstStyle/>
          <a:p>
            <a:pPr algn="ctr" eaLnBrk="1" hangingPunct="1">
              <a:lnSpc>
                <a:spcPct val="130000"/>
              </a:lnSpc>
              <a:buNone/>
            </a:pPr>
            <a:r>
              <a:rPr lang="en-US" altLang="en-US" sz="2400" b="1" dirty="0">
                <a:solidFill>
                  <a:srgbClr val="008000"/>
                </a:solidFill>
              </a:rPr>
              <a:t>Averaging is good for phasing</a:t>
            </a:r>
          </a:p>
          <a:p>
            <a:pPr algn="ctr" eaLnBrk="1" hangingPunct="1">
              <a:lnSpc>
                <a:spcPct val="130000"/>
              </a:lnSpc>
              <a:buFontTx/>
              <a:buNone/>
            </a:pPr>
            <a:r>
              <a:rPr lang="en-US" altLang="en-US" sz="2400" b="1" dirty="0" smtClean="0">
                <a:solidFill>
                  <a:srgbClr val="008000"/>
                </a:solidFill>
              </a:rPr>
              <a:t>Averaging + disorder destroys resolution</a:t>
            </a:r>
            <a:endParaRPr lang="en-US" altLang="en-US" sz="2400" b="1" dirty="0" smtClean="0">
              <a:solidFill>
                <a:srgbClr val="008000"/>
              </a:solidFill>
            </a:endParaRPr>
          </a:p>
          <a:p>
            <a:pPr algn="ctr" eaLnBrk="1" hangingPunct="1">
              <a:lnSpc>
                <a:spcPct val="130000"/>
              </a:lnSpc>
              <a:buFontTx/>
              <a:buNone/>
            </a:pPr>
            <a:r>
              <a:rPr lang="en-US" altLang="en-US" sz="2400" b="1" dirty="0" smtClean="0">
                <a:solidFill>
                  <a:srgbClr val="008000"/>
                </a:solidFill>
                <a:cs typeface="Arial" pitchFamily="34" charset="0"/>
              </a:rPr>
              <a:t>Averaging + isomorphism = good for resolution</a:t>
            </a:r>
            <a:endParaRPr lang="el-GR" altLang="en-US" sz="2400" b="1" dirty="0" smtClean="0">
              <a:solidFill>
                <a:srgbClr val="008000"/>
              </a:solidFill>
              <a:cs typeface="Arial" pitchFamily="34" charset="0"/>
            </a:endParaRPr>
          </a:p>
          <a:p>
            <a:pPr algn="ctr" eaLnBrk="1" hangingPunct="1">
              <a:lnSpc>
                <a:spcPct val="130000"/>
              </a:lnSpc>
              <a:buFontTx/>
              <a:buNone/>
            </a:pPr>
            <a:r>
              <a:rPr lang="en-US" altLang="en-US" sz="2400" b="1" dirty="0" smtClean="0">
                <a:solidFill>
                  <a:srgbClr val="008000"/>
                </a:solidFill>
              </a:rPr>
              <a:t>Humidity = isomorphism</a:t>
            </a:r>
            <a:endParaRPr lang="en-US" altLang="en-US" sz="2400" b="1" dirty="0" smtClean="0">
              <a:solidFill>
                <a:srgbClr val="008000"/>
              </a:solidFill>
            </a:endParaRPr>
          </a:p>
          <a:p>
            <a:pPr algn="ctr" eaLnBrk="1" hangingPunct="1">
              <a:lnSpc>
                <a:spcPct val="130000"/>
              </a:lnSpc>
              <a:buFontTx/>
              <a:buNone/>
            </a:pPr>
            <a:r>
              <a:rPr lang="en-US" altLang="en-US" sz="2400" b="1" dirty="0" smtClean="0">
                <a:solidFill>
                  <a:srgbClr val="008000"/>
                </a:solidFill>
              </a:rPr>
              <a:t>Dose-slice with EIGER</a:t>
            </a:r>
            <a:endParaRPr lang="en-US" altLang="en-US" sz="2400" b="1" dirty="0">
              <a:solidFill>
                <a:srgbClr val="008000"/>
              </a:solidFill>
            </a:endParaRPr>
          </a:p>
          <a:p>
            <a:pPr algn="ctr" eaLnBrk="1" hangingPunct="1">
              <a:lnSpc>
                <a:spcPct val="130000"/>
              </a:lnSpc>
              <a:buFontTx/>
              <a:buNone/>
            </a:pPr>
            <a:r>
              <a:rPr lang="en-US" altLang="en-US" sz="2400" b="1" dirty="0" smtClean="0">
                <a:solidFill>
                  <a:srgbClr val="008000"/>
                </a:solidFill>
              </a:rPr>
              <a:t>The future = better models for “disorder”</a:t>
            </a:r>
            <a:endParaRPr lang="en-US" altLang="en-US" sz="2400" b="1" dirty="0" smtClean="0">
              <a:solidFill>
                <a:srgbClr val="008000"/>
              </a:solidFill>
            </a:endParaRP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URL Summary</a:t>
            </a:r>
          </a:p>
        </p:txBody>
      </p:sp>
      <p:sp>
        <p:nvSpPr>
          <p:cNvPr id="273412" name="Rectangle 4"/>
          <p:cNvSpPr>
            <a:spLocks noChangeArrowheads="1"/>
          </p:cNvSpPr>
          <p:nvPr/>
        </p:nvSpPr>
        <p:spPr bwMode="auto">
          <a:xfrm>
            <a:off x="498475" y="1185863"/>
            <a:ext cx="8645525" cy="20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30000"/>
              </a:lnSpc>
              <a:spcBef>
                <a:spcPct val="0"/>
              </a:spcBef>
              <a:spcAft>
                <a:spcPct val="0"/>
              </a:spcAft>
              <a:buFontTx/>
              <a:buNone/>
            </a:pPr>
            <a:r>
              <a:rPr lang="en-US" altLang="en-US" sz="2400" b="1" dirty="0">
                <a:solidFill>
                  <a:srgbClr val="000000"/>
                </a:solidFill>
                <a:latin typeface="Courier New" pitchFamily="49" charset="0"/>
              </a:rPr>
              <a:t>http://bl831.als.lbl.gov/~jamesh/powerpoint/</a:t>
            </a: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UQ_averaging_2016.pptx</a:t>
            </a:r>
            <a:endParaRPr lang="en-US" altLang="en-US" sz="2400" b="1" dirty="0" smtClean="0">
              <a:solidFill>
                <a:srgbClr val="000000"/>
              </a:solidFill>
              <a:latin typeface="Courier New" pitchFamily="49" charset="0"/>
            </a:endParaRP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http</a:t>
            </a:r>
            <a:r>
              <a:rPr lang="en-US" altLang="en-US" sz="2400" b="1" dirty="0">
                <a:solidFill>
                  <a:srgbClr val="000000"/>
                </a:solidFill>
                <a:latin typeface="Courier New" pitchFamily="49" charset="0"/>
              </a:rPr>
              <a:t>://bl831.als.lbl.gov/xtalsize.html</a:t>
            </a:r>
          </a:p>
          <a:p>
            <a:pPr eaLnBrk="1" fontAlgn="base" hangingPunct="1">
              <a:lnSpc>
                <a:spcPct val="130000"/>
              </a:lnSpc>
              <a:spcBef>
                <a:spcPct val="0"/>
              </a:spcBef>
              <a:spcAft>
                <a:spcPct val="0"/>
              </a:spcAft>
              <a:buFontTx/>
              <a:buNone/>
            </a:pPr>
            <a:r>
              <a:rPr lang="en-US" altLang="en-US" sz="2400" b="1" dirty="0">
                <a:solidFill>
                  <a:srgbClr val="000000"/>
                </a:solidFill>
                <a:latin typeface="Courier New" pitchFamily="49" charset="0"/>
              </a:rPr>
              <a:t>http://</a:t>
            </a:r>
            <a:r>
              <a:rPr lang="en-US" altLang="en-US" sz="2400" b="1" dirty="0" smtClean="0">
                <a:solidFill>
                  <a:srgbClr val="000000"/>
                </a:solidFill>
                <a:latin typeface="Courier New" pitchFamily="49" charset="0"/>
              </a:rPr>
              <a:t>bl831.als.lbl.gov/xtallife.html</a:t>
            </a:r>
            <a:endParaRPr lang="en-US" altLang="en-US" sz="2400" b="1" dirty="0">
              <a:solidFill>
                <a:srgbClr val="000000"/>
              </a:solidFill>
              <a:latin typeface="Courier New" pitchFamily="49" charset="0"/>
            </a:endParaRPr>
          </a:p>
        </p:txBody>
      </p:sp>
    </p:spTree>
    <p:extLst>
      <p:ext uri="{BB962C8B-B14F-4D97-AF65-F5344CB8AC3E}">
        <p14:creationId xmlns:p14="http://schemas.microsoft.com/office/powerpoint/2010/main" val="40456088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18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3" name="Rectangle 3"/>
          <p:cNvSpPr>
            <a:spLocks noGrp="1" noChangeArrowheads="1"/>
          </p:cNvSpPr>
          <p:nvPr>
            <p:ph type="title"/>
          </p:nvPr>
        </p:nvSpPr>
        <p:spPr>
          <a:xfrm>
            <a:off x="457200" y="0"/>
            <a:ext cx="8229600" cy="1143000"/>
          </a:xfrm>
        </p:spPr>
        <p:txBody>
          <a:bodyPr/>
          <a:lstStyle/>
          <a:p>
            <a:pPr eaLnBrk="1" hangingPunct="1"/>
            <a:r>
              <a:rPr lang="en-US" altLang="en-US" smtClean="0"/>
              <a:t>brighter light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 y="969264"/>
            <a:ext cx="8449056" cy="5632704"/>
          </a:xfrm>
          <a:prstGeom prst="rect">
            <a:avLst/>
          </a:prstGeom>
        </p:spPr>
      </p:pic>
    </p:spTree>
    <p:extLst>
      <p:ext uri="{BB962C8B-B14F-4D97-AF65-F5344CB8AC3E}">
        <p14:creationId xmlns:p14="http://schemas.microsoft.com/office/powerpoint/2010/main" val="8924794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1119188"/>
          </a:xfrm>
        </p:spPr>
        <p:txBody>
          <a:bodyPr/>
          <a:lstStyle/>
          <a:p>
            <a:pPr eaLnBrk="1" hangingPunct="1"/>
            <a:r>
              <a:rPr lang="en-US" altLang="en-US" dirty="0" smtClean="0"/>
              <a:t>The Future of Structural Biology</a:t>
            </a:r>
          </a:p>
        </p:txBody>
      </p:sp>
      <p:sp>
        <p:nvSpPr>
          <p:cNvPr id="5123"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3600" dirty="0" smtClean="0"/>
              <a:t>grand challenge for the 21</a:t>
            </a:r>
            <a:r>
              <a:rPr lang="en-US" altLang="en-US" sz="3600" baseline="30000" dirty="0" smtClean="0"/>
              <a:t>st</a:t>
            </a:r>
            <a:r>
              <a:rPr lang="en-US" altLang="en-US" sz="3600" dirty="0" smtClean="0"/>
              <a:t> century</a:t>
            </a:r>
          </a:p>
          <a:p>
            <a:pPr algn="ctr" eaLnBrk="1" hangingPunct="1">
              <a:buFontTx/>
              <a:buNone/>
            </a:pPr>
            <a:endParaRPr lang="en-US" altLang="en-US" sz="2600" dirty="0" smtClean="0"/>
          </a:p>
        </p:txBody>
      </p:sp>
      <p:pic>
        <p:nvPicPr>
          <p:cNvPr id="5124" name="Picture 2"/>
          <p:cNvPicPr>
            <a:picLocks noChangeAspect="1"/>
          </p:cNvPicPr>
          <p:nvPr/>
        </p:nvPicPr>
        <p:blipFill>
          <a:blip r:embed="rId2">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357256" y="1279072"/>
            <a:ext cx="2416628" cy="212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eaLnBrk="1" hangingPunct="1">
              <a:buFontTx/>
              <a:buNone/>
            </a:pPr>
            <a:r>
              <a:rPr lang="en-US" altLang="en-US" sz="3600" kern="0" dirty="0" smtClean="0">
                <a:solidFill>
                  <a:srgbClr val="FF0000"/>
                </a:solidFill>
              </a:rPr>
              <a:t>We need</a:t>
            </a:r>
          </a:p>
          <a:p>
            <a:pPr algn="r" eaLnBrk="1" hangingPunct="1">
              <a:buFontTx/>
              <a:buNone/>
            </a:pPr>
            <a:r>
              <a:rPr lang="en-US" altLang="en-US" sz="3600" kern="0" dirty="0" smtClean="0">
                <a:solidFill>
                  <a:srgbClr val="FF0000"/>
                </a:solidFill>
              </a:rPr>
              <a:t>better</a:t>
            </a:r>
          </a:p>
          <a:p>
            <a:pPr algn="r" eaLnBrk="1" hangingPunct="1">
              <a:buFontTx/>
              <a:buNone/>
            </a:pPr>
            <a:r>
              <a:rPr lang="en-US" altLang="en-US" sz="3600" kern="0" dirty="0" smtClean="0">
                <a:solidFill>
                  <a:srgbClr val="FF0000"/>
                </a:solidFill>
              </a:rPr>
              <a:t>models</a:t>
            </a:r>
          </a:p>
          <a:p>
            <a:pPr algn="ctr" eaLnBrk="1" hangingPunct="1">
              <a:buFontTx/>
              <a:buNone/>
            </a:pPr>
            <a:endParaRPr lang="en-US" altLang="en-US" sz="2600" kern="0" dirty="0" smtClean="0">
              <a:solidFill>
                <a:srgbClr val="FF0000"/>
              </a:solidFill>
            </a:endParaRPr>
          </a:p>
        </p:txBody>
      </p:sp>
      <p:sp>
        <p:nvSpPr>
          <p:cNvPr id="6" name="Rectangle 3"/>
          <p:cNvSpPr txBox="1">
            <a:spLocks noChangeArrowheads="1"/>
          </p:cNvSpPr>
          <p:nvPr/>
        </p:nvSpPr>
        <p:spPr bwMode="auto">
          <a:xfrm>
            <a:off x="304800" y="1279072"/>
            <a:ext cx="2416628" cy="212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3600" kern="0" dirty="0" smtClean="0">
                <a:solidFill>
                  <a:srgbClr val="006600"/>
                </a:solidFill>
              </a:rPr>
              <a:t>We need</a:t>
            </a:r>
          </a:p>
          <a:p>
            <a:pPr eaLnBrk="1" hangingPunct="1">
              <a:buFontTx/>
              <a:buNone/>
            </a:pPr>
            <a:r>
              <a:rPr lang="en-US" altLang="en-US" sz="3600" kern="0" dirty="0" smtClean="0">
                <a:solidFill>
                  <a:srgbClr val="006600"/>
                </a:solidFill>
              </a:rPr>
              <a:t>better</a:t>
            </a:r>
          </a:p>
          <a:p>
            <a:pPr eaLnBrk="1" hangingPunct="1">
              <a:buFontTx/>
              <a:buNone/>
            </a:pPr>
            <a:r>
              <a:rPr lang="en-US" altLang="en-US" sz="3600" kern="0" dirty="0" smtClean="0">
                <a:solidFill>
                  <a:srgbClr val="006600"/>
                </a:solidFill>
              </a:rPr>
              <a:t>data</a:t>
            </a:r>
          </a:p>
          <a:p>
            <a:pPr algn="ctr" eaLnBrk="1" hangingPunct="1">
              <a:buFontTx/>
              <a:buNone/>
            </a:pPr>
            <a:endParaRPr lang="en-US" altLang="en-US" sz="2600" kern="0" dirty="0" smtClean="0">
              <a:solidFill>
                <a:srgbClr val="FF0000"/>
              </a:solidFill>
            </a:endParaRPr>
          </a:p>
        </p:txBody>
      </p:sp>
    </p:spTree>
    <p:extLst>
      <p:ext uri="{BB962C8B-B14F-4D97-AF65-F5344CB8AC3E}">
        <p14:creationId xmlns:p14="http://schemas.microsoft.com/office/powerpoint/2010/main" val="715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335"/>
            <a:ext cx="9144000" cy="1481137"/>
          </a:xfrm>
        </p:spPr>
        <p:txBody>
          <a:bodyPr>
            <a:normAutofit fontScale="90000"/>
          </a:bodyPr>
          <a:lstStyle/>
          <a:p>
            <a:r>
              <a:rPr lang="en-US" sz="4800" b="1" dirty="0" smtClean="0"/>
              <a:t>Grand Challenges in Structural Biology</a:t>
            </a:r>
            <a:endParaRPr lang="en-US" sz="4800" b="1" dirty="0"/>
          </a:p>
        </p:txBody>
      </p:sp>
      <p:sp>
        <p:nvSpPr>
          <p:cNvPr id="3" name="TextBox 2"/>
          <p:cNvSpPr txBox="1"/>
          <p:nvPr/>
        </p:nvSpPr>
        <p:spPr>
          <a:xfrm>
            <a:off x="1462469" y="1405512"/>
            <a:ext cx="6845222" cy="4955203"/>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accent2">
                    <a:lumMod val="75000"/>
                  </a:schemeClr>
                </a:solidFill>
                <a:latin typeface="Arial" panose="020B0604020202020204" pitchFamily="34" charset="0"/>
              </a:rPr>
              <a:t>Phase Problem</a:t>
            </a:r>
            <a:endParaRPr lang="en-US" sz="4400" dirty="0" smtClean="0">
              <a:solidFill>
                <a:schemeClr val="accent2">
                  <a:lumMod val="75000"/>
                </a:schemeClr>
              </a:solidFill>
              <a:latin typeface="Arial" panose="020B0604020202020204" pitchFamily="34" charset="0"/>
            </a:endParaRPr>
          </a:p>
          <a:p>
            <a:pPr>
              <a:spcAft>
                <a:spcPts val="600"/>
              </a:spcAft>
            </a:pPr>
            <a:r>
              <a:rPr lang="en-US" sz="2400" dirty="0" smtClean="0">
                <a:latin typeface="Arial" panose="020B0604020202020204" pitchFamily="34" charset="0"/>
              </a:rPr>
              <a:t>	Better detector calibration</a:t>
            </a:r>
          </a:p>
          <a:p>
            <a:pPr>
              <a:spcAft>
                <a:spcPts val="600"/>
              </a:spcAft>
            </a:pPr>
            <a:r>
              <a:rPr lang="en-US" sz="2400" dirty="0">
                <a:latin typeface="Arial" panose="020B0604020202020204" pitchFamily="34" charset="0"/>
              </a:rPr>
              <a:t>	</a:t>
            </a:r>
            <a:r>
              <a:rPr lang="en-US" sz="2400" dirty="0" smtClean="0">
                <a:latin typeface="Arial" panose="020B0604020202020204" pitchFamily="34" charset="0"/>
              </a:rPr>
              <a:t>non-isomorphism phasing?</a:t>
            </a:r>
            <a:endParaRPr lang="en-US" sz="2400" dirty="0">
              <a:latin typeface="Arial" panose="020B0604020202020204" pitchFamily="34" charset="0"/>
            </a:endParaRPr>
          </a:p>
          <a:p>
            <a:pPr marL="285750" indent="-285750">
              <a:spcAft>
                <a:spcPts val="600"/>
              </a:spcAft>
              <a:buFont typeface="Wingdings" panose="05000000000000000000" pitchFamily="2" charset="2"/>
              <a:buChar char="§"/>
            </a:pPr>
            <a:r>
              <a:rPr lang="en-US" sz="4400" dirty="0" smtClean="0">
                <a:solidFill>
                  <a:srgbClr val="C00000"/>
                </a:solidFill>
                <a:latin typeface="Arial" panose="020B0604020202020204" pitchFamily="34" charset="0"/>
              </a:rPr>
              <a:t>Amplitude Problem</a:t>
            </a:r>
          </a:p>
          <a:p>
            <a:pPr lvl="2">
              <a:spcAft>
                <a:spcPts val="600"/>
              </a:spcAft>
            </a:pPr>
            <a:r>
              <a:rPr lang="en-US" sz="2400" dirty="0" smtClean="0">
                <a:latin typeface="Arial" panose="020B0604020202020204" pitchFamily="34" charset="0"/>
              </a:rPr>
              <a:t>Revolution in sample handling</a:t>
            </a:r>
          </a:p>
          <a:p>
            <a:pPr lvl="2">
              <a:spcAft>
                <a:spcPts val="600"/>
              </a:spcAft>
            </a:pPr>
            <a:r>
              <a:rPr lang="en-US" sz="2400" dirty="0" smtClean="0">
                <a:latin typeface="Arial" panose="020B0604020202020204" pitchFamily="34" charset="0"/>
              </a:rPr>
              <a:t>Get around averaging (better models)</a:t>
            </a:r>
          </a:p>
          <a:p>
            <a:pPr marL="285750" indent="-285750">
              <a:spcAft>
                <a:spcPts val="600"/>
              </a:spcAft>
              <a:buFont typeface="Wingdings" panose="05000000000000000000" pitchFamily="2" charset="2"/>
              <a:buChar char="§"/>
            </a:pPr>
            <a:r>
              <a:rPr lang="en-US" sz="4400" dirty="0" smtClean="0">
                <a:solidFill>
                  <a:srgbClr val="008000"/>
                </a:solidFill>
                <a:latin typeface="Arial" panose="020B0604020202020204" pitchFamily="34" charset="0"/>
              </a:rPr>
              <a:t>R-factor Gap</a:t>
            </a:r>
          </a:p>
          <a:p>
            <a:pPr lvl="2">
              <a:spcAft>
                <a:spcPts val="600"/>
              </a:spcAft>
            </a:pPr>
            <a:r>
              <a:rPr lang="en-US" sz="2400" dirty="0" smtClean="0">
                <a:latin typeface="Arial" panose="020B0604020202020204" pitchFamily="34" charset="0"/>
              </a:rPr>
              <a:t>Better models for “disorder” (function)</a:t>
            </a:r>
          </a:p>
          <a:p>
            <a:pPr lvl="2">
              <a:spcAft>
                <a:spcPts val="600"/>
              </a:spcAft>
            </a:pPr>
            <a:r>
              <a:rPr lang="en-US" sz="2400" dirty="0" smtClean="0">
                <a:latin typeface="Arial" panose="020B0604020202020204" pitchFamily="34" charset="0"/>
              </a:rPr>
              <a:t>If we had right answer, it would blow up!</a:t>
            </a:r>
            <a:endParaRPr lang="en-US" sz="2400" dirty="0">
              <a:latin typeface="Arial" panose="020B0604020202020204" pitchFamily="34" charset="0"/>
            </a:endParaRPr>
          </a:p>
        </p:txBody>
      </p:sp>
    </p:spTree>
    <p:extLst>
      <p:ext uri="{BB962C8B-B14F-4D97-AF65-F5344CB8AC3E}">
        <p14:creationId xmlns:p14="http://schemas.microsoft.com/office/powerpoint/2010/main" val="40582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smtClean="0">
                <a:cs typeface="Arial" pitchFamily="34" charset="0"/>
              </a:rPr>
              <a:t>2 wavelengths are better than 1</a:t>
            </a:r>
          </a:p>
          <a:p>
            <a:pPr marL="609600" indent="-609600" eaLnBrk="1" hangingPunct="1">
              <a:buFontTx/>
              <a:buNone/>
            </a:pPr>
            <a:r>
              <a:rPr lang="en-US" altLang="en-US" sz="3600" smtClean="0">
                <a:cs typeface="Arial" pitchFamily="34" charset="0"/>
              </a:rPr>
              <a:t>	- (peak + inf)/2, and remote</a:t>
            </a:r>
          </a:p>
          <a:p>
            <a:pPr marL="609600" indent="-609600" eaLnBrk="1" hangingPunct="1">
              <a:buFontTx/>
              <a:buNone/>
            </a:pPr>
            <a:r>
              <a:rPr lang="en-US" altLang="en-US" sz="3600" smtClean="0">
                <a:cs typeface="Arial" pitchFamily="34" charset="0"/>
              </a:rPr>
              <a:t>MAD, not M-SAD!</a:t>
            </a:r>
          </a:p>
        </p:txBody>
      </p:sp>
      <p:sp>
        <p:nvSpPr>
          <p:cNvPr id="2892804" name="Rectangle 4"/>
          <p:cNvSpPr>
            <a:spLocks noChangeArrowheads="1"/>
          </p:cNvSpPr>
          <p:nvPr/>
        </p:nvSpPr>
        <p:spPr bwMode="auto">
          <a:xfrm>
            <a:off x="2668588" y="1627188"/>
            <a:ext cx="380682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Aft>
                <a:spcPct val="0"/>
              </a:spcAft>
              <a:buFontTx/>
              <a:buAutoNum type="arabicPeriod"/>
            </a:pPr>
            <a:r>
              <a:rPr lang="en-US" altLang="en-US">
                <a:solidFill>
                  <a:srgbClr val="000000"/>
                </a:solidFill>
              </a:rPr>
              <a:t>360° in &lt; 5 MGy</a:t>
            </a:r>
          </a:p>
          <a:p>
            <a:pPr eaLnBrk="1" fontAlgn="base" hangingPunct="1">
              <a:lnSpc>
                <a:spcPct val="90000"/>
              </a:lnSpc>
              <a:spcAft>
                <a:spcPct val="0"/>
              </a:spcAft>
              <a:buFontTx/>
              <a:buAutoNum type="arabicPeriod"/>
            </a:pPr>
            <a:r>
              <a:rPr lang="en-US" altLang="en-US">
                <a:solidFill>
                  <a:srgbClr val="000000"/>
                </a:solidFill>
              </a:rPr>
              <a:t>move detector</a:t>
            </a:r>
          </a:p>
          <a:p>
            <a:pPr eaLnBrk="1" fontAlgn="base" hangingPunct="1">
              <a:lnSpc>
                <a:spcPct val="90000"/>
              </a:lnSpc>
              <a:spcAft>
                <a:spcPct val="0"/>
              </a:spcAft>
              <a:buFontTx/>
              <a:buAutoNum type="arabicPeriod"/>
            </a:pPr>
            <a:r>
              <a:rPr lang="en-US" altLang="en-US">
                <a:solidFill>
                  <a:srgbClr val="000000"/>
                </a:solidFill>
              </a:rPr>
              <a:t>4X exposure </a:t>
            </a:r>
          </a:p>
          <a:p>
            <a:pPr eaLnBrk="1" fontAlgn="base" hangingPunct="1">
              <a:lnSpc>
                <a:spcPct val="90000"/>
              </a:lnSpc>
              <a:spcAft>
                <a:spcPct val="0"/>
              </a:spcAft>
              <a:buFontTx/>
              <a:buAutoNum type="arabicPeriod"/>
            </a:pPr>
            <a:r>
              <a:rPr lang="en-US" altLang="en-US">
                <a:solidFill>
                  <a:srgbClr val="000000"/>
                </a:solidFill>
              </a:rPr>
              <a:t>goto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459616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Tree>
    <p:extLst>
      <p:ext uri="{BB962C8B-B14F-4D97-AF65-F5344CB8AC3E}">
        <p14:creationId xmlns:p14="http://schemas.microsoft.com/office/powerpoint/2010/main" val="358556996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Simulation of XFEL still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21739924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84"/>
            <a:ext cx="8229600" cy="1143000"/>
          </a:xfrm>
        </p:spPr>
        <p:txBody>
          <a:bodyPr/>
          <a:lstStyle/>
          <a:p>
            <a:r>
              <a:rPr lang="en-US" dirty="0" smtClean="0"/>
              <a:t>XFEL: “fit” simulation to reality</a:t>
            </a:r>
            <a:endParaRPr lang="en-US" dirty="0"/>
          </a:p>
        </p:txBody>
      </p:sp>
      <p:sp>
        <p:nvSpPr>
          <p:cNvPr id="3" name="Content Placeholder 2"/>
          <p:cNvSpPr>
            <a:spLocks noGrp="1"/>
          </p:cNvSpPr>
          <p:nvPr>
            <p:ph idx="1"/>
          </p:nvPr>
        </p:nvSpPr>
        <p:spPr>
          <a:xfrm>
            <a:off x="457200" y="1600200"/>
            <a:ext cx="4752109" cy="4525963"/>
          </a:xfrm>
        </p:spPr>
        <p:txBody>
          <a:bodyPr/>
          <a:lstStyle/>
          <a:p>
            <a:r>
              <a:rPr lang="en-US" dirty="0" smtClean="0"/>
              <a:t>Dispersion</a:t>
            </a:r>
          </a:p>
          <a:p>
            <a:r>
              <a:rPr lang="en-US" dirty="0" smtClean="0"/>
              <a:t>Divergence</a:t>
            </a:r>
          </a:p>
          <a:p>
            <a:r>
              <a:rPr lang="en-US" dirty="0" err="1" smtClean="0"/>
              <a:t>Mosaicity</a:t>
            </a:r>
            <a:endParaRPr lang="en-US" dirty="0" smtClean="0"/>
          </a:p>
          <a:p>
            <a:r>
              <a:rPr lang="en-US" dirty="0" smtClean="0"/>
              <a:t>Wavelength</a:t>
            </a:r>
          </a:p>
          <a:p>
            <a:r>
              <a:rPr lang="en-US" dirty="0" smtClean="0"/>
              <a:t>Unit cell parameters (3)</a:t>
            </a:r>
          </a:p>
          <a:p>
            <a:r>
              <a:rPr lang="en-US" dirty="0" smtClean="0"/>
              <a:t>Crystal orientation (3)</a:t>
            </a:r>
          </a:p>
          <a:p>
            <a:r>
              <a:rPr lang="en-US" dirty="0" smtClean="0"/>
              <a:t>Mosaic domain size (3)</a:t>
            </a:r>
          </a:p>
        </p:txBody>
      </p:sp>
      <p:sp>
        <p:nvSpPr>
          <p:cNvPr id="4" name="Content Placeholder 2"/>
          <p:cNvSpPr txBox="1">
            <a:spLocks/>
          </p:cNvSpPr>
          <p:nvPr/>
        </p:nvSpPr>
        <p:spPr bwMode="auto">
          <a:xfrm>
            <a:off x="4128654" y="1697182"/>
            <a:ext cx="47521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000000"/>
                </a:solidFill>
              </a:rPr>
              <a:t>Beam center (2)</a:t>
            </a:r>
          </a:p>
          <a:p>
            <a:r>
              <a:rPr lang="en-US" kern="0" dirty="0" smtClean="0">
                <a:solidFill>
                  <a:srgbClr val="000000"/>
                </a:solidFill>
              </a:rPr>
              <a:t>Beam direction (2)</a:t>
            </a:r>
          </a:p>
          <a:p>
            <a:r>
              <a:rPr lang="en-US" kern="0" dirty="0" smtClean="0">
                <a:solidFill>
                  <a:srgbClr val="000000"/>
                </a:solidFill>
              </a:rPr>
              <a:t>Detector distance</a:t>
            </a:r>
          </a:p>
        </p:txBody>
      </p:sp>
    </p:spTree>
    <p:extLst>
      <p:ext uri="{BB962C8B-B14F-4D97-AF65-F5344CB8AC3E}">
        <p14:creationId xmlns:p14="http://schemas.microsoft.com/office/powerpoint/2010/main" val="210130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sp>
        <p:nvSpPr>
          <p:cNvPr id="4"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a:t>
            </a:r>
            <a:endParaRPr lang="en-US" sz="4400" dirty="0">
              <a:solidFill>
                <a:prstClr val="black"/>
              </a:solidFill>
            </a:endParaRPr>
          </a:p>
        </p:txBody>
      </p:sp>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sp>
          <p:nvSpPr>
            <p:cNvPr id="22" name="TextBox 21"/>
            <p:cNvSpPr txBox="1"/>
            <p:nvPr/>
          </p:nvSpPr>
          <p:spPr>
            <a:xfrm>
              <a:off x="1553030" y="5268686"/>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VS</a:t>
              </a:r>
            </a:p>
          </p:txBody>
        </p:sp>
        <p:sp>
          <p:nvSpPr>
            <p:cNvPr id="41" name="TextBox 40"/>
            <p:cNvSpPr txBox="1"/>
            <p:nvPr/>
          </p:nvSpPr>
          <p:spPr>
            <a:xfrm>
              <a:off x="3294743" y="3338286"/>
              <a:ext cx="612668"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real</a:t>
              </a:r>
            </a:p>
          </p:txBody>
        </p:sp>
      </p:grpSp>
    </p:spTree>
    <p:extLst>
      <p:ext uri="{BB962C8B-B14F-4D97-AF65-F5344CB8AC3E}">
        <p14:creationId xmlns:p14="http://schemas.microsoft.com/office/powerpoint/2010/main" val="259912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629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descr="horse_man_skeleton_inv_noise1"/>
          <p:cNvPicPr>
            <a:picLocks noChangeAspect="1" noChangeArrowheads="1"/>
          </p:cNvPicPr>
          <p:nvPr/>
        </p:nvPicPr>
        <p:blipFill>
          <a:blip r:embed="rId2">
            <a:extLst>
              <a:ext uri="{28A0092B-C50C-407E-A947-70E740481C1C}">
                <a14:useLocalDpi xmlns:a14="http://schemas.microsoft.com/office/drawing/2010/main" val="0"/>
              </a:ext>
            </a:extLst>
          </a:blip>
          <a:srcRect t="5566"/>
          <a:stretch>
            <a:fillRect/>
          </a:stretch>
        </p:blipFill>
        <p:spPr bwMode="auto">
          <a:xfrm>
            <a:off x="501650" y="971550"/>
            <a:ext cx="79613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03" name="Rectangle 3"/>
          <p:cNvSpPr>
            <a:spLocks noGrp="1" noChangeArrowheads="1"/>
          </p:cNvSpPr>
          <p:nvPr>
            <p:ph type="title"/>
          </p:nvPr>
        </p:nvSpPr>
        <p:spPr>
          <a:xfrm>
            <a:off x="457200" y="0"/>
            <a:ext cx="8229600" cy="1143000"/>
          </a:xfrm>
        </p:spPr>
        <p:txBody>
          <a:bodyPr/>
          <a:lstStyle/>
          <a:p>
            <a:pPr eaLnBrk="1" hangingPunct="1"/>
            <a:r>
              <a:rPr lang="en-US" altLang="en-US" smtClean="0"/>
              <a:t>brighter light</a:t>
            </a:r>
          </a:p>
        </p:txBody>
      </p:sp>
      <p:pic>
        <p:nvPicPr>
          <p:cNvPr id="460804" name="Picture 4" descr="horse_man_skeleton_inv_noise2"/>
          <p:cNvPicPr>
            <a:picLocks noChangeAspect="1" noChangeArrowheads="1"/>
          </p:cNvPicPr>
          <p:nvPr/>
        </p:nvPicPr>
        <p:blipFill>
          <a:blip r:embed="rId3">
            <a:extLst>
              <a:ext uri="{28A0092B-C50C-407E-A947-70E740481C1C}">
                <a14:useLocalDpi xmlns:a14="http://schemas.microsoft.com/office/drawing/2010/main" val="0"/>
              </a:ext>
            </a:extLst>
          </a:blip>
          <a:srcRect t="5566"/>
          <a:stretch>
            <a:fillRect/>
          </a:stretch>
        </p:blipFill>
        <p:spPr bwMode="auto">
          <a:xfrm>
            <a:off x="501650" y="968375"/>
            <a:ext cx="7961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409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horse_man_skeleton_inv_noise1"/>
          <p:cNvPicPr>
            <a:picLocks noChangeAspect="1" noChangeArrowheads="1"/>
          </p:cNvPicPr>
          <p:nvPr/>
        </p:nvPicPr>
        <p:blipFill>
          <a:blip r:embed="rId2">
            <a:extLst>
              <a:ext uri="{28A0092B-C50C-407E-A947-70E740481C1C}">
                <a14:useLocalDpi xmlns:a14="http://schemas.microsoft.com/office/drawing/2010/main" val="0"/>
              </a:ext>
            </a:extLst>
          </a:blip>
          <a:srcRect t="5566"/>
          <a:stretch>
            <a:fillRect/>
          </a:stretch>
        </p:blipFill>
        <p:spPr bwMode="auto">
          <a:xfrm>
            <a:off x="501650" y="971550"/>
            <a:ext cx="79613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7" name="Rectangle 3"/>
          <p:cNvSpPr>
            <a:spLocks noGrp="1" noChangeArrowheads="1"/>
          </p:cNvSpPr>
          <p:nvPr>
            <p:ph type="title"/>
          </p:nvPr>
        </p:nvSpPr>
        <p:spPr>
          <a:xfrm>
            <a:off x="457200" y="0"/>
            <a:ext cx="8229600" cy="1143000"/>
          </a:xfrm>
        </p:spPr>
        <p:txBody>
          <a:bodyPr/>
          <a:lstStyle/>
          <a:p>
            <a:pPr eaLnBrk="1" hangingPunct="1"/>
            <a:r>
              <a:rPr lang="en-US" altLang="en-US" smtClean="0"/>
              <a:t>even brighter</a:t>
            </a:r>
          </a:p>
        </p:txBody>
      </p:sp>
    </p:spTree>
    <p:extLst>
      <p:ext uri="{BB962C8B-B14F-4D97-AF65-F5344CB8AC3E}">
        <p14:creationId xmlns:p14="http://schemas.microsoft.com/office/powerpoint/2010/main" val="1364706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descr="horse_man_skeleton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41350"/>
            <a:ext cx="796290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1" name="Rectangle 3"/>
          <p:cNvSpPr>
            <a:spLocks noGrp="1" noChangeArrowheads="1"/>
          </p:cNvSpPr>
          <p:nvPr>
            <p:ph type="title"/>
          </p:nvPr>
        </p:nvSpPr>
        <p:spPr>
          <a:xfrm>
            <a:off x="457200" y="0"/>
            <a:ext cx="8229600" cy="1143000"/>
          </a:xfrm>
        </p:spPr>
        <p:txBody>
          <a:bodyPr/>
          <a:lstStyle/>
          <a:p>
            <a:pPr eaLnBrk="1" hangingPunct="1"/>
            <a:r>
              <a:rPr lang="en-US" altLang="en-US" smtClean="0"/>
              <a:t>very bright light</a:t>
            </a:r>
          </a:p>
        </p:txBody>
      </p:sp>
    </p:spTree>
    <p:extLst>
      <p:ext uri="{BB962C8B-B14F-4D97-AF65-F5344CB8AC3E}">
        <p14:creationId xmlns:p14="http://schemas.microsoft.com/office/powerpoint/2010/main" val="3185773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2525686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body" idx="1"/>
          </p:nvPr>
        </p:nvSpPr>
        <p:spPr>
          <a:xfrm>
            <a:off x="457200" y="453820"/>
            <a:ext cx="8229600" cy="4802188"/>
          </a:xfrm>
        </p:spPr>
        <p:txBody>
          <a:bodyPr/>
          <a:lstStyle/>
          <a:p>
            <a:pPr algn="ctr" eaLnBrk="1" hangingPunct="1">
              <a:lnSpc>
                <a:spcPct val="80000"/>
              </a:lnSpc>
              <a:buFontTx/>
              <a:buNone/>
            </a:pPr>
            <a:r>
              <a:rPr lang="en-US" altLang="en-US" sz="5400" dirty="0" smtClean="0"/>
              <a:t>Damage is done</a:t>
            </a:r>
          </a:p>
          <a:p>
            <a:pPr algn="ctr" eaLnBrk="1" hangingPunct="1">
              <a:lnSpc>
                <a:spcPct val="80000"/>
              </a:lnSpc>
              <a:buFontTx/>
              <a:buNone/>
            </a:pPr>
            <a:r>
              <a:rPr lang="en-US" altLang="en-US" sz="5400" dirty="0" smtClean="0"/>
              <a:t>by </a:t>
            </a:r>
            <a:r>
              <a:rPr lang="en-US" altLang="en-US" sz="5400" dirty="0" smtClean="0">
                <a:solidFill>
                  <a:srgbClr val="FF0000"/>
                </a:solidFill>
              </a:rPr>
              <a:t>dose (</a:t>
            </a:r>
            <a:r>
              <a:rPr lang="en-US" altLang="en-US" sz="5400" dirty="0" err="1" smtClean="0">
                <a:solidFill>
                  <a:srgbClr val="FF0000"/>
                </a:solidFill>
              </a:rPr>
              <a:t>MGy</a:t>
            </a:r>
            <a:r>
              <a:rPr lang="en-US" altLang="en-US" sz="5400" dirty="0" smtClean="0">
                <a:solidFill>
                  <a:srgbClr val="FF0000"/>
                </a:solidFill>
              </a:rPr>
              <a:t>)</a:t>
            </a:r>
          </a:p>
          <a:p>
            <a:pPr algn="ctr" eaLnBrk="1" hangingPunct="1">
              <a:lnSpc>
                <a:spcPct val="80000"/>
              </a:lnSpc>
              <a:buFontTx/>
              <a:buNone/>
            </a:pPr>
            <a:r>
              <a:rPr lang="en-US" altLang="en-US" dirty="0" smtClean="0"/>
              <a:t>proportional to photons/area</a:t>
            </a:r>
          </a:p>
          <a:p>
            <a:pPr algn="ctr" eaLnBrk="1" hangingPunct="1">
              <a:lnSpc>
                <a:spcPct val="80000"/>
              </a:lnSpc>
              <a:buFontTx/>
              <a:buNone/>
            </a:pPr>
            <a:endParaRPr lang="en-US" altLang="en-US" sz="5400" dirty="0" smtClean="0"/>
          </a:p>
          <a:p>
            <a:pPr algn="ctr" eaLnBrk="1" hangingPunct="1">
              <a:lnSpc>
                <a:spcPct val="80000"/>
              </a:lnSpc>
              <a:buFontTx/>
              <a:buNone/>
            </a:pPr>
            <a:r>
              <a:rPr lang="en-US" altLang="en-US" sz="5400" dirty="0" smtClean="0"/>
              <a:t>not time</a:t>
            </a:r>
          </a:p>
          <a:p>
            <a:pPr algn="ctr" eaLnBrk="1" hangingPunct="1">
              <a:lnSpc>
                <a:spcPct val="80000"/>
              </a:lnSpc>
              <a:buFontTx/>
              <a:buNone/>
            </a:pPr>
            <a:r>
              <a:rPr lang="en-US" altLang="en-US" sz="5400" dirty="0" smtClean="0"/>
              <a:t>not heat</a:t>
            </a:r>
          </a:p>
        </p:txBody>
      </p:sp>
      <p:sp>
        <p:nvSpPr>
          <p:cNvPr id="2" name="TextBox 1"/>
          <p:cNvSpPr txBox="1"/>
          <p:nvPr/>
        </p:nvSpPr>
        <p:spPr>
          <a:xfrm>
            <a:off x="604684" y="5380672"/>
            <a:ext cx="8770866" cy="1477328"/>
          </a:xfrm>
          <a:prstGeom prst="rect">
            <a:avLst/>
          </a:prstGeom>
          <a:noFill/>
        </p:spPr>
        <p:txBody>
          <a:bodyPr wrap="square" rtlCol="0">
            <a:spAutoFit/>
          </a:bodyPr>
          <a:lstStyle/>
          <a:p>
            <a:r>
              <a:rPr lang="en-US" dirty="0" err="1">
                <a:solidFill>
                  <a:srgbClr val="000000"/>
                </a:solidFill>
                <a:latin typeface="Arial" panose="020B0604020202020204" pitchFamily="34" charset="0"/>
              </a:rPr>
              <a:t>Sliz</a:t>
            </a:r>
            <a:r>
              <a:rPr lang="en-US" dirty="0">
                <a:solidFill>
                  <a:srgbClr val="000000"/>
                </a:solidFill>
                <a:latin typeface="Arial" panose="020B0604020202020204" pitchFamily="34" charset="0"/>
              </a:rPr>
              <a:t> P, Harrison SC &amp; Rosenbaum G (2003</a:t>
            </a:r>
            <a:r>
              <a:rPr lang="en-US" dirty="0">
                <a:solidFill>
                  <a:srgbClr val="000000"/>
                </a:solidFill>
                <a:latin typeface="Arial" panose="020B0604020202020204" pitchFamily="34" charset="0"/>
              </a:rPr>
              <a:t>). </a:t>
            </a:r>
            <a:r>
              <a:rPr lang="en-US" i="1" dirty="0">
                <a:solidFill>
                  <a:srgbClr val="000000"/>
                </a:solidFill>
                <a:latin typeface="Arial" panose="020B0604020202020204" pitchFamily="34" charset="0"/>
              </a:rPr>
              <a:t>Structure</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11</a:t>
            </a:r>
            <a:r>
              <a:rPr lang="en-US" dirty="0">
                <a:solidFill>
                  <a:srgbClr val="000000"/>
                </a:solidFill>
                <a:latin typeface="Arial" panose="020B0604020202020204" pitchFamily="34" charset="0"/>
              </a:rPr>
              <a:t>, 13-19. </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Garman </a:t>
            </a:r>
            <a:r>
              <a:rPr lang="en-US" dirty="0">
                <a:solidFill>
                  <a:srgbClr val="000000"/>
                </a:solidFill>
                <a:latin typeface="Arial" panose="020B0604020202020204" pitchFamily="34" charset="0"/>
              </a:rPr>
              <a:t>EF &amp; </a:t>
            </a:r>
            <a:r>
              <a:rPr lang="en-US" dirty="0" err="1">
                <a:solidFill>
                  <a:srgbClr val="000000"/>
                </a:solidFill>
                <a:latin typeface="Arial" panose="020B0604020202020204" pitchFamily="34" charset="0"/>
              </a:rPr>
              <a:t>McSweeney</a:t>
            </a:r>
            <a:r>
              <a:rPr lang="en-US" dirty="0">
                <a:solidFill>
                  <a:srgbClr val="000000"/>
                </a:solidFill>
                <a:latin typeface="Arial" panose="020B0604020202020204" pitchFamily="34" charset="0"/>
              </a:rPr>
              <a:t> SM (2006</a:t>
            </a:r>
            <a:r>
              <a:rPr lang="en-US" dirty="0">
                <a:solidFill>
                  <a:srgbClr val="000000"/>
                </a:solidFill>
                <a:latin typeface="Arial" panose="020B0604020202020204" pitchFamily="34" charset="0"/>
              </a:rPr>
              <a:t>). </a:t>
            </a:r>
            <a:r>
              <a:rPr lang="en-US" i="1" dirty="0">
                <a:solidFill>
                  <a:srgbClr val="000000"/>
                </a:solidFill>
                <a:latin typeface="Arial" panose="020B0604020202020204" pitchFamily="34" charset="0"/>
              </a:rPr>
              <a:t>J. Sync. Rad. </a:t>
            </a:r>
            <a:r>
              <a:rPr lang="en-US" b="1" dirty="0">
                <a:solidFill>
                  <a:srgbClr val="000000"/>
                </a:solidFill>
                <a:latin typeface="Arial" panose="020B0604020202020204" pitchFamily="34" charset="0"/>
              </a:rPr>
              <a:t>14</a:t>
            </a:r>
            <a:r>
              <a:rPr lang="en-US" dirty="0">
                <a:solidFill>
                  <a:srgbClr val="000000"/>
                </a:solidFill>
                <a:latin typeface="Arial" panose="020B0604020202020204" pitchFamily="34" charset="0"/>
              </a:rPr>
              <a:t>, 1-3. </a:t>
            </a:r>
          </a:p>
          <a:p>
            <a:r>
              <a:rPr lang="en-US" dirty="0">
                <a:solidFill>
                  <a:srgbClr val="000000"/>
                </a:solidFill>
                <a:latin typeface="Arial" panose="020B0604020202020204" pitchFamily="34" charset="0"/>
              </a:rPr>
              <a:t>Owen RL, </a:t>
            </a:r>
            <a:r>
              <a:rPr lang="en-US" dirty="0" err="1">
                <a:solidFill>
                  <a:srgbClr val="000000"/>
                </a:solidFill>
                <a:latin typeface="Arial" panose="020B0604020202020204" pitchFamily="34" charset="0"/>
              </a:rPr>
              <a:t>Rudino</a:t>
            </a:r>
            <a:r>
              <a:rPr lang="en-US" dirty="0">
                <a:solidFill>
                  <a:srgbClr val="000000"/>
                </a:solidFill>
                <a:latin typeface="Arial" panose="020B0604020202020204" pitchFamily="34" charset="0"/>
              </a:rPr>
              <a:t>-Pinera E &amp; Garman EF (2006</a:t>
            </a:r>
            <a:r>
              <a:rPr lang="en-US" dirty="0">
                <a:solidFill>
                  <a:srgbClr val="000000"/>
                </a:solidFill>
                <a:latin typeface="Arial" panose="020B0604020202020204" pitchFamily="34" charset="0"/>
              </a:rPr>
              <a:t>). </a:t>
            </a:r>
            <a:r>
              <a:rPr lang="en-US" i="1" dirty="0">
                <a:solidFill>
                  <a:srgbClr val="000000"/>
                </a:solidFill>
                <a:latin typeface="Arial" panose="020B0604020202020204" pitchFamily="34" charset="0"/>
              </a:rPr>
              <a:t>PNAS </a:t>
            </a:r>
            <a:r>
              <a:rPr lang="en-US" b="1" dirty="0">
                <a:solidFill>
                  <a:srgbClr val="000000"/>
                </a:solidFill>
                <a:latin typeface="Arial" panose="020B0604020202020204" pitchFamily="34" charset="0"/>
              </a:rPr>
              <a:t>103</a:t>
            </a:r>
            <a:r>
              <a:rPr lang="en-US" dirty="0">
                <a:solidFill>
                  <a:srgbClr val="000000"/>
                </a:solidFill>
                <a:latin typeface="Arial" panose="020B0604020202020204" pitchFamily="34" charset="0"/>
              </a:rPr>
              <a:t>, 4912-4917</a:t>
            </a:r>
            <a:r>
              <a:rPr lang="en-US" dirty="0">
                <a:solidFill>
                  <a:srgbClr val="000000"/>
                </a:solidFill>
                <a:latin typeface="Arial" panose="020B0604020202020204" pitchFamily="34" charset="0"/>
              </a:rPr>
              <a:t>.</a:t>
            </a:r>
          </a:p>
          <a:p>
            <a:r>
              <a:rPr lang="en-US" dirty="0" err="1">
                <a:solidFill>
                  <a:srgbClr val="000000"/>
                </a:solidFill>
                <a:latin typeface="Arial" panose="020B0604020202020204" pitchFamily="34" charset="0"/>
              </a:rPr>
              <a:t>Leiros</a:t>
            </a:r>
            <a:r>
              <a:rPr lang="en-US" dirty="0">
                <a:solidFill>
                  <a:srgbClr val="000000"/>
                </a:solidFill>
                <a:latin typeface="Arial" panose="020B0604020202020204" pitchFamily="34" charset="0"/>
              </a:rPr>
              <a:t> </a:t>
            </a:r>
            <a:r>
              <a:rPr lang="en-US" dirty="0">
                <a:solidFill>
                  <a:srgbClr val="000000"/>
                </a:solidFill>
                <a:latin typeface="Arial" panose="020B0604020202020204" pitchFamily="34" charset="0"/>
              </a:rPr>
              <a:t>et al. (2006). </a:t>
            </a:r>
            <a:r>
              <a:rPr lang="en-US" i="1" dirty="0" err="1">
                <a:solidFill>
                  <a:srgbClr val="000000"/>
                </a:solidFill>
                <a:latin typeface="Arial" panose="020B0604020202020204" pitchFamily="34" charset="0"/>
              </a:rPr>
              <a:t>Acta</a:t>
            </a:r>
            <a:r>
              <a:rPr lang="en-US" i="1" dirty="0">
                <a:solidFill>
                  <a:srgbClr val="000000"/>
                </a:solidFill>
                <a:latin typeface="Arial" panose="020B0604020202020204" pitchFamily="34" charset="0"/>
              </a:rPr>
              <a:t> </a:t>
            </a:r>
            <a:r>
              <a:rPr lang="en-US" i="1" dirty="0" err="1">
                <a:solidFill>
                  <a:srgbClr val="000000"/>
                </a:solidFill>
                <a:latin typeface="Arial" panose="020B0604020202020204" pitchFamily="34" charset="0"/>
              </a:rPr>
              <a:t>Cryst</a:t>
            </a:r>
            <a:r>
              <a:rPr lang="en-US" i="1" dirty="0">
                <a:solidFill>
                  <a:srgbClr val="000000"/>
                </a:solidFill>
                <a:latin typeface="Arial" panose="020B0604020202020204" pitchFamily="34" charset="0"/>
              </a:rPr>
              <a:t>. D</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62</a:t>
            </a:r>
            <a:r>
              <a:rPr lang="en-US" dirty="0">
                <a:solidFill>
                  <a:srgbClr val="000000"/>
                </a:solidFill>
                <a:latin typeface="Arial" panose="020B0604020202020204" pitchFamily="34" charset="0"/>
              </a:rPr>
              <a:t>, 125-132. </a:t>
            </a:r>
            <a:r>
              <a:rPr lang="en-US" dirty="0">
                <a:solidFill>
                  <a:srgbClr val="000000"/>
                </a:solidFill>
                <a:latin typeface="Arial" panose="020B0604020202020204" pitchFamily="34" charset="0"/>
              </a:rPr>
              <a:t> </a:t>
            </a:r>
          </a:p>
          <a:p>
            <a:r>
              <a:rPr lang="en-US" dirty="0">
                <a:solidFill>
                  <a:srgbClr val="000000"/>
                </a:solidFill>
                <a:latin typeface="Arial" panose="020B0604020202020204" pitchFamily="34" charset="0"/>
              </a:rPr>
              <a:t>Holton JM (2007</a:t>
            </a:r>
            <a:r>
              <a:rPr lang="en-US" dirty="0">
                <a:solidFill>
                  <a:srgbClr val="000000"/>
                </a:solidFill>
                <a:latin typeface="Arial" panose="020B0604020202020204" pitchFamily="34" charset="0"/>
              </a:rPr>
              <a:t>). </a:t>
            </a:r>
            <a:r>
              <a:rPr lang="en-US" i="1" dirty="0">
                <a:solidFill>
                  <a:srgbClr val="000000"/>
                </a:solidFill>
                <a:latin typeface="Arial" panose="020B0604020202020204" pitchFamily="34" charset="0"/>
              </a:rPr>
              <a:t>J. Synch Rad.</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14</a:t>
            </a:r>
            <a:r>
              <a:rPr lang="en-US" dirty="0">
                <a:solidFill>
                  <a:srgbClr val="000000"/>
                </a:solidFill>
                <a:latin typeface="Arial" panose="020B0604020202020204" pitchFamily="34" charset="0"/>
              </a:rPr>
              <a:t>, 51-72. </a:t>
            </a:r>
          </a:p>
        </p:txBody>
      </p:sp>
    </p:spTree>
    <p:extLst>
      <p:ext uri="{BB962C8B-B14F-4D97-AF65-F5344CB8AC3E}">
        <p14:creationId xmlns:p14="http://schemas.microsoft.com/office/powerpoint/2010/main" val="4423400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90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90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9218" name="Object 2"/>
          <p:cNvGraphicFramePr>
            <a:graphicFrameLocks noChangeAspect="1"/>
          </p:cNvGraphicFramePr>
          <p:nvPr/>
        </p:nvGraphicFramePr>
        <p:xfrm>
          <a:off x="455613" y="912813"/>
          <a:ext cx="9432925" cy="5688012"/>
        </p:xfrm>
        <a:graphic>
          <a:graphicData uri="http://schemas.openxmlformats.org/presentationml/2006/ole">
            <mc:AlternateContent xmlns:mc="http://schemas.openxmlformats.org/markup-compatibility/2006">
              <mc:Choice xmlns:v="urn:schemas-microsoft-com:vml" Requires="v">
                <p:oleObj spid="_x0000_s9229"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55613" y="912813"/>
                        <a:ext cx="9432925" cy="5688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9219"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a:solidFill>
                  <a:srgbClr val="000000"/>
                </a:solidFill>
              </a:rPr>
              <a:t>resolution (</a:t>
            </a:r>
            <a:r>
              <a:rPr lang="en-US" altLang="en-US" b="1">
                <a:solidFill>
                  <a:srgbClr val="000000"/>
                </a:solidFill>
                <a:cs typeface="Arial" pitchFamily="34" charset="0"/>
              </a:rPr>
              <a:t>Å</a:t>
            </a:r>
            <a:r>
              <a:rPr lang="en-US" altLang="en-US" b="1">
                <a:solidFill>
                  <a:srgbClr val="000000"/>
                </a:solidFill>
              </a:rPr>
              <a:t>)</a:t>
            </a:r>
          </a:p>
        </p:txBody>
      </p:sp>
      <p:sp>
        <p:nvSpPr>
          <p:cNvPr id="2569220"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a:solidFill>
                  <a:srgbClr val="000000"/>
                </a:solidFill>
              </a:rPr>
              <a:t>maximum tolerable dose (MGy)</a:t>
            </a:r>
          </a:p>
        </p:txBody>
      </p:sp>
      <p:sp>
        <p:nvSpPr>
          <p:cNvPr id="2569221"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1">
                <a:solidFill>
                  <a:srgbClr val="000000"/>
                </a:solidFill>
              </a:rPr>
              <a:t>1          2      3       5    7   10        20         40      70  100</a:t>
            </a:r>
          </a:p>
        </p:txBody>
      </p:sp>
      <p:sp>
        <p:nvSpPr>
          <p:cNvPr id="2569222"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b="1">
                <a:solidFill>
                  <a:srgbClr val="000000"/>
                </a:solidFill>
              </a:rPr>
              <a:t>1</a:t>
            </a:r>
          </a:p>
        </p:txBody>
      </p:sp>
      <p:sp>
        <p:nvSpPr>
          <p:cNvPr id="2569223"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b="1">
                <a:solidFill>
                  <a:srgbClr val="000000"/>
                </a:solidFill>
              </a:rPr>
              <a:t>10</a:t>
            </a:r>
          </a:p>
        </p:txBody>
      </p:sp>
      <p:sp>
        <p:nvSpPr>
          <p:cNvPr id="2569224"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b="1">
                <a:solidFill>
                  <a:srgbClr val="000000"/>
                </a:solidFill>
              </a:rPr>
              <a:t>100</a:t>
            </a:r>
          </a:p>
        </p:txBody>
      </p:sp>
      <p:sp>
        <p:nvSpPr>
          <p:cNvPr id="2569225"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b="1">
                <a:solidFill>
                  <a:srgbClr val="000000"/>
                </a:solidFill>
              </a:rPr>
              <a:t>10</a:t>
            </a:r>
            <a:r>
              <a:rPr lang="en-US" altLang="en-US" b="1" baseline="30000">
                <a:solidFill>
                  <a:srgbClr val="000000"/>
                </a:solidFill>
              </a:rPr>
              <a:t>3</a:t>
            </a:r>
          </a:p>
        </p:txBody>
      </p:sp>
      <p:sp>
        <p:nvSpPr>
          <p:cNvPr id="2569226"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GB" altLang="en-US">
                <a:solidFill>
                  <a:srgbClr val="000000"/>
                </a:solidFill>
              </a:rPr>
              <a:t>Howells </a:t>
            </a:r>
            <a:r>
              <a:rPr lang="en-GB" altLang="en-US" i="1">
                <a:solidFill>
                  <a:srgbClr val="000000"/>
                </a:solidFill>
              </a:rPr>
              <a:t>et al. </a:t>
            </a:r>
            <a:r>
              <a:rPr lang="en-GB" altLang="en-US">
                <a:solidFill>
                  <a:srgbClr val="000000"/>
                </a:solidFill>
              </a:rPr>
              <a:t>(2009)  </a:t>
            </a:r>
            <a:r>
              <a:rPr lang="en-GB" altLang="en-US" i="1">
                <a:solidFill>
                  <a:srgbClr val="000000"/>
                </a:solidFill>
              </a:rPr>
              <a:t>J. Electron. Spectrosc. Relat. Phenom.</a:t>
            </a:r>
            <a:r>
              <a:rPr lang="en-GB" altLang="en-US">
                <a:solidFill>
                  <a:srgbClr val="000000"/>
                </a:solidFill>
              </a:rPr>
              <a:t> </a:t>
            </a:r>
            <a:r>
              <a:rPr lang="en-GB" altLang="en-US" b="1">
                <a:solidFill>
                  <a:srgbClr val="000000"/>
                </a:solidFill>
              </a:rPr>
              <a:t>170</a:t>
            </a:r>
            <a:r>
              <a:rPr lang="en-GB" altLang="en-US">
                <a:solidFill>
                  <a:srgbClr val="000000"/>
                </a:solidFill>
              </a:rPr>
              <a:t> 4-12</a:t>
            </a:r>
            <a:endParaRPr lang="en-US" altLang="en-US">
              <a:solidFill>
                <a:srgbClr val="000000"/>
              </a:solidFill>
            </a:endParaRPr>
          </a:p>
        </p:txBody>
      </p:sp>
      <p:sp>
        <p:nvSpPr>
          <p:cNvPr id="2569227"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
        <p:nvSpPr>
          <p:cNvPr id="2569228" name="Rectangle 12"/>
          <p:cNvSpPr>
            <a:spLocks noChangeArrowheads="1"/>
          </p:cNvSpPr>
          <p:nvPr/>
        </p:nvSpPr>
        <p:spPr bwMode="auto">
          <a:xfrm>
            <a:off x="6958013" y="6030913"/>
            <a:ext cx="1166812" cy="290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98451793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10253"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1123"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resolution (</a:t>
            </a:r>
            <a:r>
              <a:rPr lang="en-US" altLang="en-US" b="1">
                <a:solidFill>
                  <a:srgbClr val="000000"/>
                </a:solidFill>
                <a:cs typeface="Arial" charset="0"/>
              </a:rPr>
              <a:t>Å</a:t>
            </a:r>
            <a:r>
              <a:rPr lang="en-US" altLang="en-US" b="1">
                <a:solidFill>
                  <a:srgbClr val="000000"/>
                </a:solidFill>
              </a:rPr>
              <a:t>)</a:t>
            </a:r>
          </a:p>
        </p:txBody>
      </p:sp>
      <p:sp>
        <p:nvSpPr>
          <p:cNvPr id="261124"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maximum tolerable dose (MGy)</a:t>
            </a:r>
          </a:p>
        </p:txBody>
      </p:sp>
      <p:sp>
        <p:nvSpPr>
          <p:cNvPr id="261125"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1          2      3       5    7   10        20         40      70  100</a:t>
            </a:r>
          </a:p>
        </p:txBody>
      </p:sp>
      <p:sp>
        <p:nvSpPr>
          <p:cNvPr id="261126"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a:t>
            </a:r>
          </a:p>
        </p:txBody>
      </p:sp>
      <p:sp>
        <p:nvSpPr>
          <p:cNvPr id="261127"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p>
        </p:txBody>
      </p:sp>
      <p:sp>
        <p:nvSpPr>
          <p:cNvPr id="261128"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100</a:t>
            </a:r>
          </a:p>
        </p:txBody>
      </p:sp>
      <p:sp>
        <p:nvSpPr>
          <p:cNvPr id="261129"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r>
              <a:rPr lang="en-US" altLang="en-US" b="1" baseline="30000">
                <a:solidFill>
                  <a:srgbClr val="000000"/>
                </a:solidFill>
              </a:rPr>
              <a:t>3</a:t>
            </a:r>
          </a:p>
        </p:txBody>
      </p:sp>
      <p:sp>
        <p:nvSpPr>
          <p:cNvPr id="261130"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rPr>
              <a:t>Howells </a:t>
            </a:r>
            <a:r>
              <a:rPr lang="en-GB" altLang="en-US" i="1">
                <a:solidFill>
                  <a:srgbClr val="000000"/>
                </a:solidFill>
              </a:rPr>
              <a:t>et al. </a:t>
            </a:r>
            <a:r>
              <a:rPr lang="en-GB" altLang="en-US">
                <a:solidFill>
                  <a:srgbClr val="000000"/>
                </a:solidFill>
              </a:rPr>
              <a:t>(2009)  </a:t>
            </a:r>
            <a:r>
              <a:rPr lang="en-GB" altLang="en-US" i="1">
                <a:solidFill>
                  <a:srgbClr val="000000"/>
                </a:solidFill>
              </a:rPr>
              <a:t>J. Electron. Spectrosc. Relat. Phenom.</a:t>
            </a:r>
            <a:r>
              <a:rPr lang="en-GB" altLang="en-US">
                <a:solidFill>
                  <a:srgbClr val="000000"/>
                </a:solidFill>
              </a:rPr>
              <a:t> </a:t>
            </a:r>
            <a:r>
              <a:rPr lang="en-GB" altLang="en-US" b="1">
                <a:solidFill>
                  <a:srgbClr val="000000"/>
                </a:solidFill>
              </a:rPr>
              <a:t>170</a:t>
            </a:r>
            <a:r>
              <a:rPr lang="en-GB" altLang="en-US">
                <a:solidFill>
                  <a:srgbClr val="000000"/>
                </a:solidFill>
              </a:rPr>
              <a:t> 4-12</a:t>
            </a:r>
            <a:endParaRPr lang="en-US" altLang="en-US">
              <a:solidFill>
                <a:srgbClr val="000000"/>
              </a:solidFill>
            </a:endParaRPr>
          </a:p>
        </p:txBody>
      </p:sp>
      <p:sp>
        <p:nvSpPr>
          <p:cNvPr id="261132"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6600">
                <a:solidFill>
                  <a:srgbClr val="CC0066"/>
                </a:solidFill>
              </a:rPr>
              <a:t>10 MGy/Å</a:t>
            </a:r>
          </a:p>
        </p:txBody>
      </p:sp>
      <p:sp>
        <p:nvSpPr>
          <p:cNvPr id="15"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Tree>
    <p:extLst>
      <p:ext uri="{BB962C8B-B14F-4D97-AF65-F5344CB8AC3E}">
        <p14:creationId xmlns:p14="http://schemas.microsoft.com/office/powerpoint/2010/main" val="97953473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UQ_averaging_2016.pptx</a:t>
            </a:r>
            <a:endParaRPr lang="en-US" altLang="en-US" sz="4400" dirty="0"/>
          </a:p>
          <a:p>
            <a:pPr algn="ctr">
              <a:buFontTx/>
              <a:buNone/>
            </a:pPr>
            <a:endParaRPr lang="en-US" altLang="en-US" sz="4000" dirty="0"/>
          </a:p>
        </p:txBody>
      </p:sp>
    </p:spTree>
    <p:extLst>
      <p:ext uri="{BB962C8B-B14F-4D97-AF65-F5344CB8AC3E}">
        <p14:creationId xmlns:p14="http://schemas.microsoft.com/office/powerpoint/2010/main" val="232689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000000"/>
                </a:solidFill>
              </a:rPr>
              <a:t>Holton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
        <p:nvSpPr>
          <p:cNvPr id="301059" name="Text Box 3"/>
          <p:cNvSpPr txBox="1">
            <a:spLocks noChangeArrowheads="1"/>
          </p:cNvSpPr>
          <p:nvPr/>
        </p:nvSpPr>
        <p:spPr bwMode="auto">
          <a:xfrm>
            <a:off x="0" y="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4800" dirty="0">
                <a:solidFill>
                  <a:srgbClr val="000000"/>
                </a:solidFill>
              </a:rPr>
              <a:t>Radiation Damage </a:t>
            </a:r>
          </a:p>
          <a:p>
            <a:pPr algn="ctr" fontAlgn="base">
              <a:spcBef>
                <a:spcPct val="0"/>
              </a:spcBef>
              <a:spcAft>
                <a:spcPct val="0"/>
              </a:spcAft>
            </a:pPr>
            <a:r>
              <a:rPr lang="en-US" altLang="en-US" sz="4800" dirty="0">
                <a:solidFill>
                  <a:srgbClr val="000000"/>
                </a:solidFill>
              </a:rPr>
              <a:t>World Records</a:t>
            </a:r>
            <a:endParaRPr lang="en-US" altLang="en-US" sz="4800" dirty="0">
              <a:solidFill>
                <a:srgbClr val="000000"/>
              </a:solidFill>
            </a:endParaRPr>
          </a:p>
        </p:txBody>
      </p:sp>
      <p:sp>
        <p:nvSpPr>
          <p:cNvPr id="301060" name="Text Box 4"/>
          <p:cNvSpPr txBox="1">
            <a:spLocks noChangeArrowheads="1"/>
          </p:cNvSpPr>
          <p:nvPr/>
        </p:nvSpPr>
        <p:spPr bwMode="auto">
          <a:xfrm>
            <a:off x="622300" y="871628"/>
            <a:ext cx="7618413"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altLang="en-US" sz="3600" dirty="0">
              <a:solidFill>
                <a:srgbClr val="000000"/>
              </a:solidFill>
            </a:endParaRPr>
          </a:p>
          <a:p>
            <a:pPr fontAlgn="base">
              <a:spcBef>
                <a:spcPct val="0"/>
              </a:spcBef>
              <a:spcAft>
                <a:spcPct val="0"/>
              </a:spcAft>
            </a:pPr>
            <a:endParaRPr lang="en-US" altLang="en-US" sz="2400" dirty="0">
              <a:solidFill>
                <a:srgbClr val="000000"/>
              </a:solidFill>
            </a:endParaRPr>
          </a:p>
          <a:p>
            <a:pPr fontAlgn="base">
              <a:spcBef>
                <a:spcPct val="0"/>
              </a:spcBef>
              <a:spcAft>
                <a:spcPct val="0"/>
              </a:spcAft>
            </a:pPr>
            <a:r>
              <a:rPr lang="en-US" altLang="en-US" sz="2000" dirty="0" err="1">
                <a:solidFill>
                  <a:srgbClr val="000000"/>
                </a:solidFill>
              </a:rPr>
              <a:t>MGy</a:t>
            </a:r>
            <a:r>
              <a:rPr lang="en-US" altLang="en-US" sz="2000" dirty="0">
                <a:solidFill>
                  <a:srgbClr val="000000"/>
                </a:solidFill>
              </a:rPr>
              <a:t>	reaction			reference</a:t>
            </a:r>
          </a:p>
          <a:p>
            <a:pPr fontAlgn="base">
              <a:spcBef>
                <a:spcPct val="0"/>
              </a:spcBef>
              <a:spcAft>
                <a:spcPct val="0"/>
              </a:spcAft>
            </a:pPr>
            <a:endParaRPr lang="en-US" altLang="en-US" sz="2000" dirty="0">
              <a:solidFill>
                <a:srgbClr val="000000"/>
              </a:solidFill>
            </a:endParaRPr>
          </a:p>
          <a:p>
            <a:pPr fontAlgn="base">
              <a:lnSpc>
                <a:spcPct val="130000"/>
              </a:lnSpc>
              <a:spcBef>
                <a:spcPct val="0"/>
              </a:spcBef>
              <a:spcAft>
                <a:spcPct val="0"/>
              </a:spcAft>
            </a:pPr>
            <a:r>
              <a:rPr lang="en-US" altLang="en-US" sz="2000" dirty="0">
                <a:solidFill>
                  <a:srgbClr val="000000"/>
                </a:solidFill>
              </a:rPr>
              <a:t>~45	global damage		Owen </a:t>
            </a:r>
            <a:r>
              <a:rPr lang="en-US" altLang="en-US" sz="2000" i="1" dirty="0">
                <a:solidFill>
                  <a:srgbClr val="000000"/>
                </a:solidFill>
              </a:rPr>
              <a:t>et al.</a:t>
            </a:r>
            <a:r>
              <a:rPr lang="en-US" altLang="en-US" sz="2000" dirty="0">
                <a:solidFill>
                  <a:srgbClr val="000000"/>
                </a:solidFill>
              </a:rPr>
              <a:t> (2006)</a:t>
            </a:r>
          </a:p>
          <a:p>
            <a:pPr fontAlgn="base">
              <a:lnSpc>
                <a:spcPct val="130000"/>
              </a:lnSpc>
              <a:spcBef>
                <a:spcPct val="0"/>
              </a:spcBef>
              <a:spcAft>
                <a:spcPct val="0"/>
              </a:spcAft>
            </a:pPr>
            <a:r>
              <a:rPr lang="en-US" altLang="en-US" sz="2000" dirty="0">
                <a:solidFill>
                  <a:srgbClr val="000000"/>
                </a:solidFill>
              </a:rPr>
              <a:t>5	Se</a:t>
            </a:r>
            <a:r>
              <a:rPr lang="en-US" altLang="en-US" sz="2000" dirty="0">
                <a:solidFill>
                  <a:srgbClr val="FF0000"/>
                </a:solidFill>
              </a:rPr>
              <a:t>-</a:t>
            </a:r>
            <a:r>
              <a:rPr lang="en-US" altLang="en-US" sz="2000" dirty="0">
                <a:solidFill>
                  <a:srgbClr val="000000"/>
                </a:solidFill>
              </a:rPr>
              <a:t>Met			Holton (2007)</a:t>
            </a:r>
          </a:p>
          <a:p>
            <a:pPr fontAlgn="base">
              <a:lnSpc>
                <a:spcPct val="130000"/>
              </a:lnSpc>
              <a:spcBef>
                <a:spcPct val="0"/>
              </a:spcBef>
              <a:spcAft>
                <a:spcPct val="0"/>
              </a:spcAft>
            </a:pPr>
            <a:r>
              <a:rPr lang="en-US" altLang="en-US" sz="2000" dirty="0">
                <a:solidFill>
                  <a:srgbClr val="000000"/>
                </a:solidFill>
              </a:rPr>
              <a:t>4	Hg</a:t>
            </a:r>
            <a:r>
              <a:rPr lang="en-US" altLang="en-US" sz="2000" dirty="0">
                <a:solidFill>
                  <a:srgbClr val="FF0000"/>
                </a:solidFill>
              </a:rPr>
              <a:t>-</a:t>
            </a:r>
            <a:r>
              <a:rPr lang="en-US" altLang="en-US" sz="2000" dirty="0">
                <a:solidFill>
                  <a:srgbClr val="000000"/>
                </a:solidFill>
              </a:rPr>
              <a:t>S</a:t>
            </a:r>
            <a:r>
              <a:rPr lang="en-US" altLang="en-US" sz="2000" dirty="0">
                <a:solidFill>
                  <a:srgbClr val="000000"/>
                </a:solidFill>
              </a:rPr>
              <a:t>			</a:t>
            </a:r>
            <a:r>
              <a:rPr lang="en-US" altLang="en-US" sz="2000" dirty="0" err="1">
                <a:solidFill>
                  <a:srgbClr val="000000"/>
                </a:solidFill>
              </a:rPr>
              <a:t>Ramagopal</a:t>
            </a:r>
            <a:r>
              <a:rPr lang="en-US" altLang="en-US" sz="2000" dirty="0">
                <a:solidFill>
                  <a:srgbClr val="000000"/>
                </a:solidFill>
              </a:rPr>
              <a:t> </a:t>
            </a:r>
            <a:r>
              <a:rPr lang="en-US" altLang="en-US" i="1" dirty="0">
                <a:solidFill>
                  <a:srgbClr val="000000"/>
                </a:solidFill>
              </a:rPr>
              <a:t>et al.</a:t>
            </a:r>
            <a:r>
              <a:rPr lang="en-US" altLang="en-US" dirty="0">
                <a:solidFill>
                  <a:srgbClr val="000000"/>
                </a:solidFill>
              </a:rPr>
              <a:t> </a:t>
            </a:r>
            <a:r>
              <a:rPr lang="en-US" altLang="en-US" sz="2000" dirty="0">
                <a:solidFill>
                  <a:srgbClr val="000000"/>
                </a:solidFill>
              </a:rPr>
              <a:t>(2004</a:t>
            </a:r>
            <a:r>
              <a:rPr lang="en-US" altLang="en-US" sz="2000" dirty="0">
                <a:solidFill>
                  <a:srgbClr val="000000"/>
                </a:solidFill>
              </a:rPr>
              <a:t>)</a:t>
            </a:r>
          </a:p>
          <a:p>
            <a:pPr fontAlgn="base">
              <a:lnSpc>
                <a:spcPct val="130000"/>
              </a:lnSpc>
              <a:spcBef>
                <a:spcPct val="0"/>
              </a:spcBef>
              <a:spcAft>
                <a:spcPct val="0"/>
              </a:spcAft>
            </a:pPr>
            <a:r>
              <a:rPr lang="en-US" altLang="en-US" sz="2000" dirty="0">
                <a:solidFill>
                  <a:srgbClr val="000000"/>
                </a:solidFill>
              </a:rPr>
              <a:t>4	R-C</a:t>
            </a:r>
            <a:r>
              <a:rPr lang="en-US" altLang="en-US" sz="2000" dirty="0">
                <a:solidFill>
                  <a:srgbClr val="FF0000"/>
                </a:solidFill>
              </a:rPr>
              <a:t>-</a:t>
            </a:r>
            <a:r>
              <a:rPr lang="en-US" altLang="en-US" sz="2000" dirty="0">
                <a:solidFill>
                  <a:srgbClr val="000000"/>
                </a:solidFill>
              </a:rPr>
              <a:t>COOH		Garman et al. (2015)</a:t>
            </a:r>
            <a:endParaRPr lang="en-US" altLang="en-US" sz="2000" dirty="0">
              <a:solidFill>
                <a:srgbClr val="000000"/>
              </a:solidFill>
            </a:endParaRPr>
          </a:p>
          <a:p>
            <a:pPr fontAlgn="base">
              <a:lnSpc>
                <a:spcPct val="130000"/>
              </a:lnSpc>
              <a:spcBef>
                <a:spcPct val="0"/>
              </a:spcBef>
              <a:spcAft>
                <a:spcPct val="0"/>
              </a:spcAft>
            </a:pPr>
            <a:r>
              <a:rPr lang="en-US" altLang="en-US" sz="2000" dirty="0">
                <a:solidFill>
                  <a:srgbClr val="000000"/>
                </a:solidFill>
              </a:rPr>
              <a:t>3	S</a:t>
            </a:r>
            <a:r>
              <a:rPr lang="en-US" altLang="en-US" sz="2000" dirty="0">
                <a:solidFill>
                  <a:srgbClr val="FF0000"/>
                </a:solidFill>
              </a:rPr>
              <a:t>-</a:t>
            </a:r>
            <a:r>
              <a:rPr lang="en-US" altLang="en-US" sz="2000" dirty="0">
                <a:solidFill>
                  <a:srgbClr val="000000"/>
                </a:solidFill>
              </a:rPr>
              <a:t>S			Murray </a:t>
            </a:r>
            <a:r>
              <a:rPr lang="en-US" altLang="en-US" sz="2000" i="1" dirty="0">
                <a:solidFill>
                  <a:srgbClr val="000000"/>
                </a:solidFill>
              </a:rPr>
              <a:t>et al.</a:t>
            </a:r>
            <a:r>
              <a:rPr lang="en-US" altLang="en-US" sz="2000" dirty="0">
                <a:solidFill>
                  <a:srgbClr val="000000"/>
                </a:solidFill>
              </a:rPr>
              <a:t> (2002)</a:t>
            </a:r>
          </a:p>
          <a:p>
            <a:pPr fontAlgn="base">
              <a:lnSpc>
                <a:spcPct val="130000"/>
              </a:lnSpc>
              <a:spcBef>
                <a:spcPct val="0"/>
              </a:spcBef>
              <a:spcAft>
                <a:spcPct val="0"/>
              </a:spcAft>
            </a:pPr>
            <a:r>
              <a:rPr lang="en-US" altLang="en-US" sz="2000" dirty="0">
                <a:solidFill>
                  <a:srgbClr val="000000"/>
                </a:solidFill>
              </a:rPr>
              <a:t>1	Br</a:t>
            </a:r>
            <a:r>
              <a:rPr lang="en-US" altLang="en-US" sz="2000" dirty="0">
                <a:solidFill>
                  <a:srgbClr val="FF0000"/>
                </a:solidFill>
              </a:rPr>
              <a:t>-</a:t>
            </a:r>
            <a:r>
              <a:rPr lang="en-US" altLang="en-US" sz="2000" dirty="0">
                <a:solidFill>
                  <a:srgbClr val="000000"/>
                </a:solidFill>
              </a:rPr>
              <a:t>RNA			</a:t>
            </a:r>
            <a:r>
              <a:rPr lang="en-US" altLang="en-US" sz="2000" dirty="0" err="1">
                <a:solidFill>
                  <a:srgbClr val="000000"/>
                </a:solidFill>
              </a:rPr>
              <a:t>Olieric</a:t>
            </a:r>
            <a:r>
              <a:rPr lang="en-US" altLang="en-US" sz="2000" dirty="0">
                <a:solidFill>
                  <a:srgbClr val="000000"/>
                </a:solidFill>
              </a:rPr>
              <a:t> </a:t>
            </a:r>
            <a:r>
              <a:rPr lang="en-US" altLang="en-US" sz="2000" i="1" dirty="0">
                <a:solidFill>
                  <a:srgbClr val="000000"/>
                </a:solidFill>
              </a:rPr>
              <a:t>et al.</a:t>
            </a:r>
            <a:r>
              <a:rPr lang="en-US" altLang="en-US" sz="2000" dirty="0">
                <a:solidFill>
                  <a:srgbClr val="000000"/>
                </a:solidFill>
              </a:rPr>
              <a:t> (2007)</a:t>
            </a:r>
          </a:p>
          <a:p>
            <a:pPr fontAlgn="base">
              <a:lnSpc>
                <a:spcPct val="130000"/>
              </a:lnSpc>
              <a:spcBef>
                <a:spcPct val="0"/>
              </a:spcBef>
              <a:spcAft>
                <a:spcPct val="0"/>
              </a:spcAft>
            </a:pPr>
            <a:r>
              <a:rPr lang="en-US" altLang="en-US" sz="2000" dirty="0">
                <a:solidFill>
                  <a:srgbClr val="000000"/>
                </a:solidFill>
              </a:rPr>
              <a:t>~1?</a:t>
            </a:r>
            <a:r>
              <a:rPr lang="en-US" altLang="en-US" sz="2000" dirty="0">
                <a:solidFill>
                  <a:srgbClr val="000000"/>
                </a:solidFill>
              </a:rPr>
              <a:t>	Cl</a:t>
            </a:r>
            <a:r>
              <a:rPr lang="en-US" altLang="en-US" sz="2000" dirty="0">
                <a:solidFill>
                  <a:srgbClr val="FF0000"/>
                </a:solidFill>
              </a:rPr>
              <a:t>-</a:t>
            </a:r>
            <a:r>
              <a:rPr lang="en-US" altLang="en-US" sz="2000" dirty="0">
                <a:solidFill>
                  <a:srgbClr val="000000"/>
                </a:solidFill>
              </a:rPr>
              <a:t>C			???</a:t>
            </a:r>
          </a:p>
          <a:p>
            <a:pPr fontAlgn="base">
              <a:lnSpc>
                <a:spcPct val="130000"/>
              </a:lnSpc>
              <a:spcBef>
                <a:spcPct val="0"/>
              </a:spcBef>
              <a:spcAft>
                <a:spcPct val="0"/>
              </a:spcAft>
            </a:pPr>
            <a:r>
              <a:rPr lang="en-US" altLang="en-US" sz="2000" dirty="0">
                <a:solidFill>
                  <a:srgbClr val="000000"/>
                </a:solidFill>
              </a:rPr>
              <a:t>0.5	</a:t>
            </a:r>
            <a:r>
              <a:rPr lang="en-US" altLang="en-US" sz="2000" dirty="0" err="1">
                <a:solidFill>
                  <a:srgbClr val="000000"/>
                </a:solidFill>
              </a:rPr>
              <a:t>Mn</a:t>
            </a:r>
            <a:r>
              <a:rPr lang="en-US" altLang="en-US" sz="2000" dirty="0">
                <a:solidFill>
                  <a:srgbClr val="FF0000"/>
                </a:solidFill>
              </a:rPr>
              <a:t> in </a:t>
            </a:r>
            <a:r>
              <a:rPr lang="en-US" altLang="en-US" sz="2000" dirty="0">
                <a:solidFill>
                  <a:srgbClr val="000000"/>
                </a:solidFill>
              </a:rPr>
              <a:t>PS II		Yano </a:t>
            </a:r>
            <a:r>
              <a:rPr lang="en-US" altLang="en-US" sz="2000" i="1" dirty="0">
                <a:solidFill>
                  <a:srgbClr val="000000"/>
                </a:solidFill>
              </a:rPr>
              <a:t>et al. </a:t>
            </a:r>
            <a:r>
              <a:rPr lang="en-US" altLang="en-US" sz="2000" dirty="0">
                <a:solidFill>
                  <a:srgbClr val="000000"/>
                </a:solidFill>
              </a:rPr>
              <a:t>(2005)</a:t>
            </a:r>
          </a:p>
          <a:p>
            <a:pPr fontAlgn="base">
              <a:lnSpc>
                <a:spcPct val="130000"/>
              </a:lnSpc>
              <a:spcBef>
                <a:spcPct val="0"/>
              </a:spcBef>
              <a:spcAft>
                <a:spcPct val="0"/>
              </a:spcAft>
            </a:pPr>
            <a:r>
              <a:rPr lang="en-US" altLang="en-US" sz="2000" dirty="0">
                <a:solidFill>
                  <a:srgbClr val="000000"/>
                </a:solidFill>
              </a:rPr>
              <a:t>0.02	Fe</a:t>
            </a:r>
            <a:r>
              <a:rPr lang="en-US" altLang="en-US" sz="2000" dirty="0">
                <a:solidFill>
                  <a:srgbClr val="FF0000"/>
                </a:solidFill>
              </a:rPr>
              <a:t> in </a:t>
            </a:r>
            <a:r>
              <a:rPr lang="en-US" altLang="en-US" sz="2000" dirty="0">
                <a:solidFill>
                  <a:srgbClr val="000000"/>
                </a:solidFill>
              </a:rPr>
              <a:t>myoglobin		Denisov </a:t>
            </a:r>
            <a:r>
              <a:rPr lang="en-US" altLang="en-US" sz="2000" i="1" dirty="0">
                <a:solidFill>
                  <a:srgbClr val="000000"/>
                </a:solidFill>
              </a:rPr>
              <a:t>et al.</a:t>
            </a:r>
            <a:r>
              <a:rPr lang="en-US" altLang="en-US" sz="2000" dirty="0">
                <a:solidFill>
                  <a:srgbClr val="000000"/>
                </a:solidFill>
              </a:rPr>
              <a:t> (2007)</a:t>
            </a:r>
          </a:p>
        </p:txBody>
      </p:sp>
      <p:sp>
        <p:nvSpPr>
          <p:cNvPr id="301061" name="Line 5"/>
          <p:cNvSpPr>
            <a:spLocks noChangeShapeType="1"/>
          </p:cNvSpPr>
          <p:nvPr/>
        </p:nvSpPr>
        <p:spPr bwMode="auto">
          <a:xfrm>
            <a:off x="500063" y="2392453"/>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34814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0"/>
            <a:ext cx="8229600" cy="2162175"/>
          </a:xfrm>
          <a:noFill/>
        </p:spPr>
        <p:txBody>
          <a:bodyPr/>
          <a:lstStyle/>
          <a:p>
            <a:r>
              <a:rPr lang="en-US" altLang="en-US" sz="7200">
                <a:solidFill>
                  <a:schemeClr val="tx1"/>
                </a:solidFill>
              </a:rPr>
              <a:t>what the is a MGy?</a:t>
            </a:r>
          </a:p>
        </p:txBody>
      </p:sp>
      <p:sp>
        <p:nvSpPr>
          <p:cNvPr id="385027" name="Text Box 3"/>
          <p:cNvSpPr txBox="1">
            <a:spLocks noChangeArrowheads="1"/>
          </p:cNvSpPr>
          <p:nvPr/>
        </p:nvSpPr>
        <p:spPr bwMode="auto">
          <a:xfrm>
            <a:off x="1014413" y="3560763"/>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4400" dirty="0">
                <a:solidFill>
                  <a:srgbClr val="000000"/>
                </a:solidFill>
              </a:rPr>
              <a:t>http://bl831.als.lbl.gov/</a:t>
            </a:r>
          </a:p>
          <a:p>
            <a:pPr algn="ctr" fontAlgn="base">
              <a:spcBef>
                <a:spcPct val="50000"/>
              </a:spcBef>
              <a:spcAft>
                <a:spcPct val="0"/>
              </a:spcAft>
            </a:pPr>
            <a:r>
              <a:rPr lang="en-US" altLang="en-US" sz="4400" dirty="0">
                <a:solidFill>
                  <a:srgbClr val="000000"/>
                </a:solidFill>
              </a:rPr>
              <a:t>damage_rates.pdf</a:t>
            </a:r>
          </a:p>
        </p:txBody>
      </p:sp>
      <p:sp>
        <p:nvSpPr>
          <p:cNvPr id="385028" name="Text Box 4"/>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000000"/>
                </a:solidFill>
              </a:rPr>
              <a:t>Holton J. M.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
        <p:nvSpPr>
          <p:cNvPr id="2" name="TextBox 1"/>
          <p:cNvSpPr txBox="1"/>
          <p:nvPr/>
        </p:nvSpPr>
        <p:spPr>
          <a:xfrm>
            <a:off x="2459865" y="2292440"/>
            <a:ext cx="4126451" cy="707886"/>
          </a:xfrm>
          <a:prstGeom prst="rect">
            <a:avLst/>
          </a:prstGeom>
          <a:noFill/>
        </p:spPr>
        <p:txBody>
          <a:bodyPr wrap="none" rtlCol="0">
            <a:spAutoFit/>
          </a:bodyPr>
          <a:lstStyle/>
          <a:p>
            <a:pPr fontAlgn="base">
              <a:spcBef>
                <a:spcPct val="0"/>
              </a:spcBef>
              <a:spcAft>
                <a:spcPct val="0"/>
              </a:spcAft>
            </a:pPr>
            <a:r>
              <a:rPr lang="en-US" sz="4000" dirty="0">
                <a:solidFill>
                  <a:srgbClr val="C00000"/>
                </a:solidFill>
              </a:rPr>
              <a:t>1 </a:t>
            </a:r>
            <a:r>
              <a:rPr lang="en-US" sz="4000" dirty="0" err="1">
                <a:solidFill>
                  <a:srgbClr val="C00000"/>
                </a:solidFill>
              </a:rPr>
              <a:t>MGy</a:t>
            </a:r>
            <a:r>
              <a:rPr lang="en-US" sz="4000" dirty="0">
                <a:solidFill>
                  <a:srgbClr val="C00000"/>
                </a:solidFill>
              </a:rPr>
              <a:t> = 10</a:t>
            </a:r>
            <a:r>
              <a:rPr lang="en-US" sz="4000" baseline="30000" dirty="0">
                <a:solidFill>
                  <a:srgbClr val="C00000"/>
                </a:solidFill>
              </a:rPr>
              <a:t>6</a:t>
            </a:r>
            <a:r>
              <a:rPr lang="en-US" sz="4000" dirty="0">
                <a:solidFill>
                  <a:srgbClr val="C00000"/>
                </a:solidFill>
              </a:rPr>
              <a:t> J/kg</a:t>
            </a:r>
            <a:endParaRPr lang="en-US" sz="4000" dirty="0">
              <a:solidFill>
                <a:srgbClr val="C00000"/>
              </a:solidFill>
            </a:endParaRPr>
          </a:p>
        </p:txBody>
      </p:sp>
    </p:spTree>
    <p:extLst>
      <p:ext uri="{BB962C8B-B14F-4D97-AF65-F5344CB8AC3E}">
        <p14:creationId xmlns:p14="http://schemas.microsoft.com/office/powerpoint/2010/main" val="2707842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5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5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p:bldP spid="385028"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p:cNvSpPr/>
          <p:nvPr/>
        </p:nvSpPr>
        <p:spPr>
          <a:xfrm>
            <a:off x="268941" y="2474259"/>
            <a:ext cx="8175812"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800">
                <a:solidFill>
                  <a:srgbClr val="000000"/>
                </a:solidFill>
              </a:rPr>
              <a:t>How long will my crystal last?</a:t>
            </a:r>
          </a:p>
        </p:txBody>
      </p:sp>
      <p:sp>
        <p:nvSpPr>
          <p:cNvPr id="4" name="TextBox 3"/>
          <p:cNvSpPr txBox="1"/>
          <p:nvPr/>
        </p:nvSpPr>
        <p:spPr>
          <a:xfrm>
            <a:off x="457200" y="1041023"/>
            <a:ext cx="8686800" cy="5447645"/>
          </a:xfrm>
          <a:prstGeom prst="rect">
            <a:avLst/>
          </a:prstGeom>
          <a:noFill/>
        </p:spPr>
        <p:txBody>
          <a:bodyPr wrap="square" rtlCol="0">
            <a:spAutoFit/>
          </a:bodyPr>
          <a:lstStyle/>
          <a:p>
            <a:r>
              <a:rPr lang="en-US" sz="1200" dirty="0">
                <a:solidFill>
                  <a:srgbClr val="000000"/>
                </a:solidFill>
                <a:latin typeface="Courier New" panose="02070309020205020404" pitchFamily="49" charset="0"/>
                <a:cs typeface="Courier New" panose="02070309020205020404" pitchFamily="49" charset="0"/>
              </a:rPr>
              <a:t>synch   line      type    flux  </a:t>
            </a:r>
            <a:r>
              <a:rPr lang="en-US" sz="1200" dirty="0" err="1">
                <a:solidFill>
                  <a:srgbClr val="000000"/>
                </a:solidFill>
                <a:latin typeface="Courier New" panose="02070309020205020404" pitchFamily="49" charset="0"/>
                <a:cs typeface="Courier New" panose="02070309020205020404" pitchFamily="49" charset="0"/>
              </a:rPr>
              <a:t>beamsize</a:t>
            </a:r>
            <a:r>
              <a:rPr lang="en-US" sz="1200" dirty="0">
                <a:solidFill>
                  <a:srgbClr val="000000"/>
                </a:solidFill>
                <a:latin typeface="Courier New" panose="02070309020205020404" pitchFamily="49" charset="0"/>
                <a:cs typeface="Courier New" panose="02070309020205020404" pitchFamily="49" charset="0"/>
              </a:rPr>
              <a:t>  flux density  dose    max </a:t>
            </a:r>
            <a:r>
              <a:rPr lang="en-US" sz="1200" dirty="0" err="1">
                <a:solidFill>
                  <a:srgbClr val="000000"/>
                </a:solidFill>
                <a:latin typeface="Courier New" panose="02070309020205020404" pitchFamily="49" charset="0"/>
                <a:cs typeface="Courier New" panose="02070309020205020404" pitchFamily="49" charset="0"/>
              </a:rPr>
              <a:t>xtal</a:t>
            </a:r>
            <a:r>
              <a:rPr lang="en-US" sz="1200" dirty="0">
                <a:solidFill>
                  <a:srgbClr val="000000"/>
                </a:solidFill>
                <a:latin typeface="Courier New" panose="02070309020205020404" pitchFamily="49" charset="0"/>
                <a:cs typeface="Courier New" panose="02070309020205020404" pitchFamily="49" charset="0"/>
              </a:rPr>
              <a:t>  min site</a:t>
            </a:r>
          </a:p>
          <a:p>
            <a:r>
              <a:rPr lang="en-US" sz="1200" dirty="0">
                <a:solidFill>
                  <a:srgbClr val="000000"/>
                </a:solidFill>
                <a:latin typeface="Courier New" panose="02070309020205020404" pitchFamily="49" charset="0"/>
                <a:cs typeface="Courier New" panose="02070309020205020404" pitchFamily="49" charset="0"/>
              </a:rPr>
              <a:t>                          </a:t>
            </a:r>
            <a:r>
              <a:rPr lang="en-US" sz="1200" dirty="0" err="1">
                <a:solidFill>
                  <a:srgbClr val="000000"/>
                </a:solidFill>
                <a:latin typeface="Courier New" panose="02070309020205020404" pitchFamily="49" charset="0"/>
                <a:cs typeface="Courier New" panose="02070309020205020404" pitchFamily="49" charset="0"/>
              </a:rPr>
              <a:t>ph</a:t>
            </a:r>
            <a:r>
              <a:rPr lang="en-US" sz="1200" dirty="0">
                <a:solidFill>
                  <a:srgbClr val="000000"/>
                </a:solidFill>
                <a:latin typeface="Courier New" panose="02070309020205020404" pitchFamily="49" charset="0"/>
                <a:cs typeface="Courier New" panose="02070309020205020404" pitchFamily="49" charset="0"/>
              </a:rPr>
              <a:t>/s        </a:t>
            </a:r>
            <a:r>
              <a:rPr lang="el-GR" sz="1200" dirty="0">
                <a:solidFill>
                  <a:srgbClr val="000000"/>
                </a:solidFill>
                <a:latin typeface="Courier New" panose="02070309020205020404" pitchFamily="49" charset="0"/>
                <a:cs typeface="Courier New" panose="02070309020205020404" pitchFamily="49" charset="0"/>
              </a:rPr>
              <a:t>μ</a:t>
            </a:r>
            <a:r>
              <a:rPr lang="en-US" sz="1200" dirty="0">
                <a:solidFill>
                  <a:srgbClr val="000000"/>
                </a:solidFill>
                <a:latin typeface="Courier New" panose="02070309020205020404" pitchFamily="49" charset="0"/>
                <a:cs typeface="Courier New" panose="02070309020205020404" pitchFamily="49" charset="0"/>
              </a:rPr>
              <a:t>m   </a:t>
            </a:r>
            <a:r>
              <a:rPr lang="en-US" sz="1200" dirty="0" err="1">
                <a:solidFill>
                  <a:srgbClr val="000000"/>
                </a:solidFill>
                <a:latin typeface="Courier New" panose="02070309020205020404" pitchFamily="49" charset="0"/>
                <a:cs typeface="Courier New" panose="02070309020205020404" pitchFamily="49" charset="0"/>
              </a:rPr>
              <a:t>ph</a:t>
            </a:r>
            <a:r>
              <a:rPr lang="en-US" sz="1200" dirty="0">
                <a:solidFill>
                  <a:srgbClr val="000000"/>
                </a:solidFill>
                <a:latin typeface="Courier New" panose="02070309020205020404" pitchFamily="49" charset="0"/>
                <a:cs typeface="Courier New" panose="02070309020205020404" pitchFamily="49" charset="0"/>
              </a:rPr>
              <a:t>/</a:t>
            </a:r>
            <a:r>
              <a:rPr lang="el-GR" sz="1200" dirty="0">
                <a:solidFill>
                  <a:srgbClr val="000000"/>
                </a:solidFill>
                <a:latin typeface="Courier New" panose="02070309020205020404" pitchFamily="49" charset="0"/>
                <a:cs typeface="Courier New" panose="02070309020205020404" pitchFamily="49" charset="0"/>
              </a:rPr>
              <a:t>μ</a:t>
            </a:r>
            <a:r>
              <a:rPr lang="en-US" sz="1200" dirty="0">
                <a:solidFill>
                  <a:srgbClr val="000000"/>
                </a:solidFill>
                <a:latin typeface="Courier New" panose="02070309020205020404" pitchFamily="49" charset="0"/>
                <a:cs typeface="Courier New" panose="02070309020205020404" pitchFamily="49" charset="0"/>
              </a:rPr>
              <a:t>m2/s     rate    lifetime  </a:t>
            </a:r>
            <a:r>
              <a:rPr lang="en-US" sz="1200" dirty="0" err="1">
                <a:solidFill>
                  <a:srgbClr val="000000"/>
                </a:solidFill>
                <a:latin typeface="Courier New" panose="02070309020205020404" pitchFamily="49" charset="0"/>
                <a:cs typeface="Courier New" panose="02070309020205020404" pitchFamily="49" charset="0"/>
              </a:rPr>
              <a:t>lifetime</a:t>
            </a:r>
            <a:endParaRPr lang="en-US" sz="1200" dirty="0">
              <a:solidFill>
                <a:srgbClr val="000000"/>
              </a:solidFill>
              <a:latin typeface="Courier New" panose="02070309020205020404" pitchFamily="49" charset="0"/>
              <a:cs typeface="Courier New" panose="02070309020205020404" pitchFamily="49" charset="0"/>
            </a:endParaRPr>
          </a:p>
          <a:p>
            <a:r>
              <a:rPr lang="en-US" sz="1200" dirty="0">
                <a:solidFill>
                  <a:srgbClr val="000000"/>
                </a:solidFill>
                <a:latin typeface="Courier New" panose="02070309020205020404" pitchFamily="49" charset="0"/>
                <a:cs typeface="Courier New" panose="02070309020205020404" pitchFamily="49" charset="0"/>
              </a:rPr>
              <a:t>ALS     4.2.2      MAD   2.2e11    75x80    3.7e+07  27.3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18 m    73 s </a:t>
            </a:r>
          </a:p>
          <a:p>
            <a:r>
              <a:rPr lang="en-US" sz="1200" dirty="0">
                <a:solidFill>
                  <a:srgbClr val="000000"/>
                </a:solidFill>
                <a:latin typeface="Courier New" panose="02070309020205020404" pitchFamily="49" charset="0"/>
                <a:cs typeface="Courier New" panose="02070309020205020404" pitchFamily="49" charset="0"/>
              </a:rPr>
              <a:t>ALS     5.0.1     mono   1.6e11      100    2.0e+07  10.4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48 m   3.2 m</a:t>
            </a:r>
          </a:p>
          <a:p>
            <a:r>
              <a:rPr lang="en-US" sz="1200" dirty="0">
                <a:solidFill>
                  <a:srgbClr val="000000"/>
                </a:solidFill>
                <a:latin typeface="Courier New" panose="02070309020205020404" pitchFamily="49" charset="0"/>
                <a:cs typeface="Courier New" panose="02070309020205020404" pitchFamily="49" charset="0"/>
              </a:rPr>
              <a:t>ALS     5.0.2      MAD     8e11      100    1.0e+08  51.8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9.6 m    39 s</a:t>
            </a:r>
          </a:p>
          <a:p>
            <a:r>
              <a:rPr lang="en-US" sz="1200" dirty="0">
                <a:solidFill>
                  <a:srgbClr val="000000"/>
                </a:solidFill>
                <a:latin typeface="Courier New" panose="02070309020205020404" pitchFamily="49" charset="0"/>
                <a:cs typeface="Courier New" panose="02070309020205020404" pitchFamily="49" charset="0"/>
              </a:rPr>
              <a:t>ALS     5.0.3     mono   1.7e11      100    2.2e+07    11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45 m     3 m </a:t>
            </a:r>
          </a:p>
          <a:p>
            <a:r>
              <a:rPr lang="en-US" sz="1200" dirty="0">
                <a:solidFill>
                  <a:srgbClr val="000000"/>
                </a:solidFill>
                <a:latin typeface="Courier New" panose="02070309020205020404" pitchFamily="49" charset="0"/>
                <a:cs typeface="Courier New" panose="02070309020205020404" pitchFamily="49" charset="0"/>
              </a:rPr>
              <a:t>ALS     8.2.1      MAD   1.8e11      100    2.3e+07  11.7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43 m   2.9 m</a:t>
            </a:r>
          </a:p>
          <a:p>
            <a:r>
              <a:rPr lang="en-US" sz="1200" dirty="0">
                <a:solidFill>
                  <a:srgbClr val="000000"/>
                </a:solidFill>
                <a:latin typeface="Courier New" panose="02070309020205020404" pitchFamily="49" charset="0"/>
                <a:cs typeface="Courier New" panose="02070309020205020404" pitchFamily="49" charset="0"/>
              </a:rPr>
              <a:t>ALS     8.2.2      MAD   2.3e11      100    2.9e+07  14.9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34 m   2.2 m</a:t>
            </a:r>
          </a:p>
          <a:p>
            <a:r>
              <a:rPr lang="pt-BR" sz="1200" dirty="0">
                <a:solidFill>
                  <a:srgbClr val="000000"/>
                </a:solidFill>
                <a:latin typeface="Courier New" panose="02070309020205020404" pitchFamily="49" charset="0"/>
                <a:cs typeface="Courier New" panose="02070309020205020404" pitchFamily="49" charset="0"/>
              </a:rPr>
              <a:t>ALS     8.3.1      MAD     9e11       70    2.3e+08   119 kGy/s    4.2 m    17 s</a:t>
            </a:r>
          </a:p>
          <a:p>
            <a:r>
              <a:rPr lang="pt-BR" sz="1200" dirty="0">
                <a:solidFill>
                  <a:srgbClr val="000000"/>
                </a:solidFill>
                <a:latin typeface="Courier New" panose="02070309020205020404" pitchFamily="49" charset="0"/>
                <a:cs typeface="Courier New" panose="02070309020205020404" pitchFamily="49" charset="0"/>
              </a:rPr>
              <a:t>ALS     8.3.1  typical     6e11       70    1.6e+08   115 kGy/s    4.3 m    17 s</a:t>
            </a:r>
          </a:p>
          <a:p>
            <a:r>
              <a:rPr lang="en-US" sz="1200" dirty="0">
                <a:solidFill>
                  <a:srgbClr val="000000"/>
                </a:solidFill>
                <a:latin typeface="Courier New" panose="02070309020205020404" pitchFamily="49" charset="0"/>
                <a:cs typeface="Courier New" panose="02070309020205020404" pitchFamily="49" charset="0"/>
              </a:rPr>
              <a:t>ALS     12.3.1     MAD   1.8e11      100    2.3e+07  11.7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43 m   2.9 m</a:t>
            </a:r>
          </a:p>
          <a:p>
            <a:r>
              <a:rPr lang="en-US" sz="1200" dirty="0">
                <a:solidFill>
                  <a:srgbClr val="000000"/>
                </a:solidFill>
                <a:latin typeface="Courier New" panose="02070309020205020404" pitchFamily="49" charset="0"/>
                <a:cs typeface="Courier New" panose="02070309020205020404" pitchFamily="49" charset="0"/>
              </a:rPr>
              <a:t>ALS     12.3.1      ML   4.0e12      100    5.1e+08   513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58 s   3.9 s</a:t>
            </a:r>
          </a:p>
          <a:p>
            <a:r>
              <a:rPr lang="en-US" sz="1200" dirty="0">
                <a:solidFill>
                  <a:srgbClr val="000000"/>
                </a:solidFill>
                <a:latin typeface="Courier New" panose="02070309020205020404" pitchFamily="49" charset="0"/>
                <a:cs typeface="Courier New" panose="02070309020205020404" pitchFamily="49" charset="0"/>
              </a:rPr>
              <a:t>APS     8-BM       MAD     1e11      200    2.5e+06  1.27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6.6 h    26 m</a:t>
            </a:r>
          </a:p>
          <a:p>
            <a:r>
              <a:rPr lang="en-US" sz="1200" dirty="0">
                <a:solidFill>
                  <a:srgbClr val="000000"/>
                </a:solidFill>
                <a:latin typeface="Courier New" panose="02070309020205020404" pitchFamily="49" charset="0"/>
                <a:cs typeface="Courier New" panose="02070309020205020404" pitchFamily="49" charset="0"/>
              </a:rPr>
              <a:t>APS     14-BM-C   mono   5.8e10      200    1.4e+06   738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11 h    45 m</a:t>
            </a:r>
          </a:p>
          <a:p>
            <a:r>
              <a:rPr lang="en-US" sz="1200" dirty="0">
                <a:solidFill>
                  <a:srgbClr val="000000"/>
                </a:solidFill>
                <a:latin typeface="Courier New" panose="02070309020205020404" pitchFamily="49" charset="0"/>
                <a:cs typeface="Courier New" panose="02070309020205020404" pitchFamily="49" charset="0"/>
              </a:rPr>
              <a:t>APS     14-BM-D    MAD    3.3e9      200    8.2e+04    42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8.3 d    13 h</a:t>
            </a:r>
          </a:p>
          <a:p>
            <a:r>
              <a:rPr lang="en-US" sz="1200" dirty="0">
                <a:solidFill>
                  <a:srgbClr val="000000"/>
                </a:solidFill>
                <a:latin typeface="Courier New" panose="02070309020205020404" pitchFamily="49" charset="0"/>
                <a:cs typeface="Courier New" panose="02070309020205020404" pitchFamily="49" charset="0"/>
              </a:rPr>
              <a:t>APS     14-ID-B    MAD   6.0e10      200    1.5e+06   763  </a:t>
            </a:r>
            <a:r>
              <a:rPr lang="en-US" sz="1200" dirty="0" err="1">
                <a:solidFill>
                  <a:srgbClr val="000000"/>
                </a:solidFill>
                <a:latin typeface="Courier New" panose="02070309020205020404" pitchFamily="49" charset="0"/>
                <a:cs typeface="Courier New" panose="02070309020205020404" pitchFamily="49" charset="0"/>
              </a:rPr>
              <a:t>Gy</a:t>
            </a:r>
            <a:r>
              <a:rPr lang="en-US" sz="1200" dirty="0">
                <a:solidFill>
                  <a:srgbClr val="000000"/>
                </a:solidFill>
                <a:latin typeface="Courier New" panose="02070309020205020404" pitchFamily="49" charset="0"/>
                <a:cs typeface="Courier New" panose="02070309020205020404" pitchFamily="49" charset="0"/>
              </a:rPr>
              <a:t>/s     11 h    44 m</a:t>
            </a:r>
          </a:p>
          <a:p>
            <a:r>
              <a:rPr lang="en-US" sz="1200" dirty="0">
                <a:solidFill>
                  <a:srgbClr val="000000"/>
                </a:solidFill>
                <a:latin typeface="Courier New" panose="02070309020205020404" pitchFamily="49" charset="0"/>
                <a:cs typeface="Courier New" panose="02070309020205020404" pitchFamily="49" charset="0"/>
              </a:rPr>
              <a:t>APS     17-BM      MAD   1.1e11      200    2.8e+06   1.4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6 h    24 m</a:t>
            </a:r>
          </a:p>
          <a:p>
            <a:r>
              <a:rPr lang="en-US" sz="1200" dirty="0">
                <a:solidFill>
                  <a:srgbClr val="000000"/>
                </a:solidFill>
                <a:latin typeface="Courier New" panose="02070309020205020404" pitchFamily="49" charset="0"/>
                <a:cs typeface="Courier New" panose="02070309020205020404" pitchFamily="49" charset="0"/>
              </a:rPr>
              <a:t>APS     17-ID      MAD   2.3e11      200    5.8e+06  2.93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2.8 h    11 m</a:t>
            </a:r>
          </a:p>
          <a:p>
            <a:r>
              <a:rPr lang="en-US" sz="1200" dirty="0">
                <a:solidFill>
                  <a:srgbClr val="000000"/>
                </a:solidFill>
                <a:latin typeface="Courier New" panose="02070309020205020404" pitchFamily="49" charset="0"/>
                <a:cs typeface="Courier New" panose="02070309020205020404" pitchFamily="49" charset="0"/>
              </a:rPr>
              <a:t>APS     19-BM      MAD   2.0e11    70x60    4.8e+07  24.2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21 m    83 s</a:t>
            </a:r>
          </a:p>
          <a:p>
            <a:r>
              <a:rPr lang="en-US" sz="1200" dirty="0">
                <a:solidFill>
                  <a:srgbClr val="000000"/>
                </a:solidFill>
                <a:latin typeface="Courier New" panose="02070309020205020404" pitchFamily="49" charset="0"/>
                <a:cs typeface="Courier New" panose="02070309020205020404" pitchFamily="49" charset="0"/>
              </a:rPr>
              <a:t>APS     19-ID      MAD   1.3e13    80x40    4.1e+09  2.07 </a:t>
            </a:r>
            <a:r>
              <a:rPr lang="en-US" sz="1200" dirty="0" err="1">
                <a:solidFill>
                  <a:srgbClr val="000000"/>
                </a:solidFill>
                <a:latin typeface="Courier New" panose="02070309020205020404" pitchFamily="49" charset="0"/>
                <a:cs typeface="Courier New" panose="02070309020205020404" pitchFamily="49" charset="0"/>
              </a:rPr>
              <a:t>MGy</a:t>
            </a:r>
            <a:r>
              <a:rPr lang="en-US" sz="1200" dirty="0">
                <a:solidFill>
                  <a:srgbClr val="000000"/>
                </a:solidFill>
                <a:latin typeface="Courier New" panose="02070309020205020404" pitchFamily="49" charset="0"/>
                <a:cs typeface="Courier New" panose="02070309020205020404" pitchFamily="49" charset="0"/>
              </a:rPr>
              <a:t>/s     15 s  0.97 s</a:t>
            </a:r>
          </a:p>
          <a:p>
            <a:r>
              <a:rPr lang="en-US" sz="1200" dirty="0">
                <a:solidFill>
                  <a:srgbClr val="000000"/>
                </a:solidFill>
                <a:latin typeface="Courier New" panose="02070309020205020404" pitchFamily="49" charset="0"/>
                <a:cs typeface="Courier New" panose="02070309020205020404" pitchFamily="49" charset="0"/>
              </a:rPr>
              <a:t>APS     19-ID  typical   5.5e11  100x100    5.5e+07    28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18 m    71 s</a:t>
            </a:r>
          </a:p>
          <a:p>
            <a:r>
              <a:rPr lang="en-US" sz="1200" dirty="0">
                <a:solidFill>
                  <a:srgbClr val="000000"/>
                </a:solidFill>
                <a:latin typeface="Courier New" panose="02070309020205020404" pitchFamily="49" charset="0"/>
                <a:cs typeface="Courier New" panose="02070309020205020404" pitchFamily="49" charset="0"/>
              </a:rPr>
              <a:t>APS     22-BM      MAD     7e12    80x40    2.2e+09  1.23 </a:t>
            </a:r>
            <a:r>
              <a:rPr lang="en-US" sz="1200" dirty="0" err="1">
                <a:solidFill>
                  <a:srgbClr val="000000"/>
                </a:solidFill>
                <a:latin typeface="Courier New" panose="02070309020205020404" pitchFamily="49" charset="0"/>
                <a:cs typeface="Courier New" panose="02070309020205020404" pitchFamily="49" charset="0"/>
              </a:rPr>
              <a:t>MGy</a:t>
            </a:r>
            <a:r>
              <a:rPr lang="en-US" sz="1200" dirty="0">
                <a:solidFill>
                  <a:srgbClr val="000000"/>
                </a:solidFill>
                <a:latin typeface="Courier New" panose="02070309020205020404" pitchFamily="49" charset="0"/>
                <a:cs typeface="Courier New" panose="02070309020205020404" pitchFamily="49" charset="0"/>
              </a:rPr>
              <a:t>/s     24 s   1.6 s</a:t>
            </a:r>
          </a:p>
          <a:p>
            <a:r>
              <a:rPr lang="en-US" sz="1200" dirty="0">
                <a:solidFill>
                  <a:srgbClr val="000000"/>
                </a:solidFill>
                <a:latin typeface="Courier New" panose="02070309020205020404" pitchFamily="49" charset="0"/>
                <a:cs typeface="Courier New" panose="02070309020205020404" pitchFamily="49" charset="0"/>
              </a:rPr>
              <a:t>APS     22-ID      MAD     7e12    80x40    2.2e+09  1.23 </a:t>
            </a:r>
            <a:r>
              <a:rPr lang="en-US" sz="1200" dirty="0" err="1">
                <a:solidFill>
                  <a:srgbClr val="000000"/>
                </a:solidFill>
                <a:latin typeface="Courier New" panose="02070309020205020404" pitchFamily="49" charset="0"/>
                <a:cs typeface="Courier New" panose="02070309020205020404" pitchFamily="49" charset="0"/>
              </a:rPr>
              <a:t>MGy</a:t>
            </a:r>
            <a:r>
              <a:rPr lang="en-US" sz="1200" dirty="0">
                <a:solidFill>
                  <a:srgbClr val="000000"/>
                </a:solidFill>
                <a:latin typeface="Courier New" panose="02070309020205020404" pitchFamily="49" charset="0"/>
                <a:cs typeface="Courier New" panose="02070309020205020404" pitchFamily="49" charset="0"/>
              </a:rPr>
              <a:t>/s     24 s   1.6 s</a:t>
            </a:r>
          </a:p>
          <a:p>
            <a:r>
              <a:rPr lang="en-US" sz="1200" dirty="0">
                <a:solidFill>
                  <a:srgbClr val="000000"/>
                </a:solidFill>
                <a:latin typeface="Courier New" panose="02070309020205020404" pitchFamily="49" charset="0"/>
                <a:cs typeface="Courier New" panose="02070309020205020404" pitchFamily="49" charset="0"/>
              </a:rPr>
              <a:t>APS     22-ID  typical   1.5e12       80    2.3e+08   119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4.2 m    17 s</a:t>
            </a:r>
          </a:p>
          <a:p>
            <a:r>
              <a:rPr lang="en-US" sz="1200" dirty="0">
                <a:solidFill>
                  <a:srgbClr val="000000"/>
                </a:solidFill>
                <a:latin typeface="Courier New" panose="02070309020205020404" pitchFamily="49" charset="0"/>
                <a:cs typeface="Courier New" panose="02070309020205020404" pitchFamily="49" charset="0"/>
              </a:rPr>
              <a:t>APS     23-ID-B    MAD     1e13    75x25    5.3e+09  3.01 </a:t>
            </a:r>
            <a:r>
              <a:rPr lang="en-US" sz="1200" dirty="0" err="1">
                <a:solidFill>
                  <a:srgbClr val="000000"/>
                </a:solidFill>
                <a:latin typeface="Courier New" panose="02070309020205020404" pitchFamily="49" charset="0"/>
                <a:cs typeface="Courier New" panose="02070309020205020404" pitchFamily="49" charset="0"/>
              </a:rPr>
              <a:t>MGy</a:t>
            </a:r>
            <a:r>
              <a:rPr lang="en-US" sz="1200" dirty="0">
                <a:solidFill>
                  <a:srgbClr val="000000"/>
                </a:solidFill>
                <a:latin typeface="Courier New" panose="02070309020205020404" pitchFamily="49" charset="0"/>
                <a:cs typeface="Courier New" panose="02070309020205020404" pitchFamily="49" charset="0"/>
              </a:rPr>
              <a:t>/s     10 s  0.66 s</a:t>
            </a:r>
          </a:p>
          <a:p>
            <a:r>
              <a:rPr lang="en-US" sz="1200" dirty="0">
                <a:solidFill>
                  <a:srgbClr val="000000"/>
                </a:solidFill>
                <a:latin typeface="Courier New" panose="02070309020205020404" pitchFamily="49" charset="0"/>
                <a:cs typeface="Courier New" panose="02070309020205020404" pitchFamily="49" charset="0"/>
              </a:rPr>
              <a:t>APS     23-ID  typical   1.5e12       80    2.3e+08   119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4.2 m    17 s</a:t>
            </a:r>
          </a:p>
          <a:p>
            <a:r>
              <a:rPr lang="en-US" sz="1200" dirty="0">
                <a:solidFill>
                  <a:srgbClr val="000000"/>
                </a:solidFill>
                <a:latin typeface="Courier New" panose="02070309020205020404" pitchFamily="49" charset="0"/>
                <a:cs typeface="Courier New" panose="02070309020205020404" pitchFamily="49" charset="0"/>
              </a:rPr>
              <a:t>APS     24-ID-C    MAD   1.3e13    20x60    1.1e+10  5.23 </a:t>
            </a:r>
            <a:r>
              <a:rPr lang="en-US" sz="1200" dirty="0" err="1">
                <a:solidFill>
                  <a:srgbClr val="000000"/>
                </a:solidFill>
                <a:latin typeface="Courier New" panose="02070309020205020404" pitchFamily="49" charset="0"/>
                <a:cs typeface="Courier New" panose="02070309020205020404" pitchFamily="49" charset="0"/>
              </a:rPr>
              <a:t>MGy</a:t>
            </a:r>
            <a:r>
              <a:rPr lang="en-US" sz="1200" dirty="0">
                <a:solidFill>
                  <a:srgbClr val="000000"/>
                </a:solidFill>
                <a:latin typeface="Courier New" panose="02070309020205020404" pitchFamily="49" charset="0"/>
                <a:cs typeface="Courier New" panose="02070309020205020404" pitchFamily="49" charset="0"/>
              </a:rPr>
              <a:t>/s    5.7 s  0.38 s</a:t>
            </a:r>
          </a:p>
          <a:p>
            <a:r>
              <a:rPr lang="en-US" sz="1200" dirty="0">
                <a:solidFill>
                  <a:srgbClr val="000000"/>
                </a:solidFill>
                <a:latin typeface="Courier New" panose="02070309020205020404" pitchFamily="49" charset="0"/>
                <a:cs typeface="Courier New" panose="02070309020205020404" pitchFamily="49" charset="0"/>
              </a:rPr>
              <a:t>APS     24-ID-E    MAD   0.5e13   20x100    2.5e+09  1.19 </a:t>
            </a:r>
            <a:r>
              <a:rPr lang="en-US" sz="1200" dirty="0" err="1">
                <a:solidFill>
                  <a:srgbClr val="000000"/>
                </a:solidFill>
                <a:latin typeface="Courier New" panose="02070309020205020404" pitchFamily="49" charset="0"/>
                <a:cs typeface="Courier New" panose="02070309020205020404" pitchFamily="49" charset="0"/>
              </a:rPr>
              <a:t>MGy</a:t>
            </a:r>
            <a:r>
              <a:rPr lang="en-US" sz="1200" dirty="0">
                <a:solidFill>
                  <a:srgbClr val="000000"/>
                </a:solidFill>
                <a:latin typeface="Courier New" panose="02070309020205020404" pitchFamily="49" charset="0"/>
                <a:cs typeface="Courier New" panose="02070309020205020404" pitchFamily="49" charset="0"/>
              </a:rPr>
              <a:t>/s     25 s   1.7 s</a:t>
            </a:r>
          </a:p>
          <a:p>
            <a:r>
              <a:rPr lang="en-US" sz="1200" dirty="0">
                <a:solidFill>
                  <a:srgbClr val="000000"/>
                </a:solidFill>
                <a:latin typeface="Courier New" panose="02070309020205020404" pitchFamily="49" charset="0"/>
                <a:cs typeface="Courier New" panose="02070309020205020404" pitchFamily="49" charset="0"/>
              </a:rPr>
              <a:t>APS     31-ID      MAD     2e12       70    4.1e+08   194 </a:t>
            </a:r>
            <a:r>
              <a:rPr lang="en-US" sz="1200" dirty="0" err="1">
                <a:solidFill>
                  <a:srgbClr val="000000"/>
                </a:solidFill>
                <a:latin typeface="Courier New" panose="02070309020205020404" pitchFamily="49" charset="0"/>
                <a:cs typeface="Courier New" panose="02070309020205020404" pitchFamily="49" charset="0"/>
              </a:rPr>
              <a:t>kGy</a:t>
            </a:r>
            <a:r>
              <a:rPr lang="en-US" sz="1200" dirty="0">
                <a:solidFill>
                  <a:srgbClr val="000000"/>
                </a:solidFill>
                <a:latin typeface="Courier New" panose="02070309020205020404" pitchFamily="49" charset="0"/>
                <a:cs typeface="Courier New" panose="02070309020205020404" pitchFamily="49" charset="0"/>
              </a:rPr>
              <a:t>/s    2.6 m    10 s</a:t>
            </a:r>
          </a:p>
        </p:txBody>
      </p:sp>
    </p:spTree>
    <p:extLst>
      <p:ext uri="{BB962C8B-B14F-4D97-AF65-F5344CB8AC3E}">
        <p14:creationId xmlns:p14="http://schemas.microsoft.com/office/powerpoint/2010/main" val="2687849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l="17628" t="13110" r="6448" b="12405"/>
          <a:stretch>
            <a:fillRect/>
          </a:stretch>
        </p:blipFill>
        <p:spPr bwMode="auto">
          <a:xfrm>
            <a:off x="0" y="1385888"/>
            <a:ext cx="9144000" cy="504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69850" y="4627563"/>
            <a:ext cx="8977313"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7348"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800">
                <a:solidFill>
                  <a:srgbClr val="000000"/>
                </a:solidFill>
              </a:rPr>
              <a:t>How long will my crystal last?</a:t>
            </a:r>
          </a:p>
        </p:txBody>
      </p:sp>
      <p:sp>
        <p:nvSpPr>
          <p:cNvPr id="57349" name="Rectangle 1"/>
          <p:cNvSpPr>
            <a:spLocks noChangeArrowheads="1"/>
          </p:cNvSpPr>
          <p:nvPr/>
        </p:nvSpPr>
        <p:spPr bwMode="auto">
          <a:xfrm>
            <a:off x="1700213" y="992188"/>
            <a:ext cx="5837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srgbClr val="000000"/>
                </a:solidFill>
                <a:latin typeface="Courier New" pitchFamily="49" charset="0"/>
                <a:cs typeface="Courier New" pitchFamily="49" charset="0"/>
              </a:rPr>
              <a:t>http://bl831.als.lbl.gov/damage_rates.pdf</a:t>
            </a:r>
          </a:p>
        </p:txBody>
      </p:sp>
    </p:spTree>
    <p:extLst>
      <p:ext uri="{BB962C8B-B14F-4D97-AF65-F5344CB8AC3E}">
        <p14:creationId xmlns:p14="http://schemas.microsoft.com/office/powerpoint/2010/main" val="1825605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0435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hangingPunct="1"/>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hangingPunct="1"/>
            <a:endParaRPr lang="en-US" sz="4000" dirty="0">
              <a:solidFill>
                <a:srgbClr val="000000"/>
              </a:solidFill>
              <a:cs typeface="Arial" pitchFamily="34" charset="0"/>
            </a:endParaRPr>
          </a:p>
          <a:p>
            <a:pPr algn="ctr" eaLnBrk="1" hangingPunct="1"/>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hangingPunct="1"/>
            <a:r>
              <a:rPr lang="en-US" sz="4000" dirty="0">
                <a:solidFill>
                  <a:srgbClr val="000000"/>
                </a:solidFill>
                <a:cs typeface="Arial" pitchFamily="34" charset="0"/>
              </a:rPr>
              <a:t>of data collection </a:t>
            </a:r>
            <a:r>
              <a:rPr lang="en-US" sz="4000" dirty="0" smtClean="0">
                <a:solidFill>
                  <a:srgbClr val="000000"/>
                </a:solidFill>
                <a:cs typeface="Arial" pitchFamily="34" charset="0"/>
              </a:rPr>
              <a:t>time</a:t>
            </a:r>
          </a:p>
          <a:p>
            <a:pPr algn="ctr" eaLnBrk="1" hangingPunct="1"/>
            <a:endParaRPr lang="en-US" sz="4400" dirty="0" smtClean="0">
              <a:solidFill>
                <a:srgbClr val="000000"/>
              </a:solidFill>
              <a:cs typeface="Arial" pitchFamily="34" charset="0"/>
            </a:endParaRPr>
          </a:p>
          <a:p>
            <a:pPr algn="ctr" eaLnBrk="1" hangingPunct="1"/>
            <a:r>
              <a:rPr lang="en-US" altLang="en-US" sz="4400" dirty="0" smtClean="0">
                <a:solidFill>
                  <a:srgbClr val="000000"/>
                </a:solidFill>
                <a:cs typeface="Arial" charset="0"/>
              </a:rPr>
              <a:t> </a:t>
            </a:r>
            <a:r>
              <a:rPr lang="en-US" altLang="en-US" sz="4400" dirty="0" smtClean="0">
                <a:solidFill>
                  <a:srgbClr val="000000"/>
                </a:solidFill>
                <a:cs typeface="Arial" charset="0"/>
              </a:rPr>
              <a:t> </a:t>
            </a:r>
            <a:endParaRPr lang="en-US" sz="4400" dirty="0">
              <a:solidFill>
                <a:srgbClr val="000000"/>
              </a:solidFill>
              <a:cs typeface="Arial" pitchFamily="34" charset="0"/>
            </a:endParaRP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hangingPunct="1"/>
            <a:r>
              <a:rPr lang="en-US" altLang="en-US" sz="4400" dirty="0" smtClean="0">
                <a:solidFill>
                  <a:srgbClr val="000000"/>
                </a:solidFill>
                <a:cs typeface="Arial" charset="0"/>
              </a:rPr>
              <a:t> </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latin typeface="Arial" panose="020B0604020202020204" pitchFamily="34" charset="0"/>
              </a:rPr>
              <a:t>Henderson, 1990; Gonzalez &amp; Nave, 1994; </a:t>
            </a:r>
            <a:r>
              <a:rPr lang="en-US" dirty="0" err="1">
                <a:solidFill>
                  <a:srgbClr val="000000"/>
                </a:solidFill>
                <a:latin typeface="Arial" panose="020B0604020202020204" pitchFamily="34" charset="0"/>
              </a:rPr>
              <a:t>Glaeser</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2000; </a:t>
            </a:r>
            <a:r>
              <a:rPr lang="en-US" dirty="0" err="1">
                <a:solidFill>
                  <a:srgbClr val="000000"/>
                </a:solidFill>
                <a:latin typeface="Arial" panose="020B0604020202020204" pitchFamily="34" charset="0"/>
              </a:rPr>
              <a:t>Sliz</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2003; </a:t>
            </a:r>
            <a:r>
              <a:rPr lang="en-US" dirty="0" err="1">
                <a:solidFill>
                  <a:srgbClr val="000000"/>
                </a:solidFill>
                <a:latin typeface="Arial" panose="020B0604020202020204" pitchFamily="34" charset="0"/>
              </a:rPr>
              <a:t>Leiros</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Owen</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Garman &amp; </a:t>
            </a:r>
            <a:r>
              <a:rPr lang="en-US" dirty="0" err="1">
                <a:solidFill>
                  <a:srgbClr val="000000"/>
                </a:solidFill>
                <a:latin typeface="Arial" panose="020B0604020202020204" pitchFamily="34" charset="0"/>
              </a:rPr>
              <a:t>McSweeney</a:t>
            </a:r>
            <a:r>
              <a:rPr lang="en-US" dirty="0">
                <a:solidFill>
                  <a:srgbClr val="000000"/>
                </a:solidFill>
                <a:latin typeface="Arial" panose="020B0604020202020204" pitchFamily="34" charset="0"/>
              </a:rPr>
              <a:t>, 2006; Garman &amp; Nave, 2009; Holton, 2009</a:t>
            </a:r>
          </a:p>
        </p:txBody>
      </p:sp>
    </p:spTree>
    <p:extLst>
      <p:ext uri="{BB962C8B-B14F-4D97-AF65-F5344CB8AC3E}">
        <p14:creationId xmlns:p14="http://schemas.microsoft.com/office/powerpoint/2010/main" val="2703807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rPr>
              <a:t>N</a:t>
            </a:r>
          </a:p>
          <a:p>
            <a:pPr algn="ctr" eaLnBrk="1" fontAlgn="base" hangingPunct="1">
              <a:spcBef>
                <a:spcPct val="0"/>
              </a:spcBef>
              <a:spcAft>
                <a:spcPct val="0"/>
              </a:spcAft>
              <a:buFontTx/>
              <a:buNone/>
            </a:pPr>
            <a:r>
              <a:rPr lang="en-US" altLang="en-US" sz="1800">
                <a:solidFill>
                  <a:srgbClr val="000000"/>
                </a:solidFill>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rPr>
              <a:t>N</a:t>
            </a:r>
          </a:p>
          <a:p>
            <a:pPr algn="ctr" eaLnBrk="1" fontAlgn="base" hangingPunct="1">
              <a:spcBef>
                <a:spcPct val="0"/>
              </a:spcBef>
              <a:spcAft>
                <a:spcPct val="0"/>
              </a:spcAft>
              <a:buFontTx/>
              <a:buNone/>
            </a:pPr>
            <a:r>
              <a:rPr lang="en-US" altLang="en-US" sz="1800">
                <a:solidFill>
                  <a:srgbClr val="000000"/>
                </a:solidFill>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rPr>
              <a:t>N</a:t>
            </a:r>
          </a:p>
          <a:p>
            <a:pPr algn="ctr" eaLnBrk="1" fontAlgn="base" hangingPunct="1">
              <a:spcBef>
                <a:spcPct val="0"/>
              </a:spcBef>
              <a:spcAft>
                <a:spcPct val="0"/>
              </a:spcAft>
              <a:buFontTx/>
              <a:buNone/>
            </a:pPr>
            <a:r>
              <a:rPr lang="en-US" altLang="en-US" sz="1800">
                <a:solidFill>
                  <a:srgbClr val="000000"/>
                </a:solidFill>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solidFill>
                  <a:srgbClr val="000000"/>
                </a:solidFill>
              </a:rPr>
              <a:t>unacceptable</a:t>
            </a:r>
          </a:p>
          <a:p>
            <a:pPr algn="ctr" fontAlgn="base">
              <a:spcBef>
                <a:spcPct val="0"/>
              </a:spcBef>
              <a:spcAft>
                <a:spcPct val="0"/>
              </a:spcAft>
              <a:defRPr/>
            </a:pPr>
            <a:r>
              <a:rPr lang="en-US">
                <a:solidFill>
                  <a:srgbClr val="000000"/>
                </a:solidFill>
              </a:rPr>
              <a:t>damage</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solidFill>
                  <a:srgbClr val="000000"/>
                </a:solidFill>
              </a:rPr>
              <a:t>unacceptable</a:t>
            </a:r>
          </a:p>
          <a:p>
            <a:pPr algn="ctr" fontAlgn="base">
              <a:spcBef>
                <a:spcPct val="0"/>
              </a:spcBef>
              <a:spcAft>
                <a:spcPct val="0"/>
              </a:spcAft>
              <a:defRPr/>
            </a:pPr>
            <a:r>
              <a:rPr lang="en-US">
                <a:solidFill>
                  <a:srgbClr val="000000"/>
                </a:solidFill>
              </a:rPr>
              <a:t>read noise</a:t>
            </a:r>
          </a:p>
        </p:txBody>
      </p:sp>
    </p:spTree>
    <p:extLst>
      <p:ext uri="{BB962C8B-B14F-4D97-AF65-F5344CB8AC3E}">
        <p14:creationId xmlns:p14="http://schemas.microsoft.com/office/powerpoint/2010/main" val="4252218629"/>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p:txBody>
          <a:bodyPr>
            <a:normAutofit/>
          </a:bodyPr>
          <a:lstStyle/>
          <a:p>
            <a:r>
              <a:rPr lang="en-US" sz="3600" dirty="0" smtClean="0"/>
              <a:t>You only have a few small crystals?</a:t>
            </a:r>
          </a:p>
          <a:p>
            <a:pPr marL="0" indent="0">
              <a:buNone/>
            </a:pPr>
            <a:r>
              <a:rPr lang="en-US" sz="3600" dirty="0" smtClean="0"/>
              <a:t>    Should you:</a:t>
            </a:r>
          </a:p>
          <a:p>
            <a:pPr marL="914400" lvl="1" indent="-514350">
              <a:buFont typeface="+mj-lt"/>
              <a:buAutoNum type="alphaLcParenR"/>
            </a:pPr>
            <a:r>
              <a:rPr lang="en-US" dirty="0"/>
              <a:t>C</a:t>
            </a:r>
            <a:r>
              <a:rPr lang="en-US" dirty="0" smtClean="0"/>
              <a:t>ollect 360° from each?</a:t>
            </a:r>
          </a:p>
          <a:p>
            <a:pPr marL="914400" lvl="1" indent="-514350">
              <a:buFont typeface="+mj-lt"/>
              <a:buAutoNum type="alphaLcParenR"/>
            </a:pPr>
            <a:r>
              <a:rPr lang="en-US" dirty="0" smtClean="0"/>
              <a:t>Collect 10° from each at 36x exposure?</a:t>
            </a:r>
          </a:p>
          <a:p>
            <a:pPr marL="914400" lvl="1" indent="-514350">
              <a:buFont typeface="+mj-lt"/>
              <a:buAutoNum type="alphaLcParenR"/>
            </a:pPr>
            <a:r>
              <a:rPr lang="en-US" dirty="0" smtClean="0"/>
              <a:t>Glue 36 </a:t>
            </a:r>
            <a:r>
              <a:rPr lang="en-US" dirty="0" err="1" smtClean="0"/>
              <a:t>xtals</a:t>
            </a:r>
            <a:r>
              <a:rPr lang="en-US" dirty="0" smtClean="0"/>
              <a:t> together, then collect 360° ?</a:t>
            </a:r>
          </a:p>
          <a:p>
            <a:pPr marL="914400" lvl="1" indent="-514350">
              <a:buFont typeface="+mj-lt"/>
              <a:buAutoNum type="alphaLcParenR"/>
            </a:pPr>
            <a:r>
              <a:rPr lang="en-US" dirty="0" smtClean="0"/>
              <a:t>Glue together and do 12960° ?</a:t>
            </a:r>
          </a:p>
          <a:p>
            <a:pPr marL="914400" lvl="1" indent="-514350">
              <a:buFont typeface="+mj-lt"/>
              <a:buAutoNum type="alphaLcParenR"/>
            </a:pPr>
            <a:endParaRPr lang="en-US" dirty="0"/>
          </a:p>
          <a:p>
            <a:pPr marL="400050" lvl="1" indent="0">
              <a:buNone/>
            </a:pPr>
            <a:r>
              <a:rPr lang="en-US" sz="2400" dirty="0" smtClean="0"/>
              <a:t>http://bl1231.als.lbl.gov/~jamesh/dose_slice/results.html</a:t>
            </a:r>
            <a:endParaRPr lang="en-US" sz="2400" dirty="0"/>
          </a:p>
        </p:txBody>
      </p:sp>
      <p:sp>
        <p:nvSpPr>
          <p:cNvPr id="4" name="TextBox 3"/>
          <p:cNvSpPr txBox="1"/>
          <p:nvPr/>
        </p:nvSpPr>
        <p:spPr>
          <a:xfrm>
            <a:off x="224853" y="5986529"/>
            <a:ext cx="10946398" cy="707886"/>
          </a:xfrm>
          <a:prstGeom prst="rect">
            <a:avLst/>
          </a:prstGeom>
          <a:noFill/>
        </p:spPr>
        <p:txBody>
          <a:bodyPr wrap="square" rtlCol="0">
            <a:spAutoFit/>
          </a:bodyPr>
          <a:lstStyle/>
          <a:p>
            <a:pPr fontAlgn="base">
              <a:spcBef>
                <a:spcPct val="0"/>
              </a:spcBef>
              <a:spcAft>
                <a:spcPct val="0"/>
              </a:spcAft>
            </a:pPr>
            <a:r>
              <a:rPr lang="en-US" sz="4000" dirty="0">
                <a:solidFill>
                  <a:prstClr val="black"/>
                </a:solidFill>
              </a:rPr>
              <a:t>5 </a:t>
            </a:r>
            <a:r>
              <a:rPr lang="el-GR" sz="4000" dirty="0">
                <a:solidFill>
                  <a:prstClr val="black"/>
                </a:solidFill>
              </a:rPr>
              <a:t>μ</a:t>
            </a:r>
            <a:r>
              <a:rPr lang="en-US" sz="4000" dirty="0">
                <a:solidFill>
                  <a:prstClr val="black"/>
                </a:solidFill>
              </a:rPr>
              <a:t>m &amp; 1 </a:t>
            </a:r>
            <a:r>
              <a:rPr lang="en-US" sz="4000" dirty="0" err="1">
                <a:solidFill>
                  <a:prstClr val="black"/>
                </a:solidFill>
              </a:rPr>
              <a:t>MGy</a:t>
            </a:r>
            <a:r>
              <a:rPr lang="en-US" sz="4000" dirty="0">
                <a:solidFill>
                  <a:prstClr val="black"/>
                </a:solidFill>
              </a:rPr>
              <a:t> = 301,640,334 photons</a:t>
            </a:r>
            <a:endParaRPr lang="en-US" sz="4000" dirty="0">
              <a:solidFill>
                <a:prstClr val="black"/>
              </a:solidFill>
            </a:endParaRPr>
          </a:p>
        </p:txBody>
      </p:sp>
    </p:spTree>
    <p:extLst>
      <p:ext uri="{BB962C8B-B14F-4D97-AF65-F5344CB8AC3E}">
        <p14:creationId xmlns:p14="http://schemas.microsoft.com/office/powerpoint/2010/main" val="382207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09132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305086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ctrTitle"/>
          </p:nvPr>
        </p:nvSpPr>
        <p:spPr/>
        <p:txBody>
          <a:bodyPr/>
          <a:lstStyle/>
          <a:p>
            <a:pPr eaLnBrk="1" hangingPunct="1"/>
            <a:r>
              <a:rPr lang="en-US" altLang="en-US" smtClean="0"/>
              <a:t>Hot debate:</a:t>
            </a:r>
          </a:p>
        </p:txBody>
      </p:sp>
      <p:sp>
        <p:nvSpPr>
          <p:cNvPr id="362499" name="Rectangle 3"/>
          <p:cNvSpPr>
            <a:spLocks noGrp="1" noChangeArrowheads="1"/>
          </p:cNvSpPr>
          <p:nvPr>
            <p:ph type="subTitle" idx="1"/>
          </p:nvPr>
        </p:nvSpPr>
        <p:spPr/>
        <p:txBody>
          <a:bodyPr/>
          <a:lstStyle/>
          <a:p>
            <a:pPr eaLnBrk="1" hangingPunct="1"/>
            <a:r>
              <a:rPr lang="en-US" altLang="en-US" smtClean="0"/>
              <a:t>When a horse gallops, is there ever a moment where all four hooves leave the ground?</a:t>
            </a:r>
          </a:p>
        </p:txBody>
      </p:sp>
      <p:sp>
        <p:nvSpPr>
          <p:cNvPr id="362500" name="Text Box 4"/>
          <p:cNvSpPr txBox="1">
            <a:spLocks noChangeArrowheads="1"/>
          </p:cNvSpPr>
          <p:nvPr/>
        </p:nvSpPr>
        <p:spPr bwMode="auto">
          <a:xfrm>
            <a:off x="3040063" y="704850"/>
            <a:ext cx="314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6000">
                <a:solidFill>
                  <a:srgbClr val="000000"/>
                </a:solidFill>
                <a:cs typeface="Arial" charset="0"/>
              </a:rPr>
              <a:t>AD 1872</a:t>
            </a:r>
          </a:p>
        </p:txBody>
      </p:sp>
    </p:spTree>
    <p:extLst>
      <p:ext uri="{BB962C8B-B14F-4D97-AF65-F5344CB8AC3E}">
        <p14:creationId xmlns:p14="http://schemas.microsoft.com/office/powerpoint/2010/main" val="3806042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25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419615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3046383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2809562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570708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23599640"/>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13325" name="Chart" r:id="rId3" imgW="7105654" imgH="4905503" progId="MSGraph.Chart.8">
                  <p:embed followColorScheme="full"/>
                </p:oleObj>
              </mc:Choice>
              <mc:Fallback>
                <p:oleObj name="Chart" r:id="rId3" imgW="7105654" imgH="490550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Resolution </a:t>
            </a:r>
            <a:r>
              <a:rPr lang="en-US" altLang="en-US" sz="2800" b="1" dirty="0">
                <a:solidFill>
                  <a:prstClr val="black"/>
                </a:solidFill>
                <a:latin typeface="Arial" panose="020B0604020202020204" pitchFamily="34"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CC vs right answer</a:t>
            </a:r>
            <a:endParaRPr lang="en-US" altLang="en-US" sz="2800" b="1" dirty="0">
              <a:solidFill>
                <a:prstClr val="black"/>
              </a:solidFill>
              <a:latin typeface="Arial" panose="020B0604020202020204" pitchFamily="34" charset="0"/>
            </a:endParaRPr>
          </a:p>
        </p:txBody>
      </p:sp>
      <p:sp>
        <p:nvSpPr>
          <p:cNvPr id="5" name="TextBox 4"/>
          <p:cNvSpPr txBox="1"/>
          <p:nvPr/>
        </p:nvSpPr>
        <p:spPr>
          <a:xfrm>
            <a:off x="2235813" y="0"/>
            <a:ext cx="4834978" cy="707886"/>
          </a:xfrm>
          <a:prstGeom prst="rect">
            <a:avLst/>
          </a:prstGeom>
          <a:noFill/>
        </p:spPr>
        <p:txBody>
          <a:bodyPr wrap="none" rtlCol="0">
            <a:spAutoFit/>
          </a:bodyPr>
          <a:lstStyle/>
          <a:p>
            <a:r>
              <a:rPr lang="en-US" sz="4000" dirty="0">
                <a:solidFill>
                  <a:prstClr val="black"/>
                </a:solidFill>
              </a:rPr>
              <a:t>“true” resolution limit</a:t>
            </a:r>
            <a:endParaRPr lang="en-US" sz="4000" dirty="0">
              <a:solidFill>
                <a:prstClr val="black"/>
              </a:solidFill>
            </a:endParaRPr>
          </a:p>
        </p:txBody>
      </p:sp>
    </p:spTree>
    <p:extLst>
      <p:ext uri="{BB962C8B-B14F-4D97-AF65-F5344CB8AC3E}">
        <p14:creationId xmlns:p14="http://schemas.microsoft.com/office/powerpoint/2010/main" val="364762854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25188319"/>
              </p:ext>
            </p:extLst>
          </p:nvPr>
        </p:nvGraphicFramePr>
        <p:xfrm>
          <a:off x="214960" y="1351107"/>
          <a:ext cx="8624240" cy="4135293"/>
        </p:xfrm>
        <a:graphic>
          <a:graphicData uri="http://schemas.openxmlformats.org/drawingml/2006/table">
            <a:tbl>
              <a:tblPr/>
              <a:tblGrid>
                <a:gridCol w="2156060"/>
                <a:gridCol w="2156060"/>
                <a:gridCol w="2156060"/>
                <a:gridCol w="2156060"/>
              </a:tblGrid>
              <a:tr h="1378431">
                <a:tc gridSpan="4">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78431">
                <a:tc>
                  <a:txBody>
                    <a:bodyPr/>
                    <a:lstStyle/>
                    <a:p>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smtClean="0">
                          <a:latin typeface="Courier New" panose="02070309020205020404" pitchFamily="49" charset="0"/>
                          <a:cs typeface="Courier New" panose="02070309020205020404" pitchFamily="49" charset="0"/>
                        </a:rPr>
                        <a:t>Glue &amp; fine</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r>
                        <a:rPr lang="en-US" sz="2800" b="1" dirty="0">
                          <a:latin typeface="Courier New" panose="02070309020205020404" pitchFamily="49" charset="0"/>
                          <a:cs typeface="Courier New" panose="02070309020205020404" pitchFamily="49" charset="0"/>
                        </a:rPr>
                        <a:t>3.03874</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3.02970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ourier New" panose="02070309020205020404" pitchFamily="49" charset="0"/>
                          <a:cs typeface="Courier New" panose="02070309020205020404" pitchFamily="49" charset="0"/>
                        </a:rPr>
                        <a:t>3.0270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3.02948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pPr fontAlgn="base">
              <a:spcBef>
                <a:spcPct val="0"/>
              </a:spcBef>
              <a:spcAft>
                <a:spcPct val="0"/>
              </a:spcAft>
            </a:pPr>
            <a:r>
              <a:rPr lang="en-US" sz="4000" dirty="0">
                <a:solidFill>
                  <a:prstClr val="black"/>
                </a:solidFill>
                <a:latin typeface="Arial" charset="0"/>
              </a:rPr>
              <a:t>“true” resolution vs strategy</a:t>
            </a:r>
            <a:endParaRPr lang="en-US" sz="4000" dirty="0">
              <a:solidFill>
                <a:prstClr val="black"/>
              </a:solidFill>
              <a:latin typeface="Arial" charset="0"/>
            </a:endParaRPr>
          </a:p>
        </p:txBody>
      </p:sp>
      <p:sp>
        <p:nvSpPr>
          <p:cNvPr id="6" name="TextBox 5"/>
          <p:cNvSpPr txBox="1"/>
          <p:nvPr/>
        </p:nvSpPr>
        <p:spPr>
          <a:xfrm>
            <a:off x="2290293" y="5986529"/>
            <a:ext cx="5006499" cy="707886"/>
          </a:xfrm>
          <a:prstGeom prst="rect">
            <a:avLst/>
          </a:prstGeom>
          <a:noFill/>
        </p:spPr>
        <p:txBody>
          <a:bodyPr wrap="none" rtlCol="0">
            <a:spAutoFit/>
          </a:bodyPr>
          <a:lstStyle/>
          <a:p>
            <a:pPr fontAlgn="base">
              <a:spcBef>
                <a:spcPct val="0"/>
              </a:spcBef>
              <a:spcAft>
                <a:spcPct val="0"/>
              </a:spcAft>
            </a:pPr>
            <a:r>
              <a:rPr lang="en-US" sz="4000" dirty="0">
                <a:solidFill>
                  <a:prstClr val="black"/>
                </a:solidFill>
                <a:latin typeface="Arial" charset="0"/>
              </a:rPr>
              <a:t>301,640,334 photons</a:t>
            </a:r>
            <a:endParaRPr lang="en-US" sz="4000" dirty="0">
              <a:solidFill>
                <a:prstClr val="black"/>
              </a:solidFill>
              <a:latin typeface="Arial" charset="0"/>
            </a:endParaRPr>
          </a:p>
        </p:txBody>
      </p:sp>
    </p:spTree>
    <p:extLst>
      <p:ext uri="{BB962C8B-B14F-4D97-AF65-F5344CB8AC3E}">
        <p14:creationId xmlns:p14="http://schemas.microsoft.com/office/powerpoint/2010/main" val="4172446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7"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(faint </a:t>
            </a:r>
            <a:r>
              <a:rPr lang="en-US" altLang="en-US" sz="2800" dirty="0" smtClean="0"/>
              <a:t>spots on a CCD)</a:t>
            </a:r>
            <a:endParaRPr lang="en-US" altLang="en-US" sz="2800" dirty="0" smtClean="0"/>
          </a:p>
        </p:txBody>
      </p:sp>
      <p:sp>
        <p:nvSpPr>
          <p:cNvPr id="7782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aphicFrame>
        <p:nvGraphicFramePr>
          <p:cNvPr id="7782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48137"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783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i="1">
                <a:solidFill>
                  <a:srgbClr val="000000"/>
                </a:solidFill>
                <a:latin typeface="Times New Roman" pitchFamily="18" charset="0"/>
              </a:rPr>
              <a:t>t</a:t>
            </a:r>
            <a:r>
              <a:rPr lang="en-US" altLang="en-US" i="1" baseline="-25000">
                <a:solidFill>
                  <a:srgbClr val="000000"/>
                </a:solidFill>
                <a:latin typeface="Times New Roman" pitchFamily="18" charset="0"/>
              </a:rPr>
              <a:t>hr</a:t>
            </a:r>
            <a:r>
              <a:rPr lang="en-US" altLang="en-US" i="1">
                <a:solidFill>
                  <a:srgbClr val="000000"/>
                </a:solidFill>
                <a:latin typeface="Times New Roman" pitchFamily="18" charset="0"/>
              </a:rPr>
              <a:t> </a:t>
            </a:r>
            <a:r>
              <a:rPr lang="en-US" altLang="en-US">
                <a:solidFill>
                  <a:srgbClr val="000000"/>
                </a:solidFill>
                <a:latin typeface="Times New Roman" pitchFamily="18" charset="0"/>
              </a:rPr>
              <a:t>	Optimal exposure time for data set (s)</a:t>
            </a:r>
          </a:p>
          <a:p>
            <a:pPr eaLnBrk="1" fontAlgn="base" hangingPunct="1">
              <a:spcBef>
                <a:spcPct val="0"/>
              </a:spcBef>
              <a:spcAft>
                <a:spcPct val="0"/>
              </a:spcAft>
            </a:pPr>
            <a:r>
              <a:rPr lang="en-US" altLang="en-US" i="1">
                <a:solidFill>
                  <a:srgbClr val="000000"/>
                </a:solidFill>
                <a:latin typeface="Times New Roman" pitchFamily="18" charset="0"/>
              </a:rPr>
              <a:t>t</a:t>
            </a:r>
            <a:r>
              <a:rPr lang="en-US" altLang="en-US" i="1" baseline="-25000">
                <a:solidFill>
                  <a:srgbClr val="000000"/>
                </a:solidFill>
                <a:latin typeface="Times New Roman" pitchFamily="18" charset="0"/>
              </a:rPr>
              <a:t>ref</a:t>
            </a:r>
            <a:r>
              <a:rPr lang="en-US" altLang="en-US" i="1">
                <a:solidFill>
                  <a:srgbClr val="000000"/>
                </a:solidFill>
                <a:latin typeface="Times New Roman" pitchFamily="18" charset="0"/>
              </a:rPr>
              <a:t> </a:t>
            </a:r>
            <a:r>
              <a:rPr lang="en-US" altLang="en-US">
                <a:solidFill>
                  <a:srgbClr val="000000"/>
                </a:solidFill>
                <a:latin typeface="Times New Roman" pitchFamily="18" charset="0"/>
              </a:rPr>
              <a:t>	exposure time of reference image (s)</a:t>
            </a:r>
          </a:p>
          <a:p>
            <a:pPr eaLnBrk="1" fontAlgn="base" hangingPunct="1">
              <a:spcBef>
                <a:spcPct val="0"/>
              </a:spcBef>
              <a:spcAft>
                <a:spcPct val="0"/>
              </a:spcAft>
            </a:pPr>
            <a:r>
              <a:rPr lang="en-US" altLang="en-US" i="1">
                <a:solidFill>
                  <a:srgbClr val="000000"/>
                </a:solidFill>
                <a:latin typeface="Times New Roman" pitchFamily="18" charset="0"/>
              </a:rPr>
              <a:t>bg</a:t>
            </a:r>
            <a:r>
              <a:rPr lang="en-US" altLang="en-US" i="1" baseline="-25000">
                <a:solidFill>
                  <a:srgbClr val="000000"/>
                </a:solidFill>
                <a:latin typeface="Times New Roman" pitchFamily="18" charset="0"/>
              </a:rPr>
              <a:t>ref</a:t>
            </a:r>
            <a:r>
              <a:rPr lang="en-US" altLang="en-US" i="1">
                <a:solidFill>
                  <a:srgbClr val="000000"/>
                </a:solidFill>
                <a:latin typeface="Times New Roman" pitchFamily="18" charset="0"/>
              </a:rPr>
              <a:t> </a:t>
            </a:r>
            <a:r>
              <a:rPr lang="en-US" altLang="en-US">
                <a:solidFill>
                  <a:srgbClr val="000000"/>
                </a:solidFill>
                <a:latin typeface="Times New Roman" pitchFamily="18" charset="0"/>
              </a:rPr>
              <a:t>	background level near weak spots on </a:t>
            </a:r>
          </a:p>
          <a:p>
            <a:pPr eaLnBrk="1" fontAlgn="base" hangingPunct="1">
              <a:spcBef>
                <a:spcPct val="0"/>
              </a:spcBef>
              <a:spcAft>
                <a:spcPct val="0"/>
              </a:spcAft>
            </a:pPr>
            <a:r>
              <a:rPr lang="en-US" altLang="en-US">
                <a:solidFill>
                  <a:srgbClr val="000000"/>
                </a:solidFill>
                <a:latin typeface="Times New Roman" pitchFamily="18" charset="0"/>
              </a:rPr>
              <a:t>	reference image (ADU)</a:t>
            </a:r>
          </a:p>
          <a:p>
            <a:pPr eaLnBrk="1" fontAlgn="base" hangingPunct="1">
              <a:spcBef>
                <a:spcPct val="0"/>
              </a:spcBef>
              <a:spcAft>
                <a:spcPct val="0"/>
              </a:spcAft>
            </a:pPr>
            <a:r>
              <a:rPr lang="en-US" altLang="en-US" i="1">
                <a:solidFill>
                  <a:srgbClr val="000000"/>
                </a:solidFill>
                <a:latin typeface="Times New Roman" pitchFamily="18" charset="0"/>
              </a:rPr>
              <a:t>bg</a:t>
            </a:r>
            <a:r>
              <a:rPr lang="en-US" altLang="en-US" baseline="-25000">
                <a:solidFill>
                  <a:srgbClr val="000000"/>
                </a:solidFill>
                <a:latin typeface="Times New Roman" pitchFamily="18" charset="0"/>
              </a:rPr>
              <a:t>0</a:t>
            </a:r>
            <a:r>
              <a:rPr lang="en-US" altLang="en-US">
                <a:solidFill>
                  <a:srgbClr val="000000"/>
                </a:solidFill>
                <a:latin typeface="Times New Roman" pitchFamily="18" charset="0"/>
              </a:rPr>
              <a:t>	ADC offset of detector (ADU)</a:t>
            </a:r>
          </a:p>
          <a:p>
            <a:pPr eaLnBrk="1" fontAlgn="base" hangingPunct="1">
              <a:spcBef>
                <a:spcPct val="0"/>
              </a:spcBef>
              <a:spcAft>
                <a:spcPct val="0"/>
              </a:spcAft>
            </a:pPr>
            <a:r>
              <a:rPr lang="en-US" altLang="en-US" i="1">
                <a:solidFill>
                  <a:srgbClr val="000000"/>
                </a:solidFill>
                <a:latin typeface="Times New Roman" pitchFamily="18" charset="0"/>
              </a:rPr>
              <a:t>bg</a:t>
            </a:r>
            <a:r>
              <a:rPr lang="en-US" altLang="en-US" i="1" baseline="-25000">
                <a:solidFill>
                  <a:srgbClr val="000000"/>
                </a:solidFill>
                <a:latin typeface="Times New Roman" pitchFamily="18" charset="0"/>
              </a:rPr>
              <a:t>hr</a:t>
            </a:r>
            <a:r>
              <a:rPr lang="en-US" altLang="en-US">
                <a:solidFill>
                  <a:srgbClr val="000000"/>
                </a:solidFill>
                <a:latin typeface="Times New Roman" pitchFamily="18" charset="0"/>
              </a:rPr>
              <a:t>	optimal background level (via </a:t>
            </a:r>
            <a:r>
              <a:rPr lang="en-US" altLang="en-US" i="1">
                <a:solidFill>
                  <a:srgbClr val="000000"/>
                </a:solidFill>
                <a:latin typeface="Times New Roman" pitchFamily="18" charset="0"/>
              </a:rPr>
              <a:t>t</a:t>
            </a:r>
            <a:r>
              <a:rPr lang="en-US" altLang="en-US" i="1" baseline="-25000">
                <a:solidFill>
                  <a:srgbClr val="000000"/>
                </a:solidFill>
                <a:latin typeface="Times New Roman" pitchFamily="18" charset="0"/>
              </a:rPr>
              <a:t>hr</a:t>
            </a:r>
            <a:r>
              <a:rPr lang="en-US" altLang="en-US">
                <a:solidFill>
                  <a:srgbClr val="000000"/>
                </a:solidFill>
                <a:latin typeface="Times New Roman" pitchFamily="18" charset="0"/>
              </a:rPr>
              <a:t>)</a:t>
            </a:r>
            <a:endParaRPr lang="en-US" altLang="en-US" i="1" baseline="-25000">
              <a:solidFill>
                <a:srgbClr val="000000"/>
              </a:solidFill>
              <a:latin typeface="Times New Roman" pitchFamily="18" charset="0"/>
            </a:endParaRPr>
          </a:p>
          <a:p>
            <a:pPr eaLnBrk="1" fontAlgn="base" hangingPunct="1">
              <a:spcBef>
                <a:spcPct val="0"/>
              </a:spcBef>
              <a:spcAft>
                <a:spcPct val="0"/>
              </a:spcAft>
            </a:pPr>
            <a:r>
              <a:rPr lang="el-GR" altLang="en-US">
                <a:solidFill>
                  <a:srgbClr val="000000"/>
                </a:solidFill>
                <a:latin typeface="Times New Roman" pitchFamily="18" charset="0"/>
                <a:cs typeface="Times New Roman" pitchFamily="18" charset="0"/>
              </a:rPr>
              <a:t>σ</a:t>
            </a:r>
            <a:r>
              <a:rPr lang="en-US" altLang="en-US" baseline="-25000">
                <a:solidFill>
                  <a:srgbClr val="000000"/>
                </a:solidFill>
                <a:latin typeface="Times New Roman" pitchFamily="18" charset="0"/>
                <a:cs typeface="Arial" pitchFamily="34" charset="0"/>
              </a:rPr>
              <a:t>0</a:t>
            </a:r>
            <a:r>
              <a:rPr lang="en-US" altLang="en-US" i="1" baseline="-25000">
                <a:solidFill>
                  <a:srgbClr val="000000"/>
                </a:solidFill>
                <a:latin typeface="Times New Roman" pitchFamily="18" charset="0"/>
                <a:cs typeface="Arial" pitchFamily="34" charset="0"/>
              </a:rPr>
              <a:t>	</a:t>
            </a:r>
            <a:r>
              <a:rPr lang="en-US" altLang="en-US">
                <a:solidFill>
                  <a:srgbClr val="000000"/>
                </a:solidFill>
                <a:latin typeface="Times New Roman" pitchFamily="18" charset="0"/>
              </a:rPr>
              <a:t>rms read-out noise (ADU)</a:t>
            </a:r>
          </a:p>
          <a:p>
            <a:pPr eaLnBrk="1" fontAlgn="base" hangingPunct="1">
              <a:spcBef>
                <a:spcPct val="0"/>
              </a:spcBef>
              <a:spcAft>
                <a:spcPct val="0"/>
              </a:spcAft>
            </a:pPr>
            <a:r>
              <a:rPr lang="en-US" altLang="en-US" i="1">
                <a:solidFill>
                  <a:srgbClr val="000000"/>
                </a:solidFill>
                <a:latin typeface="Times New Roman" pitchFamily="18" charset="0"/>
              </a:rPr>
              <a:t>gain</a:t>
            </a:r>
            <a:r>
              <a:rPr lang="en-US" altLang="en-US">
                <a:solidFill>
                  <a:srgbClr val="000000"/>
                </a:solidFill>
                <a:latin typeface="Times New Roman" pitchFamily="18" charset="0"/>
              </a:rPr>
              <a:t>	ADU/photon</a:t>
            </a:r>
          </a:p>
          <a:p>
            <a:pPr eaLnBrk="1" fontAlgn="base" hangingPunct="1">
              <a:spcBef>
                <a:spcPct val="0"/>
              </a:spcBef>
              <a:spcAft>
                <a:spcPct val="0"/>
              </a:spcAft>
            </a:pPr>
            <a:r>
              <a:rPr lang="en-US" altLang="en-US" i="1">
                <a:solidFill>
                  <a:srgbClr val="000000"/>
                </a:solidFill>
                <a:latin typeface="Times New Roman" pitchFamily="18" charset="0"/>
              </a:rPr>
              <a:t>m</a:t>
            </a:r>
            <a:r>
              <a:rPr lang="en-US" altLang="en-US">
                <a:solidFill>
                  <a:srgbClr val="000000"/>
                </a:solidFill>
                <a:latin typeface="Times New Roman" pitchFamily="18"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7783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rPr>
                <a:t>adjust exposure</a:t>
              </a:r>
            </a:p>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rPr>
                <a:t>so this is ~100</a:t>
              </a:r>
            </a:p>
          </p:txBody>
        </p:sp>
        <p:sp>
          <p:nvSpPr>
            <p:cNvPr id="7783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586390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(faint spots on a PAD</a:t>
            </a:r>
            <a:r>
              <a:rPr lang="en-US" altLang="en-US" sz="2800" dirty="0" smtClean="0"/>
              <a:t>)</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1905729872"/>
              </p:ext>
            </p:extLst>
          </p:nvPr>
        </p:nvGraphicFramePr>
        <p:xfrm>
          <a:off x="3240088" y="2447925"/>
          <a:ext cx="2532062" cy="795338"/>
        </p:xfrm>
        <a:graphic>
          <a:graphicData uri="http://schemas.openxmlformats.org/presentationml/2006/ole">
            <mc:AlternateContent xmlns:mc="http://schemas.openxmlformats.org/markup-compatibility/2006">
              <mc:Choice xmlns:v="urn:schemas-microsoft-com:vml" Requires="v">
                <p:oleObj spid="_x0000_s12303" name="Equation" r:id="rId3" imgW="736560" imgH="228600" progId="Equation.3">
                  <p:embed/>
                </p:oleObj>
              </mc:Choice>
              <mc:Fallback>
                <p:oleObj name="Equation" r:id="rId3" imgW="736560" imgH="228600" progId="Equation.3">
                  <p:embed/>
                  <p:pic>
                    <p:nvPicPr>
                      <p:cNvPr id="0" name=""/>
                      <p:cNvPicPr>
                        <a:picLocks noChangeAspect="1" noChangeArrowheads="1"/>
                      </p:cNvPicPr>
                      <p:nvPr/>
                    </p:nvPicPr>
                    <p:blipFill>
                      <a:blip r:embed="rId4"/>
                      <a:srcRect/>
                      <a:stretch>
                        <a:fillRect/>
                      </a:stretch>
                    </p:blipFill>
                    <p:spPr bwMode="auto">
                      <a:xfrm>
                        <a:off x="3240088" y="2447925"/>
                        <a:ext cx="253206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733245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i="1" dirty="0" err="1">
                <a:solidFill>
                  <a:srgbClr val="000000"/>
                </a:solidFill>
                <a:latin typeface="Times New Roman" pitchFamily="18" charset="0"/>
                <a:cs typeface="Arial" pitchFamily="34" charset="0"/>
              </a:rPr>
              <a:t>t</a:t>
            </a:r>
            <a:r>
              <a:rPr lang="en-US" altLang="en-US" i="1" baseline="-25000" dirty="0" err="1">
                <a:solidFill>
                  <a:srgbClr val="000000"/>
                </a:solidFill>
                <a:latin typeface="Times New Roman" pitchFamily="18" charset="0"/>
                <a:cs typeface="Arial" pitchFamily="34" charset="0"/>
              </a:rPr>
              <a:t>hr</a:t>
            </a:r>
            <a:r>
              <a:rPr lang="en-US" altLang="en-US" i="1" dirty="0">
                <a:solidFill>
                  <a:srgbClr val="000000"/>
                </a:solidFill>
                <a:latin typeface="Times New Roman" pitchFamily="18" charset="0"/>
                <a:cs typeface="Arial" pitchFamily="34" charset="0"/>
              </a:rPr>
              <a:t> </a:t>
            </a:r>
            <a:r>
              <a:rPr lang="en-US" altLang="en-US" dirty="0">
                <a:solidFill>
                  <a:srgbClr val="000000"/>
                </a:solidFill>
                <a:latin typeface="Times New Roman" pitchFamily="18" charset="0"/>
                <a:cs typeface="Arial" pitchFamily="34" charset="0"/>
              </a:rPr>
              <a:t>	Optimal exposure time for data set (s)</a:t>
            </a:r>
          </a:p>
          <a:p>
            <a:pPr eaLnBrk="1" fontAlgn="base" hangingPunct="1">
              <a:spcBef>
                <a:spcPct val="0"/>
              </a:spcBef>
              <a:spcAft>
                <a:spcPct val="0"/>
              </a:spcAft>
              <a:buFontTx/>
              <a:buNone/>
            </a:pPr>
            <a:r>
              <a:rPr lang="en-US" altLang="en-US" i="1" dirty="0" err="1" smtClean="0">
                <a:solidFill>
                  <a:srgbClr val="000000"/>
                </a:solidFill>
                <a:latin typeface="Times New Roman" pitchFamily="18" charset="0"/>
                <a:cs typeface="Arial" pitchFamily="34" charset="0"/>
              </a:rPr>
              <a:t>t</a:t>
            </a:r>
            <a:r>
              <a:rPr lang="en-US" altLang="en-US" i="1" baseline="-25000" dirty="0" err="1" smtClean="0">
                <a:solidFill>
                  <a:srgbClr val="000000"/>
                </a:solidFill>
                <a:latin typeface="Times New Roman" pitchFamily="18" charset="0"/>
                <a:cs typeface="Arial" pitchFamily="34" charset="0"/>
              </a:rPr>
              <a:t>ro</a:t>
            </a:r>
            <a:r>
              <a:rPr lang="en-US" altLang="en-US" i="1" dirty="0" smtClean="0">
                <a:solidFill>
                  <a:srgbClr val="000000"/>
                </a:solidFill>
                <a:latin typeface="Times New Roman" pitchFamily="18" charset="0"/>
                <a:cs typeface="Arial" pitchFamily="34" charset="0"/>
              </a:rPr>
              <a:t> </a:t>
            </a:r>
            <a:r>
              <a:rPr lang="en-US" altLang="en-US" dirty="0">
                <a:solidFill>
                  <a:srgbClr val="000000"/>
                </a:solidFill>
                <a:latin typeface="Times New Roman" pitchFamily="18" charset="0"/>
                <a:cs typeface="Arial" pitchFamily="34" charset="0"/>
              </a:rPr>
              <a:t>	</a:t>
            </a:r>
            <a:r>
              <a:rPr lang="en-US" altLang="en-US" dirty="0" smtClean="0">
                <a:solidFill>
                  <a:srgbClr val="000000"/>
                </a:solidFill>
                <a:latin typeface="Times New Roman" pitchFamily="18" charset="0"/>
                <a:cs typeface="Arial" pitchFamily="34" charset="0"/>
              </a:rPr>
              <a:t>read-out time (s) </a:t>
            </a:r>
          </a:p>
          <a:p>
            <a:pPr eaLnBrk="1" fontAlgn="base" hangingPunct="1">
              <a:spcBef>
                <a:spcPct val="0"/>
              </a:spcBef>
              <a:spcAft>
                <a:spcPct val="0"/>
              </a:spcAft>
              <a:buFontTx/>
              <a:buNone/>
            </a:pPr>
            <a:r>
              <a:rPr lang="en-US" altLang="en-US" dirty="0">
                <a:solidFill>
                  <a:srgbClr val="000000"/>
                </a:solidFill>
                <a:latin typeface="Times New Roman" pitchFamily="18" charset="0"/>
                <a:cs typeface="Arial" pitchFamily="34" charset="0"/>
              </a:rPr>
              <a:t>	</a:t>
            </a:r>
            <a:r>
              <a:rPr lang="en-US" altLang="en-US" dirty="0" smtClean="0">
                <a:solidFill>
                  <a:srgbClr val="000000"/>
                </a:solidFill>
                <a:latin typeface="Times New Roman" pitchFamily="18" charset="0"/>
                <a:cs typeface="Arial" pitchFamily="34" charset="0"/>
              </a:rPr>
              <a:t>2.03 </a:t>
            </a:r>
            <a:r>
              <a:rPr lang="en-US" altLang="en-US" dirty="0" err="1" smtClean="0">
                <a:solidFill>
                  <a:srgbClr val="000000"/>
                </a:solidFill>
                <a:latin typeface="Times New Roman" pitchFamily="18" charset="0"/>
                <a:cs typeface="Arial" pitchFamily="34" charset="0"/>
              </a:rPr>
              <a:t>ms</a:t>
            </a:r>
            <a:r>
              <a:rPr lang="en-US" altLang="en-US" dirty="0" smtClean="0">
                <a:solidFill>
                  <a:srgbClr val="000000"/>
                </a:solidFill>
                <a:latin typeface="Times New Roman" pitchFamily="18" charset="0"/>
                <a:cs typeface="Arial" pitchFamily="34" charset="0"/>
              </a:rPr>
              <a:t> on PILATUS3 </a:t>
            </a:r>
            <a:r>
              <a:rPr lang="en-US" altLang="en-US" dirty="0">
                <a:solidFill>
                  <a:srgbClr val="000000"/>
                </a:solidFill>
                <a:latin typeface="Times New Roman" pitchFamily="18" charset="0"/>
                <a:cs typeface="Arial" pitchFamily="34" charset="0"/>
              </a:rPr>
              <a:t>S</a:t>
            </a:r>
            <a:endParaRPr lang="en-US" altLang="en-US" dirty="0" smtClean="0">
              <a:solidFill>
                <a:srgbClr val="000000"/>
              </a:solidFill>
              <a:latin typeface="Times New Roman" pitchFamily="18" charset="0"/>
              <a:cs typeface="Arial" pitchFamily="34" charset="0"/>
            </a:endParaRPr>
          </a:p>
          <a:p>
            <a:pPr eaLnBrk="1" fontAlgn="base" hangingPunct="1">
              <a:spcBef>
                <a:spcPct val="0"/>
              </a:spcBef>
              <a:spcAft>
                <a:spcPct val="0"/>
              </a:spcAft>
              <a:buFontTx/>
              <a:buNone/>
            </a:pPr>
            <a:r>
              <a:rPr lang="en-US" altLang="en-US" dirty="0">
                <a:solidFill>
                  <a:srgbClr val="000000"/>
                </a:solidFill>
                <a:latin typeface="Times New Roman" pitchFamily="18" charset="0"/>
                <a:cs typeface="Arial" pitchFamily="34" charset="0"/>
              </a:rPr>
              <a:t>	3</a:t>
            </a:r>
            <a:r>
              <a:rPr lang="en-US" altLang="en-US" dirty="0" smtClean="0">
                <a:solidFill>
                  <a:srgbClr val="000000"/>
                </a:solidFill>
                <a:latin typeface="Times New Roman" pitchFamily="18" charset="0"/>
                <a:cs typeface="Arial" pitchFamily="34" charset="0"/>
              </a:rPr>
              <a:t> </a:t>
            </a:r>
            <a:r>
              <a:rPr lang="el-GR" altLang="en-US" dirty="0" smtClean="0">
                <a:solidFill>
                  <a:srgbClr val="000000"/>
                </a:solidFill>
                <a:latin typeface="Times New Roman" pitchFamily="18" charset="0"/>
                <a:cs typeface="Arial" pitchFamily="34" charset="0"/>
              </a:rPr>
              <a:t>μ</a:t>
            </a:r>
            <a:r>
              <a:rPr lang="en-US" altLang="en-US" dirty="0" smtClean="0">
                <a:solidFill>
                  <a:srgbClr val="000000"/>
                </a:solidFill>
                <a:latin typeface="Times New Roman" pitchFamily="18" charset="0"/>
                <a:cs typeface="Arial" pitchFamily="34" charset="0"/>
              </a:rPr>
              <a:t>s on EIGER</a:t>
            </a:r>
            <a:endParaRPr lang="en-US" altLang="en-US" dirty="0">
              <a:solidFill>
                <a:srgbClr val="000000"/>
              </a:solidFill>
              <a:latin typeface="Times New Roman" pitchFamily="18" charset="0"/>
              <a:cs typeface="Arial" pitchFamily="34" charset="0"/>
            </a:endParaRPr>
          </a:p>
        </p:txBody>
      </p:sp>
    </p:spTree>
    <p:extLst>
      <p:ext uri="{BB962C8B-B14F-4D97-AF65-F5344CB8AC3E}">
        <p14:creationId xmlns:p14="http://schemas.microsoft.com/office/powerpoint/2010/main" val="712698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time</a:t>
            </a:r>
            <a:endParaRPr lang="en-US" altLang="en-US" sz="2800" b="1" dirty="0">
              <a:solidFill>
                <a:srgbClr val="000000"/>
              </a:solidFill>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intensity</a:t>
            </a:r>
            <a:endParaRPr lang="en-US" altLang="en-US" sz="2800" b="1" dirty="0">
              <a:solidFill>
                <a:srgbClr val="000000"/>
              </a:solidFill>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endParaRPr lang="en-US"/>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69724" y="1326524"/>
              <a:ext cx="1314784" cy="461665"/>
            </a:xfrm>
            <a:prstGeom prst="rect">
              <a:avLst/>
            </a:prstGeom>
            <a:noFill/>
          </p:spPr>
          <p:txBody>
            <a:bodyPr wrap="none" rtlCol="0">
              <a:spAutoFit/>
            </a:bodyPr>
            <a:lstStyle/>
            <a:p>
              <a:r>
                <a:rPr lang="en-US" sz="2400" b="1" dirty="0" smtClean="0">
                  <a:solidFill>
                    <a:srgbClr val="FF0000"/>
                  </a:solidFill>
                </a:rPr>
                <a:t>2.03 </a:t>
              </a:r>
              <a:r>
                <a:rPr lang="en-US" sz="2400" b="1" dirty="0" err="1" smtClean="0">
                  <a:solidFill>
                    <a:srgbClr val="FF0000"/>
                  </a:solidFill>
                </a:rPr>
                <a:t>ms</a:t>
              </a:r>
              <a:endParaRPr lang="en-US" sz="2400" b="1" dirty="0">
                <a:solidFill>
                  <a:srgbClr val="FF0000"/>
                </a:solidFill>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r>
              <a:rPr lang="en-US" altLang="en-US" sz="2800" dirty="0" smtClean="0"/>
              <a:t>)</a:t>
            </a:r>
          </a:p>
        </p:txBody>
      </p:sp>
    </p:spTree>
    <p:extLst>
      <p:ext uri="{BB962C8B-B14F-4D97-AF65-F5344CB8AC3E}">
        <p14:creationId xmlns:p14="http://schemas.microsoft.com/office/powerpoint/2010/main" val="1029681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time</a:t>
            </a:r>
            <a:endParaRPr lang="en-US" altLang="en-US" sz="2800" b="1" dirty="0">
              <a:solidFill>
                <a:srgbClr val="000000"/>
              </a:solidFill>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intensity</a:t>
            </a:r>
            <a:endParaRPr lang="en-US" altLang="en-US" sz="2800" b="1" dirty="0">
              <a:solidFill>
                <a:srgbClr val="000000"/>
              </a:solidFill>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endParaRPr lang="en-US"/>
          </a:p>
        </p:txBody>
      </p:sp>
      <p:grpSp>
        <p:nvGrpSpPr>
          <p:cNvPr id="4" name="Group 3"/>
          <p:cNvGrpSpPr/>
          <p:nvPr/>
        </p:nvGrpSpPr>
        <p:grpSpPr>
          <a:xfrm>
            <a:off x="4069724" y="1886739"/>
            <a:ext cx="1486304" cy="3953814"/>
            <a:chOff x="4069724" y="1326524"/>
            <a:chExt cx="148630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69724" y="1326524"/>
              <a:ext cx="1486304" cy="461665"/>
            </a:xfrm>
            <a:prstGeom prst="rect">
              <a:avLst/>
            </a:prstGeom>
            <a:noFill/>
          </p:spPr>
          <p:txBody>
            <a:bodyPr wrap="none" rtlCol="0">
              <a:spAutoFit/>
            </a:bodyPr>
            <a:lstStyle/>
            <a:p>
              <a:r>
                <a:rPr lang="en-US" sz="2400" b="1" dirty="0">
                  <a:solidFill>
                    <a:srgbClr val="FF0000"/>
                  </a:solidFill>
                </a:rPr>
                <a:t>0</a:t>
              </a:r>
              <a:r>
                <a:rPr lang="en-US" sz="2400" b="1" dirty="0" smtClean="0">
                  <a:solidFill>
                    <a:srgbClr val="FF0000"/>
                  </a:solidFill>
                </a:rPr>
                <a:t>.003 </a:t>
              </a:r>
              <a:r>
                <a:rPr lang="en-US" sz="2400" b="1" dirty="0" err="1" smtClean="0">
                  <a:solidFill>
                    <a:srgbClr val="FF0000"/>
                  </a:solidFill>
                </a:rPr>
                <a:t>ms</a:t>
              </a:r>
              <a:endParaRPr lang="en-US" sz="2400" b="1" dirty="0">
                <a:solidFill>
                  <a:srgbClr val="FF0000"/>
                </a:solidFill>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EIGER)</a:t>
            </a:r>
            <a:endParaRPr lang="en-US" altLang="en-US" sz="2800" dirty="0" smtClean="0"/>
          </a:p>
        </p:txBody>
      </p:sp>
    </p:spTree>
    <p:extLst>
      <p:ext uri="{BB962C8B-B14F-4D97-AF65-F5344CB8AC3E}">
        <p14:creationId xmlns:p14="http://schemas.microsoft.com/office/powerpoint/2010/main" val="7317798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55"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42009928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r>
              <a:rPr lang="en-US" altLang="en-US" sz="2800" dirty="0" smtClean="0"/>
              <a:t>)</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655452339"/>
              </p:ext>
            </p:extLst>
          </p:nvPr>
        </p:nvGraphicFramePr>
        <p:xfrm>
          <a:off x="3132138" y="2447925"/>
          <a:ext cx="2749550" cy="795338"/>
        </p:xfrm>
        <a:graphic>
          <a:graphicData uri="http://schemas.openxmlformats.org/presentationml/2006/ole">
            <mc:AlternateContent xmlns:mc="http://schemas.openxmlformats.org/markup-compatibility/2006">
              <mc:Choice xmlns:v="urn:schemas-microsoft-com:vml" Requires="v">
                <p:oleObj spid="_x0000_s49163" name="Equation" r:id="rId3" imgW="799920" imgH="228600" progId="Equation.3">
                  <p:embed/>
                </p:oleObj>
              </mc:Choice>
              <mc:Fallback>
                <p:oleObj name="Equation" r:id="rId3" imgW="799920" imgH="228600" progId="Equation.3">
                  <p:embed/>
                  <p:pic>
                    <p:nvPicPr>
                      <p:cNvPr id="0" name=""/>
                      <p:cNvPicPr>
                        <a:picLocks noChangeAspect="1" noChangeArrowheads="1"/>
                      </p:cNvPicPr>
                      <p:nvPr/>
                    </p:nvPicPr>
                    <p:blipFill>
                      <a:blip r:embed="rId4"/>
                      <a:srcRect/>
                      <a:stretch>
                        <a:fillRect/>
                      </a:stretch>
                    </p:blipFill>
                    <p:spPr bwMode="auto">
                      <a:xfrm>
                        <a:off x="3132138" y="2447925"/>
                        <a:ext cx="27495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40564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i="1" dirty="0" err="1">
                <a:solidFill>
                  <a:srgbClr val="000000"/>
                </a:solidFill>
                <a:latin typeface="Times New Roman" pitchFamily="18" charset="0"/>
                <a:cs typeface="Arial" pitchFamily="34" charset="0"/>
              </a:rPr>
              <a:t>t</a:t>
            </a:r>
            <a:r>
              <a:rPr lang="en-US" altLang="en-US" i="1" baseline="-25000" dirty="0" err="1">
                <a:solidFill>
                  <a:srgbClr val="000000"/>
                </a:solidFill>
                <a:latin typeface="Times New Roman" pitchFamily="18" charset="0"/>
                <a:cs typeface="Arial" pitchFamily="34" charset="0"/>
              </a:rPr>
              <a:t>hr</a:t>
            </a:r>
            <a:r>
              <a:rPr lang="en-US" altLang="en-US" i="1" dirty="0">
                <a:solidFill>
                  <a:srgbClr val="000000"/>
                </a:solidFill>
                <a:latin typeface="Times New Roman" pitchFamily="18" charset="0"/>
                <a:cs typeface="Arial" pitchFamily="34" charset="0"/>
              </a:rPr>
              <a:t> </a:t>
            </a:r>
            <a:r>
              <a:rPr lang="en-US" altLang="en-US" dirty="0">
                <a:solidFill>
                  <a:srgbClr val="000000"/>
                </a:solidFill>
                <a:latin typeface="Times New Roman" pitchFamily="18" charset="0"/>
                <a:cs typeface="Arial" pitchFamily="34" charset="0"/>
              </a:rPr>
              <a:t>	Optimal exposure time </a:t>
            </a:r>
            <a:r>
              <a:rPr lang="en-US" altLang="en-US" dirty="0" smtClean="0">
                <a:solidFill>
                  <a:srgbClr val="000000"/>
                </a:solidFill>
                <a:latin typeface="Times New Roman" pitchFamily="18" charset="0"/>
                <a:cs typeface="Arial" pitchFamily="34" charset="0"/>
              </a:rPr>
              <a:t>(</a:t>
            </a:r>
            <a:r>
              <a:rPr lang="en-US" altLang="en-US" dirty="0">
                <a:solidFill>
                  <a:srgbClr val="000000"/>
                </a:solidFill>
                <a:latin typeface="Times New Roman" pitchFamily="18" charset="0"/>
                <a:cs typeface="Arial" pitchFamily="34" charset="0"/>
              </a:rPr>
              <a:t>s)</a:t>
            </a:r>
          </a:p>
          <a:p>
            <a:pPr eaLnBrk="1" fontAlgn="base" hangingPunct="1">
              <a:spcBef>
                <a:spcPct val="0"/>
              </a:spcBef>
              <a:spcAft>
                <a:spcPct val="0"/>
              </a:spcAft>
              <a:buFontTx/>
              <a:buNone/>
            </a:pPr>
            <a:r>
              <a:rPr lang="en-US" altLang="en-US" i="1" dirty="0" err="1" smtClean="0">
                <a:solidFill>
                  <a:srgbClr val="000000"/>
                </a:solidFill>
                <a:latin typeface="Times New Roman" pitchFamily="18" charset="0"/>
                <a:cs typeface="Arial" pitchFamily="34" charset="0"/>
              </a:rPr>
              <a:t>t</a:t>
            </a:r>
            <a:r>
              <a:rPr lang="en-US" altLang="en-US" i="1" baseline="-25000" dirty="0" err="1" smtClean="0">
                <a:solidFill>
                  <a:srgbClr val="000000"/>
                </a:solidFill>
                <a:latin typeface="Times New Roman" pitchFamily="18" charset="0"/>
                <a:cs typeface="Arial" pitchFamily="34" charset="0"/>
              </a:rPr>
              <a:t>ro</a:t>
            </a:r>
            <a:r>
              <a:rPr lang="en-US" altLang="en-US" i="1" dirty="0" smtClean="0">
                <a:solidFill>
                  <a:srgbClr val="000000"/>
                </a:solidFill>
                <a:latin typeface="Times New Roman" pitchFamily="18" charset="0"/>
                <a:cs typeface="Arial" pitchFamily="34" charset="0"/>
              </a:rPr>
              <a:t> </a:t>
            </a:r>
            <a:r>
              <a:rPr lang="en-US" altLang="en-US" dirty="0">
                <a:solidFill>
                  <a:srgbClr val="000000"/>
                </a:solidFill>
                <a:latin typeface="Times New Roman" pitchFamily="18" charset="0"/>
                <a:cs typeface="Arial" pitchFamily="34" charset="0"/>
              </a:rPr>
              <a:t>	</a:t>
            </a:r>
            <a:r>
              <a:rPr lang="en-US" altLang="en-US" dirty="0" smtClean="0">
                <a:solidFill>
                  <a:srgbClr val="000000"/>
                </a:solidFill>
                <a:latin typeface="Times New Roman" pitchFamily="18" charset="0"/>
                <a:cs typeface="Arial" pitchFamily="34" charset="0"/>
              </a:rPr>
              <a:t>read-out time (s) </a:t>
            </a:r>
          </a:p>
          <a:p>
            <a:pPr eaLnBrk="1" fontAlgn="base" hangingPunct="1">
              <a:spcBef>
                <a:spcPct val="0"/>
              </a:spcBef>
              <a:spcAft>
                <a:spcPct val="0"/>
              </a:spcAft>
              <a:buFontTx/>
              <a:buNone/>
            </a:pPr>
            <a:r>
              <a:rPr lang="en-US" altLang="en-US" dirty="0">
                <a:solidFill>
                  <a:srgbClr val="000000"/>
                </a:solidFill>
                <a:latin typeface="Times New Roman" pitchFamily="18" charset="0"/>
                <a:cs typeface="Arial" pitchFamily="34" charset="0"/>
              </a:rPr>
              <a:t>	</a:t>
            </a:r>
            <a:r>
              <a:rPr lang="en-US" altLang="en-US" dirty="0" smtClean="0">
                <a:solidFill>
                  <a:srgbClr val="000000"/>
                </a:solidFill>
                <a:latin typeface="Times New Roman" pitchFamily="18" charset="0"/>
                <a:cs typeface="Arial" pitchFamily="34" charset="0"/>
              </a:rPr>
              <a:t>2.03 </a:t>
            </a:r>
            <a:r>
              <a:rPr lang="en-US" altLang="en-US" dirty="0" err="1" smtClean="0">
                <a:solidFill>
                  <a:srgbClr val="000000"/>
                </a:solidFill>
                <a:latin typeface="Times New Roman" pitchFamily="18" charset="0"/>
                <a:cs typeface="Arial" pitchFamily="34" charset="0"/>
              </a:rPr>
              <a:t>ms</a:t>
            </a:r>
            <a:r>
              <a:rPr lang="en-US" altLang="en-US" dirty="0" smtClean="0">
                <a:solidFill>
                  <a:srgbClr val="000000"/>
                </a:solidFill>
                <a:latin typeface="Times New Roman" pitchFamily="18" charset="0"/>
                <a:cs typeface="Arial" pitchFamily="34" charset="0"/>
              </a:rPr>
              <a:t> on PILATUS3 </a:t>
            </a:r>
            <a:r>
              <a:rPr lang="en-US" altLang="en-US" dirty="0">
                <a:solidFill>
                  <a:srgbClr val="000000"/>
                </a:solidFill>
                <a:latin typeface="Times New Roman" pitchFamily="18" charset="0"/>
                <a:cs typeface="Arial" pitchFamily="34" charset="0"/>
              </a:rPr>
              <a:t>S</a:t>
            </a:r>
            <a:endParaRPr lang="en-US" altLang="en-US" dirty="0" smtClean="0">
              <a:solidFill>
                <a:srgbClr val="000000"/>
              </a:solidFill>
              <a:latin typeface="Times New Roman" pitchFamily="18" charset="0"/>
              <a:cs typeface="Arial" pitchFamily="34" charset="0"/>
            </a:endParaRPr>
          </a:p>
          <a:p>
            <a:pPr eaLnBrk="1" fontAlgn="base" hangingPunct="1">
              <a:spcBef>
                <a:spcPct val="0"/>
              </a:spcBef>
              <a:spcAft>
                <a:spcPct val="0"/>
              </a:spcAft>
              <a:buFontTx/>
              <a:buNone/>
            </a:pPr>
            <a:r>
              <a:rPr lang="en-US" altLang="en-US" dirty="0">
                <a:solidFill>
                  <a:srgbClr val="000000"/>
                </a:solidFill>
                <a:latin typeface="Times New Roman" pitchFamily="18" charset="0"/>
                <a:cs typeface="Arial" pitchFamily="34" charset="0"/>
              </a:rPr>
              <a:t>	3</a:t>
            </a:r>
            <a:r>
              <a:rPr lang="en-US" altLang="en-US" dirty="0" smtClean="0">
                <a:solidFill>
                  <a:srgbClr val="000000"/>
                </a:solidFill>
                <a:latin typeface="Times New Roman" pitchFamily="18" charset="0"/>
                <a:cs typeface="Arial" pitchFamily="34" charset="0"/>
              </a:rPr>
              <a:t> </a:t>
            </a:r>
            <a:r>
              <a:rPr lang="el-GR" altLang="en-US" dirty="0" smtClean="0">
                <a:solidFill>
                  <a:srgbClr val="000000"/>
                </a:solidFill>
                <a:latin typeface="Times New Roman" pitchFamily="18" charset="0"/>
                <a:cs typeface="Arial" pitchFamily="34" charset="0"/>
              </a:rPr>
              <a:t>μ</a:t>
            </a:r>
            <a:r>
              <a:rPr lang="en-US" altLang="en-US" dirty="0" smtClean="0">
                <a:solidFill>
                  <a:srgbClr val="000000"/>
                </a:solidFill>
                <a:latin typeface="Times New Roman" pitchFamily="18" charset="0"/>
                <a:cs typeface="Arial" pitchFamily="34" charset="0"/>
              </a:rPr>
              <a:t>s on EIGER</a:t>
            </a:r>
            <a:endParaRPr lang="en-US" altLang="en-US" dirty="0">
              <a:solidFill>
                <a:srgbClr val="000000"/>
              </a:solidFill>
              <a:latin typeface="Times New Roman" pitchFamily="18" charset="0"/>
              <a:cs typeface="Arial" pitchFamily="34" charset="0"/>
            </a:endParaRPr>
          </a:p>
        </p:txBody>
      </p:sp>
      <p:sp>
        <p:nvSpPr>
          <p:cNvPr id="2" name="TextBox 1"/>
          <p:cNvSpPr txBox="1"/>
          <p:nvPr/>
        </p:nvSpPr>
        <p:spPr>
          <a:xfrm>
            <a:off x="6019800" y="3200400"/>
            <a:ext cx="2874505" cy="1815882"/>
          </a:xfrm>
          <a:prstGeom prst="rect">
            <a:avLst/>
          </a:prstGeom>
          <a:noFill/>
        </p:spPr>
        <p:txBody>
          <a:bodyPr wrap="none" rtlCol="0">
            <a:spAutoFit/>
          </a:bodyPr>
          <a:lstStyle/>
          <a:p>
            <a:r>
              <a:rPr lang="en-US" sz="2800" b="1" dirty="0" smtClean="0"/>
              <a:t>PILATUS</a:t>
            </a:r>
          </a:p>
          <a:p>
            <a:r>
              <a:rPr lang="en-US" sz="2800" b="1" dirty="0" smtClean="0">
                <a:solidFill>
                  <a:srgbClr val="FF0000"/>
                </a:solidFill>
              </a:rPr>
              <a:t>&gt;0.2 s/frame</a:t>
            </a:r>
          </a:p>
          <a:p>
            <a:r>
              <a:rPr lang="en-US" sz="2800" b="1" dirty="0" smtClean="0"/>
              <a:t>EIGER</a:t>
            </a:r>
          </a:p>
          <a:p>
            <a:r>
              <a:rPr lang="en-US" sz="2800" b="1" dirty="0" smtClean="0">
                <a:solidFill>
                  <a:srgbClr val="FF0000"/>
                </a:solidFill>
              </a:rPr>
              <a:t>&gt;0.0003 s/frame</a:t>
            </a:r>
          </a:p>
        </p:txBody>
      </p:sp>
      <p:sp>
        <p:nvSpPr>
          <p:cNvPr id="7" name="TextBox 6"/>
          <p:cNvSpPr txBox="1"/>
          <p:nvPr/>
        </p:nvSpPr>
        <p:spPr>
          <a:xfrm>
            <a:off x="6096000" y="5105400"/>
            <a:ext cx="2874505" cy="954107"/>
          </a:xfrm>
          <a:prstGeom prst="rect">
            <a:avLst/>
          </a:prstGeom>
          <a:noFill/>
        </p:spPr>
        <p:txBody>
          <a:bodyPr wrap="none" rtlCol="0">
            <a:spAutoFit/>
          </a:bodyPr>
          <a:lstStyle/>
          <a:p>
            <a:r>
              <a:rPr lang="en-US" sz="2800" b="1" dirty="0" smtClean="0"/>
              <a:t>= 20,000 frames</a:t>
            </a:r>
            <a:endParaRPr lang="en-US" sz="2800" b="1" dirty="0"/>
          </a:p>
          <a:p>
            <a:r>
              <a:rPr lang="en-US" sz="2800" b="1" dirty="0" smtClean="0"/>
              <a:t>350 GB/dataset</a:t>
            </a:r>
          </a:p>
        </p:txBody>
      </p:sp>
      <p:sp>
        <p:nvSpPr>
          <p:cNvPr id="8" name="TextBox 7"/>
          <p:cNvSpPr txBox="1"/>
          <p:nvPr/>
        </p:nvSpPr>
        <p:spPr>
          <a:xfrm>
            <a:off x="6400800" y="6096000"/>
            <a:ext cx="2125325" cy="523220"/>
          </a:xfrm>
          <a:prstGeom prst="rect">
            <a:avLst/>
          </a:prstGeom>
          <a:noFill/>
        </p:spPr>
        <p:txBody>
          <a:bodyPr wrap="none" rtlCol="0">
            <a:spAutoFit/>
          </a:bodyPr>
          <a:lstStyle/>
          <a:p>
            <a:r>
              <a:rPr lang="en-US" sz="2800" b="1" dirty="0" smtClean="0">
                <a:solidFill>
                  <a:srgbClr val="C00000"/>
                </a:solidFill>
              </a:rPr>
              <a:t>11 seconds</a:t>
            </a:r>
          </a:p>
        </p:txBody>
      </p:sp>
    </p:spTree>
    <p:extLst>
      <p:ext uri="{BB962C8B-B14F-4D97-AF65-F5344CB8AC3E}">
        <p14:creationId xmlns:p14="http://schemas.microsoft.com/office/powerpoint/2010/main" val="19294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rPr>
              <a:t>Holton &amp; Frankel (2010) </a:t>
            </a:r>
            <a:r>
              <a:rPr lang="en-US" altLang="en-US" sz="1800" i="1" dirty="0" err="1">
                <a:solidFill>
                  <a:srgbClr val="000000"/>
                </a:solidFill>
              </a:rPr>
              <a:t>Acta</a:t>
            </a:r>
            <a:r>
              <a:rPr lang="en-US" altLang="en-US" sz="1800" i="1" dirty="0">
                <a:solidFill>
                  <a:srgbClr val="000000"/>
                </a:solidFill>
              </a:rPr>
              <a:t> D</a:t>
            </a:r>
            <a:r>
              <a:rPr lang="en-US" altLang="en-US" sz="1800" dirty="0">
                <a:solidFill>
                  <a:srgbClr val="000000"/>
                </a:solidFill>
              </a:rPr>
              <a:t> </a:t>
            </a:r>
            <a:r>
              <a:rPr lang="en-US" altLang="en-US" sz="1800" b="1" dirty="0">
                <a:solidFill>
                  <a:srgbClr val="000000"/>
                </a:solidFill>
              </a:rPr>
              <a:t>66</a:t>
            </a:r>
            <a:r>
              <a:rPr lang="en-US" altLang="en-US" sz="1800" dirty="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716682"/>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dirty="0">
                <a:solidFill>
                  <a:srgbClr val="000000"/>
                </a:solidFill>
                <a:cs typeface="Arial" panose="020B0604020202020204" pitchFamily="34" charset="0"/>
              </a:rPr>
              <a:t>Where:</a:t>
            </a:r>
          </a:p>
          <a:p>
            <a:pPr eaLnBrk="1" fontAlgn="base" hangingPunct="1">
              <a:spcBef>
                <a:spcPct val="0"/>
              </a:spcBef>
              <a:spcAft>
                <a:spcPct val="0"/>
              </a:spcAft>
              <a:buFontTx/>
              <a:buNone/>
            </a:pP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I</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i="1" baseline="-30000" dirty="0">
                <a:solidFill>
                  <a:srgbClr val="000000"/>
                </a:solidFill>
                <a:cs typeface="Times New Roman" pitchFamily="18" charset="0"/>
              </a:rPr>
              <a:t>DL</a:t>
            </a:r>
            <a:r>
              <a:rPr lang="en-US" altLang="en-US" sz="1200" dirty="0">
                <a:solidFill>
                  <a:srgbClr val="000000"/>
                </a:solidFill>
                <a:cs typeface="Times New Roman" pitchFamily="18" charset="0"/>
              </a:rPr>
              <a:t>	- average damage-limited intensity (photons/</a:t>
            </a:r>
            <a:r>
              <a:rPr lang="en-US" altLang="en-US" sz="1200" dirty="0" err="1">
                <a:solidFill>
                  <a:srgbClr val="000000"/>
                </a:solidFill>
                <a:cs typeface="Times New Roman" pitchFamily="18" charset="0"/>
              </a:rPr>
              <a:t>hkl</a:t>
            </a:r>
            <a:r>
              <a:rPr lang="en-US" altLang="en-US" sz="1200" dirty="0">
                <a:solidFill>
                  <a:srgbClr val="000000"/>
                </a:solidFill>
                <a:cs typeface="Times New Roman" pitchFamily="18" charset="0"/>
              </a:rPr>
              <a:t>) at a given resolution</a:t>
            </a:r>
          </a:p>
          <a:p>
            <a:pPr eaLnBrk="1" fontAlgn="base" hangingPunct="1">
              <a:spcBef>
                <a:spcPct val="0"/>
              </a:spcBef>
              <a:spcAft>
                <a:spcPct val="0"/>
              </a:spcAft>
              <a:buFontTx/>
              <a:buNone/>
            </a:pPr>
            <a:r>
              <a:rPr lang="en-US" altLang="en-US" sz="1200" dirty="0">
                <a:solidFill>
                  <a:srgbClr val="000000"/>
                </a:solidFill>
                <a:cs typeface="Times New Roman" pitchFamily="18" charset="0"/>
              </a:rPr>
              <a:t>10</a:t>
            </a:r>
            <a:r>
              <a:rPr lang="en-US" altLang="en-US" sz="1200" baseline="30000" dirty="0">
                <a:solidFill>
                  <a:srgbClr val="000000"/>
                </a:solidFill>
                <a:cs typeface="Times New Roman" pitchFamily="18" charset="0"/>
              </a:rPr>
              <a:t>5</a:t>
            </a:r>
            <a:r>
              <a:rPr lang="en-US" altLang="en-US" sz="1200" dirty="0">
                <a:solidFill>
                  <a:srgbClr val="000000"/>
                </a:solidFill>
                <a:cs typeface="Times New Roman" pitchFamily="18" charset="0"/>
              </a:rPr>
              <a:t>	- converting </a:t>
            </a: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from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 to m, </a:t>
            </a: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from m to Å, </a:t>
            </a: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from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to kg/m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and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 to </a:t>
            </a:r>
            <a:r>
              <a:rPr lang="en-US" altLang="en-US" sz="1200" dirty="0" err="1">
                <a:solidFill>
                  <a:srgbClr val="000000"/>
                </a:solidFill>
                <a:cs typeface="Times New Roman" pitchFamily="18" charset="0"/>
              </a:rPr>
              <a:t>Gy</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 classical electron radius (2.818 x 10</a:t>
            </a:r>
            <a:r>
              <a:rPr lang="en-US" altLang="en-US" sz="1200" baseline="30000" dirty="0">
                <a:solidFill>
                  <a:srgbClr val="000000"/>
                </a:solidFill>
                <a:cs typeface="Times New Roman" pitchFamily="18" charset="0"/>
              </a:rPr>
              <a:t>-15</a:t>
            </a:r>
            <a:r>
              <a:rPr lang="en-US" altLang="en-US" sz="1200" dirty="0">
                <a:solidFill>
                  <a:srgbClr val="000000"/>
                </a:solidFill>
                <a:cs typeface="Times New Roman" pitchFamily="18" charset="0"/>
              </a:rPr>
              <a:t> m/electron)</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h</a:t>
            </a:r>
            <a:r>
              <a:rPr lang="fr-FR" altLang="en-US" sz="1200" dirty="0">
                <a:solidFill>
                  <a:srgbClr val="000000"/>
                </a:solidFill>
                <a:cs typeface="Times New Roman" pitchFamily="18" charset="0"/>
              </a:rPr>
              <a:t>	- </a:t>
            </a:r>
            <a:r>
              <a:rPr lang="fr-FR" altLang="en-US" sz="1200" dirty="0" err="1">
                <a:solidFill>
                  <a:srgbClr val="000000"/>
                </a:solidFill>
                <a:cs typeface="Times New Roman" pitchFamily="18" charset="0"/>
              </a:rPr>
              <a:t>Planck’s</a:t>
            </a:r>
            <a:r>
              <a:rPr lang="fr-FR" altLang="en-US" sz="1200" dirty="0">
                <a:solidFill>
                  <a:srgbClr val="000000"/>
                </a:solidFill>
                <a:cs typeface="Times New Roman" pitchFamily="18" charset="0"/>
              </a:rPr>
              <a:t> constant (6.626 x 10</a:t>
            </a:r>
            <a:r>
              <a:rPr lang="fr-FR" altLang="en-US" sz="1200" baseline="30000" dirty="0">
                <a:solidFill>
                  <a:srgbClr val="000000"/>
                </a:solidFill>
                <a:cs typeface="Times New Roman" pitchFamily="18" charset="0"/>
              </a:rPr>
              <a:t>-34</a:t>
            </a:r>
            <a:r>
              <a:rPr lang="fr-FR" altLang="en-US" sz="1200" dirty="0">
                <a:solidFill>
                  <a:srgbClr val="000000"/>
                </a:solidFill>
                <a:cs typeface="Times New Roman" pitchFamily="18" charset="0"/>
              </a:rPr>
              <a:t> </a:t>
            </a:r>
            <a:r>
              <a:rPr lang="fr-FR" altLang="en-US" sz="1200" dirty="0" err="1">
                <a:solidFill>
                  <a:srgbClr val="000000"/>
                </a:solidFill>
                <a:cs typeface="Times New Roman" pitchFamily="18" charset="0"/>
              </a:rPr>
              <a:t>J∙s</a:t>
            </a:r>
            <a:r>
              <a:rPr lang="fr-FR"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c</a:t>
            </a:r>
            <a:r>
              <a:rPr lang="en-US" altLang="en-US" sz="1200" dirty="0">
                <a:solidFill>
                  <a:srgbClr val="000000"/>
                </a:solidFill>
                <a:cs typeface="Times New Roman" pitchFamily="18" charset="0"/>
              </a:rPr>
              <a:t>	- speed of light (299792458 m/s)</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decayed</a:t>
            </a:r>
            <a:r>
              <a:rPr lang="en-US" altLang="en-US" sz="1200" dirty="0">
                <a:solidFill>
                  <a:srgbClr val="000000"/>
                </a:solidFill>
                <a:cs typeface="Times New Roman" pitchFamily="18" charset="0"/>
              </a:rPr>
              <a:t>	- fractional progress toward completely faded spots at end of data set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 density of crystal (~1.2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 radius of the spherical crystal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λ</a:t>
            </a:r>
            <a:r>
              <a:rPr lang="en-US" altLang="en-US" sz="1200" dirty="0">
                <a:solidFill>
                  <a:srgbClr val="000000"/>
                </a:solidFill>
                <a:cs typeface="Times New Roman" pitchFamily="18" charset="0"/>
              </a:rPr>
              <a:t>	- X-ray wavelength (Å)</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NH</a:t>
            </a:r>
            <a:r>
              <a:rPr lang="en-US" altLang="en-US" sz="1200" dirty="0">
                <a:solidFill>
                  <a:srgbClr val="000000"/>
                </a:solidFill>
                <a:cs typeface="Times New Roman" pitchFamily="18" charset="0"/>
              </a:rPr>
              <a:t>	- the Nave &amp; Hill (2005) dose capture fraction (1 for large crystals)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n</a:t>
            </a:r>
            <a:r>
              <a:rPr lang="en-US" altLang="en-US" sz="1200" i="1" baseline="-30000" dirty="0" err="1">
                <a:solidFill>
                  <a:srgbClr val="000000"/>
                </a:solidFill>
                <a:cs typeface="Times New Roman" pitchFamily="18" charset="0"/>
              </a:rPr>
              <a:t>ASU</a:t>
            </a:r>
            <a:r>
              <a:rPr lang="en-US" altLang="en-US" sz="1200" dirty="0">
                <a:solidFill>
                  <a:srgbClr val="000000"/>
                </a:solidFill>
                <a:cs typeface="Times New Roman" pitchFamily="18" charset="0"/>
              </a:rPr>
              <a:t>	- number of proteins in the asymmetric unit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M</a:t>
            </a:r>
            <a:r>
              <a:rPr lang="en-US" altLang="en-US" sz="1200" i="1" baseline="-30000" dirty="0" err="1">
                <a:solidFill>
                  <a:srgbClr val="000000"/>
                </a:solidFill>
                <a:cs typeface="Times New Roman" pitchFamily="18" charset="0"/>
              </a:rPr>
              <a:t>r</a:t>
            </a:r>
            <a:r>
              <a:rPr lang="en-US" altLang="en-US" sz="1200" dirty="0">
                <a:solidFill>
                  <a:srgbClr val="000000"/>
                </a:solidFill>
                <a:cs typeface="Times New Roman" pitchFamily="18" charset="0"/>
              </a:rPr>
              <a:t>	- molecular weight of the protein (Daltons or g/</a:t>
            </a:r>
            <a:r>
              <a:rPr lang="en-US" altLang="en-US" sz="1200" dirty="0" err="1">
                <a:solidFill>
                  <a:srgbClr val="000000"/>
                </a:solidFill>
                <a:cs typeface="Times New Roman" pitchFamily="18" charset="0"/>
              </a:rPr>
              <a:t>mol</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V</a:t>
            </a:r>
            <a:r>
              <a:rPr lang="en-US" altLang="en-US" sz="1200" i="1" baseline="-30000" dirty="0">
                <a:solidFill>
                  <a:srgbClr val="000000"/>
                </a:solidFill>
                <a:cs typeface="Times New Roman" pitchFamily="18" charset="0"/>
              </a:rPr>
              <a:t>M</a:t>
            </a:r>
            <a:r>
              <a:rPr lang="en-US" altLang="en-US" sz="1200" dirty="0">
                <a:solidFill>
                  <a:srgbClr val="000000"/>
                </a:solidFill>
                <a:cs typeface="Times New Roman" pitchFamily="18" charset="0"/>
              </a:rPr>
              <a:t>	- Matthews’s coefficient (~2.4 Å</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/Dalton)</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H</a:t>
            </a:r>
            <a:r>
              <a:rPr lang="en-US" altLang="en-US" sz="1200" dirty="0">
                <a:solidFill>
                  <a:srgbClr val="000000"/>
                </a:solidFill>
                <a:cs typeface="Times New Roman" pitchFamily="18" charset="0"/>
              </a:rPr>
              <a:t>	- Howells’s criterion (10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/Å)</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θ</a:t>
            </a:r>
            <a:r>
              <a:rPr lang="en-US" altLang="en-US" sz="1200" dirty="0">
                <a:solidFill>
                  <a:srgbClr val="000000"/>
                </a:solidFill>
                <a:cs typeface="Times New Roman" pitchFamily="18" charset="0"/>
              </a:rPr>
              <a:t>	- Bragg angle</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baseline="-30000" dirty="0">
                <a:solidFill>
                  <a:srgbClr val="000000"/>
                </a:solidFill>
                <a:cs typeface="Times New Roman" pitchFamily="18" charset="0"/>
              </a:rPr>
              <a:t>a</a:t>
            </a:r>
            <a:r>
              <a:rPr lang="en-US" altLang="en-US" sz="1200" baseline="30000" dirty="0">
                <a:solidFill>
                  <a:srgbClr val="000000"/>
                </a:solidFill>
                <a:cs typeface="Times New Roman" pitchFamily="18" charset="0"/>
              </a:rPr>
              <a:t>2</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dirty="0">
                <a:solidFill>
                  <a:srgbClr val="000000"/>
                </a:solidFill>
                <a:cs typeface="Times New Roman" pitchFamily="18" charset="0"/>
              </a:rPr>
              <a:t>	- </a:t>
            </a:r>
            <a:r>
              <a:rPr lang="en-US" altLang="en-US" sz="1200" dirty="0">
                <a:solidFill>
                  <a:srgbClr val="000000"/>
                </a:solidFill>
                <a:cs typeface="Times New Roman" pitchFamily="18" charset="0"/>
              </a:rPr>
              <a:t>number-averaged squared structure factor per protein atom (electron</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M</a:t>
            </a:r>
            <a:r>
              <a:rPr lang="en-US" altLang="en-US" sz="1200" i="1" baseline="-30000" dirty="0">
                <a:solidFill>
                  <a:srgbClr val="000000"/>
                </a:solidFill>
                <a:cs typeface="Times New Roman" pitchFamily="18" charset="0"/>
              </a:rPr>
              <a:t>a</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dirty="0">
                <a:solidFill>
                  <a:srgbClr val="000000"/>
                </a:solidFill>
                <a:cs typeface="Times New Roman" pitchFamily="18" charset="0"/>
              </a:rPr>
              <a:t>	- number-averaged atomic weight of a protein atom (~7.1 Daltons)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B</a:t>
            </a:r>
            <a:r>
              <a:rPr lang="en-US" altLang="en-US" sz="1200" dirty="0">
                <a:solidFill>
                  <a:srgbClr val="000000"/>
                </a:solidFill>
                <a:cs typeface="Times New Roman" pitchFamily="18" charset="0"/>
              </a:rPr>
              <a:t>	- average (Wilson) temperature factor (Å</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dirty="0">
                <a:solidFill>
                  <a:srgbClr val="000000"/>
                </a:solidFill>
                <a:cs typeface="Times New Roman" pitchFamily="18" charset="0"/>
              </a:rPr>
              <a:t>	- attenuation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i="1" baseline="-30000" dirty="0" err="1">
                <a:solidFill>
                  <a:srgbClr val="000000"/>
                </a:solidFill>
                <a:cs typeface="Times New Roman" pitchFamily="18" charset="0"/>
              </a:rPr>
              <a:t>en</a:t>
            </a:r>
            <a:r>
              <a:rPr lang="en-US" altLang="en-US" sz="1200" dirty="0">
                <a:solidFill>
                  <a:srgbClr val="000000"/>
                </a:solidFill>
                <a:cs typeface="Times New Roman" pitchFamily="18" charset="0"/>
              </a:rPr>
              <a:t>	- mass energy-absorption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800" dirty="0">
                <a:solidFill>
                  <a:srgbClr val="000000"/>
                </a:solidFill>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7183"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panose="020B0604020202020204" pitchFamily="34" charset="0"/>
              </a:rPr>
              <a:t>Holton &amp; Frankel (2010) </a:t>
            </a:r>
            <a:r>
              <a:rPr lang="en-US" altLang="en-US" sz="1800" i="1" dirty="0" err="1">
                <a:solidFill>
                  <a:srgbClr val="000000"/>
                </a:solidFill>
                <a:cs typeface="Arial" panose="020B0604020202020204" pitchFamily="34" charset="0"/>
              </a:rPr>
              <a:t>Acta</a:t>
            </a:r>
            <a:r>
              <a:rPr lang="en-US" altLang="en-US" sz="1800" i="1" dirty="0">
                <a:solidFill>
                  <a:srgbClr val="000000"/>
                </a:solidFill>
                <a:cs typeface="Arial" panose="020B0604020202020204" pitchFamily="34" charset="0"/>
              </a:rPr>
              <a:t> D</a:t>
            </a:r>
            <a:r>
              <a:rPr lang="en-US" altLang="en-US" sz="1800" dirty="0">
                <a:solidFill>
                  <a:srgbClr val="000000"/>
                </a:solidFill>
                <a:cs typeface="Arial" panose="020B0604020202020204" pitchFamily="34" charset="0"/>
              </a:rPr>
              <a:t> </a:t>
            </a:r>
            <a:r>
              <a:rPr lang="en-US" altLang="en-US" sz="1800" b="1" dirty="0">
                <a:solidFill>
                  <a:srgbClr val="000000"/>
                </a:solidFill>
                <a:cs typeface="Arial" panose="020B0604020202020204" pitchFamily="34" charset="0"/>
              </a:rPr>
              <a:t>66</a:t>
            </a:r>
            <a:r>
              <a:rPr lang="en-US" altLang="en-US" sz="1800" dirty="0">
                <a:solidFill>
                  <a:srgbClr val="000000"/>
                </a:solidFill>
                <a:cs typeface="Arial" panose="020B0604020202020204" pitchFamily="34" charset="0"/>
              </a:rPr>
              <a:t> 393-408.</a:t>
            </a:r>
          </a:p>
        </p:txBody>
      </p:sp>
      <p:sp>
        <p:nvSpPr>
          <p:cNvPr id="3537928" name="Oval 8"/>
          <p:cNvSpPr>
            <a:spLocks noChangeArrowheads="1"/>
          </p:cNvSpPr>
          <p:nvPr/>
        </p:nvSpPr>
        <p:spPr bwMode="auto">
          <a:xfrm>
            <a:off x="1541462" y="3722688"/>
            <a:ext cx="3641725" cy="261937"/>
          </a:xfrm>
          <a:custGeom>
            <a:avLst/>
            <a:gdLst>
              <a:gd name="T0" fmla="*/ 20986 w 3641640"/>
              <a:gd name="T1" fmla="*/ 128087 h 262533"/>
              <a:gd name="T2" fmla="*/ 219592 w 3641640"/>
              <a:gd name="T3" fmla="*/ 31346 h 262533"/>
              <a:gd name="T4" fmla="*/ 1831528 w 3641640"/>
              <a:gd name="T5" fmla="*/ 5659 h 262533"/>
              <a:gd name="T6" fmla="*/ 3642065 w 3641640"/>
              <a:gd name="T7" fmla="*/ 128087 h 262533"/>
              <a:gd name="T8" fmla="*/ 1831528 w 3641640"/>
              <a:gd name="T9" fmla="*/ 250513 h 262533"/>
              <a:gd name="T10" fmla="*/ 275016 w 3641640"/>
              <a:gd name="T11" fmla="*/ 236815 h 262533"/>
              <a:gd name="T12" fmla="*/ 20986 w 3641640"/>
              <a:gd name="T13" fmla="*/ 128087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3537929" name="Oval 9"/>
          <p:cNvSpPr>
            <a:spLocks noChangeArrowheads="1"/>
          </p:cNvSpPr>
          <p:nvPr/>
        </p:nvSpPr>
        <p:spPr bwMode="auto">
          <a:xfrm>
            <a:off x="2430463" y="1343025"/>
            <a:ext cx="39528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1" name="Oval 8"/>
          <p:cNvSpPr>
            <a:spLocks noChangeArrowheads="1"/>
          </p:cNvSpPr>
          <p:nvPr/>
        </p:nvSpPr>
        <p:spPr bwMode="auto">
          <a:xfrm>
            <a:off x="1635125" y="4429125"/>
            <a:ext cx="3270250" cy="263525"/>
          </a:xfrm>
          <a:custGeom>
            <a:avLst/>
            <a:gdLst>
              <a:gd name="T0" fmla="*/ 11010 w 3641640"/>
              <a:gd name="T1" fmla="*/ 132016 h 262533"/>
              <a:gd name="T2" fmla="*/ 115177 w 3641640"/>
              <a:gd name="T3" fmla="*/ 32308 h 262533"/>
              <a:gd name="T4" fmla="*/ 960642 w 3641640"/>
              <a:gd name="T5" fmla="*/ 5834 h 262533"/>
              <a:gd name="T6" fmla="*/ 1910277 w 3641640"/>
              <a:gd name="T7" fmla="*/ 132016 h 262533"/>
              <a:gd name="T8" fmla="*/ 960642 w 3641640"/>
              <a:gd name="T9" fmla="*/ 258199 h 262533"/>
              <a:gd name="T10" fmla="*/ 144247 w 3641640"/>
              <a:gd name="T11" fmla="*/ 244081 h 262533"/>
              <a:gd name="T12" fmla="*/ 11010 w 3641640"/>
              <a:gd name="T13" fmla="*/ 132016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12" name="Oval 9"/>
          <p:cNvSpPr>
            <a:spLocks noChangeArrowheads="1"/>
          </p:cNvSpPr>
          <p:nvPr/>
        </p:nvSpPr>
        <p:spPr bwMode="auto">
          <a:xfrm>
            <a:off x="5118100" y="1357313"/>
            <a:ext cx="395288"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3" name="Oval 9"/>
          <p:cNvSpPr>
            <a:spLocks noChangeArrowheads="1"/>
          </p:cNvSpPr>
          <p:nvPr/>
        </p:nvSpPr>
        <p:spPr bwMode="auto">
          <a:xfrm>
            <a:off x="5316538" y="1697038"/>
            <a:ext cx="395287"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4" name="Oval 9"/>
          <p:cNvSpPr>
            <a:spLocks noChangeArrowheads="1"/>
          </p:cNvSpPr>
          <p:nvPr/>
        </p:nvSpPr>
        <p:spPr bwMode="auto">
          <a:xfrm>
            <a:off x="2400300" y="1717675"/>
            <a:ext cx="396875"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 name="TextBox 1"/>
          <p:cNvSpPr txBox="1"/>
          <p:nvPr/>
        </p:nvSpPr>
        <p:spPr>
          <a:xfrm>
            <a:off x="7068457" y="3831771"/>
            <a:ext cx="1544012" cy="646331"/>
          </a:xfrm>
          <a:prstGeom prst="rect">
            <a:avLst/>
          </a:prstGeom>
          <a:noFill/>
        </p:spPr>
        <p:txBody>
          <a:bodyPr wrap="none" rtlCol="0">
            <a:spAutoFit/>
          </a:bodyPr>
          <a:lstStyle/>
          <a:p>
            <a:pPr fontAlgn="base">
              <a:spcBef>
                <a:spcPct val="0"/>
              </a:spcBef>
              <a:spcAft>
                <a:spcPct val="0"/>
              </a:spcAft>
            </a:pPr>
            <a:r>
              <a:rPr lang="en-US" dirty="0">
                <a:solidFill>
                  <a:srgbClr val="FF0000"/>
                </a:solidFill>
                <a:latin typeface="Arial" panose="020B0604020202020204" pitchFamily="34" charset="0"/>
                <a:cs typeface="Arial" panose="020B0604020202020204" pitchFamily="34" charset="0"/>
              </a:rPr>
              <a:t>No flux</a:t>
            </a:r>
          </a:p>
          <a:p>
            <a:pPr fontAlgn="base">
              <a:spcBef>
                <a:spcPct val="0"/>
              </a:spcBef>
              <a:spcAft>
                <a:spcPct val="0"/>
              </a:spcAft>
            </a:pPr>
            <a:r>
              <a:rPr lang="en-US" dirty="0">
                <a:solidFill>
                  <a:srgbClr val="FF0000"/>
                </a:solidFill>
                <a:latin typeface="Arial" panose="020B0604020202020204" pitchFamily="34" charset="0"/>
                <a:cs typeface="Arial" panose="020B0604020202020204" pitchFamily="34" charset="0"/>
              </a:rPr>
              <a:t>No symmetry</a:t>
            </a:r>
            <a:endParaRPr lang="en-US" dirty="0">
              <a:solidFill>
                <a:srgbClr val="FF0000"/>
              </a:solidFill>
              <a:latin typeface="Arial" panose="020B0604020202020204" pitchFamily="34" charset="0"/>
              <a:cs typeface="Arial" panose="020B0604020202020204" pitchFamily="34" charset="0"/>
            </a:endParaRPr>
          </a:p>
        </p:txBody>
      </p:sp>
      <p:sp>
        <p:nvSpPr>
          <p:cNvPr id="16" name="Oval 8"/>
          <p:cNvSpPr>
            <a:spLocks noChangeArrowheads="1"/>
          </p:cNvSpPr>
          <p:nvPr/>
        </p:nvSpPr>
        <p:spPr bwMode="auto">
          <a:xfrm>
            <a:off x="1560513" y="5562600"/>
            <a:ext cx="4078287" cy="244475"/>
          </a:xfrm>
          <a:custGeom>
            <a:avLst/>
            <a:gdLst>
              <a:gd name="T0" fmla="*/ 13728 w 3641640"/>
              <a:gd name="T1" fmla="*/ 122473 h 262533"/>
              <a:gd name="T2" fmla="*/ 143620 w 3641640"/>
              <a:gd name="T3" fmla="*/ 29972 h 262533"/>
              <a:gd name="T4" fmla="*/ 1197872 w 3641640"/>
              <a:gd name="T5" fmla="*/ 5412 h 262533"/>
              <a:gd name="T6" fmla="*/ 2382017 w 3641640"/>
              <a:gd name="T7" fmla="*/ 122473 h 262533"/>
              <a:gd name="T8" fmla="*/ 1197872 w 3641640"/>
              <a:gd name="T9" fmla="*/ 239534 h 262533"/>
              <a:gd name="T10" fmla="*/ 179869 w 3641640"/>
              <a:gd name="T11" fmla="*/ 226436 h 262533"/>
              <a:gd name="T12" fmla="*/ 13728 w 3641640"/>
              <a:gd name="T13" fmla="*/ 122473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17" name="Oval 9"/>
          <p:cNvSpPr>
            <a:spLocks noChangeArrowheads="1"/>
          </p:cNvSpPr>
          <p:nvPr/>
        </p:nvSpPr>
        <p:spPr bwMode="auto">
          <a:xfrm>
            <a:off x="7904163" y="1524000"/>
            <a:ext cx="17303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Tree>
    <p:extLst>
      <p:ext uri="{BB962C8B-B14F-4D97-AF65-F5344CB8AC3E}">
        <p14:creationId xmlns:p14="http://schemas.microsoft.com/office/powerpoint/2010/main" val="2354686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379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3792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
                                            <p:txEl>
                                              <p:pRg st="0" end="0"/>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
                                            <p:txEl>
                                              <p:pRg st="1" end="1"/>
                                            </p:txEl>
                                          </p:spTgt>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5379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5379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7928" grpId="0" animBg="1"/>
      <p:bldP spid="3537928" grpId="1" animBg="1"/>
      <p:bldP spid="3537929" grpId="0" animBg="1"/>
      <p:bldP spid="353792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4" grpId="2" animBg="1"/>
      <p:bldP spid="2" grpId="0" build="allAtOnce"/>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866657875"/>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8207"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0</a:t>
            </a:r>
            <a:endParaRPr lang="en-US" b="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20</a:t>
            </a:r>
            <a:endParaRPr lang="en-US" b="1"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60</a:t>
            </a:r>
            <a:endParaRPr lang="en-US"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170</a:t>
            </a:r>
            <a:endParaRPr lang="en-US" b="1" dirty="0">
              <a:solidFill>
                <a:prstClr val="black"/>
              </a:solidFill>
              <a:latin typeface="Arial" panose="020B0604020202020204" pitchFamily="34" charset="0"/>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330</a:t>
            </a:r>
            <a:endParaRPr lang="en-US" b="1" dirty="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560</a:t>
            </a:r>
            <a:endParaRPr lang="en-US"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850</a:t>
            </a:r>
            <a:endParaRPr lang="en-US" b="1"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r>
              <a:rPr lang="en-US" sz="4000" dirty="0">
                <a:solidFill>
                  <a:prstClr val="black"/>
                </a:solidFill>
                <a:latin typeface="Arial" panose="020B0604020202020204" pitchFamily="34" charset="0"/>
              </a:rPr>
              <a:t>Bigger is better, but not by much</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87887659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5" name="Rectangle 3"/>
          <p:cNvSpPr>
            <a:spLocks noGrp="1" noChangeArrowheads="1"/>
          </p:cNvSpPr>
          <p:nvPr>
            <p:ph type="title"/>
          </p:nvPr>
        </p:nvSpPr>
        <p:spPr>
          <a:xfrm>
            <a:off x="457200" y="0"/>
            <a:ext cx="8229600" cy="1143000"/>
          </a:xfrm>
        </p:spPr>
        <p:txBody>
          <a:bodyPr>
            <a:normAutofit fontScale="90000"/>
          </a:bodyPr>
          <a:lstStyle/>
          <a:p>
            <a:pPr eaLnBrk="1" hangingPunct="1"/>
            <a:r>
              <a:rPr lang="en-US" altLang="en-US" sz="4000" dirty="0" smtClean="0"/>
              <a:t>Increased exposure won’t </a:t>
            </a:r>
            <a:br>
              <a:rPr lang="en-US" altLang="en-US" sz="4000" dirty="0" smtClean="0"/>
            </a:br>
            <a:r>
              <a:rPr lang="en-US" altLang="en-US" sz="4000" dirty="0" smtClean="0"/>
              <a:t>make the target sit still</a:t>
            </a:r>
            <a:endParaRPr lang="en-US" altLang="en-US" sz="4000" dirty="0" smtClean="0"/>
          </a:p>
        </p:txBody>
      </p:sp>
    </p:spTree>
    <p:extLst>
      <p:ext uri="{BB962C8B-B14F-4D97-AF65-F5344CB8AC3E}">
        <p14:creationId xmlns:p14="http://schemas.microsoft.com/office/powerpoint/2010/main" val="18997218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5" name="Rectangle 3"/>
          <p:cNvSpPr>
            <a:spLocks noGrp="1" noChangeArrowheads="1"/>
          </p:cNvSpPr>
          <p:nvPr>
            <p:ph type="title"/>
          </p:nvPr>
        </p:nvSpPr>
        <p:spPr/>
        <p:txBody>
          <a:bodyPr/>
          <a:lstStyle/>
          <a:p>
            <a:r>
              <a:rPr lang="en-US" altLang="en-US"/>
              <a:t>Timescales of radiation damage</a:t>
            </a:r>
          </a:p>
        </p:txBody>
      </p:sp>
      <p:sp>
        <p:nvSpPr>
          <p:cNvPr id="136196"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300">
                <a:solidFill>
                  <a:srgbClr val="000000"/>
                </a:solidFill>
                <a:latin typeface="Arial"/>
              </a:rPr>
              <a:t>Garret et. al. (2005) </a:t>
            </a:r>
            <a:r>
              <a:rPr lang="en-US" altLang="en-US" sz="2300" i="1">
                <a:solidFill>
                  <a:srgbClr val="000000"/>
                </a:solidFill>
                <a:latin typeface="Arial"/>
              </a:rPr>
              <a:t>Chem. Rev</a:t>
            </a:r>
            <a:r>
              <a:rPr lang="en-US" altLang="en-US" sz="2300" b="1" i="1">
                <a:solidFill>
                  <a:srgbClr val="000000"/>
                </a:solidFill>
                <a:latin typeface="Arial"/>
              </a:rPr>
              <a:t>.</a:t>
            </a:r>
            <a:r>
              <a:rPr lang="en-US" altLang="en-US" sz="2300" b="1">
                <a:solidFill>
                  <a:srgbClr val="000000"/>
                </a:solidFill>
                <a:latin typeface="Arial"/>
              </a:rPr>
              <a:t> 105</a:t>
            </a:r>
            <a:r>
              <a:rPr lang="en-US" altLang="en-US" sz="2300">
                <a:solidFill>
                  <a:srgbClr val="000000"/>
                </a:solidFill>
                <a:latin typeface="Arial"/>
              </a:rPr>
              <a:t>, 355-389</a:t>
            </a:r>
          </a:p>
          <a:p>
            <a:pPr algn="ctr">
              <a:spcBef>
                <a:spcPct val="50000"/>
              </a:spcBef>
            </a:pPr>
            <a:endParaRPr lang="en-US" altLang="en-US" sz="2300">
              <a:solidFill>
                <a:srgbClr val="000000"/>
              </a:solidFill>
              <a:latin typeface="Arial"/>
            </a:endParaRPr>
          </a:p>
        </p:txBody>
      </p:sp>
      <p:sp>
        <p:nvSpPr>
          <p:cNvPr id="136197" name="Rectangle 5"/>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36198" name="Rectangle 6"/>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2851780345"/>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7" name="Rectangle 3"/>
          <p:cNvSpPr>
            <a:spLocks noGrp="1" noChangeArrowheads="1"/>
          </p:cNvSpPr>
          <p:nvPr>
            <p:ph type="title"/>
          </p:nvPr>
        </p:nvSpPr>
        <p:spPr/>
        <p:txBody>
          <a:bodyPr/>
          <a:lstStyle/>
          <a:p>
            <a:r>
              <a:rPr lang="en-US" altLang="en-US"/>
              <a:t>Timescales of radiation damage</a:t>
            </a:r>
          </a:p>
        </p:txBody>
      </p:sp>
      <p:sp>
        <p:nvSpPr>
          <p:cNvPr id="139268"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300">
                <a:solidFill>
                  <a:srgbClr val="000000"/>
                </a:solidFill>
                <a:latin typeface="Arial"/>
              </a:rPr>
              <a:t>Garret et. al. (2005) </a:t>
            </a:r>
            <a:r>
              <a:rPr lang="en-US" altLang="en-US" sz="2300" i="1">
                <a:solidFill>
                  <a:srgbClr val="000000"/>
                </a:solidFill>
                <a:latin typeface="Arial"/>
              </a:rPr>
              <a:t>Chem. Rev</a:t>
            </a:r>
            <a:r>
              <a:rPr lang="en-US" altLang="en-US" sz="2300" b="1" i="1">
                <a:solidFill>
                  <a:srgbClr val="000000"/>
                </a:solidFill>
                <a:latin typeface="Arial"/>
              </a:rPr>
              <a:t>.</a:t>
            </a:r>
            <a:r>
              <a:rPr lang="en-US" altLang="en-US" sz="2300" b="1">
                <a:solidFill>
                  <a:srgbClr val="000000"/>
                </a:solidFill>
                <a:latin typeface="Arial"/>
              </a:rPr>
              <a:t> 105</a:t>
            </a:r>
            <a:r>
              <a:rPr lang="en-US" altLang="en-US" sz="2300">
                <a:solidFill>
                  <a:srgbClr val="000000"/>
                </a:solidFill>
                <a:latin typeface="Arial"/>
              </a:rPr>
              <a:t>, 355-389</a:t>
            </a:r>
          </a:p>
          <a:p>
            <a:pPr algn="ctr">
              <a:spcBef>
                <a:spcPct val="50000"/>
              </a:spcBef>
            </a:pPr>
            <a:endParaRPr lang="en-US" altLang="en-US" sz="2300">
              <a:solidFill>
                <a:srgbClr val="000000"/>
              </a:solidFill>
              <a:latin typeface="Arial"/>
            </a:endParaRPr>
          </a:p>
        </p:txBody>
      </p:sp>
      <p:sp>
        <p:nvSpPr>
          <p:cNvPr id="139269" name="Line 5"/>
          <p:cNvSpPr>
            <a:spLocks noChangeShapeType="1"/>
          </p:cNvSpPr>
          <p:nvPr/>
        </p:nvSpPr>
        <p:spPr bwMode="auto">
          <a:xfrm>
            <a:off x="4456113" y="3455988"/>
            <a:ext cx="0" cy="739775"/>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39270" name="Text Box 6"/>
          <p:cNvSpPr txBox="1">
            <a:spLocks noChangeArrowheads="1"/>
          </p:cNvSpPr>
          <p:nvPr/>
        </p:nvSpPr>
        <p:spPr bwMode="auto">
          <a:xfrm>
            <a:off x="3933825" y="2938463"/>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99CC00"/>
                </a:solidFill>
                <a:latin typeface="Arial"/>
              </a:rPr>
              <a:t>LCLS</a:t>
            </a:r>
          </a:p>
        </p:txBody>
      </p:sp>
      <p:grpSp>
        <p:nvGrpSpPr>
          <p:cNvPr id="139271" name="Group 7"/>
          <p:cNvGrpSpPr>
            <a:grpSpLocks/>
          </p:cNvGrpSpPr>
          <p:nvPr/>
        </p:nvGrpSpPr>
        <p:grpSpPr bwMode="auto">
          <a:xfrm>
            <a:off x="6629403" y="3521077"/>
            <a:ext cx="1158876" cy="830263"/>
            <a:chOff x="4745" y="2040"/>
            <a:chExt cx="730" cy="523"/>
          </a:xfrm>
        </p:grpSpPr>
        <p:sp>
          <p:nvSpPr>
            <p:cNvPr id="139272" name="Line 8"/>
            <p:cNvSpPr>
              <a:spLocks noChangeShapeType="1"/>
            </p:cNvSpPr>
            <p:nvPr/>
          </p:nvSpPr>
          <p:spPr bwMode="auto">
            <a:xfrm flipV="1">
              <a:off x="4745" y="2117"/>
              <a:ext cx="0" cy="32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39273" name="Text Box 9"/>
            <p:cNvSpPr txBox="1">
              <a:spLocks noChangeArrowheads="1"/>
            </p:cNvSpPr>
            <p:nvPr/>
          </p:nvSpPr>
          <p:spPr bwMode="auto">
            <a:xfrm>
              <a:off x="4778" y="2040"/>
              <a:ext cx="697"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smtClean="0">
                  <a:solidFill>
                    <a:srgbClr val="0000FF"/>
                  </a:solidFill>
                  <a:latin typeface="Arial"/>
                </a:rPr>
                <a:t>synch</a:t>
              </a:r>
              <a:endParaRPr lang="en-US" altLang="en-US" sz="2400" b="1" dirty="0">
                <a:solidFill>
                  <a:srgbClr val="0000FF"/>
                </a:solidFill>
                <a:latin typeface="Arial"/>
              </a:endParaRPr>
            </a:p>
            <a:p>
              <a:pPr algn="ctr"/>
              <a:r>
                <a:rPr lang="en-US" altLang="en-US" sz="2400" b="1" dirty="0">
                  <a:solidFill>
                    <a:srgbClr val="0000FF"/>
                  </a:solidFill>
                  <a:latin typeface="Arial"/>
                </a:rPr>
                <a:t>bunch</a:t>
              </a:r>
            </a:p>
          </p:txBody>
        </p:sp>
      </p:grpSp>
      <p:sp>
        <p:nvSpPr>
          <p:cNvPr id="139274" name="Rectangle 10"/>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39275" name="Rectangle 11"/>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4188138621"/>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dirty="0" smtClean="0"/>
              <a:t>LCLS: outrunning damage</a:t>
            </a:r>
            <a:endParaRPr lang="en-US" dirty="0"/>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80596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Realistic single-particle prediction</a:t>
            </a:r>
            <a:endParaRPr lang="en-US" dirty="0"/>
          </a:p>
        </p:txBody>
      </p:sp>
      <p:pic>
        <p:nvPicPr>
          <p:cNvPr id="67586" name="Picture 2" descr="C:\Users\JMHolton\Desktop\James_Holton\html\fastBragg\xfel\neut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54864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C:\Users\JMHolton\Desktop\James_Holton\html\fastBragg\xfel\noiseimage_xfel_t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447800"/>
            <a:ext cx="5143500" cy="5143500"/>
          </a:xfrm>
          <a:prstGeom prst="rect">
            <a:avLst/>
          </a:prstGeom>
          <a:noFill/>
          <a:ln w="25400">
            <a:solidFill>
              <a:schemeClr val="accent2"/>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800600"/>
            <a:ext cx="3429000" cy="954107"/>
          </a:xfrm>
          <a:prstGeom prst="rect">
            <a:avLst/>
          </a:prstGeom>
          <a:noFill/>
        </p:spPr>
        <p:txBody>
          <a:bodyPr wrap="square" rtlCol="0">
            <a:spAutoFit/>
          </a:bodyPr>
          <a:lstStyle/>
          <a:p>
            <a:r>
              <a:rPr lang="en-US" sz="2800" dirty="0">
                <a:solidFill>
                  <a:srgbClr val="000000"/>
                </a:solidFill>
              </a:rPr>
              <a:t>10</a:t>
            </a:r>
            <a:r>
              <a:rPr lang="en-US" sz="2800" baseline="30000" dirty="0">
                <a:solidFill>
                  <a:srgbClr val="000000"/>
                </a:solidFill>
              </a:rPr>
              <a:t>12</a:t>
            </a:r>
            <a:r>
              <a:rPr lang="en-US" sz="2800" dirty="0">
                <a:solidFill>
                  <a:srgbClr val="000000"/>
                </a:solidFill>
              </a:rPr>
              <a:t> photon/pulse</a:t>
            </a:r>
          </a:p>
          <a:p>
            <a:r>
              <a:rPr lang="en-US" sz="2800" dirty="0">
                <a:solidFill>
                  <a:srgbClr val="000000"/>
                </a:solidFill>
              </a:rPr>
              <a:t>100 nm focus</a:t>
            </a:r>
          </a:p>
        </p:txBody>
      </p:sp>
    </p:spTree>
    <p:extLst>
      <p:ext uri="{BB962C8B-B14F-4D97-AF65-F5344CB8AC3E}">
        <p14:creationId xmlns:p14="http://schemas.microsoft.com/office/powerpoint/2010/main" val="218933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Realistic single-particle prediction</a:t>
            </a:r>
            <a:endParaRPr lang="en-US" dirty="0"/>
          </a:p>
        </p:txBody>
      </p:sp>
      <p:pic>
        <p:nvPicPr>
          <p:cNvPr id="67586" name="Picture 2" descr="C:\Users\JMHolton\Desktop\James_Holton\html\fastBragg\xfel\neut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5486400" cy="1924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800600"/>
            <a:ext cx="3429000" cy="954107"/>
          </a:xfrm>
          <a:prstGeom prst="rect">
            <a:avLst/>
          </a:prstGeom>
          <a:noFill/>
        </p:spPr>
        <p:txBody>
          <a:bodyPr wrap="square" rtlCol="0">
            <a:spAutoFit/>
          </a:bodyPr>
          <a:lstStyle/>
          <a:p>
            <a:r>
              <a:rPr lang="en-US" sz="2800" dirty="0">
                <a:solidFill>
                  <a:srgbClr val="000000"/>
                </a:solidFill>
              </a:rPr>
              <a:t>10</a:t>
            </a:r>
            <a:r>
              <a:rPr lang="en-US" sz="2800" baseline="30000" dirty="0">
                <a:solidFill>
                  <a:srgbClr val="000000"/>
                </a:solidFill>
              </a:rPr>
              <a:t>12</a:t>
            </a:r>
            <a:r>
              <a:rPr lang="en-US" sz="2800" dirty="0">
                <a:solidFill>
                  <a:srgbClr val="000000"/>
                </a:solidFill>
              </a:rPr>
              <a:t> photon/pulse</a:t>
            </a:r>
          </a:p>
          <a:p>
            <a:r>
              <a:rPr lang="en-US" sz="2800" dirty="0">
                <a:solidFill>
                  <a:srgbClr val="000000"/>
                </a:solidFill>
              </a:rPr>
              <a:t>3</a:t>
            </a:r>
            <a:r>
              <a:rPr lang="en-US" sz="2800" dirty="0">
                <a:solidFill>
                  <a:srgbClr val="000000"/>
                </a:solidFill>
              </a:rPr>
              <a:t> nm focus</a:t>
            </a:r>
          </a:p>
        </p:txBody>
      </p:sp>
      <p:pic>
        <p:nvPicPr>
          <p:cNvPr id="6" name="Picture 6" descr="C:\Users\JMHolton\Desktop\James_Holton\html\fastBragg\xfel\noiseimage_future_t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447800"/>
            <a:ext cx="5143500" cy="51435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120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pPr eaLnBrk="1" hangingPunct="1"/>
            <a:r>
              <a:rPr lang="en-US" altLang="en-US" sz="3200" smtClean="0"/>
              <a:t>Anything is possible … with the right tools.</a:t>
            </a:r>
          </a:p>
        </p:txBody>
      </p:sp>
      <p:pic>
        <p:nvPicPr>
          <p:cNvPr id="4515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0"/>
            <a:ext cx="75422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0686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165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dirty="0"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820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61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Box 4"/>
          <p:cNvSpPr txBox="1">
            <a:spLocks noChangeArrowheads="1"/>
          </p:cNvSpPr>
          <p:nvPr/>
        </p:nvSpPr>
        <p:spPr bwMode="auto">
          <a:xfrm>
            <a:off x="2362200" y="60325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61125" name="TextBox 5"/>
          <p:cNvSpPr txBox="1">
            <a:spLocks noChangeArrowheads="1"/>
          </p:cNvSpPr>
          <p:nvPr/>
        </p:nvSpPr>
        <p:spPr bwMode="auto">
          <a:xfrm>
            <a:off x="7121525" y="60325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61126"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Average electron density</a:t>
            </a:r>
          </a:p>
        </p:txBody>
      </p:sp>
    </p:spTree>
    <p:extLst>
      <p:ext uri="{BB962C8B-B14F-4D97-AF65-F5344CB8AC3E}">
        <p14:creationId xmlns:p14="http://schemas.microsoft.com/office/powerpoint/2010/main" val="2768508601"/>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590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Box 3"/>
          <p:cNvSpPr txBox="1">
            <a:spLocks noChangeArrowheads="1"/>
          </p:cNvSpPr>
          <p:nvPr/>
        </p:nvSpPr>
        <p:spPr bwMode="auto">
          <a:xfrm>
            <a:off x="2362200" y="6029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59077" name="TextBox 7"/>
          <p:cNvSpPr txBox="1">
            <a:spLocks noChangeArrowheads="1"/>
          </p:cNvSpPr>
          <p:nvPr/>
        </p:nvSpPr>
        <p:spPr bwMode="auto">
          <a:xfrm>
            <a:off x="7121525" y="6029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59078"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“Time-resolved” diffraction</a:t>
            </a:r>
          </a:p>
        </p:txBody>
      </p:sp>
    </p:spTree>
    <p:extLst>
      <p:ext uri="{BB962C8B-B14F-4D97-AF65-F5344CB8AC3E}">
        <p14:creationId xmlns:p14="http://schemas.microsoft.com/office/powerpoint/2010/main" val="1982443148"/>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a:xfrm>
            <a:off x="0" y="274638"/>
            <a:ext cx="9144000" cy="1143000"/>
          </a:xfrm>
        </p:spPr>
        <p:txBody>
          <a:bodyPr/>
          <a:lstStyle/>
          <a:p>
            <a:pPr eaLnBrk="1" hangingPunct="1"/>
            <a:r>
              <a:rPr lang="en-US" altLang="en-US" dirty="0" smtClean="0"/>
              <a:t>Single-image model </a:t>
            </a:r>
            <a:r>
              <a:rPr lang="en-US" altLang="en-US" dirty="0" smtClean="0"/>
              <a:t>refinement?</a:t>
            </a:r>
            <a:r>
              <a:rPr lang="en-US" altLang="en-US" dirty="0" smtClean="0"/>
              <a:t/>
            </a:r>
            <a:br>
              <a:rPr lang="en-US" altLang="en-US" dirty="0" smtClean="0"/>
            </a:br>
            <a:r>
              <a:rPr lang="en-US" altLang="en-US" sz="3200" dirty="0" smtClean="0"/>
              <a:t>Supporting a 4D model with 2D data</a:t>
            </a:r>
            <a:endParaRPr lang="en-US" altLang="en-US" dirty="0" smtClean="0"/>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1324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08" t="13949" r="15259" b="3261"/>
          <a:stretch/>
        </p:blipFill>
        <p:spPr bwMode="auto">
          <a:xfrm>
            <a:off x="152400" y="914400"/>
            <a:ext cx="8763000" cy="551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457200" y="58738"/>
            <a:ext cx="8229600" cy="1143000"/>
          </a:xfrm>
        </p:spPr>
        <p:txBody>
          <a:bodyPr/>
          <a:lstStyle/>
          <a:p>
            <a:r>
              <a:rPr lang="en-US" altLang="en-US" b="1" dirty="0"/>
              <a:t>The R-factor Gap</a:t>
            </a:r>
          </a:p>
        </p:txBody>
      </p:sp>
      <p:sp>
        <p:nvSpPr>
          <p:cNvPr id="6" name="Rectangle 5"/>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a:solidFill>
                  <a:prstClr val="black"/>
                </a:solidFill>
                <a:cs typeface="Arial" panose="020B0604020202020204" pitchFamily="34" charset="0"/>
              </a:rPr>
              <a:t>Holton </a:t>
            </a:r>
            <a:r>
              <a:rPr lang="en-US" i="1" dirty="0">
                <a:solidFill>
                  <a:prstClr val="black"/>
                </a:solidFill>
                <a:cs typeface="Arial" panose="020B0604020202020204" pitchFamily="34" charset="0"/>
              </a:rPr>
              <a:t>et al. </a:t>
            </a:r>
            <a:r>
              <a:rPr lang="en-US" dirty="0">
                <a:solidFill>
                  <a:prstClr val="black"/>
                </a:solidFill>
                <a:cs typeface="Arial" panose="020B0604020202020204" pitchFamily="34" charset="0"/>
              </a:rPr>
              <a:t>(2014)  "</a:t>
            </a:r>
            <a:r>
              <a:rPr lang="en-US" dirty="0">
                <a:solidFill>
                  <a:prstClr val="black"/>
                </a:solidFill>
                <a:cs typeface="Arial" panose="020B0604020202020204" pitchFamily="34" charset="0"/>
              </a:rPr>
              <a:t>The R-factor </a:t>
            </a:r>
            <a:r>
              <a:rPr lang="en-US" dirty="0">
                <a:solidFill>
                  <a:prstClr val="black"/>
                </a:solidFill>
                <a:cs typeface="Arial" panose="020B0604020202020204" pitchFamily="34" charset="0"/>
              </a:rPr>
              <a:t>gap", </a:t>
            </a:r>
            <a:r>
              <a:rPr lang="en-US" i="1" dirty="0">
                <a:solidFill>
                  <a:prstClr val="black"/>
                </a:solidFill>
                <a:cs typeface="Arial" panose="020B0604020202020204" pitchFamily="34" charset="0"/>
              </a:rPr>
              <a:t>FEBS J.</a:t>
            </a:r>
            <a:r>
              <a:rPr lang="en-US" dirty="0">
                <a:solidFill>
                  <a:prstClr val="black"/>
                </a:solidFill>
                <a:cs typeface="Arial" panose="020B0604020202020204" pitchFamily="34" charset="0"/>
              </a:rPr>
              <a:t> </a:t>
            </a:r>
            <a:r>
              <a:rPr lang="en-US" b="1" dirty="0">
                <a:solidFill>
                  <a:prstClr val="black"/>
                </a:solidFill>
                <a:cs typeface="Arial" panose="020B0604020202020204" pitchFamily="34" charset="0"/>
              </a:rPr>
              <a:t>281</a:t>
            </a:r>
            <a:r>
              <a:rPr lang="en-US" dirty="0">
                <a:solidFill>
                  <a:prstClr val="black"/>
                </a:solidFill>
                <a:cs typeface="Arial" panose="020B0604020202020204" pitchFamily="34" charset="0"/>
              </a:rPr>
              <a:t>, 4046-4060. </a:t>
            </a:r>
          </a:p>
        </p:txBody>
      </p:sp>
    </p:spTree>
    <p:extLst>
      <p:ext uri="{BB962C8B-B14F-4D97-AF65-F5344CB8AC3E}">
        <p14:creationId xmlns:p14="http://schemas.microsoft.com/office/powerpoint/2010/main" val="38174993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MD simulation:  30 conformers from 24,000</a:t>
            </a:r>
          </a:p>
        </p:txBody>
      </p:sp>
      <p:sp>
        <p:nvSpPr>
          <p:cNvPr id="4" name="Rectangle 2"/>
          <p:cNvSpPr>
            <a:spLocks noChangeArrowheads="1"/>
          </p:cNvSpPr>
          <p:nvPr/>
        </p:nvSpPr>
        <p:spPr bwMode="auto">
          <a:xfrm>
            <a:off x="3084513" y="6489700"/>
            <a:ext cx="6059487" cy="368300"/>
          </a:xfrm>
          <a:prstGeom prst="rect">
            <a:avLst/>
          </a:prstGeom>
          <a:solidFill>
            <a:schemeClr val="bg1"/>
          </a:solidFill>
          <a:ln>
            <a:noFill/>
          </a:ln>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err="1">
                <a:solidFill>
                  <a:srgbClr val="000000"/>
                </a:solidFill>
                <a:cs typeface="Arial" pitchFamily="34" charset="0"/>
              </a:rPr>
              <a:t>Cerutti</a:t>
            </a:r>
            <a:r>
              <a:rPr lang="en-US" altLang="en-US" sz="1800" dirty="0">
                <a:solidFill>
                  <a:srgbClr val="000000"/>
                </a:solidFill>
                <a:cs typeface="Arial" pitchFamily="34" charset="0"/>
              </a:rPr>
              <a:t>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(2010).</a:t>
            </a:r>
            <a:r>
              <a:rPr lang="en-US" altLang="en-US" sz="1800" i="1" dirty="0">
                <a:solidFill>
                  <a:srgbClr val="000000"/>
                </a:solidFill>
                <a:cs typeface="Arial" pitchFamily="34" charset="0"/>
              </a:rPr>
              <a:t>J. Phys. Chem. B</a:t>
            </a:r>
            <a:r>
              <a:rPr lang="en-US" altLang="en-US" sz="1800" dirty="0">
                <a:solidFill>
                  <a:srgbClr val="000000"/>
                </a:solidFill>
                <a:cs typeface="Arial" pitchFamily="34" charset="0"/>
              </a:rPr>
              <a:t> </a:t>
            </a:r>
            <a:r>
              <a:rPr lang="en-US" altLang="en-US" sz="1800" b="1" dirty="0">
                <a:solidFill>
                  <a:srgbClr val="000000"/>
                </a:solidFill>
                <a:cs typeface="Arial" pitchFamily="34" charset="0"/>
              </a:rPr>
              <a:t>114</a:t>
            </a:r>
            <a:r>
              <a:rPr lang="en-US" altLang="en-US" sz="1800" dirty="0">
                <a:solidFill>
                  <a:srgbClr val="000000"/>
                </a:solidFill>
                <a:cs typeface="Arial" pitchFamily="34" charset="0"/>
              </a:rPr>
              <a:t>, 12811-12824. </a:t>
            </a:r>
          </a:p>
        </p:txBody>
      </p:sp>
    </p:spTree>
    <p:extLst>
      <p:ext uri="{BB962C8B-B14F-4D97-AF65-F5344CB8AC3E}">
        <p14:creationId xmlns:p14="http://schemas.microsoft.com/office/powerpoint/2010/main" val="406533528"/>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4035"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88800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9" name="TextBox 8"/>
          <p:cNvSpPr txBox="1"/>
          <p:nvPr/>
        </p:nvSpPr>
        <p:spPr>
          <a:xfrm>
            <a:off x="211690" y="2705622"/>
            <a:ext cx="4322732" cy="1754326"/>
          </a:xfrm>
          <a:prstGeom prst="rect">
            <a:avLst/>
          </a:prstGeom>
          <a:noFill/>
        </p:spPr>
        <p:txBody>
          <a:bodyPr wrap="square" rtlCol="0">
            <a:spAutoFit/>
          </a:bodyPr>
          <a:lstStyle/>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work</a:t>
            </a:r>
            <a:r>
              <a:rPr lang="en-US" sz="3600" dirty="0">
                <a:solidFill>
                  <a:prstClr val="black"/>
                </a:solidFill>
                <a:cs typeface="Arial" charset="0"/>
              </a:rPr>
              <a:t> </a:t>
            </a:r>
            <a:r>
              <a:rPr lang="en-US" sz="3600" dirty="0">
                <a:solidFill>
                  <a:prstClr val="black"/>
                </a:solidFill>
                <a:cs typeface="Arial" charset="0"/>
              </a:rPr>
              <a:t>= 0.0441</a:t>
            </a:r>
          </a:p>
          <a:p>
            <a:pPr fontAlgn="base">
              <a:spcBef>
                <a:spcPct val="0"/>
              </a:spcBef>
              <a:spcAft>
                <a:spcPct val="0"/>
              </a:spcAft>
            </a:pPr>
            <a:r>
              <a:rPr lang="en-US" sz="3600" dirty="0" err="1">
                <a:solidFill>
                  <a:prstClr val="black"/>
                </a:solidFill>
                <a:cs typeface="Arial" charset="0"/>
              </a:rPr>
              <a:t>R</a:t>
            </a:r>
            <a:r>
              <a:rPr lang="en-US" sz="3600" baseline="-25000" dirty="0" err="1">
                <a:solidFill>
                  <a:prstClr val="black"/>
                </a:solidFill>
                <a:cs typeface="Arial" charset="0"/>
              </a:rPr>
              <a:t>free</a:t>
            </a:r>
            <a:r>
              <a:rPr lang="en-US" sz="3600" dirty="0">
                <a:solidFill>
                  <a:prstClr val="black"/>
                </a:solidFill>
                <a:cs typeface="Arial" charset="0"/>
              </a:rPr>
              <a:t>  = 0.0516</a:t>
            </a:r>
          </a:p>
          <a:p>
            <a:pPr fontAlgn="base">
              <a:spcBef>
                <a:spcPct val="0"/>
              </a:spcBef>
              <a:spcAft>
                <a:spcPct val="0"/>
              </a:spcAft>
            </a:pPr>
            <a:r>
              <a:rPr lang="en-US" sz="3600" dirty="0">
                <a:solidFill>
                  <a:prstClr val="black"/>
                </a:solidFill>
                <a:cs typeface="Arial" charset="0"/>
              </a:rPr>
              <a:t>vs </a:t>
            </a:r>
            <a:r>
              <a:rPr lang="en-US" sz="3600" dirty="0" err="1">
                <a:solidFill>
                  <a:prstClr val="black"/>
                </a:solidFill>
                <a:cs typeface="Arial" charset="0"/>
              </a:rPr>
              <a:t>F</a:t>
            </a:r>
            <a:r>
              <a:rPr lang="en-US" sz="3600" baseline="-25000" dirty="0" err="1">
                <a:solidFill>
                  <a:prstClr val="black"/>
                </a:solidFill>
                <a:cs typeface="Arial" charset="0"/>
              </a:rPr>
              <a:t>sim</a:t>
            </a:r>
            <a:endParaRPr lang="en-US" sz="3600" baseline="-25000" dirty="0">
              <a:solidFill>
                <a:prstClr val="black"/>
              </a:solidFill>
              <a:cs typeface="Arial" charset="0"/>
            </a:endParaRPr>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rPr>
              <a:t>Answer: 2-14</a:t>
            </a:r>
          </a:p>
        </p:txBody>
      </p:sp>
      <p:sp>
        <p:nvSpPr>
          <p:cNvPr id="2" name="TextBox 1"/>
          <p:cNvSpPr txBox="1"/>
          <p:nvPr/>
        </p:nvSpPr>
        <p:spPr>
          <a:xfrm>
            <a:off x="624114" y="5152572"/>
            <a:ext cx="1338828"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panose="020B0604020202020204" pitchFamily="34" charset="0"/>
                <a:cs typeface="Arial" panose="020B0604020202020204" pitchFamily="34" charset="0"/>
              </a:rPr>
              <a:t>No solvent!</a:t>
            </a:r>
          </a:p>
        </p:txBody>
      </p:sp>
      <p:sp>
        <p:nvSpPr>
          <p:cNvPr id="1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needed?</a:t>
            </a:r>
          </a:p>
        </p:txBody>
      </p:sp>
    </p:spTree>
    <p:extLst>
      <p:ext uri="{BB962C8B-B14F-4D97-AF65-F5344CB8AC3E}">
        <p14:creationId xmlns:p14="http://schemas.microsoft.com/office/powerpoint/2010/main" val="6685929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do you model solvent?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01"/>
            <a:ext cx="9144000" cy="6317776"/>
          </a:xfrm>
          <a:prstGeom prst="rect">
            <a:avLst/>
          </a:prstGeom>
        </p:spPr>
      </p:pic>
      <p:sp>
        <p:nvSpPr>
          <p:cNvPr id="7" name="TextBox 6"/>
          <p:cNvSpPr txBox="1"/>
          <p:nvPr/>
        </p:nvSpPr>
        <p:spPr>
          <a:xfrm>
            <a:off x="2353641" y="2116899"/>
            <a:ext cx="2869713" cy="1569660"/>
          </a:xfrm>
          <a:prstGeom prst="rect">
            <a:avLst/>
          </a:prstGeom>
          <a:solidFill>
            <a:schemeClr val="bg1"/>
          </a:solidFill>
        </p:spPr>
        <p:txBody>
          <a:bodyPr wrap="square" rtlCol="0">
            <a:spAutoFit/>
          </a:bodyPr>
          <a:lstStyle/>
          <a:p>
            <a:pPr fontAlgn="base">
              <a:spcBef>
                <a:spcPct val="0"/>
              </a:spcBef>
              <a:spcAft>
                <a:spcPct val="0"/>
              </a:spcAft>
            </a:pPr>
            <a:r>
              <a:rPr lang="en-US" sz="3200" dirty="0" err="1">
                <a:solidFill>
                  <a:prstClr val="black"/>
                </a:solidFill>
                <a:cs typeface="Arial" charset="0"/>
              </a:rPr>
              <a:t>R</a:t>
            </a:r>
            <a:r>
              <a:rPr lang="en-US" sz="3200" baseline="-25000" dirty="0" err="1">
                <a:solidFill>
                  <a:prstClr val="black"/>
                </a:solidFill>
                <a:cs typeface="Arial" charset="0"/>
              </a:rPr>
              <a:t>work</a:t>
            </a:r>
            <a:r>
              <a:rPr lang="en-US" sz="3200" dirty="0">
                <a:solidFill>
                  <a:prstClr val="black"/>
                </a:solidFill>
                <a:cs typeface="Arial" charset="0"/>
              </a:rPr>
              <a:t> = 0.0309</a:t>
            </a:r>
          </a:p>
          <a:p>
            <a:pPr fontAlgn="base">
              <a:spcBef>
                <a:spcPct val="0"/>
              </a:spcBef>
              <a:spcAft>
                <a:spcPct val="0"/>
              </a:spcAft>
            </a:pPr>
            <a:r>
              <a:rPr lang="en-US" sz="3200" dirty="0" err="1">
                <a:solidFill>
                  <a:prstClr val="black"/>
                </a:solidFill>
                <a:cs typeface="Arial" charset="0"/>
              </a:rPr>
              <a:t>R</a:t>
            </a:r>
            <a:r>
              <a:rPr lang="en-US" sz="3200" baseline="-25000" dirty="0" err="1">
                <a:solidFill>
                  <a:prstClr val="black"/>
                </a:solidFill>
                <a:cs typeface="Arial" charset="0"/>
              </a:rPr>
              <a:t>free</a:t>
            </a:r>
            <a:r>
              <a:rPr lang="en-US" sz="3200" dirty="0">
                <a:solidFill>
                  <a:prstClr val="black"/>
                </a:solidFill>
                <a:cs typeface="Arial" charset="0"/>
              </a:rPr>
              <a:t>  = 0.0678</a:t>
            </a:r>
          </a:p>
          <a:p>
            <a:pPr fontAlgn="base">
              <a:spcBef>
                <a:spcPct val="0"/>
              </a:spcBef>
              <a:spcAft>
                <a:spcPct val="0"/>
              </a:spcAft>
            </a:pPr>
            <a:r>
              <a:rPr lang="en-US" sz="3200" dirty="0">
                <a:solidFill>
                  <a:prstClr val="black"/>
                </a:solidFill>
                <a:cs typeface="Arial" charset="0"/>
              </a:rPr>
              <a:t>vs </a:t>
            </a:r>
            <a:r>
              <a:rPr lang="en-US" sz="3200" dirty="0" err="1">
                <a:solidFill>
                  <a:prstClr val="black"/>
                </a:solidFill>
                <a:cs typeface="Arial" charset="0"/>
              </a:rPr>
              <a:t>F</a:t>
            </a:r>
            <a:r>
              <a:rPr lang="en-US" sz="3200" baseline="-25000" dirty="0" err="1">
                <a:solidFill>
                  <a:prstClr val="black"/>
                </a:solidFill>
                <a:cs typeface="Arial" charset="0"/>
              </a:rPr>
              <a:t>sim</a:t>
            </a:r>
            <a:endParaRPr lang="en-US" sz="3200" baseline="-25000" dirty="0">
              <a:solidFill>
                <a:prstClr val="black"/>
              </a:solidFill>
              <a:cs typeface="Arial" charset="0"/>
            </a:endParaRPr>
          </a:p>
        </p:txBody>
      </p:sp>
      <p:sp>
        <p:nvSpPr>
          <p:cNvPr id="6" name="TextBox 5"/>
          <p:cNvSpPr txBox="1"/>
          <p:nvPr/>
        </p:nvSpPr>
        <p:spPr>
          <a:xfrm>
            <a:off x="1446499" y="4504499"/>
            <a:ext cx="6173501" cy="584775"/>
          </a:xfrm>
          <a:prstGeom prst="rect">
            <a:avLst/>
          </a:prstGeom>
          <a:solidFill>
            <a:schemeClr val="bg1"/>
          </a:solidFill>
        </p:spPr>
        <p:txBody>
          <a:bodyPr wrap="square" rtlCol="0">
            <a:spAutoFit/>
          </a:bodyPr>
          <a:lstStyle/>
          <a:p>
            <a:pPr fontAlgn="base">
              <a:spcBef>
                <a:spcPct val="0"/>
              </a:spcBef>
              <a:spcAft>
                <a:spcPct val="0"/>
              </a:spcAft>
            </a:pPr>
            <a:r>
              <a:rPr lang="en-US" sz="3200" dirty="0">
                <a:solidFill>
                  <a:prstClr val="black"/>
                </a:solidFill>
                <a:cs typeface="Arial" charset="0"/>
              </a:rPr>
              <a:t>Problem: diverges with more cycles</a:t>
            </a:r>
            <a:endParaRPr lang="en-US" sz="3200" baseline="-25000" dirty="0">
              <a:solidFill>
                <a:prstClr val="black"/>
              </a:solidFill>
              <a:cs typeface="Arial" charset="0"/>
            </a:endParaRPr>
          </a:p>
        </p:txBody>
      </p:sp>
    </p:spTree>
    <p:extLst>
      <p:ext uri="{BB962C8B-B14F-4D97-AF65-F5344CB8AC3E}">
        <p14:creationId xmlns:p14="http://schemas.microsoft.com/office/powerpoint/2010/main" val="35772219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xfrm>
            <a:off x="457200" y="0"/>
            <a:ext cx="8229600" cy="1143000"/>
          </a:xfrm>
        </p:spPr>
        <p:txBody>
          <a:bodyPr/>
          <a:lstStyle/>
          <a:p>
            <a:pPr eaLnBrk="1" hangingPunct="1"/>
            <a:r>
              <a:rPr lang="en-US" altLang="en-US" smtClean="0"/>
              <a:t>Muybridge’s multi-camera</a:t>
            </a:r>
          </a:p>
        </p:txBody>
      </p:sp>
      <p:pic>
        <p:nvPicPr>
          <p:cNvPr id="454659" name="Picture 3" descr="Muybridge_camea_s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06500"/>
            <a:ext cx="82296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0120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365829" y="2438400"/>
            <a:ext cx="4243469" cy="923330"/>
          </a:xfrm>
          <a:prstGeom prst="rect">
            <a:avLst/>
          </a:prstGeom>
          <a:noFill/>
        </p:spPr>
        <p:txBody>
          <a:bodyPr wrap="none" rtlCol="0">
            <a:spAutoFit/>
          </a:bodyPr>
          <a:lstStyle/>
          <a:p>
            <a:pPr fontAlgn="base">
              <a:spcBef>
                <a:spcPct val="0"/>
              </a:spcBef>
              <a:spcAft>
                <a:spcPct val="0"/>
              </a:spcAft>
            </a:pPr>
            <a:r>
              <a:rPr lang="en-US" sz="5400" dirty="0">
                <a:solidFill>
                  <a:prstClr val="black"/>
                </a:solidFill>
                <a:latin typeface="Arial" panose="020B0604020202020204" pitchFamily="34" charset="0"/>
                <a:cs typeface="Arial" panose="020B0604020202020204" pitchFamily="34" charset="0"/>
              </a:rPr>
              <a:t>R1 &lt; 2*</a:t>
            </a:r>
            <a:r>
              <a:rPr lang="en-US" sz="5400" dirty="0" err="1">
                <a:solidFill>
                  <a:prstClr val="black"/>
                </a:solidFill>
                <a:latin typeface="Arial" panose="020B0604020202020204" pitchFamily="34" charset="0"/>
                <a:cs typeface="Arial" panose="020B0604020202020204" pitchFamily="34" charset="0"/>
              </a:rPr>
              <a:t>R</a:t>
            </a:r>
            <a:r>
              <a:rPr lang="en-US" sz="5400" baseline="-25000" dirty="0" err="1">
                <a:solidFill>
                  <a:prstClr val="black"/>
                </a:solidFill>
                <a:latin typeface="Arial" panose="020B0604020202020204" pitchFamily="34" charset="0"/>
                <a:cs typeface="Arial" panose="020B0604020202020204" pitchFamily="34" charset="0"/>
              </a:rPr>
              <a:t>sigma</a:t>
            </a:r>
            <a:endParaRPr lang="en-US" sz="5400" baseline="-25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943428" y="1712685"/>
            <a:ext cx="6862776" cy="461665"/>
          </a:xfrm>
          <a:prstGeom prst="rect">
            <a:avLst/>
          </a:prstGeom>
          <a:noFill/>
        </p:spPr>
        <p:txBody>
          <a:bodyPr wrap="none" rtlCol="0">
            <a:spAutoFit/>
          </a:bodyPr>
          <a:lstStyle/>
          <a:p>
            <a:pPr fontAlgn="base">
              <a:spcBef>
                <a:spcPct val="0"/>
              </a:spcBef>
              <a:spcAft>
                <a:spcPct val="0"/>
              </a:spcAft>
            </a:pPr>
            <a:r>
              <a:rPr lang="en-US" sz="2400" dirty="0">
                <a:solidFill>
                  <a:prstClr val="black"/>
                </a:solidFill>
                <a:latin typeface="Arial" panose="020B0604020202020204" pitchFamily="34" charset="0"/>
                <a:cs typeface="Arial" panose="020B0604020202020204" pitchFamily="34" charset="0"/>
              </a:rPr>
              <a:t>Publication criterion for chemical crystallography:</a:t>
            </a:r>
            <a:endParaRPr lang="en-US" sz="2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546627" y="3722914"/>
            <a:ext cx="7609776" cy="1446550"/>
          </a:xfrm>
          <a:prstGeom prst="rect">
            <a:avLst/>
          </a:prstGeom>
          <a:noFill/>
        </p:spPr>
        <p:txBody>
          <a:bodyPr wrap="none" rtlCol="0">
            <a:spAutoFit/>
          </a:bodyPr>
          <a:lstStyle/>
          <a:p>
            <a:pPr fontAlgn="base">
              <a:spcBef>
                <a:spcPct val="0"/>
              </a:spcBef>
              <a:spcAft>
                <a:spcPct val="0"/>
              </a:spcAft>
            </a:pPr>
            <a:r>
              <a:rPr lang="en-US" sz="4400" dirty="0">
                <a:solidFill>
                  <a:prstClr val="black"/>
                </a:solidFill>
                <a:latin typeface="Arial" panose="020B0604020202020204" pitchFamily="34" charset="0"/>
                <a:cs typeface="Arial" panose="020B0604020202020204" pitchFamily="34" charset="0"/>
              </a:rPr>
              <a:t>R1 		= </a:t>
            </a:r>
            <a:r>
              <a:rPr lang="en-US" sz="4400" dirty="0" err="1">
                <a:solidFill>
                  <a:prstClr val="black"/>
                </a:solidFill>
                <a:latin typeface="Arial" panose="020B0604020202020204" pitchFamily="34" charset="0"/>
                <a:cs typeface="Arial" panose="020B0604020202020204" pitchFamily="34" charset="0"/>
              </a:rPr>
              <a:t>F</a:t>
            </a:r>
            <a:r>
              <a:rPr lang="en-US" sz="4400" baseline="-25000" dirty="0" err="1">
                <a:solidFill>
                  <a:prstClr val="black"/>
                </a:solidFill>
                <a:latin typeface="Arial" panose="020B0604020202020204" pitchFamily="34" charset="0"/>
                <a:cs typeface="Arial" panose="020B0604020202020204" pitchFamily="34" charset="0"/>
              </a:rPr>
              <a:t>o</a:t>
            </a:r>
            <a:r>
              <a:rPr lang="en-US" sz="4400" dirty="0">
                <a:solidFill>
                  <a:prstClr val="black"/>
                </a:solidFill>
                <a:latin typeface="Arial" panose="020B0604020202020204" pitchFamily="34" charset="0"/>
                <a:cs typeface="Arial" panose="020B0604020202020204" pitchFamily="34" charset="0"/>
              </a:rPr>
              <a:t> vs F</a:t>
            </a:r>
            <a:r>
              <a:rPr lang="en-US" sz="4400" baseline="-25000" dirty="0">
                <a:solidFill>
                  <a:prstClr val="black"/>
                </a:solidFill>
                <a:latin typeface="Arial" panose="020B0604020202020204" pitchFamily="34" charset="0"/>
                <a:cs typeface="Arial" panose="020B0604020202020204" pitchFamily="34" charset="0"/>
              </a:rPr>
              <a:t>c</a:t>
            </a:r>
            <a:r>
              <a:rPr lang="en-US" sz="4400" dirty="0">
                <a:solidFill>
                  <a:prstClr val="black"/>
                </a:solidFill>
                <a:latin typeface="Arial" panose="020B0604020202020204" pitchFamily="34" charset="0"/>
                <a:cs typeface="Arial" panose="020B0604020202020204" pitchFamily="34" charset="0"/>
              </a:rPr>
              <a:t> for I/</a:t>
            </a:r>
            <a:r>
              <a:rPr lang="el-GR" sz="4400" dirty="0">
                <a:solidFill>
                  <a:prstClr val="black"/>
                </a:solidFill>
                <a:latin typeface="Arial" panose="020B0604020202020204" pitchFamily="34" charset="0"/>
                <a:cs typeface="Arial" panose="020B0604020202020204" pitchFamily="34" charset="0"/>
              </a:rPr>
              <a:t>σ</a:t>
            </a:r>
            <a:r>
              <a:rPr lang="en-US" sz="4400" dirty="0">
                <a:solidFill>
                  <a:prstClr val="black"/>
                </a:solidFill>
                <a:latin typeface="Arial" panose="020B0604020202020204" pitchFamily="34" charset="0"/>
                <a:cs typeface="Arial" panose="020B0604020202020204" pitchFamily="34" charset="0"/>
              </a:rPr>
              <a:t>(I) &gt; 3</a:t>
            </a:r>
          </a:p>
          <a:p>
            <a:pPr fontAlgn="base">
              <a:spcBef>
                <a:spcPct val="0"/>
              </a:spcBef>
              <a:spcAft>
                <a:spcPct val="0"/>
              </a:spcAft>
            </a:pPr>
            <a:r>
              <a:rPr lang="en-US" sz="4400" dirty="0" err="1">
                <a:solidFill>
                  <a:prstClr val="black"/>
                </a:solidFill>
                <a:latin typeface="Arial" panose="020B0604020202020204" pitchFamily="34" charset="0"/>
                <a:cs typeface="Arial" panose="020B0604020202020204" pitchFamily="34" charset="0"/>
              </a:rPr>
              <a:t>R</a:t>
            </a:r>
            <a:r>
              <a:rPr lang="en-US" sz="4400" baseline="-25000" dirty="0" err="1">
                <a:solidFill>
                  <a:prstClr val="black"/>
                </a:solidFill>
                <a:latin typeface="Arial" panose="020B0604020202020204" pitchFamily="34" charset="0"/>
                <a:cs typeface="Arial" panose="020B0604020202020204" pitchFamily="34" charset="0"/>
              </a:rPr>
              <a:t>sigma</a:t>
            </a:r>
            <a:r>
              <a:rPr lang="en-US" sz="4400" dirty="0">
                <a:solidFill>
                  <a:prstClr val="black"/>
                </a:solidFill>
                <a:latin typeface="Arial" panose="020B0604020202020204" pitchFamily="34" charset="0"/>
                <a:cs typeface="Arial" panose="020B0604020202020204" pitchFamily="34" charset="0"/>
              </a:rPr>
              <a:t> 	= &lt;</a:t>
            </a:r>
            <a:r>
              <a:rPr lang="el-GR" sz="4400" dirty="0">
                <a:solidFill>
                  <a:prstClr val="black"/>
                </a:solidFill>
                <a:latin typeface="Arial" panose="020B0604020202020204" pitchFamily="34" charset="0"/>
                <a:cs typeface="Arial" panose="020B0604020202020204" pitchFamily="34" charset="0"/>
              </a:rPr>
              <a:t>σ</a:t>
            </a:r>
            <a:r>
              <a:rPr lang="en-US" sz="4400" dirty="0">
                <a:solidFill>
                  <a:prstClr val="black"/>
                </a:solidFill>
                <a:latin typeface="Arial" panose="020B0604020202020204" pitchFamily="34" charset="0"/>
                <a:cs typeface="Arial" panose="020B0604020202020204" pitchFamily="34" charset="0"/>
              </a:rPr>
              <a:t>(I)&gt;/&lt;I&gt;</a:t>
            </a:r>
            <a:endParaRPr lang="en-US" sz="4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638628" y="5558972"/>
            <a:ext cx="7295587" cy="523220"/>
          </a:xfrm>
          <a:prstGeom prst="rect">
            <a:avLst/>
          </a:prstGeom>
          <a:noFill/>
        </p:spPr>
        <p:txBody>
          <a:bodyPr wrap="none" rtlCol="0">
            <a:spAutoFit/>
          </a:bodyPr>
          <a:lstStyle/>
          <a:p>
            <a:pPr fontAlgn="base">
              <a:spcBef>
                <a:spcPct val="0"/>
              </a:spcBef>
              <a:spcAft>
                <a:spcPct val="0"/>
              </a:spcAft>
            </a:pPr>
            <a:r>
              <a:rPr lang="en-US" sz="2800" dirty="0">
                <a:solidFill>
                  <a:srgbClr val="FF0000"/>
                </a:solidFill>
                <a:latin typeface="Arial" panose="020B0604020202020204" pitchFamily="34" charset="0"/>
                <a:cs typeface="Arial" panose="020B0604020202020204" pitchFamily="34" charset="0"/>
              </a:rPr>
              <a:t>There are </a:t>
            </a:r>
            <a:r>
              <a:rPr lang="en-US" sz="2800" b="1" dirty="0">
                <a:solidFill>
                  <a:srgbClr val="FF0000"/>
                </a:solidFill>
                <a:latin typeface="Arial" panose="020B0604020202020204" pitchFamily="34" charset="0"/>
                <a:cs typeface="Arial" panose="020B0604020202020204" pitchFamily="34" charset="0"/>
              </a:rPr>
              <a:t>no</a:t>
            </a:r>
            <a:r>
              <a:rPr lang="en-US" sz="2800" dirty="0">
                <a:solidFill>
                  <a:srgbClr val="FF0000"/>
                </a:solidFill>
                <a:latin typeface="Arial" panose="020B0604020202020204" pitchFamily="34" charset="0"/>
                <a:cs typeface="Arial" panose="020B0604020202020204" pitchFamily="34" charset="0"/>
              </a:rPr>
              <a:t> PDB entries that pass this test!</a:t>
            </a:r>
            <a:endParaRPr lang="en-US" sz="2800"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panose="020B0604020202020204" pitchFamily="34" charset="0"/>
                <a:cs typeface="Arial" panose="020B0604020202020204" pitchFamily="34" charset="0"/>
              </a:rPr>
              <a:t>Holton </a:t>
            </a:r>
            <a:r>
              <a:rPr lang="en-US" i="1" dirty="0">
                <a:solidFill>
                  <a:prstClr val="black"/>
                </a:solidFill>
                <a:latin typeface="Arial" panose="020B0604020202020204" pitchFamily="34" charset="0"/>
                <a:cs typeface="Arial" panose="020B0604020202020204" pitchFamily="34" charset="0"/>
              </a:rPr>
              <a:t>et al. </a:t>
            </a:r>
            <a:r>
              <a:rPr lang="en-US" dirty="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
        <p:nvSpPr>
          <p:cNvPr id="10"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699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lstStyle/>
          <a:p>
            <a:r>
              <a:rPr lang="en-US" dirty="0" smtClean="0">
                <a:latin typeface="Arial" panose="020B0604020202020204" pitchFamily="34" charset="0"/>
                <a:cs typeface="Arial" panose="020B0604020202020204" pitchFamily="34" charset="0"/>
              </a:rPr>
              <a:t>Status of macromolecular representation: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667000"/>
            <a:ext cx="8229600" cy="3459163"/>
          </a:xfrm>
        </p:spPr>
        <p:txBody>
          <a:bodyPr/>
          <a:lstStyle/>
          <a:p>
            <a:pPr marL="0" indent="0" algn="ctr">
              <a:buNone/>
            </a:pPr>
            <a:r>
              <a:rPr lang="en-US" dirty="0" smtClean="0">
                <a:latin typeface="Arial" panose="020B0604020202020204" pitchFamily="34" charset="0"/>
                <a:cs typeface="Arial" panose="020B0604020202020204" pitchFamily="34" charset="0"/>
              </a:rPr>
              <a:t>Even if we knew the “right answer” </a:t>
            </a:r>
          </a:p>
          <a:p>
            <a:pPr marL="0" indent="0" algn="ctr">
              <a:buNone/>
            </a:pPr>
            <a:r>
              <a:rPr lang="en-US" dirty="0" smtClean="0">
                <a:latin typeface="Arial" panose="020B0604020202020204" pitchFamily="34" charset="0"/>
                <a:cs typeface="Arial" panose="020B0604020202020204" pitchFamily="34" charset="0"/>
              </a:rPr>
              <a:t>it would blow up.</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97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263390253"/>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1038"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a:r>
                <a:rPr lang="en-US" sz="2000" b="1" dirty="0">
                  <a:solidFill>
                    <a:prstClr val="black"/>
                  </a:solidFill>
                  <a:cs typeface="Arial" panose="020B0604020202020204" pitchFamily="34" charset="0"/>
                </a:rPr>
                <a:t>Current</a:t>
              </a:r>
            </a:p>
            <a:p>
              <a:pPr algn="ctr"/>
              <a:r>
                <a:rPr lang="en-US" sz="2000" b="1" dirty="0">
                  <a:solidFill>
                    <a:prstClr val="black"/>
                  </a:solidFill>
                  <a:cs typeface="Arial" panose="020B0604020202020204" pitchFamily="34" charset="0"/>
                </a:rPr>
                <a:t>technology</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a:r>
                <a:rPr lang="en-US" sz="2400" b="1" dirty="0">
                  <a:solidFill>
                    <a:prstClr val="black"/>
                  </a:solidFil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r>
              <a:rPr lang="en-US" sz="4400" dirty="0">
                <a:solidFill>
                  <a:srgbClr val="000000"/>
                </a:solidFill>
                <a:cs typeface="Arial" panose="020B0604020202020204" pitchFamily="34" charset="0"/>
              </a:rPr>
              <a:t>Threshold of a revolution in phasing</a:t>
            </a:r>
          </a:p>
        </p:txBody>
      </p:sp>
    </p:spTree>
    <p:extLst>
      <p:ext uri="{BB962C8B-B14F-4D97-AF65-F5344CB8AC3E}">
        <p14:creationId xmlns:p14="http://schemas.microsoft.com/office/powerpoint/2010/main" val="642837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p:spPr>
        <p:txBody>
          <a:bodyPr/>
          <a:lstStyle/>
          <a:p>
            <a:r>
              <a:rPr lang="en-US" sz="4800" dirty="0" smtClean="0">
                <a:latin typeface="Arial" panose="020B0604020202020204" pitchFamily="34" charset="0"/>
                <a:cs typeface="Arial" panose="020B0604020202020204" pitchFamily="34" charset="0"/>
              </a:rPr>
              <a:t>Can you count to 1,000,000 ?</a:t>
            </a:r>
            <a:endParaRPr lang="en-US" sz="4800" dirty="0">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6317071" y="1673160"/>
            <a:ext cx="1814286" cy="68942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kern="0" dirty="0" smtClean="0">
                <a:solidFill>
                  <a:prstClr val="black"/>
                </a:solidFill>
                <a:latin typeface="Arial" panose="020B0604020202020204" pitchFamily="34" charset="0"/>
                <a:cs typeface="Arial" panose="020B0604020202020204" pitchFamily="34" charset="0"/>
              </a:rPr>
              <a:t>= 0.1%</a:t>
            </a:r>
            <a:endParaRPr lang="en-US" sz="3600" kern="0" dirty="0">
              <a:solidFill>
                <a:prstClr val="black"/>
              </a:solidFill>
              <a:latin typeface="Arial" panose="020B0604020202020204" pitchFamily="34" charset="0"/>
              <a:cs typeface="Arial" panose="020B0604020202020204" pitchFamily="34" charset="0"/>
            </a:endParaRPr>
          </a:p>
        </p:txBody>
      </p:sp>
      <p:grpSp>
        <p:nvGrpSpPr>
          <p:cNvPr id="5" name="Group 4"/>
          <p:cNvGrpSpPr/>
          <p:nvPr/>
        </p:nvGrpSpPr>
        <p:grpSpPr>
          <a:xfrm>
            <a:off x="3023039" y="1345978"/>
            <a:ext cx="3418120" cy="1200329"/>
            <a:chOff x="1567555" y="1175894"/>
            <a:chExt cx="3418120" cy="1200329"/>
          </a:xfrm>
          <a:noFill/>
        </p:grpSpPr>
        <p:sp>
          <p:nvSpPr>
            <p:cNvPr id="6" name="Rectangle 5"/>
            <p:cNvSpPr/>
            <p:nvPr/>
          </p:nvSpPr>
          <p:spPr>
            <a:xfrm>
              <a:off x="1567555" y="1175894"/>
              <a:ext cx="3418120" cy="1200329"/>
            </a:xfrm>
            <a:prstGeom prst="rect">
              <a:avLst/>
            </a:prstGeom>
            <a:grpFill/>
          </p:spPr>
          <p:txBody>
            <a:bodyPr wrap="square">
              <a:spAutoFit/>
            </a:bodyPr>
            <a:lstStyle/>
            <a:p>
              <a:pPr algn="ctr"/>
              <a:r>
                <a:rPr lang="en-US" sz="3600" dirty="0" err="1">
                  <a:solidFill>
                    <a:prstClr val="black"/>
                  </a:solidFill>
                  <a:latin typeface="Arial" panose="020B0604020202020204" pitchFamily="34" charset="0"/>
                  <a:cs typeface="Arial" panose="020B0604020202020204" pitchFamily="34" charset="0"/>
                </a:rPr>
                <a:t>sqrt</a:t>
              </a:r>
              <a:r>
                <a:rPr lang="en-US" sz="3600" dirty="0">
                  <a:solidFill>
                    <a:prstClr val="black"/>
                  </a:solidFill>
                  <a:latin typeface="Arial" panose="020B0604020202020204" pitchFamily="34" charset="0"/>
                  <a:cs typeface="Arial" panose="020B0604020202020204" pitchFamily="34" charset="0"/>
                </a:rPr>
                <a:t>(1,000,000)</a:t>
              </a:r>
            </a:p>
            <a:p>
              <a:pPr algn="ctr"/>
              <a:r>
                <a:rPr lang="en-US" sz="3600" dirty="0">
                  <a:solidFill>
                    <a:prstClr val="black"/>
                  </a:solidFill>
                  <a:latin typeface="Arial" panose="020B0604020202020204" pitchFamily="34" charset="0"/>
                  <a:cs typeface="Arial" panose="020B0604020202020204" pitchFamily="34" charset="0"/>
                </a:rPr>
                <a:t>1,000,000</a:t>
              </a:r>
            </a:p>
          </p:txBody>
        </p:sp>
        <p:cxnSp>
          <p:nvCxnSpPr>
            <p:cNvPr id="7" name="Straight Connector 6"/>
            <p:cNvCxnSpPr/>
            <p:nvPr/>
          </p:nvCxnSpPr>
          <p:spPr>
            <a:xfrm>
              <a:off x="1790950" y="1814197"/>
              <a:ext cx="29826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6970" y="5060022"/>
            <a:ext cx="3599535" cy="1077218"/>
            <a:chOff x="3178641" y="5428580"/>
            <a:chExt cx="3599535" cy="1077218"/>
          </a:xfrm>
          <a:noFill/>
        </p:grpSpPr>
        <p:sp>
          <p:nvSpPr>
            <p:cNvPr id="18" name="Content Placeholder 2"/>
            <p:cNvSpPr txBox="1">
              <a:spLocks/>
            </p:cNvSpPr>
            <p:nvPr/>
          </p:nvSpPr>
          <p:spPr bwMode="auto">
            <a:xfrm>
              <a:off x="4963890" y="5687785"/>
              <a:ext cx="1814286" cy="6894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solidFill>
                    <a:prstClr val="black"/>
                  </a:solidFill>
                  <a:latin typeface="Arial" panose="020B0604020202020204" pitchFamily="34" charset="0"/>
                  <a:cs typeface="Arial" panose="020B0604020202020204" pitchFamily="34" charset="0"/>
                </a:rPr>
                <a:t>= 3%</a:t>
              </a:r>
              <a:endParaRPr lang="en-US" kern="0"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3178641" y="5428580"/>
              <a:ext cx="2293244" cy="1077218"/>
              <a:chOff x="1567555" y="1175894"/>
              <a:chExt cx="2394845" cy="1077218"/>
            </a:xfrm>
            <a:grpFill/>
          </p:grpSpPr>
          <p:sp>
            <p:nvSpPr>
              <p:cNvPr id="20" name="Rectangle 19"/>
              <p:cNvSpPr/>
              <p:nvPr/>
            </p:nvSpPr>
            <p:spPr>
              <a:xfrm>
                <a:off x="1567555" y="1175894"/>
                <a:ext cx="2394845" cy="1077218"/>
              </a:xfrm>
              <a:prstGeom prst="rect">
                <a:avLst/>
              </a:prstGeom>
              <a:grpFill/>
            </p:spPr>
            <p:txBody>
              <a:bodyPr wrap="square">
                <a:spAutoFit/>
              </a:bodyPr>
              <a:lstStyle/>
              <a:p>
                <a:pPr algn="ctr"/>
                <a:r>
                  <a:rPr lang="en-US" sz="3200" dirty="0" err="1">
                    <a:solidFill>
                      <a:prstClr val="black"/>
                    </a:solidFill>
                    <a:latin typeface="Arial" panose="020B0604020202020204" pitchFamily="34" charset="0"/>
                    <a:cs typeface="Arial" panose="020B0604020202020204" pitchFamily="34" charset="0"/>
                  </a:rPr>
                  <a:t>sqrt</a:t>
                </a:r>
                <a:r>
                  <a:rPr lang="en-US" sz="3200" dirty="0">
                    <a:solidFill>
                      <a:prstClr val="black"/>
                    </a:solidFill>
                    <a:latin typeface="Arial" panose="020B0604020202020204" pitchFamily="34" charset="0"/>
                    <a:cs typeface="Arial" panose="020B0604020202020204" pitchFamily="34" charset="0"/>
                  </a:rPr>
                  <a:t>(1,000)</a:t>
                </a:r>
              </a:p>
              <a:p>
                <a:pPr algn="ctr"/>
                <a:r>
                  <a:rPr lang="en-US" sz="3200" dirty="0">
                    <a:solidFill>
                      <a:prstClr val="black"/>
                    </a:solidFill>
                    <a:latin typeface="Arial" panose="020B0604020202020204" pitchFamily="34" charset="0"/>
                    <a:cs typeface="Arial" panose="020B0604020202020204" pitchFamily="34" charset="0"/>
                  </a:rPr>
                  <a:t>1,000</a:t>
                </a:r>
              </a:p>
            </p:txBody>
          </p:sp>
          <p:cxnSp>
            <p:nvCxnSpPr>
              <p:cNvPr id="21" name="Straight Connector 20"/>
              <p:cNvCxnSpPr/>
              <p:nvPr/>
            </p:nvCxnSpPr>
            <p:spPr>
              <a:xfrm>
                <a:off x="1703958" y="1743531"/>
                <a:ext cx="2078449"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911555" y="5156019"/>
            <a:ext cx="4992602" cy="1291435"/>
            <a:chOff x="3986505" y="5319227"/>
            <a:chExt cx="4992602" cy="1291435"/>
          </a:xfrm>
        </p:grpSpPr>
        <p:sp>
          <p:nvSpPr>
            <p:cNvPr id="40" name="Rounded Rectangle 39"/>
            <p:cNvSpPr/>
            <p:nvPr/>
          </p:nvSpPr>
          <p:spPr>
            <a:xfrm>
              <a:off x="3986505" y="5319227"/>
              <a:ext cx="4992602" cy="12914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073798" y="5680381"/>
              <a:ext cx="4905309"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&gt; 1000             is a waste!</a:t>
              </a:r>
            </a:p>
          </p:txBody>
        </p:sp>
        <p:grpSp>
          <p:nvGrpSpPr>
            <p:cNvPr id="24" name="Group 23"/>
            <p:cNvGrpSpPr/>
            <p:nvPr/>
          </p:nvGrpSpPr>
          <p:grpSpPr>
            <a:xfrm>
              <a:off x="5365971" y="5421176"/>
              <a:ext cx="1513099" cy="1077218"/>
              <a:chOff x="1900710" y="1161380"/>
              <a:chExt cx="1580137" cy="1077218"/>
            </a:xfrm>
            <a:noFill/>
          </p:grpSpPr>
          <p:sp>
            <p:nvSpPr>
              <p:cNvPr id="25" name="Rectangle 24"/>
              <p:cNvSpPr/>
              <p:nvPr/>
            </p:nvSpPr>
            <p:spPr>
              <a:xfrm>
                <a:off x="1900710" y="1161380"/>
                <a:ext cx="1580137" cy="1077218"/>
              </a:xfrm>
              <a:prstGeom prst="rect">
                <a:avLst/>
              </a:prstGeom>
              <a:grpFill/>
            </p:spPr>
            <p:txBody>
              <a:bodyPr wrap="square">
                <a:spAutoFit/>
              </a:bodyPr>
              <a:lstStyle/>
              <a:p>
                <a:pPr algn="ctr"/>
                <a:r>
                  <a:rPr lang="en-US" sz="3200" dirty="0">
                    <a:solidFill>
                      <a:prstClr val="black"/>
                    </a:solidFill>
                    <a:latin typeface="Arial" panose="020B0604020202020204" pitchFamily="34" charset="0"/>
                    <a:cs typeface="Arial" panose="020B0604020202020204" pitchFamily="34" charset="0"/>
                  </a:rPr>
                  <a:t>photon</a:t>
                </a:r>
              </a:p>
              <a:p>
                <a:pPr algn="ctr"/>
                <a:r>
                  <a:rPr lang="en-US" sz="3200" dirty="0">
                    <a:solidFill>
                      <a:prstClr val="black"/>
                    </a:solidFill>
                    <a:latin typeface="Arial" panose="020B0604020202020204" pitchFamily="34" charset="0"/>
                    <a:cs typeface="Arial" panose="020B0604020202020204" pitchFamily="34" charset="0"/>
                  </a:rPr>
                  <a:t>spot</a:t>
                </a:r>
              </a:p>
            </p:txBody>
          </p:sp>
          <p:cxnSp>
            <p:nvCxnSpPr>
              <p:cNvPr id="26" name="Straight Connector 25"/>
              <p:cNvCxnSpPr/>
              <p:nvPr/>
            </p:nvCxnSpPr>
            <p:spPr>
              <a:xfrm>
                <a:off x="2021966" y="1729017"/>
                <a:ext cx="138310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68965" y="1557048"/>
            <a:ext cx="2523448" cy="523220"/>
          </a:xfrm>
          <a:prstGeom prst="rect">
            <a:avLst/>
          </a:prstGeom>
          <a:noFill/>
        </p:spPr>
        <p:txBody>
          <a:bodyPr wrap="none" rtlCol="0">
            <a:spAutoFit/>
          </a:bodyPr>
          <a:lstStyle/>
          <a:p>
            <a:r>
              <a:rPr lang="en-US" sz="2800" b="1" dirty="0">
                <a:solidFill>
                  <a:srgbClr val="006600"/>
                </a:solidFill>
                <a:latin typeface="Arial" panose="020B0604020202020204" pitchFamily="34" charset="0"/>
                <a:cs typeface="Arial" panose="020B0604020202020204" pitchFamily="34" charset="0"/>
              </a:rPr>
              <a:t>Theoretically:</a:t>
            </a:r>
          </a:p>
        </p:txBody>
      </p:sp>
      <p:sp>
        <p:nvSpPr>
          <p:cNvPr id="28" name="TextBox 27"/>
          <p:cNvSpPr txBox="1"/>
          <p:nvPr/>
        </p:nvSpPr>
        <p:spPr>
          <a:xfrm>
            <a:off x="457200" y="4020337"/>
            <a:ext cx="1782860" cy="523220"/>
          </a:xfrm>
          <a:prstGeom prst="rect">
            <a:avLst/>
          </a:prstGeom>
          <a:noFill/>
        </p:spPr>
        <p:txBody>
          <a:bodyPr wrap="none" rtlCol="0">
            <a:spAutoFit/>
          </a:bodyPr>
          <a:lstStyle/>
          <a:p>
            <a:r>
              <a:rPr lang="en-US" sz="2800" b="1" dirty="0">
                <a:solidFill>
                  <a:srgbClr val="C00000"/>
                </a:solidFill>
                <a:latin typeface="Arial" panose="020B0604020202020204" pitchFamily="34" charset="0"/>
                <a:cs typeface="Arial" panose="020B0604020202020204" pitchFamily="34" charset="0"/>
              </a:rPr>
              <a:t>In reality:</a:t>
            </a:r>
          </a:p>
        </p:txBody>
      </p:sp>
      <p:sp>
        <p:nvSpPr>
          <p:cNvPr id="29" name="TextBox 28"/>
          <p:cNvSpPr txBox="1"/>
          <p:nvPr/>
        </p:nvSpPr>
        <p:spPr>
          <a:xfrm>
            <a:off x="2546368" y="3998090"/>
            <a:ext cx="1915909" cy="646331"/>
          </a:xfrm>
          <a:prstGeom prst="rect">
            <a:avLst/>
          </a:prstGeom>
          <a:noFill/>
        </p:spPr>
        <p:txBody>
          <a:bodyPr wrap="none" rtlCol="0">
            <a:spAutoFit/>
          </a:bodyPr>
          <a:lstStyle/>
          <a:p>
            <a:r>
              <a:rPr lang="en-US" sz="3600" dirty="0" err="1">
                <a:solidFill>
                  <a:srgbClr val="4F81BD">
                    <a:lumMod val="75000"/>
                  </a:srgbClr>
                </a:solidFill>
                <a:latin typeface="Arial" panose="020B0604020202020204" pitchFamily="34" charset="0"/>
                <a:cs typeface="Arial" panose="020B0604020202020204" pitchFamily="34" charset="0"/>
              </a:rPr>
              <a:t>ISa</a:t>
            </a:r>
            <a:r>
              <a:rPr lang="en-US" sz="3600" dirty="0">
                <a:solidFill>
                  <a:srgbClr val="4F81BD">
                    <a:lumMod val="75000"/>
                  </a:srgbClr>
                </a:solidFill>
                <a:latin typeface="Arial" panose="020B0604020202020204" pitchFamily="34" charset="0"/>
                <a:cs typeface="Arial" panose="020B0604020202020204" pitchFamily="34" charset="0"/>
              </a:rPr>
              <a:t> ~ 33</a:t>
            </a:r>
          </a:p>
        </p:txBody>
      </p:sp>
      <p:sp>
        <p:nvSpPr>
          <p:cNvPr id="31" name="TextBox 30"/>
          <p:cNvSpPr txBox="1"/>
          <p:nvPr/>
        </p:nvSpPr>
        <p:spPr>
          <a:xfrm>
            <a:off x="890889" y="2726261"/>
            <a:ext cx="3174267" cy="646331"/>
          </a:xfrm>
          <a:prstGeom prst="rect">
            <a:avLst/>
          </a:prstGeom>
          <a:noFill/>
        </p:spPr>
        <p:txBody>
          <a:bodyPr wrap="none" rtlCol="0">
            <a:spAutoFit/>
          </a:bodyPr>
          <a:lstStyle/>
          <a:p>
            <a:r>
              <a:rPr lang="en-US" sz="3600" dirty="0" err="1">
                <a:solidFill>
                  <a:srgbClr val="4F81BD">
                    <a:lumMod val="75000"/>
                  </a:srgbClr>
                </a:solidFill>
                <a:latin typeface="Arial" panose="020B0604020202020204" pitchFamily="34" charset="0"/>
                <a:cs typeface="Arial" panose="020B0604020202020204" pitchFamily="34" charset="0"/>
              </a:rPr>
              <a:t>R</a:t>
            </a:r>
            <a:r>
              <a:rPr lang="en-US" sz="3600" baseline="-25000" dirty="0" err="1">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dirty="0">
                <a:solidFill>
                  <a:srgbClr val="4F81BD">
                    <a:lumMod val="75000"/>
                  </a:srgbClr>
                </a:solidFill>
                <a:latin typeface="Arial" panose="020B0604020202020204" pitchFamily="34" charset="0"/>
                <a:cs typeface="Arial" panose="020B0604020202020204" pitchFamily="34" charset="0"/>
              </a:rPr>
              <a:t>≈ 0.1% ?</a:t>
            </a:r>
          </a:p>
        </p:txBody>
      </p:sp>
      <p:grpSp>
        <p:nvGrpSpPr>
          <p:cNvPr id="39" name="Group 38"/>
          <p:cNvGrpSpPr/>
          <p:nvPr/>
        </p:nvGrpSpPr>
        <p:grpSpPr>
          <a:xfrm>
            <a:off x="4034976" y="2726261"/>
            <a:ext cx="3865051" cy="646331"/>
            <a:chOff x="4034976" y="2726261"/>
            <a:chExt cx="3865051" cy="646331"/>
          </a:xfrm>
        </p:grpSpPr>
        <p:sp>
          <p:nvSpPr>
            <p:cNvPr id="9" name="TextBox 8"/>
            <p:cNvSpPr txBox="1"/>
            <p:nvPr/>
          </p:nvSpPr>
          <p:spPr>
            <a:xfrm>
              <a:off x="5471157" y="2726261"/>
              <a:ext cx="2428870" cy="646331"/>
            </a:xfrm>
            <a:prstGeom prst="rect">
              <a:avLst/>
            </a:prstGeom>
            <a:noFill/>
          </p:spPr>
          <p:txBody>
            <a:bodyPr wrap="none" rtlCol="0">
              <a:spAutoFit/>
            </a:bodyPr>
            <a:lstStyle/>
            <a:p>
              <a:r>
                <a:rPr lang="en-US" sz="3600" dirty="0" err="1">
                  <a:solidFill>
                    <a:srgbClr val="4F81BD">
                      <a:lumMod val="75000"/>
                    </a:srgbClr>
                  </a:solidFill>
                  <a:latin typeface="Arial" panose="020B0604020202020204" pitchFamily="34" charset="0"/>
                  <a:cs typeface="Arial" panose="020B0604020202020204" pitchFamily="34" charset="0"/>
                </a:rPr>
                <a:t>ISa</a:t>
              </a:r>
              <a:r>
                <a:rPr lang="en-US" sz="3600" dirty="0">
                  <a:solidFill>
                    <a:srgbClr val="4F81BD">
                      <a:lumMod val="75000"/>
                    </a:srgbClr>
                  </a:solidFill>
                  <a:latin typeface="Arial" panose="020B0604020202020204" pitchFamily="34" charset="0"/>
                  <a:cs typeface="Arial" panose="020B0604020202020204" pitchFamily="34" charset="0"/>
                </a:rPr>
                <a:t> = 1000</a:t>
              </a:r>
            </a:p>
          </p:txBody>
        </p:sp>
        <p:cxnSp>
          <p:nvCxnSpPr>
            <p:cNvPr id="33" name="Straight Arrow Connector 32"/>
            <p:cNvCxnSpPr/>
            <p:nvPr/>
          </p:nvCxnSpPr>
          <p:spPr>
            <a:xfrm>
              <a:off x="4034976" y="3078991"/>
              <a:ext cx="1203957" cy="24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1961" y="4013080"/>
            <a:ext cx="3670420" cy="646331"/>
            <a:chOff x="4631961" y="4013080"/>
            <a:chExt cx="3670420" cy="646331"/>
          </a:xfrm>
        </p:grpSpPr>
        <p:sp>
          <p:nvSpPr>
            <p:cNvPr id="30" name="TextBox 29"/>
            <p:cNvSpPr txBox="1"/>
            <p:nvPr/>
          </p:nvSpPr>
          <p:spPr>
            <a:xfrm>
              <a:off x="5589779" y="4013080"/>
              <a:ext cx="2712602" cy="646331"/>
            </a:xfrm>
            <a:prstGeom prst="rect">
              <a:avLst/>
            </a:prstGeom>
            <a:noFill/>
          </p:spPr>
          <p:txBody>
            <a:bodyPr wrap="none" rtlCol="0">
              <a:spAutoFit/>
            </a:bodyPr>
            <a:lstStyle/>
            <a:p>
              <a:r>
                <a:rPr lang="en-US" sz="3600" dirty="0" err="1">
                  <a:solidFill>
                    <a:srgbClr val="4F81BD">
                      <a:lumMod val="75000"/>
                    </a:srgbClr>
                  </a:solidFill>
                  <a:latin typeface="Arial" panose="020B0604020202020204" pitchFamily="34" charset="0"/>
                  <a:cs typeface="Arial" panose="020B0604020202020204" pitchFamily="34" charset="0"/>
                </a:rPr>
                <a:t>R</a:t>
              </a:r>
              <a:r>
                <a:rPr lang="en-US" sz="3600" baseline="-25000" dirty="0" err="1">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dirty="0">
                  <a:solidFill>
                    <a:srgbClr val="4F81BD">
                      <a:lumMod val="75000"/>
                    </a:srgbClr>
                  </a:solidFill>
                  <a:latin typeface="Arial" panose="020B0604020202020204" pitchFamily="34" charset="0"/>
                  <a:cs typeface="Arial" panose="020B0604020202020204" pitchFamily="34" charset="0"/>
                </a:rPr>
                <a:t> ≈ 3%</a:t>
              </a:r>
            </a:p>
          </p:txBody>
        </p:sp>
        <p:cxnSp>
          <p:nvCxnSpPr>
            <p:cNvPr id="36" name="Straight Arrow Connector 35"/>
            <p:cNvCxnSpPr/>
            <p:nvPr/>
          </p:nvCxnSpPr>
          <p:spPr>
            <a:xfrm>
              <a:off x="4631961" y="4343089"/>
              <a:ext cx="75937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50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076"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8"/>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79333" name="Rectangle 5"/>
          <p:cNvSpPr>
            <a:spLocks noGrp="1" noChangeArrowheads="1"/>
          </p:cNvSpPr>
          <p:nvPr>
            <p:ph type="title"/>
          </p:nvPr>
        </p:nvSpPr>
        <p:spPr>
          <a:xfrm>
            <a:off x="685800" y="282575"/>
            <a:ext cx="7772400" cy="1143000"/>
          </a:xfrm>
        </p:spPr>
        <p:txBody>
          <a:bodyPr/>
          <a:lstStyle/>
          <a:p>
            <a:pPr eaLnBrk="1" hangingPunct="1">
              <a:defRPr/>
            </a:pPr>
            <a:r>
              <a:rPr lang="en-US" altLang="en-US" sz="3600" b="1" dirty="0" smtClean="0">
                <a:solidFill>
                  <a:schemeClr val="accent2"/>
                </a:solidFill>
                <a:effectLst>
                  <a:outerShdw blurRad="38100" dist="38100" dir="2700000" algn="tl">
                    <a:srgbClr val="C0C0C0"/>
                  </a:outerShdw>
                </a:effectLst>
              </a:rPr>
              <a:t>Is it Real? Or is it</a:t>
            </a:r>
            <a:r>
              <a:rPr lang="en-US" altLang="en-US" sz="3600" b="1" dirty="0">
                <a:solidFill>
                  <a:srgbClr val="009900"/>
                </a:solidFill>
                <a:effectLst>
                  <a:outerShdw blurRad="38100" dist="38100" dir="2700000" algn="tl">
                    <a:srgbClr val="C0C0C0"/>
                  </a:outerShdw>
                </a:effectLst>
              </a:rPr>
              <a:t> </a:t>
            </a:r>
            <a:r>
              <a:rPr lang="en-US" altLang="en-US" sz="3600" b="1" dirty="0" smtClean="0">
                <a:solidFill>
                  <a:schemeClr val="tx1"/>
                </a:solidFill>
                <a:effectLst>
                  <a:outerShdw blurRad="38100" dist="38100" dir="2700000" algn="tl">
                    <a:srgbClr val="C0C0C0"/>
                  </a:outerShdw>
                </a:effectLst>
              </a:rPr>
              <a:t>MLFSOM</a:t>
            </a:r>
          </a:p>
        </p:txBody>
      </p:sp>
      <p:sp>
        <p:nvSpPr>
          <p:cNvPr id="1379334" name="Text Box 6"/>
          <p:cNvSpPr txBox="1">
            <a:spLocks noChangeArrowheads="1"/>
          </p:cNvSpPr>
          <p:nvPr/>
        </p:nvSpPr>
        <p:spPr bwMode="auto">
          <a:xfrm>
            <a:off x="1273175" y="1498600"/>
            <a:ext cx="177482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FF0000"/>
                </a:solidFill>
                <a:effectLst>
                  <a:outerShdw blurRad="38100" dist="38100" dir="2700000" algn="tl">
                    <a:srgbClr val="C0C0C0"/>
                  </a:outerShdw>
                </a:effectLst>
              </a:rPr>
              <a:t>simulated</a:t>
            </a:r>
            <a:endParaRPr lang="en-US" altLang="en-US" sz="2400" b="1">
              <a:solidFill>
                <a:srgbClr val="009900"/>
              </a:solidFill>
              <a:effectLst>
                <a:outerShdw blurRad="38100" dist="38100" dir="2700000" algn="tl">
                  <a:srgbClr val="C0C0C0"/>
                </a:outerShdw>
              </a:effectLst>
            </a:endParaRPr>
          </a:p>
        </p:txBody>
      </p:sp>
      <p:sp>
        <p:nvSpPr>
          <p:cNvPr id="1379335" name="Text Box 7"/>
          <p:cNvSpPr txBox="1">
            <a:spLocks noChangeArrowheads="1"/>
          </p:cNvSpPr>
          <p:nvPr/>
        </p:nvSpPr>
        <p:spPr bwMode="auto">
          <a:xfrm>
            <a:off x="7232650" y="1498600"/>
            <a:ext cx="79057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008000"/>
                </a:solidFill>
                <a:effectLst>
                  <a:outerShdw blurRad="38100" dist="38100" dir="2700000" algn="tl">
                    <a:srgbClr val="C0C0C0"/>
                  </a:outerShdw>
                </a:effectLst>
              </a:rPr>
              <a:t>real</a:t>
            </a:r>
          </a:p>
        </p:txBody>
      </p:sp>
      <p:sp>
        <p:nvSpPr>
          <p:cNvPr id="8" name="Rectangle 7"/>
          <p:cNvSpPr/>
          <p:nvPr/>
        </p:nvSpPr>
        <p:spPr>
          <a:xfrm>
            <a:off x="1104851" y="6073032"/>
            <a:ext cx="6903076" cy="369332"/>
          </a:xfrm>
          <a:prstGeom prst="rect">
            <a:avLst/>
          </a:prstGeom>
        </p:spPr>
        <p:txBody>
          <a:bodyPr wrap="square">
            <a:spAutoFit/>
          </a:bodyPr>
          <a:lstStyle/>
          <a:p>
            <a:r>
              <a:rPr lang="en-US" dirty="0">
                <a:solidFill>
                  <a:prstClr val="black"/>
                </a:solidFill>
              </a:rPr>
              <a:t>Holton </a:t>
            </a:r>
            <a:r>
              <a:rPr lang="en-US" i="1" dirty="0">
                <a:solidFill>
                  <a:prstClr val="black"/>
                </a:solidFill>
              </a:rPr>
              <a:t>et al</a:t>
            </a:r>
            <a:r>
              <a:rPr lang="en-US" dirty="0">
                <a:solidFill>
                  <a:prstClr val="black"/>
                </a:solidFill>
              </a:rPr>
              <a:t> (2014) "R-factor gap", </a:t>
            </a:r>
            <a:r>
              <a:rPr lang="en-US" i="1" dirty="0">
                <a:solidFill>
                  <a:prstClr val="black"/>
                </a:solidFill>
              </a:rPr>
              <a:t>FEBS Journal</a:t>
            </a:r>
            <a:r>
              <a:rPr lang="en-US" dirty="0">
                <a:solidFill>
                  <a:prstClr val="black"/>
                </a:solidFill>
              </a:rPr>
              <a:t> </a:t>
            </a:r>
            <a:r>
              <a:rPr lang="en-US" b="1" dirty="0">
                <a:solidFill>
                  <a:prstClr val="black"/>
                </a:solidFill>
              </a:rPr>
              <a:t>281</a:t>
            </a:r>
            <a:r>
              <a:rPr lang="en-US" dirty="0">
                <a:solidFill>
                  <a:prstClr val="black"/>
                </a:solidFill>
              </a:rPr>
              <a:t>, 4046-4060. </a:t>
            </a:r>
          </a:p>
        </p:txBody>
      </p:sp>
    </p:spTree>
    <p:extLst>
      <p:ext uri="{BB962C8B-B14F-4D97-AF65-F5344CB8AC3E}">
        <p14:creationId xmlns:p14="http://schemas.microsoft.com/office/powerpoint/2010/main" val="3707022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93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9334" grpId="0" animBg="1"/>
      <p:bldP spid="137933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8646723"/>
              </p:ext>
            </p:extLst>
          </p:nvPr>
        </p:nvGraphicFramePr>
        <p:xfrm>
          <a:off x="400958" y="928919"/>
          <a:ext cx="8242301" cy="5468112"/>
        </p:xfrm>
        <a:graphic>
          <a:graphicData uri="http://schemas.openxmlformats.org/drawingml/2006/table">
            <a:tbl>
              <a:tblPr firstRow="1" firstCol="1" bandRow="1">
                <a:tableStyleId>{5C22544A-7EE6-4342-B048-85BDC9FD1C3A}</a:tableStyleId>
              </a:tblPr>
              <a:tblGrid>
                <a:gridCol w="3331525"/>
                <a:gridCol w="1816796"/>
                <a:gridCol w="1507399"/>
                <a:gridCol w="1586581"/>
              </a:tblGrid>
              <a:tr h="724603">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Source of error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realistic</a:t>
                      </a:r>
                      <a:endParaRPr lang="en-US" sz="32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simulation</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No SHSSS</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Perfect detector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Photon counting</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Shutter jitter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Beam flicker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Sample absorption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Radiation damage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Imperfect spindle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vignette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93540">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Corner correction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solidFill>
                            <a:srgbClr val="FFAFAF"/>
                          </a:solidFill>
                          <a:effectLst/>
                          <a:latin typeface="Arial" panose="020B0604020202020204" pitchFamily="34" charset="0"/>
                          <a:cs typeface="Arial" panose="020B0604020202020204" pitchFamily="34" charset="0"/>
                        </a:rPr>
                        <a:t>SHSSS</a:t>
                      </a:r>
                      <a:endParaRPr lang="en-US" sz="3200" dirty="0">
                        <a:solidFill>
                          <a:srgbClr val="FFAFAF"/>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err="1">
                          <a:effectLst/>
                          <a:latin typeface="Arial" panose="020B0604020202020204" pitchFamily="34" charset="0"/>
                          <a:cs typeface="Arial" panose="020B0604020202020204" pitchFamily="34" charset="0"/>
                        </a:rPr>
                        <a:t>R</a:t>
                      </a:r>
                      <a:r>
                        <a:rPr lang="en-US" sz="2400" baseline="-25000" dirty="0" err="1">
                          <a:effectLst/>
                          <a:latin typeface="Arial" panose="020B0604020202020204" pitchFamily="34" charset="0"/>
                          <a:cs typeface="Arial" panose="020B0604020202020204" pitchFamily="34" charset="0"/>
                        </a:rPr>
                        <a:t>meas</a:t>
                      </a:r>
                      <a:r>
                        <a:rPr lang="en-US" sz="2400" dirty="0">
                          <a:effectLst/>
                          <a:latin typeface="Arial" panose="020B0604020202020204" pitchFamily="34" charset="0"/>
                          <a:cs typeface="Arial" panose="020B0604020202020204" pitchFamily="34" charset="0"/>
                        </a:rPr>
                        <a:t> (∞-10 Å)</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I/σ asymptotic</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26.8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74.2</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81.0</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3" name="TextBox 2"/>
          <p:cNvSpPr txBox="1"/>
          <p:nvPr/>
        </p:nvSpPr>
        <p:spPr>
          <a:xfrm>
            <a:off x="0" y="97974"/>
            <a:ext cx="9144000" cy="769441"/>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Threshold of a revolution in phasing</a:t>
            </a:r>
          </a:p>
        </p:txBody>
      </p:sp>
      <p:sp>
        <p:nvSpPr>
          <p:cNvPr id="2" name="Rectangle 1"/>
          <p:cNvSpPr/>
          <p:nvPr/>
        </p:nvSpPr>
        <p:spPr>
          <a:xfrm>
            <a:off x="2989944" y="6488668"/>
            <a:ext cx="6154056" cy="646331"/>
          </a:xfrm>
          <a:prstGeom prst="rect">
            <a:avLst/>
          </a:prstGeom>
        </p:spPr>
        <p:txBody>
          <a:bodyPr wrap="square">
            <a:spAutoFit/>
          </a:bodyPr>
          <a:lstStyle/>
          <a:p>
            <a:r>
              <a:rPr lang="en-US" dirty="0">
                <a:solidFill>
                  <a:prstClr val="black"/>
                </a:solidFill>
                <a:latin typeface="Arial" panose="020B0604020202020204" pitchFamily="34" charset="0"/>
              </a:rPr>
              <a:t>Holton </a:t>
            </a:r>
            <a:r>
              <a:rPr lang="en-US" i="1" dirty="0">
                <a:solidFill>
                  <a:prstClr val="black"/>
                </a:solidFill>
                <a:latin typeface="Arial" panose="020B0604020202020204" pitchFamily="34" charset="0"/>
              </a:rPr>
              <a:t>et al</a:t>
            </a:r>
            <a:r>
              <a:rPr lang="en-US" dirty="0">
                <a:solidFill>
                  <a:prstClr val="black"/>
                </a:solidFill>
                <a:latin typeface="Arial" panose="020B0604020202020204" pitchFamily="34" charset="0"/>
              </a:rPr>
              <a:t> (2014) "R-factor gap", </a:t>
            </a:r>
            <a:r>
              <a:rPr lang="en-US" i="1" dirty="0">
                <a:solidFill>
                  <a:prstClr val="black"/>
                </a:solidFill>
                <a:latin typeface="Arial" panose="020B0604020202020204" pitchFamily="34" charset="0"/>
              </a:rPr>
              <a:t>FEBS Journal</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281</a:t>
            </a:r>
            <a:r>
              <a:rPr lang="en-US" dirty="0">
                <a:solidFill>
                  <a:prstClr val="black"/>
                </a:solidFill>
                <a:latin typeface="Arial" panose="020B0604020202020204" pitchFamily="34" charset="0"/>
              </a:rPr>
              <a:t>, 4046-4060. </a:t>
            </a:r>
          </a:p>
        </p:txBody>
      </p:sp>
      <p:sp>
        <p:nvSpPr>
          <p:cNvPr id="4" name="Rectangle 3"/>
          <p:cNvSpPr/>
          <p:nvPr/>
        </p:nvSpPr>
        <p:spPr>
          <a:xfrm>
            <a:off x="7068457" y="870857"/>
            <a:ext cx="20755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 name="Rectangle 6"/>
          <p:cNvSpPr/>
          <p:nvPr/>
        </p:nvSpPr>
        <p:spPr>
          <a:xfrm>
            <a:off x="5544457" y="863600"/>
            <a:ext cx="37519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1132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dirty="0" smtClean="0"/>
              <a:t>CCD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94351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dirty="0" smtClean="0"/>
              <a:t>CCD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93464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2062"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3370496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427163"/>
          </a:xfrm>
        </p:spPr>
        <p:txBody>
          <a:bodyPr/>
          <a:lstStyle/>
          <a:p>
            <a:pPr eaLnBrk="1" hangingPunct="1"/>
            <a:r>
              <a:rPr lang="en-US" altLang="en-US" smtClean="0"/>
              <a:t>Data collection parameters:</a:t>
            </a:r>
          </a:p>
        </p:txBody>
      </p:sp>
      <p:sp>
        <p:nvSpPr>
          <p:cNvPr id="2902019" name="Rectangle 3"/>
          <p:cNvSpPr>
            <a:spLocks noGrp="1" noChangeArrowheads="1"/>
          </p:cNvSpPr>
          <p:nvPr>
            <p:ph type="body" idx="1"/>
          </p:nvPr>
        </p:nvSpPr>
        <p:spPr>
          <a:xfrm>
            <a:off x="457200" y="1392238"/>
            <a:ext cx="8686800" cy="5184775"/>
          </a:xfrm>
        </p:spPr>
        <p:txBody>
          <a:bodyPr/>
          <a:lstStyle/>
          <a:p>
            <a:pPr eaLnBrk="1" hangingPunct="1"/>
            <a:r>
              <a:rPr lang="en-US" altLang="en-US" sz="4000" smtClean="0"/>
              <a:t>16 crystals</a:t>
            </a:r>
          </a:p>
          <a:p>
            <a:pPr eaLnBrk="1" hangingPunct="1"/>
            <a:r>
              <a:rPr lang="en-US" altLang="en-US" sz="4000" smtClean="0"/>
              <a:t>360° each, inverse beam </a:t>
            </a:r>
          </a:p>
          <a:p>
            <a:pPr eaLnBrk="1" hangingPunct="1"/>
            <a:r>
              <a:rPr lang="en-US" altLang="en-US" sz="4000" smtClean="0"/>
              <a:t>7235 eV photon energy</a:t>
            </a:r>
          </a:p>
          <a:p>
            <a:pPr eaLnBrk="1" hangingPunct="1"/>
            <a:r>
              <a:rPr lang="en-US" altLang="en-US" sz="4000" smtClean="0"/>
              <a:t>&lt; 1 MGy per xtal</a:t>
            </a:r>
          </a:p>
          <a:p>
            <a:pPr eaLnBrk="1" hangingPunct="1"/>
            <a:r>
              <a:rPr lang="en-US" altLang="en-US" sz="4000" smtClean="0"/>
              <a:t>Australian Synchrotron MX1</a:t>
            </a:r>
          </a:p>
          <a:p>
            <a:pPr lvl="1" eaLnBrk="1" hangingPunct="1"/>
            <a:r>
              <a:rPr lang="en-US" altLang="en-US" sz="3600" smtClean="0"/>
              <a:t>35 kGy/s into 100 </a:t>
            </a:r>
            <a:r>
              <a:rPr lang="el-GR" altLang="en-US" sz="3600" smtClean="0"/>
              <a:t>μ</a:t>
            </a:r>
            <a:r>
              <a:rPr lang="en-US" altLang="en-US" sz="3600" smtClean="0"/>
              <a:t>m x 100 </a:t>
            </a:r>
            <a:r>
              <a:rPr lang="el-GR" altLang="en-US" sz="3600" smtClean="0"/>
              <a:t>μ</a:t>
            </a:r>
            <a:r>
              <a:rPr lang="en-US" altLang="en-US" sz="3600" smtClean="0"/>
              <a:t>m</a:t>
            </a:r>
          </a:p>
        </p:txBody>
      </p:sp>
    </p:spTree>
    <p:extLst>
      <p:ext uri="{BB962C8B-B14F-4D97-AF65-F5344CB8AC3E}">
        <p14:creationId xmlns:p14="http://schemas.microsoft.com/office/powerpoint/2010/main" val="14415010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02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02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020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020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020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02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453635" name="Rectangle 3"/>
          <p:cNvSpPr>
            <a:spLocks noGrp="1" noChangeArrowheads="1"/>
          </p:cNvSpPr>
          <p:nvPr>
            <p:ph type="body" idx="1"/>
          </p:nvPr>
        </p:nvSpPr>
        <p:spPr/>
        <p:txBody>
          <a:bodyPr/>
          <a:lstStyle/>
          <a:p>
            <a:pPr eaLnBrk="1" hangingPunct="1"/>
            <a:endParaRPr lang="en-US" altLang="en-US" smtClean="0"/>
          </a:p>
        </p:txBody>
      </p:sp>
      <p:pic>
        <p:nvPicPr>
          <p:cNvPr id="453636"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5822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39939"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2350439615"/>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0964"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a:solidFill>
                  <a:srgbClr val="000000"/>
                </a:solidFill>
                <a:cs typeface="Arial" pitchFamily="34" charset="0"/>
              </a:rPr>
              <a:t>18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
        <p:nvSpPr>
          <p:cNvPr id="40965"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a:solidFill>
                  <a:srgbClr val="000000"/>
                </a:solidFill>
                <a:cs typeface="Arial" pitchFamily="34" charset="0"/>
              </a:rPr>
              <a:t>Phased anomalous difference Fourier</a:t>
            </a:r>
          </a:p>
        </p:txBody>
      </p:sp>
      <p:sp>
        <p:nvSpPr>
          <p:cNvPr id="40966"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a:solidFill>
                  <a:srgbClr val="000000"/>
                </a:solidFill>
                <a:cs typeface="Arial" pitchFamily="34" charset="0"/>
              </a:rPr>
              <a:t>16 </a:t>
            </a:r>
            <a:r>
              <a:rPr lang="el-GR" altLang="en-US" sz="2800">
                <a:solidFill>
                  <a:srgbClr val="000000"/>
                </a:solidFill>
                <a:cs typeface="Arial" pitchFamily="34" charset="0"/>
              </a:rPr>
              <a:t>σ</a:t>
            </a:r>
            <a:endParaRPr lang="en-US" altLang="en-US" sz="2800" baseline="-25000">
              <a:solidFill>
                <a:srgbClr val="000000"/>
              </a:solidFill>
              <a:cs typeface="Arial" pitchFamily="34" charset="0"/>
            </a:endParaRPr>
          </a:p>
        </p:txBody>
      </p:sp>
    </p:spTree>
    <p:extLst>
      <p:ext uri="{BB962C8B-B14F-4D97-AF65-F5344CB8AC3E}">
        <p14:creationId xmlns:p14="http://schemas.microsoft.com/office/powerpoint/2010/main" val="4043045142"/>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1988"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a:solidFill>
                  <a:srgbClr val="000000"/>
                </a:solidFill>
                <a:cs typeface="Arial" pitchFamily="34" charset="0"/>
              </a:rPr>
              <a:t>15</a:t>
            </a:r>
            <a:r>
              <a:rPr lang="el-GR" altLang="en-US" sz="2800">
                <a:solidFill>
                  <a:srgbClr val="000000"/>
                </a:solidFill>
                <a:cs typeface="Arial" pitchFamily="34" charset="0"/>
              </a:rPr>
              <a:t>σ </a:t>
            </a:r>
            <a:r>
              <a:rPr lang="en-US" altLang="en-US" sz="2800">
                <a:solidFill>
                  <a:srgbClr val="000000"/>
                </a:solidFill>
                <a:cs typeface="Arial" pitchFamily="34" charset="0"/>
              </a:rPr>
              <a:t>= PO</a:t>
            </a:r>
            <a:r>
              <a:rPr lang="en-US" altLang="en-US" sz="2800" baseline="-25000">
                <a:solidFill>
                  <a:srgbClr val="000000"/>
                </a:solidFill>
                <a:cs typeface="Arial" pitchFamily="34" charset="0"/>
              </a:rPr>
              <a:t>4</a:t>
            </a:r>
          </a:p>
        </p:txBody>
      </p:sp>
      <p:sp>
        <p:nvSpPr>
          <p:cNvPr id="41989"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3252797490"/>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3012"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a:solidFill>
                  <a:srgbClr val="000000"/>
                </a:solidFill>
                <a:cs typeface="Arial" pitchFamily="34" charset="0"/>
              </a:rPr>
              <a:t>~2</a:t>
            </a:r>
            <a:r>
              <a:rPr lang="el-GR" altLang="en-US" sz="2800">
                <a:solidFill>
                  <a:srgbClr val="000000"/>
                </a:solidFill>
                <a:cs typeface="Arial" pitchFamily="34" charset="0"/>
              </a:rPr>
              <a:t>σ</a:t>
            </a:r>
            <a:r>
              <a:rPr lang="en-US" altLang="en-US" sz="2800">
                <a:solidFill>
                  <a:srgbClr val="000000"/>
                </a:solidFill>
                <a:cs typeface="Arial" pitchFamily="34" charset="0"/>
              </a:rPr>
              <a:t> = Mg?</a:t>
            </a:r>
          </a:p>
        </p:txBody>
      </p:sp>
      <p:sp>
        <p:nvSpPr>
          <p:cNvPr id="43013"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a:solidFill>
                  <a:srgbClr val="000000"/>
                </a:solidFill>
                <a:cs typeface="Arial" pitchFamily="34" charset="0"/>
              </a:rPr>
              <a:t>Phased anomalous difference Fourier</a:t>
            </a:r>
          </a:p>
        </p:txBody>
      </p:sp>
    </p:spTree>
    <p:extLst>
      <p:ext uri="{BB962C8B-B14F-4D97-AF65-F5344CB8AC3E}">
        <p14:creationId xmlns:p14="http://schemas.microsoft.com/office/powerpoint/2010/main" val="3960134921"/>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4036" name="TextBox 6"/>
          <p:cNvSpPr txBox="1">
            <a:spLocks noChangeArrowheads="1"/>
          </p:cNvSpPr>
          <p:nvPr/>
        </p:nvSpPr>
        <p:spPr bwMode="auto">
          <a:xfrm>
            <a:off x="3422650" y="4713288"/>
            <a:ext cx="27943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dirty="0">
                <a:solidFill>
                  <a:srgbClr val="000000"/>
                </a:solidFill>
                <a:cs typeface="Arial" pitchFamily="34" charset="0"/>
              </a:rPr>
              <a:t>8.2</a:t>
            </a:r>
            <a:r>
              <a:rPr lang="el-GR" altLang="en-US" sz="2800" dirty="0">
                <a:solidFill>
                  <a:srgbClr val="000000"/>
                </a:solidFill>
                <a:cs typeface="Arial" pitchFamily="34" charset="0"/>
              </a:rPr>
              <a:t>σ</a:t>
            </a:r>
            <a:r>
              <a:rPr lang="en-US" altLang="en-US" sz="2800" dirty="0">
                <a:solidFill>
                  <a:srgbClr val="000000"/>
                </a:solidFill>
                <a:cs typeface="Arial" pitchFamily="34" charset="0"/>
              </a:rPr>
              <a:t> = </a:t>
            </a:r>
            <a:r>
              <a:rPr lang="en-US" altLang="en-US" sz="2800" dirty="0" smtClean="0">
                <a:solidFill>
                  <a:srgbClr val="000000"/>
                </a:solidFill>
                <a:cs typeface="Arial" pitchFamily="34" charset="0"/>
              </a:rPr>
              <a:t>Mg or Na</a:t>
            </a:r>
            <a:endParaRPr lang="en-US" altLang="en-US" sz="2800" dirty="0">
              <a:solidFill>
                <a:srgbClr val="000000"/>
              </a:solidFill>
              <a:cs typeface="Arial" pitchFamily="34" charset="0"/>
            </a:endParaRPr>
          </a:p>
        </p:txBody>
      </p:sp>
      <p:sp>
        <p:nvSpPr>
          <p:cNvPr id="44037" name="TextBox 7"/>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3514706471"/>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a:solidFill>
                    <a:srgbClr val="000000"/>
                  </a:solidFill>
                </a:rPr>
                <a:t>1% high</a:t>
              </a:r>
            </a:p>
            <a:p>
              <a:pPr>
                <a:lnSpc>
                  <a:spcPct val="150000"/>
                </a:lnSpc>
              </a:pPr>
              <a:r>
                <a:rPr lang="en-US" sz="2000" dirty="0">
                  <a:solidFill>
                    <a:srgbClr val="000000"/>
                  </a:solidFill>
                </a:rPr>
                <a:t>average</a:t>
              </a:r>
            </a:p>
            <a:p>
              <a:pPr>
                <a:lnSpc>
                  <a:spcPct val="150000"/>
                </a:lnSpc>
              </a:pPr>
              <a:r>
                <a:rPr lang="en-US" sz="2000" dirty="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3480925" y="786718"/>
            <a:ext cx="2212465"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a:t>
            </a:r>
            <a:r>
              <a:rPr lang="en-US" dirty="0">
                <a:solidFill>
                  <a:srgbClr val="000000"/>
                </a:solidFill>
              </a:rPr>
              <a:t>photon/pixel</a:t>
            </a:r>
            <a:endParaRPr lang="en-US" dirty="0">
              <a:solidFill>
                <a:srgbClr val="000000"/>
              </a:solidFill>
            </a:endParaRP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Tree>
    <p:extLst>
      <p:ext uri="{BB962C8B-B14F-4D97-AF65-F5344CB8AC3E}">
        <p14:creationId xmlns:p14="http://schemas.microsoft.com/office/powerpoint/2010/main" val="150078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447802" y="682604"/>
            <a:ext cx="6553202" cy="487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990602" y="606404"/>
            <a:ext cx="685800" cy="502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0.5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p:txBody>
      </p:sp>
      <p:sp>
        <p:nvSpPr>
          <p:cNvPr id="35851" name="Text Box 7"/>
          <p:cNvSpPr txBox="1">
            <a:spLocks noChangeArrowheads="1"/>
          </p:cNvSpPr>
          <p:nvPr/>
        </p:nvSpPr>
        <p:spPr bwMode="auto">
          <a:xfrm rot="16200000">
            <a:off x="-1864988" y="2720330"/>
            <a:ext cx="48253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000" b="1" dirty="0" smtClean="0">
                <a:solidFill>
                  <a:srgbClr val="00B050"/>
                </a:solidFill>
                <a:cs typeface="Arial" charset="0"/>
              </a:rPr>
              <a:t>SHSSS</a:t>
            </a:r>
          </a:p>
          <a:p>
            <a:pPr algn="ctr" eaLnBrk="1" fontAlgn="base" hangingPunct="1">
              <a:spcBef>
                <a:spcPct val="0"/>
              </a:spcBef>
              <a:spcAft>
                <a:spcPct val="0"/>
              </a:spcAft>
              <a:buFontTx/>
              <a:buNone/>
            </a:pPr>
            <a:r>
              <a:rPr lang="en-US" altLang="en-US" sz="2000" b="1" dirty="0" smtClean="0">
                <a:solidFill>
                  <a:srgbClr val="00B050"/>
                </a:solidFill>
                <a:cs typeface="Arial" charset="0"/>
              </a:rPr>
              <a:t>Systematic component of </a:t>
            </a:r>
            <a:r>
              <a:rPr lang="en-US" altLang="en-US" sz="2000" b="1" dirty="0" err="1" smtClean="0">
                <a:solidFill>
                  <a:srgbClr val="00B050"/>
                </a:solidFill>
                <a:cs typeface="Arial" charset="0"/>
              </a:rPr>
              <a:t>R</a:t>
            </a:r>
            <a:r>
              <a:rPr lang="en-US" altLang="en-US" sz="2000" b="1" baseline="-25000" dirty="0" err="1" smtClean="0">
                <a:solidFill>
                  <a:srgbClr val="00B050"/>
                </a:solidFill>
                <a:cs typeface="Arial" charset="0"/>
              </a:rPr>
              <a:t>sseparate</a:t>
            </a:r>
            <a:r>
              <a:rPr lang="en-US" altLang="en-US" sz="2000" b="1" dirty="0" smtClean="0">
                <a:solidFill>
                  <a:srgbClr val="00B050"/>
                </a:solidFill>
                <a:cs typeface="Arial" charset="0"/>
              </a:rPr>
              <a:t> (%)</a:t>
            </a:r>
            <a:endParaRPr lang="en-US" altLang="en-US" sz="2000" b="1" dirty="0">
              <a:solidFill>
                <a:srgbClr val="00B050"/>
              </a:solidFill>
              <a:cs typeface="Arial" charset="0"/>
            </a:endParaRPr>
          </a:p>
        </p:txBody>
      </p:sp>
      <p:sp>
        <p:nvSpPr>
          <p:cNvPr id="35852" name="Text Box 8"/>
          <p:cNvSpPr txBox="1">
            <a:spLocks noChangeArrowheads="1"/>
          </p:cNvSpPr>
          <p:nvPr/>
        </p:nvSpPr>
        <p:spPr bwMode="auto">
          <a:xfrm>
            <a:off x="2643190" y="5781653"/>
            <a:ext cx="4494214"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b="1" dirty="0">
                <a:solidFill>
                  <a:srgbClr val="000000"/>
                </a:solidFill>
                <a:cs typeface="Arial" charset="0"/>
              </a:rPr>
              <a:t>distance between spots (mm)</a:t>
            </a:r>
          </a:p>
        </p:txBody>
      </p:sp>
      <p:sp>
        <p:nvSpPr>
          <p:cNvPr id="35853" name="Text Box 9"/>
          <p:cNvSpPr txBox="1">
            <a:spLocks noChangeArrowheads="1"/>
          </p:cNvSpPr>
          <p:nvPr/>
        </p:nvSpPr>
        <p:spPr bwMode="auto">
          <a:xfrm>
            <a:off x="1295402" y="5480028"/>
            <a:ext cx="682784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dirty="0">
                <a:solidFill>
                  <a:srgbClr val="000000"/>
                </a:solidFill>
                <a:cs typeface="Arial" charset="0"/>
              </a:rPr>
              <a:t>0.1                       </a:t>
            </a:r>
            <a:r>
              <a:rPr lang="en-US" altLang="en-US" sz="2000" b="1" dirty="0" smtClean="0">
                <a:solidFill>
                  <a:srgbClr val="000000"/>
                </a:solidFill>
                <a:cs typeface="Arial" charset="0"/>
              </a:rPr>
              <a:t>  </a:t>
            </a:r>
            <a:r>
              <a:rPr lang="en-US" altLang="en-US" sz="2000" b="1" dirty="0">
                <a:solidFill>
                  <a:srgbClr val="000000"/>
                </a:solidFill>
                <a:cs typeface="Arial" charset="0"/>
              </a:rPr>
              <a:t>1                          </a:t>
            </a:r>
            <a:r>
              <a:rPr lang="en-US" altLang="en-US" sz="2000" b="1" dirty="0" smtClean="0">
                <a:solidFill>
                  <a:srgbClr val="000000"/>
                </a:solidFill>
                <a:cs typeface="Arial" charset="0"/>
              </a:rPr>
              <a:t> </a:t>
            </a:r>
            <a:r>
              <a:rPr lang="en-US" altLang="en-US" sz="2000" b="1" dirty="0">
                <a:solidFill>
                  <a:srgbClr val="000000"/>
                </a:solidFill>
                <a:cs typeface="Arial" charset="0"/>
              </a:rPr>
              <a:t>10                 </a:t>
            </a:r>
            <a:r>
              <a:rPr lang="en-US" altLang="en-US" sz="2000" b="1" dirty="0" smtClean="0">
                <a:solidFill>
                  <a:srgbClr val="000000"/>
                </a:solidFill>
                <a:cs typeface="Arial" charset="0"/>
              </a:rPr>
              <a:t>       </a:t>
            </a:r>
            <a:r>
              <a:rPr lang="en-US" altLang="en-US" sz="2000" b="1" dirty="0">
                <a:solidFill>
                  <a:srgbClr val="000000"/>
                </a:solidFill>
                <a:cs typeface="Arial" charset="0"/>
              </a:rPr>
              <a:t>100</a:t>
            </a:r>
          </a:p>
        </p:txBody>
      </p:sp>
      <p:sp>
        <p:nvSpPr>
          <p:cNvPr id="35854" name="Rectangle 10"/>
          <p:cNvSpPr>
            <a:spLocks noChangeArrowheads="1"/>
          </p:cNvSpPr>
          <p:nvPr/>
        </p:nvSpPr>
        <p:spPr bwMode="auto">
          <a:xfrm>
            <a:off x="6477004" y="817541"/>
            <a:ext cx="1219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35856" name="Text Box 12"/>
          <p:cNvSpPr txBox="1">
            <a:spLocks noChangeArrowheads="1"/>
          </p:cNvSpPr>
          <p:nvPr/>
        </p:nvSpPr>
        <p:spPr bwMode="auto">
          <a:xfrm rot="20476810">
            <a:off x="3567116" y="1538266"/>
            <a:ext cx="15827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smtClean="0">
                <a:solidFill>
                  <a:srgbClr val="000000"/>
                </a:solidFill>
                <a:cs typeface="Arial" charset="0"/>
              </a:rPr>
              <a:t>CCD detector</a:t>
            </a:r>
            <a:endParaRPr lang="en-US" altLang="en-US" sz="1800" dirty="0">
              <a:solidFill>
                <a:srgbClr val="000000"/>
              </a:solidFill>
              <a:cs typeface="Arial" charset="0"/>
            </a:endParaRPr>
          </a:p>
        </p:txBody>
      </p:sp>
      <p:sp>
        <p:nvSpPr>
          <p:cNvPr id="2878477" name="Text Box 13"/>
          <p:cNvSpPr txBox="1">
            <a:spLocks noChangeArrowheads="1"/>
          </p:cNvSpPr>
          <p:nvPr/>
        </p:nvSpPr>
        <p:spPr bwMode="auto">
          <a:xfrm>
            <a:off x="6361090" y="2385145"/>
            <a:ext cx="2670220" cy="138499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400" dirty="0">
                <a:solidFill>
                  <a:srgbClr val="000000"/>
                </a:solidFill>
                <a:cs typeface="Arial" charset="0"/>
              </a:rPr>
              <a:t>anomalous </a:t>
            </a:r>
            <a:r>
              <a:rPr lang="en-US" altLang="en-US" sz="2400" dirty="0" smtClean="0">
                <a:solidFill>
                  <a:srgbClr val="000000"/>
                </a:solidFill>
                <a:cs typeface="Arial" charset="0"/>
              </a:rPr>
              <a:t>mates are always</a:t>
            </a:r>
            <a:r>
              <a:rPr lang="en-US" altLang="en-US" sz="2400" dirty="0">
                <a:solidFill>
                  <a:srgbClr val="000000"/>
                </a:solidFill>
                <a:cs typeface="Arial" charset="0"/>
              </a:rPr>
              <a:t> </a:t>
            </a:r>
            <a:r>
              <a:rPr lang="en-US" altLang="en-US" sz="2400" dirty="0" smtClean="0">
                <a:solidFill>
                  <a:srgbClr val="000000"/>
                </a:solidFill>
                <a:cs typeface="Arial" charset="0"/>
              </a:rPr>
              <a:t>on </a:t>
            </a:r>
          </a:p>
          <a:p>
            <a:pPr algn="ctr" eaLnBrk="1" fontAlgn="base" hangingPunct="1">
              <a:spcBef>
                <a:spcPct val="50000"/>
              </a:spcBef>
              <a:spcAft>
                <a:spcPct val="0"/>
              </a:spcAft>
              <a:buFontTx/>
              <a:buNone/>
            </a:pPr>
            <a:r>
              <a:rPr lang="en-US" altLang="en-US" sz="2400" dirty="0" smtClean="0">
                <a:solidFill>
                  <a:srgbClr val="000000"/>
                </a:solidFill>
                <a:cs typeface="Arial" charset="0"/>
              </a:rPr>
              <a:t>different modules</a:t>
            </a:r>
          </a:p>
        </p:txBody>
      </p:sp>
      <p:sp>
        <p:nvSpPr>
          <p:cNvPr id="2" name="Freeform 1"/>
          <p:cNvSpPr/>
          <p:nvPr/>
        </p:nvSpPr>
        <p:spPr>
          <a:xfrm>
            <a:off x="1469690" y="1893866"/>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46313" y="576469"/>
                  <a:pt x="1272209" y="450574"/>
                </a:cubicBezTo>
                <a:cubicBezTo>
                  <a:pt x="1476136" y="599848"/>
                  <a:pt x="1271245" y="436334"/>
                  <a:pt x="1470992" y="596348"/>
                </a:cubicBezTo>
                <a:cubicBezTo>
                  <a:pt x="1647407" y="585348"/>
                  <a:pt x="1478413" y="587902"/>
                  <a:pt x="1643270" y="583096"/>
                </a:cubicBezTo>
                <a:cubicBezTo>
                  <a:pt x="1761034" y="392971"/>
                  <a:pt x="1648925" y="590318"/>
                  <a:pt x="1775792" y="397565"/>
                </a:cubicBezTo>
                <a:cubicBezTo>
                  <a:pt x="2122354" y="371910"/>
                  <a:pt x="1772770" y="399669"/>
                  <a:pt x="2120348" y="371061"/>
                </a:cubicBezTo>
                <a:cubicBezTo>
                  <a:pt x="2487676" y="580997"/>
                  <a:pt x="2121319" y="372669"/>
                  <a:pt x="2491409" y="569843"/>
                </a:cubicBezTo>
                <a:cubicBezTo>
                  <a:pt x="2886135" y="362519"/>
                  <a:pt x="2819147" y="385500"/>
                  <a:pt x="3114261" y="212035"/>
                </a:cubicBezTo>
                <a:cubicBezTo>
                  <a:pt x="3365363" y="2762"/>
                  <a:pt x="3313044" y="58530"/>
                  <a:pt x="3366053" y="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reeform 2"/>
          <p:cNvSpPr/>
          <p:nvPr/>
        </p:nvSpPr>
        <p:spPr>
          <a:xfrm>
            <a:off x="1930580" y="1151966"/>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 name="Straight Arrow Connector 4"/>
          <p:cNvCxnSpPr/>
          <p:nvPr/>
        </p:nvCxnSpPr>
        <p:spPr>
          <a:xfrm flipH="1" flipV="1">
            <a:off x="6851650" y="1293791"/>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1466829"/>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charset="0"/>
              </a:rPr>
              <a:t>different</a:t>
            </a:r>
          </a:p>
          <a:p>
            <a:pPr eaLnBrk="1" fontAlgn="base" hangingPunct="1">
              <a:spcBef>
                <a:spcPct val="0"/>
              </a:spcBef>
              <a:spcAft>
                <a:spcPct val="0"/>
              </a:spcAft>
              <a:buFontTx/>
              <a:buNone/>
            </a:pPr>
            <a:r>
              <a:rPr lang="en-US" altLang="en-US" sz="1800" dirty="0">
                <a:solidFill>
                  <a:srgbClr val="000000"/>
                </a:solidFill>
                <a:cs typeface="Arial" charset="0"/>
              </a:rPr>
              <a:t>modules</a:t>
            </a:r>
          </a:p>
        </p:txBody>
      </p:sp>
      <p:grpSp>
        <p:nvGrpSpPr>
          <p:cNvPr id="6" name="Group 5"/>
          <p:cNvGrpSpPr/>
          <p:nvPr/>
        </p:nvGrpSpPr>
        <p:grpSpPr>
          <a:xfrm>
            <a:off x="6603368" y="4356079"/>
            <a:ext cx="941283" cy="1052826"/>
            <a:chOff x="6603368" y="4970463"/>
            <a:chExt cx="941283" cy="1052826"/>
          </a:xfrm>
        </p:grpSpPr>
        <p:cxnSp>
          <p:nvCxnSpPr>
            <p:cNvPr id="19" name="Straight Arrow Connector 18"/>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5"/>
            <p:cNvSpPr txBox="1">
              <a:spLocks noChangeArrowheads="1"/>
            </p:cNvSpPr>
            <p:nvPr/>
          </p:nvSpPr>
          <p:spPr bwMode="auto">
            <a:xfrm>
              <a:off x="6603368" y="5099959"/>
              <a:ext cx="9412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New</a:t>
              </a:r>
            </a:p>
            <a:p>
              <a:pPr algn="ctr" eaLnBrk="1" fontAlgn="base" hangingPunct="1">
                <a:spcBef>
                  <a:spcPct val="0"/>
                </a:spcBef>
                <a:spcAft>
                  <a:spcPct val="0"/>
                </a:spcAft>
                <a:buFontTx/>
                <a:buNone/>
              </a:pPr>
              <a:r>
                <a:rPr lang="en-US" altLang="en-US" sz="1800" b="1" dirty="0" smtClean="0">
                  <a:solidFill>
                    <a:srgbClr val="000000"/>
                  </a:solidFill>
                  <a:cs typeface="Arial" charset="0"/>
                </a:rPr>
                <a:t>Pilatus</a:t>
              </a:r>
              <a:endParaRPr lang="en-US" altLang="en-US" sz="1800" b="1" dirty="0" smtClean="0">
                <a:solidFill>
                  <a:srgbClr val="000000"/>
                </a:solidFill>
                <a:cs typeface="Arial" charset="0"/>
              </a:endParaRPr>
            </a:p>
            <a:p>
              <a:pPr algn="ctr" eaLnBrk="1" fontAlgn="base" hangingPunct="1">
                <a:spcBef>
                  <a:spcPct val="0"/>
                </a:spcBef>
                <a:spcAft>
                  <a:spcPct val="0"/>
                </a:spcAft>
                <a:buFontTx/>
                <a:buNone/>
              </a:pPr>
              <a:r>
                <a:rPr lang="en-US" altLang="en-US" sz="1800" b="1" dirty="0" smtClean="0">
                  <a:solidFill>
                    <a:srgbClr val="000000"/>
                  </a:solidFill>
                  <a:cs typeface="Arial" charset="0"/>
                </a:rPr>
                <a:t>SN113</a:t>
              </a:r>
            </a:p>
          </p:txBody>
        </p:sp>
      </p:grpSp>
      <p:grpSp>
        <p:nvGrpSpPr>
          <p:cNvPr id="21" name="Group 20"/>
          <p:cNvGrpSpPr/>
          <p:nvPr/>
        </p:nvGrpSpPr>
        <p:grpSpPr>
          <a:xfrm>
            <a:off x="5068636" y="4208940"/>
            <a:ext cx="941283" cy="775827"/>
            <a:chOff x="6603368" y="4970463"/>
            <a:chExt cx="941283" cy="775827"/>
          </a:xfrm>
        </p:grpSpPr>
        <p:cxnSp>
          <p:nvCxnSpPr>
            <p:cNvPr id="22" name="Straight Arrow Connector 21"/>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Pilatus</a:t>
              </a:r>
            </a:p>
            <a:p>
              <a:pPr algn="ctr" eaLnBrk="1" fontAlgn="base" hangingPunct="1">
                <a:spcBef>
                  <a:spcPct val="0"/>
                </a:spcBef>
                <a:spcAft>
                  <a:spcPct val="0"/>
                </a:spcAft>
                <a:buFontTx/>
                <a:buNone/>
              </a:pPr>
              <a:r>
                <a:rPr lang="en-US" altLang="en-US" sz="1800" b="1" dirty="0" smtClean="0">
                  <a:solidFill>
                    <a:srgbClr val="000000"/>
                  </a:solidFill>
                  <a:cs typeface="Arial" charset="0"/>
                </a:rPr>
                <a:t>SN001</a:t>
              </a:r>
            </a:p>
          </p:txBody>
        </p:sp>
      </p:grpSp>
      <p:sp>
        <p:nvSpPr>
          <p:cNvPr id="7" name="Oval 6"/>
          <p:cNvSpPr/>
          <p:nvPr/>
        </p:nvSpPr>
        <p:spPr>
          <a:xfrm>
            <a:off x="2412561" y="2532122"/>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p:nvSpPr>
        <p:spPr>
          <a:xfrm>
            <a:off x="2671641" y="22618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p:nvSpPr>
        <p:spPr>
          <a:xfrm>
            <a:off x="3043116" y="239523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2876429" y="24142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3171703" y="220950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3514603" y="21761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3876553" y="2380950"/>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31"/>
          <p:cNvSpPr/>
          <p:nvPr/>
        </p:nvSpPr>
        <p:spPr>
          <a:xfrm>
            <a:off x="4519491" y="20237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4762378" y="180945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900237" y="511966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2900362" y="479581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3990974" y="4276703"/>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4981574" y="40147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6753224" y="1104878"/>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6602165" y="41671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91086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3721993"/>
          </a:xfrm>
        </p:spPr>
        <p:txBody>
          <a:bodyPr/>
          <a:lstStyle/>
          <a:p>
            <a:r>
              <a:rPr lang="en-US" dirty="0" smtClean="0"/>
              <a:t> </a:t>
            </a:r>
            <a:br>
              <a:rPr lang="en-US" dirty="0" smtClean="0"/>
            </a:br>
            <a:r>
              <a:rPr lang="en-US" dirty="0" smtClean="0"/>
              <a:t> </a:t>
            </a:r>
            <a:br>
              <a:rPr lang="en-US" dirty="0" smtClean="0"/>
            </a:br>
            <a:r>
              <a:rPr lang="en-US" sz="6600" dirty="0" smtClean="0"/>
              <a:t>non-isomorphism</a:t>
            </a:r>
            <a:endParaRPr lang="en-US" sz="6600" dirty="0"/>
          </a:p>
        </p:txBody>
      </p:sp>
      <p:sp>
        <p:nvSpPr>
          <p:cNvPr id="3" name="TextBox 2"/>
          <p:cNvSpPr txBox="1"/>
          <p:nvPr/>
        </p:nvSpPr>
        <p:spPr>
          <a:xfrm>
            <a:off x="0" y="551532"/>
            <a:ext cx="9144000" cy="1446550"/>
          </a:xfrm>
          <a:prstGeom prst="rect">
            <a:avLst/>
          </a:prstGeom>
          <a:noFill/>
        </p:spPr>
        <p:txBody>
          <a:bodyPr wrap="square" rtlCol="0">
            <a:spAutoFit/>
          </a:bodyPr>
          <a:lstStyle/>
          <a:p>
            <a:pPr algn="ctr"/>
            <a:r>
              <a:rPr lang="en-US" sz="4400" dirty="0">
                <a:solidFill>
                  <a:srgbClr val="000000"/>
                </a:solidFill>
              </a:rPr>
              <a:t>Why doesn’t everyone do </a:t>
            </a:r>
            <a:endParaRPr lang="en-US" sz="4400" dirty="0" smtClean="0">
              <a:solidFill>
                <a:srgbClr val="000000"/>
              </a:solidFill>
            </a:endParaRPr>
          </a:p>
          <a:p>
            <a:pPr algn="ctr"/>
            <a:r>
              <a:rPr lang="en-US" sz="4400" dirty="0" smtClean="0">
                <a:solidFill>
                  <a:srgbClr val="000000"/>
                </a:solidFill>
              </a:rPr>
              <a:t>Multi-crystal averaging?</a:t>
            </a:r>
            <a:endParaRPr lang="en-US" sz="4400" dirty="0">
              <a:solidFill>
                <a:srgbClr val="000000"/>
              </a:solidFill>
            </a:endParaRPr>
          </a:p>
        </p:txBody>
      </p:sp>
    </p:spTree>
    <p:extLst>
      <p:ext uri="{BB962C8B-B14F-4D97-AF65-F5344CB8AC3E}">
        <p14:creationId xmlns:p14="http://schemas.microsoft.com/office/powerpoint/2010/main" val="8776901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a:solidFill>
                  <a:prstClr val="black"/>
                </a:solidFill>
              </a:rPr>
              <a:t>Dear James</a:t>
            </a:r>
          </a:p>
          <a:p>
            <a:endParaRPr lang="en-US" sz="1400" dirty="0">
              <a:solidFill>
                <a:prstClr val="black"/>
              </a:solidFill>
            </a:endParaRPr>
          </a:p>
          <a:p>
            <a:r>
              <a:rPr lang="en-US" sz="1400" dirty="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rPr>
              <a:t>diffractometer</a:t>
            </a:r>
            <a:r>
              <a:rPr lang="en-US" sz="1400" dirty="0">
                <a:solidFill>
                  <a:prstClr val="black"/>
                </a:solidFill>
              </a:rPr>
              <a:t> because crystals were mounted to rotate about the diagonal axis). As I recall both Type I and Type II could be found in the same </a:t>
            </a:r>
            <a:r>
              <a:rPr lang="en-US" sz="1400" dirty="0" err="1">
                <a:solidFill>
                  <a:prstClr val="black"/>
                </a:solidFill>
              </a:rPr>
              <a:t>crystallisation</a:t>
            </a:r>
            <a:r>
              <a:rPr lang="en-US" sz="1400" dirty="0">
                <a:solidFill>
                  <a:prstClr val="black"/>
                </a:solidFill>
              </a:rPr>
              <a:t> batch . Although sometimes the external morphology allowed recognition this was not infallible. </a:t>
            </a:r>
          </a:p>
          <a:p>
            <a:endParaRPr lang="en-US" sz="1400" dirty="0">
              <a:solidFill>
                <a:prstClr val="black"/>
              </a:solidFill>
            </a:endParaRPr>
          </a:p>
          <a:p>
            <a:r>
              <a:rPr lang="en-US" sz="1400" dirty="0">
                <a:solidFill>
                  <a:prstClr val="black"/>
                </a:solidFill>
              </a:rPr>
              <a:t>The structure was based on Type II crystals. Later a graduate student Helen </a:t>
            </a:r>
            <a:r>
              <a:rPr lang="en-US" sz="1400" dirty="0" err="1">
                <a:solidFill>
                  <a:prstClr val="black"/>
                </a:solidFill>
              </a:rPr>
              <a:t>Handoll</a:t>
            </a:r>
            <a:r>
              <a:rPr lang="en-US" sz="1400" dirty="0">
                <a:solidFill>
                  <a:prstClr val="black"/>
                </a:solidFill>
              </a:rPr>
              <a:t> examined Type I. The work, which was in the early days and before refinement </a:t>
            </a:r>
            <a:r>
              <a:rPr lang="en-US" sz="1400" dirty="0" err="1">
                <a:solidFill>
                  <a:prstClr val="black"/>
                </a:solidFill>
              </a:rPr>
              <a:t>programmes</a:t>
            </a:r>
            <a:r>
              <a:rPr lang="en-US" sz="1400" dirty="0">
                <a:solidFill>
                  <a:prstClr val="black"/>
                </a:solidFill>
              </a:rPr>
              <a:t>, seemed to suggest that the differences lay in the arrangement of water or chloride molecules (Lysozyme was </a:t>
            </a:r>
            <a:r>
              <a:rPr lang="en-US" sz="1400" dirty="0" err="1">
                <a:solidFill>
                  <a:prstClr val="black"/>
                </a:solidFill>
              </a:rPr>
              <a:t>crystallised</a:t>
            </a:r>
            <a:r>
              <a:rPr lang="en-US" sz="1400" dirty="0">
                <a:solidFill>
                  <a:prstClr val="black"/>
                </a:solidFill>
              </a:rPr>
              <a:t> from </a:t>
            </a:r>
            <a:r>
              <a:rPr lang="en-US" sz="1400" dirty="0" err="1">
                <a:solidFill>
                  <a:prstClr val="black"/>
                </a:solidFill>
              </a:rPr>
              <a:t>NaCl</a:t>
            </a:r>
            <a:r>
              <a:rPr lang="en-US" sz="1400" dirty="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a:solidFill>
                  <a:prstClr val="black"/>
                </a:solidFill>
              </a:rPr>
              <a:t>An account of this is given in International Table Volume F (</a:t>
            </a:r>
            <a:r>
              <a:rPr lang="en-US" sz="1400" dirty="0" err="1">
                <a:solidFill>
                  <a:prstClr val="black"/>
                </a:solidFill>
              </a:rPr>
              <a:t>Rossmann</a:t>
            </a:r>
            <a:r>
              <a:rPr lang="en-US" sz="1400" dirty="0">
                <a:solidFill>
                  <a:prstClr val="black"/>
                </a:solidFill>
              </a:rPr>
              <a:t> and Arnold edited 2001) p760. </a:t>
            </a:r>
          </a:p>
          <a:p>
            <a:endParaRPr lang="en-US" sz="1400" dirty="0">
              <a:solidFill>
                <a:prstClr val="black"/>
              </a:solidFill>
            </a:endParaRPr>
          </a:p>
          <a:p>
            <a:r>
              <a:rPr lang="en-US" sz="1400" dirty="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a:solidFill>
                  <a:prstClr val="black"/>
                </a:solidFill>
              </a:rPr>
              <a:t>Best wishes </a:t>
            </a:r>
          </a:p>
          <a:p>
            <a:endParaRPr lang="en-US" sz="1400" dirty="0">
              <a:solidFill>
                <a:prstClr val="black"/>
              </a:solidFill>
            </a:endParaRPr>
          </a:p>
          <a:p>
            <a:r>
              <a:rPr lang="en-US" sz="1400" dirty="0">
                <a:solidFill>
                  <a:prstClr val="black"/>
                </a:solidFill>
              </a:rPr>
              <a:t>Louise </a:t>
            </a:r>
            <a:endParaRPr lang="en-US" sz="1400" dirty="0">
              <a:solidFill>
                <a:prstClr val="black"/>
              </a:solidFill>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12247040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8648535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434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353498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457200" y="0"/>
            <a:ext cx="8229600" cy="1600200"/>
          </a:xfrm>
        </p:spPr>
        <p:txBody>
          <a:bodyPr/>
          <a:lstStyle/>
          <a:p>
            <a:pPr eaLnBrk="1" hangingPunct="1"/>
            <a:r>
              <a:rPr lang="en-US" altLang="en-US" smtClean="0">
                <a:solidFill>
                  <a:schemeClr val="bg1"/>
                </a:solidFill>
              </a:rPr>
              <a:t>Hot questions: 21</a:t>
            </a:r>
            <a:r>
              <a:rPr lang="en-US" altLang="en-US" baseline="30000" smtClean="0">
                <a:solidFill>
                  <a:schemeClr val="bg1"/>
                </a:solidFill>
              </a:rPr>
              <a:t>st</a:t>
            </a:r>
            <a:r>
              <a:rPr lang="en-US" altLang="en-US" smtClean="0">
                <a:solidFill>
                  <a:schemeClr val="bg1"/>
                </a:solidFill>
              </a:rPr>
              <a:t> century</a:t>
            </a:r>
            <a:br>
              <a:rPr lang="en-US" altLang="en-US" smtClean="0">
                <a:solidFill>
                  <a:schemeClr val="bg1"/>
                </a:solidFill>
              </a:rPr>
            </a:br>
            <a:r>
              <a:rPr lang="en-US" altLang="en-US" smtClean="0">
                <a:solidFill>
                  <a:schemeClr val="bg1"/>
                </a:solidFill>
              </a:rPr>
              <a:t>how do molecules work?</a:t>
            </a: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5684"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808080"/>
                </a:solidFill>
                <a:cs typeface="Arial" charset="0"/>
              </a:rPr>
              <a:t>Beernink, Endrizzi, Alber &amp; Schachman (1999). </a:t>
            </a:r>
            <a:r>
              <a:rPr lang="en-US" altLang="en-US" i="1">
                <a:solidFill>
                  <a:srgbClr val="808080"/>
                </a:solidFill>
                <a:cs typeface="Arial" charset="0"/>
              </a:rPr>
              <a:t>PNAS USA</a:t>
            </a:r>
            <a:r>
              <a:rPr lang="en-US" altLang="en-US">
                <a:solidFill>
                  <a:srgbClr val="808080"/>
                </a:solidFill>
                <a:cs typeface="Arial" charset="0"/>
              </a:rPr>
              <a:t> </a:t>
            </a:r>
            <a:r>
              <a:rPr lang="en-US" altLang="en-US" b="1">
                <a:solidFill>
                  <a:srgbClr val="808080"/>
                </a:solidFill>
                <a:cs typeface="Arial" charset="0"/>
              </a:rPr>
              <a:t>96</a:t>
            </a:r>
            <a:r>
              <a:rPr lang="en-US" altLang="en-US">
                <a:solidFill>
                  <a:srgbClr val="808080"/>
                </a:solidFill>
                <a:cs typeface="Arial" charset="0"/>
              </a:rPr>
              <a:t>, 5388-5393. </a:t>
            </a:r>
          </a:p>
        </p:txBody>
      </p:sp>
    </p:spTree>
    <p:extLst>
      <p:ext uri="{BB962C8B-B14F-4D97-AF65-F5344CB8AC3E}">
        <p14:creationId xmlns:p14="http://schemas.microsoft.com/office/powerpoint/2010/main" val="2764193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2288672079"/>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537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85658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2751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a:solidFill>
                  <a:prstClr val="black"/>
                </a:solidFill>
              </a:rPr>
              <a:t>RH: 84.2%</a:t>
            </a:r>
          </a:p>
          <a:p>
            <a:r>
              <a:rPr lang="en-US" sz="3200" dirty="0">
                <a:solidFill>
                  <a:prstClr val="black"/>
                </a:solidFill>
              </a:rPr>
              <a:t>  </a:t>
            </a:r>
            <a:r>
              <a:rPr lang="en-US" sz="2800" dirty="0">
                <a:solidFill>
                  <a:prstClr val="black"/>
                </a:solidFill>
              </a:rPr>
              <a:t> </a:t>
            </a:r>
            <a:r>
              <a:rPr lang="en-US" sz="3200" dirty="0">
                <a:solidFill>
                  <a:prstClr val="black"/>
                </a:solidFill>
              </a:rPr>
              <a:t>vs </a:t>
            </a:r>
            <a:r>
              <a:rPr lang="en-US" sz="3200" dirty="0">
                <a:solidFill>
                  <a:prstClr val="black"/>
                </a:solidFill>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a:solidFill>
                  <a:prstClr val="black"/>
                </a:solidFill>
                <a:cs typeface="Arial" panose="020B0604020202020204" pitchFamily="34" charset="0"/>
              </a:rPr>
              <a:t>3aw6</a:t>
            </a:r>
          </a:p>
          <a:p>
            <a:r>
              <a:rPr lang="en-US" sz="2400" dirty="0">
                <a:solidFill>
                  <a:prstClr val="black"/>
                </a:solidFill>
                <a:cs typeface="Arial" panose="020B0604020202020204" pitchFamily="34" charset="0"/>
              </a:rPr>
              <a:t>3aw7</a:t>
            </a:r>
            <a:endParaRPr lang="en-US" sz="2400" dirty="0">
              <a:solidFill>
                <a:prstClr val="black"/>
              </a:solidFil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a:solidFill>
                  <a:srgbClr val="FF0000"/>
                </a:solidFill>
              </a:rPr>
              <a:t>Δ</a:t>
            </a:r>
            <a:r>
              <a:rPr lang="en-US" sz="3200" dirty="0">
                <a:solidFill>
                  <a:srgbClr val="FF0000"/>
                </a:solidFill>
              </a:rPr>
              <a:t>cell </a:t>
            </a:r>
            <a:r>
              <a:rPr lang="en-US" sz="3200" dirty="0">
                <a:solidFill>
                  <a:srgbClr val="FF0000"/>
                </a:solidFill>
              </a:rPr>
              <a:t>= </a:t>
            </a:r>
            <a:r>
              <a:rPr lang="en-US" sz="3200" dirty="0">
                <a:solidFill>
                  <a:srgbClr val="FF0000"/>
                </a:solidFill>
              </a:rPr>
              <a:t>0.7 %</a:t>
            </a:r>
            <a:endParaRPr lang="en-US" sz="3200" dirty="0">
              <a:solidFill>
                <a:srgbClr val="FF0000"/>
              </a:solidFil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rPr>
              <a:t>RMSD = 0.18 Å</a:t>
            </a:r>
          </a:p>
        </p:txBody>
      </p:sp>
    </p:spTree>
    <p:extLst>
      <p:ext uri="{BB962C8B-B14F-4D97-AF65-F5344CB8AC3E}">
        <p14:creationId xmlns:p14="http://schemas.microsoft.com/office/powerpoint/2010/main" val="42377177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16366312"/>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a:solidFill>
                  <a:prstClr val="black"/>
                </a:solidFill>
                <a:cs typeface="Arial" panose="020B0604020202020204" pitchFamily="34" charset="0"/>
              </a:rPr>
              <a:t>X-ray Data Sets</a:t>
            </a:r>
            <a:endParaRPr lang="en-US" sz="2400" dirty="0">
              <a:solidFill>
                <a:prstClr val="black"/>
              </a:solidFill>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4465756"/>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solidFill>
                  <a:prstClr val="black"/>
                </a:solidFill>
                <a:latin typeface="Arial Narrow" panose="020B0606020202030204" pitchFamily="34" charset="0"/>
              </a:rPr>
              <a:t>d</a:t>
            </a:r>
            <a:r>
              <a:rPr lang="en-US" dirty="0">
                <a:solidFill>
                  <a:prstClr val="black"/>
                </a:solidFill>
                <a:latin typeface="Arial Narrow" panose="020B0606020202030204" pitchFamily="34" charset="0"/>
              </a:rPr>
              <a:t>ata</a:t>
            </a:r>
          </a:p>
          <a:p>
            <a:pPr algn="r"/>
            <a:r>
              <a:rPr lang="en-US" dirty="0">
                <a:solidFill>
                  <a:prstClr val="black"/>
                </a:solidFill>
                <a:latin typeface="Arial Narrow" panose="020B0606020202030204" pitchFamily="34" charset="0"/>
              </a:rPr>
              <a:t>set</a:t>
            </a:r>
            <a:endParaRPr lang="en-US" dirty="0">
              <a:solidFill>
                <a:prstClr val="black"/>
              </a:solidFill>
              <a:latin typeface="Arial Narrow" panose="020B0606020202030204" pitchFamily="34" charset="0"/>
            </a:endParaRP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6600"/>
                </a:solidFill>
                <a:cs typeface="Arial" panose="020B0604020202020204" pitchFamily="34" charset="0"/>
              </a:rPr>
              <a:t>Singular value </a:t>
            </a:r>
            <a:r>
              <a:rPr lang="en-US" sz="1400" b="1" dirty="0" err="1">
                <a:solidFill>
                  <a:srgbClr val="006600"/>
                </a:solidFill>
                <a:cs typeface="Arial" panose="020B0604020202020204" pitchFamily="34" charset="0"/>
              </a:rPr>
              <a:t>decomp</a:t>
            </a:r>
            <a:r>
              <a:rPr lang="en-US" sz="1400" b="1" dirty="0">
                <a:solidFill>
                  <a:srgbClr val="006600"/>
                </a:solidFill>
                <a:cs typeface="Arial" panose="020B0604020202020204" pitchFamily="34" charset="0"/>
              </a:rPr>
              <a:t>.</a:t>
            </a:r>
          </a:p>
          <a:p>
            <a:pPr algn="ctr"/>
            <a:r>
              <a:rPr lang="en-US" sz="2400" b="1" dirty="0">
                <a:solidFill>
                  <a:srgbClr val="006600"/>
                </a:solidFill>
                <a:cs typeface="Arial" panose="020B0604020202020204" pitchFamily="34" charset="0"/>
              </a:rPr>
              <a:t>SVD</a:t>
            </a:r>
            <a:endParaRPr lang="en-US" sz="2400" b="1" dirty="0">
              <a:solidFill>
                <a:srgbClr val="006600"/>
              </a:solidFill>
              <a:cs typeface="Arial" panose="020B0604020202020204" pitchFamily="34" charset="0"/>
            </a:endParaRPr>
          </a:p>
        </p:txBody>
      </p:sp>
      <p:grpSp>
        <p:nvGrpSpPr>
          <p:cNvPr id="4" name="Group 3"/>
          <p:cNvGrpSpPr/>
          <p:nvPr/>
        </p:nvGrpSpPr>
        <p:grpSpPr>
          <a:xfrm>
            <a:off x="5234311" y="384628"/>
            <a:ext cx="3744936" cy="1464581"/>
            <a:chOff x="5234311" y="384628"/>
            <a:chExt cx="3744936" cy="1464581"/>
          </a:xfrm>
        </p:grpSpPr>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a:solidFill>
                    <a:prstClr val="black"/>
                  </a:solidFill>
                  <a:latin typeface="Arial Narrow" panose="020B0606020202030204" pitchFamily="34" charset="0"/>
                </a:rPr>
                <a:t>vector</a:t>
              </a:r>
              <a:endParaRPr lang="en-US" dirty="0">
                <a:solidFill>
                  <a:prstClr val="black"/>
                </a:solidFill>
                <a:latin typeface="Arial Narrow" panose="020B0606020202030204" pitchFamily="34" charset="0"/>
              </a:endParaRP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a:solidFill>
                    <a:prstClr val="black"/>
                  </a:solidFill>
                  <a:latin typeface="Arial Narrow" panose="020B0606020202030204" pitchFamily="34" charset="0"/>
                </a:rPr>
                <a:t>value</a:t>
              </a:r>
              <a:endParaRPr lang="en-US" dirty="0">
                <a:solidFill>
                  <a:prstClr val="black"/>
                </a:solidFill>
                <a:latin typeface="Arial Narrow" panose="020B0606020202030204" pitchFamily="34" charset="0"/>
              </a:endParaRP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a:solidFill>
                    <a:prstClr val="black"/>
                  </a:solidFill>
                  <a:cs typeface="Arial" panose="020B0604020202020204" pitchFamily="34" charset="0"/>
                </a:rPr>
                <a:t>Singular values &amp; vectors</a:t>
              </a:r>
              <a:endParaRPr lang="en-US" sz="2400" dirty="0">
                <a:solidFill>
                  <a:prstClr val="black"/>
                </a:solidFill>
                <a:cs typeface="Arial" panose="020B0604020202020204" pitchFamily="34" charset="0"/>
              </a:endParaRP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a:solidFill>
                  <a:srgbClr val="006600"/>
                </a:solidFill>
                <a:cs typeface="Arial" panose="020B0604020202020204" pitchFamily="34" charset="0"/>
              </a:rPr>
              <a:t>Correlation </a:t>
            </a:r>
          </a:p>
          <a:p>
            <a:pPr algn="r"/>
            <a:r>
              <a:rPr lang="en-US" b="1" dirty="0">
                <a:solidFill>
                  <a:srgbClr val="006600"/>
                </a:solidFill>
                <a:cs typeface="Arial" panose="020B0604020202020204" pitchFamily="34" charset="0"/>
              </a:rPr>
              <a:t>Coefficients</a:t>
            </a:r>
            <a:endParaRPr lang="en-US" b="1" dirty="0">
              <a:solidFill>
                <a:srgbClr val="006600"/>
              </a:solidFill>
              <a:cs typeface="Arial" panose="020B0604020202020204" pitchFamily="34" charset="0"/>
            </a:endParaRP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1" name="TextBox 40"/>
          <p:cNvSpPr txBox="1"/>
          <p:nvPr/>
        </p:nvSpPr>
        <p:spPr>
          <a:xfrm>
            <a:off x="1564883" y="5080001"/>
            <a:ext cx="907861" cy="400110"/>
          </a:xfrm>
          <a:prstGeom prst="rect">
            <a:avLst/>
          </a:prstGeom>
          <a:noFill/>
        </p:spPr>
        <p:txBody>
          <a:bodyPr wrap="square" rtlCol="0">
            <a:spAutoFit/>
          </a:bodyPr>
          <a:lstStyle/>
          <a:p>
            <a:r>
              <a:rPr lang="en-US" sz="2000" b="1" dirty="0">
                <a:solidFill>
                  <a:prstClr val="black"/>
                </a:solidFill>
                <a:cs typeface="Arial" panose="020B0604020202020204" pitchFamily="34" charset="0"/>
              </a:rPr>
              <a:t>-0.68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a:solidFill>
                  <a:srgbClr val="006600"/>
                </a:solidFill>
                <a:cs typeface="Arial" panose="020B0604020202020204" pitchFamily="34" charset="0"/>
              </a:rPr>
              <a:t>CC2</a:t>
            </a:r>
            <a:endParaRPr lang="en-US" dirty="0">
              <a:solidFill>
                <a:srgbClr val="006600"/>
              </a:solidFill>
              <a:cs typeface="Arial" panose="020B0604020202020204" pitchFamily="34" charset="0"/>
            </a:endParaRP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a:solidFill>
                  <a:srgbClr val="006600"/>
                </a:solidFill>
                <a:cs typeface="Arial" panose="020B0604020202020204" pitchFamily="34" charset="0"/>
              </a:rPr>
              <a:t>CC3</a:t>
            </a:r>
            <a:endParaRPr lang="en-US" dirty="0">
              <a:solidFill>
                <a:srgbClr val="006600"/>
              </a:solidFill>
              <a:cs typeface="Arial" panose="020B0604020202020204" pitchFamily="34" charset="0"/>
            </a:endParaRP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a:solidFill>
                  <a:srgbClr val="006600"/>
                </a:solidFill>
                <a:cs typeface="Arial" panose="020B0604020202020204" pitchFamily="34" charset="0"/>
              </a:rPr>
              <a:t>CC1</a:t>
            </a:r>
            <a:endParaRPr lang="en-US" dirty="0">
              <a:solidFill>
                <a:srgbClr val="006600"/>
              </a:solidFill>
              <a:cs typeface="Arial" panose="020B0604020202020204" pitchFamily="34" charset="0"/>
            </a:endParaRP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a:solidFill>
                  <a:srgbClr val="006600"/>
                </a:solidFill>
                <a:cs typeface="Arial" panose="020B0604020202020204" pitchFamily="34" charset="0"/>
              </a:rPr>
              <a:t>CC1     CC2    CC3</a:t>
            </a:r>
            <a:endParaRPr lang="en-US" dirty="0">
              <a:solidFill>
                <a:srgbClr val="006600"/>
              </a:solidFill>
              <a:cs typeface="Arial" panose="020B0604020202020204" pitchFamily="34" charset="0"/>
            </a:endParaRPr>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cs typeface="Arial" panose="020B0604020202020204" pitchFamily="34" charset="0"/>
            </a:endParaRPr>
          </a:p>
        </p:txBody>
      </p:sp>
      <p:grpSp>
        <p:nvGrpSpPr>
          <p:cNvPr id="14" name="Group 13"/>
          <p:cNvGrpSpPr/>
          <p:nvPr/>
        </p:nvGrpSpPr>
        <p:grpSpPr>
          <a:xfrm>
            <a:off x="2745382" y="5587998"/>
            <a:ext cx="3324861" cy="668417"/>
            <a:chOff x="2745382" y="5587998"/>
            <a:chExt cx="3324861" cy="668417"/>
          </a:xfrm>
        </p:grpSpPr>
        <p:sp>
          <p:nvSpPr>
            <p:cNvPr id="49" name="Freeform 48"/>
            <p:cNvSpPr/>
            <p:nvPr/>
          </p:nvSpPr>
          <p:spPr>
            <a:xfrm>
              <a:off x="2745382"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5" name="TextBox 54"/>
            <p:cNvSpPr txBox="1"/>
            <p:nvPr/>
          </p:nvSpPr>
          <p:spPr>
            <a:xfrm>
              <a:off x="3978831" y="5587998"/>
              <a:ext cx="1326004" cy="369332"/>
            </a:xfrm>
            <a:prstGeom prst="rect">
              <a:avLst/>
            </a:prstGeom>
            <a:noFill/>
          </p:spPr>
          <p:txBody>
            <a:bodyPr wrap="none" rtlCol="0">
              <a:spAutoFit/>
            </a:bodyPr>
            <a:lstStyle/>
            <a:p>
              <a:r>
                <a:rPr lang="en-US" dirty="0">
                  <a:solidFill>
                    <a:srgbClr val="0070C0"/>
                  </a:solidFill>
                  <a:cs typeface="Arial" panose="020B0604020202020204" pitchFamily="34" charset="0"/>
                </a:rPr>
                <a:t>data set #1</a:t>
              </a:r>
            </a:p>
          </p:txBody>
        </p:sp>
      </p:gr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a:solidFill>
                  <a:srgbClr val="FF0000"/>
                </a:solidFill>
                <a:cs typeface="Arial" panose="020B0604020202020204" pitchFamily="34" charset="0"/>
              </a:rPr>
              <a:t>Data sets</a:t>
            </a:r>
          </a:p>
          <a:p>
            <a:pPr algn="ctr"/>
            <a:r>
              <a:rPr lang="en-US" sz="2000" b="1" dirty="0">
                <a:solidFill>
                  <a:srgbClr val="FF0000"/>
                </a:solidFill>
                <a:cs typeface="Arial" panose="020B0604020202020204" pitchFamily="34" charset="0"/>
              </a:rPr>
              <a:t>Positioned</a:t>
            </a:r>
          </a:p>
          <a:p>
            <a:pPr algn="ctr"/>
            <a:r>
              <a:rPr lang="en-US" sz="2000" b="1" dirty="0">
                <a:solidFill>
                  <a:srgbClr val="FF0000"/>
                </a:solidFill>
                <a:cs typeface="Arial" panose="020B0604020202020204" pitchFamily="34" charset="0"/>
              </a:rPr>
              <a:t>in</a:t>
            </a:r>
          </a:p>
          <a:p>
            <a:pPr algn="ctr"/>
            <a:r>
              <a:rPr lang="en-US" sz="2000" b="1" dirty="0">
                <a:solidFill>
                  <a:srgbClr val="FF0000"/>
                </a:solidFill>
                <a:cs typeface="Arial" panose="020B0604020202020204" pitchFamily="34" charset="0"/>
              </a:rPr>
              <a:t>“Correlation</a:t>
            </a:r>
          </a:p>
          <a:p>
            <a:pPr algn="ctr"/>
            <a:r>
              <a:rPr lang="en-US" sz="2000" b="1" dirty="0">
                <a:solidFill>
                  <a:srgbClr val="FF0000"/>
                </a:solidFill>
                <a:cs typeface="Arial" panose="020B0604020202020204" pitchFamily="34" charset="0"/>
              </a:rPr>
              <a:t>Space”</a:t>
            </a:r>
          </a:p>
        </p:txBody>
      </p:sp>
      <p:sp>
        <p:nvSpPr>
          <p:cNvPr id="45" name="TextBox 44"/>
          <p:cNvSpPr txBox="1"/>
          <p:nvPr/>
        </p:nvSpPr>
        <p:spPr>
          <a:xfrm>
            <a:off x="2361227" y="5077854"/>
            <a:ext cx="806976" cy="400110"/>
          </a:xfrm>
          <a:prstGeom prst="rect">
            <a:avLst/>
          </a:prstGeom>
          <a:noFill/>
        </p:spPr>
        <p:txBody>
          <a:bodyPr wrap="square" rtlCol="0">
            <a:spAutoFit/>
          </a:bodyPr>
          <a:lstStyle/>
          <a:p>
            <a:r>
              <a:rPr lang="en-US" sz="2000" b="1" dirty="0">
                <a:solidFill>
                  <a:prstClr val="black"/>
                </a:solidFill>
                <a:cs typeface="Arial" panose="020B0604020202020204" pitchFamily="34" charset="0"/>
              </a:rPr>
              <a:t>-0.24 </a:t>
            </a:r>
          </a:p>
        </p:txBody>
      </p:sp>
      <p:grpSp>
        <p:nvGrpSpPr>
          <p:cNvPr id="12" name="Group 11"/>
          <p:cNvGrpSpPr/>
          <p:nvPr/>
        </p:nvGrpSpPr>
        <p:grpSpPr>
          <a:xfrm>
            <a:off x="2014174" y="4238171"/>
            <a:ext cx="4647886" cy="2408433"/>
            <a:chOff x="2014174" y="4238171"/>
            <a:chExt cx="4647886" cy="2408433"/>
          </a:xfrm>
        </p:grpSpPr>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TextBox 46"/>
            <p:cNvSpPr txBox="1"/>
            <p:nvPr/>
          </p:nvSpPr>
          <p:spPr>
            <a:xfrm>
              <a:off x="3978847" y="5861829"/>
              <a:ext cx="1326004" cy="646331"/>
            </a:xfrm>
            <a:prstGeom prst="rect">
              <a:avLst/>
            </a:prstGeom>
            <a:noFill/>
          </p:spPr>
          <p:txBody>
            <a:bodyPr wrap="none" rtlCol="0">
              <a:spAutoFit/>
            </a:bodyPr>
            <a:lstStyle/>
            <a:p>
              <a:r>
                <a:rPr lang="en-US" dirty="0">
                  <a:solidFill>
                    <a:srgbClr val="C00000"/>
                  </a:solidFill>
                  <a:cs typeface="Arial" panose="020B0604020202020204" pitchFamily="34" charset="0"/>
                </a:rPr>
                <a:t>data set #2</a:t>
              </a:r>
            </a:p>
            <a:p>
              <a:r>
                <a:rPr lang="en-US" dirty="0">
                  <a:solidFill>
                    <a:srgbClr val="8064A2">
                      <a:lumMod val="75000"/>
                    </a:srgbClr>
                  </a:solidFill>
                  <a:cs typeface="Arial" panose="020B0604020202020204" pitchFamily="34" charset="0"/>
                </a:rPr>
                <a:t>d</a:t>
              </a:r>
              <a:r>
                <a:rPr lang="en-US" dirty="0">
                  <a:solidFill>
                    <a:srgbClr val="8064A2">
                      <a:lumMod val="75000"/>
                    </a:srgbClr>
                  </a:solidFill>
                  <a:cs typeface="Arial" panose="020B0604020202020204" pitchFamily="34" charset="0"/>
                </a:rPr>
                <a:t>ata set #3</a:t>
              </a:r>
            </a:p>
          </p:txBody>
        </p:sp>
      </p:grpSp>
      <p:sp>
        <p:nvSpPr>
          <p:cNvPr id="51" name="TextBox 50"/>
          <p:cNvSpPr txBox="1"/>
          <p:nvPr/>
        </p:nvSpPr>
        <p:spPr>
          <a:xfrm>
            <a:off x="3144691" y="5075707"/>
            <a:ext cx="1311398" cy="400110"/>
          </a:xfrm>
          <a:prstGeom prst="rect">
            <a:avLst/>
          </a:prstGeom>
          <a:noFill/>
        </p:spPr>
        <p:txBody>
          <a:bodyPr wrap="square" rtlCol="0">
            <a:spAutoFit/>
          </a:bodyPr>
          <a:lstStyle/>
          <a:p>
            <a:r>
              <a:rPr lang="en-US" sz="2000" b="1" dirty="0">
                <a:solidFill>
                  <a:prstClr val="black"/>
                </a:solidFill>
                <a:cs typeface="Arial" panose="020B0604020202020204" pitchFamily="34" charset="0"/>
              </a:rPr>
              <a:t>0.32   …</a:t>
            </a:r>
          </a:p>
        </p:txBody>
      </p:sp>
    </p:spTree>
    <p:extLst>
      <p:ext uri="{BB962C8B-B14F-4D97-AF65-F5344CB8AC3E}">
        <p14:creationId xmlns:p14="http://schemas.microsoft.com/office/powerpoint/2010/main" val="353072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0" grpId="0" animBg="1"/>
      <p:bldP spid="41" grpId="0"/>
      <p:bldP spid="43" grpId="0" animBg="1"/>
      <p:bldP spid="44" grpId="0" animBg="1"/>
      <p:bldP spid="46" grpId="0" animBg="1"/>
      <p:bldP spid="50" grpId="0"/>
      <p:bldP spid="52" grpId="0"/>
      <p:bldP spid="53" grpId="0"/>
      <p:bldP spid="54" grpId="0"/>
      <p:bldP spid="48" grpId="0" animBg="1"/>
      <p:bldP spid="70" grpId="0"/>
      <p:bldP spid="45" grpId="0"/>
      <p:bldP spid="5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60134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505074631"/>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3086"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0156589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976888542"/>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4110"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422844360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478139792"/>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5134"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99599652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8" t="16189" r="3455" b="10246"/>
          <a:stretch/>
        </p:blipFill>
        <p:spPr bwMode="auto">
          <a:xfrm>
            <a:off x="-1873770" y="869431"/>
            <a:ext cx="10777928" cy="494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85222"/>
            <a:ext cx="9144000" cy="707886"/>
          </a:xfrm>
          <a:prstGeom prst="rect">
            <a:avLst/>
          </a:prstGeom>
        </p:spPr>
        <p:txBody>
          <a:bodyPr wrap="square">
            <a:spAutoFit/>
          </a:bodyPr>
          <a:lstStyle/>
          <a:p>
            <a:r>
              <a:rPr lang="en-US" sz="2000" dirty="0">
                <a:solidFill>
                  <a:srgbClr val="000000"/>
                </a:solidFill>
              </a:rPr>
              <a:t>Perutz </a:t>
            </a:r>
            <a:r>
              <a:rPr lang="en-US" sz="2000" dirty="0">
                <a:solidFill>
                  <a:srgbClr val="000000"/>
                </a:solidFill>
              </a:rPr>
              <a:t>(1985</a:t>
            </a:r>
            <a:r>
              <a:rPr lang="en-US" sz="2000" dirty="0">
                <a:solidFill>
                  <a:srgbClr val="000000"/>
                </a:solidFill>
              </a:rPr>
              <a:t>). “Early Days of </a:t>
            </a:r>
            <a:r>
              <a:rPr lang="en-US" sz="2000" dirty="0" err="1">
                <a:solidFill>
                  <a:srgbClr val="000000"/>
                </a:solidFill>
              </a:rPr>
              <a:t>Cryst</a:t>
            </a:r>
            <a:r>
              <a:rPr lang="en-US" sz="2000" dirty="0">
                <a:solidFill>
                  <a:srgbClr val="000000"/>
                </a:solidFill>
              </a:rPr>
              <a:t>…”</a:t>
            </a:r>
            <a:r>
              <a:rPr lang="en-US" sz="2000" i="1" dirty="0">
                <a:solidFill>
                  <a:srgbClr val="000000"/>
                </a:solidFill>
              </a:rPr>
              <a:t> Methods </a:t>
            </a:r>
            <a:r>
              <a:rPr lang="en-US" sz="2000" i="1" dirty="0">
                <a:solidFill>
                  <a:srgbClr val="000000"/>
                </a:solidFill>
              </a:rPr>
              <a:t>in </a:t>
            </a:r>
            <a:r>
              <a:rPr lang="en-US" sz="2000" i="1" dirty="0">
                <a:solidFill>
                  <a:srgbClr val="000000"/>
                </a:solidFill>
              </a:rPr>
              <a:t>Enzymology</a:t>
            </a:r>
            <a:r>
              <a:rPr lang="en-US" sz="2000" dirty="0">
                <a:solidFill>
                  <a:srgbClr val="000000"/>
                </a:solidFill>
              </a:rPr>
              <a:t>, </a:t>
            </a:r>
            <a:r>
              <a:rPr lang="en-US" sz="2000" dirty="0">
                <a:solidFill>
                  <a:srgbClr val="000000"/>
                </a:solidFill>
              </a:rPr>
              <a:t>Vol.</a:t>
            </a:r>
            <a:r>
              <a:rPr lang="en-US" sz="2000" i="1" dirty="0">
                <a:solidFill>
                  <a:srgbClr val="000000"/>
                </a:solidFill>
              </a:rPr>
              <a:t> </a:t>
            </a:r>
            <a:r>
              <a:rPr lang="en-US" sz="2000" dirty="0">
                <a:solidFill>
                  <a:srgbClr val="000000"/>
                </a:solidFill>
              </a:rPr>
              <a:t>114</a:t>
            </a:r>
            <a:r>
              <a:rPr lang="en-US" sz="2000" i="1" dirty="0">
                <a:solidFill>
                  <a:srgbClr val="000000"/>
                </a:solidFill>
              </a:rPr>
              <a:t>, </a:t>
            </a:r>
            <a:r>
              <a:rPr lang="en-US" sz="2000" dirty="0">
                <a:solidFill>
                  <a:srgbClr val="000000"/>
                </a:solidFill>
              </a:rPr>
              <a:t>3-18.</a:t>
            </a:r>
          </a:p>
          <a:p>
            <a:r>
              <a:rPr lang="en-US" sz="2000" dirty="0">
                <a:solidFill>
                  <a:srgbClr val="000000"/>
                </a:solidFill>
              </a:rPr>
              <a:t>Bragg &amp; Perutz (1952)."external </a:t>
            </a:r>
            <a:r>
              <a:rPr lang="en-US" sz="2000" dirty="0">
                <a:solidFill>
                  <a:srgbClr val="000000"/>
                </a:solidFill>
              </a:rPr>
              <a:t>form </a:t>
            </a:r>
            <a:r>
              <a:rPr lang="en-US" sz="2000" dirty="0" err="1">
                <a:solidFill>
                  <a:srgbClr val="000000"/>
                </a:solidFill>
              </a:rPr>
              <a:t>haemoglobin</a:t>
            </a:r>
            <a:r>
              <a:rPr lang="en-US" sz="2000" dirty="0">
                <a:solidFill>
                  <a:srgbClr val="000000"/>
                </a:solidFill>
              </a:rPr>
              <a:t> I", </a:t>
            </a:r>
            <a:r>
              <a:rPr lang="en-US" sz="2000" i="1" dirty="0" err="1">
                <a:solidFill>
                  <a:srgbClr val="000000"/>
                </a:solidFill>
              </a:rPr>
              <a:t>Acta</a:t>
            </a:r>
            <a:r>
              <a:rPr lang="en-US" sz="2000" i="1" dirty="0">
                <a:solidFill>
                  <a:srgbClr val="000000"/>
                </a:solidFill>
              </a:rPr>
              <a:t> </a:t>
            </a:r>
            <a:r>
              <a:rPr lang="en-US" sz="2000" i="1" dirty="0" err="1">
                <a:solidFill>
                  <a:srgbClr val="000000"/>
                </a:solidFill>
              </a:rPr>
              <a:t>Cryst</a:t>
            </a:r>
            <a:r>
              <a:rPr lang="en-US" sz="2000" i="1" dirty="0">
                <a:solidFill>
                  <a:srgbClr val="000000"/>
                </a:solidFill>
              </a:rPr>
              <a:t>.</a:t>
            </a:r>
            <a:r>
              <a:rPr lang="en-US" sz="2000" dirty="0">
                <a:solidFill>
                  <a:srgbClr val="000000"/>
                </a:solidFill>
              </a:rPr>
              <a:t> </a:t>
            </a:r>
            <a:r>
              <a:rPr lang="en-US" sz="2000" b="1" dirty="0">
                <a:solidFill>
                  <a:srgbClr val="000000"/>
                </a:solidFill>
              </a:rPr>
              <a:t>5</a:t>
            </a:r>
            <a:r>
              <a:rPr lang="en-US" sz="2000" dirty="0">
                <a:solidFill>
                  <a:srgbClr val="000000"/>
                </a:solidFill>
              </a:rPr>
              <a:t>, 277-283. </a:t>
            </a:r>
          </a:p>
        </p:txBody>
      </p:sp>
      <p:sp>
        <p:nvSpPr>
          <p:cNvPr id="2" name="Title 1"/>
          <p:cNvSpPr>
            <a:spLocks noGrp="1"/>
          </p:cNvSpPr>
          <p:nvPr>
            <p:ph type="title"/>
          </p:nvPr>
        </p:nvSpPr>
        <p:spPr>
          <a:xfrm>
            <a:off x="0" y="0"/>
            <a:ext cx="9144000" cy="1424066"/>
          </a:xfrm>
        </p:spPr>
        <p:txBody>
          <a:bodyPr/>
          <a:lstStyle/>
          <a:p>
            <a:r>
              <a:rPr lang="en-US" sz="3600" dirty="0" smtClean="0"/>
              <a:t>Bragg’s “minimum wavelength principle”</a:t>
            </a:r>
            <a:endParaRPr lang="en-US" sz="3600" dirty="0"/>
          </a:p>
        </p:txBody>
      </p:sp>
    </p:spTree>
    <p:extLst>
      <p:ext uri="{BB962C8B-B14F-4D97-AF65-F5344CB8AC3E}">
        <p14:creationId xmlns:p14="http://schemas.microsoft.com/office/powerpoint/2010/main" val="20960726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DMMULTI – fake data</a:t>
            </a:r>
            <a:br>
              <a:rPr lang="en-US" dirty="0" smtClean="0"/>
            </a:br>
            <a:r>
              <a:rPr lang="en-US" sz="3600" dirty="0" smtClean="0"/>
              <a:t>4 </a:t>
            </a:r>
            <a:r>
              <a:rPr lang="en-US" sz="3600" dirty="0" err="1" smtClean="0"/>
              <a:t>deg</a:t>
            </a:r>
            <a:r>
              <a:rPr lang="en-US" sz="3600" dirty="0" smtClean="0"/>
              <a:t> rotation: 8 “</a:t>
            </a:r>
            <a:r>
              <a:rPr lang="en-US" sz="3600" dirty="0" err="1" smtClean="0"/>
              <a:t>xtals</a:t>
            </a:r>
            <a:r>
              <a:rPr lang="en-US" sz="3600" dirty="0" smtClean="0"/>
              <a:t>”: before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6" name="TextBox 5"/>
          <p:cNvSpPr txBox="1"/>
          <p:nvPr/>
        </p:nvSpPr>
        <p:spPr>
          <a:xfrm>
            <a:off x="0" y="1306286"/>
            <a:ext cx="2042547" cy="584775"/>
          </a:xfrm>
          <a:prstGeom prst="rect">
            <a:avLst/>
          </a:prstGeom>
          <a:noFill/>
        </p:spPr>
        <p:txBody>
          <a:bodyPr wrap="none" rtlCol="0">
            <a:spAutoFit/>
          </a:bodyPr>
          <a:lstStyle/>
          <a:p>
            <a:r>
              <a:rPr lang="en-US" sz="3200" dirty="0">
                <a:solidFill>
                  <a:srgbClr val="000000"/>
                </a:solidFill>
              </a:rPr>
              <a:t>CC = 0.02</a:t>
            </a:r>
            <a:endParaRPr lang="en-US" sz="3200" dirty="0">
              <a:solidFill>
                <a:srgbClr val="000000"/>
              </a:solidFill>
            </a:endParaRPr>
          </a:p>
        </p:txBody>
      </p:sp>
    </p:spTree>
    <p:extLst>
      <p:ext uri="{BB962C8B-B14F-4D97-AF65-F5344CB8AC3E}">
        <p14:creationId xmlns:p14="http://schemas.microsoft.com/office/powerpoint/2010/main" val="4211030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457200" y="0"/>
            <a:ext cx="8229600" cy="1143000"/>
          </a:xfrm>
        </p:spPr>
        <p:txBody>
          <a:bodyPr/>
          <a:lstStyle/>
          <a:p>
            <a:pPr eaLnBrk="1" hangingPunct="1"/>
            <a:r>
              <a:rPr lang="en-US" altLang="en-US" smtClean="0"/>
              <a:t>a “crystal” of horses</a:t>
            </a:r>
          </a:p>
        </p:txBody>
      </p:sp>
      <p:grpSp>
        <p:nvGrpSpPr>
          <p:cNvPr id="456707" name="Group 3"/>
          <p:cNvGrpSpPr>
            <a:grpSpLocks/>
          </p:cNvGrpSpPr>
          <p:nvPr/>
        </p:nvGrpSpPr>
        <p:grpSpPr bwMode="auto">
          <a:xfrm>
            <a:off x="461963" y="1143000"/>
            <a:ext cx="8220075" cy="5480050"/>
            <a:chOff x="291" y="720"/>
            <a:chExt cx="5178" cy="3452"/>
          </a:xfrm>
        </p:grpSpPr>
        <p:pic>
          <p:nvPicPr>
            <p:cNvPr id="456708" name="Picture 4"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9" name="Picture 5"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0" name="Picture 6"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1" name="Picture 7"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1583"/>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2" name="Picture 8"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3" name="Picture 9"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4" name="Picture 10"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2446"/>
              <a:ext cx="129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5" name="Picture 11"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2446"/>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6" name="Picture 12"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7" name="Picture 13"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8" name="Picture 14"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 y="3309"/>
              <a:ext cx="129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9" name="Picture 15"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3309"/>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20" name="Picture 16"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21" name="Picture 17"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22" name="Picture 18"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23" name="Picture 19" descr="hors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 y="720"/>
              <a:ext cx="12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023751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7" name="TextBox 6"/>
          <p:cNvSpPr txBox="1"/>
          <p:nvPr/>
        </p:nvSpPr>
        <p:spPr>
          <a:xfrm>
            <a:off x="0" y="1306286"/>
            <a:ext cx="1814920" cy="584775"/>
          </a:xfrm>
          <a:prstGeom prst="rect">
            <a:avLst/>
          </a:prstGeom>
          <a:noFill/>
        </p:spPr>
        <p:txBody>
          <a:bodyPr wrap="none" rtlCol="0">
            <a:spAutoFit/>
          </a:bodyPr>
          <a:lstStyle/>
          <a:p>
            <a:r>
              <a:rPr lang="en-US" sz="3200" dirty="0">
                <a:solidFill>
                  <a:srgbClr val="000000"/>
                </a:solidFill>
              </a:rPr>
              <a:t>CC = 0.8</a:t>
            </a:r>
            <a:endParaRPr lang="en-US" sz="3200" dirty="0">
              <a:solidFill>
                <a:srgbClr val="000000"/>
              </a:solidFill>
            </a:endParaRPr>
          </a:p>
        </p:txBody>
      </p:sp>
      <p:sp>
        <p:nvSpPr>
          <p:cNvPr id="6" name="Title 1"/>
          <p:cNvSpPr txBox="1">
            <a:spLocks/>
          </p:cNvSpPr>
          <p:nvPr/>
        </p:nvSpPr>
        <p:spPr bwMode="auto">
          <a:xfrm>
            <a:off x="457200" y="0"/>
            <a:ext cx="8229600"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DMMULTI – fake data</a:t>
            </a:r>
            <a:br>
              <a:rPr lang="en-US" kern="0" dirty="0" smtClean="0">
                <a:solidFill>
                  <a:srgbClr val="000000"/>
                </a:solidFill>
              </a:rPr>
            </a:br>
            <a:r>
              <a:rPr lang="en-US" sz="3600" kern="0" dirty="0" smtClean="0">
                <a:solidFill>
                  <a:srgbClr val="000000"/>
                </a:solidFill>
              </a:rPr>
              <a:t>4 </a:t>
            </a:r>
            <a:r>
              <a:rPr lang="en-US" sz="3600" kern="0" dirty="0" err="1" smtClean="0">
                <a:solidFill>
                  <a:srgbClr val="000000"/>
                </a:solidFill>
              </a:rPr>
              <a:t>deg</a:t>
            </a:r>
            <a:r>
              <a:rPr lang="en-US" sz="3600" kern="0" dirty="0" smtClean="0">
                <a:solidFill>
                  <a:srgbClr val="000000"/>
                </a:solidFill>
              </a:rPr>
              <a:t> rotation: 8 “</a:t>
            </a:r>
            <a:r>
              <a:rPr lang="en-US" sz="3600" kern="0" dirty="0" err="1" smtClean="0">
                <a:solidFill>
                  <a:srgbClr val="000000"/>
                </a:solidFill>
              </a:rPr>
              <a:t>xtals</a:t>
            </a:r>
            <a:r>
              <a:rPr lang="en-US" sz="3600" kern="0" dirty="0" smtClean="0">
                <a:solidFill>
                  <a:srgbClr val="000000"/>
                </a:solidFill>
              </a:rPr>
              <a:t>”: after</a:t>
            </a:r>
            <a:endParaRPr lang="en-US" kern="0" dirty="0">
              <a:solidFill>
                <a:srgbClr val="000000"/>
              </a:solidFill>
            </a:endParaRPr>
          </a:p>
        </p:txBody>
      </p:sp>
    </p:spTree>
    <p:extLst>
      <p:ext uri="{BB962C8B-B14F-4D97-AF65-F5344CB8AC3E}">
        <p14:creationId xmlns:p14="http://schemas.microsoft.com/office/powerpoint/2010/main" val="26690115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a:solidFill>
                  <a:prstClr val="black"/>
                </a:solidFill>
              </a:rPr>
              <a:t>Dear James</a:t>
            </a:r>
          </a:p>
          <a:p>
            <a:endParaRPr lang="en-US" sz="1400" dirty="0">
              <a:solidFill>
                <a:prstClr val="black"/>
              </a:solidFill>
            </a:endParaRPr>
          </a:p>
          <a:p>
            <a:r>
              <a:rPr lang="en-US" sz="1400" dirty="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rPr>
              <a:t>diffractometer</a:t>
            </a:r>
            <a:r>
              <a:rPr lang="en-US" sz="1400" dirty="0">
                <a:solidFill>
                  <a:prstClr val="black"/>
                </a:solidFill>
              </a:rPr>
              <a:t> because crystals were mounted to rotate about the diagonal axis). As I recall both Type I and Type II could be found in the same </a:t>
            </a:r>
            <a:r>
              <a:rPr lang="en-US" sz="1400" dirty="0" err="1">
                <a:solidFill>
                  <a:prstClr val="black"/>
                </a:solidFill>
              </a:rPr>
              <a:t>crystallisation</a:t>
            </a:r>
            <a:r>
              <a:rPr lang="en-US" sz="1400" dirty="0">
                <a:solidFill>
                  <a:prstClr val="black"/>
                </a:solidFill>
              </a:rPr>
              <a:t> batch . Although sometimes the external morphology allowed recognition this was not infallible. </a:t>
            </a:r>
          </a:p>
          <a:p>
            <a:endParaRPr lang="en-US" sz="1400" dirty="0">
              <a:solidFill>
                <a:prstClr val="black"/>
              </a:solidFill>
            </a:endParaRPr>
          </a:p>
          <a:p>
            <a:r>
              <a:rPr lang="en-US" sz="1400" dirty="0">
                <a:solidFill>
                  <a:prstClr val="black"/>
                </a:solidFill>
              </a:rPr>
              <a:t>The structure was based on Type II crystals. Later a graduate student Helen </a:t>
            </a:r>
            <a:r>
              <a:rPr lang="en-US" sz="1400" dirty="0" err="1">
                <a:solidFill>
                  <a:prstClr val="black"/>
                </a:solidFill>
              </a:rPr>
              <a:t>Handoll</a:t>
            </a:r>
            <a:r>
              <a:rPr lang="en-US" sz="1400" dirty="0">
                <a:solidFill>
                  <a:prstClr val="black"/>
                </a:solidFill>
              </a:rPr>
              <a:t> examined Type I. The work, which was in the early days and before refinement </a:t>
            </a:r>
            <a:r>
              <a:rPr lang="en-US" sz="1400" dirty="0" err="1">
                <a:solidFill>
                  <a:prstClr val="black"/>
                </a:solidFill>
              </a:rPr>
              <a:t>programmes</a:t>
            </a:r>
            <a:r>
              <a:rPr lang="en-US" sz="1400" dirty="0">
                <a:solidFill>
                  <a:prstClr val="black"/>
                </a:solidFill>
              </a:rPr>
              <a:t>, seemed to suggest that the differences lay in the arrangement of water or chloride molecules (Lysozyme was </a:t>
            </a:r>
            <a:r>
              <a:rPr lang="en-US" sz="1400" dirty="0" err="1">
                <a:solidFill>
                  <a:prstClr val="black"/>
                </a:solidFill>
              </a:rPr>
              <a:t>crystallised</a:t>
            </a:r>
            <a:r>
              <a:rPr lang="en-US" sz="1400" dirty="0">
                <a:solidFill>
                  <a:prstClr val="black"/>
                </a:solidFill>
              </a:rPr>
              <a:t> from </a:t>
            </a:r>
            <a:r>
              <a:rPr lang="en-US" sz="1400" dirty="0" err="1">
                <a:solidFill>
                  <a:prstClr val="black"/>
                </a:solidFill>
              </a:rPr>
              <a:t>NaCl</a:t>
            </a:r>
            <a:r>
              <a:rPr lang="en-US" sz="1400" dirty="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a:solidFill>
                  <a:prstClr val="black"/>
                </a:solidFill>
              </a:rPr>
              <a:t>An account of this is given in International Table Volume F (</a:t>
            </a:r>
            <a:r>
              <a:rPr lang="en-US" sz="1400" dirty="0" err="1">
                <a:solidFill>
                  <a:prstClr val="black"/>
                </a:solidFill>
              </a:rPr>
              <a:t>Rossmann</a:t>
            </a:r>
            <a:r>
              <a:rPr lang="en-US" sz="1400" dirty="0">
                <a:solidFill>
                  <a:prstClr val="black"/>
                </a:solidFill>
              </a:rPr>
              <a:t> and Arnold edited 2001) p760. </a:t>
            </a:r>
          </a:p>
          <a:p>
            <a:endParaRPr lang="en-US" sz="1400" dirty="0">
              <a:solidFill>
                <a:prstClr val="black"/>
              </a:solidFill>
            </a:endParaRPr>
          </a:p>
          <a:p>
            <a:r>
              <a:rPr lang="en-US" sz="1400" dirty="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a:solidFill>
                  <a:prstClr val="black"/>
                </a:solidFill>
              </a:rPr>
              <a:t>Best wishes </a:t>
            </a:r>
          </a:p>
          <a:p>
            <a:endParaRPr lang="en-US" sz="1400" dirty="0">
              <a:solidFill>
                <a:prstClr val="black"/>
              </a:solidFill>
            </a:endParaRPr>
          </a:p>
          <a:p>
            <a:r>
              <a:rPr lang="en-US" sz="1400" dirty="0">
                <a:solidFill>
                  <a:prstClr val="black"/>
                </a:solidFill>
              </a:rPr>
              <a:t>Louise </a:t>
            </a:r>
            <a:endParaRPr lang="en-US" sz="1400" dirty="0">
              <a:solidFill>
                <a:prstClr val="black"/>
              </a:solidFill>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530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17530304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3656707604"/>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220853265"/>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379215101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2016?</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20148932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b="1" dirty="0" smtClean="0"/>
              <a:t>OK! OK!</a:t>
            </a:r>
            <a:br>
              <a:rPr lang="en-US" b="1" dirty="0" smtClean="0"/>
            </a:br>
            <a:r>
              <a:rPr lang="en-US" b="1" dirty="0" smtClean="0"/>
              <a:t>Now I am afraid!</a:t>
            </a:r>
            <a:endParaRPr lang="en-US" b="1" dirty="0"/>
          </a:p>
        </p:txBody>
      </p:sp>
      <p:sp>
        <p:nvSpPr>
          <p:cNvPr id="3" name="Content Placeholder 2"/>
          <p:cNvSpPr>
            <a:spLocks noGrp="1"/>
          </p:cNvSpPr>
          <p:nvPr>
            <p:ph idx="1"/>
          </p:nvPr>
        </p:nvSpPr>
        <p:spPr>
          <a:xfrm>
            <a:off x="457200" y="3425371"/>
            <a:ext cx="8229600" cy="2700792"/>
          </a:xfrm>
        </p:spPr>
        <p:txBody>
          <a:bodyPr/>
          <a:lstStyle/>
          <a:p>
            <a:pPr marL="0" indent="0" algn="ctr">
              <a:buNone/>
            </a:pPr>
            <a:r>
              <a:rPr lang="en-US" dirty="0" smtClean="0"/>
              <a:t>What should I </a:t>
            </a:r>
            <a:r>
              <a:rPr lang="en-US" b="1" dirty="0" smtClean="0"/>
              <a:t>do</a:t>
            </a:r>
            <a:r>
              <a:rPr lang="en-US" dirty="0" smtClean="0"/>
              <a:t>?</a:t>
            </a:r>
            <a:endParaRPr lang="en-US" dirty="0"/>
          </a:p>
        </p:txBody>
      </p:sp>
    </p:spTree>
    <p:extLst>
      <p:ext uri="{BB962C8B-B14F-4D97-AF65-F5344CB8AC3E}">
        <p14:creationId xmlns:p14="http://schemas.microsoft.com/office/powerpoint/2010/main" val="123302903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600" dirty="0" err="1">
                <a:solidFill>
                  <a:srgbClr val="000000"/>
                </a:solidFill>
                <a:ea typeface="MS PGothic" pitchFamily="34" charset="-128"/>
              </a:rPr>
              <a:t>Efremov</a:t>
            </a:r>
            <a:r>
              <a:rPr lang="en-US" altLang="en-US" sz="1600" dirty="0">
                <a:solidFill>
                  <a:srgbClr val="000000"/>
                </a:solidFill>
                <a:ea typeface="MS PGothic" pitchFamily="34" charset="-128"/>
              </a:rPr>
              <a:t>, R. G. &amp; </a:t>
            </a:r>
            <a:r>
              <a:rPr lang="en-US" altLang="en-US" sz="1600" dirty="0" err="1">
                <a:solidFill>
                  <a:srgbClr val="000000"/>
                </a:solidFill>
                <a:ea typeface="MS PGothic" pitchFamily="34" charset="-128"/>
              </a:rPr>
              <a:t>Sazanov</a:t>
            </a:r>
            <a:r>
              <a:rPr lang="en-US" altLang="en-US" sz="1600" dirty="0">
                <a:solidFill>
                  <a:srgbClr val="000000"/>
                </a:solidFill>
                <a:ea typeface="MS PGothic" pitchFamily="34" charset="-128"/>
              </a:rPr>
              <a:t>, L. A. (2011)."Structure of the membrane domain of respiratory complex I", </a:t>
            </a:r>
            <a:r>
              <a:rPr lang="en-US" altLang="en-US" sz="1600" i="1" dirty="0">
                <a:solidFill>
                  <a:srgbClr val="000000"/>
                </a:solidFill>
                <a:ea typeface="MS PGothic" pitchFamily="34" charset="-128"/>
              </a:rPr>
              <a:t>Nature</a:t>
            </a:r>
            <a:r>
              <a:rPr lang="en-US" altLang="en-US" sz="1600" dirty="0">
                <a:solidFill>
                  <a:srgbClr val="000000"/>
                </a:solidFill>
                <a:ea typeface="MS PGothic" pitchFamily="34" charset="-128"/>
              </a:rPr>
              <a:t> </a:t>
            </a:r>
            <a:r>
              <a:rPr lang="en-US" altLang="en-US" sz="1600" b="1" dirty="0">
                <a:solidFill>
                  <a:srgbClr val="000000"/>
                </a:solidFill>
                <a:ea typeface="MS PGothic" pitchFamily="34" charset="-128"/>
              </a:rPr>
              <a:t>476</a:t>
            </a:r>
            <a:r>
              <a:rPr lang="en-US" altLang="en-US" sz="1600" dirty="0">
                <a:solidFill>
                  <a:srgbClr val="000000"/>
                </a:solidFill>
                <a:ea typeface="MS PGothic" pitchFamily="34" charset="-128"/>
              </a:rPr>
              <a:t>, 414-420. </a:t>
            </a:r>
          </a:p>
          <a:p>
            <a:pPr eaLnBrk="1" fontAlgn="base" hangingPunct="1">
              <a:spcBef>
                <a:spcPct val="0"/>
              </a:spcBef>
              <a:spcAft>
                <a:spcPct val="0"/>
              </a:spcAft>
              <a:buFontTx/>
              <a:buNone/>
            </a:pPr>
            <a:r>
              <a:rPr lang="en-US" altLang="en-US" sz="1400" dirty="0">
                <a:solidFill>
                  <a:srgbClr val="000000"/>
                </a:solidFill>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868920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DSCN01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30162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12595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5956"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5957" name="Rectangle 5"/>
          <p:cNvSpPr>
            <a:spLocks noGrp="1" noChangeArrowheads="1"/>
          </p:cNvSpPr>
          <p:nvPr>
            <p:ph type="title"/>
          </p:nvPr>
        </p:nvSpPr>
        <p:spPr>
          <a:xfrm>
            <a:off x="457200" y="-207963"/>
            <a:ext cx="8229600" cy="1143001"/>
          </a:xfrm>
        </p:spPr>
        <p:txBody>
          <a:bodyPr/>
          <a:lstStyle/>
          <a:p>
            <a:r>
              <a:rPr lang="en-US" altLang="en-US"/>
              <a:t>oil is your friend</a:t>
            </a:r>
          </a:p>
        </p:txBody>
      </p:sp>
      <p:pic>
        <p:nvPicPr>
          <p:cNvPr id="1259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341563"/>
            <a:ext cx="2028825" cy="4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9" name="Picture 7"/>
          <p:cNvPicPr>
            <a:picLocks noChangeAspect="1" noChangeArrowheads="1"/>
          </p:cNvPicPr>
          <p:nvPr/>
        </p:nvPicPr>
        <p:blipFill>
          <a:blip r:embed="rId4">
            <a:extLst>
              <a:ext uri="{28A0092B-C50C-407E-A947-70E740481C1C}">
                <a14:useLocalDpi xmlns:a14="http://schemas.microsoft.com/office/drawing/2010/main" val="0"/>
              </a:ext>
            </a:extLst>
          </a:blip>
          <a:srcRect t="19780" r="21605" b="18414"/>
          <a:stretch>
            <a:fillRect/>
          </a:stretch>
        </p:blipFill>
        <p:spPr bwMode="auto">
          <a:xfrm>
            <a:off x="-404813" y="4806950"/>
            <a:ext cx="3317876"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1933575"/>
            <a:ext cx="3171826"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descr="Image result for santovac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219200"/>
            <a:ext cx="2362200" cy="548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181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59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59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1658</TotalTime>
  <Words>3953</Words>
  <Application>Microsoft Office PowerPoint</Application>
  <PresentationFormat>On-screen Show (4:3)</PresentationFormat>
  <Paragraphs>820</Paragraphs>
  <Slides>127</Slides>
  <Notes>3</Notes>
  <HiddenSlides>4</HiddenSlides>
  <MMClips>2</MMClips>
  <ScaleCrop>false</ScaleCrop>
  <HeadingPairs>
    <vt:vector size="6" baseType="variant">
      <vt:variant>
        <vt:lpstr>Theme</vt:lpstr>
      </vt:variant>
      <vt:variant>
        <vt:i4>28</vt:i4>
      </vt:variant>
      <vt:variant>
        <vt:lpstr>Embedded OLE Servers</vt:lpstr>
      </vt:variant>
      <vt:variant>
        <vt:i4>3</vt:i4>
      </vt:variant>
      <vt:variant>
        <vt:lpstr>Slide Titles</vt:lpstr>
      </vt:variant>
      <vt:variant>
        <vt:i4>127</vt:i4>
      </vt:variant>
    </vt:vector>
  </HeadingPairs>
  <TitlesOfParts>
    <vt:vector size="158" baseType="lpstr">
      <vt:lpstr>Office Theme</vt:lpstr>
      <vt:lpstr>1_Office Theme</vt:lpstr>
      <vt:lpstr>6_Default Design</vt:lpstr>
      <vt:lpstr>15_Default Design</vt:lpstr>
      <vt:lpstr>Default Design</vt:lpstr>
      <vt:lpstr>4_Office Theme</vt:lpstr>
      <vt:lpstr>12_Default Design</vt:lpstr>
      <vt:lpstr>10_Default Design</vt:lpstr>
      <vt:lpstr>2_Office Theme</vt:lpstr>
      <vt:lpstr>11_Default Design</vt:lpstr>
      <vt:lpstr>5_Office Theme</vt:lpstr>
      <vt:lpstr>16_Default Design</vt:lpstr>
      <vt:lpstr>8_Default Design</vt:lpstr>
      <vt:lpstr>13_Default Design</vt:lpstr>
      <vt:lpstr>1_Default Design</vt:lpstr>
      <vt:lpstr>14_Default Design</vt:lpstr>
      <vt:lpstr>2_Default Design</vt:lpstr>
      <vt:lpstr>3_Office Theme</vt:lpstr>
      <vt:lpstr>3_Default Design</vt:lpstr>
      <vt:lpstr>6_Office Theme</vt:lpstr>
      <vt:lpstr>7_Office Theme</vt:lpstr>
      <vt:lpstr>8_Office Theme</vt:lpstr>
      <vt:lpstr>17_Default Design</vt:lpstr>
      <vt:lpstr>18_Default Design</vt:lpstr>
      <vt:lpstr>4_Default Design</vt:lpstr>
      <vt:lpstr>5_Default Design</vt:lpstr>
      <vt:lpstr>7_Default Design</vt:lpstr>
      <vt:lpstr>9_Default Design</vt:lpstr>
      <vt:lpstr>Chart</vt:lpstr>
      <vt:lpstr>Equation</vt:lpstr>
      <vt:lpstr>Microsoft Equation 3.0</vt:lpstr>
      <vt:lpstr>Acknowledgements</vt:lpstr>
      <vt:lpstr>PowerPoint File available:</vt:lpstr>
      <vt:lpstr>Hot debate:</vt:lpstr>
      <vt:lpstr>average structure: galloping horse</vt:lpstr>
      <vt:lpstr>Anything is possible … with the right tools.</vt:lpstr>
      <vt:lpstr>Muybridge’s multi-camera</vt:lpstr>
      <vt:lpstr>Muybridge’s galloping horse (1878)</vt:lpstr>
      <vt:lpstr>Hot questions: 21st century how do molecules work?</vt:lpstr>
      <vt:lpstr>a “crystal” of horses</vt:lpstr>
      <vt:lpstr>realistic “crystal” of horses</vt:lpstr>
      <vt:lpstr>Not enough light</vt:lpstr>
      <vt:lpstr>brighter light</vt:lpstr>
      <vt:lpstr>brighter light</vt:lpstr>
      <vt:lpstr>even brighter</vt:lpstr>
      <vt:lpstr>very bright light</vt:lpstr>
      <vt:lpstr>average structure: galloping horse</vt:lpstr>
      <vt:lpstr>PowerPoint Presentation</vt:lpstr>
      <vt:lpstr>resolution dependence of global damage</vt:lpstr>
      <vt:lpstr>resolution dependence of global damage</vt:lpstr>
      <vt:lpstr>PowerPoint Presentation</vt:lpstr>
      <vt:lpstr>what the is a MGy?</vt:lpstr>
      <vt:lpstr>PowerPoint Presentation</vt:lpstr>
      <vt:lpstr>PowerPoint Presentation</vt:lpstr>
      <vt:lpstr>PowerPoint Presentation</vt:lpstr>
      <vt:lpstr>PowerPoint Presentation</vt:lpstr>
      <vt:lpstr>Dose slicing</vt:lpstr>
      <vt:lpstr>What if…</vt:lpstr>
      <vt:lpstr>Dose slicing: is that a spot?</vt:lpstr>
      <vt:lpstr>Dose slicing: is that a spot?</vt:lpstr>
      <vt:lpstr>Dose slicing: is that a spot?</vt:lpstr>
      <vt:lpstr>Dose slicing: is that a spot?</vt:lpstr>
      <vt:lpstr>Dose slicing: is that a spot?</vt:lpstr>
      <vt:lpstr>Dose slicing: is that a spot?</vt:lpstr>
      <vt:lpstr>PowerPoint Presentation</vt:lpstr>
      <vt:lpstr>PowerPoint Presentation</vt:lpstr>
      <vt:lpstr>Optimal exposure time (faint spots on a CCD)</vt:lpstr>
      <vt:lpstr>Optimal exposure time (faint spots on a PAD)</vt:lpstr>
      <vt:lpstr>Optimal exposure time (anomalous on a PAD)</vt:lpstr>
      <vt:lpstr>Optimal exposure time (anomalous on EIGER)</vt:lpstr>
      <vt:lpstr>Optimal exposure time (anomalous on a PAD)</vt:lpstr>
      <vt:lpstr>PowerPoint Presentation</vt:lpstr>
      <vt:lpstr>PowerPoint Presentation</vt:lpstr>
      <vt:lpstr>PowerPoint Presentation</vt:lpstr>
      <vt:lpstr>Increased exposure won’t  make the target sit still</vt:lpstr>
      <vt:lpstr>Timescales of radiation damage</vt:lpstr>
      <vt:lpstr>Timescales of radiation damage</vt:lpstr>
      <vt:lpstr>LCLS: outrunning damage</vt:lpstr>
      <vt:lpstr>Realistic single-particle prediction</vt:lpstr>
      <vt:lpstr>Realistic single-particle prediction</vt:lpstr>
      <vt:lpstr>lysozyme: real and reciprocal</vt:lpstr>
      <vt:lpstr>lysozyme: thermal motion</vt:lpstr>
      <vt:lpstr>Muybridge’s galloping horse (1878)</vt:lpstr>
      <vt:lpstr>Muybridge’s galloping horse (1878)</vt:lpstr>
      <vt:lpstr>Single-image model refinement? Supporting a 4D model with 2D data</vt:lpstr>
      <vt:lpstr>The R-factor Gap</vt:lpstr>
      <vt:lpstr>MD simulation:  30 conformers from 24,000</vt:lpstr>
      <vt:lpstr>Electron density from 24,000 conformers</vt:lpstr>
      <vt:lpstr>How many “conformers” are needed?</vt:lpstr>
      <vt:lpstr>How do you model solvent?</vt:lpstr>
      <vt:lpstr>“R-factor Gap” for macromolecules</vt:lpstr>
      <vt:lpstr>Status of macromolecular representation:</vt:lpstr>
      <vt:lpstr>PowerPoint Presentation</vt:lpstr>
      <vt:lpstr>Can you count to 1,000,000 ?</vt:lpstr>
      <vt:lpstr>Is it Real? Or is it MLFSOM</vt:lpstr>
      <vt:lpstr>PowerPoint Presentation</vt:lpstr>
      <vt:lpstr>CCD calibration: 7235 eV</vt:lpstr>
      <vt:lpstr>CCD calibration: 7247 eV</vt:lpstr>
      <vt:lpstr>Gadox calibration vs energy</vt:lpstr>
      <vt:lpstr>Data collection parameters:</vt:lpstr>
      <vt:lpstr>PowerPoint Presentation</vt:lpstr>
      <vt:lpstr>140-fold multiplicity</vt:lpstr>
      <vt:lpstr>140-fold multiplicity</vt:lpstr>
      <vt:lpstr>140-fold multiplicity</vt:lpstr>
      <vt:lpstr>140-fold multiplicity</vt:lpstr>
      <vt:lpstr>PowerPoint Presentation</vt:lpstr>
      <vt:lpstr>PowerPoint Presentation</vt:lpstr>
      <vt:lpstr>    non-isomorphism</vt:lpstr>
      <vt:lpstr>PowerPoint Presentation</vt:lpstr>
      <vt:lpstr>PowerPoint Presentation</vt:lpstr>
      <vt:lpstr>PowerPoint Presentation</vt:lpstr>
      <vt:lpstr>PowerPoint Presentation</vt:lpstr>
      <vt:lpstr>Non-isomorphism in lysozyme</vt:lpstr>
      <vt:lpstr>PowerPoint Presentation</vt:lpstr>
      <vt:lpstr>PowerPoint Presentation</vt:lpstr>
      <vt:lpstr>PowerPoint Presentation</vt:lpstr>
      <vt:lpstr>PowerPoint Presentation</vt:lpstr>
      <vt:lpstr>PowerPoint Presentation</vt:lpstr>
      <vt:lpstr>Bragg’s “minimum wavelength principle”</vt:lpstr>
      <vt:lpstr>DMMULTI – fake data 4 deg rotation: 8 “xtals”: before</vt:lpstr>
      <vt:lpstr>PowerPoint Presentation</vt:lpstr>
      <vt:lpstr>PowerPoint Presentation</vt:lpstr>
      <vt:lpstr>Elastic deformation = non-isomorphism</vt:lpstr>
      <vt:lpstr>Elastic deformation = non-isomorphism</vt:lpstr>
      <vt:lpstr>Plastic deformation = poor diffraction</vt:lpstr>
      <vt:lpstr>Plastic deformation = poor diffraction</vt:lpstr>
      <vt:lpstr>Dehydration: 1934</vt:lpstr>
      <vt:lpstr>OK! OK! Now I am afraid!</vt:lpstr>
      <vt:lpstr>… but does it work for membrane proteins?</vt:lpstr>
      <vt:lpstr>oil is your friend</vt:lpstr>
      <vt:lpstr>opened drop: you have ~30 seconds!</vt:lpstr>
      <vt:lpstr>oiled drop: you have ~3 hours</vt:lpstr>
      <vt:lpstr>Dabbing to remove excess</vt:lpstr>
      <vt:lpstr>Dabbing to remove excess</vt:lpstr>
      <vt:lpstr>Dabbing to remove excess</vt:lpstr>
      <vt:lpstr>Dabbing to remove excess</vt:lpstr>
      <vt:lpstr>Dabbing to remove excess</vt:lpstr>
      <vt:lpstr>Dabbing to remove excess</vt:lpstr>
      <vt:lpstr>Dabbing to remove excess</vt:lpstr>
      <vt:lpstr>X-ray scattering “rules”:</vt:lpstr>
      <vt:lpstr>Non-crystal stuff in the beam</vt:lpstr>
      <vt:lpstr>Sources of error for weak spots</vt:lpstr>
      <vt:lpstr>Fine Slicing</vt:lpstr>
      <vt:lpstr>Background scattering</vt:lpstr>
      <vt:lpstr>Mosquito tips cost $0.15 each</vt:lpstr>
      <vt:lpstr>PowerPoint Presentation</vt:lpstr>
      <vt:lpstr>Now What?</vt:lpstr>
      <vt:lpstr>Ways to improve diffraction</vt:lpstr>
      <vt:lpstr>Basic Principles</vt:lpstr>
      <vt:lpstr>URL Summary</vt:lpstr>
      <vt:lpstr>The Future of Structural Biology</vt:lpstr>
      <vt:lpstr>Grand Challenges in Structural Biology</vt:lpstr>
      <vt:lpstr>Suggested anomalous protocol:</vt:lpstr>
      <vt:lpstr>PowerPoint Presentation</vt:lpstr>
      <vt:lpstr>Simulation of XFEL still</vt:lpstr>
      <vt:lpstr>XFEL: “fit” simulation to reality</vt:lpstr>
      <vt:lpstr>PowerPoint Presentation</vt:lpstr>
      <vt:lpstr>Systematic error does not “average out”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Acknowledgements</dc:title>
  <dc:creator>JMHolton</dc:creator>
  <cp:lastModifiedBy>JMHolton</cp:lastModifiedBy>
  <cp:revision>31</cp:revision>
  <dcterms:created xsi:type="dcterms:W3CDTF">2016-11-29T01:47:25Z</dcterms:created>
  <dcterms:modified xsi:type="dcterms:W3CDTF">2016-11-30T05:25:43Z</dcterms:modified>
</cp:coreProperties>
</file>