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gif" ContentType="image/gif"/>
  <Default Extension="avi" ContentType="video/avi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6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7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01" r:id="rId2"/>
    <p:sldMasterId id="2147483716" r:id="rId3"/>
    <p:sldMasterId id="2147483732" r:id="rId4"/>
    <p:sldMasterId id="2147483745" r:id="rId5"/>
    <p:sldMasterId id="2147483758" r:id="rId6"/>
    <p:sldMasterId id="2147483771" r:id="rId7"/>
    <p:sldMasterId id="2147483784" r:id="rId8"/>
  </p:sldMasterIdLst>
  <p:notesMasterIdLst>
    <p:notesMasterId r:id="rId102"/>
  </p:notesMasterIdLst>
  <p:sldIdLst>
    <p:sldId id="283" r:id="rId9"/>
    <p:sldId id="264" r:id="rId10"/>
    <p:sldId id="265" r:id="rId11"/>
    <p:sldId id="257" r:id="rId12"/>
    <p:sldId id="300" r:id="rId13"/>
    <p:sldId id="258" r:id="rId14"/>
    <p:sldId id="286" r:id="rId15"/>
    <p:sldId id="309" r:id="rId16"/>
    <p:sldId id="288" r:id="rId17"/>
    <p:sldId id="284" r:id="rId18"/>
    <p:sldId id="311" r:id="rId19"/>
    <p:sldId id="312" r:id="rId20"/>
    <p:sldId id="358" r:id="rId21"/>
    <p:sldId id="310" r:id="rId22"/>
    <p:sldId id="259" r:id="rId23"/>
    <p:sldId id="260" r:id="rId24"/>
    <p:sldId id="261" r:id="rId25"/>
    <p:sldId id="301" r:id="rId26"/>
    <p:sldId id="285" r:id="rId27"/>
    <p:sldId id="302" r:id="rId28"/>
    <p:sldId id="327" r:id="rId29"/>
    <p:sldId id="328" r:id="rId30"/>
    <p:sldId id="313" r:id="rId31"/>
    <p:sldId id="314" r:id="rId32"/>
    <p:sldId id="315" r:id="rId33"/>
    <p:sldId id="316" r:id="rId34"/>
    <p:sldId id="317" r:id="rId35"/>
    <p:sldId id="318" r:id="rId36"/>
    <p:sldId id="319" r:id="rId37"/>
    <p:sldId id="320" r:id="rId38"/>
    <p:sldId id="321" r:id="rId39"/>
    <p:sldId id="322" r:id="rId40"/>
    <p:sldId id="323" r:id="rId41"/>
    <p:sldId id="324" r:id="rId42"/>
    <p:sldId id="325" r:id="rId43"/>
    <p:sldId id="332" r:id="rId44"/>
    <p:sldId id="333" r:id="rId45"/>
    <p:sldId id="334" r:id="rId46"/>
    <p:sldId id="335" r:id="rId47"/>
    <p:sldId id="346" r:id="rId48"/>
    <p:sldId id="347" r:id="rId49"/>
    <p:sldId id="339" r:id="rId50"/>
    <p:sldId id="340" r:id="rId51"/>
    <p:sldId id="341" r:id="rId52"/>
    <p:sldId id="342" r:id="rId53"/>
    <p:sldId id="343" r:id="rId54"/>
    <p:sldId id="344" r:id="rId55"/>
    <p:sldId id="345" r:id="rId56"/>
    <p:sldId id="349" r:id="rId57"/>
    <p:sldId id="350" r:id="rId58"/>
    <p:sldId id="351" r:id="rId59"/>
    <p:sldId id="262" r:id="rId60"/>
    <p:sldId id="263" r:id="rId61"/>
    <p:sldId id="307" r:id="rId62"/>
    <p:sldId id="308" r:id="rId63"/>
    <p:sldId id="267" r:id="rId64"/>
    <p:sldId id="268" r:id="rId65"/>
    <p:sldId id="269" r:id="rId66"/>
    <p:sldId id="299" r:id="rId67"/>
    <p:sldId id="289" r:id="rId68"/>
    <p:sldId id="290" r:id="rId69"/>
    <p:sldId id="291" r:id="rId70"/>
    <p:sldId id="292" r:id="rId71"/>
    <p:sldId id="293" r:id="rId72"/>
    <p:sldId id="294" r:id="rId73"/>
    <p:sldId id="295" r:id="rId74"/>
    <p:sldId id="296" r:id="rId75"/>
    <p:sldId id="297" r:id="rId76"/>
    <p:sldId id="298" r:id="rId77"/>
    <p:sldId id="304" r:id="rId78"/>
    <p:sldId id="305" r:id="rId79"/>
    <p:sldId id="306" r:id="rId80"/>
    <p:sldId id="303" r:id="rId81"/>
    <p:sldId id="270" r:id="rId82"/>
    <p:sldId id="266" r:id="rId83"/>
    <p:sldId id="272" r:id="rId84"/>
    <p:sldId id="273" r:id="rId85"/>
    <p:sldId id="276" r:id="rId86"/>
    <p:sldId id="277" r:id="rId87"/>
    <p:sldId id="274" r:id="rId88"/>
    <p:sldId id="275" r:id="rId89"/>
    <p:sldId id="278" r:id="rId90"/>
    <p:sldId id="279" r:id="rId91"/>
    <p:sldId id="280" r:id="rId92"/>
    <p:sldId id="281" r:id="rId93"/>
    <p:sldId id="282" r:id="rId94"/>
    <p:sldId id="271" r:id="rId95"/>
    <p:sldId id="352" r:id="rId96"/>
    <p:sldId id="353" r:id="rId97"/>
    <p:sldId id="354" r:id="rId98"/>
    <p:sldId id="355" r:id="rId99"/>
    <p:sldId id="356" r:id="rId100"/>
    <p:sldId id="357" r:id="rId10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-114" y="-19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84" Type="http://schemas.openxmlformats.org/officeDocument/2006/relationships/slide" Target="slides/slide76.xml"/><Relationship Id="rId89" Type="http://schemas.openxmlformats.org/officeDocument/2006/relationships/slide" Target="slides/slide8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92" Type="http://schemas.openxmlformats.org/officeDocument/2006/relationships/slide" Target="slides/slide8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slide" Target="slides/slide71.xml"/><Relationship Id="rId87" Type="http://schemas.openxmlformats.org/officeDocument/2006/relationships/slide" Target="slides/slide79.xml"/><Relationship Id="rId102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82" Type="http://schemas.openxmlformats.org/officeDocument/2006/relationships/slide" Target="slides/slide74.xml"/><Relationship Id="rId90" Type="http://schemas.openxmlformats.org/officeDocument/2006/relationships/slide" Target="slides/slide82.xml"/><Relationship Id="rId95" Type="http://schemas.openxmlformats.org/officeDocument/2006/relationships/slide" Target="slides/slide87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slide" Target="slides/slide69.xml"/><Relationship Id="rId100" Type="http://schemas.openxmlformats.org/officeDocument/2006/relationships/slide" Target="slides/slide92.xml"/><Relationship Id="rId105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slide" Target="slides/slide72.xml"/><Relationship Id="rId85" Type="http://schemas.openxmlformats.org/officeDocument/2006/relationships/slide" Target="slides/slide77.xml"/><Relationship Id="rId93" Type="http://schemas.openxmlformats.org/officeDocument/2006/relationships/slide" Target="slides/slide85.xml"/><Relationship Id="rId98" Type="http://schemas.openxmlformats.org/officeDocument/2006/relationships/slide" Target="slides/slide9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103" Type="http://schemas.openxmlformats.org/officeDocument/2006/relationships/presProps" Target="pres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83" Type="http://schemas.openxmlformats.org/officeDocument/2006/relationships/slide" Target="slides/slide75.xml"/><Relationship Id="rId88" Type="http://schemas.openxmlformats.org/officeDocument/2006/relationships/slide" Target="slides/slide80.xml"/><Relationship Id="rId91" Type="http://schemas.openxmlformats.org/officeDocument/2006/relationships/slide" Target="slides/slide83.xml"/><Relationship Id="rId96" Type="http://schemas.openxmlformats.org/officeDocument/2006/relationships/slide" Target="slides/slide8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6" Type="http://schemas.openxmlformats.org/officeDocument/2006/relationships/tableStyles" Target="tableStyles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slide" Target="slides/slide70.xml"/><Relationship Id="rId81" Type="http://schemas.openxmlformats.org/officeDocument/2006/relationships/slide" Target="slides/slide73.xml"/><Relationship Id="rId86" Type="http://schemas.openxmlformats.org/officeDocument/2006/relationships/slide" Target="slides/slide78.xml"/><Relationship Id="rId94" Type="http://schemas.openxmlformats.org/officeDocument/2006/relationships/slide" Target="slides/slide86.xml"/><Relationship Id="rId99" Type="http://schemas.openxmlformats.org/officeDocument/2006/relationships/slide" Target="slides/slide91.xml"/><Relationship Id="rId101" Type="http://schemas.openxmlformats.org/officeDocument/2006/relationships/slide" Target="slides/slide9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slide" Target="slides/slide68.xml"/><Relationship Id="rId97" Type="http://schemas.openxmlformats.org/officeDocument/2006/relationships/slide" Target="slides/slide89.xml"/><Relationship Id="rId10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smoothMarker"/>
        <c:varyColors val="0"/>
        <c:ser>
          <c:idx val="0"/>
          <c:order val="0"/>
          <c:tx>
            <c:v>I(+)</c:v>
          </c:tx>
          <c:xVal>
            <c:numRef>
              <c:f>Sheet1!$A$2:$A$3681</c:f>
              <c:numCache>
                <c:formatCode>General</c:formatCode>
                <c:ptCount val="3680"/>
                <c:pt idx="0">
                  <c:v>12656</c:v>
                </c:pt>
                <c:pt idx="1">
                  <c:v>12657</c:v>
                </c:pt>
                <c:pt idx="2">
                  <c:v>12658</c:v>
                </c:pt>
                <c:pt idx="3">
                  <c:v>12658.1</c:v>
                </c:pt>
                <c:pt idx="4">
                  <c:v>12658.2</c:v>
                </c:pt>
                <c:pt idx="5">
                  <c:v>12658.6</c:v>
                </c:pt>
                <c:pt idx="6">
                  <c:v>12658.9</c:v>
                </c:pt>
                <c:pt idx="7">
                  <c:v>12659</c:v>
                </c:pt>
                <c:pt idx="8">
                  <c:v>12659.1</c:v>
                </c:pt>
                <c:pt idx="9">
                  <c:v>12659.2</c:v>
                </c:pt>
                <c:pt idx="10">
                  <c:v>12659.3</c:v>
                </c:pt>
                <c:pt idx="11">
                  <c:v>12659.4</c:v>
                </c:pt>
                <c:pt idx="12">
                  <c:v>12659.6</c:v>
                </c:pt>
                <c:pt idx="13">
                  <c:v>12659.7</c:v>
                </c:pt>
                <c:pt idx="14">
                  <c:v>12659.9</c:v>
                </c:pt>
                <c:pt idx="15">
                  <c:v>12660.4</c:v>
                </c:pt>
                <c:pt idx="16">
                  <c:v>12660.5</c:v>
                </c:pt>
                <c:pt idx="17">
                  <c:v>12660.6</c:v>
                </c:pt>
                <c:pt idx="18">
                  <c:v>12661</c:v>
                </c:pt>
                <c:pt idx="19">
                  <c:v>12656</c:v>
                </c:pt>
                <c:pt idx="20">
                  <c:v>12657</c:v>
                </c:pt>
                <c:pt idx="21">
                  <c:v>12658</c:v>
                </c:pt>
                <c:pt idx="22">
                  <c:v>12658.1</c:v>
                </c:pt>
                <c:pt idx="23">
                  <c:v>12658.2</c:v>
                </c:pt>
                <c:pt idx="24">
                  <c:v>12658.6</c:v>
                </c:pt>
                <c:pt idx="25">
                  <c:v>12658.9</c:v>
                </c:pt>
                <c:pt idx="26">
                  <c:v>12659</c:v>
                </c:pt>
                <c:pt idx="27">
                  <c:v>12659.1</c:v>
                </c:pt>
                <c:pt idx="28">
                  <c:v>12659.2</c:v>
                </c:pt>
                <c:pt idx="29">
                  <c:v>12659.3</c:v>
                </c:pt>
                <c:pt idx="30">
                  <c:v>12659.4</c:v>
                </c:pt>
                <c:pt idx="31">
                  <c:v>12659.6</c:v>
                </c:pt>
                <c:pt idx="32">
                  <c:v>12659.7</c:v>
                </c:pt>
                <c:pt idx="33">
                  <c:v>12659.9</c:v>
                </c:pt>
                <c:pt idx="34">
                  <c:v>12660.4</c:v>
                </c:pt>
                <c:pt idx="35">
                  <c:v>12660.5</c:v>
                </c:pt>
                <c:pt idx="36">
                  <c:v>12660.6</c:v>
                </c:pt>
                <c:pt idx="37">
                  <c:v>12661</c:v>
                </c:pt>
              </c:numCache>
            </c:numRef>
          </c:xVal>
          <c:yVal>
            <c:numRef>
              <c:f>Sheet1!$B$2:$B$3681</c:f>
              <c:numCache>
                <c:formatCode>0.00E+00</c:formatCode>
                <c:ptCount val="3680"/>
                <c:pt idx="0">
                  <c:v>159900</c:v>
                </c:pt>
                <c:pt idx="1">
                  <c:v>171800</c:v>
                </c:pt>
                <c:pt idx="2">
                  <c:v>190300</c:v>
                </c:pt>
                <c:pt idx="3">
                  <c:v>193800</c:v>
                </c:pt>
                <c:pt idx="4">
                  <c:v>195000</c:v>
                </c:pt>
                <c:pt idx="5">
                  <c:v>228800</c:v>
                </c:pt>
                <c:pt idx="6">
                  <c:v>232700</c:v>
                </c:pt>
                <c:pt idx="7">
                  <c:v>240200</c:v>
                </c:pt>
                <c:pt idx="8">
                  <c:v>253200</c:v>
                </c:pt>
                <c:pt idx="9">
                  <c:v>241400</c:v>
                </c:pt>
                <c:pt idx="10">
                  <c:v>260200</c:v>
                </c:pt>
                <c:pt idx="11">
                  <c:v>267800</c:v>
                </c:pt>
                <c:pt idx="12">
                  <c:v>243300</c:v>
                </c:pt>
                <c:pt idx="13">
                  <c:v>256400</c:v>
                </c:pt>
                <c:pt idx="14">
                  <c:v>251000</c:v>
                </c:pt>
                <c:pt idx="15">
                  <c:v>260200</c:v>
                </c:pt>
                <c:pt idx="16">
                  <c:v>233100</c:v>
                </c:pt>
                <c:pt idx="17">
                  <c:v>234600</c:v>
                </c:pt>
                <c:pt idx="18">
                  <c:v>247000</c:v>
                </c:pt>
              </c:numCache>
            </c:numRef>
          </c:yVal>
          <c:smooth val="1"/>
        </c:ser>
        <c:ser>
          <c:idx val="1"/>
          <c:order val="1"/>
          <c:tx>
            <c:v>I(-)</c:v>
          </c:tx>
          <c:marker>
            <c:symbol val="square"/>
            <c:size val="4"/>
          </c:marker>
          <c:xVal>
            <c:numRef>
              <c:f>Sheet1!$A$2:$A$3681</c:f>
              <c:numCache>
                <c:formatCode>General</c:formatCode>
                <c:ptCount val="3680"/>
                <c:pt idx="0">
                  <c:v>12656</c:v>
                </c:pt>
                <c:pt idx="1">
                  <c:v>12657</c:v>
                </c:pt>
                <c:pt idx="2">
                  <c:v>12658</c:v>
                </c:pt>
                <c:pt idx="3">
                  <c:v>12658.1</c:v>
                </c:pt>
                <c:pt idx="4">
                  <c:v>12658.2</c:v>
                </c:pt>
                <c:pt idx="5">
                  <c:v>12658.6</c:v>
                </c:pt>
                <c:pt idx="6">
                  <c:v>12658.9</c:v>
                </c:pt>
                <c:pt idx="7">
                  <c:v>12659</c:v>
                </c:pt>
                <c:pt idx="8">
                  <c:v>12659.1</c:v>
                </c:pt>
                <c:pt idx="9">
                  <c:v>12659.2</c:v>
                </c:pt>
                <c:pt idx="10">
                  <c:v>12659.3</c:v>
                </c:pt>
                <c:pt idx="11">
                  <c:v>12659.4</c:v>
                </c:pt>
                <c:pt idx="12">
                  <c:v>12659.6</c:v>
                </c:pt>
                <c:pt idx="13">
                  <c:v>12659.7</c:v>
                </c:pt>
                <c:pt idx="14">
                  <c:v>12659.9</c:v>
                </c:pt>
                <c:pt idx="15">
                  <c:v>12660.4</c:v>
                </c:pt>
                <c:pt idx="16">
                  <c:v>12660.5</c:v>
                </c:pt>
                <c:pt idx="17">
                  <c:v>12660.6</c:v>
                </c:pt>
                <c:pt idx="18">
                  <c:v>12661</c:v>
                </c:pt>
                <c:pt idx="19">
                  <c:v>12656</c:v>
                </c:pt>
                <c:pt idx="20">
                  <c:v>12657</c:v>
                </c:pt>
                <c:pt idx="21">
                  <c:v>12658</c:v>
                </c:pt>
                <c:pt idx="22">
                  <c:v>12658.1</c:v>
                </c:pt>
                <c:pt idx="23">
                  <c:v>12658.2</c:v>
                </c:pt>
                <c:pt idx="24">
                  <c:v>12658.6</c:v>
                </c:pt>
                <c:pt idx="25">
                  <c:v>12658.9</c:v>
                </c:pt>
                <c:pt idx="26">
                  <c:v>12659</c:v>
                </c:pt>
                <c:pt idx="27">
                  <c:v>12659.1</c:v>
                </c:pt>
                <c:pt idx="28">
                  <c:v>12659.2</c:v>
                </c:pt>
                <c:pt idx="29">
                  <c:v>12659.3</c:v>
                </c:pt>
                <c:pt idx="30">
                  <c:v>12659.4</c:v>
                </c:pt>
                <c:pt idx="31">
                  <c:v>12659.6</c:v>
                </c:pt>
                <c:pt idx="32">
                  <c:v>12659.7</c:v>
                </c:pt>
                <c:pt idx="33">
                  <c:v>12659.9</c:v>
                </c:pt>
                <c:pt idx="34">
                  <c:v>12660.4</c:v>
                </c:pt>
                <c:pt idx="35">
                  <c:v>12660.5</c:v>
                </c:pt>
                <c:pt idx="36">
                  <c:v>12660.6</c:v>
                </c:pt>
                <c:pt idx="37">
                  <c:v>12661</c:v>
                </c:pt>
              </c:numCache>
            </c:numRef>
          </c:xVal>
          <c:yVal>
            <c:numRef>
              <c:f>Sheet1!$C$2:$C$3681</c:f>
              <c:numCache>
                <c:formatCode>General</c:formatCode>
                <c:ptCount val="3680"/>
                <c:pt idx="19" formatCode="0.00E+00">
                  <c:v>131500</c:v>
                </c:pt>
                <c:pt idx="20" formatCode="0.00E+00">
                  <c:v>100900</c:v>
                </c:pt>
                <c:pt idx="21" formatCode="0.00E+00">
                  <c:v>81560</c:v>
                </c:pt>
                <c:pt idx="22" formatCode="0.00E+00">
                  <c:v>76100</c:v>
                </c:pt>
                <c:pt idx="23" formatCode="0.00E+00">
                  <c:v>83960</c:v>
                </c:pt>
                <c:pt idx="24" formatCode="0.00E+00">
                  <c:v>69860</c:v>
                </c:pt>
                <c:pt idx="25" formatCode="0.00E+00">
                  <c:v>50120</c:v>
                </c:pt>
                <c:pt idx="26" formatCode="0.00E+00">
                  <c:v>60980</c:v>
                </c:pt>
                <c:pt idx="27" formatCode="0.00E+00">
                  <c:v>74270</c:v>
                </c:pt>
                <c:pt idx="28" formatCode="0.00E+00">
                  <c:v>66830</c:v>
                </c:pt>
                <c:pt idx="29" formatCode="0.00E+00">
                  <c:v>85140</c:v>
                </c:pt>
                <c:pt idx="30" formatCode="0.00E+00">
                  <c:v>76810</c:v>
                </c:pt>
                <c:pt idx="31" formatCode="0.00E+00">
                  <c:v>82330</c:v>
                </c:pt>
                <c:pt idx="32" formatCode="0.00E+00">
                  <c:v>69980</c:v>
                </c:pt>
                <c:pt idx="33" formatCode="0.00E+00">
                  <c:v>103800</c:v>
                </c:pt>
                <c:pt idx="34" formatCode="0.00E+00">
                  <c:v>106000</c:v>
                </c:pt>
                <c:pt idx="35" formatCode="0.00E+00">
                  <c:v>89630</c:v>
                </c:pt>
                <c:pt idx="36" formatCode="0.00E+00">
                  <c:v>108800</c:v>
                </c:pt>
                <c:pt idx="37" formatCode="0.00E+00">
                  <c:v>110400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571630336"/>
        <c:axId val="571632256"/>
      </c:scatterChart>
      <c:valAx>
        <c:axId val="571630336"/>
        <c:scaling>
          <c:orientation val="minMax"/>
          <c:max val="12670"/>
          <c:min val="12650"/>
        </c:scaling>
        <c:delete val="0"/>
        <c:axPos val="b"/>
        <c:majorGridlines>
          <c:spPr>
            <a:ln>
              <a:solidFill>
                <a:schemeClr val="tx1"/>
              </a:solidFill>
            </a:ln>
          </c:spPr>
        </c:majorGridlines>
        <c:minorGridlines>
          <c:spPr>
            <a:ln>
              <a:solidFill>
                <a:schemeClr val="bg1">
                  <a:lumMod val="85000"/>
                </a:schemeClr>
              </a:solidFill>
            </a:ln>
          </c:spPr>
        </c:min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>
                    <a:latin typeface="Arial" panose="020B0604020202020204" pitchFamily="34" charset="0"/>
                  </a:rPr>
                  <a:t>Photon energy (eV)</a:t>
                </a:r>
                <a:endParaRPr lang="en-US" dirty="0">
                  <a:latin typeface="Arial" panose="020B0604020202020204" pitchFamily="34" charset="0"/>
                </a:endParaRPr>
              </a:p>
            </c:rich>
          </c:tx>
          <c:layout>
            <c:manualLayout>
              <c:xMode val="edge"/>
              <c:yMode val="edge"/>
              <c:x val="0.18534463961235614"/>
              <c:y val="0.8577985177255245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571632256"/>
        <c:crosses val="autoZero"/>
        <c:crossBetween val="midCat"/>
      </c:valAx>
      <c:valAx>
        <c:axId val="571632256"/>
        <c:scaling>
          <c:orientation val="minMax"/>
        </c:scaling>
        <c:delete val="0"/>
        <c:axPos val="l"/>
        <c:majorGridlines>
          <c:spPr>
            <a:ln>
              <a:solidFill>
                <a:schemeClr val="tx1"/>
              </a:solidFill>
            </a:ln>
          </c:spPr>
        </c:majorGridlines>
        <c:min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baseline="0" dirty="0" smtClean="0">
                    <a:latin typeface="Arial" panose="020B0604020202020204" pitchFamily="34" charset="0"/>
                  </a:rPr>
                  <a:t>intensity</a:t>
                </a:r>
                <a:endParaRPr lang="en-US" dirty="0">
                  <a:latin typeface="Arial" panose="020B0604020202020204" pitchFamily="34" charset="0"/>
                </a:endParaRPr>
              </a:p>
            </c:rich>
          </c:tx>
          <c:layout/>
          <c:overlay val="0"/>
        </c:title>
        <c:numFmt formatCode="General" sourceLinked="0"/>
        <c:majorTickMark val="out"/>
        <c:minorTickMark val="out"/>
        <c:tickLblPos val="nextTo"/>
        <c:crossAx val="571630336"/>
        <c:crosses val="autoZero"/>
        <c:crossBetween val="midCat"/>
        <c:minorUnit val="25000"/>
      </c:valAx>
      <c:spPr>
        <a:noFill/>
        <a:ln>
          <a:noFill/>
        </a:ln>
      </c:spPr>
    </c:plotArea>
    <c:legend>
      <c:legendPos val="l"/>
      <c:layout>
        <c:manualLayout>
          <c:xMode val="edge"/>
          <c:yMode val="edge"/>
          <c:x val="0.75496789824348876"/>
          <c:y val="0.45990266466463114"/>
          <c:w val="0.15518291944276197"/>
          <c:h val="0.22280556983900385"/>
        </c:manualLayout>
      </c:layout>
      <c:overlay val="1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2FAA1A3-1ACF-4A45-9BD0-098D08DD0FB9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7261E2-DB15-4AB1-917B-E428613725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5529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932A684-127E-4786-87A9-32E0A9F90F94}" type="slidenum">
              <a:rPr lang="en-US" altLang="en-US">
                <a:solidFill>
                  <a:prstClr val="black"/>
                </a:solidFill>
              </a:rPr>
              <a:pPr eaLnBrk="1" hangingPunct="1"/>
              <a:t>63</a:t>
            </a:fld>
            <a:endParaRPr lang="en-US" altLang="en-US" dirty="0">
              <a:solidFill>
                <a:prstClr val="black"/>
              </a:solidFill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altLang="en-US" dirty="0" smtClean="0"/>
              <a:t>Proposed 5-crystal </a:t>
            </a:r>
            <a:r>
              <a:rPr lang="en-US" altLang="en-US" dirty="0" err="1" smtClean="0"/>
              <a:t>monochromator</a:t>
            </a:r>
            <a:r>
              <a:rPr lang="en-US" altLang="en-US" dirty="0" smtClean="0"/>
              <a:t> for colliding-beam crystallography.  The generation of two opposing Ewald spheres means that for every </a:t>
            </a:r>
            <a:r>
              <a:rPr lang="en-US" altLang="en-US" dirty="0" err="1" smtClean="0"/>
              <a:t>h,k,l</a:t>
            </a:r>
            <a:r>
              <a:rPr lang="en-US" altLang="en-US" dirty="0" smtClean="0"/>
              <a:t> index reflected from the protein crystal,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 is reflected in the opposite direction, allowing for very accurate anomalous difference measurements.  The wavelength need not be set precisely at the sulfur or phosphorous edge, but merely at a wavelength where the f” of those elements are strong.  For fs-class pulses, the distances above will have to be precise to </a:t>
            </a:r>
            <a:r>
              <a:rPr lang="en-US" altLang="en-US" dirty="0" err="1" smtClean="0"/>
              <a:t>withing</a:t>
            </a:r>
            <a:r>
              <a:rPr lang="en-US" altLang="en-US" dirty="0" smtClean="0"/>
              <a:t> ~3 microns, and for accurate reproduction of the partiality of the </a:t>
            </a:r>
            <a:r>
              <a:rPr lang="en-US" altLang="en-US" dirty="0" err="1" smtClean="0"/>
              <a:t>Friedel</a:t>
            </a:r>
            <a:r>
              <a:rPr lang="en-US" altLang="en-US" dirty="0" smtClean="0"/>
              <a:t> mates, the angular precision of the colliding beams must be within ~1% of the sample crystal’s rocking width, or ~100 </a:t>
            </a:r>
            <a:r>
              <a:rPr lang="en-US" altLang="en-US" dirty="0" err="1" smtClean="0"/>
              <a:t>microrads</a:t>
            </a:r>
            <a:r>
              <a:rPr lang="en-US" altLang="en-US" dirty="0" smtClean="0"/>
              <a:t>.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088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81838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BC38553-3538-475F-92A6-39385DC7C1D5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0A83873-2BA8-487B-A351-000DB5E78D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378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8185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DFCEAFB4-4DA4-4DC4-A559-AD653CB7573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5255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C9C4DF-6C90-4A72-9862-0FC45E4D44F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32410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17881E-BF0B-426B-B339-62562C7A5A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3457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3009F5-A1D4-49D8-AA2E-509E8E1A3B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62597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CB2EB4-9D58-4B87-A6FE-996A4927F7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8687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C6D0BD-E322-44F4-9BF6-E565085422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54701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B80C1B-745B-47EA-8A4C-613650D367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9246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0C918-D432-488B-B63D-D9D72B7F53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8206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151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AA6AD1-60DD-4B13-895C-F5850DCDA0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092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7ACD13-7744-471C-A25F-30AEC6733D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22478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E068CB-7CF3-4B82-A840-44C6521AD87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5596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481739-2B20-4387-8F4C-2C00A7430B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0809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4AA54D-A463-4394-9A36-922731D068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3372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279BD6-2009-460E-9BAA-C9CEEBEAB0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72166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991FB1-7F7C-48FF-B605-02D84E152D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02815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95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81931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972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4265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08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96042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47818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209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200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0869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02006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99414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D621217-AC46-4DE0-8B07-F145BC4AD1F0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305720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noProof="0" dirty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ln/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C89ACC-B1E1-41A7-B70D-156133AD1DC8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9240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93476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F395325-2B3F-4866-B822-19692353B60E}" type="slidenum">
              <a:rPr lang="en-US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7458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845B660-87E4-44C2-9DA0-8749D0D9A5CC}" type="slidenum">
              <a:rPr lang="en-US" alt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61389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483307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17762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81476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4774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251503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90720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8819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3745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5425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2555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47076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76929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506870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52B3E-110D-4F29-85E9-374D4B8FC4D0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505459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6230E5-640B-45CE-899B-E8651ABA635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645816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AA4B4C-8662-4860-A6A2-DF5221E78E03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99829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279E0A-6276-4AD2-B54C-E0FA2ACB01D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495018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AF15C-7482-44F1-89D9-399EC2E1006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458267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403318-ED6E-483E-9BDB-672D425DDBA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8229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38735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4AA1D-B6C2-4FD7-AA9D-A3EA52FC237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65735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ECA841-A5B9-4526-B955-BA571E4B17A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55435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EBE9AB-AA20-4D36-AE7E-EA6ADDF5084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52239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77AD13-4A91-4542-8D62-DE02004C3E2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04133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0CAD7F-EBD3-4CC0-9931-2E6D081FBE1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42917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AADB56-CD7B-4DE1-9FDD-6B6E3BA9E5F2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964296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B00104B-30B0-4320-95E9-57429B18EE6C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34524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5ED921-0B92-4FF8-A9E6-BF3FB8EAA68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15017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03FE40-28D6-4935-8EE2-3D28C478BC9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569022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16D42C-ADA4-4CC2-B8AB-85927378A341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121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9642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107D924-AE2E-43D0-9368-F54C7367554B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3989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48A119-7DB9-4E61-8539-CCC26CD24E14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34157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6BB7EF-8B9E-41F9-999A-10906D2CCBA0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97403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1948E1-4523-489A-B247-D487159315F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908875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64E10F4-274F-4DD9-8936-1067FDED2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46016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0B3A7D4-D89D-42D9-9665-24BFF3A19F2A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2405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EA60F97-C064-46F2-8736-CDB0BF876CDF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244805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F0048F30-5905-4AA3-A9E1-BFFC05018436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2815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BDCC74-722A-411B-97DE-846B955F174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36F633-C696-4C21-9D88-85B3ABAB72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476523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1142C9-3274-4260-8B13-BF5DC5CA7B6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40715-29BA-4307-8F91-2F022EEA925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4910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27071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C298C4-FD10-458A-8D81-AB0E98B29C7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D15FE-579C-4ACD-BC28-231461DFB3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3473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9B2F50-40E3-4684-9D5A-A6BB96B3EF6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177D59-28AC-4490-861B-531C91623B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4327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16DBDF-D767-4EF9-BCEA-A825500EC02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9F0695-E251-4F0F-BEA7-1983E0940A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75570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CD10E1-F58B-4BCE-9FA9-739E58BD7B3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44C66F-4941-4190-B66D-7F5A1D0707A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35356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E9E797-5663-47EF-B5B1-A46FAF55A4E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B45873-04AA-4AB9-A662-9A335355A88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96952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2257BE-5736-444A-B94A-AE498591975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6A5915-E075-4D45-8F64-C639A36AC1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262831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972F5A-F564-48EF-A10C-2C5A787138D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4A87DA-E62B-4CCE-9B91-720DC565B1E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50103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4CA750-B2D8-4FE6-BBDF-DB2B7AF71B6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6D5BD5-9E4D-4CDA-9D86-45AEC78DC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354947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CA6D48-F767-4B8F-87B5-919144904A1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40C149-9C8A-45CC-80DD-667EF37A338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25493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/>
            </a:lvl1pPr>
          </a:lstStyle>
          <a:p>
            <a:pPr>
              <a:defRPr/>
            </a:pPr>
            <a:fld id="{653B8F98-3796-425A-A413-52F24ABA37AB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75582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69426-3E7D-4F12-B5D0-EE6198BDBD3F}" type="datetimeFigureOut">
              <a:rPr lang="en-US" smtClean="0"/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47DCF0-F3AD-4EC9-82B4-E52CC58ED33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1959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5075D3D-07D0-449B-9E64-52552A9569F8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9A062BE-FE0C-486A-96CA-02F1515C82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55235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CCDBF8C3-9E16-4B4B-9799-12E8F1999341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567C010-DFF5-4910-9F34-7918B2EAAE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76535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18348EA-0430-42D3-A369-C9BEDAB3B670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CF05DD4-FF0E-48AC-86EB-1DEFF3C99E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44158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6BEC12-7DD3-46D5-81DA-F9612E26392D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9DAB1C0-FE18-43E7-AAFA-84B202EC2B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0122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75DB77-AD00-4A8C-87DE-649257EE1E43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1EB36AF-86E6-49B6-8927-2461283BD2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588658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2B97CE8-F376-4D5C-A67D-80AF5ED2DA22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EEB1496-275D-402A-A2C6-1D9945A173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23682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5B3874-C060-4337-BE09-59CF4495A745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C9662FB-B94F-4479-BB88-E381B61F12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4077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72705E-05D1-4A3B-B46D-31F7D8FE88E8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B2CD2FF-C7C5-44E7-874E-DF3DF155AB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6552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635596C-B704-4823-9E1F-8A401B1076BA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D7F7D6-11B9-4A1C-A5C3-B1FA0AF7DB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55252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10DE7C-C187-4766-BEB8-705781FD4B4F}" type="datetimeFigureOut">
              <a:rPr lang="en-US"/>
              <a:pPr>
                <a:defRPr/>
              </a:pPr>
              <a:t>6/10/2016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5CAA0C-BF01-4057-915C-81CEDAECC9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193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2" Type="http://schemas.openxmlformats.org/officeDocument/2006/relationships/slideLayout" Target="../slideLayouts/slideLayout28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slideLayout" Target="../slideLayouts/slideLayout53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slideLayout" Target="../slideLayouts/slideLayout65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3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8.xml"/><Relationship Id="rId7" Type="http://schemas.openxmlformats.org/officeDocument/2006/relationships/slideLayout" Target="../slideLayouts/slideLayout72.xml"/><Relationship Id="rId12" Type="http://schemas.openxmlformats.org/officeDocument/2006/relationships/slideLayout" Target="../slideLayouts/slideLayout77.xml"/><Relationship Id="rId2" Type="http://schemas.openxmlformats.org/officeDocument/2006/relationships/slideLayout" Target="../slideLayouts/slideLayout67.xml"/><Relationship Id="rId1" Type="http://schemas.openxmlformats.org/officeDocument/2006/relationships/slideLayout" Target="../slideLayouts/slideLayout66.xml"/><Relationship Id="rId6" Type="http://schemas.openxmlformats.org/officeDocument/2006/relationships/slideLayout" Target="../slideLayouts/slideLayout71.xml"/><Relationship Id="rId11" Type="http://schemas.openxmlformats.org/officeDocument/2006/relationships/slideLayout" Target="../slideLayouts/slideLayout76.xml"/><Relationship Id="rId5" Type="http://schemas.openxmlformats.org/officeDocument/2006/relationships/slideLayout" Target="../slideLayouts/slideLayout70.xml"/><Relationship Id="rId10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9.xml"/><Relationship Id="rId9" Type="http://schemas.openxmlformats.org/officeDocument/2006/relationships/slideLayout" Target="../slideLayouts/slideLayout7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34969426-3E7D-4F12-B5D0-EE6198BDBD3F}" type="datetimeFigureOut">
              <a:rPr lang="en-US" smtClean="0"/>
              <a:pPr/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EE47DCF0-F3AD-4EC9-82B4-E52CC58ED33A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0087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0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itchFamily="34" charset="0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0E794B84-0735-4ACE-B93D-BDD7427E8D56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903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DA7A2894-A709-4C9D-BDF5-EB9BC6ADC6B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6/10/2016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414154EE-FA8E-4C12-B9D6-E6CF5AC7CB9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43520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12245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53C0DE9B-D81C-47BC-A266-EC43C046D872}" type="slidenum">
              <a:rPr 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6282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66DC9701-1574-4F47-AF5B-F70E12859D90}" type="slidenum">
              <a:rPr lang="en-US" altLang="en-US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64903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1" r:id="rId3"/>
    <p:sldLayoutId id="2147483762" r:id="rId4"/>
    <p:sldLayoutId id="2147483763" r:id="rId5"/>
    <p:sldLayoutId id="2147483764" r:id="rId6"/>
    <p:sldLayoutId id="2147483765" r:id="rId7"/>
    <p:sldLayoutId id="2147483766" r:id="rId8"/>
    <p:sldLayoutId id="2147483767" r:id="rId9"/>
    <p:sldLayoutId id="2147483768" r:id="rId10"/>
    <p:sldLayoutId id="2147483769" r:id="rId11"/>
    <p:sldLayoutId id="214748377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55D5569A-5FF9-47CA-995B-8586E064721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6/10/2016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fld id="{39BE8E52-D886-484D-99DC-06649A733D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5473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 smtClean="0"/>
              <a:t>Click to edit Master text styles</a:t>
            </a:r>
          </a:p>
          <a:p>
            <a:pPr lvl="1"/>
            <a:r>
              <a:rPr lang="en-US" altLang="en-US" dirty="0" smtClean="0"/>
              <a:t>Second level</a:t>
            </a:r>
          </a:p>
          <a:p>
            <a:pPr lvl="2"/>
            <a:r>
              <a:rPr lang="en-US" altLang="en-US" dirty="0" smtClean="0"/>
              <a:t>Third level</a:t>
            </a:r>
          </a:p>
          <a:p>
            <a:pPr lvl="3"/>
            <a:r>
              <a:rPr lang="en-US" altLang="en-US" dirty="0" smtClean="0"/>
              <a:t>Fourth level</a:t>
            </a:r>
          </a:p>
          <a:p>
            <a:pPr lvl="4"/>
            <a:r>
              <a:rPr lang="en-US" altLang="en-US" dirty="0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32957F2-AB98-4829-A430-0108953E119B}" type="datetimeFigureOut">
              <a:rPr lang="en-US"/>
              <a:pPr>
                <a:defRPr/>
              </a:pPr>
              <a:t>6/10/2016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48AF58-0357-43B9-82D7-A3F4898FCA8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09112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w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6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4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6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90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6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54.emf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1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55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62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38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63.wmf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64.e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67.emf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8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68.emf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28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8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slideLayout" Target="../slideLayouts/slideLayout28.xml"/><Relationship Id="rId1" Type="http://schemas.openxmlformats.org/officeDocument/2006/relationships/video" Target="file:///C:\Users\JMHolton\Desktop\James_Holton\xtallography_talks\movies\lyso_rotate.wmv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8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avi"/><Relationship Id="rId1" Type="http://schemas.openxmlformats.org/officeDocument/2006/relationships/video" Target="NULL" TargetMode="External"/><Relationship Id="rId4" Type="http://schemas.openxmlformats.org/officeDocument/2006/relationships/image" Target="../media/image7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avi"/><Relationship Id="rId1" Type="http://schemas.openxmlformats.org/officeDocument/2006/relationships/video" Target="NULL" TargetMode="External"/><Relationship Id="rId4" Type="http://schemas.openxmlformats.org/officeDocument/2006/relationships/image" Target="../media/image75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avi"/><Relationship Id="rId1" Type="http://schemas.microsoft.com/office/2007/relationships/media" Target="../media/media3.avi"/><Relationship Id="rId4" Type="http://schemas.openxmlformats.org/officeDocument/2006/relationships/image" Target="../media/image76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4.avi"/><Relationship Id="rId1" Type="http://schemas.openxmlformats.org/officeDocument/2006/relationships/video" Target="NULL" TargetMode="External"/><Relationship Id="rId4" Type="http://schemas.openxmlformats.org/officeDocument/2006/relationships/image" Target="../media/image7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avi"/><Relationship Id="rId1" Type="http://schemas.microsoft.com/office/2007/relationships/media" Target="../media/media5.avi"/><Relationship Id="rId4" Type="http://schemas.openxmlformats.org/officeDocument/2006/relationships/image" Target="../media/image7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002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5400" dirty="0" smtClean="0">
                <a:latin typeface="Arial" panose="020B0604020202020204" pitchFamily="34" charset="0"/>
                <a:cs typeface="Arial" panose="020B0604020202020204" pitchFamily="34" charset="0"/>
              </a:rPr>
              <a:t>Acknowledgements</a:t>
            </a:r>
          </a:p>
        </p:txBody>
      </p:sp>
      <p:sp>
        <p:nvSpPr>
          <p:cNvPr id="70659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671285" y="2258291"/>
            <a:ext cx="7772400" cy="4599708"/>
          </a:xfrm>
          <a:extLst>
            <a:ext uri="{909E8E84-426E-40DD-AFC4-6F175D3DCCD1}">
              <a14:hiddenFill xmlns:a14="http://schemas.microsoft.com/office/drawing/2010/main">
                <a:solidFill>
                  <a:srgbClr val="BBE0E3"/>
                </a:solidFill>
              </a14:hiddenFill>
            </a:ext>
          </a:extLst>
        </p:spPr>
        <p:txBody>
          <a:bodyPr>
            <a:normAutofit/>
          </a:bodyPr>
          <a:lstStyle/>
          <a:p>
            <a:pPr algn="ctr">
              <a:buNone/>
            </a:pPr>
            <a:r>
              <a:rPr lang="en-US" altLang="en-US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</a:t>
            </a:r>
            <a:r>
              <a:rPr lang="en-US" altLang="en-US" b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LBNL</a:t>
            </a:r>
            <a:r>
              <a:rPr lang="en-US" altLang="en-US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alt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SLAC</a:t>
            </a: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ALS 8.3.1 creator: Tom </a:t>
            </a:r>
            <a:r>
              <a:rPr lang="en-US" altLang="en-US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Alber</a:t>
            </a:r>
            <a:r>
              <a:rPr lang="en-US" altLang="en-US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en-US" sz="1800" b="1" dirty="0" smtClean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 </a:t>
            </a:r>
            <a:r>
              <a:rPr lang="en-US" altLang="en-US" sz="1800" b="1" dirty="0" err="1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Multicampus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Research Programs and Initiatives (MRPI)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UCSF Program for Breakthrough Biomedical Research (PBBR) </a:t>
            </a:r>
            <a:endParaRPr lang="en-US" altLang="en-US" sz="1800" b="1" dirty="0" smtClean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0"/>
              </a:spcBef>
              <a:buNone/>
            </a:pP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o</a:t>
            </a:r>
            <a:r>
              <a:rPr lang="en-US" altLang="en-US" sz="1800" b="1" dirty="0" smtClean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ne-time NIH-DOE </a:t>
            </a:r>
            <a:r>
              <a:rPr lang="en-US" altLang="en-US" sz="1800" b="1" dirty="0">
                <a:solidFill>
                  <a:schemeClr val="tx2">
                    <a:lumMod val="75000"/>
                  </a:schemeClr>
                </a:solidFill>
                <a:cs typeface="Arial" panose="020B0604020202020204" pitchFamily="34" charset="0"/>
              </a:rPr>
              <a:t>Inter-agency agreement (IAA)</a:t>
            </a:r>
          </a:p>
          <a:p>
            <a:pPr algn="ctr" eaLnBrk="1" hangingPunct="1">
              <a:spcBef>
                <a:spcPts val="0"/>
              </a:spcBef>
              <a:buNone/>
            </a:pP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Integrated 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Diffraction Analysis Technologies (IDAT)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 err="1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Plexxikon</a:t>
            </a: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Inc.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 D Anderson </a:t>
            </a:r>
            <a:r>
              <a:rPr lang="en-US" altLang="en-US" sz="1800" b="1" dirty="0" smtClean="0">
                <a:solidFill>
                  <a:srgbClr val="66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CRC</a:t>
            </a:r>
          </a:p>
          <a:p>
            <a:pPr algn="ctr" eaLnBrk="1" hangingPunct="1">
              <a:spcBef>
                <a:spcPts val="0"/>
              </a:spcBef>
              <a:buFontTx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Synchrotron Radiation </a:t>
            </a:r>
            <a:r>
              <a:rPr lang="en-US" altLang="en-US" sz="1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Structural </a:t>
            </a:r>
            <a:r>
              <a:rPr lang="en-US" altLang="en-US" sz="1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Biology Resource (SLAC)</a:t>
            </a: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endParaRPr lang="en-US" altLang="en-US" sz="9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eaLnBrk="1" hangingPunct="1">
              <a:buFontTx/>
              <a:buNone/>
            </a:pPr>
            <a:r>
              <a:rPr lang="en-US" altLang="en-US" sz="9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Advanced Light Source is supported by the Director, Office of Science, Office of Basic Energy Sciences, Materials Sciences Division, of the US Department of Energy under contract No. DE-AC02-05CH11231 at Lawrence Berkeley National Laboratory.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36418" y="1074057"/>
            <a:ext cx="827116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Robert Stroud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James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Fraser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Aina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Cohen 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Ana 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Gonzalez </a:t>
            </a:r>
          </a:p>
          <a:p>
            <a:pPr algn="ctr"/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Axel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Brunger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Monarin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Uervirojnangkoorn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</a:t>
            </a:r>
            <a:r>
              <a:rPr lang="en-US" sz="2400" dirty="0" err="1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Artem</a:t>
            </a:r>
            <a:r>
              <a:rPr lang="en-US" sz="2400" dirty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Lyubimov  Nick </a:t>
            </a:r>
            <a:r>
              <a:rPr lang="en-US" sz="2400" dirty="0" err="1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Sauter</a:t>
            </a:r>
            <a:r>
              <a:rPr lang="en-US" sz="2400" dirty="0" smtClean="0">
                <a:solidFill>
                  <a:prstClr val="black"/>
                </a:solidFill>
                <a:latin typeface="Arial" pitchFamily="34" charset="0"/>
                <a:cs typeface="Arial" panose="020B0604020202020204" pitchFamily="34" charset="0"/>
              </a:rPr>
              <a:t>    </a:t>
            </a:r>
            <a:endParaRPr lang="en-US" sz="2400" dirty="0">
              <a:solidFill>
                <a:prstClr val="black"/>
              </a:solidFill>
              <a:latin typeface="Arial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84060543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9"/>
          <p:cNvSpPr>
            <a:spLocks noChangeAspect="1" noChangeArrowheads="1"/>
          </p:cNvSpPr>
          <p:nvPr/>
        </p:nvSpPr>
        <p:spPr bwMode="auto">
          <a:xfrm>
            <a:off x="-2173574" y="4487680"/>
            <a:ext cx="7930059" cy="15700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9"/>
          <p:cNvSpPr>
            <a:spLocks noChangeAspect="1" noChangeArrowheads="1"/>
          </p:cNvSpPr>
          <p:nvPr/>
        </p:nvSpPr>
        <p:spPr bwMode="auto">
          <a:xfrm>
            <a:off x="-7824866" y="3920560"/>
            <a:ext cx="13583852" cy="2689404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5015689" y="266696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Oval 9"/>
          <p:cNvSpPr>
            <a:spLocks noChangeAspect="1" noChangeArrowheads="1"/>
          </p:cNvSpPr>
          <p:nvPr/>
        </p:nvSpPr>
        <p:spPr bwMode="auto">
          <a:xfrm>
            <a:off x="-4285144" y="4290309"/>
            <a:ext cx="10054120" cy="1990569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-1751013" y="3852472"/>
            <a:ext cx="7345363" cy="141485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5115" name="Oval 11"/>
          <p:cNvSpPr>
            <a:spLocks noChangeAspect="1" noChangeArrowheads="1"/>
          </p:cNvSpPr>
          <p:nvPr/>
        </p:nvSpPr>
        <p:spPr bwMode="auto">
          <a:xfrm>
            <a:off x="-2172888" y="1259171"/>
            <a:ext cx="7941863" cy="792930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Ewald sphere</a:t>
            </a:r>
          </a:p>
        </p:txBody>
      </p:sp>
      <p:sp>
        <p:nvSpPr>
          <p:cNvPr id="14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spect="1" noChangeArrowheads="1"/>
          </p:cNvSpPr>
          <p:nvPr/>
        </p:nvSpPr>
        <p:spPr bwMode="auto">
          <a:xfrm>
            <a:off x="-7818120" y="-1573972"/>
            <a:ext cx="13589591" cy="13568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5304904" y="340456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39"/>
          <p:cNvSpPr>
            <a:spLocks noChangeArrowheads="1"/>
          </p:cNvSpPr>
          <p:nvPr/>
        </p:nvSpPr>
        <p:spPr bwMode="auto">
          <a:xfrm rot="20492068">
            <a:off x="5416026" y="33997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-207963" y="0"/>
            <a:ext cx="4615071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What is “partiality”?</a:t>
            </a:r>
            <a:endParaRPr lang="en-US" altLang="en-US" b="1" dirty="0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 rot="20776548">
            <a:off x="5504891" y="3412554"/>
            <a:ext cx="121287" cy="310993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39"/>
          <p:cNvSpPr>
            <a:spLocks noChangeArrowheads="1"/>
          </p:cNvSpPr>
          <p:nvPr/>
        </p:nvSpPr>
        <p:spPr bwMode="auto">
          <a:xfrm rot="20184460">
            <a:off x="5360619" y="3451106"/>
            <a:ext cx="127164" cy="329036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5562234" y="426149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9"/>
          <p:cNvSpPr>
            <a:spLocks noChangeArrowheads="1"/>
          </p:cNvSpPr>
          <p:nvPr/>
        </p:nvSpPr>
        <p:spPr bwMode="auto">
          <a:xfrm rot="21020441">
            <a:off x="5632879" y="4263871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 rot="21274737">
            <a:off x="5671328" y="4266940"/>
            <a:ext cx="120819" cy="35469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39"/>
          <p:cNvSpPr>
            <a:spLocks noChangeArrowheads="1"/>
          </p:cNvSpPr>
          <p:nvPr/>
        </p:nvSpPr>
        <p:spPr bwMode="auto">
          <a:xfrm rot="20948202">
            <a:off x="5625327" y="4288010"/>
            <a:ext cx="125025" cy="34904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7"/>
          <p:cNvSpPr>
            <a:spLocks noChangeArrowheads="1"/>
          </p:cNvSpPr>
          <p:nvPr/>
        </p:nvSpPr>
        <p:spPr bwMode="auto">
          <a:xfrm>
            <a:off x="4951805" y="258141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 rot="20492068">
            <a:off x="5062927" y="2576646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39"/>
          <p:cNvSpPr>
            <a:spLocks noChangeArrowheads="1"/>
          </p:cNvSpPr>
          <p:nvPr/>
        </p:nvSpPr>
        <p:spPr bwMode="auto">
          <a:xfrm rot="20235875">
            <a:off x="5268454" y="2634026"/>
            <a:ext cx="45719" cy="128801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 rot="19648999">
            <a:off x="4973445" y="2798652"/>
            <a:ext cx="51979" cy="13912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518757" y="193495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7"/>
          <p:cNvSpPr>
            <a:spLocks noChangeArrowheads="1"/>
          </p:cNvSpPr>
          <p:nvPr/>
        </p:nvSpPr>
        <p:spPr bwMode="auto">
          <a:xfrm>
            <a:off x="4454873" y="184940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9"/>
          <p:cNvSpPr>
            <a:spLocks noChangeArrowheads="1"/>
          </p:cNvSpPr>
          <p:nvPr/>
        </p:nvSpPr>
        <p:spPr bwMode="auto">
          <a:xfrm rot="19338010">
            <a:off x="4554090" y="18493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41901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 9"/>
          <p:cNvSpPr>
            <a:spLocks noChangeAspect="1" noChangeArrowheads="1"/>
          </p:cNvSpPr>
          <p:nvPr/>
        </p:nvSpPr>
        <p:spPr bwMode="auto">
          <a:xfrm>
            <a:off x="-2173574" y="4487680"/>
            <a:ext cx="7930059" cy="1570036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Oval 9"/>
          <p:cNvSpPr>
            <a:spLocks noChangeAspect="1" noChangeArrowheads="1"/>
          </p:cNvSpPr>
          <p:nvPr/>
        </p:nvSpPr>
        <p:spPr bwMode="auto">
          <a:xfrm>
            <a:off x="-7824866" y="3920560"/>
            <a:ext cx="13583852" cy="2689404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0" name="Rectangle 6"/>
          <p:cNvSpPr>
            <a:spLocks noChangeArrowheads="1"/>
          </p:cNvSpPr>
          <p:nvPr/>
        </p:nvSpPr>
        <p:spPr bwMode="auto">
          <a:xfrm>
            <a:off x="5015689" y="266696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3" name="Oval 9"/>
          <p:cNvSpPr>
            <a:spLocks noChangeAspect="1" noChangeArrowheads="1"/>
          </p:cNvSpPr>
          <p:nvPr/>
        </p:nvSpPr>
        <p:spPr bwMode="auto">
          <a:xfrm>
            <a:off x="-4285144" y="4290309"/>
            <a:ext cx="10054120" cy="1990569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-1751013" y="3852472"/>
            <a:ext cx="7345363" cy="1414853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/>
          </a:p>
        </p:txBody>
      </p:sp>
      <p:sp>
        <p:nvSpPr>
          <p:cNvPr id="175115" name="Oval 11"/>
          <p:cNvSpPr>
            <a:spLocks noChangeAspect="1" noChangeArrowheads="1"/>
          </p:cNvSpPr>
          <p:nvPr/>
        </p:nvSpPr>
        <p:spPr bwMode="auto">
          <a:xfrm>
            <a:off x="-2172888" y="1259171"/>
            <a:ext cx="7941863" cy="7929303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18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6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/>
              <a:t>Ewald sphere</a:t>
            </a:r>
          </a:p>
        </p:txBody>
      </p:sp>
      <p:sp>
        <p:nvSpPr>
          <p:cNvPr id="14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5" name="Oval 11"/>
          <p:cNvSpPr>
            <a:spLocks noChangeAspect="1" noChangeArrowheads="1"/>
          </p:cNvSpPr>
          <p:nvPr/>
        </p:nvSpPr>
        <p:spPr bwMode="auto">
          <a:xfrm>
            <a:off x="-7818120" y="-1573972"/>
            <a:ext cx="13589591" cy="1356810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8" name="Oval 37"/>
          <p:cNvSpPr>
            <a:spLocks noChangeArrowheads="1"/>
          </p:cNvSpPr>
          <p:nvPr/>
        </p:nvSpPr>
        <p:spPr bwMode="auto">
          <a:xfrm>
            <a:off x="5304904" y="340456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Oval 39"/>
          <p:cNvSpPr>
            <a:spLocks noChangeArrowheads="1"/>
          </p:cNvSpPr>
          <p:nvPr/>
        </p:nvSpPr>
        <p:spPr bwMode="auto">
          <a:xfrm rot="20492068">
            <a:off x="5416026" y="33997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0" name="Rectangle 16"/>
          <p:cNvSpPr>
            <a:spLocks noChangeArrowheads="1"/>
          </p:cNvSpPr>
          <p:nvPr/>
        </p:nvSpPr>
        <p:spPr bwMode="auto">
          <a:xfrm>
            <a:off x="-207963" y="0"/>
            <a:ext cx="4615071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5121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r>
              <a:rPr lang="en-US" altLang="en-US" b="1" dirty="0" smtClean="0"/>
              <a:t>What is “partiality”?</a:t>
            </a:r>
            <a:endParaRPr lang="en-US" altLang="en-US" b="1" dirty="0"/>
          </a:p>
        </p:txBody>
      </p:sp>
      <p:sp>
        <p:nvSpPr>
          <p:cNvPr id="23" name="Oval 39"/>
          <p:cNvSpPr>
            <a:spLocks noChangeArrowheads="1"/>
          </p:cNvSpPr>
          <p:nvPr/>
        </p:nvSpPr>
        <p:spPr bwMode="auto">
          <a:xfrm rot="20776548">
            <a:off x="5504891" y="3412554"/>
            <a:ext cx="121287" cy="310993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5" name="Oval 39"/>
          <p:cNvSpPr>
            <a:spLocks noChangeArrowheads="1"/>
          </p:cNvSpPr>
          <p:nvPr/>
        </p:nvSpPr>
        <p:spPr bwMode="auto">
          <a:xfrm rot="20184460">
            <a:off x="5360619" y="3451106"/>
            <a:ext cx="127164" cy="329036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Oval 37"/>
          <p:cNvSpPr>
            <a:spLocks noChangeArrowheads="1"/>
          </p:cNvSpPr>
          <p:nvPr/>
        </p:nvSpPr>
        <p:spPr bwMode="auto">
          <a:xfrm>
            <a:off x="5562234" y="4261493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Oval 39"/>
          <p:cNvSpPr>
            <a:spLocks noChangeArrowheads="1"/>
          </p:cNvSpPr>
          <p:nvPr/>
        </p:nvSpPr>
        <p:spPr bwMode="auto">
          <a:xfrm rot="21020441">
            <a:off x="5632879" y="4263871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6" name="Oval 39"/>
          <p:cNvSpPr>
            <a:spLocks noChangeArrowheads="1"/>
          </p:cNvSpPr>
          <p:nvPr/>
        </p:nvSpPr>
        <p:spPr bwMode="auto">
          <a:xfrm rot="21274737">
            <a:off x="5671328" y="4266940"/>
            <a:ext cx="120819" cy="354694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7" name="Oval 39"/>
          <p:cNvSpPr>
            <a:spLocks noChangeArrowheads="1"/>
          </p:cNvSpPr>
          <p:nvPr/>
        </p:nvSpPr>
        <p:spPr bwMode="auto">
          <a:xfrm rot="20948202">
            <a:off x="5625327" y="4288010"/>
            <a:ext cx="125025" cy="34904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9" name="Oval 37"/>
          <p:cNvSpPr>
            <a:spLocks noChangeArrowheads="1"/>
          </p:cNvSpPr>
          <p:nvPr/>
        </p:nvSpPr>
        <p:spPr bwMode="auto">
          <a:xfrm>
            <a:off x="4951805" y="258141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" name="Oval 39"/>
          <p:cNvSpPr>
            <a:spLocks noChangeArrowheads="1"/>
          </p:cNvSpPr>
          <p:nvPr/>
        </p:nvSpPr>
        <p:spPr bwMode="auto">
          <a:xfrm rot="20492068">
            <a:off x="5062927" y="2576646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" name="Oval 39"/>
          <p:cNvSpPr>
            <a:spLocks noChangeArrowheads="1"/>
          </p:cNvSpPr>
          <p:nvPr/>
        </p:nvSpPr>
        <p:spPr bwMode="auto">
          <a:xfrm rot="20235875">
            <a:off x="5268454" y="2634026"/>
            <a:ext cx="45719" cy="128801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" name="Oval 39"/>
          <p:cNvSpPr>
            <a:spLocks noChangeArrowheads="1"/>
          </p:cNvSpPr>
          <p:nvPr/>
        </p:nvSpPr>
        <p:spPr bwMode="auto">
          <a:xfrm rot="19648999">
            <a:off x="4973445" y="2798652"/>
            <a:ext cx="51979" cy="139127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3" name="Rectangle 6"/>
          <p:cNvSpPr>
            <a:spLocks noChangeArrowheads="1"/>
          </p:cNvSpPr>
          <p:nvPr/>
        </p:nvSpPr>
        <p:spPr bwMode="auto">
          <a:xfrm>
            <a:off x="4518757" y="1934956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4" name="Oval 37"/>
          <p:cNvSpPr>
            <a:spLocks noChangeArrowheads="1"/>
          </p:cNvSpPr>
          <p:nvPr/>
        </p:nvSpPr>
        <p:spPr bwMode="auto">
          <a:xfrm>
            <a:off x="4454873" y="1849401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5" name="Oval 39"/>
          <p:cNvSpPr>
            <a:spLocks noChangeArrowheads="1"/>
          </p:cNvSpPr>
          <p:nvPr/>
        </p:nvSpPr>
        <p:spPr bwMode="auto">
          <a:xfrm rot="19338010">
            <a:off x="4554090" y="1849398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1415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69 C -5.55556E-7 0.00093 0.02708 0.00255 0.06007 0.00255 C 0.09896 0.00255 0.11302 0.00093 0.11892 -3.7037E-7 L 0.125 -0.00139 C 0.13108 -0.00231 0.14601 -0.0037 0.18993 -0.0037 C 0.21806 -0.0037 0.25 -0.00231 0.25 -0.00069 C 0.25 0.00093 0.21806 0.00255 0.18993 0.00255 C 0.14601 0.00255 0.13108 0.00093 0.125 -3.7037E-7 L 0.11892 -0.00139 C 0.11302 -0.00231 0.09896 -0.0037 0.06007 -0.0037 C 0.02708 -0.0037 -5.55556E-7 -0.00231 -5.55556E-7 -0.00069 Z " pathEditMode="relative" rAng="0" ptsTypes="ffFffffFfff">
                                      <p:cBhvr>
                                        <p:cTn id="6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-0.00093 C -0.00035 0.00069 0.02396 0.00231 0.05399 0.00231 C 0.08924 0.00231 0.10191 0.00069 0.10712 -0.00024 L 0.11285 -0.00163 C 0.11823 -0.00255 0.13177 -0.00394 0.17136 -0.00394 C 0.19705 -0.00394 0.22622 -0.00255 0.22622 -0.00093 C 0.22622 0.00069 0.19705 0.00231 0.17136 0.00231 C 0.13177 0.00231 0.11823 0.00069 0.11285 -0.00024 L 0.10712 -0.00163 C 0.10191 -0.00255 0.08924 -0.00394 0.05399 -0.00394 C 0.02396 -0.00394 -0.00035 -0.00255 -0.00035 -0.00093 Z " pathEditMode="relative" rAng="0" ptsTypes="ffFffffFfff">
                                      <p:cBhvr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0.00277 C 8.33333E-7 -0.00115 0.02066 0.00047 0.04583 0.00047 C 0.07569 0.00047 0.08646 -0.00115 0.09097 -0.00208 L 0.09566 -0.00347 C 0.10017 -0.00439 0.11163 -0.00578 0.14531 -0.00578 C 0.16684 -0.00578 0.19132 -0.00439 0.19132 -0.00277 C 0.19132 -0.00115 0.16684 0.00047 0.14531 0.00047 C 0.11163 0.00047 0.10017 -0.00115 0.09566 -0.00208 L 0.09097 -0.00347 C 0.08646 -0.00439 0.07569 -0.00578 0.04583 -0.00578 C 0.02066 -0.00578 8.33333E-7 -0.00439 8.33333E-7 -0.00277 Z " pathEditMode="relative" rAng="0" ptsTypes="ffFffffFfff">
                                      <p:cBhvr>
                                        <p:cTn id="10" dur="5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0.00069 C -5.55556E-7 0.00093 0.02708 0.00255 0.06007 0.00255 C 0.09896 0.00255 0.11302 0.00093 0.11892 -3.7037E-7 L 0.125 -0.00139 C 0.13108 -0.00231 0.14601 -0.0037 0.18993 -0.0037 C 0.21806 -0.0037 0.25 -0.00231 0.25 -0.00069 C 0.25 0.00093 0.21806 0.00255 0.18993 0.00255 C 0.14601 0.00255 0.13108 0.00093 0.125 -3.7037E-7 L 0.11892 -0.00139 C 0.11302 -0.00231 0.09896 -0.0037 0.06007 -0.0037 C 0.02708 -0.0037 -5.55556E-7 -0.00231 -5.55556E-7 -0.00069 Z " pathEditMode="relative" rAng="0" ptsTypes="ffFffffFfff">
                                      <p:cBhvr>
                                        <p:cTn id="12" dur="5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14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26 -0.0074 C 0.00226 -0.00578 0.02292 -0.00416 0.04809 -0.00416 C 0.07795 -0.00416 0.08871 -0.00578 0.09323 -0.00671 L 0.09792 -0.0081 C 0.10243 -0.00902 0.11389 -0.01041 0.14757 -0.01041 C 0.1691 -0.01041 0.19358 -0.00902 0.19358 -0.0074 C 0.19358 -0.00578 0.1691 -0.00416 0.14757 -0.00416 C 0.11389 -0.00416 0.10243 -0.00578 0.09792 -0.00671 L 0.09323 -0.0081 C 0.08871 -0.00902 0.07795 -0.01041 0.04809 -0.01041 C 0.02292 -0.01041 0.00226 -0.00902 0.00226 -0.0074 Z " pathEditMode="relative" rAng="0" ptsTypes="ffFffffFfff">
                                      <p:cBhvr>
                                        <p:cTn id="16" dur="5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0.00046 C 4.16667E-6 0.00208 0.02708 0.0037 0.06007 0.0037 C 0.09895 0.0037 0.11302 0.00208 0.11892 0.00115 L 0.125 -0.00023 C 0.13107 -0.00116 0.146 -0.00255 0.18993 -0.00255 C 0.21805 -0.00255 0.25 -0.00116 0.25 0.00046 C 0.25 0.00208 0.21805 0.0037 0.18993 0.0037 C 0.146 0.0037 0.13107 0.00208 0.125 0.00115 L 0.11892 -0.00023 C 0.11302 -0.00116 0.09895 -0.00255 0.06007 -0.00255 C 0.02708 -0.00255 4.16667E-6 -0.00116 4.16667E-6 0.00046 Z " pathEditMode="relative" rAng="0" ptsTypes="ffFffffFfff">
                                      <p:cBhvr>
                                        <p:cTn id="18" dur="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20" dur="5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1.85185E-6 C -4.16667E-6 0.00162 0.02066 0.00324 0.04584 0.00324 C 0.0757 0.00324 0.08646 0.00162 0.09098 0.00069 L 0.09566 -0.0007 C 0.10018 -0.00162 0.11164 -0.00301 0.14532 -0.00301 C 0.16684 -0.00301 0.19132 -0.00162 0.19132 1.85185E-6 C 0.19132 0.00162 0.16684 0.00324 0.14532 0.00324 C 0.11164 0.00324 0.10018 0.00162 0.09566 0.00069 L 0.09098 -0.0007 C 0.08646 -0.00162 0.0757 -0.00301 0.04584 -0.00301 C 0.02066 -0.00301 -4.16667E-6 -0.00162 -4.16667E-6 1.85185E-6 Z " pathEditMode="relative" rAng="0" ptsTypes="ffFffffFfff">
                                      <p:cBhvr>
                                        <p:cTn id="22" dur="5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66" y="0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6" presetClass="path" presetSubtype="0" repeatCount="indefinite" decel="4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278 C -1.66667E-6 -0.00116 0.02431 0.00046 0.05434 0.00046 C 0.08959 0.00046 0.10226 -0.00116 0.10747 -0.00209 L 0.1132 -0.00348 C 0.11858 -0.0044 0.13212 -0.00579 0.1717 -0.00579 C 0.1974 -0.00579 0.22656 -0.0044 0.22656 -0.00278 C 0.22656 -0.00116 0.1974 0.00046 0.1717 0.00046 C 0.13212 0.00046 0.11858 -0.00116 0.1132 -0.00209 L 0.10747 -0.00348 C 0.10226 -0.0044 0.08959 -0.00579 0.05434 -0.00579 C 0.02431 -0.00579 -1.66667E-6 -0.0044 -1.66667E-6 -0.00278 Z " pathEditMode="relative" rAng="0" ptsTypes="ffFffffFfff">
                                      <p:cBhvr>
                                        <p:cTn id="24" dur="5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1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3" grpId="0" animBg="1"/>
      <p:bldP spid="25" grpId="0" animBg="1"/>
      <p:bldP spid="45" grpId="0" animBg="1"/>
      <p:bldP spid="46" grpId="0" animBg="1"/>
      <p:bldP spid="47" grpId="0" animBg="1"/>
      <p:bldP spid="50" grpId="0" animBg="1"/>
      <p:bldP spid="51" grpId="0" animBg="1"/>
      <p:bldP spid="52" grpId="0" animBg="1"/>
      <p:bldP spid="5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0838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dirty="0" smtClean="0"/>
              <a:t>Real XFEL still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8801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fastBragg program</a:t>
            </a:r>
          </a:p>
        </p:txBody>
      </p:sp>
      <p:sp>
        <p:nvSpPr>
          <p:cNvPr id="72707" name="Text Box 4"/>
          <p:cNvSpPr txBox="1">
            <a:spLocks noChangeArrowheads="1"/>
          </p:cNvSpPr>
          <p:nvPr/>
        </p:nvSpPr>
        <p:spPr bwMode="auto">
          <a:xfrm>
            <a:off x="1460500" y="1479550"/>
            <a:ext cx="6111875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b="1" smtClean="0">
                <a:solidFill>
                  <a:srgbClr val="000000"/>
                </a:solidFill>
                <a:latin typeface="Courier New" pitchFamily="49" charset="0"/>
              </a:rPr>
              <a:t>http://bl831.als.lbl.gov/~jamesh/fastBragg/</a:t>
            </a:r>
          </a:p>
        </p:txBody>
      </p:sp>
      <p:sp>
        <p:nvSpPr>
          <p:cNvPr id="38917" name="Text Box 5"/>
          <p:cNvSpPr txBox="1">
            <a:spLocks noChangeArrowheads="1"/>
          </p:cNvSpPr>
          <p:nvPr/>
        </p:nvSpPr>
        <p:spPr bwMode="auto">
          <a:xfrm>
            <a:off x="271463" y="2038350"/>
            <a:ext cx="4567237" cy="431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Optimized for nanocrystals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Square or round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Takes h,k,l and F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Supports 1 unit cell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no “mosaicity”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arbitrary “source”</a:t>
            </a:r>
          </a:p>
          <a:p>
            <a:pPr eaLnBrk="1" fontAlgn="base" hangingPunct="1">
              <a:lnSpc>
                <a:spcPct val="140000"/>
              </a:lnSpc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smtClean="0">
                <a:solidFill>
                  <a:srgbClr val="000000"/>
                </a:solidFill>
              </a:rPr>
              <a:t>arbitrary “phi” steps</a:t>
            </a:r>
          </a:p>
        </p:txBody>
      </p:sp>
      <p:pic>
        <p:nvPicPr>
          <p:cNvPr id="7270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2209800"/>
            <a:ext cx="1069975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0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647" r="34476"/>
          <a:stretch>
            <a:fillRect/>
          </a:stretch>
        </p:blipFill>
        <p:spPr bwMode="auto">
          <a:xfrm>
            <a:off x="4187825" y="3429000"/>
            <a:ext cx="3349625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46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384"/>
            <a:ext cx="8229600" cy="1143000"/>
          </a:xfrm>
        </p:spPr>
        <p:txBody>
          <a:bodyPr/>
          <a:lstStyle/>
          <a:p>
            <a:r>
              <a:rPr lang="en-US" dirty="0" smtClean="0"/>
              <a:t>“fit” simulation to reality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52109" cy="4525963"/>
          </a:xfrm>
        </p:spPr>
        <p:txBody>
          <a:bodyPr/>
          <a:lstStyle/>
          <a:p>
            <a:r>
              <a:rPr lang="en-US" dirty="0" smtClean="0"/>
              <a:t>Dispersion</a:t>
            </a:r>
          </a:p>
          <a:p>
            <a:r>
              <a:rPr lang="en-US" dirty="0" smtClean="0"/>
              <a:t>Divergence</a:t>
            </a:r>
          </a:p>
          <a:p>
            <a:r>
              <a:rPr lang="en-US" dirty="0" err="1" smtClean="0"/>
              <a:t>Mosaicity</a:t>
            </a:r>
            <a:endParaRPr lang="en-US" dirty="0" smtClean="0"/>
          </a:p>
          <a:p>
            <a:r>
              <a:rPr lang="en-US" dirty="0" smtClean="0"/>
              <a:t>Wavelength</a:t>
            </a:r>
          </a:p>
          <a:p>
            <a:r>
              <a:rPr lang="en-US" dirty="0" smtClean="0"/>
              <a:t>Unit cell parameters (3)</a:t>
            </a:r>
          </a:p>
          <a:p>
            <a:r>
              <a:rPr lang="en-US" dirty="0" smtClean="0"/>
              <a:t>Crystal orientation (3)</a:t>
            </a:r>
          </a:p>
          <a:p>
            <a:r>
              <a:rPr lang="en-US" dirty="0" smtClean="0"/>
              <a:t>Mosaic domain size (3)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4128654" y="1697182"/>
            <a:ext cx="475210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r>
              <a:rPr lang="en-US" kern="0" dirty="0" smtClean="0"/>
              <a:t>Beam center (2)</a:t>
            </a:r>
          </a:p>
          <a:p>
            <a:r>
              <a:rPr lang="en-US" kern="0" dirty="0" smtClean="0"/>
              <a:t>Beam direction (2)</a:t>
            </a:r>
          </a:p>
          <a:p>
            <a:r>
              <a:rPr lang="en-US" kern="0" dirty="0" smtClean="0"/>
              <a:t>Detector distance</a:t>
            </a:r>
            <a:endParaRPr lang="en-US" kern="0" dirty="0" smtClean="0"/>
          </a:p>
        </p:txBody>
      </p:sp>
    </p:spTree>
    <p:extLst>
      <p:ext uri="{BB962C8B-B14F-4D97-AF65-F5344CB8AC3E}">
        <p14:creationId xmlns:p14="http://schemas.microsoft.com/office/powerpoint/2010/main" val="104474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668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2400"/>
          </a:xfrm>
        </p:spPr>
        <p:txBody>
          <a:bodyPr>
            <a:normAutofit/>
          </a:bodyPr>
          <a:lstStyle/>
          <a:p>
            <a:r>
              <a:rPr lang="en-US" dirty="0" smtClean="0"/>
              <a:t>Simulation of XFEL stills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781"/>
            <a:ext cx="9144000" cy="5440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507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/>
          <p:cNvGrpSpPr/>
          <p:nvPr/>
        </p:nvGrpSpPr>
        <p:grpSpPr>
          <a:xfrm>
            <a:off x="1152638" y="1787495"/>
            <a:ext cx="1985027" cy="1968150"/>
            <a:chOff x="1152638" y="1787495"/>
            <a:chExt cx="1985027" cy="1968150"/>
          </a:xfrm>
        </p:grpSpPr>
        <p:sp>
          <p:nvSpPr>
            <p:cNvPr id="9" name="Circular Arrow 8"/>
            <p:cNvSpPr/>
            <p:nvPr/>
          </p:nvSpPr>
          <p:spPr>
            <a:xfrm rot="8455500">
              <a:off x="1152638" y="1787495"/>
              <a:ext cx="1985027" cy="1968150"/>
            </a:xfrm>
            <a:prstGeom prst="circularArrow">
              <a:avLst>
                <a:gd name="adj1" fmla="val 6052"/>
                <a:gd name="adj2" fmla="val 1056392"/>
                <a:gd name="adj3" fmla="val 20475769"/>
                <a:gd name="adj4" fmla="val 10799998"/>
                <a:gd name="adj5" fmla="val 8870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5" name="TextBox 24"/>
            <p:cNvSpPr txBox="1"/>
            <p:nvPr/>
          </p:nvSpPr>
          <p:spPr>
            <a:xfrm rot="18889448">
              <a:off x="2249715" y="2931885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451" t="13364" r="12809" b="59688"/>
          <a:stretch/>
        </p:blipFill>
        <p:spPr>
          <a:xfrm>
            <a:off x="327737" y="3741474"/>
            <a:ext cx="1924333" cy="141911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637" y="1930853"/>
            <a:ext cx="3514725" cy="447675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pic>
        <p:nvPicPr>
          <p:cNvPr id="6" name="Picture 10" descr="MCBS00386_0000[1]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9517" y="2179184"/>
            <a:ext cx="1360487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8" name="Group 37"/>
          <p:cNvGrpSpPr/>
          <p:nvPr/>
        </p:nvGrpSpPr>
        <p:grpSpPr>
          <a:xfrm>
            <a:off x="2057400" y="5334000"/>
            <a:ext cx="1822773" cy="1378074"/>
            <a:chOff x="1187201" y="5268686"/>
            <a:chExt cx="1822773" cy="1378074"/>
          </a:xfrm>
        </p:grpSpPr>
        <p:grpSp>
          <p:nvGrpSpPr>
            <p:cNvPr id="10" name="Group 9"/>
            <p:cNvGrpSpPr/>
            <p:nvPr/>
          </p:nvGrpSpPr>
          <p:grpSpPr>
            <a:xfrm>
              <a:off x="1187201" y="5370286"/>
              <a:ext cx="1425371" cy="1146630"/>
              <a:chOff x="3696237" y="2927796"/>
              <a:chExt cx="1324377" cy="1418824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3696237" y="3251915"/>
                <a:ext cx="978794" cy="1094705"/>
              </a:xfrm>
              <a:prstGeom prst="rect">
                <a:avLst/>
              </a:prstGeom>
              <a:noFill/>
              <a:ln w="190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V="1">
                <a:off x="3696237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V="1">
                <a:off x="4668726" y="2927796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/>
              <p:cNvCxnSpPr/>
              <p:nvPr/>
            </p:nvCxnSpPr>
            <p:spPr>
              <a:xfrm flipV="1">
                <a:off x="4675031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Straight Connector 14"/>
              <p:cNvCxnSpPr/>
              <p:nvPr/>
            </p:nvCxnSpPr>
            <p:spPr>
              <a:xfrm flipV="1">
                <a:off x="3696237" y="4022501"/>
                <a:ext cx="345583" cy="324119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Straight Connector 15"/>
              <p:cNvCxnSpPr/>
              <p:nvPr/>
            </p:nvCxnSpPr>
            <p:spPr>
              <a:xfrm flipV="1">
                <a:off x="4041820" y="4022501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Straight Connector 16"/>
              <p:cNvCxnSpPr/>
              <p:nvPr/>
            </p:nvCxnSpPr>
            <p:spPr>
              <a:xfrm flipV="1">
                <a:off x="4041820" y="2927796"/>
                <a:ext cx="978794" cy="1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/>
              <p:nvPr/>
            </p:nvCxnSpPr>
            <p:spPr>
              <a:xfrm>
                <a:off x="4041820" y="2927796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ysDot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Straight Connector 18"/>
              <p:cNvCxnSpPr/>
              <p:nvPr/>
            </p:nvCxnSpPr>
            <p:spPr>
              <a:xfrm>
                <a:off x="5020614" y="2927797"/>
                <a:ext cx="0" cy="1094706"/>
              </a:xfrm>
              <a:prstGeom prst="line">
                <a:avLst/>
              </a:prstGeom>
              <a:ln w="1905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Box 19"/>
            <p:cNvSpPr txBox="1"/>
            <p:nvPr/>
          </p:nvSpPr>
          <p:spPr>
            <a:xfrm rot="5400000">
              <a:off x="2457636" y="5660572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402115" y="6277428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phiz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553030" y="5268686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1770743" y="1197430"/>
            <a:ext cx="1137631" cy="907142"/>
            <a:chOff x="1770743" y="1197430"/>
            <a:chExt cx="1137631" cy="907142"/>
          </a:xfrm>
        </p:grpSpPr>
        <p:sp>
          <p:nvSpPr>
            <p:cNvPr id="8" name="Curved Down Arrow 7"/>
            <p:cNvSpPr/>
            <p:nvPr/>
          </p:nvSpPr>
          <p:spPr>
            <a:xfrm>
              <a:off x="1770743" y="1335314"/>
              <a:ext cx="754743" cy="769258"/>
            </a:xfrm>
            <a:prstGeom prst="curved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2300515" y="1197430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phix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667657" y="1908627"/>
            <a:ext cx="808521" cy="1110345"/>
            <a:chOff x="667657" y="1908627"/>
            <a:chExt cx="808521" cy="1110345"/>
          </a:xfrm>
        </p:grpSpPr>
        <p:sp>
          <p:nvSpPr>
            <p:cNvPr id="7" name="Curved Right Arrow 6"/>
            <p:cNvSpPr/>
            <p:nvPr/>
          </p:nvSpPr>
          <p:spPr>
            <a:xfrm>
              <a:off x="667657" y="2235200"/>
              <a:ext cx="754743" cy="783772"/>
            </a:xfrm>
            <a:prstGeom prst="curvedRight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868319" y="1908627"/>
              <a:ext cx="60785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err="1">
                  <a:solidFill>
                    <a:srgbClr val="0066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phiy</a:t>
              </a:r>
              <a:endParaRPr lang="en-US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9" name="Curved Connector 28"/>
          <p:cNvCxnSpPr/>
          <p:nvPr/>
        </p:nvCxnSpPr>
        <p:spPr>
          <a:xfrm rot="5400000">
            <a:off x="769258" y="3077029"/>
            <a:ext cx="841828" cy="754743"/>
          </a:xfrm>
          <a:prstGeom prst="curvedConnector3">
            <a:avLst/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Curved Connector 31"/>
          <p:cNvCxnSpPr/>
          <p:nvPr/>
        </p:nvCxnSpPr>
        <p:spPr>
          <a:xfrm flipV="1">
            <a:off x="3886200" y="5261432"/>
            <a:ext cx="1317175" cy="758368"/>
          </a:xfrm>
          <a:prstGeom prst="curvedConnector3">
            <a:avLst>
              <a:gd name="adj1" fmla="val 50000"/>
            </a:avLst>
          </a:prstGeom>
          <a:ln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2" name="Group 41"/>
          <p:cNvGrpSpPr/>
          <p:nvPr/>
        </p:nvGrpSpPr>
        <p:grpSpPr>
          <a:xfrm>
            <a:off x="1959430" y="3338286"/>
            <a:ext cx="2355209" cy="1828801"/>
            <a:chOff x="1959430" y="3338286"/>
            <a:chExt cx="2355209" cy="1828801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5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436" t="13367" r="12810" b="59686"/>
            <a:stretch/>
          </p:blipFill>
          <p:spPr>
            <a:xfrm>
              <a:off x="2389145" y="3748025"/>
              <a:ext cx="1925494" cy="1419062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39" name="TextBox 38"/>
            <p:cNvSpPr txBox="1"/>
            <p:nvPr/>
          </p:nvSpPr>
          <p:spPr>
            <a:xfrm>
              <a:off x="1959430" y="4325256"/>
              <a:ext cx="7328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VS</a:t>
              </a:r>
              <a:endParaRPr lang="en-US" sz="3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3294743" y="3338286"/>
              <a:ext cx="61266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real</a:t>
              </a:r>
              <a:endPara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2593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65570679"/>
              </p:ext>
            </p:extLst>
          </p:nvPr>
        </p:nvGraphicFramePr>
        <p:xfrm>
          <a:off x="612811" y="588828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6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2811" y="588828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3451395" y="6165433"/>
            <a:ext cx="38459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Angle about y axis (°)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516607" y="3263090"/>
            <a:ext cx="390203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CC to observed spots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806663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prstClr val="black"/>
                </a:solidFill>
                <a:latin typeface="Arial" panose="020B0604020202020204" pitchFamily="34" charset="0"/>
              </a:rPr>
              <a:t>Fitting individual “mosaic domains”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7817" y="5791201"/>
            <a:ext cx="23455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Best of</a:t>
            </a:r>
          </a:p>
          <a:p>
            <a:r>
              <a:rPr lang="en-US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262,140 trials</a:t>
            </a:r>
            <a:endParaRPr lang="en-US" sz="28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388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0" name="Picture 2" descr="allspots_aver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5" r="9062" b="1736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1" name="Rectangle 3"/>
          <p:cNvSpPr>
            <a:spLocks noGrp="1" noChangeArrowheads="1"/>
          </p:cNvSpPr>
          <p:nvPr>
            <p:ph type="title"/>
          </p:nvPr>
        </p:nvSpPr>
        <p:spPr>
          <a:xfrm>
            <a:off x="541338" y="0"/>
            <a:ext cx="8059737" cy="1143000"/>
          </a:xfrm>
          <a:gradFill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r>
              <a:rPr lang="en-US" altLang="en-US" smtClean="0">
                <a:solidFill>
                  <a:schemeClr val="bg1"/>
                </a:solidFill>
              </a:rPr>
              <a:t>The “Lorentz zone”</a:t>
            </a:r>
          </a:p>
        </p:txBody>
      </p:sp>
    </p:spTree>
    <p:extLst>
      <p:ext uri="{BB962C8B-B14F-4D97-AF65-F5344CB8AC3E}">
        <p14:creationId xmlns:p14="http://schemas.microsoft.com/office/powerpoint/2010/main" val="29767895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158240"/>
          </a:xfrm>
        </p:spPr>
        <p:txBody>
          <a:bodyPr/>
          <a:lstStyle/>
          <a:p>
            <a:r>
              <a:rPr lang="en-US" sz="4000" dirty="0" smtClean="0"/>
              <a:t>Systematic </a:t>
            </a:r>
            <a:r>
              <a:rPr lang="en-US" sz="4000" dirty="0"/>
              <a:t>E</a:t>
            </a:r>
            <a:r>
              <a:rPr lang="en-US" sz="4000" dirty="0" smtClean="0"/>
              <a:t>rror vs Random </a:t>
            </a:r>
            <a:r>
              <a:rPr lang="en-US" sz="4000" dirty="0" smtClean="0"/>
              <a:t>Noise</a:t>
            </a:r>
            <a:endParaRPr lang="en-US" sz="4000" dirty="0"/>
          </a:p>
        </p:txBody>
      </p:sp>
      <p:pic>
        <p:nvPicPr>
          <p:cNvPr id="163842" name="Picture 2" descr="It's only a virtue if you're not a screwup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360" y="1356360"/>
            <a:ext cx="7391400" cy="5211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706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-1545091" y="2278289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175884" y="4208689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1218746" y="1436914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2398426" y="1421482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</a:t>
            </a:r>
            <a:r>
              <a:rPr lang="el-GR" altLang="en-US" sz="2400" dirty="0">
                <a:solidFill>
                  <a:srgbClr val="000000"/>
                </a:solidFill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</a:rPr>
              <a:t>m </a:t>
            </a:r>
            <a:r>
              <a:rPr lang="en-US" altLang="en-US" sz="2400" dirty="0" err="1">
                <a:solidFill>
                  <a:srgbClr val="000000"/>
                </a:solidFill>
              </a:rPr>
              <a:t>xtal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1675946" y="2292577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97" t="21363" r="23041" b="16342"/>
          <a:stretch/>
        </p:blipFill>
        <p:spPr bwMode="auto">
          <a:xfrm>
            <a:off x="2835729" y="2578308"/>
            <a:ext cx="4647048" cy="3225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21412" y="2323476"/>
            <a:ext cx="5715000" cy="2409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5231567" y="6211669"/>
            <a:ext cx="39124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Lovelace </a:t>
            </a:r>
            <a:r>
              <a:rPr lang="en-US" i="1" dirty="0">
                <a:solidFill>
                  <a:srgbClr val="000000"/>
                </a:solidFill>
              </a:rPr>
              <a:t>et al.</a:t>
            </a:r>
            <a:r>
              <a:rPr lang="en-US" dirty="0">
                <a:solidFill>
                  <a:srgbClr val="000000"/>
                </a:solidFill>
              </a:rPr>
              <a:t> (2006)."topography</a:t>
            </a:r>
            <a:r>
              <a:rPr lang="en-US" dirty="0">
                <a:solidFill>
                  <a:srgbClr val="000000"/>
                </a:solidFill>
              </a:rPr>
              <a:t>", </a:t>
            </a:r>
            <a:r>
              <a:rPr lang="en-US" i="1" dirty="0">
                <a:solidFill>
                  <a:srgbClr val="000000"/>
                </a:solidFill>
              </a:rPr>
              <a:t>J. Appl. </a:t>
            </a:r>
            <a:r>
              <a:rPr lang="en-US" i="1" dirty="0" err="1">
                <a:solidFill>
                  <a:srgbClr val="000000"/>
                </a:solidFill>
              </a:rPr>
              <a:t>Cryst</a:t>
            </a:r>
            <a:r>
              <a:rPr lang="en-US" i="1" dirty="0">
                <a:solidFill>
                  <a:srgbClr val="000000"/>
                </a:solidFill>
              </a:rPr>
              <a:t>.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1" dirty="0">
                <a:solidFill>
                  <a:srgbClr val="000000"/>
                </a:solidFill>
              </a:rPr>
              <a:t>39</a:t>
            </a:r>
            <a:r>
              <a:rPr lang="en-US" dirty="0">
                <a:solidFill>
                  <a:srgbClr val="000000"/>
                </a:solidFill>
              </a:rPr>
              <a:t>, 425-432. </a:t>
            </a:r>
          </a:p>
        </p:txBody>
      </p:sp>
    </p:spTree>
    <p:extLst>
      <p:ext uri="{BB962C8B-B14F-4D97-AF65-F5344CB8AC3E}">
        <p14:creationId xmlns:p14="http://schemas.microsoft.com/office/powerpoint/2010/main" val="2018789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3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4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5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6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7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8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89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0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1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2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3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4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mosaic spread</a:t>
            </a:r>
          </a:p>
        </p:txBody>
      </p:sp>
      <p:sp>
        <p:nvSpPr>
          <p:cNvPr id="71695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6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1697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698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1699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1700" name="Text Box 26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1701" name="Freeform 27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3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1704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05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1706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1707" name="Text Box 35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</p:spTree>
    <p:extLst>
      <p:ext uri="{BB962C8B-B14F-4D97-AF65-F5344CB8AC3E}">
        <p14:creationId xmlns:p14="http://schemas.microsoft.com/office/powerpoint/2010/main" val="10999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Oval 27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8" name="Rectangle 3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9" name="Rectangle 4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0" name="Oval 5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1" name="Rectangle 6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2" name="Oval 7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4" name="Oval 9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5" name="Rectangle 10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6" name="Rectangle 11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mosaic spread</a:t>
            </a:r>
          </a:p>
        </p:txBody>
      </p:sp>
      <p:sp>
        <p:nvSpPr>
          <p:cNvPr id="72717" name="Line 12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18" name="Rectangle 13"/>
          <p:cNvSpPr>
            <a:spLocks noChangeArrowheads="1"/>
          </p:cNvSpPr>
          <p:nvPr/>
        </p:nvSpPr>
        <p:spPr bwMode="auto">
          <a:xfrm rot="3438604">
            <a:off x="5310982" y="1997869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9" name="Text Box 15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2720" name="Text Box 1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2721" name="Text Box 18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2722" name="Text Box 19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2723" name="Line 21"/>
          <p:cNvSpPr>
            <a:spLocks noChangeShapeType="1"/>
          </p:cNvSpPr>
          <p:nvPr/>
        </p:nvSpPr>
        <p:spPr bwMode="auto">
          <a:xfrm flipH="1" flipV="1">
            <a:off x="3963988" y="3435350"/>
            <a:ext cx="1809750" cy="1770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4" name="Text Box 22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2725" name="Line 23"/>
          <p:cNvSpPr>
            <a:spLocks noChangeShapeType="1"/>
          </p:cNvSpPr>
          <p:nvPr/>
        </p:nvSpPr>
        <p:spPr bwMode="auto">
          <a:xfrm flipH="1" flipV="1">
            <a:off x="4465638" y="2924175"/>
            <a:ext cx="1317625" cy="22907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26" name="Text Box 24"/>
          <p:cNvSpPr txBox="1">
            <a:spLocks noChangeArrowheads="1"/>
          </p:cNvSpPr>
          <p:nvPr/>
        </p:nvSpPr>
        <p:spPr bwMode="auto">
          <a:xfrm>
            <a:off x="4600575" y="412273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2727" name="Rectangle 26"/>
          <p:cNvSpPr>
            <a:spLocks noChangeArrowheads="1"/>
          </p:cNvSpPr>
          <p:nvPr/>
        </p:nvSpPr>
        <p:spPr bwMode="auto">
          <a:xfrm rot="3438604">
            <a:off x="4877593" y="2066132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28" name="Rectangle 28"/>
          <p:cNvSpPr>
            <a:spLocks noChangeArrowheads="1"/>
          </p:cNvSpPr>
          <p:nvPr/>
        </p:nvSpPr>
        <p:spPr bwMode="auto">
          <a:xfrm rot="-122412">
            <a:off x="5668963" y="5095875"/>
            <a:ext cx="88900" cy="88900"/>
          </a:xfrm>
          <a:prstGeom prst="rect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29" name="Rectangle 29"/>
          <p:cNvSpPr>
            <a:spLocks noChangeArrowheads="1"/>
          </p:cNvSpPr>
          <p:nvPr/>
        </p:nvSpPr>
        <p:spPr bwMode="auto">
          <a:xfrm rot="-1898367">
            <a:off x="5684838" y="5032375"/>
            <a:ext cx="52387" cy="88900"/>
          </a:xfrm>
          <a:prstGeom prst="rect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30" name="Line 17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1" name="Text Box 31"/>
          <p:cNvSpPr txBox="1">
            <a:spLocks noChangeArrowheads="1"/>
          </p:cNvSpPr>
          <p:nvPr/>
        </p:nvSpPr>
        <p:spPr bwMode="auto">
          <a:xfrm>
            <a:off x="2620963" y="2689225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2732" name="Freeform 32"/>
          <p:cNvSpPr>
            <a:spLocks/>
          </p:cNvSpPr>
          <p:nvPr/>
        </p:nvSpPr>
        <p:spPr bwMode="auto">
          <a:xfrm rot="9898305">
            <a:off x="3562350" y="2781300"/>
            <a:ext cx="411163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3" name="Text Box 33"/>
          <p:cNvSpPr txBox="1">
            <a:spLocks noChangeArrowheads="1"/>
          </p:cNvSpPr>
          <p:nvPr/>
        </p:nvSpPr>
        <p:spPr bwMode="auto">
          <a:xfrm>
            <a:off x="5980113" y="4943475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2734" name="Line 14"/>
          <p:cNvSpPr>
            <a:spLocks noChangeShapeType="1"/>
          </p:cNvSpPr>
          <p:nvPr/>
        </p:nvSpPr>
        <p:spPr bwMode="auto">
          <a:xfrm flipV="1">
            <a:off x="1196975" y="1177925"/>
            <a:ext cx="5751513" cy="40147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5" name="Line 34"/>
          <p:cNvSpPr>
            <a:spLocks noChangeShapeType="1"/>
          </p:cNvSpPr>
          <p:nvPr/>
        </p:nvSpPr>
        <p:spPr bwMode="auto">
          <a:xfrm flipV="1">
            <a:off x="3959225" y="2932113"/>
            <a:ext cx="487363" cy="493712"/>
          </a:xfrm>
          <a:prstGeom prst="line">
            <a:avLst/>
          </a:prstGeom>
          <a:noFill/>
          <a:ln w="762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2736" name="Oval 20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l-GR" altLang="en-US" sz="2400" b="1">
              <a:solidFill>
                <a:schemeClr val="accent2"/>
              </a:solidFill>
              <a:cs typeface="Arial" charset="0"/>
            </a:endParaRPr>
          </a:p>
        </p:txBody>
      </p:sp>
      <p:sp>
        <p:nvSpPr>
          <p:cNvPr id="72737" name="Line 25"/>
          <p:cNvSpPr>
            <a:spLocks noChangeShapeType="1"/>
          </p:cNvSpPr>
          <p:nvPr/>
        </p:nvSpPr>
        <p:spPr bwMode="auto">
          <a:xfrm flipV="1">
            <a:off x="1206500" y="1543050"/>
            <a:ext cx="5722938" cy="36449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496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mosaic_00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 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5466707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mosaic_001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185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0.1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94664831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mosaic_00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3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0.2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893117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mosaic_00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0.4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87091652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 descr="mosaic_006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0.6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7806817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mosaic_00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0.8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4415931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 descr="mosaic_01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1.0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05254825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28650" y="0"/>
            <a:ext cx="7772400" cy="189807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b="1" dirty="0" smtClean="0"/>
              <a:t>Reducing error with averaging</a:t>
            </a:r>
            <a:endParaRPr lang="en-US" altLang="en-US" b="1" dirty="0" smtClean="0"/>
          </a:p>
        </p:txBody>
      </p:sp>
      <p:sp>
        <p:nvSpPr>
          <p:cNvPr id="269315" name="Text Box 3"/>
          <p:cNvSpPr txBox="1">
            <a:spLocks noChangeArrowheads="1"/>
          </p:cNvSpPr>
          <p:nvPr/>
        </p:nvSpPr>
        <p:spPr bwMode="auto">
          <a:xfrm>
            <a:off x="-165100" y="2062163"/>
            <a:ext cx="9144000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9600" baseline="30000">
                <a:solidFill>
                  <a:srgbClr val="000066"/>
                </a:solidFill>
              </a:rPr>
              <a:t>mult &gt;</a:t>
            </a:r>
            <a:r>
              <a:rPr lang="en-US" altLang="en-US" sz="6600">
                <a:solidFill>
                  <a:srgbClr val="000066"/>
                </a:solidFill>
              </a:rPr>
              <a:t> </a:t>
            </a:r>
            <a:r>
              <a:rPr lang="en-US" altLang="en-US" sz="18900">
                <a:solidFill>
                  <a:srgbClr val="000000"/>
                </a:solidFill>
              </a:rPr>
              <a:t>(</a:t>
            </a:r>
            <a:r>
              <a:rPr lang="en-US" altLang="en-US" sz="18900">
                <a:solidFill>
                  <a:srgbClr val="000000"/>
                </a:solidFill>
                <a:latin typeface="Times New Roman" pitchFamily="18" charset="0"/>
              </a:rPr>
              <a:t>—</a:t>
            </a:r>
            <a:r>
              <a:rPr lang="en-US" altLang="en-US" sz="18900">
                <a:solidFill>
                  <a:srgbClr val="000000"/>
                </a:solidFill>
              </a:rPr>
              <a:t>)</a:t>
            </a:r>
            <a:r>
              <a:rPr lang="en-US" altLang="en-US" sz="9600" baseline="100000">
                <a:solidFill>
                  <a:srgbClr val="000000"/>
                </a:solidFill>
              </a:rPr>
              <a:t>2</a:t>
            </a:r>
          </a:p>
        </p:txBody>
      </p:sp>
      <p:sp>
        <p:nvSpPr>
          <p:cNvPr id="269316" name="Text Box 4"/>
          <p:cNvSpPr txBox="1">
            <a:spLocks noChangeArrowheads="1"/>
          </p:cNvSpPr>
          <p:nvPr/>
        </p:nvSpPr>
        <p:spPr bwMode="auto">
          <a:xfrm>
            <a:off x="3848100" y="2532063"/>
            <a:ext cx="3208338" cy="2608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 dirty="0" smtClean="0">
                <a:solidFill>
                  <a:srgbClr val="CC6600"/>
                </a:solidFill>
              </a:rPr>
              <a:t>error</a:t>
            </a:r>
            <a:endParaRPr lang="en-US" altLang="en-US" sz="6600" baseline="-25000" dirty="0">
              <a:solidFill>
                <a:srgbClr val="CC6600"/>
              </a:solidFill>
            </a:endParaRPr>
          </a:p>
          <a:p>
            <a:pPr algn="ctr" eaLnBrk="1" fontAlgn="base" hangingPunct="1">
              <a:spcBef>
                <a:spcPct val="50000"/>
              </a:spcBef>
              <a:spcAft>
                <a:spcPct val="0"/>
              </a:spcAft>
              <a:buFontTx/>
              <a:buNone/>
            </a:pPr>
            <a:r>
              <a:rPr lang="en-US" altLang="en-US" sz="6600" dirty="0">
                <a:solidFill>
                  <a:srgbClr val="006600"/>
                </a:solidFill>
              </a:rPr>
              <a:t>&lt;</a:t>
            </a:r>
            <a:r>
              <a:rPr lang="el-GR" altLang="en-US" sz="6600" dirty="0">
                <a:solidFill>
                  <a:srgbClr val="006600"/>
                </a:solidFill>
              </a:rPr>
              <a:t>Δ</a:t>
            </a:r>
            <a:r>
              <a:rPr lang="en-US" altLang="en-US" sz="6600" dirty="0">
                <a:solidFill>
                  <a:srgbClr val="006600"/>
                </a:solidFill>
              </a:rPr>
              <a:t>F/F&gt;</a:t>
            </a:r>
          </a:p>
        </p:txBody>
      </p:sp>
    </p:spTree>
    <p:extLst>
      <p:ext uri="{BB962C8B-B14F-4D97-AF65-F5344CB8AC3E}">
        <p14:creationId xmlns:p14="http://schemas.microsoft.com/office/powerpoint/2010/main" val="21948242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2" descr="mosaic_01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1.5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87739978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mosaic_02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3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2.0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36194457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mosaic_025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2.5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0349620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mosaic_0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3.2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63518763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mosaic_064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6.4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27593516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mosaic_128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963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458200" cy="1143000"/>
          </a:xfrm>
          <a:noFill/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bg1"/>
                </a:solidFill>
              </a:rPr>
              <a:t>		mosaic spread = 12.8</a:t>
            </a:r>
            <a:r>
              <a:rPr lang="en-US" altLang="en-US" smtClean="0">
                <a:solidFill>
                  <a:schemeClr val="bg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4486023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3" name="Text Box 35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76804" name="Freeform 36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05" name="Text Box 37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6806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7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8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09" name="Rectangle 7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0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1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2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3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4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5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6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6817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18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19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0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6821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6822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6823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6824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5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6826" name="Oval 34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7" name="Oval 38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6828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7571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Oval 34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7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8" name="Rectangle 6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29" name="Rectangle 7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0" name="Rectangle 8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1" name="Rectangle 9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beam divergence</a:t>
            </a:r>
          </a:p>
        </p:txBody>
      </p:sp>
      <p:sp>
        <p:nvSpPr>
          <p:cNvPr id="77832" name="Oval 17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3" name="Oval 19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4" name="Rectangle 20"/>
          <p:cNvSpPr>
            <a:spLocks noChangeArrowheads="1"/>
          </p:cNvSpPr>
          <p:nvPr/>
        </p:nvSpPr>
        <p:spPr bwMode="auto">
          <a:xfrm rot="-617010">
            <a:off x="-1787525" y="4913313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5" name="Oval 21"/>
          <p:cNvSpPr>
            <a:spLocks noChangeArrowheads="1"/>
          </p:cNvSpPr>
          <p:nvPr/>
        </p:nvSpPr>
        <p:spPr bwMode="auto">
          <a:xfrm rot="-617010">
            <a:off x="-2176463" y="1393825"/>
            <a:ext cx="71929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36" name="Line 22"/>
          <p:cNvSpPr>
            <a:spLocks noChangeShapeType="1"/>
          </p:cNvSpPr>
          <p:nvPr/>
        </p:nvSpPr>
        <p:spPr bwMode="auto">
          <a:xfrm rot="-617010">
            <a:off x="1266825" y="5656263"/>
            <a:ext cx="3717925" cy="504825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7" name="Text Box 23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77838" name="Line 24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39" name="Text Box 25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0" name="Text Box 26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77841" name="Rectangle 30"/>
          <p:cNvSpPr>
            <a:spLocks noChangeArrowheads="1"/>
          </p:cNvSpPr>
          <p:nvPr/>
        </p:nvSpPr>
        <p:spPr bwMode="auto">
          <a:xfrm rot="2408014">
            <a:off x="4543425" y="2674938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2" name="Line 31"/>
          <p:cNvSpPr>
            <a:spLocks noChangeShapeType="1"/>
          </p:cNvSpPr>
          <p:nvPr/>
        </p:nvSpPr>
        <p:spPr bwMode="auto">
          <a:xfrm flipV="1">
            <a:off x="1225550" y="1720850"/>
            <a:ext cx="4587875" cy="42751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3" name="Rectangle 32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4" name="Text Box 38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77845" name="Text Box 40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77846" name="Text Box 12"/>
          <p:cNvSpPr txBox="1">
            <a:spLocks noChangeArrowheads="1"/>
          </p:cNvSpPr>
          <p:nvPr/>
        </p:nvSpPr>
        <p:spPr bwMode="auto">
          <a:xfrm rot="-2644322">
            <a:off x="2525713" y="4078288"/>
            <a:ext cx="1631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77847" name="Oval 35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7848" name="Line 39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7849" name="Oval 41"/>
          <p:cNvSpPr>
            <a:spLocks noChangeArrowheads="1"/>
          </p:cNvSpPr>
          <p:nvPr/>
        </p:nvSpPr>
        <p:spPr bwMode="auto">
          <a:xfrm rot="-1832123">
            <a:off x="4125913" y="3168650"/>
            <a:ext cx="85725" cy="231775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4763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2" descr="hdiv_0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731250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24463400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2" descr="hdiv_409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7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divergence = 0.3 </a:t>
            </a:r>
            <a:r>
              <a:rPr lang="en-US" altLang="en-US" smtClean="0">
                <a:solidFill>
                  <a:schemeClr val="tx1"/>
                </a:solidFill>
                <a:cs typeface="Arial" charset="0"/>
              </a:rPr>
              <a:t>º</a:t>
            </a:r>
          </a:p>
        </p:txBody>
      </p:sp>
    </p:spTree>
    <p:extLst>
      <p:ext uri="{BB962C8B-B14F-4D97-AF65-F5344CB8AC3E}">
        <p14:creationId xmlns:p14="http://schemas.microsoft.com/office/powerpoint/2010/main" val="13710742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Partiality &gt; 25% error per spot!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01" t="18238" r="31796" b="17828"/>
          <a:stretch/>
        </p:blipFill>
        <p:spPr bwMode="auto">
          <a:xfrm>
            <a:off x="685800" y="1219200"/>
            <a:ext cx="7689955" cy="4676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6027003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Kabsch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W (2014)."Processing of X-ray snapshots from crystals in random orientations", </a:t>
            </a:r>
            <a:r>
              <a:rPr lang="en-US" sz="2400" i="1" dirty="0" err="1">
                <a:latin typeface="Arial" panose="020B0604020202020204" pitchFamily="34" charset="0"/>
                <a:cs typeface="Arial" panose="020B0604020202020204" pitchFamily="34" charset="0"/>
              </a:rPr>
              <a:t>Acta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Cryst</a:t>
            </a:r>
            <a:r>
              <a:rPr lang="en-US" sz="2400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70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, 2204-2216.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TextBox 5"/>
              <p:cNvSpPr txBox="1"/>
              <p:nvPr/>
            </p:nvSpPr>
            <p:spPr>
              <a:xfrm>
                <a:off x="4556758" y="4686614"/>
                <a:ext cx="2915195" cy="621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37.9 ∗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25%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6758" y="4686614"/>
                <a:ext cx="2915195" cy="62126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TextBox 7"/>
              <p:cNvSpPr txBox="1"/>
              <p:nvPr/>
            </p:nvSpPr>
            <p:spPr>
              <a:xfrm>
                <a:off x="4539342" y="3114717"/>
                <a:ext cx="2743200" cy="621260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80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</m:ctrlPr>
                        </m:radPr>
                        <m:deg/>
                        <m:e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7.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7</m:t>
                          </m:r>
                          <m:r>
                            <a:rPr lang="en-US" sz="2800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 ∗</m:t>
                          </m:r>
                          <m:sSup>
                            <m:sSupPr>
                              <m:ctrlP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3</m:t>
                              </m:r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%</m:t>
                              </m:r>
                            </m:e>
                            <m:sup>
                              <m:r>
                                <a:rPr lang="en-US" sz="2800" b="0" i="1" smtClean="0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−2</m:t>
                              </m:r>
                            </m:sup>
                          </m:sSup>
                        </m:e>
                      </m:rad>
                    </m:oMath>
                  </m:oMathPara>
                </a14:m>
                <a:endParaRPr 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39342" y="3114717"/>
                <a:ext cx="2743200" cy="62126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50290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39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0" name="Rectangle 5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1" name="Rectangle 6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2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3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4" name="Oval 1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5" name="Rectangle 1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6" name="Oval 1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7" name="Rectangle 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48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1149" name="Line 1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0" name="Rectangle 19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51" name="Line 20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2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1153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1154" name="Text Box 29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1155" name="Line 30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56" name="Text Box 31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7" name="Text Box 32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1158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1159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0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1161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1162" name="Line 28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1163" name="Oval 39"/>
          <p:cNvSpPr>
            <a:spLocks noChangeArrowheads="1"/>
          </p:cNvSpPr>
          <p:nvPr/>
        </p:nvSpPr>
        <p:spPr bwMode="auto">
          <a:xfrm rot="-1143203">
            <a:off x="4203700" y="3048000"/>
            <a:ext cx="160338" cy="36830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4057412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Oval 33"/>
          <p:cNvSpPr>
            <a:spLocks noChangeArrowheads="1"/>
          </p:cNvSpPr>
          <p:nvPr/>
        </p:nvSpPr>
        <p:spPr bwMode="auto">
          <a:xfrm>
            <a:off x="5586413" y="5011738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3" name="Rectangle 3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4" name="Rectangle 5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5" name="Rectangle 6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6" name="Rectangle 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7" name="Oval 9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8" name="Rectangle 10"/>
          <p:cNvSpPr>
            <a:spLocks noChangeArrowheads="1"/>
          </p:cNvSpPr>
          <p:nvPr/>
        </p:nvSpPr>
        <p:spPr bwMode="auto">
          <a:xfrm>
            <a:off x="-1751013" y="4249738"/>
            <a:ext cx="7345363" cy="1017587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69" name="Oval 11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0" name="Rectangle 14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1" name="Oval 15"/>
          <p:cNvSpPr>
            <a:spLocks noChangeArrowheads="1"/>
          </p:cNvSpPr>
          <p:nvPr/>
        </p:nvSpPr>
        <p:spPr bwMode="auto">
          <a:xfrm>
            <a:off x="-2943225" y="182563"/>
            <a:ext cx="7572375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2" name="Rectangle 16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3" name="Rectangle 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spectral dispersion</a:t>
            </a:r>
          </a:p>
        </p:txBody>
      </p:sp>
      <p:sp>
        <p:nvSpPr>
          <p:cNvPr id="92174" name="Line 18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5" name="Rectangle 19"/>
          <p:cNvSpPr>
            <a:spLocks noChangeArrowheads="1"/>
          </p:cNvSpPr>
          <p:nvPr/>
        </p:nvSpPr>
        <p:spPr bwMode="auto">
          <a:xfrm rot="3899312">
            <a:off x="5803107" y="1577181"/>
            <a:ext cx="119062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76" name="Line 20"/>
          <p:cNvSpPr>
            <a:spLocks noChangeShapeType="1"/>
          </p:cNvSpPr>
          <p:nvPr/>
        </p:nvSpPr>
        <p:spPr bwMode="auto">
          <a:xfrm flipV="1">
            <a:off x="434975" y="1644650"/>
            <a:ext cx="6942138" cy="3548063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77" name="Text Box 2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2178" name="Text Box 25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2179" name="Line 30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0" name="Text Box 31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1" name="Text Box 32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2182" name="Text Box 34"/>
          <p:cNvSpPr txBox="1">
            <a:spLocks noChangeArrowheads="1"/>
          </p:cNvSpPr>
          <p:nvPr/>
        </p:nvSpPr>
        <p:spPr bwMode="auto">
          <a:xfrm>
            <a:off x="2660650" y="2743200"/>
            <a:ext cx="9334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F(h,k,l)</a:t>
            </a:r>
          </a:p>
        </p:txBody>
      </p:sp>
      <p:sp>
        <p:nvSpPr>
          <p:cNvPr id="92183" name="Freeform 35"/>
          <p:cNvSpPr>
            <a:spLocks/>
          </p:cNvSpPr>
          <p:nvPr/>
        </p:nvSpPr>
        <p:spPr bwMode="auto">
          <a:xfrm rot="9898305">
            <a:off x="3602038" y="2835275"/>
            <a:ext cx="411162" cy="309563"/>
          </a:xfrm>
          <a:custGeom>
            <a:avLst/>
            <a:gdLst>
              <a:gd name="T0" fmla="*/ 2147483647 w 227"/>
              <a:gd name="T1" fmla="*/ 2147483647 h 213"/>
              <a:gd name="T2" fmla="*/ 2147483647 w 227"/>
              <a:gd name="T3" fmla="*/ 2147483647 h 213"/>
              <a:gd name="T4" fmla="*/ 2147483647 w 227"/>
              <a:gd name="T5" fmla="*/ 2147483647 h 213"/>
              <a:gd name="T6" fmla="*/ 2147483647 w 227"/>
              <a:gd name="T7" fmla="*/ 2147483647 h 213"/>
              <a:gd name="T8" fmla="*/ 0 w 227"/>
              <a:gd name="T9" fmla="*/ 0 h 21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27" h="213">
                <a:moveTo>
                  <a:pt x="227" y="201"/>
                </a:moveTo>
                <a:cubicBezTo>
                  <a:pt x="190" y="207"/>
                  <a:pt x="154" y="213"/>
                  <a:pt x="122" y="201"/>
                </a:cubicBezTo>
                <a:cubicBezTo>
                  <a:pt x="90" y="189"/>
                  <a:pt x="54" y="156"/>
                  <a:pt x="35" y="131"/>
                </a:cubicBezTo>
                <a:cubicBezTo>
                  <a:pt x="16" y="106"/>
                  <a:pt x="15" y="74"/>
                  <a:pt x="9" y="52"/>
                </a:cubicBezTo>
                <a:cubicBezTo>
                  <a:pt x="3" y="30"/>
                  <a:pt x="1" y="15"/>
                  <a:pt x="0" y="0"/>
                </a:cubicBezTo>
              </a:path>
            </a:pathLst>
          </a:custGeom>
          <a:noFill/>
          <a:ln w="9525">
            <a:solidFill>
              <a:srgbClr val="008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4" name="Text Box 36"/>
          <p:cNvSpPr txBox="1">
            <a:spLocks noChangeArrowheads="1"/>
          </p:cNvSpPr>
          <p:nvPr/>
        </p:nvSpPr>
        <p:spPr bwMode="auto">
          <a:xfrm>
            <a:off x="6019800" y="4997450"/>
            <a:ext cx="9842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</a:rPr>
              <a:t>F(0,0,0)</a:t>
            </a:r>
          </a:p>
        </p:txBody>
      </p:sp>
      <p:sp>
        <p:nvSpPr>
          <p:cNvPr id="92185" name="Oval 37"/>
          <p:cNvSpPr>
            <a:spLocks noChangeArrowheads="1"/>
          </p:cNvSpPr>
          <p:nvPr/>
        </p:nvSpPr>
        <p:spPr bwMode="auto">
          <a:xfrm>
            <a:off x="4087813" y="3048000"/>
            <a:ext cx="365125" cy="368300"/>
          </a:xfrm>
          <a:prstGeom prst="ellipse">
            <a:avLst/>
          </a:prstGeom>
          <a:solidFill>
            <a:srgbClr val="40C04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2186" name="Text Box 43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2187" name="Line 44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2188" name="Oval 46"/>
          <p:cNvSpPr>
            <a:spLocks noChangeArrowheads="1"/>
          </p:cNvSpPr>
          <p:nvPr/>
        </p:nvSpPr>
        <p:spPr bwMode="auto">
          <a:xfrm rot="-1109501">
            <a:off x="4235450" y="3055938"/>
            <a:ext cx="160338" cy="323850"/>
          </a:xfrm>
          <a:prstGeom prst="ellipse">
            <a:avLst/>
          </a:prstGeom>
          <a:solidFill>
            <a:srgbClr val="0080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937345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2" descr="dispersion_00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0639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 descr="dispersion_01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729788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0.014% (Si 111)</a:t>
            </a:r>
          </a:p>
        </p:txBody>
      </p:sp>
    </p:spTree>
    <p:extLst>
      <p:ext uri="{BB962C8B-B14F-4D97-AF65-F5344CB8AC3E}">
        <p14:creationId xmlns:p14="http://schemas.microsoft.com/office/powerpoint/2010/main" val="19884506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 descr="dispersion_025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60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0.25% (CuK</a:t>
            </a:r>
            <a:r>
              <a:rPr lang="el-GR" altLang="en-US" baseline="-25000" smtClean="0">
                <a:solidFill>
                  <a:schemeClr val="tx1"/>
                </a:solidFill>
                <a:cs typeface="Arial" charset="0"/>
              </a:rPr>
              <a:t>α</a:t>
            </a:r>
            <a:r>
              <a:rPr lang="en-US" altLang="en-US" smtClean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084583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dispersion_064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0.6%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44826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dispersion_128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1.3%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1065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2" descr="dispersion_25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1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2.6%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2140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dispersion_51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7200"/>
            <a:ext cx="9753600" cy="731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0115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8855075" cy="1143000"/>
          </a:xfrm>
          <a:gradFill rotWithShape="1">
            <a:gsLst>
              <a:gs pos="0">
                <a:schemeClr val="bg1"/>
              </a:gs>
              <a:gs pos="100000">
                <a:schemeClr val="bg1">
                  <a:alpha val="0"/>
                </a:schemeClr>
              </a:gs>
            </a:gsLst>
            <a:path path="shape">
              <a:fillToRect l="50000" t="50000" r="50000" b="50000"/>
            </a:path>
          </a:gradFill>
        </p:spPr>
        <p:txBody>
          <a:bodyPr/>
          <a:lstStyle/>
          <a:p>
            <a:pPr algn="l" eaLnBrk="1" hangingPunct="1"/>
            <a:r>
              <a:rPr lang="en-US" altLang="en-US" smtClean="0">
                <a:solidFill>
                  <a:schemeClr val="tx1"/>
                </a:solidFill>
              </a:rPr>
              <a:t>		dispersion = 5.1%</a:t>
            </a:r>
            <a:endParaRPr lang="en-US" altLang="en-US" smtClean="0">
              <a:solidFill>
                <a:schemeClr val="tx1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39898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3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1" name="Rectangle 4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2" name="Rectangle 6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3" name="Rectangle 8"/>
          <p:cNvSpPr>
            <a:spLocks noChangeArrowheads="1"/>
          </p:cNvSpPr>
          <p:nvPr/>
        </p:nvSpPr>
        <p:spPr bwMode="auto">
          <a:xfrm>
            <a:off x="3429000" y="2297113"/>
            <a:ext cx="4692650" cy="508000"/>
          </a:xfrm>
          <a:prstGeom prst="rect">
            <a:avLst/>
          </a:prstGeom>
          <a:gradFill rotWithShape="1">
            <a:gsLst>
              <a:gs pos="0">
                <a:schemeClr val="bg1">
                  <a:alpha val="89998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4" name="Rectangle 9"/>
          <p:cNvSpPr>
            <a:spLocks noChangeArrowheads="1"/>
          </p:cNvSpPr>
          <p:nvPr/>
        </p:nvSpPr>
        <p:spPr bwMode="auto">
          <a:xfrm>
            <a:off x="4846638" y="2338388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5" name="Rectangle 10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6" name="Oval 12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7" name="Oval 13"/>
          <p:cNvSpPr>
            <a:spLocks noChangeAspect="1" noChangeArrowheads="1"/>
          </p:cNvSpPr>
          <p:nvPr/>
        </p:nvSpPr>
        <p:spPr bwMode="auto">
          <a:xfrm>
            <a:off x="-4286250" y="182563"/>
            <a:ext cx="10055225" cy="100552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8" name="Rectangle 14"/>
          <p:cNvSpPr>
            <a:spLocks noChangeArrowheads="1"/>
          </p:cNvSpPr>
          <p:nvPr/>
        </p:nvSpPr>
        <p:spPr bwMode="auto">
          <a:xfrm>
            <a:off x="5373688" y="3319463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19" name="Rectangle 15"/>
          <p:cNvSpPr>
            <a:spLocks noChangeArrowheads="1"/>
          </p:cNvSpPr>
          <p:nvPr/>
        </p:nvSpPr>
        <p:spPr bwMode="auto">
          <a:xfrm rot="245137">
            <a:off x="5341938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0" name="Rectangle 16"/>
          <p:cNvSpPr>
            <a:spLocks noChangeArrowheads="1"/>
          </p:cNvSpPr>
          <p:nvPr/>
        </p:nvSpPr>
        <p:spPr bwMode="auto">
          <a:xfrm rot="3799929">
            <a:off x="4243388" y="2424113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1" name="Oval 17"/>
          <p:cNvSpPr>
            <a:spLocks noChangeArrowheads="1"/>
          </p:cNvSpPr>
          <p:nvPr/>
        </p:nvSpPr>
        <p:spPr bwMode="auto">
          <a:xfrm>
            <a:off x="-2943225" y="182563"/>
            <a:ext cx="7886700" cy="100552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2" name="Rectangle 18"/>
          <p:cNvSpPr>
            <a:spLocks noChangeArrowheads="1"/>
          </p:cNvSpPr>
          <p:nvPr/>
        </p:nvSpPr>
        <p:spPr bwMode="auto">
          <a:xfrm>
            <a:off x="-207963" y="0"/>
            <a:ext cx="4462463" cy="1344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3" name="Line 19"/>
          <p:cNvSpPr>
            <a:spLocks noChangeShapeType="1"/>
          </p:cNvSpPr>
          <p:nvPr/>
        </p:nvSpPr>
        <p:spPr bwMode="auto">
          <a:xfrm>
            <a:off x="422275" y="5192713"/>
            <a:ext cx="4154488" cy="623887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4" name="Rectangle 20"/>
          <p:cNvSpPr>
            <a:spLocks noChangeArrowheads="1"/>
          </p:cNvSpPr>
          <p:nvPr/>
        </p:nvSpPr>
        <p:spPr bwMode="auto">
          <a:xfrm rot="3899312">
            <a:off x="5845969" y="1791494"/>
            <a:ext cx="119063" cy="17557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25" name="Line 21"/>
          <p:cNvSpPr>
            <a:spLocks noChangeShapeType="1"/>
          </p:cNvSpPr>
          <p:nvPr/>
        </p:nvSpPr>
        <p:spPr bwMode="auto">
          <a:xfrm flipV="1">
            <a:off x="434975" y="1958975"/>
            <a:ext cx="7010400" cy="32337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6" name="Line 22"/>
          <p:cNvSpPr>
            <a:spLocks noChangeShapeType="1"/>
          </p:cNvSpPr>
          <p:nvPr/>
        </p:nvSpPr>
        <p:spPr bwMode="auto">
          <a:xfrm>
            <a:off x="5370513" y="3300413"/>
            <a:ext cx="49212" cy="1587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27" name="Text Box 23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28" name="Text Box 26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29" name="Line 29"/>
          <p:cNvSpPr>
            <a:spLocks noChangeShapeType="1"/>
          </p:cNvSpPr>
          <p:nvPr/>
        </p:nvSpPr>
        <p:spPr bwMode="auto">
          <a:xfrm flipH="1" flipV="1">
            <a:off x="4638675" y="3259138"/>
            <a:ext cx="1135063" cy="19462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0" name="Text Box 30"/>
          <p:cNvSpPr txBox="1">
            <a:spLocks noChangeArrowheads="1"/>
          </p:cNvSpPr>
          <p:nvPr/>
        </p:nvSpPr>
        <p:spPr bwMode="auto">
          <a:xfrm>
            <a:off x="5100638" y="38893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31" name="Line 31"/>
          <p:cNvSpPr>
            <a:spLocks noChangeShapeType="1"/>
          </p:cNvSpPr>
          <p:nvPr/>
        </p:nvSpPr>
        <p:spPr bwMode="auto">
          <a:xfrm>
            <a:off x="444500" y="5195888"/>
            <a:ext cx="53197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32" name="Text Box 32"/>
          <p:cNvSpPr txBox="1">
            <a:spLocks noChangeArrowheads="1"/>
          </p:cNvSpPr>
          <p:nvPr/>
        </p:nvSpPr>
        <p:spPr bwMode="auto">
          <a:xfrm>
            <a:off x="3294063" y="4832350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3" name="Text Box 33"/>
          <p:cNvSpPr txBox="1">
            <a:spLocks noChangeArrowheads="1"/>
          </p:cNvSpPr>
          <p:nvPr/>
        </p:nvSpPr>
        <p:spPr bwMode="auto">
          <a:xfrm>
            <a:off x="2201863" y="3641725"/>
            <a:ext cx="463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’*</a:t>
            </a:r>
          </a:p>
        </p:txBody>
      </p:sp>
      <p:sp>
        <p:nvSpPr>
          <p:cNvPr id="94234" name="Rectangle 35"/>
          <p:cNvSpPr>
            <a:spLocks noChangeArrowheads="1"/>
          </p:cNvSpPr>
          <p:nvPr/>
        </p:nvSpPr>
        <p:spPr bwMode="auto">
          <a:xfrm>
            <a:off x="5222875" y="3240088"/>
            <a:ext cx="67945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5" name="Rectangle 37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6" name="Rectangle 38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7" name="Oval 40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8" name="Oval 41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39" name="Rectangle 42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0" name="Rectangle 43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1" name="Rectangle 44"/>
          <p:cNvSpPr>
            <a:spLocks noChangeArrowheads="1"/>
          </p:cNvSpPr>
          <p:nvPr/>
        </p:nvSpPr>
        <p:spPr bwMode="auto">
          <a:xfrm rot="3799929">
            <a:off x="3914775" y="2486025"/>
            <a:ext cx="127000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2" name="Oval 45"/>
          <p:cNvSpPr>
            <a:spLocks noChangeArrowheads="1"/>
          </p:cNvSpPr>
          <p:nvPr/>
        </p:nvSpPr>
        <p:spPr bwMode="auto">
          <a:xfrm>
            <a:off x="-2228850" y="639763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3" name="Rectangle 4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4" name="Line 47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5" name="Rectangle 48"/>
          <p:cNvSpPr>
            <a:spLocks noChangeArrowheads="1"/>
          </p:cNvSpPr>
          <p:nvPr/>
        </p:nvSpPr>
        <p:spPr bwMode="auto">
          <a:xfrm rot="3438604">
            <a:off x="5325268" y="1955007"/>
            <a:ext cx="119063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46" name="Line 49"/>
          <p:cNvSpPr>
            <a:spLocks noChangeShapeType="1"/>
          </p:cNvSpPr>
          <p:nvPr/>
        </p:nvSpPr>
        <p:spPr bwMode="auto">
          <a:xfrm flipV="1">
            <a:off x="1196975" y="1382713"/>
            <a:ext cx="5888038" cy="3810000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7" name="Line 50"/>
          <p:cNvSpPr>
            <a:spLocks noChangeShapeType="1"/>
          </p:cNvSpPr>
          <p:nvPr/>
        </p:nvSpPr>
        <p:spPr bwMode="auto">
          <a:xfrm>
            <a:off x="5330825" y="3302000"/>
            <a:ext cx="49213" cy="1588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48" name="Text Box 51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49" name="Text Box 54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50" name="Line 57"/>
          <p:cNvSpPr>
            <a:spLocks noChangeShapeType="1"/>
          </p:cNvSpPr>
          <p:nvPr/>
        </p:nvSpPr>
        <p:spPr bwMode="auto">
          <a:xfrm flipH="1" flipV="1">
            <a:off x="4306888" y="3227388"/>
            <a:ext cx="1466850" cy="19780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1" name="Text Box 58"/>
          <p:cNvSpPr txBox="1">
            <a:spLocks noChangeArrowheads="1"/>
          </p:cNvSpPr>
          <p:nvPr/>
        </p:nvSpPr>
        <p:spPr bwMode="auto">
          <a:xfrm>
            <a:off x="4948238" y="3929063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52" name="Line 59"/>
          <p:cNvSpPr>
            <a:spLocks noChangeShapeType="1"/>
          </p:cNvSpPr>
          <p:nvPr/>
        </p:nvSpPr>
        <p:spPr bwMode="auto">
          <a:xfrm>
            <a:off x="1192213" y="5195888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53" name="Text Box 60"/>
          <p:cNvSpPr txBox="1">
            <a:spLocks noChangeArrowheads="1"/>
          </p:cNvSpPr>
          <p:nvPr/>
        </p:nvSpPr>
        <p:spPr bwMode="auto">
          <a:xfrm>
            <a:off x="3557588" y="48736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4" name="Text Box 61"/>
          <p:cNvSpPr txBox="1">
            <a:spLocks noChangeArrowheads="1"/>
          </p:cNvSpPr>
          <p:nvPr/>
        </p:nvSpPr>
        <p:spPr bwMode="auto">
          <a:xfrm>
            <a:off x="2574925" y="3640138"/>
            <a:ext cx="4000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55" name="Rectangle 63"/>
          <p:cNvSpPr>
            <a:spLocks noChangeArrowheads="1"/>
          </p:cNvSpPr>
          <p:nvPr/>
        </p:nvSpPr>
        <p:spPr bwMode="auto">
          <a:xfrm>
            <a:off x="5670550" y="3240088"/>
            <a:ext cx="231775" cy="1206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6" name="Rectangle 65"/>
          <p:cNvSpPr>
            <a:spLocks noChangeArrowheads="1"/>
          </p:cNvSpPr>
          <p:nvPr/>
        </p:nvSpPr>
        <p:spPr bwMode="auto">
          <a:xfrm>
            <a:off x="5326063" y="3322638"/>
            <a:ext cx="80962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7" name="Rectangle 66"/>
          <p:cNvSpPr>
            <a:spLocks noChangeArrowheads="1"/>
          </p:cNvSpPr>
          <p:nvPr/>
        </p:nvSpPr>
        <p:spPr bwMode="auto">
          <a:xfrm rot="245137">
            <a:off x="5294313" y="3240088"/>
            <a:ext cx="79375" cy="4286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8" name="Rectangle 67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59" name="Text Box 70"/>
          <p:cNvSpPr txBox="1">
            <a:spLocks noChangeArrowheads="1"/>
          </p:cNvSpPr>
          <p:nvPr/>
        </p:nvSpPr>
        <p:spPr bwMode="auto">
          <a:xfrm rot="-2052373">
            <a:off x="2457450" y="4079875"/>
            <a:ext cx="1631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</a:t>
            </a:r>
          </a:p>
        </p:txBody>
      </p:sp>
      <p:sp>
        <p:nvSpPr>
          <p:cNvPr id="94260" name="Text Box 73"/>
          <p:cNvSpPr txBox="1">
            <a:spLocks noChangeArrowheads="1"/>
          </p:cNvSpPr>
          <p:nvPr/>
        </p:nvSpPr>
        <p:spPr bwMode="auto">
          <a:xfrm>
            <a:off x="4595813" y="3733800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61" name="Oval 74"/>
          <p:cNvSpPr>
            <a:spLocks noChangeArrowheads="1"/>
          </p:cNvSpPr>
          <p:nvPr/>
        </p:nvSpPr>
        <p:spPr bwMode="auto">
          <a:xfrm rot="-617010">
            <a:off x="-3314700" y="1425575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2" name="Oval 75"/>
          <p:cNvSpPr>
            <a:spLocks noChangeAspect="1" noChangeArrowheads="1"/>
          </p:cNvSpPr>
          <p:nvPr/>
        </p:nvSpPr>
        <p:spPr bwMode="auto">
          <a:xfrm rot="-617010">
            <a:off x="-3314700" y="5091113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3" name="Oval 76"/>
          <p:cNvSpPr>
            <a:spLocks noChangeArrowheads="1"/>
          </p:cNvSpPr>
          <p:nvPr/>
        </p:nvSpPr>
        <p:spPr bwMode="auto">
          <a:xfrm rot="-617010">
            <a:off x="-2173288" y="1423988"/>
            <a:ext cx="685641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64" name="Line 77"/>
          <p:cNvSpPr>
            <a:spLocks noChangeShapeType="1"/>
          </p:cNvSpPr>
          <p:nvPr/>
        </p:nvSpPr>
        <p:spPr bwMode="auto">
          <a:xfrm rot="-617010">
            <a:off x="1279525" y="5686425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5" name="Text Box 78"/>
          <p:cNvSpPr txBox="1">
            <a:spLocks noChangeArrowheads="1"/>
          </p:cNvSpPr>
          <p:nvPr/>
        </p:nvSpPr>
        <p:spPr bwMode="auto">
          <a:xfrm rot="-617010">
            <a:off x="212725" y="2551113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66" name="Line 79"/>
          <p:cNvSpPr>
            <a:spLocks noChangeShapeType="1"/>
          </p:cNvSpPr>
          <p:nvPr/>
        </p:nvSpPr>
        <p:spPr bwMode="auto">
          <a:xfrm rot="-617010">
            <a:off x="1209675" y="5573713"/>
            <a:ext cx="4572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67" name="Text Box 80"/>
          <p:cNvSpPr txBox="1">
            <a:spLocks noChangeArrowheads="1"/>
          </p:cNvSpPr>
          <p:nvPr/>
        </p:nvSpPr>
        <p:spPr bwMode="auto">
          <a:xfrm>
            <a:off x="3544888" y="51784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8" name="Text Box 81"/>
          <p:cNvSpPr txBox="1">
            <a:spLocks noChangeArrowheads="1"/>
          </p:cNvSpPr>
          <p:nvPr/>
        </p:nvSpPr>
        <p:spPr bwMode="auto">
          <a:xfrm>
            <a:off x="2243138" y="3971925"/>
            <a:ext cx="4000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l-GR" altLang="en-US" sz="1800" b="1"/>
              <a:t>λ</a:t>
            </a:r>
            <a:r>
              <a:rPr lang="en-US" altLang="en-US" sz="1800" b="1"/>
              <a:t>*</a:t>
            </a:r>
          </a:p>
        </p:txBody>
      </p:sp>
      <p:sp>
        <p:nvSpPr>
          <p:cNvPr id="94269" name="Line 82"/>
          <p:cNvSpPr>
            <a:spLocks noChangeShapeType="1"/>
          </p:cNvSpPr>
          <p:nvPr/>
        </p:nvSpPr>
        <p:spPr bwMode="auto">
          <a:xfrm flipH="1" flipV="1">
            <a:off x="3684588" y="3060700"/>
            <a:ext cx="2089150" cy="21447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0" name="Rectangle 85"/>
          <p:cNvSpPr>
            <a:spLocks noChangeArrowheads="1"/>
          </p:cNvSpPr>
          <p:nvPr/>
        </p:nvSpPr>
        <p:spPr bwMode="auto">
          <a:xfrm rot="2408014">
            <a:off x="4025900" y="2346325"/>
            <a:ext cx="127000" cy="3206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1" name="Line 86"/>
          <p:cNvSpPr>
            <a:spLocks noChangeShapeType="1"/>
          </p:cNvSpPr>
          <p:nvPr/>
        </p:nvSpPr>
        <p:spPr bwMode="auto">
          <a:xfrm flipV="1">
            <a:off x="1225550" y="1244600"/>
            <a:ext cx="3905250" cy="475138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2" name="Rectangle 87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3" name="Rectangle 90"/>
          <p:cNvSpPr>
            <a:spLocks noChangeArrowheads="1"/>
          </p:cNvSpPr>
          <p:nvPr/>
        </p:nvSpPr>
        <p:spPr bwMode="auto">
          <a:xfrm>
            <a:off x="4741863" y="2354263"/>
            <a:ext cx="146050" cy="1301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4" name="Rectangle 91"/>
          <p:cNvSpPr>
            <a:spLocks noChangeArrowheads="1"/>
          </p:cNvSpPr>
          <p:nvPr/>
        </p:nvSpPr>
        <p:spPr bwMode="auto">
          <a:xfrm>
            <a:off x="5710238" y="2297113"/>
            <a:ext cx="134937" cy="158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5" name="Oval 93"/>
          <p:cNvSpPr>
            <a:spLocks noChangeAspect="1" noChangeArrowheads="1"/>
          </p:cNvSpPr>
          <p:nvPr/>
        </p:nvSpPr>
        <p:spPr bwMode="auto">
          <a:xfrm>
            <a:off x="-3371850" y="4305300"/>
            <a:ext cx="9140825" cy="1809750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6" name="Oval 94"/>
          <p:cNvSpPr>
            <a:spLocks noChangeArrowheads="1"/>
          </p:cNvSpPr>
          <p:nvPr/>
        </p:nvSpPr>
        <p:spPr bwMode="auto">
          <a:xfrm>
            <a:off x="-3371850" y="639763"/>
            <a:ext cx="9140825" cy="91408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7" name="Oval 97"/>
          <p:cNvSpPr>
            <a:spLocks noChangeArrowheads="1"/>
          </p:cNvSpPr>
          <p:nvPr/>
        </p:nvSpPr>
        <p:spPr bwMode="auto">
          <a:xfrm>
            <a:off x="-2228850" y="639763"/>
            <a:ext cx="6592888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78" name="Line 98"/>
          <p:cNvSpPr>
            <a:spLocks noChangeShapeType="1"/>
          </p:cNvSpPr>
          <p:nvPr/>
        </p:nvSpPr>
        <p:spPr bwMode="auto">
          <a:xfrm>
            <a:off x="1196975" y="5207000"/>
            <a:ext cx="3379788" cy="6096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79" name="Rectangle 99"/>
          <p:cNvSpPr>
            <a:spLocks noChangeArrowheads="1"/>
          </p:cNvSpPr>
          <p:nvPr/>
        </p:nvSpPr>
        <p:spPr bwMode="auto">
          <a:xfrm rot="3276946">
            <a:off x="5264943" y="1523207"/>
            <a:ext cx="119063" cy="13525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0" name="Line 100"/>
          <p:cNvSpPr>
            <a:spLocks noChangeShapeType="1"/>
          </p:cNvSpPr>
          <p:nvPr/>
        </p:nvSpPr>
        <p:spPr bwMode="auto">
          <a:xfrm flipV="1">
            <a:off x="1196975" y="1133475"/>
            <a:ext cx="5610225" cy="4059238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1" name="Text Box 102"/>
          <p:cNvSpPr txBox="1">
            <a:spLocks noChangeArrowheads="1"/>
          </p:cNvSpPr>
          <p:nvPr/>
        </p:nvSpPr>
        <p:spPr bwMode="auto">
          <a:xfrm>
            <a:off x="741363" y="1779588"/>
            <a:ext cx="16573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Ewald sphere</a:t>
            </a:r>
          </a:p>
        </p:txBody>
      </p:sp>
      <p:sp>
        <p:nvSpPr>
          <p:cNvPr id="94282" name="Text Box 105"/>
          <p:cNvSpPr txBox="1">
            <a:spLocks noChangeArrowheads="1"/>
          </p:cNvSpPr>
          <p:nvPr/>
        </p:nvSpPr>
        <p:spPr bwMode="auto">
          <a:xfrm rot="-2052373">
            <a:off x="2446338" y="4043363"/>
            <a:ext cx="17589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diffracted rays</a:t>
            </a:r>
          </a:p>
        </p:txBody>
      </p:sp>
      <p:sp>
        <p:nvSpPr>
          <p:cNvPr id="94283" name="Oval 108"/>
          <p:cNvSpPr>
            <a:spLocks noChangeArrowheads="1"/>
          </p:cNvSpPr>
          <p:nvPr/>
        </p:nvSpPr>
        <p:spPr bwMode="auto">
          <a:xfrm rot="2720962">
            <a:off x="4031456" y="2840832"/>
            <a:ext cx="428625" cy="735012"/>
          </a:xfrm>
          <a:prstGeom prst="ellipse">
            <a:avLst/>
          </a:prstGeom>
          <a:solidFill>
            <a:srgbClr val="008000">
              <a:alpha val="50195"/>
            </a:srgbClr>
          </a:solidFill>
          <a:ln w="9525">
            <a:solidFill>
              <a:srgbClr val="008000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4" name="Oval 109"/>
          <p:cNvSpPr>
            <a:spLocks noChangeArrowheads="1"/>
          </p:cNvSpPr>
          <p:nvPr/>
        </p:nvSpPr>
        <p:spPr bwMode="auto">
          <a:xfrm>
            <a:off x="-2219325" y="649288"/>
            <a:ext cx="7078663" cy="9140825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5" name="Text Box 110"/>
          <p:cNvSpPr txBox="1">
            <a:spLocks noChangeArrowheads="1"/>
          </p:cNvSpPr>
          <p:nvPr/>
        </p:nvSpPr>
        <p:spPr bwMode="auto">
          <a:xfrm>
            <a:off x="5046663" y="3748088"/>
            <a:ext cx="41275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6" name="Line 111"/>
          <p:cNvSpPr>
            <a:spLocks noChangeShapeType="1"/>
          </p:cNvSpPr>
          <p:nvPr/>
        </p:nvSpPr>
        <p:spPr bwMode="auto">
          <a:xfrm flipH="1" flipV="1">
            <a:off x="4500563" y="3211513"/>
            <a:ext cx="1282700" cy="20034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87" name="Rectangle 112"/>
          <p:cNvSpPr>
            <a:spLocks noChangeArrowheads="1"/>
          </p:cNvSpPr>
          <p:nvPr/>
        </p:nvSpPr>
        <p:spPr bwMode="auto">
          <a:xfrm rot="3542409">
            <a:off x="5449094" y="2064544"/>
            <a:ext cx="119062" cy="10541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88" name="Text Box 113"/>
          <p:cNvSpPr txBox="1">
            <a:spLocks noChangeArrowheads="1"/>
          </p:cNvSpPr>
          <p:nvPr/>
        </p:nvSpPr>
        <p:spPr bwMode="auto">
          <a:xfrm>
            <a:off x="4367213" y="4054475"/>
            <a:ext cx="412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/>
              <a:t>d*</a:t>
            </a:r>
          </a:p>
        </p:txBody>
      </p:sp>
      <p:sp>
        <p:nvSpPr>
          <p:cNvPr id="94289" name="Line 114"/>
          <p:cNvSpPr>
            <a:spLocks noChangeShapeType="1"/>
          </p:cNvSpPr>
          <p:nvPr/>
        </p:nvSpPr>
        <p:spPr bwMode="auto">
          <a:xfrm flipH="1" flipV="1">
            <a:off x="4027488" y="3163888"/>
            <a:ext cx="1746250" cy="20415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0" name="Line 115"/>
          <p:cNvSpPr>
            <a:spLocks noChangeShapeType="1"/>
          </p:cNvSpPr>
          <p:nvPr/>
        </p:nvSpPr>
        <p:spPr bwMode="auto">
          <a:xfrm flipV="1">
            <a:off x="1209675" y="1716088"/>
            <a:ext cx="5791200" cy="3449637"/>
          </a:xfrm>
          <a:prstGeom prst="line">
            <a:avLst/>
          </a:prstGeom>
          <a:noFill/>
          <a:ln w="38100">
            <a:solidFill>
              <a:srgbClr val="FF99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94291" name="Rectangle 116"/>
          <p:cNvSpPr>
            <a:spLocks noChangeArrowheads="1"/>
          </p:cNvSpPr>
          <p:nvPr/>
        </p:nvSpPr>
        <p:spPr bwMode="auto">
          <a:xfrm>
            <a:off x="-207963" y="387350"/>
            <a:ext cx="4462463" cy="957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94292" name="Rectangle 117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b="1" smtClean="0"/>
              <a:t>spot shape</a:t>
            </a:r>
          </a:p>
        </p:txBody>
      </p:sp>
    </p:spTree>
    <p:extLst>
      <p:ext uri="{BB962C8B-B14F-4D97-AF65-F5344CB8AC3E}">
        <p14:creationId xmlns:p14="http://schemas.microsoft.com/office/powerpoint/2010/main" val="4405645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mtClean="0"/>
              <a:t>The “partiality problem”</a:t>
            </a:r>
          </a:p>
        </p:txBody>
      </p:sp>
      <p:sp>
        <p:nvSpPr>
          <p:cNvPr id="92163" name="Freeform 22"/>
          <p:cNvSpPr>
            <a:spLocks/>
          </p:cNvSpPr>
          <p:nvPr/>
        </p:nvSpPr>
        <p:spPr bwMode="auto">
          <a:xfrm>
            <a:off x="1503009" y="2278289"/>
            <a:ext cx="6116637" cy="4064000"/>
          </a:xfrm>
          <a:custGeom>
            <a:avLst/>
            <a:gdLst>
              <a:gd name="T0" fmla="*/ 0 w 32564"/>
              <a:gd name="T1" fmla="*/ 3994280 h 10101"/>
              <a:gd name="T2" fmla="*/ 2387492 w 32564"/>
              <a:gd name="T3" fmla="*/ 4007154 h 10101"/>
              <a:gd name="T4" fmla="*/ 2441399 w 32564"/>
              <a:gd name="T5" fmla="*/ 3947610 h 10101"/>
              <a:gd name="T6" fmla="*/ 2506387 w 32564"/>
              <a:gd name="T7" fmla="*/ 3828120 h 10101"/>
              <a:gd name="T8" fmla="*/ 2546207 w 32564"/>
              <a:gd name="T9" fmla="*/ 3661557 h 10101"/>
              <a:gd name="T10" fmla="*/ 2593728 w 32564"/>
              <a:gd name="T11" fmla="*/ 3369067 h 10101"/>
              <a:gd name="T12" fmla="*/ 2635050 w 32564"/>
              <a:gd name="T13" fmla="*/ 3023873 h 10101"/>
              <a:gd name="T14" fmla="*/ 2682571 w 32564"/>
              <a:gd name="T15" fmla="*/ 2551946 h 10101"/>
              <a:gd name="T16" fmla="*/ 2716004 w 32564"/>
              <a:gd name="T17" fmla="*/ 2153242 h 10101"/>
              <a:gd name="T18" fmla="*/ 2754134 w 32564"/>
              <a:gd name="T19" fmla="*/ 1714306 h 10101"/>
              <a:gd name="T20" fmla="*/ 2797146 w 32564"/>
              <a:gd name="T21" fmla="*/ 1269334 h 10101"/>
              <a:gd name="T22" fmla="*/ 2831895 w 32564"/>
              <a:gd name="T23" fmla="*/ 910461 h 10101"/>
              <a:gd name="T24" fmla="*/ 2868334 w 32564"/>
              <a:gd name="T25" fmla="*/ 631650 h 10101"/>
              <a:gd name="T26" fmla="*/ 2893690 w 32564"/>
              <a:gd name="T27" fmla="*/ 491641 h 10101"/>
              <a:gd name="T28" fmla="*/ 2941399 w 32564"/>
              <a:gd name="T29" fmla="*/ 272776 h 10101"/>
              <a:gd name="T30" fmla="*/ 2987417 w 32564"/>
              <a:gd name="T31" fmla="*/ 152883 h 10101"/>
              <a:gd name="T32" fmla="*/ 3044705 w 32564"/>
              <a:gd name="T33" fmla="*/ 53107 h 10101"/>
              <a:gd name="T34" fmla="*/ 3111196 w 32564"/>
              <a:gd name="T35" fmla="*/ 20116 h 10101"/>
              <a:gd name="T36" fmla="*/ 3201730 w 32564"/>
              <a:gd name="T37" fmla="*/ 0 h 10101"/>
              <a:gd name="T38" fmla="*/ 3303345 w 32564"/>
              <a:gd name="T39" fmla="*/ 13277 h 10101"/>
              <a:gd name="T40" fmla="*/ 3406651 w 32564"/>
              <a:gd name="T41" fmla="*/ 33393 h 10101"/>
              <a:gd name="T42" fmla="*/ 3470137 w 32564"/>
              <a:gd name="T43" fmla="*/ 79660 h 10101"/>
              <a:gd name="T44" fmla="*/ 3549401 w 32564"/>
              <a:gd name="T45" fmla="*/ 232946 h 10101"/>
              <a:gd name="T46" fmla="*/ 3589221 w 32564"/>
              <a:gd name="T47" fmla="*/ 398704 h 10101"/>
              <a:gd name="T48" fmla="*/ 3635051 w 32564"/>
              <a:gd name="T49" fmla="*/ 658203 h 10101"/>
              <a:gd name="T50" fmla="*/ 3665291 w 32564"/>
              <a:gd name="T51" fmla="*/ 930175 h 10101"/>
              <a:gd name="T52" fmla="*/ 3713000 w 32564"/>
              <a:gd name="T53" fmla="*/ 1375548 h 10101"/>
              <a:gd name="T54" fmla="*/ 3744743 w 32564"/>
              <a:gd name="T55" fmla="*/ 1734422 h 10101"/>
              <a:gd name="T56" fmla="*/ 3778176 w 32564"/>
              <a:gd name="T57" fmla="*/ 2126688 h 10101"/>
              <a:gd name="T58" fmla="*/ 3811422 w 32564"/>
              <a:gd name="T59" fmla="*/ 2485562 h 10101"/>
              <a:gd name="T60" fmla="*/ 3846358 w 32564"/>
              <a:gd name="T61" fmla="*/ 2890703 h 10101"/>
              <a:gd name="T62" fmla="*/ 3889183 w 32564"/>
              <a:gd name="T63" fmla="*/ 3229863 h 10101"/>
              <a:gd name="T64" fmla="*/ 3927312 w 32564"/>
              <a:gd name="T65" fmla="*/ 3542067 h 10101"/>
              <a:gd name="T66" fmla="*/ 3974833 w 32564"/>
              <a:gd name="T67" fmla="*/ 3761334 h 10101"/>
              <a:gd name="T68" fmla="*/ 4021039 w 32564"/>
              <a:gd name="T69" fmla="*/ 3900940 h 10101"/>
              <a:gd name="T70" fmla="*/ 4070062 w 32564"/>
              <a:gd name="T71" fmla="*/ 3967324 h 10101"/>
              <a:gd name="T72" fmla="*/ 4117771 w 32564"/>
              <a:gd name="T73" fmla="*/ 4020431 h 10101"/>
              <a:gd name="T74" fmla="*/ 6116457 w 32564"/>
              <a:gd name="T75" fmla="*/ 4063882 h 10101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</a:gdLst>
            <a:ahLst/>
            <a:cxnLst>
              <a:cxn ang="T76">
                <a:pos x="T0" y="T1"/>
              </a:cxn>
              <a:cxn ang="T77">
                <a:pos x="T2" y="T3"/>
              </a:cxn>
              <a:cxn ang="T78">
                <a:pos x="T4" y="T5"/>
              </a:cxn>
              <a:cxn ang="T79">
                <a:pos x="T6" y="T7"/>
              </a:cxn>
              <a:cxn ang="T80">
                <a:pos x="T8" y="T9"/>
              </a:cxn>
              <a:cxn ang="T81">
                <a:pos x="T10" y="T11"/>
              </a:cxn>
              <a:cxn ang="T82">
                <a:pos x="T12" y="T13"/>
              </a:cxn>
              <a:cxn ang="T83">
                <a:pos x="T14" y="T15"/>
              </a:cxn>
              <a:cxn ang="T84">
                <a:pos x="T16" y="T17"/>
              </a:cxn>
              <a:cxn ang="T85">
                <a:pos x="T18" y="T19"/>
              </a:cxn>
              <a:cxn ang="T86">
                <a:pos x="T20" y="T21"/>
              </a:cxn>
              <a:cxn ang="T87">
                <a:pos x="T22" y="T23"/>
              </a:cxn>
              <a:cxn ang="T88">
                <a:pos x="T24" y="T25"/>
              </a:cxn>
              <a:cxn ang="T89">
                <a:pos x="T26" y="T27"/>
              </a:cxn>
              <a:cxn ang="T90">
                <a:pos x="T28" y="T29"/>
              </a:cxn>
              <a:cxn ang="T91">
                <a:pos x="T30" y="T31"/>
              </a:cxn>
              <a:cxn ang="T92">
                <a:pos x="T32" y="T33"/>
              </a:cxn>
              <a:cxn ang="T93">
                <a:pos x="T34" y="T35"/>
              </a:cxn>
              <a:cxn ang="T94">
                <a:pos x="T36" y="T37"/>
              </a:cxn>
              <a:cxn ang="T95">
                <a:pos x="T38" y="T39"/>
              </a:cxn>
              <a:cxn ang="T96">
                <a:pos x="T40" y="T41"/>
              </a:cxn>
              <a:cxn ang="T97">
                <a:pos x="T42" y="T43"/>
              </a:cxn>
              <a:cxn ang="T98">
                <a:pos x="T44" y="T45"/>
              </a:cxn>
              <a:cxn ang="T99">
                <a:pos x="T46" y="T47"/>
              </a:cxn>
              <a:cxn ang="T100">
                <a:pos x="T48" y="T49"/>
              </a:cxn>
              <a:cxn ang="T101">
                <a:pos x="T50" y="T51"/>
              </a:cxn>
              <a:cxn ang="T102">
                <a:pos x="T52" y="T53"/>
              </a:cxn>
              <a:cxn ang="T103">
                <a:pos x="T54" y="T55"/>
              </a:cxn>
              <a:cxn ang="T104">
                <a:pos x="T56" y="T57"/>
              </a:cxn>
              <a:cxn ang="T105">
                <a:pos x="T58" y="T59"/>
              </a:cxn>
              <a:cxn ang="T106">
                <a:pos x="T60" y="T61"/>
              </a:cxn>
              <a:cxn ang="T107">
                <a:pos x="T62" y="T63"/>
              </a:cxn>
              <a:cxn ang="T108">
                <a:pos x="T64" y="T65"/>
              </a:cxn>
              <a:cxn ang="T109">
                <a:pos x="T66" y="T67"/>
              </a:cxn>
              <a:cxn ang="T110">
                <a:pos x="T68" y="T69"/>
              </a:cxn>
              <a:cxn ang="T111">
                <a:pos x="T70" y="T71"/>
              </a:cxn>
              <a:cxn ang="T112">
                <a:pos x="T72" y="T73"/>
              </a:cxn>
              <a:cxn ang="T113">
                <a:pos x="T74" y="T75"/>
              </a:cxn>
            </a:cxnLst>
            <a:rect l="0" t="0" r="r" b="b"/>
            <a:pathLst>
              <a:path w="32564" h="10101">
                <a:moveTo>
                  <a:pt x="0" y="9928"/>
                </a:moveTo>
                <a:lnTo>
                  <a:pt x="12711" y="9960"/>
                </a:lnTo>
                <a:cubicBezTo>
                  <a:pt x="13563" y="9618"/>
                  <a:pt x="12893" y="9886"/>
                  <a:pt x="12998" y="9812"/>
                </a:cubicBezTo>
                <a:cubicBezTo>
                  <a:pt x="13100" y="9746"/>
                  <a:pt x="13252" y="9630"/>
                  <a:pt x="13344" y="9515"/>
                </a:cubicBezTo>
                <a:cubicBezTo>
                  <a:pt x="13437" y="9398"/>
                  <a:pt x="13479" y="9299"/>
                  <a:pt x="13556" y="9101"/>
                </a:cubicBezTo>
                <a:cubicBezTo>
                  <a:pt x="13632" y="8903"/>
                  <a:pt x="13734" y="8639"/>
                  <a:pt x="13809" y="8374"/>
                </a:cubicBezTo>
                <a:cubicBezTo>
                  <a:pt x="13886" y="8110"/>
                  <a:pt x="13953" y="7846"/>
                  <a:pt x="14029" y="7516"/>
                </a:cubicBezTo>
                <a:cubicBezTo>
                  <a:pt x="14105" y="7185"/>
                  <a:pt x="14215" y="6707"/>
                  <a:pt x="14282" y="6343"/>
                </a:cubicBezTo>
                <a:cubicBezTo>
                  <a:pt x="14350" y="5980"/>
                  <a:pt x="14401" y="5699"/>
                  <a:pt x="14460" y="5352"/>
                </a:cubicBezTo>
                <a:cubicBezTo>
                  <a:pt x="14519" y="5005"/>
                  <a:pt x="14586" y="4625"/>
                  <a:pt x="14663" y="4261"/>
                </a:cubicBezTo>
                <a:cubicBezTo>
                  <a:pt x="14739" y="3898"/>
                  <a:pt x="14823" y="3485"/>
                  <a:pt x="14892" y="3155"/>
                </a:cubicBezTo>
                <a:cubicBezTo>
                  <a:pt x="14959" y="2825"/>
                  <a:pt x="15018" y="2528"/>
                  <a:pt x="15077" y="2263"/>
                </a:cubicBezTo>
                <a:cubicBezTo>
                  <a:pt x="15136" y="1999"/>
                  <a:pt x="15213" y="1735"/>
                  <a:pt x="15271" y="1570"/>
                </a:cubicBezTo>
                <a:cubicBezTo>
                  <a:pt x="15331" y="1404"/>
                  <a:pt x="15339" y="1371"/>
                  <a:pt x="15406" y="1222"/>
                </a:cubicBezTo>
                <a:cubicBezTo>
                  <a:pt x="15474" y="1074"/>
                  <a:pt x="15575" y="810"/>
                  <a:pt x="15660" y="678"/>
                </a:cubicBezTo>
                <a:cubicBezTo>
                  <a:pt x="15744" y="546"/>
                  <a:pt x="15812" y="462"/>
                  <a:pt x="15905" y="380"/>
                </a:cubicBezTo>
                <a:cubicBezTo>
                  <a:pt x="15998" y="297"/>
                  <a:pt x="16100" y="182"/>
                  <a:pt x="16210" y="132"/>
                </a:cubicBezTo>
                <a:cubicBezTo>
                  <a:pt x="16320" y="83"/>
                  <a:pt x="16429" y="66"/>
                  <a:pt x="16564" y="50"/>
                </a:cubicBezTo>
                <a:cubicBezTo>
                  <a:pt x="16700" y="33"/>
                  <a:pt x="16877" y="0"/>
                  <a:pt x="17046" y="0"/>
                </a:cubicBezTo>
                <a:cubicBezTo>
                  <a:pt x="17215" y="0"/>
                  <a:pt x="17410" y="17"/>
                  <a:pt x="17587" y="33"/>
                </a:cubicBezTo>
                <a:cubicBezTo>
                  <a:pt x="17765" y="50"/>
                  <a:pt x="17993" y="50"/>
                  <a:pt x="18137" y="83"/>
                </a:cubicBezTo>
                <a:cubicBezTo>
                  <a:pt x="18280" y="116"/>
                  <a:pt x="18348" y="116"/>
                  <a:pt x="18475" y="198"/>
                </a:cubicBezTo>
                <a:cubicBezTo>
                  <a:pt x="18602" y="281"/>
                  <a:pt x="18796" y="446"/>
                  <a:pt x="18897" y="579"/>
                </a:cubicBezTo>
                <a:cubicBezTo>
                  <a:pt x="18999" y="711"/>
                  <a:pt x="19032" y="810"/>
                  <a:pt x="19109" y="991"/>
                </a:cubicBezTo>
                <a:cubicBezTo>
                  <a:pt x="19184" y="1173"/>
                  <a:pt x="19286" y="1420"/>
                  <a:pt x="19353" y="1636"/>
                </a:cubicBezTo>
                <a:cubicBezTo>
                  <a:pt x="19421" y="1850"/>
                  <a:pt x="19447" y="2015"/>
                  <a:pt x="19514" y="2312"/>
                </a:cubicBezTo>
                <a:cubicBezTo>
                  <a:pt x="19582" y="2610"/>
                  <a:pt x="19700" y="3089"/>
                  <a:pt x="19768" y="3419"/>
                </a:cubicBezTo>
                <a:cubicBezTo>
                  <a:pt x="19835" y="3750"/>
                  <a:pt x="19878" y="3997"/>
                  <a:pt x="19937" y="4311"/>
                </a:cubicBezTo>
                <a:cubicBezTo>
                  <a:pt x="19996" y="4625"/>
                  <a:pt x="20055" y="4972"/>
                  <a:pt x="20115" y="5286"/>
                </a:cubicBezTo>
                <a:cubicBezTo>
                  <a:pt x="20173" y="5600"/>
                  <a:pt x="20233" y="5864"/>
                  <a:pt x="20292" y="6178"/>
                </a:cubicBezTo>
                <a:cubicBezTo>
                  <a:pt x="20351" y="6491"/>
                  <a:pt x="20410" y="6872"/>
                  <a:pt x="20478" y="7185"/>
                </a:cubicBezTo>
                <a:cubicBezTo>
                  <a:pt x="20545" y="7499"/>
                  <a:pt x="20639" y="7764"/>
                  <a:pt x="20706" y="8028"/>
                </a:cubicBezTo>
                <a:cubicBezTo>
                  <a:pt x="20774" y="8292"/>
                  <a:pt x="20832" y="8590"/>
                  <a:pt x="20909" y="8804"/>
                </a:cubicBezTo>
                <a:cubicBezTo>
                  <a:pt x="20984" y="9019"/>
                  <a:pt x="21078" y="9200"/>
                  <a:pt x="21162" y="9349"/>
                </a:cubicBezTo>
                <a:cubicBezTo>
                  <a:pt x="21247" y="9497"/>
                  <a:pt x="21323" y="9614"/>
                  <a:pt x="21408" y="9696"/>
                </a:cubicBezTo>
                <a:cubicBezTo>
                  <a:pt x="21492" y="9779"/>
                  <a:pt x="21585" y="9812"/>
                  <a:pt x="21669" y="9861"/>
                </a:cubicBezTo>
                <a:cubicBezTo>
                  <a:pt x="21754" y="9911"/>
                  <a:pt x="21034" y="9448"/>
                  <a:pt x="21923" y="9993"/>
                </a:cubicBezTo>
                <a:cubicBezTo>
                  <a:pt x="23739" y="10033"/>
                  <a:pt x="30347" y="10079"/>
                  <a:pt x="32564" y="10101"/>
                </a:cubicBezTo>
              </a:path>
            </a:pathLst>
          </a:cu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4223984" y="4208689"/>
            <a:ext cx="28575" cy="2119313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4266846" y="1436914"/>
            <a:ext cx="1230313" cy="550863"/>
            <a:chOff x="4499428" y="1422400"/>
            <a:chExt cx="1229824" cy="551543"/>
          </a:xfrm>
        </p:grpSpPr>
        <p:cxnSp>
          <p:nvCxnSpPr>
            <p:cNvPr id="17" name="Straight Arrow Connector 16"/>
            <p:cNvCxnSpPr/>
            <p:nvPr/>
          </p:nvCxnSpPr>
          <p:spPr>
            <a:xfrm>
              <a:off x="4615270" y="1973943"/>
              <a:ext cx="89975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2169" name="TextBox 19"/>
            <p:cNvSpPr txBox="1">
              <a:spLocks noChangeArrowheads="1"/>
            </p:cNvSpPr>
            <p:nvPr/>
          </p:nvSpPr>
          <p:spPr bwMode="auto">
            <a:xfrm>
              <a:off x="4499428" y="1422400"/>
              <a:ext cx="1229824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2800">
                  <a:solidFill>
                    <a:srgbClr val="000000"/>
                  </a:solidFill>
                </a:rPr>
                <a:t>0.006°</a:t>
              </a:r>
            </a:p>
          </p:txBody>
        </p:sp>
      </p:grp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5446526" y="1421482"/>
            <a:ext cx="1570037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</a:t>
            </a:r>
            <a:r>
              <a:rPr lang="el-GR" altLang="en-US" sz="2400" dirty="0">
                <a:solidFill>
                  <a:srgbClr val="000000"/>
                </a:solidFill>
              </a:rPr>
              <a:t>μ</a:t>
            </a:r>
            <a:r>
              <a:rPr lang="en-US" altLang="en-US" sz="2400" dirty="0">
                <a:solidFill>
                  <a:srgbClr val="000000"/>
                </a:solidFill>
              </a:rPr>
              <a:t>m </a:t>
            </a:r>
            <a:r>
              <a:rPr lang="en-US" altLang="en-US" sz="2400" dirty="0" err="1">
                <a:solidFill>
                  <a:srgbClr val="000000"/>
                </a:solidFill>
              </a:rPr>
              <a:t>xtal</a:t>
            </a:r>
            <a:endParaRPr lang="en-US" altLang="en-US" sz="2400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dirty="0">
                <a:solidFill>
                  <a:srgbClr val="000000"/>
                </a:solidFill>
              </a:rPr>
              <a:t>1 Å x-rays</a:t>
            </a:r>
          </a:p>
        </p:txBody>
      </p:sp>
      <p:cxnSp>
        <p:nvCxnSpPr>
          <p:cNvPr id="9" name="Straight Connector 8"/>
          <p:cNvCxnSpPr>
            <a:endCxn id="92163" idx="19"/>
          </p:cNvCxnSpPr>
          <p:nvPr/>
        </p:nvCxnSpPr>
        <p:spPr>
          <a:xfrm flipV="1">
            <a:off x="4724046" y="2292577"/>
            <a:ext cx="82550" cy="4029075"/>
          </a:xfrm>
          <a:prstGeom prst="line">
            <a:avLst/>
          </a:prstGeom>
          <a:ln w="76200">
            <a:solidFill>
              <a:srgbClr val="008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5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4" descr="intimage_ide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956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427" name="Rectangle 6"/>
          <p:cNvSpPr>
            <a:spLocks noGrp="1" noChangeArrowheads="1"/>
          </p:cNvSpPr>
          <p:nvPr>
            <p:ph type="title"/>
          </p:nvPr>
        </p:nvSpPr>
        <p:spPr>
          <a:xfrm>
            <a:off x="647700" y="2873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0 mrad, 0.0% bw</a:t>
            </a:r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33172358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50" name="Picture 7" descr="intimage_realist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-2895600"/>
            <a:ext cx="97536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1" name="Rectangle 8"/>
          <p:cNvSpPr>
            <a:spLocks noGrp="1" noChangeArrowheads="1"/>
          </p:cNvSpPr>
          <p:nvPr>
            <p:ph type="title"/>
          </p:nvPr>
        </p:nvSpPr>
        <p:spPr>
          <a:xfrm>
            <a:off x="647700" y="287338"/>
            <a:ext cx="8229600" cy="1143000"/>
          </a:xfrm>
          <a:noFill/>
        </p:spPr>
        <p:txBody>
          <a:bodyPr/>
          <a:lstStyle/>
          <a:p>
            <a:pPr eaLnBrk="1" hangingPunct="1"/>
            <a:r>
              <a:rPr lang="en-US" altLang="en-US" smtClean="0"/>
              <a:t>1 mrad, 0.1% bw</a:t>
            </a:r>
            <a:endParaRPr lang="el-GR" altLang="en-US" smtClean="0"/>
          </a:p>
        </p:txBody>
      </p:sp>
    </p:spTree>
    <p:extLst>
      <p:ext uri="{BB962C8B-B14F-4D97-AF65-F5344CB8AC3E}">
        <p14:creationId xmlns:p14="http://schemas.microsoft.com/office/powerpoint/2010/main" val="4113319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(2015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239.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3283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eam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" y="990600"/>
            <a:ext cx="6248400" cy="4686299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0" y="0"/>
            <a:ext cx="9144000" cy="1422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prstClr val="black"/>
                </a:solidFill>
              </a:rPr>
              <a:t>Simulation of XFEL stills</a:t>
            </a:r>
            <a:endParaRPr lang="en-US" sz="4400" dirty="0">
              <a:solidFill>
                <a:prstClr val="black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5800" y="5486400"/>
            <a:ext cx="51844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center from </a:t>
            </a:r>
            <a:r>
              <a:rPr lang="en-US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autoindexing</a:t>
            </a:r>
            <a:endParaRPr lang="en-US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791200" y="1219200"/>
            <a:ext cx="3197043" cy="2590800"/>
            <a:chOff x="3352800" y="3657600"/>
            <a:chExt cx="6680654" cy="5413828"/>
          </a:xfrm>
        </p:grpSpPr>
        <p:pic>
          <p:nvPicPr>
            <p:cNvPr id="1843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890" b="71686"/>
            <a:stretch/>
          </p:blipFill>
          <p:spPr bwMode="auto">
            <a:xfrm>
              <a:off x="3352800" y="3657600"/>
              <a:ext cx="6633029" cy="35814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435" name="Picture 3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309" r="50537"/>
            <a:stretch/>
          </p:blipFill>
          <p:spPr bwMode="auto">
            <a:xfrm>
              <a:off x="3352800" y="7086600"/>
              <a:ext cx="6680654" cy="19848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6172200" y="3657600"/>
            <a:ext cx="28194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prstClr val="black"/>
                </a:solidFill>
                <a:latin typeface="Arial" panose="020B0604020202020204" pitchFamily="34" charset="0"/>
              </a:rPr>
              <a:t>Sauter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(2015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). </a:t>
            </a:r>
            <a:r>
              <a:rPr lang="en-US" i="1" dirty="0">
                <a:solidFill>
                  <a:prstClr val="black"/>
                </a:solidFill>
                <a:latin typeface="Arial" panose="020B0604020202020204" pitchFamily="34" charset="0"/>
              </a:rPr>
              <a:t>JSR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22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, </a:t>
            </a:r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239. 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8436" name="Picture 4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143000" y="304800"/>
            <a:ext cx="7117080" cy="63430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74818" y="1544782"/>
            <a:ext cx="9669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Color is</a:t>
            </a:r>
          </a:p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time</a:t>
            </a:r>
            <a:endParaRPr lang="en-US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293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Sanity check on beam position?</a:t>
            </a:r>
            <a:endParaRPr lang="en-US" dirty="0"/>
          </a:p>
        </p:txBody>
      </p:sp>
      <p:sp>
        <p:nvSpPr>
          <p:cNvPr id="3" name="Rectangle 2"/>
          <p:cNvSpPr/>
          <p:nvPr/>
        </p:nvSpPr>
        <p:spPr>
          <a:xfrm>
            <a:off x="4461164" y="2992582"/>
            <a:ext cx="263236" cy="8312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4461164" y="4142509"/>
            <a:ext cx="263236" cy="83127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1399309" y="3532909"/>
            <a:ext cx="5514109" cy="1011382"/>
          </a:xfrm>
          <a:prstGeom prst="line">
            <a:avLst/>
          </a:prstGeom>
          <a:ln w="7620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4585855" y="5666509"/>
            <a:ext cx="2313709" cy="13855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371600" y="5680364"/>
            <a:ext cx="3228110" cy="19330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576946" y="5832764"/>
            <a:ext cx="13917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~1000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23165" y="5791200"/>
            <a:ext cx="9541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0.3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>
            <a:off x="7232073" y="3061855"/>
            <a:ext cx="0" cy="1066801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080655" y="2660073"/>
            <a:ext cx="0" cy="2064328"/>
          </a:xfrm>
          <a:prstGeom prst="straightConnector1">
            <a:avLst/>
          </a:prstGeom>
          <a:ln w="38100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7453747" y="3241963"/>
            <a:ext cx="1218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100 </a:t>
            </a:r>
            <a:r>
              <a:rPr lang="el-GR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μ</a:t>
            </a:r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6982" y="3352799"/>
            <a:ext cx="8771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~1 m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017820" y="2327563"/>
            <a:ext cx="1180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pinhole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7764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700000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7" grpId="0"/>
      <p:bldP spid="18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7"/>
            <a:ext cx="8229600" cy="5530417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 smtClean="0"/>
              <a:t>Can’t we just </a:t>
            </a:r>
            <a:r>
              <a:rPr lang="en-US" altLang="en-US" dirty="0" smtClean="0"/>
              <a:t>widen the bandpass?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479057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21465"/>
            <a:ext cx="7772400" cy="1045335"/>
          </a:xfrm>
        </p:spPr>
        <p:txBody>
          <a:bodyPr/>
          <a:lstStyle/>
          <a:p>
            <a:r>
              <a:rPr lang="en-US" dirty="0" smtClean="0"/>
              <a:t>Si(111) </a:t>
            </a:r>
            <a:r>
              <a:rPr lang="en-US" dirty="0" err="1" smtClean="0"/>
              <a:t>vs</a:t>
            </a:r>
            <a:r>
              <a:rPr lang="en-US" dirty="0" smtClean="0"/>
              <a:t> multilayers</a:t>
            </a:r>
            <a:endParaRPr lang="en-US" dirty="0"/>
          </a:p>
        </p:txBody>
      </p:sp>
      <p:pic>
        <p:nvPicPr>
          <p:cNvPr id="1026" name="Picture 2" descr="http://bl831.als.lbl.gov/%7Ejamesh/MX_w_ML/Si111_spots_4A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1857375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831.als.lbl.gov/%7Ejamesh/MX_w_ML/multilayer_spots_4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97" b="13521"/>
          <a:stretch/>
        </p:blipFill>
        <p:spPr bwMode="auto">
          <a:xfrm>
            <a:off x="5181600" y="2176272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bl831.als.lbl.gov/%7Ejamesh/MX_w_ML/Si111_spot_1.9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1857375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bl831.als.lbl.gov/%7Ejamesh/MX_w_ML/multilayer_spot_1.9A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4" b="13454"/>
          <a:stretch/>
        </p:blipFill>
        <p:spPr bwMode="auto">
          <a:xfrm>
            <a:off x="5181600" y="4343400"/>
            <a:ext cx="3171825" cy="198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514600" y="1286137"/>
            <a:ext cx="126348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0.014%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Si(111)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77000" y="1301525"/>
            <a:ext cx="1129733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rgbClr val="000000"/>
                </a:solidFill>
                <a:latin typeface="Arial"/>
              </a:rPr>
              <a:t>1%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000000"/>
                </a:solidFill>
                <a:latin typeface="Arial"/>
              </a:rPr>
              <a:t>multilayer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29779" y="2876008"/>
            <a:ext cx="73449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4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73487" y="5043136"/>
            <a:ext cx="10518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smtClean="0">
                <a:solidFill>
                  <a:srgbClr val="000000"/>
                </a:solidFill>
                <a:latin typeface="Arial"/>
              </a:rPr>
              <a:t>1.9 Å</a:t>
            </a:r>
            <a:endParaRPr lang="en-US" sz="3200" b="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4711" y="4034135"/>
            <a:ext cx="14534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resolution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294287" y="1286137"/>
            <a:ext cx="1469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spectral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en-US" sz="2400" dirty="0" smtClean="0">
                <a:solidFill>
                  <a:srgbClr val="000000"/>
                </a:solidFill>
                <a:latin typeface="Arial"/>
              </a:rPr>
              <a:t>dispersion</a:t>
            </a:r>
            <a:endParaRPr lang="en-US" sz="24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76711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Wide-bandpass MX?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22275" y="1377950"/>
          <a:ext cx="8264524" cy="5043493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/>
                <a:gridCol w="1645841"/>
                <a:gridCol w="1723542"/>
                <a:gridCol w="1893070"/>
                <a:gridCol w="1349166"/>
              </a:tblGrid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Mono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Si(111)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multilayer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Difference (%)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good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Energy (eV)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11111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12027.5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+8.2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Scale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1.0000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1.0964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+9.6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merge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7.5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+12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anom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13.2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I/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sd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(1.5Å)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1.8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-21.7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No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</a:t>
                      </a: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Patt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5.96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4.75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-20.3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Ano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Phased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41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39.33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-4.1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FOM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0.238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0.192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-19.3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CC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0.555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0.647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-6.1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Yes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dirty="0" err="1" smtClean="0">
                          <a:latin typeface="Arial" panose="020B0604020202020204" pitchFamily="34" charset="0"/>
                        </a:rPr>
                        <a:t>R</a:t>
                      </a:r>
                      <a:r>
                        <a:rPr lang="en-US" sz="1800" baseline="-25000" dirty="0" err="1" smtClean="0">
                          <a:latin typeface="Arial" panose="020B0604020202020204" pitchFamily="34" charset="0"/>
                        </a:rPr>
                        <a:t>cryst</a:t>
                      </a:r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 (%)</a:t>
                      </a:r>
                      <a:endParaRPr lang="en-US" sz="1800" baseline="-25000" dirty="0" smtClean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26.70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26.48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-0.2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796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Ligand peak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8.213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8.250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+0.4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>
                          <a:latin typeface="Arial" panose="020B0604020202020204" pitchFamily="34" charset="0"/>
                        </a:rPr>
                        <a:t>Same</a:t>
                      </a:r>
                      <a:endParaRPr lang="en-US" sz="1800" dirty="0">
                        <a:latin typeface="Arial" panose="020B0604020202020204" pitchFamily="34" charset="0"/>
                      </a:endParaRPr>
                    </a:p>
                  </a:txBody>
                  <a:tcPr marL="91437" marR="91437" marT="45729" marB="45729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0073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828800"/>
          </a:xfrm>
        </p:spPr>
        <p:txBody>
          <a:bodyPr/>
          <a:lstStyle/>
          <a:p>
            <a:r>
              <a:rPr lang="en-US" altLang="en-US" smtClean="0"/>
              <a:t>Wide bandpass reveals mosaicity</a:t>
            </a:r>
            <a:br>
              <a:rPr lang="en-US" altLang="en-US" smtClean="0"/>
            </a:br>
            <a:r>
              <a:rPr lang="en-US" altLang="en-US" smtClean="0"/>
              <a:t>from a still</a:t>
            </a:r>
          </a:p>
        </p:txBody>
      </p:sp>
      <p:pic>
        <p:nvPicPr>
          <p:cNvPr id="19459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4"/>
          <a:stretch>
            <a:fillRect/>
          </a:stretch>
        </p:blipFill>
        <p:spPr bwMode="auto">
          <a:xfrm>
            <a:off x="4648200" y="1905000"/>
            <a:ext cx="4200525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546"/>
          <a:stretch>
            <a:fillRect/>
          </a:stretch>
        </p:blipFill>
        <p:spPr bwMode="auto">
          <a:xfrm>
            <a:off x="304800" y="1905000"/>
            <a:ext cx="4200525" cy="278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Rectangle 3"/>
          <p:cNvSpPr>
            <a:spLocks noChangeArrowheads="1"/>
          </p:cNvSpPr>
          <p:nvPr/>
        </p:nvSpPr>
        <p:spPr bwMode="auto">
          <a:xfrm>
            <a:off x="0" y="5934075"/>
            <a:ext cx="91440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>
                <a:latin typeface="Arial" pitchFamily="34" charset="0"/>
              </a:rPr>
              <a:t>Snell EH, Weisgerber S, Helliwell JR, Holzer K &amp; Schroer K (1995)."Improvements in lysozyme protein crystal perfection through microgravity growth", </a:t>
            </a:r>
            <a:r>
              <a:rPr lang="en-US" altLang="en-US" i="1">
                <a:latin typeface="Arial" pitchFamily="34" charset="0"/>
              </a:rPr>
              <a:t>Acta crystallographica. Section D, Biological crystallography</a:t>
            </a:r>
            <a:r>
              <a:rPr lang="en-US" altLang="en-US">
                <a:latin typeface="Arial" pitchFamily="34" charset="0"/>
              </a:rPr>
              <a:t> </a:t>
            </a:r>
            <a:r>
              <a:rPr lang="en-US" altLang="en-US" b="1">
                <a:latin typeface="Arial" pitchFamily="34" charset="0"/>
              </a:rPr>
              <a:t>51</a:t>
            </a:r>
            <a:r>
              <a:rPr lang="en-US" altLang="en-US">
                <a:latin typeface="Arial" pitchFamily="34" charset="0"/>
              </a:rPr>
              <a:t>, 1099-1102. </a:t>
            </a:r>
          </a:p>
        </p:txBody>
      </p:sp>
      <p:pic>
        <p:nvPicPr>
          <p:cNvPr id="1946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953000"/>
            <a:ext cx="42195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3" name="TextBox 4"/>
          <p:cNvSpPr txBox="1">
            <a:spLocks noChangeArrowheads="1"/>
          </p:cNvSpPr>
          <p:nvPr/>
        </p:nvSpPr>
        <p:spPr bwMode="auto">
          <a:xfrm>
            <a:off x="304800" y="4114800"/>
            <a:ext cx="221297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low mosaic</a:t>
            </a:r>
          </a:p>
        </p:txBody>
      </p:sp>
      <p:sp>
        <p:nvSpPr>
          <p:cNvPr id="19464" name="TextBox 8"/>
          <p:cNvSpPr txBox="1">
            <a:spLocks noChangeArrowheads="1"/>
          </p:cNvSpPr>
          <p:nvPr/>
        </p:nvSpPr>
        <p:spPr bwMode="auto">
          <a:xfrm>
            <a:off x="4648200" y="4114800"/>
            <a:ext cx="2371725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altLang="en-US" sz="3200">
                <a:solidFill>
                  <a:schemeClr val="bg1"/>
                </a:solidFill>
                <a:latin typeface="Arial" pitchFamily="34" charset="0"/>
              </a:rPr>
              <a:t>high mosaic</a:t>
            </a:r>
          </a:p>
        </p:txBody>
      </p:sp>
      <p:sp>
        <p:nvSpPr>
          <p:cNvPr id="19465" name="TextBox 5"/>
          <p:cNvSpPr txBox="1">
            <a:spLocks noChangeArrowheads="1"/>
          </p:cNvSpPr>
          <p:nvPr/>
        </p:nvSpPr>
        <p:spPr bwMode="auto">
          <a:xfrm>
            <a:off x="4876800" y="5105400"/>
            <a:ext cx="32718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l-GR" altLang="en-US" sz="2800">
                <a:latin typeface="Arial" pitchFamily="34" charset="0"/>
              </a:rPr>
              <a:t>Δ</a:t>
            </a:r>
            <a:r>
              <a:rPr lang="en-US" altLang="en-US" sz="2800" baseline="-25000">
                <a:latin typeface="Arial" pitchFamily="34" charset="0"/>
              </a:rPr>
              <a:t>radial</a:t>
            </a:r>
            <a:r>
              <a:rPr lang="en-US" altLang="en-US" sz="2800">
                <a:latin typeface="Arial" pitchFamily="34" charset="0"/>
              </a:rPr>
              <a:t> = 2</a:t>
            </a:r>
            <a:r>
              <a:rPr lang="el-GR" altLang="en-US" sz="2800">
                <a:solidFill>
                  <a:srgbClr val="C00000"/>
                </a:solidFill>
                <a:latin typeface="Arial" pitchFamily="34" charset="0"/>
              </a:rPr>
              <a:t>η</a:t>
            </a:r>
            <a:r>
              <a:rPr lang="en-US" altLang="en-US" sz="2800">
                <a:latin typeface="Arial" pitchFamily="34" charset="0"/>
              </a:rPr>
              <a:t>D/cos</a:t>
            </a:r>
            <a:r>
              <a:rPr lang="en-US" altLang="en-US" sz="2800" baseline="30000">
                <a:latin typeface="Arial" pitchFamily="34" charset="0"/>
              </a:rPr>
              <a:t>2</a:t>
            </a:r>
            <a:r>
              <a:rPr lang="en-US" altLang="en-US" sz="2800">
                <a:latin typeface="Arial" pitchFamily="34" charset="0"/>
              </a:rPr>
              <a:t>2</a:t>
            </a:r>
            <a:r>
              <a:rPr lang="el-GR" altLang="en-US" sz="2800">
                <a:latin typeface="Arial" pitchFamily="34" charset="0"/>
              </a:rPr>
              <a:t>θ</a:t>
            </a:r>
            <a:endParaRPr lang="en-US" altLang="en-US" sz="280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82575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" name="Chart 33"/>
          <p:cNvGraphicFramePr/>
          <p:nvPr>
            <p:extLst>
              <p:ext uri="{D42A27DB-BD31-4B8C-83A1-F6EECF244321}">
                <p14:modId xmlns:p14="http://schemas.microsoft.com/office/powerpoint/2010/main" val="3475983843"/>
              </p:ext>
            </p:extLst>
          </p:nvPr>
        </p:nvGraphicFramePr>
        <p:xfrm>
          <a:off x="2428881" y="696686"/>
          <a:ext cx="6604000" cy="316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"/>
            <a:ext cx="9144000" cy="762000"/>
          </a:xfrm>
        </p:spPr>
        <p:txBody>
          <a:bodyPr/>
          <a:lstStyle/>
          <a:p>
            <a:r>
              <a:rPr lang="en-US" sz="2800" dirty="0" smtClean="0"/>
              <a:t>Narrow bandpass does not improve anomalous signal</a:t>
            </a:r>
            <a:endParaRPr lang="en-US" sz="2800" dirty="0"/>
          </a:p>
        </p:txBody>
      </p:sp>
      <p:sp>
        <p:nvSpPr>
          <p:cNvPr id="89" name="Oval 88"/>
          <p:cNvSpPr/>
          <p:nvPr/>
        </p:nvSpPr>
        <p:spPr>
          <a:xfrm>
            <a:off x="-1757363" y="2850669"/>
            <a:ext cx="5000625" cy="5000625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  <a:ln w="50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0" name="Parallelogram 89"/>
          <p:cNvSpPr/>
          <p:nvPr/>
        </p:nvSpPr>
        <p:spPr>
          <a:xfrm rot="20718242">
            <a:off x="3752056" y="4927460"/>
            <a:ext cx="449943" cy="478971"/>
          </a:xfrm>
          <a:prstGeom prst="parallelogram">
            <a:avLst>
              <a:gd name="adj" fmla="val 2822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1092994" y="4822344"/>
            <a:ext cx="4090987" cy="91440"/>
          </a:xfrm>
          <a:prstGeom prst="rect">
            <a:avLst/>
          </a:prstGeom>
          <a:solidFill>
            <a:srgbClr val="18BCB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2" name="Parallelogram 91"/>
          <p:cNvSpPr/>
          <p:nvPr/>
        </p:nvSpPr>
        <p:spPr>
          <a:xfrm rot="20718242">
            <a:off x="4865310" y="4345502"/>
            <a:ext cx="619656" cy="1063477"/>
          </a:xfrm>
          <a:prstGeom prst="parallelogram">
            <a:avLst>
              <a:gd name="adj" fmla="val 4681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172075" y="4822344"/>
            <a:ext cx="1276350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4" name="Rectangle 93"/>
          <p:cNvSpPr/>
          <p:nvPr/>
        </p:nvSpPr>
        <p:spPr>
          <a:xfrm rot="18240000">
            <a:off x="559229" y="5033619"/>
            <a:ext cx="746537" cy="91440"/>
          </a:xfrm>
          <a:prstGeom prst="rect">
            <a:avLst/>
          </a:prstGeom>
          <a:solidFill>
            <a:srgbClr val="18BCB8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5" name="Rectangle 94"/>
          <p:cNvSpPr/>
          <p:nvPr/>
        </p:nvSpPr>
        <p:spPr>
          <a:xfrm>
            <a:off x="-366504" y="5247643"/>
            <a:ext cx="1459498" cy="91440"/>
          </a:xfrm>
          <a:prstGeom prst="rect">
            <a:avLst/>
          </a:prstGeom>
          <a:gradFill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5400000" scaled="0"/>
          </a:gra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6" name="Parallelogram 95"/>
          <p:cNvSpPr/>
          <p:nvPr/>
        </p:nvSpPr>
        <p:spPr>
          <a:xfrm rot="20718242">
            <a:off x="3759200" y="4329764"/>
            <a:ext cx="449943" cy="478971"/>
          </a:xfrm>
          <a:prstGeom prst="parallelogram">
            <a:avLst>
              <a:gd name="adj" fmla="val 28226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3468915" y="5529915"/>
            <a:ext cx="13773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vertical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divergence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>
                <a:solidFill>
                  <a:prstClr val="black"/>
                </a:solidFill>
                <a:latin typeface="Arial" pitchFamily="34" charset="0"/>
              </a:rPr>
              <a:t>(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240 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</a:rPr>
              <a:t>μ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Rad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)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6016171" y="5595229"/>
            <a:ext cx="9589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100 </a:t>
            </a:r>
            <a:r>
              <a:rPr lang="el-GR" dirty="0">
                <a:solidFill>
                  <a:prstClr val="black"/>
                </a:solidFill>
                <a:latin typeface="Arial" pitchFamily="34" charset="0"/>
              </a:rPr>
              <a:t>μ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m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pinhole</a:t>
            </a:r>
          </a:p>
        </p:txBody>
      </p:sp>
      <p:sp>
        <p:nvSpPr>
          <p:cNvPr id="99" name="Parallelogram 98"/>
          <p:cNvSpPr/>
          <p:nvPr/>
        </p:nvSpPr>
        <p:spPr>
          <a:xfrm rot="20718242">
            <a:off x="6135310" y="4338245"/>
            <a:ext cx="619656" cy="1063477"/>
          </a:xfrm>
          <a:prstGeom prst="parallelogram">
            <a:avLst>
              <a:gd name="adj" fmla="val 46814"/>
            </a:avLst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0" name="Rectangle 99"/>
          <p:cNvSpPr/>
          <p:nvPr/>
        </p:nvSpPr>
        <p:spPr>
          <a:xfrm>
            <a:off x="6448425" y="4822344"/>
            <a:ext cx="1843087" cy="91440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101" name="Rectangle 100"/>
          <p:cNvSpPr/>
          <p:nvPr/>
        </p:nvSpPr>
        <p:spPr>
          <a:xfrm rot="-1680000">
            <a:off x="561438" y="5243859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Si(333)</a:t>
            </a:r>
          </a:p>
        </p:txBody>
      </p:sp>
      <p:sp>
        <p:nvSpPr>
          <p:cNvPr id="102" name="Rectangle 101"/>
          <p:cNvSpPr/>
          <p:nvPr/>
        </p:nvSpPr>
        <p:spPr>
          <a:xfrm rot="-1680000">
            <a:off x="426159" y="4047565"/>
            <a:ext cx="914400" cy="9144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  <a:latin typeface="Arial" panose="020B0604020202020204" pitchFamily="34" charset="0"/>
              </a:rPr>
              <a:t>Si(333)</a:t>
            </a:r>
          </a:p>
        </p:txBody>
      </p:sp>
      <p:sp>
        <p:nvSpPr>
          <p:cNvPr id="103" name="TextBox 102"/>
          <p:cNvSpPr txBox="1"/>
          <p:nvPr/>
        </p:nvSpPr>
        <p:spPr>
          <a:xfrm>
            <a:off x="4709888" y="5609743"/>
            <a:ext cx="102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Al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absorber</a:t>
            </a:r>
          </a:p>
        </p:txBody>
      </p:sp>
      <p:pic>
        <p:nvPicPr>
          <p:cNvPr id="78850" name="Picture 2" descr="http://www.rcsb.org/pdb/images/1rb5_bio_r_500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400" r="97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303861" y="3831771"/>
            <a:ext cx="2360385" cy="2360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8084456" y="618308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1rb5</a:t>
            </a:r>
          </a:p>
        </p:txBody>
      </p:sp>
      <p:sp>
        <p:nvSpPr>
          <p:cNvPr id="4" name="TextBox 3"/>
          <p:cNvSpPr txBox="1"/>
          <p:nvPr/>
        </p:nvSpPr>
        <p:spPr>
          <a:xfrm rot="16200000">
            <a:off x="1786596" y="1772530"/>
            <a:ext cx="1383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 err="1">
                <a:solidFill>
                  <a:prstClr val="black"/>
                </a:solidFill>
                <a:latin typeface="Arial" pitchFamily="34" charset="0"/>
              </a:rPr>
              <a:t>h</a:t>
            </a:r>
            <a:r>
              <a:rPr lang="en-US" dirty="0" err="1">
                <a:solidFill>
                  <a:prstClr val="black"/>
                </a:solidFill>
                <a:latin typeface="Arial" pitchFamily="34" charset="0"/>
              </a:rPr>
              <a:t>,k,l</a:t>
            </a:r>
            <a:r>
              <a:rPr lang="en-US" dirty="0">
                <a:solidFill>
                  <a:prstClr val="black"/>
                </a:solidFill>
                <a:latin typeface="Arial" pitchFamily="34" charset="0"/>
              </a:rPr>
              <a:t> = 5,5,0</a:t>
            </a:r>
            <a:endParaRPr lang="en-US" dirty="0">
              <a:solidFill>
                <a:prstClr val="black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181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Multiplicity required to phase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7354"/>
          </a:xfrm>
        </p:spPr>
        <p:txBody>
          <a:bodyPr>
            <a:normAutofit lnSpcReduction="10000"/>
          </a:bodyPr>
          <a:lstStyle/>
          <a:p>
            <a:r>
              <a:rPr lang="en-US" sz="4000" dirty="0" smtClean="0"/>
              <a:t>Monte Carlo</a:t>
            </a:r>
          </a:p>
          <a:p>
            <a:pPr lvl="1"/>
            <a:r>
              <a:rPr lang="en-US" sz="3600" dirty="0" smtClean="0"/>
              <a:t> 100% /</a:t>
            </a:r>
            <a:r>
              <a:rPr lang="en-US" sz="3600" dirty="0" err="1" smtClean="0"/>
              <a:t>obs</a:t>
            </a:r>
            <a:r>
              <a:rPr lang="en-US" sz="3600" dirty="0"/>
              <a:t>	</a:t>
            </a:r>
            <a:r>
              <a:rPr lang="en-US" sz="3600" dirty="0" smtClean="0"/>
              <a:t>→  10,000 fold</a:t>
            </a:r>
            <a:endParaRPr lang="en-US" sz="3600" dirty="0"/>
          </a:p>
          <a:p>
            <a:r>
              <a:rPr lang="en-US" sz="4000" dirty="0" err="1" smtClean="0"/>
              <a:t>nXDS</a:t>
            </a:r>
            <a:endParaRPr lang="en-US" sz="4000" dirty="0" smtClean="0"/>
          </a:p>
          <a:p>
            <a:pPr lvl="1"/>
            <a:r>
              <a:rPr lang="en-US" sz="3600" dirty="0" smtClean="0"/>
              <a:t> 25% /</a:t>
            </a:r>
            <a:r>
              <a:rPr lang="en-US" sz="3600" dirty="0" err="1" smtClean="0"/>
              <a:t>obs</a:t>
            </a:r>
            <a:r>
              <a:rPr lang="en-US" sz="3600" dirty="0" smtClean="0"/>
              <a:t>	</a:t>
            </a:r>
            <a:r>
              <a:rPr lang="en-US" sz="3600" dirty="0" smtClean="0"/>
              <a:t>→  625 fold</a:t>
            </a:r>
            <a:endParaRPr lang="en-US" sz="3600" dirty="0"/>
          </a:p>
          <a:p>
            <a:r>
              <a:rPr lang="en-US" sz="4000" dirty="0" smtClean="0"/>
              <a:t>Synchrotron</a:t>
            </a:r>
          </a:p>
          <a:p>
            <a:pPr lvl="1"/>
            <a:r>
              <a:rPr lang="en-US" sz="3600" dirty="0" smtClean="0"/>
              <a:t> 3% /</a:t>
            </a:r>
            <a:r>
              <a:rPr lang="en-US" sz="3600" dirty="0" err="1" smtClean="0"/>
              <a:t>obs</a:t>
            </a:r>
            <a:r>
              <a:rPr lang="en-US" sz="3600" dirty="0" smtClean="0"/>
              <a:t>		</a:t>
            </a:r>
            <a:r>
              <a:rPr lang="en-US" sz="3600" dirty="0" smtClean="0"/>
              <a:t>→  9 fold</a:t>
            </a:r>
          </a:p>
          <a:p>
            <a:pPr marL="457200" lvl="1" indent="0" algn="ctr">
              <a:buNone/>
            </a:pPr>
            <a:endParaRPr lang="en-US" sz="3200" dirty="0" smtClean="0"/>
          </a:p>
          <a:p>
            <a:pPr marL="457200" lvl="1" indent="0" algn="ctr">
              <a:buNone/>
            </a:pPr>
            <a:r>
              <a:rPr lang="en-US" sz="3200" dirty="0" smtClean="0"/>
              <a:t>Assuming </a:t>
            </a:r>
            <a:r>
              <a:rPr lang="el-GR" sz="3200" dirty="0" smtClean="0"/>
              <a:t>Δ</a:t>
            </a:r>
            <a:r>
              <a:rPr lang="en-US" sz="3200" dirty="0" smtClean="0"/>
              <a:t>F/F ~ 1%</a:t>
            </a:r>
            <a:endParaRPr lang="en-US" sz="3200" dirty="0" smtClean="0"/>
          </a:p>
        </p:txBody>
      </p:sp>
      <p:sp>
        <p:nvSpPr>
          <p:cNvPr id="4" name="TextBox 3"/>
          <p:cNvSpPr txBox="1"/>
          <p:nvPr/>
        </p:nvSpPr>
        <p:spPr>
          <a:xfrm>
            <a:off x="6226990" y="4336472"/>
            <a:ext cx="277992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Beam time:</a:t>
            </a:r>
          </a:p>
          <a:p>
            <a:pPr algn="ctr"/>
            <a:r>
              <a:rPr lang="en-US" sz="4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$2/s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890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4704361"/>
              </p:ext>
            </p:extLst>
          </p:nvPr>
        </p:nvGraphicFramePr>
        <p:xfrm>
          <a:off x="260350" y="214313"/>
          <a:ext cx="8680450" cy="6378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8" name="Chart" r:id="rId3" imgW="7115101" imgH="5229153" progId="MSGraph.Chart.8">
                  <p:embed followColorScheme="full"/>
                </p:oleObj>
              </mc:Choice>
              <mc:Fallback>
                <p:oleObj name="Chart" r:id="rId3" imgW="7115101" imgH="522915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0350" y="214313"/>
                        <a:ext cx="8680450" cy="6378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895600" y="5867400"/>
            <a:ext cx="3518913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Photon Energy (eV)</a:t>
            </a:r>
            <a:endParaRPr lang="en-US" altLang="en-US" sz="28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495778" y="3147444"/>
            <a:ext cx="3860351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</a:rPr>
              <a:t>Anomalous f” (electrons)</a:t>
            </a:r>
            <a:endParaRPr lang="en-US" altLang="en-US" sz="2400" b="1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463800" y="76200"/>
            <a:ext cx="19639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000000"/>
                </a:solidFill>
                <a:cs typeface="Arial" panose="020B0604020202020204" pitchFamily="34" charset="0"/>
              </a:rPr>
              <a:t>2472.7   2473.5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3238500" y="469900"/>
            <a:ext cx="0" cy="3683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3619500" y="444500"/>
            <a:ext cx="0" cy="1358900"/>
          </a:xfrm>
          <a:prstGeom prst="straightConnector1">
            <a:avLst/>
          </a:prstGeom>
          <a:ln w="2857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2514600" y="6488668"/>
            <a:ext cx="66294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solidFill>
                  <a:srgbClr val="000000"/>
                </a:solidFill>
              </a:rPr>
              <a:t>Bohic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>
                <a:solidFill>
                  <a:srgbClr val="000000"/>
                </a:solidFill>
              </a:rPr>
              <a:t>et al. </a:t>
            </a:r>
            <a:r>
              <a:rPr lang="en-US" i="1" dirty="0">
                <a:solidFill>
                  <a:srgbClr val="000000"/>
                </a:solidFill>
              </a:rPr>
              <a:t>Anal. Chem. </a:t>
            </a:r>
            <a:r>
              <a:rPr lang="en-US" dirty="0">
                <a:solidFill>
                  <a:srgbClr val="000000"/>
                </a:solidFill>
              </a:rPr>
              <a:t>2008</a:t>
            </a:r>
            <a:r>
              <a:rPr lang="en-US" dirty="0">
                <a:solidFill>
                  <a:srgbClr val="000000"/>
                </a:solidFill>
              </a:rPr>
              <a:t>; </a:t>
            </a:r>
            <a:r>
              <a:rPr lang="en-US" b="1" dirty="0">
                <a:solidFill>
                  <a:srgbClr val="000000"/>
                </a:solidFill>
              </a:rPr>
              <a:t>80</a:t>
            </a:r>
            <a:r>
              <a:rPr lang="en-US" dirty="0">
                <a:solidFill>
                  <a:srgbClr val="000000"/>
                </a:solidFill>
              </a:rPr>
              <a:t>(24</a:t>
            </a:r>
            <a:r>
              <a:rPr lang="en-US" dirty="0">
                <a:solidFill>
                  <a:srgbClr val="000000"/>
                </a:solidFill>
              </a:rPr>
              <a:t>):</a:t>
            </a:r>
            <a:r>
              <a:rPr lang="en-US" dirty="0">
                <a:solidFill>
                  <a:srgbClr val="000000"/>
                </a:solidFill>
              </a:rPr>
              <a:t>9557. </a:t>
            </a:r>
            <a:r>
              <a:rPr lang="en-US" dirty="0" err="1">
                <a:solidFill>
                  <a:srgbClr val="000000"/>
                </a:solidFill>
              </a:rPr>
              <a:t>doi</a:t>
            </a:r>
            <a:r>
              <a:rPr lang="en-US" dirty="0">
                <a:solidFill>
                  <a:srgbClr val="000000"/>
                </a:solidFill>
              </a:rPr>
              <a:t>: 10.1021/ac801817k</a:t>
            </a:r>
          </a:p>
        </p:txBody>
      </p:sp>
    </p:spTree>
    <p:extLst>
      <p:ext uri="{BB962C8B-B14F-4D97-AF65-F5344CB8AC3E}">
        <p14:creationId xmlns:p14="http://schemas.microsoft.com/office/powerpoint/2010/main" val="287013149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>
            <a:off x="-217714" y="2400175"/>
            <a:ext cx="4620081" cy="1363385"/>
            <a:chOff x="-217714" y="2400175"/>
            <a:chExt cx="4620081" cy="1363385"/>
          </a:xfrm>
        </p:grpSpPr>
        <p:sp>
          <p:nvSpPr>
            <p:cNvPr id="13" name="Rectangle 12"/>
            <p:cNvSpPr/>
            <p:nvPr/>
          </p:nvSpPr>
          <p:spPr>
            <a:xfrm>
              <a:off x="-217714" y="2663926"/>
              <a:ext cx="4424818" cy="785813"/>
            </a:xfrm>
            <a:prstGeom prst="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4" name="Explosion 2 13"/>
            <p:cNvSpPr/>
            <p:nvPr/>
          </p:nvSpPr>
          <p:spPr>
            <a:xfrm>
              <a:off x="3676877" y="2400175"/>
              <a:ext cx="725490" cy="1363385"/>
            </a:xfrm>
            <a:prstGeom prst="irregularSeal2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S-MAD Sample size Dilemma</a:t>
            </a:r>
            <a:endParaRPr lang="en-US" dirty="0"/>
          </a:p>
        </p:txBody>
      </p:sp>
      <p:grpSp>
        <p:nvGrpSpPr>
          <p:cNvPr id="28" name="Group 27"/>
          <p:cNvGrpSpPr/>
          <p:nvPr/>
        </p:nvGrpSpPr>
        <p:grpSpPr>
          <a:xfrm>
            <a:off x="3967654" y="2422576"/>
            <a:ext cx="1344350" cy="1406525"/>
            <a:chOff x="3967654" y="2422576"/>
            <a:chExt cx="1344350" cy="1406525"/>
          </a:xfrm>
        </p:grpSpPr>
        <p:sp>
          <p:nvSpPr>
            <p:cNvPr id="4" name="Freeform 3"/>
            <p:cNvSpPr>
              <a:spLocks/>
            </p:cNvSpPr>
            <p:nvPr/>
          </p:nvSpPr>
          <p:spPr bwMode="auto">
            <a:xfrm>
              <a:off x="3967654" y="24305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6" name="Line 7"/>
            <p:cNvSpPr>
              <a:spLocks noChangeShapeType="1"/>
            </p:cNvSpPr>
            <p:nvPr/>
          </p:nvSpPr>
          <p:spPr bwMode="auto">
            <a:xfrm flipV="1">
              <a:off x="4092804" y="26718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" name="Line 8"/>
            <p:cNvSpPr>
              <a:spLocks noChangeShapeType="1"/>
            </p:cNvSpPr>
            <p:nvPr/>
          </p:nvSpPr>
          <p:spPr bwMode="auto">
            <a:xfrm flipV="1">
              <a:off x="4802417" y="27289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8" name="Line 9"/>
            <p:cNvSpPr>
              <a:spLocks noChangeShapeType="1"/>
            </p:cNvSpPr>
            <p:nvPr/>
          </p:nvSpPr>
          <p:spPr bwMode="auto">
            <a:xfrm flipV="1">
              <a:off x="5121504" y="26892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9" name="Freeform 10"/>
            <p:cNvSpPr>
              <a:spLocks/>
            </p:cNvSpPr>
            <p:nvPr/>
          </p:nvSpPr>
          <p:spPr bwMode="auto">
            <a:xfrm>
              <a:off x="4207104" y="25845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0" name="Freeform 11"/>
            <p:cNvSpPr>
              <a:spLocks/>
            </p:cNvSpPr>
            <p:nvPr/>
          </p:nvSpPr>
          <p:spPr bwMode="auto">
            <a:xfrm>
              <a:off x="4400779" y="26114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1" name="Freeform 12"/>
            <p:cNvSpPr>
              <a:spLocks/>
            </p:cNvSpPr>
            <p:nvPr/>
          </p:nvSpPr>
          <p:spPr bwMode="auto">
            <a:xfrm>
              <a:off x="5023079" y="26178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2" name="Freeform 13"/>
            <p:cNvSpPr>
              <a:spLocks/>
            </p:cNvSpPr>
            <p:nvPr/>
          </p:nvSpPr>
          <p:spPr bwMode="auto">
            <a:xfrm>
              <a:off x="4200754" y="24225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-174544" y="5311119"/>
            <a:ext cx="9710057" cy="21716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4410534" y="5287748"/>
            <a:ext cx="282313" cy="280988"/>
            <a:chOff x="4120054" y="2574976"/>
            <a:chExt cx="1344350" cy="1406525"/>
          </a:xfrm>
        </p:grpSpPr>
        <p:sp>
          <p:nvSpPr>
            <p:cNvPr id="16" name="Freeform 15"/>
            <p:cNvSpPr>
              <a:spLocks/>
            </p:cNvSpPr>
            <p:nvPr/>
          </p:nvSpPr>
          <p:spPr bwMode="auto">
            <a:xfrm>
              <a:off x="4120054" y="2582913"/>
              <a:ext cx="1341176" cy="1393774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connsiteX0" fmla="*/ 0 w 10000"/>
                <a:gd name="connsiteY0" fmla="*/ 10000 h 10000"/>
                <a:gd name="connsiteX1" fmla="*/ 2418 w 10000"/>
                <a:gd name="connsiteY1" fmla="*/ 1151 h 10000"/>
                <a:gd name="connsiteX2" fmla="*/ 2810 w 10000"/>
                <a:gd name="connsiteY2" fmla="*/ 896 h 10000"/>
                <a:gd name="connsiteX3" fmla="*/ 3442 w 10000"/>
                <a:gd name="connsiteY3" fmla="*/ 576 h 10000"/>
                <a:gd name="connsiteX4" fmla="*/ 4205 w 10000"/>
                <a:gd name="connsiteY4" fmla="*/ 277 h 10000"/>
                <a:gd name="connsiteX5" fmla="*/ 5076 w 10000"/>
                <a:gd name="connsiteY5" fmla="*/ 85 h 10000"/>
                <a:gd name="connsiteX6" fmla="*/ 5991 w 10000"/>
                <a:gd name="connsiteY6" fmla="*/ 0 h 10000"/>
                <a:gd name="connsiteX7" fmla="*/ 7081 w 10000"/>
                <a:gd name="connsiteY7" fmla="*/ 21 h 10000"/>
                <a:gd name="connsiteX8" fmla="*/ 7908 w 10000"/>
                <a:gd name="connsiteY8" fmla="*/ 128 h 10000"/>
                <a:gd name="connsiteX9" fmla="*/ 8584 w 10000"/>
                <a:gd name="connsiteY9" fmla="*/ 320 h 10000"/>
                <a:gd name="connsiteX10" fmla="*/ 8976 w 10000"/>
                <a:gd name="connsiteY10" fmla="*/ 597 h 10000"/>
                <a:gd name="connsiteX11" fmla="*/ 9390 w 10000"/>
                <a:gd name="connsiteY11" fmla="*/ 938 h 10000"/>
                <a:gd name="connsiteX12" fmla="*/ 9695 w 10000"/>
                <a:gd name="connsiteY12" fmla="*/ 1343 h 10000"/>
                <a:gd name="connsiteX13" fmla="*/ 10000 w 10000"/>
                <a:gd name="connsiteY13" fmla="*/ 1748 h 10000"/>
                <a:gd name="connsiteX14" fmla="*/ 8693 w 10000"/>
                <a:gd name="connsiteY14" fmla="*/ 6546 h 10000"/>
                <a:gd name="connsiteX15" fmla="*/ 7059 w 10000"/>
                <a:gd name="connsiteY15" fmla="*/ 7292 h 10000"/>
                <a:gd name="connsiteX16" fmla="*/ 5577 w 10000"/>
                <a:gd name="connsiteY16" fmla="*/ 7932 h 10000"/>
                <a:gd name="connsiteX17" fmla="*/ 3900 w 10000"/>
                <a:gd name="connsiteY17" fmla="*/ 8593 h 10000"/>
                <a:gd name="connsiteX18" fmla="*/ 1895 w 10000"/>
                <a:gd name="connsiteY18" fmla="*/ 9360 h 10000"/>
                <a:gd name="connsiteX19" fmla="*/ 0 w 10000"/>
                <a:gd name="connsiteY19" fmla="*/ 10000 h 10000"/>
                <a:gd name="connsiteX0" fmla="*/ 0 w 9203"/>
                <a:gd name="connsiteY0" fmla="*/ 7076 h 9360"/>
                <a:gd name="connsiteX1" fmla="*/ 1621 w 9203"/>
                <a:gd name="connsiteY1" fmla="*/ 1151 h 9360"/>
                <a:gd name="connsiteX2" fmla="*/ 2013 w 9203"/>
                <a:gd name="connsiteY2" fmla="*/ 896 h 9360"/>
                <a:gd name="connsiteX3" fmla="*/ 2645 w 9203"/>
                <a:gd name="connsiteY3" fmla="*/ 576 h 9360"/>
                <a:gd name="connsiteX4" fmla="*/ 3408 w 9203"/>
                <a:gd name="connsiteY4" fmla="*/ 277 h 9360"/>
                <a:gd name="connsiteX5" fmla="*/ 4279 w 9203"/>
                <a:gd name="connsiteY5" fmla="*/ 85 h 9360"/>
                <a:gd name="connsiteX6" fmla="*/ 5194 w 9203"/>
                <a:gd name="connsiteY6" fmla="*/ 0 h 9360"/>
                <a:gd name="connsiteX7" fmla="*/ 6284 w 9203"/>
                <a:gd name="connsiteY7" fmla="*/ 21 h 9360"/>
                <a:gd name="connsiteX8" fmla="*/ 7111 w 9203"/>
                <a:gd name="connsiteY8" fmla="*/ 128 h 9360"/>
                <a:gd name="connsiteX9" fmla="*/ 7787 w 9203"/>
                <a:gd name="connsiteY9" fmla="*/ 320 h 9360"/>
                <a:gd name="connsiteX10" fmla="*/ 8179 w 9203"/>
                <a:gd name="connsiteY10" fmla="*/ 597 h 9360"/>
                <a:gd name="connsiteX11" fmla="*/ 8593 w 9203"/>
                <a:gd name="connsiteY11" fmla="*/ 938 h 9360"/>
                <a:gd name="connsiteX12" fmla="*/ 8898 w 9203"/>
                <a:gd name="connsiteY12" fmla="*/ 1343 h 9360"/>
                <a:gd name="connsiteX13" fmla="*/ 9203 w 9203"/>
                <a:gd name="connsiteY13" fmla="*/ 1748 h 9360"/>
                <a:gd name="connsiteX14" fmla="*/ 7896 w 9203"/>
                <a:gd name="connsiteY14" fmla="*/ 6546 h 9360"/>
                <a:gd name="connsiteX15" fmla="*/ 6262 w 9203"/>
                <a:gd name="connsiteY15" fmla="*/ 7292 h 9360"/>
                <a:gd name="connsiteX16" fmla="*/ 4780 w 9203"/>
                <a:gd name="connsiteY16" fmla="*/ 7932 h 9360"/>
                <a:gd name="connsiteX17" fmla="*/ 3103 w 9203"/>
                <a:gd name="connsiteY17" fmla="*/ 8593 h 9360"/>
                <a:gd name="connsiteX18" fmla="*/ 1098 w 9203"/>
                <a:gd name="connsiteY18" fmla="*/ 9360 h 9360"/>
                <a:gd name="connsiteX19" fmla="*/ 0 w 9203"/>
                <a:gd name="connsiteY19" fmla="*/ 7076 h 93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203" h="9360">
                  <a:moveTo>
                    <a:pt x="0" y="7076"/>
                  </a:moveTo>
                  <a:lnTo>
                    <a:pt x="1621" y="1151"/>
                  </a:lnTo>
                  <a:lnTo>
                    <a:pt x="2013" y="896"/>
                  </a:lnTo>
                  <a:lnTo>
                    <a:pt x="2645" y="576"/>
                  </a:lnTo>
                  <a:lnTo>
                    <a:pt x="3408" y="277"/>
                  </a:lnTo>
                  <a:lnTo>
                    <a:pt x="4279" y="85"/>
                  </a:lnTo>
                  <a:lnTo>
                    <a:pt x="5194" y="0"/>
                  </a:lnTo>
                  <a:lnTo>
                    <a:pt x="6284" y="21"/>
                  </a:lnTo>
                  <a:lnTo>
                    <a:pt x="7111" y="128"/>
                  </a:lnTo>
                  <a:lnTo>
                    <a:pt x="7787" y="320"/>
                  </a:lnTo>
                  <a:lnTo>
                    <a:pt x="8179" y="597"/>
                  </a:lnTo>
                  <a:lnTo>
                    <a:pt x="8593" y="938"/>
                  </a:lnTo>
                  <a:lnTo>
                    <a:pt x="8898" y="1343"/>
                  </a:lnTo>
                  <a:lnTo>
                    <a:pt x="9203" y="1748"/>
                  </a:lnTo>
                  <a:lnTo>
                    <a:pt x="7896" y="6546"/>
                  </a:lnTo>
                  <a:lnTo>
                    <a:pt x="6262" y="7292"/>
                  </a:lnTo>
                  <a:lnTo>
                    <a:pt x="4780" y="7932"/>
                  </a:lnTo>
                  <a:lnTo>
                    <a:pt x="3103" y="8593"/>
                  </a:lnTo>
                  <a:lnTo>
                    <a:pt x="1098" y="9360"/>
                  </a:lnTo>
                  <a:lnTo>
                    <a:pt x="0" y="7076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7" name="Line 7"/>
            <p:cNvSpPr>
              <a:spLocks noChangeShapeType="1"/>
            </p:cNvSpPr>
            <p:nvPr/>
          </p:nvSpPr>
          <p:spPr bwMode="auto">
            <a:xfrm flipV="1">
              <a:off x="4245204" y="2824213"/>
              <a:ext cx="309563" cy="11572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8" name="Line 8"/>
            <p:cNvSpPr>
              <a:spLocks noChangeShapeType="1"/>
            </p:cNvSpPr>
            <p:nvPr/>
          </p:nvSpPr>
          <p:spPr bwMode="auto">
            <a:xfrm flipV="1">
              <a:off x="4954817" y="2881363"/>
              <a:ext cx="219075" cy="8191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19" name="Line 9"/>
            <p:cNvSpPr>
              <a:spLocks noChangeShapeType="1"/>
            </p:cNvSpPr>
            <p:nvPr/>
          </p:nvSpPr>
          <p:spPr bwMode="auto">
            <a:xfrm flipV="1">
              <a:off x="5273904" y="2841676"/>
              <a:ext cx="190500" cy="71437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0" name="Freeform 10"/>
            <p:cNvSpPr>
              <a:spLocks/>
            </p:cNvSpPr>
            <p:nvPr/>
          </p:nvSpPr>
          <p:spPr bwMode="auto">
            <a:xfrm>
              <a:off x="4359504" y="2736901"/>
              <a:ext cx="193675" cy="87312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1" name="Freeform 11"/>
            <p:cNvSpPr>
              <a:spLocks/>
            </p:cNvSpPr>
            <p:nvPr/>
          </p:nvSpPr>
          <p:spPr bwMode="auto">
            <a:xfrm>
              <a:off x="4553179" y="2763888"/>
              <a:ext cx="619125" cy="111125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2" name="Freeform 12"/>
            <p:cNvSpPr>
              <a:spLocks/>
            </p:cNvSpPr>
            <p:nvPr/>
          </p:nvSpPr>
          <p:spPr bwMode="auto">
            <a:xfrm>
              <a:off x="5175479" y="2770238"/>
              <a:ext cx="288925" cy="111125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3" name="Freeform 13"/>
            <p:cNvSpPr>
              <a:spLocks/>
            </p:cNvSpPr>
            <p:nvPr/>
          </p:nvSpPr>
          <p:spPr bwMode="auto">
            <a:xfrm>
              <a:off x="4353154" y="2574976"/>
              <a:ext cx="1108075" cy="265112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>
            <a:off x="4532594" y="4729318"/>
            <a:ext cx="795114" cy="554793"/>
          </a:xfrm>
          <a:custGeom>
            <a:avLst/>
            <a:gdLst>
              <a:gd name="connsiteX0" fmla="*/ 0 w 795114"/>
              <a:gd name="connsiteY0" fmla="*/ 554793 h 554793"/>
              <a:gd name="connsiteX1" fmla="*/ 254833 w 795114"/>
              <a:gd name="connsiteY1" fmla="*/ 464852 h 554793"/>
              <a:gd name="connsiteX2" fmla="*/ 269823 w 795114"/>
              <a:gd name="connsiteY2" fmla="*/ 210019 h 554793"/>
              <a:gd name="connsiteX3" fmla="*/ 434715 w 795114"/>
              <a:gd name="connsiteY3" fmla="*/ 165048 h 554793"/>
              <a:gd name="connsiteX4" fmla="*/ 539646 w 795114"/>
              <a:gd name="connsiteY4" fmla="*/ 75108 h 554793"/>
              <a:gd name="connsiteX5" fmla="*/ 389744 w 795114"/>
              <a:gd name="connsiteY5" fmla="*/ 157 h 554793"/>
              <a:gd name="connsiteX6" fmla="*/ 209862 w 795114"/>
              <a:gd name="connsiteY6" fmla="*/ 60117 h 554793"/>
              <a:gd name="connsiteX7" fmla="*/ 389744 w 795114"/>
              <a:gd name="connsiteY7" fmla="*/ 210019 h 554793"/>
              <a:gd name="connsiteX8" fmla="*/ 674558 w 795114"/>
              <a:gd name="connsiteY8" fmla="*/ 30137 h 554793"/>
              <a:gd name="connsiteX9" fmla="*/ 794479 w 795114"/>
              <a:gd name="connsiteY9" fmla="*/ 165048 h 554793"/>
              <a:gd name="connsiteX10" fmla="*/ 629587 w 795114"/>
              <a:gd name="connsiteY10" fmla="*/ 329940 h 5547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95114" h="554793">
                <a:moveTo>
                  <a:pt x="0" y="554793"/>
                </a:moveTo>
                <a:cubicBezTo>
                  <a:pt x="104931" y="538553"/>
                  <a:pt x="209863" y="522314"/>
                  <a:pt x="254833" y="464852"/>
                </a:cubicBezTo>
                <a:cubicBezTo>
                  <a:pt x="299803" y="407390"/>
                  <a:pt x="239843" y="259986"/>
                  <a:pt x="269823" y="210019"/>
                </a:cubicBezTo>
                <a:cubicBezTo>
                  <a:pt x="299803" y="160052"/>
                  <a:pt x="389745" y="187533"/>
                  <a:pt x="434715" y="165048"/>
                </a:cubicBezTo>
                <a:cubicBezTo>
                  <a:pt x="479685" y="142563"/>
                  <a:pt x="547141" y="102590"/>
                  <a:pt x="539646" y="75108"/>
                </a:cubicBezTo>
                <a:cubicBezTo>
                  <a:pt x="532151" y="47626"/>
                  <a:pt x="444708" y="2655"/>
                  <a:pt x="389744" y="157"/>
                </a:cubicBezTo>
                <a:cubicBezTo>
                  <a:pt x="334780" y="-2342"/>
                  <a:pt x="209862" y="25140"/>
                  <a:pt x="209862" y="60117"/>
                </a:cubicBezTo>
                <a:cubicBezTo>
                  <a:pt x="209862" y="95094"/>
                  <a:pt x="312295" y="215016"/>
                  <a:pt x="389744" y="210019"/>
                </a:cubicBezTo>
                <a:cubicBezTo>
                  <a:pt x="467193" y="205022"/>
                  <a:pt x="607102" y="37632"/>
                  <a:pt x="674558" y="30137"/>
                </a:cubicBezTo>
                <a:cubicBezTo>
                  <a:pt x="742014" y="22642"/>
                  <a:pt x="801974" y="115081"/>
                  <a:pt x="794479" y="165048"/>
                </a:cubicBezTo>
                <a:cubicBezTo>
                  <a:pt x="786984" y="215015"/>
                  <a:pt x="708285" y="272477"/>
                  <a:pt x="629587" y="329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4616970" y="4570215"/>
            <a:ext cx="884420" cy="631372"/>
          </a:xfrm>
          <a:custGeom>
            <a:avLst/>
            <a:gdLst>
              <a:gd name="connsiteX0" fmla="*/ 0 w 884420"/>
              <a:gd name="connsiteY0" fmla="*/ 631372 h 631372"/>
              <a:gd name="connsiteX1" fmla="*/ 59961 w 884420"/>
              <a:gd name="connsiteY1" fmla="*/ 526441 h 631372"/>
              <a:gd name="connsiteX2" fmla="*/ 359764 w 884420"/>
              <a:gd name="connsiteY2" fmla="*/ 541431 h 631372"/>
              <a:gd name="connsiteX3" fmla="*/ 449705 w 884420"/>
              <a:gd name="connsiteY3" fmla="*/ 451490 h 631372"/>
              <a:gd name="connsiteX4" fmla="*/ 299804 w 884420"/>
              <a:gd name="connsiteY4" fmla="*/ 181667 h 631372"/>
              <a:gd name="connsiteX5" fmla="*/ 389745 w 884420"/>
              <a:gd name="connsiteY5" fmla="*/ 1785 h 631372"/>
              <a:gd name="connsiteX6" fmla="*/ 569627 w 884420"/>
              <a:gd name="connsiteY6" fmla="*/ 106716 h 631372"/>
              <a:gd name="connsiteX7" fmla="*/ 509666 w 884420"/>
              <a:gd name="connsiteY7" fmla="*/ 376539 h 631372"/>
              <a:gd name="connsiteX8" fmla="*/ 884420 w 884420"/>
              <a:gd name="connsiteY8" fmla="*/ 421510 h 631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4420" h="631372">
                <a:moveTo>
                  <a:pt x="0" y="631372"/>
                </a:moveTo>
                <a:cubicBezTo>
                  <a:pt x="0" y="586401"/>
                  <a:pt x="0" y="541431"/>
                  <a:pt x="59961" y="526441"/>
                </a:cubicBezTo>
                <a:cubicBezTo>
                  <a:pt x="119922" y="511451"/>
                  <a:pt x="294807" y="553923"/>
                  <a:pt x="359764" y="541431"/>
                </a:cubicBezTo>
                <a:cubicBezTo>
                  <a:pt x="424721" y="528939"/>
                  <a:pt x="459698" y="511451"/>
                  <a:pt x="449705" y="451490"/>
                </a:cubicBezTo>
                <a:cubicBezTo>
                  <a:pt x="439712" y="391529"/>
                  <a:pt x="309797" y="256618"/>
                  <a:pt x="299804" y="181667"/>
                </a:cubicBezTo>
                <a:cubicBezTo>
                  <a:pt x="289811" y="106716"/>
                  <a:pt x="344775" y="14277"/>
                  <a:pt x="389745" y="1785"/>
                </a:cubicBezTo>
                <a:cubicBezTo>
                  <a:pt x="434716" y="-10707"/>
                  <a:pt x="549640" y="44257"/>
                  <a:pt x="569627" y="106716"/>
                </a:cubicBezTo>
                <a:cubicBezTo>
                  <a:pt x="589614" y="169175"/>
                  <a:pt x="457201" y="324073"/>
                  <a:pt x="509666" y="376539"/>
                </a:cubicBezTo>
                <a:cubicBezTo>
                  <a:pt x="562131" y="429005"/>
                  <a:pt x="723275" y="425257"/>
                  <a:pt x="884420" y="42151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040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5" grpId="0" animBg="1"/>
      <p:bldP spid="26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0850" name="Group 2"/>
          <p:cNvGrpSpPr>
            <a:grpSpLocks/>
          </p:cNvGrpSpPr>
          <p:nvPr/>
        </p:nvGrpSpPr>
        <p:grpSpPr bwMode="auto">
          <a:xfrm>
            <a:off x="2509838" y="-317500"/>
            <a:ext cx="10160000" cy="8002588"/>
            <a:chOff x="1581" y="-200"/>
            <a:chExt cx="6400" cy="5041"/>
          </a:xfrm>
        </p:grpSpPr>
        <p:sp>
          <p:nvSpPr>
            <p:cNvPr id="590851" name="Line 3"/>
            <p:cNvSpPr>
              <a:spLocks noChangeShapeType="1"/>
            </p:cNvSpPr>
            <p:nvPr/>
          </p:nvSpPr>
          <p:spPr bwMode="auto">
            <a:xfrm flipH="1">
              <a:off x="3285" y="2336"/>
              <a:ext cx="2142" cy="52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2" name="Rectangle 4"/>
            <p:cNvSpPr>
              <a:spLocks noChangeArrowheads="1"/>
            </p:cNvSpPr>
            <p:nvPr/>
          </p:nvSpPr>
          <p:spPr bwMode="auto">
            <a:xfrm rot="15584641">
              <a:off x="3513" y="2768"/>
              <a:ext cx="80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3" name="Line 5"/>
            <p:cNvSpPr>
              <a:spLocks noChangeShapeType="1"/>
            </p:cNvSpPr>
            <p:nvPr/>
          </p:nvSpPr>
          <p:spPr bwMode="auto">
            <a:xfrm flipH="1">
              <a:off x="2980" y="2330"/>
              <a:ext cx="2452" cy="1570"/>
            </a:xfrm>
            <a:prstGeom prst="line">
              <a:avLst/>
            </a:prstGeom>
            <a:noFill/>
            <a:ln w="38100">
              <a:solidFill>
                <a:srgbClr val="FFC269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4" name="Rectangle 6"/>
            <p:cNvSpPr>
              <a:spLocks noChangeArrowheads="1"/>
            </p:cNvSpPr>
            <p:nvPr/>
          </p:nvSpPr>
          <p:spPr bwMode="auto">
            <a:xfrm rot="281921">
              <a:off x="4630" y="2792"/>
              <a:ext cx="99" cy="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5" name="Rectangle 7"/>
            <p:cNvSpPr>
              <a:spLocks noChangeArrowheads="1"/>
            </p:cNvSpPr>
            <p:nvPr/>
          </p:nvSpPr>
          <p:spPr bwMode="auto">
            <a:xfrm>
              <a:off x="2844" y="73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6" name="Rectangle 8"/>
            <p:cNvSpPr>
              <a:spLocks noChangeArrowheads="1"/>
            </p:cNvSpPr>
            <p:nvPr/>
          </p:nvSpPr>
          <p:spPr bwMode="auto">
            <a:xfrm flipH="1" flipV="1">
              <a:off x="3374" y="3824"/>
              <a:ext cx="81" cy="7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7" name="Rectangle 9"/>
            <p:cNvSpPr>
              <a:spLocks noChangeArrowheads="1"/>
            </p:cNvSpPr>
            <p:nvPr/>
          </p:nvSpPr>
          <p:spPr bwMode="auto">
            <a:xfrm flipH="1" flipV="1">
              <a:off x="2840" y="3840"/>
              <a:ext cx="75" cy="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8" name="Oval 10"/>
            <p:cNvSpPr>
              <a:spLocks noChangeArrowheads="1"/>
            </p:cNvSpPr>
            <p:nvPr/>
          </p:nvSpPr>
          <p:spPr bwMode="auto">
            <a:xfrm flipH="1" flipV="1">
              <a:off x="2883" y="-200"/>
              <a:ext cx="5096" cy="5041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59" name="Rectangle 11"/>
            <p:cNvSpPr>
              <a:spLocks noChangeArrowheads="1"/>
            </p:cNvSpPr>
            <p:nvPr/>
          </p:nvSpPr>
          <p:spPr bwMode="auto">
            <a:xfrm rot="3799929" flipH="1" flipV="1">
              <a:off x="3846" y="3756"/>
              <a:ext cx="70" cy="6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0" name="Line 12"/>
            <p:cNvSpPr>
              <a:spLocks noChangeShapeType="1"/>
            </p:cNvSpPr>
            <p:nvPr/>
          </p:nvSpPr>
          <p:spPr bwMode="auto">
            <a:xfrm flipH="1" flipV="1">
              <a:off x="3519" y="2007"/>
              <a:ext cx="1915" cy="325"/>
            </a:xfrm>
            <a:prstGeom prst="line">
              <a:avLst/>
            </a:prstGeom>
            <a:noFill/>
            <a:ln w="19050">
              <a:solidFill>
                <a:srgbClr val="FFCC99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1" name="Rectangle 13"/>
            <p:cNvSpPr>
              <a:spLocks noChangeArrowheads="1"/>
            </p:cNvSpPr>
            <p:nvPr/>
          </p:nvSpPr>
          <p:spPr bwMode="auto">
            <a:xfrm rot="8724962" flipH="1" flipV="1">
              <a:off x="3268" y="3653"/>
              <a:ext cx="24" cy="10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2" name="Text Box 14"/>
            <p:cNvSpPr txBox="1">
              <a:spLocks noChangeArrowheads="1"/>
            </p:cNvSpPr>
            <p:nvPr/>
          </p:nvSpPr>
          <p:spPr bwMode="auto">
            <a:xfrm flipH="1">
              <a:off x="4056" y="986"/>
              <a:ext cx="116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Ewald sphere 2</a:t>
              </a:r>
            </a:p>
          </p:txBody>
        </p:sp>
        <p:sp>
          <p:nvSpPr>
            <p:cNvPr id="590863" name="Text Box 15"/>
            <p:cNvSpPr txBox="1">
              <a:spLocks noChangeArrowheads="1"/>
            </p:cNvSpPr>
            <p:nvPr/>
          </p:nvSpPr>
          <p:spPr bwMode="auto">
            <a:xfrm rot="-12762713" flipH="1" flipV="1">
              <a:off x="3577" y="2972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diffracted ray</a:t>
              </a:r>
            </a:p>
          </p:txBody>
        </p:sp>
        <p:sp>
          <p:nvSpPr>
            <p:cNvPr id="590864" name="Text Box 16"/>
            <p:cNvSpPr txBox="1">
              <a:spLocks noChangeArrowheads="1"/>
            </p:cNvSpPr>
            <p:nvPr/>
          </p:nvSpPr>
          <p:spPr bwMode="auto">
            <a:xfrm flipH="1">
              <a:off x="4442" y="298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65" name="Line 17"/>
            <p:cNvSpPr>
              <a:spLocks noChangeShapeType="1"/>
            </p:cNvSpPr>
            <p:nvPr/>
          </p:nvSpPr>
          <p:spPr bwMode="auto">
            <a:xfrm flipH="1">
              <a:off x="3250" y="2792"/>
              <a:ext cx="75" cy="20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6" name="Line 18"/>
            <p:cNvSpPr>
              <a:spLocks noChangeShapeType="1"/>
            </p:cNvSpPr>
            <p:nvPr/>
          </p:nvSpPr>
          <p:spPr bwMode="auto">
            <a:xfrm>
              <a:off x="3324" y="2792"/>
              <a:ext cx="34" cy="45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7" name="Arc 19"/>
            <p:cNvSpPr>
              <a:spLocks/>
            </p:cNvSpPr>
            <p:nvPr/>
          </p:nvSpPr>
          <p:spPr bwMode="auto">
            <a:xfrm flipH="1" flipV="1">
              <a:off x="4927" y="2332"/>
              <a:ext cx="507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8" name="Rectangle 20"/>
            <p:cNvSpPr>
              <a:spLocks noChangeArrowheads="1"/>
            </p:cNvSpPr>
            <p:nvPr/>
          </p:nvSpPr>
          <p:spPr bwMode="auto">
            <a:xfrm rot="8724962" flipH="1" flipV="1">
              <a:off x="3299" y="3672"/>
              <a:ext cx="25" cy="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69" name="Oval 21"/>
            <p:cNvSpPr>
              <a:spLocks noChangeArrowheads="1"/>
            </p:cNvSpPr>
            <p:nvPr/>
          </p:nvSpPr>
          <p:spPr bwMode="auto">
            <a:xfrm flipH="1" flipV="1">
              <a:off x="3519" y="-200"/>
              <a:ext cx="3823" cy="5041"/>
            </a:xfrm>
            <a:prstGeom prst="ellipse">
              <a:avLst/>
            </a:prstGeom>
            <a:noFill/>
            <a:ln w="25400">
              <a:solidFill>
                <a:srgbClr val="EAEAEA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0" name="Rectangle 22"/>
            <p:cNvSpPr>
              <a:spLocks noChangeArrowheads="1"/>
            </p:cNvSpPr>
            <p:nvPr/>
          </p:nvSpPr>
          <p:spPr bwMode="auto">
            <a:xfrm rot="1886337">
              <a:off x="2948" y="2462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1" name="Rectangle 23"/>
            <p:cNvSpPr>
              <a:spLocks noChangeArrowheads="1"/>
            </p:cNvSpPr>
            <p:nvPr/>
          </p:nvSpPr>
          <p:spPr bwMode="auto">
            <a:xfrm rot="741832">
              <a:off x="3496" y="2649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2" name="Rectangle 24"/>
            <p:cNvSpPr>
              <a:spLocks noChangeArrowheads="1"/>
            </p:cNvSpPr>
            <p:nvPr/>
          </p:nvSpPr>
          <p:spPr bwMode="auto">
            <a:xfrm rot="741832">
              <a:off x="3794" y="2703"/>
              <a:ext cx="81" cy="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3" name="Oval 25"/>
            <p:cNvSpPr>
              <a:spLocks noChangeAspect="1" noChangeArrowheads="1"/>
            </p:cNvSpPr>
            <p:nvPr/>
          </p:nvSpPr>
          <p:spPr bwMode="auto">
            <a:xfrm flipH="1">
              <a:off x="2884" y="1835"/>
              <a:ext cx="5097" cy="998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4" name="Line 26"/>
            <p:cNvSpPr>
              <a:spLocks noChangeShapeType="1"/>
            </p:cNvSpPr>
            <p:nvPr/>
          </p:nvSpPr>
          <p:spPr bwMode="auto">
            <a:xfrm flipH="1" flipV="1">
              <a:off x="2885" y="2329"/>
              <a:ext cx="255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5" name="Oval 27"/>
            <p:cNvSpPr>
              <a:spLocks noChangeAspect="1" noChangeArrowheads="1"/>
            </p:cNvSpPr>
            <p:nvPr/>
          </p:nvSpPr>
          <p:spPr bwMode="auto">
            <a:xfrm flipH="1">
              <a:off x="2874" y="1820"/>
              <a:ext cx="5107" cy="1013"/>
            </a:xfrm>
            <a:prstGeom prst="ellipse">
              <a:avLst/>
            </a:prstGeom>
            <a:gradFill rotWithShape="1">
              <a:gsLst>
                <a:gs pos="0">
                  <a:schemeClr val="bg1">
                    <a:alpha val="70000"/>
                  </a:schemeClr>
                </a:gs>
                <a:gs pos="100000">
                  <a:schemeClr val="bg1">
                    <a:alpha val="39999"/>
                  </a:schemeClr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9050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76" name="Text Box 28"/>
            <p:cNvSpPr txBox="1">
              <a:spLocks noChangeArrowheads="1"/>
            </p:cNvSpPr>
            <p:nvPr/>
          </p:nvSpPr>
          <p:spPr bwMode="auto">
            <a:xfrm flipH="1">
              <a:off x="3894" y="2304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77" name="Text Box 29"/>
            <p:cNvSpPr txBox="1">
              <a:spLocks noChangeArrowheads="1"/>
            </p:cNvSpPr>
            <p:nvPr/>
          </p:nvSpPr>
          <p:spPr bwMode="auto">
            <a:xfrm flipH="1" flipV="1">
              <a:off x="4742" y="2271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θ</a:t>
              </a:r>
            </a:p>
          </p:txBody>
        </p:sp>
        <p:sp>
          <p:nvSpPr>
            <p:cNvPr id="590878" name="Text Box 30"/>
            <p:cNvSpPr txBox="1">
              <a:spLocks noChangeArrowheads="1"/>
            </p:cNvSpPr>
            <p:nvPr/>
          </p:nvSpPr>
          <p:spPr bwMode="auto">
            <a:xfrm>
              <a:off x="1581" y="3414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1</a:t>
              </a:r>
            </a:p>
          </p:txBody>
        </p:sp>
      </p:grpSp>
      <p:sp>
        <p:nvSpPr>
          <p:cNvPr id="590879" name="Rectangle 31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0" name="Oval 32"/>
          <p:cNvSpPr>
            <a:spLocks noChangeAspect="1" noChangeArrowheads="1"/>
          </p:cNvSpPr>
          <p:nvPr/>
        </p:nvSpPr>
        <p:spPr bwMode="auto">
          <a:xfrm>
            <a:off x="-3524250" y="2908300"/>
            <a:ext cx="8091488" cy="1584325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1" name="Rectangle 33"/>
          <p:cNvSpPr>
            <a:spLocks noChangeArrowheads="1"/>
          </p:cNvSpPr>
          <p:nvPr/>
        </p:nvSpPr>
        <p:spPr bwMode="auto">
          <a:xfrm>
            <a:off x="-2089150" y="2868613"/>
            <a:ext cx="6500813" cy="890587"/>
          </a:xfrm>
          <a:prstGeom prst="rect">
            <a:avLst/>
          </a:prstGeom>
          <a:gradFill rotWithShape="1">
            <a:gsLst>
              <a:gs pos="0">
                <a:schemeClr val="bg1">
                  <a:alpha val="89999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90882" name="Oval 34"/>
          <p:cNvSpPr>
            <a:spLocks noChangeArrowheads="1"/>
          </p:cNvSpPr>
          <p:nvPr/>
        </p:nvSpPr>
        <p:spPr bwMode="auto">
          <a:xfrm>
            <a:off x="-3524250" y="-292100"/>
            <a:ext cx="8091488" cy="8002588"/>
          </a:xfrm>
          <a:prstGeom prst="ellips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3" name="Rectangle 35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4" name="Oval 36"/>
          <p:cNvSpPr>
            <a:spLocks noChangeArrowheads="1"/>
          </p:cNvSpPr>
          <p:nvPr/>
        </p:nvSpPr>
        <p:spPr bwMode="auto">
          <a:xfrm>
            <a:off x="-2513013" y="-292100"/>
            <a:ext cx="6069013" cy="8002588"/>
          </a:xfrm>
          <a:prstGeom prst="ellipse">
            <a:avLst/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5" name="Line 37"/>
          <p:cNvSpPr>
            <a:spLocks noChangeShapeType="1"/>
          </p:cNvSpPr>
          <p:nvPr/>
        </p:nvSpPr>
        <p:spPr bwMode="auto">
          <a:xfrm>
            <a:off x="519113" y="3706813"/>
            <a:ext cx="2992437" cy="533400"/>
          </a:xfrm>
          <a:prstGeom prst="line">
            <a:avLst/>
          </a:prstGeom>
          <a:noFill/>
          <a:ln w="19050">
            <a:solidFill>
              <a:srgbClr val="FFCC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6" name="Rectangle 38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90887" name="Text Box 39"/>
          <p:cNvSpPr txBox="1">
            <a:spLocks noChangeArrowheads="1"/>
          </p:cNvSpPr>
          <p:nvPr/>
        </p:nvSpPr>
        <p:spPr bwMode="auto">
          <a:xfrm>
            <a:off x="973138" y="5419725"/>
            <a:ext cx="16573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b="1" dirty="0">
                <a:solidFill>
                  <a:srgbClr val="000000"/>
                </a:solidFill>
              </a:rPr>
              <a:t>Ewald sphere</a:t>
            </a:r>
          </a:p>
        </p:txBody>
      </p:sp>
      <p:grpSp>
        <p:nvGrpSpPr>
          <p:cNvPr id="590888" name="Group 40"/>
          <p:cNvGrpSpPr>
            <a:grpSpLocks/>
          </p:cNvGrpSpPr>
          <p:nvPr/>
        </p:nvGrpSpPr>
        <p:grpSpPr bwMode="auto">
          <a:xfrm>
            <a:off x="515938" y="3414713"/>
            <a:ext cx="4046537" cy="369887"/>
            <a:chOff x="325" y="2151"/>
            <a:chExt cx="2549" cy="233"/>
          </a:xfrm>
        </p:grpSpPr>
        <p:sp>
          <p:nvSpPr>
            <p:cNvPr id="590889" name="Line 41"/>
            <p:cNvSpPr>
              <a:spLocks noChangeShapeType="1"/>
            </p:cNvSpPr>
            <p:nvPr/>
          </p:nvSpPr>
          <p:spPr bwMode="auto">
            <a:xfrm>
              <a:off x="325" y="2329"/>
              <a:ext cx="2549" cy="0"/>
            </a:xfrm>
            <a:prstGeom prst="line">
              <a:avLst/>
            </a:prstGeom>
            <a:noFill/>
            <a:ln w="9525">
              <a:solidFill>
                <a:srgbClr val="333333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890" name="Text Box 42"/>
            <p:cNvSpPr txBox="1">
              <a:spLocks noChangeArrowheads="1"/>
            </p:cNvSpPr>
            <p:nvPr/>
          </p:nvSpPr>
          <p:spPr bwMode="auto">
            <a:xfrm>
              <a:off x="1644" y="2151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</p:grpSp>
      <p:grpSp>
        <p:nvGrpSpPr>
          <p:cNvPr id="590891" name="Group 43"/>
          <p:cNvGrpSpPr>
            <a:grpSpLocks/>
          </p:cNvGrpSpPr>
          <p:nvPr/>
        </p:nvGrpSpPr>
        <p:grpSpPr bwMode="auto">
          <a:xfrm>
            <a:off x="2093913" y="1547813"/>
            <a:ext cx="1093787" cy="376237"/>
            <a:chOff x="1319" y="975"/>
            <a:chExt cx="689" cy="237"/>
          </a:xfrm>
        </p:grpSpPr>
        <p:sp>
          <p:nvSpPr>
            <p:cNvPr id="590892" name="Text Box 44"/>
            <p:cNvSpPr txBox="1">
              <a:spLocks noChangeArrowheads="1"/>
            </p:cNvSpPr>
            <p:nvPr/>
          </p:nvSpPr>
          <p:spPr bwMode="auto">
            <a:xfrm flipH="1">
              <a:off x="1319" y="975"/>
              <a:ext cx="50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8000"/>
                  </a:solidFill>
                </a:rPr>
                <a:t>(</a:t>
              </a:r>
              <a:r>
                <a:rPr lang="en-US" altLang="en-US" b="1" dirty="0" err="1">
                  <a:solidFill>
                    <a:srgbClr val="008000"/>
                  </a:solidFill>
                </a:rPr>
                <a:t>h,k,l</a:t>
              </a:r>
              <a:r>
                <a:rPr lang="en-US" altLang="en-US" b="1" dirty="0">
                  <a:solidFill>
                    <a:srgbClr val="008000"/>
                  </a:solidFill>
                </a:rPr>
                <a:t>)</a:t>
              </a:r>
            </a:p>
          </p:txBody>
        </p:sp>
        <p:sp>
          <p:nvSpPr>
            <p:cNvPr id="590893" name="Freeform 45"/>
            <p:cNvSpPr>
              <a:spLocks/>
            </p:cNvSpPr>
            <p:nvPr/>
          </p:nvSpPr>
          <p:spPr bwMode="auto">
            <a:xfrm>
              <a:off x="1741" y="1057"/>
              <a:ext cx="267" cy="155"/>
            </a:xfrm>
            <a:custGeom>
              <a:avLst/>
              <a:gdLst>
                <a:gd name="T0" fmla="*/ 0 w 302"/>
                <a:gd name="T1" fmla="*/ 12 h 177"/>
                <a:gd name="T2" fmla="*/ 105 w 302"/>
                <a:gd name="T3" fmla="*/ 12 h 177"/>
                <a:gd name="T4" fmla="*/ 192 w 302"/>
                <a:gd name="T5" fmla="*/ 82 h 177"/>
                <a:gd name="T6" fmla="*/ 302 w 302"/>
                <a:gd name="T7" fmla="*/ 177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02" h="177">
                  <a:moveTo>
                    <a:pt x="0" y="12"/>
                  </a:moveTo>
                  <a:cubicBezTo>
                    <a:pt x="37" y="6"/>
                    <a:pt x="73" y="0"/>
                    <a:pt x="105" y="12"/>
                  </a:cubicBezTo>
                  <a:cubicBezTo>
                    <a:pt x="137" y="24"/>
                    <a:pt x="159" y="55"/>
                    <a:pt x="192" y="82"/>
                  </a:cubicBezTo>
                  <a:cubicBezTo>
                    <a:pt x="225" y="109"/>
                    <a:pt x="284" y="161"/>
                    <a:pt x="302" y="177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90894" name="Rectangle 46"/>
          <p:cNvSpPr>
            <a:spLocks noChangeArrowheads="1"/>
          </p:cNvSpPr>
          <p:nvPr/>
        </p:nvSpPr>
        <p:spPr bwMode="auto">
          <a:xfrm rot="4254391">
            <a:off x="3191670" y="1904206"/>
            <a:ext cx="112712" cy="793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>
              <a:solidFill>
                <a:srgbClr val="000000"/>
              </a:solidFill>
            </a:endParaRPr>
          </a:p>
        </p:txBody>
      </p:sp>
      <p:grpSp>
        <p:nvGrpSpPr>
          <p:cNvPr id="590895" name="Group 47"/>
          <p:cNvGrpSpPr>
            <a:grpSpLocks/>
          </p:cNvGrpSpPr>
          <p:nvPr/>
        </p:nvGrpSpPr>
        <p:grpSpPr bwMode="auto">
          <a:xfrm>
            <a:off x="519113" y="1060450"/>
            <a:ext cx="4114800" cy="2633663"/>
            <a:chOff x="327" y="668"/>
            <a:chExt cx="2592" cy="1659"/>
          </a:xfrm>
        </p:grpSpPr>
        <p:sp>
          <p:nvSpPr>
            <p:cNvPr id="590896" name="Text Box 48"/>
            <p:cNvSpPr txBox="1">
              <a:spLocks noChangeArrowheads="1"/>
            </p:cNvSpPr>
            <p:nvPr/>
          </p:nvSpPr>
          <p:spPr bwMode="auto">
            <a:xfrm rot="-2052373">
              <a:off x="1062" y="1545"/>
              <a:ext cx="1028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diffracted ray</a:t>
              </a:r>
            </a:p>
          </p:txBody>
        </p:sp>
        <p:sp>
          <p:nvSpPr>
            <p:cNvPr id="590897" name="Text Box 49"/>
            <p:cNvSpPr txBox="1">
              <a:spLocks noChangeArrowheads="1"/>
            </p:cNvSpPr>
            <p:nvPr/>
          </p:nvSpPr>
          <p:spPr bwMode="auto">
            <a:xfrm>
              <a:off x="1096" y="1470"/>
              <a:ext cx="254" cy="2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b="1" dirty="0">
                  <a:solidFill>
                    <a:srgbClr val="000000"/>
                  </a:solidFill>
                </a:rPr>
                <a:t>λ</a:t>
              </a:r>
              <a:r>
                <a:rPr lang="en-US" altLang="en-US" b="1" dirty="0">
                  <a:solidFill>
                    <a:srgbClr val="000000"/>
                  </a:solidFill>
                </a:rPr>
                <a:t>*</a:t>
              </a:r>
            </a:p>
          </p:txBody>
        </p:sp>
        <p:sp>
          <p:nvSpPr>
            <p:cNvPr id="590898" name="Line 50"/>
            <p:cNvSpPr>
              <a:spLocks noChangeShapeType="1"/>
            </p:cNvSpPr>
            <p:nvPr/>
          </p:nvSpPr>
          <p:spPr bwMode="auto">
            <a:xfrm flipV="1">
              <a:off x="327" y="668"/>
              <a:ext cx="2592" cy="1659"/>
            </a:xfrm>
            <a:prstGeom prst="line">
              <a:avLst/>
            </a:prstGeom>
            <a:noFill/>
            <a:ln w="38100">
              <a:solidFill>
                <a:srgbClr val="FF99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899" name="Group 51"/>
          <p:cNvGrpSpPr>
            <a:grpSpLocks/>
          </p:cNvGrpSpPr>
          <p:nvPr/>
        </p:nvGrpSpPr>
        <p:grpSpPr bwMode="auto">
          <a:xfrm>
            <a:off x="517525" y="2859088"/>
            <a:ext cx="3465513" cy="928687"/>
            <a:chOff x="326" y="1801"/>
            <a:chExt cx="2183" cy="585"/>
          </a:xfrm>
        </p:grpSpPr>
        <p:sp>
          <p:nvSpPr>
            <p:cNvPr id="590900" name="Text Box 52"/>
            <p:cNvSpPr txBox="1">
              <a:spLocks noChangeArrowheads="1"/>
            </p:cNvSpPr>
            <p:nvPr/>
          </p:nvSpPr>
          <p:spPr bwMode="auto">
            <a:xfrm>
              <a:off x="821" y="2155"/>
              <a:ext cx="19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l-GR" altLang="en-US" dirty="0">
                  <a:solidFill>
                    <a:srgbClr val="000000"/>
                  </a:solidFill>
                  <a:cs typeface="Arial" panose="020B0604020202020204" pitchFamily="34" charset="0"/>
                </a:rPr>
                <a:t>θ</a:t>
              </a:r>
            </a:p>
          </p:txBody>
        </p:sp>
        <p:grpSp>
          <p:nvGrpSpPr>
            <p:cNvPr id="590901" name="Group 53"/>
            <p:cNvGrpSpPr>
              <a:grpSpLocks/>
            </p:cNvGrpSpPr>
            <p:nvPr/>
          </p:nvGrpSpPr>
          <p:grpSpPr bwMode="auto">
            <a:xfrm>
              <a:off x="332" y="1801"/>
              <a:ext cx="2177" cy="520"/>
              <a:chOff x="332" y="1801"/>
              <a:chExt cx="2177" cy="520"/>
            </a:xfrm>
          </p:grpSpPr>
          <p:sp>
            <p:nvSpPr>
              <p:cNvPr id="590902" name="Line 54"/>
              <p:cNvSpPr>
                <a:spLocks noChangeShapeType="1"/>
              </p:cNvSpPr>
              <p:nvPr/>
            </p:nvSpPr>
            <p:spPr bwMode="auto">
              <a:xfrm flipV="1">
                <a:off x="332" y="1801"/>
                <a:ext cx="2143" cy="5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0903" name="Line 55"/>
              <p:cNvSpPr>
                <a:spLocks noChangeShapeType="1"/>
              </p:cNvSpPr>
              <p:nvPr/>
            </p:nvSpPr>
            <p:spPr bwMode="auto">
              <a:xfrm flipV="1">
                <a:off x="2434" y="1845"/>
                <a:ext cx="75" cy="2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90904" name="Line 56"/>
              <p:cNvSpPr>
                <a:spLocks noChangeShapeType="1"/>
              </p:cNvSpPr>
              <p:nvPr/>
            </p:nvSpPr>
            <p:spPr bwMode="auto">
              <a:xfrm flipH="1" flipV="1">
                <a:off x="2401" y="1820"/>
                <a:ext cx="34" cy="45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90905" name="Arc 57"/>
            <p:cNvSpPr>
              <a:spLocks/>
            </p:cNvSpPr>
            <p:nvPr/>
          </p:nvSpPr>
          <p:spPr bwMode="auto">
            <a:xfrm>
              <a:off x="326" y="2221"/>
              <a:ext cx="506" cy="104"/>
            </a:xfrm>
            <a:custGeom>
              <a:avLst/>
              <a:gdLst>
                <a:gd name="G0" fmla="+- 0 0 0"/>
                <a:gd name="G1" fmla="+- 11770 0 0"/>
                <a:gd name="G2" fmla="+- 21600 0 0"/>
                <a:gd name="T0" fmla="*/ 18112 w 21600"/>
                <a:gd name="T1" fmla="*/ 0 h 11830"/>
                <a:gd name="T2" fmla="*/ 21600 w 21600"/>
                <a:gd name="T3" fmla="*/ 11830 h 11830"/>
                <a:gd name="T4" fmla="*/ 0 w 21600"/>
                <a:gd name="T5" fmla="*/ 11770 h 118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11830" fill="none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</a:path>
                <a:path w="21600" h="11830" stroke="0" extrusionOk="0">
                  <a:moveTo>
                    <a:pt x="18111" y="0"/>
                  </a:moveTo>
                  <a:cubicBezTo>
                    <a:pt x="20388" y="3503"/>
                    <a:pt x="21600" y="7591"/>
                    <a:pt x="21600" y="11770"/>
                  </a:cubicBezTo>
                  <a:cubicBezTo>
                    <a:pt x="21600" y="11789"/>
                    <a:pt x="21599" y="11809"/>
                    <a:pt x="21599" y="11829"/>
                  </a:cubicBezTo>
                  <a:lnTo>
                    <a:pt x="0" y="11770"/>
                  </a:lnTo>
                  <a:close/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906" name="Group 58"/>
          <p:cNvGrpSpPr>
            <a:grpSpLocks/>
          </p:cNvGrpSpPr>
          <p:nvPr/>
        </p:nvGrpSpPr>
        <p:grpSpPr bwMode="auto">
          <a:xfrm>
            <a:off x="3271838" y="1973263"/>
            <a:ext cx="1298575" cy="1731962"/>
            <a:chOff x="2061" y="1243"/>
            <a:chExt cx="818" cy="1091"/>
          </a:xfrm>
        </p:grpSpPr>
        <p:sp>
          <p:nvSpPr>
            <p:cNvPr id="590907" name="Text Box 59"/>
            <p:cNvSpPr txBox="1">
              <a:spLocks noChangeArrowheads="1"/>
            </p:cNvSpPr>
            <p:nvPr/>
          </p:nvSpPr>
          <p:spPr bwMode="auto">
            <a:xfrm>
              <a:off x="2419" y="1630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0000"/>
                  </a:solidFill>
                </a:rPr>
                <a:t>d*</a:t>
              </a:r>
            </a:p>
          </p:txBody>
        </p:sp>
        <p:sp>
          <p:nvSpPr>
            <p:cNvPr id="590908" name="Line 60"/>
            <p:cNvSpPr>
              <a:spLocks noChangeShapeType="1"/>
            </p:cNvSpPr>
            <p:nvPr/>
          </p:nvSpPr>
          <p:spPr bwMode="auto">
            <a:xfrm flipH="1" flipV="1">
              <a:off x="2061" y="1243"/>
              <a:ext cx="818" cy="1091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590912" name="Group 64"/>
          <p:cNvGrpSpPr>
            <a:grpSpLocks/>
          </p:cNvGrpSpPr>
          <p:nvPr/>
        </p:nvGrpSpPr>
        <p:grpSpPr bwMode="auto">
          <a:xfrm>
            <a:off x="4572000" y="3687763"/>
            <a:ext cx="2797175" cy="2233612"/>
            <a:chOff x="2880" y="2323"/>
            <a:chExt cx="1762" cy="1407"/>
          </a:xfrm>
        </p:grpSpPr>
        <p:sp>
          <p:nvSpPr>
            <p:cNvPr id="590913" name="Line 65"/>
            <p:cNvSpPr>
              <a:spLocks noChangeShapeType="1"/>
            </p:cNvSpPr>
            <p:nvPr/>
          </p:nvSpPr>
          <p:spPr bwMode="auto">
            <a:xfrm>
              <a:off x="2880" y="2323"/>
              <a:ext cx="818" cy="1091"/>
            </a:xfrm>
            <a:prstGeom prst="line">
              <a:avLst/>
            </a:prstGeom>
            <a:noFill/>
            <a:ln w="9525">
              <a:solidFill>
                <a:srgbClr val="96969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914" name="Text Box 66"/>
            <p:cNvSpPr txBox="1">
              <a:spLocks noChangeArrowheads="1"/>
            </p:cNvSpPr>
            <p:nvPr/>
          </p:nvSpPr>
          <p:spPr bwMode="auto">
            <a:xfrm>
              <a:off x="3998" y="3499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00A400"/>
                  </a:solidFill>
                </a:rPr>
                <a:t>(-h,-k,-l)</a:t>
              </a:r>
            </a:p>
          </p:txBody>
        </p:sp>
        <p:sp>
          <p:nvSpPr>
            <p:cNvPr id="590915" name="Freeform 67"/>
            <p:cNvSpPr>
              <a:spLocks/>
            </p:cNvSpPr>
            <p:nvPr/>
          </p:nvSpPr>
          <p:spPr bwMode="auto">
            <a:xfrm>
              <a:off x="3743" y="3450"/>
              <a:ext cx="276" cy="170"/>
            </a:xfrm>
            <a:custGeom>
              <a:avLst/>
              <a:gdLst>
                <a:gd name="T0" fmla="*/ 312 w 312"/>
                <a:gd name="T1" fmla="*/ 182 h 194"/>
                <a:gd name="T2" fmla="*/ 207 w 312"/>
                <a:gd name="T3" fmla="*/ 182 h 194"/>
                <a:gd name="T4" fmla="*/ 120 w 312"/>
                <a:gd name="T5" fmla="*/ 112 h 194"/>
                <a:gd name="T6" fmla="*/ 0 w 312"/>
                <a:gd name="T7" fmla="*/ 0 h 1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2" h="194">
                  <a:moveTo>
                    <a:pt x="312" y="182"/>
                  </a:moveTo>
                  <a:cubicBezTo>
                    <a:pt x="275" y="188"/>
                    <a:pt x="239" y="194"/>
                    <a:pt x="207" y="182"/>
                  </a:cubicBezTo>
                  <a:cubicBezTo>
                    <a:pt x="175" y="170"/>
                    <a:pt x="155" y="142"/>
                    <a:pt x="120" y="112"/>
                  </a:cubicBezTo>
                  <a:cubicBezTo>
                    <a:pt x="85" y="82"/>
                    <a:pt x="20" y="19"/>
                    <a:pt x="0" y="0"/>
                  </a:cubicBezTo>
                </a:path>
              </a:pathLst>
            </a:custGeom>
            <a:noFill/>
            <a:ln w="9525">
              <a:solidFill>
                <a:srgbClr val="00A4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590916" name="Text Box 68"/>
            <p:cNvSpPr txBox="1">
              <a:spLocks noChangeArrowheads="1"/>
            </p:cNvSpPr>
            <p:nvPr/>
          </p:nvSpPr>
          <p:spPr bwMode="auto">
            <a:xfrm flipH="1">
              <a:off x="3110" y="2825"/>
              <a:ext cx="26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US" altLang="en-US" b="1" dirty="0">
                  <a:solidFill>
                    <a:srgbClr val="808080"/>
                  </a:solidFill>
                </a:rPr>
                <a:t>d*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638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0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0884" grpId="0" animBg="1"/>
      <p:bldP spid="590885" grpId="0" animBg="1"/>
      <p:bldP spid="590886" grpId="0" animBg="1"/>
      <p:bldP spid="590894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/>
          <p:cNvGrpSpPr>
            <a:grpSpLocks/>
          </p:cNvGrpSpPr>
          <p:nvPr/>
        </p:nvGrpSpPr>
        <p:grpSpPr bwMode="auto">
          <a:xfrm>
            <a:off x="4451350" y="2432050"/>
            <a:ext cx="2166938" cy="1819275"/>
            <a:chOff x="3484" y="1533"/>
            <a:chExt cx="1365" cy="1146"/>
          </a:xfrm>
        </p:grpSpPr>
        <p:sp>
          <p:nvSpPr>
            <p:cNvPr id="128048" name="Line 3"/>
            <p:cNvSpPr>
              <a:spLocks noChangeShapeType="1"/>
            </p:cNvSpPr>
            <p:nvPr/>
          </p:nvSpPr>
          <p:spPr bwMode="auto">
            <a:xfrm flipH="1" flipV="1">
              <a:off x="3733" y="1533"/>
              <a:ext cx="714" cy="114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49" name="Text Box 4"/>
            <p:cNvSpPr txBox="1">
              <a:spLocks noChangeArrowheads="1"/>
            </p:cNvSpPr>
            <p:nvPr/>
          </p:nvSpPr>
          <p:spPr bwMode="auto">
            <a:xfrm>
              <a:off x="3484" y="1634"/>
              <a:ext cx="380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 err="1">
                  <a:solidFill>
                    <a:srgbClr val="000000"/>
                  </a:solidFill>
                </a:rPr>
                <a:t>h,k,l</a:t>
              </a:r>
              <a:endParaRPr lang="en-US" alt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50" name="Text Box 5"/>
            <p:cNvSpPr txBox="1">
              <a:spLocks noChangeArrowheads="1"/>
            </p:cNvSpPr>
            <p:nvPr/>
          </p:nvSpPr>
          <p:spPr bwMode="auto">
            <a:xfrm>
              <a:off x="4325" y="2308"/>
              <a:ext cx="52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dirty="0">
                  <a:solidFill>
                    <a:srgbClr val="000000"/>
                  </a:solidFill>
                </a:rPr>
                <a:t>-h,-k,-l</a:t>
              </a:r>
            </a:p>
          </p:txBody>
        </p:sp>
      </p:grpSp>
      <p:grpSp>
        <p:nvGrpSpPr>
          <p:cNvPr id="128003" name="Group 6"/>
          <p:cNvGrpSpPr>
            <a:grpSpLocks/>
          </p:cNvGrpSpPr>
          <p:nvPr/>
        </p:nvGrpSpPr>
        <p:grpSpPr bwMode="auto">
          <a:xfrm rot="5400000">
            <a:off x="6444457" y="1821656"/>
            <a:ext cx="165100" cy="3074987"/>
            <a:chOff x="1877" y="1257"/>
            <a:chExt cx="104" cy="1937"/>
          </a:xfrm>
        </p:grpSpPr>
        <p:sp>
          <p:nvSpPr>
            <p:cNvPr id="128046" name="Line 7"/>
            <p:cNvSpPr>
              <a:spLocks noChangeShapeType="1"/>
            </p:cNvSpPr>
            <p:nvPr/>
          </p:nvSpPr>
          <p:spPr bwMode="auto">
            <a:xfrm flipH="1">
              <a:off x="1930" y="1536"/>
              <a:ext cx="9" cy="1658"/>
            </a:xfrm>
            <a:prstGeom prst="line">
              <a:avLst/>
            </a:prstGeom>
            <a:noFill/>
            <a:ln w="38100" cap="rnd">
              <a:solidFill>
                <a:srgbClr val="00FF00"/>
              </a:solidFill>
              <a:prstDash val="sysDot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</a:endParaRPr>
            </a:p>
          </p:txBody>
        </p:sp>
        <p:sp>
          <p:nvSpPr>
            <p:cNvPr id="128047" name="AutoShape 8"/>
            <p:cNvSpPr>
              <a:spLocks noChangeArrowheads="1"/>
            </p:cNvSpPr>
            <p:nvPr/>
          </p:nvSpPr>
          <p:spPr bwMode="auto">
            <a:xfrm>
              <a:off x="1877" y="1257"/>
              <a:ext cx="104" cy="855"/>
            </a:xfrm>
            <a:prstGeom prst="roundRect">
              <a:avLst>
                <a:gd name="adj" fmla="val 16667"/>
              </a:avLst>
            </a:prstGeom>
            <a:solidFill>
              <a:srgbClr val="969696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endParaRPr lang="en-US" altLang="en-US" dirty="0">
                <a:solidFill>
                  <a:srgbClr val="000000"/>
                </a:solidFill>
              </a:endParaRPr>
            </a:p>
          </p:txBody>
        </p:sp>
      </p:grpSp>
      <p:sp>
        <p:nvSpPr>
          <p:cNvPr id="5136" name="AutoShape 16"/>
          <p:cNvSpPr>
            <a:spLocks noChangeArrowheads="1"/>
          </p:cNvSpPr>
          <p:nvPr/>
        </p:nvSpPr>
        <p:spPr bwMode="auto">
          <a:xfrm>
            <a:off x="5270500" y="3255963"/>
            <a:ext cx="333375" cy="228600"/>
          </a:xfrm>
          <a:prstGeom prst="irregularSeal1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05" name="Rectangle 17"/>
          <p:cNvSpPr>
            <a:spLocks noChangeArrowheads="1"/>
          </p:cNvSpPr>
          <p:nvPr/>
        </p:nvSpPr>
        <p:spPr bwMode="auto">
          <a:xfrm rot="-8100000">
            <a:off x="3220244" y="4228307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6" name="Rectangle 18"/>
          <p:cNvSpPr>
            <a:spLocks noChangeArrowheads="1"/>
          </p:cNvSpPr>
          <p:nvPr/>
        </p:nvSpPr>
        <p:spPr bwMode="auto">
          <a:xfrm rot="8100000">
            <a:off x="5799138" y="43719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7" name="Rectangle 19"/>
          <p:cNvSpPr>
            <a:spLocks noChangeArrowheads="1"/>
          </p:cNvSpPr>
          <p:nvPr/>
        </p:nvSpPr>
        <p:spPr bwMode="auto">
          <a:xfrm rot="-2700000">
            <a:off x="3221038" y="2162175"/>
            <a:ext cx="2243137" cy="2857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8" name="Rectangle 20"/>
          <p:cNvSpPr>
            <a:spLocks noChangeArrowheads="1"/>
          </p:cNvSpPr>
          <p:nvPr/>
        </p:nvSpPr>
        <p:spPr bwMode="auto">
          <a:xfrm rot="2700000">
            <a:off x="5780088" y="2260600"/>
            <a:ext cx="2243137" cy="220663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Detector</a:t>
            </a:r>
          </a:p>
        </p:txBody>
      </p:sp>
      <p:sp>
        <p:nvSpPr>
          <p:cNvPr id="128009" name="Text Box 21"/>
          <p:cNvSpPr txBox="1">
            <a:spLocks noChangeArrowheads="1"/>
          </p:cNvSpPr>
          <p:nvPr/>
        </p:nvSpPr>
        <p:spPr bwMode="auto">
          <a:xfrm>
            <a:off x="92075" y="26924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42" name="Text Box 22"/>
          <p:cNvSpPr txBox="1">
            <a:spLocks noChangeArrowheads="1"/>
          </p:cNvSpPr>
          <p:nvPr/>
        </p:nvSpPr>
        <p:spPr bwMode="auto">
          <a:xfrm>
            <a:off x="161925" y="2317750"/>
            <a:ext cx="9017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l-GR" altLang="en-US" dirty="0">
                <a:solidFill>
                  <a:srgbClr val="000000"/>
                </a:solidFill>
                <a:cs typeface="Arial" panose="020B0604020202020204" pitchFamily="34" charset="0"/>
              </a:rPr>
              <a:t>λ</a:t>
            </a:r>
            <a:r>
              <a:rPr lang="en-US" altLang="en-US" dirty="0">
                <a:solidFill>
                  <a:srgbClr val="000000"/>
                </a:solidFill>
                <a:cs typeface="Arial" panose="020B0604020202020204" pitchFamily="34" charset="0"/>
              </a:rPr>
              <a:t> = 5 Å</a:t>
            </a:r>
          </a:p>
        </p:txBody>
      </p:sp>
      <p:sp>
        <p:nvSpPr>
          <p:cNvPr id="128011" name="Text Box 27"/>
          <p:cNvSpPr txBox="1">
            <a:spLocks noChangeArrowheads="1"/>
          </p:cNvSpPr>
          <p:nvPr/>
        </p:nvSpPr>
        <p:spPr bwMode="auto">
          <a:xfrm rot="81537">
            <a:off x="7800975" y="2890838"/>
            <a:ext cx="992188" cy="922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sample 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injector</a:t>
            </a:r>
          </a:p>
        </p:txBody>
      </p:sp>
      <p:sp>
        <p:nvSpPr>
          <p:cNvPr id="128012" name="Rectangle 47"/>
          <p:cNvSpPr>
            <a:spLocks noChangeArrowheads="1"/>
          </p:cNvSpPr>
          <p:nvPr/>
        </p:nvSpPr>
        <p:spPr bwMode="auto">
          <a:xfrm rot="-3496212">
            <a:off x="899319" y="33408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3" name="Rectangle 48"/>
          <p:cNvSpPr>
            <a:spLocks noChangeArrowheads="1"/>
          </p:cNvSpPr>
          <p:nvPr/>
        </p:nvSpPr>
        <p:spPr bwMode="auto">
          <a:xfrm rot="-6954412">
            <a:off x="2369344" y="2528094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4" name="Rectangle 49"/>
          <p:cNvSpPr>
            <a:spLocks noChangeArrowheads="1"/>
          </p:cNvSpPr>
          <p:nvPr/>
        </p:nvSpPr>
        <p:spPr bwMode="auto">
          <a:xfrm rot="-7164033">
            <a:off x="12565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5" name="Rectangle 50"/>
          <p:cNvSpPr>
            <a:spLocks noChangeArrowheads="1"/>
          </p:cNvSpPr>
          <p:nvPr/>
        </p:nvSpPr>
        <p:spPr bwMode="auto">
          <a:xfrm rot="-6998364">
            <a:off x="5564982" y="505619"/>
            <a:ext cx="1077912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16" name="Rectangle 51"/>
          <p:cNvSpPr>
            <a:spLocks noChangeArrowheads="1"/>
          </p:cNvSpPr>
          <p:nvPr/>
        </p:nvSpPr>
        <p:spPr bwMode="auto">
          <a:xfrm rot="-3496212">
            <a:off x="53181" y="5992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74" name="Line 54"/>
          <p:cNvSpPr>
            <a:spLocks noChangeShapeType="1"/>
          </p:cNvSpPr>
          <p:nvPr/>
        </p:nvSpPr>
        <p:spPr bwMode="auto">
          <a:xfrm flipH="1" flipV="1">
            <a:off x="774700" y="711200"/>
            <a:ext cx="681038" cy="2401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75" name="Line 55"/>
          <p:cNvSpPr>
            <a:spLocks noChangeShapeType="1"/>
          </p:cNvSpPr>
          <p:nvPr/>
        </p:nvSpPr>
        <p:spPr bwMode="auto">
          <a:xfrm flipH="1">
            <a:off x="5464175" y="657225"/>
            <a:ext cx="528638" cy="163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77" name="Line 57"/>
          <p:cNvSpPr>
            <a:spLocks noChangeShapeType="1"/>
          </p:cNvSpPr>
          <p:nvPr/>
        </p:nvSpPr>
        <p:spPr bwMode="auto">
          <a:xfrm rot="244142">
            <a:off x="5399088" y="2162175"/>
            <a:ext cx="80962" cy="1177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20" name="Rectangle 58"/>
          <p:cNvSpPr>
            <a:spLocks noChangeArrowheads="1"/>
          </p:cNvSpPr>
          <p:nvPr/>
        </p:nvSpPr>
        <p:spPr bwMode="auto">
          <a:xfrm rot="1198243">
            <a:off x="5583238" y="1304925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1" name="Rectangle 59"/>
          <p:cNvSpPr>
            <a:spLocks noChangeArrowheads="1"/>
          </p:cNvSpPr>
          <p:nvPr/>
        </p:nvSpPr>
        <p:spPr bwMode="auto">
          <a:xfrm rot="250395">
            <a:off x="5295900" y="1990725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2" name="Rectangle 62"/>
          <p:cNvSpPr>
            <a:spLocks noChangeArrowheads="1"/>
          </p:cNvSpPr>
          <p:nvPr/>
        </p:nvSpPr>
        <p:spPr bwMode="auto">
          <a:xfrm rot="-256763">
            <a:off x="5334000" y="3733800"/>
            <a:ext cx="111125" cy="7016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3" name="Rectangle 64"/>
          <p:cNvSpPr>
            <a:spLocks noChangeArrowheads="1"/>
          </p:cNvSpPr>
          <p:nvPr/>
        </p:nvSpPr>
        <p:spPr bwMode="auto">
          <a:xfrm rot="-903458">
            <a:off x="5518150" y="4489450"/>
            <a:ext cx="339725" cy="587375"/>
          </a:xfrm>
          <a:prstGeom prst="rect">
            <a:avLst/>
          </a:prstGeom>
          <a:solidFill>
            <a:srgbClr val="99CC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128024" name="Rectangle 65"/>
          <p:cNvSpPr>
            <a:spLocks noChangeArrowheads="1"/>
          </p:cNvSpPr>
          <p:nvPr/>
        </p:nvSpPr>
        <p:spPr bwMode="auto">
          <a:xfrm rot="-4261901">
            <a:off x="5676106" y="5755482"/>
            <a:ext cx="1077913" cy="22225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</p:txBody>
      </p:sp>
      <p:sp>
        <p:nvSpPr>
          <p:cNvPr id="5186" name="Line 66"/>
          <p:cNvSpPr>
            <a:spLocks noChangeShapeType="1"/>
          </p:cNvSpPr>
          <p:nvPr/>
        </p:nvSpPr>
        <p:spPr bwMode="auto">
          <a:xfrm>
            <a:off x="814388" y="657225"/>
            <a:ext cx="51085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7" name="Line 67"/>
          <p:cNvSpPr>
            <a:spLocks noChangeShapeType="1"/>
          </p:cNvSpPr>
          <p:nvPr/>
        </p:nvSpPr>
        <p:spPr bwMode="auto">
          <a:xfrm>
            <a:off x="0" y="3113088"/>
            <a:ext cx="15494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8" name="Line 68"/>
          <p:cNvSpPr>
            <a:spLocks noChangeShapeType="1"/>
          </p:cNvSpPr>
          <p:nvPr/>
        </p:nvSpPr>
        <p:spPr bwMode="auto">
          <a:xfrm>
            <a:off x="0" y="2895600"/>
            <a:ext cx="292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89" name="Line 69"/>
          <p:cNvSpPr>
            <a:spLocks noChangeShapeType="1"/>
          </p:cNvSpPr>
          <p:nvPr/>
        </p:nvSpPr>
        <p:spPr bwMode="auto">
          <a:xfrm flipH="1">
            <a:off x="1906588" y="2935288"/>
            <a:ext cx="962025" cy="28733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0" name="Line 70"/>
          <p:cNvSpPr>
            <a:spLocks noChangeShapeType="1"/>
          </p:cNvSpPr>
          <p:nvPr/>
        </p:nvSpPr>
        <p:spPr bwMode="auto">
          <a:xfrm>
            <a:off x="1906588" y="5808663"/>
            <a:ext cx="4197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2" name="Line 72"/>
          <p:cNvSpPr>
            <a:spLocks noChangeShapeType="1"/>
          </p:cNvSpPr>
          <p:nvPr/>
        </p:nvSpPr>
        <p:spPr bwMode="auto">
          <a:xfrm flipH="1" flipV="1">
            <a:off x="5464175" y="4029075"/>
            <a:ext cx="549275" cy="18129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193" name="Line 73"/>
          <p:cNvSpPr>
            <a:spLocks noChangeShapeType="1"/>
          </p:cNvSpPr>
          <p:nvPr/>
        </p:nvSpPr>
        <p:spPr bwMode="auto">
          <a:xfrm flipH="1" flipV="1">
            <a:off x="5448300" y="3397250"/>
            <a:ext cx="38100" cy="6318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32" name="Text Box 74"/>
          <p:cNvSpPr txBox="1">
            <a:spLocks noChangeArrowheads="1"/>
          </p:cNvSpPr>
          <p:nvPr/>
        </p:nvSpPr>
        <p:spPr bwMode="auto">
          <a:xfrm>
            <a:off x="2336800" y="59531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3" name="Text Box 75"/>
          <p:cNvSpPr txBox="1">
            <a:spLocks noChangeArrowheads="1"/>
          </p:cNvSpPr>
          <p:nvPr/>
        </p:nvSpPr>
        <p:spPr bwMode="auto">
          <a:xfrm>
            <a:off x="4551363" y="171450"/>
            <a:ext cx="11366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52.87deg</a:t>
            </a:r>
          </a:p>
        </p:txBody>
      </p:sp>
      <p:sp>
        <p:nvSpPr>
          <p:cNvPr id="128034" name="Line 76"/>
          <p:cNvSpPr>
            <a:spLocks noChangeShapeType="1"/>
          </p:cNvSpPr>
          <p:nvPr/>
        </p:nvSpPr>
        <p:spPr bwMode="auto">
          <a:xfrm flipV="1">
            <a:off x="5576888" y="171450"/>
            <a:ext cx="266700" cy="4857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35" name="Text Box 78"/>
          <p:cNvSpPr txBox="1">
            <a:spLocks noChangeArrowheads="1"/>
          </p:cNvSpPr>
          <p:nvPr/>
        </p:nvSpPr>
        <p:spPr bwMode="auto">
          <a:xfrm>
            <a:off x="1063625" y="28892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6" name="Text Box 79"/>
          <p:cNvSpPr txBox="1">
            <a:spLocks noChangeArrowheads="1"/>
          </p:cNvSpPr>
          <p:nvPr/>
        </p:nvSpPr>
        <p:spPr bwMode="auto">
          <a:xfrm>
            <a:off x="6326188" y="4730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7" name="Text Box 80"/>
          <p:cNvSpPr txBox="1">
            <a:spLocks noChangeArrowheads="1"/>
          </p:cNvSpPr>
          <p:nvPr/>
        </p:nvSpPr>
        <p:spPr bwMode="auto">
          <a:xfrm>
            <a:off x="2782888" y="1758950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8" name="Text Box 81"/>
          <p:cNvSpPr txBox="1">
            <a:spLocks noChangeArrowheads="1"/>
          </p:cNvSpPr>
          <p:nvPr/>
        </p:nvSpPr>
        <p:spPr bwMode="auto">
          <a:xfrm>
            <a:off x="868363" y="40671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39" name="Text Box 82"/>
          <p:cNvSpPr txBox="1">
            <a:spLocks noChangeArrowheads="1"/>
          </p:cNvSpPr>
          <p:nvPr/>
        </p:nvSpPr>
        <p:spPr bwMode="auto">
          <a:xfrm>
            <a:off x="6543675" y="6073775"/>
            <a:ext cx="9207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Si(111)</a:t>
            </a:r>
          </a:p>
        </p:txBody>
      </p:sp>
      <p:sp>
        <p:nvSpPr>
          <p:cNvPr id="128040" name="Text Box 83"/>
          <p:cNvSpPr txBox="1">
            <a:spLocks noChangeArrowheads="1"/>
          </p:cNvSpPr>
          <p:nvPr/>
        </p:nvSpPr>
        <p:spPr bwMode="auto">
          <a:xfrm>
            <a:off x="6557963" y="938213"/>
            <a:ext cx="21272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2 Multilayer mirrors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d=2nm, W/B4C</a:t>
            </a:r>
          </a:p>
        </p:txBody>
      </p:sp>
      <p:sp>
        <p:nvSpPr>
          <p:cNvPr id="128041" name="Text Box 84"/>
          <p:cNvSpPr txBox="1">
            <a:spLocks noChangeArrowheads="1"/>
          </p:cNvSpPr>
          <p:nvPr/>
        </p:nvSpPr>
        <p:spPr bwMode="auto">
          <a:xfrm>
            <a:off x="6846888" y="1249363"/>
            <a:ext cx="1885950" cy="91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</a:t>
            </a:r>
            <a:r>
              <a:rPr lang="en-US" altLang="en-US" dirty="0" err="1">
                <a:solidFill>
                  <a:srgbClr val="000000"/>
                </a:solidFill>
              </a:rPr>
              <a:t>Horiz</a:t>
            </a:r>
            <a:r>
              <a:rPr lang="en-US" altLang="en-US" dirty="0">
                <a:solidFill>
                  <a:srgbClr val="000000"/>
                </a:solidFill>
              </a:rPr>
              <a:t> focus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KB vertical focus</a:t>
            </a:r>
          </a:p>
        </p:txBody>
      </p:sp>
      <p:sp>
        <p:nvSpPr>
          <p:cNvPr id="128042" name="Line 85"/>
          <p:cNvSpPr>
            <a:spLocks noChangeShapeType="1"/>
          </p:cNvSpPr>
          <p:nvPr/>
        </p:nvSpPr>
        <p:spPr bwMode="auto">
          <a:xfrm flipH="1">
            <a:off x="5427663" y="1990725"/>
            <a:ext cx="1419225" cy="4413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3" name="Line 86"/>
          <p:cNvSpPr>
            <a:spLocks noChangeShapeType="1"/>
          </p:cNvSpPr>
          <p:nvPr/>
        </p:nvSpPr>
        <p:spPr bwMode="auto">
          <a:xfrm flipH="1" flipV="1">
            <a:off x="5922963" y="1550988"/>
            <a:ext cx="923925" cy="1397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4" name="Line 87"/>
          <p:cNvSpPr>
            <a:spLocks noChangeShapeType="1"/>
          </p:cNvSpPr>
          <p:nvPr/>
        </p:nvSpPr>
        <p:spPr bwMode="auto">
          <a:xfrm>
            <a:off x="8967788" y="3373438"/>
            <a:ext cx="0" cy="25796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8045" name="Text Box 88"/>
          <p:cNvSpPr txBox="1">
            <a:spLocks noChangeArrowheads="1"/>
          </p:cNvSpPr>
          <p:nvPr/>
        </p:nvSpPr>
        <p:spPr bwMode="auto">
          <a:xfrm>
            <a:off x="8234363" y="4587875"/>
            <a:ext cx="6985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dirty="0">
                <a:solidFill>
                  <a:srgbClr val="000000"/>
                </a:solidFill>
              </a:rPr>
              <a:t>~ 1m</a:t>
            </a:r>
          </a:p>
        </p:txBody>
      </p:sp>
    </p:spTree>
    <p:extLst>
      <p:ext uri="{BB962C8B-B14F-4D97-AF65-F5344CB8AC3E}">
        <p14:creationId xmlns:p14="http://schemas.microsoft.com/office/powerpoint/2010/main" val="630963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5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000"/>
                                        <p:tgtEl>
                                          <p:spTgt spid="5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900"/>
                                        <p:tgtEl>
                                          <p:spTgt spid="5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600"/>
                                        <p:tgtEl>
                                          <p:spTgt spid="5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5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5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1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5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42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44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6" grpId="0" animBg="1"/>
      <p:bldP spid="5142" grpId="0" autoUpdateAnimBg="0"/>
      <p:bldP spid="5174" grpId="0" animBg="1"/>
      <p:bldP spid="5175" grpId="0" animBg="1"/>
      <p:bldP spid="5177" grpId="0" animBg="1"/>
      <p:bldP spid="5186" grpId="0" animBg="1"/>
      <p:bldP spid="5187" grpId="0" animBg="1"/>
      <p:bldP spid="5188" grpId="0" animBg="1"/>
      <p:bldP spid="5189" grpId="0" animBg="1"/>
      <p:bldP spid="5190" grpId="0" animBg="1"/>
      <p:bldP spid="5192" grpId="0" animBg="1"/>
      <p:bldP spid="5193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“sweet spot” for sample size ?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941987"/>
            <a:ext cx="7391400" cy="5916013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>
            <a:off x="1905000" y="39624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828800" y="49530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1874520" y="440436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1935480" y="25298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859280" y="352044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905000" y="2971800"/>
            <a:ext cx="5257800" cy="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89120" y="1845948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5531166" y="182880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199345" y="184404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674166" y="1847375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036118" y="1851664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3247547" y="1882617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3535680" y="1835943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3794760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4012882" y="1841659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4214337" y="1833562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2392680" y="185928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870836" y="1874520"/>
            <a:ext cx="0" cy="406908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1" name="Group 165890"/>
          <p:cNvGrpSpPr/>
          <p:nvPr/>
        </p:nvGrpSpPr>
        <p:grpSpPr>
          <a:xfrm>
            <a:off x="6294120" y="2804160"/>
            <a:ext cx="2441392" cy="1499771"/>
            <a:chOff x="6294120" y="2804160"/>
            <a:chExt cx="2441392" cy="1499771"/>
          </a:xfrm>
        </p:grpSpPr>
        <p:cxnSp>
          <p:nvCxnSpPr>
            <p:cNvPr id="29" name="Straight Arrow Connector 28"/>
            <p:cNvCxnSpPr/>
            <p:nvPr/>
          </p:nvCxnSpPr>
          <p:spPr>
            <a:xfrm flipH="1" flipV="1">
              <a:off x="6294120" y="2804160"/>
              <a:ext cx="1371600" cy="11430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TextBox 29"/>
            <p:cNvSpPr txBox="1"/>
            <p:nvPr/>
          </p:nvSpPr>
          <p:spPr>
            <a:xfrm>
              <a:off x="7585838" y="3657600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2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65888" name="Straight Connector 165887"/>
          <p:cNvCxnSpPr/>
          <p:nvPr/>
        </p:nvCxnSpPr>
        <p:spPr>
          <a:xfrm>
            <a:off x="9555480" y="38862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65892" name="Group 165891"/>
          <p:cNvGrpSpPr/>
          <p:nvPr/>
        </p:nvGrpSpPr>
        <p:grpSpPr>
          <a:xfrm>
            <a:off x="5577840" y="3627120"/>
            <a:ext cx="3199715" cy="1585956"/>
            <a:chOff x="5577840" y="3627120"/>
            <a:chExt cx="3199715" cy="1585956"/>
          </a:xfrm>
        </p:grpSpPr>
        <p:cxnSp>
          <p:nvCxnSpPr>
            <p:cNvPr id="27" name="Straight Arrow Connector 26"/>
            <p:cNvCxnSpPr/>
            <p:nvPr/>
          </p:nvCxnSpPr>
          <p:spPr>
            <a:xfrm flipH="1" flipV="1">
              <a:off x="5577840" y="3627120"/>
              <a:ext cx="2103120" cy="1219200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7627881" y="4566745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3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  <p:sp>
        <p:nvSpPr>
          <p:cNvPr id="165889" name="TextBox 165888"/>
          <p:cNvSpPr txBox="1"/>
          <p:nvPr/>
        </p:nvSpPr>
        <p:spPr>
          <a:xfrm>
            <a:off x="5582569" y="2836216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S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339255" y="3069020"/>
            <a:ext cx="4235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P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333415" y="3861500"/>
            <a:ext cx="7040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Mg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104815" y="419678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062655" y="43339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3571415" y="4913060"/>
            <a:ext cx="4042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F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2626535" y="4867340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3098975" y="4974020"/>
            <a:ext cx="4635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O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5826409" y="2409496"/>
            <a:ext cx="5437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Cl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6055009" y="2089456"/>
            <a:ext cx="5838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solidFill>
                  <a:srgbClr val="003300"/>
                </a:solidFill>
              </a:rPr>
              <a:t>Ar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6390289" y="2561896"/>
            <a:ext cx="4443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K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6" name="TextBox 45"/>
          <p:cNvSpPr txBox="1"/>
          <p:nvPr/>
        </p:nvSpPr>
        <p:spPr>
          <a:xfrm>
            <a:off x="6359809" y="1738936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Ca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3815255" y="4486340"/>
            <a:ext cx="644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Ne</a:t>
            </a:r>
            <a:endParaRPr lang="en-US" b="1" dirty="0">
              <a:solidFill>
                <a:srgbClr val="003300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4816890" y="4250383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003300"/>
                </a:solidFill>
              </a:rPr>
              <a:t>Se</a:t>
            </a:r>
            <a:endParaRPr lang="en-US" b="1" dirty="0">
              <a:solidFill>
                <a:srgbClr val="003300"/>
              </a:solidFill>
            </a:endParaRPr>
          </a:p>
        </p:txBody>
      </p:sp>
      <p:grpSp>
        <p:nvGrpSpPr>
          <p:cNvPr id="165895" name="Group 165894"/>
          <p:cNvGrpSpPr/>
          <p:nvPr/>
        </p:nvGrpSpPr>
        <p:grpSpPr>
          <a:xfrm>
            <a:off x="5155324" y="4177862"/>
            <a:ext cx="3648507" cy="1770938"/>
            <a:chOff x="5155324" y="4177862"/>
            <a:chExt cx="3648507" cy="1770938"/>
          </a:xfrm>
        </p:grpSpPr>
        <p:cxnSp>
          <p:nvCxnSpPr>
            <p:cNvPr id="54" name="Straight Arrow Connector 53"/>
            <p:cNvCxnSpPr/>
            <p:nvPr/>
          </p:nvCxnSpPr>
          <p:spPr>
            <a:xfrm flipH="1" flipV="1">
              <a:off x="5155324" y="4177862"/>
              <a:ext cx="2551912" cy="1404182"/>
            </a:xfrm>
            <a:prstGeom prst="straightConnector1">
              <a:avLst/>
            </a:prstGeom>
            <a:ln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/>
            <p:cNvSpPr txBox="1"/>
            <p:nvPr/>
          </p:nvSpPr>
          <p:spPr>
            <a:xfrm>
              <a:off x="7654157" y="5302469"/>
              <a:ext cx="1149674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u="sng" dirty="0">
                  <a:solidFill>
                    <a:srgbClr val="C00000"/>
                  </a:solidFill>
                </a:rPr>
                <a:t>    4 Å    </a:t>
              </a:r>
            </a:p>
            <a:p>
              <a:pPr algn="ctr"/>
              <a:r>
                <a:rPr lang="en-US" b="1" dirty="0">
                  <a:solidFill>
                    <a:srgbClr val="C00000"/>
                  </a:solidFill>
                </a:rPr>
                <a:t>2sin(90°)</a:t>
              </a:r>
              <a:endParaRPr lang="en-US" b="1" dirty="0">
                <a:solidFill>
                  <a:srgbClr val="C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4795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5889" grpId="0"/>
      <p:bldP spid="36" grpId="0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51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dirty="0">
              <a:solidFill>
                <a:srgbClr val="000000"/>
              </a:solidFill>
            </a:endParaRP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74614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495800" y="2743200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>
            <a:off x="6400800" y="2895600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>
            <a:off x="3886200" y="3200400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>
            <a:off x="2590800" y="2895600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>
            <a:off x="5562600" y="2514600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>
            <a:off x="5181600" y="3124200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36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93362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7 0.0007 L 0.0007 0.09757 L 0.01892 0.09989 L 0.03715 0.12023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3" y="596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69942E-6 L 3.33333E-6 0.06474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237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3.12139E-6 L -3.88889E-6 0.0758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79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38889E-6 -7.86127E-6 L 0.00174 0.1119 L 0.01754 0.11837 L 0.03022 0.13942 " pathEditMode="relative" ptsTypes="AAAA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-2.71676E-6 L 1.11111E-6 0.08463 L -0.01893 0.08879 L -0.03646 0.11422 " pathEditMode="relative" ptsTypes="AAAA">
                                      <p:cBhvr>
                                        <p:cTn id="14" dur="2000" fill="hold"/>
                                        <p:tgtEl>
                                          <p:spTgt spid="3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7052E-7 L -0.00156 0.1311 L 0.0158 0.14173 L 0.02535 0.15861 " pathEditMode="relative" ptsTypes="AAAA">
                                      <p:cBhvr>
                                        <p:cTn id="16" dur="2000" fill="hold"/>
                                        <p:tgtEl>
                                          <p:spTgt spid="4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806763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277257" y="841829"/>
            <a:ext cx="6894286" cy="3077028"/>
          </a:xfrm>
          <a:prstGeom prst="rect">
            <a:avLst/>
          </a:prstGeom>
          <a:solidFill>
            <a:srgbClr val="FFBC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Oval 2"/>
          <p:cNvSpPr/>
          <p:nvPr/>
        </p:nvSpPr>
        <p:spPr>
          <a:xfrm>
            <a:off x="1295400" y="1981200"/>
            <a:ext cx="6858000" cy="4038600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</a:schemeClr>
              </a:gs>
              <a:gs pos="46000">
                <a:schemeClr val="accent5">
                  <a:lumMod val="40000"/>
                  <a:lumOff val="60000"/>
                </a:schemeClr>
              </a:gs>
              <a:gs pos="35000">
                <a:schemeClr val="tx1"/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295400" y="3886200"/>
            <a:ext cx="6858000" cy="2971800"/>
          </a:xfrm>
          <a:prstGeom prst="rect">
            <a:avLst/>
          </a:prstGeom>
          <a:pattFill prst="ltDn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0000"/>
                </a:solidFill>
              </a:rPr>
              <a:t>Diamond</a:t>
            </a:r>
          </a:p>
          <a:p>
            <a:pPr algn="ctr"/>
            <a:r>
              <a:rPr lang="en-US" sz="2800" dirty="0">
                <a:solidFill>
                  <a:srgbClr val="000000"/>
                </a:solidFill>
              </a:rPr>
              <a:t>($100, reusable)</a:t>
            </a:r>
          </a:p>
        </p:txBody>
      </p:sp>
      <p:grpSp>
        <p:nvGrpSpPr>
          <p:cNvPr id="308" name="Group 6"/>
          <p:cNvGrpSpPr>
            <a:grpSpLocks/>
          </p:cNvGrpSpPr>
          <p:nvPr/>
        </p:nvGrpSpPr>
        <p:grpSpPr bwMode="auto">
          <a:xfrm rot="1133284">
            <a:off x="6431863" y="3696156"/>
            <a:ext cx="277813" cy="238125"/>
            <a:chOff x="3192" y="2215"/>
            <a:chExt cx="920" cy="943"/>
          </a:xfrm>
        </p:grpSpPr>
        <p:sp>
          <p:nvSpPr>
            <p:cNvPr id="30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1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18" name="Group 6"/>
          <p:cNvGrpSpPr>
            <a:grpSpLocks/>
          </p:cNvGrpSpPr>
          <p:nvPr/>
        </p:nvGrpSpPr>
        <p:grpSpPr bwMode="auto">
          <a:xfrm rot="1133284">
            <a:off x="7574863" y="3696156"/>
            <a:ext cx="277813" cy="238125"/>
            <a:chOff x="3192" y="2215"/>
            <a:chExt cx="920" cy="943"/>
          </a:xfrm>
        </p:grpSpPr>
        <p:sp>
          <p:nvSpPr>
            <p:cNvPr id="31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2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28" name="Group 6"/>
          <p:cNvGrpSpPr>
            <a:grpSpLocks/>
          </p:cNvGrpSpPr>
          <p:nvPr/>
        </p:nvGrpSpPr>
        <p:grpSpPr bwMode="auto">
          <a:xfrm rot="20466716" flipH="1">
            <a:off x="6812863" y="3696156"/>
            <a:ext cx="277813" cy="238125"/>
            <a:chOff x="3192" y="2215"/>
            <a:chExt cx="920" cy="943"/>
          </a:xfrm>
        </p:grpSpPr>
        <p:sp>
          <p:nvSpPr>
            <p:cNvPr id="32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3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38" name="Group 6"/>
          <p:cNvGrpSpPr>
            <a:grpSpLocks/>
          </p:cNvGrpSpPr>
          <p:nvPr/>
        </p:nvGrpSpPr>
        <p:grpSpPr bwMode="auto">
          <a:xfrm rot="1133284">
            <a:off x="3307664" y="3696157"/>
            <a:ext cx="277813" cy="238125"/>
            <a:chOff x="3192" y="2215"/>
            <a:chExt cx="920" cy="943"/>
          </a:xfrm>
        </p:grpSpPr>
        <p:sp>
          <p:nvSpPr>
            <p:cNvPr id="33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4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48" name="Group 6"/>
          <p:cNvGrpSpPr>
            <a:grpSpLocks/>
          </p:cNvGrpSpPr>
          <p:nvPr/>
        </p:nvGrpSpPr>
        <p:grpSpPr bwMode="auto">
          <a:xfrm rot="20466716" flipH="1">
            <a:off x="2545663" y="3696155"/>
            <a:ext cx="277813" cy="238125"/>
            <a:chOff x="3192" y="2215"/>
            <a:chExt cx="920" cy="943"/>
          </a:xfrm>
        </p:grpSpPr>
        <p:sp>
          <p:nvSpPr>
            <p:cNvPr id="34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5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58" name="Group 6"/>
          <p:cNvGrpSpPr>
            <a:grpSpLocks/>
          </p:cNvGrpSpPr>
          <p:nvPr/>
        </p:nvGrpSpPr>
        <p:grpSpPr bwMode="auto">
          <a:xfrm rot="1133284">
            <a:off x="4374464" y="3696156"/>
            <a:ext cx="277813" cy="238125"/>
            <a:chOff x="3192" y="2215"/>
            <a:chExt cx="920" cy="943"/>
          </a:xfrm>
        </p:grpSpPr>
        <p:sp>
          <p:nvSpPr>
            <p:cNvPr id="35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6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68" name="Group 6"/>
          <p:cNvGrpSpPr>
            <a:grpSpLocks/>
          </p:cNvGrpSpPr>
          <p:nvPr/>
        </p:nvGrpSpPr>
        <p:grpSpPr bwMode="auto">
          <a:xfrm rot="20466716" flipH="1">
            <a:off x="5517463" y="3696156"/>
            <a:ext cx="277813" cy="238125"/>
            <a:chOff x="3192" y="2215"/>
            <a:chExt cx="920" cy="943"/>
          </a:xfrm>
        </p:grpSpPr>
        <p:sp>
          <p:nvSpPr>
            <p:cNvPr id="369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0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1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2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3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4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5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6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77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 rot="20604231">
            <a:off x="4724400" y="3707569"/>
            <a:ext cx="236161" cy="178631"/>
            <a:chOff x="5458290" y="3058908"/>
            <a:chExt cx="236161" cy="178631"/>
          </a:xfrm>
        </p:grpSpPr>
        <p:sp>
          <p:nvSpPr>
            <p:cNvPr id="379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89" name="Group 388"/>
          <p:cNvGrpSpPr/>
          <p:nvPr/>
        </p:nvGrpSpPr>
        <p:grpSpPr>
          <a:xfrm rot="20509672">
            <a:off x="6194166" y="3707569"/>
            <a:ext cx="236161" cy="178631"/>
            <a:chOff x="5458290" y="3058908"/>
            <a:chExt cx="236161" cy="178631"/>
          </a:xfrm>
        </p:grpSpPr>
        <p:sp>
          <p:nvSpPr>
            <p:cNvPr id="390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1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2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3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4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5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396" name="Group 395"/>
          <p:cNvGrpSpPr/>
          <p:nvPr/>
        </p:nvGrpSpPr>
        <p:grpSpPr>
          <a:xfrm rot="20519456">
            <a:off x="3886200" y="3707569"/>
            <a:ext cx="236161" cy="178631"/>
            <a:chOff x="5458290" y="3058908"/>
            <a:chExt cx="236161" cy="178631"/>
          </a:xfrm>
        </p:grpSpPr>
        <p:sp>
          <p:nvSpPr>
            <p:cNvPr id="397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8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99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0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1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2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03" name="Group 402"/>
          <p:cNvGrpSpPr/>
          <p:nvPr/>
        </p:nvGrpSpPr>
        <p:grpSpPr>
          <a:xfrm rot="20503538">
            <a:off x="2895600" y="3707569"/>
            <a:ext cx="236161" cy="178631"/>
            <a:chOff x="5458290" y="3058908"/>
            <a:chExt cx="236161" cy="178631"/>
          </a:xfrm>
        </p:grpSpPr>
        <p:sp>
          <p:nvSpPr>
            <p:cNvPr id="404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5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6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7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8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09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0" name="Group 409"/>
          <p:cNvGrpSpPr/>
          <p:nvPr/>
        </p:nvGrpSpPr>
        <p:grpSpPr>
          <a:xfrm rot="20618101">
            <a:off x="5887782" y="3708681"/>
            <a:ext cx="236161" cy="178631"/>
            <a:chOff x="5458290" y="3058908"/>
            <a:chExt cx="236161" cy="178631"/>
          </a:xfrm>
        </p:grpSpPr>
        <p:sp>
          <p:nvSpPr>
            <p:cNvPr id="411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2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3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4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5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6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17" name="Group 6"/>
          <p:cNvGrpSpPr>
            <a:grpSpLocks/>
          </p:cNvGrpSpPr>
          <p:nvPr/>
        </p:nvGrpSpPr>
        <p:grpSpPr bwMode="auto">
          <a:xfrm rot="13008648">
            <a:off x="6215844" y="2193090"/>
            <a:ext cx="277813" cy="238125"/>
            <a:chOff x="3192" y="2215"/>
            <a:chExt cx="920" cy="943"/>
          </a:xfrm>
        </p:grpSpPr>
        <p:sp>
          <p:nvSpPr>
            <p:cNvPr id="41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1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27" name="Group 6"/>
          <p:cNvGrpSpPr>
            <a:grpSpLocks/>
          </p:cNvGrpSpPr>
          <p:nvPr/>
        </p:nvGrpSpPr>
        <p:grpSpPr bwMode="auto">
          <a:xfrm rot="11202083">
            <a:off x="3518145" y="2032478"/>
            <a:ext cx="277813" cy="238125"/>
            <a:chOff x="3192" y="2215"/>
            <a:chExt cx="920" cy="943"/>
          </a:xfrm>
        </p:grpSpPr>
        <p:sp>
          <p:nvSpPr>
            <p:cNvPr id="428" name="Freeform 7"/>
            <p:cNvSpPr>
              <a:spLocks/>
            </p:cNvSpPr>
            <p:nvPr/>
          </p:nvSpPr>
          <p:spPr bwMode="auto">
            <a:xfrm>
              <a:off x="3192" y="2220"/>
              <a:ext cx="918" cy="938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18" h="938">
                  <a:moveTo>
                    <a:pt x="0" y="938"/>
                  </a:moveTo>
                  <a:lnTo>
                    <a:pt x="222" y="108"/>
                  </a:lnTo>
                  <a:lnTo>
                    <a:pt x="258" y="84"/>
                  </a:lnTo>
                  <a:lnTo>
                    <a:pt x="316" y="54"/>
                  </a:lnTo>
                  <a:lnTo>
                    <a:pt x="386" y="26"/>
                  </a:lnTo>
                  <a:lnTo>
                    <a:pt x="466" y="8"/>
                  </a:lnTo>
                  <a:lnTo>
                    <a:pt x="550" y="0"/>
                  </a:lnTo>
                  <a:lnTo>
                    <a:pt x="650" y="2"/>
                  </a:lnTo>
                  <a:lnTo>
                    <a:pt x="726" y="12"/>
                  </a:lnTo>
                  <a:lnTo>
                    <a:pt x="788" y="30"/>
                  </a:lnTo>
                  <a:lnTo>
                    <a:pt x="824" y="56"/>
                  </a:lnTo>
                  <a:lnTo>
                    <a:pt x="862" y="88"/>
                  </a:lnTo>
                  <a:lnTo>
                    <a:pt x="890" y="126"/>
                  </a:lnTo>
                  <a:lnTo>
                    <a:pt x="918" y="164"/>
                  </a:lnTo>
                  <a:lnTo>
                    <a:pt x="798" y="614"/>
                  </a:lnTo>
                  <a:lnTo>
                    <a:pt x="648" y="684"/>
                  </a:lnTo>
                  <a:lnTo>
                    <a:pt x="512" y="744"/>
                  </a:lnTo>
                  <a:lnTo>
                    <a:pt x="358" y="806"/>
                  </a:lnTo>
                  <a:lnTo>
                    <a:pt x="174" y="878"/>
                  </a:lnTo>
                  <a:lnTo>
                    <a:pt x="58" y="916"/>
                  </a:lnTo>
                  <a:lnTo>
                    <a:pt x="0" y="938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29" name="Line 8"/>
            <p:cNvSpPr>
              <a:spLocks noChangeShapeType="1"/>
            </p:cNvSpPr>
            <p:nvPr/>
          </p:nvSpPr>
          <p:spPr bwMode="auto">
            <a:xfrm flipV="1">
              <a:off x="3193" y="2326"/>
              <a:ext cx="222" cy="83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0" name="Line 9"/>
            <p:cNvSpPr>
              <a:spLocks noChangeShapeType="1"/>
            </p:cNvSpPr>
            <p:nvPr/>
          </p:nvSpPr>
          <p:spPr bwMode="auto">
            <a:xfrm flipV="1">
              <a:off x="3344" y="2372"/>
              <a:ext cx="195" cy="729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1" name="Line 10"/>
            <p:cNvSpPr>
              <a:spLocks noChangeShapeType="1"/>
            </p:cNvSpPr>
            <p:nvPr/>
          </p:nvSpPr>
          <p:spPr bwMode="auto">
            <a:xfrm flipV="1">
              <a:off x="3791" y="2408"/>
              <a:ext cx="138" cy="5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2" name="Line 11"/>
            <p:cNvSpPr>
              <a:spLocks noChangeShapeType="1"/>
            </p:cNvSpPr>
            <p:nvPr/>
          </p:nvSpPr>
          <p:spPr bwMode="auto">
            <a:xfrm flipV="1">
              <a:off x="3992" y="2383"/>
              <a:ext cx="120" cy="45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3" name="Freeform 12"/>
            <p:cNvSpPr>
              <a:spLocks/>
            </p:cNvSpPr>
            <p:nvPr/>
          </p:nvSpPr>
          <p:spPr bwMode="auto">
            <a:xfrm>
              <a:off x="3416" y="2317"/>
              <a:ext cx="122" cy="55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4" name="Freeform 13"/>
            <p:cNvSpPr>
              <a:spLocks/>
            </p:cNvSpPr>
            <p:nvPr/>
          </p:nvSpPr>
          <p:spPr bwMode="auto">
            <a:xfrm>
              <a:off x="3538" y="2334"/>
              <a:ext cx="390" cy="70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5" name="Freeform 14"/>
            <p:cNvSpPr>
              <a:spLocks/>
            </p:cNvSpPr>
            <p:nvPr/>
          </p:nvSpPr>
          <p:spPr bwMode="auto">
            <a:xfrm>
              <a:off x="3930" y="2338"/>
              <a:ext cx="182" cy="70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6" name="Freeform 15"/>
            <p:cNvSpPr>
              <a:spLocks/>
            </p:cNvSpPr>
            <p:nvPr/>
          </p:nvSpPr>
          <p:spPr bwMode="auto">
            <a:xfrm>
              <a:off x="3412" y="2215"/>
              <a:ext cx="698" cy="167"/>
            </a:xfrm>
            <a:custGeom>
              <a:avLst/>
              <a:gdLst>
                <a:gd name="T0" fmla="*/ 0 w 698"/>
                <a:gd name="T1" fmla="*/ 111 h 167"/>
                <a:gd name="T2" fmla="*/ 232 w 698"/>
                <a:gd name="T3" fmla="*/ 15 h 167"/>
                <a:gd name="T4" fmla="*/ 538 w 698"/>
                <a:gd name="T5" fmla="*/ 25 h 167"/>
                <a:gd name="T6" fmla="*/ 698 w 698"/>
                <a:gd name="T7" fmla="*/ 167 h 16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698" h="167">
                  <a:moveTo>
                    <a:pt x="0" y="111"/>
                  </a:moveTo>
                  <a:cubicBezTo>
                    <a:pt x="71" y="70"/>
                    <a:pt x="142" y="29"/>
                    <a:pt x="232" y="15"/>
                  </a:cubicBezTo>
                  <a:cubicBezTo>
                    <a:pt x="322" y="1"/>
                    <a:pt x="460" y="0"/>
                    <a:pt x="538" y="25"/>
                  </a:cubicBezTo>
                  <a:cubicBezTo>
                    <a:pt x="616" y="50"/>
                    <a:pt x="657" y="108"/>
                    <a:pt x="698" y="167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437" name="Group 436"/>
          <p:cNvGrpSpPr/>
          <p:nvPr/>
        </p:nvGrpSpPr>
        <p:grpSpPr>
          <a:xfrm rot="20548492">
            <a:off x="5181600" y="3707569"/>
            <a:ext cx="236161" cy="178631"/>
            <a:chOff x="5458290" y="3058908"/>
            <a:chExt cx="236161" cy="178631"/>
          </a:xfrm>
        </p:grpSpPr>
        <p:sp>
          <p:nvSpPr>
            <p:cNvPr id="438" name="Freeform 7"/>
            <p:cNvSpPr>
              <a:spLocks/>
            </p:cNvSpPr>
            <p:nvPr/>
          </p:nvSpPr>
          <p:spPr bwMode="auto">
            <a:xfrm rot="21311054">
              <a:off x="5458290" y="3058908"/>
              <a:ext cx="236161" cy="178631"/>
            </a:xfrm>
            <a:custGeom>
              <a:avLst/>
              <a:gdLst>
                <a:gd name="T0" fmla="*/ 0 w 918"/>
                <a:gd name="T1" fmla="*/ 938 h 938"/>
                <a:gd name="T2" fmla="*/ 222 w 918"/>
                <a:gd name="T3" fmla="*/ 108 h 938"/>
                <a:gd name="T4" fmla="*/ 258 w 918"/>
                <a:gd name="T5" fmla="*/ 84 h 938"/>
                <a:gd name="T6" fmla="*/ 316 w 918"/>
                <a:gd name="T7" fmla="*/ 54 h 938"/>
                <a:gd name="T8" fmla="*/ 386 w 918"/>
                <a:gd name="T9" fmla="*/ 26 h 938"/>
                <a:gd name="T10" fmla="*/ 466 w 918"/>
                <a:gd name="T11" fmla="*/ 8 h 938"/>
                <a:gd name="T12" fmla="*/ 550 w 918"/>
                <a:gd name="T13" fmla="*/ 0 h 938"/>
                <a:gd name="T14" fmla="*/ 650 w 918"/>
                <a:gd name="T15" fmla="*/ 2 h 938"/>
                <a:gd name="T16" fmla="*/ 726 w 918"/>
                <a:gd name="T17" fmla="*/ 12 h 938"/>
                <a:gd name="T18" fmla="*/ 788 w 918"/>
                <a:gd name="T19" fmla="*/ 30 h 938"/>
                <a:gd name="T20" fmla="*/ 824 w 918"/>
                <a:gd name="T21" fmla="*/ 56 h 938"/>
                <a:gd name="T22" fmla="*/ 862 w 918"/>
                <a:gd name="T23" fmla="*/ 88 h 938"/>
                <a:gd name="T24" fmla="*/ 890 w 918"/>
                <a:gd name="T25" fmla="*/ 126 h 938"/>
                <a:gd name="T26" fmla="*/ 918 w 918"/>
                <a:gd name="T27" fmla="*/ 164 h 938"/>
                <a:gd name="T28" fmla="*/ 798 w 918"/>
                <a:gd name="T29" fmla="*/ 614 h 938"/>
                <a:gd name="T30" fmla="*/ 648 w 918"/>
                <a:gd name="T31" fmla="*/ 684 h 938"/>
                <a:gd name="T32" fmla="*/ 512 w 918"/>
                <a:gd name="T33" fmla="*/ 744 h 938"/>
                <a:gd name="T34" fmla="*/ 358 w 918"/>
                <a:gd name="T35" fmla="*/ 806 h 938"/>
                <a:gd name="T36" fmla="*/ 174 w 918"/>
                <a:gd name="T37" fmla="*/ 878 h 938"/>
                <a:gd name="T38" fmla="*/ 58 w 918"/>
                <a:gd name="T39" fmla="*/ 916 h 938"/>
                <a:gd name="T40" fmla="*/ 0 w 918"/>
                <a:gd name="T41" fmla="*/ 938 h 93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connsiteX0" fmla="*/ 849 w 9368"/>
                <a:gd name="connsiteY0" fmla="*/ 5001 h 9765"/>
                <a:gd name="connsiteX1" fmla="*/ 1786 w 9368"/>
                <a:gd name="connsiteY1" fmla="*/ 1151 h 9765"/>
                <a:gd name="connsiteX2" fmla="*/ 2178 w 9368"/>
                <a:gd name="connsiteY2" fmla="*/ 896 h 9765"/>
                <a:gd name="connsiteX3" fmla="*/ 2810 w 9368"/>
                <a:gd name="connsiteY3" fmla="*/ 576 h 9765"/>
                <a:gd name="connsiteX4" fmla="*/ 3573 w 9368"/>
                <a:gd name="connsiteY4" fmla="*/ 277 h 9765"/>
                <a:gd name="connsiteX5" fmla="*/ 4444 w 9368"/>
                <a:gd name="connsiteY5" fmla="*/ 85 h 9765"/>
                <a:gd name="connsiteX6" fmla="*/ 5359 w 9368"/>
                <a:gd name="connsiteY6" fmla="*/ 0 h 9765"/>
                <a:gd name="connsiteX7" fmla="*/ 6449 w 9368"/>
                <a:gd name="connsiteY7" fmla="*/ 21 h 9765"/>
                <a:gd name="connsiteX8" fmla="*/ 7276 w 9368"/>
                <a:gd name="connsiteY8" fmla="*/ 128 h 9765"/>
                <a:gd name="connsiteX9" fmla="*/ 7952 w 9368"/>
                <a:gd name="connsiteY9" fmla="*/ 320 h 9765"/>
                <a:gd name="connsiteX10" fmla="*/ 8344 w 9368"/>
                <a:gd name="connsiteY10" fmla="*/ 597 h 9765"/>
                <a:gd name="connsiteX11" fmla="*/ 8758 w 9368"/>
                <a:gd name="connsiteY11" fmla="*/ 938 h 9765"/>
                <a:gd name="connsiteX12" fmla="*/ 9063 w 9368"/>
                <a:gd name="connsiteY12" fmla="*/ 1343 h 9765"/>
                <a:gd name="connsiteX13" fmla="*/ 9368 w 9368"/>
                <a:gd name="connsiteY13" fmla="*/ 1748 h 9765"/>
                <a:gd name="connsiteX14" fmla="*/ 8061 w 9368"/>
                <a:gd name="connsiteY14" fmla="*/ 6546 h 9765"/>
                <a:gd name="connsiteX15" fmla="*/ 6427 w 9368"/>
                <a:gd name="connsiteY15" fmla="*/ 7292 h 9765"/>
                <a:gd name="connsiteX16" fmla="*/ 4945 w 9368"/>
                <a:gd name="connsiteY16" fmla="*/ 7932 h 9765"/>
                <a:gd name="connsiteX17" fmla="*/ 3268 w 9368"/>
                <a:gd name="connsiteY17" fmla="*/ 8593 h 9765"/>
                <a:gd name="connsiteX18" fmla="*/ 1263 w 9368"/>
                <a:gd name="connsiteY18" fmla="*/ 9360 h 9765"/>
                <a:gd name="connsiteX19" fmla="*/ 0 w 9368"/>
                <a:gd name="connsiteY19" fmla="*/ 9765 h 9765"/>
                <a:gd name="connsiteX20" fmla="*/ 849 w 9368"/>
                <a:gd name="connsiteY20" fmla="*/ 5001 h 9765"/>
                <a:gd name="connsiteX0" fmla="*/ 0 w 9094"/>
                <a:gd name="connsiteY0" fmla="*/ 5121 h 9585"/>
                <a:gd name="connsiteX1" fmla="*/ 1000 w 9094"/>
                <a:gd name="connsiteY1" fmla="*/ 1179 h 9585"/>
                <a:gd name="connsiteX2" fmla="*/ 1419 w 9094"/>
                <a:gd name="connsiteY2" fmla="*/ 918 h 9585"/>
                <a:gd name="connsiteX3" fmla="*/ 2094 w 9094"/>
                <a:gd name="connsiteY3" fmla="*/ 590 h 9585"/>
                <a:gd name="connsiteX4" fmla="*/ 2908 w 9094"/>
                <a:gd name="connsiteY4" fmla="*/ 284 h 9585"/>
                <a:gd name="connsiteX5" fmla="*/ 3838 w 9094"/>
                <a:gd name="connsiteY5" fmla="*/ 87 h 9585"/>
                <a:gd name="connsiteX6" fmla="*/ 4815 w 9094"/>
                <a:gd name="connsiteY6" fmla="*/ 0 h 9585"/>
                <a:gd name="connsiteX7" fmla="*/ 5978 w 9094"/>
                <a:gd name="connsiteY7" fmla="*/ 22 h 9585"/>
                <a:gd name="connsiteX8" fmla="*/ 6861 w 9094"/>
                <a:gd name="connsiteY8" fmla="*/ 131 h 9585"/>
                <a:gd name="connsiteX9" fmla="*/ 7582 w 9094"/>
                <a:gd name="connsiteY9" fmla="*/ 328 h 9585"/>
                <a:gd name="connsiteX10" fmla="*/ 8001 w 9094"/>
                <a:gd name="connsiteY10" fmla="*/ 611 h 9585"/>
                <a:gd name="connsiteX11" fmla="*/ 8443 w 9094"/>
                <a:gd name="connsiteY11" fmla="*/ 961 h 9585"/>
                <a:gd name="connsiteX12" fmla="*/ 8768 w 9094"/>
                <a:gd name="connsiteY12" fmla="*/ 1375 h 9585"/>
                <a:gd name="connsiteX13" fmla="*/ 9094 w 9094"/>
                <a:gd name="connsiteY13" fmla="*/ 1790 h 9585"/>
                <a:gd name="connsiteX14" fmla="*/ 7699 w 9094"/>
                <a:gd name="connsiteY14" fmla="*/ 6704 h 9585"/>
                <a:gd name="connsiteX15" fmla="*/ 5955 w 9094"/>
                <a:gd name="connsiteY15" fmla="*/ 7467 h 9585"/>
                <a:gd name="connsiteX16" fmla="*/ 4373 w 9094"/>
                <a:gd name="connsiteY16" fmla="*/ 8123 h 9585"/>
                <a:gd name="connsiteX17" fmla="*/ 2582 w 9094"/>
                <a:gd name="connsiteY17" fmla="*/ 8800 h 9585"/>
                <a:gd name="connsiteX18" fmla="*/ 442 w 9094"/>
                <a:gd name="connsiteY18" fmla="*/ 9585 h 9585"/>
                <a:gd name="connsiteX19" fmla="*/ 0 w 9094"/>
                <a:gd name="connsiteY19" fmla="*/ 5121 h 9585"/>
                <a:gd name="connsiteX0" fmla="*/ 0 w 10000"/>
                <a:gd name="connsiteY0" fmla="*/ 5343 h 9181"/>
                <a:gd name="connsiteX1" fmla="*/ 1100 w 10000"/>
                <a:gd name="connsiteY1" fmla="*/ 1230 h 9181"/>
                <a:gd name="connsiteX2" fmla="*/ 1560 w 10000"/>
                <a:gd name="connsiteY2" fmla="*/ 958 h 9181"/>
                <a:gd name="connsiteX3" fmla="*/ 2303 w 10000"/>
                <a:gd name="connsiteY3" fmla="*/ 616 h 9181"/>
                <a:gd name="connsiteX4" fmla="*/ 3198 w 10000"/>
                <a:gd name="connsiteY4" fmla="*/ 296 h 9181"/>
                <a:gd name="connsiteX5" fmla="*/ 4220 w 10000"/>
                <a:gd name="connsiteY5" fmla="*/ 91 h 9181"/>
                <a:gd name="connsiteX6" fmla="*/ 5295 w 10000"/>
                <a:gd name="connsiteY6" fmla="*/ 0 h 9181"/>
                <a:gd name="connsiteX7" fmla="*/ 6574 w 10000"/>
                <a:gd name="connsiteY7" fmla="*/ 23 h 9181"/>
                <a:gd name="connsiteX8" fmla="*/ 7545 w 10000"/>
                <a:gd name="connsiteY8" fmla="*/ 137 h 9181"/>
                <a:gd name="connsiteX9" fmla="*/ 8337 w 10000"/>
                <a:gd name="connsiteY9" fmla="*/ 342 h 9181"/>
                <a:gd name="connsiteX10" fmla="*/ 8798 w 10000"/>
                <a:gd name="connsiteY10" fmla="*/ 637 h 9181"/>
                <a:gd name="connsiteX11" fmla="*/ 9284 w 10000"/>
                <a:gd name="connsiteY11" fmla="*/ 1003 h 9181"/>
                <a:gd name="connsiteX12" fmla="*/ 9642 w 10000"/>
                <a:gd name="connsiteY12" fmla="*/ 1435 h 9181"/>
                <a:gd name="connsiteX13" fmla="*/ 10000 w 10000"/>
                <a:gd name="connsiteY13" fmla="*/ 1868 h 9181"/>
                <a:gd name="connsiteX14" fmla="*/ 8466 w 10000"/>
                <a:gd name="connsiteY14" fmla="*/ 6994 h 9181"/>
                <a:gd name="connsiteX15" fmla="*/ 6548 w 10000"/>
                <a:gd name="connsiteY15" fmla="*/ 7790 h 9181"/>
                <a:gd name="connsiteX16" fmla="*/ 4809 w 10000"/>
                <a:gd name="connsiteY16" fmla="*/ 8475 h 9181"/>
                <a:gd name="connsiteX17" fmla="*/ 2839 w 10000"/>
                <a:gd name="connsiteY17" fmla="*/ 9181 h 9181"/>
                <a:gd name="connsiteX18" fmla="*/ 0 w 10000"/>
                <a:gd name="connsiteY18" fmla="*/ 5343 h 9181"/>
                <a:gd name="connsiteX0" fmla="*/ 0 w 10000"/>
                <a:gd name="connsiteY0" fmla="*/ 5820 h 9231"/>
                <a:gd name="connsiteX1" fmla="*/ 1100 w 10000"/>
                <a:gd name="connsiteY1" fmla="*/ 1340 h 9231"/>
                <a:gd name="connsiteX2" fmla="*/ 1560 w 10000"/>
                <a:gd name="connsiteY2" fmla="*/ 1043 h 9231"/>
                <a:gd name="connsiteX3" fmla="*/ 2303 w 10000"/>
                <a:gd name="connsiteY3" fmla="*/ 671 h 9231"/>
                <a:gd name="connsiteX4" fmla="*/ 3198 w 10000"/>
                <a:gd name="connsiteY4" fmla="*/ 322 h 9231"/>
                <a:gd name="connsiteX5" fmla="*/ 4220 w 10000"/>
                <a:gd name="connsiteY5" fmla="*/ 99 h 9231"/>
                <a:gd name="connsiteX6" fmla="*/ 5295 w 10000"/>
                <a:gd name="connsiteY6" fmla="*/ 0 h 9231"/>
                <a:gd name="connsiteX7" fmla="*/ 6574 w 10000"/>
                <a:gd name="connsiteY7" fmla="*/ 25 h 9231"/>
                <a:gd name="connsiteX8" fmla="*/ 7545 w 10000"/>
                <a:gd name="connsiteY8" fmla="*/ 149 h 9231"/>
                <a:gd name="connsiteX9" fmla="*/ 8337 w 10000"/>
                <a:gd name="connsiteY9" fmla="*/ 373 h 9231"/>
                <a:gd name="connsiteX10" fmla="*/ 8798 w 10000"/>
                <a:gd name="connsiteY10" fmla="*/ 694 h 9231"/>
                <a:gd name="connsiteX11" fmla="*/ 9284 w 10000"/>
                <a:gd name="connsiteY11" fmla="*/ 1092 h 9231"/>
                <a:gd name="connsiteX12" fmla="*/ 9642 w 10000"/>
                <a:gd name="connsiteY12" fmla="*/ 1563 h 9231"/>
                <a:gd name="connsiteX13" fmla="*/ 10000 w 10000"/>
                <a:gd name="connsiteY13" fmla="*/ 2035 h 9231"/>
                <a:gd name="connsiteX14" fmla="*/ 8466 w 10000"/>
                <a:gd name="connsiteY14" fmla="*/ 7618 h 9231"/>
                <a:gd name="connsiteX15" fmla="*/ 6548 w 10000"/>
                <a:gd name="connsiteY15" fmla="*/ 8485 h 9231"/>
                <a:gd name="connsiteX16" fmla="*/ 4809 w 10000"/>
                <a:gd name="connsiteY16" fmla="*/ 9231 h 9231"/>
                <a:gd name="connsiteX17" fmla="*/ 0 w 10000"/>
                <a:gd name="connsiteY17" fmla="*/ 5820 h 9231"/>
                <a:gd name="connsiteX0" fmla="*/ 0 w 10000"/>
                <a:gd name="connsiteY0" fmla="*/ 6305 h 9192"/>
                <a:gd name="connsiteX1" fmla="*/ 1100 w 10000"/>
                <a:gd name="connsiteY1" fmla="*/ 1452 h 9192"/>
                <a:gd name="connsiteX2" fmla="*/ 1560 w 10000"/>
                <a:gd name="connsiteY2" fmla="*/ 1130 h 9192"/>
                <a:gd name="connsiteX3" fmla="*/ 2303 w 10000"/>
                <a:gd name="connsiteY3" fmla="*/ 727 h 9192"/>
                <a:gd name="connsiteX4" fmla="*/ 3198 w 10000"/>
                <a:gd name="connsiteY4" fmla="*/ 349 h 9192"/>
                <a:gd name="connsiteX5" fmla="*/ 4220 w 10000"/>
                <a:gd name="connsiteY5" fmla="*/ 107 h 9192"/>
                <a:gd name="connsiteX6" fmla="*/ 5295 w 10000"/>
                <a:gd name="connsiteY6" fmla="*/ 0 h 9192"/>
                <a:gd name="connsiteX7" fmla="*/ 6574 w 10000"/>
                <a:gd name="connsiteY7" fmla="*/ 27 h 9192"/>
                <a:gd name="connsiteX8" fmla="*/ 7545 w 10000"/>
                <a:gd name="connsiteY8" fmla="*/ 161 h 9192"/>
                <a:gd name="connsiteX9" fmla="*/ 8337 w 10000"/>
                <a:gd name="connsiteY9" fmla="*/ 404 h 9192"/>
                <a:gd name="connsiteX10" fmla="*/ 8798 w 10000"/>
                <a:gd name="connsiteY10" fmla="*/ 752 h 9192"/>
                <a:gd name="connsiteX11" fmla="*/ 9284 w 10000"/>
                <a:gd name="connsiteY11" fmla="*/ 1183 h 9192"/>
                <a:gd name="connsiteX12" fmla="*/ 9642 w 10000"/>
                <a:gd name="connsiteY12" fmla="*/ 1693 h 9192"/>
                <a:gd name="connsiteX13" fmla="*/ 10000 w 10000"/>
                <a:gd name="connsiteY13" fmla="*/ 2205 h 9192"/>
                <a:gd name="connsiteX14" fmla="*/ 8466 w 10000"/>
                <a:gd name="connsiteY14" fmla="*/ 8253 h 9192"/>
                <a:gd name="connsiteX15" fmla="*/ 6548 w 10000"/>
                <a:gd name="connsiteY15" fmla="*/ 9192 h 9192"/>
                <a:gd name="connsiteX16" fmla="*/ 0 w 10000"/>
                <a:gd name="connsiteY16" fmla="*/ 6305 h 9192"/>
                <a:gd name="connsiteX0" fmla="*/ 0 w 10000"/>
                <a:gd name="connsiteY0" fmla="*/ 6859 h 10343"/>
                <a:gd name="connsiteX1" fmla="*/ 1100 w 10000"/>
                <a:gd name="connsiteY1" fmla="*/ 1580 h 10343"/>
                <a:gd name="connsiteX2" fmla="*/ 1560 w 10000"/>
                <a:gd name="connsiteY2" fmla="*/ 1229 h 10343"/>
                <a:gd name="connsiteX3" fmla="*/ 2303 w 10000"/>
                <a:gd name="connsiteY3" fmla="*/ 791 h 10343"/>
                <a:gd name="connsiteX4" fmla="*/ 3198 w 10000"/>
                <a:gd name="connsiteY4" fmla="*/ 380 h 10343"/>
                <a:gd name="connsiteX5" fmla="*/ 4220 w 10000"/>
                <a:gd name="connsiteY5" fmla="*/ 116 h 10343"/>
                <a:gd name="connsiteX6" fmla="*/ 5295 w 10000"/>
                <a:gd name="connsiteY6" fmla="*/ 0 h 10343"/>
                <a:gd name="connsiteX7" fmla="*/ 6574 w 10000"/>
                <a:gd name="connsiteY7" fmla="*/ 29 h 10343"/>
                <a:gd name="connsiteX8" fmla="*/ 7545 w 10000"/>
                <a:gd name="connsiteY8" fmla="*/ 175 h 10343"/>
                <a:gd name="connsiteX9" fmla="*/ 8337 w 10000"/>
                <a:gd name="connsiteY9" fmla="*/ 440 h 10343"/>
                <a:gd name="connsiteX10" fmla="*/ 8798 w 10000"/>
                <a:gd name="connsiteY10" fmla="*/ 818 h 10343"/>
                <a:gd name="connsiteX11" fmla="*/ 9284 w 10000"/>
                <a:gd name="connsiteY11" fmla="*/ 1287 h 10343"/>
                <a:gd name="connsiteX12" fmla="*/ 9642 w 10000"/>
                <a:gd name="connsiteY12" fmla="*/ 1842 h 10343"/>
                <a:gd name="connsiteX13" fmla="*/ 10000 w 10000"/>
                <a:gd name="connsiteY13" fmla="*/ 2399 h 10343"/>
                <a:gd name="connsiteX14" fmla="*/ 8466 w 10000"/>
                <a:gd name="connsiteY14" fmla="*/ 8978 h 10343"/>
                <a:gd name="connsiteX15" fmla="*/ 5920 w 10000"/>
                <a:gd name="connsiteY15" fmla="*/ 10343 h 10343"/>
                <a:gd name="connsiteX16" fmla="*/ 0 w 10000"/>
                <a:gd name="connsiteY16" fmla="*/ 6859 h 10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00" h="10343">
                  <a:moveTo>
                    <a:pt x="0" y="6859"/>
                  </a:moveTo>
                  <a:lnTo>
                    <a:pt x="1100" y="1580"/>
                  </a:lnTo>
                  <a:lnTo>
                    <a:pt x="1560" y="1229"/>
                  </a:lnTo>
                  <a:lnTo>
                    <a:pt x="2303" y="791"/>
                  </a:lnTo>
                  <a:lnTo>
                    <a:pt x="3198" y="380"/>
                  </a:lnTo>
                  <a:lnTo>
                    <a:pt x="4220" y="116"/>
                  </a:lnTo>
                  <a:lnTo>
                    <a:pt x="5295" y="0"/>
                  </a:lnTo>
                  <a:lnTo>
                    <a:pt x="6574" y="29"/>
                  </a:lnTo>
                  <a:lnTo>
                    <a:pt x="7545" y="175"/>
                  </a:lnTo>
                  <a:lnTo>
                    <a:pt x="8337" y="440"/>
                  </a:lnTo>
                  <a:lnTo>
                    <a:pt x="8798" y="818"/>
                  </a:lnTo>
                  <a:lnTo>
                    <a:pt x="9284" y="1287"/>
                  </a:lnTo>
                  <a:lnTo>
                    <a:pt x="9642" y="1842"/>
                  </a:lnTo>
                  <a:lnTo>
                    <a:pt x="10000" y="2399"/>
                  </a:lnTo>
                  <a:lnTo>
                    <a:pt x="8466" y="8978"/>
                  </a:lnTo>
                  <a:lnTo>
                    <a:pt x="5920" y="10343"/>
                  </a:lnTo>
                  <a:lnTo>
                    <a:pt x="0" y="6859"/>
                  </a:lnTo>
                  <a:close/>
                </a:path>
              </a:pathLst>
            </a:custGeom>
            <a:solidFill>
              <a:srgbClr val="FF616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39" name="Line 9"/>
            <p:cNvSpPr>
              <a:spLocks noChangeShapeType="1"/>
            </p:cNvSpPr>
            <p:nvPr/>
          </p:nvSpPr>
          <p:spPr bwMode="auto">
            <a:xfrm rot="21311054" flipV="1">
              <a:off x="5491491" y="3103145"/>
              <a:ext cx="30507" cy="9537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0" name="Line 10"/>
            <p:cNvSpPr>
              <a:spLocks noChangeShapeType="1"/>
            </p:cNvSpPr>
            <p:nvPr/>
          </p:nvSpPr>
          <p:spPr bwMode="auto">
            <a:xfrm rot="21311054" flipV="1">
              <a:off x="5599929" y="3102723"/>
              <a:ext cx="41672" cy="1303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1" name="Freeform 12"/>
            <p:cNvSpPr>
              <a:spLocks/>
            </p:cNvSpPr>
            <p:nvPr/>
          </p:nvSpPr>
          <p:spPr bwMode="auto">
            <a:xfrm rot="21311054">
              <a:off x="5480283" y="3089740"/>
              <a:ext cx="36840" cy="13889"/>
            </a:xfrm>
            <a:custGeom>
              <a:avLst/>
              <a:gdLst>
                <a:gd name="T0" fmla="*/ 0 w 122"/>
                <a:gd name="T1" fmla="*/ 11 h 55"/>
                <a:gd name="T2" fmla="*/ 56 w 122"/>
                <a:gd name="T3" fmla="*/ 7 h 55"/>
                <a:gd name="T4" fmla="*/ 122 w 122"/>
                <a:gd name="T5" fmla="*/ 55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22" h="55">
                  <a:moveTo>
                    <a:pt x="0" y="11"/>
                  </a:moveTo>
                  <a:cubicBezTo>
                    <a:pt x="9" y="10"/>
                    <a:pt x="36" y="0"/>
                    <a:pt x="56" y="7"/>
                  </a:cubicBezTo>
                  <a:cubicBezTo>
                    <a:pt x="76" y="14"/>
                    <a:pt x="108" y="45"/>
                    <a:pt x="122" y="55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2" name="Freeform 13"/>
            <p:cNvSpPr>
              <a:spLocks/>
            </p:cNvSpPr>
            <p:nvPr/>
          </p:nvSpPr>
          <p:spPr bwMode="auto">
            <a:xfrm rot="21311054">
              <a:off x="5517370" y="3087521"/>
              <a:ext cx="117769" cy="17676"/>
            </a:xfrm>
            <a:custGeom>
              <a:avLst/>
              <a:gdLst>
                <a:gd name="T0" fmla="*/ 0 w 390"/>
                <a:gd name="T1" fmla="*/ 36 h 70"/>
                <a:gd name="T2" fmla="*/ 204 w 390"/>
                <a:gd name="T3" fmla="*/ 6 h 70"/>
                <a:gd name="T4" fmla="*/ 390 w 390"/>
                <a:gd name="T5" fmla="*/ 70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90" h="70">
                  <a:moveTo>
                    <a:pt x="0" y="36"/>
                  </a:moveTo>
                  <a:cubicBezTo>
                    <a:pt x="34" y="31"/>
                    <a:pt x="139" y="0"/>
                    <a:pt x="204" y="6"/>
                  </a:cubicBezTo>
                  <a:cubicBezTo>
                    <a:pt x="269" y="12"/>
                    <a:pt x="351" y="57"/>
                    <a:pt x="390" y="7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443" name="Freeform 14"/>
            <p:cNvSpPr>
              <a:spLocks/>
            </p:cNvSpPr>
            <p:nvPr/>
          </p:nvSpPr>
          <p:spPr bwMode="auto">
            <a:xfrm rot="21311054">
              <a:off x="5635520" y="3081227"/>
              <a:ext cx="54959" cy="17676"/>
            </a:xfrm>
            <a:custGeom>
              <a:avLst/>
              <a:gdLst>
                <a:gd name="T0" fmla="*/ 0 w 182"/>
                <a:gd name="T1" fmla="*/ 70 h 70"/>
                <a:gd name="T2" fmla="*/ 124 w 182"/>
                <a:gd name="T3" fmla="*/ 4 h 70"/>
                <a:gd name="T4" fmla="*/ 182 w 182"/>
                <a:gd name="T5" fmla="*/ 46 h 70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2" h="70">
                  <a:moveTo>
                    <a:pt x="0" y="70"/>
                  </a:moveTo>
                  <a:cubicBezTo>
                    <a:pt x="21" y="59"/>
                    <a:pt x="94" y="8"/>
                    <a:pt x="124" y="4"/>
                  </a:cubicBezTo>
                  <a:cubicBezTo>
                    <a:pt x="154" y="0"/>
                    <a:pt x="170" y="37"/>
                    <a:pt x="182" y="46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4267200" y="1132114"/>
            <a:ext cx="9573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oil ?</a:t>
            </a:r>
          </a:p>
        </p:txBody>
      </p:sp>
      <p:sp>
        <p:nvSpPr>
          <p:cNvPr id="138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9314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 rot="921728">
            <a:off x="986971" y="841829"/>
            <a:ext cx="7373257" cy="6016171"/>
            <a:chOff x="986971" y="841829"/>
            <a:chExt cx="7373257" cy="6016171"/>
          </a:xfrm>
        </p:grpSpPr>
        <p:sp>
          <p:nvSpPr>
            <p:cNvPr id="5" name="Rectangle 4"/>
            <p:cNvSpPr/>
            <p:nvPr/>
          </p:nvSpPr>
          <p:spPr>
            <a:xfrm>
              <a:off x="1277257" y="841829"/>
              <a:ext cx="6894286" cy="3077028"/>
            </a:xfrm>
            <a:prstGeom prst="rect">
              <a:avLst/>
            </a:prstGeom>
            <a:solidFill>
              <a:srgbClr val="FFBC7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FFFF"/>
                </a:solidFill>
              </a:endParaRPr>
            </a:p>
          </p:txBody>
        </p:sp>
        <p:sp>
          <p:nvSpPr>
            <p:cNvPr id="3" name="Oval 2"/>
            <p:cNvSpPr/>
            <p:nvPr/>
          </p:nvSpPr>
          <p:spPr>
            <a:xfrm>
              <a:off x="1295400" y="1981200"/>
              <a:ext cx="6858000" cy="4038600"/>
            </a:xfrm>
            <a:prstGeom prst="ellipse">
              <a:avLst/>
            </a:prstGeom>
            <a:gradFill flip="none" rotWithShape="1">
              <a:gsLst>
                <a:gs pos="0">
                  <a:schemeClr val="tx1">
                    <a:lumMod val="85000"/>
                    <a:lumOff val="15000"/>
                  </a:schemeClr>
                </a:gs>
                <a:gs pos="46000">
                  <a:schemeClr val="accent5">
                    <a:lumMod val="40000"/>
                    <a:lumOff val="60000"/>
                  </a:schemeClr>
                </a:gs>
                <a:gs pos="35000">
                  <a:schemeClr val="tx1"/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986971" y="3886200"/>
              <a:ext cx="7373257" cy="29718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 dirty="0">
                <a:solidFill>
                  <a:srgbClr val="000000"/>
                </a:solidFill>
              </a:endParaRPr>
            </a:p>
          </p:txBody>
        </p:sp>
        <p:grpSp>
          <p:nvGrpSpPr>
            <p:cNvPr id="308" name="Group 6"/>
            <p:cNvGrpSpPr>
              <a:grpSpLocks/>
            </p:cNvGrpSpPr>
            <p:nvPr/>
          </p:nvGrpSpPr>
          <p:grpSpPr bwMode="auto">
            <a:xfrm rot="1133284">
              <a:off x="6431863" y="3696156"/>
              <a:ext cx="277813" cy="238125"/>
              <a:chOff x="3192" y="2215"/>
              <a:chExt cx="920" cy="943"/>
            </a:xfrm>
          </p:grpSpPr>
          <p:sp>
            <p:nvSpPr>
              <p:cNvPr id="30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1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18" name="Group 6"/>
            <p:cNvGrpSpPr>
              <a:grpSpLocks/>
            </p:cNvGrpSpPr>
            <p:nvPr/>
          </p:nvGrpSpPr>
          <p:grpSpPr bwMode="auto">
            <a:xfrm rot="1133284">
              <a:off x="7574863" y="3696156"/>
              <a:ext cx="277813" cy="238125"/>
              <a:chOff x="3192" y="2215"/>
              <a:chExt cx="920" cy="943"/>
            </a:xfrm>
          </p:grpSpPr>
          <p:sp>
            <p:nvSpPr>
              <p:cNvPr id="31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2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28" name="Group 6"/>
            <p:cNvGrpSpPr>
              <a:grpSpLocks/>
            </p:cNvGrpSpPr>
            <p:nvPr/>
          </p:nvGrpSpPr>
          <p:grpSpPr bwMode="auto">
            <a:xfrm rot="20466716" flipH="1">
              <a:off x="6812863" y="3696156"/>
              <a:ext cx="277813" cy="238125"/>
              <a:chOff x="3192" y="2215"/>
              <a:chExt cx="920" cy="943"/>
            </a:xfrm>
          </p:grpSpPr>
          <p:sp>
            <p:nvSpPr>
              <p:cNvPr id="32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3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38" name="Group 6"/>
            <p:cNvGrpSpPr>
              <a:grpSpLocks/>
            </p:cNvGrpSpPr>
            <p:nvPr/>
          </p:nvGrpSpPr>
          <p:grpSpPr bwMode="auto">
            <a:xfrm rot="1133284">
              <a:off x="3307664" y="3696157"/>
              <a:ext cx="277813" cy="238125"/>
              <a:chOff x="3192" y="2215"/>
              <a:chExt cx="920" cy="943"/>
            </a:xfrm>
          </p:grpSpPr>
          <p:sp>
            <p:nvSpPr>
              <p:cNvPr id="33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4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48" name="Group 6"/>
            <p:cNvGrpSpPr>
              <a:grpSpLocks/>
            </p:cNvGrpSpPr>
            <p:nvPr/>
          </p:nvGrpSpPr>
          <p:grpSpPr bwMode="auto">
            <a:xfrm rot="20466716" flipH="1">
              <a:off x="2545663" y="3696155"/>
              <a:ext cx="277813" cy="238125"/>
              <a:chOff x="3192" y="2215"/>
              <a:chExt cx="920" cy="943"/>
            </a:xfrm>
          </p:grpSpPr>
          <p:sp>
            <p:nvSpPr>
              <p:cNvPr id="34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5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58" name="Group 6"/>
            <p:cNvGrpSpPr>
              <a:grpSpLocks/>
            </p:cNvGrpSpPr>
            <p:nvPr/>
          </p:nvGrpSpPr>
          <p:grpSpPr bwMode="auto">
            <a:xfrm rot="1133284">
              <a:off x="4374464" y="3696156"/>
              <a:ext cx="277813" cy="238125"/>
              <a:chOff x="3192" y="2215"/>
              <a:chExt cx="920" cy="943"/>
            </a:xfrm>
          </p:grpSpPr>
          <p:sp>
            <p:nvSpPr>
              <p:cNvPr id="35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6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68" name="Group 6"/>
            <p:cNvGrpSpPr>
              <a:grpSpLocks/>
            </p:cNvGrpSpPr>
            <p:nvPr/>
          </p:nvGrpSpPr>
          <p:grpSpPr bwMode="auto">
            <a:xfrm rot="20466716" flipH="1">
              <a:off x="5517463" y="3696156"/>
              <a:ext cx="277813" cy="238125"/>
              <a:chOff x="3192" y="2215"/>
              <a:chExt cx="920" cy="943"/>
            </a:xfrm>
          </p:grpSpPr>
          <p:sp>
            <p:nvSpPr>
              <p:cNvPr id="369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0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1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2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3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4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5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6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77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" name="Group 3"/>
            <p:cNvGrpSpPr/>
            <p:nvPr/>
          </p:nvGrpSpPr>
          <p:grpSpPr>
            <a:xfrm rot="20604231">
              <a:off x="4724400" y="3707569"/>
              <a:ext cx="236161" cy="178631"/>
              <a:chOff x="5458290" y="3058908"/>
              <a:chExt cx="236161" cy="178631"/>
            </a:xfrm>
          </p:grpSpPr>
          <p:sp>
            <p:nvSpPr>
              <p:cNvPr id="379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8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89" name="Group 388"/>
            <p:cNvGrpSpPr/>
            <p:nvPr/>
          </p:nvGrpSpPr>
          <p:grpSpPr>
            <a:xfrm rot="20509672">
              <a:off x="6194166" y="3707569"/>
              <a:ext cx="236161" cy="178631"/>
              <a:chOff x="5458290" y="3058908"/>
              <a:chExt cx="236161" cy="178631"/>
            </a:xfrm>
          </p:grpSpPr>
          <p:sp>
            <p:nvSpPr>
              <p:cNvPr id="390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1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2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3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4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5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396" name="Group 395"/>
            <p:cNvGrpSpPr/>
            <p:nvPr/>
          </p:nvGrpSpPr>
          <p:grpSpPr>
            <a:xfrm rot="20519456">
              <a:off x="3886200" y="3707569"/>
              <a:ext cx="236161" cy="178631"/>
              <a:chOff x="5458290" y="3058908"/>
              <a:chExt cx="236161" cy="178631"/>
            </a:xfrm>
          </p:grpSpPr>
          <p:sp>
            <p:nvSpPr>
              <p:cNvPr id="397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8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399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0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1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2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03" name="Group 402"/>
            <p:cNvGrpSpPr/>
            <p:nvPr/>
          </p:nvGrpSpPr>
          <p:grpSpPr>
            <a:xfrm rot="20503538">
              <a:off x="2895600" y="3707569"/>
              <a:ext cx="236161" cy="178631"/>
              <a:chOff x="5458290" y="3058908"/>
              <a:chExt cx="236161" cy="178631"/>
            </a:xfrm>
          </p:grpSpPr>
          <p:sp>
            <p:nvSpPr>
              <p:cNvPr id="404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5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6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7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8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09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0" name="Group 409"/>
            <p:cNvGrpSpPr/>
            <p:nvPr/>
          </p:nvGrpSpPr>
          <p:grpSpPr>
            <a:xfrm rot="20618101">
              <a:off x="5887782" y="3708681"/>
              <a:ext cx="236161" cy="178631"/>
              <a:chOff x="5458290" y="3058908"/>
              <a:chExt cx="236161" cy="178631"/>
            </a:xfrm>
          </p:grpSpPr>
          <p:sp>
            <p:nvSpPr>
              <p:cNvPr id="411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2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3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4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5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6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17" name="Group 6"/>
            <p:cNvGrpSpPr>
              <a:grpSpLocks/>
            </p:cNvGrpSpPr>
            <p:nvPr/>
          </p:nvGrpSpPr>
          <p:grpSpPr bwMode="auto">
            <a:xfrm rot="13008648">
              <a:off x="6215844" y="2193090"/>
              <a:ext cx="277813" cy="238125"/>
              <a:chOff x="3192" y="2215"/>
              <a:chExt cx="920" cy="943"/>
            </a:xfrm>
          </p:grpSpPr>
          <p:sp>
            <p:nvSpPr>
              <p:cNvPr id="41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1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27" name="Group 6"/>
            <p:cNvGrpSpPr>
              <a:grpSpLocks/>
            </p:cNvGrpSpPr>
            <p:nvPr/>
          </p:nvGrpSpPr>
          <p:grpSpPr bwMode="auto">
            <a:xfrm rot="11202083">
              <a:off x="3518145" y="2032478"/>
              <a:ext cx="277813" cy="238125"/>
              <a:chOff x="3192" y="2215"/>
              <a:chExt cx="920" cy="943"/>
            </a:xfrm>
          </p:grpSpPr>
          <p:sp>
            <p:nvSpPr>
              <p:cNvPr id="428" name="Freeform 7"/>
              <p:cNvSpPr>
                <a:spLocks/>
              </p:cNvSpPr>
              <p:nvPr/>
            </p:nvSpPr>
            <p:spPr bwMode="auto">
              <a:xfrm>
                <a:off x="3192" y="2220"/>
                <a:ext cx="918" cy="938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8" h="938">
                    <a:moveTo>
                      <a:pt x="0" y="938"/>
                    </a:moveTo>
                    <a:lnTo>
                      <a:pt x="222" y="108"/>
                    </a:lnTo>
                    <a:lnTo>
                      <a:pt x="258" y="84"/>
                    </a:lnTo>
                    <a:lnTo>
                      <a:pt x="316" y="54"/>
                    </a:lnTo>
                    <a:lnTo>
                      <a:pt x="386" y="26"/>
                    </a:lnTo>
                    <a:lnTo>
                      <a:pt x="466" y="8"/>
                    </a:lnTo>
                    <a:lnTo>
                      <a:pt x="550" y="0"/>
                    </a:lnTo>
                    <a:lnTo>
                      <a:pt x="650" y="2"/>
                    </a:lnTo>
                    <a:lnTo>
                      <a:pt x="726" y="12"/>
                    </a:lnTo>
                    <a:lnTo>
                      <a:pt x="788" y="30"/>
                    </a:lnTo>
                    <a:lnTo>
                      <a:pt x="824" y="56"/>
                    </a:lnTo>
                    <a:lnTo>
                      <a:pt x="862" y="88"/>
                    </a:lnTo>
                    <a:lnTo>
                      <a:pt x="890" y="126"/>
                    </a:lnTo>
                    <a:lnTo>
                      <a:pt x="918" y="164"/>
                    </a:lnTo>
                    <a:lnTo>
                      <a:pt x="798" y="614"/>
                    </a:lnTo>
                    <a:lnTo>
                      <a:pt x="648" y="684"/>
                    </a:lnTo>
                    <a:lnTo>
                      <a:pt x="512" y="744"/>
                    </a:lnTo>
                    <a:lnTo>
                      <a:pt x="358" y="806"/>
                    </a:lnTo>
                    <a:lnTo>
                      <a:pt x="174" y="878"/>
                    </a:lnTo>
                    <a:lnTo>
                      <a:pt x="58" y="916"/>
                    </a:lnTo>
                    <a:lnTo>
                      <a:pt x="0" y="938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29" name="Line 8"/>
              <p:cNvSpPr>
                <a:spLocks noChangeShapeType="1"/>
              </p:cNvSpPr>
              <p:nvPr/>
            </p:nvSpPr>
            <p:spPr bwMode="auto">
              <a:xfrm flipV="1">
                <a:off x="3193" y="2326"/>
                <a:ext cx="222" cy="832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0" name="Line 9"/>
              <p:cNvSpPr>
                <a:spLocks noChangeShapeType="1"/>
              </p:cNvSpPr>
              <p:nvPr/>
            </p:nvSpPr>
            <p:spPr bwMode="auto">
              <a:xfrm flipV="1">
                <a:off x="3344" y="2372"/>
                <a:ext cx="195" cy="72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1" name="Line 10"/>
              <p:cNvSpPr>
                <a:spLocks noChangeShapeType="1"/>
              </p:cNvSpPr>
              <p:nvPr/>
            </p:nvSpPr>
            <p:spPr bwMode="auto">
              <a:xfrm flipV="1">
                <a:off x="3791" y="2408"/>
                <a:ext cx="138" cy="516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2" name="Line 11"/>
              <p:cNvSpPr>
                <a:spLocks noChangeShapeType="1"/>
              </p:cNvSpPr>
              <p:nvPr/>
            </p:nvSpPr>
            <p:spPr bwMode="auto">
              <a:xfrm flipV="1">
                <a:off x="3992" y="2383"/>
                <a:ext cx="120" cy="45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3" name="Freeform 12"/>
              <p:cNvSpPr>
                <a:spLocks/>
              </p:cNvSpPr>
              <p:nvPr/>
            </p:nvSpPr>
            <p:spPr bwMode="auto">
              <a:xfrm>
                <a:off x="3416" y="2317"/>
                <a:ext cx="122" cy="55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4" name="Freeform 13"/>
              <p:cNvSpPr>
                <a:spLocks/>
              </p:cNvSpPr>
              <p:nvPr/>
            </p:nvSpPr>
            <p:spPr bwMode="auto">
              <a:xfrm>
                <a:off x="3538" y="2334"/>
                <a:ext cx="390" cy="70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5" name="Freeform 14"/>
              <p:cNvSpPr>
                <a:spLocks/>
              </p:cNvSpPr>
              <p:nvPr/>
            </p:nvSpPr>
            <p:spPr bwMode="auto">
              <a:xfrm>
                <a:off x="3930" y="2338"/>
                <a:ext cx="182" cy="70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6" name="Freeform 15"/>
              <p:cNvSpPr>
                <a:spLocks/>
              </p:cNvSpPr>
              <p:nvPr/>
            </p:nvSpPr>
            <p:spPr bwMode="auto">
              <a:xfrm>
                <a:off x="3412" y="2215"/>
                <a:ext cx="698" cy="167"/>
              </a:xfrm>
              <a:custGeom>
                <a:avLst/>
                <a:gdLst>
                  <a:gd name="T0" fmla="*/ 0 w 698"/>
                  <a:gd name="T1" fmla="*/ 111 h 167"/>
                  <a:gd name="T2" fmla="*/ 232 w 698"/>
                  <a:gd name="T3" fmla="*/ 15 h 167"/>
                  <a:gd name="T4" fmla="*/ 538 w 698"/>
                  <a:gd name="T5" fmla="*/ 25 h 167"/>
                  <a:gd name="T6" fmla="*/ 698 w 698"/>
                  <a:gd name="T7" fmla="*/ 167 h 167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98" h="167">
                    <a:moveTo>
                      <a:pt x="0" y="111"/>
                    </a:moveTo>
                    <a:cubicBezTo>
                      <a:pt x="71" y="70"/>
                      <a:pt x="142" y="29"/>
                      <a:pt x="232" y="15"/>
                    </a:cubicBezTo>
                    <a:cubicBezTo>
                      <a:pt x="322" y="1"/>
                      <a:pt x="460" y="0"/>
                      <a:pt x="538" y="25"/>
                    </a:cubicBezTo>
                    <a:cubicBezTo>
                      <a:pt x="616" y="50"/>
                      <a:pt x="657" y="108"/>
                      <a:pt x="698" y="167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437" name="Group 436"/>
            <p:cNvGrpSpPr/>
            <p:nvPr/>
          </p:nvGrpSpPr>
          <p:grpSpPr>
            <a:xfrm rot="20548492">
              <a:off x="5181600" y="3707569"/>
              <a:ext cx="236161" cy="178631"/>
              <a:chOff x="5458290" y="3058908"/>
              <a:chExt cx="236161" cy="178631"/>
            </a:xfrm>
          </p:grpSpPr>
          <p:sp>
            <p:nvSpPr>
              <p:cNvPr id="438" name="Freeform 7"/>
              <p:cNvSpPr>
                <a:spLocks/>
              </p:cNvSpPr>
              <p:nvPr/>
            </p:nvSpPr>
            <p:spPr bwMode="auto">
              <a:xfrm rot="21311054">
                <a:off x="5458290" y="3058908"/>
                <a:ext cx="236161" cy="178631"/>
              </a:xfrm>
              <a:custGeom>
                <a:avLst/>
                <a:gdLst>
                  <a:gd name="T0" fmla="*/ 0 w 918"/>
                  <a:gd name="T1" fmla="*/ 938 h 938"/>
                  <a:gd name="T2" fmla="*/ 222 w 918"/>
                  <a:gd name="T3" fmla="*/ 108 h 938"/>
                  <a:gd name="T4" fmla="*/ 258 w 918"/>
                  <a:gd name="T5" fmla="*/ 84 h 938"/>
                  <a:gd name="T6" fmla="*/ 316 w 918"/>
                  <a:gd name="T7" fmla="*/ 54 h 938"/>
                  <a:gd name="T8" fmla="*/ 386 w 918"/>
                  <a:gd name="T9" fmla="*/ 26 h 938"/>
                  <a:gd name="T10" fmla="*/ 466 w 918"/>
                  <a:gd name="T11" fmla="*/ 8 h 938"/>
                  <a:gd name="T12" fmla="*/ 550 w 918"/>
                  <a:gd name="T13" fmla="*/ 0 h 938"/>
                  <a:gd name="T14" fmla="*/ 650 w 918"/>
                  <a:gd name="T15" fmla="*/ 2 h 938"/>
                  <a:gd name="T16" fmla="*/ 726 w 918"/>
                  <a:gd name="T17" fmla="*/ 12 h 938"/>
                  <a:gd name="T18" fmla="*/ 788 w 918"/>
                  <a:gd name="T19" fmla="*/ 30 h 938"/>
                  <a:gd name="T20" fmla="*/ 824 w 918"/>
                  <a:gd name="T21" fmla="*/ 56 h 938"/>
                  <a:gd name="T22" fmla="*/ 862 w 918"/>
                  <a:gd name="T23" fmla="*/ 88 h 938"/>
                  <a:gd name="T24" fmla="*/ 890 w 918"/>
                  <a:gd name="T25" fmla="*/ 126 h 938"/>
                  <a:gd name="T26" fmla="*/ 918 w 918"/>
                  <a:gd name="T27" fmla="*/ 164 h 938"/>
                  <a:gd name="T28" fmla="*/ 798 w 918"/>
                  <a:gd name="T29" fmla="*/ 614 h 938"/>
                  <a:gd name="T30" fmla="*/ 648 w 918"/>
                  <a:gd name="T31" fmla="*/ 684 h 938"/>
                  <a:gd name="T32" fmla="*/ 512 w 918"/>
                  <a:gd name="T33" fmla="*/ 744 h 938"/>
                  <a:gd name="T34" fmla="*/ 358 w 918"/>
                  <a:gd name="T35" fmla="*/ 806 h 938"/>
                  <a:gd name="T36" fmla="*/ 174 w 918"/>
                  <a:gd name="T37" fmla="*/ 878 h 938"/>
                  <a:gd name="T38" fmla="*/ 58 w 918"/>
                  <a:gd name="T39" fmla="*/ 916 h 938"/>
                  <a:gd name="T40" fmla="*/ 0 w 918"/>
                  <a:gd name="T41" fmla="*/ 938 h 93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connsiteX0" fmla="*/ 849 w 9368"/>
                  <a:gd name="connsiteY0" fmla="*/ 5001 h 9765"/>
                  <a:gd name="connsiteX1" fmla="*/ 1786 w 9368"/>
                  <a:gd name="connsiteY1" fmla="*/ 1151 h 9765"/>
                  <a:gd name="connsiteX2" fmla="*/ 2178 w 9368"/>
                  <a:gd name="connsiteY2" fmla="*/ 896 h 9765"/>
                  <a:gd name="connsiteX3" fmla="*/ 2810 w 9368"/>
                  <a:gd name="connsiteY3" fmla="*/ 576 h 9765"/>
                  <a:gd name="connsiteX4" fmla="*/ 3573 w 9368"/>
                  <a:gd name="connsiteY4" fmla="*/ 277 h 9765"/>
                  <a:gd name="connsiteX5" fmla="*/ 4444 w 9368"/>
                  <a:gd name="connsiteY5" fmla="*/ 85 h 9765"/>
                  <a:gd name="connsiteX6" fmla="*/ 5359 w 9368"/>
                  <a:gd name="connsiteY6" fmla="*/ 0 h 9765"/>
                  <a:gd name="connsiteX7" fmla="*/ 6449 w 9368"/>
                  <a:gd name="connsiteY7" fmla="*/ 21 h 9765"/>
                  <a:gd name="connsiteX8" fmla="*/ 7276 w 9368"/>
                  <a:gd name="connsiteY8" fmla="*/ 128 h 9765"/>
                  <a:gd name="connsiteX9" fmla="*/ 7952 w 9368"/>
                  <a:gd name="connsiteY9" fmla="*/ 320 h 9765"/>
                  <a:gd name="connsiteX10" fmla="*/ 8344 w 9368"/>
                  <a:gd name="connsiteY10" fmla="*/ 597 h 9765"/>
                  <a:gd name="connsiteX11" fmla="*/ 8758 w 9368"/>
                  <a:gd name="connsiteY11" fmla="*/ 938 h 9765"/>
                  <a:gd name="connsiteX12" fmla="*/ 9063 w 9368"/>
                  <a:gd name="connsiteY12" fmla="*/ 1343 h 9765"/>
                  <a:gd name="connsiteX13" fmla="*/ 9368 w 9368"/>
                  <a:gd name="connsiteY13" fmla="*/ 1748 h 9765"/>
                  <a:gd name="connsiteX14" fmla="*/ 8061 w 9368"/>
                  <a:gd name="connsiteY14" fmla="*/ 6546 h 9765"/>
                  <a:gd name="connsiteX15" fmla="*/ 6427 w 9368"/>
                  <a:gd name="connsiteY15" fmla="*/ 7292 h 9765"/>
                  <a:gd name="connsiteX16" fmla="*/ 4945 w 9368"/>
                  <a:gd name="connsiteY16" fmla="*/ 7932 h 9765"/>
                  <a:gd name="connsiteX17" fmla="*/ 3268 w 9368"/>
                  <a:gd name="connsiteY17" fmla="*/ 8593 h 9765"/>
                  <a:gd name="connsiteX18" fmla="*/ 1263 w 9368"/>
                  <a:gd name="connsiteY18" fmla="*/ 9360 h 9765"/>
                  <a:gd name="connsiteX19" fmla="*/ 0 w 9368"/>
                  <a:gd name="connsiteY19" fmla="*/ 9765 h 9765"/>
                  <a:gd name="connsiteX20" fmla="*/ 849 w 9368"/>
                  <a:gd name="connsiteY20" fmla="*/ 5001 h 9765"/>
                  <a:gd name="connsiteX0" fmla="*/ 0 w 9094"/>
                  <a:gd name="connsiteY0" fmla="*/ 5121 h 9585"/>
                  <a:gd name="connsiteX1" fmla="*/ 1000 w 9094"/>
                  <a:gd name="connsiteY1" fmla="*/ 1179 h 9585"/>
                  <a:gd name="connsiteX2" fmla="*/ 1419 w 9094"/>
                  <a:gd name="connsiteY2" fmla="*/ 918 h 9585"/>
                  <a:gd name="connsiteX3" fmla="*/ 2094 w 9094"/>
                  <a:gd name="connsiteY3" fmla="*/ 590 h 9585"/>
                  <a:gd name="connsiteX4" fmla="*/ 2908 w 9094"/>
                  <a:gd name="connsiteY4" fmla="*/ 284 h 9585"/>
                  <a:gd name="connsiteX5" fmla="*/ 3838 w 9094"/>
                  <a:gd name="connsiteY5" fmla="*/ 87 h 9585"/>
                  <a:gd name="connsiteX6" fmla="*/ 4815 w 9094"/>
                  <a:gd name="connsiteY6" fmla="*/ 0 h 9585"/>
                  <a:gd name="connsiteX7" fmla="*/ 5978 w 9094"/>
                  <a:gd name="connsiteY7" fmla="*/ 22 h 9585"/>
                  <a:gd name="connsiteX8" fmla="*/ 6861 w 9094"/>
                  <a:gd name="connsiteY8" fmla="*/ 131 h 9585"/>
                  <a:gd name="connsiteX9" fmla="*/ 7582 w 9094"/>
                  <a:gd name="connsiteY9" fmla="*/ 328 h 9585"/>
                  <a:gd name="connsiteX10" fmla="*/ 8001 w 9094"/>
                  <a:gd name="connsiteY10" fmla="*/ 611 h 9585"/>
                  <a:gd name="connsiteX11" fmla="*/ 8443 w 9094"/>
                  <a:gd name="connsiteY11" fmla="*/ 961 h 9585"/>
                  <a:gd name="connsiteX12" fmla="*/ 8768 w 9094"/>
                  <a:gd name="connsiteY12" fmla="*/ 1375 h 9585"/>
                  <a:gd name="connsiteX13" fmla="*/ 9094 w 9094"/>
                  <a:gd name="connsiteY13" fmla="*/ 1790 h 9585"/>
                  <a:gd name="connsiteX14" fmla="*/ 7699 w 9094"/>
                  <a:gd name="connsiteY14" fmla="*/ 6704 h 9585"/>
                  <a:gd name="connsiteX15" fmla="*/ 5955 w 9094"/>
                  <a:gd name="connsiteY15" fmla="*/ 7467 h 9585"/>
                  <a:gd name="connsiteX16" fmla="*/ 4373 w 9094"/>
                  <a:gd name="connsiteY16" fmla="*/ 8123 h 9585"/>
                  <a:gd name="connsiteX17" fmla="*/ 2582 w 9094"/>
                  <a:gd name="connsiteY17" fmla="*/ 8800 h 9585"/>
                  <a:gd name="connsiteX18" fmla="*/ 442 w 9094"/>
                  <a:gd name="connsiteY18" fmla="*/ 9585 h 9585"/>
                  <a:gd name="connsiteX19" fmla="*/ 0 w 9094"/>
                  <a:gd name="connsiteY19" fmla="*/ 5121 h 9585"/>
                  <a:gd name="connsiteX0" fmla="*/ 0 w 10000"/>
                  <a:gd name="connsiteY0" fmla="*/ 5343 h 9181"/>
                  <a:gd name="connsiteX1" fmla="*/ 1100 w 10000"/>
                  <a:gd name="connsiteY1" fmla="*/ 1230 h 9181"/>
                  <a:gd name="connsiteX2" fmla="*/ 1560 w 10000"/>
                  <a:gd name="connsiteY2" fmla="*/ 958 h 9181"/>
                  <a:gd name="connsiteX3" fmla="*/ 2303 w 10000"/>
                  <a:gd name="connsiteY3" fmla="*/ 616 h 9181"/>
                  <a:gd name="connsiteX4" fmla="*/ 3198 w 10000"/>
                  <a:gd name="connsiteY4" fmla="*/ 296 h 9181"/>
                  <a:gd name="connsiteX5" fmla="*/ 4220 w 10000"/>
                  <a:gd name="connsiteY5" fmla="*/ 91 h 9181"/>
                  <a:gd name="connsiteX6" fmla="*/ 5295 w 10000"/>
                  <a:gd name="connsiteY6" fmla="*/ 0 h 9181"/>
                  <a:gd name="connsiteX7" fmla="*/ 6574 w 10000"/>
                  <a:gd name="connsiteY7" fmla="*/ 23 h 9181"/>
                  <a:gd name="connsiteX8" fmla="*/ 7545 w 10000"/>
                  <a:gd name="connsiteY8" fmla="*/ 137 h 9181"/>
                  <a:gd name="connsiteX9" fmla="*/ 8337 w 10000"/>
                  <a:gd name="connsiteY9" fmla="*/ 342 h 9181"/>
                  <a:gd name="connsiteX10" fmla="*/ 8798 w 10000"/>
                  <a:gd name="connsiteY10" fmla="*/ 637 h 9181"/>
                  <a:gd name="connsiteX11" fmla="*/ 9284 w 10000"/>
                  <a:gd name="connsiteY11" fmla="*/ 1003 h 9181"/>
                  <a:gd name="connsiteX12" fmla="*/ 9642 w 10000"/>
                  <a:gd name="connsiteY12" fmla="*/ 1435 h 9181"/>
                  <a:gd name="connsiteX13" fmla="*/ 10000 w 10000"/>
                  <a:gd name="connsiteY13" fmla="*/ 1868 h 9181"/>
                  <a:gd name="connsiteX14" fmla="*/ 8466 w 10000"/>
                  <a:gd name="connsiteY14" fmla="*/ 6994 h 9181"/>
                  <a:gd name="connsiteX15" fmla="*/ 6548 w 10000"/>
                  <a:gd name="connsiteY15" fmla="*/ 7790 h 9181"/>
                  <a:gd name="connsiteX16" fmla="*/ 4809 w 10000"/>
                  <a:gd name="connsiteY16" fmla="*/ 8475 h 9181"/>
                  <a:gd name="connsiteX17" fmla="*/ 2839 w 10000"/>
                  <a:gd name="connsiteY17" fmla="*/ 9181 h 9181"/>
                  <a:gd name="connsiteX18" fmla="*/ 0 w 10000"/>
                  <a:gd name="connsiteY18" fmla="*/ 5343 h 9181"/>
                  <a:gd name="connsiteX0" fmla="*/ 0 w 10000"/>
                  <a:gd name="connsiteY0" fmla="*/ 5820 h 9231"/>
                  <a:gd name="connsiteX1" fmla="*/ 1100 w 10000"/>
                  <a:gd name="connsiteY1" fmla="*/ 1340 h 9231"/>
                  <a:gd name="connsiteX2" fmla="*/ 1560 w 10000"/>
                  <a:gd name="connsiteY2" fmla="*/ 1043 h 9231"/>
                  <a:gd name="connsiteX3" fmla="*/ 2303 w 10000"/>
                  <a:gd name="connsiteY3" fmla="*/ 671 h 9231"/>
                  <a:gd name="connsiteX4" fmla="*/ 3198 w 10000"/>
                  <a:gd name="connsiteY4" fmla="*/ 322 h 9231"/>
                  <a:gd name="connsiteX5" fmla="*/ 4220 w 10000"/>
                  <a:gd name="connsiteY5" fmla="*/ 99 h 9231"/>
                  <a:gd name="connsiteX6" fmla="*/ 5295 w 10000"/>
                  <a:gd name="connsiteY6" fmla="*/ 0 h 9231"/>
                  <a:gd name="connsiteX7" fmla="*/ 6574 w 10000"/>
                  <a:gd name="connsiteY7" fmla="*/ 25 h 9231"/>
                  <a:gd name="connsiteX8" fmla="*/ 7545 w 10000"/>
                  <a:gd name="connsiteY8" fmla="*/ 149 h 9231"/>
                  <a:gd name="connsiteX9" fmla="*/ 8337 w 10000"/>
                  <a:gd name="connsiteY9" fmla="*/ 373 h 9231"/>
                  <a:gd name="connsiteX10" fmla="*/ 8798 w 10000"/>
                  <a:gd name="connsiteY10" fmla="*/ 694 h 9231"/>
                  <a:gd name="connsiteX11" fmla="*/ 9284 w 10000"/>
                  <a:gd name="connsiteY11" fmla="*/ 1092 h 9231"/>
                  <a:gd name="connsiteX12" fmla="*/ 9642 w 10000"/>
                  <a:gd name="connsiteY12" fmla="*/ 1563 h 9231"/>
                  <a:gd name="connsiteX13" fmla="*/ 10000 w 10000"/>
                  <a:gd name="connsiteY13" fmla="*/ 2035 h 9231"/>
                  <a:gd name="connsiteX14" fmla="*/ 8466 w 10000"/>
                  <a:gd name="connsiteY14" fmla="*/ 7618 h 9231"/>
                  <a:gd name="connsiteX15" fmla="*/ 6548 w 10000"/>
                  <a:gd name="connsiteY15" fmla="*/ 8485 h 9231"/>
                  <a:gd name="connsiteX16" fmla="*/ 4809 w 10000"/>
                  <a:gd name="connsiteY16" fmla="*/ 9231 h 9231"/>
                  <a:gd name="connsiteX17" fmla="*/ 0 w 10000"/>
                  <a:gd name="connsiteY17" fmla="*/ 5820 h 9231"/>
                  <a:gd name="connsiteX0" fmla="*/ 0 w 10000"/>
                  <a:gd name="connsiteY0" fmla="*/ 6305 h 9192"/>
                  <a:gd name="connsiteX1" fmla="*/ 1100 w 10000"/>
                  <a:gd name="connsiteY1" fmla="*/ 1452 h 9192"/>
                  <a:gd name="connsiteX2" fmla="*/ 1560 w 10000"/>
                  <a:gd name="connsiteY2" fmla="*/ 1130 h 9192"/>
                  <a:gd name="connsiteX3" fmla="*/ 2303 w 10000"/>
                  <a:gd name="connsiteY3" fmla="*/ 727 h 9192"/>
                  <a:gd name="connsiteX4" fmla="*/ 3198 w 10000"/>
                  <a:gd name="connsiteY4" fmla="*/ 349 h 9192"/>
                  <a:gd name="connsiteX5" fmla="*/ 4220 w 10000"/>
                  <a:gd name="connsiteY5" fmla="*/ 107 h 9192"/>
                  <a:gd name="connsiteX6" fmla="*/ 5295 w 10000"/>
                  <a:gd name="connsiteY6" fmla="*/ 0 h 9192"/>
                  <a:gd name="connsiteX7" fmla="*/ 6574 w 10000"/>
                  <a:gd name="connsiteY7" fmla="*/ 27 h 9192"/>
                  <a:gd name="connsiteX8" fmla="*/ 7545 w 10000"/>
                  <a:gd name="connsiteY8" fmla="*/ 161 h 9192"/>
                  <a:gd name="connsiteX9" fmla="*/ 8337 w 10000"/>
                  <a:gd name="connsiteY9" fmla="*/ 404 h 9192"/>
                  <a:gd name="connsiteX10" fmla="*/ 8798 w 10000"/>
                  <a:gd name="connsiteY10" fmla="*/ 752 h 9192"/>
                  <a:gd name="connsiteX11" fmla="*/ 9284 w 10000"/>
                  <a:gd name="connsiteY11" fmla="*/ 1183 h 9192"/>
                  <a:gd name="connsiteX12" fmla="*/ 9642 w 10000"/>
                  <a:gd name="connsiteY12" fmla="*/ 1693 h 9192"/>
                  <a:gd name="connsiteX13" fmla="*/ 10000 w 10000"/>
                  <a:gd name="connsiteY13" fmla="*/ 2205 h 9192"/>
                  <a:gd name="connsiteX14" fmla="*/ 8466 w 10000"/>
                  <a:gd name="connsiteY14" fmla="*/ 8253 h 9192"/>
                  <a:gd name="connsiteX15" fmla="*/ 6548 w 10000"/>
                  <a:gd name="connsiteY15" fmla="*/ 9192 h 9192"/>
                  <a:gd name="connsiteX16" fmla="*/ 0 w 10000"/>
                  <a:gd name="connsiteY16" fmla="*/ 6305 h 9192"/>
                  <a:gd name="connsiteX0" fmla="*/ 0 w 10000"/>
                  <a:gd name="connsiteY0" fmla="*/ 6859 h 10343"/>
                  <a:gd name="connsiteX1" fmla="*/ 1100 w 10000"/>
                  <a:gd name="connsiteY1" fmla="*/ 1580 h 10343"/>
                  <a:gd name="connsiteX2" fmla="*/ 1560 w 10000"/>
                  <a:gd name="connsiteY2" fmla="*/ 1229 h 10343"/>
                  <a:gd name="connsiteX3" fmla="*/ 2303 w 10000"/>
                  <a:gd name="connsiteY3" fmla="*/ 791 h 10343"/>
                  <a:gd name="connsiteX4" fmla="*/ 3198 w 10000"/>
                  <a:gd name="connsiteY4" fmla="*/ 380 h 10343"/>
                  <a:gd name="connsiteX5" fmla="*/ 4220 w 10000"/>
                  <a:gd name="connsiteY5" fmla="*/ 116 h 10343"/>
                  <a:gd name="connsiteX6" fmla="*/ 5295 w 10000"/>
                  <a:gd name="connsiteY6" fmla="*/ 0 h 10343"/>
                  <a:gd name="connsiteX7" fmla="*/ 6574 w 10000"/>
                  <a:gd name="connsiteY7" fmla="*/ 29 h 10343"/>
                  <a:gd name="connsiteX8" fmla="*/ 7545 w 10000"/>
                  <a:gd name="connsiteY8" fmla="*/ 175 h 10343"/>
                  <a:gd name="connsiteX9" fmla="*/ 8337 w 10000"/>
                  <a:gd name="connsiteY9" fmla="*/ 440 h 10343"/>
                  <a:gd name="connsiteX10" fmla="*/ 8798 w 10000"/>
                  <a:gd name="connsiteY10" fmla="*/ 818 h 10343"/>
                  <a:gd name="connsiteX11" fmla="*/ 9284 w 10000"/>
                  <a:gd name="connsiteY11" fmla="*/ 1287 h 10343"/>
                  <a:gd name="connsiteX12" fmla="*/ 9642 w 10000"/>
                  <a:gd name="connsiteY12" fmla="*/ 1842 h 10343"/>
                  <a:gd name="connsiteX13" fmla="*/ 10000 w 10000"/>
                  <a:gd name="connsiteY13" fmla="*/ 2399 h 10343"/>
                  <a:gd name="connsiteX14" fmla="*/ 8466 w 10000"/>
                  <a:gd name="connsiteY14" fmla="*/ 8978 h 10343"/>
                  <a:gd name="connsiteX15" fmla="*/ 5920 w 10000"/>
                  <a:gd name="connsiteY15" fmla="*/ 10343 h 10343"/>
                  <a:gd name="connsiteX16" fmla="*/ 0 w 10000"/>
                  <a:gd name="connsiteY16" fmla="*/ 6859 h 10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000" h="10343">
                    <a:moveTo>
                      <a:pt x="0" y="6859"/>
                    </a:moveTo>
                    <a:lnTo>
                      <a:pt x="1100" y="1580"/>
                    </a:lnTo>
                    <a:lnTo>
                      <a:pt x="1560" y="1229"/>
                    </a:lnTo>
                    <a:lnTo>
                      <a:pt x="2303" y="791"/>
                    </a:lnTo>
                    <a:lnTo>
                      <a:pt x="3198" y="380"/>
                    </a:lnTo>
                    <a:lnTo>
                      <a:pt x="4220" y="116"/>
                    </a:lnTo>
                    <a:lnTo>
                      <a:pt x="5295" y="0"/>
                    </a:lnTo>
                    <a:lnTo>
                      <a:pt x="6574" y="29"/>
                    </a:lnTo>
                    <a:lnTo>
                      <a:pt x="7545" y="175"/>
                    </a:lnTo>
                    <a:lnTo>
                      <a:pt x="8337" y="440"/>
                    </a:lnTo>
                    <a:lnTo>
                      <a:pt x="8798" y="818"/>
                    </a:lnTo>
                    <a:lnTo>
                      <a:pt x="9284" y="1287"/>
                    </a:lnTo>
                    <a:lnTo>
                      <a:pt x="9642" y="1842"/>
                    </a:lnTo>
                    <a:lnTo>
                      <a:pt x="10000" y="2399"/>
                    </a:lnTo>
                    <a:lnTo>
                      <a:pt x="8466" y="8978"/>
                    </a:lnTo>
                    <a:lnTo>
                      <a:pt x="5920" y="10343"/>
                    </a:lnTo>
                    <a:lnTo>
                      <a:pt x="0" y="6859"/>
                    </a:lnTo>
                    <a:close/>
                  </a:path>
                </a:pathLst>
              </a:custGeom>
              <a:solidFill>
                <a:srgbClr val="FF616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39" name="Line 9"/>
              <p:cNvSpPr>
                <a:spLocks noChangeShapeType="1"/>
              </p:cNvSpPr>
              <p:nvPr/>
            </p:nvSpPr>
            <p:spPr bwMode="auto">
              <a:xfrm rot="21311054" flipV="1">
                <a:off x="5491491" y="3103145"/>
                <a:ext cx="30507" cy="9537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0" name="Line 10"/>
              <p:cNvSpPr>
                <a:spLocks noChangeShapeType="1"/>
              </p:cNvSpPr>
              <p:nvPr/>
            </p:nvSpPr>
            <p:spPr bwMode="auto">
              <a:xfrm rot="21311054" flipV="1">
                <a:off x="5599929" y="3102723"/>
                <a:ext cx="41672" cy="13030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1" name="Freeform 12"/>
              <p:cNvSpPr>
                <a:spLocks/>
              </p:cNvSpPr>
              <p:nvPr/>
            </p:nvSpPr>
            <p:spPr bwMode="auto">
              <a:xfrm rot="21311054">
                <a:off x="5480283" y="3089740"/>
                <a:ext cx="36840" cy="13889"/>
              </a:xfrm>
              <a:custGeom>
                <a:avLst/>
                <a:gdLst>
                  <a:gd name="T0" fmla="*/ 0 w 122"/>
                  <a:gd name="T1" fmla="*/ 11 h 55"/>
                  <a:gd name="T2" fmla="*/ 56 w 122"/>
                  <a:gd name="T3" fmla="*/ 7 h 55"/>
                  <a:gd name="T4" fmla="*/ 122 w 122"/>
                  <a:gd name="T5" fmla="*/ 55 h 5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2" h="55">
                    <a:moveTo>
                      <a:pt x="0" y="11"/>
                    </a:moveTo>
                    <a:cubicBezTo>
                      <a:pt x="9" y="10"/>
                      <a:pt x="36" y="0"/>
                      <a:pt x="56" y="7"/>
                    </a:cubicBezTo>
                    <a:cubicBezTo>
                      <a:pt x="76" y="14"/>
                      <a:pt x="108" y="45"/>
                      <a:pt x="122" y="55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2" name="Freeform 13"/>
              <p:cNvSpPr>
                <a:spLocks/>
              </p:cNvSpPr>
              <p:nvPr/>
            </p:nvSpPr>
            <p:spPr bwMode="auto">
              <a:xfrm rot="21311054">
                <a:off x="5517370" y="3087521"/>
                <a:ext cx="117769" cy="17676"/>
              </a:xfrm>
              <a:custGeom>
                <a:avLst/>
                <a:gdLst>
                  <a:gd name="T0" fmla="*/ 0 w 390"/>
                  <a:gd name="T1" fmla="*/ 36 h 70"/>
                  <a:gd name="T2" fmla="*/ 204 w 390"/>
                  <a:gd name="T3" fmla="*/ 6 h 70"/>
                  <a:gd name="T4" fmla="*/ 390 w 390"/>
                  <a:gd name="T5" fmla="*/ 70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390" h="70">
                    <a:moveTo>
                      <a:pt x="0" y="36"/>
                    </a:moveTo>
                    <a:cubicBezTo>
                      <a:pt x="34" y="31"/>
                      <a:pt x="139" y="0"/>
                      <a:pt x="204" y="6"/>
                    </a:cubicBezTo>
                    <a:cubicBezTo>
                      <a:pt x="269" y="12"/>
                      <a:pt x="351" y="57"/>
                      <a:pt x="390" y="7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443" name="Freeform 14"/>
              <p:cNvSpPr>
                <a:spLocks/>
              </p:cNvSpPr>
              <p:nvPr/>
            </p:nvSpPr>
            <p:spPr bwMode="auto">
              <a:xfrm rot="21311054">
                <a:off x="5635520" y="3081227"/>
                <a:ext cx="54959" cy="17676"/>
              </a:xfrm>
              <a:custGeom>
                <a:avLst/>
                <a:gdLst>
                  <a:gd name="T0" fmla="*/ 0 w 182"/>
                  <a:gd name="T1" fmla="*/ 70 h 70"/>
                  <a:gd name="T2" fmla="*/ 124 w 182"/>
                  <a:gd name="T3" fmla="*/ 4 h 70"/>
                  <a:gd name="T4" fmla="*/ 182 w 182"/>
                  <a:gd name="T5" fmla="*/ 46 h 70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2" h="70">
                    <a:moveTo>
                      <a:pt x="0" y="70"/>
                    </a:moveTo>
                    <a:cubicBezTo>
                      <a:pt x="21" y="59"/>
                      <a:pt x="94" y="8"/>
                      <a:pt x="124" y="4"/>
                    </a:cubicBezTo>
                    <a:cubicBezTo>
                      <a:pt x="154" y="0"/>
                      <a:pt x="170" y="37"/>
                      <a:pt x="182" y="4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4267200" y="1132114"/>
              <a:ext cx="95731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600" dirty="0">
                  <a:solidFill>
                    <a:srgbClr val="000000"/>
                  </a:solidFill>
                </a:rPr>
                <a:t>oil ?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 flipV="1">
            <a:off x="-217711" y="3606344"/>
            <a:ext cx="5959475" cy="3001963"/>
            <a:chOff x="-174168" y="1022801"/>
            <a:chExt cx="5959475" cy="3001963"/>
          </a:xfrm>
        </p:grpSpPr>
        <p:sp>
          <p:nvSpPr>
            <p:cNvPr id="139" name="Rectangle 146"/>
            <p:cNvSpPr>
              <a:spLocks noChangeArrowheads="1"/>
            </p:cNvSpPr>
            <p:nvPr/>
          </p:nvSpPr>
          <p:spPr bwMode="auto">
            <a:xfrm rot="5400000">
              <a:off x="2170569" y="1424439"/>
              <a:ext cx="85725" cy="4775200"/>
            </a:xfrm>
            <a:prstGeom prst="rect">
              <a:avLst/>
            </a:prstGeom>
            <a:solidFill>
              <a:srgbClr val="FF0000">
                <a:alpha val="50195"/>
              </a:srgb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/>
              <a:endParaRPr lang="en-US" altLang="en-US">
                <a:solidFill>
                  <a:srgbClr val="000000"/>
                </a:solidFill>
              </a:endParaRPr>
            </a:p>
          </p:txBody>
        </p:sp>
        <p:grpSp>
          <p:nvGrpSpPr>
            <p:cNvPr id="140" name="Group 295"/>
            <p:cNvGrpSpPr>
              <a:grpSpLocks/>
            </p:cNvGrpSpPr>
            <p:nvPr/>
          </p:nvGrpSpPr>
          <p:grpSpPr bwMode="auto">
            <a:xfrm rot="-2293099">
              <a:off x="1748295" y="1022801"/>
              <a:ext cx="4037012" cy="3001963"/>
              <a:chOff x="2203" y="330"/>
              <a:chExt cx="2543" cy="1891"/>
            </a:xfrm>
          </p:grpSpPr>
          <p:sp>
            <p:nvSpPr>
              <p:cNvPr id="141" name="Line 296"/>
              <p:cNvSpPr>
                <a:spLocks noChangeShapeType="1"/>
              </p:cNvSpPr>
              <p:nvPr/>
            </p:nvSpPr>
            <p:spPr bwMode="auto">
              <a:xfrm flipH="1" flipV="1">
                <a:off x="2203" y="961"/>
                <a:ext cx="1136" cy="126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2" name="Line 297"/>
              <p:cNvSpPr>
                <a:spLocks noChangeShapeType="1"/>
              </p:cNvSpPr>
              <p:nvPr/>
            </p:nvSpPr>
            <p:spPr bwMode="auto">
              <a:xfrm flipH="1" flipV="1">
                <a:off x="2817" y="330"/>
                <a:ext cx="518" cy="187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3" name="Line 298"/>
              <p:cNvSpPr>
                <a:spLocks noChangeShapeType="1"/>
              </p:cNvSpPr>
              <p:nvPr/>
            </p:nvSpPr>
            <p:spPr bwMode="auto">
              <a:xfrm flipV="1">
                <a:off x="3339" y="1136"/>
                <a:ext cx="526" cy="1068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  <p:sp>
            <p:nvSpPr>
              <p:cNvPr id="144" name="Line 299"/>
              <p:cNvSpPr>
                <a:spLocks noChangeShapeType="1"/>
              </p:cNvSpPr>
              <p:nvPr/>
            </p:nvSpPr>
            <p:spPr bwMode="auto">
              <a:xfrm flipV="1">
                <a:off x="3335" y="773"/>
                <a:ext cx="1411" cy="1444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146" name="Text Box 303"/>
          <p:cNvSpPr txBox="1">
            <a:spLocks noChangeArrowheads="1"/>
          </p:cNvSpPr>
          <p:nvPr/>
        </p:nvSpPr>
        <p:spPr bwMode="auto">
          <a:xfrm>
            <a:off x="283710" y="4502377"/>
            <a:ext cx="21526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λ</a:t>
            </a:r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=2d sin</a:t>
            </a:r>
            <a:r>
              <a:rPr lang="el-GR" altLang="en-US" sz="3600" dirty="0">
                <a:solidFill>
                  <a:srgbClr val="000000"/>
                </a:solidFill>
                <a:cs typeface="Arial" charset="0"/>
              </a:rPr>
              <a:t>θ</a:t>
            </a:r>
          </a:p>
        </p:txBody>
      </p:sp>
      <p:sp>
        <p:nvSpPr>
          <p:cNvPr id="147" name="Text Box 304"/>
          <p:cNvSpPr txBox="1">
            <a:spLocks noChangeArrowheads="1"/>
          </p:cNvSpPr>
          <p:nvPr/>
        </p:nvSpPr>
        <p:spPr bwMode="auto">
          <a:xfrm>
            <a:off x="250145" y="5514749"/>
            <a:ext cx="3257550" cy="11906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2.5 Å data </a:t>
            </a:r>
          </a:p>
          <a:p>
            <a:pPr eaLnBrk="1" hangingPunct="1"/>
            <a:r>
              <a:rPr lang="en-US" altLang="en-US" sz="3600" dirty="0">
                <a:solidFill>
                  <a:srgbClr val="000000"/>
                </a:solidFill>
                <a:cs typeface="Arial" charset="0"/>
              </a:rPr>
              <a:t>with 5 Å X-rays</a:t>
            </a:r>
          </a:p>
        </p:txBody>
      </p:sp>
      <p:sp>
        <p:nvSpPr>
          <p:cNvPr id="148" name="Rectangle 305"/>
          <p:cNvSpPr>
            <a:spLocks noChangeArrowheads="1"/>
          </p:cNvSpPr>
          <p:nvPr/>
        </p:nvSpPr>
        <p:spPr bwMode="auto">
          <a:xfrm>
            <a:off x="4922890" y="5505045"/>
            <a:ext cx="398978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dirty="0" smtClean="0">
                <a:solidFill>
                  <a:srgbClr val="C00000"/>
                </a:solidFill>
              </a:rPr>
              <a:t>Only</a:t>
            </a:r>
            <a:r>
              <a:rPr lang="en-US" altLang="en-US" dirty="0" smtClean="0">
                <a:solidFill>
                  <a:srgbClr val="000000"/>
                </a:solidFill>
              </a:rPr>
              <a:t> analytic absorption correction:</a:t>
            </a:r>
          </a:p>
          <a:p>
            <a:pPr eaLnBrk="1" hangingPunct="1"/>
            <a:r>
              <a:rPr lang="en-US" altLang="en-US" dirty="0" smtClean="0">
                <a:solidFill>
                  <a:srgbClr val="000000"/>
                </a:solidFill>
              </a:rPr>
              <a:t>International </a:t>
            </a:r>
            <a:r>
              <a:rPr lang="en-US" altLang="en-US" dirty="0">
                <a:solidFill>
                  <a:srgbClr val="000000"/>
                </a:solidFill>
              </a:rPr>
              <a:t>Tables for Crystallography, Vol. C, 2nd ed., chapter 6.3</a:t>
            </a:r>
          </a:p>
        </p:txBody>
      </p:sp>
      <p:sp>
        <p:nvSpPr>
          <p:cNvPr id="149" name="Title 4"/>
          <p:cNvSpPr>
            <a:spLocks noGrp="1"/>
          </p:cNvSpPr>
          <p:nvPr>
            <p:ph type="ctrTitle"/>
          </p:nvPr>
        </p:nvSpPr>
        <p:spPr>
          <a:xfrm>
            <a:off x="0" y="9379"/>
            <a:ext cx="9144000" cy="905022"/>
          </a:xfrm>
        </p:spPr>
        <p:txBody>
          <a:bodyPr/>
          <a:lstStyle/>
          <a:p>
            <a:r>
              <a:rPr lang="en-US" dirty="0" smtClean="0"/>
              <a:t>ALS-U: Small, soft</a:t>
            </a:r>
            <a:r>
              <a:rPr lang="en-US" baseline="0" dirty="0" smtClean="0"/>
              <a:t> beams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7394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6" grpId="0"/>
      <p:bldP spid="147" grpId="0" animBg="1"/>
      <p:bldP spid="1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Can’t we just rotate the crystal?</a:t>
            </a:r>
          </a:p>
        </p:txBody>
      </p:sp>
      <p:grpSp>
        <p:nvGrpSpPr>
          <p:cNvPr id="9250" name="Group 34"/>
          <p:cNvGrpSpPr>
            <a:grpSpLocks/>
          </p:cNvGrpSpPr>
          <p:nvPr/>
        </p:nvGrpSpPr>
        <p:grpSpPr bwMode="auto">
          <a:xfrm>
            <a:off x="3043238" y="2638425"/>
            <a:ext cx="2744787" cy="2741613"/>
            <a:chOff x="1917" y="1662"/>
            <a:chExt cx="1729" cy="1727"/>
          </a:xfrm>
        </p:grpSpPr>
        <p:sp>
          <p:nvSpPr>
            <p:cNvPr id="8220" name="Oval 4"/>
            <p:cNvSpPr>
              <a:spLocks noChangeAspect="1" noChangeArrowheads="1"/>
            </p:cNvSpPr>
            <p:nvPr/>
          </p:nvSpPr>
          <p:spPr bwMode="auto">
            <a:xfrm>
              <a:off x="1919" y="1662"/>
              <a:ext cx="1727" cy="1727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8221" name="Line 5"/>
            <p:cNvSpPr>
              <a:spLocks noChangeShapeType="1"/>
            </p:cNvSpPr>
            <p:nvPr/>
          </p:nvSpPr>
          <p:spPr bwMode="auto">
            <a:xfrm>
              <a:off x="1917" y="2527"/>
              <a:ext cx="1727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lg" len="lg"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22" name="Text Box 6"/>
            <p:cNvSpPr txBox="1">
              <a:spLocks noChangeArrowheads="1"/>
            </p:cNvSpPr>
            <p:nvPr/>
          </p:nvSpPr>
          <p:spPr bwMode="auto">
            <a:xfrm>
              <a:off x="2513" y="2565"/>
              <a:ext cx="5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 </a:t>
              </a:r>
              <a:r>
                <a:rPr lang="el-GR" altLang="en-US" sz="2400" b="1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m</a:t>
              </a:r>
              <a:endParaRPr lang="el-GR" alt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</p:grpSp>
      <p:grpSp>
        <p:nvGrpSpPr>
          <p:cNvPr id="9251" name="Group 35"/>
          <p:cNvGrpSpPr>
            <a:grpSpLocks/>
          </p:cNvGrpSpPr>
          <p:nvPr/>
        </p:nvGrpSpPr>
        <p:grpSpPr bwMode="auto">
          <a:xfrm>
            <a:off x="4414838" y="2668588"/>
            <a:ext cx="885825" cy="1341437"/>
            <a:chOff x="2781" y="1681"/>
            <a:chExt cx="558" cy="845"/>
          </a:xfrm>
        </p:grpSpPr>
        <p:sp>
          <p:nvSpPr>
            <p:cNvPr id="8216" name="Line 7"/>
            <p:cNvSpPr>
              <a:spLocks noChangeShapeType="1"/>
            </p:cNvSpPr>
            <p:nvPr/>
          </p:nvSpPr>
          <p:spPr bwMode="auto">
            <a:xfrm flipH="1">
              <a:off x="2781" y="1681"/>
              <a:ext cx="170" cy="844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7" name="Line 8"/>
            <p:cNvSpPr>
              <a:spLocks noChangeShapeType="1"/>
            </p:cNvSpPr>
            <p:nvPr/>
          </p:nvSpPr>
          <p:spPr bwMode="auto">
            <a:xfrm flipV="1">
              <a:off x="2781" y="1730"/>
              <a:ext cx="325" cy="7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8" name="Text Box 9"/>
            <p:cNvSpPr txBox="1">
              <a:spLocks noChangeArrowheads="1"/>
            </p:cNvSpPr>
            <p:nvPr/>
          </p:nvSpPr>
          <p:spPr bwMode="auto">
            <a:xfrm>
              <a:off x="3039" y="2106"/>
              <a:ext cx="30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°</a:t>
              </a:r>
            </a:p>
          </p:txBody>
        </p:sp>
        <p:sp>
          <p:nvSpPr>
            <p:cNvPr id="8219" name="Freeform 10"/>
            <p:cNvSpPr>
              <a:spLocks/>
            </p:cNvSpPr>
            <p:nvPr/>
          </p:nvSpPr>
          <p:spPr bwMode="auto">
            <a:xfrm>
              <a:off x="2979" y="1929"/>
              <a:ext cx="155" cy="204"/>
            </a:xfrm>
            <a:custGeom>
              <a:avLst/>
              <a:gdLst>
                <a:gd name="T0" fmla="*/ 138 w 155"/>
                <a:gd name="T1" fmla="*/ 204 h 204"/>
                <a:gd name="T2" fmla="*/ 132 w 155"/>
                <a:gd name="T3" fmla="*/ 57 h 204"/>
                <a:gd name="T4" fmla="*/ 0 w 155"/>
                <a:gd name="T5" fmla="*/ 0 h 20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5" h="204">
                  <a:moveTo>
                    <a:pt x="138" y="204"/>
                  </a:moveTo>
                  <a:cubicBezTo>
                    <a:pt x="146" y="147"/>
                    <a:pt x="155" y="91"/>
                    <a:pt x="132" y="57"/>
                  </a:cubicBezTo>
                  <a:cubicBezTo>
                    <a:pt x="109" y="23"/>
                    <a:pt x="54" y="11"/>
                    <a:pt x="0" y="0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lg" len="lg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255" name="Group 39"/>
          <p:cNvGrpSpPr>
            <a:grpSpLocks/>
          </p:cNvGrpSpPr>
          <p:nvPr/>
        </p:nvGrpSpPr>
        <p:grpSpPr bwMode="auto">
          <a:xfrm>
            <a:off x="5616575" y="2786063"/>
            <a:ext cx="1193800" cy="530225"/>
            <a:chOff x="3538" y="1755"/>
            <a:chExt cx="752" cy="334"/>
          </a:xfrm>
        </p:grpSpPr>
        <p:sp>
          <p:nvSpPr>
            <p:cNvPr id="8214" name="Text Box 12"/>
            <p:cNvSpPr txBox="1">
              <a:spLocks noChangeArrowheads="1"/>
            </p:cNvSpPr>
            <p:nvPr/>
          </p:nvSpPr>
          <p:spPr bwMode="auto">
            <a:xfrm>
              <a:off x="3606" y="1755"/>
              <a:ext cx="661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100 fs</a:t>
              </a:r>
            </a:p>
          </p:txBody>
        </p:sp>
        <p:sp>
          <p:nvSpPr>
            <p:cNvPr id="8215" name="Line 13"/>
            <p:cNvSpPr>
              <a:spLocks noChangeShapeType="1"/>
            </p:cNvSpPr>
            <p:nvPr/>
          </p:nvSpPr>
          <p:spPr bwMode="auto">
            <a:xfrm>
              <a:off x="3538" y="1800"/>
              <a:ext cx="752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30" name="Text Box 14"/>
          <p:cNvSpPr txBox="1">
            <a:spLocks noChangeArrowheads="1"/>
          </p:cNvSpPr>
          <p:nvPr/>
        </p:nvSpPr>
        <p:spPr bwMode="auto">
          <a:xfrm>
            <a:off x="6813550" y="2624138"/>
            <a:ext cx="15652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90 km/s</a:t>
            </a:r>
          </a:p>
        </p:txBody>
      </p:sp>
      <p:grpSp>
        <p:nvGrpSpPr>
          <p:cNvPr id="9254" name="Group 38"/>
          <p:cNvGrpSpPr>
            <a:grpSpLocks/>
          </p:cNvGrpSpPr>
          <p:nvPr/>
        </p:nvGrpSpPr>
        <p:grpSpPr bwMode="auto">
          <a:xfrm>
            <a:off x="4738688" y="2135188"/>
            <a:ext cx="1943100" cy="750887"/>
            <a:chOff x="2985" y="1345"/>
            <a:chExt cx="1224" cy="473"/>
          </a:xfrm>
        </p:grpSpPr>
        <p:sp>
          <p:nvSpPr>
            <p:cNvPr id="8211" name="Text Box 37"/>
            <p:cNvSpPr txBox="1">
              <a:spLocks noChangeArrowheads="1"/>
            </p:cNvSpPr>
            <p:nvPr/>
          </p:nvSpPr>
          <p:spPr bwMode="auto">
            <a:xfrm>
              <a:off x="3645" y="1484"/>
              <a:ext cx="564" cy="3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9 nm</a:t>
              </a:r>
            </a:p>
          </p:txBody>
        </p:sp>
        <p:sp>
          <p:nvSpPr>
            <p:cNvPr id="8212" name="Line 11"/>
            <p:cNvSpPr>
              <a:spLocks noChangeShapeType="1"/>
            </p:cNvSpPr>
            <p:nvPr/>
          </p:nvSpPr>
          <p:spPr bwMode="auto">
            <a:xfrm>
              <a:off x="2985" y="1617"/>
              <a:ext cx="147" cy="45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stealth" w="med" len="med"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8213" name="Freeform 15"/>
            <p:cNvSpPr>
              <a:spLocks/>
            </p:cNvSpPr>
            <p:nvPr/>
          </p:nvSpPr>
          <p:spPr bwMode="auto">
            <a:xfrm>
              <a:off x="3088" y="1345"/>
              <a:ext cx="560" cy="243"/>
            </a:xfrm>
            <a:custGeom>
              <a:avLst/>
              <a:gdLst>
                <a:gd name="T0" fmla="*/ 560 w 560"/>
                <a:gd name="T1" fmla="*/ 224 h 243"/>
                <a:gd name="T2" fmla="*/ 226 w 560"/>
                <a:gd name="T3" fmla="*/ 3 h 243"/>
                <a:gd name="T4" fmla="*/ 0 w 560"/>
                <a:gd name="T5" fmla="*/ 243 h 24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560" h="243">
                  <a:moveTo>
                    <a:pt x="560" y="224"/>
                  </a:moveTo>
                  <a:cubicBezTo>
                    <a:pt x="504" y="189"/>
                    <a:pt x="319" y="0"/>
                    <a:pt x="226" y="3"/>
                  </a:cubicBezTo>
                  <a:cubicBezTo>
                    <a:pt x="133" y="6"/>
                    <a:pt x="63" y="128"/>
                    <a:pt x="0" y="24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9256" name="Group 40"/>
          <p:cNvGrpSpPr>
            <a:grpSpLocks/>
          </p:cNvGrpSpPr>
          <p:nvPr/>
        </p:nvGrpSpPr>
        <p:grpSpPr bwMode="auto">
          <a:xfrm>
            <a:off x="166688" y="1730375"/>
            <a:ext cx="2654300" cy="4578350"/>
            <a:chOff x="105" y="1090"/>
            <a:chExt cx="1672" cy="2884"/>
          </a:xfrm>
        </p:grpSpPr>
        <p:sp>
          <p:nvSpPr>
            <p:cNvPr id="8209" name="Rectangle 17"/>
            <p:cNvSpPr>
              <a:spLocks noChangeArrowheads="1"/>
            </p:cNvSpPr>
            <p:nvPr/>
          </p:nvSpPr>
          <p:spPr bwMode="auto">
            <a:xfrm>
              <a:off x="221" y="3686"/>
              <a:ext cx="1141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17.26 km/s </a:t>
              </a:r>
            </a:p>
          </p:txBody>
        </p:sp>
        <p:graphicFrame>
          <p:nvGraphicFramePr>
            <p:cNvPr id="8210" name="Object 20"/>
            <p:cNvGraphicFramePr>
              <a:graphicFrameLocks noChangeAspect="1"/>
            </p:cNvGraphicFramePr>
            <p:nvPr/>
          </p:nvGraphicFramePr>
          <p:xfrm>
            <a:off x="105" y="1090"/>
            <a:ext cx="1672" cy="256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50" name="Image" r:id="rId3" imgW="2653968" imgH="4076190" progId="Photoshop.Image.6">
                    <p:embed/>
                  </p:oleObj>
                </mc:Choice>
                <mc:Fallback>
                  <p:oleObj name="Image" r:id="rId3" imgW="2653968" imgH="4076190" progId="Photoshop.Image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05" y="1090"/>
                          <a:ext cx="1672" cy="2568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grpSp>
        <p:nvGrpSpPr>
          <p:cNvPr id="9257" name="Group 41"/>
          <p:cNvGrpSpPr>
            <a:grpSpLocks/>
          </p:cNvGrpSpPr>
          <p:nvPr/>
        </p:nvGrpSpPr>
        <p:grpSpPr bwMode="auto">
          <a:xfrm>
            <a:off x="3046413" y="5637213"/>
            <a:ext cx="1619250" cy="968375"/>
            <a:chOff x="1919" y="3551"/>
            <a:chExt cx="1020" cy="610"/>
          </a:xfrm>
        </p:grpSpPr>
        <p:sp>
          <p:nvSpPr>
            <p:cNvPr id="8207" name="Text Box 26"/>
            <p:cNvSpPr txBox="1">
              <a:spLocks noChangeArrowheads="1"/>
            </p:cNvSpPr>
            <p:nvPr/>
          </p:nvSpPr>
          <p:spPr bwMode="auto">
            <a:xfrm>
              <a:off x="1919" y="3551"/>
              <a:ext cx="1020" cy="6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(90 km/s)</a:t>
              </a:r>
              <a:r>
                <a:rPr lang="en-US" altLang="en-US" sz="2400" b="1" baseline="30000">
                  <a:solidFill>
                    <a:srgbClr val="000000"/>
                  </a:solidFill>
                </a:rPr>
                <a:t>2</a:t>
              </a:r>
            </a:p>
            <a:p>
              <a:pPr algn="ctr" eaLnBrk="1" fontAlgn="base" hangingPunct="1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r>
                <a:rPr lang="en-US" altLang="en-US" sz="2400" b="1">
                  <a:solidFill>
                    <a:srgbClr val="000000"/>
                  </a:solidFill>
                </a:rPr>
                <a:t>0.5 </a:t>
              </a:r>
              <a:r>
                <a:rPr lang="el-GR" altLang="en-US" sz="2400" b="1">
                  <a:solidFill>
                    <a:srgbClr val="000000"/>
                  </a:solidFill>
                  <a:cs typeface="Arial" charset="0"/>
                </a:rPr>
                <a:t>μ</a:t>
              </a:r>
              <a:r>
                <a:rPr lang="en-US" altLang="en-US" sz="2400" b="1">
                  <a:solidFill>
                    <a:srgbClr val="000000"/>
                  </a:solidFill>
                  <a:cs typeface="Arial" charset="0"/>
                </a:rPr>
                <a:t>m</a:t>
              </a:r>
              <a:endParaRPr lang="el-GR" altLang="en-US" sz="2400" b="1">
                <a:solidFill>
                  <a:srgbClr val="000000"/>
                </a:solidFill>
                <a:cs typeface="Arial" charset="0"/>
              </a:endParaRPr>
            </a:p>
          </p:txBody>
        </p:sp>
        <p:sp>
          <p:nvSpPr>
            <p:cNvPr id="8208" name="Line 27"/>
            <p:cNvSpPr>
              <a:spLocks noChangeShapeType="1"/>
            </p:cNvSpPr>
            <p:nvPr/>
          </p:nvSpPr>
          <p:spPr bwMode="auto">
            <a:xfrm>
              <a:off x="1955" y="3875"/>
              <a:ext cx="961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9244" name="Text Box 28"/>
          <p:cNvSpPr txBox="1">
            <a:spLocks noChangeArrowheads="1"/>
          </p:cNvSpPr>
          <p:nvPr/>
        </p:nvSpPr>
        <p:spPr bwMode="auto">
          <a:xfrm>
            <a:off x="4625975" y="5918200"/>
            <a:ext cx="20939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1.5 x 10</a:t>
            </a:r>
            <a:r>
              <a:rPr lang="en-US" altLang="en-US" sz="2400" b="1" baseline="30000">
                <a:solidFill>
                  <a:srgbClr val="000000"/>
                </a:solidFill>
              </a:rPr>
              <a:t>15</a:t>
            </a:r>
            <a:r>
              <a:rPr lang="en-US" altLang="en-US" sz="2400" b="1">
                <a:solidFill>
                  <a:srgbClr val="000000"/>
                </a:solidFill>
              </a:rPr>
              <a:t> G</a:t>
            </a:r>
          </a:p>
        </p:txBody>
      </p:sp>
      <p:sp>
        <p:nvSpPr>
          <p:cNvPr id="9246" name="Text Box 30"/>
          <p:cNvSpPr txBox="1">
            <a:spLocks noChangeArrowheads="1"/>
          </p:cNvSpPr>
          <p:nvPr/>
        </p:nvSpPr>
        <p:spPr bwMode="auto">
          <a:xfrm>
            <a:off x="6729413" y="5924550"/>
            <a:ext cx="13604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>
                <a:solidFill>
                  <a:srgbClr val="000000"/>
                </a:solidFill>
              </a:rPr>
              <a:t>= 0.5 nN</a:t>
            </a:r>
          </a:p>
        </p:txBody>
      </p:sp>
      <p:pic>
        <p:nvPicPr>
          <p:cNvPr id="9247" name="Picture 31" descr="640px-Water_molecule_3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6828486">
            <a:off x="7744619" y="4361657"/>
            <a:ext cx="914400" cy="85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48" name="Picture 32" descr="640px-Water_molecule_3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226735">
            <a:off x="6559550" y="4502150"/>
            <a:ext cx="914400" cy="78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49" name="Line 33"/>
          <p:cNvSpPr>
            <a:spLocks noChangeShapeType="1"/>
          </p:cNvSpPr>
          <p:nvPr/>
        </p:nvSpPr>
        <p:spPr bwMode="auto">
          <a:xfrm flipV="1">
            <a:off x="7497763" y="4794250"/>
            <a:ext cx="269875" cy="1587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17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3.58002E-6 L 0.19219 -3.58002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1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2.77521E-6 L 0.32396 0.00185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9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19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30" grpId="0"/>
      <p:bldP spid="9244" grpId="0"/>
      <p:bldP spid="9246" grpId="0"/>
      <p:bldP spid="9249" grpId="0" animBg="1"/>
      <p:bldP spid="9249" grpId="1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95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06"/>
          <a:stretch>
            <a:fillRect/>
          </a:stretch>
        </p:blipFill>
        <p:spPr bwMode="auto">
          <a:xfrm>
            <a:off x="0" y="1727200"/>
            <a:ext cx="91440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5955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8625"/>
          </a:xfrm>
        </p:spPr>
        <p:txBody>
          <a:bodyPr/>
          <a:lstStyle/>
          <a:p>
            <a:r>
              <a:rPr lang="en-US" altLang="en-US" smtClean="0"/>
              <a:t>Pilatus pile-up for RT MX:</a:t>
            </a:r>
            <a:br>
              <a:rPr lang="en-US" altLang="en-US" smtClean="0"/>
            </a:br>
            <a:r>
              <a:rPr lang="en-US" altLang="en-US" smtClean="0"/>
              <a:t>same photons, different speeds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684963" y="1524000"/>
            <a:ext cx="2443162" cy="12620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Collaboroators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>
              <a:defRPr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Cohen</a:t>
            </a:r>
          </a:p>
          <a:p>
            <a:pPr algn="r"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Gonzalez</a:t>
            </a:r>
          </a:p>
        </p:txBody>
      </p:sp>
    </p:spTree>
    <p:extLst>
      <p:ext uri="{BB962C8B-B14F-4D97-AF65-F5344CB8AC3E}">
        <p14:creationId xmlns:p14="http://schemas.microsoft.com/office/powerpoint/2010/main" val="48690544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8625"/>
          </a:xfrm>
        </p:spPr>
        <p:txBody>
          <a:bodyPr/>
          <a:lstStyle/>
          <a:p>
            <a:r>
              <a:rPr lang="en-US" altLang="en-US" smtClean="0"/>
              <a:t>Pilatus pile-up for RT MX:</a:t>
            </a:r>
            <a:br>
              <a:rPr lang="en-US" altLang="en-US" smtClean="0"/>
            </a:br>
            <a:r>
              <a:rPr lang="en-US" altLang="en-US" smtClean="0"/>
              <a:t>same photons, different speeds</a:t>
            </a:r>
          </a:p>
        </p:txBody>
      </p:sp>
      <p:pic>
        <p:nvPicPr>
          <p:cNvPr id="126979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43"/>
          <a:stretch>
            <a:fillRect/>
          </a:stretch>
        </p:blipFill>
        <p:spPr bwMode="auto">
          <a:xfrm>
            <a:off x="0" y="1741488"/>
            <a:ext cx="9144000" cy="5116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684963" y="1524000"/>
            <a:ext cx="2443162" cy="12620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Collaboroators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>
              <a:defRPr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Cohen</a:t>
            </a:r>
          </a:p>
          <a:p>
            <a:pPr algn="r"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Gonzalez</a:t>
            </a:r>
          </a:p>
        </p:txBody>
      </p:sp>
    </p:spTree>
    <p:extLst>
      <p:ext uri="{BB962C8B-B14F-4D97-AF65-F5344CB8AC3E}">
        <p14:creationId xmlns:p14="http://schemas.microsoft.com/office/powerpoint/2010/main" val="416561051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8625"/>
          </a:xfrm>
        </p:spPr>
        <p:txBody>
          <a:bodyPr/>
          <a:lstStyle/>
          <a:p>
            <a:r>
              <a:rPr lang="en-US" altLang="en-US" smtClean="0"/>
              <a:t>Pilatus pile-up for RT MX:</a:t>
            </a:r>
            <a:br>
              <a:rPr lang="en-US" altLang="en-US" smtClean="0"/>
            </a:br>
            <a:r>
              <a:rPr lang="en-US" altLang="en-US" smtClean="0"/>
              <a:t>same photons, different speeds</a:t>
            </a:r>
          </a:p>
        </p:txBody>
      </p:sp>
      <p:pic>
        <p:nvPicPr>
          <p:cNvPr id="12800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02"/>
          <a:stretch>
            <a:fillRect/>
          </a:stretch>
        </p:blipFill>
        <p:spPr bwMode="auto">
          <a:xfrm>
            <a:off x="682625" y="1668463"/>
            <a:ext cx="7431088" cy="518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800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" y="6002338"/>
            <a:ext cx="1628775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700838" y="3048000"/>
            <a:ext cx="2443162" cy="1262063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20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Collaboroators</a:t>
            </a:r>
            <a:r>
              <a:rPr lang="en-US" sz="20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r">
              <a:defRPr/>
            </a:pPr>
            <a:r>
              <a:rPr lang="en-US" sz="2800" dirty="0" err="1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Aina</a:t>
            </a: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Cohen</a:t>
            </a:r>
          </a:p>
          <a:p>
            <a:pPr algn="r">
              <a:defRPr/>
            </a:pPr>
            <a:r>
              <a:rPr lang="en-US" sz="28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 Gonzalez</a:t>
            </a:r>
          </a:p>
        </p:txBody>
      </p:sp>
    </p:spTree>
    <p:extLst>
      <p:ext uri="{BB962C8B-B14F-4D97-AF65-F5344CB8AC3E}">
        <p14:creationId xmlns:p14="http://schemas.microsoft.com/office/powerpoint/2010/main" val="372757827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762000"/>
            <a:ext cx="4157663" cy="36504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90600"/>
          </a:xfrm>
        </p:spPr>
        <p:txBody>
          <a:bodyPr/>
          <a:lstStyle/>
          <a:p>
            <a:r>
              <a:rPr lang="en-US" dirty="0" smtClean="0"/>
              <a:t>What are these?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337" y="3207544"/>
            <a:ext cx="4157663" cy="365045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07544"/>
            <a:ext cx="4157663" cy="3650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81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563562" y="1784350"/>
            <a:ext cx="8580437" cy="4426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crystal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water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plastic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0.1 </a:t>
            </a:r>
            <a:r>
              <a:rPr lang="el-GR" altLang="en-US" sz="4000" dirty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m glass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>
                <a:solidFill>
                  <a:srgbClr val="000000"/>
                </a:solidFill>
                <a:cs typeface="Arial" pitchFamily="34" charset="0"/>
              </a:rPr>
              <a:t>				≈ 	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1000 </a:t>
            </a:r>
            <a:r>
              <a:rPr lang="el-GR" altLang="en-US" sz="4000" dirty="0" smtClean="0">
                <a:solidFill>
                  <a:srgbClr val="000000"/>
                </a:solidFill>
                <a:cs typeface="Arial" pitchFamily="34" charset="0"/>
              </a:rPr>
              <a:t>μ</a:t>
            </a: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m air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				~     50 mm He</a:t>
            </a:r>
          </a:p>
          <a:p>
            <a:pPr eaLnBrk="1" fontAlgn="base" hangingPunct="1">
              <a:spcBef>
                <a:spcPts val="1000"/>
              </a:spcBef>
              <a:spcAft>
                <a:spcPct val="0"/>
              </a:spcAft>
              <a:buFontTx/>
              <a:buNone/>
            </a:pPr>
            <a:r>
              <a:rPr lang="en-US" altLang="en-US" sz="4000" dirty="0" smtClean="0">
                <a:solidFill>
                  <a:srgbClr val="000000"/>
                </a:solidFill>
                <a:cs typeface="Arial" pitchFamily="34" charset="0"/>
              </a:rPr>
              <a:t>    ≈ 370 mm sat water vapor @ 4C</a:t>
            </a:r>
            <a:endParaRPr lang="el-GR" altLang="en-US" sz="4000" dirty="0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20377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X-ray scattering “rules”:</a:t>
            </a:r>
          </a:p>
        </p:txBody>
      </p:sp>
      <p:grpSp>
        <p:nvGrpSpPr>
          <p:cNvPr id="203780" name="Group 12"/>
          <p:cNvGrpSpPr>
            <a:grpSpLocks/>
          </p:cNvGrpSpPr>
          <p:nvPr/>
        </p:nvGrpSpPr>
        <p:grpSpPr bwMode="auto">
          <a:xfrm rot="5400000">
            <a:off x="592137" y="4033838"/>
            <a:ext cx="2238375" cy="501650"/>
            <a:chOff x="1288" y="3758"/>
            <a:chExt cx="1410" cy="316"/>
          </a:xfrm>
        </p:grpSpPr>
        <p:sp>
          <p:nvSpPr>
            <p:cNvPr id="203796" name="Freeform 13"/>
            <p:cNvSpPr>
              <a:spLocks noChangeAspect="1"/>
            </p:cNvSpPr>
            <p:nvPr/>
          </p:nvSpPr>
          <p:spPr bwMode="auto">
            <a:xfrm>
              <a:off x="1288" y="3758"/>
              <a:ext cx="764" cy="316"/>
            </a:xfrm>
            <a:custGeom>
              <a:avLst/>
              <a:gdLst>
                <a:gd name="T0" fmla="*/ 220 w 2552"/>
                <a:gd name="T1" fmla="*/ 27 h 1384"/>
                <a:gd name="T2" fmla="*/ 108 w 2552"/>
                <a:gd name="T3" fmla="*/ 67 h 1384"/>
                <a:gd name="T4" fmla="*/ 31 w 2552"/>
                <a:gd name="T5" fmla="*/ 59 h 1384"/>
                <a:gd name="T6" fmla="*/ 1 w 2552"/>
                <a:gd name="T7" fmla="*/ 32 h 1384"/>
                <a:gd name="T8" fmla="*/ 27 w 2552"/>
                <a:gd name="T9" fmla="*/ 7 h 1384"/>
                <a:gd name="T10" fmla="*/ 96 w 2552"/>
                <a:gd name="T11" fmla="*/ 2 h 1384"/>
                <a:gd name="T12" fmla="*/ 151 w 2552"/>
                <a:gd name="T13" fmla="*/ 17 h 1384"/>
                <a:gd name="T14" fmla="*/ 212 w 2552"/>
                <a:gd name="T15" fmla="*/ 29 h 1384"/>
                <a:gd name="T16" fmla="*/ 229 w 2552"/>
                <a:gd name="T17" fmla="*/ 29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97" name="Rectangle 14"/>
            <p:cNvSpPr>
              <a:spLocks noChangeArrowheads="1"/>
            </p:cNvSpPr>
            <p:nvPr/>
          </p:nvSpPr>
          <p:spPr bwMode="auto">
            <a:xfrm>
              <a:off x="1508" y="3902"/>
              <a:ext cx="56" cy="56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98" name="Freeform 15"/>
            <p:cNvSpPr>
              <a:spLocks/>
            </p:cNvSpPr>
            <p:nvPr/>
          </p:nvSpPr>
          <p:spPr bwMode="auto">
            <a:xfrm>
              <a:off x="1986" y="3846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99" name="Freeform 16"/>
            <p:cNvSpPr>
              <a:spLocks/>
            </p:cNvSpPr>
            <p:nvPr/>
          </p:nvSpPr>
          <p:spPr bwMode="auto">
            <a:xfrm rot="10800000" flipH="1">
              <a:off x="1962" y="3842"/>
              <a:ext cx="712" cy="66"/>
            </a:xfrm>
            <a:custGeom>
              <a:avLst/>
              <a:gdLst>
                <a:gd name="T0" fmla="*/ 0 w 712"/>
                <a:gd name="T1" fmla="*/ 53 h 66"/>
                <a:gd name="T2" fmla="*/ 124 w 712"/>
                <a:gd name="T3" fmla="*/ 1 h 66"/>
                <a:gd name="T4" fmla="*/ 264 w 712"/>
                <a:gd name="T5" fmla="*/ 61 h 66"/>
                <a:gd name="T6" fmla="*/ 420 w 712"/>
                <a:gd name="T7" fmla="*/ 5 h 66"/>
                <a:gd name="T8" fmla="*/ 564 w 712"/>
                <a:gd name="T9" fmla="*/ 65 h 66"/>
                <a:gd name="T10" fmla="*/ 712 w 712"/>
                <a:gd name="T11" fmla="*/ 1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800" name="Oval 17"/>
            <p:cNvSpPr>
              <a:spLocks noChangeArrowheads="1"/>
            </p:cNvSpPr>
            <p:nvPr/>
          </p:nvSpPr>
          <p:spPr bwMode="auto">
            <a:xfrm>
              <a:off x="1946" y="3770"/>
              <a:ext cx="90" cy="84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grpSp>
        <p:nvGrpSpPr>
          <p:cNvPr id="203781" name="Group 2"/>
          <p:cNvGrpSpPr>
            <a:grpSpLocks/>
          </p:cNvGrpSpPr>
          <p:nvPr/>
        </p:nvGrpSpPr>
        <p:grpSpPr bwMode="auto">
          <a:xfrm>
            <a:off x="2090738" y="2965450"/>
            <a:ext cx="1809750" cy="2449513"/>
            <a:chOff x="2090550" y="2964790"/>
            <a:chExt cx="1810415" cy="2449974"/>
          </a:xfrm>
        </p:grpSpPr>
        <p:sp>
          <p:nvSpPr>
            <p:cNvPr id="203789" name="Freeform 3"/>
            <p:cNvSpPr>
              <a:spLocks/>
            </p:cNvSpPr>
            <p:nvPr/>
          </p:nvSpPr>
          <p:spPr bwMode="auto">
            <a:xfrm rot="-7731896">
              <a:off x="1964267" y="3091073"/>
              <a:ext cx="2062982" cy="1810415"/>
            </a:xfrm>
            <a:custGeom>
              <a:avLst/>
              <a:gdLst>
                <a:gd name="T0" fmla="*/ 663460 w 12531"/>
                <a:gd name="T1" fmla="*/ 1074143 h 11874"/>
                <a:gd name="T2" fmla="*/ 1350956 w 12531"/>
                <a:gd name="T3" fmla="*/ 1775500 h 11874"/>
                <a:gd name="T4" fmla="*/ 2004209 w 12531"/>
                <a:gd name="T5" fmla="*/ 1619524 h 11874"/>
                <a:gd name="T6" fmla="*/ 1904937 w 12531"/>
                <a:gd name="T7" fmla="*/ 891638 h 11874"/>
                <a:gd name="T8" fmla="*/ 1238184 w 12531"/>
                <a:gd name="T9" fmla="*/ 474178 h 11874"/>
                <a:gd name="T10" fmla="*/ 11359 w 12531"/>
                <a:gd name="T11" fmla="*/ 13875 h 11874"/>
                <a:gd name="T12" fmla="*/ 663460 w 12531"/>
                <a:gd name="T13" fmla="*/ 1074143 h 1187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531" h="11874">
                  <a:moveTo>
                    <a:pt x="4030" y="7045"/>
                  </a:moveTo>
                  <a:cubicBezTo>
                    <a:pt x="5386" y="8971"/>
                    <a:pt x="6849" y="11049"/>
                    <a:pt x="8206" y="11645"/>
                  </a:cubicBezTo>
                  <a:cubicBezTo>
                    <a:pt x="9562" y="12240"/>
                    <a:pt x="11503" y="11601"/>
                    <a:pt x="12174" y="10622"/>
                  </a:cubicBezTo>
                  <a:cubicBezTo>
                    <a:pt x="12845" y="9643"/>
                    <a:pt x="12529" y="7259"/>
                    <a:pt x="11571" y="5848"/>
                  </a:cubicBezTo>
                  <a:cubicBezTo>
                    <a:pt x="10613" y="4437"/>
                    <a:pt x="9016" y="3734"/>
                    <a:pt x="7521" y="3110"/>
                  </a:cubicBezTo>
                  <a:cubicBezTo>
                    <a:pt x="6026" y="2485"/>
                    <a:pt x="649" y="-565"/>
                    <a:pt x="69" y="91"/>
                  </a:cubicBezTo>
                  <a:cubicBezTo>
                    <a:pt x="-509" y="747"/>
                    <a:pt x="2674" y="5119"/>
                    <a:pt x="4030" y="7045"/>
                  </a:cubicBezTo>
                  <a:close/>
                </a:path>
              </a:pathLst>
            </a:custGeom>
            <a:solidFill>
              <a:srgbClr val="FFC0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grpSp>
          <p:nvGrpSpPr>
            <p:cNvPr id="203790" name="Group 12"/>
            <p:cNvGrpSpPr>
              <a:grpSpLocks/>
            </p:cNvGrpSpPr>
            <p:nvPr/>
          </p:nvGrpSpPr>
          <p:grpSpPr bwMode="auto">
            <a:xfrm rot="5400000">
              <a:off x="1762102" y="4044752"/>
              <a:ext cx="2238375" cy="501650"/>
              <a:chOff x="1288" y="3758"/>
              <a:chExt cx="1410" cy="316"/>
            </a:xfrm>
          </p:grpSpPr>
          <p:sp>
            <p:nvSpPr>
              <p:cNvPr id="203791" name="Freeform 13"/>
              <p:cNvSpPr>
                <a:spLocks noChangeAspect="1"/>
              </p:cNvSpPr>
              <p:nvPr/>
            </p:nvSpPr>
            <p:spPr bwMode="auto">
              <a:xfrm>
                <a:off x="1288" y="3758"/>
                <a:ext cx="764" cy="316"/>
              </a:xfrm>
              <a:custGeom>
                <a:avLst/>
                <a:gdLst>
                  <a:gd name="T0" fmla="*/ 220 w 2552"/>
                  <a:gd name="T1" fmla="*/ 27 h 1384"/>
                  <a:gd name="T2" fmla="*/ 108 w 2552"/>
                  <a:gd name="T3" fmla="*/ 67 h 1384"/>
                  <a:gd name="T4" fmla="*/ 31 w 2552"/>
                  <a:gd name="T5" fmla="*/ 59 h 1384"/>
                  <a:gd name="T6" fmla="*/ 1 w 2552"/>
                  <a:gd name="T7" fmla="*/ 32 h 1384"/>
                  <a:gd name="T8" fmla="*/ 27 w 2552"/>
                  <a:gd name="T9" fmla="*/ 7 h 1384"/>
                  <a:gd name="T10" fmla="*/ 96 w 2552"/>
                  <a:gd name="T11" fmla="*/ 2 h 1384"/>
                  <a:gd name="T12" fmla="*/ 151 w 2552"/>
                  <a:gd name="T13" fmla="*/ 17 h 1384"/>
                  <a:gd name="T14" fmla="*/ 212 w 2552"/>
                  <a:gd name="T15" fmla="*/ 29 h 1384"/>
                  <a:gd name="T16" fmla="*/ 229 w 2552"/>
                  <a:gd name="T17" fmla="*/ 29 h 138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52" h="1384">
                    <a:moveTo>
                      <a:pt x="2456" y="512"/>
                    </a:moveTo>
                    <a:cubicBezTo>
                      <a:pt x="2008" y="844"/>
                      <a:pt x="1560" y="1176"/>
                      <a:pt x="1208" y="1280"/>
                    </a:cubicBezTo>
                    <a:cubicBezTo>
                      <a:pt x="856" y="1384"/>
                      <a:pt x="544" y="1248"/>
                      <a:pt x="344" y="1136"/>
                    </a:cubicBezTo>
                    <a:cubicBezTo>
                      <a:pt x="144" y="1024"/>
                      <a:pt x="16" y="776"/>
                      <a:pt x="8" y="608"/>
                    </a:cubicBezTo>
                    <a:cubicBezTo>
                      <a:pt x="0" y="440"/>
                      <a:pt x="120" y="224"/>
                      <a:pt x="296" y="128"/>
                    </a:cubicBezTo>
                    <a:cubicBezTo>
                      <a:pt x="472" y="32"/>
                      <a:pt x="832" y="0"/>
                      <a:pt x="1064" y="32"/>
                    </a:cubicBezTo>
                    <a:cubicBezTo>
                      <a:pt x="1296" y="64"/>
                      <a:pt x="1472" y="232"/>
                      <a:pt x="1688" y="320"/>
                    </a:cubicBezTo>
                    <a:cubicBezTo>
                      <a:pt x="1904" y="408"/>
                      <a:pt x="2216" y="520"/>
                      <a:pt x="2360" y="560"/>
                    </a:cubicBezTo>
                    <a:cubicBezTo>
                      <a:pt x="2504" y="600"/>
                      <a:pt x="2528" y="580"/>
                      <a:pt x="2552" y="560"/>
                    </a:cubicBezTo>
                  </a:path>
                </a:pathLst>
              </a:custGeom>
              <a:solidFill>
                <a:schemeClr val="accent1"/>
              </a:solidFill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2" name="Rectangle 14"/>
              <p:cNvSpPr>
                <a:spLocks noChangeArrowheads="1"/>
              </p:cNvSpPr>
              <p:nvPr/>
            </p:nvSpPr>
            <p:spPr bwMode="auto">
              <a:xfrm>
                <a:off x="1508" y="3902"/>
                <a:ext cx="56" cy="56"/>
              </a:xfrm>
              <a:prstGeom prst="rect">
                <a:avLst/>
              </a:prstGeom>
              <a:solidFill>
                <a:srgbClr val="FF0000"/>
              </a:solidFill>
              <a:ln w="9525">
                <a:miter lim="800000"/>
                <a:headEnd/>
                <a:tailEnd/>
              </a:ln>
              <a:effectLst/>
              <a:scene3d>
                <a:camera prst="legacyObliqueTopRight"/>
                <a:lightRig rig="legacyFlat3" dir="b"/>
              </a:scene3d>
              <a:sp3d extrusionH="125400" prstMaterial="legacyMatte">
                <a:bevelT w="13500" h="13500" prst="angle"/>
                <a:bevelB w="13500" h="13500" prst="angle"/>
                <a:extrusionClr>
                  <a:srgbClr val="FF0000"/>
                </a:extrusionClr>
              </a:sp3d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  <p:sp>
            <p:nvSpPr>
              <p:cNvPr id="203793" name="Freeform 15"/>
              <p:cNvSpPr>
                <a:spLocks/>
              </p:cNvSpPr>
              <p:nvPr/>
            </p:nvSpPr>
            <p:spPr bwMode="auto">
              <a:xfrm>
                <a:off x="1986" y="3846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4" name="Freeform 16"/>
              <p:cNvSpPr>
                <a:spLocks/>
              </p:cNvSpPr>
              <p:nvPr/>
            </p:nvSpPr>
            <p:spPr bwMode="auto">
              <a:xfrm rot="10800000" flipH="1">
                <a:off x="1962" y="3842"/>
                <a:ext cx="712" cy="66"/>
              </a:xfrm>
              <a:custGeom>
                <a:avLst/>
                <a:gdLst>
                  <a:gd name="T0" fmla="*/ 0 w 712"/>
                  <a:gd name="T1" fmla="*/ 53 h 66"/>
                  <a:gd name="T2" fmla="*/ 124 w 712"/>
                  <a:gd name="T3" fmla="*/ 1 h 66"/>
                  <a:gd name="T4" fmla="*/ 264 w 712"/>
                  <a:gd name="T5" fmla="*/ 61 h 66"/>
                  <a:gd name="T6" fmla="*/ 420 w 712"/>
                  <a:gd name="T7" fmla="*/ 5 h 66"/>
                  <a:gd name="T8" fmla="*/ 564 w 712"/>
                  <a:gd name="T9" fmla="*/ 65 h 66"/>
                  <a:gd name="T10" fmla="*/ 712 w 712"/>
                  <a:gd name="T11" fmla="*/ 1 h 66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712" h="66">
                    <a:moveTo>
                      <a:pt x="0" y="53"/>
                    </a:moveTo>
                    <a:cubicBezTo>
                      <a:pt x="40" y="26"/>
                      <a:pt x="80" y="0"/>
                      <a:pt x="124" y="1"/>
                    </a:cubicBezTo>
                    <a:cubicBezTo>
                      <a:pt x="168" y="2"/>
                      <a:pt x="215" y="60"/>
                      <a:pt x="264" y="61"/>
                    </a:cubicBezTo>
                    <a:cubicBezTo>
                      <a:pt x="313" y="62"/>
                      <a:pt x="370" y="4"/>
                      <a:pt x="420" y="5"/>
                    </a:cubicBezTo>
                    <a:cubicBezTo>
                      <a:pt x="470" y="6"/>
                      <a:pt x="515" y="66"/>
                      <a:pt x="564" y="65"/>
                    </a:cubicBezTo>
                    <a:cubicBezTo>
                      <a:pt x="613" y="64"/>
                      <a:pt x="687" y="12"/>
                      <a:pt x="712" y="1"/>
                    </a:cubicBezTo>
                  </a:path>
                </a:pathLst>
              </a:custGeom>
              <a:noFill/>
              <a:ln w="88900">
                <a:solidFill>
                  <a:srgbClr val="808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 dirty="0">
                  <a:solidFill>
                    <a:srgbClr val="000000"/>
                  </a:solidFill>
                  <a:latin typeface="Arial" panose="020B0604020202020204" pitchFamily="34" charset="0"/>
                  <a:cs typeface="Arial" pitchFamily="34" charset="0"/>
                </a:endParaRPr>
              </a:p>
            </p:txBody>
          </p:sp>
          <p:sp>
            <p:nvSpPr>
              <p:cNvPr id="203795" name="Oval 17"/>
              <p:cNvSpPr>
                <a:spLocks noChangeArrowheads="1"/>
              </p:cNvSpPr>
              <p:nvPr/>
            </p:nvSpPr>
            <p:spPr bwMode="auto">
              <a:xfrm>
                <a:off x="1946" y="3770"/>
                <a:ext cx="90" cy="84"/>
              </a:xfrm>
              <a:prstGeom prst="ellipse">
                <a:avLst/>
              </a:prstGeom>
              <a:solidFill>
                <a:schemeClr val="bg1">
                  <a:alpha val="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  <a:cs typeface="Arial" pitchFamily="34" charset="0"/>
                </a:endParaRPr>
              </a:p>
            </p:txBody>
          </p:sp>
        </p:grpSp>
      </p:grpSp>
      <p:grpSp>
        <p:nvGrpSpPr>
          <p:cNvPr id="203782" name="Group 1"/>
          <p:cNvGrpSpPr>
            <a:grpSpLocks/>
          </p:cNvGrpSpPr>
          <p:nvPr/>
        </p:nvGrpSpPr>
        <p:grpSpPr bwMode="auto">
          <a:xfrm>
            <a:off x="641350" y="3429000"/>
            <a:ext cx="373063" cy="1449388"/>
            <a:chOff x="640737" y="3429162"/>
            <a:chExt cx="373063" cy="1449256"/>
          </a:xfrm>
        </p:grpSpPr>
        <p:sp>
          <p:nvSpPr>
            <p:cNvPr id="203783" name="Freeform 13"/>
            <p:cNvSpPr>
              <a:spLocks noChangeAspect="1"/>
            </p:cNvSpPr>
            <p:nvPr/>
          </p:nvSpPr>
          <p:spPr bwMode="auto">
            <a:xfrm rot="5400000">
              <a:off x="584381" y="3485518"/>
              <a:ext cx="390525" cy="277813"/>
            </a:xfrm>
            <a:custGeom>
              <a:avLst/>
              <a:gdLst>
                <a:gd name="T0" fmla="*/ 112475 w 2552"/>
                <a:gd name="T1" fmla="*/ 23486 h 1384"/>
                <a:gd name="T2" fmla="*/ 55396 w 2552"/>
                <a:gd name="T3" fmla="*/ 58614 h 1384"/>
                <a:gd name="T4" fmla="*/ 15762 w 2552"/>
                <a:gd name="T5" fmla="*/ 51990 h 1384"/>
                <a:gd name="T6" fmla="*/ 306 w 2552"/>
                <a:gd name="T7" fmla="*/ 27902 h 1384"/>
                <a:gd name="T8" fmla="*/ 13619 w 2552"/>
                <a:gd name="T9" fmla="*/ 5821 h 1384"/>
                <a:gd name="T10" fmla="*/ 48816 w 2552"/>
                <a:gd name="T11" fmla="*/ 1405 h 1384"/>
                <a:gd name="T12" fmla="*/ 77279 w 2552"/>
                <a:gd name="T13" fmla="*/ 14653 h 1384"/>
                <a:gd name="T14" fmla="*/ 108190 w 2552"/>
                <a:gd name="T15" fmla="*/ 25694 h 1384"/>
                <a:gd name="T16" fmla="*/ 116913 w 2552"/>
                <a:gd name="T17" fmla="*/ 25694 h 138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552" h="1384">
                  <a:moveTo>
                    <a:pt x="2456" y="512"/>
                  </a:moveTo>
                  <a:cubicBezTo>
                    <a:pt x="2008" y="844"/>
                    <a:pt x="1560" y="1176"/>
                    <a:pt x="1208" y="1280"/>
                  </a:cubicBezTo>
                  <a:cubicBezTo>
                    <a:pt x="856" y="1384"/>
                    <a:pt x="544" y="1248"/>
                    <a:pt x="344" y="1136"/>
                  </a:cubicBezTo>
                  <a:cubicBezTo>
                    <a:pt x="144" y="1024"/>
                    <a:pt x="16" y="776"/>
                    <a:pt x="8" y="608"/>
                  </a:cubicBezTo>
                  <a:cubicBezTo>
                    <a:pt x="0" y="440"/>
                    <a:pt x="120" y="224"/>
                    <a:pt x="296" y="128"/>
                  </a:cubicBezTo>
                  <a:cubicBezTo>
                    <a:pt x="472" y="32"/>
                    <a:pt x="832" y="0"/>
                    <a:pt x="1064" y="32"/>
                  </a:cubicBezTo>
                  <a:cubicBezTo>
                    <a:pt x="1296" y="64"/>
                    <a:pt x="1472" y="232"/>
                    <a:pt x="1688" y="320"/>
                  </a:cubicBezTo>
                  <a:cubicBezTo>
                    <a:pt x="1904" y="408"/>
                    <a:pt x="2216" y="520"/>
                    <a:pt x="2360" y="560"/>
                  </a:cubicBezTo>
                  <a:cubicBezTo>
                    <a:pt x="2504" y="600"/>
                    <a:pt x="2528" y="580"/>
                    <a:pt x="2552" y="560"/>
                  </a:cubicBezTo>
                </a:path>
              </a:pathLst>
            </a:custGeom>
            <a:solidFill>
              <a:schemeClr val="accent1"/>
            </a:solidFill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4" name="Rectangle 14"/>
            <p:cNvSpPr>
              <a:spLocks noChangeArrowheads="1"/>
            </p:cNvSpPr>
            <p:nvPr/>
          </p:nvSpPr>
          <p:spPr bwMode="auto">
            <a:xfrm rot="5400000">
              <a:off x="715350" y="3551399"/>
              <a:ext cx="88900" cy="88900"/>
            </a:xfrm>
            <a:prstGeom prst="rect">
              <a:avLst/>
            </a:prstGeom>
            <a:solidFill>
              <a:srgbClr val="FF0000"/>
            </a:solidFill>
            <a:ln w="9525">
              <a:miter lim="800000"/>
              <a:headEnd/>
              <a:tailEnd/>
            </a:ln>
            <a:effectLst/>
            <a:scene3d>
              <a:camera prst="legacyObliqueTopRight"/>
              <a:lightRig rig="legacyFlat3" dir="b"/>
            </a:scene3d>
            <a:sp3d extrusionH="125400" prstMaterial="legacyMatte">
              <a:bevelT w="13500" h="13500" prst="angle"/>
              <a:bevelB w="13500" h="13500" prst="angle"/>
              <a:extrusionClr>
                <a:srgbClr val="FF0000"/>
              </a:extrusionClr>
            </a:sp3d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flatTx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5" name="Oval 17"/>
            <p:cNvSpPr>
              <a:spLocks noChangeArrowheads="1"/>
            </p:cNvSpPr>
            <p:nvPr/>
          </p:nvSpPr>
          <p:spPr bwMode="auto">
            <a:xfrm rot="5400000">
              <a:off x="875687" y="4251487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  <p:sp>
          <p:nvSpPr>
            <p:cNvPr id="203786" name="Freeform 15"/>
            <p:cNvSpPr>
              <a:spLocks/>
            </p:cNvSpPr>
            <p:nvPr/>
          </p:nvSpPr>
          <p:spPr bwMode="auto">
            <a:xfrm rot="5400000">
              <a:off x="237210" y="42608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7" name="Freeform 16"/>
            <p:cNvSpPr>
              <a:spLocks/>
            </p:cNvSpPr>
            <p:nvPr/>
          </p:nvSpPr>
          <p:spPr bwMode="auto">
            <a:xfrm rot="16200000" flipH="1">
              <a:off x="243560" y="4222780"/>
              <a:ext cx="1130300" cy="104775"/>
            </a:xfrm>
            <a:custGeom>
              <a:avLst/>
              <a:gdLst>
                <a:gd name="T0" fmla="*/ 0 w 712"/>
                <a:gd name="T1" fmla="*/ 84138 h 66"/>
                <a:gd name="T2" fmla="*/ 196850 w 712"/>
                <a:gd name="T3" fmla="*/ 1588 h 66"/>
                <a:gd name="T4" fmla="*/ 419100 w 712"/>
                <a:gd name="T5" fmla="*/ 96838 h 66"/>
                <a:gd name="T6" fmla="*/ 666750 w 712"/>
                <a:gd name="T7" fmla="*/ 7938 h 66"/>
                <a:gd name="T8" fmla="*/ 895350 w 712"/>
                <a:gd name="T9" fmla="*/ 103188 h 66"/>
                <a:gd name="T10" fmla="*/ 1130300 w 712"/>
                <a:gd name="T11" fmla="*/ 1588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12" h="66">
                  <a:moveTo>
                    <a:pt x="0" y="53"/>
                  </a:moveTo>
                  <a:cubicBezTo>
                    <a:pt x="40" y="26"/>
                    <a:pt x="80" y="0"/>
                    <a:pt x="124" y="1"/>
                  </a:cubicBezTo>
                  <a:cubicBezTo>
                    <a:pt x="168" y="2"/>
                    <a:pt x="215" y="60"/>
                    <a:pt x="264" y="61"/>
                  </a:cubicBezTo>
                  <a:cubicBezTo>
                    <a:pt x="313" y="62"/>
                    <a:pt x="370" y="4"/>
                    <a:pt x="420" y="5"/>
                  </a:cubicBezTo>
                  <a:cubicBezTo>
                    <a:pt x="470" y="6"/>
                    <a:pt x="515" y="66"/>
                    <a:pt x="564" y="65"/>
                  </a:cubicBezTo>
                  <a:cubicBezTo>
                    <a:pt x="613" y="64"/>
                    <a:pt x="687" y="12"/>
                    <a:pt x="712" y="1"/>
                  </a:cubicBezTo>
                </a:path>
              </a:pathLst>
            </a:custGeom>
            <a:noFill/>
            <a:ln w="88900">
              <a:solidFill>
                <a:srgbClr val="808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 dirty="0">
                <a:solidFill>
                  <a:srgbClr val="000000"/>
                </a:solidFill>
                <a:latin typeface="Arial" panose="020B0604020202020204" pitchFamily="34" charset="0"/>
                <a:cs typeface="Arial" pitchFamily="34" charset="0"/>
              </a:endParaRPr>
            </a:p>
          </p:txBody>
        </p:sp>
        <p:sp>
          <p:nvSpPr>
            <p:cNvPr id="203788" name="Oval 17"/>
            <p:cNvSpPr>
              <a:spLocks noChangeArrowheads="1"/>
            </p:cNvSpPr>
            <p:nvPr/>
          </p:nvSpPr>
          <p:spPr bwMode="auto">
            <a:xfrm rot="5400000">
              <a:off x="837285" y="3689380"/>
              <a:ext cx="142875" cy="13335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  <a:cs typeface="Arial" pitchFamily="34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097280" y="1239520"/>
            <a:ext cx="66078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</a:rPr>
              <a:t>Optimum: support thickness = crystal thickness</a:t>
            </a:r>
            <a:endParaRPr lang="en-US" sz="2400" dirty="0"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40123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 txBox="1">
            <a:spLocks/>
          </p:cNvSpPr>
          <p:nvPr/>
        </p:nvSpPr>
        <p:spPr bwMode="auto">
          <a:xfrm>
            <a:off x="457200" y="235526"/>
            <a:ext cx="8229600" cy="56195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MS PGothic" pitchFamily="34" charset="-128"/>
              </a:defRPr>
            </a:lvl9pPr>
          </a:lstStyle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The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number of </a:t>
            </a:r>
            <a:r>
              <a:rPr lang="en-US" sz="3600" dirty="0" smtClean="0">
                <a:solidFill>
                  <a:srgbClr val="00B050"/>
                </a:solidFill>
                <a:cs typeface="Arial" pitchFamily="34" charset="0"/>
              </a:rPr>
              <a:t>photons 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scattered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3600" dirty="0">
                <a:solidFill>
                  <a:srgbClr val="000000"/>
                </a:solidFill>
                <a:cs typeface="Arial" pitchFamily="34" charset="0"/>
              </a:rPr>
              <a:t>b</a:t>
            </a:r>
            <a:r>
              <a:rPr lang="en-US" sz="3600" dirty="0" smtClean="0">
                <a:solidFill>
                  <a:srgbClr val="000000"/>
                </a:solidFill>
                <a:cs typeface="Arial" pitchFamily="34" charset="0"/>
              </a:rPr>
              <a:t>efore crystal is dead</a:t>
            </a:r>
            <a:endParaRPr lang="en-US" sz="36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endParaRPr lang="en-US" sz="40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is </a:t>
            </a:r>
            <a:r>
              <a:rPr lang="en-US" sz="4000" b="1" dirty="0">
                <a:solidFill>
                  <a:srgbClr val="FF0000"/>
                </a:solidFill>
                <a:cs typeface="Arial" pitchFamily="34" charset="0"/>
              </a:rPr>
              <a:t>independent</a:t>
            </a:r>
          </a:p>
          <a:p>
            <a:pPr algn="ctr" eaLnBrk="1" hangingPunct="1"/>
            <a:r>
              <a:rPr lang="en-US" sz="4000" dirty="0">
                <a:solidFill>
                  <a:srgbClr val="000000"/>
                </a:solidFill>
                <a:cs typeface="Arial" pitchFamily="34" charset="0"/>
              </a:rPr>
              <a:t>of data collection </a:t>
            </a:r>
            <a:r>
              <a:rPr lang="en-US" sz="4000" dirty="0" smtClean="0">
                <a:solidFill>
                  <a:srgbClr val="000000"/>
                </a:solidFill>
                <a:cs typeface="Arial" pitchFamily="34" charset="0"/>
              </a:rPr>
              <a:t>time</a:t>
            </a:r>
          </a:p>
          <a:p>
            <a:pPr algn="ctr" eaLnBrk="1" hangingPunct="1"/>
            <a:endParaRPr lang="en-US" sz="4400" dirty="0" smtClean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1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5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(</a:t>
            </a:r>
            <a:r>
              <a:rPr lang="en-US" altLang="en-US" sz="4400" dirty="0" err="1" smtClean="0">
                <a:solidFill>
                  <a:srgbClr val="000000"/>
                </a:solidFill>
                <a:cs typeface="Arial" charset="0"/>
              </a:rPr>
              <a:t>roomT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)</a:t>
            </a:r>
            <a:endParaRPr lang="en-US" sz="4400" dirty="0">
              <a:solidFill>
                <a:srgbClr val="000000"/>
              </a:solidFill>
              <a:cs typeface="Arial" pitchFamily="34" charset="0"/>
            </a:endParaRP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10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6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</a:t>
            </a:r>
            <a:r>
              <a:rPr lang="en-US" altLang="en-US" sz="4400" dirty="0" smtClean="0">
                <a:cs typeface="Arial" charset="0"/>
              </a:rPr>
              <a:t>photons </a:t>
            </a:r>
            <a:r>
              <a:rPr lang="en-US" altLang="en-US" sz="4400" dirty="0" smtClean="0">
                <a:solidFill>
                  <a:schemeClr val="bg1"/>
                </a:solidFill>
                <a:cs typeface="Arial" charset="0"/>
              </a:rPr>
              <a:t>(synch)</a:t>
            </a:r>
          </a:p>
          <a:p>
            <a:pPr algn="ctr" eaLnBrk="1" hangingPunct="1"/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1 um</a:t>
            </a:r>
            <a:r>
              <a:rPr lang="en-US" altLang="en-US" sz="4400" baseline="30000" dirty="0">
                <a:solidFill>
                  <a:srgbClr val="000000"/>
                </a:solidFill>
                <a:cs typeface="Arial" charset="0"/>
              </a:rPr>
              <a:t>3</a:t>
            </a:r>
            <a:r>
              <a:rPr lang="en-US" altLang="en-US" sz="4400" dirty="0">
                <a:solidFill>
                  <a:srgbClr val="000000"/>
                </a:solidFill>
                <a:cs typeface="Arial" charset="0"/>
              </a:rPr>
              <a:t> = 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10</a:t>
            </a:r>
            <a:r>
              <a:rPr lang="en-US" altLang="en-US" sz="4400" baseline="30000" dirty="0" smtClean="0">
                <a:solidFill>
                  <a:srgbClr val="000000"/>
                </a:solidFill>
                <a:cs typeface="Arial" charset="0"/>
              </a:rPr>
              <a:t>8</a:t>
            </a:r>
            <a:r>
              <a:rPr lang="en-US" altLang="en-US" sz="4400" dirty="0" smtClean="0">
                <a:solidFill>
                  <a:srgbClr val="000000"/>
                </a:solidFill>
                <a:cs typeface="Arial" charset="0"/>
              </a:rPr>
              <a:t> photons (XFEL)</a:t>
            </a:r>
            <a:endParaRPr lang="en-US" altLang="en-US" sz="44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48131" name="Rectangle 1"/>
          <p:cNvSpPr>
            <a:spLocks noChangeArrowheads="1"/>
          </p:cNvSpPr>
          <p:nvPr/>
        </p:nvSpPr>
        <p:spPr bwMode="auto">
          <a:xfrm>
            <a:off x="0" y="5934075"/>
            <a:ext cx="91440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Henderson, 1990; Gonzalez &amp; Nave, 1994;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Glaeser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2000;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Sliz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2003;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Leiros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Owen</a:t>
            </a:r>
            <a:r>
              <a:rPr lang="en-US" i="1" dirty="0">
                <a:solidFill>
                  <a:srgbClr val="000000"/>
                </a:solidFill>
                <a:latin typeface="Arial" panose="020B0604020202020204" pitchFamily="34" charset="0"/>
              </a:rPr>
              <a:t> et al.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</a:t>
            </a:r>
            <a:r>
              <a:rPr lang="en-US" dirty="0" err="1">
                <a:solidFill>
                  <a:srgbClr val="000000"/>
                </a:solidFill>
                <a:latin typeface="Arial" panose="020B0604020202020204" pitchFamily="34" charset="0"/>
              </a:rPr>
              <a:t>McSweeney</a:t>
            </a:r>
            <a:r>
              <a:rPr lang="en-US" dirty="0">
                <a:solidFill>
                  <a:srgbClr val="000000"/>
                </a:solidFill>
                <a:latin typeface="Arial" panose="020B0604020202020204" pitchFamily="34" charset="0"/>
              </a:rPr>
              <a:t>, 2006; Garman &amp; Nave, 2009; Holton, 2009</a:t>
            </a:r>
          </a:p>
        </p:txBody>
      </p:sp>
      <p:sp>
        <p:nvSpPr>
          <p:cNvPr id="3" name="Rectangle 2"/>
          <p:cNvSpPr/>
          <p:nvPr/>
        </p:nvSpPr>
        <p:spPr>
          <a:xfrm>
            <a:off x="6173244" y="4457453"/>
            <a:ext cx="2034531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en-US" altLang="en-US" sz="4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(synch)</a:t>
            </a:r>
          </a:p>
        </p:txBody>
      </p:sp>
    </p:spTree>
    <p:extLst>
      <p:ext uri="{BB962C8B-B14F-4D97-AF65-F5344CB8AC3E}">
        <p14:creationId xmlns:p14="http://schemas.microsoft.com/office/powerpoint/2010/main" val="436598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Text Box 2"/>
          <p:cNvSpPr txBox="1">
            <a:spLocks noChangeArrowheads="1"/>
          </p:cNvSpPr>
          <p:nvPr/>
        </p:nvSpPr>
        <p:spPr bwMode="auto">
          <a:xfrm>
            <a:off x="1635125" y="2165350"/>
            <a:ext cx="7432675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Where: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I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i="1" baseline="-30000" dirty="0">
                <a:solidFill>
                  <a:srgbClr val="000000"/>
                </a:solidFill>
                <a:cs typeface="Times New Roman" pitchFamily="18" charset="0"/>
              </a:rPr>
              <a:t>DL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damage-limited intensity (photons/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hkl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 at a given resolution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converting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m,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m to Å, 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from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kg/m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and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to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Gy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e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classical electron radius (2.818 x 10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-15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 m/electron)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Planck’s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constant (6.626 x 10</a:t>
            </a:r>
            <a:r>
              <a:rPr lang="fr-FR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-34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fr-FR" altLang="en-US" sz="1200" dirty="0" err="1">
                <a:solidFill>
                  <a:srgbClr val="000000"/>
                </a:solidFill>
                <a:cs typeface="Times New Roman" pitchFamily="18" charset="0"/>
              </a:rPr>
              <a:t>J∙s</a:t>
            </a:r>
            <a:r>
              <a:rPr lang="fr-FR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c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speed of light (299792458 m/s)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decayed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fractional progress toward completely faded spots at end of data set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ρ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density of crystal (~1.2 g/cm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radius of the spherical crystal (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μm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λ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X-ray wavelength (Å)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f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NH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the Nave &amp; Hill (2005) dose capture fraction (1 for large crystals)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n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ASU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 of proteins in the asymmetric unit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 err="1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r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molecular weight of the protein (Daltons or g/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mol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V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Matthews’s coefficient (~2.4 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3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/Dalton)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H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Howells’s criterion (10 </a:t>
            </a:r>
            <a:r>
              <a:rPr lang="en-US" altLang="en-US" sz="1200" dirty="0" err="1">
                <a:solidFill>
                  <a:srgbClr val="000000"/>
                </a:solidFill>
                <a:cs typeface="Times New Roman" pitchFamily="18" charset="0"/>
              </a:rPr>
              <a:t>MGy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/Å)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θ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Bragg angle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</a:t>
            </a:r>
            <a:r>
              <a:rPr lang="en-US" altLang="en-US" sz="1200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400" dirty="0">
                <a:solidFill>
                  <a:srgbClr val="000000"/>
                </a:solidFill>
                <a:cs typeface="Times New Roman" pitchFamily="18" charset="0"/>
              </a:rPr>
              <a:t>	- 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number-averaged squared structure factor per protein atom (electron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en-US" altLang="en-US" sz="12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  <a:sym typeface="Symbol" pitchFamily="18" charset="2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</a:t>
            </a: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M</a:t>
            </a:r>
            <a:r>
              <a:rPr lang="en-US" altLang="en-US" sz="1200" i="1" baseline="-30000" dirty="0">
                <a:solidFill>
                  <a:srgbClr val="000000"/>
                </a:solidFill>
                <a:cs typeface="Times New Roman" pitchFamily="18" charset="0"/>
              </a:rPr>
              <a:t>a</a:t>
            </a:r>
            <a:r>
              <a:rPr lang="en-US" altLang="en-US" sz="1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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number-averaged atomic weight of a protein atom (~7.1 Daltons)</a:t>
            </a:r>
            <a:endParaRPr lang="en-US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200" i="1" dirty="0">
                <a:solidFill>
                  <a:srgbClr val="000000"/>
                </a:solidFill>
                <a:cs typeface="Times New Roman" pitchFamily="18" charset="0"/>
              </a:rPr>
              <a:t>B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average (Wilson) temperature factor (Å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2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attenuation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  <a:endParaRPr lang="fr-FR" altLang="en-US" sz="1200" i="1" dirty="0">
              <a:solidFill>
                <a:srgbClr val="000000"/>
              </a:solidFill>
              <a:cs typeface="Times New Roman" pitchFamily="18" charset="0"/>
            </a:endParaRP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fr-FR" altLang="en-US" sz="1200" i="1" dirty="0">
                <a:solidFill>
                  <a:srgbClr val="000000"/>
                </a:solidFill>
                <a:cs typeface="Times New Roman" pitchFamily="18" charset="0"/>
              </a:rPr>
              <a:t>μ</a:t>
            </a:r>
            <a:r>
              <a:rPr lang="en-US" altLang="en-US" sz="1200" i="1" baseline="-30000" dirty="0" err="1">
                <a:solidFill>
                  <a:srgbClr val="000000"/>
                </a:solidFill>
                <a:cs typeface="Times New Roman" pitchFamily="18" charset="0"/>
              </a:rPr>
              <a:t>en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	- mass energy-absorption coefficient of sphere material (m</a:t>
            </a:r>
            <a:r>
              <a:rPr lang="en-US" altLang="en-US" sz="1200" baseline="30000" dirty="0">
                <a:solidFill>
                  <a:srgbClr val="000000"/>
                </a:solidFill>
                <a:cs typeface="Times New Roman" pitchFamily="18" charset="0"/>
              </a:rPr>
              <a:t>-1</a:t>
            </a:r>
            <a:r>
              <a:rPr lang="en-US" altLang="en-US" sz="1200" dirty="0">
                <a:solidFill>
                  <a:srgbClr val="000000"/>
                </a:solidFill>
                <a:cs typeface="Times New Roman" pitchFamily="18" charset="0"/>
              </a:rPr>
              <a:t>)</a:t>
            </a:r>
          </a:p>
        </p:txBody>
      </p:sp>
      <p:sp>
        <p:nvSpPr>
          <p:cNvPr id="173059" name="Rectangle 3"/>
          <p:cNvSpPr>
            <a:spLocks noChangeArrowheads="1"/>
          </p:cNvSpPr>
          <p:nvPr/>
        </p:nvSpPr>
        <p:spPr bwMode="auto">
          <a:xfrm>
            <a:off x="0" y="3010972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73060" name="Rectangle 4"/>
          <p:cNvSpPr>
            <a:spLocks noChangeArrowheads="1"/>
          </p:cNvSpPr>
          <p:nvPr/>
        </p:nvSpPr>
        <p:spPr bwMode="auto">
          <a:xfrm>
            <a:off x="457200" y="3968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800" dirty="0">
                <a:solidFill>
                  <a:srgbClr val="000000"/>
                </a:solidFill>
                <a:cs typeface="Arial" panose="020B0604020202020204" pitchFamily="34" charset="0"/>
              </a:rPr>
              <a:t>Self-calibrated damage limit</a:t>
            </a:r>
          </a:p>
        </p:txBody>
      </p:sp>
      <p:sp>
        <p:nvSpPr>
          <p:cNvPr id="173061" name="Rectangle 5"/>
          <p:cNvSpPr>
            <a:spLocks noChangeArrowheads="1"/>
          </p:cNvSpPr>
          <p:nvPr/>
        </p:nvSpPr>
        <p:spPr bwMode="auto">
          <a:xfrm>
            <a:off x="0" y="2982397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graphicFrame>
        <p:nvGraphicFramePr>
          <p:cNvPr id="173062" name="Object 6"/>
          <p:cNvGraphicFramePr>
            <a:graphicFrameLocks noChangeAspect="1"/>
          </p:cNvGraphicFramePr>
          <p:nvPr/>
        </p:nvGraphicFramePr>
        <p:xfrm>
          <a:off x="234950" y="1343025"/>
          <a:ext cx="8670925" cy="7794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3" imgW="6184900" imgH="558800" progId="Equation.3">
                  <p:embed/>
                </p:oleObj>
              </mc:Choice>
              <mc:Fallback>
                <p:oleObj name="Equation" r:id="rId3" imgW="6184900" imgH="5588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4950" y="1343025"/>
                        <a:ext cx="8670925" cy="7794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3063" name="Text Box 7"/>
          <p:cNvSpPr txBox="1">
            <a:spLocks noChangeArrowheads="1"/>
          </p:cNvSpPr>
          <p:nvPr/>
        </p:nvSpPr>
        <p:spPr bwMode="auto">
          <a:xfrm>
            <a:off x="4495800" y="6491288"/>
            <a:ext cx="4648200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Holton &amp; Frankel (2010) </a:t>
            </a:r>
            <a:r>
              <a:rPr lang="en-US" altLang="en-US" sz="1800" i="1" dirty="0" err="1">
                <a:solidFill>
                  <a:srgbClr val="000000"/>
                </a:solidFill>
                <a:cs typeface="Arial" panose="020B0604020202020204" pitchFamily="34" charset="0"/>
              </a:rPr>
              <a:t>Acta</a:t>
            </a:r>
            <a:r>
              <a:rPr lang="en-US" altLang="en-US" sz="1800" i="1" dirty="0">
                <a:solidFill>
                  <a:srgbClr val="000000"/>
                </a:solidFill>
                <a:cs typeface="Arial" panose="020B0604020202020204" pitchFamily="34" charset="0"/>
              </a:rPr>
              <a:t> D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</a:t>
            </a:r>
            <a:r>
              <a:rPr lang="en-US" altLang="en-US" sz="1800" b="1" dirty="0">
                <a:solidFill>
                  <a:srgbClr val="000000"/>
                </a:solidFill>
                <a:cs typeface="Arial" panose="020B0604020202020204" pitchFamily="34" charset="0"/>
              </a:rPr>
              <a:t>66</a:t>
            </a:r>
            <a:r>
              <a:rPr lang="en-US" altLang="en-US" sz="1800" dirty="0">
                <a:solidFill>
                  <a:srgbClr val="000000"/>
                </a:solidFill>
                <a:cs typeface="Arial" panose="020B0604020202020204" pitchFamily="34" charset="0"/>
              </a:rPr>
              <a:t> 393-408.</a:t>
            </a:r>
          </a:p>
        </p:txBody>
      </p:sp>
      <p:sp>
        <p:nvSpPr>
          <p:cNvPr id="3537928" name="Oval 8"/>
          <p:cNvSpPr>
            <a:spLocks noChangeArrowheads="1"/>
          </p:cNvSpPr>
          <p:nvPr/>
        </p:nvSpPr>
        <p:spPr bwMode="auto">
          <a:xfrm>
            <a:off x="1541462" y="3722688"/>
            <a:ext cx="3641725" cy="261937"/>
          </a:xfrm>
          <a:custGeom>
            <a:avLst/>
            <a:gdLst>
              <a:gd name="T0" fmla="*/ 20986 w 3641640"/>
              <a:gd name="T1" fmla="*/ 128087 h 262533"/>
              <a:gd name="T2" fmla="*/ 219592 w 3641640"/>
              <a:gd name="T3" fmla="*/ 31346 h 262533"/>
              <a:gd name="T4" fmla="*/ 1831528 w 3641640"/>
              <a:gd name="T5" fmla="*/ 5659 h 262533"/>
              <a:gd name="T6" fmla="*/ 3642065 w 3641640"/>
              <a:gd name="T7" fmla="*/ 128087 h 262533"/>
              <a:gd name="T8" fmla="*/ 1831528 w 3641640"/>
              <a:gd name="T9" fmla="*/ 250513 h 262533"/>
              <a:gd name="T10" fmla="*/ 275016 w 3641640"/>
              <a:gd name="T11" fmla="*/ 236815 h 262533"/>
              <a:gd name="T12" fmla="*/ 20986 w 3641640"/>
              <a:gd name="T13" fmla="*/ 128087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37929" name="Oval 9"/>
          <p:cNvSpPr>
            <a:spLocks noChangeArrowheads="1"/>
          </p:cNvSpPr>
          <p:nvPr/>
        </p:nvSpPr>
        <p:spPr bwMode="auto">
          <a:xfrm>
            <a:off x="2430463" y="1343025"/>
            <a:ext cx="39528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1" name="Oval 8"/>
          <p:cNvSpPr>
            <a:spLocks noChangeArrowheads="1"/>
          </p:cNvSpPr>
          <p:nvPr/>
        </p:nvSpPr>
        <p:spPr bwMode="auto">
          <a:xfrm>
            <a:off x="1635125" y="4429125"/>
            <a:ext cx="3270250" cy="263525"/>
          </a:xfrm>
          <a:custGeom>
            <a:avLst/>
            <a:gdLst>
              <a:gd name="T0" fmla="*/ 11010 w 3641640"/>
              <a:gd name="T1" fmla="*/ 132016 h 262533"/>
              <a:gd name="T2" fmla="*/ 115177 w 3641640"/>
              <a:gd name="T3" fmla="*/ 32308 h 262533"/>
              <a:gd name="T4" fmla="*/ 960642 w 3641640"/>
              <a:gd name="T5" fmla="*/ 5834 h 262533"/>
              <a:gd name="T6" fmla="*/ 1910277 w 3641640"/>
              <a:gd name="T7" fmla="*/ 132016 h 262533"/>
              <a:gd name="T8" fmla="*/ 960642 w 3641640"/>
              <a:gd name="T9" fmla="*/ 258199 h 262533"/>
              <a:gd name="T10" fmla="*/ 144247 w 3641640"/>
              <a:gd name="T11" fmla="*/ 244081 h 262533"/>
              <a:gd name="T12" fmla="*/ 11010 w 3641640"/>
              <a:gd name="T13" fmla="*/ 132016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val 9"/>
          <p:cNvSpPr>
            <a:spLocks noChangeArrowheads="1"/>
          </p:cNvSpPr>
          <p:nvPr/>
        </p:nvSpPr>
        <p:spPr bwMode="auto">
          <a:xfrm>
            <a:off x="5118100" y="1357313"/>
            <a:ext cx="395288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3" name="Oval 9"/>
          <p:cNvSpPr>
            <a:spLocks noChangeArrowheads="1"/>
          </p:cNvSpPr>
          <p:nvPr/>
        </p:nvSpPr>
        <p:spPr bwMode="auto">
          <a:xfrm>
            <a:off x="5316538" y="1697038"/>
            <a:ext cx="395287" cy="401637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14" name="Oval 9"/>
          <p:cNvSpPr>
            <a:spLocks noChangeArrowheads="1"/>
          </p:cNvSpPr>
          <p:nvPr/>
        </p:nvSpPr>
        <p:spPr bwMode="auto">
          <a:xfrm>
            <a:off x="2400300" y="1717675"/>
            <a:ext cx="396875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068457" y="3831771"/>
            <a:ext cx="15440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flux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symmetry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val 8"/>
          <p:cNvSpPr>
            <a:spLocks noChangeArrowheads="1"/>
          </p:cNvSpPr>
          <p:nvPr/>
        </p:nvSpPr>
        <p:spPr bwMode="auto">
          <a:xfrm>
            <a:off x="1560513" y="5562600"/>
            <a:ext cx="4078287" cy="244475"/>
          </a:xfrm>
          <a:custGeom>
            <a:avLst/>
            <a:gdLst>
              <a:gd name="T0" fmla="*/ 13728 w 3641640"/>
              <a:gd name="T1" fmla="*/ 122473 h 262533"/>
              <a:gd name="T2" fmla="*/ 143620 w 3641640"/>
              <a:gd name="T3" fmla="*/ 29972 h 262533"/>
              <a:gd name="T4" fmla="*/ 1197872 w 3641640"/>
              <a:gd name="T5" fmla="*/ 5412 h 262533"/>
              <a:gd name="T6" fmla="*/ 2382017 w 3641640"/>
              <a:gd name="T7" fmla="*/ 122473 h 262533"/>
              <a:gd name="T8" fmla="*/ 1197872 w 3641640"/>
              <a:gd name="T9" fmla="*/ 239534 h 262533"/>
              <a:gd name="T10" fmla="*/ 179869 w 3641640"/>
              <a:gd name="T11" fmla="*/ 226436 h 262533"/>
              <a:gd name="T12" fmla="*/ 13728 w 3641640"/>
              <a:gd name="T13" fmla="*/ 122473 h 26253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641640" h="262533">
                <a:moveTo>
                  <a:pt x="20986" y="129550"/>
                </a:moveTo>
                <a:cubicBezTo>
                  <a:pt x="11750" y="94914"/>
                  <a:pt x="-82154" y="52342"/>
                  <a:pt x="219567" y="31704"/>
                </a:cubicBezTo>
                <a:cubicBezTo>
                  <a:pt x="521288" y="11066"/>
                  <a:pt x="1260968" y="-10584"/>
                  <a:pt x="1831313" y="5724"/>
                </a:cubicBezTo>
                <a:cubicBezTo>
                  <a:pt x="2401659" y="22032"/>
                  <a:pt x="3641640" y="15253"/>
                  <a:pt x="3641640" y="129550"/>
                </a:cubicBezTo>
                <a:cubicBezTo>
                  <a:pt x="3641640" y="243847"/>
                  <a:pt x="2392422" y="235047"/>
                  <a:pt x="1831313" y="253376"/>
                </a:cubicBezTo>
                <a:cubicBezTo>
                  <a:pt x="1270204" y="271705"/>
                  <a:pt x="576707" y="260160"/>
                  <a:pt x="274986" y="239522"/>
                </a:cubicBezTo>
                <a:cubicBezTo>
                  <a:pt x="-26735" y="218884"/>
                  <a:pt x="30222" y="164186"/>
                  <a:pt x="20986" y="129550"/>
                </a:cubicBezTo>
                <a:close/>
              </a:path>
            </a:pathLst>
          </a:cu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Oval 9"/>
          <p:cNvSpPr>
            <a:spLocks noChangeArrowheads="1"/>
          </p:cNvSpPr>
          <p:nvPr/>
        </p:nvSpPr>
        <p:spPr bwMode="auto">
          <a:xfrm>
            <a:off x="7904163" y="1524000"/>
            <a:ext cx="173037" cy="401638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48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79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37928" grpId="0" animBg="1"/>
      <p:bldP spid="3537928" grpId="1" animBg="1"/>
      <p:bldP spid="3537929" grpId="0" animBg="1"/>
      <p:bldP spid="3537929" grpId="1" animBg="1"/>
      <p:bldP spid="11" grpId="0" animBg="1"/>
      <p:bldP spid="11" grpId="1" animBg="1"/>
      <p:bldP spid="11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2" grpId="0" build="allAtOnce"/>
      <p:bldP spid="16" grpId="0" animBg="1"/>
      <p:bldP spid="17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7606564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Chart" r:id="rId3" imgW="7115101" imgH="4914951" progId="MSGraph.Chart.8">
                  <p:embed followColorScheme="full"/>
                </p:oleObj>
              </mc:Choice>
              <mc:Fallback>
                <p:oleObj name="Chart" r:id="rId3" imgW="7115101" imgH="4914951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370048" y="6290124"/>
            <a:ext cx="454002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Crystal diameter (micron)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886631" y="3263090"/>
            <a:ext cx="26420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3" name="Rounded Rectangle 2"/>
          <p:cNvSpPr/>
          <p:nvPr/>
        </p:nvSpPr>
        <p:spPr>
          <a:xfrm rot="18273637">
            <a:off x="2013955" y="1691001"/>
            <a:ext cx="841828" cy="203845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ounded Rectangle 6"/>
          <p:cNvSpPr/>
          <p:nvPr/>
        </p:nvSpPr>
        <p:spPr>
          <a:xfrm rot="20348632">
            <a:off x="3375698" y="1549442"/>
            <a:ext cx="962468" cy="1716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0797676">
            <a:off x="4533450" y="1649221"/>
            <a:ext cx="9505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117235">
            <a:off x="5601982" y="2002100"/>
            <a:ext cx="1049650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170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 rot="21082296">
            <a:off x="5601348" y="2480450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330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21002143">
            <a:off x="5630376" y="2974617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560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20842646">
            <a:off x="5664167" y="3473996"/>
            <a:ext cx="1138005" cy="195049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850</a:t>
            </a:r>
            <a:endParaRPr lang="en-US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8914" y="0"/>
            <a:ext cx="768729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Bigger is better, but not by much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625347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 smtClean="0"/>
              <a:t>B factor from image analysis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2715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500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13204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514"/>
            <a:ext cx="8229600" cy="1143000"/>
          </a:xfrm>
        </p:spPr>
        <p:txBody>
          <a:bodyPr/>
          <a:lstStyle/>
          <a:p>
            <a:r>
              <a:rPr lang="en-US" dirty="0"/>
              <a:t>B factor from image analysis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62776"/>
            <a:ext cx="9144000" cy="58952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52400" y="1143000"/>
            <a:ext cx="1099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 = 20</a:t>
            </a:r>
            <a:endParaRPr lang="en-US" sz="24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2148840" y="4820194"/>
            <a:ext cx="457200" cy="4572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2000">
                <a:srgbClr val="FFFFFF"/>
              </a:gs>
              <a:gs pos="91000">
                <a:srgbClr val="FFFFFF">
                  <a:alpha val="21000"/>
                </a:srgbClr>
              </a:gs>
              <a:gs pos="100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167000" y="4805363"/>
            <a:ext cx="476188" cy="469106"/>
            <a:chOff x="2167000" y="4805363"/>
            <a:chExt cx="476188" cy="469106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2405059" y="4805363"/>
              <a:ext cx="0" cy="46910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2167000" y="5043489"/>
              <a:ext cx="476188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20625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mtClean="0"/>
              <a:t>Can’t we just rotate the crystal?</a:t>
            </a:r>
          </a:p>
        </p:txBody>
      </p:sp>
      <p:sp>
        <p:nvSpPr>
          <p:cNvPr id="9219" name="Text Box 31"/>
          <p:cNvSpPr txBox="1">
            <a:spLocks noChangeArrowheads="1"/>
          </p:cNvSpPr>
          <p:nvPr/>
        </p:nvSpPr>
        <p:spPr bwMode="auto">
          <a:xfrm>
            <a:off x="3765550" y="2300288"/>
            <a:ext cx="1327150" cy="100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6000" b="1" dirty="0">
                <a:solidFill>
                  <a:srgbClr val="FF0000"/>
                </a:solidFill>
              </a:rPr>
              <a:t>NO</a:t>
            </a:r>
          </a:p>
        </p:txBody>
      </p:sp>
      <p:sp>
        <p:nvSpPr>
          <p:cNvPr id="11296" name="Rectangle 32"/>
          <p:cNvSpPr>
            <a:spLocks noChangeArrowheads="1"/>
          </p:cNvSpPr>
          <p:nvPr/>
        </p:nvSpPr>
        <p:spPr bwMode="auto">
          <a:xfrm>
            <a:off x="436563" y="3979863"/>
            <a:ext cx="8229600" cy="1647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4400">
                <a:solidFill>
                  <a:srgbClr val="000000"/>
                </a:solidFill>
              </a:rPr>
              <a:t>Why do we want to</a:t>
            </a:r>
            <a:br>
              <a:rPr lang="en-US" altLang="en-US" sz="4400">
                <a:solidFill>
                  <a:srgbClr val="000000"/>
                </a:solidFill>
              </a:rPr>
            </a:br>
            <a:r>
              <a:rPr lang="en-US" altLang="en-US" sz="4400">
                <a:solidFill>
                  <a:srgbClr val="000000"/>
                </a:solidFill>
              </a:rPr>
              <a:t> rotate the crystal?</a:t>
            </a:r>
          </a:p>
        </p:txBody>
      </p:sp>
    </p:spTree>
    <p:extLst>
      <p:ext uri="{BB962C8B-B14F-4D97-AF65-F5344CB8AC3E}">
        <p14:creationId xmlns:p14="http://schemas.microsoft.com/office/powerpoint/2010/main" val="310593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6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7304066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400508" y="6261096"/>
            <a:ext cx="447911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Home Lab Resolution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2004721" y="3234062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79834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1683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9908577"/>
              </p:ext>
            </p:extLst>
          </p:nvPr>
        </p:nvGraphicFramePr>
        <p:xfrm>
          <a:off x="529679" y="381000"/>
          <a:ext cx="8538121" cy="5897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6" name="Chart" r:id="rId3" imgW="7105654" imgH="4905503" progId="MSGraph.Chart.8">
                  <p:embed followColorScheme="full"/>
                </p:oleObj>
              </mc:Choice>
              <mc:Fallback>
                <p:oleObj name="Chart" r:id="rId3" imgW="7105654" imgH="4905503" progId="MSGraph.Chart.8">
                  <p:embed followColorScheme="full"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9679" y="381000"/>
                        <a:ext cx="8538121" cy="5897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1684" name="Text Box 4"/>
          <p:cNvSpPr txBox="1">
            <a:spLocks noChangeArrowheads="1"/>
          </p:cNvSpPr>
          <p:nvPr/>
        </p:nvSpPr>
        <p:spPr bwMode="auto">
          <a:xfrm>
            <a:off x="2200933" y="6261096"/>
            <a:ext cx="487825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Synchrotron </a:t>
            </a:r>
            <a:r>
              <a:rPr lang="en-US" altLang="en-US" sz="2800" b="1" dirty="0">
                <a:solidFill>
                  <a:prstClr val="black"/>
                </a:solidFill>
                <a:latin typeface="Arial" panose="020B0604020202020204" pitchFamily="34" charset="0"/>
              </a:rPr>
              <a:t>Resolution (Å)</a:t>
            </a:r>
          </a:p>
        </p:txBody>
      </p:sp>
      <p:sp>
        <p:nvSpPr>
          <p:cNvPr id="71685" name="Text Box 5"/>
          <p:cNvSpPr txBox="1">
            <a:spLocks noChangeArrowheads="1"/>
          </p:cNvSpPr>
          <p:nvPr/>
        </p:nvSpPr>
        <p:spPr bwMode="auto">
          <a:xfrm rot="-5400000">
            <a:off x="-1391542" y="3234062"/>
            <a:ext cx="365189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smtClean="0">
                <a:solidFill>
                  <a:prstClr val="black"/>
                </a:solidFill>
                <a:latin typeface="Arial" panose="020B0604020202020204" pitchFamily="34" charset="0"/>
              </a:rPr>
              <a:t>XFEL Resolution (Å)</a:t>
            </a:r>
            <a:endParaRPr lang="en-US" altLang="en-US" sz="2800" b="1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69142" y="0"/>
            <a:ext cx="61446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Arial" panose="020B0604020202020204" pitchFamily="34" charset="0"/>
              </a:rPr>
              <a:t>Predicting resolution limits</a:t>
            </a:r>
            <a:endParaRPr lang="en-US" sz="40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41478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59075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9076" name="TextBox 3"/>
          <p:cNvSpPr txBox="1">
            <a:spLocks noChangeArrowheads="1"/>
          </p:cNvSpPr>
          <p:nvPr/>
        </p:nvSpPr>
        <p:spPr bwMode="auto">
          <a:xfrm>
            <a:off x="2362200" y="6029325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59077" name="TextBox 7"/>
          <p:cNvSpPr txBox="1">
            <a:spLocks noChangeArrowheads="1"/>
          </p:cNvSpPr>
          <p:nvPr/>
        </p:nvSpPr>
        <p:spPr bwMode="auto">
          <a:xfrm>
            <a:off x="7121525" y="6029325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59078" name="TextBox 4"/>
          <p:cNvSpPr txBox="1">
            <a:spLocks noChangeArrowheads="1"/>
          </p:cNvSpPr>
          <p:nvPr/>
        </p:nvSpPr>
        <p:spPr bwMode="auto">
          <a:xfrm>
            <a:off x="2695575" y="1293813"/>
            <a:ext cx="37528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“Time-resolved” diffraction</a:t>
            </a:r>
          </a:p>
        </p:txBody>
      </p:sp>
    </p:spTree>
    <p:extLst>
      <p:ext uri="{BB962C8B-B14F-4D97-AF65-F5344CB8AC3E}">
        <p14:creationId xmlns:p14="http://schemas.microsoft.com/office/powerpoint/2010/main" val="264875508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2787650" y="1293813"/>
            <a:ext cx="35687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density</a:t>
            </a:r>
          </a:p>
        </p:txBody>
      </p:sp>
    </p:spTree>
    <p:extLst>
      <p:ext uri="{BB962C8B-B14F-4D97-AF65-F5344CB8AC3E}">
        <p14:creationId xmlns:p14="http://schemas.microsoft.com/office/powerpoint/2010/main" val="366881164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122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en-US" sz="4000" dirty="0" smtClean="0"/>
              <a:t>Muybridge’s galloping horse (1878)</a:t>
            </a:r>
          </a:p>
        </p:txBody>
      </p:sp>
      <p:pic>
        <p:nvPicPr>
          <p:cNvPr id="26112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52600"/>
            <a:ext cx="90741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1124" name="TextBox 4"/>
          <p:cNvSpPr txBox="1">
            <a:spLocks noChangeArrowheads="1"/>
          </p:cNvSpPr>
          <p:nvPr/>
        </p:nvSpPr>
        <p:spPr bwMode="auto">
          <a:xfrm>
            <a:off x="2362200" y="6032500"/>
            <a:ext cx="14033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Real space </a:t>
            </a:r>
          </a:p>
        </p:txBody>
      </p:sp>
      <p:sp>
        <p:nvSpPr>
          <p:cNvPr id="261125" name="TextBox 5"/>
          <p:cNvSpPr txBox="1">
            <a:spLocks noChangeArrowheads="1"/>
          </p:cNvSpPr>
          <p:nvPr/>
        </p:nvSpPr>
        <p:spPr bwMode="auto">
          <a:xfrm>
            <a:off x="7121525" y="6032500"/>
            <a:ext cx="1184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rgbClr val="000000"/>
                </a:solidFill>
              </a:rPr>
              <a:t>reciprocal</a:t>
            </a:r>
          </a:p>
        </p:txBody>
      </p:sp>
      <p:sp>
        <p:nvSpPr>
          <p:cNvPr id="261126" name="TextBox 6"/>
          <p:cNvSpPr txBox="1">
            <a:spLocks noChangeArrowheads="1"/>
          </p:cNvSpPr>
          <p:nvPr/>
        </p:nvSpPr>
        <p:spPr bwMode="auto">
          <a:xfrm>
            <a:off x="1637306" y="1293813"/>
            <a:ext cx="593066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Average electron </a:t>
            </a:r>
            <a:r>
              <a:rPr lang="en-US" altLang="en-US" sz="2400" dirty="0" smtClean="0">
                <a:solidFill>
                  <a:srgbClr val="000000"/>
                </a:solidFill>
              </a:rPr>
              <a:t>density: 1 sigma contour</a:t>
            </a:r>
            <a:endParaRPr lang="en-US" altLang="en-US" sz="24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8696"/>
            <a:ext cx="6282813" cy="418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83603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9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real and reciprocal</a:t>
            </a:r>
          </a:p>
        </p:txBody>
      </p:sp>
      <p:pic>
        <p:nvPicPr>
          <p:cNvPr id="3" name="lyso_rotate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4823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 smtClean="0">
                <a:solidFill>
                  <a:schemeClr val="tx1"/>
                </a:solidFill>
              </a:rPr>
              <a:t>lysozyme: thermal motion</a:t>
            </a:r>
          </a:p>
        </p:txBody>
      </p:sp>
      <p:pic>
        <p:nvPicPr>
          <p:cNvPr id="256003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19275"/>
            <a:ext cx="9144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42921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8402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09588" y="3186547"/>
            <a:ext cx="8162925" cy="3386511"/>
          </a:xfrm>
        </p:spPr>
        <p:txBody>
          <a:bodyPr/>
          <a:lstStyle/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25% error from partiality</a:t>
            </a:r>
            <a:endParaRPr lang="en-US" altLang="en-US" sz="2400" b="1" dirty="0" smtClean="0">
              <a:solidFill>
                <a:srgbClr val="008000"/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Phasing limited by relative error</a:t>
            </a:r>
            <a:endParaRPr lang="el-GR" altLang="en-US" sz="2400" b="1" dirty="0" smtClean="0">
              <a:solidFill>
                <a:srgbClr val="008000"/>
              </a:solidFill>
              <a:cs typeface="Arial" pitchFamily="34" charset="0"/>
            </a:endParaRP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Resolution limited by disorder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“wet vacuum” for bio samples?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Conventional PAD at XFEL?</a:t>
            </a:r>
          </a:p>
          <a:p>
            <a:pPr algn="ctr" eaLnBrk="1" hangingPunct="1">
              <a:lnSpc>
                <a:spcPct val="130000"/>
              </a:lnSpc>
              <a:buFontTx/>
              <a:buNone/>
            </a:pPr>
            <a:r>
              <a:rPr lang="en-US" altLang="en-US" sz="2400" b="1" dirty="0" smtClean="0">
                <a:solidFill>
                  <a:srgbClr val="008000"/>
                </a:solidFill>
              </a:rPr>
              <a:t>How do we make our molecules sit still?</a:t>
            </a:r>
            <a:endParaRPr lang="en-US" altLang="en-US" sz="2400" b="1" dirty="0" smtClean="0">
              <a:solidFill>
                <a:srgbClr val="008000"/>
              </a:solidFill>
            </a:endParaRPr>
          </a:p>
        </p:txBody>
      </p:sp>
      <p:sp>
        <p:nvSpPr>
          <p:cNvPr id="273411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71438"/>
            <a:ext cx="7772400" cy="1143000"/>
          </a:xfrm>
        </p:spPr>
        <p:txBody>
          <a:bodyPr/>
          <a:lstStyle/>
          <a:p>
            <a:pPr eaLnBrk="1" hangingPunct="1"/>
            <a:r>
              <a:rPr lang="en-US" altLang="en-US" sz="6000" b="1" dirty="0" smtClean="0"/>
              <a:t>URL Summary</a:t>
            </a:r>
          </a:p>
        </p:txBody>
      </p:sp>
      <p:sp>
        <p:nvSpPr>
          <p:cNvPr id="273412" name="Rectangle 4"/>
          <p:cNvSpPr>
            <a:spLocks noChangeArrowheads="1"/>
          </p:cNvSpPr>
          <p:nvPr/>
        </p:nvSpPr>
        <p:spPr bwMode="auto">
          <a:xfrm>
            <a:off x="498475" y="1185863"/>
            <a:ext cx="8645525" cy="2012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http://bl831.als.lbl.gov/~jamesh/powerpoint/</a:t>
            </a: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UCSF_partiality_2016.pptx</a:t>
            </a:r>
            <a:endParaRPr lang="en-US" altLang="en-US" sz="2400" b="1" dirty="0" smtClean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http</a:t>
            </a: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://bl831.als.lbl.gov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/~jamesh/bin_stuff/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  <a:p>
            <a:pPr eaLnBrk="1" fontAlgn="base" hangingPunct="1">
              <a:lnSpc>
                <a:spcPct val="130000"/>
              </a:lnSpc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b="1" dirty="0">
                <a:solidFill>
                  <a:srgbClr val="000000"/>
                </a:solidFill>
                <a:latin typeface="Courier New" pitchFamily="49" charset="0"/>
              </a:rPr>
              <a:t>http://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bl831.als.lbl.gov</a:t>
            </a:r>
            <a:r>
              <a:rPr lang="en-US" altLang="en-US" sz="2400" b="1" dirty="0" smtClean="0">
                <a:solidFill>
                  <a:srgbClr val="000000"/>
                </a:solidFill>
                <a:latin typeface="Courier New" pitchFamily="49" charset="0"/>
              </a:rPr>
              <a:t>/~jamesh/mlfsom/</a:t>
            </a:r>
            <a:endParaRPr lang="en-US" altLang="en-US" sz="2400" b="1" dirty="0">
              <a:solidFill>
                <a:srgbClr val="000000"/>
              </a:solidFill>
              <a:latin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62250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840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much H</a:t>
            </a:r>
            <a:r>
              <a:rPr lang="en-US" baseline="-25000" dirty="0" smtClean="0"/>
              <a:t>2</a:t>
            </a:r>
            <a:r>
              <a:rPr lang="en-US" dirty="0" smtClean="0"/>
              <a:t> are we making?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Meents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et al. (2010) claimed: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"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400 molecules of H2 for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every 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12.5 </a:t>
            </a:r>
            <a:r>
              <a:rPr lang="en-US" sz="2000" dirty="0" err="1">
                <a:latin typeface="Courier New" panose="02070309020205020404" pitchFamily="49" charset="0"/>
                <a:cs typeface="Courier New" panose="02070309020205020404" pitchFamily="49" charset="0"/>
              </a:rPr>
              <a:t>keV</a:t>
            </a: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photon“ </a:t>
            </a:r>
          </a:p>
          <a:p>
            <a:pPr marL="0" indent="0">
              <a:buNone/>
            </a:pPr>
            <a:r>
              <a:rPr lang="en-US" sz="2000" dirty="0">
                <a:latin typeface="Courier New" panose="02070309020205020404" pitchFamily="49" charset="0"/>
                <a:cs typeface="Courier New" panose="02070309020205020404" pitchFamily="49" charset="0"/>
              </a:rPr>
              <a:t> </a:t>
            </a:r>
            <a:r>
              <a:rPr lang="en-US" sz="2000" dirty="0" smtClean="0">
                <a:latin typeface="Courier New" panose="02070309020205020404" pitchFamily="49" charset="0"/>
                <a:cs typeface="Courier New" panose="02070309020205020404" pitchFamily="49" charset="0"/>
              </a:rPr>
              <a:t> 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3.3x10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-7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/J</a:t>
            </a: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to 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= 0.24 J</a:t>
            </a: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   = 1.2x10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 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H</a:t>
            </a:r>
            <a:r>
              <a:rPr lang="en-US" sz="2800" baseline="-25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  <a:p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100 um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of water = 6.7x10</a:t>
            </a:r>
            <a:r>
              <a:rPr lang="en-US" sz="28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mol</a:t>
            </a:r>
            <a:endParaRPr lang="en-US" sz="2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→ </a:t>
            </a:r>
            <a:r>
              <a:rPr lang="en-US" sz="28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18% </a:t>
            </a:r>
            <a:r>
              <a:rPr lang="en-US" sz="2800" dirty="0" smtClean="0">
                <a:latin typeface="Arial" panose="020B0604020202020204" pitchFamily="34" charset="0"/>
                <a:cs typeface="Arial" panose="020B0604020202020204" pitchFamily="34" charset="0"/>
              </a:rPr>
              <a:t>of water has reacted!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357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4174.22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93031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ChangeArrowheads="1"/>
          </p:cNvSpPr>
          <p:nvPr/>
        </p:nvSpPr>
        <p:spPr bwMode="auto">
          <a:xfrm>
            <a:off x="3657600" y="1208088"/>
            <a:ext cx="128588" cy="1143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 rot="3799929">
            <a:off x="2925762" y="1322388"/>
            <a:ext cx="111125" cy="1079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4" name="Rectangle 4"/>
          <p:cNvSpPr>
            <a:spLocks noChangeArrowheads="1"/>
          </p:cNvSpPr>
          <p:nvPr/>
        </p:nvSpPr>
        <p:spPr bwMode="auto">
          <a:xfrm rot="3438604">
            <a:off x="4173537" y="854076"/>
            <a:ext cx="104775" cy="9334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5" name="Rectangle 5"/>
          <p:cNvSpPr>
            <a:spLocks noChangeArrowheads="1"/>
          </p:cNvSpPr>
          <p:nvPr/>
        </p:nvSpPr>
        <p:spPr bwMode="auto">
          <a:xfrm>
            <a:off x="0" y="0"/>
            <a:ext cx="9144000" cy="104775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10246" name="Title 1"/>
          <p:cNvSpPr>
            <a:spLocks noGrp="1"/>
          </p:cNvSpPr>
          <p:nvPr>
            <p:ph type="title" idx="4294967295"/>
          </p:nvPr>
        </p:nvSpPr>
        <p:spPr>
          <a:xfrm>
            <a:off x="609600" y="304800"/>
            <a:ext cx="8153400" cy="533400"/>
          </a:xfrm>
        </p:spPr>
        <p:txBody>
          <a:bodyPr/>
          <a:lstStyle/>
          <a:p>
            <a:pPr eaLnBrk="1" hangingPunct="1"/>
            <a:r>
              <a:rPr lang="en-US" altLang="en-US" sz="3600" smtClean="0"/>
              <a:t>The “nanocrystal advantage”</a:t>
            </a:r>
          </a:p>
        </p:txBody>
      </p:sp>
      <p:grpSp>
        <p:nvGrpSpPr>
          <p:cNvPr id="10247" name="Group 7"/>
          <p:cNvGrpSpPr>
            <a:grpSpLocks/>
          </p:cNvGrpSpPr>
          <p:nvPr/>
        </p:nvGrpSpPr>
        <p:grpSpPr bwMode="auto">
          <a:xfrm rot="-1374393">
            <a:off x="3602038" y="2106613"/>
            <a:ext cx="1490662" cy="2582862"/>
            <a:chOff x="2120" y="1398"/>
            <a:chExt cx="939" cy="1627"/>
          </a:xfrm>
        </p:grpSpPr>
        <p:grpSp>
          <p:nvGrpSpPr>
            <p:cNvPr id="10260" name="Group 8"/>
            <p:cNvGrpSpPr>
              <a:grpSpLocks/>
            </p:cNvGrpSpPr>
            <p:nvPr/>
          </p:nvGrpSpPr>
          <p:grpSpPr bwMode="auto">
            <a:xfrm>
              <a:off x="2424" y="1398"/>
              <a:ext cx="331" cy="1627"/>
              <a:chOff x="2446" y="1398"/>
              <a:chExt cx="331" cy="1627"/>
            </a:xfrm>
          </p:grpSpPr>
          <p:grpSp>
            <p:nvGrpSpPr>
              <p:cNvPr id="10263" name="Group 9"/>
              <p:cNvGrpSpPr>
                <a:grpSpLocks/>
              </p:cNvGrpSpPr>
              <p:nvPr/>
            </p:nvGrpSpPr>
            <p:grpSpPr bwMode="auto">
              <a:xfrm>
                <a:off x="2446" y="2091"/>
                <a:ext cx="331" cy="934"/>
                <a:chOff x="2446" y="2091"/>
                <a:chExt cx="331" cy="934"/>
              </a:xfrm>
            </p:grpSpPr>
            <p:sp>
              <p:nvSpPr>
                <p:cNvPr id="10267" name="AutoShape 10"/>
                <p:cNvSpPr>
                  <a:spLocks noChangeArrowheads="1"/>
                </p:cNvSpPr>
                <p:nvPr/>
              </p:nvSpPr>
              <p:spPr bwMode="auto">
                <a:xfrm>
                  <a:off x="2446" y="2091"/>
                  <a:ext cx="331" cy="245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8" name="AutoShape 11"/>
                <p:cNvSpPr>
                  <a:spLocks noChangeArrowheads="1"/>
                </p:cNvSpPr>
                <p:nvPr/>
              </p:nvSpPr>
              <p:spPr bwMode="auto">
                <a:xfrm>
                  <a:off x="2482" y="2436"/>
                  <a:ext cx="260" cy="182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69" name="AutoShape 12"/>
                <p:cNvSpPr>
                  <a:spLocks noChangeArrowheads="1"/>
                </p:cNvSpPr>
                <p:nvPr/>
              </p:nvSpPr>
              <p:spPr bwMode="auto">
                <a:xfrm>
                  <a:off x="2521" y="2718"/>
                  <a:ext cx="181" cy="119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270" name="AutoShape 13"/>
                <p:cNvSpPr>
                  <a:spLocks noChangeArrowheads="1"/>
                </p:cNvSpPr>
                <p:nvPr/>
              </p:nvSpPr>
              <p:spPr bwMode="auto">
                <a:xfrm>
                  <a:off x="2537" y="2938"/>
                  <a:ext cx="150" cy="87"/>
                </a:xfrm>
                <a:prstGeom prst="roundRect">
                  <a:avLst>
                    <a:gd name="adj" fmla="val 42856"/>
                  </a:avLst>
                </a:prstGeom>
                <a:solidFill>
                  <a:schemeClr val="tx1"/>
                </a:solidFill>
                <a:ln w="12700">
                  <a:solidFill>
                    <a:schemeClr val="bg2"/>
                  </a:solidFill>
                  <a:round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 eaLnBrk="0" hangingPunct="0"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fontAlgn="base" hangingPunct="1">
                    <a:spcBef>
                      <a:spcPct val="0"/>
                    </a:spcBef>
                    <a:spcAft>
                      <a:spcPct val="0"/>
                    </a:spcAft>
                    <a:buFontTx/>
                    <a:buNone/>
                  </a:pPr>
                  <a:endParaRPr lang="en-US" altLang="en-US" sz="180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10264" name="AutoShape 14"/>
              <p:cNvSpPr>
                <a:spLocks noChangeArrowheads="1"/>
              </p:cNvSpPr>
              <p:nvPr/>
            </p:nvSpPr>
            <p:spPr bwMode="auto">
              <a:xfrm flipV="1">
                <a:off x="2475" y="1805"/>
                <a:ext cx="260" cy="182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5" name="AutoShape 15"/>
              <p:cNvSpPr>
                <a:spLocks noChangeArrowheads="1"/>
              </p:cNvSpPr>
              <p:nvPr/>
            </p:nvSpPr>
            <p:spPr bwMode="auto">
              <a:xfrm flipV="1">
                <a:off x="2514" y="1586"/>
                <a:ext cx="181" cy="119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  <p:sp>
            <p:nvSpPr>
              <p:cNvPr id="10266" name="AutoShape 16"/>
              <p:cNvSpPr>
                <a:spLocks noChangeArrowheads="1"/>
              </p:cNvSpPr>
              <p:nvPr/>
            </p:nvSpPr>
            <p:spPr bwMode="auto">
              <a:xfrm flipV="1">
                <a:off x="2530" y="1398"/>
                <a:ext cx="150" cy="87"/>
              </a:xfrm>
              <a:prstGeom prst="roundRect">
                <a:avLst>
                  <a:gd name="adj" fmla="val 42856"/>
                </a:avLst>
              </a:prstGeom>
              <a:solidFill>
                <a:schemeClr val="tx1"/>
              </a:soli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  <a:buFontTx/>
                  <a:buNone/>
                </a:pPr>
                <a:endParaRPr lang="en-US" altLang="en-US" sz="180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10261" name="AutoShape 17"/>
            <p:cNvSpPr>
              <a:spLocks noChangeArrowheads="1"/>
            </p:cNvSpPr>
            <p:nvPr/>
          </p:nvSpPr>
          <p:spPr bwMode="auto">
            <a:xfrm flipV="1">
              <a:off x="2878" y="2139"/>
              <a:ext cx="181" cy="119"/>
            </a:xfrm>
            <a:prstGeom prst="roundRect">
              <a:avLst>
                <a:gd name="adj" fmla="val 42856"/>
              </a:avLst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  <p:sp>
          <p:nvSpPr>
            <p:cNvPr id="10262" name="AutoShape 18"/>
            <p:cNvSpPr>
              <a:spLocks noChangeArrowheads="1"/>
            </p:cNvSpPr>
            <p:nvPr/>
          </p:nvSpPr>
          <p:spPr bwMode="auto">
            <a:xfrm flipV="1">
              <a:off x="2120" y="2139"/>
              <a:ext cx="181" cy="119"/>
            </a:xfrm>
            <a:prstGeom prst="roundRect">
              <a:avLst>
                <a:gd name="adj" fmla="val 42856"/>
              </a:avLst>
            </a:prstGeom>
            <a:solidFill>
              <a:schemeClr val="tx1"/>
            </a:solidFill>
            <a:ln w="12700">
              <a:solidFill>
                <a:schemeClr val="bg2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fontAlgn="base" hangingPunct="1">
                <a:spcBef>
                  <a:spcPct val="0"/>
                </a:spcBef>
                <a:spcAft>
                  <a:spcPct val="0"/>
                </a:spcAft>
                <a:buFontTx/>
                <a:buNone/>
              </a:pPr>
              <a:endParaRPr lang="en-US" altLang="en-US" sz="1800">
                <a:solidFill>
                  <a:srgbClr val="000000"/>
                </a:solidFill>
              </a:endParaRPr>
            </a:p>
          </p:txBody>
        </p:sp>
      </p:grpSp>
      <p:sp>
        <p:nvSpPr>
          <p:cNvPr id="167955" name="Arc 19"/>
          <p:cNvSpPr>
            <a:spLocks/>
          </p:cNvSpPr>
          <p:nvPr/>
        </p:nvSpPr>
        <p:spPr bwMode="auto">
          <a:xfrm>
            <a:off x="-5322888" y="965200"/>
            <a:ext cx="10279063" cy="9242425"/>
          </a:xfrm>
          <a:custGeom>
            <a:avLst/>
            <a:gdLst>
              <a:gd name="T0" fmla="*/ 2147483647 w 20240"/>
              <a:gd name="T1" fmla="*/ 0 h 18200"/>
              <a:gd name="T2" fmla="*/ 2147483647 w 20240"/>
              <a:gd name="T3" fmla="*/ 2147483647 h 18200"/>
              <a:gd name="T4" fmla="*/ 0 w 20240"/>
              <a:gd name="T5" fmla="*/ 2147483647 h 18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240" h="18200" fill="none" extrusionOk="0">
                <a:moveTo>
                  <a:pt x="11632" y="0"/>
                </a:moveTo>
                <a:cubicBezTo>
                  <a:pt x="15582" y="2524"/>
                  <a:pt x="18603" y="6265"/>
                  <a:pt x="20240" y="10657"/>
                </a:cubicBezTo>
              </a:path>
              <a:path w="20240" h="18200" stroke="0" extrusionOk="0">
                <a:moveTo>
                  <a:pt x="11632" y="0"/>
                </a:moveTo>
                <a:cubicBezTo>
                  <a:pt x="15582" y="2524"/>
                  <a:pt x="18603" y="6265"/>
                  <a:pt x="20240" y="10657"/>
                </a:cubicBezTo>
                <a:lnTo>
                  <a:pt x="0" y="18200"/>
                </a:lnTo>
                <a:lnTo>
                  <a:pt x="1163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67956" name="Arc 20"/>
          <p:cNvSpPr>
            <a:spLocks/>
          </p:cNvSpPr>
          <p:nvPr/>
        </p:nvSpPr>
        <p:spPr bwMode="auto">
          <a:xfrm>
            <a:off x="-3387725" y="887413"/>
            <a:ext cx="10255250" cy="9242425"/>
          </a:xfrm>
          <a:custGeom>
            <a:avLst/>
            <a:gdLst>
              <a:gd name="T0" fmla="*/ 2147483647 w 20192"/>
              <a:gd name="T1" fmla="*/ 0 h 18200"/>
              <a:gd name="T2" fmla="*/ 2147483647 w 20192"/>
              <a:gd name="T3" fmla="*/ 2147483647 h 18200"/>
              <a:gd name="T4" fmla="*/ 0 w 20192"/>
              <a:gd name="T5" fmla="*/ 2147483647 h 182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0192" h="18200" fill="none" extrusionOk="0">
                <a:moveTo>
                  <a:pt x="11632" y="0"/>
                </a:moveTo>
                <a:cubicBezTo>
                  <a:pt x="15542" y="2499"/>
                  <a:pt x="18543" y="6191"/>
                  <a:pt x="20191" y="10529"/>
                </a:cubicBezTo>
              </a:path>
              <a:path w="20192" h="18200" stroke="0" extrusionOk="0">
                <a:moveTo>
                  <a:pt x="11632" y="0"/>
                </a:moveTo>
                <a:cubicBezTo>
                  <a:pt x="15542" y="2499"/>
                  <a:pt x="18543" y="6191"/>
                  <a:pt x="20191" y="10529"/>
                </a:cubicBezTo>
                <a:lnTo>
                  <a:pt x="0" y="18200"/>
                </a:lnTo>
                <a:lnTo>
                  <a:pt x="11632" y="0"/>
                </a:ln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50" name="Text Box 21"/>
          <p:cNvSpPr txBox="1">
            <a:spLocks noChangeArrowheads="1"/>
          </p:cNvSpPr>
          <p:nvPr/>
        </p:nvSpPr>
        <p:spPr bwMode="auto">
          <a:xfrm>
            <a:off x="5743575" y="1651000"/>
            <a:ext cx="2405063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>
                <a:solidFill>
                  <a:srgbClr val="000000"/>
                </a:solidFill>
              </a:rPr>
              <a:t>I</a:t>
            </a:r>
            <a:r>
              <a:rPr lang="en-US" altLang="en-US" baseline="-25000">
                <a:solidFill>
                  <a:srgbClr val="000000"/>
                </a:solidFill>
              </a:rPr>
              <a:t>spot</a:t>
            </a:r>
            <a:r>
              <a:rPr lang="en-US" altLang="en-US">
                <a:solidFill>
                  <a:srgbClr val="000000"/>
                </a:solidFill>
              </a:rPr>
              <a:t> </a:t>
            </a:r>
            <a:r>
              <a:rPr lang="en-US" altLang="en-US">
                <a:solidFill>
                  <a:srgbClr val="000000"/>
                </a:solidFill>
                <a:sym typeface="Symbol" pitchFamily="18" charset="2"/>
              </a:rPr>
              <a:t>= k N</a:t>
            </a:r>
            <a:r>
              <a:rPr lang="en-US" altLang="en-US" baseline="-25000">
                <a:solidFill>
                  <a:srgbClr val="000000"/>
                </a:solidFill>
                <a:sym typeface="Symbol" pitchFamily="18" charset="2"/>
              </a:rPr>
              <a:t>cells</a:t>
            </a:r>
            <a:endParaRPr lang="en-US" altLang="en-US" baseline="30000">
              <a:solidFill>
                <a:srgbClr val="000000"/>
              </a:solidFill>
              <a:sym typeface="Symbol" pitchFamily="18" charset="2"/>
            </a:endParaRPr>
          </a:p>
        </p:txBody>
      </p:sp>
      <p:sp>
        <p:nvSpPr>
          <p:cNvPr id="10251" name="Text Box 22"/>
          <p:cNvSpPr txBox="1">
            <a:spLocks noChangeArrowheads="1"/>
          </p:cNvSpPr>
          <p:nvPr/>
        </p:nvSpPr>
        <p:spPr bwMode="auto">
          <a:xfrm>
            <a:off x="6594475" y="4078288"/>
            <a:ext cx="1568450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Ewald sphere</a:t>
            </a:r>
          </a:p>
          <a:p>
            <a:pPr eaLnBrk="1" fontAlgn="base" hangingPunct="1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1800">
                <a:solidFill>
                  <a:srgbClr val="000000"/>
                </a:solidFill>
              </a:rPr>
              <a:t>range</a:t>
            </a:r>
          </a:p>
        </p:txBody>
      </p:sp>
      <p:grpSp>
        <p:nvGrpSpPr>
          <p:cNvPr id="167959" name="Group 23"/>
          <p:cNvGrpSpPr>
            <a:grpSpLocks/>
          </p:cNvGrpSpPr>
          <p:nvPr/>
        </p:nvGrpSpPr>
        <p:grpSpPr bwMode="auto">
          <a:xfrm>
            <a:off x="4995863" y="4284663"/>
            <a:ext cx="1603375" cy="792162"/>
            <a:chOff x="3147" y="2699"/>
            <a:chExt cx="1010" cy="499"/>
          </a:xfrm>
        </p:grpSpPr>
        <p:sp>
          <p:nvSpPr>
            <p:cNvPr id="10258" name="Freeform 24"/>
            <p:cNvSpPr>
              <a:spLocks/>
            </p:cNvSpPr>
            <p:nvPr/>
          </p:nvSpPr>
          <p:spPr bwMode="auto">
            <a:xfrm>
              <a:off x="3431" y="2699"/>
              <a:ext cx="710" cy="444"/>
            </a:xfrm>
            <a:custGeom>
              <a:avLst/>
              <a:gdLst>
                <a:gd name="T0" fmla="*/ 710 w 710"/>
                <a:gd name="T1" fmla="*/ 0 h 444"/>
                <a:gd name="T2" fmla="*/ 544 w 710"/>
                <a:gd name="T3" fmla="*/ 166 h 444"/>
                <a:gd name="T4" fmla="*/ 0 w 710"/>
                <a:gd name="T5" fmla="*/ 444 h 444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10" h="444">
                  <a:moveTo>
                    <a:pt x="710" y="0"/>
                  </a:moveTo>
                  <a:cubicBezTo>
                    <a:pt x="682" y="28"/>
                    <a:pt x="662" y="92"/>
                    <a:pt x="544" y="166"/>
                  </a:cubicBezTo>
                  <a:cubicBezTo>
                    <a:pt x="426" y="240"/>
                    <a:pt x="113" y="386"/>
                    <a:pt x="0" y="444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9" name="Freeform 25"/>
            <p:cNvSpPr>
              <a:spLocks/>
            </p:cNvSpPr>
            <p:nvPr/>
          </p:nvSpPr>
          <p:spPr bwMode="auto">
            <a:xfrm>
              <a:off x="3147" y="2699"/>
              <a:ext cx="1010" cy="499"/>
            </a:xfrm>
            <a:custGeom>
              <a:avLst/>
              <a:gdLst>
                <a:gd name="T0" fmla="*/ 1010 w 1010"/>
                <a:gd name="T1" fmla="*/ 0 h 499"/>
                <a:gd name="T2" fmla="*/ 401 w 1010"/>
                <a:gd name="T3" fmla="*/ 90 h 499"/>
                <a:gd name="T4" fmla="*/ 50 w 1010"/>
                <a:gd name="T5" fmla="*/ 337 h 499"/>
                <a:gd name="T6" fmla="*/ 101 w 1010"/>
                <a:gd name="T7" fmla="*/ 480 h 499"/>
                <a:gd name="T8" fmla="*/ 245 w 1010"/>
                <a:gd name="T9" fmla="*/ 453 h 4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10" h="499">
                  <a:moveTo>
                    <a:pt x="1010" y="0"/>
                  </a:moveTo>
                  <a:cubicBezTo>
                    <a:pt x="909" y="15"/>
                    <a:pt x="561" y="34"/>
                    <a:pt x="401" y="90"/>
                  </a:cubicBezTo>
                  <a:cubicBezTo>
                    <a:pt x="241" y="146"/>
                    <a:pt x="100" y="272"/>
                    <a:pt x="50" y="337"/>
                  </a:cubicBezTo>
                  <a:cubicBezTo>
                    <a:pt x="0" y="402"/>
                    <a:pt x="68" y="461"/>
                    <a:pt x="101" y="480"/>
                  </a:cubicBezTo>
                  <a:cubicBezTo>
                    <a:pt x="134" y="499"/>
                    <a:pt x="215" y="459"/>
                    <a:pt x="245" y="453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grpSp>
        <p:nvGrpSpPr>
          <p:cNvPr id="167962" name="Group 26"/>
          <p:cNvGrpSpPr>
            <a:grpSpLocks/>
          </p:cNvGrpSpPr>
          <p:nvPr/>
        </p:nvGrpSpPr>
        <p:grpSpPr bwMode="auto">
          <a:xfrm>
            <a:off x="4483100" y="4284663"/>
            <a:ext cx="2105025" cy="939800"/>
            <a:chOff x="3006" y="2951"/>
            <a:chExt cx="1326" cy="592"/>
          </a:xfrm>
        </p:grpSpPr>
        <p:sp>
          <p:nvSpPr>
            <p:cNvPr id="10256" name="Freeform 27"/>
            <p:cNvSpPr>
              <a:spLocks/>
            </p:cNvSpPr>
            <p:nvPr/>
          </p:nvSpPr>
          <p:spPr bwMode="auto">
            <a:xfrm>
              <a:off x="4128" y="2951"/>
              <a:ext cx="188" cy="481"/>
            </a:xfrm>
            <a:custGeom>
              <a:avLst/>
              <a:gdLst>
                <a:gd name="T0" fmla="*/ 188 w 188"/>
                <a:gd name="T1" fmla="*/ 0 h 481"/>
                <a:gd name="T2" fmla="*/ 22 w 188"/>
                <a:gd name="T3" fmla="*/ 166 h 481"/>
                <a:gd name="T4" fmla="*/ 54 w 188"/>
                <a:gd name="T5" fmla="*/ 481 h 48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88" h="481">
                  <a:moveTo>
                    <a:pt x="188" y="0"/>
                  </a:moveTo>
                  <a:cubicBezTo>
                    <a:pt x="160" y="28"/>
                    <a:pt x="44" y="86"/>
                    <a:pt x="22" y="166"/>
                  </a:cubicBezTo>
                  <a:cubicBezTo>
                    <a:pt x="0" y="246"/>
                    <a:pt x="47" y="416"/>
                    <a:pt x="54" y="481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0257" name="Freeform 28"/>
            <p:cNvSpPr>
              <a:spLocks/>
            </p:cNvSpPr>
            <p:nvPr/>
          </p:nvSpPr>
          <p:spPr bwMode="auto">
            <a:xfrm>
              <a:off x="3006" y="2951"/>
              <a:ext cx="1326" cy="592"/>
            </a:xfrm>
            <a:custGeom>
              <a:avLst/>
              <a:gdLst>
                <a:gd name="T0" fmla="*/ 1326 w 1326"/>
                <a:gd name="T1" fmla="*/ 0 h 592"/>
                <a:gd name="T2" fmla="*/ 410 w 1326"/>
                <a:gd name="T3" fmla="*/ 277 h 592"/>
                <a:gd name="T4" fmla="*/ 0 w 1326"/>
                <a:gd name="T5" fmla="*/ 592 h 59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326" h="592">
                  <a:moveTo>
                    <a:pt x="1326" y="0"/>
                  </a:moveTo>
                  <a:cubicBezTo>
                    <a:pt x="1175" y="46"/>
                    <a:pt x="631" y="178"/>
                    <a:pt x="410" y="277"/>
                  </a:cubicBezTo>
                  <a:cubicBezTo>
                    <a:pt x="189" y="376"/>
                    <a:pt x="85" y="526"/>
                    <a:pt x="0" y="592"/>
                  </a:cubicBezTo>
                </a:path>
              </a:pathLst>
            </a:cu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en-US">
                <a:solidFill>
                  <a:srgbClr val="000000"/>
                </a:solidFill>
              </a:endParaRPr>
            </a:p>
          </p:txBody>
        </p:sp>
      </p:grpSp>
      <p:sp>
        <p:nvSpPr>
          <p:cNvPr id="167965" name="Rectangle 29"/>
          <p:cNvSpPr>
            <a:spLocks noChangeArrowheads="1"/>
          </p:cNvSpPr>
          <p:nvPr/>
        </p:nvSpPr>
        <p:spPr bwMode="auto">
          <a:xfrm>
            <a:off x="7961313" y="1617663"/>
            <a:ext cx="32543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000" b="1">
                <a:solidFill>
                  <a:srgbClr val="000000"/>
                </a:solidFill>
                <a:sym typeface="Symbol" pitchFamily="18" charset="2"/>
              </a:rPr>
              <a:t>2</a:t>
            </a:r>
          </a:p>
        </p:txBody>
      </p:sp>
      <p:sp>
        <p:nvSpPr>
          <p:cNvPr id="167967" name="Text Box 31"/>
          <p:cNvSpPr txBox="1">
            <a:spLocks noChangeArrowheads="1"/>
          </p:cNvSpPr>
          <p:nvPr/>
        </p:nvSpPr>
        <p:spPr bwMode="auto">
          <a:xfrm>
            <a:off x="5682096" y="2507529"/>
            <a:ext cx="315912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en-US" altLang="en-US" sz="2400" dirty="0">
                <a:solidFill>
                  <a:srgbClr val="000000"/>
                </a:solidFill>
              </a:rPr>
              <a:t>caveat: </a:t>
            </a:r>
            <a:r>
              <a:rPr lang="en-US" altLang="en-US" sz="2400" dirty="0">
                <a:solidFill>
                  <a:srgbClr val="CC3300"/>
                </a:solidFill>
              </a:rPr>
              <a:t>100% error</a:t>
            </a:r>
            <a:r>
              <a:rPr lang="en-US" altLang="en-US" sz="2400" dirty="0" smtClean="0">
                <a:solidFill>
                  <a:srgbClr val="CC3300"/>
                </a:solidFill>
              </a:rPr>
              <a:t>!</a:t>
            </a:r>
            <a:endParaRPr lang="en-US" altLang="en-US" sz="2400" dirty="0">
              <a:solidFill>
                <a:srgbClr val="CC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17608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4.81481E-6 L -0.09271 4.81481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1679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63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63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2222E-6 -3.33333E-6 L 0.11355 -3.33333E-6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679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7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9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7955" grpId="0" animBg="1"/>
      <p:bldP spid="167956" grpId="0" animBg="1"/>
      <p:bldP spid="167965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xtal5_t2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613.60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Crystal “shrinks?” at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144376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76200"/>
            <a:ext cx="6705600" cy="67056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306805" y="927100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Spot intensity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62900" y="2006600"/>
            <a:ext cx="10438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Arial" panose="020B0604020202020204" pitchFamily="34" charset="0"/>
              </a:rPr>
              <a:t>seconds</a:t>
            </a:r>
          </a:p>
        </p:txBody>
      </p:sp>
    </p:spTree>
    <p:extLst>
      <p:ext uri="{BB962C8B-B14F-4D97-AF65-F5344CB8AC3E}">
        <p14:creationId xmlns:p14="http://schemas.microsoft.com/office/powerpoint/2010/main" val="3883565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Xtal4_t1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test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316.34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455"/>
            <a:ext cx="9144000" cy="623454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1102" y="0"/>
            <a:ext cx="91228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bubbles?  764 </a:t>
            </a:r>
            <a:r>
              <a:rPr lang="en-US" sz="32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kGy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</a:p>
        </p:txBody>
      </p:sp>
    </p:spTree>
    <p:extLst>
      <p:ext uri="{BB962C8B-B14F-4D97-AF65-F5344CB8AC3E}">
        <p14:creationId xmlns:p14="http://schemas.microsoft.com/office/powerpoint/2010/main" val="357614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Xtal5_t1 graph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" name="graph.av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19200" y="190500"/>
            <a:ext cx="6705600" cy="647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318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dirty="0" smtClean="0"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</a:theme>
</file>

<file path=ppt/theme/theme8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556</TotalTime>
  <Words>1666</Words>
  <Application>Microsoft Office PowerPoint</Application>
  <PresentationFormat>On-screen Show (4:3)</PresentationFormat>
  <Paragraphs>517</Paragraphs>
  <Slides>93</Slides>
  <Notes>1</Notes>
  <HiddenSlides>4</HiddenSlides>
  <MMClips>6</MMClips>
  <ScaleCrop>false</ScaleCrop>
  <HeadingPairs>
    <vt:vector size="6" baseType="variant">
      <vt:variant>
        <vt:lpstr>Theme</vt:lpstr>
      </vt:variant>
      <vt:variant>
        <vt:i4>8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93</vt:i4>
      </vt:variant>
    </vt:vector>
  </HeadingPairs>
  <TitlesOfParts>
    <vt:vector size="105" baseType="lpstr">
      <vt:lpstr>Office Theme</vt:lpstr>
      <vt:lpstr>13_Default Design</vt:lpstr>
      <vt:lpstr>1_Office Theme</vt:lpstr>
      <vt:lpstr>Default Design</vt:lpstr>
      <vt:lpstr>1_Default Design</vt:lpstr>
      <vt:lpstr>2_Default Design</vt:lpstr>
      <vt:lpstr>3_Office Theme</vt:lpstr>
      <vt:lpstr>12_Office Theme</vt:lpstr>
      <vt:lpstr>Equation</vt:lpstr>
      <vt:lpstr>Chart</vt:lpstr>
      <vt:lpstr>Adobe Photoshop Image</vt:lpstr>
      <vt:lpstr>Microsoft Graph Chart</vt:lpstr>
      <vt:lpstr>Acknowledgements</vt:lpstr>
      <vt:lpstr>Systematic Error vs Random Noise</vt:lpstr>
      <vt:lpstr>Reducing error with averaging</vt:lpstr>
      <vt:lpstr>Partiality &gt; 25% error per spot!</vt:lpstr>
      <vt:lpstr>The “partiality problem”</vt:lpstr>
      <vt:lpstr>Multiplicity required to phase</vt:lpstr>
      <vt:lpstr>Can’t we just rotate the crystal?</vt:lpstr>
      <vt:lpstr>Can’t we just rotate the crystal?</vt:lpstr>
      <vt:lpstr>The “nanocrystal advantage”</vt:lpstr>
      <vt:lpstr>What is “partiality”?</vt:lpstr>
      <vt:lpstr>What is “partiality”?</vt:lpstr>
      <vt:lpstr>PowerPoint Presentation</vt:lpstr>
      <vt:lpstr>fastBragg program</vt:lpstr>
      <vt:lpstr>“fit” simulation to reality</vt:lpstr>
      <vt:lpstr>Simulation of XFEL stills</vt:lpstr>
      <vt:lpstr>Simulation of XFEL stills</vt:lpstr>
      <vt:lpstr>PowerPoint Presentation</vt:lpstr>
      <vt:lpstr>PowerPoint Presentation</vt:lpstr>
      <vt:lpstr>The “Lorentz zone”</vt:lpstr>
      <vt:lpstr>The “partiality problem”</vt:lpstr>
      <vt:lpstr>mosaic spread</vt:lpstr>
      <vt:lpstr>mosaic spread</vt:lpstr>
      <vt:lpstr>  mosaic spread = 0 º</vt:lpstr>
      <vt:lpstr>  mosaic spread = 0.1º</vt:lpstr>
      <vt:lpstr>  mosaic spread = 0.2º</vt:lpstr>
      <vt:lpstr>  mosaic spread = 0.4º</vt:lpstr>
      <vt:lpstr>  mosaic spread = 0.6º</vt:lpstr>
      <vt:lpstr>  mosaic spread = 0.8º</vt:lpstr>
      <vt:lpstr>  mosaic spread = 1.0º</vt:lpstr>
      <vt:lpstr>  mosaic spread = 1.5º</vt:lpstr>
      <vt:lpstr>  mosaic spread = 2.0º</vt:lpstr>
      <vt:lpstr>  mosaic spread = 2.5º</vt:lpstr>
      <vt:lpstr>  mosaic spread = 3.2º</vt:lpstr>
      <vt:lpstr>  mosaic spread = 6.4º</vt:lpstr>
      <vt:lpstr>  mosaic spread = 12.8º</vt:lpstr>
      <vt:lpstr>beam divergence</vt:lpstr>
      <vt:lpstr>beam divergence</vt:lpstr>
      <vt:lpstr>  divergence = 0 º</vt:lpstr>
      <vt:lpstr>  divergence = 0.3 º</vt:lpstr>
      <vt:lpstr>spectral dispersion</vt:lpstr>
      <vt:lpstr>spectral dispersion</vt:lpstr>
      <vt:lpstr>  dispersion = 0</vt:lpstr>
      <vt:lpstr>  dispersion = 0.014% (Si 111)</vt:lpstr>
      <vt:lpstr>  dispersion = 0.25% (CuKα)</vt:lpstr>
      <vt:lpstr>  dispersion = 0.6%</vt:lpstr>
      <vt:lpstr>  dispersion = 1.3%</vt:lpstr>
      <vt:lpstr>  dispersion = 2.6%</vt:lpstr>
      <vt:lpstr>  dispersion = 5.1%</vt:lpstr>
      <vt:lpstr>spot shape</vt:lpstr>
      <vt:lpstr>0 mrad, 0.0% bw</vt:lpstr>
      <vt:lpstr>1 mrad, 0.1% bw</vt:lpstr>
      <vt:lpstr>PowerPoint Presentation</vt:lpstr>
      <vt:lpstr>PowerPoint Presentation</vt:lpstr>
      <vt:lpstr>Sanity check on beam position?</vt:lpstr>
      <vt:lpstr>Can’t we just widen the bandpass?</vt:lpstr>
      <vt:lpstr>Si(111) vs multilayers</vt:lpstr>
      <vt:lpstr>Wide-bandpass MX?</vt:lpstr>
      <vt:lpstr>Wide bandpass reveals mosaicity from a still</vt:lpstr>
      <vt:lpstr>Narrow bandpass does not improve anomalous signal</vt:lpstr>
      <vt:lpstr>PowerPoint Presentation</vt:lpstr>
      <vt:lpstr>S-MAD Sample size Dilemma</vt:lpstr>
      <vt:lpstr>PowerPoint Presentation</vt:lpstr>
      <vt:lpstr>PowerPoint Presentation</vt:lpstr>
      <vt:lpstr>“sweet spot” for sample size ?</vt:lpstr>
      <vt:lpstr>ALS-U: Small, soft beams</vt:lpstr>
      <vt:lpstr>ALS-U: Small, soft beams</vt:lpstr>
      <vt:lpstr>ALS-U: Small, soft beams</vt:lpstr>
      <vt:lpstr>ALS-U: Small, soft beams</vt:lpstr>
      <vt:lpstr>ALS-U: Small, soft beams</vt:lpstr>
      <vt:lpstr>Pilatus pile-up for RT MX: same photons, different speeds</vt:lpstr>
      <vt:lpstr>Pilatus pile-up for RT MX: same photons, different speeds</vt:lpstr>
      <vt:lpstr>Pilatus pile-up for RT MX: same photons, different speeds</vt:lpstr>
      <vt:lpstr>What are these?</vt:lpstr>
      <vt:lpstr>X-ray scattering “rules”:</vt:lpstr>
      <vt:lpstr>PowerPoint Presentation</vt:lpstr>
      <vt:lpstr>PowerPoint Presentation</vt:lpstr>
      <vt:lpstr>PowerPoint Presentation</vt:lpstr>
      <vt:lpstr>B factor from image analysis</vt:lpstr>
      <vt:lpstr>B factor from image analysis</vt:lpstr>
      <vt:lpstr>PowerPoint Presentation</vt:lpstr>
      <vt:lpstr>PowerPoint Presentation</vt:lpstr>
      <vt:lpstr>Muybridge’s galloping horse (1878)</vt:lpstr>
      <vt:lpstr>Muybridge’s galloping horse (1878)</vt:lpstr>
      <vt:lpstr>Muybridge’s galloping horse (1878)</vt:lpstr>
      <vt:lpstr>lysozyme: real and reciprocal</vt:lpstr>
      <vt:lpstr>lysozyme: thermal motion</vt:lpstr>
      <vt:lpstr>URL Summary</vt:lpstr>
      <vt:lpstr>How much H2 are we making?</vt:lpstr>
      <vt:lpstr>xtal5_t1</vt:lpstr>
      <vt:lpstr>xtal5_t2</vt:lpstr>
      <vt:lpstr>Xtal5_t1 graph</vt:lpstr>
      <vt:lpstr>Xtal4_t1</vt:lpstr>
      <vt:lpstr>Xtal5_t1 graph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JMHolton</dc:creator>
  <cp:lastModifiedBy>JMHolton</cp:lastModifiedBy>
  <cp:revision>23</cp:revision>
  <dcterms:created xsi:type="dcterms:W3CDTF">2016-06-10T14:11:56Z</dcterms:created>
  <dcterms:modified xsi:type="dcterms:W3CDTF">2016-06-10T23:28:24Z</dcterms:modified>
</cp:coreProperties>
</file>