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3830" r:id="rId2"/>
    <p:sldMasterId id="2147483843" r:id="rId3"/>
    <p:sldMasterId id="2147483855" r:id="rId4"/>
    <p:sldMasterId id="2147483867" r:id="rId5"/>
    <p:sldMasterId id="2147483881" r:id="rId6"/>
  </p:sldMasterIdLst>
  <p:notesMasterIdLst>
    <p:notesMasterId r:id="rId110"/>
  </p:notesMasterIdLst>
  <p:sldIdLst>
    <p:sldId id="717" r:id="rId7"/>
    <p:sldId id="742" r:id="rId8"/>
    <p:sldId id="698" r:id="rId9"/>
    <p:sldId id="699" r:id="rId10"/>
    <p:sldId id="700" r:id="rId11"/>
    <p:sldId id="701" r:id="rId12"/>
    <p:sldId id="702" r:id="rId13"/>
    <p:sldId id="748" r:id="rId14"/>
    <p:sldId id="749" r:id="rId15"/>
    <p:sldId id="750" r:id="rId16"/>
    <p:sldId id="751" r:id="rId17"/>
    <p:sldId id="762" r:id="rId18"/>
    <p:sldId id="763" r:id="rId19"/>
    <p:sldId id="764" r:id="rId20"/>
    <p:sldId id="757" r:id="rId21"/>
    <p:sldId id="817" r:id="rId22"/>
    <p:sldId id="758" r:id="rId23"/>
    <p:sldId id="759" r:id="rId24"/>
    <p:sldId id="754" r:id="rId25"/>
    <p:sldId id="818" r:id="rId26"/>
    <p:sldId id="766" r:id="rId27"/>
    <p:sldId id="768" r:id="rId28"/>
    <p:sldId id="767" r:id="rId29"/>
    <p:sldId id="765" r:id="rId30"/>
    <p:sldId id="769" r:id="rId31"/>
    <p:sldId id="756" r:id="rId32"/>
    <p:sldId id="755" r:id="rId33"/>
    <p:sldId id="703" r:id="rId34"/>
    <p:sldId id="704" r:id="rId35"/>
    <p:sldId id="733" r:id="rId36"/>
    <p:sldId id="753" r:id="rId37"/>
    <p:sldId id="705" r:id="rId38"/>
    <p:sldId id="728" r:id="rId39"/>
    <p:sldId id="706" r:id="rId40"/>
    <p:sldId id="752" r:id="rId41"/>
    <p:sldId id="770" r:id="rId42"/>
    <p:sldId id="771" r:id="rId43"/>
    <p:sldId id="773" r:id="rId44"/>
    <p:sldId id="772" r:id="rId45"/>
    <p:sldId id="727" r:id="rId46"/>
    <p:sldId id="774" r:id="rId47"/>
    <p:sldId id="775" r:id="rId48"/>
    <p:sldId id="776" r:id="rId49"/>
    <p:sldId id="777" r:id="rId50"/>
    <p:sldId id="778" r:id="rId51"/>
    <p:sldId id="739" r:id="rId52"/>
    <p:sldId id="740" r:id="rId53"/>
    <p:sldId id="741" r:id="rId54"/>
    <p:sldId id="707" r:id="rId55"/>
    <p:sldId id="696" r:id="rId56"/>
    <p:sldId id="735" r:id="rId57"/>
    <p:sldId id="736" r:id="rId58"/>
    <p:sldId id="737" r:id="rId59"/>
    <p:sldId id="729" r:id="rId60"/>
    <p:sldId id="730" r:id="rId61"/>
    <p:sldId id="731" r:id="rId62"/>
    <p:sldId id="732" r:id="rId63"/>
    <p:sldId id="734" r:id="rId64"/>
    <p:sldId id="779" r:id="rId65"/>
    <p:sldId id="780" r:id="rId66"/>
    <p:sldId id="781" r:id="rId67"/>
    <p:sldId id="782" r:id="rId68"/>
    <p:sldId id="783" r:id="rId69"/>
    <p:sldId id="784" r:id="rId70"/>
    <p:sldId id="785" r:id="rId71"/>
    <p:sldId id="786" r:id="rId72"/>
    <p:sldId id="787" r:id="rId73"/>
    <p:sldId id="788" r:id="rId74"/>
    <p:sldId id="789" r:id="rId75"/>
    <p:sldId id="790" r:id="rId76"/>
    <p:sldId id="791" r:id="rId77"/>
    <p:sldId id="792" r:id="rId78"/>
    <p:sldId id="793" r:id="rId79"/>
    <p:sldId id="794" r:id="rId80"/>
    <p:sldId id="795" r:id="rId81"/>
    <p:sldId id="796" r:id="rId82"/>
    <p:sldId id="797" r:id="rId83"/>
    <p:sldId id="798" r:id="rId84"/>
    <p:sldId id="799" r:id="rId85"/>
    <p:sldId id="800" r:id="rId86"/>
    <p:sldId id="801" r:id="rId87"/>
    <p:sldId id="802" r:id="rId88"/>
    <p:sldId id="803" r:id="rId89"/>
    <p:sldId id="804" r:id="rId90"/>
    <p:sldId id="805" r:id="rId91"/>
    <p:sldId id="806" r:id="rId92"/>
    <p:sldId id="807" r:id="rId93"/>
    <p:sldId id="808" r:id="rId94"/>
    <p:sldId id="809" r:id="rId95"/>
    <p:sldId id="810" r:id="rId96"/>
    <p:sldId id="811" r:id="rId97"/>
    <p:sldId id="812" r:id="rId98"/>
    <p:sldId id="813" r:id="rId99"/>
    <p:sldId id="814" r:id="rId100"/>
    <p:sldId id="815" r:id="rId101"/>
    <p:sldId id="816" r:id="rId102"/>
    <p:sldId id="819" r:id="rId103"/>
    <p:sldId id="820" r:id="rId104"/>
    <p:sldId id="821" r:id="rId105"/>
    <p:sldId id="822" r:id="rId106"/>
    <p:sldId id="823" r:id="rId107"/>
    <p:sldId id="824" r:id="rId108"/>
    <p:sldId id="825" r:id="rId10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00"/>
    <a:srgbClr val="FF0000"/>
    <a:srgbClr val="FFFFCC"/>
    <a:srgbClr val="FFFF99"/>
    <a:srgbClr val="CCFFCC"/>
    <a:srgbClr val="33CCCC"/>
    <a:srgbClr val="66FF66"/>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780" autoAdjust="0"/>
    <p:restoredTop sz="94660"/>
  </p:normalViewPr>
  <p:slideViewPr>
    <p:cSldViewPr snapToGrid="0">
      <p:cViewPr varScale="1">
        <p:scale>
          <a:sx n="66" d="100"/>
          <a:sy n="66" d="100"/>
        </p:scale>
        <p:origin x="-300"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2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07" Type="http://schemas.openxmlformats.org/officeDocument/2006/relationships/slide" Target="slides/slide10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slide" Target="slides/slide96.xml"/><Relationship Id="rId110"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atin typeface="Arial" pitchFamily="34" charset="0"/>
              </a:defRPr>
            </a:lvl1pPr>
          </a:lstStyle>
          <a:p>
            <a:pPr>
              <a:defRPr/>
            </a:pPr>
            <a:endParaRPr lang="en-US"/>
          </a:p>
        </p:txBody>
      </p:sp>
      <p:sp>
        <p:nvSpPr>
          <p:cNvPr id="296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atin typeface="Arial" pitchFamily="34" charset="0"/>
              </a:defRPr>
            </a:lvl1pPr>
          </a:lstStyle>
          <a:p>
            <a:pPr>
              <a:defRPr/>
            </a:pPr>
            <a:endParaRPr lang="en-US"/>
          </a:p>
        </p:txBody>
      </p:sp>
      <p:sp>
        <p:nvSpPr>
          <p:cNvPr id="141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97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97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atin typeface="Arial" pitchFamily="34" charset="0"/>
              </a:defRPr>
            </a:lvl1pPr>
          </a:lstStyle>
          <a:p>
            <a:pPr>
              <a:defRPr/>
            </a:pPr>
            <a:endParaRPr lang="en-US"/>
          </a:p>
        </p:txBody>
      </p:sp>
      <p:sp>
        <p:nvSpPr>
          <p:cNvPr id="297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atin typeface="Arial" pitchFamily="34" charset="0"/>
              </a:defRPr>
            </a:lvl1pPr>
          </a:lstStyle>
          <a:p>
            <a:pPr>
              <a:defRPr/>
            </a:pPr>
            <a:fld id="{29691E80-1F70-4D5E-9E70-3346552B3E55}" type="slidenum">
              <a:rPr lang="en-US"/>
              <a:pPr>
                <a:defRPr/>
              </a:pPr>
              <a:t>‹#›</a:t>
            </a:fld>
            <a:endParaRPr lang="en-US"/>
          </a:p>
        </p:txBody>
      </p:sp>
    </p:spTree>
    <p:extLst>
      <p:ext uri="{BB962C8B-B14F-4D97-AF65-F5344CB8AC3E}">
        <p14:creationId xmlns:p14="http://schemas.microsoft.com/office/powerpoint/2010/main" val="39393021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753626-8AC1-48B8-9129-69FA058DD397}" type="slidenum">
              <a:rPr lang="en-US" altLang="en-US">
                <a:solidFill>
                  <a:prstClr val="black"/>
                </a:solidFill>
              </a:rPr>
              <a:pPr/>
              <a:t>54</a:t>
            </a:fld>
            <a:endParaRPr lang="en-US" altLang="en-US">
              <a:solidFill>
                <a:prstClr val="black"/>
              </a:solidFill>
            </a:endParaRPr>
          </a:p>
        </p:txBody>
      </p:sp>
      <p:sp>
        <p:nvSpPr>
          <p:cNvPr id="2802690" name="Rectangle 2"/>
          <p:cNvSpPr>
            <a:spLocks noGrp="1" noRot="1" noChangeAspect="1" noChangeArrowheads="1" noTextEdit="1"/>
          </p:cNvSpPr>
          <p:nvPr>
            <p:ph type="sldImg"/>
          </p:nvPr>
        </p:nvSpPr>
        <p:spPr>
          <a:ln/>
        </p:spPr>
      </p:sp>
      <p:sp>
        <p:nvSpPr>
          <p:cNvPr id="2802691" name="Rectangle 3"/>
          <p:cNvSpPr>
            <a:spLocks noGrp="1" noChangeArrowheads="1"/>
          </p:cNvSpPr>
          <p:nvPr>
            <p:ph type="body" idx="1"/>
          </p:nvPr>
        </p:nvSpPr>
        <p:spPr/>
        <p:txBody>
          <a:bodyPr/>
          <a:lstStyle/>
          <a:p>
            <a:r>
              <a:rPr lang="en-US" altLang="en-US"/>
              <a:t>Typically, when atomic models are refined against macromolecular crystallographic data, the model-data agreement statistics (Rcryst and Rfree) are many times higher than the internal self-consistency of the observations (exemplified by Rmerge here).  The diffraction image simulation program MLFSOM includes all known sources of experimental error (including the systematic errors of sample absorption and detector calibration), and when the simulated images are processed with common data reduction packages such as Elves, the data quality statistics (such as Rmerge, I/sigma, and phasing power) obtained are essentially identical to those obtained from real data.  The only exceptions are Rcryst and Rfree, which rapidly refine down to where the calculated and “observed” structure factors agree to within experimental error.  Essentially, this result implies that experimental noise is not the cause of the large disagreements that persist between observed spot intensities and our molecular models.  Indeed, if this were the case, then averaging over many crystals should result in significantly lower Rcryst/Rfree.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E2F03F-5D70-4301-8FAF-4451725A0C90}" type="slidenum">
              <a:rPr lang="en-US" altLang="en-US">
                <a:solidFill>
                  <a:prstClr val="black"/>
                </a:solidFill>
              </a:rPr>
              <a:pPr/>
              <a:t>55</a:t>
            </a:fld>
            <a:endParaRPr lang="en-US" altLang="en-US">
              <a:solidFill>
                <a:prstClr val="black"/>
              </a:solidFill>
            </a:endParaRPr>
          </a:p>
        </p:txBody>
      </p:sp>
      <p:sp>
        <p:nvSpPr>
          <p:cNvPr id="2800642" name="Rectangle 2"/>
          <p:cNvSpPr>
            <a:spLocks noGrp="1" noRot="1" noChangeAspect="1" noChangeArrowheads="1" noTextEdit="1"/>
          </p:cNvSpPr>
          <p:nvPr>
            <p:ph type="sldImg"/>
          </p:nvPr>
        </p:nvSpPr>
        <p:spPr>
          <a:ln/>
        </p:spPr>
      </p:sp>
      <p:sp>
        <p:nvSpPr>
          <p:cNvPr id="2800643" name="Rectangle 3"/>
          <p:cNvSpPr>
            <a:spLocks noGrp="1" noChangeArrowheads="1"/>
          </p:cNvSpPr>
          <p:nvPr>
            <p:ph type="body" idx="1"/>
          </p:nvPr>
        </p:nvSpPr>
        <p:spPr/>
        <p:txBody>
          <a:bodyPr/>
          <a:lstStyle/>
          <a:p>
            <a:r>
              <a:rPr lang="en-US" altLang="en-US"/>
              <a:t>When the PDB file 1H87 is used to create simulated diffraction images with MLFSOM and the Elves suite is used to reduce those images to structure factors, the final Rmerge, Rcryst, and Rfree statistics are remarkably similar to those obtained with real data.  However, this is largely because the ARP/wARP program will not build multiple-confomer side chains, leading to an incomplete model.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C9C4DF-6C90-4A72-9862-0FC45E4D44FD}" type="slidenum">
              <a:rPr lang="en-US"/>
              <a:pPr>
                <a:defRPr/>
              </a:pPr>
              <a:t>‹#›</a:t>
            </a:fld>
            <a:endParaRPr lang="en-US"/>
          </a:p>
        </p:txBody>
      </p:sp>
    </p:spTree>
    <p:extLst>
      <p:ext uri="{BB962C8B-B14F-4D97-AF65-F5344CB8AC3E}">
        <p14:creationId xmlns:p14="http://schemas.microsoft.com/office/powerpoint/2010/main" val="500311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E068CB-7CF3-4B82-A840-44C6521AD879}" type="slidenum">
              <a:rPr lang="en-US"/>
              <a:pPr>
                <a:defRPr/>
              </a:pPr>
              <a:t>‹#›</a:t>
            </a:fld>
            <a:endParaRPr lang="en-US"/>
          </a:p>
        </p:txBody>
      </p:sp>
    </p:spTree>
    <p:extLst>
      <p:ext uri="{BB962C8B-B14F-4D97-AF65-F5344CB8AC3E}">
        <p14:creationId xmlns:p14="http://schemas.microsoft.com/office/powerpoint/2010/main" val="397930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481739-2B20-4387-8F4C-2C00A7430B50}" type="slidenum">
              <a:rPr lang="en-US"/>
              <a:pPr>
                <a:defRPr/>
              </a:pPr>
              <a:t>‹#›</a:t>
            </a:fld>
            <a:endParaRPr lang="en-US"/>
          </a:p>
        </p:txBody>
      </p:sp>
    </p:spTree>
    <p:extLst>
      <p:ext uri="{BB962C8B-B14F-4D97-AF65-F5344CB8AC3E}">
        <p14:creationId xmlns:p14="http://schemas.microsoft.com/office/powerpoint/2010/main" val="3663680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4AA54D-A463-4394-9A36-922731D0685A}" type="slidenum">
              <a:rPr lang="en-US"/>
              <a:pPr>
                <a:defRPr/>
              </a:pPr>
              <a:t>‹#›</a:t>
            </a:fld>
            <a:endParaRPr lang="en-US"/>
          </a:p>
        </p:txBody>
      </p:sp>
    </p:spTree>
    <p:extLst>
      <p:ext uri="{BB962C8B-B14F-4D97-AF65-F5344CB8AC3E}">
        <p14:creationId xmlns:p14="http://schemas.microsoft.com/office/powerpoint/2010/main" val="2795545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279BD6-2009-460E-9BAA-C9CEEBEAB068}" type="slidenum">
              <a:rPr lang="en-US"/>
              <a:pPr>
                <a:defRPr/>
              </a:pPr>
              <a:t>‹#›</a:t>
            </a:fld>
            <a:endParaRPr lang="en-US"/>
          </a:p>
        </p:txBody>
      </p:sp>
    </p:spTree>
    <p:extLst>
      <p:ext uri="{BB962C8B-B14F-4D97-AF65-F5344CB8AC3E}">
        <p14:creationId xmlns:p14="http://schemas.microsoft.com/office/powerpoint/2010/main" val="2486159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DBDCC74-722A-411B-97DE-846B955F1745}" type="datetimeFigureOut">
              <a:rPr lang="en-US">
                <a:solidFill>
                  <a:prstClr val="black">
                    <a:tint val="75000"/>
                  </a:prstClr>
                </a:solidFill>
              </a:rPr>
              <a:pPr>
                <a:defRPr/>
              </a:pPr>
              <a:t>3/26/2017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36F633-C696-4C21-9D88-85B3ABAB72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24987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01142C9-3274-4260-8B13-BF5DC5CA7B6E}" type="datetimeFigureOut">
              <a:rPr lang="en-US">
                <a:solidFill>
                  <a:prstClr val="black">
                    <a:tint val="75000"/>
                  </a:prstClr>
                </a:solidFill>
              </a:rPr>
              <a:pPr>
                <a:defRPr/>
              </a:pPr>
              <a:t>3/26/2017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F640715-29BA-4307-8F91-2F022EEA925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934231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DC298C4-FD10-458A-8D81-AB0E98B29C7D}" type="datetimeFigureOut">
              <a:rPr lang="en-US">
                <a:solidFill>
                  <a:prstClr val="black">
                    <a:tint val="75000"/>
                  </a:prstClr>
                </a:solidFill>
              </a:rPr>
              <a:pPr>
                <a:defRPr/>
              </a:pPr>
              <a:t>3/26/2017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CD15FE-579C-4ACD-BC28-231461DFB3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98519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F9B2F50-40E3-4684-9D5A-A6BB96B3EF6F}" type="datetimeFigureOut">
              <a:rPr lang="en-US">
                <a:solidFill>
                  <a:prstClr val="black">
                    <a:tint val="75000"/>
                  </a:prstClr>
                </a:solidFill>
              </a:rPr>
              <a:pPr>
                <a:defRPr/>
              </a:pPr>
              <a:t>3/26/2017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A177D59-28AC-4490-861B-531C91623B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20994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C16DBDF-D767-4EF9-BCEA-A825500EC02A}" type="datetimeFigureOut">
              <a:rPr lang="en-US">
                <a:solidFill>
                  <a:prstClr val="black">
                    <a:tint val="75000"/>
                  </a:prstClr>
                </a:solidFill>
              </a:rPr>
              <a:pPr>
                <a:defRPr/>
              </a:pPr>
              <a:t>3/26/2017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B9F0695-E251-4F0F-BEA7-1983E0940AF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457374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4CD10E1-F58B-4BCE-9FA9-739E58BD7B30}" type="datetimeFigureOut">
              <a:rPr lang="en-US">
                <a:solidFill>
                  <a:prstClr val="black">
                    <a:tint val="75000"/>
                  </a:prstClr>
                </a:solidFill>
              </a:rPr>
              <a:pPr>
                <a:defRPr/>
              </a:pPr>
              <a:t>3/26/2017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044C66F-4941-4190-B66D-7F5A1D0707A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88266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17881E-BF0B-426B-B339-62562C7A5AC8}" type="slidenum">
              <a:rPr lang="en-US"/>
              <a:pPr>
                <a:defRPr/>
              </a:pPr>
              <a:t>‹#›</a:t>
            </a:fld>
            <a:endParaRPr lang="en-US"/>
          </a:p>
        </p:txBody>
      </p:sp>
    </p:spTree>
    <p:extLst>
      <p:ext uri="{BB962C8B-B14F-4D97-AF65-F5344CB8AC3E}">
        <p14:creationId xmlns:p14="http://schemas.microsoft.com/office/powerpoint/2010/main" val="10017490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4E9E797-5663-47EF-B5B1-A46FAF55A4E2}" type="datetimeFigureOut">
              <a:rPr lang="en-US">
                <a:solidFill>
                  <a:prstClr val="black">
                    <a:tint val="75000"/>
                  </a:prstClr>
                </a:solidFill>
              </a:rPr>
              <a:pPr>
                <a:defRPr/>
              </a:pPr>
              <a:t>3/26/2017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7B45873-04AA-4AB9-A662-9A335355A8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92708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92257BE-5736-444A-B94A-AE4985919758}" type="datetimeFigureOut">
              <a:rPr lang="en-US">
                <a:solidFill>
                  <a:prstClr val="black">
                    <a:tint val="75000"/>
                  </a:prstClr>
                </a:solidFill>
              </a:rPr>
              <a:pPr>
                <a:defRPr/>
              </a:pPr>
              <a:t>3/26/2017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36A5915-E075-4D45-8F64-C639A36AC1B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507866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972F5A-F564-48EF-A10C-2C5A787138D5}" type="datetimeFigureOut">
              <a:rPr lang="en-US">
                <a:solidFill>
                  <a:prstClr val="black">
                    <a:tint val="75000"/>
                  </a:prstClr>
                </a:solidFill>
              </a:rPr>
              <a:pPr>
                <a:defRPr/>
              </a:pPr>
              <a:t>3/26/2017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4A87DA-E62B-4CCE-9B91-720DC565B1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919280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4CA750-B2D8-4FE6-BBDF-DB2B7AF71B68}" type="datetimeFigureOut">
              <a:rPr lang="en-US">
                <a:solidFill>
                  <a:prstClr val="black">
                    <a:tint val="75000"/>
                  </a:prstClr>
                </a:solidFill>
              </a:rPr>
              <a:pPr>
                <a:defRPr/>
              </a:pPr>
              <a:t>3/26/2017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6D5BD5-9E4D-4CDA-9D86-45AEC78DC8F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388507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CA6D48-F767-4B8F-87B5-919144904A1E}" type="datetimeFigureOut">
              <a:rPr lang="en-US">
                <a:solidFill>
                  <a:prstClr val="black">
                    <a:tint val="75000"/>
                  </a:prstClr>
                </a:solidFill>
              </a:rPr>
              <a:pPr>
                <a:defRPr/>
              </a:pPr>
              <a:t>3/26/2017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040C149-9C8A-45CC-80DD-667EF37A338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940872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3/26/2017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56818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3/26/2017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4052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3/26/2017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84400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5ACAFE-18D6-4EC4-B245-B3DF9E38C08E}" type="datetimeFigureOut">
              <a:rPr lang="en-US" smtClean="0">
                <a:solidFill>
                  <a:prstClr val="black">
                    <a:tint val="75000"/>
                  </a:prstClr>
                </a:solidFill>
              </a:rPr>
              <a:pPr/>
              <a:t>3/26/2017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05584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5ACAFE-18D6-4EC4-B245-B3DF9E38C08E}" type="datetimeFigureOut">
              <a:rPr lang="en-US" smtClean="0">
                <a:solidFill>
                  <a:prstClr val="black">
                    <a:tint val="75000"/>
                  </a:prstClr>
                </a:solidFill>
              </a:rPr>
              <a:pPr/>
              <a:t>3/26/2017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5894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3009F5-A1D4-49D8-AA2E-509E8E1A3B9E}" type="slidenum">
              <a:rPr lang="en-US"/>
              <a:pPr>
                <a:defRPr/>
              </a:pPr>
              <a:t>‹#›</a:t>
            </a:fld>
            <a:endParaRPr lang="en-US"/>
          </a:p>
        </p:txBody>
      </p:sp>
    </p:spTree>
    <p:extLst>
      <p:ext uri="{BB962C8B-B14F-4D97-AF65-F5344CB8AC3E}">
        <p14:creationId xmlns:p14="http://schemas.microsoft.com/office/powerpoint/2010/main" val="38013449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5ACAFE-18D6-4EC4-B245-B3DF9E38C08E}" type="datetimeFigureOut">
              <a:rPr lang="en-US" smtClean="0">
                <a:solidFill>
                  <a:prstClr val="black">
                    <a:tint val="75000"/>
                  </a:prstClr>
                </a:solidFill>
              </a:rPr>
              <a:pPr/>
              <a:t>3/26/2017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671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5ACAFE-18D6-4EC4-B245-B3DF9E38C08E}" type="datetimeFigureOut">
              <a:rPr lang="en-US" smtClean="0">
                <a:solidFill>
                  <a:prstClr val="black">
                    <a:tint val="75000"/>
                  </a:prstClr>
                </a:solidFill>
              </a:rPr>
              <a:pPr/>
              <a:t>3/26/2017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59589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5ACAFE-18D6-4EC4-B245-B3DF9E38C08E}" type="datetimeFigureOut">
              <a:rPr lang="en-US" smtClean="0">
                <a:solidFill>
                  <a:prstClr val="black">
                    <a:tint val="75000"/>
                  </a:prstClr>
                </a:solidFill>
              </a:rPr>
              <a:pPr/>
              <a:t>3/26/2017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05454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5ACAFE-18D6-4EC4-B245-B3DF9E38C08E}" type="datetimeFigureOut">
              <a:rPr lang="en-US" smtClean="0">
                <a:solidFill>
                  <a:prstClr val="black">
                    <a:tint val="75000"/>
                  </a:prstClr>
                </a:solidFill>
              </a:rPr>
              <a:pPr/>
              <a:t>3/26/2017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22603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3/26/2017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4525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3/26/2017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40920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F435285-5791-42EC-A3FC-FF62A1F09A9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11855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F07BFA1-A93C-403C-A22E-D56F22EC6BD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86994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CC77DC-E40C-46D2-8B23-EE4ABCE71F3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50988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0D73B21-844D-4F47-8E92-F8DD1D95CE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1900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CB2EB4-9D58-4B87-A6FE-996A4927F7A1}" type="slidenum">
              <a:rPr lang="en-US"/>
              <a:pPr>
                <a:defRPr/>
              </a:pPr>
              <a:t>‹#›</a:t>
            </a:fld>
            <a:endParaRPr lang="en-US"/>
          </a:p>
        </p:txBody>
      </p:sp>
    </p:spTree>
    <p:extLst>
      <p:ext uri="{BB962C8B-B14F-4D97-AF65-F5344CB8AC3E}">
        <p14:creationId xmlns:p14="http://schemas.microsoft.com/office/powerpoint/2010/main" val="15175537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79C9DA9-F621-4EE5-B05C-AFD3968E37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386554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86BD69C-3EFD-40F4-873B-D7771849D4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86920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DE77AB1-3858-484C-942A-59CCC232B8C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5306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FE696A8-74E3-42D5-9450-02F42897F8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81633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00B8EF5-A494-4A0D-B217-875FED2B131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01659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F6B78E8-F963-4C31-9AD8-9951E3DCFE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30163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F0B38FA-D386-4091-9E33-5D24194F183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59175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C1C0C26-068F-47F0-B33C-00B64998AE2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705194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80F0036-D556-47F2-8C8A-BE3A99DB63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37278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F5EC474-D6DE-45A1-BDF6-9A891B050D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3465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AC6D0BD-E322-44F4-9BF6-E5650854228B}" type="slidenum">
              <a:rPr lang="en-US"/>
              <a:pPr>
                <a:defRPr/>
              </a:pPr>
              <a:t>‹#›</a:t>
            </a:fld>
            <a:endParaRPr lang="en-US"/>
          </a:p>
        </p:txBody>
      </p:sp>
    </p:spTree>
    <p:extLst>
      <p:ext uri="{BB962C8B-B14F-4D97-AF65-F5344CB8AC3E}">
        <p14:creationId xmlns:p14="http://schemas.microsoft.com/office/powerpoint/2010/main" val="35471567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E7FC79E-FCBC-4B19-897C-29242AE2871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802516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CE7CED7-539E-4EFE-B91C-77298C5BF9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77806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3F27783-B52D-46E5-8056-674CA189C7A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26389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8395470-AAE9-41C8-BC9B-F05C927D2E8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47325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276639-5AB6-4414-AECD-1AE180BD54F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66909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B396FDB-CC78-4A55-AE50-596A1B0321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50394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01D7160-1D60-4803-8B5B-7AA6EDCE748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1756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4BA5800-2B69-4D53-BBF9-5FD1545EA8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8174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E3C0CA0D-EF7B-48A9-99BD-1F0810F5003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5752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C8542A1A-4A18-4DB7-8D21-8BFBF1BB9D2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3320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5B80C1B-745B-47EA-8A4C-613650D367C6}" type="slidenum">
              <a:rPr lang="en-US"/>
              <a:pPr>
                <a:defRPr/>
              </a:pPr>
              <a:t>‹#›</a:t>
            </a:fld>
            <a:endParaRPr lang="en-US"/>
          </a:p>
        </p:txBody>
      </p:sp>
    </p:spTree>
    <p:extLst>
      <p:ext uri="{BB962C8B-B14F-4D97-AF65-F5344CB8AC3E}">
        <p14:creationId xmlns:p14="http://schemas.microsoft.com/office/powerpoint/2010/main" val="7343027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DBDCC74-722A-411B-97DE-846B955F1745}" type="datetimeFigureOut">
              <a:rPr lang="en-US">
                <a:solidFill>
                  <a:prstClr val="black">
                    <a:tint val="75000"/>
                  </a:prstClr>
                </a:solidFill>
              </a:rPr>
              <a:pPr>
                <a:defRPr/>
              </a:pPr>
              <a:t>3/27/2017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36F633-C696-4C21-9D88-85B3ABAB72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245734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01142C9-3274-4260-8B13-BF5DC5CA7B6E}" type="datetimeFigureOut">
              <a:rPr lang="en-US">
                <a:solidFill>
                  <a:prstClr val="black">
                    <a:tint val="75000"/>
                  </a:prstClr>
                </a:solidFill>
              </a:rPr>
              <a:pPr>
                <a:defRPr/>
              </a:pPr>
              <a:t>3/27/2017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F640715-29BA-4307-8F91-2F022EEA925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323453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DC298C4-FD10-458A-8D81-AB0E98B29C7D}" type="datetimeFigureOut">
              <a:rPr lang="en-US">
                <a:solidFill>
                  <a:prstClr val="black">
                    <a:tint val="75000"/>
                  </a:prstClr>
                </a:solidFill>
              </a:rPr>
              <a:pPr>
                <a:defRPr/>
              </a:pPr>
              <a:t>3/27/2017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CD15FE-579C-4ACD-BC28-231461DFB3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892146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F9B2F50-40E3-4684-9D5A-A6BB96B3EF6F}" type="datetimeFigureOut">
              <a:rPr lang="en-US">
                <a:solidFill>
                  <a:prstClr val="black">
                    <a:tint val="75000"/>
                  </a:prstClr>
                </a:solidFill>
              </a:rPr>
              <a:pPr>
                <a:defRPr/>
              </a:pPr>
              <a:t>3/27/2017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A177D59-28AC-4490-861B-531C91623B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308411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C16DBDF-D767-4EF9-BCEA-A825500EC02A}" type="datetimeFigureOut">
              <a:rPr lang="en-US">
                <a:solidFill>
                  <a:prstClr val="black">
                    <a:tint val="75000"/>
                  </a:prstClr>
                </a:solidFill>
              </a:rPr>
              <a:pPr>
                <a:defRPr/>
              </a:pPr>
              <a:t>3/27/2017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B9F0695-E251-4F0F-BEA7-1983E0940AF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68101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4CD10E1-F58B-4BCE-9FA9-739E58BD7B30}" type="datetimeFigureOut">
              <a:rPr lang="en-US">
                <a:solidFill>
                  <a:prstClr val="black">
                    <a:tint val="75000"/>
                  </a:prstClr>
                </a:solidFill>
              </a:rPr>
              <a:pPr>
                <a:defRPr/>
              </a:pPr>
              <a:t>3/27/2017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044C66F-4941-4190-B66D-7F5A1D0707A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735129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4E9E797-5663-47EF-B5B1-A46FAF55A4E2}" type="datetimeFigureOut">
              <a:rPr lang="en-US">
                <a:solidFill>
                  <a:prstClr val="black">
                    <a:tint val="75000"/>
                  </a:prstClr>
                </a:solidFill>
              </a:rPr>
              <a:pPr>
                <a:defRPr/>
              </a:pPr>
              <a:t>3/27/2017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7B45873-04AA-4AB9-A662-9A335355A8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500961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92257BE-5736-444A-B94A-AE4985919758}" type="datetimeFigureOut">
              <a:rPr lang="en-US">
                <a:solidFill>
                  <a:prstClr val="black">
                    <a:tint val="75000"/>
                  </a:prstClr>
                </a:solidFill>
              </a:rPr>
              <a:pPr>
                <a:defRPr/>
              </a:pPr>
              <a:t>3/27/2017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36A5915-E075-4D45-8F64-C639A36AC1B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258419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972F5A-F564-48EF-A10C-2C5A787138D5}" type="datetimeFigureOut">
              <a:rPr lang="en-US">
                <a:solidFill>
                  <a:prstClr val="black">
                    <a:tint val="75000"/>
                  </a:prstClr>
                </a:solidFill>
              </a:rPr>
              <a:pPr>
                <a:defRPr/>
              </a:pPr>
              <a:t>3/27/2017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4A87DA-E62B-4CCE-9B91-720DC565B1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6761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4CA750-B2D8-4FE6-BBDF-DB2B7AF71B68}" type="datetimeFigureOut">
              <a:rPr lang="en-US">
                <a:solidFill>
                  <a:prstClr val="black">
                    <a:tint val="75000"/>
                  </a:prstClr>
                </a:solidFill>
              </a:rPr>
              <a:pPr>
                <a:defRPr/>
              </a:pPr>
              <a:t>3/27/2017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6D5BD5-9E4D-4CDA-9D86-45AEC78DC8F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47999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F30C918-D432-488B-B63D-D9D72B7F532A}" type="slidenum">
              <a:rPr lang="en-US"/>
              <a:pPr>
                <a:defRPr/>
              </a:pPr>
              <a:t>‹#›</a:t>
            </a:fld>
            <a:endParaRPr lang="en-US"/>
          </a:p>
        </p:txBody>
      </p:sp>
    </p:spTree>
    <p:extLst>
      <p:ext uri="{BB962C8B-B14F-4D97-AF65-F5344CB8AC3E}">
        <p14:creationId xmlns:p14="http://schemas.microsoft.com/office/powerpoint/2010/main" val="4527847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CA6D48-F767-4B8F-87B5-919144904A1E}" type="datetimeFigureOut">
              <a:rPr lang="en-US">
                <a:solidFill>
                  <a:prstClr val="black">
                    <a:tint val="75000"/>
                  </a:prstClr>
                </a:solidFill>
              </a:rPr>
              <a:pPr>
                <a:defRPr/>
              </a:pPr>
              <a:t>3/27/2017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040C149-9C8A-45CC-80DD-667EF37A338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56113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Date Placeholder 3"/>
          <p:cNvSpPr>
            <a:spLocks noGrp="1"/>
          </p:cNvSpPr>
          <p:nvPr>
            <p:ph type="dt" sz="half" idx="10"/>
          </p:nvPr>
        </p:nvSpPr>
        <p:spPr>
          <a:xfrm>
            <a:off x="685800" y="6248400"/>
            <a:ext cx="1905000" cy="457200"/>
          </a:xfrm>
        </p:spPr>
        <p:txBody>
          <a:bodyPr/>
          <a:lstStyle>
            <a:lvl1pPr>
              <a:defRPr>
                <a:solidFill>
                  <a:srgbClr val="000000"/>
                </a:solidFill>
                <a:latin typeface="Arial"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solidFill>
                  <a:srgbClr val="000000"/>
                </a:solidFill>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solidFill>
                  <a:srgbClr val="000000"/>
                </a:solidFill>
                <a:latin typeface="Arial" charset="0"/>
              </a:defRPr>
            </a:lvl1pPr>
          </a:lstStyle>
          <a:p>
            <a:pPr>
              <a:defRPr/>
            </a:pPr>
            <a:fld id="{3FE4ECA0-55B2-4D26-8D7B-464C31470E94}" type="slidenum">
              <a:rPr lang="en-US"/>
              <a:pPr>
                <a:defRPr/>
              </a:pPr>
              <a:t>‹#›</a:t>
            </a:fld>
            <a:endParaRPr lang="en-US"/>
          </a:p>
        </p:txBody>
      </p:sp>
    </p:spTree>
    <p:extLst>
      <p:ext uri="{BB962C8B-B14F-4D97-AF65-F5344CB8AC3E}">
        <p14:creationId xmlns:p14="http://schemas.microsoft.com/office/powerpoint/2010/main" val="371066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AA6AD1-60DD-4B13-895C-F5850DCDA0D2}" type="slidenum">
              <a:rPr lang="en-US"/>
              <a:pPr>
                <a:defRPr/>
              </a:pPr>
              <a:t>‹#›</a:t>
            </a:fld>
            <a:endParaRPr lang="en-US"/>
          </a:p>
        </p:txBody>
      </p:sp>
    </p:spTree>
    <p:extLst>
      <p:ext uri="{BB962C8B-B14F-4D97-AF65-F5344CB8AC3E}">
        <p14:creationId xmlns:p14="http://schemas.microsoft.com/office/powerpoint/2010/main" val="178617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7ACD13-7744-471C-A25F-30AEC6733D43}" type="slidenum">
              <a:rPr lang="en-US"/>
              <a:pPr>
                <a:defRPr/>
              </a:pPr>
              <a:t>‹#›</a:t>
            </a:fld>
            <a:endParaRPr lang="en-US"/>
          </a:p>
        </p:txBody>
      </p:sp>
    </p:spTree>
    <p:extLst>
      <p:ext uri="{BB962C8B-B14F-4D97-AF65-F5344CB8AC3E}">
        <p14:creationId xmlns:p14="http://schemas.microsoft.com/office/powerpoint/2010/main" val="220359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a:defRPr/>
            </a:pPr>
            <a:fld id="{0E794B84-0735-4ACE-B93D-BDD7427E8D56}" type="slidenum">
              <a:rPr lang="en-US"/>
              <a:pPr>
                <a:defRPr/>
              </a:pPr>
              <a:t>‹#›</a:t>
            </a:fld>
            <a:endParaRPr lang="en-US"/>
          </a:p>
        </p:txBody>
      </p:sp>
    </p:spTree>
    <p:extLst>
      <p:ext uri="{BB962C8B-B14F-4D97-AF65-F5344CB8AC3E}">
        <p14:creationId xmlns:p14="http://schemas.microsoft.com/office/powerpoint/2010/main" val="315054588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5D5569A-5FF9-47CA-995B-8586E0647212}" type="datetimeFigureOut">
              <a:rPr lang="en-US">
                <a:solidFill>
                  <a:prstClr val="black">
                    <a:tint val="75000"/>
                  </a:prstClr>
                </a:solidFill>
              </a:rPr>
              <a:pPr>
                <a:defRPr/>
              </a:pPr>
              <a:t>3/26/2017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9BE8E52-D886-484D-99DC-06649A733D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6581616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25ACAFE-18D6-4EC4-B245-B3DF9E38C08E}" type="datetimeFigureOut">
              <a:rPr lang="en-US" smtClean="0">
                <a:solidFill>
                  <a:prstClr val="black">
                    <a:tint val="75000"/>
                  </a:prstClr>
                </a:solidFill>
                <a:latin typeface="Calibri"/>
              </a:rPr>
              <a:pPr fontAlgn="auto">
                <a:spcBef>
                  <a:spcPts val="0"/>
                </a:spcBef>
                <a:spcAft>
                  <a:spcPts val="0"/>
                </a:spcAft>
              </a:pPr>
              <a:t>3/26/2017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88E147C-6285-487E-B58A-0BD9EFAAED2B}"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71221968"/>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568F032-5088-44C0-8DEB-7187A14FFF00}" type="slidenum">
              <a:rPr lang="en-US" altLang="en-US" smtClean="0">
                <a:solidFill>
                  <a:srgbClr val="000000"/>
                </a:solidFill>
              </a:rPr>
              <a:pPr/>
              <a:t>‹#›</a:t>
            </a:fld>
            <a:endParaRPr lang="en-US" altLang="en-US" smtClean="0">
              <a:solidFill>
                <a:srgbClr val="000000"/>
              </a:solidFill>
            </a:endParaRPr>
          </a:p>
        </p:txBody>
      </p:sp>
    </p:spTree>
    <p:extLst>
      <p:ext uri="{BB962C8B-B14F-4D97-AF65-F5344CB8AC3E}">
        <p14:creationId xmlns:p14="http://schemas.microsoft.com/office/powerpoint/2010/main" val="3266924913"/>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3C5B098-D043-45F9-BC62-A60740122936}" type="slidenum">
              <a:rPr lang="en-US" altLang="en-US">
                <a:solidFill>
                  <a:srgbClr val="000000"/>
                </a:solidFill>
                <a:latin typeface="Arial"/>
              </a:rPr>
              <a:pPr/>
              <a:t>‹#›</a:t>
            </a:fld>
            <a:endParaRPr lang="en-US" altLang="en-US">
              <a:solidFill>
                <a:srgbClr val="000000"/>
              </a:solidFill>
              <a:latin typeface="Arial"/>
            </a:endParaRPr>
          </a:p>
        </p:txBody>
      </p:sp>
    </p:spTree>
    <p:extLst>
      <p:ext uri="{BB962C8B-B14F-4D97-AF65-F5344CB8AC3E}">
        <p14:creationId xmlns:p14="http://schemas.microsoft.com/office/powerpoint/2010/main" val="3914820523"/>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5D5569A-5FF9-47CA-995B-8586E0647212}" type="datetimeFigureOut">
              <a:rPr lang="en-US">
                <a:solidFill>
                  <a:prstClr val="black">
                    <a:tint val="75000"/>
                  </a:prstClr>
                </a:solidFill>
              </a:rPr>
              <a:pPr>
                <a:defRPr/>
              </a:pPr>
              <a:t>3/27/2017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9BE8E52-D886-484D-99DC-06649A733D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97819624"/>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6.xml"/><Relationship Id="rId1" Type="http://schemas.openxmlformats.org/officeDocument/2006/relationships/vmlDrawing" Target="../drawings/vmlDrawing23.vml"/><Relationship Id="rId4" Type="http://schemas.openxmlformats.org/officeDocument/2006/relationships/image" Target="../media/image47.emf"/></Relationships>
</file>

<file path=ppt/slides/_rels/slide101.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6.xml"/><Relationship Id="rId1" Type="http://schemas.openxmlformats.org/officeDocument/2006/relationships/vmlDrawing" Target="../drawings/vmlDrawing24.vml"/><Relationship Id="rId4" Type="http://schemas.openxmlformats.org/officeDocument/2006/relationships/image" Target="../media/image48.emf"/></Relationships>
</file>

<file path=ppt/slides/_rels/slide102.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26.xml"/><Relationship Id="rId1" Type="http://schemas.openxmlformats.org/officeDocument/2006/relationships/vmlDrawing" Target="../drawings/vmlDrawing25.vml"/><Relationship Id="rId4" Type="http://schemas.openxmlformats.org/officeDocument/2006/relationships/image" Target="../media/image49.em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7.xml"/><Relationship Id="rId1" Type="http://schemas.openxmlformats.org/officeDocument/2006/relationships/vmlDrawing" Target="../drawings/vmlDrawing1.vml"/><Relationship Id="rId4" Type="http://schemas.openxmlformats.org/officeDocument/2006/relationships/image" Target="../media/image10.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7.xml"/><Relationship Id="rId1" Type="http://schemas.openxmlformats.org/officeDocument/2006/relationships/vmlDrawing" Target="../drawings/vmlDrawing2.vml"/><Relationship Id="rId4" Type="http://schemas.openxmlformats.org/officeDocument/2006/relationships/image" Target="../media/image11.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7.xml"/><Relationship Id="rId1" Type="http://schemas.openxmlformats.org/officeDocument/2006/relationships/vmlDrawing" Target="../drawings/vmlDrawing3.vml"/><Relationship Id="rId4" Type="http://schemas.openxmlformats.org/officeDocument/2006/relationships/image" Target="../media/image12.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37.xml"/><Relationship Id="rId1" Type="http://schemas.openxmlformats.org/officeDocument/2006/relationships/vmlDrawing" Target="../drawings/vmlDrawing4.vml"/><Relationship Id="rId4" Type="http://schemas.openxmlformats.org/officeDocument/2006/relationships/image" Target="../media/image13.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37.xml"/><Relationship Id="rId1" Type="http://schemas.openxmlformats.org/officeDocument/2006/relationships/vmlDrawing" Target="../drawings/vmlDrawing5.vml"/><Relationship Id="rId4" Type="http://schemas.openxmlformats.org/officeDocument/2006/relationships/image" Target="../media/image14.emf"/></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37.xml"/><Relationship Id="rId1" Type="http://schemas.openxmlformats.org/officeDocument/2006/relationships/vmlDrawing" Target="../drawings/vmlDrawing6.vml"/><Relationship Id="rId4" Type="http://schemas.openxmlformats.org/officeDocument/2006/relationships/image" Target="../media/image15.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37.xml"/><Relationship Id="rId1" Type="http://schemas.openxmlformats.org/officeDocument/2006/relationships/vmlDrawing" Target="../drawings/vmlDrawing7.vml"/><Relationship Id="rId4" Type="http://schemas.openxmlformats.org/officeDocument/2006/relationships/image" Target="../media/image16.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37.xml"/><Relationship Id="rId1" Type="http://schemas.openxmlformats.org/officeDocument/2006/relationships/vmlDrawing" Target="../drawings/vmlDrawing8.vml"/><Relationship Id="rId4" Type="http://schemas.openxmlformats.org/officeDocument/2006/relationships/image" Target="../media/image17.emf"/></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6.xml"/><Relationship Id="rId1" Type="http://schemas.openxmlformats.org/officeDocument/2006/relationships/vmlDrawing" Target="../drawings/vmlDrawing9.vml"/><Relationship Id="rId4" Type="http://schemas.openxmlformats.org/officeDocument/2006/relationships/image" Target="../media/image22.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5.xml"/><Relationship Id="rId1" Type="http://schemas.openxmlformats.org/officeDocument/2006/relationships/vmlDrawing" Target="../drawings/vmlDrawing10.vml"/><Relationship Id="rId4" Type="http://schemas.openxmlformats.org/officeDocument/2006/relationships/image" Target="../media/image23.emf"/></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5.xml"/><Relationship Id="rId1" Type="http://schemas.openxmlformats.org/officeDocument/2006/relationships/vmlDrawing" Target="../drawings/vmlDrawing11.vml"/><Relationship Id="rId4" Type="http://schemas.openxmlformats.org/officeDocument/2006/relationships/image" Target="../media/image24.e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5.xml"/><Relationship Id="rId1" Type="http://schemas.openxmlformats.org/officeDocument/2006/relationships/vmlDrawing" Target="../drawings/vmlDrawing12.vml"/><Relationship Id="rId4" Type="http://schemas.openxmlformats.org/officeDocument/2006/relationships/image" Target="../media/image25.e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5.xml"/><Relationship Id="rId1" Type="http://schemas.openxmlformats.org/officeDocument/2006/relationships/vmlDrawing" Target="../drawings/vmlDrawing13.vml"/><Relationship Id="rId4" Type="http://schemas.openxmlformats.org/officeDocument/2006/relationships/image" Target="../media/image26.e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5.xml"/><Relationship Id="rId1" Type="http://schemas.openxmlformats.org/officeDocument/2006/relationships/vmlDrawing" Target="../drawings/vmlDrawing14.vml"/><Relationship Id="rId4" Type="http://schemas.openxmlformats.org/officeDocument/2006/relationships/image" Target="../media/image27.e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5.xml"/><Relationship Id="rId1" Type="http://schemas.openxmlformats.org/officeDocument/2006/relationships/vmlDrawing" Target="../drawings/vmlDrawing15.vml"/><Relationship Id="rId4" Type="http://schemas.openxmlformats.org/officeDocument/2006/relationships/image" Target="../media/image28.emf"/></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8.xml"/><Relationship Id="rId5" Type="http://schemas.openxmlformats.org/officeDocument/2006/relationships/image" Target="../media/image35.png"/><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8.xml"/><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39.xml"/><Relationship Id="rId4" Type="http://schemas.openxmlformats.org/officeDocument/2006/relationships/image" Target="../media/image30.png"/></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39.xml"/><Relationship Id="rId4" Type="http://schemas.openxmlformats.org/officeDocument/2006/relationships/image" Target="../media/image30.png"/></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9.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9.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61.xml"/><Relationship Id="rId1" Type="http://schemas.openxmlformats.org/officeDocument/2006/relationships/vmlDrawing" Target="../drawings/vmlDrawing16.vml"/><Relationship Id="rId4" Type="http://schemas.openxmlformats.org/officeDocument/2006/relationships/image" Target="../media/image39.emf"/></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61.xml"/><Relationship Id="rId1" Type="http://schemas.openxmlformats.org/officeDocument/2006/relationships/vmlDrawing" Target="../drawings/vmlDrawing17.vml"/><Relationship Id="rId4" Type="http://schemas.openxmlformats.org/officeDocument/2006/relationships/image" Target="../media/image40.emf"/></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61.xml"/><Relationship Id="rId1" Type="http://schemas.openxmlformats.org/officeDocument/2006/relationships/vmlDrawing" Target="../drawings/vmlDrawing18.vml"/><Relationship Id="rId4" Type="http://schemas.openxmlformats.org/officeDocument/2006/relationships/image" Target="../media/image41.emf"/></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61.xml"/><Relationship Id="rId1" Type="http://schemas.openxmlformats.org/officeDocument/2006/relationships/vmlDrawing" Target="../drawings/vmlDrawing19.vml"/><Relationship Id="rId4" Type="http://schemas.openxmlformats.org/officeDocument/2006/relationships/image" Target="../media/image42.emf"/></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61.xml"/><Relationship Id="rId1" Type="http://schemas.openxmlformats.org/officeDocument/2006/relationships/vmlDrawing" Target="../drawings/vmlDrawing20.vml"/><Relationship Id="rId4" Type="http://schemas.openxmlformats.org/officeDocument/2006/relationships/image" Target="../media/image43.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9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6.xml"/><Relationship Id="rId1" Type="http://schemas.openxmlformats.org/officeDocument/2006/relationships/vmlDrawing" Target="../drawings/vmlDrawing21.vml"/><Relationship Id="rId4" Type="http://schemas.openxmlformats.org/officeDocument/2006/relationships/image" Target="../media/image45.emf"/></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6.xml"/><Relationship Id="rId1" Type="http://schemas.openxmlformats.org/officeDocument/2006/relationships/vmlDrawing" Target="../drawings/vmlDrawing22.vml"/><Relationship Id="rId4" Type="http://schemas.openxmlformats.org/officeDocument/2006/relationships/image" Target="../media/image4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400" dirty="0" smtClean="0"/>
              <a:t>What </a:t>
            </a:r>
            <a:r>
              <a:rPr lang="en-US" sz="5400" dirty="0" smtClean="0"/>
              <a:t>if we knew everything?</a:t>
            </a:r>
            <a:endParaRPr lang="en-US" sz="5400" dirty="0"/>
          </a:p>
        </p:txBody>
      </p:sp>
      <p:sp>
        <p:nvSpPr>
          <p:cNvPr id="3" name="Content Placeholder 2"/>
          <p:cNvSpPr>
            <a:spLocks noGrp="1"/>
          </p:cNvSpPr>
          <p:nvPr>
            <p:ph idx="1"/>
          </p:nvPr>
        </p:nvSpPr>
        <p:spPr/>
        <p:txBody>
          <a:bodyPr>
            <a:normAutofit/>
          </a:bodyPr>
          <a:lstStyle/>
          <a:p>
            <a:pPr marL="628650" indent="-571500"/>
            <a:r>
              <a:rPr lang="en-US" sz="3600" dirty="0"/>
              <a:t>H</a:t>
            </a:r>
            <a:r>
              <a:rPr lang="en-US" sz="3600" dirty="0" smtClean="0"/>
              <a:t>ow </a:t>
            </a:r>
            <a:r>
              <a:rPr lang="en-US" sz="3600" dirty="0" smtClean="0"/>
              <a:t>would we store it</a:t>
            </a:r>
            <a:r>
              <a:rPr lang="en-US" sz="3600" dirty="0" smtClean="0"/>
              <a:t>?</a:t>
            </a:r>
          </a:p>
          <a:p>
            <a:pPr marL="628650" indent="-571500"/>
            <a:r>
              <a:rPr lang="en-US" sz="3600" dirty="0" smtClean="0"/>
              <a:t>How would we look at it?</a:t>
            </a:r>
          </a:p>
          <a:p>
            <a:pPr marL="628650" indent="-571500"/>
            <a:r>
              <a:rPr lang="en-US" sz="3600" dirty="0" smtClean="0"/>
              <a:t>How would we compare to data?</a:t>
            </a:r>
          </a:p>
          <a:p>
            <a:pPr marL="628650" indent="-571500"/>
            <a:r>
              <a:rPr lang="en-US" sz="3600" dirty="0" smtClean="0"/>
              <a:t>How would we know we know?</a:t>
            </a:r>
            <a:endParaRPr lang="en-US" sz="3600" dirty="0" smtClean="0"/>
          </a:p>
          <a:p>
            <a:pPr marL="628650" indent="-571500"/>
            <a:r>
              <a:rPr lang="en-US" sz="3600" dirty="0" smtClean="0"/>
              <a:t>…</a:t>
            </a:r>
            <a:endParaRPr lang="en-US" sz="3600" dirty="0"/>
          </a:p>
          <a:p>
            <a:pPr marL="628650" indent="-571500"/>
            <a:r>
              <a:rPr lang="en-US" sz="3600" dirty="0" smtClean="0"/>
              <a:t>How would we begin?</a:t>
            </a:r>
            <a:endParaRPr lang="en-US" sz="3600" dirty="0" smtClean="0"/>
          </a:p>
        </p:txBody>
      </p:sp>
    </p:spTree>
    <p:extLst>
      <p:ext uri="{BB962C8B-B14F-4D97-AF65-F5344CB8AC3E}">
        <p14:creationId xmlns:p14="http://schemas.microsoft.com/office/powerpoint/2010/main" val="1776723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5047" t="5471" r="4538" b="16715"/>
          <a:stretch/>
        </p:blipFill>
        <p:spPr>
          <a:xfrm>
            <a:off x="3216314" y="1428377"/>
            <a:ext cx="5666282" cy="5336500"/>
          </a:xfrm>
          <a:prstGeom prst="rect">
            <a:avLst/>
          </a:prstGeom>
        </p:spPr>
      </p:pic>
      <p:sp>
        <p:nvSpPr>
          <p:cNvPr id="4" name="Rectangle 3"/>
          <p:cNvSpPr txBox="1">
            <a:spLocks noChangeArrowheads="1"/>
          </p:cNvSpPr>
          <p:nvPr/>
        </p:nvSpPr>
        <p:spPr bwMode="auto">
          <a:xfrm>
            <a:off x="325677" y="1565754"/>
            <a:ext cx="2880986" cy="9394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r>
              <a:rPr lang="en-US" altLang="en-US" sz="3600" kern="0" dirty="0" smtClean="0">
                <a:solidFill>
                  <a:prstClr val="black"/>
                </a:solidFill>
              </a:rPr>
              <a:t>Answer: 40</a:t>
            </a:r>
          </a:p>
        </p:txBody>
      </p:sp>
      <p:sp>
        <p:nvSpPr>
          <p:cNvPr id="8089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How many conformers are there?</a:t>
            </a:r>
          </a:p>
        </p:txBody>
      </p:sp>
      <p:sp>
        <p:nvSpPr>
          <p:cNvPr id="6" name="TextBox 5"/>
          <p:cNvSpPr txBox="1"/>
          <p:nvPr/>
        </p:nvSpPr>
        <p:spPr>
          <a:xfrm>
            <a:off x="211690" y="2705622"/>
            <a:ext cx="4322732" cy="1754326"/>
          </a:xfrm>
          <a:prstGeom prst="rect">
            <a:avLst/>
          </a:prstGeom>
          <a:noFill/>
        </p:spPr>
        <p:txBody>
          <a:bodyPr wrap="square" rtlCol="0">
            <a:spAutoFit/>
          </a:bodyPr>
          <a:lstStyle/>
          <a:p>
            <a:r>
              <a:rPr lang="en-US" sz="3600" dirty="0" err="1">
                <a:solidFill>
                  <a:prstClr val="black"/>
                </a:solidFill>
                <a:latin typeface="Calibri"/>
                <a:cs typeface="Arial" charset="0"/>
              </a:rPr>
              <a:t>R</a:t>
            </a:r>
            <a:r>
              <a:rPr lang="en-US" sz="3600" baseline="-25000" dirty="0" err="1">
                <a:solidFill>
                  <a:prstClr val="black"/>
                </a:solidFill>
                <a:latin typeface="Calibri"/>
                <a:cs typeface="Arial" charset="0"/>
              </a:rPr>
              <a:t>cryst</a:t>
            </a:r>
            <a:r>
              <a:rPr lang="en-US" sz="3600" dirty="0">
                <a:solidFill>
                  <a:prstClr val="black"/>
                </a:solidFill>
                <a:latin typeface="Calibri"/>
                <a:cs typeface="Arial" charset="0"/>
              </a:rPr>
              <a:t> = 0.0506 </a:t>
            </a:r>
          </a:p>
          <a:p>
            <a:r>
              <a:rPr lang="en-US" sz="3600" dirty="0" err="1">
                <a:solidFill>
                  <a:prstClr val="black"/>
                </a:solidFill>
                <a:latin typeface="Calibri"/>
                <a:cs typeface="Arial" charset="0"/>
              </a:rPr>
              <a:t>R</a:t>
            </a:r>
            <a:r>
              <a:rPr lang="en-US" sz="3600" baseline="-25000" dirty="0" err="1">
                <a:solidFill>
                  <a:prstClr val="black"/>
                </a:solidFill>
                <a:latin typeface="Calibri"/>
                <a:cs typeface="Arial" charset="0"/>
              </a:rPr>
              <a:t>free</a:t>
            </a:r>
            <a:r>
              <a:rPr lang="en-US" sz="3600" dirty="0">
                <a:solidFill>
                  <a:prstClr val="black"/>
                </a:solidFill>
                <a:latin typeface="Calibri"/>
                <a:cs typeface="Arial" charset="0"/>
              </a:rPr>
              <a:t>  = 0.0556</a:t>
            </a:r>
          </a:p>
          <a:p>
            <a:r>
              <a:rPr lang="en-US" sz="3600" dirty="0">
                <a:solidFill>
                  <a:prstClr val="black"/>
                </a:solidFill>
                <a:latin typeface="Calibri"/>
                <a:cs typeface="Arial" charset="0"/>
              </a:rPr>
              <a:t>vs </a:t>
            </a:r>
            <a:r>
              <a:rPr lang="en-US" sz="3600" dirty="0" err="1">
                <a:solidFill>
                  <a:prstClr val="black"/>
                </a:solidFill>
                <a:latin typeface="Calibri"/>
                <a:cs typeface="Arial" charset="0"/>
              </a:rPr>
              <a:t>F</a:t>
            </a:r>
            <a:r>
              <a:rPr lang="en-US" sz="3600" baseline="-25000" dirty="0" err="1">
                <a:solidFill>
                  <a:prstClr val="black"/>
                </a:solidFill>
                <a:latin typeface="Calibri"/>
                <a:cs typeface="Arial" charset="0"/>
              </a:rPr>
              <a:t>sim</a:t>
            </a:r>
            <a:endParaRPr lang="en-US" sz="3600" baseline="-25000" dirty="0">
              <a:solidFill>
                <a:prstClr val="black"/>
              </a:solidFill>
              <a:latin typeface="Calibri"/>
              <a:cs typeface="Arial" charset="0"/>
            </a:endParaRPr>
          </a:p>
        </p:txBody>
      </p:sp>
    </p:spTree>
    <p:extLst>
      <p:ext uri="{BB962C8B-B14F-4D97-AF65-F5344CB8AC3E}">
        <p14:creationId xmlns:p14="http://schemas.microsoft.com/office/powerpoint/2010/main" val="379050315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3083682434"/>
              </p:ext>
            </p:extLst>
          </p:nvPr>
        </p:nvGraphicFramePr>
        <p:xfrm>
          <a:off x="266700" y="590550"/>
          <a:ext cx="8877300" cy="5895975"/>
        </p:xfrm>
        <a:graphic>
          <a:graphicData uri="http://schemas.openxmlformats.org/presentationml/2006/ole">
            <mc:AlternateContent xmlns:mc="http://schemas.openxmlformats.org/markup-compatibility/2006">
              <mc:Choice xmlns:v="urn:schemas-microsoft-com:vml" Requires="v">
                <p:oleObj spid="_x0000_s23555" name="Chart" r:id="rId3" imgW="7400969" imgH="4914951" progId="MSGraph.Chart.8">
                  <p:embed followColorScheme="full"/>
                </p:oleObj>
              </mc:Choice>
              <mc:Fallback>
                <p:oleObj name="Chart" r:id="rId3" imgW="7400969" imgH="4914951" progId="MSGraph.Chart.8">
                  <p:embed followColorScheme="full"/>
                  <p:pic>
                    <p:nvPicPr>
                      <p:cNvPr id="0" name=""/>
                      <p:cNvPicPr>
                        <a:picLocks noChangeAspect="1" noChangeArrowheads="1"/>
                      </p:cNvPicPr>
                      <p:nvPr/>
                    </p:nvPicPr>
                    <p:blipFill>
                      <a:blip r:embed="rId4"/>
                      <a:srcRect/>
                      <a:stretch>
                        <a:fillRect/>
                      </a:stretch>
                    </p:blipFill>
                    <p:spPr bwMode="auto">
                      <a:xfrm>
                        <a:off x="266700" y="590550"/>
                        <a:ext cx="8877300" cy="5895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3503497" y="6165433"/>
            <a:ext cx="374173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Resolution cutoff (Å)</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1690533" y="3263090"/>
            <a:ext cx="406072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Correlation Coefficient</a:t>
            </a:r>
            <a:endParaRPr lang="en-US" altLang="en-US" sz="2800" b="1" dirty="0">
              <a:solidFill>
                <a:prstClr val="black"/>
              </a:solidFill>
              <a:latin typeface="Arial" panose="020B0604020202020204" pitchFamily="34" charset="0"/>
            </a:endParaRPr>
          </a:p>
        </p:txBody>
      </p:sp>
      <p:sp>
        <p:nvSpPr>
          <p:cNvPr id="2" name="TextBox 1"/>
          <p:cNvSpPr txBox="1"/>
          <p:nvPr/>
        </p:nvSpPr>
        <p:spPr>
          <a:xfrm>
            <a:off x="1717533" y="0"/>
            <a:ext cx="5708935" cy="707886"/>
          </a:xfrm>
          <a:prstGeom prst="rect">
            <a:avLst/>
          </a:prstGeom>
          <a:noFill/>
        </p:spPr>
        <p:txBody>
          <a:bodyPr wrap="none" rtlCol="0">
            <a:spAutoFit/>
          </a:bodyPr>
          <a:lstStyle/>
          <a:p>
            <a:pPr fontAlgn="auto">
              <a:spcBef>
                <a:spcPts val="0"/>
              </a:spcBef>
              <a:spcAft>
                <a:spcPts val="0"/>
              </a:spcAft>
            </a:pPr>
            <a:r>
              <a:rPr lang="en-US" sz="4000" dirty="0" smtClean="0">
                <a:solidFill>
                  <a:prstClr val="black"/>
                </a:solidFill>
                <a:latin typeface="Arial" panose="020B0604020202020204" pitchFamily="34" charset="0"/>
              </a:rPr>
              <a:t>Optimal resolution cutoff</a:t>
            </a:r>
            <a:endParaRPr lang="en-US" sz="4000" dirty="0">
              <a:solidFill>
                <a:prstClr val="black"/>
              </a:solidFill>
              <a:latin typeface="Arial" panose="020B0604020202020204" pitchFamily="34" charset="0"/>
            </a:endParaRPr>
          </a:p>
        </p:txBody>
      </p:sp>
      <p:sp>
        <p:nvSpPr>
          <p:cNvPr id="4" name="Freeform 3"/>
          <p:cNvSpPr/>
          <p:nvPr/>
        </p:nvSpPr>
        <p:spPr>
          <a:xfrm>
            <a:off x="1460938" y="851338"/>
            <a:ext cx="6369269" cy="3759214"/>
          </a:xfrm>
          <a:custGeom>
            <a:avLst/>
            <a:gdLst>
              <a:gd name="connsiteX0" fmla="*/ 0 w 6369269"/>
              <a:gd name="connsiteY0" fmla="*/ 430924 h 3759214"/>
              <a:gd name="connsiteX1" fmla="*/ 714703 w 6369269"/>
              <a:gd name="connsiteY1" fmla="*/ 1177159 h 3759214"/>
              <a:gd name="connsiteX2" fmla="*/ 1524000 w 6369269"/>
              <a:gd name="connsiteY2" fmla="*/ 1954924 h 3759214"/>
              <a:gd name="connsiteX3" fmla="*/ 2343807 w 6369269"/>
              <a:gd name="connsiteY3" fmla="*/ 2543503 h 3759214"/>
              <a:gd name="connsiteX4" fmla="*/ 3121572 w 6369269"/>
              <a:gd name="connsiteY4" fmla="*/ 3048000 h 3759214"/>
              <a:gd name="connsiteX5" fmla="*/ 3888828 w 6369269"/>
              <a:gd name="connsiteY5" fmla="*/ 3405352 h 3759214"/>
              <a:gd name="connsiteX6" fmla="*/ 4435365 w 6369269"/>
              <a:gd name="connsiteY6" fmla="*/ 3657600 h 3759214"/>
              <a:gd name="connsiteX7" fmla="*/ 4813738 w 6369269"/>
              <a:gd name="connsiteY7" fmla="*/ 3741683 h 3759214"/>
              <a:gd name="connsiteX8" fmla="*/ 5129048 w 6369269"/>
              <a:gd name="connsiteY8" fmla="*/ 3752193 h 3759214"/>
              <a:gd name="connsiteX9" fmla="*/ 5423338 w 6369269"/>
              <a:gd name="connsiteY9" fmla="*/ 3657600 h 3759214"/>
              <a:gd name="connsiteX10" fmla="*/ 5591503 w 6369269"/>
              <a:gd name="connsiteY10" fmla="*/ 3531476 h 3759214"/>
              <a:gd name="connsiteX11" fmla="*/ 5707117 w 6369269"/>
              <a:gd name="connsiteY11" fmla="*/ 3247696 h 3759214"/>
              <a:gd name="connsiteX12" fmla="*/ 5854262 w 6369269"/>
              <a:gd name="connsiteY12" fmla="*/ 2848303 h 3759214"/>
              <a:gd name="connsiteX13" fmla="*/ 6043448 w 6369269"/>
              <a:gd name="connsiteY13" fmla="*/ 2186152 h 3759214"/>
              <a:gd name="connsiteX14" fmla="*/ 6211614 w 6369269"/>
              <a:gd name="connsiteY14" fmla="*/ 1292772 h 3759214"/>
              <a:gd name="connsiteX15" fmla="*/ 6316717 w 6369269"/>
              <a:gd name="connsiteY15" fmla="*/ 546538 h 3759214"/>
              <a:gd name="connsiteX16" fmla="*/ 6369269 w 6369269"/>
              <a:gd name="connsiteY16" fmla="*/ 0 h 37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69269" h="3759214">
                <a:moveTo>
                  <a:pt x="0" y="430924"/>
                </a:moveTo>
                <a:cubicBezTo>
                  <a:pt x="230351" y="677041"/>
                  <a:pt x="460703" y="923159"/>
                  <a:pt x="714703" y="1177159"/>
                </a:cubicBezTo>
                <a:cubicBezTo>
                  <a:pt x="968703" y="1431159"/>
                  <a:pt x="1252483" y="1727200"/>
                  <a:pt x="1524000" y="1954924"/>
                </a:cubicBezTo>
                <a:cubicBezTo>
                  <a:pt x="1795517" y="2182648"/>
                  <a:pt x="2077545" y="2361324"/>
                  <a:pt x="2343807" y="2543503"/>
                </a:cubicBezTo>
                <a:cubicBezTo>
                  <a:pt x="2610069" y="2725682"/>
                  <a:pt x="2864068" y="2904358"/>
                  <a:pt x="3121572" y="3048000"/>
                </a:cubicBezTo>
                <a:cubicBezTo>
                  <a:pt x="3379076" y="3191642"/>
                  <a:pt x="3888828" y="3405352"/>
                  <a:pt x="3888828" y="3405352"/>
                </a:cubicBezTo>
                <a:cubicBezTo>
                  <a:pt x="4107793" y="3506952"/>
                  <a:pt x="4281213" y="3601545"/>
                  <a:pt x="4435365" y="3657600"/>
                </a:cubicBezTo>
                <a:cubicBezTo>
                  <a:pt x="4589517" y="3713655"/>
                  <a:pt x="4698124" y="3725918"/>
                  <a:pt x="4813738" y="3741683"/>
                </a:cubicBezTo>
                <a:cubicBezTo>
                  <a:pt x="4929352" y="3757448"/>
                  <a:pt x="5027448" y="3766207"/>
                  <a:pt x="5129048" y="3752193"/>
                </a:cubicBezTo>
                <a:cubicBezTo>
                  <a:pt x="5230648" y="3738179"/>
                  <a:pt x="5346262" y="3694386"/>
                  <a:pt x="5423338" y="3657600"/>
                </a:cubicBezTo>
                <a:cubicBezTo>
                  <a:pt x="5500414" y="3620814"/>
                  <a:pt x="5544207" y="3599793"/>
                  <a:pt x="5591503" y="3531476"/>
                </a:cubicBezTo>
                <a:cubicBezTo>
                  <a:pt x="5638799" y="3463159"/>
                  <a:pt x="5663324" y="3361558"/>
                  <a:pt x="5707117" y="3247696"/>
                </a:cubicBezTo>
                <a:cubicBezTo>
                  <a:pt x="5750910" y="3133834"/>
                  <a:pt x="5798207" y="3025227"/>
                  <a:pt x="5854262" y="2848303"/>
                </a:cubicBezTo>
                <a:cubicBezTo>
                  <a:pt x="5910317" y="2671379"/>
                  <a:pt x="5983889" y="2445407"/>
                  <a:pt x="6043448" y="2186152"/>
                </a:cubicBezTo>
                <a:cubicBezTo>
                  <a:pt x="6103007" y="1926897"/>
                  <a:pt x="6166069" y="1566041"/>
                  <a:pt x="6211614" y="1292772"/>
                </a:cubicBezTo>
                <a:cubicBezTo>
                  <a:pt x="6257159" y="1019503"/>
                  <a:pt x="6290441" y="762000"/>
                  <a:pt x="6316717" y="546538"/>
                </a:cubicBezTo>
                <a:cubicBezTo>
                  <a:pt x="6342993" y="331076"/>
                  <a:pt x="6356131" y="165538"/>
                  <a:pt x="6369269" y="0"/>
                </a:cubicBez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183815713"/>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922071506"/>
              </p:ext>
            </p:extLst>
          </p:nvPr>
        </p:nvGraphicFramePr>
        <p:xfrm>
          <a:off x="612811" y="588828"/>
          <a:ext cx="8538121" cy="5897941"/>
        </p:xfrm>
        <a:graphic>
          <a:graphicData uri="http://schemas.openxmlformats.org/presentationml/2006/ole">
            <mc:AlternateContent xmlns:mc="http://schemas.openxmlformats.org/markup-compatibility/2006">
              <mc:Choice xmlns:v="urn:schemas-microsoft-com:vml" Requires="v">
                <p:oleObj spid="_x0000_s24579" name="Chart" r:id="rId3" imgW="7115101" imgH="4914951" progId="MSGraph.Chart.8">
                  <p:embed followColorScheme="full"/>
                </p:oleObj>
              </mc:Choice>
              <mc:Fallback>
                <p:oleObj name="Chart" r:id="rId3" imgW="7115101" imgH="4914951" progId="MSGraph.Chart.8">
                  <p:embed followColorScheme="full"/>
                  <p:pic>
                    <p:nvPicPr>
                      <p:cNvPr id="0" name=""/>
                      <p:cNvPicPr>
                        <a:picLocks noChangeAspect="1" noChangeArrowheads="1"/>
                      </p:cNvPicPr>
                      <p:nvPr/>
                    </p:nvPicPr>
                    <p:blipFill>
                      <a:blip r:embed="rId4"/>
                      <a:srcRect/>
                      <a:stretch>
                        <a:fillRect/>
                      </a:stretch>
                    </p:blipFill>
                    <p:spPr bwMode="auto">
                      <a:xfrm>
                        <a:off x="612811" y="588828"/>
                        <a:ext cx="8538121" cy="5897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3503497" y="6165433"/>
            <a:ext cx="374173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Resolution cutoff (Å)</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1434044" y="3263090"/>
            <a:ext cx="373692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Error in map (</a:t>
            </a:r>
            <a:r>
              <a:rPr lang="en-US" altLang="en-US" sz="2800" b="1" dirty="0" err="1" smtClean="0">
                <a:solidFill>
                  <a:prstClr val="black"/>
                </a:solidFill>
                <a:latin typeface="Arial" panose="020B0604020202020204" pitchFamily="34" charset="0"/>
              </a:rPr>
              <a:t>rms</a:t>
            </a:r>
            <a:r>
              <a:rPr lang="en-US" altLang="en-US" sz="2800" b="1" dirty="0" smtClean="0">
                <a:solidFill>
                  <a:prstClr val="black"/>
                </a:solidFill>
                <a:latin typeface="Arial" panose="020B0604020202020204" pitchFamily="34" charset="0"/>
              </a:rPr>
              <a:t> e</a:t>
            </a:r>
            <a:r>
              <a:rPr lang="en-US" altLang="en-US" sz="2800" b="1" baseline="30000" dirty="0" smtClean="0">
                <a:solidFill>
                  <a:prstClr val="black"/>
                </a:solidFill>
                <a:latin typeface="Arial" panose="020B0604020202020204" pitchFamily="34" charset="0"/>
              </a:rPr>
              <a:t>-</a:t>
            </a:r>
            <a:r>
              <a:rPr lang="en-US" altLang="en-US" sz="2800" b="1" dirty="0" smtClean="0">
                <a:solidFill>
                  <a:prstClr val="black"/>
                </a:solidFill>
                <a:latin typeface="Arial" panose="020B0604020202020204" pitchFamily="34" charset="0"/>
              </a:rPr>
              <a:t>)</a:t>
            </a:r>
            <a:endParaRPr lang="en-US" altLang="en-US" sz="2800" b="1" dirty="0">
              <a:solidFill>
                <a:prstClr val="black"/>
              </a:solidFill>
              <a:latin typeface="Arial" panose="020B0604020202020204" pitchFamily="34" charset="0"/>
            </a:endParaRPr>
          </a:p>
        </p:txBody>
      </p:sp>
      <p:sp>
        <p:nvSpPr>
          <p:cNvPr id="2" name="TextBox 1"/>
          <p:cNvSpPr txBox="1"/>
          <p:nvPr/>
        </p:nvSpPr>
        <p:spPr>
          <a:xfrm>
            <a:off x="928914" y="0"/>
            <a:ext cx="5708935" cy="707886"/>
          </a:xfrm>
          <a:prstGeom prst="rect">
            <a:avLst/>
          </a:prstGeom>
          <a:noFill/>
        </p:spPr>
        <p:txBody>
          <a:bodyPr wrap="none" rtlCol="0">
            <a:spAutoFit/>
          </a:bodyPr>
          <a:lstStyle/>
          <a:p>
            <a:pPr fontAlgn="auto">
              <a:spcBef>
                <a:spcPts val="0"/>
              </a:spcBef>
              <a:spcAft>
                <a:spcPts val="0"/>
              </a:spcAft>
            </a:pPr>
            <a:r>
              <a:rPr lang="en-US" sz="4000" dirty="0" smtClean="0">
                <a:solidFill>
                  <a:prstClr val="black"/>
                </a:solidFill>
                <a:latin typeface="Arial" panose="020B0604020202020204" pitchFamily="34" charset="0"/>
              </a:rPr>
              <a:t>Optimal resolution cutoff</a:t>
            </a:r>
            <a:endParaRPr lang="en-US" sz="4000" dirty="0">
              <a:solidFill>
                <a:prstClr val="black"/>
              </a:solidFill>
              <a:latin typeface="Arial" panose="020B0604020202020204" pitchFamily="34" charset="0"/>
            </a:endParaRPr>
          </a:p>
        </p:txBody>
      </p:sp>
    </p:spTree>
    <p:extLst>
      <p:ext uri="{BB962C8B-B14F-4D97-AF65-F5344CB8AC3E}">
        <p14:creationId xmlns:p14="http://schemas.microsoft.com/office/powerpoint/2010/main" val="1418001226"/>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965764068"/>
              </p:ext>
            </p:extLst>
          </p:nvPr>
        </p:nvGraphicFramePr>
        <p:xfrm>
          <a:off x="95250" y="590550"/>
          <a:ext cx="9048750" cy="5972175"/>
        </p:xfrm>
        <a:graphic>
          <a:graphicData uri="http://schemas.openxmlformats.org/presentationml/2006/ole">
            <mc:AlternateContent xmlns:mc="http://schemas.openxmlformats.org/markup-compatibility/2006">
              <mc:Choice xmlns:v="urn:schemas-microsoft-com:vml" Requires="v">
                <p:oleObj spid="_x0000_s25603" name="Chart" r:id="rId3" imgW="7543768" imgH="4972177" progId="MSGraph.Chart.8">
                  <p:embed followColorScheme="full"/>
                </p:oleObj>
              </mc:Choice>
              <mc:Fallback>
                <p:oleObj name="Chart" r:id="rId3" imgW="7543768" imgH="4972177" progId="MSGraph.Chart.8">
                  <p:embed followColorScheme="full"/>
                  <p:pic>
                    <p:nvPicPr>
                      <p:cNvPr id="0" name=""/>
                      <p:cNvPicPr>
                        <a:picLocks noChangeAspect="1" noChangeArrowheads="1"/>
                      </p:cNvPicPr>
                      <p:nvPr/>
                    </p:nvPicPr>
                    <p:blipFill>
                      <a:blip r:embed="rId4"/>
                      <a:srcRect/>
                      <a:stretch>
                        <a:fillRect/>
                      </a:stretch>
                    </p:blipFill>
                    <p:spPr bwMode="auto">
                      <a:xfrm>
                        <a:off x="95250" y="590550"/>
                        <a:ext cx="9048750" cy="5972175"/>
                      </a:xfrm>
                      <a:prstGeom prst="rect">
                        <a:avLst/>
                      </a:prstGeom>
                      <a:noFill/>
                      <a:ln>
                        <a:noFill/>
                      </a:ln>
                      <a:effectLst/>
                      <a:extLst/>
                    </p:spPr>
                  </p:pic>
                </p:oleObj>
              </mc:Fallback>
            </mc:AlternateContent>
          </a:graphicData>
        </a:graphic>
      </p:graphicFrame>
      <p:sp>
        <p:nvSpPr>
          <p:cNvPr id="71685" name="Text Box 5"/>
          <p:cNvSpPr txBox="1">
            <a:spLocks noChangeArrowheads="1"/>
          </p:cNvSpPr>
          <p:nvPr/>
        </p:nvSpPr>
        <p:spPr bwMode="auto">
          <a:xfrm rot="-5400000">
            <a:off x="-949677" y="2989821"/>
            <a:ext cx="264206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log( intensity )</a:t>
            </a:r>
            <a:endParaRPr lang="en-US" altLang="en-US" sz="2800" b="1" dirty="0">
              <a:solidFill>
                <a:prstClr val="black"/>
              </a:solidFill>
              <a:latin typeface="Arial" panose="020B0604020202020204" pitchFamily="34" charset="0"/>
            </a:endParaRPr>
          </a:p>
        </p:txBody>
      </p:sp>
      <p:sp>
        <p:nvSpPr>
          <p:cNvPr id="2" name="TextBox 1"/>
          <p:cNvSpPr txBox="1"/>
          <p:nvPr/>
        </p:nvSpPr>
        <p:spPr>
          <a:xfrm>
            <a:off x="3197265" y="0"/>
            <a:ext cx="2749471" cy="707886"/>
          </a:xfrm>
          <a:prstGeom prst="rect">
            <a:avLst/>
          </a:prstGeom>
          <a:noFill/>
        </p:spPr>
        <p:txBody>
          <a:bodyPr wrap="none" rtlCol="0">
            <a:spAutoFit/>
          </a:bodyPr>
          <a:lstStyle/>
          <a:p>
            <a:pPr fontAlgn="auto">
              <a:spcBef>
                <a:spcPts val="0"/>
              </a:spcBef>
              <a:spcAft>
                <a:spcPts val="0"/>
              </a:spcAft>
            </a:pPr>
            <a:r>
              <a:rPr lang="en-US" sz="4000" dirty="0" smtClean="0">
                <a:solidFill>
                  <a:prstClr val="black"/>
                </a:solidFill>
                <a:latin typeface="Arial" panose="020B0604020202020204" pitchFamily="34" charset="0"/>
              </a:rPr>
              <a:t>Wilson Plot</a:t>
            </a:r>
            <a:endParaRPr lang="en-US" sz="4000" dirty="0">
              <a:solidFill>
                <a:prstClr val="black"/>
              </a:solidFill>
              <a:latin typeface="Arial" panose="020B0604020202020204" pitchFamily="34" charset="0"/>
            </a:endParaRPr>
          </a:p>
        </p:txBody>
      </p:sp>
      <p:sp>
        <p:nvSpPr>
          <p:cNvPr id="7" name="Text Box 6"/>
          <p:cNvSpPr txBox="1">
            <a:spLocks noChangeArrowheads="1"/>
          </p:cNvSpPr>
          <p:nvPr/>
        </p:nvSpPr>
        <p:spPr bwMode="auto">
          <a:xfrm>
            <a:off x="1072056" y="5724476"/>
            <a:ext cx="7935310" cy="12618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dirty="0">
                <a:solidFill>
                  <a:srgbClr val="000000"/>
                </a:solidFill>
              </a:rPr>
              <a:t> </a:t>
            </a:r>
            <a:r>
              <a:rPr lang="en-US" altLang="en-US" sz="2000" b="1" dirty="0" smtClean="0">
                <a:solidFill>
                  <a:srgbClr val="000000"/>
                </a:solidFill>
              </a:rPr>
              <a:t>        2.2     1.6      1.3      1.1     1.0      0.9    0.85     0.8    0.75     0.7</a:t>
            </a:r>
            <a:endParaRPr lang="en-US" altLang="en-US" sz="2000" b="1" dirty="0">
              <a:solidFill>
                <a:srgbClr val="000000"/>
              </a:solidFill>
            </a:endParaRPr>
          </a:p>
          <a:p>
            <a:pPr eaLnBrk="1" hangingPunct="1">
              <a:lnSpc>
                <a:spcPct val="140000"/>
              </a:lnSpc>
              <a:spcBef>
                <a:spcPct val="0"/>
              </a:spcBef>
              <a:buFontTx/>
              <a:buNone/>
            </a:pPr>
            <a:r>
              <a:rPr lang="en-US" altLang="en-US" sz="2000" b="1" dirty="0">
                <a:solidFill>
                  <a:srgbClr val="000000"/>
                </a:solidFill>
              </a:rPr>
              <a:t>			resolution (Å)</a:t>
            </a:r>
          </a:p>
          <a:p>
            <a:pPr eaLnBrk="1" hangingPunct="1">
              <a:lnSpc>
                <a:spcPct val="140000"/>
              </a:lnSpc>
              <a:spcBef>
                <a:spcPct val="0"/>
              </a:spcBef>
              <a:buFontTx/>
              <a:buNone/>
            </a:pPr>
            <a:endParaRPr lang="en-US" altLang="en-US" sz="2000" b="1" dirty="0">
              <a:solidFill>
                <a:srgbClr val="000000"/>
              </a:solidFill>
            </a:endParaRPr>
          </a:p>
        </p:txBody>
      </p:sp>
      <p:sp>
        <p:nvSpPr>
          <p:cNvPr id="3" name="TextBox 2"/>
          <p:cNvSpPr txBox="1"/>
          <p:nvPr/>
        </p:nvSpPr>
        <p:spPr>
          <a:xfrm rot="5400000">
            <a:off x="1077666" y="5702239"/>
            <a:ext cx="301686" cy="400110"/>
          </a:xfrm>
          <a:prstGeom prst="rect">
            <a:avLst/>
          </a:prstGeom>
          <a:noFill/>
        </p:spPr>
        <p:txBody>
          <a:bodyPr wrap="none" rtlCol="0">
            <a:spAutoFit/>
          </a:bodyPr>
          <a:lstStyle/>
          <a:p>
            <a:r>
              <a:rPr lang="en-US" sz="2000" b="1" dirty="0" smtClean="0">
                <a:solidFill>
                  <a:prstClr val="black"/>
                </a:solidFill>
                <a:latin typeface="Arial Narrow" panose="020B0606020202030204" pitchFamily="34" charset="0"/>
              </a:rPr>
              <a:t>8</a:t>
            </a:r>
            <a:endParaRPr lang="en-US" sz="2000" b="1" dirty="0">
              <a:solidFill>
                <a:prstClr val="black"/>
              </a:solidFill>
              <a:latin typeface="Arial Narrow" panose="020B0606020202030204" pitchFamily="34" charset="0"/>
            </a:endParaRPr>
          </a:p>
        </p:txBody>
      </p:sp>
      <p:sp>
        <p:nvSpPr>
          <p:cNvPr id="9" name="TextBox 8"/>
          <p:cNvSpPr txBox="1"/>
          <p:nvPr/>
        </p:nvSpPr>
        <p:spPr>
          <a:xfrm>
            <a:off x="7940224" y="967330"/>
            <a:ext cx="301686" cy="400110"/>
          </a:xfrm>
          <a:prstGeom prst="rect">
            <a:avLst/>
          </a:prstGeom>
          <a:noFill/>
        </p:spPr>
        <p:txBody>
          <a:bodyPr wrap="none" rtlCol="0">
            <a:spAutoFit/>
          </a:bodyPr>
          <a:lstStyle/>
          <a:p>
            <a:r>
              <a:rPr lang="en-US" sz="2000" b="1" dirty="0" smtClean="0">
                <a:solidFill>
                  <a:prstClr val="black"/>
                </a:solidFill>
                <a:latin typeface="Arial Narrow" panose="020B0606020202030204" pitchFamily="34" charset="0"/>
              </a:rPr>
              <a:t>2</a:t>
            </a:r>
            <a:endParaRPr lang="en-US" sz="2000" b="1"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3050127073"/>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Optimum resolution cutoff is: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2590800"/>
            <a:ext cx="8229600" cy="3535363"/>
          </a:xfrm>
        </p:spPr>
        <p:txBody>
          <a:bodyPr>
            <a:normAutofit/>
          </a:bodyPr>
          <a:lstStyle/>
          <a:p>
            <a:pPr marL="0" indent="0" algn="ctr">
              <a:buNone/>
            </a:pPr>
            <a:r>
              <a:rPr lang="en-US" sz="13800" dirty="0" smtClean="0">
                <a:latin typeface="Arial" panose="020B0604020202020204" pitchFamily="34" charset="0"/>
                <a:cs typeface="Arial" panose="020B0604020202020204" pitchFamily="34" charset="0"/>
              </a:rPr>
              <a:t>0.0 Å</a:t>
            </a:r>
            <a:endParaRPr lang="en-US" sz="13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178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4572" t="-3593" r="20538" b="22281"/>
          <a:stretch/>
        </p:blipFill>
        <p:spPr>
          <a:xfrm>
            <a:off x="2572355" y="636955"/>
            <a:ext cx="6220917" cy="6095784"/>
          </a:xfrm>
          <a:prstGeom prst="rect">
            <a:avLst/>
          </a:prstGeom>
        </p:spPr>
      </p:pic>
      <p:sp>
        <p:nvSpPr>
          <p:cNvPr id="8089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How many conformers are there?</a:t>
            </a:r>
          </a:p>
        </p:txBody>
      </p:sp>
      <p:sp>
        <p:nvSpPr>
          <p:cNvPr id="8" name="Rectangle 3"/>
          <p:cNvSpPr txBox="1">
            <a:spLocks noChangeArrowheads="1"/>
          </p:cNvSpPr>
          <p:nvPr/>
        </p:nvSpPr>
        <p:spPr bwMode="auto">
          <a:xfrm>
            <a:off x="325677" y="1565754"/>
            <a:ext cx="2880986" cy="9394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r>
              <a:rPr lang="en-US" altLang="en-US" sz="3600" kern="0" dirty="0" smtClean="0">
                <a:solidFill>
                  <a:prstClr val="black"/>
                </a:solidFill>
              </a:rPr>
              <a:t>Answer: 8</a:t>
            </a:r>
          </a:p>
        </p:txBody>
      </p:sp>
      <p:sp>
        <p:nvSpPr>
          <p:cNvPr id="9" name="TextBox 8"/>
          <p:cNvSpPr txBox="1"/>
          <p:nvPr/>
        </p:nvSpPr>
        <p:spPr>
          <a:xfrm>
            <a:off x="211690" y="2705622"/>
            <a:ext cx="4322732" cy="1754326"/>
          </a:xfrm>
          <a:prstGeom prst="rect">
            <a:avLst/>
          </a:prstGeom>
          <a:noFill/>
        </p:spPr>
        <p:txBody>
          <a:bodyPr wrap="square" rtlCol="0">
            <a:spAutoFit/>
          </a:bodyPr>
          <a:lstStyle/>
          <a:p>
            <a:r>
              <a:rPr lang="en-US" sz="3600" dirty="0" err="1">
                <a:solidFill>
                  <a:prstClr val="black"/>
                </a:solidFill>
                <a:latin typeface="Calibri"/>
                <a:cs typeface="Arial" charset="0"/>
              </a:rPr>
              <a:t>R</a:t>
            </a:r>
            <a:r>
              <a:rPr lang="en-US" sz="3600" baseline="-25000" dirty="0" err="1">
                <a:solidFill>
                  <a:prstClr val="black"/>
                </a:solidFill>
                <a:latin typeface="Calibri"/>
                <a:cs typeface="Arial" charset="0"/>
              </a:rPr>
              <a:t>cryst</a:t>
            </a:r>
            <a:r>
              <a:rPr lang="en-US" sz="3600" dirty="0">
                <a:solidFill>
                  <a:prstClr val="black"/>
                </a:solidFill>
                <a:latin typeface="Calibri"/>
                <a:cs typeface="Arial" charset="0"/>
              </a:rPr>
              <a:t> = 0.0297</a:t>
            </a:r>
          </a:p>
          <a:p>
            <a:r>
              <a:rPr lang="en-US" sz="3600" dirty="0" err="1">
                <a:solidFill>
                  <a:prstClr val="black"/>
                </a:solidFill>
                <a:latin typeface="Calibri"/>
                <a:cs typeface="Arial" charset="0"/>
              </a:rPr>
              <a:t>R</a:t>
            </a:r>
            <a:r>
              <a:rPr lang="en-US" sz="3600" baseline="-25000" dirty="0" err="1">
                <a:solidFill>
                  <a:prstClr val="black"/>
                </a:solidFill>
                <a:latin typeface="Calibri"/>
                <a:cs typeface="Arial" charset="0"/>
              </a:rPr>
              <a:t>free</a:t>
            </a:r>
            <a:r>
              <a:rPr lang="en-US" sz="3600" dirty="0">
                <a:solidFill>
                  <a:prstClr val="black"/>
                </a:solidFill>
                <a:latin typeface="Calibri"/>
                <a:cs typeface="Arial" charset="0"/>
              </a:rPr>
              <a:t>  = 0.0293</a:t>
            </a:r>
          </a:p>
          <a:p>
            <a:r>
              <a:rPr lang="en-US" sz="3600" dirty="0">
                <a:solidFill>
                  <a:prstClr val="black"/>
                </a:solidFill>
                <a:latin typeface="Calibri"/>
                <a:cs typeface="Arial" charset="0"/>
              </a:rPr>
              <a:t>vs </a:t>
            </a:r>
            <a:r>
              <a:rPr lang="en-US" sz="3600" dirty="0" err="1">
                <a:solidFill>
                  <a:prstClr val="black"/>
                </a:solidFill>
                <a:latin typeface="Calibri"/>
                <a:cs typeface="Arial" charset="0"/>
              </a:rPr>
              <a:t>F</a:t>
            </a:r>
            <a:r>
              <a:rPr lang="en-US" sz="3600" baseline="-25000" dirty="0" err="1">
                <a:solidFill>
                  <a:prstClr val="black"/>
                </a:solidFill>
                <a:latin typeface="Calibri"/>
                <a:cs typeface="Arial" charset="0"/>
              </a:rPr>
              <a:t>sim</a:t>
            </a:r>
            <a:endParaRPr lang="en-US" sz="3600" baseline="-25000" dirty="0">
              <a:solidFill>
                <a:prstClr val="black"/>
              </a:solidFill>
              <a:latin typeface="Calibri"/>
              <a:cs typeface="Arial" charset="0"/>
            </a:endParaRPr>
          </a:p>
        </p:txBody>
      </p:sp>
    </p:spTree>
    <p:extLst>
      <p:ext uri="{BB962C8B-B14F-4D97-AF65-F5344CB8AC3E}">
        <p14:creationId xmlns:p14="http://schemas.microsoft.com/office/powerpoint/2010/main" val="39616208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Extract dihedrals from MD run</a:t>
            </a:r>
            <a:endParaRPr lang="en-US" dirty="0"/>
          </a:p>
        </p:txBody>
      </p:sp>
      <p:sp>
        <p:nvSpPr>
          <p:cNvPr id="4" name="Rectangle 3"/>
          <p:cNvSpPr/>
          <p:nvPr/>
        </p:nvSpPr>
        <p:spPr>
          <a:xfrm>
            <a:off x="1" y="1413012"/>
            <a:ext cx="9471546" cy="6186309"/>
          </a:xfrm>
          <a:prstGeom prst="rect">
            <a:avLst/>
          </a:prstGeom>
        </p:spPr>
        <p:txBody>
          <a:bodyPr wrap="square">
            <a:spAutoFit/>
          </a:bodyPr>
          <a:lstStyle/>
          <a:p>
            <a:r>
              <a:rPr lang="it-IT" b="1" dirty="0">
                <a:latin typeface="Courier New" panose="02070309020205020404" pitchFamily="49" charset="0"/>
                <a:cs typeface="Courier New" panose="02070309020205020404" pitchFamily="49" charset="0"/>
              </a:rPr>
              <a:t> </a:t>
            </a:r>
            <a:r>
              <a:rPr lang="it-IT" b="1" dirty="0" smtClean="0">
                <a:latin typeface="Courier New" panose="02070309020205020404" pitchFamily="49" charset="0"/>
                <a:cs typeface="Courier New" panose="02070309020205020404" pitchFamily="49" charset="0"/>
              </a:rPr>
              <a:t>           phi     psi    omega   chi1    chi2    chi3    chi4</a:t>
            </a:r>
          </a:p>
          <a:p>
            <a:r>
              <a:rPr lang="it-IT" b="1" dirty="0" smtClean="0">
                <a:latin typeface="Courier New" panose="02070309020205020404" pitchFamily="49" charset="0"/>
                <a:cs typeface="Courier New" panose="02070309020205020404" pitchFamily="49" charset="0"/>
              </a:rPr>
              <a:t>1 VAL  2       -  143.29  179.88  169.10                        </a:t>
            </a:r>
          </a:p>
          <a:p>
            <a:r>
              <a:rPr lang="it-IT" b="1" dirty="0" smtClean="0">
                <a:latin typeface="Courier New" panose="02070309020205020404" pitchFamily="49" charset="0"/>
                <a:cs typeface="Courier New" panose="02070309020205020404" pitchFamily="49" charset="0"/>
              </a:rPr>
              <a:t>1 ASN  3 -135.76  155.12  166.82  -97.96 -106.16                </a:t>
            </a:r>
          </a:p>
          <a:p>
            <a:r>
              <a:rPr lang="it-IT" b="1" dirty="0" smtClean="0">
                <a:latin typeface="Courier New" panose="02070309020205020404" pitchFamily="49" charset="0"/>
                <a:cs typeface="Courier New" panose="02070309020205020404" pitchFamily="49" charset="0"/>
              </a:rPr>
              <a:t>1 PRO  4  -63.33  147.75 -160.78                                </a:t>
            </a:r>
          </a:p>
          <a:p>
            <a:r>
              <a:rPr lang="it-IT" b="1" dirty="0" smtClean="0">
                <a:latin typeface="Courier New" panose="02070309020205020404" pitchFamily="49" charset="0"/>
                <a:cs typeface="Courier New" panose="02070309020205020404" pitchFamily="49" charset="0"/>
              </a:rPr>
              <a:t>1 THR  5 -144.48  142.12 -156.19 -175.99                        </a:t>
            </a:r>
          </a:p>
          <a:p>
            <a:r>
              <a:rPr lang="it-IT" b="1" dirty="0" smtClean="0">
                <a:latin typeface="Courier New" panose="02070309020205020404" pitchFamily="49" charset="0"/>
                <a:cs typeface="Courier New" panose="02070309020205020404" pitchFamily="49" charset="0"/>
              </a:rPr>
              <a:t>1 VAL  6 -145.54  156.12  179.20  161.99                        </a:t>
            </a:r>
          </a:p>
          <a:p>
            <a:r>
              <a:rPr lang="it-IT" b="1" dirty="0" smtClean="0">
                <a:latin typeface="Courier New" panose="02070309020205020404" pitchFamily="49" charset="0"/>
                <a:cs typeface="Courier New" panose="02070309020205020404" pitchFamily="49" charset="0"/>
              </a:rPr>
              <a:t>1 PHE  7 -138.16  153.89  161.23   68.20  178.28                </a:t>
            </a:r>
          </a:p>
          <a:p>
            <a:r>
              <a:rPr lang="it-IT" b="1" dirty="0" smtClean="0">
                <a:latin typeface="Courier New" panose="02070309020205020404" pitchFamily="49" charset="0"/>
                <a:cs typeface="Courier New" panose="02070309020205020404" pitchFamily="49" charset="0"/>
              </a:rPr>
              <a:t>1 PHE  8 -123.42  133.50  157.48  -63.54  -22.62                </a:t>
            </a:r>
          </a:p>
          <a:p>
            <a:r>
              <a:rPr lang="it-IT" b="1" dirty="0" smtClean="0">
                <a:latin typeface="Courier New" panose="02070309020205020404" pitchFamily="49" charset="0"/>
                <a:cs typeface="Courier New" panose="02070309020205020404" pitchFamily="49" charset="0"/>
              </a:rPr>
              <a:t>1 ASP  9 -100.56  142.02 -161.91  -82.27  -30.26                </a:t>
            </a:r>
          </a:p>
          <a:p>
            <a:r>
              <a:rPr lang="it-IT" b="1" dirty="0" smtClean="0">
                <a:latin typeface="Courier New" panose="02070309020205020404" pitchFamily="49" charset="0"/>
                <a:cs typeface="Courier New" panose="02070309020205020404" pitchFamily="49" charset="0"/>
              </a:rPr>
              <a:t>1 ILE 10 -110.11  144.78  161.43  179.25  -61.33                </a:t>
            </a:r>
          </a:p>
          <a:p>
            <a:r>
              <a:rPr lang="it-IT" b="1" dirty="0" smtClean="0">
                <a:latin typeface="Courier New" panose="02070309020205020404" pitchFamily="49" charset="0"/>
                <a:cs typeface="Courier New" panose="02070309020205020404" pitchFamily="49" charset="0"/>
              </a:rPr>
              <a:t>1 ALA 11 -124.89  153.28  170.06                                </a:t>
            </a:r>
          </a:p>
          <a:p>
            <a:r>
              <a:rPr lang="it-IT" b="1" dirty="0" smtClean="0">
                <a:latin typeface="Courier New" panose="02070309020205020404" pitchFamily="49" charset="0"/>
                <a:cs typeface="Courier New" panose="02070309020205020404" pitchFamily="49" charset="0"/>
              </a:rPr>
              <a:t>1 VAL 12 -117.88  103.10  178.28   60.00                        </a:t>
            </a:r>
          </a:p>
          <a:p>
            <a:r>
              <a:rPr lang="it-IT" b="1" dirty="0" smtClean="0">
                <a:latin typeface="Courier New" panose="02070309020205020404" pitchFamily="49" charset="0"/>
                <a:cs typeface="Courier New" panose="02070309020205020404" pitchFamily="49" charset="0"/>
              </a:rPr>
              <a:t>1 ASP 13   52.67   33.29 -177.17 -156.24  -13.48                </a:t>
            </a:r>
          </a:p>
          <a:p>
            <a:r>
              <a:rPr lang="it-IT" b="1" dirty="0" smtClean="0">
                <a:latin typeface="Courier New" panose="02070309020205020404" pitchFamily="49" charset="0"/>
                <a:cs typeface="Courier New" panose="02070309020205020404" pitchFamily="49" charset="0"/>
              </a:rPr>
              <a:t>1 GLY 14   88.50    0.85  162.69                                </a:t>
            </a:r>
          </a:p>
          <a:p>
            <a:r>
              <a:rPr lang="it-IT" b="1" dirty="0" smtClean="0">
                <a:latin typeface="Courier New" panose="02070309020205020404" pitchFamily="49" charset="0"/>
                <a:cs typeface="Courier New" panose="02070309020205020404" pitchFamily="49" charset="0"/>
              </a:rPr>
              <a:t>1 GLU 15  -90.39  142.19  171.32  -55.56  -36.87 -133.12        </a:t>
            </a:r>
          </a:p>
          <a:p>
            <a:r>
              <a:rPr lang="it-IT" b="1" dirty="0" smtClean="0">
                <a:latin typeface="Courier New" panose="02070309020205020404" pitchFamily="49" charset="0"/>
                <a:cs typeface="Courier New" panose="02070309020205020404" pitchFamily="49" charset="0"/>
              </a:rPr>
              <a:t>1 PRO 16  -68.85  150.14  168.40                                </a:t>
            </a:r>
          </a:p>
          <a:p>
            <a:r>
              <a:rPr lang="it-IT" b="1" dirty="0" smtClean="0">
                <a:latin typeface="Courier New" panose="02070309020205020404" pitchFamily="49" charset="0"/>
                <a:cs typeface="Courier New" panose="02070309020205020404" pitchFamily="49" charset="0"/>
              </a:rPr>
              <a:t>1 LEU 17 -118.52   -9.73 -175.24  -52.63  163.93                </a:t>
            </a:r>
          </a:p>
          <a:p>
            <a:r>
              <a:rPr lang="it-IT" b="1" dirty="0" smtClean="0">
                <a:latin typeface="Courier New" panose="02070309020205020404" pitchFamily="49" charset="0"/>
                <a:cs typeface="Courier New" panose="02070309020205020404" pitchFamily="49" charset="0"/>
              </a:rPr>
              <a:t>1 GLY 18  102.79  179.85  178.57                                </a:t>
            </a:r>
          </a:p>
          <a:p>
            <a:r>
              <a:rPr lang="it-IT" b="1" dirty="0" smtClean="0">
                <a:latin typeface="Courier New" panose="02070309020205020404" pitchFamily="49" charset="0"/>
                <a:cs typeface="Courier New" panose="02070309020205020404" pitchFamily="49" charset="0"/>
              </a:rPr>
              <a:t>1 ARG 19  -72.34  142.26  159.44 -174.27  148.16  -59.37 -164.09</a:t>
            </a:r>
          </a:p>
          <a:p>
            <a:r>
              <a:rPr lang="it-IT" b="1" dirty="0" smtClean="0">
                <a:latin typeface="Courier New" panose="02070309020205020404" pitchFamily="49" charset="0"/>
                <a:cs typeface="Courier New" panose="02070309020205020404" pitchFamily="49" charset="0"/>
              </a:rPr>
              <a:t>1 VAL 20 -121.74  142.40 -175.51 -177.82                        </a:t>
            </a:r>
          </a:p>
          <a:p>
            <a:r>
              <a:rPr lang="it-IT" b="1" dirty="0" smtClean="0">
                <a:latin typeface="Courier New" panose="02070309020205020404" pitchFamily="49" charset="0"/>
                <a:cs typeface="Courier New" panose="02070309020205020404" pitchFamily="49" charset="0"/>
              </a:rPr>
              <a:t>1 SER 21 -138.43  153.35 -154.50 -178.51                        </a:t>
            </a:r>
          </a:p>
          <a:p>
            <a:r>
              <a:rPr lang="it-IT" b="1" dirty="0" smtClean="0">
                <a:latin typeface="Courier New" panose="02070309020205020404" pitchFamily="49" charset="0"/>
                <a:cs typeface="Courier New" panose="02070309020205020404" pitchFamily="49" charset="0"/>
              </a:rPr>
              <a:t>1 PHE 22 -144.88  118.97  164.03  -45.98 -162.78                </a:t>
            </a:r>
            <a:endParaRPr lang="it-IT"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2281934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Extract dihedrals from MD run</a:t>
            </a:r>
            <a:endParaRPr lang="en-US" dirty="0"/>
          </a:p>
        </p:txBody>
      </p:sp>
      <p:sp>
        <p:nvSpPr>
          <p:cNvPr id="4" name="Rectangle 3"/>
          <p:cNvSpPr/>
          <p:nvPr/>
        </p:nvSpPr>
        <p:spPr>
          <a:xfrm>
            <a:off x="1" y="1413012"/>
            <a:ext cx="9471546" cy="6186309"/>
          </a:xfrm>
          <a:prstGeom prst="rect">
            <a:avLst/>
          </a:prstGeom>
        </p:spPr>
        <p:txBody>
          <a:bodyPr wrap="square">
            <a:spAutoFit/>
          </a:bodyPr>
          <a:lstStyle/>
          <a:p>
            <a:r>
              <a:rPr lang="it-IT" b="1" dirty="0">
                <a:latin typeface="Courier New" panose="02070309020205020404" pitchFamily="49" charset="0"/>
                <a:cs typeface="Courier New" panose="02070309020205020404" pitchFamily="49" charset="0"/>
              </a:rPr>
              <a:t> </a:t>
            </a:r>
            <a:r>
              <a:rPr lang="it-IT" b="1" dirty="0" smtClean="0">
                <a:latin typeface="Courier New" panose="02070309020205020404" pitchFamily="49" charset="0"/>
                <a:cs typeface="Courier New" panose="02070309020205020404" pitchFamily="49" charset="0"/>
              </a:rPr>
              <a:t>           phi     psi    omega   chi1    chi2    chi3    chi4</a:t>
            </a:r>
          </a:p>
          <a:p>
            <a:r>
              <a:rPr lang="it-IT" b="1" dirty="0">
                <a:latin typeface="Courier New" panose="02070309020205020404" pitchFamily="49" charset="0"/>
                <a:cs typeface="Courier New" panose="02070309020205020404" pitchFamily="49" charset="0"/>
              </a:rPr>
              <a:t>2 VAL  2       -  120.06 -178.91  177.11                        </a:t>
            </a:r>
          </a:p>
          <a:p>
            <a:r>
              <a:rPr lang="it-IT" b="1" dirty="0">
                <a:latin typeface="Courier New" panose="02070309020205020404" pitchFamily="49" charset="0"/>
                <a:cs typeface="Courier New" panose="02070309020205020404" pitchFamily="49" charset="0"/>
              </a:rPr>
              <a:t>2 ASN  3  -62.79  167.20  166.33  -74.03  -36.22                </a:t>
            </a:r>
          </a:p>
          <a:p>
            <a:r>
              <a:rPr lang="it-IT" b="1" dirty="0">
                <a:latin typeface="Courier New" panose="02070309020205020404" pitchFamily="49" charset="0"/>
                <a:cs typeface="Courier New" panose="02070309020205020404" pitchFamily="49" charset="0"/>
              </a:rPr>
              <a:t>2 PRO  4  -71.10  148.90  174.80                                </a:t>
            </a:r>
          </a:p>
          <a:p>
            <a:r>
              <a:rPr lang="it-IT" b="1" dirty="0">
                <a:latin typeface="Courier New" panose="02070309020205020404" pitchFamily="49" charset="0"/>
                <a:cs typeface="Courier New" panose="02070309020205020404" pitchFamily="49" charset="0"/>
              </a:rPr>
              <a:t>2 THR  5 -136.30  139.18 -175.56 -173.74                        </a:t>
            </a:r>
          </a:p>
          <a:p>
            <a:r>
              <a:rPr lang="it-IT" b="1" dirty="0">
                <a:latin typeface="Courier New" panose="02070309020205020404" pitchFamily="49" charset="0"/>
                <a:cs typeface="Courier New" panose="02070309020205020404" pitchFamily="49" charset="0"/>
              </a:rPr>
              <a:t>2 VAL  6 -112.49  155.07  162.85  161.01                        </a:t>
            </a:r>
          </a:p>
          <a:p>
            <a:r>
              <a:rPr lang="it-IT" b="1" dirty="0">
                <a:latin typeface="Courier New" panose="02070309020205020404" pitchFamily="49" charset="0"/>
                <a:cs typeface="Courier New" panose="02070309020205020404" pitchFamily="49" charset="0"/>
              </a:rPr>
              <a:t>2 PHE  7 -121.81  153.35  167.79   74.02 -177.54                </a:t>
            </a:r>
          </a:p>
          <a:p>
            <a:r>
              <a:rPr lang="it-IT" b="1" dirty="0">
                <a:latin typeface="Courier New" panose="02070309020205020404" pitchFamily="49" charset="0"/>
                <a:cs typeface="Courier New" panose="02070309020205020404" pitchFamily="49" charset="0"/>
              </a:rPr>
              <a:t>2 PHE  8 -131.69  141.64  164.88  -61.98  -32.74                </a:t>
            </a:r>
          </a:p>
          <a:p>
            <a:r>
              <a:rPr lang="it-IT" b="1" dirty="0">
                <a:latin typeface="Courier New" panose="02070309020205020404" pitchFamily="49" charset="0"/>
                <a:cs typeface="Courier New" panose="02070309020205020404" pitchFamily="49" charset="0"/>
              </a:rPr>
              <a:t>2 ASP  9  -95.78  103.80  179.18  -75.05  -67.62                </a:t>
            </a:r>
          </a:p>
          <a:p>
            <a:r>
              <a:rPr lang="it-IT" b="1" dirty="0">
                <a:latin typeface="Courier New" panose="02070309020205020404" pitchFamily="49" charset="0"/>
                <a:cs typeface="Courier New" panose="02070309020205020404" pitchFamily="49" charset="0"/>
              </a:rPr>
              <a:t>2 ILE 10  -76.05  151.02 -174.50 -177.12  -54.37                </a:t>
            </a:r>
          </a:p>
          <a:p>
            <a:r>
              <a:rPr lang="it-IT" b="1" dirty="0">
                <a:latin typeface="Courier New" panose="02070309020205020404" pitchFamily="49" charset="0"/>
                <a:cs typeface="Courier New" panose="02070309020205020404" pitchFamily="49" charset="0"/>
              </a:rPr>
              <a:t>2 ALA 11 -152.12  166.48 -169.90                                </a:t>
            </a:r>
          </a:p>
          <a:p>
            <a:r>
              <a:rPr lang="it-IT" b="1" dirty="0">
                <a:latin typeface="Courier New" panose="02070309020205020404" pitchFamily="49" charset="0"/>
                <a:cs typeface="Courier New" panose="02070309020205020404" pitchFamily="49" charset="0"/>
              </a:rPr>
              <a:t>2 VAL 12 -150.54  121.59 -164.84   79.08                        </a:t>
            </a:r>
          </a:p>
          <a:p>
            <a:r>
              <a:rPr lang="it-IT" b="1" dirty="0">
                <a:latin typeface="Courier New" panose="02070309020205020404" pitchFamily="49" charset="0"/>
                <a:cs typeface="Courier New" panose="02070309020205020404" pitchFamily="49" charset="0"/>
              </a:rPr>
              <a:t>2 ASP 13   42.91   34.28  178.03 -169.99   40.22                </a:t>
            </a:r>
          </a:p>
          <a:p>
            <a:r>
              <a:rPr lang="it-IT" b="1" dirty="0">
                <a:latin typeface="Courier New" panose="02070309020205020404" pitchFamily="49" charset="0"/>
                <a:cs typeface="Courier New" panose="02070309020205020404" pitchFamily="49" charset="0"/>
              </a:rPr>
              <a:t>2 GLY 14   97.48  -20.91 -176.08                                </a:t>
            </a:r>
          </a:p>
          <a:p>
            <a:r>
              <a:rPr lang="it-IT" b="1" dirty="0">
                <a:latin typeface="Courier New" panose="02070309020205020404" pitchFamily="49" charset="0"/>
                <a:cs typeface="Courier New" panose="02070309020205020404" pitchFamily="49" charset="0"/>
              </a:rPr>
              <a:t>2 GLU 15  -87.49  143.97 -174.23  -44.86  -63.40 -158.92        </a:t>
            </a:r>
          </a:p>
          <a:p>
            <a:r>
              <a:rPr lang="it-IT" b="1" dirty="0">
                <a:latin typeface="Courier New" panose="02070309020205020404" pitchFamily="49" charset="0"/>
                <a:cs typeface="Courier New" panose="02070309020205020404" pitchFamily="49" charset="0"/>
              </a:rPr>
              <a:t>2 PRO 16  -70.67  132.96 -172.74                                </a:t>
            </a:r>
          </a:p>
          <a:p>
            <a:r>
              <a:rPr lang="it-IT" b="1" dirty="0">
                <a:latin typeface="Courier New" panose="02070309020205020404" pitchFamily="49" charset="0"/>
                <a:cs typeface="Courier New" panose="02070309020205020404" pitchFamily="49" charset="0"/>
              </a:rPr>
              <a:t>2 LEU 17 -110.55  -52.36  163.86 -167.73   76.11                </a:t>
            </a:r>
          </a:p>
          <a:p>
            <a:r>
              <a:rPr lang="it-IT" b="1" dirty="0">
                <a:latin typeface="Courier New" panose="02070309020205020404" pitchFamily="49" charset="0"/>
                <a:cs typeface="Courier New" panose="02070309020205020404" pitchFamily="49" charset="0"/>
              </a:rPr>
              <a:t>2 GLY 18  165.94 -179.42 -179.11                                </a:t>
            </a:r>
          </a:p>
          <a:p>
            <a:r>
              <a:rPr lang="it-IT" b="1" dirty="0">
                <a:latin typeface="Courier New" panose="02070309020205020404" pitchFamily="49" charset="0"/>
                <a:cs typeface="Courier New" panose="02070309020205020404" pitchFamily="49" charset="0"/>
              </a:rPr>
              <a:t>2 ARG 19  -84.76  128.73  167.66 -170.38  151.22  -73.25  178.95</a:t>
            </a:r>
          </a:p>
          <a:p>
            <a:r>
              <a:rPr lang="it-IT" b="1" dirty="0">
                <a:latin typeface="Courier New" panose="02070309020205020404" pitchFamily="49" charset="0"/>
                <a:cs typeface="Courier New" panose="02070309020205020404" pitchFamily="49" charset="0"/>
              </a:rPr>
              <a:t>2 VAL 20 -111.57  136.90  177.12 -177.74                        </a:t>
            </a:r>
          </a:p>
          <a:p>
            <a:r>
              <a:rPr lang="it-IT" b="1" dirty="0">
                <a:latin typeface="Courier New" panose="02070309020205020404" pitchFamily="49" charset="0"/>
                <a:cs typeface="Courier New" panose="02070309020205020404" pitchFamily="49" charset="0"/>
              </a:rPr>
              <a:t>2 SER 21 -125.08  147.60 -165.66 -179.77                        </a:t>
            </a:r>
          </a:p>
          <a:p>
            <a:r>
              <a:rPr lang="it-IT" b="1" dirty="0">
                <a:latin typeface="Courier New" panose="02070309020205020404" pitchFamily="49" charset="0"/>
                <a:cs typeface="Courier New" panose="02070309020205020404" pitchFamily="49" charset="0"/>
              </a:rPr>
              <a:t>2 PHE 22 -137.73  134.80  162.31  -64.66  -160.6                </a:t>
            </a:r>
          </a:p>
        </p:txBody>
      </p:sp>
    </p:spTree>
    <p:extLst>
      <p:ext uri="{BB962C8B-B14F-4D97-AF65-F5344CB8AC3E}">
        <p14:creationId xmlns:p14="http://schemas.microsoft.com/office/powerpoint/2010/main" val="17891958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Extract dihedrals from MD run</a:t>
            </a:r>
            <a:endParaRPr lang="en-US" dirty="0"/>
          </a:p>
        </p:txBody>
      </p:sp>
      <p:sp>
        <p:nvSpPr>
          <p:cNvPr id="4" name="Rectangle 3"/>
          <p:cNvSpPr/>
          <p:nvPr/>
        </p:nvSpPr>
        <p:spPr>
          <a:xfrm>
            <a:off x="1" y="1413012"/>
            <a:ext cx="9471546" cy="6186309"/>
          </a:xfrm>
          <a:prstGeom prst="rect">
            <a:avLst/>
          </a:prstGeom>
        </p:spPr>
        <p:txBody>
          <a:bodyPr wrap="square">
            <a:spAutoFit/>
          </a:bodyPr>
          <a:lstStyle/>
          <a:p>
            <a:r>
              <a:rPr lang="it-IT" b="1" dirty="0">
                <a:latin typeface="Courier New" panose="02070309020205020404" pitchFamily="49" charset="0"/>
                <a:cs typeface="Courier New" panose="02070309020205020404" pitchFamily="49" charset="0"/>
              </a:rPr>
              <a:t> </a:t>
            </a:r>
            <a:r>
              <a:rPr lang="it-IT" b="1" dirty="0" smtClean="0">
                <a:latin typeface="Courier New" panose="02070309020205020404" pitchFamily="49" charset="0"/>
                <a:cs typeface="Courier New" panose="02070309020205020404" pitchFamily="49" charset="0"/>
              </a:rPr>
              <a:t>           phi     psi    omega   chi1    chi2    chi3    chi4</a:t>
            </a:r>
          </a:p>
          <a:p>
            <a:r>
              <a:rPr lang="it-IT" b="1" dirty="0">
                <a:latin typeface="Courier New" panose="02070309020205020404" pitchFamily="49" charset="0"/>
                <a:cs typeface="Courier New" panose="02070309020205020404" pitchFamily="49" charset="0"/>
              </a:rPr>
              <a:t>3 VAL  2       -  133.10 -175.96   64.27                        </a:t>
            </a:r>
          </a:p>
          <a:p>
            <a:r>
              <a:rPr lang="it-IT" b="1" dirty="0">
                <a:latin typeface="Courier New" panose="02070309020205020404" pitchFamily="49" charset="0"/>
                <a:cs typeface="Courier New" panose="02070309020205020404" pitchFamily="49" charset="0"/>
              </a:rPr>
              <a:t>3 ASN  3  -68.36  132.53 -171.72  -69.43  -10.46                </a:t>
            </a:r>
          </a:p>
          <a:p>
            <a:r>
              <a:rPr lang="it-IT" b="1" dirty="0">
                <a:latin typeface="Courier New" panose="02070309020205020404" pitchFamily="49" charset="0"/>
                <a:cs typeface="Courier New" panose="02070309020205020404" pitchFamily="49" charset="0"/>
              </a:rPr>
              <a:t>3 PRO  4  -91.33  173.06  173.97                                </a:t>
            </a:r>
          </a:p>
          <a:p>
            <a:r>
              <a:rPr lang="it-IT" b="1" dirty="0">
                <a:latin typeface="Courier New" panose="02070309020205020404" pitchFamily="49" charset="0"/>
                <a:cs typeface="Courier New" panose="02070309020205020404" pitchFamily="49" charset="0"/>
              </a:rPr>
              <a:t>3 THR  5 -115.43  132.20  172.06 -178.59                        </a:t>
            </a:r>
          </a:p>
          <a:p>
            <a:r>
              <a:rPr lang="it-IT" b="1" dirty="0">
                <a:latin typeface="Courier New" panose="02070309020205020404" pitchFamily="49" charset="0"/>
                <a:cs typeface="Courier New" panose="02070309020205020404" pitchFamily="49" charset="0"/>
              </a:rPr>
              <a:t>3 VAL  6 -121.47  137.70  170.56  169.35                        </a:t>
            </a:r>
          </a:p>
          <a:p>
            <a:r>
              <a:rPr lang="it-IT" b="1" dirty="0">
                <a:latin typeface="Courier New" panose="02070309020205020404" pitchFamily="49" charset="0"/>
                <a:cs typeface="Courier New" panose="02070309020205020404" pitchFamily="49" charset="0"/>
              </a:rPr>
              <a:t>3 PHE  7 -111.58  136.50  155.37   86.89  173.14                </a:t>
            </a:r>
          </a:p>
          <a:p>
            <a:r>
              <a:rPr lang="it-IT" b="1" dirty="0">
                <a:latin typeface="Courier New" panose="02070309020205020404" pitchFamily="49" charset="0"/>
                <a:cs typeface="Courier New" panose="02070309020205020404" pitchFamily="49" charset="0"/>
              </a:rPr>
              <a:t>3 PHE  8 -107.53  128.54  155.26  -70.42   -7.44                </a:t>
            </a:r>
          </a:p>
          <a:p>
            <a:r>
              <a:rPr lang="it-IT" b="1" dirty="0">
                <a:latin typeface="Courier New" panose="02070309020205020404" pitchFamily="49" charset="0"/>
                <a:cs typeface="Courier New" panose="02070309020205020404" pitchFamily="49" charset="0"/>
              </a:rPr>
              <a:t>3 ASP  9  -82.48  137.05 -168.44  -83.58  -35.26                </a:t>
            </a:r>
          </a:p>
          <a:p>
            <a:r>
              <a:rPr lang="it-IT" b="1" dirty="0">
                <a:latin typeface="Courier New" panose="02070309020205020404" pitchFamily="49" charset="0"/>
                <a:cs typeface="Courier New" panose="02070309020205020404" pitchFamily="49" charset="0"/>
              </a:rPr>
              <a:t>3 ILE 10 -122.72  144.47  170.18  173.24  -57.80                </a:t>
            </a:r>
          </a:p>
          <a:p>
            <a:r>
              <a:rPr lang="it-IT" b="1" dirty="0">
                <a:latin typeface="Courier New" panose="02070309020205020404" pitchFamily="49" charset="0"/>
                <a:cs typeface="Courier New" panose="02070309020205020404" pitchFamily="49" charset="0"/>
              </a:rPr>
              <a:t>3 ALA 11 -124.40  146.28  172.75                                </a:t>
            </a:r>
          </a:p>
          <a:p>
            <a:r>
              <a:rPr lang="it-IT" b="1" dirty="0">
                <a:latin typeface="Courier New" panose="02070309020205020404" pitchFamily="49" charset="0"/>
                <a:cs typeface="Courier New" panose="02070309020205020404" pitchFamily="49" charset="0"/>
              </a:rPr>
              <a:t>3 VAL 12 -115.88   98.33 -170.33   51.04                        </a:t>
            </a:r>
          </a:p>
          <a:p>
            <a:r>
              <a:rPr lang="it-IT" b="1" dirty="0">
                <a:latin typeface="Courier New" panose="02070309020205020404" pitchFamily="49" charset="0"/>
                <a:cs typeface="Courier New" panose="02070309020205020404" pitchFamily="49" charset="0"/>
              </a:rPr>
              <a:t>3 ASP 13   59.01   32.44  179.37 -155.68    61.5                </a:t>
            </a:r>
          </a:p>
          <a:p>
            <a:r>
              <a:rPr lang="it-IT" b="1" dirty="0">
                <a:latin typeface="Courier New" panose="02070309020205020404" pitchFamily="49" charset="0"/>
                <a:cs typeface="Courier New" panose="02070309020205020404" pitchFamily="49" charset="0"/>
              </a:rPr>
              <a:t>3 GLY 14  103.11  -31.56 -165.42                                </a:t>
            </a:r>
          </a:p>
          <a:p>
            <a:r>
              <a:rPr lang="it-IT" b="1" dirty="0">
                <a:latin typeface="Courier New" panose="02070309020205020404" pitchFamily="49" charset="0"/>
                <a:cs typeface="Courier New" panose="02070309020205020404" pitchFamily="49" charset="0"/>
              </a:rPr>
              <a:t>3 GLU 15  -80.47  144.34  176.31  -82.71  -61.23  -142.8        </a:t>
            </a:r>
          </a:p>
          <a:p>
            <a:r>
              <a:rPr lang="it-IT" b="1" dirty="0">
                <a:latin typeface="Courier New" panose="02070309020205020404" pitchFamily="49" charset="0"/>
                <a:cs typeface="Courier New" panose="02070309020205020404" pitchFamily="49" charset="0"/>
              </a:rPr>
              <a:t>3 PRO 16  -57.64  113.96  175.25                                </a:t>
            </a:r>
          </a:p>
          <a:p>
            <a:r>
              <a:rPr lang="it-IT" b="1" dirty="0">
                <a:latin typeface="Courier New" panose="02070309020205020404" pitchFamily="49" charset="0"/>
                <a:cs typeface="Courier New" panose="02070309020205020404" pitchFamily="49" charset="0"/>
              </a:rPr>
              <a:t>3 LEU 17  -80.23  -48.33  169.62 -174.99   60.92                </a:t>
            </a:r>
          </a:p>
          <a:p>
            <a:r>
              <a:rPr lang="it-IT" b="1" dirty="0">
                <a:latin typeface="Courier New" panose="02070309020205020404" pitchFamily="49" charset="0"/>
                <a:cs typeface="Courier New" panose="02070309020205020404" pitchFamily="49" charset="0"/>
              </a:rPr>
              <a:t>3 GLY 18  161.83 -150.19 -171.28                                </a:t>
            </a:r>
          </a:p>
          <a:p>
            <a:r>
              <a:rPr lang="it-IT" b="1" dirty="0">
                <a:latin typeface="Courier New" panose="02070309020205020404" pitchFamily="49" charset="0"/>
                <a:cs typeface="Courier New" panose="02070309020205020404" pitchFamily="49" charset="0"/>
              </a:rPr>
              <a:t>3 ARG 19 -126.54  140.74  163.51  179.41  177.93  -76.95 -177.04</a:t>
            </a:r>
          </a:p>
          <a:p>
            <a:r>
              <a:rPr lang="it-IT" b="1" dirty="0">
                <a:latin typeface="Courier New" panose="02070309020205020404" pitchFamily="49" charset="0"/>
                <a:cs typeface="Courier New" panose="02070309020205020404" pitchFamily="49" charset="0"/>
              </a:rPr>
              <a:t>3 VAL 20 -117.28  140.53  176.19 -172.28                        </a:t>
            </a:r>
          </a:p>
          <a:p>
            <a:r>
              <a:rPr lang="it-IT" b="1" dirty="0">
                <a:latin typeface="Courier New" panose="02070309020205020404" pitchFamily="49" charset="0"/>
                <a:cs typeface="Courier New" panose="02070309020205020404" pitchFamily="49" charset="0"/>
              </a:rPr>
              <a:t>3 SER 21 -132.05  137.02 -173.77  176.24                        </a:t>
            </a:r>
          </a:p>
          <a:p>
            <a:r>
              <a:rPr lang="it-IT" b="1" dirty="0">
                <a:latin typeface="Courier New" panose="02070309020205020404" pitchFamily="49" charset="0"/>
                <a:cs typeface="Courier New" panose="02070309020205020404" pitchFamily="49" charset="0"/>
              </a:rPr>
              <a:t>3 PHE 22 -113.43  146.42  158.42  -44.35 -138.68                </a:t>
            </a:r>
          </a:p>
        </p:txBody>
      </p:sp>
    </p:spTree>
    <p:extLst>
      <p:ext uri="{BB962C8B-B14F-4D97-AF65-F5344CB8AC3E}">
        <p14:creationId xmlns:p14="http://schemas.microsoft.com/office/powerpoint/2010/main" val="17891958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3234742196"/>
              </p:ext>
            </p:extLst>
          </p:nvPr>
        </p:nvGraphicFramePr>
        <p:xfrm>
          <a:off x="404813" y="590550"/>
          <a:ext cx="8774112" cy="5915025"/>
        </p:xfrm>
        <a:graphic>
          <a:graphicData uri="http://schemas.openxmlformats.org/presentationml/2006/ole">
            <mc:AlternateContent xmlns:mc="http://schemas.openxmlformats.org/markup-compatibility/2006">
              <mc:Choice xmlns:v="urn:schemas-microsoft-com:vml" Requires="v">
                <p:oleObj spid="_x0000_s5138" name="Chart" r:id="rId3" imgW="7296232" imgH="4914951" progId="MSGraph.Chart.8">
                  <p:embed followColorScheme="full"/>
                </p:oleObj>
              </mc:Choice>
              <mc:Fallback>
                <p:oleObj name="Chart" r:id="rId3" imgW="7296232" imgH="4914951" progId="MSGraph.Chart.8">
                  <p:embed followColorScheme="full"/>
                  <p:pic>
                    <p:nvPicPr>
                      <p:cNvPr id="0" name=""/>
                      <p:cNvPicPr>
                        <a:picLocks noChangeAspect="1" noChangeArrowheads="1"/>
                      </p:cNvPicPr>
                      <p:nvPr/>
                    </p:nvPicPr>
                    <p:blipFill>
                      <a:blip r:embed="rId4"/>
                      <a:srcRect/>
                      <a:stretch>
                        <a:fillRect/>
                      </a:stretch>
                    </p:blipFill>
                    <p:spPr bwMode="auto">
                      <a:xfrm>
                        <a:off x="404813" y="590550"/>
                        <a:ext cx="8774112" cy="591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985684" y="6204621"/>
            <a:ext cx="31053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a:solidFill>
                  <a:prstClr val="black"/>
                </a:solidFill>
                <a:latin typeface="Arial" panose="020B0604020202020204" pitchFamily="34" charset="0"/>
              </a:rPr>
              <a:t>d</a:t>
            </a:r>
            <a:r>
              <a:rPr lang="en-US" altLang="en-US" sz="2800" b="1" dirty="0" smtClean="0">
                <a:solidFill>
                  <a:prstClr val="black"/>
                </a:solidFill>
                <a:latin typeface="Arial" panose="020B0604020202020204" pitchFamily="34" charset="0"/>
              </a:rPr>
              <a:t>ihedral angle (°)</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567620" y="3263090"/>
            <a:ext cx="200407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Frequency</a:t>
            </a:r>
            <a:endParaRPr lang="en-US" altLang="en-US" sz="2800" b="1" dirty="0">
              <a:solidFill>
                <a:prstClr val="black"/>
              </a:solidFill>
              <a:latin typeface="Arial" panose="020B0604020202020204" pitchFamily="34" charset="0"/>
            </a:endParaRPr>
          </a:p>
        </p:txBody>
      </p:sp>
      <p:sp>
        <p:nvSpPr>
          <p:cNvPr id="2" name="TextBox 1"/>
          <p:cNvSpPr txBox="1"/>
          <p:nvPr/>
        </p:nvSpPr>
        <p:spPr>
          <a:xfrm>
            <a:off x="0" y="0"/>
            <a:ext cx="9144000" cy="707886"/>
          </a:xfrm>
          <a:prstGeom prst="rect">
            <a:avLst/>
          </a:prstGeom>
          <a:noFill/>
        </p:spPr>
        <p:txBody>
          <a:bodyPr wrap="square" rtlCol="0">
            <a:spAutoFit/>
          </a:bodyPr>
          <a:lstStyle/>
          <a:p>
            <a:pPr fontAlgn="auto">
              <a:spcBef>
                <a:spcPts val="0"/>
              </a:spcBef>
              <a:spcAft>
                <a:spcPts val="0"/>
              </a:spcAft>
            </a:pPr>
            <a:r>
              <a:rPr lang="en-US" sz="4000" dirty="0" smtClean="0">
                <a:solidFill>
                  <a:prstClr val="black"/>
                </a:solidFill>
                <a:latin typeface="Arial" panose="020B0604020202020204" pitchFamily="34" charset="0"/>
              </a:rPr>
              <a:t>Clustering angles: </a:t>
            </a:r>
            <a:r>
              <a:rPr lang="en-US" sz="4000" dirty="0" err="1" smtClean="0">
                <a:solidFill>
                  <a:prstClr val="black"/>
                </a:solidFill>
                <a:latin typeface="Arial" panose="020B0604020202020204" pitchFamily="34" charset="0"/>
              </a:rPr>
              <a:t>cypA</a:t>
            </a:r>
            <a:r>
              <a:rPr lang="en-US" sz="4000" dirty="0" smtClean="0">
                <a:solidFill>
                  <a:prstClr val="black"/>
                </a:solidFill>
                <a:latin typeface="Arial" panose="020B0604020202020204" pitchFamily="34" charset="0"/>
              </a:rPr>
              <a:t> Phe88 psi</a:t>
            </a:r>
            <a:endParaRPr lang="en-US" sz="4000" dirty="0">
              <a:solidFill>
                <a:prstClr val="black"/>
              </a:solidFill>
              <a:latin typeface="Arial" panose="020B0604020202020204" pitchFamily="34" charset="0"/>
            </a:endParaRPr>
          </a:p>
        </p:txBody>
      </p:sp>
    </p:spTree>
    <p:extLst>
      <p:ext uri="{BB962C8B-B14F-4D97-AF65-F5344CB8AC3E}">
        <p14:creationId xmlns:p14="http://schemas.microsoft.com/office/powerpoint/2010/main" val="270805408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845960763"/>
              </p:ext>
            </p:extLst>
          </p:nvPr>
        </p:nvGraphicFramePr>
        <p:xfrm>
          <a:off x="404813" y="590550"/>
          <a:ext cx="8774112" cy="5915025"/>
        </p:xfrm>
        <a:graphic>
          <a:graphicData uri="http://schemas.openxmlformats.org/presentationml/2006/ole">
            <mc:AlternateContent xmlns:mc="http://schemas.openxmlformats.org/markup-compatibility/2006">
              <mc:Choice xmlns:v="urn:schemas-microsoft-com:vml" Requires="v">
                <p:oleObj spid="_x0000_s20487" name="Chart" r:id="rId3" imgW="7296232" imgH="4914951" progId="MSGraph.Chart.8">
                  <p:embed followColorScheme="full"/>
                </p:oleObj>
              </mc:Choice>
              <mc:Fallback>
                <p:oleObj name="Chart" r:id="rId3" imgW="7296232" imgH="4914951" progId="MSGraph.Chart.8">
                  <p:embed followColorScheme="full"/>
                  <p:pic>
                    <p:nvPicPr>
                      <p:cNvPr id="0" name=""/>
                      <p:cNvPicPr>
                        <a:picLocks noChangeAspect="1" noChangeArrowheads="1"/>
                      </p:cNvPicPr>
                      <p:nvPr/>
                    </p:nvPicPr>
                    <p:blipFill>
                      <a:blip r:embed="rId4"/>
                      <a:srcRect/>
                      <a:stretch>
                        <a:fillRect/>
                      </a:stretch>
                    </p:blipFill>
                    <p:spPr bwMode="auto">
                      <a:xfrm>
                        <a:off x="404813" y="590550"/>
                        <a:ext cx="8774112" cy="591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985684" y="6204621"/>
            <a:ext cx="31053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a:solidFill>
                  <a:prstClr val="black"/>
                </a:solidFill>
                <a:latin typeface="Arial" panose="020B0604020202020204" pitchFamily="34" charset="0"/>
              </a:rPr>
              <a:t>d</a:t>
            </a:r>
            <a:r>
              <a:rPr lang="en-US" altLang="en-US" sz="2800" b="1" dirty="0" smtClean="0">
                <a:solidFill>
                  <a:prstClr val="black"/>
                </a:solidFill>
                <a:latin typeface="Arial" panose="020B0604020202020204" pitchFamily="34" charset="0"/>
              </a:rPr>
              <a:t>ihedral angle (°)</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567620" y="3263090"/>
            <a:ext cx="200407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Frequency</a:t>
            </a:r>
            <a:endParaRPr lang="en-US" altLang="en-US" sz="2800" b="1" dirty="0">
              <a:solidFill>
                <a:prstClr val="black"/>
              </a:solidFill>
              <a:latin typeface="Arial" panose="020B0604020202020204" pitchFamily="34" charset="0"/>
            </a:endParaRPr>
          </a:p>
        </p:txBody>
      </p:sp>
      <p:sp>
        <p:nvSpPr>
          <p:cNvPr id="2" name="TextBox 1"/>
          <p:cNvSpPr txBox="1"/>
          <p:nvPr/>
        </p:nvSpPr>
        <p:spPr>
          <a:xfrm>
            <a:off x="0" y="0"/>
            <a:ext cx="9144000" cy="707886"/>
          </a:xfrm>
          <a:prstGeom prst="rect">
            <a:avLst/>
          </a:prstGeom>
          <a:noFill/>
        </p:spPr>
        <p:txBody>
          <a:bodyPr wrap="square" rtlCol="0">
            <a:spAutoFit/>
          </a:bodyPr>
          <a:lstStyle/>
          <a:p>
            <a:pPr fontAlgn="auto">
              <a:spcBef>
                <a:spcPts val="0"/>
              </a:spcBef>
              <a:spcAft>
                <a:spcPts val="0"/>
              </a:spcAft>
            </a:pPr>
            <a:r>
              <a:rPr lang="en-US" sz="4000" dirty="0" smtClean="0">
                <a:solidFill>
                  <a:prstClr val="black"/>
                </a:solidFill>
                <a:latin typeface="Arial" panose="020B0604020202020204" pitchFamily="34" charset="0"/>
              </a:rPr>
              <a:t>Clustering angles: </a:t>
            </a:r>
            <a:r>
              <a:rPr lang="en-US" sz="4000" dirty="0" err="1" smtClean="0">
                <a:solidFill>
                  <a:prstClr val="black"/>
                </a:solidFill>
                <a:latin typeface="Arial" panose="020B0604020202020204" pitchFamily="34" charset="0"/>
              </a:rPr>
              <a:t>cypA</a:t>
            </a:r>
            <a:r>
              <a:rPr lang="en-US" sz="4000" dirty="0" smtClean="0">
                <a:solidFill>
                  <a:prstClr val="black"/>
                </a:solidFill>
                <a:latin typeface="Arial" panose="020B0604020202020204" pitchFamily="34" charset="0"/>
              </a:rPr>
              <a:t> Phe88 psi</a:t>
            </a:r>
            <a:endParaRPr lang="en-US" sz="4000" dirty="0">
              <a:solidFill>
                <a:prstClr val="black"/>
              </a:solidFill>
              <a:latin typeface="Arial" panose="020B0604020202020204" pitchFamily="34" charset="0"/>
            </a:endParaRPr>
          </a:p>
        </p:txBody>
      </p:sp>
    </p:spTree>
    <p:extLst>
      <p:ext uri="{BB962C8B-B14F-4D97-AF65-F5344CB8AC3E}">
        <p14:creationId xmlns:p14="http://schemas.microsoft.com/office/powerpoint/2010/main" val="421203497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135454648"/>
              </p:ext>
            </p:extLst>
          </p:nvPr>
        </p:nvGraphicFramePr>
        <p:xfrm>
          <a:off x="404813" y="590550"/>
          <a:ext cx="8774112" cy="5915025"/>
        </p:xfrm>
        <a:graphic>
          <a:graphicData uri="http://schemas.openxmlformats.org/presentationml/2006/ole">
            <mc:AlternateContent xmlns:mc="http://schemas.openxmlformats.org/markup-compatibility/2006">
              <mc:Choice xmlns:v="urn:schemas-microsoft-com:vml" Requires="v">
                <p:oleObj spid="_x0000_s6162" name="Chart" r:id="rId3" imgW="7296232" imgH="4914951" progId="MSGraph.Chart.8">
                  <p:embed followColorScheme="full"/>
                </p:oleObj>
              </mc:Choice>
              <mc:Fallback>
                <p:oleObj name="Chart" r:id="rId3" imgW="7296232" imgH="4914951" progId="MSGraph.Chart.8">
                  <p:embed followColorScheme="full"/>
                  <p:pic>
                    <p:nvPicPr>
                      <p:cNvPr id="0" name=""/>
                      <p:cNvPicPr>
                        <a:picLocks noChangeAspect="1" noChangeArrowheads="1"/>
                      </p:cNvPicPr>
                      <p:nvPr/>
                    </p:nvPicPr>
                    <p:blipFill>
                      <a:blip r:embed="rId4"/>
                      <a:srcRect/>
                      <a:stretch>
                        <a:fillRect/>
                      </a:stretch>
                    </p:blipFill>
                    <p:spPr bwMode="auto">
                      <a:xfrm>
                        <a:off x="404813" y="590550"/>
                        <a:ext cx="8774112" cy="591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985684" y="6204621"/>
            <a:ext cx="31053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a:solidFill>
                  <a:prstClr val="black"/>
                </a:solidFill>
                <a:latin typeface="Arial" panose="020B0604020202020204" pitchFamily="34" charset="0"/>
              </a:rPr>
              <a:t>d</a:t>
            </a:r>
            <a:r>
              <a:rPr lang="en-US" altLang="en-US" sz="2800" b="1" dirty="0" smtClean="0">
                <a:solidFill>
                  <a:prstClr val="black"/>
                </a:solidFill>
                <a:latin typeface="Arial" panose="020B0604020202020204" pitchFamily="34" charset="0"/>
              </a:rPr>
              <a:t>ihedral angle (°)</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567620" y="3263090"/>
            <a:ext cx="200407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Frequency</a:t>
            </a:r>
            <a:endParaRPr lang="en-US" altLang="en-US" sz="2800" b="1" dirty="0">
              <a:solidFill>
                <a:prstClr val="black"/>
              </a:solidFill>
              <a:latin typeface="Arial" panose="020B0604020202020204" pitchFamily="34" charset="0"/>
            </a:endParaRPr>
          </a:p>
        </p:txBody>
      </p:sp>
      <p:sp>
        <p:nvSpPr>
          <p:cNvPr id="2" name="TextBox 1"/>
          <p:cNvSpPr txBox="1"/>
          <p:nvPr/>
        </p:nvSpPr>
        <p:spPr>
          <a:xfrm>
            <a:off x="0" y="0"/>
            <a:ext cx="9144000" cy="707886"/>
          </a:xfrm>
          <a:prstGeom prst="rect">
            <a:avLst/>
          </a:prstGeom>
          <a:noFill/>
        </p:spPr>
        <p:txBody>
          <a:bodyPr wrap="square" rtlCol="0">
            <a:spAutoFit/>
          </a:bodyPr>
          <a:lstStyle/>
          <a:p>
            <a:pPr fontAlgn="auto">
              <a:spcBef>
                <a:spcPts val="0"/>
              </a:spcBef>
              <a:spcAft>
                <a:spcPts val="0"/>
              </a:spcAft>
            </a:pPr>
            <a:r>
              <a:rPr lang="en-US" sz="4000" dirty="0" smtClean="0">
                <a:solidFill>
                  <a:prstClr val="black"/>
                </a:solidFill>
                <a:latin typeface="Arial" panose="020B0604020202020204" pitchFamily="34" charset="0"/>
              </a:rPr>
              <a:t>Clustering angles: </a:t>
            </a:r>
            <a:r>
              <a:rPr lang="en-US" sz="4000" dirty="0" err="1" smtClean="0">
                <a:solidFill>
                  <a:prstClr val="black"/>
                </a:solidFill>
                <a:latin typeface="Arial" panose="020B0604020202020204" pitchFamily="34" charset="0"/>
              </a:rPr>
              <a:t>cypA</a:t>
            </a:r>
            <a:r>
              <a:rPr lang="en-US" sz="4000" dirty="0" smtClean="0">
                <a:solidFill>
                  <a:prstClr val="black"/>
                </a:solidFill>
                <a:latin typeface="Arial" panose="020B0604020202020204" pitchFamily="34" charset="0"/>
              </a:rPr>
              <a:t> Phe88 chi1</a:t>
            </a:r>
            <a:endParaRPr lang="en-US" sz="4000" dirty="0">
              <a:solidFill>
                <a:prstClr val="black"/>
              </a:solidFill>
              <a:latin typeface="Arial" panose="020B0604020202020204" pitchFamily="34" charset="0"/>
            </a:endParaRPr>
          </a:p>
        </p:txBody>
      </p:sp>
    </p:spTree>
    <p:extLst>
      <p:ext uri="{BB962C8B-B14F-4D97-AF65-F5344CB8AC3E}">
        <p14:creationId xmlns:p14="http://schemas.microsoft.com/office/powerpoint/2010/main" val="405242024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2557397914"/>
              </p:ext>
            </p:extLst>
          </p:nvPr>
        </p:nvGraphicFramePr>
        <p:xfrm>
          <a:off x="404813" y="590550"/>
          <a:ext cx="8774112" cy="5915025"/>
        </p:xfrm>
        <a:graphic>
          <a:graphicData uri="http://schemas.openxmlformats.org/presentationml/2006/ole">
            <mc:AlternateContent xmlns:mc="http://schemas.openxmlformats.org/markup-compatibility/2006">
              <mc:Choice xmlns:v="urn:schemas-microsoft-com:vml" Requires="v">
                <p:oleObj spid="_x0000_s7186" name="Chart" r:id="rId3" imgW="7296232" imgH="4914951" progId="MSGraph.Chart.8">
                  <p:embed followColorScheme="full"/>
                </p:oleObj>
              </mc:Choice>
              <mc:Fallback>
                <p:oleObj name="Chart" r:id="rId3" imgW="7296232" imgH="4914951" progId="MSGraph.Chart.8">
                  <p:embed followColorScheme="full"/>
                  <p:pic>
                    <p:nvPicPr>
                      <p:cNvPr id="0" name=""/>
                      <p:cNvPicPr>
                        <a:picLocks noChangeAspect="1" noChangeArrowheads="1"/>
                      </p:cNvPicPr>
                      <p:nvPr/>
                    </p:nvPicPr>
                    <p:blipFill>
                      <a:blip r:embed="rId4"/>
                      <a:srcRect/>
                      <a:stretch>
                        <a:fillRect/>
                      </a:stretch>
                    </p:blipFill>
                    <p:spPr bwMode="auto">
                      <a:xfrm>
                        <a:off x="404813" y="590550"/>
                        <a:ext cx="8774112" cy="591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985684" y="6204621"/>
            <a:ext cx="31053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a:solidFill>
                  <a:prstClr val="black"/>
                </a:solidFill>
                <a:latin typeface="Arial" panose="020B0604020202020204" pitchFamily="34" charset="0"/>
              </a:rPr>
              <a:t>d</a:t>
            </a:r>
            <a:r>
              <a:rPr lang="en-US" altLang="en-US" sz="2800" b="1" dirty="0" smtClean="0">
                <a:solidFill>
                  <a:prstClr val="black"/>
                </a:solidFill>
                <a:latin typeface="Arial" panose="020B0604020202020204" pitchFamily="34" charset="0"/>
              </a:rPr>
              <a:t>ihedral angle (°)</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567620" y="3263090"/>
            <a:ext cx="200407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Frequency</a:t>
            </a:r>
            <a:endParaRPr lang="en-US" altLang="en-US" sz="2800" b="1" dirty="0">
              <a:solidFill>
                <a:prstClr val="black"/>
              </a:solidFill>
              <a:latin typeface="Arial" panose="020B0604020202020204" pitchFamily="34" charset="0"/>
            </a:endParaRPr>
          </a:p>
        </p:txBody>
      </p:sp>
      <p:sp>
        <p:nvSpPr>
          <p:cNvPr id="2" name="TextBox 1"/>
          <p:cNvSpPr txBox="1"/>
          <p:nvPr/>
        </p:nvSpPr>
        <p:spPr>
          <a:xfrm>
            <a:off x="0" y="0"/>
            <a:ext cx="9144000" cy="707886"/>
          </a:xfrm>
          <a:prstGeom prst="rect">
            <a:avLst/>
          </a:prstGeom>
          <a:noFill/>
        </p:spPr>
        <p:txBody>
          <a:bodyPr wrap="square" rtlCol="0">
            <a:spAutoFit/>
          </a:bodyPr>
          <a:lstStyle/>
          <a:p>
            <a:pPr fontAlgn="auto">
              <a:spcBef>
                <a:spcPts val="0"/>
              </a:spcBef>
              <a:spcAft>
                <a:spcPts val="0"/>
              </a:spcAft>
            </a:pPr>
            <a:r>
              <a:rPr lang="en-US" sz="4000" dirty="0" smtClean="0">
                <a:solidFill>
                  <a:prstClr val="black"/>
                </a:solidFill>
                <a:latin typeface="Arial" panose="020B0604020202020204" pitchFamily="34" charset="0"/>
              </a:rPr>
              <a:t>Clustering angles: </a:t>
            </a:r>
            <a:r>
              <a:rPr lang="en-US" sz="4000" dirty="0" err="1" smtClean="0">
                <a:solidFill>
                  <a:prstClr val="black"/>
                </a:solidFill>
                <a:latin typeface="Arial" panose="020B0604020202020204" pitchFamily="34" charset="0"/>
              </a:rPr>
              <a:t>cypA</a:t>
            </a:r>
            <a:r>
              <a:rPr lang="en-US" sz="4000" dirty="0" smtClean="0">
                <a:solidFill>
                  <a:prstClr val="black"/>
                </a:solidFill>
                <a:latin typeface="Arial" panose="020B0604020202020204" pitchFamily="34" charset="0"/>
              </a:rPr>
              <a:t> Phe88 chi2</a:t>
            </a:r>
            <a:endParaRPr lang="en-US" sz="4000" dirty="0">
              <a:solidFill>
                <a:prstClr val="black"/>
              </a:solidFill>
              <a:latin typeface="Arial" panose="020B0604020202020204" pitchFamily="34" charset="0"/>
            </a:endParaRPr>
          </a:p>
        </p:txBody>
      </p:sp>
    </p:spTree>
    <p:extLst>
      <p:ext uri="{BB962C8B-B14F-4D97-AF65-F5344CB8AC3E}">
        <p14:creationId xmlns:p14="http://schemas.microsoft.com/office/powerpoint/2010/main" val="4052420244"/>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3950026404"/>
              </p:ext>
            </p:extLst>
          </p:nvPr>
        </p:nvGraphicFramePr>
        <p:xfrm>
          <a:off x="404813" y="590550"/>
          <a:ext cx="8774112" cy="5915025"/>
        </p:xfrm>
        <a:graphic>
          <a:graphicData uri="http://schemas.openxmlformats.org/presentationml/2006/ole">
            <mc:AlternateContent xmlns:mc="http://schemas.openxmlformats.org/markup-compatibility/2006">
              <mc:Choice xmlns:v="urn:schemas-microsoft-com:vml" Requires="v">
                <p:oleObj spid="_x0000_s2069" name="Chart" r:id="rId3" imgW="7296232" imgH="4914951" progId="MSGraph.Chart.8">
                  <p:embed followColorScheme="full"/>
                </p:oleObj>
              </mc:Choice>
              <mc:Fallback>
                <p:oleObj name="Chart" r:id="rId3" imgW="7296232" imgH="4914951" progId="MSGraph.Chart.8">
                  <p:embed followColorScheme="full"/>
                  <p:pic>
                    <p:nvPicPr>
                      <p:cNvPr id="0" name=""/>
                      <p:cNvPicPr>
                        <a:picLocks noChangeAspect="1" noChangeArrowheads="1"/>
                      </p:cNvPicPr>
                      <p:nvPr/>
                    </p:nvPicPr>
                    <p:blipFill>
                      <a:blip r:embed="rId4"/>
                      <a:srcRect/>
                      <a:stretch>
                        <a:fillRect/>
                      </a:stretch>
                    </p:blipFill>
                    <p:spPr bwMode="auto">
                      <a:xfrm>
                        <a:off x="404813" y="590550"/>
                        <a:ext cx="8774112" cy="591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985684" y="6204621"/>
            <a:ext cx="31053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a:solidFill>
                  <a:prstClr val="black"/>
                </a:solidFill>
                <a:latin typeface="Arial" panose="020B0604020202020204" pitchFamily="34" charset="0"/>
              </a:rPr>
              <a:t>d</a:t>
            </a:r>
            <a:r>
              <a:rPr lang="en-US" altLang="en-US" sz="2800" b="1" dirty="0" smtClean="0">
                <a:solidFill>
                  <a:prstClr val="black"/>
                </a:solidFill>
                <a:latin typeface="Arial" panose="020B0604020202020204" pitchFamily="34" charset="0"/>
              </a:rPr>
              <a:t>ihedral angle (°)</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567620" y="3263090"/>
            <a:ext cx="200407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Frequency</a:t>
            </a:r>
            <a:endParaRPr lang="en-US" altLang="en-US" sz="2800" b="1" dirty="0">
              <a:solidFill>
                <a:prstClr val="black"/>
              </a:solidFill>
              <a:latin typeface="Arial" panose="020B0604020202020204" pitchFamily="34" charset="0"/>
            </a:endParaRPr>
          </a:p>
        </p:txBody>
      </p:sp>
      <p:sp>
        <p:nvSpPr>
          <p:cNvPr id="2" name="TextBox 1"/>
          <p:cNvSpPr txBox="1"/>
          <p:nvPr/>
        </p:nvSpPr>
        <p:spPr>
          <a:xfrm>
            <a:off x="0" y="0"/>
            <a:ext cx="9144000" cy="707886"/>
          </a:xfrm>
          <a:prstGeom prst="rect">
            <a:avLst/>
          </a:prstGeom>
          <a:noFill/>
        </p:spPr>
        <p:txBody>
          <a:bodyPr wrap="square" rtlCol="0">
            <a:spAutoFit/>
          </a:bodyPr>
          <a:lstStyle/>
          <a:p>
            <a:pPr fontAlgn="auto">
              <a:spcBef>
                <a:spcPts val="0"/>
              </a:spcBef>
              <a:spcAft>
                <a:spcPts val="0"/>
              </a:spcAft>
            </a:pPr>
            <a:r>
              <a:rPr lang="en-US" sz="4000" dirty="0" smtClean="0">
                <a:solidFill>
                  <a:prstClr val="black"/>
                </a:solidFill>
                <a:latin typeface="Arial" panose="020B0604020202020204" pitchFamily="34" charset="0"/>
              </a:rPr>
              <a:t>Clustering angles: </a:t>
            </a:r>
            <a:r>
              <a:rPr lang="en-US" sz="4000" dirty="0" err="1" smtClean="0">
                <a:solidFill>
                  <a:prstClr val="black"/>
                </a:solidFill>
                <a:latin typeface="Arial" panose="020B0604020202020204" pitchFamily="34" charset="0"/>
              </a:rPr>
              <a:t>cypA</a:t>
            </a:r>
            <a:r>
              <a:rPr lang="en-US" sz="4000" dirty="0" smtClean="0">
                <a:solidFill>
                  <a:prstClr val="black"/>
                </a:solidFill>
                <a:latin typeface="Arial" panose="020B0604020202020204" pitchFamily="34" charset="0"/>
              </a:rPr>
              <a:t> Glu86 psi</a:t>
            </a:r>
            <a:endParaRPr lang="en-US" sz="4000" dirty="0">
              <a:solidFill>
                <a:prstClr val="black"/>
              </a:solidFill>
              <a:latin typeface="Arial" panose="020B0604020202020204" pitchFamily="34" charset="0"/>
            </a:endParaRPr>
          </a:p>
        </p:txBody>
      </p:sp>
    </p:spTree>
    <p:extLst>
      <p:ext uri="{BB962C8B-B14F-4D97-AF65-F5344CB8AC3E}">
        <p14:creationId xmlns:p14="http://schemas.microsoft.com/office/powerpoint/2010/main" val="385072218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6"/>
          <p:cNvPicPr>
            <a:picLocks noChangeAspect="1" noChangeArrowheads="1"/>
          </p:cNvPicPr>
          <p:nvPr/>
        </p:nvPicPr>
        <p:blipFill>
          <a:blip r:embed="rId2">
            <a:extLst>
              <a:ext uri="{28A0092B-C50C-407E-A947-70E740481C1C}">
                <a14:useLocalDpi xmlns:a14="http://schemas.microsoft.com/office/drawing/2010/main" val="0"/>
              </a:ext>
            </a:extLst>
          </a:blip>
          <a:srcRect l="16194" r="12502" b="5148"/>
          <a:stretch>
            <a:fillRect/>
          </a:stretch>
        </p:blipFill>
        <p:spPr bwMode="auto">
          <a:xfrm>
            <a:off x="1692275" y="336550"/>
            <a:ext cx="7451725" cy="652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43" name="Rectangle 5"/>
          <p:cNvSpPr>
            <a:spLocks noGrp="1" noChangeArrowheads="1"/>
          </p:cNvSpPr>
          <p:nvPr>
            <p:ph type="ctrTitle"/>
          </p:nvPr>
        </p:nvSpPr>
        <p:spPr>
          <a:xfrm>
            <a:off x="0" y="0"/>
            <a:ext cx="9144000" cy="708025"/>
          </a:xfrm>
          <a:extLst>
            <a:ext uri="{909E8E84-426E-40DD-AFC4-6F175D3DCCD1}">
              <a14:hiddenFill xmlns:a14="http://schemas.microsoft.com/office/drawing/2010/main">
                <a:solidFill>
                  <a:schemeClr val="tx1"/>
                </a:solidFill>
              </a14:hiddenFill>
            </a:ext>
          </a:extLst>
        </p:spPr>
        <p:txBody>
          <a:bodyPr/>
          <a:lstStyle/>
          <a:p>
            <a:pPr eaLnBrk="1" hangingPunct="1"/>
            <a:r>
              <a:rPr lang="en-US" altLang="en-US" sz="4000" smtClean="0">
                <a:solidFill>
                  <a:schemeClr val="tx1"/>
                </a:solidFill>
              </a:rPr>
              <a:t>Molecular Dynamics Simulation</a:t>
            </a:r>
          </a:p>
        </p:txBody>
      </p:sp>
      <p:sp>
        <p:nvSpPr>
          <p:cNvPr id="2" name="TextBox 1"/>
          <p:cNvSpPr txBox="1">
            <a:spLocks noChangeArrowheads="1"/>
          </p:cNvSpPr>
          <p:nvPr/>
        </p:nvSpPr>
        <p:spPr bwMode="auto">
          <a:xfrm>
            <a:off x="273050" y="3467100"/>
            <a:ext cx="2481263"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000000"/>
                </a:solidFill>
              </a:rPr>
              <a:t>1aho</a:t>
            </a:r>
            <a:r>
              <a:rPr lang="en-US" altLang="en-US" sz="1800">
                <a:solidFill>
                  <a:srgbClr val="000000"/>
                </a:solidFill>
              </a:rPr>
              <a:t> </a:t>
            </a:r>
          </a:p>
          <a:p>
            <a:pPr eaLnBrk="1" hangingPunct="1">
              <a:spcBef>
                <a:spcPct val="0"/>
              </a:spcBef>
              <a:buFontTx/>
              <a:buNone/>
            </a:pPr>
            <a:r>
              <a:rPr lang="en-US" altLang="en-US" sz="1800">
                <a:solidFill>
                  <a:srgbClr val="000000"/>
                </a:solidFill>
              </a:rPr>
              <a:t>Scorpion toxin</a:t>
            </a:r>
          </a:p>
          <a:p>
            <a:pPr eaLnBrk="1" hangingPunct="1">
              <a:spcBef>
                <a:spcPct val="0"/>
              </a:spcBef>
              <a:buFontTx/>
              <a:buNone/>
            </a:pPr>
            <a:endParaRPr lang="en-US" altLang="en-US" sz="1800">
              <a:solidFill>
                <a:srgbClr val="000000"/>
              </a:solidFill>
            </a:endParaRPr>
          </a:p>
          <a:p>
            <a:pPr eaLnBrk="1" hangingPunct="1">
              <a:spcBef>
                <a:spcPct val="0"/>
              </a:spcBef>
              <a:buFontTx/>
              <a:buNone/>
            </a:pPr>
            <a:r>
              <a:rPr lang="en-US" altLang="en-US" sz="1800">
                <a:solidFill>
                  <a:srgbClr val="000000"/>
                </a:solidFill>
              </a:rPr>
              <a:t>0.96 Å resolution</a:t>
            </a:r>
          </a:p>
          <a:p>
            <a:pPr eaLnBrk="1" hangingPunct="1">
              <a:spcBef>
                <a:spcPct val="0"/>
              </a:spcBef>
              <a:buFontTx/>
              <a:buNone/>
            </a:pPr>
            <a:r>
              <a:rPr lang="en-US" altLang="en-US" sz="1800">
                <a:solidFill>
                  <a:srgbClr val="000000"/>
                </a:solidFill>
              </a:rPr>
              <a:t>64 residues</a:t>
            </a:r>
          </a:p>
          <a:p>
            <a:pPr eaLnBrk="1" hangingPunct="1">
              <a:spcBef>
                <a:spcPct val="0"/>
              </a:spcBef>
              <a:buFontTx/>
              <a:buNone/>
            </a:pPr>
            <a:r>
              <a:rPr lang="en-US" altLang="en-US" sz="1800">
                <a:solidFill>
                  <a:srgbClr val="000000"/>
                </a:solidFill>
              </a:rPr>
              <a:t>Solvent: H</a:t>
            </a:r>
            <a:r>
              <a:rPr lang="en-US" altLang="en-US" sz="1800" baseline="-25000">
                <a:solidFill>
                  <a:srgbClr val="000000"/>
                </a:solidFill>
              </a:rPr>
              <a:t>2</a:t>
            </a:r>
            <a:r>
              <a:rPr lang="en-US" altLang="en-US" sz="1800">
                <a:solidFill>
                  <a:srgbClr val="000000"/>
                </a:solidFill>
              </a:rPr>
              <a:t>0 + acetate</a:t>
            </a:r>
          </a:p>
        </p:txBody>
      </p:sp>
      <p:sp>
        <p:nvSpPr>
          <p:cNvPr id="266245" name="Rectangle 2"/>
          <p:cNvSpPr>
            <a:spLocks noChangeArrowheads="1"/>
          </p:cNvSpPr>
          <p:nvPr/>
        </p:nvSpPr>
        <p:spPr bwMode="auto">
          <a:xfrm>
            <a:off x="3084513" y="6472238"/>
            <a:ext cx="6059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Cerutti </a:t>
            </a:r>
            <a:r>
              <a:rPr lang="en-US" altLang="en-US" sz="1800" i="1">
                <a:solidFill>
                  <a:srgbClr val="000000"/>
                </a:solidFill>
              </a:rPr>
              <a:t>et al.</a:t>
            </a:r>
            <a:r>
              <a:rPr lang="en-US" altLang="en-US" sz="1800">
                <a:solidFill>
                  <a:srgbClr val="000000"/>
                </a:solidFill>
              </a:rPr>
              <a:t> (2010).</a:t>
            </a:r>
            <a:r>
              <a:rPr lang="en-US" altLang="en-US" sz="1800" i="1">
                <a:solidFill>
                  <a:srgbClr val="000000"/>
                </a:solidFill>
              </a:rPr>
              <a:t>J. Phys. Chem. B</a:t>
            </a:r>
            <a:r>
              <a:rPr lang="en-US" altLang="en-US" sz="1800">
                <a:solidFill>
                  <a:srgbClr val="000000"/>
                </a:solidFill>
              </a:rPr>
              <a:t> </a:t>
            </a:r>
            <a:r>
              <a:rPr lang="en-US" altLang="en-US" sz="1800" b="1">
                <a:solidFill>
                  <a:srgbClr val="000000"/>
                </a:solidFill>
              </a:rPr>
              <a:t>114</a:t>
            </a:r>
            <a:r>
              <a:rPr lang="en-US" altLang="en-US" sz="1800">
                <a:solidFill>
                  <a:srgbClr val="000000"/>
                </a:solidFill>
              </a:rPr>
              <a:t>, 12811-12824. </a:t>
            </a:r>
          </a:p>
        </p:txBody>
      </p:sp>
      <p:sp>
        <p:nvSpPr>
          <p:cNvPr id="266246" name="TextBox 3"/>
          <p:cNvSpPr txBox="1">
            <a:spLocks noChangeArrowheads="1"/>
          </p:cNvSpPr>
          <p:nvPr/>
        </p:nvSpPr>
        <p:spPr bwMode="auto">
          <a:xfrm>
            <a:off x="239713" y="1323975"/>
            <a:ext cx="2514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rPr>
              <a:t>using </a:t>
            </a:r>
            <a:r>
              <a:rPr lang="en-US" altLang="en-US" sz="2800" b="1">
                <a:solidFill>
                  <a:srgbClr val="000000"/>
                </a:solidFill>
              </a:rPr>
              <a:t>real</a:t>
            </a:r>
          </a:p>
          <a:p>
            <a:pPr eaLnBrk="1" hangingPunct="1">
              <a:spcBef>
                <a:spcPct val="0"/>
              </a:spcBef>
              <a:buFontTx/>
              <a:buNone/>
            </a:pPr>
            <a:r>
              <a:rPr lang="en-US" altLang="en-US" sz="2800">
                <a:solidFill>
                  <a:srgbClr val="000000"/>
                </a:solidFill>
              </a:rPr>
              <a:t>crystal’s lattice</a:t>
            </a:r>
          </a:p>
        </p:txBody>
      </p:sp>
    </p:spTree>
    <p:extLst>
      <p:ext uri="{BB962C8B-B14F-4D97-AF65-F5344CB8AC3E}">
        <p14:creationId xmlns:p14="http://schemas.microsoft.com/office/powerpoint/2010/main" val="149042433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Combine angles into </a:t>
            </a:r>
            <a:r>
              <a:rPr lang="en-US" dirty="0" err="1" smtClean="0"/>
              <a:t>rotamers</a:t>
            </a:r>
            <a:endParaRPr lang="en-US" dirty="0"/>
          </a:p>
        </p:txBody>
      </p:sp>
      <p:sp>
        <p:nvSpPr>
          <p:cNvPr id="3" name="Content Placeholder 2"/>
          <p:cNvSpPr>
            <a:spLocks noGrp="1"/>
          </p:cNvSpPr>
          <p:nvPr>
            <p:ph idx="1"/>
          </p:nvPr>
        </p:nvSpPr>
        <p:spPr>
          <a:xfrm>
            <a:off x="457200" y="1430383"/>
            <a:ext cx="8229600" cy="5061857"/>
          </a:xfrm>
        </p:spPr>
        <p:txBody>
          <a:bodyPr/>
          <a:lstStyle/>
          <a:p>
            <a:pPr marL="514350" indent="-514350">
              <a:buFont typeface="+mj-lt"/>
              <a:buAutoNum type="arabicPeriod"/>
            </a:pPr>
            <a:r>
              <a:rPr lang="en-US" dirty="0" smtClean="0"/>
              <a:t>Take centroid angles (</a:t>
            </a:r>
            <a:r>
              <a:rPr lang="en-US" dirty="0" err="1" smtClean="0"/>
              <a:t>rotamers</a:t>
            </a:r>
            <a:r>
              <a:rPr lang="en-US" dirty="0" smtClean="0"/>
              <a:t>)</a:t>
            </a:r>
          </a:p>
          <a:p>
            <a:pPr marL="514350" indent="-514350">
              <a:buFont typeface="+mj-lt"/>
              <a:buAutoNum type="arabicPeriod"/>
            </a:pPr>
            <a:r>
              <a:rPr lang="en-US" dirty="0" smtClean="0"/>
              <a:t>1-14 centroids per angle (</a:t>
            </a:r>
            <a:r>
              <a:rPr lang="en-US" dirty="0" err="1" smtClean="0"/>
              <a:t>avg</a:t>
            </a:r>
            <a:r>
              <a:rPr lang="en-US" dirty="0" smtClean="0"/>
              <a:t>: 2.2)</a:t>
            </a:r>
          </a:p>
          <a:p>
            <a:pPr marL="514350" indent="-514350">
              <a:buFont typeface="+mj-lt"/>
              <a:buAutoNum type="arabicPeriod"/>
            </a:pPr>
            <a:r>
              <a:rPr lang="en-US" dirty="0" smtClean="0"/>
              <a:t>606 angles in </a:t>
            </a:r>
            <a:r>
              <a:rPr lang="en-US" dirty="0" err="1" smtClean="0"/>
              <a:t>cypA</a:t>
            </a:r>
            <a:endParaRPr lang="en-US" dirty="0" smtClean="0"/>
          </a:p>
          <a:p>
            <a:pPr marL="514350" indent="-514350">
              <a:buFont typeface="+mj-lt"/>
              <a:buAutoNum type="arabicPeriod"/>
            </a:pPr>
            <a:r>
              <a:rPr lang="en-US" dirty="0" smtClean="0"/>
              <a:t>2.2</a:t>
            </a:r>
            <a:r>
              <a:rPr lang="en-US" baseline="30000" dirty="0" smtClean="0"/>
              <a:t>606</a:t>
            </a:r>
            <a:r>
              <a:rPr lang="en-US" dirty="0" smtClean="0"/>
              <a:t> possibilities</a:t>
            </a:r>
            <a:endParaRPr lang="en-US" dirty="0"/>
          </a:p>
        </p:txBody>
      </p:sp>
    </p:spTree>
    <p:extLst>
      <p:ext uri="{BB962C8B-B14F-4D97-AF65-F5344CB8AC3E}">
        <p14:creationId xmlns:p14="http://schemas.microsoft.com/office/powerpoint/2010/main" val="95241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 many combinations!</a:t>
            </a:r>
            <a:endParaRPr lang="en-US" dirty="0"/>
          </a:p>
        </p:txBody>
      </p:sp>
      <p:sp>
        <p:nvSpPr>
          <p:cNvPr id="4" name="Rectangle 3"/>
          <p:cNvSpPr/>
          <p:nvPr/>
        </p:nvSpPr>
        <p:spPr>
          <a:xfrm>
            <a:off x="1" y="1413012"/>
            <a:ext cx="9471546" cy="6463308"/>
          </a:xfrm>
          <a:prstGeom prst="rect">
            <a:avLst/>
          </a:prstGeom>
        </p:spPr>
        <p:txBody>
          <a:bodyPr wrap="square">
            <a:spAutoFit/>
          </a:bodyPr>
          <a:lstStyle/>
          <a:p>
            <a:r>
              <a:rPr lang="it-IT" b="1" dirty="0" smtClean="0">
                <a:latin typeface="Courier New" panose="02070309020205020404" pitchFamily="49" charset="0"/>
                <a:cs typeface="Courier New" panose="02070309020205020404" pitchFamily="49" charset="0"/>
              </a:rPr>
              <a:t>combo# 2psi   2chi1   3phi   3psi  3chi1  3chi2   4phi   4psi 5phi</a:t>
            </a:r>
          </a:p>
          <a:p>
            <a:r>
              <a:rPr lang="it-IT" b="1" dirty="0">
                <a:latin typeface="Courier New" panose="02070309020205020404" pitchFamily="49" charset="0"/>
                <a:cs typeface="Courier New" panose="02070309020205020404" pitchFamily="49" charset="0"/>
              </a:rPr>
              <a:t>00001  131.4  177.7  -67.5  122.8  -74.2  -29.1  -73.2  154.4 -131.0</a:t>
            </a:r>
          </a:p>
          <a:p>
            <a:r>
              <a:rPr lang="it-IT" b="1" dirty="0">
                <a:latin typeface="Courier New" panose="02070309020205020404" pitchFamily="49" charset="0"/>
                <a:cs typeface="Courier New" panose="02070309020205020404" pitchFamily="49" charset="0"/>
              </a:rPr>
              <a:t>00002  131.4  177.7  -67.5  122.8  -74.2  -29.1  -73.2  154.4 -112.5</a:t>
            </a:r>
          </a:p>
          <a:p>
            <a:r>
              <a:rPr lang="it-IT" b="1" dirty="0">
                <a:latin typeface="Courier New" panose="02070309020205020404" pitchFamily="49" charset="0"/>
                <a:cs typeface="Courier New" panose="02070309020205020404" pitchFamily="49" charset="0"/>
              </a:rPr>
              <a:t>00003  131.4  177.7  -67.5  122.8  -74.2  -29.1  -73.2  163.6 -131.0</a:t>
            </a:r>
          </a:p>
          <a:p>
            <a:r>
              <a:rPr lang="it-IT" b="1" dirty="0">
                <a:latin typeface="Courier New" panose="02070309020205020404" pitchFamily="49" charset="0"/>
                <a:cs typeface="Courier New" panose="02070309020205020404" pitchFamily="49" charset="0"/>
              </a:rPr>
              <a:t>00004  131.4  177.7  -67.5  122.8  -74.2  -29.1  -73.2  163.6 -112.5</a:t>
            </a:r>
          </a:p>
          <a:p>
            <a:r>
              <a:rPr lang="it-IT" b="1" dirty="0">
                <a:latin typeface="Courier New" panose="02070309020205020404" pitchFamily="49" charset="0"/>
                <a:cs typeface="Courier New" panose="02070309020205020404" pitchFamily="49" charset="0"/>
              </a:rPr>
              <a:t>00005  131.4  177.7  -67.5  122.8  -74.2  -29.1  -58.1  154.4 -131.0</a:t>
            </a:r>
          </a:p>
          <a:p>
            <a:r>
              <a:rPr lang="it-IT" b="1" dirty="0">
                <a:latin typeface="Courier New" panose="02070309020205020404" pitchFamily="49" charset="0"/>
                <a:cs typeface="Courier New" panose="02070309020205020404" pitchFamily="49" charset="0"/>
              </a:rPr>
              <a:t>00006  131.4  177.7  -67.5  122.8  -74.2  -29.1  -58.1  154.4 -112.5</a:t>
            </a:r>
          </a:p>
          <a:p>
            <a:r>
              <a:rPr lang="it-IT" b="1" dirty="0">
                <a:latin typeface="Courier New" panose="02070309020205020404" pitchFamily="49" charset="0"/>
                <a:cs typeface="Courier New" panose="02070309020205020404" pitchFamily="49" charset="0"/>
              </a:rPr>
              <a:t>00007  131.4  177.7  -67.5  122.8  -74.2  -29.1  -58.1  163.6 -131.0</a:t>
            </a:r>
          </a:p>
          <a:p>
            <a:r>
              <a:rPr lang="it-IT" b="1" dirty="0">
                <a:latin typeface="Courier New" panose="02070309020205020404" pitchFamily="49" charset="0"/>
                <a:cs typeface="Courier New" panose="02070309020205020404" pitchFamily="49" charset="0"/>
              </a:rPr>
              <a:t>00008  131.4  177.7  -67.5  122.8  -74.2  -29.1  -58.1  163.6 -112.5</a:t>
            </a:r>
          </a:p>
          <a:p>
            <a:r>
              <a:rPr lang="it-IT" b="1" dirty="0">
                <a:latin typeface="Courier New" panose="02070309020205020404" pitchFamily="49" charset="0"/>
                <a:cs typeface="Courier New" panose="02070309020205020404" pitchFamily="49" charset="0"/>
              </a:rPr>
              <a:t>00009  131.4  177.7  -67.5  122.8  -92.6  -29.1  -73.2  154.4 -131.0</a:t>
            </a:r>
          </a:p>
          <a:p>
            <a:r>
              <a:rPr lang="it-IT" b="1" dirty="0">
                <a:latin typeface="Courier New" panose="02070309020205020404" pitchFamily="49" charset="0"/>
                <a:cs typeface="Courier New" panose="02070309020205020404" pitchFamily="49" charset="0"/>
              </a:rPr>
              <a:t>00010  131.4  177.7  -67.5  122.8  -92.6  -29.1  -73.2  154.4 -112.5</a:t>
            </a:r>
          </a:p>
          <a:p>
            <a:r>
              <a:rPr lang="it-IT" b="1" dirty="0">
                <a:latin typeface="Courier New" panose="02070309020205020404" pitchFamily="49" charset="0"/>
                <a:cs typeface="Courier New" panose="02070309020205020404" pitchFamily="49" charset="0"/>
              </a:rPr>
              <a:t>00011  131.4  177.7  -67.5  122.8  -92.6  -29.1  -73.2  163.6 -131.0</a:t>
            </a:r>
          </a:p>
          <a:p>
            <a:r>
              <a:rPr lang="it-IT" b="1" dirty="0">
                <a:latin typeface="Courier New" panose="02070309020205020404" pitchFamily="49" charset="0"/>
                <a:cs typeface="Courier New" panose="02070309020205020404" pitchFamily="49" charset="0"/>
              </a:rPr>
              <a:t>00012  131.4  177.7  -67.5  122.8  -92.6  -29.1  -73.2  163.6 -112.5</a:t>
            </a:r>
          </a:p>
          <a:p>
            <a:r>
              <a:rPr lang="it-IT" b="1" dirty="0">
                <a:latin typeface="Courier New" panose="02070309020205020404" pitchFamily="49" charset="0"/>
                <a:cs typeface="Courier New" panose="02070309020205020404" pitchFamily="49" charset="0"/>
              </a:rPr>
              <a:t>00013  131.4  177.7  -67.5  122.8  -92.6  -29.1  -58.1  154.4 -131.0</a:t>
            </a:r>
          </a:p>
          <a:p>
            <a:r>
              <a:rPr lang="it-IT" b="1" dirty="0">
                <a:latin typeface="Courier New" panose="02070309020205020404" pitchFamily="49" charset="0"/>
                <a:cs typeface="Courier New" panose="02070309020205020404" pitchFamily="49" charset="0"/>
              </a:rPr>
              <a:t>00014  131.4  177.7  -67.5  122.8  -92.6  -29.1  -58.1  154.4 -112.5</a:t>
            </a:r>
          </a:p>
          <a:p>
            <a:r>
              <a:rPr lang="it-IT" b="1" dirty="0">
                <a:latin typeface="Courier New" panose="02070309020205020404" pitchFamily="49" charset="0"/>
                <a:cs typeface="Courier New" panose="02070309020205020404" pitchFamily="49" charset="0"/>
              </a:rPr>
              <a:t>00015  131.4  177.7  -67.5  122.8  -92.6  -29.1  -58.1  163.6 -131.0</a:t>
            </a:r>
          </a:p>
          <a:p>
            <a:r>
              <a:rPr lang="it-IT" b="1" dirty="0">
                <a:latin typeface="Courier New" panose="02070309020205020404" pitchFamily="49" charset="0"/>
                <a:cs typeface="Courier New" panose="02070309020205020404" pitchFamily="49" charset="0"/>
              </a:rPr>
              <a:t>00016  131.4  177.7  -67.5  122.8  -92.6  -29.1  -58.1  163.6 -112.5</a:t>
            </a:r>
          </a:p>
          <a:p>
            <a:r>
              <a:rPr lang="it-IT" b="1" dirty="0">
                <a:latin typeface="Courier New" panose="02070309020205020404" pitchFamily="49" charset="0"/>
                <a:cs typeface="Courier New" panose="02070309020205020404" pitchFamily="49" charset="0"/>
              </a:rPr>
              <a:t>00017  131.4  177.7  -67.5  144.5  -74.2  -29.1  -73.2  154.4 -131.0</a:t>
            </a:r>
          </a:p>
          <a:p>
            <a:r>
              <a:rPr lang="it-IT" b="1" dirty="0">
                <a:latin typeface="Courier New" panose="02070309020205020404" pitchFamily="49" charset="0"/>
                <a:cs typeface="Courier New" panose="02070309020205020404" pitchFamily="49" charset="0"/>
              </a:rPr>
              <a:t>00018  131.4  177.7  -67.5  144.5  -74.2  -29.1  -73.2  154.4 -112.5</a:t>
            </a:r>
          </a:p>
          <a:p>
            <a:r>
              <a:rPr lang="it-IT" b="1" dirty="0">
                <a:latin typeface="Courier New" panose="02070309020205020404" pitchFamily="49" charset="0"/>
                <a:cs typeface="Courier New" panose="02070309020205020404" pitchFamily="49" charset="0"/>
              </a:rPr>
              <a:t>00019  131.4  177.7  -67.5  144.5  -74.2  -29.1  -73.2  163.6 -131.0</a:t>
            </a:r>
          </a:p>
          <a:p>
            <a:r>
              <a:rPr lang="it-IT" b="1" dirty="0">
                <a:latin typeface="Courier New" panose="02070309020205020404" pitchFamily="49" charset="0"/>
                <a:cs typeface="Courier New" panose="02070309020205020404" pitchFamily="49" charset="0"/>
              </a:rPr>
              <a:t>00020  131.4  177.7  -67.5  144.5  -74.2  -29.1  -73.2  163.6 -112.5</a:t>
            </a:r>
          </a:p>
          <a:p>
            <a:r>
              <a:rPr lang="it-IT" b="1" dirty="0">
                <a:latin typeface="Courier New" panose="02070309020205020404" pitchFamily="49" charset="0"/>
                <a:cs typeface="Courier New" panose="02070309020205020404" pitchFamily="49" charset="0"/>
              </a:rPr>
              <a:t>00021  131.4  177.7  -67.5  144.5  -74.2  -29.1  -58.1  154.4 -131.0</a:t>
            </a:r>
          </a:p>
          <a:p>
            <a:endParaRPr lang="it-IT" b="1" dirty="0" smtClean="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749008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combine the angles?</a:t>
            </a:r>
            <a:endParaRPr lang="en-US" dirty="0"/>
          </a:p>
        </p:txBody>
      </p:sp>
      <p:sp>
        <p:nvSpPr>
          <p:cNvPr id="3" name="Content Placeholder 2"/>
          <p:cNvSpPr>
            <a:spLocks noGrp="1"/>
          </p:cNvSpPr>
          <p:nvPr>
            <p:ph idx="1"/>
          </p:nvPr>
        </p:nvSpPr>
        <p:spPr>
          <a:xfrm>
            <a:off x="457200" y="1430383"/>
            <a:ext cx="8229600" cy="5061857"/>
          </a:xfrm>
        </p:spPr>
        <p:txBody>
          <a:bodyPr/>
          <a:lstStyle/>
          <a:p>
            <a:pPr marL="514350" indent="-514350">
              <a:buFont typeface="+mj-lt"/>
              <a:buAutoNum type="arabicPeriod"/>
            </a:pPr>
            <a:r>
              <a:rPr lang="en-US" dirty="0" smtClean="0"/>
              <a:t>Take centroid angles (</a:t>
            </a:r>
            <a:r>
              <a:rPr lang="en-US" dirty="0" err="1" smtClean="0"/>
              <a:t>rotamers</a:t>
            </a:r>
            <a:r>
              <a:rPr lang="en-US" dirty="0" smtClean="0"/>
              <a:t>)</a:t>
            </a:r>
          </a:p>
          <a:p>
            <a:pPr marL="514350" indent="-514350">
              <a:buFont typeface="+mj-lt"/>
              <a:buAutoNum type="arabicPeriod"/>
            </a:pPr>
            <a:r>
              <a:rPr lang="en-US" dirty="0" smtClean="0"/>
              <a:t>assign “</a:t>
            </a:r>
            <a:r>
              <a:rPr lang="en-US" dirty="0" err="1" smtClean="0"/>
              <a:t>rotamer</a:t>
            </a:r>
            <a:r>
              <a:rPr lang="en-US" dirty="0" smtClean="0"/>
              <a:t>” to each of 4000 MD </a:t>
            </a:r>
            <a:r>
              <a:rPr lang="en-US" dirty="0" err="1" smtClean="0"/>
              <a:t>pdbs</a:t>
            </a:r>
            <a:endParaRPr lang="en-US" dirty="0"/>
          </a:p>
          <a:p>
            <a:pPr marL="514350" indent="-514350">
              <a:buFont typeface="+mj-lt"/>
              <a:buAutoNum type="arabicPeriod"/>
            </a:pPr>
            <a:r>
              <a:rPr lang="en-US" dirty="0" smtClean="0"/>
              <a:t>Discard combinations of </a:t>
            </a:r>
            <a:r>
              <a:rPr lang="en-US" dirty="0" err="1" smtClean="0"/>
              <a:t>rotamers</a:t>
            </a:r>
            <a:r>
              <a:rPr lang="en-US" dirty="0" smtClean="0"/>
              <a:t> not represented in MD</a:t>
            </a:r>
          </a:p>
          <a:p>
            <a:pPr marL="514350" indent="-514350">
              <a:buFont typeface="+mj-lt"/>
              <a:buAutoNum type="arabicPeriod"/>
            </a:pPr>
            <a:r>
              <a:rPr lang="en-US" dirty="0" smtClean="0"/>
              <a:t>Add one more angle to possible combos</a:t>
            </a:r>
          </a:p>
          <a:p>
            <a:pPr marL="514350" indent="-514350">
              <a:buFont typeface="+mj-lt"/>
              <a:buAutoNum type="arabicPeriod"/>
            </a:pPr>
            <a:r>
              <a:rPr lang="en-US" dirty="0" smtClean="0"/>
              <a:t>Repeat -&gt; 2</a:t>
            </a:r>
          </a:p>
          <a:p>
            <a:pPr marL="514350" indent="-514350">
              <a:buFont typeface="+mj-lt"/>
              <a:buAutoNum type="arabicPeriod"/>
            </a:pPr>
            <a:r>
              <a:rPr lang="en-US" dirty="0" smtClean="0"/>
              <a:t>Gather coordinates from nearest MD </a:t>
            </a:r>
            <a:r>
              <a:rPr lang="en-US" dirty="0" err="1" smtClean="0"/>
              <a:t>pdb</a:t>
            </a:r>
            <a:r>
              <a:rPr lang="en-US" dirty="0" smtClean="0"/>
              <a:t> to each </a:t>
            </a:r>
            <a:r>
              <a:rPr lang="en-US" dirty="0" err="1" smtClean="0"/>
              <a:t>rotamer</a:t>
            </a: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48727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2552241512"/>
              </p:ext>
            </p:extLst>
          </p:nvPr>
        </p:nvGraphicFramePr>
        <p:xfrm>
          <a:off x="404813" y="590550"/>
          <a:ext cx="8774112" cy="5915025"/>
        </p:xfrm>
        <a:graphic>
          <a:graphicData uri="http://schemas.openxmlformats.org/presentationml/2006/ole">
            <mc:AlternateContent xmlns:mc="http://schemas.openxmlformats.org/markup-compatibility/2006">
              <mc:Choice xmlns:v="urn:schemas-microsoft-com:vml" Requires="v">
                <p:oleObj spid="_x0000_s8205" name="Chart" r:id="rId3" imgW="7296232" imgH="4914951" progId="MSGraph.Chart.8">
                  <p:embed followColorScheme="full"/>
                </p:oleObj>
              </mc:Choice>
              <mc:Fallback>
                <p:oleObj name="Chart" r:id="rId3" imgW="7296232" imgH="4914951" progId="MSGraph.Chart.8">
                  <p:embed followColorScheme="full"/>
                  <p:pic>
                    <p:nvPicPr>
                      <p:cNvPr id="0" name=""/>
                      <p:cNvPicPr>
                        <a:picLocks noChangeAspect="1" noChangeArrowheads="1"/>
                      </p:cNvPicPr>
                      <p:nvPr/>
                    </p:nvPicPr>
                    <p:blipFill>
                      <a:blip r:embed="rId4"/>
                      <a:srcRect/>
                      <a:stretch>
                        <a:fillRect/>
                      </a:stretch>
                    </p:blipFill>
                    <p:spPr bwMode="auto">
                      <a:xfrm>
                        <a:off x="404813" y="590550"/>
                        <a:ext cx="8774112" cy="591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159337" y="6204621"/>
            <a:ext cx="47580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a:solidFill>
                  <a:prstClr val="black"/>
                </a:solidFill>
                <a:latin typeface="Arial" panose="020B0604020202020204" pitchFamily="34" charset="0"/>
              </a:rPr>
              <a:t>n</a:t>
            </a:r>
            <a:r>
              <a:rPr lang="en-US" altLang="en-US" sz="2800" b="1" dirty="0" smtClean="0">
                <a:solidFill>
                  <a:prstClr val="black"/>
                </a:solidFill>
                <a:latin typeface="Arial" panose="020B0604020202020204" pitchFamily="34" charset="0"/>
              </a:rPr>
              <a:t>umber of angles included</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826502" y="3263090"/>
            <a:ext cx="25218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combinations</a:t>
            </a:r>
            <a:endParaRPr lang="en-US" altLang="en-US" sz="2800" b="1" dirty="0">
              <a:solidFill>
                <a:prstClr val="black"/>
              </a:solidFill>
              <a:latin typeface="Arial" panose="020B0604020202020204" pitchFamily="34" charset="0"/>
            </a:endParaRPr>
          </a:p>
        </p:txBody>
      </p:sp>
      <p:sp>
        <p:nvSpPr>
          <p:cNvPr id="2" name="TextBox 1"/>
          <p:cNvSpPr txBox="1"/>
          <p:nvPr/>
        </p:nvSpPr>
        <p:spPr>
          <a:xfrm>
            <a:off x="0" y="0"/>
            <a:ext cx="9144000" cy="707886"/>
          </a:xfrm>
          <a:prstGeom prst="rect">
            <a:avLst/>
          </a:prstGeom>
          <a:noFill/>
        </p:spPr>
        <p:txBody>
          <a:bodyPr wrap="square" rtlCol="0">
            <a:spAutoFit/>
          </a:bodyPr>
          <a:lstStyle/>
          <a:p>
            <a:pPr algn="ctr" fontAlgn="auto">
              <a:spcBef>
                <a:spcPts val="0"/>
              </a:spcBef>
              <a:spcAft>
                <a:spcPts val="0"/>
              </a:spcAft>
            </a:pPr>
            <a:r>
              <a:rPr lang="en-US" sz="4000" dirty="0" smtClean="0">
                <a:solidFill>
                  <a:prstClr val="black"/>
                </a:solidFill>
                <a:latin typeface="Arial" panose="020B0604020202020204" pitchFamily="34" charset="0"/>
              </a:rPr>
              <a:t>Progressive clustering of angles</a:t>
            </a:r>
            <a:endParaRPr lang="en-US" sz="4000" dirty="0">
              <a:solidFill>
                <a:prstClr val="black"/>
              </a:solidFill>
              <a:latin typeface="Arial" panose="020B0604020202020204" pitchFamily="34" charset="0"/>
            </a:endParaRPr>
          </a:p>
        </p:txBody>
      </p:sp>
    </p:spTree>
    <p:extLst>
      <p:ext uri="{BB962C8B-B14F-4D97-AF65-F5344CB8AC3E}">
        <p14:creationId xmlns:p14="http://schemas.microsoft.com/office/powerpoint/2010/main" val="3104882037"/>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 MD models to combos</a:t>
            </a:r>
            <a:endParaRPr lang="en-US" dirty="0"/>
          </a:p>
        </p:txBody>
      </p:sp>
      <p:sp>
        <p:nvSpPr>
          <p:cNvPr id="4" name="Rectangle 3"/>
          <p:cNvSpPr/>
          <p:nvPr/>
        </p:nvSpPr>
        <p:spPr>
          <a:xfrm>
            <a:off x="1" y="1413012"/>
            <a:ext cx="9471546" cy="6186309"/>
          </a:xfrm>
          <a:prstGeom prst="rect">
            <a:avLst/>
          </a:prstGeom>
        </p:spPr>
        <p:txBody>
          <a:bodyPr wrap="square">
            <a:spAutoFit/>
          </a:bodyPr>
          <a:lstStyle/>
          <a:p>
            <a:r>
              <a:rPr lang="it-IT" b="1" dirty="0" smtClean="0">
                <a:latin typeface="Courier New" panose="02070309020205020404" pitchFamily="49" charset="0"/>
                <a:cs typeface="Courier New" panose="02070309020205020404" pitchFamily="49" charset="0"/>
              </a:rPr>
              <a:t>combo#  population  representative</a:t>
            </a:r>
          </a:p>
          <a:p>
            <a:r>
              <a:rPr lang="it-IT" b="1" dirty="0">
                <a:latin typeface="Courier New" panose="02070309020205020404" pitchFamily="49" charset="0"/>
                <a:cs typeface="Courier New" panose="02070309020205020404" pitchFamily="49" charset="0"/>
              </a:rPr>
              <a:t>00097     86        monomer_00969_02472.pdb</a:t>
            </a:r>
          </a:p>
          <a:p>
            <a:r>
              <a:rPr lang="it-IT" b="1" dirty="0">
                <a:latin typeface="Courier New" panose="02070309020205020404" pitchFamily="49" charset="0"/>
                <a:cs typeface="Courier New" panose="02070309020205020404" pitchFamily="49" charset="0"/>
              </a:rPr>
              <a:t>00033     77        monomer_00986_02472.pdb</a:t>
            </a:r>
          </a:p>
          <a:p>
            <a:r>
              <a:rPr lang="it-IT" b="1" dirty="0">
                <a:latin typeface="Courier New" panose="02070309020205020404" pitchFamily="49" charset="0"/>
                <a:cs typeface="Courier New" panose="02070309020205020404" pitchFamily="49" charset="0"/>
              </a:rPr>
              <a:t>00001     66        monomer_00665_02472.pdb</a:t>
            </a:r>
          </a:p>
          <a:p>
            <a:r>
              <a:rPr lang="it-IT" b="1" dirty="0">
                <a:latin typeface="Courier New" panose="02070309020205020404" pitchFamily="49" charset="0"/>
                <a:cs typeface="Courier New" panose="02070309020205020404" pitchFamily="49" charset="0"/>
              </a:rPr>
              <a:t>00081     63        monomer_00997_04944.pdb</a:t>
            </a:r>
          </a:p>
          <a:p>
            <a:r>
              <a:rPr lang="it-IT" b="1" dirty="0">
                <a:latin typeface="Courier New" panose="02070309020205020404" pitchFamily="49" charset="0"/>
                <a:cs typeface="Courier New" panose="02070309020205020404" pitchFamily="49" charset="0"/>
              </a:rPr>
              <a:t>00083     63        monomer_00811_02472.pdb</a:t>
            </a:r>
          </a:p>
          <a:p>
            <a:r>
              <a:rPr lang="it-IT" b="1" dirty="0">
                <a:latin typeface="Courier New" panose="02070309020205020404" pitchFamily="49" charset="0"/>
                <a:cs typeface="Courier New" panose="02070309020205020404" pitchFamily="49" charset="0"/>
              </a:rPr>
              <a:t>00049     62        monomer_00810_07416.pdb</a:t>
            </a:r>
          </a:p>
          <a:p>
            <a:r>
              <a:rPr lang="it-IT" b="1" dirty="0">
                <a:latin typeface="Courier New" panose="02070309020205020404" pitchFamily="49" charset="0"/>
                <a:cs typeface="Courier New" panose="02070309020205020404" pitchFamily="49" charset="0"/>
              </a:rPr>
              <a:t>00002     60        monomer_00637_02472.pdb</a:t>
            </a:r>
          </a:p>
          <a:p>
            <a:r>
              <a:rPr lang="it-IT" b="1" dirty="0">
                <a:latin typeface="Courier New" panose="02070309020205020404" pitchFamily="49" charset="0"/>
                <a:cs typeface="Courier New" panose="02070309020205020404" pitchFamily="49" charset="0"/>
              </a:rPr>
              <a:t>00029     58        monomer_00837_09888.pdb</a:t>
            </a:r>
          </a:p>
          <a:p>
            <a:r>
              <a:rPr lang="it-IT" b="1" dirty="0">
                <a:latin typeface="Courier New" panose="02070309020205020404" pitchFamily="49" charset="0"/>
                <a:cs typeface="Courier New" panose="02070309020205020404" pitchFamily="49" charset="0"/>
              </a:rPr>
              <a:t>00096     54        monomer_00758_02472.pdb</a:t>
            </a:r>
          </a:p>
          <a:p>
            <a:r>
              <a:rPr lang="it-IT" b="1" dirty="0">
                <a:latin typeface="Courier New" panose="02070309020205020404" pitchFamily="49" charset="0"/>
                <a:cs typeface="Courier New" panose="02070309020205020404" pitchFamily="49" charset="0"/>
              </a:rPr>
              <a:t>00082     53        monomer_00994_04944.pdb</a:t>
            </a:r>
          </a:p>
          <a:p>
            <a:r>
              <a:rPr lang="it-IT" b="1" dirty="0">
                <a:latin typeface="Courier New" panose="02070309020205020404" pitchFamily="49" charset="0"/>
                <a:cs typeface="Courier New" panose="02070309020205020404" pitchFamily="49" charset="0"/>
              </a:rPr>
              <a:t>00005     52        monomer_00469_07416.pdb</a:t>
            </a:r>
          </a:p>
          <a:p>
            <a:r>
              <a:rPr lang="it-IT" b="1" dirty="0">
                <a:latin typeface="Courier New" panose="02070309020205020404" pitchFamily="49" charset="0"/>
                <a:cs typeface="Courier New" panose="02070309020205020404" pitchFamily="49" charset="0"/>
              </a:rPr>
              <a:t>00098     51        monomer_00292_07416.pdb</a:t>
            </a:r>
          </a:p>
          <a:p>
            <a:r>
              <a:rPr lang="it-IT" b="1" dirty="0">
                <a:latin typeface="Courier New" panose="02070309020205020404" pitchFamily="49" charset="0"/>
                <a:cs typeface="Courier New" panose="02070309020205020404" pitchFamily="49" charset="0"/>
              </a:rPr>
              <a:t>00007     49        monomer_00591_02472.pdb</a:t>
            </a:r>
          </a:p>
          <a:p>
            <a:r>
              <a:rPr lang="it-IT" b="1" dirty="0">
                <a:latin typeface="Courier New" panose="02070309020205020404" pitchFamily="49" charset="0"/>
                <a:cs typeface="Courier New" panose="02070309020205020404" pitchFamily="49" charset="0"/>
              </a:rPr>
              <a:t>00095     49        monomer_00812_02472.pdb</a:t>
            </a:r>
          </a:p>
          <a:p>
            <a:r>
              <a:rPr lang="it-IT" b="1" dirty="0">
                <a:latin typeface="Courier New" panose="02070309020205020404" pitchFamily="49" charset="0"/>
                <a:cs typeface="Courier New" panose="02070309020205020404" pitchFamily="49" charset="0"/>
              </a:rPr>
              <a:t>00004     48        monomer_00411_04944.pdb</a:t>
            </a:r>
          </a:p>
          <a:p>
            <a:r>
              <a:rPr lang="it-IT" b="1" dirty="0">
                <a:latin typeface="Courier New" panose="02070309020205020404" pitchFamily="49" charset="0"/>
                <a:cs typeface="Courier New" panose="02070309020205020404" pitchFamily="49" charset="0"/>
              </a:rPr>
              <a:t>00073     48        monomer_00165_09888.pdb</a:t>
            </a:r>
          </a:p>
          <a:p>
            <a:r>
              <a:rPr lang="it-IT" b="1" dirty="0">
                <a:latin typeface="Courier New" panose="02070309020205020404" pitchFamily="49" charset="0"/>
                <a:cs typeface="Courier New" panose="02070309020205020404" pitchFamily="49" charset="0"/>
              </a:rPr>
              <a:t>00021     47        monomer_00581_04944.pdb</a:t>
            </a:r>
          </a:p>
          <a:p>
            <a:r>
              <a:rPr lang="it-IT" b="1" dirty="0">
                <a:latin typeface="Courier New" panose="02070309020205020404" pitchFamily="49" charset="0"/>
                <a:cs typeface="Courier New" panose="02070309020205020404" pitchFamily="49" charset="0"/>
              </a:rPr>
              <a:t>00067     47        monomer_00392_09888.pdb</a:t>
            </a:r>
          </a:p>
          <a:p>
            <a:r>
              <a:rPr lang="it-IT" b="1" dirty="0">
                <a:latin typeface="Courier New" panose="02070309020205020404" pitchFamily="49" charset="0"/>
                <a:cs typeface="Courier New" panose="02070309020205020404" pitchFamily="49" charset="0"/>
              </a:rPr>
              <a:t>00003     44        monomer_00236_04944.pdb</a:t>
            </a:r>
          </a:p>
          <a:p>
            <a:r>
              <a:rPr lang="it-IT" b="1" dirty="0">
                <a:latin typeface="Courier New" panose="02070309020205020404" pitchFamily="49" charset="0"/>
                <a:cs typeface="Courier New" panose="02070309020205020404" pitchFamily="49" charset="0"/>
              </a:rPr>
              <a:t>00009     44        monomer_00917_07416.pdb</a:t>
            </a:r>
          </a:p>
          <a:p>
            <a:r>
              <a:rPr lang="it-IT" b="1" dirty="0">
                <a:latin typeface="Courier New" panose="02070309020205020404" pitchFamily="49" charset="0"/>
                <a:cs typeface="Courier New" panose="02070309020205020404" pitchFamily="49" charset="0"/>
              </a:rPr>
              <a:t>00015     44        monomer_00756_04944.pdb</a:t>
            </a:r>
          </a:p>
        </p:txBody>
      </p:sp>
    </p:spTree>
    <p:extLst>
      <p:ext uri="{BB962C8B-B14F-4D97-AF65-F5344CB8AC3E}">
        <p14:creationId xmlns:p14="http://schemas.microsoft.com/office/powerpoint/2010/main" val="29533334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4572" t="-3593" r="20538" b="22281"/>
          <a:stretch/>
        </p:blipFill>
        <p:spPr>
          <a:xfrm>
            <a:off x="2572355" y="636955"/>
            <a:ext cx="6220917" cy="6095784"/>
          </a:xfrm>
          <a:prstGeom prst="rect">
            <a:avLst/>
          </a:prstGeom>
        </p:spPr>
      </p:pic>
      <p:sp>
        <p:nvSpPr>
          <p:cNvPr id="8089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Occupancy refinement!</a:t>
            </a:r>
            <a:endParaRPr lang="en-US" altLang="en-US" sz="3600" dirty="0" smtClean="0">
              <a:solidFill>
                <a:schemeClr val="tx1"/>
              </a:solidFill>
            </a:endParaRPr>
          </a:p>
        </p:txBody>
      </p:sp>
      <p:sp>
        <p:nvSpPr>
          <p:cNvPr id="8" name="Rectangle 3"/>
          <p:cNvSpPr txBox="1">
            <a:spLocks noChangeArrowheads="1"/>
          </p:cNvSpPr>
          <p:nvPr/>
        </p:nvSpPr>
        <p:spPr bwMode="auto">
          <a:xfrm>
            <a:off x="325676" y="901337"/>
            <a:ext cx="3998130" cy="5643154"/>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742950" indent="-742950" algn="l" eaLnBrk="1" hangingPunct="1">
              <a:buFont typeface="+mj-lt"/>
              <a:buAutoNum type="arabicPeriod"/>
            </a:pPr>
            <a:r>
              <a:rPr lang="en-US" altLang="en-US" sz="3600" kern="0" dirty="0" smtClean="0">
                <a:solidFill>
                  <a:prstClr val="black"/>
                </a:solidFill>
              </a:rPr>
              <a:t>e</a:t>
            </a:r>
            <a:r>
              <a:rPr lang="en-US" altLang="en-US" sz="3600" kern="0" baseline="30000" dirty="0" smtClean="0">
                <a:solidFill>
                  <a:prstClr val="black"/>
                </a:solidFill>
              </a:rPr>
              <a:t>-</a:t>
            </a:r>
            <a:r>
              <a:rPr lang="en-US" altLang="en-US" sz="3600" kern="0" dirty="0" smtClean="0">
                <a:solidFill>
                  <a:prstClr val="black"/>
                </a:solidFill>
              </a:rPr>
              <a:t> density</a:t>
            </a:r>
            <a:r>
              <a:rPr lang="en-US" altLang="en-US" sz="3600" kern="0" dirty="0">
                <a:solidFill>
                  <a:prstClr val="black"/>
                </a:solidFill>
              </a:rPr>
              <a:t> </a:t>
            </a:r>
            <a:r>
              <a:rPr lang="en-US" altLang="en-US" sz="3600" kern="0" dirty="0" smtClean="0">
                <a:solidFill>
                  <a:prstClr val="black"/>
                </a:solidFill>
              </a:rPr>
              <a:t>from all 4000 copies</a:t>
            </a:r>
          </a:p>
          <a:p>
            <a:pPr marL="742950" indent="-742950" algn="l" eaLnBrk="1" hangingPunct="1">
              <a:buFont typeface="+mj-lt"/>
              <a:buAutoNum type="arabicPeriod"/>
            </a:pPr>
            <a:r>
              <a:rPr lang="en-US" altLang="en-US" sz="3600" kern="0" dirty="0" smtClean="0">
                <a:solidFill>
                  <a:prstClr val="black"/>
                </a:solidFill>
              </a:rPr>
              <a:t>only atoms in side chain</a:t>
            </a:r>
          </a:p>
          <a:p>
            <a:pPr marL="742950" indent="-742950" algn="l" eaLnBrk="1" hangingPunct="1">
              <a:buFont typeface="+mj-lt"/>
              <a:buAutoNum type="arabicPeriod"/>
            </a:pPr>
            <a:r>
              <a:rPr lang="en-US" altLang="en-US" sz="3600" kern="0" dirty="0" smtClean="0">
                <a:solidFill>
                  <a:prstClr val="black"/>
                </a:solidFill>
              </a:rPr>
              <a:t>Perfect phases</a:t>
            </a:r>
          </a:p>
          <a:p>
            <a:pPr marL="742950" indent="-742950" algn="l" eaLnBrk="1" hangingPunct="1">
              <a:buFont typeface="+mj-lt"/>
              <a:buAutoNum type="arabicPeriod"/>
            </a:pPr>
            <a:r>
              <a:rPr lang="en-US" altLang="en-US" sz="3600" kern="0" dirty="0" smtClean="0">
                <a:solidFill>
                  <a:prstClr val="black"/>
                </a:solidFill>
              </a:rPr>
              <a:t>SA refine</a:t>
            </a:r>
          </a:p>
          <a:p>
            <a:pPr marL="742950" indent="-742950" algn="l" eaLnBrk="1" hangingPunct="1">
              <a:buFont typeface="+mj-lt"/>
              <a:buAutoNum type="arabicPeriod"/>
            </a:pPr>
            <a:r>
              <a:rPr lang="en-US" altLang="en-US" sz="3600" kern="0" dirty="0" err="1" smtClean="0">
                <a:solidFill>
                  <a:prstClr val="black"/>
                </a:solidFill>
              </a:rPr>
              <a:t>Occ</a:t>
            </a:r>
            <a:r>
              <a:rPr lang="en-US" altLang="en-US" sz="3600" kern="0" dirty="0" smtClean="0">
                <a:solidFill>
                  <a:prstClr val="black"/>
                </a:solidFill>
              </a:rPr>
              <a:t> ref</a:t>
            </a:r>
          </a:p>
          <a:p>
            <a:pPr marL="742950" indent="-742950" algn="l" eaLnBrk="1" hangingPunct="1">
              <a:buFont typeface="+mj-lt"/>
              <a:buAutoNum type="arabicPeriod"/>
            </a:pPr>
            <a:r>
              <a:rPr lang="en-US" altLang="en-US" sz="3600" kern="0" dirty="0" smtClean="0">
                <a:solidFill>
                  <a:prstClr val="black"/>
                </a:solidFill>
              </a:rPr>
              <a:t>Discard         zero </a:t>
            </a:r>
            <a:r>
              <a:rPr lang="en-US" altLang="en-US" sz="3600" kern="0" dirty="0" err="1" smtClean="0">
                <a:solidFill>
                  <a:prstClr val="black"/>
                </a:solidFill>
              </a:rPr>
              <a:t>occ</a:t>
            </a:r>
            <a:endParaRPr lang="en-US" altLang="en-US" sz="3600" kern="0" dirty="0" smtClean="0">
              <a:solidFill>
                <a:prstClr val="black"/>
              </a:solidFill>
            </a:endParaRPr>
          </a:p>
          <a:p>
            <a:pPr marL="742950" indent="-742950" algn="l" eaLnBrk="1" hangingPunct="1">
              <a:buFont typeface="+mj-lt"/>
              <a:buAutoNum type="arabicPeriod"/>
            </a:pPr>
            <a:r>
              <a:rPr lang="en-US" altLang="en-US" sz="3600" kern="0" dirty="0" smtClean="0">
                <a:solidFill>
                  <a:prstClr val="black"/>
                </a:solidFill>
              </a:rPr>
              <a:t>R &lt; 2%</a:t>
            </a:r>
          </a:p>
        </p:txBody>
      </p:sp>
    </p:spTree>
    <p:extLst>
      <p:ext uri="{BB962C8B-B14F-4D97-AF65-F5344CB8AC3E}">
        <p14:creationId xmlns:p14="http://schemas.microsoft.com/office/powerpoint/2010/main" val="363194600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3389158940"/>
              </p:ext>
            </p:extLst>
          </p:nvPr>
        </p:nvGraphicFramePr>
        <p:xfrm>
          <a:off x="404813" y="590550"/>
          <a:ext cx="8774112" cy="5915025"/>
        </p:xfrm>
        <a:graphic>
          <a:graphicData uri="http://schemas.openxmlformats.org/presentationml/2006/ole">
            <mc:AlternateContent xmlns:mc="http://schemas.openxmlformats.org/markup-compatibility/2006">
              <mc:Choice xmlns:v="urn:schemas-microsoft-com:vml" Requires="v">
                <p:oleObj spid="_x0000_s4113" name="Chart" r:id="rId3" imgW="7296049" imgH="4914810" progId="MSGraph.Chart.8">
                  <p:embed followColorScheme="full"/>
                </p:oleObj>
              </mc:Choice>
              <mc:Fallback>
                <p:oleObj name="Chart" r:id="rId3" imgW="7296049" imgH="4914810" progId="MSGraph.Chart.8">
                  <p:embed followColorScheme="full"/>
                  <p:pic>
                    <p:nvPicPr>
                      <p:cNvPr id="0" name=""/>
                      <p:cNvPicPr>
                        <a:picLocks noChangeAspect="1" noChangeArrowheads="1"/>
                      </p:cNvPicPr>
                      <p:nvPr/>
                    </p:nvPicPr>
                    <p:blipFill>
                      <a:blip r:embed="rId4"/>
                      <a:srcRect/>
                      <a:stretch>
                        <a:fillRect/>
                      </a:stretch>
                    </p:blipFill>
                    <p:spPr bwMode="auto">
                      <a:xfrm>
                        <a:off x="404813" y="590550"/>
                        <a:ext cx="8774112" cy="591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508784" y="6204621"/>
            <a:ext cx="40591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Number of conformers</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667007" y="3263090"/>
            <a:ext cx="220284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R factor (%)</a:t>
            </a:r>
            <a:endParaRPr lang="en-US" altLang="en-US" sz="2800" b="1" dirty="0">
              <a:solidFill>
                <a:prstClr val="black"/>
              </a:solidFill>
              <a:latin typeface="Arial" panose="020B0604020202020204" pitchFamily="34" charset="0"/>
            </a:endParaRPr>
          </a:p>
        </p:txBody>
      </p:sp>
      <p:sp>
        <p:nvSpPr>
          <p:cNvPr id="2" name="TextBox 1"/>
          <p:cNvSpPr txBox="1"/>
          <p:nvPr/>
        </p:nvSpPr>
        <p:spPr>
          <a:xfrm>
            <a:off x="0" y="0"/>
            <a:ext cx="9144000" cy="707886"/>
          </a:xfrm>
          <a:prstGeom prst="rect">
            <a:avLst/>
          </a:prstGeom>
          <a:noFill/>
        </p:spPr>
        <p:txBody>
          <a:bodyPr wrap="square" rtlCol="0">
            <a:spAutoFit/>
          </a:bodyPr>
          <a:lstStyle/>
          <a:p>
            <a:pPr algn="ctr" fontAlgn="auto">
              <a:spcBef>
                <a:spcPts val="0"/>
              </a:spcBef>
              <a:spcAft>
                <a:spcPts val="0"/>
              </a:spcAft>
            </a:pPr>
            <a:r>
              <a:rPr lang="en-US" sz="4000" dirty="0" smtClean="0">
                <a:solidFill>
                  <a:prstClr val="black"/>
                </a:solidFill>
                <a:latin typeface="Arial" panose="020B0604020202020204" pitchFamily="34" charset="0"/>
              </a:rPr>
              <a:t>“</a:t>
            </a:r>
            <a:r>
              <a:rPr lang="en-US" sz="4000" dirty="0" err="1" smtClean="0">
                <a:solidFill>
                  <a:prstClr val="black"/>
                </a:solidFill>
                <a:latin typeface="Arial" panose="020B0604020202020204" pitchFamily="34" charset="0"/>
              </a:rPr>
              <a:t>deconform</a:t>
            </a:r>
            <a:r>
              <a:rPr lang="en-US" sz="4000" dirty="0" smtClean="0">
                <a:solidFill>
                  <a:prstClr val="black"/>
                </a:solidFill>
                <a:latin typeface="Arial" panose="020B0604020202020204" pitchFamily="34" charset="0"/>
              </a:rPr>
              <a:t>” to parsimonious model</a:t>
            </a:r>
            <a:endParaRPr lang="en-US" sz="4000" dirty="0">
              <a:solidFill>
                <a:prstClr val="black"/>
              </a:solidFill>
              <a:latin typeface="Arial" panose="020B0604020202020204" pitchFamily="34" charset="0"/>
            </a:endParaRPr>
          </a:p>
        </p:txBody>
      </p:sp>
    </p:spTree>
    <p:extLst>
      <p:ext uri="{BB962C8B-B14F-4D97-AF65-F5344CB8AC3E}">
        <p14:creationId xmlns:p14="http://schemas.microsoft.com/office/powerpoint/2010/main" val="353463590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3922873931"/>
              </p:ext>
            </p:extLst>
          </p:nvPr>
        </p:nvGraphicFramePr>
        <p:xfrm>
          <a:off x="404813" y="590550"/>
          <a:ext cx="8774112" cy="5915025"/>
        </p:xfrm>
        <a:graphic>
          <a:graphicData uri="http://schemas.openxmlformats.org/presentationml/2006/ole">
            <mc:AlternateContent xmlns:mc="http://schemas.openxmlformats.org/markup-compatibility/2006">
              <mc:Choice xmlns:v="urn:schemas-microsoft-com:vml" Requires="v">
                <p:oleObj spid="_x0000_s3088" name="Chart" r:id="rId3" imgW="7296232" imgH="4914951" progId="MSGraph.Chart.8">
                  <p:embed followColorScheme="full"/>
                </p:oleObj>
              </mc:Choice>
              <mc:Fallback>
                <p:oleObj name="Chart" r:id="rId3" imgW="7296232" imgH="4914951" progId="MSGraph.Chart.8">
                  <p:embed followColorScheme="full"/>
                  <p:pic>
                    <p:nvPicPr>
                      <p:cNvPr id="0" name=""/>
                      <p:cNvPicPr>
                        <a:picLocks noChangeAspect="1" noChangeArrowheads="1"/>
                      </p:cNvPicPr>
                      <p:nvPr/>
                    </p:nvPicPr>
                    <p:blipFill>
                      <a:blip r:embed="rId4"/>
                      <a:srcRect/>
                      <a:stretch>
                        <a:fillRect/>
                      </a:stretch>
                    </p:blipFill>
                    <p:spPr bwMode="auto">
                      <a:xfrm>
                        <a:off x="404813" y="590550"/>
                        <a:ext cx="8774112" cy="591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495721" y="6204621"/>
            <a:ext cx="40591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Number of conformers</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667007" y="3263090"/>
            <a:ext cx="220284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R factor (%)</a:t>
            </a:r>
            <a:endParaRPr lang="en-US" altLang="en-US" sz="2800" b="1" dirty="0">
              <a:solidFill>
                <a:prstClr val="black"/>
              </a:solidFill>
              <a:latin typeface="Arial" panose="020B0604020202020204" pitchFamily="34" charset="0"/>
            </a:endParaRPr>
          </a:p>
        </p:txBody>
      </p:sp>
      <p:sp>
        <p:nvSpPr>
          <p:cNvPr id="2" name="TextBox 1"/>
          <p:cNvSpPr txBox="1"/>
          <p:nvPr/>
        </p:nvSpPr>
        <p:spPr>
          <a:xfrm>
            <a:off x="0" y="0"/>
            <a:ext cx="9144000" cy="707886"/>
          </a:xfrm>
          <a:prstGeom prst="rect">
            <a:avLst/>
          </a:prstGeom>
          <a:noFill/>
        </p:spPr>
        <p:txBody>
          <a:bodyPr wrap="square" rtlCol="0">
            <a:spAutoFit/>
          </a:bodyPr>
          <a:lstStyle/>
          <a:p>
            <a:pPr algn="ctr" fontAlgn="auto">
              <a:spcBef>
                <a:spcPts val="0"/>
              </a:spcBef>
              <a:spcAft>
                <a:spcPts val="0"/>
              </a:spcAft>
            </a:pPr>
            <a:r>
              <a:rPr lang="en-US" sz="4000" dirty="0" smtClean="0">
                <a:solidFill>
                  <a:prstClr val="black"/>
                </a:solidFill>
                <a:latin typeface="Arial" panose="020B0604020202020204" pitchFamily="34" charset="0"/>
              </a:rPr>
              <a:t>“</a:t>
            </a:r>
            <a:r>
              <a:rPr lang="en-US" sz="4000" dirty="0" err="1" smtClean="0">
                <a:solidFill>
                  <a:prstClr val="black"/>
                </a:solidFill>
                <a:latin typeface="Arial" panose="020B0604020202020204" pitchFamily="34" charset="0"/>
              </a:rPr>
              <a:t>deconform</a:t>
            </a:r>
            <a:r>
              <a:rPr lang="en-US" sz="4000" dirty="0" smtClean="0">
                <a:solidFill>
                  <a:prstClr val="black"/>
                </a:solidFill>
                <a:latin typeface="Arial" panose="020B0604020202020204" pitchFamily="34" charset="0"/>
              </a:rPr>
              <a:t>” to parsimonious model</a:t>
            </a:r>
            <a:endParaRPr lang="en-US" sz="4000" dirty="0">
              <a:solidFill>
                <a:prstClr val="black"/>
              </a:solidFill>
              <a:latin typeface="Arial" panose="020B0604020202020204" pitchFamily="34" charset="0"/>
            </a:endParaRPr>
          </a:p>
        </p:txBody>
      </p:sp>
    </p:spTree>
    <p:extLst>
      <p:ext uri="{BB962C8B-B14F-4D97-AF65-F5344CB8AC3E}">
        <p14:creationId xmlns:p14="http://schemas.microsoft.com/office/powerpoint/2010/main" val="135532294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5000" contrast="75000"/>
                    </a14:imgEffect>
                  </a14:imgLayer>
                </a14:imgProps>
              </a:ext>
              <a:ext uri="{28A0092B-C50C-407E-A947-70E740481C1C}">
                <a14:useLocalDpi xmlns:a14="http://schemas.microsoft.com/office/drawing/2010/main" val="0"/>
              </a:ext>
            </a:extLst>
          </a:blip>
          <a:srcRect l="15000" t="4408" r="20000" b="1515"/>
          <a:stretch/>
        </p:blipFill>
        <p:spPr>
          <a:xfrm>
            <a:off x="3200400" y="914400"/>
            <a:ext cx="5943600" cy="5943600"/>
          </a:xfrm>
          <a:prstGeom prst="rect">
            <a:avLst/>
          </a:prstGeom>
        </p:spPr>
      </p:pic>
      <p:sp>
        <p:nvSpPr>
          <p:cNvPr id="8" name="Rectangle 3"/>
          <p:cNvSpPr>
            <a:spLocks noGrp="1" noChangeArrowheads="1"/>
          </p:cNvSpPr>
          <p:nvPr>
            <p:ph type="ctrTitle"/>
          </p:nvPr>
        </p:nvSpPr>
        <p:spPr>
          <a:xfrm>
            <a:off x="0" y="0"/>
            <a:ext cx="9144001" cy="691061"/>
          </a:xfrm>
          <a:solidFill>
            <a:schemeClr val="bg1"/>
          </a:solidFill>
        </p:spPr>
        <p:txBody>
          <a:bodyPr/>
          <a:lstStyle/>
          <a:p>
            <a:pPr eaLnBrk="1" hangingPunct="1"/>
            <a:r>
              <a:rPr lang="en-US" altLang="en-US" sz="3600" dirty="0" smtClean="0">
                <a:solidFill>
                  <a:schemeClr val="tx1"/>
                </a:solidFill>
              </a:rPr>
              <a:t>How many conformers are there?</a:t>
            </a:r>
          </a:p>
        </p:txBody>
      </p:sp>
      <p:sp>
        <p:nvSpPr>
          <p:cNvPr id="9" name="TextBox 8"/>
          <p:cNvSpPr txBox="1"/>
          <p:nvPr/>
        </p:nvSpPr>
        <p:spPr>
          <a:xfrm>
            <a:off x="211690" y="2705622"/>
            <a:ext cx="4322732" cy="1754326"/>
          </a:xfrm>
          <a:prstGeom prst="rect">
            <a:avLst/>
          </a:prstGeom>
          <a:noFill/>
        </p:spPr>
        <p:txBody>
          <a:bodyPr wrap="square" rtlCol="0">
            <a:spAutoFit/>
          </a:bodyPr>
          <a:lstStyle/>
          <a:p>
            <a:r>
              <a:rPr lang="en-US" sz="3600" dirty="0" err="1">
                <a:solidFill>
                  <a:prstClr val="black"/>
                </a:solidFill>
                <a:latin typeface="Arial" panose="020B0604020202020204" pitchFamily="34" charset="0"/>
                <a:cs typeface="Arial" panose="020B0604020202020204" pitchFamily="34" charset="0"/>
              </a:rPr>
              <a:t>R</a:t>
            </a:r>
            <a:r>
              <a:rPr lang="en-US" sz="3600" baseline="-25000" dirty="0" err="1">
                <a:solidFill>
                  <a:prstClr val="black"/>
                </a:solidFill>
                <a:latin typeface="Arial" panose="020B0604020202020204" pitchFamily="34" charset="0"/>
                <a:cs typeface="Arial" panose="020B0604020202020204" pitchFamily="34" charset="0"/>
              </a:rPr>
              <a:t>cryst</a:t>
            </a:r>
            <a:r>
              <a:rPr lang="en-US" sz="3600" dirty="0">
                <a:solidFill>
                  <a:prstClr val="black"/>
                </a:solidFill>
                <a:latin typeface="Arial" panose="020B0604020202020204" pitchFamily="34" charset="0"/>
                <a:cs typeface="Arial" panose="020B0604020202020204" pitchFamily="34" charset="0"/>
              </a:rPr>
              <a:t> = 0.0441</a:t>
            </a:r>
          </a:p>
          <a:p>
            <a:r>
              <a:rPr lang="en-US" sz="3600" dirty="0" err="1">
                <a:solidFill>
                  <a:prstClr val="black"/>
                </a:solidFill>
                <a:latin typeface="Arial" panose="020B0604020202020204" pitchFamily="34" charset="0"/>
                <a:cs typeface="Arial" panose="020B0604020202020204" pitchFamily="34" charset="0"/>
              </a:rPr>
              <a:t>R</a:t>
            </a:r>
            <a:r>
              <a:rPr lang="en-US" sz="3600" baseline="-25000" dirty="0" err="1">
                <a:solidFill>
                  <a:prstClr val="black"/>
                </a:solidFill>
                <a:latin typeface="Arial" panose="020B0604020202020204" pitchFamily="34" charset="0"/>
                <a:cs typeface="Arial" panose="020B0604020202020204" pitchFamily="34" charset="0"/>
              </a:rPr>
              <a:t>free</a:t>
            </a:r>
            <a:r>
              <a:rPr lang="en-US" sz="3600" dirty="0">
                <a:solidFill>
                  <a:prstClr val="black"/>
                </a:solidFill>
                <a:latin typeface="Arial" panose="020B0604020202020204" pitchFamily="34" charset="0"/>
                <a:cs typeface="Arial" panose="020B0604020202020204" pitchFamily="34" charset="0"/>
              </a:rPr>
              <a:t>  = 0.0516</a:t>
            </a:r>
          </a:p>
          <a:p>
            <a:r>
              <a:rPr lang="en-US" sz="3600" dirty="0">
                <a:solidFill>
                  <a:prstClr val="black"/>
                </a:solidFill>
                <a:latin typeface="Arial" panose="020B0604020202020204" pitchFamily="34" charset="0"/>
                <a:cs typeface="Arial" panose="020B0604020202020204" pitchFamily="34" charset="0"/>
              </a:rPr>
              <a:t>vs </a:t>
            </a:r>
            <a:r>
              <a:rPr lang="en-US" sz="3600" dirty="0" err="1">
                <a:solidFill>
                  <a:prstClr val="black"/>
                </a:solidFill>
                <a:latin typeface="Arial" panose="020B0604020202020204" pitchFamily="34" charset="0"/>
                <a:cs typeface="Arial" panose="020B0604020202020204" pitchFamily="34" charset="0"/>
              </a:rPr>
              <a:t>F</a:t>
            </a:r>
            <a:r>
              <a:rPr lang="en-US" sz="3600" baseline="-25000" dirty="0" err="1">
                <a:solidFill>
                  <a:prstClr val="black"/>
                </a:solidFill>
                <a:latin typeface="Arial" panose="020B0604020202020204" pitchFamily="34" charset="0"/>
                <a:cs typeface="Arial" panose="020B0604020202020204" pitchFamily="34" charset="0"/>
              </a:rPr>
              <a:t>sim</a:t>
            </a:r>
            <a:endParaRPr lang="en-US" sz="3600" baseline="-25000" dirty="0">
              <a:solidFill>
                <a:prstClr val="black"/>
              </a:solidFill>
              <a:latin typeface="Arial" panose="020B0604020202020204" pitchFamily="34" charset="0"/>
              <a:cs typeface="Arial" panose="020B0604020202020204" pitchFamily="34" charset="0"/>
            </a:endParaRPr>
          </a:p>
        </p:txBody>
      </p:sp>
      <p:sp>
        <p:nvSpPr>
          <p:cNvPr id="11" name="Rectangle 3"/>
          <p:cNvSpPr txBox="1">
            <a:spLocks noChangeArrowheads="1"/>
          </p:cNvSpPr>
          <p:nvPr/>
        </p:nvSpPr>
        <p:spPr bwMode="auto">
          <a:xfrm>
            <a:off x="325676" y="1565754"/>
            <a:ext cx="3407079" cy="9394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r>
              <a:rPr lang="en-US" altLang="en-US" sz="3600" kern="0" dirty="0" smtClean="0">
                <a:solidFill>
                  <a:prstClr val="black"/>
                </a:solidFill>
                <a:latin typeface="Arial" panose="020B0604020202020204" pitchFamily="34" charset="0"/>
              </a:rPr>
              <a:t>Answer: 2-14</a:t>
            </a:r>
          </a:p>
        </p:txBody>
      </p:sp>
    </p:spTree>
    <p:extLst>
      <p:ext uri="{BB962C8B-B14F-4D97-AF65-F5344CB8AC3E}">
        <p14:creationId xmlns:p14="http://schemas.microsoft.com/office/powerpoint/2010/main" val="417755469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5000" contrast="75000"/>
                    </a14:imgEffect>
                  </a14:imgLayer>
                </a14:imgProps>
              </a:ext>
              <a:ext uri="{28A0092B-C50C-407E-A947-70E740481C1C}">
                <a14:useLocalDpi xmlns:a14="http://schemas.microsoft.com/office/drawing/2010/main" val="0"/>
              </a:ext>
            </a:extLst>
          </a:blip>
          <a:srcRect l="15000" t="4408" r="20000" b="1515"/>
          <a:stretch/>
        </p:blipFill>
        <p:spPr>
          <a:xfrm>
            <a:off x="3200400" y="914400"/>
            <a:ext cx="5943600" cy="5943600"/>
          </a:xfrm>
          <a:prstGeom prst="rect">
            <a:avLst/>
          </a:prstGeom>
        </p:spPr>
      </p:pic>
      <p:sp>
        <p:nvSpPr>
          <p:cNvPr id="4" name="TextBox 3"/>
          <p:cNvSpPr txBox="1"/>
          <p:nvPr/>
        </p:nvSpPr>
        <p:spPr>
          <a:xfrm>
            <a:off x="211690" y="2705622"/>
            <a:ext cx="4322732" cy="1754326"/>
          </a:xfrm>
          <a:prstGeom prst="rect">
            <a:avLst/>
          </a:prstGeom>
          <a:noFill/>
        </p:spPr>
        <p:txBody>
          <a:bodyPr wrap="square" rtlCol="0">
            <a:spAutoFit/>
          </a:bodyPr>
          <a:lstStyle/>
          <a:p>
            <a:r>
              <a:rPr lang="en-US" sz="3600" dirty="0" err="1">
                <a:solidFill>
                  <a:prstClr val="black"/>
                </a:solidFill>
                <a:latin typeface="Arial" panose="020B0604020202020204" pitchFamily="34" charset="0"/>
                <a:cs typeface="Arial" panose="020B0604020202020204" pitchFamily="34" charset="0"/>
              </a:rPr>
              <a:t>R</a:t>
            </a:r>
            <a:r>
              <a:rPr lang="en-US" sz="3600" baseline="-25000" dirty="0" err="1">
                <a:solidFill>
                  <a:prstClr val="black"/>
                </a:solidFill>
                <a:latin typeface="Arial" panose="020B0604020202020204" pitchFamily="34" charset="0"/>
                <a:cs typeface="Arial" panose="020B0604020202020204" pitchFamily="34" charset="0"/>
              </a:rPr>
              <a:t>cryst</a:t>
            </a:r>
            <a:r>
              <a:rPr lang="en-US" sz="3600" dirty="0">
                <a:solidFill>
                  <a:prstClr val="black"/>
                </a:solidFill>
                <a:latin typeface="Arial" panose="020B0604020202020204" pitchFamily="34" charset="0"/>
                <a:cs typeface="Arial" panose="020B0604020202020204" pitchFamily="34" charset="0"/>
              </a:rPr>
              <a:t> = 0.1546</a:t>
            </a:r>
          </a:p>
          <a:p>
            <a:r>
              <a:rPr lang="en-US" sz="3600" dirty="0" err="1">
                <a:solidFill>
                  <a:prstClr val="black"/>
                </a:solidFill>
                <a:latin typeface="Arial" panose="020B0604020202020204" pitchFamily="34" charset="0"/>
                <a:cs typeface="Arial" panose="020B0604020202020204" pitchFamily="34" charset="0"/>
              </a:rPr>
              <a:t>R</a:t>
            </a:r>
            <a:r>
              <a:rPr lang="en-US" sz="3600" baseline="-25000" dirty="0" err="1">
                <a:solidFill>
                  <a:prstClr val="black"/>
                </a:solidFill>
                <a:latin typeface="Arial" panose="020B0604020202020204" pitchFamily="34" charset="0"/>
                <a:cs typeface="Arial" panose="020B0604020202020204" pitchFamily="34" charset="0"/>
              </a:rPr>
              <a:t>free</a:t>
            </a:r>
            <a:r>
              <a:rPr lang="en-US" sz="3600" dirty="0">
                <a:solidFill>
                  <a:prstClr val="black"/>
                </a:solidFill>
                <a:latin typeface="Arial" panose="020B0604020202020204" pitchFamily="34" charset="0"/>
                <a:cs typeface="Arial" panose="020B0604020202020204" pitchFamily="34" charset="0"/>
              </a:rPr>
              <a:t>  = 0.1749</a:t>
            </a:r>
          </a:p>
          <a:p>
            <a:r>
              <a:rPr lang="en-US" sz="3600" dirty="0">
                <a:solidFill>
                  <a:prstClr val="black"/>
                </a:solidFill>
                <a:latin typeface="Arial" panose="020B0604020202020204" pitchFamily="34" charset="0"/>
                <a:cs typeface="Arial" panose="020B0604020202020204" pitchFamily="34" charset="0"/>
              </a:rPr>
              <a:t>vs F</a:t>
            </a:r>
            <a:r>
              <a:rPr lang="en-US" sz="3600" baseline="-25000" dirty="0">
                <a:solidFill>
                  <a:prstClr val="black"/>
                </a:solidFill>
                <a:latin typeface="Arial" panose="020B0604020202020204" pitchFamily="34" charset="0"/>
                <a:cs typeface="Arial" panose="020B0604020202020204" pitchFamily="34" charset="0"/>
              </a:rPr>
              <a:t>obs</a:t>
            </a:r>
          </a:p>
        </p:txBody>
      </p:sp>
      <p:sp>
        <p:nvSpPr>
          <p:cNvPr id="7" name="TextBox 6"/>
          <p:cNvSpPr txBox="1"/>
          <p:nvPr/>
        </p:nvSpPr>
        <p:spPr>
          <a:xfrm>
            <a:off x="151147" y="4611666"/>
            <a:ext cx="4322732" cy="1754326"/>
          </a:xfrm>
          <a:prstGeom prst="rect">
            <a:avLst/>
          </a:prstGeom>
          <a:noFill/>
        </p:spPr>
        <p:txBody>
          <a:bodyPr wrap="square" rtlCol="0">
            <a:spAutoFit/>
          </a:bodyPr>
          <a:lstStyle/>
          <a:p>
            <a:r>
              <a:rPr lang="en-US" sz="3600" dirty="0">
                <a:solidFill>
                  <a:prstClr val="black"/>
                </a:solidFill>
                <a:latin typeface="Arial" panose="020B0604020202020204" pitchFamily="34" charset="0"/>
                <a:cs typeface="Arial" panose="020B0604020202020204" pitchFamily="34" charset="0"/>
              </a:rPr>
              <a:t>1aho:</a:t>
            </a:r>
          </a:p>
          <a:p>
            <a:r>
              <a:rPr lang="en-US" sz="3600" dirty="0" err="1">
                <a:solidFill>
                  <a:prstClr val="black"/>
                </a:solidFill>
                <a:latin typeface="Arial" panose="020B0604020202020204" pitchFamily="34" charset="0"/>
                <a:cs typeface="Arial" panose="020B0604020202020204" pitchFamily="34" charset="0"/>
              </a:rPr>
              <a:t>R</a:t>
            </a:r>
            <a:r>
              <a:rPr lang="en-US" sz="3600" baseline="-25000" dirty="0" err="1">
                <a:solidFill>
                  <a:prstClr val="black"/>
                </a:solidFill>
                <a:latin typeface="Arial" panose="020B0604020202020204" pitchFamily="34" charset="0"/>
                <a:cs typeface="Arial" panose="020B0604020202020204" pitchFamily="34" charset="0"/>
              </a:rPr>
              <a:t>cryst</a:t>
            </a:r>
            <a:r>
              <a:rPr lang="en-US" sz="3600" dirty="0">
                <a:solidFill>
                  <a:prstClr val="black"/>
                </a:solidFill>
                <a:latin typeface="Arial" panose="020B0604020202020204" pitchFamily="34" charset="0"/>
                <a:cs typeface="Arial" panose="020B0604020202020204" pitchFamily="34" charset="0"/>
              </a:rPr>
              <a:t> = 0.1630</a:t>
            </a:r>
          </a:p>
          <a:p>
            <a:r>
              <a:rPr lang="en-US" sz="3600" dirty="0" err="1">
                <a:solidFill>
                  <a:prstClr val="black"/>
                </a:solidFill>
                <a:latin typeface="Arial" panose="020B0604020202020204" pitchFamily="34" charset="0"/>
                <a:cs typeface="Arial" panose="020B0604020202020204" pitchFamily="34" charset="0"/>
              </a:rPr>
              <a:t>R</a:t>
            </a:r>
            <a:r>
              <a:rPr lang="en-US" sz="3600" baseline="-25000" dirty="0" err="1">
                <a:solidFill>
                  <a:prstClr val="black"/>
                </a:solidFill>
                <a:latin typeface="Arial" panose="020B0604020202020204" pitchFamily="34" charset="0"/>
                <a:cs typeface="Arial" panose="020B0604020202020204" pitchFamily="34" charset="0"/>
              </a:rPr>
              <a:t>free</a:t>
            </a:r>
            <a:r>
              <a:rPr lang="en-US" sz="3600" dirty="0">
                <a:solidFill>
                  <a:prstClr val="black"/>
                </a:solidFill>
                <a:latin typeface="Arial" panose="020B0604020202020204" pitchFamily="34" charset="0"/>
                <a:cs typeface="Arial" panose="020B0604020202020204" pitchFamily="34" charset="0"/>
              </a:rPr>
              <a:t>  = n/d</a:t>
            </a:r>
          </a:p>
        </p:txBody>
      </p:sp>
      <p:sp>
        <p:nvSpPr>
          <p:cNvPr id="80898" name="Rectangle 3"/>
          <p:cNvSpPr>
            <a:spLocks noGrp="1" noChangeArrowheads="1"/>
          </p:cNvSpPr>
          <p:nvPr>
            <p:ph type="ctrTitle"/>
          </p:nvPr>
        </p:nvSpPr>
        <p:spPr>
          <a:xfrm>
            <a:off x="0" y="0"/>
            <a:ext cx="9144001" cy="691061"/>
          </a:xfrm>
          <a:solidFill>
            <a:schemeClr val="bg1"/>
          </a:solidFill>
        </p:spPr>
        <p:txBody>
          <a:bodyPr/>
          <a:lstStyle/>
          <a:p>
            <a:pPr eaLnBrk="1" hangingPunct="1"/>
            <a:r>
              <a:rPr lang="en-US" altLang="en-US" sz="3600" dirty="0" smtClean="0">
                <a:solidFill>
                  <a:schemeClr val="tx1"/>
                </a:solidFill>
              </a:rPr>
              <a:t>How many conformers are there?</a:t>
            </a:r>
          </a:p>
        </p:txBody>
      </p:sp>
      <p:sp>
        <p:nvSpPr>
          <p:cNvPr id="8" name="Rectangle 3"/>
          <p:cNvSpPr txBox="1">
            <a:spLocks noChangeArrowheads="1"/>
          </p:cNvSpPr>
          <p:nvPr/>
        </p:nvSpPr>
        <p:spPr bwMode="auto">
          <a:xfrm>
            <a:off x="325676" y="1565754"/>
            <a:ext cx="3407079" cy="9394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r>
              <a:rPr lang="en-US" altLang="en-US" sz="3600" kern="0" dirty="0" smtClean="0">
                <a:solidFill>
                  <a:prstClr val="black"/>
                </a:solidFill>
                <a:latin typeface="Arial" panose="020B0604020202020204" pitchFamily="34" charset="0"/>
              </a:rPr>
              <a:t>Answer: 1-7</a:t>
            </a:r>
          </a:p>
        </p:txBody>
      </p:sp>
    </p:spTree>
    <p:extLst>
      <p:ext uri="{BB962C8B-B14F-4D97-AF65-F5344CB8AC3E}">
        <p14:creationId xmlns:p14="http://schemas.microsoft.com/office/powerpoint/2010/main" val="17336127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MD simulation:  30 conformers from 24,000</a:t>
            </a:r>
          </a:p>
        </p:txBody>
      </p:sp>
      <p:sp>
        <p:nvSpPr>
          <p:cNvPr id="4" name="Rectangle 2"/>
          <p:cNvSpPr>
            <a:spLocks noChangeArrowheads="1"/>
          </p:cNvSpPr>
          <p:nvPr/>
        </p:nvSpPr>
        <p:spPr bwMode="auto">
          <a:xfrm>
            <a:off x="3084513" y="6489700"/>
            <a:ext cx="6059487" cy="368300"/>
          </a:xfrm>
          <a:prstGeom prst="rect">
            <a:avLst/>
          </a:prstGeom>
          <a:solidFill>
            <a:schemeClr val="bg1"/>
          </a:solidFill>
          <a:ln>
            <a:noFill/>
          </a:ln>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err="1">
                <a:solidFill>
                  <a:srgbClr val="000000"/>
                </a:solidFill>
                <a:cs typeface="Arial" pitchFamily="34" charset="0"/>
              </a:rPr>
              <a:t>Cerutti</a:t>
            </a:r>
            <a:r>
              <a:rPr lang="en-US" altLang="en-US" sz="1800" dirty="0">
                <a:solidFill>
                  <a:srgbClr val="000000"/>
                </a:solidFill>
                <a:cs typeface="Arial" pitchFamily="34" charset="0"/>
              </a:rPr>
              <a:t>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(2010).</a:t>
            </a:r>
            <a:r>
              <a:rPr lang="en-US" altLang="en-US" sz="1800" i="1" dirty="0">
                <a:solidFill>
                  <a:srgbClr val="000000"/>
                </a:solidFill>
                <a:cs typeface="Arial" pitchFamily="34" charset="0"/>
              </a:rPr>
              <a:t>J. Phys. Chem. B</a:t>
            </a:r>
            <a:r>
              <a:rPr lang="en-US" altLang="en-US" sz="1800" dirty="0">
                <a:solidFill>
                  <a:srgbClr val="000000"/>
                </a:solidFill>
                <a:cs typeface="Arial" pitchFamily="34" charset="0"/>
              </a:rPr>
              <a:t> </a:t>
            </a:r>
            <a:r>
              <a:rPr lang="en-US" altLang="en-US" sz="1800" b="1" dirty="0">
                <a:solidFill>
                  <a:srgbClr val="000000"/>
                </a:solidFill>
                <a:cs typeface="Arial" pitchFamily="34" charset="0"/>
              </a:rPr>
              <a:t>114</a:t>
            </a:r>
            <a:r>
              <a:rPr lang="en-US" altLang="en-US" sz="1800" dirty="0">
                <a:solidFill>
                  <a:srgbClr val="000000"/>
                </a:solidFill>
                <a:cs typeface="Arial" pitchFamily="34" charset="0"/>
              </a:rPr>
              <a:t>, 12811-12824. </a:t>
            </a:r>
          </a:p>
        </p:txBody>
      </p:sp>
    </p:spTree>
    <p:extLst>
      <p:ext uri="{BB962C8B-B14F-4D97-AF65-F5344CB8AC3E}">
        <p14:creationId xmlns:p14="http://schemas.microsoft.com/office/powerpoint/2010/main" val="2141032296"/>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4930" name="Rectangle 2"/>
          <p:cNvSpPr>
            <a:spLocks noGrp="1" noChangeArrowheads="1"/>
          </p:cNvSpPr>
          <p:nvPr>
            <p:ph type="title"/>
          </p:nvPr>
        </p:nvSpPr>
        <p:spPr/>
        <p:txBody>
          <a:bodyPr/>
          <a:lstStyle/>
          <a:p>
            <a:r>
              <a:rPr lang="en-US" altLang="en-US" sz="6000"/>
              <a:t>Adding noise</a:t>
            </a:r>
          </a:p>
        </p:txBody>
      </p:sp>
      <p:sp>
        <p:nvSpPr>
          <p:cNvPr id="2684931" name="Rectangle 3"/>
          <p:cNvSpPr>
            <a:spLocks noGrp="1" noChangeArrowheads="1"/>
          </p:cNvSpPr>
          <p:nvPr>
            <p:ph type="body" idx="1"/>
          </p:nvPr>
        </p:nvSpPr>
        <p:spPr/>
        <p:txBody>
          <a:bodyPr/>
          <a:lstStyle/>
          <a:p>
            <a:pPr algn="ctr">
              <a:buFontTx/>
              <a:buNone/>
            </a:pPr>
            <a:endParaRPr lang="en-US" altLang="en-US" sz="5400" baseline="50000" dirty="0">
              <a:solidFill>
                <a:schemeClr val="bg2"/>
              </a:solidFill>
              <a:cs typeface="Arial" charset="0"/>
            </a:endParaRPr>
          </a:p>
          <a:p>
            <a:pPr algn="ctr">
              <a:buFontTx/>
              <a:buNone/>
            </a:pPr>
            <a:endParaRPr lang="en-US" altLang="en-US" sz="1800" dirty="0">
              <a:cs typeface="Arial" charset="0"/>
            </a:endParaRPr>
          </a:p>
          <a:p>
            <a:pPr algn="ctr">
              <a:buFontTx/>
              <a:buNone/>
            </a:pPr>
            <a:r>
              <a:rPr lang="en-US" altLang="en-US" sz="5400" dirty="0" smtClean="0">
                <a:cs typeface="Arial" charset="0"/>
              </a:rPr>
              <a:t>14</a:t>
            </a:r>
            <a:r>
              <a:rPr lang="en-US" altLang="en-US" sz="5400" dirty="0" smtClean="0">
                <a:cs typeface="Arial" charset="0"/>
              </a:rPr>
              <a:t>%</a:t>
            </a:r>
            <a:r>
              <a:rPr lang="en-US" altLang="en-US" sz="5400" baseline="50000" dirty="0" smtClean="0">
                <a:solidFill>
                  <a:schemeClr val="bg2"/>
                </a:solidFill>
                <a:cs typeface="Arial" charset="0"/>
              </a:rPr>
              <a:t>2</a:t>
            </a:r>
            <a:r>
              <a:rPr lang="en-US" altLang="en-US" sz="5400" dirty="0" smtClean="0">
                <a:cs typeface="Arial" charset="0"/>
              </a:rPr>
              <a:t> </a:t>
            </a:r>
            <a:r>
              <a:rPr lang="en-US" altLang="en-US" sz="5400" dirty="0">
                <a:cs typeface="Arial" charset="0"/>
              </a:rPr>
              <a:t>+ </a:t>
            </a:r>
            <a:r>
              <a:rPr lang="en-US" altLang="en-US" sz="5400" dirty="0" smtClean="0">
                <a:cs typeface="Arial" charset="0"/>
              </a:rPr>
              <a:t>14%</a:t>
            </a:r>
            <a:r>
              <a:rPr lang="en-US" altLang="en-US" sz="5400" baseline="50000" dirty="0" smtClean="0">
                <a:solidFill>
                  <a:schemeClr val="bg2"/>
                </a:solidFill>
                <a:cs typeface="Arial" charset="0"/>
              </a:rPr>
              <a:t>2</a:t>
            </a:r>
            <a:r>
              <a:rPr lang="en-US" altLang="en-US" sz="5400" dirty="0" smtClean="0">
                <a:cs typeface="Arial" charset="0"/>
              </a:rPr>
              <a:t> </a:t>
            </a:r>
            <a:r>
              <a:rPr lang="en-US" altLang="en-US" sz="5400" dirty="0">
                <a:cs typeface="Arial" charset="0"/>
              </a:rPr>
              <a:t>= </a:t>
            </a:r>
            <a:r>
              <a:rPr lang="en-US" altLang="en-US" sz="5400" dirty="0" smtClean="0">
                <a:cs typeface="Arial" charset="0"/>
              </a:rPr>
              <a:t>20%</a:t>
            </a:r>
            <a:r>
              <a:rPr lang="en-US" altLang="en-US" sz="5400" baseline="50000" dirty="0" smtClean="0">
                <a:solidFill>
                  <a:schemeClr val="bg2"/>
                </a:solidFill>
                <a:cs typeface="Arial" charset="0"/>
              </a:rPr>
              <a:t>2</a:t>
            </a:r>
            <a:endParaRPr lang="en-US" altLang="en-US" sz="5400" baseline="50000" dirty="0">
              <a:solidFill>
                <a:schemeClr val="bg2"/>
              </a:solidFill>
              <a:cs typeface="Arial" charset="0"/>
            </a:endParaRPr>
          </a:p>
          <a:p>
            <a:pPr algn="ctr">
              <a:buFontTx/>
              <a:buNone/>
            </a:pPr>
            <a:endParaRPr lang="en-US" altLang="en-US" sz="1800" dirty="0">
              <a:cs typeface="Arial" charset="0"/>
            </a:endParaRPr>
          </a:p>
          <a:p>
            <a:pPr algn="ctr">
              <a:buFontTx/>
              <a:buNone/>
            </a:pPr>
            <a:r>
              <a:rPr lang="en-US" altLang="en-US" sz="5400" dirty="0">
                <a:cs typeface="Arial" charset="0"/>
              </a:rPr>
              <a:t> </a:t>
            </a:r>
            <a:r>
              <a:rPr lang="en-US" altLang="en-US" sz="5400" dirty="0" err="1" smtClean="0">
                <a:cs typeface="Arial" charset="0"/>
              </a:rPr>
              <a:t>R</a:t>
            </a:r>
            <a:r>
              <a:rPr lang="en-US" altLang="en-US" sz="5400" baseline="-25000" dirty="0" err="1" smtClean="0">
                <a:cs typeface="Arial" charset="0"/>
              </a:rPr>
              <a:t>protein</a:t>
            </a:r>
            <a:r>
              <a:rPr lang="en-US" altLang="en-US" sz="5400" dirty="0" smtClean="0">
                <a:cs typeface="Arial" charset="0"/>
              </a:rPr>
              <a:t> </a:t>
            </a:r>
            <a:r>
              <a:rPr lang="en-US" altLang="en-US" sz="5400" dirty="0">
                <a:cs typeface="Arial" charset="0"/>
              </a:rPr>
              <a:t>+  </a:t>
            </a:r>
            <a:r>
              <a:rPr lang="en-US" altLang="en-US" sz="5400" dirty="0" err="1" smtClean="0">
                <a:cs typeface="Arial" charset="0"/>
              </a:rPr>
              <a:t>R</a:t>
            </a:r>
            <a:r>
              <a:rPr lang="en-US" altLang="en-US" sz="5400" baseline="-25000" dirty="0" err="1" smtClean="0">
                <a:cs typeface="Arial" charset="0"/>
              </a:rPr>
              <a:t>solvent</a:t>
            </a:r>
            <a:r>
              <a:rPr lang="en-US" altLang="en-US" sz="5400" dirty="0" smtClean="0">
                <a:cs typeface="Arial" charset="0"/>
              </a:rPr>
              <a:t> </a:t>
            </a:r>
            <a:r>
              <a:rPr lang="en-US" altLang="en-US" sz="5400" dirty="0">
                <a:cs typeface="Arial" charset="0"/>
              </a:rPr>
              <a:t>≈  </a:t>
            </a:r>
            <a:r>
              <a:rPr lang="en-US" altLang="en-US" sz="5400" dirty="0" err="1">
                <a:cs typeface="Arial" charset="0"/>
              </a:rPr>
              <a:t>R</a:t>
            </a:r>
            <a:r>
              <a:rPr lang="en-US" altLang="en-US" sz="5400" baseline="-25000" dirty="0" err="1">
                <a:cs typeface="Arial" charset="0"/>
              </a:rPr>
              <a:t>cryst</a:t>
            </a:r>
            <a:endParaRPr lang="en-US" altLang="en-US" sz="5400" baseline="-25000" dirty="0">
              <a:cs typeface="Arial" charset="0"/>
            </a:endParaRPr>
          </a:p>
          <a:p>
            <a:pPr algn="ctr">
              <a:buFontTx/>
              <a:buNone/>
            </a:pPr>
            <a:endParaRPr lang="el-GR" altLang="en-US" sz="5400" dirty="0">
              <a:cs typeface="Arial" charset="0"/>
            </a:endParaRPr>
          </a:p>
        </p:txBody>
      </p:sp>
    </p:spTree>
    <p:extLst>
      <p:ext uri="{BB962C8B-B14F-4D97-AF65-F5344CB8AC3E}">
        <p14:creationId xmlns:p14="http://schemas.microsoft.com/office/powerpoint/2010/main" val="3878368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8493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4930" name="Rectangle 2"/>
          <p:cNvSpPr>
            <a:spLocks noGrp="1" noChangeArrowheads="1"/>
          </p:cNvSpPr>
          <p:nvPr>
            <p:ph type="title"/>
          </p:nvPr>
        </p:nvSpPr>
        <p:spPr/>
        <p:txBody>
          <a:bodyPr/>
          <a:lstStyle/>
          <a:p>
            <a:r>
              <a:rPr lang="en-US" altLang="en-US" sz="6000"/>
              <a:t>Adding noise</a:t>
            </a:r>
          </a:p>
        </p:txBody>
      </p:sp>
      <p:sp>
        <p:nvSpPr>
          <p:cNvPr id="2684931" name="Rectangle 3"/>
          <p:cNvSpPr>
            <a:spLocks noGrp="1" noChangeArrowheads="1"/>
          </p:cNvSpPr>
          <p:nvPr>
            <p:ph type="body" idx="1"/>
          </p:nvPr>
        </p:nvSpPr>
        <p:spPr/>
        <p:txBody>
          <a:bodyPr/>
          <a:lstStyle/>
          <a:p>
            <a:pPr algn="ctr">
              <a:buFontTx/>
              <a:buNone/>
            </a:pPr>
            <a:endParaRPr lang="en-US" altLang="en-US" sz="5400" baseline="50000" dirty="0">
              <a:solidFill>
                <a:schemeClr val="bg2"/>
              </a:solidFill>
              <a:cs typeface="Arial" charset="0"/>
            </a:endParaRPr>
          </a:p>
          <a:p>
            <a:pPr algn="ctr">
              <a:buFontTx/>
              <a:buNone/>
            </a:pPr>
            <a:endParaRPr lang="en-US" altLang="en-US" sz="1800" dirty="0">
              <a:cs typeface="Arial" charset="0"/>
            </a:endParaRPr>
          </a:p>
          <a:p>
            <a:pPr algn="ctr">
              <a:buFontTx/>
              <a:buNone/>
            </a:pPr>
            <a:r>
              <a:rPr lang="en-US" altLang="en-US" sz="5400" dirty="0" smtClean="0">
                <a:cs typeface="Arial" charset="0"/>
              </a:rPr>
              <a:t>  0%</a:t>
            </a:r>
            <a:r>
              <a:rPr lang="en-US" altLang="en-US" sz="5400" baseline="50000" dirty="0" smtClean="0">
                <a:solidFill>
                  <a:schemeClr val="bg2"/>
                </a:solidFill>
                <a:cs typeface="Arial" charset="0"/>
              </a:rPr>
              <a:t>2</a:t>
            </a:r>
            <a:r>
              <a:rPr lang="en-US" altLang="en-US" sz="5400" dirty="0" smtClean="0">
                <a:cs typeface="Arial" charset="0"/>
              </a:rPr>
              <a:t> </a:t>
            </a:r>
            <a:r>
              <a:rPr lang="en-US" altLang="en-US" sz="5400" dirty="0">
                <a:cs typeface="Arial" charset="0"/>
              </a:rPr>
              <a:t>+ </a:t>
            </a:r>
            <a:r>
              <a:rPr lang="en-US" altLang="en-US" sz="5400" dirty="0" smtClean="0">
                <a:cs typeface="Arial" charset="0"/>
              </a:rPr>
              <a:t>14%</a:t>
            </a:r>
            <a:r>
              <a:rPr lang="en-US" altLang="en-US" sz="5400" baseline="50000" dirty="0" smtClean="0">
                <a:solidFill>
                  <a:schemeClr val="bg2"/>
                </a:solidFill>
                <a:cs typeface="Arial" charset="0"/>
              </a:rPr>
              <a:t>2</a:t>
            </a:r>
            <a:r>
              <a:rPr lang="en-US" altLang="en-US" sz="5400" dirty="0" smtClean="0">
                <a:cs typeface="Arial" charset="0"/>
              </a:rPr>
              <a:t> </a:t>
            </a:r>
            <a:r>
              <a:rPr lang="en-US" altLang="en-US" sz="5400" dirty="0">
                <a:cs typeface="Arial" charset="0"/>
              </a:rPr>
              <a:t>= </a:t>
            </a:r>
            <a:r>
              <a:rPr lang="en-US" altLang="en-US" sz="5400" dirty="0" smtClean="0">
                <a:cs typeface="Arial" charset="0"/>
              </a:rPr>
              <a:t>14</a:t>
            </a:r>
            <a:r>
              <a:rPr lang="en-US" altLang="en-US" sz="5400" dirty="0" smtClean="0">
                <a:cs typeface="Arial" charset="0"/>
              </a:rPr>
              <a:t>%</a:t>
            </a:r>
            <a:r>
              <a:rPr lang="en-US" altLang="en-US" sz="5400" baseline="50000" dirty="0" smtClean="0">
                <a:solidFill>
                  <a:schemeClr val="bg2"/>
                </a:solidFill>
                <a:cs typeface="Arial" charset="0"/>
              </a:rPr>
              <a:t>2</a:t>
            </a:r>
            <a:endParaRPr lang="en-US" altLang="en-US" sz="5400" baseline="50000" dirty="0">
              <a:solidFill>
                <a:schemeClr val="bg2"/>
              </a:solidFill>
              <a:cs typeface="Arial" charset="0"/>
            </a:endParaRPr>
          </a:p>
          <a:p>
            <a:pPr algn="ctr">
              <a:buFontTx/>
              <a:buNone/>
            </a:pPr>
            <a:endParaRPr lang="en-US" altLang="en-US" sz="1800" dirty="0">
              <a:cs typeface="Arial" charset="0"/>
            </a:endParaRPr>
          </a:p>
          <a:p>
            <a:pPr algn="ctr">
              <a:buFontTx/>
              <a:buNone/>
            </a:pPr>
            <a:r>
              <a:rPr lang="en-US" altLang="en-US" sz="5400" dirty="0">
                <a:cs typeface="Arial" charset="0"/>
              </a:rPr>
              <a:t> </a:t>
            </a:r>
            <a:r>
              <a:rPr lang="en-US" altLang="en-US" sz="5400" dirty="0" err="1" smtClean="0">
                <a:cs typeface="Arial" charset="0"/>
              </a:rPr>
              <a:t>R</a:t>
            </a:r>
            <a:r>
              <a:rPr lang="en-US" altLang="en-US" sz="5400" baseline="-25000" dirty="0" err="1" smtClean="0">
                <a:cs typeface="Arial" charset="0"/>
              </a:rPr>
              <a:t>protein</a:t>
            </a:r>
            <a:r>
              <a:rPr lang="en-US" altLang="en-US" sz="5400" dirty="0" smtClean="0">
                <a:cs typeface="Arial" charset="0"/>
              </a:rPr>
              <a:t> </a:t>
            </a:r>
            <a:r>
              <a:rPr lang="en-US" altLang="en-US" sz="5400" dirty="0">
                <a:cs typeface="Arial" charset="0"/>
              </a:rPr>
              <a:t>+  </a:t>
            </a:r>
            <a:r>
              <a:rPr lang="en-US" altLang="en-US" sz="5400" dirty="0" err="1" smtClean="0">
                <a:cs typeface="Arial" charset="0"/>
              </a:rPr>
              <a:t>R</a:t>
            </a:r>
            <a:r>
              <a:rPr lang="en-US" altLang="en-US" sz="5400" baseline="-25000" dirty="0" err="1" smtClean="0">
                <a:cs typeface="Arial" charset="0"/>
              </a:rPr>
              <a:t>solvent</a:t>
            </a:r>
            <a:r>
              <a:rPr lang="en-US" altLang="en-US" sz="5400" dirty="0" smtClean="0">
                <a:cs typeface="Arial" charset="0"/>
              </a:rPr>
              <a:t> </a:t>
            </a:r>
            <a:r>
              <a:rPr lang="en-US" altLang="en-US" sz="5400" dirty="0">
                <a:cs typeface="Arial" charset="0"/>
              </a:rPr>
              <a:t>≈  </a:t>
            </a:r>
            <a:r>
              <a:rPr lang="en-US" altLang="en-US" sz="5400" dirty="0" err="1">
                <a:cs typeface="Arial" charset="0"/>
              </a:rPr>
              <a:t>R</a:t>
            </a:r>
            <a:r>
              <a:rPr lang="en-US" altLang="en-US" sz="5400" baseline="-25000" dirty="0" err="1">
                <a:cs typeface="Arial" charset="0"/>
              </a:rPr>
              <a:t>cryst</a:t>
            </a:r>
            <a:endParaRPr lang="en-US" altLang="en-US" sz="5400" baseline="-25000" dirty="0">
              <a:cs typeface="Arial" charset="0"/>
            </a:endParaRPr>
          </a:p>
          <a:p>
            <a:pPr algn="ctr">
              <a:buFontTx/>
              <a:buNone/>
            </a:pPr>
            <a:endParaRPr lang="el-GR" altLang="en-US" sz="5400" dirty="0">
              <a:cs typeface="Arial" charset="0"/>
            </a:endParaRPr>
          </a:p>
        </p:txBody>
      </p:sp>
    </p:spTree>
    <p:extLst>
      <p:ext uri="{BB962C8B-B14F-4D97-AF65-F5344CB8AC3E}">
        <p14:creationId xmlns:p14="http://schemas.microsoft.com/office/powerpoint/2010/main" val="3479920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10000" contrast="50000"/>
                    </a14:imgEffect>
                  </a14:imgLayer>
                </a14:imgProps>
              </a:ext>
              <a:ext uri="{28A0092B-C50C-407E-A947-70E740481C1C}">
                <a14:useLocalDpi xmlns:a14="http://schemas.microsoft.com/office/drawing/2010/main" val="0"/>
              </a:ext>
            </a:extLst>
          </a:blip>
          <a:stretch>
            <a:fillRect/>
          </a:stretch>
        </p:blipFill>
        <p:spPr>
          <a:xfrm>
            <a:off x="0" y="838300"/>
            <a:ext cx="9144000" cy="6608423"/>
          </a:xfrm>
          <a:prstGeom prst="rect">
            <a:avLst/>
          </a:prstGeom>
        </p:spPr>
      </p:pic>
      <p:sp>
        <p:nvSpPr>
          <p:cNvPr id="8089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How many conformers are there?</a:t>
            </a:r>
          </a:p>
        </p:txBody>
      </p:sp>
      <p:sp>
        <p:nvSpPr>
          <p:cNvPr id="4" name="TextBox 3"/>
          <p:cNvSpPr txBox="1"/>
          <p:nvPr/>
        </p:nvSpPr>
        <p:spPr>
          <a:xfrm>
            <a:off x="587471" y="4659682"/>
            <a:ext cx="2506458" cy="1938992"/>
          </a:xfrm>
          <a:prstGeom prst="rect">
            <a:avLst/>
          </a:prstGeom>
          <a:noFill/>
        </p:spPr>
        <p:txBody>
          <a:bodyPr wrap="square" rtlCol="0">
            <a:spAutoFit/>
          </a:bodyPr>
          <a:lstStyle/>
          <a:p>
            <a:r>
              <a:rPr lang="en-US" sz="3000" dirty="0">
                <a:solidFill>
                  <a:prstClr val="black"/>
                </a:solidFill>
                <a:latin typeface="Arial" panose="020B0604020202020204" pitchFamily="34" charset="0"/>
                <a:cs typeface="Arial" panose="020B0604020202020204" pitchFamily="34" charset="0"/>
              </a:rPr>
              <a:t>All difference</a:t>
            </a:r>
          </a:p>
          <a:p>
            <a:r>
              <a:rPr lang="en-US" sz="3000" dirty="0">
                <a:solidFill>
                  <a:prstClr val="black"/>
                </a:solidFill>
                <a:latin typeface="Arial" panose="020B0604020202020204" pitchFamily="34" charset="0"/>
                <a:cs typeface="Arial" panose="020B0604020202020204" pitchFamily="34" charset="0"/>
              </a:rPr>
              <a:t>features</a:t>
            </a:r>
          </a:p>
          <a:p>
            <a:r>
              <a:rPr lang="en-US" sz="3000" dirty="0">
                <a:solidFill>
                  <a:prstClr val="black"/>
                </a:solidFill>
                <a:latin typeface="Arial" panose="020B0604020202020204" pitchFamily="34" charset="0"/>
                <a:cs typeface="Arial" panose="020B0604020202020204" pitchFamily="34" charset="0"/>
              </a:rPr>
              <a:t>are in </a:t>
            </a:r>
          </a:p>
          <a:p>
            <a:r>
              <a:rPr lang="en-US" sz="3000" dirty="0">
                <a:solidFill>
                  <a:prstClr val="black"/>
                </a:solidFill>
                <a:latin typeface="Arial" panose="020B0604020202020204" pitchFamily="34" charset="0"/>
                <a:cs typeface="Arial" panose="020B0604020202020204" pitchFamily="34" charset="0"/>
              </a:rPr>
              <a:t>the solvent!</a:t>
            </a:r>
          </a:p>
        </p:txBody>
      </p:sp>
      <p:sp>
        <p:nvSpPr>
          <p:cNvPr id="8" name="TextBox 7"/>
          <p:cNvSpPr txBox="1"/>
          <p:nvPr/>
        </p:nvSpPr>
        <p:spPr>
          <a:xfrm>
            <a:off x="7090566" y="5613747"/>
            <a:ext cx="1677653" cy="553998"/>
          </a:xfrm>
          <a:prstGeom prst="rect">
            <a:avLst/>
          </a:prstGeom>
          <a:noFill/>
        </p:spPr>
        <p:txBody>
          <a:bodyPr wrap="square" rtlCol="0">
            <a:spAutoFit/>
          </a:bodyPr>
          <a:lstStyle/>
          <a:p>
            <a:r>
              <a:rPr lang="en-US" sz="3000" dirty="0">
                <a:solidFill>
                  <a:prstClr val="black"/>
                </a:solidFill>
                <a:latin typeface="Arial" panose="020B0604020202020204" pitchFamily="34" charset="0"/>
                <a:cs typeface="Arial" panose="020B0604020202020204" pitchFamily="34" charset="0"/>
              </a:rPr>
              <a:t>real data</a:t>
            </a:r>
          </a:p>
        </p:txBody>
      </p:sp>
    </p:spTree>
    <p:extLst>
      <p:ext uri="{BB962C8B-B14F-4D97-AF65-F5344CB8AC3E}">
        <p14:creationId xmlns:p14="http://schemas.microsoft.com/office/powerpoint/2010/main" val="251067382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981"/>
            <a:ext cx="8229600" cy="1143000"/>
          </a:xfrm>
        </p:spPr>
        <p:txBody>
          <a:bodyPr/>
          <a:lstStyle/>
          <a:p>
            <a:r>
              <a:rPr lang="en-US" dirty="0" smtClean="0"/>
              <a:t>RISM model for “bulk” solvent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09450722"/>
              </p:ext>
            </p:extLst>
          </p:nvPr>
        </p:nvGraphicFramePr>
        <p:xfrm>
          <a:off x="442685" y="1349828"/>
          <a:ext cx="8229600" cy="5181600"/>
        </p:xfrm>
        <a:graphic>
          <a:graphicData uri="http://schemas.openxmlformats.org/drawingml/2006/table">
            <a:tbl>
              <a:tblPr firstRow="1" bandRow="1">
                <a:tableStyleId>{5C22544A-7EE6-4342-B048-85BDC9FD1C3A}</a:tableStyleId>
              </a:tblPr>
              <a:tblGrid>
                <a:gridCol w="4434115"/>
                <a:gridCol w="2017486"/>
                <a:gridCol w="1777999"/>
              </a:tblGrid>
              <a:tr h="863600">
                <a:tc>
                  <a:txBody>
                    <a:bodyPr/>
                    <a:lstStyle/>
                    <a:p>
                      <a:r>
                        <a:rPr lang="en-US" sz="4400" dirty="0" smtClean="0">
                          <a:latin typeface="Arial" panose="020B0604020202020204" pitchFamily="34" charset="0"/>
                        </a:rPr>
                        <a:t>Method</a:t>
                      </a:r>
                      <a:endParaRPr lang="en-US" sz="4400" dirty="0">
                        <a:latin typeface="Arial" panose="020B0604020202020204" pitchFamily="34" charset="0"/>
                      </a:endParaRPr>
                    </a:p>
                  </a:txBody>
                  <a:tcPr/>
                </a:tc>
                <a:tc>
                  <a:txBody>
                    <a:bodyPr/>
                    <a:lstStyle/>
                    <a:p>
                      <a:pPr algn="ctr"/>
                      <a:r>
                        <a:rPr lang="en-US" sz="4800" dirty="0" err="1" smtClean="0">
                          <a:latin typeface="Arial" panose="020B0604020202020204" pitchFamily="34" charset="0"/>
                        </a:rPr>
                        <a:t>R</a:t>
                      </a:r>
                      <a:r>
                        <a:rPr lang="en-US" sz="4800" baseline="-25000" dirty="0" err="1" smtClean="0">
                          <a:latin typeface="Arial" panose="020B0604020202020204" pitchFamily="34" charset="0"/>
                        </a:rPr>
                        <a:t>work</a:t>
                      </a:r>
                      <a:endParaRPr lang="en-US" sz="4800" baseline="-25000" dirty="0">
                        <a:latin typeface="Arial" panose="020B0604020202020204" pitchFamily="34" charset="0"/>
                      </a:endParaRPr>
                    </a:p>
                  </a:txBody>
                  <a:tcPr/>
                </a:tc>
                <a:tc>
                  <a:txBody>
                    <a:bodyPr/>
                    <a:lstStyle/>
                    <a:p>
                      <a:pPr algn="ctr"/>
                      <a:r>
                        <a:rPr lang="en-US" sz="4800" dirty="0" err="1" smtClean="0">
                          <a:latin typeface="Arial" panose="020B0604020202020204" pitchFamily="34" charset="0"/>
                        </a:rPr>
                        <a:t>R</a:t>
                      </a:r>
                      <a:r>
                        <a:rPr lang="en-US" sz="4800" baseline="-25000" dirty="0" err="1" smtClean="0">
                          <a:latin typeface="Arial" panose="020B0604020202020204" pitchFamily="34" charset="0"/>
                        </a:rPr>
                        <a:t>free</a:t>
                      </a:r>
                      <a:endParaRPr lang="en-US" sz="4800" baseline="-25000" dirty="0">
                        <a:latin typeface="Arial" panose="020B0604020202020204" pitchFamily="34" charset="0"/>
                      </a:endParaRPr>
                    </a:p>
                  </a:txBody>
                  <a:tcPr/>
                </a:tc>
              </a:tr>
              <a:tr h="863600">
                <a:tc>
                  <a:txBody>
                    <a:bodyPr/>
                    <a:lstStyle/>
                    <a:p>
                      <a:r>
                        <a:rPr lang="en-US" sz="2400" dirty="0" smtClean="0">
                          <a:latin typeface="Arial" panose="020B0604020202020204" pitchFamily="34" charset="0"/>
                        </a:rPr>
                        <a:t>Default refmac5:</a:t>
                      </a:r>
                      <a:endParaRPr lang="en-US" sz="2400" baseline="0" dirty="0" smtClean="0">
                        <a:latin typeface="Arial" panose="020B0604020202020204" pitchFamily="34" charset="0"/>
                      </a:endParaRPr>
                    </a:p>
                    <a:p>
                      <a:r>
                        <a:rPr lang="en-US" sz="2400" baseline="0" dirty="0" smtClean="0">
                          <a:latin typeface="Arial" panose="020B0604020202020204" pitchFamily="34" charset="0"/>
                        </a:rPr>
                        <a:t>flat bulk solvent</a:t>
                      </a:r>
                      <a:endParaRPr lang="en-US" sz="2400" dirty="0">
                        <a:latin typeface="Arial" panose="020B0604020202020204" pitchFamily="34" charset="0"/>
                      </a:endParaRPr>
                    </a:p>
                  </a:txBody>
                  <a:tcPr/>
                </a:tc>
                <a:tc>
                  <a:txBody>
                    <a:bodyPr/>
                    <a:lstStyle/>
                    <a:p>
                      <a:pPr algn="ctr"/>
                      <a:r>
                        <a:rPr lang="en-US" sz="4800" dirty="0" smtClean="0">
                          <a:latin typeface="Arial" panose="020B0604020202020204" pitchFamily="34" charset="0"/>
                        </a:rPr>
                        <a:t>.1784</a:t>
                      </a:r>
                      <a:endParaRPr lang="en-US" sz="4800" dirty="0">
                        <a:latin typeface="Arial" panose="020B0604020202020204" pitchFamily="34" charset="0"/>
                      </a:endParaRPr>
                    </a:p>
                  </a:txBody>
                  <a:tcPr/>
                </a:tc>
                <a:tc>
                  <a:txBody>
                    <a:bodyPr/>
                    <a:lstStyle/>
                    <a:p>
                      <a:pPr algn="ctr"/>
                      <a:r>
                        <a:rPr lang="en-US" sz="4800" dirty="0" smtClean="0">
                          <a:latin typeface="Arial" panose="020B0604020202020204" pitchFamily="34" charset="0"/>
                        </a:rPr>
                        <a:t>.1898</a:t>
                      </a:r>
                      <a:endParaRPr lang="en-US" sz="4800" dirty="0">
                        <a:latin typeface="Arial" panose="020B0604020202020204" pitchFamily="34" charset="0"/>
                      </a:endParaRPr>
                    </a:p>
                  </a:txBody>
                  <a:tcPr/>
                </a:tc>
              </a:tr>
              <a:tr h="863600">
                <a:tc>
                  <a:txBody>
                    <a:bodyPr/>
                    <a:lstStyle/>
                    <a:p>
                      <a:r>
                        <a:rPr lang="en-US" sz="2400" dirty="0" smtClean="0">
                          <a:latin typeface="Arial" panose="020B0604020202020204" pitchFamily="34" charset="0"/>
                        </a:rPr>
                        <a:t>RISM – self-consistent density field</a:t>
                      </a:r>
                      <a:r>
                        <a:rPr lang="en-US" sz="2400" baseline="0" dirty="0" smtClean="0">
                          <a:latin typeface="Arial" panose="020B0604020202020204" pitchFamily="34" charset="0"/>
                        </a:rPr>
                        <a:t> b</a:t>
                      </a:r>
                      <a:r>
                        <a:rPr lang="en-US" sz="2400" dirty="0" smtClean="0">
                          <a:latin typeface="Arial" panose="020B0604020202020204" pitchFamily="34" charset="0"/>
                        </a:rPr>
                        <a:t>ased on electrostatics</a:t>
                      </a:r>
                      <a:endParaRPr lang="en-US" sz="2400" dirty="0">
                        <a:latin typeface="Arial" panose="020B0604020202020204" pitchFamily="34" charset="0"/>
                      </a:endParaRPr>
                    </a:p>
                  </a:txBody>
                  <a:tcPr/>
                </a:tc>
                <a:tc>
                  <a:txBody>
                    <a:bodyPr/>
                    <a:lstStyle/>
                    <a:p>
                      <a:pPr algn="ctr"/>
                      <a:r>
                        <a:rPr lang="en-US" sz="4800" dirty="0" smtClean="0">
                          <a:latin typeface="Arial" panose="020B0604020202020204" pitchFamily="34" charset="0"/>
                        </a:rPr>
                        <a:t>.1640</a:t>
                      </a:r>
                      <a:endParaRPr lang="en-US" sz="4800" dirty="0">
                        <a:latin typeface="Arial" panose="020B0604020202020204" pitchFamily="34" charset="0"/>
                      </a:endParaRPr>
                    </a:p>
                  </a:txBody>
                  <a:tcPr/>
                </a:tc>
                <a:tc>
                  <a:txBody>
                    <a:bodyPr/>
                    <a:lstStyle/>
                    <a:p>
                      <a:pPr algn="ctr"/>
                      <a:r>
                        <a:rPr lang="en-US" sz="4800" dirty="0" smtClean="0">
                          <a:latin typeface="Arial" panose="020B0604020202020204" pitchFamily="34" charset="0"/>
                        </a:rPr>
                        <a:t>.1808</a:t>
                      </a:r>
                      <a:endParaRPr lang="en-US" sz="4800" dirty="0">
                        <a:latin typeface="Arial" panose="020B0604020202020204" pitchFamily="34" charset="0"/>
                      </a:endParaRPr>
                    </a:p>
                  </a:txBody>
                  <a:tcPr/>
                </a:tc>
              </a:tr>
              <a:tr h="863600">
                <a:tc>
                  <a:txBody>
                    <a:bodyPr/>
                    <a:lstStyle/>
                    <a:p>
                      <a:r>
                        <a:rPr lang="en-US" sz="2400" dirty="0" smtClean="0">
                          <a:latin typeface="Arial" panose="020B0604020202020204" pitchFamily="34" charset="0"/>
                        </a:rPr>
                        <a:t>Explicit</a:t>
                      </a:r>
                      <a:r>
                        <a:rPr lang="en-US" sz="2400" baseline="0" dirty="0" smtClean="0">
                          <a:latin typeface="Arial" panose="020B0604020202020204" pitchFamily="34" charset="0"/>
                        </a:rPr>
                        <a:t> MD solvent, protein fixed</a:t>
                      </a:r>
                      <a:endParaRPr lang="en-US" sz="2400" dirty="0">
                        <a:latin typeface="Arial" panose="020B0604020202020204" pitchFamily="34" charset="0"/>
                      </a:endParaRPr>
                    </a:p>
                  </a:txBody>
                  <a:tcPr/>
                </a:tc>
                <a:tc>
                  <a:txBody>
                    <a:bodyPr/>
                    <a:lstStyle/>
                    <a:p>
                      <a:pPr algn="ctr"/>
                      <a:r>
                        <a:rPr lang="en-US" sz="4800" dirty="0" smtClean="0">
                          <a:latin typeface="Arial" panose="020B0604020202020204" pitchFamily="34" charset="0"/>
                        </a:rPr>
                        <a:t>.1523</a:t>
                      </a:r>
                      <a:endParaRPr lang="en-US" sz="4800" dirty="0">
                        <a:latin typeface="Arial" panose="020B0604020202020204" pitchFamily="34" charset="0"/>
                      </a:endParaRPr>
                    </a:p>
                  </a:txBody>
                  <a:tcPr/>
                </a:tc>
                <a:tc>
                  <a:txBody>
                    <a:bodyPr/>
                    <a:lstStyle/>
                    <a:p>
                      <a:pPr algn="ctr"/>
                      <a:r>
                        <a:rPr lang="en-US" sz="4800" dirty="0" smtClean="0">
                          <a:latin typeface="Arial" panose="020B0604020202020204" pitchFamily="34" charset="0"/>
                        </a:rPr>
                        <a:t>.1690</a:t>
                      </a:r>
                      <a:endParaRPr lang="en-US" sz="4800" dirty="0">
                        <a:latin typeface="Arial" panose="020B0604020202020204" pitchFamily="34" charset="0"/>
                      </a:endParaRPr>
                    </a:p>
                  </a:txBody>
                  <a:tcPr/>
                </a:tc>
              </a:tr>
              <a:tr h="863600">
                <a:tc>
                  <a:txBody>
                    <a:bodyPr/>
                    <a:lstStyle/>
                    <a:p>
                      <a:r>
                        <a:rPr lang="en-US" sz="2400" dirty="0" smtClean="0">
                          <a:latin typeface="Arial" panose="020B0604020202020204" pitchFamily="34" charset="0"/>
                        </a:rPr>
                        <a:t>RISM – protein fixed</a:t>
                      </a:r>
                    </a:p>
                    <a:p>
                      <a:r>
                        <a:rPr lang="en-US" sz="2400" dirty="0" smtClean="0">
                          <a:latin typeface="Arial" panose="020B0604020202020204" pitchFamily="34" charset="0"/>
                        </a:rPr>
                        <a:t>multi-conformer weighted</a:t>
                      </a:r>
                      <a:endParaRPr lang="en-US" sz="2400" dirty="0">
                        <a:latin typeface="Arial" panose="020B0604020202020204" pitchFamily="34" charset="0"/>
                      </a:endParaRPr>
                    </a:p>
                  </a:txBody>
                  <a:tcPr/>
                </a:tc>
                <a:tc>
                  <a:txBody>
                    <a:bodyPr/>
                    <a:lstStyle/>
                    <a:p>
                      <a:pPr algn="ctr"/>
                      <a:r>
                        <a:rPr lang="en-US" sz="4800" dirty="0" smtClean="0">
                          <a:latin typeface="Arial" panose="020B0604020202020204" pitchFamily="34" charset="0"/>
                        </a:rPr>
                        <a:t>.1578</a:t>
                      </a:r>
                      <a:endParaRPr lang="en-US" sz="4800" dirty="0">
                        <a:latin typeface="Arial" panose="020B0604020202020204" pitchFamily="34" charset="0"/>
                      </a:endParaRPr>
                    </a:p>
                  </a:txBody>
                  <a:tcPr/>
                </a:tc>
                <a:tc>
                  <a:txBody>
                    <a:bodyPr/>
                    <a:lstStyle/>
                    <a:p>
                      <a:pPr algn="ctr"/>
                      <a:r>
                        <a:rPr lang="en-US" sz="4800" dirty="0" smtClean="0">
                          <a:latin typeface="Arial" panose="020B0604020202020204" pitchFamily="34" charset="0"/>
                        </a:rPr>
                        <a:t>.1739</a:t>
                      </a:r>
                      <a:endParaRPr lang="en-US" sz="4800" dirty="0">
                        <a:latin typeface="Arial" panose="020B0604020202020204" pitchFamily="34" charset="0"/>
                      </a:endParaRPr>
                    </a:p>
                  </a:txBody>
                  <a:tcPr/>
                </a:tc>
              </a:tr>
              <a:tr h="863600">
                <a:tc>
                  <a:txBody>
                    <a:bodyPr/>
                    <a:lstStyle/>
                    <a:p>
                      <a:r>
                        <a:rPr lang="en-US" sz="2400" dirty="0" smtClean="0">
                          <a:latin typeface="Arial" panose="020B0604020202020204" pitchFamily="34" charset="0"/>
                        </a:rPr>
                        <a:t>Explicit –</a:t>
                      </a:r>
                      <a:r>
                        <a:rPr lang="en-US" sz="2400" baseline="0" dirty="0" smtClean="0">
                          <a:latin typeface="Arial" panose="020B0604020202020204" pitchFamily="34" charset="0"/>
                        </a:rPr>
                        <a:t> protein fixed</a:t>
                      </a:r>
                    </a:p>
                    <a:p>
                      <a:r>
                        <a:rPr lang="en-US" sz="2400" baseline="0" dirty="0" smtClean="0">
                          <a:latin typeface="Arial" panose="020B0604020202020204" pitchFamily="34" charset="0"/>
                        </a:rPr>
                        <a:t>multi-conformer weighted</a:t>
                      </a:r>
                      <a:endParaRPr lang="en-US" sz="2400" dirty="0">
                        <a:latin typeface="Arial" panose="020B0604020202020204" pitchFamily="34" charset="0"/>
                      </a:endParaRPr>
                    </a:p>
                  </a:txBody>
                  <a:tcPr/>
                </a:tc>
                <a:tc>
                  <a:txBody>
                    <a:bodyPr/>
                    <a:lstStyle/>
                    <a:p>
                      <a:pPr algn="ctr"/>
                      <a:r>
                        <a:rPr lang="en-US" sz="4800" dirty="0" smtClean="0">
                          <a:latin typeface="Arial" panose="020B0604020202020204" pitchFamily="34" charset="0"/>
                        </a:rPr>
                        <a:t>.1440</a:t>
                      </a:r>
                      <a:endParaRPr lang="en-US" sz="4800" dirty="0">
                        <a:latin typeface="Arial" panose="020B0604020202020204" pitchFamily="34" charset="0"/>
                      </a:endParaRPr>
                    </a:p>
                  </a:txBody>
                  <a:tcPr/>
                </a:tc>
                <a:tc>
                  <a:txBody>
                    <a:bodyPr/>
                    <a:lstStyle/>
                    <a:p>
                      <a:pPr algn="ctr"/>
                      <a:r>
                        <a:rPr lang="en-US" sz="4800" dirty="0" smtClean="0">
                          <a:latin typeface="Arial" panose="020B0604020202020204" pitchFamily="34" charset="0"/>
                        </a:rPr>
                        <a:t>.1666</a:t>
                      </a:r>
                      <a:endParaRPr lang="en-US" sz="4800" dirty="0">
                        <a:latin typeface="Arial" panose="020B0604020202020204" pitchFamily="34" charset="0"/>
                      </a:endParaRPr>
                    </a:p>
                  </a:txBody>
                  <a:tcPr/>
                </a:tc>
              </a:tr>
            </a:tbl>
          </a:graphicData>
        </a:graphic>
      </p:graphicFrame>
    </p:spTree>
    <p:extLst>
      <p:ext uri="{BB962C8B-B14F-4D97-AF65-F5344CB8AC3E}">
        <p14:creationId xmlns:p14="http://schemas.microsoft.com/office/powerpoint/2010/main" val="4062553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noAutofit/>
          </a:bodyPr>
          <a:lstStyle/>
          <a:p>
            <a:r>
              <a:rPr lang="en-US" sz="3600" dirty="0" smtClean="0">
                <a:latin typeface="Arial" panose="020B0604020202020204" pitchFamily="34" charset="0"/>
                <a:cs typeface="Arial" panose="020B0604020202020204" pitchFamily="34" charset="0"/>
              </a:rPr>
              <a:t>Combined multi-conformer &amp; explicit solvent </a:t>
            </a:r>
            <a:endParaRPr lang="en-US" sz="36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0" y="564713"/>
            <a:ext cx="9147220" cy="6293287"/>
          </a:xfrm>
          <a:prstGeom prst="rect">
            <a:avLst/>
          </a:prstGeom>
        </p:spPr>
      </p:pic>
      <p:sp>
        <p:nvSpPr>
          <p:cNvPr id="5" name="TextBox 4"/>
          <p:cNvSpPr txBox="1"/>
          <p:nvPr/>
        </p:nvSpPr>
        <p:spPr>
          <a:xfrm>
            <a:off x="304800" y="838200"/>
            <a:ext cx="2869713" cy="1569660"/>
          </a:xfrm>
          <a:prstGeom prst="rect">
            <a:avLst/>
          </a:prstGeom>
          <a:solidFill>
            <a:schemeClr val="bg1"/>
          </a:solidFill>
        </p:spPr>
        <p:txBody>
          <a:bodyPr wrap="square" rtlCol="0">
            <a:spAutoFit/>
          </a:bodyPr>
          <a:lstStyle/>
          <a:p>
            <a:r>
              <a:rPr lang="en-US" sz="3200" dirty="0" err="1">
                <a:solidFill>
                  <a:prstClr val="black"/>
                </a:solidFill>
                <a:latin typeface="Calibri"/>
                <a:cs typeface="Arial" charset="0"/>
              </a:rPr>
              <a:t>R</a:t>
            </a:r>
            <a:r>
              <a:rPr lang="en-US" sz="3200" baseline="-25000" dirty="0" err="1">
                <a:solidFill>
                  <a:prstClr val="black"/>
                </a:solidFill>
                <a:latin typeface="Calibri"/>
                <a:cs typeface="Arial" charset="0"/>
              </a:rPr>
              <a:t>work</a:t>
            </a:r>
            <a:r>
              <a:rPr lang="en-US" sz="3200" dirty="0">
                <a:solidFill>
                  <a:prstClr val="black"/>
                </a:solidFill>
                <a:latin typeface="Calibri"/>
                <a:cs typeface="Arial" charset="0"/>
              </a:rPr>
              <a:t> = 0.0309</a:t>
            </a:r>
          </a:p>
          <a:p>
            <a:r>
              <a:rPr lang="en-US" sz="3200" dirty="0" err="1">
                <a:solidFill>
                  <a:prstClr val="black"/>
                </a:solidFill>
                <a:latin typeface="Calibri"/>
                <a:cs typeface="Arial" charset="0"/>
              </a:rPr>
              <a:t>R</a:t>
            </a:r>
            <a:r>
              <a:rPr lang="en-US" sz="3200" baseline="-25000" dirty="0" err="1">
                <a:solidFill>
                  <a:prstClr val="black"/>
                </a:solidFill>
                <a:latin typeface="Calibri"/>
                <a:cs typeface="Arial" charset="0"/>
              </a:rPr>
              <a:t>free</a:t>
            </a:r>
            <a:r>
              <a:rPr lang="en-US" sz="3200" dirty="0">
                <a:solidFill>
                  <a:prstClr val="black"/>
                </a:solidFill>
                <a:latin typeface="Calibri"/>
                <a:cs typeface="Arial" charset="0"/>
              </a:rPr>
              <a:t>  = 0.0678</a:t>
            </a:r>
          </a:p>
          <a:p>
            <a:r>
              <a:rPr lang="en-US" sz="3200" dirty="0">
                <a:solidFill>
                  <a:prstClr val="black"/>
                </a:solidFill>
                <a:latin typeface="Calibri"/>
                <a:cs typeface="Arial" charset="0"/>
              </a:rPr>
              <a:t>vs </a:t>
            </a:r>
            <a:r>
              <a:rPr lang="en-US" sz="3200" dirty="0" err="1">
                <a:solidFill>
                  <a:prstClr val="black"/>
                </a:solidFill>
                <a:latin typeface="Calibri"/>
                <a:cs typeface="Arial" charset="0"/>
              </a:rPr>
              <a:t>F</a:t>
            </a:r>
            <a:r>
              <a:rPr lang="en-US" sz="3200" baseline="-25000" dirty="0" err="1">
                <a:solidFill>
                  <a:prstClr val="black"/>
                </a:solidFill>
                <a:latin typeface="Calibri"/>
                <a:cs typeface="Arial" charset="0"/>
              </a:rPr>
              <a:t>sim</a:t>
            </a:r>
            <a:endParaRPr lang="en-US" sz="3200" baseline="-25000" dirty="0">
              <a:solidFill>
                <a:prstClr val="black"/>
              </a:solidFill>
              <a:latin typeface="Calibri"/>
              <a:cs typeface="Arial" charset="0"/>
            </a:endParaRPr>
          </a:p>
        </p:txBody>
      </p:sp>
      <p:sp>
        <p:nvSpPr>
          <p:cNvPr id="6" name="TextBox 5"/>
          <p:cNvSpPr txBox="1"/>
          <p:nvPr/>
        </p:nvSpPr>
        <p:spPr>
          <a:xfrm>
            <a:off x="1446499" y="4504499"/>
            <a:ext cx="6173501" cy="584775"/>
          </a:xfrm>
          <a:prstGeom prst="rect">
            <a:avLst/>
          </a:prstGeom>
          <a:solidFill>
            <a:schemeClr val="bg1"/>
          </a:solidFill>
        </p:spPr>
        <p:txBody>
          <a:bodyPr wrap="square" rtlCol="0">
            <a:spAutoFit/>
          </a:bodyPr>
          <a:lstStyle/>
          <a:p>
            <a:r>
              <a:rPr lang="en-US" sz="3200" dirty="0">
                <a:solidFill>
                  <a:prstClr val="black"/>
                </a:solidFill>
                <a:latin typeface="Calibri"/>
                <a:cs typeface="Arial" charset="0"/>
              </a:rPr>
              <a:t>Problem: diverges with more cycles</a:t>
            </a:r>
            <a:endParaRPr lang="en-US" sz="3200" baseline="-25000" dirty="0">
              <a:solidFill>
                <a:prstClr val="black"/>
              </a:solidFill>
              <a:latin typeface="Calibri"/>
              <a:cs typeface="Arial" charset="0"/>
            </a:endParaRPr>
          </a:p>
        </p:txBody>
      </p:sp>
    </p:spTree>
    <p:extLst>
      <p:ext uri="{BB962C8B-B14F-4D97-AF65-F5344CB8AC3E}">
        <p14:creationId xmlns:p14="http://schemas.microsoft.com/office/powerpoint/2010/main" val="1531522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2622279785"/>
              </p:ext>
            </p:extLst>
          </p:nvPr>
        </p:nvGraphicFramePr>
        <p:xfrm>
          <a:off x="612811" y="588828"/>
          <a:ext cx="8538121" cy="5897941"/>
        </p:xfrm>
        <a:graphic>
          <a:graphicData uri="http://schemas.openxmlformats.org/presentationml/2006/ole">
            <mc:AlternateContent xmlns:mc="http://schemas.openxmlformats.org/markup-compatibility/2006">
              <mc:Choice xmlns:v="urn:schemas-microsoft-com:vml" Requires="v">
                <p:oleObj spid="_x0000_s1043" name="Chart" r:id="rId3" imgW="7115101" imgH="4914951" progId="MSGraph.Chart.8">
                  <p:embed followColorScheme="full"/>
                </p:oleObj>
              </mc:Choice>
              <mc:Fallback>
                <p:oleObj name="Chart" r:id="rId3" imgW="7115101" imgH="4914951" progId="MSGraph.Chart.8">
                  <p:embed followColorScheme="full"/>
                  <p:pic>
                    <p:nvPicPr>
                      <p:cNvPr id="0" name=""/>
                      <p:cNvPicPr>
                        <a:picLocks noChangeAspect="1" noChangeArrowheads="1"/>
                      </p:cNvPicPr>
                      <p:nvPr/>
                    </p:nvPicPr>
                    <p:blipFill>
                      <a:blip r:embed="rId4"/>
                      <a:srcRect/>
                      <a:stretch>
                        <a:fillRect/>
                      </a:stretch>
                    </p:blipFill>
                    <p:spPr bwMode="auto">
                      <a:xfrm>
                        <a:off x="612811" y="588828"/>
                        <a:ext cx="8538121" cy="5897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665806" y="6204621"/>
            <a:ext cx="356219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err="1" smtClean="0">
                <a:solidFill>
                  <a:prstClr val="black"/>
                </a:solidFill>
                <a:latin typeface="Arial" panose="020B0604020202020204" pitchFamily="34" charset="0"/>
              </a:rPr>
              <a:t>Phenix</a:t>
            </a:r>
            <a:r>
              <a:rPr lang="en-US" altLang="en-US" sz="2800" b="1" dirty="0" smtClean="0">
                <a:solidFill>
                  <a:prstClr val="black"/>
                </a:solidFill>
                <a:latin typeface="Arial" panose="020B0604020202020204" pitchFamily="34" charset="0"/>
              </a:rPr>
              <a:t> macro-cycle</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667007" y="3263090"/>
            <a:ext cx="220284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R factor (%)</a:t>
            </a:r>
            <a:endParaRPr lang="en-US" altLang="en-US" sz="2800" b="1" dirty="0">
              <a:solidFill>
                <a:prstClr val="black"/>
              </a:solidFill>
              <a:latin typeface="Arial" panose="020B0604020202020204" pitchFamily="34" charset="0"/>
            </a:endParaRPr>
          </a:p>
        </p:txBody>
      </p:sp>
      <p:sp>
        <p:nvSpPr>
          <p:cNvPr id="2" name="TextBox 1"/>
          <p:cNvSpPr txBox="1"/>
          <p:nvPr/>
        </p:nvSpPr>
        <p:spPr>
          <a:xfrm>
            <a:off x="0" y="0"/>
            <a:ext cx="9144000" cy="707886"/>
          </a:xfrm>
          <a:prstGeom prst="rect">
            <a:avLst/>
          </a:prstGeom>
          <a:noFill/>
        </p:spPr>
        <p:txBody>
          <a:bodyPr wrap="square" rtlCol="0">
            <a:spAutoFit/>
          </a:bodyPr>
          <a:lstStyle/>
          <a:p>
            <a:pPr fontAlgn="auto">
              <a:spcBef>
                <a:spcPts val="0"/>
              </a:spcBef>
              <a:spcAft>
                <a:spcPts val="0"/>
              </a:spcAft>
            </a:pPr>
            <a:r>
              <a:rPr lang="en-US" sz="4000" dirty="0" smtClean="0">
                <a:solidFill>
                  <a:prstClr val="black"/>
                </a:solidFill>
                <a:latin typeface="Arial" panose="020B0604020202020204" pitchFamily="34" charset="0"/>
              </a:rPr>
              <a:t>Explicit solvent: refinement is unstable</a:t>
            </a:r>
            <a:endParaRPr lang="en-US" sz="4000" dirty="0">
              <a:solidFill>
                <a:prstClr val="black"/>
              </a:solidFill>
              <a:latin typeface="Arial" panose="020B0604020202020204" pitchFamily="34" charset="0"/>
            </a:endParaRPr>
          </a:p>
        </p:txBody>
      </p:sp>
    </p:spTree>
    <p:extLst>
      <p:ext uri="{BB962C8B-B14F-4D97-AF65-F5344CB8AC3E}">
        <p14:creationId xmlns:p14="http://schemas.microsoft.com/office/powerpoint/2010/main" val="2246051198"/>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104754" y="2442757"/>
            <a:ext cx="2519498" cy="2519498"/>
            <a:chOff x="3162844" y="2194560"/>
            <a:chExt cx="1136469" cy="1136469"/>
          </a:xfrm>
        </p:grpSpPr>
        <p:sp>
          <p:nvSpPr>
            <p:cNvPr id="2" name="Oval 1"/>
            <p:cNvSpPr/>
            <p:nvPr/>
          </p:nvSpPr>
          <p:spPr>
            <a:xfrm>
              <a:off x="3162844" y="2194560"/>
              <a:ext cx="1136469" cy="1136469"/>
            </a:xfrm>
            <a:prstGeom prst="ellipse">
              <a:avLst/>
            </a:prstGeom>
            <a:gradFill flip="none" rotWithShape="1">
              <a:gsLst>
                <a:gs pos="0">
                  <a:schemeClr val="tx2"/>
                </a:gs>
                <a:gs pos="75000">
                  <a:schemeClr val="accent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us 2"/>
            <p:cNvSpPr/>
            <p:nvPr/>
          </p:nvSpPr>
          <p:spPr>
            <a:xfrm>
              <a:off x="3571058" y="2599508"/>
              <a:ext cx="320040" cy="320040"/>
            </a:xfrm>
            <a:prstGeom prst="mathPlus">
              <a:avLst>
                <a:gd name="adj1" fmla="val 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3171554" y="1419500"/>
            <a:ext cx="2519498" cy="2519498"/>
            <a:chOff x="3162844" y="2194560"/>
            <a:chExt cx="1136469" cy="1136469"/>
          </a:xfrm>
        </p:grpSpPr>
        <p:sp>
          <p:nvSpPr>
            <p:cNvPr id="12" name="Oval 11"/>
            <p:cNvSpPr/>
            <p:nvPr/>
          </p:nvSpPr>
          <p:spPr>
            <a:xfrm>
              <a:off x="3162844" y="2194560"/>
              <a:ext cx="1136469" cy="1136469"/>
            </a:xfrm>
            <a:prstGeom prst="ellipse">
              <a:avLst/>
            </a:prstGeom>
            <a:gradFill flip="none" rotWithShape="1">
              <a:gsLst>
                <a:gs pos="0">
                  <a:schemeClr val="tx2"/>
                </a:gs>
                <a:gs pos="75000">
                  <a:schemeClr val="accent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lus 12"/>
            <p:cNvSpPr/>
            <p:nvPr/>
          </p:nvSpPr>
          <p:spPr>
            <a:xfrm>
              <a:off x="3571058" y="2599508"/>
              <a:ext cx="320040" cy="320040"/>
            </a:xfrm>
            <a:prstGeom prst="mathPlus">
              <a:avLst>
                <a:gd name="adj1" fmla="val 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2605498" y="3583580"/>
            <a:ext cx="2519498" cy="2519498"/>
            <a:chOff x="3162844" y="2194560"/>
            <a:chExt cx="1136469" cy="1136469"/>
          </a:xfrm>
        </p:grpSpPr>
        <p:sp>
          <p:nvSpPr>
            <p:cNvPr id="15" name="Oval 14"/>
            <p:cNvSpPr/>
            <p:nvPr/>
          </p:nvSpPr>
          <p:spPr>
            <a:xfrm>
              <a:off x="3162844" y="2194560"/>
              <a:ext cx="1136469" cy="1136469"/>
            </a:xfrm>
            <a:prstGeom prst="ellipse">
              <a:avLst/>
            </a:prstGeom>
            <a:gradFill flip="none" rotWithShape="1">
              <a:gsLst>
                <a:gs pos="0">
                  <a:schemeClr val="tx2"/>
                </a:gs>
                <a:gs pos="75000">
                  <a:schemeClr val="accent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lus 15"/>
            <p:cNvSpPr/>
            <p:nvPr/>
          </p:nvSpPr>
          <p:spPr>
            <a:xfrm>
              <a:off x="3571058" y="2599508"/>
              <a:ext cx="320040" cy="320040"/>
            </a:xfrm>
            <a:prstGeom prst="mathPlus">
              <a:avLst>
                <a:gd name="adj1" fmla="val 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4325440" y="3500847"/>
            <a:ext cx="2519498" cy="2519498"/>
            <a:chOff x="3162844" y="2194560"/>
            <a:chExt cx="1136469" cy="1136469"/>
          </a:xfrm>
        </p:grpSpPr>
        <p:sp>
          <p:nvSpPr>
            <p:cNvPr id="18" name="Oval 17"/>
            <p:cNvSpPr/>
            <p:nvPr/>
          </p:nvSpPr>
          <p:spPr>
            <a:xfrm>
              <a:off x="3162844" y="2194560"/>
              <a:ext cx="1136469" cy="1136469"/>
            </a:xfrm>
            <a:prstGeom prst="ellipse">
              <a:avLst/>
            </a:prstGeom>
            <a:gradFill flip="none" rotWithShape="1">
              <a:gsLst>
                <a:gs pos="0">
                  <a:schemeClr val="tx2"/>
                </a:gs>
                <a:gs pos="75000">
                  <a:schemeClr val="accent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lus 18"/>
            <p:cNvSpPr/>
            <p:nvPr/>
          </p:nvSpPr>
          <p:spPr>
            <a:xfrm>
              <a:off x="3571058" y="2599508"/>
              <a:ext cx="320040" cy="320040"/>
            </a:xfrm>
            <a:prstGeom prst="mathPlus">
              <a:avLst>
                <a:gd name="adj1" fmla="val 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4556217" y="2046517"/>
            <a:ext cx="2519498" cy="2519498"/>
            <a:chOff x="3162844" y="2194560"/>
            <a:chExt cx="1136469" cy="1136469"/>
          </a:xfrm>
        </p:grpSpPr>
        <p:sp>
          <p:nvSpPr>
            <p:cNvPr id="21" name="Oval 20"/>
            <p:cNvSpPr/>
            <p:nvPr/>
          </p:nvSpPr>
          <p:spPr>
            <a:xfrm>
              <a:off x="3162844" y="2194560"/>
              <a:ext cx="1136469" cy="1136469"/>
            </a:xfrm>
            <a:prstGeom prst="ellipse">
              <a:avLst/>
            </a:prstGeom>
            <a:gradFill flip="none" rotWithShape="1">
              <a:gsLst>
                <a:gs pos="0">
                  <a:schemeClr val="tx2"/>
                </a:gs>
                <a:gs pos="75000">
                  <a:schemeClr val="accent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lus 21"/>
            <p:cNvSpPr/>
            <p:nvPr/>
          </p:nvSpPr>
          <p:spPr>
            <a:xfrm>
              <a:off x="3571058" y="2599508"/>
              <a:ext cx="320040" cy="320040"/>
            </a:xfrm>
            <a:prstGeom prst="mathPlus">
              <a:avLst>
                <a:gd name="adj1" fmla="val 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Oval 23"/>
          <p:cNvSpPr/>
          <p:nvPr/>
        </p:nvSpPr>
        <p:spPr>
          <a:xfrm>
            <a:off x="3824697" y="2934790"/>
            <a:ext cx="1792332" cy="1792332"/>
          </a:xfrm>
          <a:prstGeom prst="ellipse">
            <a:avLst/>
          </a:prstGeom>
          <a:gradFill flip="none" rotWithShape="1">
            <a:gsLst>
              <a:gs pos="0">
                <a:srgbClr val="00B000"/>
              </a:gs>
              <a:gs pos="53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3"/>
          <p:cNvSpPr>
            <a:spLocks noGrp="1" noChangeArrowheads="1"/>
          </p:cNvSpPr>
          <p:nvPr>
            <p:ph type="title"/>
          </p:nvPr>
        </p:nvSpPr>
        <p:spPr>
          <a:xfrm>
            <a:off x="685800" y="-24685"/>
            <a:ext cx="7772400" cy="1091485"/>
          </a:xfrm>
        </p:spPr>
        <p:txBody>
          <a:bodyPr/>
          <a:lstStyle/>
          <a:p>
            <a:pPr eaLnBrk="1" hangingPunct="1"/>
            <a:r>
              <a:rPr lang="en-US" altLang="en-US" sz="5400" dirty="0" smtClean="0"/>
              <a:t>Crowded-atom refinement</a:t>
            </a:r>
            <a:endParaRPr lang="en-US" altLang="en-US" sz="2800" dirty="0" smtClean="0"/>
          </a:p>
        </p:txBody>
      </p:sp>
    </p:spTree>
    <p:extLst>
      <p:ext uri="{BB962C8B-B14F-4D97-AF65-F5344CB8AC3E}">
        <p14:creationId xmlns:p14="http://schemas.microsoft.com/office/powerpoint/2010/main" val="856296509"/>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326823" y="2468883"/>
            <a:ext cx="2519498" cy="2519498"/>
            <a:chOff x="3162844" y="2194560"/>
            <a:chExt cx="1136469" cy="1136469"/>
          </a:xfrm>
        </p:grpSpPr>
        <p:sp>
          <p:nvSpPr>
            <p:cNvPr id="2" name="Oval 1"/>
            <p:cNvSpPr/>
            <p:nvPr/>
          </p:nvSpPr>
          <p:spPr>
            <a:xfrm>
              <a:off x="3162844" y="2194560"/>
              <a:ext cx="1136469" cy="1136469"/>
            </a:xfrm>
            <a:prstGeom prst="ellipse">
              <a:avLst/>
            </a:prstGeom>
            <a:gradFill flip="none" rotWithShape="1">
              <a:gsLst>
                <a:gs pos="0">
                  <a:schemeClr val="tx2"/>
                </a:gs>
                <a:gs pos="75000">
                  <a:schemeClr val="accent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us 2"/>
            <p:cNvSpPr/>
            <p:nvPr/>
          </p:nvSpPr>
          <p:spPr>
            <a:xfrm>
              <a:off x="3571058" y="2599508"/>
              <a:ext cx="320040" cy="320040"/>
            </a:xfrm>
            <a:prstGeom prst="mathPlus">
              <a:avLst>
                <a:gd name="adj1" fmla="val 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3223806" y="1693820"/>
            <a:ext cx="2519498" cy="2519498"/>
            <a:chOff x="3162844" y="2194560"/>
            <a:chExt cx="1136469" cy="1136469"/>
          </a:xfrm>
        </p:grpSpPr>
        <p:sp>
          <p:nvSpPr>
            <p:cNvPr id="12" name="Oval 11"/>
            <p:cNvSpPr/>
            <p:nvPr/>
          </p:nvSpPr>
          <p:spPr>
            <a:xfrm>
              <a:off x="3162844" y="2194560"/>
              <a:ext cx="1136469" cy="1136469"/>
            </a:xfrm>
            <a:prstGeom prst="ellipse">
              <a:avLst/>
            </a:prstGeom>
            <a:gradFill flip="none" rotWithShape="1">
              <a:gsLst>
                <a:gs pos="0">
                  <a:schemeClr val="tx2"/>
                </a:gs>
                <a:gs pos="75000">
                  <a:schemeClr val="accent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lus 12"/>
            <p:cNvSpPr/>
            <p:nvPr/>
          </p:nvSpPr>
          <p:spPr>
            <a:xfrm>
              <a:off x="3571058" y="2599508"/>
              <a:ext cx="320040" cy="320040"/>
            </a:xfrm>
            <a:prstGeom prst="mathPlus">
              <a:avLst>
                <a:gd name="adj1" fmla="val 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2762252" y="3387637"/>
            <a:ext cx="2519498" cy="2519498"/>
            <a:chOff x="3162844" y="2194560"/>
            <a:chExt cx="1136469" cy="1136469"/>
          </a:xfrm>
        </p:grpSpPr>
        <p:sp>
          <p:nvSpPr>
            <p:cNvPr id="15" name="Oval 14"/>
            <p:cNvSpPr/>
            <p:nvPr/>
          </p:nvSpPr>
          <p:spPr>
            <a:xfrm>
              <a:off x="3162844" y="2194560"/>
              <a:ext cx="1136469" cy="1136469"/>
            </a:xfrm>
            <a:prstGeom prst="ellipse">
              <a:avLst/>
            </a:prstGeom>
            <a:gradFill flip="none" rotWithShape="1">
              <a:gsLst>
                <a:gs pos="0">
                  <a:schemeClr val="tx2"/>
                </a:gs>
                <a:gs pos="75000">
                  <a:schemeClr val="accent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lus 15"/>
            <p:cNvSpPr/>
            <p:nvPr/>
          </p:nvSpPr>
          <p:spPr>
            <a:xfrm>
              <a:off x="3571058" y="2599508"/>
              <a:ext cx="320040" cy="320040"/>
            </a:xfrm>
            <a:prstGeom prst="mathPlus">
              <a:avLst>
                <a:gd name="adj1" fmla="val 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4064183" y="3291841"/>
            <a:ext cx="2519498" cy="2519498"/>
            <a:chOff x="3162844" y="2194560"/>
            <a:chExt cx="1136469" cy="1136469"/>
          </a:xfrm>
        </p:grpSpPr>
        <p:sp>
          <p:nvSpPr>
            <p:cNvPr id="18" name="Oval 17"/>
            <p:cNvSpPr/>
            <p:nvPr/>
          </p:nvSpPr>
          <p:spPr>
            <a:xfrm>
              <a:off x="3162844" y="2194560"/>
              <a:ext cx="1136469" cy="1136469"/>
            </a:xfrm>
            <a:prstGeom prst="ellipse">
              <a:avLst/>
            </a:prstGeom>
            <a:gradFill flip="none" rotWithShape="1">
              <a:gsLst>
                <a:gs pos="0">
                  <a:schemeClr val="tx2"/>
                </a:gs>
                <a:gs pos="75000">
                  <a:schemeClr val="accent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lus 18"/>
            <p:cNvSpPr/>
            <p:nvPr/>
          </p:nvSpPr>
          <p:spPr>
            <a:xfrm>
              <a:off x="3571058" y="2599508"/>
              <a:ext cx="320040" cy="320040"/>
            </a:xfrm>
            <a:prstGeom prst="mathPlus">
              <a:avLst>
                <a:gd name="adj1" fmla="val 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4281897" y="2203272"/>
            <a:ext cx="2519498" cy="2519498"/>
            <a:chOff x="3162844" y="2194560"/>
            <a:chExt cx="1136469" cy="1136469"/>
          </a:xfrm>
        </p:grpSpPr>
        <p:sp>
          <p:nvSpPr>
            <p:cNvPr id="21" name="Oval 20"/>
            <p:cNvSpPr/>
            <p:nvPr/>
          </p:nvSpPr>
          <p:spPr>
            <a:xfrm>
              <a:off x="3162844" y="2194560"/>
              <a:ext cx="1136469" cy="1136469"/>
            </a:xfrm>
            <a:prstGeom prst="ellipse">
              <a:avLst/>
            </a:prstGeom>
            <a:gradFill flip="none" rotWithShape="1">
              <a:gsLst>
                <a:gs pos="0">
                  <a:schemeClr val="tx2"/>
                </a:gs>
                <a:gs pos="75000">
                  <a:schemeClr val="accent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lus 21"/>
            <p:cNvSpPr/>
            <p:nvPr/>
          </p:nvSpPr>
          <p:spPr>
            <a:xfrm>
              <a:off x="3571058" y="2599508"/>
              <a:ext cx="320040" cy="320040"/>
            </a:xfrm>
            <a:prstGeom prst="mathPlus">
              <a:avLst>
                <a:gd name="adj1" fmla="val 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Oval 23"/>
          <p:cNvSpPr/>
          <p:nvPr/>
        </p:nvSpPr>
        <p:spPr>
          <a:xfrm>
            <a:off x="3448594" y="2663190"/>
            <a:ext cx="2299063" cy="2299063"/>
          </a:xfrm>
          <a:prstGeom prst="ellipse">
            <a:avLst/>
          </a:prstGeom>
          <a:gradFill flip="none" rotWithShape="1">
            <a:gsLst>
              <a:gs pos="0">
                <a:srgbClr val="FF0000"/>
              </a:gs>
              <a:gs pos="49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3"/>
          <p:cNvSpPr>
            <a:spLocks noGrp="1" noChangeArrowheads="1"/>
          </p:cNvSpPr>
          <p:nvPr>
            <p:ph type="title"/>
          </p:nvPr>
        </p:nvSpPr>
        <p:spPr>
          <a:xfrm>
            <a:off x="685800" y="-24685"/>
            <a:ext cx="7772400" cy="1091485"/>
          </a:xfrm>
        </p:spPr>
        <p:txBody>
          <a:bodyPr/>
          <a:lstStyle/>
          <a:p>
            <a:pPr eaLnBrk="1" hangingPunct="1"/>
            <a:r>
              <a:rPr lang="en-US" altLang="en-US" sz="5400" dirty="0" smtClean="0"/>
              <a:t>Crowded-atom refinement</a:t>
            </a:r>
            <a:endParaRPr lang="en-US" altLang="en-US" sz="2800" dirty="0" smtClean="0"/>
          </a:p>
        </p:txBody>
      </p:sp>
    </p:spTree>
    <p:extLst>
      <p:ext uri="{BB962C8B-B14F-4D97-AF65-F5344CB8AC3E}">
        <p14:creationId xmlns:p14="http://schemas.microsoft.com/office/powerpoint/2010/main" val="272179336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stabilize refinement?</a:t>
            </a:r>
            <a:endParaRPr lang="en-US" dirty="0"/>
          </a:p>
        </p:txBody>
      </p:sp>
      <p:sp>
        <p:nvSpPr>
          <p:cNvPr id="3" name="Content Placeholder 2"/>
          <p:cNvSpPr>
            <a:spLocks noGrp="1"/>
          </p:cNvSpPr>
          <p:nvPr>
            <p:ph idx="1"/>
          </p:nvPr>
        </p:nvSpPr>
        <p:spPr>
          <a:xfrm>
            <a:off x="457200" y="1645920"/>
            <a:ext cx="8229600" cy="4846320"/>
          </a:xfrm>
        </p:spPr>
        <p:txBody>
          <a:bodyPr/>
          <a:lstStyle/>
          <a:p>
            <a:pPr marL="514350" indent="-514350">
              <a:buFont typeface="+mj-lt"/>
              <a:buAutoNum type="arabicPeriod"/>
            </a:pPr>
            <a:r>
              <a:rPr lang="en-US" dirty="0" smtClean="0"/>
              <a:t>Do just 1 macro cycle</a:t>
            </a:r>
          </a:p>
          <a:p>
            <a:pPr marL="514350" indent="-514350">
              <a:buFont typeface="+mj-lt"/>
              <a:buAutoNum type="arabicPeriod"/>
            </a:pPr>
            <a:r>
              <a:rPr lang="en-US" dirty="0" smtClean="0"/>
              <a:t>Apply overall scale factor to occupancies</a:t>
            </a:r>
          </a:p>
          <a:p>
            <a:pPr marL="514350" indent="-514350">
              <a:buFont typeface="+mj-lt"/>
              <a:buAutoNum type="arabicPeriod"/>
            </a:pPr>
            <a:r>
              <a:rPr lang="en-US" dirty="0" smtClean="0"/>
              <a:t>Scale all changes back so that:</a:t>
            </a:r>
          </a:p>
          <a:p>
            <a:pPr marL="914400" lvl="1" indent="-514350"/>
            <a:r>
              <a:rPr lang="en-US" dirty="0"/>
              <a:t>m</a:t>
            </a:r>
            <a:r>
              <a:rPr lang="en-US" dirty="0" smtClean="0"/>
              <a:t>ax XYZ shift &lt;= 0.01 Å</a:t>
            </a:r>
          </a:p>
          <a:p>
            <a:pPr marL="914400" lvl="1" indent="-514350"/>
            <a:r>
              <a:rPr lang="en-US" dirty="0" smtClean="0"/>
              <a:t>Max </a:t>
            </a:r>
            <a:r>
              <a:rPr lang="en-US" dirty="0" err="1" smtClean="0"/>
              <a:t>occ</a:t>
            </a:r>
            <a:r>
              <a:rPr lang="en-US" dirty="0" smtClean="0"/>
              <a:t> shift &lt;= 0.01</a:t>
            </a:r>
          </a:p>
          <a:p>
            <a:pPr marL="914400" lvl="1" indent="-514350"/>
            <a:r>
              <a:rPr lang="en-US" dirty="0" smtClean="0"/>
              <a:t>Max B shift &lt;= 1</a:t>
            </a:r>
            <a:endParaRPr lang="en-US" dirty="0"/>
          </a:p>
          <a:p>
            <a:pPr marL="514350" indent="-514350">
              <a:buFont typeface="+mj-lt"/>
              <a:buAutoNum type="arabicPeriod"/>
            </a:pPr>
            <a:r>
              <a:rPr lang="en-US" dirty="0" smtClean="0"/>
              <a:t>Repeat 1</a:t>
            </a:r>
          </a:p>
          <a:p>
            <a:pPr marL="514350" indent="-514350">
              <a:buFont typeface="+mj-lt"/>
              <a:buAutoNum type="arabicPeriod"/>
            </a:pPr>
            <a:endParaRPr lang="en-US" dirty="0"/>
          </a:p>
        </p:txBody>
      </p:sp>
    </p:spTree>
    <p:extLst>
      <p:ext uri="{BB962C8B-B14F-4D97-AF65-F5344CB8AC3E}">
        <p14:creationId xmlns:p14="http://schemas.microsoft.com/office/powerpoint/2010/main" val="5462693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4206174864"/>
              </p:ext>
            </p:extLst>
          </p:nvPr>
        </p:nvGraphicFramePr>
        <p:xfrm>
          <a:off x="612811" y="588828"/>
          <a:ext cx="8538121" cy="5897941"/>
        </p:xfrm>
        <a:graphic>
          <a:graphicData uri="http://schemas.openxmlformats.org/presentationml/2006/ole">
            <mc:AlternateContent xmlns:mc="http://schemas.openxmlformats.org/markup-compatibility/2006">
              <mc:Choice xmlns:v="urn:schemas-microsoft-com:vml" Requires="v">
                <p:oleObj spid="_x0000_s9231" name="Chart" r:id="rId3" imgW="7115101" imgH="4914951" progId="MSGraph.Chart.8">
                  <p:embed followColorScheme="full"/>
                </p:oleObj>
              </mc:Choice>
              <mc:Fallback>
                <p:oleObj name="Chart" r:id="rId3" imgW="7115101" imgH="4914951" progId="MSGraph.Chart.8">
                  <p:embed followColorScheme="full"/>
                  <p:pic>
                    <p:nvPicPr>
                      <p:cNvPr id="0" name=""/>
                      <p:cNvPicPr>
                        <a:picLocks noChangeAspect="1" noChangeArrowheads="1"/>
                      </p:cNvPicPr>
                      <p:nvPr/>
                    </p:nvPicPr>
                    <p:blipFill>
                      <a:blip r:embed="rId4"/>
                      <a:srcRect/>
                      <a:stretch>
                        <a:fillRect/>
                      </a:stretch>
                    </p:blipFill>
                    <p:spPr bwMode="auto">
                      <a:xfrm>
                        <a:off x="612811" y="588828"/>
                        <a:ext cx="8538121" cy="5897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665806" y="6204621"/>
            <a:ext cx="356219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err="1" smtClean="0">
                <a:solidFill>
                  <a:prstClr val="black"/>
                </a:solidFill>
                <a:latin typeface="Arial" panose="020B0604020202020204" pitchFamily="34" charset="0"/>
              </a:rPr>
              <a:t>Phenix</a:t>
            </a:r>
            <a:r>
              <a:rPr lang="en-US" altLang="en-US" sz="2800" b="1" dirty="0" smtClean="0">
                <a:solidFill>
                  <a:prstClr val="black"/>
                </a:solidFill>
                <a:latin typeface="Arial" panose="020B0604020202020204" pitchFamily="34" charset="0"/>
              </a:rPr>
              <a:t> macro-cycle</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667007" y="3263090"/>
            <a:ext cx="220284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R factor (%)</a:t>
            </a:r>
            <a:endParaRPr lang="en-US" altLang="en-US" sz="2800" b="1" dirty="0">
              <a:solidFill>
                <a:prstClr val="black"/>
              </a:solidFill>
              <a:latin typeface="Arial" panose="020B0604020202020204" pitchFamily="34" charset="0"/>
            </a:endParaRPr>
          </a:p>
        </p:txBody>
      </p:sp>
      <p:sp>
        <p:nvSpPr>
          <p:cNvPr id="2" name="TextBox 1"/>
          <p:cNvSpPr txBox="1"/>
          <p:nvPr/>
        </p:nvSpPr>
        <p:spPr>
          <a:xfrm>
            <a:off x="0" y="0"/>
            <a:ext cx="9144000" cy="707886"/>
          </a:xfrm>
          <a:prstGeom prst="rect">
            <a:avLst/>
          </a:prstGeom>
          <a:noFill/>
        </p:spPr>
        <p:txBody>
          <a:bodyPr wrap="square" rtlCol="0">
            <a:spAutoFit/>
          </a:bodyPr>
          <a:lstStyle/>
          <a:p>
            <a:pPr algn="ctr" fontAlgn="auto">
              <a:spcBef>
                <a:spcPts val="0"/>
              </a:spcBef>
              <a:spcAft>
                <a:spcPts val="0"/>
              </a:spcAft>
            </a:pPr>
            <a:r>
              <a:rPr lang="en-US" sz="4000" dirty="0" smtClean="0">
                <a:solidFill>
                  <a:prstClr val="black"/>
                </a:solidFill>
                <a:latin typeface="Arial" panose="020B0604020202020204" pitchFamily="34" charset="0"/>
              </a:rPr>
              <a:t>Small steps = stable refinement</a:t>
            </a:r>
            <a:endParaRPr lang="en-US" sz="4000" dirty="0">
              <a:solidFill>
                <a:prstClr val="black"/>
              </a:solidFill>
              <a:latin typeface="Arial" panose="020B0604020202020204" pitchFamily="34" charset="0"/>
            </a:endParaRPr>
          </a:p>
        </p:txBody>
      </p:sp>
    </p:spTree>
    <p:extLst>
      <p:ext uri="{BB962C8B-B14F-4D97-AF65-F5344CB8AC3E}">
        <p14:creationId xmlns:p14="http://schemas.microsoft.com/office/powerpoint/2010/main" val="2055658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smtClean="0">
                <a:solidFill>
                  <a:schemeClr val="tx1"/>
                </a:solidFill>
              </a:rPr>
              <a:t>Electron density from 24,000 conformers</a:t>
            </a:r>
          </a:p>
        </p:txBody>
      </p:sp>
      <p:pic>
        <p:nvPicPr>
          <p:cNvPr id="44035" name="Picture 1"/>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5581998"/>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76103"/>
          </a:xfrm>
        </p:spPr>
        <p:txBody>
          <a:bodyPr/>
          <a:lstStyle/>
          <a:p>
            <a:r>
              <a:rPr lang="en-US" sz="3600" dirty="0" smtClean="0">
                <a:latin typeface="Arial" panose="020B0604020202020204" pitchFamily="34" charset="0"/>
                <a:cs typeface="Arial" panose="020B0604020202020204" pitchFamily="34" charset="0"/>
              </a:rPr>
              <a:t>Status of macromolecular representation:</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410789"/>
            <a:ext cx="8229600" cy="5003073"/>
          </a:xfrm>
        </p:spPr>
        <p:txBody>
          <a:bodyPr/>
          <a:lstStyle/>
          <a:p>
            <a:pPr marL="0" indent="0" algn="ctr">
              <a:buNone/>
            </a:pPr>
            <a:r>
              <a:rPr lang="en-US" dirty="0" smtClean="0">
                <a:latin typeface="Arial" panose="020B0604020202020204" pitchFamily="34" charset="0"/>
                <a:cs typeface="Arial" panose="020B0604020202020204" pitchFamily="34" charset="0"/>
              </a:rPr>
              <a:t>Even if we start with the “right answer” </a:t>
            </a:r>
          </a:p>
          <a:p>
            <a:pPr marL="0" indent="0" algn="ctr">
              <a:buNone/>
            </a:pPr>
            <a:r>
              <a:rPr lang="en-US" dirty="0" smtClean="0">
                <a:latin typeface="Arial" panose="020B0604020202020204" pitchFamily="34" charset="0"/>
                <a:cs typeface="Arial" panose="020B0604020202020204" pitchFamily="34" charset="0"/>
              </a:rPr>
              <a:t>it will blow up.</a:t>
            </a:r>
          </a:p>
          <a:p>
            <a:pPr marL="0" indent="0" algn="ctr">
              <a:buNone/>
            </a:pPr>
            <a:endParaRPr lang="en-US" dirty="0" smtClean="0">
              <a:latin typeface="Arial" panose="020B0604020202020204" pitchFamily="34" charset="0"/>
              <a:cs typeface="Arial" panose="020B0604020202020204" pitchFamily="34" charset="0"/>
            </a:endParaRPr>
          </a:p>
          <a:p>
            <a:pPr marL="0" indent="0" algn="ctr">
              <a:buNone/>
            </a:pPr>
            <a:r>
              <a:rPr lang="en-US" dirty="0" smtClean="0">
                <a:latin typeface="Arial" panose="020B0604020202020204" pitchFamily="34" charset="0"/>
                <a:cs typeface="Arial" panose="020B0604020202020204" pitchFamily="34" charset="0"/>
              </a:rPr>
              <a:t>Might work better with smaller step size</a:t>
            </a:r>
            <a:endParaRPr lang="en-US" dirty="0">
              <a:latin typeface="Arial" panose="020B0604020202020204" pitchFamily="34" charset="0"/>
              <a:cs typeface="Arial" panose="020B0604020202020204" pitchFamily="34" charset="0"/>
            </a:endParaRPr>
          </a:p>
          <a:p>
            <a:pPr marL="0" indent="0" algn="ctr">
              <a:buNone/>
            </a:pPr>
            <a:endParaRPr lang="en-US" dirty="0" smtClean="0">
              <a:latin typeface="Arial" panose="020B0604020202020204" pitchFamily="34" charset="0"/>
              <a:cs typeface="Arial" panose="020B0604020202020204" pitchFamily="34" charset="0"/>
            </a:endParaRPr>
          </a:p>
          <a:p>
            <a:pPr marL="0" indent="0" algn="ctr">
              <a:buNone/>
            </a:pPr>
            <a:r>
              <a:rPr lang="en-US" dirty="0" smtClean="0">
                <a:latin typeface="Arial" panose="020B0604020202020204" pitchFamily="34" charset="0"/>
                <a:cs typeface="Arial" panose="020B0604020202020204" pitchFamily="34" charset="0"/>
              </a:rPr>
              <a:t>Half the error is in the solvent,</a:t>
            </a:r>
          </a:p>
          <a:p>
            <a:pPr marL="0" indent="0" algn="ctr">
              <a:buNone/>
            </a:pPr>
            <a:r>
              <a:rPr lang="en-US" dirty="0">
                <a:latin typeface="Arial" panose="020B0604020202020204" pitchFamily="34" charset="0"/>
                <a:cs typeface="Arial" panose="020B0604020202020204" pitchFamily="34" charset="0"/>
              </a:rPr>
              <a:t>a</a:t>
            </a:r>
            <a:r>
              <a:rPr lang="en-US" dirty="0" smtClean="0">
                <a:latin typeface="Arial" panose="020B0604020202020204" pitchFamily="34" charset="0"/>
                <a:cs typeface="Arial" panose="020B0604020202020204" pitchFamily="34" charset="0"/>
              </a:rPr>
              <a:t>nd 20%</a:t>
            </a:r>
            <a:r>
              <a:rPr lang="en-US" baseline="30000" dirty="0" smtClean="0">
                <a:solidFill>
                  <a:schemeClr val="bg1">
                    <a:lumMod val="65000"/>
                  </a:schemeClr>
                </a:solidFill>
                <a:latin typeface="Arial" panose="020B0604020202020204" pitchFamily="34" charset="0"/>
                <a:cs typeface="Arial" panose="020B0604020202020204" pitchFamily="34" charset="0"/>
              </a:rPr>
              <a:t>2</a:t>
            </a:r>
            <a:r>
              <a:rPr lang="en-US" dirty="0" smtClean="0">
                <a:latin typeface="Arial" panose="020B0604020202020204" pitchFamily="34" charset="0"/>
                <a:cs typeface="Arial" panose="020B0604020202020204" pitchFamily="34" charset="0"/>
              </a:rPr>
              <a:t> - 14%</a:t>
            </a:r>
            <a:r>
              <a:rPr lang="en-US" baseline="30000" dirty="0">
                <a:solidFill>
                  <a:schemeClr val="bg1">
                    <a:lumMod val="65000"/>
                  </a:schemeClr>
                </a:solidFill>
                <a:latin typeface="Arial" panose="020B0604020202020204" pitchFamily="34" charset="0"/>
                <a:cs typeface="Arial" panose="020B0604020202020204" pitchFamily="34" charset="0"/>
              </a:rPr>
              <a:t>2</a:t>
            </a:r>
            <a:r>
              <a:rPr lang="en-US" dirty="0" smtClean="0">
                <a:latin typeface="Arial" panose="020B0604020202020204" pitchFamily="34" charset="0"/>
                <a:cs typeface="Arial" panose="020B0604020202020204" pitchFamily="34" charset="0"/>
              </a:rPr>
              <a:t> = 14%</a:t>
            </a:r>
            <a:r>
              <a:rPr lang="en-US" baseline="30000" dirty="0">
                <a:solidFill>
                  <a:schemeClr val="bg1">
                    <a:lumMod val="65000"/>
                  </a:schemeClr>
                </a:solidFill>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7362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3275818299"/>
              </p:ext>
            </p:extLst>
          </p:nvPr>
        </p:nvGraphicFramePr>
        <p:xfrm>
          <a:off x="612811" y="588828"/>
          <a:ext cx="8538121" cy="5897941"/>
        </p:xfrm>
        <a:graphic>
          <a:graphicData uri="http://schemas.openxmlformats.org/presentationml/2006/ole">
            <mc:AlternateContent xmlns:mc="http://schemas.openxmlformats.org/markup-compatibility/2006">
              <mc:Choice xmlns:v="urn:schemas-microsoft-com:vml" Requires="v">
                <p:oleObj spid="_x0000_s10252" name="Chart" r:id="rId3" imgW="7115101" imgH="4914951" progId="MSGraph.Chart.8">
                  <p:embed followColorScheme="full"/>
                </p:oleObj>
              </mc:Choice>
              <mc:Fallback>
                <p:oleObj name="Chart" r:id="rId3" imgW="7115101" imgH="4914951" progId="MSGraph.Chart.8">
                  <p:embed followColorScheme="full"/>
                  <p:pic>
                    <p:nvPicPr>
                      <p:cNvPr id="0" name=""/>
                      <p:cNvPicPr>
                        <a:picLocks noChangeAspect="1" noChangeArrowheads="1"/>
                      </p:cNvPicPr>
                      <p:nvPr/>
                    </p:nvPicPr>
                    <p:blipFill>
                      <a:blip r:embed="rId4"/>
                      <a:srcRect/>
                      <a:stretch>
                        <a:fillRect/>
                      </a:stretch>
                    </p:blipFill>
                    <p:spPr bwMode="auto">
                      <a:xfrm>
                        <a:off x="612811" y="588828"/>
                        <a:ext cx="8538121" cy="5897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978908" y="6204621"/>
            <a:ext cx="293599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Temperature (K)</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1337057" y="3263090"/>
            <a:ext cx="35429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Structure factor (e</a:t>
            </a:r>
            <a:r>
              <a:rPr lang="en-US" altLang="en-US" sz="2800" b="1" baseline="30000" dirty="0" smtClean="0">
                <a:solidFill>
                  <a:prstClr val="black"/>
                </a:solidFill>
                <a:latin typeface="Arial" panose="020B0604020202020204" pitchFamily="34" charset="0"/>
              </a:rPr>
              <a:t>-</a:t>
            </a:r>
            <a:r>
              <a:rPr lang="en-US" altLang="en-US" sz="2800" b="1" dirty="0" smtClean="0">
                <a:solidFill>
                  <a:prstClr val="black"/>
                </a:solidFill>
                <a:latin typeface="Arial" panose="020B0604020202020204" pitchFamily="34" charset="0"/>
              </a:rPr>
              <a:t>)</a:t>
            </a:r>
            <a:endParaRPr lang="en-US" altLang="en-US" sz="2800" b="1" dirty="0">
              <a:solidFill>
                <a:prstClr val="black"/>
              </a:solidFill>
              <a:latin typeface="Arial" panose="020B0604020202020204" pitchFamily="34" charset="0"/>
            </a:endParaRPr>
          </a:p>
        </p:txBody>
      </p:sp>
      <p:sp>
        <p:nvSpPr>
          <p:cNvPr id="2" name="TextBox 1"/>
          <p:cNvSpPr txBox="1"/>
          <p:nvPr/>
        </p:nvSpPr>
        <p:spPr>
          <a:xfrm>
            <a:off x="0" y="0"/>
            <a:ext cx="9144000" cy="646331"/>
          </a:xfrm>
          <a:prstGeom prst="rect">
            <a:avLst/>
          </a:prstGeom>
          <a:noFill/>
        </p:spPr>
        <p:txBody>
          <a:bodyPr wrap="square" rtlCol="0">
            <a:spAutoFit/>
          </a:bodyPr>
          <a:lstStyle/>
          <a:p>
            <a:pPr algn="ctr" fontAlgn="auto">
              <a:spcBef>
                <a:spcPts val="0"/>
              </a:spcBef>
              <a:spcAft>
                <a:spcPts val="0"/>
              </a:spcAft>
            </a:pPr>
            <a:r>
              <a:rPr lang="en-US" sz="3600" dirty="0" smtClean="0">
                <a:solidFill>
                  <a:prstClr val="black"/>
                </a:solidFill>
                <a:latin typeface="Arial" panose="020B0604020202020204" pitchFamily="34" charset="0"/>
              </a:rPr>
              <a:t>Interpolation of structure factors: 2 1 2</a:t>
            </a:r>
            <a:endParaRPr lang="en-US" sz="3600" dirty="0">
              <a:solidFill>
                <a:prstClr val="black"/>
              </a:solidFill>
              <a:latin typeface="Arial" panose="020B0604020202020204" pitchFamily="34" charset="0"/>
            </a:endParaRPr>
          </a:p>
        </p:txBody>
      </p:sp>
    </p:spTree>
    <p:extLst>
      <p:ext uri="{BB962C8B-B14F-4D97-AF65-F5344CB8AC3E}">
        <p14:creationId xmlns:p14="http://schemas.microsoft.com/office/powerpoint/2010/main" val="1245635760"/>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54308842"/>
              </p:ext>
            </p:extLst>
          </p:nvPr>
        </p:nvGraphicFramePr>
        <p:xfrm>
          <a:off x="612811" y="588828"/>
          <a:ext cx="8538121" cy="5897941"/>
        </p:xfrm>
        <a:graphic>
          <a:graphicData uri="http://schemas.openxmlformats.org/presentationml/2006/ole">
            <mc:AlternateContent xmlns:mc="http://schemas.openxmlformats.org/markup-compatibility/2006">
              <mc:Choice xmlns:v="urn:schemas-microsoft-com:vml" Requires="v">
                <p:oleObj spid="_x0000_s11276" name="Chart" r:id="rId3" imgW="7115101" imgH="4914951" progId="MSGraph.Chart.8">
                  <p:embed followColorScheme="full"/>
                </p:oleObj>
              </mc:Choice>
              <mc:Fallback>
                <p:oleObj name="Chart" r:id="rId3" imgW="7115101" imgH="4914951" progId="MSGraph.Chart.8">
                  <p:embed followColorScheme="full"/>
                  <p:pic>
                    <p:nvPicPr>
                      <p:cNvPr id="0" name=""/>
                      <p:cNvPicPr>
                        <a:picLocks noChangeAspect="1" noChangeArrowheads="1"/>
                      </p:cNvPicPr>
                      <p:nvPr/>
                    </p:nvPicPr>
                    <p:blipFill>
                      <a:blip r:embed="rId4"/>
                      <a:srcRect/>
                      <a:stretch>
                        <a:fillRect/>
                      </a:stretch>
                    </p:blipFill>
                    <p:spPr bwMode="auto">
                      <a:xfrm>
                        <a:off x="612811" y="588828"/>
                        <a:ext cx="8538121" cy="5897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978908" y="6204621"/>
            <a:ext cx="293599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Temperature (K)</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1337057" y="3263090"/>
            <a:ext cx="35429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Structure factor (e</a:t>
            </a:r>
            <a:r>
              <a:rPr lang="en-US" altLang="en-US" sz="2800" b="1" baseline="30000" dirty="0" smtClean="0">
                <a:solidFill>
                  <a:prstClr val="black"/>
                </a:solidFill>
                <a:latin typeface="Arial" panose="020B0604020202020204" pitchFamily="34" charset="0"/>
              </a:rPr>
              <a:t>-</a:t>
            </a:r>
            <a:r>
              <a:rPr lang="en-US" altLang="en-US" sz="2800" b="1" dirty="0" smtClean="0">
                <a:solidFill>
                  <a:prstClr val="black"/>
                </a:solidFill>
                <a:latin typeface="Arial" panose="020B0604020202020204" pitchFamily="34" charset="0"/>
              </a:rPr>
              <a:t>)</a:t>
            </a:r>
            <a:endParaRPr lang="en-US" altLang="en-US" sz="2800" b="1" dirty="0">
              <a:solidFill>
                <a:prstClr val="black"/>
              </a:solidFill>
              <a:latin typeface="Arial" panose="020B0604020202020204" pitchFamily="34" charset="0"/>
            </a:endParaRPr>
          </a:p>
        </p:txBody>
      </p:sp>
      <p:sp>
        <p:nvSpPr>
          <p:cNvPr id="2" name="TextBox 1"/>
          <p:cNvSpPr txBox="1"/>
          <p:nvPr/>
        </p:nvSpPr>
        <p:spPr>
          <a:xfrm>
            <a:off x="0" y="0"/>
            <a:ext cx="9144000" cy="646331"/>
          </a:xfrm>
          <a:prstGeom prst="rect">
            <a:avLst/>
          </a:prstGeom>
          <a:noFill/>
        </p:spPr>
        <p:txBody>
          <a:bodyPr wrap="square" rtlCol="0">
            <a:spAutoFit/>
          </a:bodyPr>
          <a:lstStyle/>
          <a:p>
            <a:pPr algn="ctr" fontAlgn="auto">
              <a:spcBef>
                <a:spcPts val="0"/>
              </a:spcBef>
              <a:spcAft>
                <a:spcPts val="0"/>
              </a:spcAft>
            </a:pPr>
            <a:r>
              <a:rPr lang="en-US" sz="3600" dirty="0" smtClean="0">
                <a:solidFill>
                  <a:prstClr val="black"/>
                </a:solidFill>
                <a:latin typeface="Arial" panose="020B0604020202020204" pitchFamily="34" charset="0"/>
              </a:rPr>
              <a:t>Interpolation of structure factors: 2 1 2</a:t>
            </a:r>
            <a:endParaRPr lang="en-US" sz="3600" dirty="0">
              <a:solidFill>
                <a:prstClr val="black"/>
              </a:solidFill>
              <a:latin typeface="Arial" panose="020B0604020202020204" pitchFamily="34" charset="0"/>
            </a:endParaRPr>
          </a:p>
        </p:txBody>
      </p:sp>
    </p:spTree>
    <p:extLst>
      <p:ext uri="{BB962C8B-B14F-4D97-AF65-F5344CB8AC3E}">
        <p14:creationId xmlns:p14="http://schemas.microsoft.com/office/powerpoint/2010/main" val="192765037"/>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3564427148"/>
              </p:ext>
            </p:extLst>
          </p:nvPr>
        </p:nvGraphicFramePr>
        <p:xfrm>
          <a:off x="612811" y="588828"/>
          <a:ext cx="8538121" cy="5897941"/>
        </p:xfrm>
        <a:graphic>
          <a:graphicData uri="http://schemas.openxmlformats.org/presentationml/2006/ole">
            <mc:AlternateContent xmlns:mc="http://schemas.openxmlformats.org/markup-compatibility/2006">
              <mc:Choice xmlns:v="urn:schemas-microsoft-com:vml" Requires="v">
                <p:oleObj spid="_x0000_s12300" name="Chart" r:id="rId3" imgW="7115101" imgH="4914951" progId="MSGraph.Chart.8">
                  <p:embed followColorScheme="full"/>
                </p:oleObj>
              </mc:Choice>
              <mc:Fallback>
                <p:oleObj name="Chart" r:id="rId3" imgW="7115101" imgH="4914951" progId="MSGraph.Chart.8">
                  <p:embed followColorScheme="full"/>
                  <p:pic>
                    <p:nvPicPr>
                      <p:cNvPr id="0" name=""/>
                      <p:cNvPicPr>
                        <a:picLocks noChangeAspect="1" noChangeArrowheads="1"/>
                      </p:cNvPicPr>
                      <p:nvPr/>
                    </p:nvPicPr>
                    <p:blipFill>
                      <a:blip r:embed="rId4"/>
                      <a:srcRect/>
                      <a:stretch>
                        <a:fillRect/>
                      </a:stretch>
                    </p:blipFill>
                    <p:spPr bwMode="auto">
                      <a:xfrm>
                        <a:off x="612811" y="588828"/>
                        <a:ext cx="8538121" cy="5897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978908" y="6204621"/>
            <a:ext cx="293599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Temperature (K)</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1337057" y="3263090"/>
            <a:ext cx="35429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Structure factor (e</a:t>
            </a:r>
            <a:r>
              <a:rPr lang="en-US" altLang="en-US" sz="2800" b="1" baseline="30000" dirty="0" smtClean="0">
                <a:solidFill>
                  <a:prstClr val="black"/>
                </a:solidFill>
                <a:latin typeface="Arial" panose="020B0604020202020204" pitchFamily="34" charset="0"/>
              </a:rPr>
              <a:t>-</a:t>
            </a:r>
            <a:r>
              <a:rPr lang="en-US" altLang="en-US" sz="2800" b="1" dirty="0" smtClean="0">
                <a:solidFill>
                  <a:prstClr val="black"/>
                </a:solidFill>
                <a:latin typeface="Arial" panose="020B0604020202020204" pitchFamily="34" charset="0"/>
              </a:rPr>
              <a:t>)</a:t>
            </a:r>
            <a:endParaRPr lang="en-US" altLang="en-US" sz="2800" b="1" dirty="0">
              <a:solidFill>
                <a:prstClr val="black"/>
              </a:solidFill>
              <a:latin typeface="Arial" panose="020B0604020202020204" pitchFamily="34" charset="0"/>
            </a:endParaRPr>
          </a:p>
        </p:txBody>
      </p:sp>
      <p:sp>
        <p:nvSpPr>
          <p:cNvPr id="2" name="TextBox 1"/>
          <p:cNvSpPr txBox="1"/>
          <p:nvPr/>
        </p:nvSpPr>
        <p:spPr>
          <a:xfrm>
            <a:off x="0" y="0"/>
            <a:ext cx="9144000" cy="646331"/>
          </a:xfrm>
          <a:prstGeom prst="rect">
            <a:avLst/>
          </a:prstGeom>
          <a:noFill/>
        </p:spPr>
        <p:txBody>
          <a:bodyPr wrap="square" rtlCol="0">
            <a:spAutoFit/>
          </a:bodyPr>
          <a:lstStyle/>
          <a:p>
            <a:pPr algn="ctr" fontAlgn="auto">
              <a:spcBef>
                <a:spcPts val="0"/>
              </a:spcBef>
              <a:spcAft>
                <a:spcPts val="0"/>
              </a:spcAft>
            </a:pPr>
            <a:r>
              <a:rPr lang="en-US" sz="3600" dirty="0" smtClean="0">
                <a:solidFill>
                  <a:prstClr val="black"/>
                </a:solidFill>
                <a:latin typeface="Arial" panose="020B0604020202020204" pitchFamily="34" charset="0"/>
              </a:rPr>
              <a:t>Interpolation of structure factors: 10 11 </a:t>
            </a:r>
            <a:r>
              <a:rPr lang="en-US" sz="3600" dirty="0">
                <a:solidFill>
                  <a:prstClr val="black"/>
                </a:solidFill>
                <a:latin typeface="Arial" panose="020B0604020202020204" pitchFamily="34" charset="0"/>
              </a:rPr>
              <a:t>3</a:t>
            </a:r>
          </a:p>
        </p:txBody>
      </p:sp>
    </p:spTree>
    <p:extLst>
      <p:ext uri="{BB962C8B-B14F-4D97-AF65-F5344CB8AC3E}">
        <p14:creationId xmlns:p14="http://schemas.microsoft.com/office/powerpoint/2010/main" val="469407095"/>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614420059"/>
              </p:ext>
            </p:extLst>
          </p:nvPr>
        </p:nvGraphicFramePr>
        <p:xfrm>
          <a:off x="612811" y="588828"/>
          <a:ext cx="8538121" cy="5897941"/>
        </p:xfrm>
        <a:graphic>
          <a:graphicData uri="http://schemas.openxmlformats.org/presentationml/2006/ole">
            <mc:AlternateContent xmlns:mc="http://schemas.openxmlformats.org/markup-compatibility/2006">
              <mc:Choice xmlns:v="urn:schemas-microsoft-com:vml" Requires="v">
                <p:oleObj spid="_x0000_s13324" name="Chart" r:id="rId3" imgW="7115101" imgH="4914951" progId="MSGraph.Chart.8">
                  <p:embed followColorScheme="full"/>
                </p:oleObj>
              </mc:Choice>
              <mc:Fallback>
                <p:oleObj name="Chart" r:id="rId3" imgW="7115101" imgH="4914951" progId="MSGraph.Chart.8">
                  <p:embed followColorScheme="full"/>
                  <p:pic>
                    <p:nvPicPr>
                      <p:cNvPr id="0" name=""/>
                      <p:cNvPicPr>
                        <a:picLocks noChangeAspect="1" noChangeArrowheads="1"/>
                      </p:cNvPicPr>
                      <p:nvPr/>
                    </p:nvPicPr>
                    <p:blipFill>
                      <a:blip r:embed="rId4"/>
                      <a:srcRect/>
                      <a:stretch>
                        <a:fillRect/>
                      </a:stretch>
                    </p:blipFill>
                    <p:spPr bwMode="auto">
                      <a:xfrm>
                        <a:off x="612811" y="588828"/>
                        <a:ext cx="8538121" cy="5897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978908" y="6204621"/>
            <a:ext cx="293599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Temperature (K)</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598071" y="3263090"/>
            <a:ext cx="206498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occupancy</a:t>
            </a:r>
            <a:endParaRPr lang="en-US" altLang="en-US" sz="2800" b="1" dirty="0">
              <a:solidFill>
                <a:prstClr val="black"/>
              </a:solidFill>
              <a:latin typeface="Arial" panose="020B0604020202020204" pitchFamily="34" charset="0"/>
            </a:endParaRPr>
          </a:p>
        </p:txBody>
      </p:sp>
      <p:sp>
        <p:nvSpPr>
          <p:cNvPr id="2" name="TextBox 1"/>
          <p:cNvSpPr txBox="1"/>
          <p:nvPr/>
        </p:nvSpPr>
        <p:spPr>
          <a:xfrm>
            <a:off x="0" y="0"/>
            <a:ext cx="9144000" cy="646331"/>
          </a:xfrm>
          <a:prstGeom prst="rect">
            <a:avLst/>
          </a:prstGeom>
          <a:noFill/>
        </p:spPr>
        <p:txBody>
          <a:bodyPr wrap="square" rtlCol="0">
            <a:spAutoFit/>
          </a:bodyPr>
          <a:lstStyle/>
          <a:p>
            <a:pPr algn="ctr" fontAlgn="auto">
              <a:spcBef>
                <a:spcPts val="0"/>
              </a:spcBef>
              <a:spcAft>
                <a:spcPts val="0"/>
              </a:spcAft>
            </a:pPr>
            <a:r>
              <a:rPr lang="en-US" sz="3600" dirty="0" smtClean="0">
                <a:solidFill>
                  <a:prstClr val="black"/>
                </a:solidFill>
                <a:latin typeface="Arial" panose="020B0604020202020204" pitchFamily="34" charset="0"/>
              </a:rPr>
              <a:t>Interpolation of atomic parameters</a:t>
            </a:r>
            <a:endParaRPr lang="en-US" sz="3600" dirty="0">
              <a:solidFill>
                <a:prstClr val="black"/>
              </a:solidFill>
              <a:latin typeface="Arial" panose="020B0604020202020204" pitchFamily="34" charset="0"/>
            </a:endParaRPr>
          </a:p>
        </p:txBody>
      </p:sp>
    </p:spTree>
    <p:extLst>
      <p:ext uri="{BB962C8B-B14F-4D97-AF65-F5344CB8AC3E}">
        <p14:creationId xmlns:p14="http://schemas.microsoft.com/office/powerpoint/2010/main" val="2672680488"/>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3240044700"/>
              </p:ext>
            </p:extLst>
          </p:nvPr>
        </p:nvGraphicFramePr>
        <p:xfrm>
          <a:off x="612811" y="588828"/>
          <a:ext cx="8538121" cy="5897941"/>
        </p:xfrm>
        <a:graphic>
          <a:graphicData uri="http://schemas.openxmlformats.org/presentationml/2006/ole">
            <mc:AlternateContent xmlns:mc="http://schemas.openxmlformats.org/markup-compatibility/2006">
              <mc:Choice xmlns:v="urn:schemas-microsoft-com:vml" Requires="v">
                <p:oleObj spid="_x0000_s14346" name="Chart" r:id="rId3" imgW="7115101" imgH="4914951" progId="MSGraph.Chart.8">
                  <p:embed followColorScheme="full"/>
                </p:oleObj>
              </mc:Choice>
              <mc:Fallback>
                <p:oleObj name="Chart" r:id="rId3" imgW="7115101" imgH="4914951" progId="MSGraph.Chart.8">
                  <p:embed followColorScheme="full"/>
                  <p:pic>
                    <p:nvPicPr>
                      <p:cNvPr id="0" name=""/>
                      <p:cNvPicPr>
                        <a:picLocks noChangeAspect="1" noChangeArrowheads="1"/>
                      </p:cNvPicPr>
                      <p:nvPr/>
                    </p:nvPicPr>
                    <p:blipFill>
                      <a:blip r:embed="rId4"/>
                      <a:srcRect/>
                      <a:stretch>
                        <a:fillRect/>
                      </a:stretch>
                    </p:blipFill>
                    <p:spPr bwMode="auto">
                      <a:xfrm>
                        <a:off x="612811" y="588828"/>
                        <a:ext cx="8538121" cy="5897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978908" y="6204621"/>
            <a:ext cx="293599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Temperature (K)</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746346" y="3263090"/>
            <a:ext cx="23615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X coordinate</a:t>
            </a:r>
            <a:endParaRPr lang="en-US" altLang="en-US" sz="2800" b="1" dirty="0">
              <a:solidFill>
                <a:prstClr val="black"/>
              </a:solidFill>
              <a:latin typeface="Arial" panose="020B0604020202020204" pitchFamily="34" charset="0"/>
            </a:endParaRPr>
          </a:p>
        </p:txBody>
      </p:sp>
      <p:sp>
        <p:nvSpPr>
          <p:cNvPr id="2" name="TextBox 1"/>
          <p:cNvSpPr txBox="1"/>
          <p:nvPr/>
        </p:nvSpPr>
        <p:spPr>
          <a:xfrm>
            <a:off x="0" y="0"/>
            <a:ext cx="9144000" cy="646331"/>
          </a:xfrm>
          <a:prstGeom prst="rect">
            <a:avLst/>
          </a:prstGeom>
          <a:noFill/>
        </p:spPr>
        <p:txBody>
          <a:bodyPr wrap="square" rtlCol="0">
            <a:spAutoFit/>
          </a:bodyPr>
          <a:lstStyle/>
          <a:p>
            <a:pPr algn="ctr" fontAlgn="auto">
              <a:spcBef>
                <a:spcPts val="0"/>
              </a:spcBef>
              <a:spcAft>
                <a:spcPts val="0"/>
              </a:spcAft>
            </a:pPr>
            <a:r>
              <a:rPr lang="en-US" sz="3600" dirty="0" smtClean="0">
                <a:solidFill>
                  <a:prstClr val="black"/>
                </a:solidFill>
                <a:latin typeface="Arial" panose="020B0604020202020204" pitchFamily="34" charset="0"/>
              </a:rPr>
              <a:t>Interpolation of atomic parameters</a:t>
            </a:r>
            <a:endParaRPr lang="en-US" sz="3600" dirty="0">
              <a:solidFill>
                <a:prstClr val="black"/>
              </a:solidFill>
              <a:latin typeface="Arial" panose="020B0604020202020204" pitchFamily="34" charset="0"/>
            </a:endParaRPr>
          </a:p>
        </p:txBody>
      </p:sp>
    </p:spTree>
    <p:extLst>
      <p:ext uri="{BB962C8B-B14F-4D97-AF65-F5344CB8AC3E}">
        <p14:creationId xmlns:p14="http://schemas.microsoft.com/office/powerpoint/2010/main" val="332493246"/>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58738"/>
            <a:ext cx="8229600" cy="1143000"/>
          </a:xfrm>
        </p:spPr>
        <p:txBody>
          <a:bodyPr/>
          <a:lstStyle/>
          <a:p>
            <a:pPr eaLnBrk="1" hangingPunct="1"/>
            <a:r>
              <a:rPr lang="en-US" altLang="en-US" b="1" smtClean="0"/>
              <a:t>The R-factor Gap</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2919413"/>
            <a:ext cx="238125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57263" name="Group 15"/>
          <p:cNvGrpSpPr>
            <a:grpSpLocks/>
          </p:cNvGrpSpPr>
          <p:nvPr/>
        </p:nvGrpSpPr>
        <p:grpSpPr bwMode="auto">
          <a:xfrm>
            <a:off x="1887538" y="2852738"/>
            <a:ext cx="3981450" cy="2387600"/>
            <a:chOff x="1189" y="1797"/>
            <a:chExt cx="2508" cy="1504"/>
          </a:xfrm>
        </p:grpSpPr>
        <p:pic>
          <p:nvPicPr>
            <p:cNvPr id="7180" name="Picture 4"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8" y="1797"/>
              <a:ext cx="1509" cy="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81" name="Group 5"/>
            <p:cNvGrpSpPr>
              <a:grpSpLocks/>
            </p:cNvGrpSpPr>
            <p:nvPr/>
          </p:nvGrpSpPr>
          <p:grpSpPr bwMode="auto">
            <a:xfrm>
              <a:off x="1189" y="2413"/>
              <a:ext cx="984" cy="231"/>
              <a:chOff x="1649" y="3255"/>
              <a:chExt cx="984" cy="231"/>
            </a:xfrm>
          </p:grpSpPr>
          <p:sp>
            <p:nvSpPr>
              <p:cNvPr id="7182" name="Line 6"/>
              <p:cNvSpPr>
                <a:spLocks noChangeShapeType="1"/>
              </p:cNvSpPr>
              <p:nvPr/>
            </p:nvSpPr>
            <p:spPr bwMode="auto">
              <a:xfrm>
                <a:off x="1649" y="3371"/>
                <a:ext cx="984"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endParaRPr>
              </a:p>
            </p:txBody>
          </p:sp>
          <p:sp>
            <p:nvSpPr>
              <p:cNvPr id="7183" name="Text Box 7"/>
              <p:cNvSpPr txBox="1">
                <a:spLocks noChangeArrowheads="1"/>
              </p:cNvSpPr>
              <p:nvPr/>
            </p:nvSpPr>
            <p:spPr bwMode="auto">
              <a:xfrm>
                <a:off x="1690" y="3255"/>
                <a:ext cx="7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r>
                  <a:rPr lang="en-US" altLang="en-US">
                    <a:solidFill>
                      <a:prstClr val="white"/>
                    </a:solidFill>
                  </a:rPr>
                  <a:t>MLFSOM</a:t>
                </a:r>
              </a:p>
            </p:txBody>
          </p:sp>
        </p:grpSp>
      </p:grpSp>
      <p:grpSp>
        <p:nvGrpSpPr>
          <p:cNvPr id="2357262" name="Group 14"/>
          <p:cNvGrpSpPr>
            <a:grpSpLocks/>
          </p:cNvGrpSpPr>
          <p:nvPr/>
        </p:nvGrpSpPr>
        <p:grpSpPr bwMode="auto">
          <a:xfrm>
            <a:off x="5868988" y="3246438"/>
            <a:ext cx="3275012" cy="1552575"/>
            <a:chOff x="3697" y="2045"/>
            <a:chExt cx="2063" cy="978"/>
          </a:xfrm>
        </p:grpSpPr>
        <p:grpSp>
          <p:nvGrpSpPr>
            <p:cNvPr id="7176" name="Group 8"/>
            <p:cNvGrpSpPr>
              <a:grpSpLocks/>
            </p:cNvGrpSpPr>
            <p:nvPr/>
          </p:nvGrpSpPr>
          <p:grpSpPr bwMode="auto">
            <a:xfrm>
              <a:off x="3697" y="2413"/>
              <a:ext cx="894" cy="231"/>
              <a:chOff x="2414" y="3258"/>
              <a:chExt cx="1347" cy="231"/>
            </a:xfrm>
          </p:grpSpPr>
          <p:sp>
            <p:nvSpPr>
              <p:cNvPr id="7178" name="Line 9"/>
              <p:cNvSpPr>
                <a:spLocks noChangeShapeType="1"/>
              </p:cNvSpPr>
              <p:nvPr/>
            </p:nvSpPr>
            <p:spPr bwMode="auto">
              <a:xfrm>
                <a:off x="2414" y="3371"/>
                <a:ext cx="1347"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endParaRPr>
              </a:p>
            </p:txBody>
          </p:sp>
          <p:sp>
            <p:nvSpPr>
              <p:cNvPr id="7179" name="Text Box 10"/>
              <p:cNvSpPr txBox="1">
                <a:spLocks noChangeArrowheads="1"/>
              </p:cNvSpPr>
              <p:nvPr/>
            </p:nvSpPr>
            <p:spPr bwMode="auto">
              <a:xfrm>
                <a:off x="2611" y="3258"/>
                <a:ext cx="6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r>
                  <a:rPr lang="en-US" altLang="en-US">
                    <a:solidFill>
                      <a:prstClr val="white"/>
                    </a:solidFill>
                    <a:latin typeface="Comic Sans MS" pitchFamily="66" charset="0"/>
                  </a:rPr>
                  <a:t>Elves</a:t>
                </a:r>
              </a:p>
            </p:txBody>
          </p:sp>
        </p:grpSp>
        <p:sp>
          <p:nvSpPr>
            <p:cNvPr id="7177" name="Text Box 11"/>
            <p:cNvSpPr txBox="1">
              <a:spLocks noChangeArrowheads="1"/>
            </p:cNvSpPr>
            <p:nvPr/>
          </p:nvSpPr>
          <p:spPr bwMode="auto">
            <a:xfrm>
              <a:off x="4624" y="2045"/>
              <a:ext cx="1136" cy="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ct val="50000"/>
                </a:spcBef>
                <a:spcAft>
                  <a:spcPts val="0"/>
                </a:spcAft>
              </a:pPr>
              <a:r>
                <a:rPr lang="en-US" altLang="en-US" sz="2400">
                  <a:solidFill>
                    <a:prstClr val="black"/>
                  </a:solidFill>
                </a:rPr>
                <a:t>R</a:t>
              </a:r>
              <a:r>
                <a:rPr lang="en-US" altLang="en-US" sz="2400" baseline="-25000">
                  <a:solidFill>
                    <a:prstClr val="black"/>
                  </a:solidFill>
                </a:rPr>
                <a:t>merge</a:t>
              </a:r>
              <a:r>
                <a:rPr lang="en-US" altLang="en-US" sz="2400">
                  <a:solidFill>
                    <a:prstClr val="black"/>
                  </a:solidFill>
                </a:rPr>
                <a:t> = 6%</a:t>
              </a:r>
            </a:p>
            <a:p>
              <a:pPr eaLnBrk="1" fontAlgn="auto" hangingPunct="1">
                <a:spcBef>
                  <a:spcPct val="50000"/>
                </a:spcBef>
                <a:spcAft>
                  <a:spcPts val="0"/>
                </a:spcAft>
              </a:pPr>
              <a:r>
                <a:rPr lang="en-US" altLang="en-US" sz="2400">
                  <a:solidFill>
                    <a:prstClr val="black"/>
                  </a:solidFill>
                </a:rPr>
                <a:t>R</a:t>
              </a:r>
              <a:r>
                <a:rPr lang="en-US" altLang="en-US" sz="2400" baseline="-25000">
                  <a:solidFill>
                    <a:prstClr val="black"/>
                  </a:solidFill>
                </a:rPr>
                <a:t>cryst</a:t>
              </a:r>
              <a:r>
                <a:rPr lang="en-US" altLang="en-US" sz="2400">
                  <a:solidFill>
                    <a:prstClr val="black"/>
                  </a:solidFill>
                </a:rPr>
                <a:t> = 17%</a:t>
              </a:r>
            </a:p>
            <a:p>
              <a:pPr eaLnBrk="1" fontAlgn="auto" hangingPunct="1">
                <a:spcBef>
                  <a:spcPct val="50000"/>
                </a:spcBef>
                <a:spcAft>
                  <a:spcPts val="0"/>
                </a:spcAft>
              </a:pPr>
              <a:r>
                <a:rPr lang="en-US" altLang="en-US" sz="2400">
                  <a:solidFill>
                    <a:prstClr val="black"/>
                  </a:solidFill>
                </a:rPr>
                <a:t>R</a:t>
              </a:r>
              <a:r>
                <a:rPr lang="en-US" altLang="en-US" sz="2400" baseline="-25000">
                  <a:solidFill>
                    <a:prstClr val="black"/>
                  </a:solidFill>
                </a:rPr>
                <a:t>free</a:t>
              </a:r>
              <a:r>
                <a:rPr lang="en-US" altLang="en-US" sz="2400">
                  <a:solidFill>
                    <a:prstClr val="black"/>
                  </a:solidFill>
                </a:rPr>
                <a:t> = 20%</a:t>
              </a:r>
            </a:p>
          </p:txBody>
        </p:sp>
      </p:grpSp>
      <p:sp>
        <p:nvSpPr>
          <p:cNvPr id="7174" name="Text Box 12"/>
          <p:cNvSpPr txBox="1">
            <a:spLocks noChangeArrowheads="1"/>
          </p:cNvSpPr>
          <p:nvPr/>
        </p:nvSpPr>
        <p:spPr bwMode="auto">
          <a:xfrm>
            <a:off x="2228850" y="1600200"/>
            <a:ext cx="4684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ct val="50000"/>
              </a:spcBef>
              <a:spcAft>
                <a:spcPts val="0"/>
              </a:spcAft>
            </a:pPr>
            <a:r>
              <a:rPr lang="en-US" altLang="en-US" sz="2400">
                <a:solidFill>
                  <a:prstClr val="black"/>
                </a:solidFill>
              </a:rPr>
              <a:t>multi-conformer PDB file</a:t>
            </a:r>
          </a:p>
        </p:txBody>
      </p:sp>
      <p:sp>
        <p:nvSpPr>
          <p:cNvPr id="7175" name="Text Box 13"/>
          <p:cNvSpPr txBox="1">
            <a:spLocks noChangeArrowheads="1"/>
          </p:cNvSpPr>
          <p:nvPr/>
        </p:nvSpPr>
        <p:spPr bwMode="auto">
          <a:xfrm>
            <a:off x="663575" y="4979988"/>
            <a:ext cx="86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ct val="50000"/>
              </a:spcBef>
              <a:spcAft>
                <a:spcPts val="0"/>
              </a:spcAft>
            </a:pPr>
            <a:r>
              <a:rPr lang="en-US" altLang="en-US">
                <a:solidFill>
                  <a:prstClr val="black"/>
                </a:solidFill>
              </a:rPr>
              <a:t>1H87</a:t>
            </a:r>
          </a:p>
        </p:txBody>
      </p:sp>
      <p:sp>
        <p:nvSpPr>
          <p:cNvPr id="2" name="Rectangle 1"/>
          <p:cNvSpPr/>
          <p:nvPr/>
        </p:nvSpPr>
        <p:spPr>
          <a:xfrm>
            <a:off x="0" y="6211669"/>
            <a:ext cx="9144000" cy="646331"/>
          </a:xfrm>
          <a:prstGeom prst="rect">
            <a:avLst/>
          </a:prstGeom>
        </p:spPr>
        <p:txBody>
          <a:bodyPr wrap="square">
            <a:spAutoFit/>
          </a:bodyPr>
          <a:lstStyle/>
          <a:p>
            <a:pPr fontAlgn="auto">
              <a:spcBef>
                <a:spcPts val="0"/>
              </a:spcBef>
              <a:spcAft>
                <a:spcPts val="0"/>
              </a:spcAft>
            </a:pPr>
            <a:r>
              <a:rPr lang="en-US" dirty="0" smtClean="0">
                <a:solidFill>
                  <a:prstClr val="black"/>
                </a:solidFill>
                <a:latin typeface="Calibri"/>
              </a:rPr>
              <a:t>Holton, </a:t>
            </a:r>
            <a:r>
              <a:rPr lang="en-US" dirty="0" err="1" smtClean="0">
                <a:solidFill>
                  <a:prstClr val="black"/>
                </a:solidFill>
                <a:latin typeface="Calibri"/>
              </a:rPr>
              <a:t>Classen</a:t>
            </a:r>
            <a:r>
              <a:rPr lang="en-US" dirty="0" smtClean="0">
                <a:solidFill>
                  <a:prstClr val="black"/>
                </a:solidFill>
                <a:latin typeface="Calibri"/>
              </a:rPr>
              <a:t>, Frankel </a:t>
            </a:r>
            <a:r>
              <a:rPr lang="en-US" dirty="0">
                <a:solidFill>
                  <a:prstClr val="black"/>
                </a:solidFill>
                <a:latin typeface="Calibri"/>
              </a:rPr>
              <a:t>&amp; </a:t>
            </a:r>
            <a:r>
              <a:rPr lang="en-US" dirty="0" err="1" smtClean="0">
                <a:solidFill>
                  <a:prstClr val="black"/>
                </a:solidFill>
                <a:latin typeface="Calibri"/>
              </a:rPr>
              <a:t>Tainer</a:t>
            </a:r>
            <a:r>
              <a:rPr lang="en-US" dirty="0" smtClean="0">
                <a:solidFill>
                  <a:prstClr val="black"/>
                </a:solidFill>
                <a:latin typeface="Calibri"/>
              </a:rPr>
              <a:t> </a:t>
            </a:r>
            <a:r>
              <a:rPr lang="en-US" dirty="0">
                <a:solidFill>
                  <a:prstClr val="black"/>
                </a:solidFill>
                <a:latin typeface="Calibri"/>
              </a:rPr>
              <a:t>(2014)."The R-factor gap in macromolecular crystallography: an untapped potential for insights on accurate structures", </a:t>
            </a:r>
            <a:r>
              <a:rPr lang="en-US" i="1" dirty="0">
                <a:solidFill>
                  <a:prstClr val="black"/>
                </a:solidFill>
                <a:latin typeface="Calibri"/>
              </a:rPr>
              <a:t>FEBS J.</a:t>
            </a:r>
            <a:r>
              <a:rPr lang="en-US" dirty="0">
                <a:solidFill>
                  <a:prstClr val="black"/>
                </a:solidFill>
                <a:latin typeface="Calibri"/>
              </a:rPr>
              <a:t> </a:t>
            </a:r>
            <a:r>
              <a:rPr lang="en-US" b="1" dirty="0">
                <a:solidFill>
                  <a:prstClr val="black"/>
                </a:solidFill>
                <a:latin typeface="Calibri"/>
              </a:rPr>
              <a:t>281</a:t>
            </a:r>
            <a:r>
              <a:rPr lang="en-US" dirty="0">
                <a:solidFill>
                  <a:prstClr val="black"/>
                </a:solidFill>
                <a:latin typeface="Calibri"/>
              </a:rPr>
              <a:t>, 4046-4060. </a:t>
            </a:r>
          </a:p>
        </p:txBody>
      </p:sp>
    </p:spTree>
    <p:extLst>
      <p:ext uri="{BB962C8B-B14F-4D97-AF65-F5344CB8AC3E}">
        <p14:creationId xmlns:p14="http://schemas.microsoft.com/office/powerpoint/2010/main" val="2307727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357263"/>
                                        </p:tgtEl>
                                        <p:attrNameLst>
                                          <p:attrName>style.visibility</p:attrName>
                                        </p:attrNameLst>
                                      </p:cBhvr>
                                      <p:to>
                                        <p:strVal val="visible"/>
                                      </p:to>
                                    </p:set>
                                    <p:animEffect transition="in" filter="wipe(left)">
                                      <p:cBhvr>
                                        <p:cTn id="7" dur="500"/>
                                        <p:tgtEl>
                                          <p:spTgt spid="23572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357262"/>
                                        </p:tgtEl>
                                        <p:attrNameLst>
                                          <p:attrName>style.visibility</p:attrName>
                                        </p:attrNameLst>
                                      </p:cBhvr>
                                      <p:to>
                                        <p:strVal val="visible"/>
                                      </p:to>
                                    </p:set>
                                    <p:animEffect transition="in" filter="wipe(left)">
                                      <p:cBhvr>
                                        <p:cTn id="12" dur="500"/>
                                        <p:tgtEl>
                                          <p:spTgt spid="2357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58738"/>
            <a:ext cx="8229600" cy="1143000"/>
          </a:xfrm>
        </p:spPr>
        <p:txBody>
          <a:bodyPr/>
          <a:lstStyle/>
          <a:p>
            <a:pPr eaLnBrk="1" hangingPunct="1"/>
            <a:r>
              <a:rPr lang="en-US" altLang="en-US" b="1" smtClean="0"/>
              <a:t>The R-factor Gap</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2919413"/>
            <a:ext cx="238125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3450" y="2852738"/>
            <a:ext cx="2395538"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7" name="Group 5"/>
          <p:cNvGrpSpPr>
            <a:grpSpLocks/>
          </p:cNvGrpSpPr>
          <p:nvPr/>
        </p:nvGrpSpPr>
        <p:grpSpPr bwMode="auto">
          <a:xfrm>
            <a:off x="1887538" y="3830638"/>
            <a:ext cx="1562100" cy="366712"/>
            <a:chOff x="1649" y="3255"/>
            <a:chExt cx="984" cy="231"/>
          </a:xfrm>
        </p:grpSpPr>
        <p:sp>
          <p:nvSpPr>
            <p:cNvPr id="8205" name="Line 6"/>
            <p:cNvSpPr>
              <a:spLocks noChangeShapeType="1"/>
            </p:cNvSpPr>
            <p:nvPr/>
          </p:nvSpPr>
          <p:spPr bwMode="auto">
            <a:xfrm>
              <a:off x="1649" y="3371"/>
              <a:ext cx="984"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endParaRPr>
            </a:p>
          </p:txBody>
        </p:sp>
        <p:sp>
          <p:nvSpPr>
            <p:cNvPr id="8206" name="Text Box 7"/>
            <p:cNvSpPr txBox="1">
              <a:spLocks noChangeArrowheads="1"/>
            </p:cNvSpPr>
            <p:nvPr/>
          </p:nvSpPr>
          <p:spPr bwMode="auto">
            <a:xfrm>
              <a:off x="1690" y="3255"/>
              <a:ext cx="7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r>
                <a:rPr lang="en-US" altLang="en-US">
                  <a:solidFill>
                    <a:prstClr val="white"/>
                  </a:solidFill>
                </a:rPr>
                <a:t>MLFSOM</a:t>
              </a:r>
            </a:p>
          </p:txBody>
        </p:sp>
      </p:grpSp>
      <p:grpSp>
        <p:nvGrpSpPr>
          <p:cNvPr id="8198" name="Group 8"/>
          <p:cNvGrpSpPr>
            <a:grpSpLocks/>
          </p:cNvGrpSpPr>
          <p:nvPr/>
        </p:nvGrpSpPr>
        <p:grpSpPr bwMode="auto">
          <a:xfrm>
            <a:off x="5868988" y="3830638"/>
            <a:ext cx="1419225" cy="366712"/>
            <a:chOff x="2414" y="3258"/>
            <a:chExt cx="1347" cy="231"/>
          </a:xfrm>
        </p:grpSpPr>
        <p:sp>
          <p:nvSpPr>
            <p:cNvPr id="8203" name="Line 9"/>
            <p:cNvSpPr>
              <a:spLocks noChangeShapeType="1"/>
            </p:cNvSpPr>
            <p:nvPr/>
          </p:nvSpPr>
          <p:spPr bwMode="auto">
            <a:xfrm>
              <a:off x="2414" y="3371"/>
              <a:ext cx="1347"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endParaRPr>
            </a:p>
          </p:txBody>
        </p:sp>
        <p:sp>
          <p:nvSpPr>
            <p:cNvPr id="8204" name="Text Box 10"/>
            <p:cNvSpPr txBox="1">
              <a:spLocks noChangeArrowheads="1"/>
            </p:cNvSpPr>
            <p:nvPr/>
          </p:nvSpPr>
          <p:spPr bwMode="auto">
            <a:xfrm>
              <a:off x="2611" y="3258"/>
              <a:ext cx="6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r>
                <a:rPr lang="en-US" altLang="en-US">
                  <a:solidFill>
                    <a:prstClr val="white"/>
                  </a:solidFill>
                  <a:latin typeface="Comic Sans MS" pitchFamily="66" charset="0"/>
                </a:rPr>
                <a:t>Elves</a:t>
              </a:r>
            </a:p>
          </p:txBody>
        </p:sp>
      </p:grpSp>
      <p:sp>
        <p:nvSpPr>
          <p:cNvPr id="8199" name="Text Box 11"/>
          <p:cNvSpPr txBox="1">
            <a:spLocks noChangeArrowheads="1"/>
          </p:cNvSpPr>
          <p:nvPr/>
        </p:nvSpPr>
        <p:spPr bwMode="auto">
          <a:xfrm>
            <a:off x="7340600" y="3246438"/>
            <a:ext cx="1803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ct val="50000"/>
              </a:spcBef>
              <a:spcAft>
                <a:spcPts val="0"/>
              </a:spcAft>
            </a:pPr>
            <a:r>
              <a:rPr lang="en-US" altLang="en-US" sz="2400">
                <a:solidFill>
                  <a:prstClr val="black"/>
                </a:solidFill>
              </a:rPr>
              <a:t>R</a:t>
            </a:r>
            <a:r>
              <a:rPr lang="en-US" altLang="en-US" sz="2400" baseline="-25000">
                <a:solidFill>
                  <a:prstClr val="black"/>
                </a:solidFill>
              </a:rPr>
              <a:t>merge</a:t>
            </a:r>
            <a:r>
              <a:rPr lang="en-US" altLang="en-US" sz="2400">
                <a:solidFill>
                  <a:prstClr val="black"/>
                </a:solidFill>
              </a:rPr>
              <a:t> = 6%</a:t>
            </a:r>
          </a:p>
          <a:p>
            <a:pPr eaLnBrk="1" fontAlgn="auto" hangingPunct="1">
              <a:spcBef>
                <a:spcPct val="50000"/>
              </a:spcBef>
              <a:spcAft>
                <a:spcPts val="0"/>
              </a:spcAft>
            </a:pPr>
            <a:r>
              <a:rPr lang="en-US" altLang="en-US" sz="2400">
                <a:solidFill>
                  <a:prstClr val="black"/>
                </a:solidFill>
              </a:rPr>
              <a:t>R</a:t>
            </a:r>
            <a:r>
              <a:rPr lang="en-US" altLang="en-US" sz="2400" baseline="-25000">
                <a:solidFill>
                  <a:prstClr val="black"/>
                </a:solidFill>
              </a:rPr>
              <a:t>cryst</a:t>
            </a:r>
            <a:r>
              <a:rPr lang="en-US" altLang="en-US" sz="2400">
                <a:solidFill>
                  <a:prstClr val="black"/>
                </a:solidFill>
              </a:rPr>
              <a:t> = 7%</a:t>
            </a:r>
          </a:p>
          <a:p>
            <a:pPr eaLnBrk="1" fontAlgn="auto" hangingPunct="1">
              <a:spcBef>
                <a:spcPct val="50000"/>
              </a:spcBef>
              <a:spcAft>
                <a:spcPts val="0"/>
              </a:spcAft>
            </a:pPr>
            <a:r>
              <a:rPr lang="en-US" altLang="en-US" sz="2400">
                <a:solidFill>
                  <a:prstClr val="black"/>
                </a:solidFill>
              </a:rPr>
              <a:t>R</a:t>
            </a:r>
            <a:r>
              <a:rPr lang="en-US" altLang="en-US" sz="2400" baseline="-25000">
                <a:solidFill>
                  <a:prstClr val="black"/>
                </a:solidFill>
              </a:rPr>
              <a:t>free</a:t>
            </a:r>
            <a:r>
              <a:rPr lang="en-US" altLang="en-US" sz="2400">
                <a:solidFill>
                  <a:prstClr val="black"/>
                </a:solidFill>
              </a:rPr>
              <a:t> = 8%</a:t>
            </a:r>
          </a:p>
        </p:txBody>
      </p:sp>
      <p:sp>
        <p:nvSpPr>
          <p:cNvPr id="8200" name="Text Box 12"/>
          <p:cNvSpPr txBox="1">
            <a:spLocks noChangeArrowheads="1"/>
          </p:cNvSpPr>
          <p:nvPr/>
        </p:nvSpPr>
        <p:spPr bwMode="auto">
          <a:xfrm>
            <a:off x="2228850" y="1600200"/>
            <a:ext cx="4684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ct val="50000"/>
              </a:spcBef>
              <a:spcAft>
                <a:spcPts val="0"/>
              </a:spcAft>
            </a:pPr>
            <a:r>
              <a:rPr lang="en-US" altLang="en-US" sz="2400">
                <a:solidFill>
                  <a:prstClr val="black"/>
                </a:solidFill>
              </a:rPr>
              <a:t>multi-conformer PDB file</a:t>
            </a:r>
          </a:p>
        </p:txBody>
      </p:sp>
      <p:sp>
        <p:nvSpPr>
          <p:cNvPr id="8201" name="Text Box 13"/>
          <p:cNvSpPr txBox="1">
            <a:spLocks noChangeArrowheads="1"/>
          </p:cNvSpPr>
          <p:nvPr/>
        </p:nvSpPr>
        <p:spPr bwMode="auto">
          <a:xfrm>
            <a:off x="663575" y="4979988"/>
            <a:ext cx="1766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ct val="50000"/>
              </a:spcBef>
              <a:spcAft>
                <a:spcPts val="0"/>
              </a:spcAft>
            </a:pPr>
            <a:r>
              <a:rPr lang="en-US" altLang="en-US">
                <a:solidFill>
                  <a:prstClr val="black"/>
                </a:solidFill>
              </a:rPr>
              <a:t>1H87</a:t>
            </a:r>
          </a:p>
        </p:txBody>
      </p:sp>
      <p:sp>
        <p:nvSpPr>
          <p:cNvPr id="8202" name="Freeform 14"/>
          <p:cNvSpPr>
            <a:spLocks/>
          </p:cNvSpPr>
          <p:nvPr/>
        </p:nvSpPr>
        <p:spPr bwMode="auto">
          <a:xfrm flipV="1">
            <a:off x="1444399" y="2220685"/>
            <a:ext cx="6137275" cy="970643"/>
          </a:xfrm>
          <a:custGeom>
            <a:avLst/>
            <a:gdLst>
              <a:gd name="T0" fmla="*/ 0 w 3866"/>
              <a:gd name="T1" fmla="*/ 339725 h 973"/>
              <a:gd name="T2" fmla="*/ 3625850 w 3866"/>
              <a:gd name="T3" fmla="*/ 1487488 h 973"/>
              <a:gd name="T4" fmla="*/ 6137275 w 3866"/>
              <a:gd name="T5" fmla="*/ 0 h 973"/>
              <a:gd name="T6" fmla="*/ 0 60000 65536"/>
              <a:gd name="T7" fmla="*/ 0 60000 65536"/>
              <a:gd name="T8" fmla="*/ 0 60000 65536"/>
            </a:gdLst>
            <a:ahLst/>
            <a:cxnLst>
              <a:cxn ang="T6">
                <a:pos x="T0" y="T1"/>
              </a:cxn>
              <a:cxn ang="T7">
                <a:pos x="T2" y="T3"/>
              </a:cxn>
              <a:cxn ang="T8">
                <a:pos x="T4" y="T5"/>
              </a:cxn>
            </a:cxnLst>
            <a:rect l="0" t="0" r="r" b="b"/>
            <a:pathLst>
              <a:path w="3866" h="973">
                <a:moveTo>
                  <a:pt x="0" y="214"/>
                </a:moveTo>
                <a:cubicBezTo>
                  <a:pt x="820" y="593"/>
                  <a:pt x="1640" y="973"/>
                  <a:pt x="2284" y="937"/>
                </a:cubicBezTo>
                <a:cubicBezTo>
                  <a:pt x="2928" y="901"/>
                  <a:pt x="3397" y="450"/>
                  <a:pt x="3866" y="0"/>
                </a:cubicBezTo>
              </a:path>
            </a:pathLst>
          </a:custGeom>
          <a:noFill/>
          <a:ln w="9525">
            <a:solidFill>
              <a:schemeClr val="tx1"/>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endParaRPr>
          </a:p>
        </p:txBody>
      </p:sp>
      <p:sp>
        <p:nvSpPr>
          <p:cNvPr id="15" name="Rectangle 14"/>
          <p:cNvSpPr/>
          <p:nvPr/>
        </p:nvSpPr>
        <p:spPr>
          <a:xfrm>
            <a:off x="0" y="6211669"/>
            <a:ext cx="9144000" cy="646331"/>
          </a:xfrm>
          <a:prstGeom prst="rect">
            <a:avLst/>
          </a:prstGeom>
        </p:spPr>
        <p:txBody>
          <a:bodyPr wrap="square">
            <a:spAutoFit/>
          </a:bodyPr>
          <a:lstStyle/>
          <a:p>
            <a:pPr fontAlgn="auto">
              <a:spcBef>
                <a:spcPts val="0"/>
              </a:spcBef>
              <a:spcAft>
                <a:spcPts val="0"/>
              </a:spcAft>
            </a:pPr>
            <a:r>
              <a:rPr lang="en-US" dirty="0" smtClean="0">
                <a:solidFill>
                  <a:prstClr val="black"/>
                </a:solidFill>
                <a:latin typeface="Calibri"/>
              </a:rPr>
              <a:t>Holton, </a:t>
            </a:r>
            <a:r>
              <a:rPr lang="en-US" dirty="0" err="1" smtClean="0">
                <a:solidFill>
                  <a:prstClr val="black"/>
                </a:solidFill>
                <a:latin typeface="Calibri"/>
              </a:rPr>
              <a:t>Classen</a:t>
            </a:r>
            <a:r>
              <a:rPr lang="en-US" dirty="0" smtClean="0">
                <a:solidFill>
                  <a:prstClr val="black"/>
                </a:solidFill>
                <a:latin typeface="Calibri"/>
              </a:rPr>
              <a:t>, Frankel </a:t>
            </a:r>
            <a:r>
              <a:rPr lang="en-US" dirty="0">
                <a:solidFill>
                  <a:prstClr val="black"/>
                </a:solidFill>
                <a:latin typeface="Calibri"/>
              </a:rPr>
              <a:t>&amp; </a:t>
            </a:r>
            <a:r>
              <a:rPr lang="en-US" dirty="0" err="1" smtClean="0">
                <a:solidFill>
                  <a:prstClr val="black"/>
                </a:solidFill>
                <a:latin typeface="Calibri"/>
              </a:rPr>
              <a:t>Tainer</a:t>
            </a:r>
            <a:r>
              <a:rPr lang="en-US" dirty="0" smtClean="0">
                <a:solidFill>
                  <a:prstClr val="black"/>
                </a:solidFill>
                <a:latin typeface="Calibri"/>
              </a:rPr>
              <a:t> </a:t>
            </a:r>
            <a:r>
              <a:rPr lang="en-US" dirty="0">
                <a:solidFill>
                  <a:prstClr val="black"/>
                </a:solidFill>
                <a:latin typeface="Calibri"/>
              </a:rPr>
              <a:t>(2014)."The R-factor gap in macromolecular crystallography: an untapped potential for insights on accurate structures", </a:t>
            </a:r>
            <a:r>
              <a:rPr lang="en-US" i="1" dirty="0">
                <a:solidFill>
                  <a:prstClr val="black"/>
                </a:solidFill>
                <a:latin typeface="Calibri"/>
              </a:rPr>
              <a:t>FEBS J.</a:t>
            </a:r>
            <a:r>
              <a:rPr lang="en-US" dirty="0">
                <a:solidFill>
                  <a:prstClr val="black"/>
                </a:solidFill>
                <a:latin typeface="Calibri"/>
              </a:rPr>
              <a:t> </a:t>
            </a:r>
            <a:r>
              <a:rPr lang="en-US" b="1" dirty="0">
                <a:solidFill>
                  <a:prstClr val="black"/>
                </a:solidFill>
                <a:latin typeface="Calibri"/>
              </a:rPr>
              <a:t>281</a:t>
            </a:r>
            <a:r>
              <a:rPr lang="en-US" dirty="0">
                <a:solidFill>
                  <a:prstClr val="black"/>
                </a:solidFill>
                <a:latin typeface="Calibri"/>
              </a:rPr>
              <a:t>, 4046-4060. </a:t>
            </a:r>
          </a:p>
        </p:txBody>
      </p:sp>
    </p:spTree>
    <p:extLst>
      <p:ext uri="{BB962C8B-B14F-4D97-AF65-F5344CB8AC3E}">
        <p14:creationId xmlns:p14="http://schemas.microsoft.com/office/powerpoint/2010/main" val="1371014262"/>
      </p:ext>
    </p:extLst>
  </p:cSld>
  <p:clrMapOvr>
    <a:masterClrMapping/>
  </p:clrMapOvr>
  <p:transition spd="slow">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58738"/>
            <a:ext cx="8229600" cy="1143000"/>
          </a:xfrm>
        </p:spPr>
        <p:txBody>
          <a:bodyPr/>
          <a:lstStyle/>
          <a:p>
            <a:pPr eaLnBrk="1" hangingPunct="1"/>
            <a:r>
              <a:rPr lang="en-US" altLang="en-US" b="1" smtClean="0"/>
              <a:t>The R-factor Gap</a:t>
            </a: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2919413"/>
            <a:ext cx="238125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25262" name="Group 14"/>
          <p:cNvGrpSpPr>
            <a:grpSpLocks/>
          </p:cNvGrpSpPr>
          <p:nvPr/>
        </p:nvGrpSpPr>
        <p:grpSpPr bwMode="auto">
          <a:xfrm>
            <a:off x="1887538" y="2852738"/>
            <a:ext cx="7256462" cy="2387600"/>
            <a:chOff x="1189" y="1797"/>
            <a:chExt cx="4571" cy="1504"/>
          </a:xfrm>
        </p:grpSpPr>
        <p:pic>
          <p:nvPicPr>
            <p:cNvPr id="9223" name="Picture 4"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8" y="1797"/>
              <a:ext cx="1509" cy="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4" name="Group 5"/>
            <p:cNvGrpSpPr>
              <a:grpSpLocks/>
            </p:cNvGrpSpPr>
            <p:nvPr/>
          </p:nvGrpSpPr>
          <p:grpSpPr bwMode="auto">
            <a:xfrm>
              <a:off x="1189" y="2413"/>
              <a:ext cx="984" cy="231"/>
              <a:chOff x="1649" y="3255"/>
              <a:chExt cx="984" cy="231"/>
            </a:xfrm>
          </p:grpSpPr>
          <p:sp>
            <p:nvSpPr>
              <p:cNvPr id="9229" name="Line 6"/>
              <p:cNvSpPr>
                <a:spLocks noChangeShapeType="1"/>
              </p:cNvSpPr>
              <p:nvPr/>
            </p:nvSpPr>
            <p:spPr bwMode="auto">
              <a:xfrm>
                <a:off x="1649" y="3371"/>
                <a:ext cx="984"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endParaRPr>
              </a:p>
            </p:txBody>
          </p:sp>
          <p:sp>
            <p:nvSpPr>
              <p:cNvPr id="9230" name="Text Box 7"/>
              <p:cNvSpPr txBox="1">
                <a:spLocks noChangeArrowheads="1"/>
              </p:cNvSpPr>
              <p:nvPr/>
            </p:nvSpPr>
            <p:spPr bwMode="auto">
              <a:xfrm>
                <a:off x="1690" y="3255"/>
                <a:ext cx="7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r>
                  <a:rPr lang="en-US" altLang="en-US">
                    <a:solidFill>
                      <a:prstClr val="white"/>
                    </a:solidFill>
                  </a:rPr>
                  <a:t>MLFSOM</a:t>
                </a:r>
              </a:p>
            </p:txBody>
          </p:sp>
        </p:grpSp>
        <p:grpSp>
          <p:nvGrpSpPr>
            <p:cNvPr id="9225" name="Group 8"/>
            <p:cNvGrpSpPr>
              <a:grpSpLocks/>
            </p:cNvGrpSpPr>
            <p:nvPr/>
          </p:nvGrpSpPr>
          <p:grpSpPr bwMode="auto">
            <a:xfrm>
              <a:off x="3697" y="2413"/>
              <a:ext cx="894" cy="231"/>
              <a:chOff x="2414" y="3258"/>
              <a:chExt cx="1347" cy="231"/>
            </a:xfrm>
          </p:grpSpPr>
          <p:sp>
            <p:nvSpPr>
              <p:cNvPr id="9227" name="Line 9"/>
              <p:cNvSpPr>
                <a:spLocks noChangeShapeType="1"/>
              </p:cNvSpPr>
              <p:nvPr/>
            </p:nvSpPr>
            <p:spPr bwMode="auto">
              <a:xfrm>
                <a:off x="2414" y="3371"/>
                <a:ext cx="1347"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endParaRPr>
              </a:p>
            </p:txBody>
          </p:sp>
          <p:sp>
            <p:nvSpPr>
              <p:cNvPr id="9228" name="Text Box 10"/>
              <p:cNvSpPr txBox="1">
                <a:spLocks noChangeArrowheads="1"/>
              </p:cNvSpPr>
              <p:nvPr/>
            </p:nvSpPr>
            <p:spPr bwMode="auto">
              <a:xfrm>
                <a:off x="2611" y="3258"/>
                <a:ext cx="6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r>
                  <a:rPr lang="en-US" altLang="en-US">
                    <a:solidFill>
                      <a:prstClr val="white"/>
                    </a:solidFill>
                    <a:latin typeface="Comic Sans MS" pitchFamily="66" charset="0"/>
                  </a:rPr>
                  <a:t>Elves</a:t>
                </a:r>
              </a:p>
            </p:txBody>
          </p:sp>
        </p:grpSp>
        <p:sp>
          <p:nvSpPr>
            <p:cNvPr id="9226" name="Text Box 11"/>
            <p:cNvSpPr txBox="1">
              <a:spLocks noChangeArrowheads="1"/>
            </p:cNvSpPr>
            <p:nvPr/>
          </p:nvSpPr>
          <p:spPr bwMode="auto">
            <a:xfrm>
              <a:off x="4624" y="2045"/>
              <a:ext cx="1136" cy="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ct val="50000"/>
                </a:spcBef>
                <a:spcAft>
                  <a:spcPts val="0"/>
                </a:spcAft>
              </a:pPr>
              <a:r>
                <a:rPr lang="en-US" altLang="en-US" sz="2400">
                  <a:solidFill>
                    <a:prstClr val="black"/>
                  </a:solidFill>
                </a:rPr>
                <a:t>R</a:t>
              </a:r>
              <a:r>
                <a:rPr lang="en-US" altLang="en-US" sz="2400" baseline="-25000">
                  <a:solidFill>
                    <a:prstClr val="black"/>
                  </a:solidFill>
                </a:rPr>
                <a:t>merge</a:t>
              </a:r>
              <a:r>
                <a:rPr lang="en-US" altLang="en-US" sz="2400">
                  <a:solidFill>
                    <a:prstClr val="black"/>
                  </a:solidFill>
                </a:rPr>
                <a:t> = 6%</a:t>
              </a:r>
            </a:p>
            <a:p>
              <a:pPr eaLnBrk="1" fontAlgn="auto" hangingPunct="1">
                <a:spcBef>
                  <a:spcPct val="50000"/>
                </a:spcBef>
                <a:spcAft>
                  <a:spcPts val="0"/>
                </a:spcAft>
              </a:pPr>
              <a:r>
                <a:rPr lang="en-US" altLang="en-US" sz="2400">
                  <a:solidFill>
                    <a:prstClr val="black"/>
                  </a:solidFill>
                </a:rPr>
                <a:t>R</a:t>
              </a:r>
              <a:r>
                <a:rPr lang="en-US" altLang="en-US" sz="2400" baseline="-25000">
                  <a:solidFill>
                    <a:prstClr val="black"/>
                  </a:solidFill>
                </a:rPr>
                <a:t>cryst</a:t>
              </a:r>
              <a:r>
                <a:rPr lang="en-US" altLang="en-US" sz="2400">
                  <a:solidFill>
                    <a:prstClr val="black"/>
                  </a:solidFill>
                </a:rPr>
                <a:t> = 7%</a:t>
              </a:r>
            </a:p>
            <a:p>
              <a:pPr eaLnBrk="1" fontAlgn="auto" hangingPunct="1">
                <a:spcBef>
                  <a:spcPct val="50000"/>
                </a:spcBef>
                <a:spcAft>
                  <a:spcPts val="0"/>
                </a:spcAft>
              </a:pPr>
              <a:r>
                <a:rPr lang="en-US" altLang="en-US" sz="2400">
                  <a:solidFill>
                    <a:prstClr val="black"/>
                  </a:solidFill>
                </a:rPr>
                <a:t>R</a:t>
              </a:r>
              <a:r>
                <a:rPr lang="en-US" altLang="en-US" sz="2400" baseline="-25000">
                  <a:solidFill>
                    <a:prstClr val="black"/>
                  </a:solidFill>
                </a:rPr>
                <a:t>free</a:t>
              </a:r>
              <a:r>
                <a:rPr lang="en-US" altLang="en-US" sz="2400">
                  <a:solidFill>
                    <a:prstClr val="black"/>
                  </a:solidFill>
                </a:rPr>
                <a:t> = 8%</a:t>
              </a:r>
            </a:p>
          </p:txBody>
        </p:sp>
      </p:grpSp>
      <p:sp>
        <p:nvSpPr>
          <p:cNvPr id="9221" name="Text Box 12"/>
          <p:cNvSpPr txBox="1">
            <a:spLocks noChangeArrowheads="1"/>
          </p:cNvSpPr>
          <p:nvPr/>
        </p:nvSpPr>
        <p:spPr bwMode="auto">
          <a:xfrm>
            <a:off x="2228850" y="1600200"/>
            <a:ext cx="4684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ct val="50000"/>
              </a:spcBef>
              <a:spcAft>
                <a:spcPts val="0"/>
              </a:spcAft>
            </a:pPr>
            <a:r>
              <a:rPr lang="en-US" altLang="en-US" sz="2400">
                <a:solidFill>
                  <a:prstClr val="black"/>
                </a:solidFill>
              </a:rPr>
              <a:t>single-conformer PDB file</a:t>
            </a:r>
          </a:p>
        </p:txBody>
      </p:sp>
      <p:sp>
        <p:nvSpPr>
          <p:cNvPr id="9222" name="Text Box 13"/>
          <p:cNvSpPr txBox="1">
            <a:spLocks noChangeArrowheads="1"/>
          </p:cNvSpPr>
          <p:nvPr/>
        </p:nvSpPr>
        <p:spPr bwMode="auto">
          <a:xfrm>
            <a:off x="663575" y="4979988"/>
            <a:ext cx="1766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ct val="50000"/>
              </a:spcBef>
              <a:spcAft>
                <a:spcPts val="0"/>
              </a:spcAft>
            </a:pPr>
            <a:r>
              <a:rPr lang="en-US" altLang="en-US">
                <a:solidFill>
                  <a:prstClr val="black"/>
                </a:solidFill>
              </a:rPr>
              <a:t>1H87; conf “A”</a:t>
            </a:r>
          </a:p>
        </p:txBody>
      </p:sp>
      <p:sp>
        <p:nvSpPr>
          <p:cNvPr id="15" name="Rectangle 14"/>
          <p:cNvSpPr/>
          <p:nvPr/>
        </p:nvSpPr>
        <p:spPr>
          <a:xfrm>
            <a:off x="0" y="6211669"/>
            <a:ext cx="9144000" cy="646331"/>
          </a:xfrm>
          <a:prstGeom prst="rect">
            <a:avLst/>
          </a:prstGeom>
        </p:spPr>
        <p:txBody>
          <a:bodyPr wrap="square">
            <a:spAutoFit/>
          </a:bodyPr>
          <a:lstStyle/>
          <a:p>
            <a:pPr fontAlgn="auto">
              <a:spcBef>
                <a:spcPts val="0"/>
              </a:spcBef>
              <a:spcAft>
                <a:spcPts val="0"/>
              </a:spcAft>
            </a:pPr>
            <a:r>
              <a:rPr lang="en-US" dirty="0" smtClean="0">
                <a:solidFill>
                  <a:prstClr val="black"/>
                </a:solidFill>
                <a:latin typeface="Calibri"/>
              </a:rPr>
              <a:t>Holton, </a:t>
            </a:r>
            <a:r>
              <a:rPr lang="en-US" dirty="0" err="1" smtClean="0">
                <a:solidFill>
                  <a:prstClr val="black"/>
                </a:solidFill>
                <a:latin typeface="Calibri"/>
              </a:rPr>
              <a:t>Classen</a:t>
            </a:r>
            <a:r>
              <a:rPr lang="en-US" dirty="0" smtClean="0">
                <a:solidFill>
                  <a:prstClr val="black"/>
                </a:solidFill>
                <a:latin typeface="Calibri"/>
              </a:rPr>
              <a:t>, Frankel </a:t>
            </a:r>
            <a:r>
              <a:rPr lang="en-US" dirty="0">
                <a:solidFill>
                  <a:prstClr val="black"/>
                </a:solidFill>
                <a:latin typeface="Calibri"/>
              </a:rPr>
              <a:t>&amp; </a:t>
            </a:r>
            <a:r>
              <a:rPr lang="en-US" dirty="0" err="1" smtClean="0">
                <a:solidFill>
                  <a:prstClr val="black"/>
                </a:solidFill>
                <a:latin typeface="Calibri"/>
              </a:rPr>
              <a:t>Tainer</a:t>
            </a:r>
            <a:r>
              <a:rPr lang="en-US" dirty="0" smtClean="0">
                <a:solidFill>
                  <a:prstClr val="black"/>
                </a:solidFill>
                <a:latin typeface="Calibri"/>
              </a:rPr>
              <a:t> </a:t>
            </a:r>
            <a:r>
              <a:rPr lang="en-US" dirty="0">
                <a:solidFill>
                  <a:prstClr val="black"/>
                </a:solidFill>
                <a:latin typeface="Calibri"/>
              </a:rPr>
              <a:t>(2014)."The R-factor gap in macromolecular crystallography: an untapped potential for insights on accurate structures", </a:t>
            </a:r>
            <a:r>
              <a:rPr lang="en-US" i="1" dirty="0">
                <a:solidFill>
                  <a:prstClr val="black"/>
                </a:solidFill>
                <a:latin typeface="Calibri"/>
              </a:rPr>
              <a:t>FEBS J.</a:t>
            </a:r>
            <a:r>
              <a:rPr lang="en-US" dirty="0">
                <a:solidFill>
                  <a:prstClr val="black"/>
                </a:solidFill>
                <a:latin typeface="Calibri"/>
              </a:rPr>
              <a:t> </a:t>
            </a:r>
            <a:r>
              <a:rPr lang="en-US" b="1" dirty="0">
                <a:solidFill>
                  <a:prstClr val="black"/>
                </a:solidFill>
                <a:latin typeface="Calibri"/>
              </a:rPr>
              <a:t>281</a:t>
            </a:r>
            <a:r>
              <a:rPr lang="en-US" dirty="0">
                <a:solidFill>
                  <a:prstClr val="black"/>
                </a:solidFill>
                <a:latin typeface="Calibri"/>
              </a:rPr>
              <a:t>, 4046-4060. </a:t>
            </a:r>
          </a:p>
        </p:txBody>
      </p:sp>
    </p:spTree>
    <p:extLst>
      <p:ext uri="{BB962C8B-B14F-4D97-AF65-F5344CB8AC3E}">
        <p14:creationId xmlns:p14="http://schemas.microsoft.com/office/powerpoint/2010/main" val="4286746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125262"/>
                                        </p:tgtEl>
                                        <p:attrNameLst>
                                          <p:attrName>style.visibility</p:attrName>
                                        </p:attrNameLst>
                                      </p:cBhvr>
                                      <p:to>
                                        <p:strVal val="visible"/>
                                      </p:to>
                                    </p:set>
                                    <p:animEffect transition="in" filter="wipe(left)">
                                      <p:cBhvr>
                                        <p:cTn id="7" dur="500"/>
                                        <p:tgtEl>
                                          <p:spTgt spid="3125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408" t="13949" r="15259" b="3261"/>
          <a:stretch/>
        </p:blipFill>
        <p:spPr bwMode="auto">
          <a:xfrm>
            <a:off x="152400" y="914400"/>
            <a:ext cx="8763000" cy="5515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a:spLocks noGrp="1" noChangeArrowheads="1"/>
          </p:cNvSpPr>
          <p:nvPr>
            <p:ph type="title"/>
          </p:nvPr>
        </p:nvSpPr>
        <p:spPr>
          <a:xfrm>
            <a:off x="457200" y="58738"/>
            <a:ext cx="8229600" cy="1143000"/>
          </a:xfrm>
        </p:spPr>
        <p:txBody>
          <a:bodyPr/>
          <a:lstStyle/>
          <a:p>
            <a:r>
              <a:rPr lang="en-US" altLang="en-US" b="1" dirty="0"/>
              <a:t>The R-factor Gap</a:t>
            </a:r>
          </a:p>
        </p:txBody>
      </p:sp>
      <p:sp>
        <p:nvSpPr>
          <p:cNvPr id="6" name="Rectangle 5"/>
          <p:cNvSpPr/>
          <p:nvPr/>
        </p:nvSpPr>
        <p:spPr>
          <a:xfrm>
            <a:off x="0" y="6488668"/>
            <a:ext cx="9144000" cy="369332"/>
          </a:xfrm>
          <a:prstGeom prst="rect">
            <a:avLst/>
          </a:prstGeom>
        </p:spPr>
        <p:txBody>
          <a:bodyPr wrap="square">
            <a:spAutoFit/>
          </a:bodyPr>
          <a:lstStyle/>
          <a:p>
            <a:pPr fontAlgn="base">
              <a:spcBef>
                <a:spcPct val="0"/>
              </a:spcBef>
              <a:spcAft>
                <a:spcPct val="0"/>
              </a:spcAft>
            </a:pPr>
            <a:r>
              <a:rPr lang="en-US" dirty="0">
                <a:solidFill>
                  <a:prstClr val="black"/>
                </a:solidFill>
                <a:cs typeface="Arial" panose="020B0604020202020204" pitchFamily="34" charset="0"/>
              </a:rPr>
              <a:t>Holton </a:t>
            </a:r>
            <a:r>
              <a:rPr lang="en-US" i="1" dirty="0">
                <a:solidFill>
                  <a:prstClr val="black"/>
                </a:solidFill>
                <a:cs typeface="Arial" panose="020B0604020202020204" pitchFamily="34" charset="0"/>
              </a:rPr>
              <a:t>et al. </a:t>
            </a:r>
            <a:r>
              <a:rPr lang="en-US" dirty="0">
                <a:solidFill>
                  <a:prstClr val="black"/>
                </a:solidFill>
                <a:cs typeface="Arial" panose="020B0604020202020204" pitchFamily="34" charset="0"/>
              </a:rPr>
              <a:t>(2014)  "The R-factor gap", </a:t>
            </a:r>
            <a:r>
              <a:rPr lang="en-US" i="1" dirty="0">
                <a:solidFill>
                  <a:prstClr val="black"/>
                </a:solidFill>
                <a:cs typeface="Arial" panose="020B0604020202020204" pitchFamily="34" charset="0"/>
              </a:rPr>
              <a:t>FEBS J.</a:t>
            </a:r>
            <a:r>
              <a:rPr lang="en-US" dirty="0">
                <a:solidFill>
                  <a:prstClr val="black"/>
                </a:solidFill>
                <a:cs typeface="Arial" panose="020B0604020202020204" pitchFamily="34" charset="0"/>
              </a:rPr>
              <a:t> </a:t>
            </a:r>
            <a:r>
              <a:rPr lang="en-US" b="1" dirty="0">
                <a:solidFill>
                  <a:prstClr val="black"/>
                </a:solidFill>
                <a:cs typeface="Arial" panose="020B0604020202020204" pitchFamily="34" charset="0"/>
              </a:rPr>
              <a:t>281</a:t>
            </a:r>
            <a:r>
              <a:rPr lang="en-US" dirty="0">
                <a:solidFill>
                  <a:prstClr val="black"/>
                </a:solidFill>
                <a:cs typeface="Arial" panose="020B0604020202020204" pitchFamily="34" charset="0"/>
              </a:rPr>
              <a:t>, 4046-4060. </a:t>
            </a:r>
          </a:p>
        </p:txBody>
      </p:sp>
    </p:spTree>
    <p:extLst>
      <p:ext uri="{BB962C8B-B14F-4D97-AF65-F5344CB8AC3E}">
        <p14:creationId xmlns:p14="http://schemas.microsoft.com/office/powerpoint/2010/main" val="1010405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2F</a:t>
            </a:r>
            <a:r>
              <a:rPr lang="en-US" altLang="en-US" sz="3600" baseline="-25000" dirty="0" smtClean="0">
                <a:solidFill>
                  <a:schemeClr val="tx1"/>
                </a:solidFill>
              </a:rPr>
              <a:t>sim</a:t>
            </a:r>
            <a:r>
              <a:rPr lang="en-US" altLang="en-US" sz="3600" dirty="0" smtClean="0">
                <a:solidFill>
                  <a:schemeClr val="tx1"/>
                </a:solidFill>
              </a:rPr>
              <a:t>-F</a:t>
            </a:r>
            <a:r>
              <a:rPr lang="en-US" altLang="en-US" sz="3600" baseline="-25000" dirty="0" smtClean="0">
                <a:solidFill>
                  <a:schemeClr val="tx1"/>
                </a:solidFill>
              </a:rPr>
              <a:t>calc</a:t>
            </a:r>
            <a:r>
              <a:rPr lang="en-US" altLang="en-US" sz="3600" dirty="0" smtClean="0">
                <a:solidFill>
                  <a:schemeClr val="tx1"/>
                </a:solidFill>
              </a:rPr>
              <a:t> and </a:t>
            </a:r>
            <a:r>
              <a:rPr lang="en-US" altLang="en-US" sz="3600" dirty="0" err="1" smtClean="0">
                <a:solidFill>
                  <a:schemeClr val="tx1"/>
                </a:solidFill>
              </a:rPr>
              <a:t>F</a:t>
            </a:r>
            <a:r>
              <a:rPr lang="en-US" altLang="en-US" sz="3600" baseline="-25000" dirty="0" err="1" smtClean="0">
                <a:solidFill>
                  <a:schemeClr val="tx1"/>
                </a:solidFill>
              </a:rPr>
              <a:t>sim</a:t>
            </a:r>
            <a:r>
              <a:rPr lang="en-US" altLang="en-US" sz="3600" dirty="0" err="1" smtClean="0">
                <a:solidFill>
                  <a:schemeClr val="tx1"/>
                </a:solidFill>
              </a:rPr>
              <a:t>-F</a:t>
            </a:r>
            <a:r>
              <a:rPr lang="en-US" altLang="en-US" sz="3600" baseline="-25000" dirty="0" err="1" smtClean="0">
                <a:solidFill>
                  <a:schemeClr val="tx1"/>
                </a:solidFill>
              </a:rPr>
              <a:t>calc</a:t>
            </a:r>
            <a:r>
              <a:rPr lang="en-US" altLang="en-US" sz="3600" dirty="0" smtClean="0">
                <a:solidFill>
                  <a:schemeClr val="tx1"/>
                </a:solidFill>
              </a:rPr>
              <a:t> maps</a:t>
            </a:r>
          </a:p>
        </p:txBody>
      </p:sp>
      <p:pic>
        <p:nvPicPr>
          <p:cNvPr id="270339" name="Picture 1"/>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340" name="Text Box 5"/>
          <p:cNvSpPr txBox="1">
            <a:spLocks noChangeArrowheads="1"/>
          </p:cNvSpPr>
          <p:nvPr/>
        </p:nvSpPr>
        <p:spPr bwMode="auto">
          <a:xfrm>
            <a:off x="103188" y="4573588"/>
            <a:ext cx="1882775"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dirty="0">
                <a:solidFill>
                  <a:srgbClr val="000000"/>
                </a:solidFill>
              </a:rPr>
              <a:t>1.0 Å data</a:t>
            </a:r>
          </a:p>
          <a:p>
            <a:pPr algn="ctr" eaLnBrk="1" hangingPunct="1">
              <a:spcBef>
                <a:spcPct val="0"/>
              </a:spcBef>
              <a:buFontTx/>
              <a:buNone/>
            </a:pPr>
            <a:r>
              <a:rPr lang="en-US" altLang="en-US" sz="2400" dirty="0" err="1">
                <a:solidFill>
                  <a:srgbClr val="000000"/>
                </a:solidFill>
              </a:rPr>
              <a:t>R</a:t>
            </a:r>
            <a:r>
              <a:rPr lang="en-US" altLang="en-US" sz="2400" baseline="-25000" dirty="0" err="1">
                <a:solidFill>
                  <a:srgbClr val="000000"/>
                </a:solidFill>
              </a:rPr>
              <a:t>cryst</a:t>
            </a:r>
            <a:r>
              <a:rPr lang="en-US" altLang="en-US" sz="2400" dirty="0">
                <a:solidFill>
                  <a:srgbClr val="000000"/>
                </a:solidFill>
              </a:rPr>
              <a:t>= 0.137</a:t>
            </a:r>
          </a:p>
          <a:p>
            <a:pPr algn="ctr" eaLnBrk="1" hangingPunct="1">
              <a:spcBef>
                <a:spcPct val="0"/>
              </a:spcBef>
              <a:buFontTx/>
              <a:buNone/>
            </a:pPr>
            <a:r>
              <a:rPr lang="en-US" altLang="en-US" sz="2400" dirty="0" err="1">
                <a:solidFill>
                  <a:srgbClr val="000000"/>
                </a:solidFill>
              </a:rPr>
              <a:t>R</a:t>
            </a:r>
            <a:r>
              <a:rPr lang="en-US" altLang="en-US" sz="2400" baseline="-25000" dirty="0" err="1">
                <a:solidFill>
                  <a:srgbClr val="000000"/>
                </a:solidFill>
              </a:rPr>
              <a:t>free</a:t>
            </a:r>
            <a:r>
              <a:rPr lang="en-US" altLang="en-US" sz="2400" dirty="0">
                <a:solidFill>
                  <a:srgbClr val="000000"/>
                </a:solidFill>
              </a:rPr>
              <a:t> = 0.159</a:t>
            </a:r>
          </a:p>
        </p:txBody>
      </p:sp>
      <p:sp>
        <p:nvSpPr>
          <p:cNvPr id="270341" name="Text Box 4"/>
          <p:cNvSpPr txBox="1">
            <a:spLocks noChangeArrowheads="1"/>
          </p:cNvSpPr>
          <p:nvPr/>
        </p:nvSpPr>
        <p:spPr bwMode="auto">
          <a:xfrm>
            <a:off x="78255" y="5789613"/>
            <a:ext cx="2709395"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dirty="0">
                <a:solidFill>
                  <a:srgbClr val="4F4FC5"/>
                </a:solidFill>
              </a:rPr>
              <a:t>1 “sigma” 2F</a:t>
            </a:r>
            <a:r>
              <a:rPr lang="en-US" altLang="en-US" sz="2400" baseline="-25000" dirty="0">
                <a:solidFill>
                  <a:srgbClr val="4F4FC5"/>
                </a:solidFill>
              </a:rPr>
              <a:t>sim</a:t>
            </a:r>
            <a:r>
              <a:rPr lang="en-US" altLang="en-US" sz="2400" dirty="0">
                <a:solidFill>
                  <a:srgbClr val="4F4FC5"/>
                </a:solidFill>
              </a:rPr>
              <a:t>-F</a:t>
            </a:r>
            <a:r>
              <a:rPr lang="en-US" altLang="en-US" sz="2400" baseline="-25000" dirty="0">
                <a:solidFill>
                  <a:srgbClr val="4F4FC5"/>
                </a:solidFill>
              </a:rPr>
              <a:t>c</a:t>
            </a:r>
          </a:p>
          <a:p>
            <a:pPr algn="r" eaLnBrk="1" hangingPunct="1">
              <a:spcBef>
                <a:spcPct val="0"/>
              </a:spcBef>
              <a:buFontTx/>
              <a:buNone/>
            </a:pPr>
            <a:r>
              <a:rPr lang="en-US" altLang="en-US" sz="2400" dirty="0">
                <a:solidFill>
                  <a:srgbClr val="CC9900"/>
                </a:solidFill>
              </a:rPr>
              <a:t>2.5 “sigma” </a:t>
            </a:r>
            <a:r>
              <a:rPr lang="en-US" altLang="en-US" sz="2400" dirty="0" err="1">
                <a:solidFill>
                  <a:srgbClr val="CC9900"/>
                </a:solidFill>
              </a:rPr>
              <a:t>F</a:t>
            </a:r>
            <a:r>
              <a:rPr lang="en-US" altLang="en-US" sz="2400" baseline="-25000" dirty="0" err="1">
                <a:solidFill>
                  <a:srgbClr val="CC9900"/>
                </a:solidFill>
              </a:rPr>
              <a:t>sim</a:t>
            </a:r>
            <a:r>
              <a:rPr lang="en-US" altLang="en-US" sz="2400" dirty="0">
                <a:solidFill>
                  <a:srgbClr val="CC9900"/>
                </a:solidFill>
              </a:rPr>
              <a:t>-F</a:t>
            </a:r>
            <a:r>
              <a:rPr lang="en-US" altLang="en-US" sz="2400" baseline="-25000" dirty="0">
                <a:solidFill>
                  <a:srgbClr val="CC9900"/>
                </a:solidFill>
              </a:rPr>
              <a:t>c</a:t>
            </a:r>
            <a:endParaRPr lang="en-US" altLang="en-US" sz="2400" dirty="0">
              <a:solidFill>
                <a:srgbClr val="CC9900"/>
              </a:solidFill>
            </a:endParaRPr>
          </a:p>
        </p:txBody>
      </p:sp>
    </p:spTree>
    <p:extLst>
      <p:ext uri="{BB962C8B-B14F-4D97-AF65-F5344CB8AC3E}">
        <p14:creationId xmlns:p14="http://schemas.microsoft.com/office/powerpoint/2010/main" val="3579480369"/>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65829" y="2438400"/>
            <a:ext cx="4243469" cy="923330"/>
          </a:xfrm>
          <a:prstGeom prst="rect">
            <a:avLst/>
          </a:prstGeom>
          <a:noFill/>
        </p:spPr>
        <p:txBody>
          <a:bodyPr wrap="none" rtlCol="0">
            <a:spAutoFit/>
          </a:bodyPr>
          <a:lstStyle/>
          <a:p>
            <a:r>
              <a:rPr lang="en-US" sz="5400" dirty="0">
                <a:solidFill>
                  <a:prstClr val="black"/>
                </a:solidFill>
                <a:latin typeface="Arial" panose="020B0604020202020204" pitchFamily="34" charset="0"/>
                <a:cs typeface="Arial" panose="020B0604020202020204" pitchFamily="34" charset="0"/>
              </a:rPr>
              <a:t>R1 &lt; 2*</a:t>
            </a:r>
            <a:r>
              <a:rPr lang="en-US" sz="5400" dirty="0" err="1">
                <a:solidFill>
                  <a:prstClr val="black"/>
                </a:solidFill>
                <a:latin typeface="Arial" panose="020B0604020202020204" pitchFamily="34" charset="0"/>
                <a:cs typeface="Arial" panose="020B0604020202020204" pitchFamily="34" charset="0"/>
              </a:rPr>
              <a:t>R</a:t>
            </a:r>
            <a:r>
              <a:rPr lang="en-US" sz="5400" baseline="-25000" dirty="0" err="1">
                <a:solidFill>
                  <a:prstClr val="black"/>
                </a:solidFill>
                <a:latin typeface="Arial" panose="020B0604020202020204" pitchFamily="34" charset="0"/>
                <a:cs typeface="Arial" panose="020B0604020202020204" pitchFamily="34" charset="0"/>
              </a:rPr>
              <a:t>sigma</a:t>
            </a:r>
            <a:endParaRPr lang="en-US" sz="5400" baseline="-25000" dirty="0">
              <a:solidFill>
                <a:prstClr val="black"/>
              </a:solidFill>
              <a:latin typeface="Arial" panose="020B0604020202020204" pitchFamily="34" charset="0"/>
              <a:cs typeface="Arial" panose="020B0604020202020204" pitchFamily="34" charset="0"/>
            </a:endParaRPr>
          </a:p>
        </p:txBody>
      </p:sp>
      <p:sp>
        <p:nvSpPr>
          <p:cNvPr id="5" name="TextBox 4"/>
          <p:cNvSpPr txBox="1"/>
          <p:nvPr/>
        </p:nvSpPr>
        <p:spPr>
          <a:xfrm>
            <a:off x="943428" y="1712685"/>
            <a:ext cx="6862776" cy="461665"/>
          </a:xfrm>
          <a:prstGeom prst="rect">
            <a:avLst/>
          </a:prstGeom>
          <a:noFill/>
        </p:spPr>
        <p:txBody>
          <a:bodyPr wrap="none" rtlCol="0">
            <a:spAutoFit/>
          </a:bodyPr>
          <a:lstStyle/>
          <a:p>
            <a:r>
              <a:rPr lang="en-US" sz="2400" dirty="0">
                <a:solidFill>
                  <a:prstClr val="black"/>
                </a:solidFill>
                <a:latin typeface="Arial" panose="020B0604020202020204" pitchFamily="34" charset="0"/>
                <a:cs typeface="Arial" panose="020B0604020202020204" pitchFamily="34" charset="0"/>
              </a:rPr>
              <a:t>Publication criterion for chemical crystallography:</a:t>
            </a:r>
          </a:p>
        </p:txBody>
      </p:sp>
      <p:sp>
        <p:nvSpPr>
          <p:cNvPr id="6" name="TextBox 5"/>
          <p:cNvSpPr txBox="1"/>
          <p:nvPr/>
        </p:nvSpPr>
        <p:spPr>
          <a:xfrm>
            <a:off x="546627" y="3722914"/>
            <a:ext cx="7609776" cy="1446550"/>
          </a:xfrm>
          <a:prstGeom prst="rect">
            <a:avLst/>
          </a:prstGeom>
          <a:noFill/>
        </p:spPr>
        <p:txBody>
          <a:bodyPr wrap="none" rtlCol="0">
            <a:spAutoFit/>
          </a:bodyPr>
          <a:lstStyle/>
          <a:p>
            <a:r>
              <a:rPr lang="en-US" sz="4400" dirty="0">
                <a:solidFill>
                  <a:prstClr val="black"/>
                </a:solidFill>
                <a:latin typeface="Arial" panose="020B0604020202020204" pitchFamily="34" charset="0"/>
                <a:cs typeface="Arial" panose="020B0604020202020204" pitchFamily="34" charset="0"/>
              </a:rPr>
              <a:t>R1 		= </a:t>
            </a:r>
            <a:r>
              <a:rPr lang="en-US" sz="4400" dirty="0" err="1">
                <a:solidFill>
                  <a:prstClr val="black"/>
                </a:solidFill>
                <a:latin typeface="Arial" panose="020B0604020202020204" pitchFamily="34" charset="0"/>
                <a:cs typeface="Arial" panose="020B0604020202020204" pitchFamily="34" charset="0"/>
              </a:rPr>
              <a:t>F</a:t>
            </a:r>
            <a:r>
              <a:rPr lang="en-US" sz="4400" baseline="-25000" dirty="0" err="1">
                <a:solidFill>
                  <a:prstClr val="black"/>
                </a:solidFill>
                <a:latin typeface="Arial" panose="020B0604020202020204" pitchFamily="34" charset="0"/>
                <a:cs typeface="Arial" panose="020B0604020202020204" pitchFamily="34" charset="0"/>
              </a:rPr>
              <a:t>o</a:t>
            </a:r>
            <a:r>
              <a:rPr lang="en-US" sz="4400" dirty="0">
                <a:solidFill>
                  <a:prstClr val="black"/>
                </a:solidFill>
                <a:latin typeface="Arial" panose="020B0604020202020204" pitchFamily="34" charset="0"/>
                <a:cs typeface="Arial" panose="020B0604020202020204" pitchFamily="34" charset="0"/>
              </a:rPr>
              <a:t> vs F</a:t>
            </a:r>
            <a:r>
              <a:rPr lang="en-US" sz="4400" baseline="-25000" dirty="0">
                <a:solidFill>
                  <a:prstClr val="black"/>
                </a:solidFill>
                <a:latin typeface="Arial" panose="020B0604020202020204" pitchFamily="34" charset="0"/>
                <a:cs typeface="Arial" panose="020B0604020202020204" pitchFamily="34" charset="0"/>
              </a:rPr>
              <a:t>c</a:t>
            </a:r>
            <a:r>
              <a:rPr lang="en-US" sz="4400" dirty="0">
                <a:solidFill>
                  <a:prstClr val="black"/>
                </a:solidFill>
                <a:latin typeface="Arial" panose="020B0604020202020204" pitchFamily="34" charset="0"/>
                <a:cs typeface="Arial" panose="020B0604020202020204" pitchFamily="34" charset="0"/>
              </a:rPr>
              <a:t> for I/</a:t>
            </a:r>
            <a:r>
              <a:rPr lang="el-GR" sz="4400" dirty="0">
                <a:solidFill>
                  <a:prstClr val="black"/>
                </a:solidFill>
                <a:latin typeface="Arial" panose="020B0604020202020204" pitchFamily="34" charset="0"/>
                <a:cs typeface="Arial" panose="020B0604020202020204" pitchFamily="34" charset="0"/>
              </a:rPr>
              <a:t>σ</a:t>
            </a:r>
            <a:r>
              <a:rPr lang="en-US" sz="4400" dirty="0">
                <a:solidFill>
                  <a:prstClr val="black"/>
                </a:solidFill>
                <a:latin typeface="Arial" panose="020B0604020202020204" pitchFamily="34" charset="0"/>
                <a:cs typeface="Arial" panose="020B0604020202020204" pitchFamily="34" charset="0"/>
              </a:rPr>
              <a:t>(I) &gt; 3</a:t>
            </a:r>
          </a:p>
          <a:p>
            <a:r>
              <a:rPr lang="en-US" sz="4400" dirty="0" err="1">
                <a:solidFill>
                  <a:prstClr val="black"/>
                </a:solidFill>
                <a:latin typeface="Arial" panose="020B0604020202020204" pitchFamily="34" charset="0"/>
                <a:cs typeface="Arial" panose="020B0604020202020204" pitchFamily="34" charset="0"/>
              </a:rPr>
              <a:t>R</a:t>
            </a:r>
            <a:r>
              <a:rPr lang="en-US" sz="4400" baseline="-25000" dirty="0" err="1">
                <a:solidFill>
                  <a:prstClr val="black"/>
                </a:solidFill>
                <a:latin typeface="Arial" panose="020B0604020202020204" pitchFamily="34" charset="0"/>
                <a:cs typeface="Arial" panose="020B0604020202020204" pitchFamily="34" charset="0"/>
              </a:rPr>
              <a:t>sigma</a:t>
            </a:r>
            <a:r>
              <a:rPr lang="en-US" sz="4400" dirty="0">
                <a:solidFill>
                  <a:prstClr val="black"/>
                </a:solidFill>
                <a:latin typeface="Arial" panose="020B0604020202020204" pitchFamily="34" charset="0"/>
                <a:cs typeface="Arial" panose="020B0604020202020204" pitchFamily="34" charset="0"/>
              </a:rPr>
              <a:t> 	= &lt;</a:t>
            </a:r>
            <a:r>
              <a:rPr lang="el-GR" sz="4400" dirty="0">
                <a:solidFill>
                  <a:prstClr val="black"/>
                </a:solidFill>
                <a:latin typeface="Arial" panose="020B0604020202020204" pitchFamily="34" charset="0"/>
                <a:cs typeface="Arial" panose="020B0604020202020204" pitchFamily="34" charset="0"/>
              </a:rPr>
              <a:t>σ</a:t>
            </a:r>
            <a:r>
              <a:rPr lang="en-US" sz="4400" dirty="0">
                <a:solidFill>
                  <a:prstClr val="black"/>
                </a:solidFill>
                <a:latin typeface="Arial" panose="020B0604020202020204" pitchFamily="34" charset="0"/>
                <a:cs typeface="Arial" panose="020B0604020202020204" pitchFamily="34" charset="0"/>
              </a:rPr>
              <a:t>(I)&gt;/&lt;I&gt;</a:t>
            </a:r>
          </a:p>
        </p:txBody>
      </p:sp>
      <p:sp>
        <p:nvSpPr>
          <p:cNvPr id="7" name="TextBox 6"/>
          <p:cNvSpPr txBox="1"/>
          <p:nvPr/>
        </p:nvSpPr>
        <p:spPr>
          <a:xfrm>
            <a:off x="638628" y="5558972"/>
            <a:ext cx="7295587" cy="523220"/>
          </a:xfrm>
          <a:prstGeom prst="rect">
            <a:avLst/>
          </a:prstGeom>
          <a:noFill/>
        </p:spPr>
        <p:txBody>
          <a:bodyPr wrap="none" rtlCol="0">
            <a:spAutoFit/>
          </a:bodyPr>
          <a:lstStyle/>
          <a:p>
            <a:r>
              <a:rPr lang="en-US" sz="2800" dirty="0">
                <a:solidFill>
                  <a:srgbClr val="FF0000"/>
                </a:solidFill>
                <a:latin typeface="Arial" panose="020B0604020202020204" pitchFamily="34" charset="0"/>
                <a:cs typeface="Arial" panose="020B0604020202020204" pitchFamily="34" charset="0"/>
              </a:rPr>
              <a:t>There are </a:t>
            </a:r>
            <a:r>
              <a:rPr lang="en-US" sz="2800" b="1" dirty="0">
                <a:solidFill>
                  <a:srgbClr val="FF0000"/>
                </a:solidFill>
                <a:latin typeface="Arial" panose="020B0604020202020204" pitchFamily="34" charset="0"/>
                <a:cs typeface="Arial" panose="020B0604020202020204" pitchFamily="34" charset="0"/>
              </a:rPr>
              <a:t>no</a:t>
            </a:r>
            <a:r>
              <a:rPr lang="en-US" sz="2800" dirty="0">
                <a:solidFill>
                  <a:srgbClr val="FF0000"/>
                </a:solidFill>
                <a:latin typeface="Arial" panose="020B0604020202020204" pitchFamily="34" charset="0"/>
                <a:cs typeface="Arial" panose="020B0604020202020204" pitchFamily="34" charset="0"/>
              </a:rPr>
              <a:t> PDB entries that pass this test!</a:t>
            </a:r>
          </a:p>
        </p:txBody>
      </p:sp>
      <p:sp>
        <p:nvSpPr>
          <p:cNvPr id="8" name="Rectangle 7"/>
          <p:cNvSpPr/>
          <p:nvPr/>
        </p:nvSpPr>
        <p:spPr>
          <a:xfrm>
            <a:off x="0" y="6488668"/>
            <a:ext cx="9144000" cy="369332"/>
          </a:xfrm>
          <a:prstGeom prst="rect">
            <a:avLst/>
          </a:prstGeom>
        </p:spPr>
        <p:txBody>
          <a:bodyPr wrap="square">
            <a:spAutoFit/>
          </a:bodyPr>
          <a:lstStyle/>
          <a:p>
            <a:r>
              <a:rPr lang="en-US" dirty="0">
                <a:solidFill>
                  <a:prstClr val="black"/>
                </a:solidFill>
                <a:latin typeface="Arial" panose="020B0604020202020204" pitchFamily="34" charset="0"/>
                <a:cs typeface="Arial" panose="020B0604020202020204" pitchFamily="34" charset="0"/>
              </a:rPr>
              <a:t>Holton </a:t>
            </a:r>
            <a:r>
              <a:rPr lang="en-US" i="1" dirty="0">
                <a:solidFill>
                  <a:prstClr val="black"/>
                </a:solidFill>
                <a:latin typeface="Arial" panose="020B0604020202020204" pitchFamily="34" charset="0"/>
                <a:cs typeface="Arial" panose="020B0604020202020204" pitchFamily="34" charset="0"/>
              </a:rPr>
              <a:t>et al. </a:t>
            </a:r>
            <a:r>
              <a:rPr lang="en-US" dirty="0">
                <a:solidFill>
                  <a:prstClr val="black"/>
                </a:solidFill>
                <a:latin typeface="Arial" panose="020B0604020202020204" pitchFamily="34" charset="0"/>
                <a:cs typeface="Arial" panose="020B0604020202020204" pitchFamily="34" charset="0"/>
              </a:rPr>
              <a:t>(2014)  "The R-factor gap", </a:t>
            </a:r>
            <a:r>
              <a:rPr lang="en-US" i="1" dirty="0">
                <a:solidFill>
                  <a:prstClr val="black"/>
                </a:solidFill>
                <a:latin typeface="Arial" panose="020B0604020202020204" pitchFamily="34" charset="0"/>
                <a:cs typeface="Arial" panose="020B0604020202020204" pitchFamily="34" charset="0"/>
              </a:rPr>
              <a:t>FEBS J.</a:t>
            </a:r>
            <a:r>
              <a:rPr lang="en-US" dirty="0">
                <a:solidFill>
                  <a:prstClr val="black"/>
                </a:solidFill>
                <a:latin typeface="Arial" panose="020B0604020202020204" pitchFamily="34" charset="0"/>
                <a:cs typeface="Arial" panose="020B0604020202020204" pitchFamily="34" charset="0"/>
              </a:rPr>
              <a:t> </a:t>
            </a:r>
            <a:r>
              <a:rPr lang="en-US" b="1" dirty="0">
                <a:solidFill>
                  <a:prstClr val="black"/>
                </a:solidFill>
                <a:latin typeface="Arial" panose="020B0604020202020204" pitchFamily="34" charset="0"/>
                <a:cs typeface="Arial" panose="020B0604020202020204" pitchFamily="34" charset="0"/>
              </a:rPr>
              <a:t>281</a:t>
            </a:r>
            <a:r>
              <a:rPr lang="en-US" dirty="0">
                <a:solidFill>
                  <a:prstClr val="black"/>
                </a:solidFill>
                <a:latin typeface="Arial" panose="020B0604020202020204" pitchFamily="34" charset="0"/>
                <a:cs typeface="Arial" panose="020B0604020202020204" pitchFamily="34" charset="0"/>
              </a:rPr>
              <a:t>, 4046-4060. </a:t>
            </a:r>
          </a:p>
        </p:txBody>
      </p:sp>
      <p:sp>
        <p:nvSpPr>
          <p:cNvPr id="10" name="Title 1"/>
          <p:cNvSpPr>
            <a:spLocks noGrp="1"/>
          </p:cNvSpPr>
          <p:nvPr>
            <p:ph type="title"/>
          </p:nvPr>
        </p:nvSpPr>
        <p:spPr>
          <a:xfrm>
            <a:off x="0" y="-1"/>
            <a:ext cx="9144000" cy="1493949"/>
          </a:xfrm>
        </p:spPr>
        <p:txBody>
          <a:bodyPr/>
          <a:lstStyle/>
          <a:p>
            <a:r>
              <a:rPr lang="en-US" sz="4000" b="1" dirty="0" smtClean="0">
                <a:latin typeface="Arial" panose="020B0604020202020204" pitchFamily="34" charset="0"/>
                <a:cs typeface="Arial" panose="020B0604020202020204" pitchFamily="34" charset="0"/>
              </a:rPr>
              <a:t>“R-factor Gap” for macromolecules</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9761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9394" name="Rectangle 2"/>
          <p:cNvSpPr>
            <a:spLocks noGrp="1" noChangeArrowheads="1"/>
          </p:cNvSpPr>
          <p:nvPr>
            <p:ph type="title"/>
          </p:nvPr>
        </p:nvSpPr>
        <p:spPr/>
        <p:txBody>
          <a:bodyPr/>
          <a:lstStyle/>
          <a:p>
            <a:r>
              <a:rPr lang="en-US" altLang="en-US" sz="6000"/>
              <a:t>Is this good enough?</a:t>
            </a:r>
          </a:p>
        </p:txBody>
      </p:sp>
      <p:sp>
        <p:nvSpPr>
          <p:cNvPr id="3259395" name="Rectangle 3"/>
          <p:cNvSpPr>
            <a:spLocks noGrp="1" noChangeArrowheads="1"/>
          </p:cNvSpPr>
          <p:nvPr>
            <p:ph type="body" idx="1"/>
          </p:nvPr>
        </p:nvSpPr>
        <p:spPr/>
        <p:txBody>
          <a:bodyPr/>
          <a:lstStyle/>
          <a:p>
            <a:pPr algn="ctr">
              <a:buFontTx/>
              <a:buNone/>
            </a:pPr>
            <a:endParaRPr lang="en-US" altLang="en-US" sz="2400">
              <a:cs typeface="Arial" pitchFamily="34" charset="0"/>
            </a:endParaRPr>
          </a:p>
          <a:p>
            <a:pPr algn="ctr">
              <a:buFontTx/>
              <a:buNone/>
            </a:pPr>
            <a:r>
              <a:rPr lang="en-US" altLang="en-US" sz="5400">
                <a:cs typeface="Arial" pitchFamily="34" charset="0"/>
              </a:rPr>
              <a:t>d</a:t>
            </a:r>
            <a:r>
              <a:rPr lang="en-US" altLang="en-US" sz="5400" baseline="-25000">
                <a:cs typeface="Arial" pitchFamily="34" charset="0"/>
              </a:rPr>
              <a:t>max</a:t>
            </a:r>
            <a:r>
              <a:rPr lang="en-US" altLang="en-US" sz="5400">
                <a:cs typeface="Arial" pitchFamily="34" charset="0"/>
              </a:rPr>
              <a:t> = 4.5 Å</a:t>
            </a:r>
          </a:p>
          <a:p>
            <a:pPr algn="ctr">
              <a:buFontTx/>
              <a:buNone/>
            </a:pPr>
            <a:r>
              <a:rPr lang="en-US" altLang="en-US" sz="5400">
                <a:cs typeface="Arial" pitchFamily="34" charset="0"/>
              </a:rPr>
              <a:t> </a:t>
            </a:r>
          </a:p>
          <a:p>
            <a:pPr algn="ctr">
              <a:buFontTx/>
              <a:buNone/>
            </a:pPr>
            <a:r>
              <a:rPr lang="en-US" altLang="en-US" sz="5400">
                <a:cs typeface="Arial" pitchFamily="34" charset="0"/>
              </a:rPr>
              <a:t>R</a:t>
            </a:r>
            <a:r>
              <a:rPr lang="en-US" altLang="en-US" sz="5400" baseline="-25000">
                <a:cs typeface="Arial" pitchFamily="34" charset="0"/>
              </a:rPr>
              <a:t>cryst</a:t>
            </a:r>
            <a:r>
              <a:rPr lang="en-US" altLang="en-US" sz="5400">
                <a:cs typeface="Arial" pitchFamily="34" charset="0"/>
              </a:rPr>
              <a:t> = 27%</a:t>
            </a:r>
          </a:p>
          <a:p>
            <a:pPr algn="ctr">
              <a:buFontTx/>
              <a:buNone/>
            </a:pPr>
            <a:r>
              <a:rPr lang="en-US" altLang="en-US" sz="5400">
                <a:cs typeface="Arial" pitchFamily="34" charset="0"/>
              </a:rPr>
              <a:t>R</a:t>
            </a:r>
            <a:r>
              <a:rPr lang="en-US" altLang="en-US" sz="5400" baseline="-25000">
                <a:cs typeface="Arial" pitchFamily="34" charset="0"/>
              </a:rPr>
              <a:t>free</a:t>
            </a:r>
            <a:r>
              <a:rPr lang="en-US" altLang="en-US" sz="5400">
                <a:cs typeface="Arial" pitchFamily="34" charset="0"/>
              </a:rPr>
              <a:t> = 38%</a:t>
            </a:r>
            <a:endParaRPr lang="en-US" altLang="en-US" sz="5400" baseline="-25000">
              <a:cs typeface="Arial" pitchFamily="34" charset="0"/>
            </a:endParaRPr>
          </a:p>
          <a:p>
            <a:pPr algn="ctr">
              <a:buFontTx/>
              <a:buNone/>
            </a:pPr>
            <a:endParaRPr lang="el-GR" altLang="en-US" sz="5400">
              <a:cs typeface="Arial" pitchFamily="34" charset="0"/>
            </a:endParaRPr>
          </a:p>
        </p:txBody>
      </p:sp>
    </p:spTree>
    <p:extLst>
      <p:ext uri="{BB962C8B-B14F-4D97-AF65-F5344CB8AC3E}">
        <p14:creationId xmlns:p14="http://schemas.microsoft.com/office/powerpoint/2010/main" val="1395567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5939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259395">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2593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0418" name="Rectangle 2"/>
          <p:cNvSpPr>
            <a:spLocks noGrp="1" noChangeArrowheads="1"/>
          </p:cNvSpPr>
          <p:nvPr>
            <p:ph type="title"/>
          </p:nvPr>
        </p:nvSpPr>
        <p:spPr/>
        <p:txBody>
          <a:bodyPr/>
          <a:lstStyle/>
          <a:p>
            <a:r>
              <a:rPr lang="en-US" altLang="en-US" sz="6000"/>
              <a:t>Is this good enough?</a:t>
            </a:r>
          </a:p>
        </p:txBody>
      </p:sp>
      <p:pic>
        <p:nvPicPr>
          <p:cNvPr id="3260422" name="Picture 6"/>
          <p:cNvPicPr>
            <a:picLocks noChangeAspect="1" noChangeArrowheads="1"/>
          </p:cNvPicPr>
          <p:nvPr/>
        </p:nvPicPr>
        <p:blipFill>
          <a:blip r:embed="rId2">
            <a:extLst>
              <a:ext uri="{28A0092B-C50C-407E-A947-70E740481C1C}">
                <a14:useLocalDpi xmlns:a14="http://schemas.microsoft.com/office/drawing/2010/main" val="0"/>
              </a:ext>
            </a:extLst>
          </a:blip>
          <a:srcRect l="10307" t="25771" r="9317" b="52332"/>
          <a:stretch>
            <a:fillRect/>
          </a:stretch>
        </p:blipFill>
        <p:spPr bwMode="auto">
          <a:xfrm>
            <a:off x="323850" y="1970088"/>
            <a:ext cx="8628063" cy="1535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60423" name="Text Box 7"/>
          <p:cNvSpPr txBox="1">
            <a:spLocks noChangeArrowheads="1"/>
          </p:cNvSpPr>
          <p:nvPr/>
        </p:nvSpPr>
        <p:spPr bwMode="auto">
          <a:xfrm>
            <a:off x="0" y="1571625"/>
            <a:ext cx="502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latin typeface="Arial"/>
              </a:rPr>
              <a:t>3a8n  4.5 </a:t>
            </a:r>
            <a:r>
              <a:rPr lang="en-US" altLang="en-US">
                <a:solidFill>
                  <a:srgbClr val="000000"/>
                </a:solidFill>
                <a:latin typeface="Arial"/>
                <a:cs typeface="Arial" pitchFamily="34" charset="0"/>
              </a:rPr>
              <a:t>Å</a:t>
            </a:r>
            <a:r>
              <a:rPr lang="en-US" altLang="en-US">
                <a:solidFill>
                  <a:srgbClr val="000000"/>
                </a:solidFill>
                <a:latin typeface="Arial"/>
              </a:rPr>
              <a:t>  R</a:t>
            </a:r>
            <a:r>
              <a:rPr lang="en-US" altLang="en-US" baseline="-25000">
                <a:solidFill>
                  <a:srgbClr val="000000"/>
                </a:solidFill>
                <a:latin typeface="Arial"/>
              </a:rPr>
              <a:t>merge</a:t>
            </a:r>
            <a:r>
              <a:rPr lang="en-US" altLang="en-US">
                <a:solidFill>
                  <a:srgbClr val="000000"/>
                </a:solidFill>
                <a:latin typeface="Arial"/>
              </a:rPr>
              <a:t> = 0.15  </a:t>
            </a:r>
            <a:r>
              <a:rPr lang="pt-BR" altLang="en-US">
                <a:solidFill>
                  <a:srgbClr val="000000"/>
                </a:solidFill>
                <a:latin typeface="Arial"/>
              </a:rPr>
              <a:t>R/R</a:t>
            </a:r>
            <a:r>
              <a:rPr lang="pt-BR" altLang="en-US" baseline="-25000">
                <a:solidFill>
                  <a:srgbClr val="000000"/>
                </a:solidFill>
                <a:latin typeface="Arial"/>
              </a:rPr>
              <a:t>free</a:t>
            </a:r>
            <a:r>
              <a:rPr lang="pt-BR" altLang="en-US">
                <a:solidFill>
                  <a:srgbClr val="000000"/>
                </a:solidFill>
                <a:latin typeface="Arial"/>
              </a:rPr>
              <a:t> =</a:t>
            </a:r>
            <a:r>
              <a:rPr lang="en-US" altLang="en-US">
                <a:solidFill>
                  <a:srgbClr val="000000"/>
                </a:solidFill>
                <a:latin typeface="Arial"/>
              </a:rPr>
              <a:t> 0.306/0.396</a:t>
            </a:r>
          </a:p>
        </p:txBody>
      </p:sp>
      <p:grpSp>
        <p:nvGrpSpPr>
          <p:cNvPr id="3260428" name="Group 12"/>
          <p:cNvGrpSpPr>
            <a:grpSpLocks/>
          </p:cNvGrpSpPr>
          <p:nvPr/>
        </p:nvGrpSpPr>
        <p:grpSpPr bwMode="auto">
          <a:xfrm>
            <a:off x="0" y="5170488"/>
            <a:ext cx="9144000" cy="1487487"/>
            <a:chOff x="0" y="3159"/>
            <a:chExt cx="5760" cy="937"/>
          </a:xfrm>
        </p:grpSpPr>
        <p:sp>
          <p:nvSpPr>
            <p:cNvPr id="3260425" name="Rectangle 9"/>
            <p:cNvSpPr>
              <a:spLocks noChangeArrowheads="1"/>
            </p:cNvSpPr>
            <p:nvPr/>
          </p:nvSpPr>
          <p:spPr bwMode="auto">
            <a:xfrm>
              <a:off x="0" y="3159"/>
              <a:ext cx="30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en-US">
                  <a:solidFill>
                    <a:srgbClr val="000000"/>
                  </a:solidFill>
                  <a:latin typeface="Arial"/>
                </a:rPr>
                <a:t>1grz 5</a:t>
              </a:r>
              <a:r>
                <a:rPr lang="en-US" altLang="en-US">
                  <a:solidFill>
                    <a:srgbClr val="000000"/>
                  </a:solidFill>
                  <a:latin typeface="Arial"/>
                </a:rPr>
                <a:t> </a:t>
              </a:r>
              <a:r>
                <a:rPr lang="en-US" altLang="en-US">
                  <a:solidFill>
                    <a:srgbClr val="000000"/>
                  </a:solidFill>
                  <a:latin typeface="Arial"/>
                  <a:cs typeface="Arial" pitchFamily="34" charset="0"/>
                </a:rPr>
                <a:t>Å   R</a:t>
              </a:r>
              <a:r>
                <a:rPr lang="en-US" altLang="en-US" baseline="-25000">
                  <a:solidFill>
                    <a:srgbClr val="000000"/>
                  </a:solidFill>
                  <a:latin typeface="Arial"/>
                  <a:cs typeface="Arial" pitchFamily="34" charset="0"/>
                </a:rPr>
                <a:t>merge</a:t>
              </a:r>
              <a:r>
                <a:rPr lang="en-US" altLang="en-US">
                  <a:solidFill>
                    <a:srgbClr val="000000"/>
                  </a:solidFill>
                  <a:latin typeface="Arial"/>
                </a:rPr>
                <a:t> = 0.052 </a:t>
              </a:r>
              <a:r>
                <a:rPr lang="pl-PL" altLang="en-US">
                  <a:solidFill>
                    <a:srgbClr val="000000"/>
                  </a:solidFill>
                  <a:latin typeface="Arial"/>
                </a:rPr>
                <a:t> </a:t>
              </a:r>
              <a:r>
                <a:rPr lang="pt-BR" altLang="en-US">
                  <a:solidFill>
                    <a:srgbClr val="000000"/>
                  </a:solidFill>
                  <a:latin typeface="Arial"/>
                </a:rPr>
                <a:t>R/R</a:t>
              </a:r>
              <a:r>
                <a:rPr lang="pt-BR" altLang="en-US" baseline="-25000">
                  <a:solidFill>
                    <a:srgbClr val="000000"/>
                  </a:solidFill>
                  <a:latin typeface="Arial"/>
                </a:rPr>
                <a:t>free</a:t>
              </a:r>
              <a:r>
                <a:rPr lang="pt-BR" altLang="en-US">
                  <a:solidFill>
                    <a:srgbClr val="000000"/>
                  </a:solidFill>
                  <a:latin typeface="Arial"/>
                </a:rPr>
                <a:t> = </a:t>
              </a:r>
              <a:r>
                <a:rPr lang="pl-PL" altLang="en-US">
                  <a:solidFill>
                    <a:srgbClr val="000000"/>
                  </a:solidFill>
                  <a:latin typeface="Arial"/>
                </a:rPr>
                <a:t>0.369</a:t>
              </a:r>
              <a:r>
                <a:rPr lang="en-US" altLang="en-US">
                  <a:solidFill>
                    <a:srgbClr val="000000"/>
                  </a:solidFill>
                  <a:latin typeface="Arial"/>
                </a:rPr>
                <a:t>/</a:t>
              </a:r>
              <a:r>
                <a:rPr lang="pl-PL" altLang="en-US">
                  <a:solidFill>
                    <a:srgbClr val="000000"/>
                  </a:solidFill>
                  <a:latin typeface="Arial"/>
                </a:rPr>
                <a:t>0.428</a:t>
              </a:r>
              <a:endParaRPr lang="en-US" altLang="en-US">
                <a:solidFill>
                  <a:srgbClr val="000000"/>
                </a:solidFill>
                <a:latin typeface="Arial"/>
              </a:endParaRPr>
            </a:p>
          </p:txBody>
        </p:sp>
        <p:pic>
          <p:nvPicPr>
            <p:cNvPr id="3260426" name="Picture 10"/>
            <p:cNvPicPr>
              <a:picLocks noChangeAspect="1" noChangeArrowheads="1"/>
            </p:cNvPicPr>
            <p:nvPr/>
          </p:nvPicPr>
          <p:blipFill>
            <a:blip r:embed="rId3">
              <a:extLst>
                <a:ext uri="{28A0092B-C50C-407E-A947-70E740481C1C}">
                  <a14:useLocalDpi xmlns:a14="http://schemas.microsoft.com/office/drawing/2010/main" val="0"/>
                </a:ext>
              </a:extLst>
            </a:blip>
            <a:srcRect l="8398" t="23346" r="22620" b="60576"/>
            <a:stretch>
              <a:fillRect/>
            </a:stretch>
          </p:blipFill>
          <p:spPr bwMode="auto">
            <a:xfrm>
              <a:off x="1530" y="3386"/>
              <a:ext cx="4230" cy="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260430" name="Group 14"/>
          <p:cNvGrpSpPr>
            <a:grpSpLocks/>
          </p:cNvGrpSpPr>
          <p:nvPr/>
        </p:nvGrpSpPr>
        <p:grpSpPr bwMode="auto">
          <a:xfrm>
            <a:off x="0" y="3668713"/>
            <a:ext cx="8693150" cy="1370012"/>
            <a:chOff x="0" y="1977"/>
            <a:chExt cx="5476" cy="863"/>
          </a:xfrm>
        </p:grpSpPr>
        <p:sp>
          <p:nvSpPr>
            <p:cNvPr id="3260431" name="Rectangle 15"/>
            <p:cNvSpPr>
              <a:spLocks noChangeArrowheads="1"/>
            </p:cNvSpPr>
            <p:nvPr/>
          </p:nvSpPr>
          <p:spPr bwMode="auto">
            <a:xfrm>
              <a:off x="0" y="1977"/>
              <a:ext cx="31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altLang="en-US">
                  <a:solidFill>
                    <a:srgbClr val="000000"/>
                  </a:solidFill>
                  <a:latin typeface="Arial"/>
                </a:rPr>
                <a:t>1qzv 4.44 </a:t>
              </a:r>
              <a:r>
                <a:rPr lang="pt-BR" altLang="en-US">
                  <a:solidFill>
                    <a:srgbClr val="000000"/>
                  </a:solidFill>
                  <a:latin typeface="Arial"/>
                  <a:cs typeface="Arial" pitchFamily="34" charset="0"/>
                </a:rPr>
                <a:t>Å  </a:t>
              </a:r>
              <a:r>
                <a:rPr lang="en-US" altLang="en-US">
                  <a:solidFill>
                    <a:srgbClr val="000000"/>
                  </a:solidFill>
                  <a:latin typeface="Arial"/>
                  <a:cs typeface="Arial" pitchFamily="34" charset="0"/>
                </a:rPr>
                <a:t>R</a:t>
              </a:r>
              <a:r>
                <a:rPr lang="en-US" altLang="en-US" baseline="-25000">
                  <a:solidFill>
                    <a:srgbClr val="000000"/>
                  </a:solidFill>
                  <a:latin typeface="Arial"/>
                  <a:cs typeface="Arial" pitchFamily="34" charset="0"/>
                </a:rPr>
                <a:t>merge</a:t>
              </a:r>
              <a:r>
                <a:rPr lang="en-US" altLang="en-US">
                  <a:solidFill>
                    <a:srgbClr val="000000"/>
                  </a:solidFill>
                  <a:latin typeface="Arial"/>
                </a:rPr>
                <a:t> = </a:t>
              </a:r>
              <a:r>
                <a:rPr lang="pt-BR" altLang="en-US">
                  <a:solidFill>
                    <a:srgbClr val="000000"/>
                  </a:solidFill>
                  <a:latin typeface="Arial"/>
                </a:rPr>
                <a:t>0.099</a:t>
              </a:r>
              <a:r>
                <a:rPr lang="pt-BR" altLang="en-US">
                  <a:solidFill>
                    <a:srgbClr val="000000"/>
                  </a:solidFill>
                  <a:latin typeface="Arial"/>
                  <a:cs typeface="Arial" pitchFamily="34" charset="0"/>
                </a:rPr>
                <a:t> </a:t>
              </a:r>
              <a:r>
                <a:rPr lang="pt-BR" altLang="en-US">
                  <a:solidFill>
                    <a:srgbClr val="000000"/>
                  </a:solidFill>
                  <a:latin typeface="Arial"/>
                </a:rPr>
                <a:t> R/R</a:t>
              </a:r>
              <a:r>
                <a:rPr lang="pt-BR" altLang="en-US" baseline="-25000">
                  <a:solidFill>
                    <a:srgbClr val="000000"/>
                  </a:solidFill>
                  <a:latin typeface="Arial"/>
                </a:rPr>
                <a:t>free</a:t>
              </a:r>
              <a:r>
                <a:rPr lang="pt-BR" altLang="en-US">
                  <a:solidFill>
                    <a:srgbClr val="000000"/>
                  </a:solidFill>
                  <a:latin typeface="Arial"/>
                </a:rPr>
                <a:t> = 0.41/0.42</a:t>
              </a:r>
            </a:p>
          </p:txBody>
        </p:sp>
        <p:grpSp>
          <p:nvGrpSpPr>
            <p:cNvPr id="3260432" name="Group 16"/>
            <p:cNvGrpSpPr>
              <a:grpSpLocks/>
            </p:cNvGrpSpPr>
            <p:nvPr/>
          </p:nvGrpSpPr>
          <p:grpSpPr bwMode="auto">
            <a:xfrm>
              <a:off x="715" y="2225"/>
              <a:ext cx="4761" cy="615"/>
              <a:chOff x="715" y="2104"/>
              <a:chExt cx="4761" cy="615"/>
            </a:xfrm>
          </p:grpSpPr>
          <p:pic>
            <p:nvPicPr>
              <p:cNvPr id="3260433" name="Picture 17"/>
              <p:cNvPicPr>
                <a:picLocks noChangeAspect="1" noChangeArrowheads="1"/>
              </p:cNvPicPr>
              <p:nvPr/>
            </p:nvPicPr>
            <p:blipFill>
              <a:blip r:embed="rId4">
                <a:extLst>
                  <a:ext uri="{28A0092B-C50C-407E-A947-70E740481C1C}">
                    <a14:useLocalDpi xmlns:a14="http://schemas.microsoft.com/office/drawing/2010/main" val="0"/>
                  </a:ext>
                </a:extLst>
              </a:blip>
              <a:srcRect l="10617" t="33289" r="11742" b="52876"/>
              <a:stretch>
                <a:fillRect/>
              </a:stretch>
            </p:blipFill>
            <p:spPr bwMode="auto">
              <a:xfrm>
                <a:off x="715" y="2104"/>
                <a:ext cx="4761" cy="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60434" name="Picture 18"/>
              <p:cNvPicPr>
                <a:picLocks noChangeAspect="1" noChangeArrowheads="1"/>
              </p:cNvPicPr>
              <p:nvPr/>
            </p:nvPicPr>
            <p:blipFill>
              <a:blip r:embed="rId5">
                <a:extLst>
                  <a:ext uri="{28A0092B-C50C-407E-A947-70E740481C1C}">
                    <a14:useLocalDpi xmlns:a14="http://schemas.microsoft.com/office/drawing/2010/main" val="0"/>
                  </a:ext>
                </a:extLst>
              </a:blip>
              <a:srcRect l="40787" t="40671" r="11366" b="54913"/>
              <a:stretch>
                <a:fillRect/>
              </a:stretch>
            </p:blipFill>
            <p:spPr bwMode="auto">
              <a:xfrm>
                <a:off x="2520" y="2524"/>
                <a:ext cx="2934"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2742958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604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26042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26043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2604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042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1442" name="Rectangle 2"/>
          <p:cNvSpPr>
            <a:spLocks noGrp="1" noChangeArrowheads="1"/>
          </p:cNvSpPr>
          <p:nvPr>
            <p:ph type="title"/>
          </p:nvPr>
        </p:nvSpPr>
        <p:spPr/>
        <p:txBody>
          <a:bodyPr/>
          <a:lstStyle/>
          <a:p>
            <a:r>
              <a:rPr lang="en-US" altLang="en-US" sz="6000"/>
              <a:t>Is this good enough?</a:t>
            </a:r>
          </a:p>
        </p:txBody>
      </p:sp>
      <p:grpSp>
        <p:nvGrpSpPr>
          <p:cNvPr id="3261463" name="Group 23"/>
          <p:cNvGrpSpPr>
            <a:grpSpLocks/>
          </p:cNvGrpSpPr>
          <p:nvPr/>
        </p:nvGrpSpPr>
        <p:grpSpPr bwMode="auto">
          <a:xfrm>
            <a:off x="0" y="1393825"/>
            <a:ext cx="8686800" cy="1511300"/>
            <a:chOff x="0" y="878"/>
            <a:chExt cx="5472" cy="952"/>
          </a:xfrm>
        </p:grpSpPr>
        <p:sp>
          <p:nvSpPr>
            <p:cNvPr id="3261449" name="Rectangle 9"/>
            <p:cNvSpPr>
              <a:spLocks noChangeArrowheads="1"/>
            </p:cNvSpPr>
            <p:nvPr/>
          </p:nvSpPr>
          <p:spPr bwMode="auto">
            <a:xfrm>
              <a:off x="0" y="878"/>
              <a:ext cx="32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a-DK" altLang="en-US">
                  <a:solidFill>
                    <a:srgbClr val="000000"/>
                  </a:solidFill>
                  <a:latin typeface="Arial"/>
                </a:rPr>
                <a:t>1hvu 4.75 </a:t>
              </a:r>
              <a:r>
                <a:rPr lang="da-DK" altLang="en-US">
                  <a:solidFill>
                    <a:srgbClr val="000000"/>
                  </a:solidFill>
                  <a:latin typeface="Arial"/>
                  <a:cs typeface="Arial" pitchFamily="34" charset="0"/>
                </a:rPr>
                <a:t>Å  </a:t>
              </a:r>
              <a:r>
                <a:rPr lang="en-US" altLang="en-US">
                  <a:solidFill>
                    <a:srgbClr val="000000"/>
                  </a:solidFill>
                  <a:latin typeface="Arial"/>
                  <a:cs typeface="Arial" pitchFamily="34" charset="0"/>
                </a:rPr>
                <a:t>R</a:t>
              </a:r>
              <a:r>
                <a:rPr lang="en-US" altLang="en-US" baseline="-25000">
                  <a:solidFill>
                    <a:srgbClr val="000000"/>
                  </a:solidFill>
                  <a:latin typeface="Arial"/>
                  <a:cs typeface="Arial" pitchFamily="34" charset="0"/>
                </a:rPr>
                <a:t>merge</a:t>
              </a:r>
              <a:r>
                <a:rPr lang="en-US" altLang="en-US">
                  <a:solidFill>
                    <a:srgbClr val="000000"/>
                  </a:solidFill>
                  <a:latin typeface="Arial"/>
                </a:rPr>
                <a:t> = </a:t>
              </a:r>
              <a:r>
                <a:rPr lang="da-DK" altLang="en-US">
                  <a:solidFill>
                    <a:srgbClr val="000000"/>
                  </a:solidFill>
                  <a:latin typeface="Arial"/>
                </a:rPr>
                <a:t>0.064</a:t>
              </a:r>
              <a:r>
                <a:rPr lang="da-DK" altLang="en-US">
                  <a:solidFill>
                    <a:srgbClr val="000000"/>
                  </a:solidFill>
                  <a:latin typeface="Arial"/>
                  <a:cs typeface="Arial" pitchFamily="34" charset="0"/>
                </a:rPr>
                <a:t>  </a:t>
              </a:r>
              <a:r>
                <a:rPr lang="pt-BR" altLang="en-US">
                  <a:solidFill>
                    <a:srgbClr val="000000"/>
                  </a:solidFill>
                  <a:latin typeface="Arial"/>
                </a:rPr>
                <a:t>R/R</a:t>
              </a:r>
              <a:r>
                <a:rPr lang="pt-BR" altLang="en-US" baseline="-25000">
                  <a:solidFill>
                    <a:srgbClr val="000000"/>
                  </a:solidFill>
                  <a:latin typeface="Arial"/>
                </a:rPr>
                <a:t>free</a:t>
              </a:r>
              <a:r>
                <a:rPr lang="pt-BR" altLang="en-US">
                  <a:solidFill>
                    <a:srgbClr val="000000"/>
                  </a:solidFill>
                  <a:latin typeface="Arial"/>
                </a:rPr>
                <a:t> = </a:t>
              </a:r>
              <a:r>
                <a:rPr lang="da-DK" altLang="en-US">
                  <a:solidFill>
                    <a:srgbClr val="000000"/>
                  </a:solidFill>
                  <a:latin typeface="Arial"/>
                </a:rPr>
                <a:t>0.34/0.413</a:t>
              </a:r>
            </a:p>
          </p:txBody>
        </p:sp>
        <p:grpSp>
          <p:nvGrpSpPr>
            <p:cNvPr id="3261452" name="Group 12"/>
            <p:cNvGrpSpPr>
              <a:grpSpLocks/>
            </p:cNvGrpSpPr>
            <p:nvPr/>
          </p:nvGrpSpPr>
          <p:grpSpPr bwMode="auto">
            <a:xfrm>
              <a:off x="1098" y="1082"/>
              <a:ext cx="4374" cy="748"/>
              <a:chOff x="378" y="1127"/>
              <a:chExt cx="4374" cy="748"/>
            </a:xfrm>
          </p:grpSpPr>
          <p:pic>
            <p:nvPicPr>
              <p:cNvPr id="3261450" name="Picture 10"/>
              <p:cNvPicPr>
                <a:picLocks noChangeAspect="1" noChangeArrowheads="1"/>
              </p:cNvPicPr>
              <p:nvPr/>
            </p:nvPicPr>
            <p:blipFill>
              <a:blip r:embed="rId2">
                <a:extLst>
                  <a:ext uri="{28A0092B-C50C-407E-A947-70E740481C1C}">
                    <a14:useLocalDpi xmlns:a14="http://schemas.microsoft.com/office/drawing/2010/main" val="0"/>
                  </a:ext>
                </a:extLst>
              </a:blip>
              <a:srcRect l="12999" t="26947" r="31277" b="56454"/>
              <a:stretch>
                <a:fillRect/>
              </a:stretch>
            </p:blipFill>
            <p:spPr bwMode="auto">
              <a:xfrm>
                <a:off x="378" y="1142"/>
                <a:ext cx="3768" cy="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61451" name="Picture 11"/>
              <p:cNvPicPr>
                <a:picLocks noChangeAspect="1" noChangeArrowheads="1"/>
              </p:cNvPicPr>
              <p:nvPr/>
            </p:nvPicPr>
            <p:blipFill>
              <a:blip r:embed="rId2">
                <a:extLst>
                  <a:ext uri="{28A0092B-C50C-407E-A947-70E740481C1C}">
                    <a14:useLocalDpi xmlns:a14="http://schemas.microsoft.com/office/drawing/2010/main" val="0"/>
                  </a:ext>
                </a:extLst>
              </a:blip>
              <a:srcRect l="12895" t="54756" r="54362" b="37749"/>
              <a:stretch>
                <a:fillRect/>
              </a:stretch>
            </p:blipFill>
            <p:spPr bwMode="auto">
              <a:xfrm>
                <a:off x="2538" y="1127"/>
                <a:ext cx="2214" cy="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3261464" name="Group 24"/>
          <p:cNvGrpSpPr>
            <a:grpSpLocks/>
          </p:cNvGrpSpPr>
          <p:nvPr/>
        </p:nvGrpSpPr>
        <p:grpSpPr bwMode="auto">
          <a:xfrm>
            <a:off x="0" y="4872038"/>
            <a:ext cx="8758238" cy="1606550"/>
            <a:chOff x="0" y="3069"/>
            <a:chExt cx="5517" cy="1012"/>
          </a:xfrm>
        </p:grpSpPr>
        <p:sp>
          <p:nvSpPr>
            <p:cNvPr id="3261455" name="Rectangle 15"/>
            <p:cNvSpPr>
              <a:spLocks noChangeArrowheads="1"/>
            </p:cNvSpPr>
            <p:nvPr/>
          </p:nvSpPr>
          <p:spPr bwMode="auto">
            <a:xfrm>
              <a:off x="0" y="3069"/>
              <a:ext cx="32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altLang="en-US">
                  <a:solidFill>
                    <a:srgbClr val="000000"/>
                  </a:solidFill>
                  <a:latin typeface="Arial"/>
                </a:rPr>
                <a:t>2r6e 5.02 </a:t>
              </a:r>
              <a:r>
                <a:rPr lang="pt-BR" altLang="en-US">
                  <a:solidFill>
                    <a:srgbClr val="000000"/>
                  </a:solidFill>
                  <a:latin typeface="Arial"/>
                  <a:cs typeface="Arial" pitchFamily="34" charset="0"/>
                </a:rPr>
                <a:t>Å  </a:t>
              </a:r>
              <a:r>
                <a:rPr lang="en-US" altLang="en-US">
                  <a:solidFill>
                    <a:srgbClr val="000000"/>
                  </a:solidFill>
                  <a:latin typeface="Arial"/>
                  <a:cs typeface="Arial" pitchFamily="34" charset="0"/>
                </a:rPr>
                <a:t>R</a:t>
              </a:r>
              <a:r>
                <a:rPr lang="en-US" altLang="en-US" baseline="-25000">
                  <a:solidFill>
                    <a:srgbClr val="000000"/>
                  </a:solidFill>
                  <a:latin typeface="Arial"/>
                  <a:cs typeface="Arial" pitchFamily="34" charset="0"/>
                </a:rPr>
                <a:t>merge</a:t>
              </a:r>
              <a:r>
                <a:rPr lang="en-US" altLang="en-US">
                  <a:solidFill>
                    <a:srgbClr val="000000"/>
                  </a:solidFill>
                  <a:latin typeface="Arial"/>
                </a:rPr>
                <a:t> = </a:t>
              </a:r>
              <a:r>
                <a:rPr lang="pt-BR" altLang="en-US">
                  <a:solidFill>
                    <a:srgbClr val="000000"/>
                  </a:solidFill>
                  <a:latin typeface="Arial"/>
                </a:rPr>
                <a:t>0.058   R/R</a:t>
              </a:r>
              <a:r>
                <a:rPr lang="pt-BR" altLang="en-US" baseline="-25000">
                  <a:solidFill>
                    <a:srgbClr val="000000"/>
                  </a:solidFill>
                  <a:latin typeface="Arial"/>
                </a:rPr>
                <a:t>free</a:t>
              </a:r>
              <a:r>
                <a:rPr lang="pt-BR" altLang="en-US">
                  <a:solidFill>
                    <a:srgbClr val="000000"/>
                  </a:solidFill>
                  <a:latin typeface="Arial"/>
                </a:rPr>
                <a:t> = 0.394/0.397</a:t>
              </a:r>
            </a:p>
          </p:txBody>
        </p:sp>
        <p:pic>
          <p:nvPicPr>
            <p:cNvPr id="3261456" name="Picture 16"/>
            <p:cNvPicPr>
              <a:picLocks noChangeAspect="1" noChangeArrowheads="1"/>
            </p:cNvPicPr>
            <p:nvPr/>
          </p:nvPicPr>
          <p:blipFill>
            <a:blip r:embed="rId3">
              <a:extLst>
                <a:ext uri="{28A0092B-C50C-407E-A947-70E740481C1C}">
                  <a14:useLocalDpi xmlns:a14="http://schemas.microsoft.com/office/drawing/2010/main" val="0"/>
                </a:ext>
              </a:extLst>
            </a:blip>
            <a:srcRect l="8755" t="24208" r="27122" b="59035"/>
            <a:stretch>
              <a:fillRect/>
            </a:stretch>
          </p:blipFill>
          <p:spPr bwMode="auto">
            <a:xfrm>
              <a:off x="1181" y="3341"/>
              <a:ext cx="4336" cy="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261459" name="Group 19"/>
          <p:cNvGrpSpPr>
            <a:grpSpLocks/>
          </p:cNvGrpSpPr>
          <p:nvPr/>
        </p:nvGrpSpPr>
        <p:grpSpPr bwMode="auto">
          <a:xfrm>
            <a:off x="0" y="3025775"/>
            <a:ext cx="9144000" cy="1689100"/>
            <a:chOff x="0" y="928"/>
            <a:chExt cx="5760" cy="1064"/>
          </a:xfrm>
        </p:grpSpPr>
        <p:pic>
          <p:nvPicPr>
            <p:cNvPr id="3261460" name="Picture 20"/>
            <p:cNvPicPr>
              <a:picLocks noChangeAspect="1" noChangeArrowheads="1"/>
            </p:cNvPicPr>
            <p:nvPr/>
          </p:nvPicPr>
          <p:blipFill>
            <a:blip r:embed="rId4">
              <a:extLst>
                <a:ext uri="{28A0092B-C50C-407E-A947-70E740481C1C}">
                  <a14:useLocalDpi xmlns:a14="http://schemas.microsoft.com/office/drawing/2010/main" val="0"/>
                </a:ext>
              </a:extLst>
            </a:blip>
            <a:srcRect l="12344" t="25612" r="10764" b="54710"/>
            <a:stretch>
              <a:fillRect/>
            </a:stretch>
          </p:blipFill>
          <p:spPr bwMode="auto">
            <a:xfrm>
              <a:off x="1045" y="1123"/>
              <a:ext cx="4715" cy="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61461" name="Text Box 21"/>
            <p:cNvSpPr txBox="1">
              <a:spLocks noChangeArrowheads="1"/>
            </p:cNvSpPr>
            <p:nvPr/>
          </p:nvSpPr>
          <p:spPr bwMode="auto">
            <a:xfrm>
              <a:off x="0" y="928"/>
              <a:ext cx="32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latin typeface="Arial"/>
                </a:rPr>
                <a:t>1n8e  4.5 </a:t>
              </a:r>
              <a:r>
                <a:rPr lang="en-US" altLang="en-US">
                  <a:solidFill>
                    <a:srgbClr val="000000"/>
                  </a:solidFill>
                  <a:latin typeface="Arial"/>
                  <a:cs typeface="Arial" pitchFamily="34" charset="0"/>
                </a:rPr>
                <a:t>Å </a:t>
              </a:r>
              <a:r>
                <a:rPr lang="en-US" altLang="en-US">
                  <a:solidFill>
                    <a:srgbClr val="000000"/>
                  </a:solidFill>
                  <a:latin typeface="Arial"/>
                </a:rPr>
                <a:t>R</a:t>
              </a:r>
              <a:r>
                <a:rPr lang="en-US" altLang="en-US" baseline="-25000">
                  <a:solidFill>
                    <a:srgbClr val="000000"/>
                  </a:solidFill>
                  <a:latin typeface="Arial"/>
                </a:rPr>
                <a:t>merge</a:t>
              </a:r>
              <a:r>
                <a:rPr lang="en-US" altLang="en-US">
                  <a:solidFill>
                    <a:srgbClr val="000000"/>
                  </a:solidFill>
                  <a:latin typeface="Arial"/>
                </a:rPr>
                <a:t> = 0.138  </a:t>
              </a:r>
              <a:r>
                <a:rPr lang="pt-BR" altLang="en-US">
                  <a:solidFill>
                    <a:srgbClr val="000000"/>
                  </a:solidFill>
                  <a:latin typeface="Arial"/>
                </a:rPr>
                <a:t>R/R</a:t>
              </a:r>
              <a:r>
                <a:rPr lang="pt-BR" altLang="en-US" baseline="-25000">
                  <a:solidFill>
                    <a:srgbClr val="000000"/>
                  </a:solidFill>
                  <a:latin typeface="Arial"/>
                </a:rPr>
                <a:t>free</a:t>
              </a:r>
              <a:r>
                <a:rPr lang="pt-BR" altLang="en-US">
                  <a:solidFill>
                    <a:srgbClr val="000000"/>
                  </a:solidFill>
                  <a:latin typeface="Arial"/>
                </a:rPr>
                <a:t> = </a:t>
              </a:r>
              <a:r>
                <a:rPr lang="en-US" altLang="en-US">
                  <a:solidFill>
                    <a:srgbClr val="000000"/>
                  </a:solidFill>
                  <a:latin typeface="Arial"/>
                </a:rPr>
                <a:t>0.415/0.416</a:t>
              </a:r>
            </a:p>
          </p:txBody>
        </p:sp>
      </p:grpSp>
    </p:spTree>
    <p:extLst>
      <p:ext uri="{BB962C8B-B14F-4D97-AF65-F5344CB8AC3E}">
        <p14:creationId xmlns:p14="http://schemas.microsoft.com/office/powerpoint/2010/main" val="1369930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614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26145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261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1666" name="Rectangle 2"/>
          <p:cNvSpPr>
            <a:spLocks noGrp="1" noChangeArrowheads="1"/>
          </p:cNvSpPr>
          <p:nvPr>
            <p:ph type="title"/>
          </p:nvPr>
        </p:nvSpPr>
        <p:spPr>
          <a:xfrm>
            <a:off x="457200" y="58738"/>
            <a:ext cx="8229600" cy="1143000"/>
          </a:xfrm>
        </p:spPr>
        <p:txBody>
          <a:bodyPr/>
          <a:lstStyle/>
          <a:p>
            <a:r>
              <a:rPr lang="en-US" altLang="en-US" b="1"/>
              <a:t>The R-factor Gap</a:t>
            </a:r>
          </a:p>
        </p:txBody>
      </p:sp>
      <p:pic>
        <p:nvPicPr>
          <p:cNvPr id="28016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3967163"/>
            <a:ext cx="238125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01668" name="Picture 4" descr="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3450" y="3900488"/>
            <a:ext cx="2395538" cy="2387600"/>
          </a:xfrm>
          <a:prstGeom prst="rect">
            <a:avLst/>
          </a:prstGeom>
          <a:noFill/>
          <a:extLst>
            <a:ext uri="{909E8E84-426E-40DD-AFC4-6F175D3DCCD1}">
              <a14:hiddenFill xmlns:a14="http://schemas.microsoft.com/office/drawing/2010/main">
                <a:solidFill>
                  <a:srgbClr val="FFFFFF"/>
                </a:solidFill>
              </a14:hiddenFill>
            </a:ext>
          </a:extLst>
        </p:spPr>
      </p:pic>
      <p:grpSp>
        <p:nvGrpSpPr>
          <p:cNvPr id="2801669" name="Group 5"/>
          <p:cNvGrpSpPr>
            <a:grpSpLocks/>
          </p:cNvGrpSpPr>
          <p:nvPr/>
        </p:nvGrpSpPr>
        <p:grpSpPr bwMode="auto">
          <a:xfrm>
            <a:off x="1887538" y="4878388"/>
            <a:ext cx="1562100" cy="366712"/>
            <a:chOff x="1649" y="3255"/>
            <a:chExt cx="984" cy="231"/>
          </a:xfrm>
        </p:grpSpPr>
        <p:sp>
          <p:nvSpPr>
            <p:cNvPr id="2801670" name="Line 6"/>
            <p:cNvSpPr>
              <a:spLocks noChangeShapeType="1"/>
            </p:cNvSpPr>
            <p:nvPr/>
          </p:nvSpPr>
          <p:spPr bwMode="auto">
            <a:xfrm>
              <a:off x="1649" y="3371"/>
              <a:ext cx="984"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2801671" name="Text Box 7"/>
            <p:cNvSpPr txBox="1">
              <a:spLocks noChangeArrowheads="1"/>
            </p:cNvSpPr>
            <p:nvPr/>
          </p:nvSpPr>
          <p:spPr bwMode="auto">
            <a:xfrm>
              <a:off x="1690" y="3255"/>
              <a:ext cx="7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mtClean="0">
                  <a:solidFill>
                    <a:srgbClr val="FFFFFF"/>
                  </a:solidFill>
                </a:rPr>
                <a:t>MLFSOM</a:t>
              </a:r>
            </a:p>
          </p:txBody>
        </p:sp>
      </p:grpSp>
      <p:grpSp>
        <p:nvGrpSpPr>
          <p:cNvPr id="2801672" name="Group 8"/>
          <p:cNvGrpSpPr>
            <a:grpSpLocks/>
          </p:cNvGrpSpPr>
          <p:nvPr/>
        </p:nvGrpSpPr>
        <p:grpSpPr bwMode="auto">
          <a:xfrm>
            <a:off x="5868988" y="4878388"/>
            <a:ext cx="1419225" cy="366712"/>
            <a:chOff x="2414" y="3258"/>
            <a:chExt cx="1347" cy="231"/>
          </a:xfrm>
        </p:grpSpPr>
        <p:sp>
          <p:nvSpPr>
            <p:cNvPr id="2801673" name="Line 9"/>
            <p:cNvSpPr>
              <a:spLocks noChangeShapeType="1"/>
            </p:cNvSpPr>
            <p:nvPr/>
          </p:nvSpPr>
          <p:spPr bwMode="auto">
            <a:xfrm>
              <a:off x="2414" y="3371"/>
              <a:ext cx="1347"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2801674" name="Text Box 10"/>
            <p:cNvSpPr txBox="1">
              <a:spLocks noChangeArrowheads="1"/>
            </p:cNvSpPr>
            <p:nvPr/>
          </p:nvSpPr>
          <p:spPr bwMode="auto">
            <a:xfrm>
              <a:off x="2611" y="3258"/>
              <a:ext cx="6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mtClean="0">
                  <a:solidFill>
                    <a:srgbClr val="FFFFFF"/>
                  </a:solidFill>
                  <a:latin typeface="Comic Sans MS" pitchFamily="66" charset="0"/>
                </a:rPr>
                <a:t>Elves</a:t>
              </a:r>
            </a:p>
          </p:txBody>
        </p:sp>
      </p:grpSp>
      <p:sp>
        <p:nvSpPr>
          <p:cNvPr id="2801675" name="Text Box 11"/>
          <p:cNvSpPr txBox="1">
            <a:spLocks noChangeArrowheads="1"/>
          </p:cNvSpPr>
          <p:nvPr/>
        </p:nvSpPr>
        <p:spPr bwMode="auto">
          <a:xfrm>
            <a:off x="7340600" y="4294188"/>
            <a:ext cx="1803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smtClean="0">
                <a:solidFill>
                  <a:srgbClr val="000000"/>
                </a:solidFill>
              </a:rPr>
              <a:t>R</a:t>
            </a:r>
            <a:r>
              <a:rPr lang="en-US" altLang="en-US" sz="2400" baseline="-25000" smtClean="0">
                <a:solidFill>
                  <a:srgbClr val="000000"/>
                </a:solidFill>
              </a:rPr>
              <a:t>merge</a:t>
            </a:r>
            <a:r>
              <a:rPr lang="en-US" altLang="en-US" sz="2400" smtClean="0">
                <a:solidFill>
                  <a:srgbClr val="000000"/>
                </a:solidFill>
              </a:rPr>
              <a:t> = 6%</a:t>
            </a:r>
          </a:p>
          <a:p>
            <a:pPr>
              <a:spcBef>
                <a:spcPct val="50000"/>
              </a:spcBef>
            </a:pPr>
            <a:r>
              <a:rPr lang="en-US" altLang="en-US" sz="2400" smtClean="0">
                <a:solidFill>
                  <a:srgbClr val="000000"/>
                </a:solidFill>
              </a:rPr>
              <a:t>R</a:t>
            </a:r>
            <a:r>
              <a:rPr lang="en-US" altLang="en-US" sz="2400" baseline="-25000" smtClean="0">
                <a:solidFill>
                  <a:srgbClr val="000000"/>
                </a:solidFill>
              </a:rPr>
              <a:t>cryst</a:t>
            </a:r>
            <a:r>
              <a:rPr lang="en-US" altLang="en-US" sz="2400" smtClean="0">
                <a:solidFill>
                  <a:srgbClr val="000000"/>
                </a:solidFill>
              </a:rPr>
              <a:t> = 7%</a:t>
            </a:r>
          </a:p>
          <a:p>
            <a:pPr>
              <a:spcBef>
                <a:spcPct val="50000"/>
              </a:spcBef>
            </a:pPr>
            <a:r>
              <a:rPr lang="en-US" altLang="en-US" sz="2400" smtClean="0">
                <a:solidFill>
                  <a:srgbClr val="000000"/>
                </a:solidFill>
              </a:rPr>
              <a:t>R</a:t>
            </a:r>
            <a:r>
              <a:rPr lang="en-US" altLang="en-US" sz="2400" baseline="-25000" smtClean="0">
                <a:solidFill>
                  <a:srgbClr val="000000"/>
                </a:solidFill>
              </a:rPr>
              <a:t>free</a:t>
            </a:r>
            <a:r>
              <a:rPr lang="en-US" altLang="en-US" sz="2400" smtClean="0">
                <a:solidFill>
                  <a:srgbClr val="000000"/>
                </a:solidFill>
              </a:rPr>
              <a:t> = 8%</a:t>
            </a:r>
          </a:p>
        </p:txBody>
      </p:sp>
      <p:sp>
        <p:nvSpPr>
          <p:cNvPr id="2801676" name="Text Box 12"/>
          <p:cNvSpPr txBox="1">
            <a:spLocks noChangeArrowheads="1"/>
          </p:cNvSpPr>
          <p:nvPr/>
        </p:nvSpPr>
        <p:spPr bwMode="auto">
          <a:xfrm>
            <a:off x="-279400" y="6029325"/>
            <a:ext cx="3476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mtClean="0">
                <a:solidFill>
                  <a:srgbClr val="000000"/>
                </a:solidFill>
              </a:rPr>
              <a:t>single-conformer PDB file</a:t>
            </a:r>
          </a:p>
        </p:txBody>
      </p:sp>
      <p:pic>
        <p:nvPicPr>
          <p:cNvPr id="2801678" name="Picture 14" descr="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6150" y="1189038"/>
            <a:ext cx="2395538" cy="2387600"/>
          </a:xfrm>
          <a:prstGeom prst="rect">
            <a:avLst/>
          </a:prstGeom>
          <a:noFill/>
          <a:extLst>
            <a:ext uri="{909E8E84-426E-40DD-AFC4-6F175D3DCCD1}">
              <a14:hiddenFill xmlns:a14="http://schemas.microsoft.com/office/drawing/2010/main">
                <a:solidFill>
                  <a:srgbClr val="FFFFFF"/>
                </a:solidFill>
              </a14:hiddenFill>
            </a:ext>
          </a:extLst>
        </p:spPr>
      </p:pic>
      <p:grpSp>
        <p:nvGrpSpPr>
          <p:cNvPr id="2801679" name="Group 15"/>
          <p:cNvGrpSpPr>
            <a:grpSpLocks/>
          </p:cNvGrpSpPr>
          <p:nvPr/>
        </p:nvGrpSpPr>
        <p:grpSpPr bwMode="auto">
          <a:xfrm>
            <a:off x="5881688" y="2166938"/>
            <a:ext cx="1419225" cy="366712"/>
            <a:chOff x="2414" y="3258"/>
            <a:chExt cx="1347" cy="231"/>
          </a:xfrm>
        </p:grpSpPr>
        <p:sp>
          <p:nvSpPr>
            <p:cNvPr id="2801680" name="Line 16"/>
            <p:cNvSpPr>
              <a:spLocks noChangeShapeType="1"/>
            </p:cNvSpPr>
            <p:nvPr/>
          </p:nvSpPr>
          <p:spPr bwMode="auto">
            <a:xfrm>
              <a:off x="2414" y="3371"/>
              <a:ext cx="1347"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2801681" name="Text Box 17"/>
            <p:cNvSpPr txBox="1">
              <a:spLocks noChangeArrowheads="1"/>
            </p:cNvSpPr>
            <p:nvPr/>
          </p:nvSpPr>
          <p:spPr bwMode="auto">
            <a:xfrm>
              <a:off x="2611" y="3258"/>
              <a:ext cx="6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mtClean="0">
                  <a:solidFill>
                    <a:srgbClr val="FFFFFF"/>
                  </a:solidFill>
                  <a:latin typeface="Comic Sans MS" pitchFamily="66" charset="0"/>
                </a:rPr>
                <a:t>Elves</a:t>
              </a:r>
            </a:p>
          </p:txBody>
        </p:sp>
      </p:grpSp>
      <p:sp>
        <p:nvSpPr>
          <p:cNvPr id="2801682" name="Text Box 18"/>
          <p:cNvSpPr txBox="1">
            <a:spLocks noChangeArrowheads="1"/>
          </p:cNvSpPr>
          <p:nvPr/>
        </p:nvSpPr>
        <p:spPr bwMode="auto">
          <a:xfrm>
            <a:off x="7353300" y="1582738"/>
            <a:ext cx="1803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smtClean="0">
                <a:solidFill>
                  <a:srgbClr val="000000"/>
                </a:solidFill>
              </a:rPr>
              <a:t>R</a:t>
            </a:r>
            <a:r>
              <a:rPr lang="en-US" altLang="en-US" sz="2400" baseline="-25000" smtClean="0">
                <a:solidFill>
                  <a:srgbClr val="000000"/>
                </a:solidFill>
              </a:rPr>
              <a:t>merge</a:t>
            </a:r>
            <a:r>
              <a:rPr lang="en-US" altLang="en-US" sz="2400" smtClean="0">
                <a:solidFill>
                  <a:srgbClr val="000000"/>
                </a:solidFill>
              </a:rPr>
              <a:t> = 6%</a:t>
            </a:r>
          </a:p>
          <a:p>
            <a:pPr>
              <a:spcBef>
                <a:spcPct val="50000"/>
              </a:spcBef>
            </a:pPr>
            <a:r>
              <a:rPr lang="en-US" altLang="en-US" sz="2400" smtClean="0">
                <a:solidFill>
                  <a:srgbClr val="000000"/>
                </a:solidFill>
              </a:rPr>
              <a:t>R</a:t>
            </a:r>
            <a:r>
              <a:rPr lang="en-US" altLang="en-US" sz="2400" baseline="-25000" smtClean="0">
                <a:solidFill>
                  <a:srgbClr val="000000"/>
                </a:solidFill>
              </a:rPr>
              <a:t>cryst</a:t>
            </a:r>
            <a:r>
              <a:rPr lang="en-US" altLang="en-US" sz="2400" smtClean="0">
                <a:solidFill>
                  <a:srgbClr val="000000"/>
                </a:solidFill>
              </a:rPr>
              <a:t> = 17%</a:t>
            </a:r>
          </a:p>
          <a:p>
            <a:pPr>
              <a:spcBef>
                <a:spcPct val="50000"/>
              </a:spcBef>
            </a:pPr>
            <a:r>
              <a:rPr lang="en-US" altLang="en-US" sz="2400" smtClean="0">
                <a:solidFill>
                  <a:srgbClr val="000000"/>
                </a:solidFill>
              </a:rPr>
              <a:t>R</a:t>
            </a:r>
            <a:r>
              <a:rPr lang="en-US" altLang="en-US" sz="2400" baseline="-25000" smtClean="0">
                <a:solidFill>
                  <a:srgbClr val="000000"/>
                </a:solidFill>
              </a:rPr>
              <a:t>free</a:t>
            </a:r>
            <a:r>
              <a:rPr lang="en-US" altLang="en-US" sz="2400" smtClean="0">
                <a:solidFill>
                  <a:srgbClr val="000000"/>
                </a:solidFill>
              </a:rPr>
              <a:t> = 20%</a:t>
            </a:r>
          </a:p>
        </p:txBody>
      </p:sp>
      <p:sp>
        <p:nvSpPr>
          <p:cNvPr id="2801683" name="Text Box 19"/>
          <p:cNvSpPr txBox="1">
            <a:spLocks noChangeArrowheads="1"/>
          </p:cNvSpPr>
          <p:nvPr/>
        </p:nvSpPr>
        <p:spPr bwMode="auto">
          <a:xfrm>
            <a:off x="2181225" y="1801813"/>
            <a:ext cx="101758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b="1" smtClean="0">
                <a:solidFill>
                  <a:srgbClr val="000000"/>
                </a:solidFill>
              </a:rPr>
              <a:t>real</a:t>
            </a:r>
          </a:p>
          <a:p>
            <a:pPr algn="ctr"/>
            <a:r>
              <a:rPr lang="en-US" altLang="en-US" sz="3200" b="1" smtClean="0">
                <a:solidFill>
                  <a:srgbClr val="000000"/>
                </a:solidFill>
              </a:rPr>
              <a:t>data</a:t>
            </a:r>
          </a:p>
        </p:txBody>
      </p:sp>
    </p:spTree>
    <p:extLst>
      <p:ext uri="{BB962C8B-B14F-4D97-AF65-F5344CB8AC3E}">
        <p14:creationId xmlns:p14="http://schemas.microsoft.com/office/powerpoint/2010/main" val="1344023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18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1871663"/>
            <a:ext cx="238125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81860" name="Group 4"/>
          <p:cNvGrpSpPr>
            <a:grpSpLocks/>
          </p:cNvGrpSpPr>
          <p:nvPr/>
        </p:nvGrpSpPr>
        <p:grpSpPr bwMode="auto">
          <a:xfrm>
            <a:off x="1887538" y="1804988"/>
            <a:ext cx="3981450" cy="2387600"/>
            <a:chOff x="1189" y="1797"/>
            <a:chExt cx="2508" cy="1504"/>
          </a:xfrm>
        </p:grpSpPr>
        <p:pic>
          <p:nvPicPr>
            <p:cNvPr id="2681861" name="Picture 5" descr="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8" y="1797"/>
              <a:ext cx="1509" cy="1504"/>
            </a:xfrm>
            <a:prstGeom prst="rect">
              <a:avLst/>
            </a:prstGeom>
            <a:noFill/>
            <a:extLst>
              <a:ext uri="{909E8E84-426E-40DD-AFC4-6F175D3DCCD1}">
                <a14:hiddenFill xmlns:a14="http://schemas.microsoft.com/office/drawing/2010/main">
                  <a:solidFill>
                    <a:srgbClr val="FFFFFF"/>
                  </a:solidFill>
                </a14:hiddenFill>
              </a:ext>
            </a:extLst>
          </p:spPr>
        </p:pic>
        <p:grpSp>
          <p:nvGrpSpPr>
            <p:cNvPr id="2681862" name="Group 6"/>
            <p:cNvGrpSpPr>
              <a:grpSpLocks/>
            </p:cNvGrpSpPr>
            <p:nvPr/>
          </p:nvGrpSpPr>
          <p:grpSpPr bwMode="auto">
            <a:xfrm>
              <a:off x="1189" y="2413"/>
              <a:ext cx="984" cy="231"/>
              <a:chOff x="1649" y="3255"/>
              <a:chExt cx="984" cy="231"/>
            </a:xfrm>
          </p:grpSpPr>
          <p:sp>
            <p:nvSpPr>
              <p:cNvPr id="2681863" name="Line 7"/>
              <p:cNvSpPr>
                <a:spLocks noChangeShapeType="1"/>
              </p:cNvSpPr>
              <p:nvPr/>
            </p:nvSpPr>
            <p:spPr bwMode="auto">
              <a:xfrm>
                <a:off x="1649" y="3371"/>
                <a:ext cx="984"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2681864" name="Text Box 8"/>
              <p:cNvSpPr txBox="1">
                <a:spLocks noChangeArrowheads="1"/>
              </p:cNvSpPr>
              <p:nvPr/>
            </p:nvSpPr>
            <p:spPr bwMode="auto">
              <a:xfrm>
                <a:off x="1690" y="3255"/>
                <a:ext cx="7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mtClean="0">
                    <a:solidFill>
                      <a:srgbClr val="FFFFFF"/>
                    </a:solidFill>
                  </a:rPr>
                  <a:t>MLFSOM</a:t>
                </a:r>
              </a:p>
            </p:txBody>
          </p:sp>
        </p:grpSp>
      </p:grpSp>
      <p:grpSp>
        <p:nvGrpSpPr>
          <p:cNvPr id="2681865" name="Group 9"/>
          <p:cNvGrpSpPr>
            <a:grpSpLocks/>
          </p:cNvGrpSpPr>
          <p:nvPr/>
        </p:nvGrpSpPr>
        <p:grpSpPr bwMode="auto">
          <a:xfrm>
            <a:off x="5868988" y="2198688"/>
            <a:ext cx="3275012" cy="1552575"/>
            <a:chOff x="3697" y="2045"/>
            <a:chExt cx="2063" cy="978"/>
          </a:xfrm>
        </p:grpSpPr>
        <p:grpSp>
          <p:nvGrpSpPr>
            <p:cNvPr id="2681866" name="Group 10"/>
            <p:cNvGrpSpPr>
              <a:grpSpLocks/>
            </p:cNvGrpSpPr>
            <p:nvPr/>
          </p:nvGrpSpPr>
          <p:grpSpPr bwMode="auto">
            <a:xfrm>
              <a:off x="3697" y="2413"/>
              <a:ext cx="894" cy="231"/>
              <a:chOff x="2414" y="3258"/>
              <a:chExt cx="1347" cy="231"/>
            </a:xfrm>
          </p:grpSpPr>
          <p:sp>
            <p:nvSpPr>
              <p:cNvPr id="2681867" name="Line 11"/>
              <p:cNvSpPr>
                <a:spLocks noChangeShapeType="1"/>
              </p:cNvSpPr>
              <p:nvPr/>
            </p:nvSpPr>
            <p:spPr bwMode="auto">
              <a:xfrm>
                <a:off x="2414" y="3371"/>
                <a:ext cx="1347"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2681868" name="Text Box 12"/>
              <p:cNvSpPr txBox="1">
                <a:spLocks noChangeArrowheads="1"/>
              </p:cNvSpPr>
              <p:nvPr/>
            </p:nvSpPr>
            <p:spPr bwMode="auto">
              <a:xfrm>
                <a:off x="2611" y="3258"/>
                <a:ext cx="6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mtClean="0">
                    <a:solidFill>
                      <a:srgbClr val="FFFFFF"/>
                    </a:solidFill>
                    <a:latin typeface="Comic Sans MS" pitchFamily="66" charset="0"/>
                  </a:rPr>
                  <a:t>Elves</a:t>
                </a:r>
              </a:p>
            </p:txBody>
          </p:sp>
        </p:grpSp>
        <p:sp>
          <p:nvSpPr>
            <p:cNvPr id="2681869" name="Text Box 13"/>
            <p:cNvSpPr txBox="1">
              <a:spLocks noChangeArrowheads="1"/>
            </p:cNvSpPr>
            <p:nvPr/>
          </p:nvSpPr>
          <p:spPr bwMode="auto">
            <a:xfrm>
              <a:off x="4624" y="2045"/>
              <a:ext cx="1136" cy="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smtClean="0">
                  <a:solidFill>
                    <a:srgbClr val="000000"/>
                  </a:solidFill>
                </a:rPr>
                <a:t>R</a:t>
              </a:r>
              <a:r>
                <a:rPr lang="en-US" altLang="en-US" sz="2400" baseline="-25000" smtClean="0">
                  <a:solidFill>
                    <a:srgbClr val="000000"/>
                  </a:solidFill>
                </a:rPr>
                <a:t>merge</a:t>
              </a:r>
              <a:r>
                <a:rPr lang="en-US" altLang="en-US" sz="2400" smtClean="0">
                  <a:solidFill>
                    <a:srgbClr val="000000"/>
                  </a:solidFill>
                </a:rPr>
                <a:t> = 6%</a:t>
              </a:r>
            </a:p>
            <a:p>
              <a:pPr>
                <a:spcBef>
                  <a:spcPct val="50000"/>
                </a:spcBef>
              </a:pPr>
              <a:r>
                <a:rPr lang="en-US" altLang="en-US" sz="2400" smtClean="0">
                  <a:solidFill>
                    <a:srgbClr val="000000"/>
                  </a:solidFill>
                </a:rPr>
                <a:t>R</a:t>
              </a:r>
              <a:r>
                <a:rPr lang="en-US" altLang="en-US" sz="2400" baseline="-25000" smtClean="0">
                  <a:solidFill>
                    <a:srgbClr val="000000"/>
                  </a:solidFill>
                </a:rPr>
                <a:t>cryst</a:t>
              </a:r>
              <a:r>
                <a:rPr lang="en-US" altLang="en-US" sz="2400" smtClean="0">
                  <a:solidFill>
                    <a:srgbClr val="000000"/>
                  </a:solidFill>
                </a:rPr>
                <a:t> = 17%</a:t>
              </a:r>
            </a:p>
            <a:p>
              <a:pPr>
                <a:spcBef>
                  <a:spcPct val="50000"/>
                </a:spcBef>
              </a:pPr>
              <a:r>
                <a:rPr lang="en-US" altLang="en-US" sz="2400" smtClean="0">
                  <a:solidFill>
                    <a:srgbClr val="000000"/>
                  </a:solidFill>
                </a:rPr>
                <a:t>R</a:t>
              </a:r>
              <a:r>
                <a:rPr lang="en-US" altLang="en-US" sz="2400" baseline="-25000" smtClean="0">
                  <a:solidFill>
                    <a:srgbClr val="000000"/>
                  </a:solidFill>
                </a:rPr>
                <a:t>free</a:t>
              </a:r>
              <a:r>
                <a:rPr lang="en-US" altLang="en-US" sz="2400" smtClean="0">
                  <a:solidFill>
                    <a:srgbClr val="000000"/>
                  </a:solidFill>
                </a:rPr>
                <a:t> = 20%</a:t>
              </a:r>
            </a:p>
          </p:txBody>
        </p:sp>
      </p:grpSp>
      <p:sp>
        <p:nvSpPr>
          <p:cNvPr id="2681871" name="Text Box 15"/>
          <p:cNvSpPr txBox="1">
            <a:spLocks noChangeArrowheads="1"/>
          </p:cNvSpPr>
          <p:nvPr/>
        </p:nvSpPr>
        <p:spPr bwMode="auto">
          <a:xfrm>
            <a:off x="628650" y="4065588"/>
            <a:ext cx="86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mtClean="0">
                <a:solidFill>
                  <a:srgbClr val="000000"/>
                </a:solidFill>
              </a:rPr>
              <a:t>1H87</a:t>
            </a:r>
          </a:p>
        </p:txBody>
      </p:sp>
      <p:sp>
        <p:nvSpPr>
          <p:cNvPr id="2681873" name="Rectangle 17"/>
          <p:cNvSpPr>
            <a:spLocks noChangeArrowheads="1"/>
          </p:cNvSpPr>
          <p:nvPr/>
        </p:nvSpPr>
        <p:spPr bwMode="auto">
          <a:xfrm>
            <a:off x="1114425" y="407988"/>
            <a:ext cx="68135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altLang="en-US" sz="5400" smtClean="0">
                <a:solidFill>
                  <a:srgbClr val="000000"/>
                </a:solidFill>
                <a:cs typeface="Arial" charset="0"/>
              </a:rPr>
              <a:t>20%</a:t>
            </a:r>
            <a:r>
              <a:rPr lang="en-US" altLang="en-US" sz="5400" baseline="50000" smtClean="0">
                <a:solidFill>
                  <a:srgbClr val="808080"/>
                </a:solidFill>
                <a:cs typeface="Arial" charset="0"/>
              </a:rPr>
              <a:t>2</a:t>
            </a:r>
            <a:r>
              <a:rPr lang="en-US" altLang="en-US" sz="5400" smtClean="0">
                <a:solidFill>
                  <a:srgbClr val="000000"/>
                </a:solidFill>
                <a:cs typeface="Arial" charset="0"/>
              </a:rPr>
              <a:t> + 5%</a:t>
            </a:r>
            <a:r>
              <a:rPr lang="en-US" altLang="en-US" sz="5400" baseline="50000" smtClean="0">
                <a:solidFill>
                  <a:srgbClr val="808080"/>
                </a:solidFill>
                <a:cs typeface="Arial" charset="0"/>
              </a:rPr>
              <a:t>2</a:t>
            </a:r>
            <a:r>
              <a:rPr lang="en-US" altLang="en-US" sz="5400" smtClean="0">
                <a:solidFill>
                  <a:srgbClr val="000000"/>
                </a:solidFill>
                <a:cs typeface="Arial" charset="0"/>
              </a:rPr>
              <a:t> = 20.6%</a:t>
            </a:r>
            <a:r>
              <a:rPr lang="en-US" altLang="en-US" sz="5400" baseline="50000" smtClean="0">
                <a:solidFill>
                  <a:srgbClr val="808080"/>
                </a:solidFill>
                <a:cs typeface="Arial" charset="0"/>
              </a:rPr>
              <a:t>2</a:t>
            </a:r>
          </a:p>
        </p:txBody>
      </p:sp>
      <p:sp>
        <p:nvSpPr>
          <p:cNvPr id="2681878" name="Text Box 22"/>
          <p:cNvSpPr txBox="1">
            <a:spLocks noChangeArrowheads="1"/>
          </p:cNvSpPr>
          <p:nvPr/>
        </p:nvSpPr>
        <p:spPr bwMode="auto">
          <a:xfrm>
            <a:off x="7340600" y="5391150"/>
            <a:ext cx="18034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smtClean="0">
                <a:solidFill>
                  <a:srgbClr val="000000"/>
                </a:solidFill>
              </a:rPr>
              <a:t>R</a:t>
            </a:r>
            <a:r>
              <a:rPr lang="en-US" altLang="en-US" sz="2400" baseline="-25000" smtClean="0">
                <a:solidFill>
                  <a:srgbClr val="000000"/>
                </a:solidFill>
              </a:rPr>
              <a:t>cryst</a:t>
            </a:r>
            <a:r>
              <a:rPr lang="en-US" altLang="en-US" sz="2400" smtClean="0">
                <a:solidFill>
                  <a:srgbClr val="000000"/>
                </a:solidFill>
              </a:rPr>
              <a:t> =  7%</a:t>
            </a:r>
          </a:p>
          <a:p>
            <a:pPr>
              <a:spcBef>
                <a:spcPct val="50000"/>
              </a:spcBef>
            </a:pPr>
            <a:r>
              <a:rPr lang="en-US" altLang="en-US" sz="2400" smtClean="0">
                <a:solidFill>
                  <a:srgbClr val="000000"/>
                </a:solidFill>
              </a:rPr>
              <a:t>R</a:t>
            </a:r>
            <a:r>
              <a:rPr lang="en-US" altLang="en-US" sz="2400" baseline="-25000" smtClean="0">
                <a:solidFill>
                  <a:srgbClr val="000000"/>
                </a:solidFill>
              </a:rPr>
              <a:t>free</a:t>
            </a:r>
            <a:r>
              <a:rPr lang="en-US" altLang="en-US" sz="2400" smtClean="0">
                <a:solidFill>
                  <a:srgbClr val="000000"/>
                </a:solidFill>
              </a:rPr>
              <a:t>  =  8%</a:t>
            </a:r>
          </a:p>
        </p:txBody>
      </p:sp>
      <p:sp>
        <p:nvSpPr>
          <p:cNvPr id="2681880" name="Freeform 24"/>
          <p:cNvSpPr>
            <a:spLocks/>
          </p:cNvSpPr>
          <p:nvPr/>
        </p:nvSpPr>
        <p:spPr bwMode="auto">
          <a:xfrm>
            <a:off x="1673225" y="3813175"/>
            <a:ext cx="3330575" cy="2122488"/>
          </a:xfrm>
          <a:custGeom>
            <a:avLst/>
            <a:gdLst>
              <a:gd name="T0" fmla="*/ 0 w 2098"/>
              <a:gd name="T1" fmla="*/ 0 h 1337"/>
              <a:gd name="T2" fmla="*/ 1087 w 2098"/>
              <a:gd name="T3" fmla="*/ 1076 h 1337"/>
              <a:gd name="T4" fmla="*/ 2098 w 2098"/>
              <a:gd name="T5" fmla="*/ 1337 h 1337"/>
            </a:gdLst>
            <a:ahLst/>
            <a:cxnLst>
              <a:cxn ang="0">
                <a:pos x="T0" y="T1"/>
              </a:cxn>
              <a:cxn ang="0">
                <a:pos x="T2" y="T3"/>
              </a:cxn>
              <a:cxn ang="0">
                <a:pos x="T4" y="T5"/>
              </a:cxn>
            </a:cxnLst>
            <a:rect l="0" t="0" r="r" b="b"/>
            <a:pathLst>
              <a:path w="2098" h="1337">
                <a:moveTo>
                  <a:pt x="0" y="0"/>
                </a:moveTo>
                <a:cubicBezTo>
                  <a:pt x="181" y="179"/>
                  <a:pt x="737" y="853"/>
                  <a:pt x="1087" y="1076"/>
                </a:cubicBezTo>
                <a:cubicBezTo>
                  <a:pt x="1437" y="1299"/>
                  <a:pt x="1888" y="1283"/>
                  <a:pt x="2098" y="1337"/>
                </a:cubicBezTo>
              </a:path>
            </a:pathLst>
          </a:custGeom>
          <a:noFill/>
          <a:ln w="127000">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2681882" name="Freeform 26"/>
          <p:cNvSpPr>
            <a:spLocks/>
          </p:cNvSpPr>
          <p:nvPr/>
        </p:nvSpPr>
        <p:spPr bwMode="auto">
          <a:xfrm>
            <a:off x="4397375" y="3346450"/>
            <a:ext cx="2882900" cy="2433638"/>
          </a:xfrm>
          <a:custGeom>
            <a:avLst/>
            <a:gdLst>
              <a:gd name="T0" fmla="*/ 1816 w 1816"/>
              <a:gd name="T1" fmla="*/ 0 h 1533"/>
              <a:gd name="T2" fmla="*/ 1316 w 1816"/>
              <a:gd name="T3" fmla="*/ 522 h 1533"/>
              <a:gd name="T4" fmla="*/ 143 w 1816"/>
              <a:gd name="T5" fmla="*/ 1142 h 1533"/>
              <a:gd name="T6" fmla="*/ 458 w 1816"/>
              <a:gd name="T7" fmla="*/ 1533 h 1533"/>
            </a:gdLst>
            <a:ahLst/>
            <a:cxnLst>
              <a:cxn ang="0">
                <a:pos x="T0" y="T1"/>
              </a:cxn>
              <a:cxn ang="0">
                <a:pos x="T2" y="T3"/>
              </a:cxn>
              <a:cxn ang="0">
                <a:pos x="T4" y="T5"/>
              </a:cxn>
              <a:cxn ang="0">
                <a:pos x="T6" y="T7"/>
              </a:cxn>
            </a:cxnLst>
            <a:rect l="0" t="0" r="r" b="b"/>
            <a:pathLst>
              <a:path w="1816" h="1533">
                <a:moveTo>
                  <a:pt x="1816" y="0"/>
                </a:moveTo>
                <a:cubicBezTo>
                  <a:pt x="1733" y="87"/>
                  <a:pt x="1595" y="332"/>
                  <a:pt x="1316" y="522"/>
                </a:cubicBezTo>
                <a:cubicBezTo>
                  <a:pt x="1037" y="712"/>
                  <a:pt x="286" y="973"/>
                  <a:pt x="143" y="1142"/>
                </a:cubicBezTo>
                <a:cubicBezTo>
                  <a:pt x="0" y="1311"/>
                  <a:pt x="393" y="1452"/>
                  <a:pt x="458" y="1533"/>
                </a:cubicBezTo>
              </a:path>
            </a:pathLst>
          </a:custGeom>
          <a:noFill/>
          <a:ln w="127000">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2681883" name="Text Box 27"/>
          <p:cNvSpPr txBox="1">
            <a:spLocks noChangeArrowheads="1"/>
          </p:cNvSpPr>
          <p:nvPr/>
        </p:nvSpPr>
        <p:spPr bwMode="auto">
          <a:xfrm>
            <a:off x="5110163" y="5683250"/>
            <a:ext cx="1149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mtClean="0">
                <a:solidFill>
                  <a:srgbClr val="000000"/>
                </a:solidFill>
              </a:rPr>
              <a:t>REFMAC</a:t>
            </a:r>
          </a:p>
        </p:txBody>
      </p:sp>
      <p:sp>
        <p:nvSpPr>
          <p:cNvPr id="2681884" name="Freeform 28"/>
          <p:cNvSpPr>
            <a:spLocks/>
          </p:cNvSpPr>
          <p:nvPr/>
        </p:nvSpPr>
        <p:spPr bwMode="auto">
          <a:xfrm>
            <a:off x="6365875" y="5865813"/>
            <a:ext cx="949325" cy="34925"/>
          </a:xfrm>
          <a:custGeom>
            <a:avLst/>
            <a:gdLst>
              <a:gd name="T0" fmla="*/ 0 w 598"/>
              <a:gd name="T1" fmla="*/ 0 h 22"/>
              <a:gd name="T2" fmla="*/ 598 w 598"/>
              <a:gd name="T3" fmla="*/ 22 h 22"/>
            </a:gdLst>
            <a:ahLst/>
            <a:cxnLst>
              <a:cxn ang="0">
                <a:pos x="T0" y="T1"/>
              </a:cxn>
              <a:cxn ang="0">
                <a:pos x="T2" y="T3"/>
              </a:cxn>
            </a:cxnLst>
            <a:rect l="0" t="0" r="r" b="b"/>
            <a:pathLst>
              <a:path w="598" h="22">
                <a:moveTo>
                  <a:pt x="0" y="0"/>
                </a:moveTo>
                <a:cubicBezTo>
                  <a:pt x="100" y="4"/>
                  <a:pt x="474" y="18"/>
                  <a:pt x="598" y="22"/>
                </a:cubicBezTo>
              </a:path>
            </a:pathLst>
          </a:custGeom>
          <a:noFill/>
          <a:ln w="127000">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2681885" name="Text Box 29"/>
          <p:cNvSpPr txBox="1">
            <a:spLocks noChangeArrowheads="1"/>
          </p:cNvSpPr>
          <p:nvPr/>
        </p:nvSpPr>
        <p:spPr bwMode="auto">
          <a:xfrm rot="-1501750">
            <a:off x="4783138" y="4651375"/>
            <a:ext cx="1822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mtClean="0">
                <a:solidFill>
                  <a:srgbClr val="000000"/>
                </a:solidFill>
              </a:rPr>
              <a:t>structure factors</a:t>
            </a:r>
          </a:p>
        </p:txBody>
      </p:sp>
      <p:sp>
        <p:nvSpPr>
          <p:cNvPr id="2681886" name="Text Box 30"/>
          <p:cNvSpPr txBox="1">
            <a:spLocks noChangeArrowheads="1"/>
          </p:cNvSpPr>
          <p:nvPr/>
        </p:nvSpPr>
        <p:spPr bwMode="auto">
          <a:xfrm rot="2776532">
            <a:off x="1718469" y="4296569"/>
            <a:ext cx="1860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mtClean="0">
                <a:solidFill>
                  <a:srgbClr val="000000"/>
                </a:solidFill>
              </a:rPr>
              <a:t>molecular model</a:t>
            </a:r>
          </a:p>
        </p:txBody>
      </p:sp>
    </p:spTree>
    <p:extLst>
      <p:ext uri="{BB962C8B-B14F-4D97-AF65-F5344CB8AC3E}">
        <p14:creationId xmlns:p14="http://schemas.microsoft.com/office/powerpoint/2010/main" val="2884928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681860"/>
                                        </p:tgtEl>
                                        <p:attrNameLst>
                                          <p:attrName>style.visibility</p:attrName>
                                        </p:attrNameLst>
                                      </p:cBhvr>
                                      <p:to>
                                        <p:strVal val="visible"/>
                                      </p:to>
                                    </p:set>
                                    <p:animEffect transition="in" filter="wipe(left)">
                                      <p:cBhvr>
                                        <p:cTn id="7" dur="500"/>
                                        <p:tgtEl>
                                          <p:spTgt spid="26818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681865"/>
                                        </p:tgtEl>
                                        <p:attrNameLst>
                                          <p:attrName>style.visibility</p:attrName>
                                        </p:attrNameLst>
                                      </p:cBhvr>
                                      <p:to>
                                        <p:strVal val="visible"/>
                                      </p:to>
                                    </p:set>
                                    <p:animEffect transition="in" filter="wipe(left)">
                                      <p:cBhvr>
                                        <p:cTn id="12" dur="500"/>
                                        <p:tgtEl>
                                          <p:spTgt spid="26818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9618" name="Rectangle 2"/>
          <p:cNvSpPr>
            <a:spLocks noGrp="1" noChangeArrowheads="1"/>
          </p:cNvSpPr>
          <p:nvPr>
            <p:ph type="title"/>
          </p:nvPr>
        </p:nvSpPr>
        <p:spPr>
          <a:xfrm>
            <a:off x="457200" y="58738"/>
            <a:ext cx="8229600" cy="1143000"/>
          </a:xfrm>
        </p:spPr>
        <p:txBody>
          <a:bodyPr/>
          <a:lstStyle/>
          <a:p>
            <a:r>
              <a:rPr lang="en-US" altLang="en-US" b="1"/>
              <a:t>The R-factor Gap</a:t>
            </a:r>
          </a:p>
        </p:txBody>
      </p:sp>
      <p:pic>
        <p:nvPicPr>
          <p:cNvPr id="27996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2919413"/>
            <a:ext cx="238125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99620" name="Group 4"/>
          <p:cNvGrpSpPr>
            <a:grpSpLocks/>
          </p:cNvGrpSpPr>
          <p:nvPr/>
        </p:nvGrpSpPr>
        <p:grpSpPr bwMode="auto">
          <a:xfrm>
            <a:off x="1887538" y="2852738"/>
            <a:ext cx="3981450" cy="2387600"/>
            <a:chOff x="1189" y="1797"/>
            <a:chExt cx="2508" cy="1504"/>
          </a:xfrm>
        </p:grpSpPr>
        <p:pic>
          <p:nvPicPr>
            <p:cNvPr id="2799621" name="Picture 5"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8" y="1797"/>
              <a:ext cx="1509" cy="1504"/>
            </a:xfrm>
            <a:prstGeom prst="rect">
              <a:avLst/>
            </a:prstGeom>
            <a:noFill/>
            <a:extLst>
              <a:ext uri="{909E8E84-426E-40DD-AFC4-6F175D3DCCD1}">
                <a14:hiddenFill xmlns:a14="http://schemas.microsoft.com/office/drawing/2010/main">
                  <a:solidFill>
                    <a:srgbClr val="FFFFFF"/>
                  </a:solidFill>
                </a14:hiddenFill>
              </a:ext>
            </a:extLst>
          </p:spPr>
        </p:pic>
        <p:grpSp>
          <p:nvGrpSpPr>
            <p:cNvPr id="2799622" name="Group 6"/>
            <p:cNvGrpSpPr>
              <a:grpSpLocks/>
            </p:cNvGrpSpPr>
            <p:nvPr/>
          </p:nvGrpSpPr>
          <p:grpSpPr bwMode="auto">
            <a:xfrm>
              <a:off x="1189" y="2413"/>
              <a:ext cx="984" cy="231"/>
              <a:chOff x="1649" y="3255"/>
              <a:chExt cx="984" cy="231"/>
            </a:xfrm>
          </p:grpSpPr>
          <p:sp>
            <p:nvSpPr>
              <p:cNvPr id="2799623" name="Line 7"/>
              <p:cNvSpPr>
                <a:spLocks noChangeShapeType="1"/>
              </p:cNvSpPr>
              <p:nvPr/>
            </p:nvSpPr>
            <p:spPr bwMode="auto">
              <a:xfrm>
                <a:off x="1649" y="3371"/>
                <a:ext cx="984"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2799624" name="Text Box 8"/>
              <p:cNvSpPr txBox="1">
                <a:spLocks noChangeArrowheads="1"/>
              </p:cNvSpPr>
              <p:nvPr/>
            </p:nvSpPr>
            <p:spPr bwMode="auto">
              <a:xfrm>
                <a:off x="1690" y="3255"/>
                <a:ext cx="7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mtClean="0">
                    <a:solidFill>
                      <a:srgbClr val="FFFFFF"/>
                    </a:solidFill>
                  </a:rPr>
                  <a:t>MLFSOM</a:t>
                </a:r>
              </a:p>
            </p:txBody>
          </p:sp>
        </p:grpSp>
      </p:grpSp>
      <p:grpSp>
        <p:nvGrpSpPr>
          <p:cNvPr id="2799625" name="Group 9"/>
          <p:cNvGrpSpPr>
            <a:grpSpLocks/>
          </p:cNvGrpSpPr>
          <p:nvPr/>
        </p:nvGrpSpPr>
        <p:grpSpPr bwMode="auto">
          <a:xfrm>
            <a:off x="5868988" y="3246438"/>
            <a:ext cx="3275012" cy="1552575"/>
            <a:chOff x="3697" y="2045"/>
            <a:chExt cx="2063" cy="978"/>
          </a:xfrm>
        </p:grpSpPr>
        <p:grpSp>
          <p:nvGrpSpPr>
            <p:cNvPr id="2799626" name="Group 10"/>
            <p:cNvGrpSpPr>
              <a:grpSpLocks/>
            </p:cNvGrpSpPr>
            <p:nvPr/>
          </p:nvGrpSpPr>
          <p:grpSpPr bwMode="auto">
            <a:xfrm>
              <a:off x="3697" y="2413"/>
              <a:ext cx="894" cy="231"/>
              <a:chOff x="2414" y="3258"/>
              <a:chExt cx="1347" cy="231"/>
            </a:xfrm>
          </p:grpSpPr>
          <p:sp>
            <p:nvSpPr>
              <p:cNvPr id="2799627" name="Line 11"/>
              <p:cNvSpPr>
                <a:spLocks noChangeShapeType="1"/>
              </p:cNvSpPr>
              <p:nvPr/>
            </p:nvSpPr>
            <p:spPr bwMode="auto">
              <a:xfrm>
                <a:off x="2414" y="3371"/>
                <a:ext cx="1347"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2799628" name="Text Box 12"/>
              <p:cNvSpPr txBox="1">
                <a:spLocks noChangeArrowheads="1"/>
              </p:cNvSpPr>
              <p:nvPr/>
            </p:nvSpPr>
            <p:spPr bwMode="auto">
              <a:xfrm>
                <a:off x="2611" y="3258"/>
                <a:ext cx="6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mtClean="0">
                    <a:solidFill>
                      <a:srgbClr val="FFFFFF"/>
                    </a:solidFill>
                    <a:latin typeface="Comic Sans MS" pitchFamily="66" charset="0"/>
                  </a:rPr>
                  <a:t>Elves</a:t>
                </a:r>
              </a:p>
            </p:txBody>
          </p:sp>
        </p:grpSp>
        <p:sp>
          <p:nvSpPr>
            <p:cNvPr id="2799629" name="Text Box 13"/>
            <p:cNvSpPr txBox="1">
              <a:spLocks noChangeArrowheads="1"/>
            </p:cNvSpPr>
            <p:nvPr/>
          </p:nvSpPr>
          <p:spPr bwMode="auto">
            <a:xfrm>
              <a:off x="4624" y="2045"/>
              <a:ext cx="1136" cy="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smtClean="0">
                  <a:solidFill>
                    <a:srgbClr val="000000"/>
                  </a:solidFill>
                </a:rPr>
                <a:t>R</a:t>
              </a:r>
              <a:r>
                <a:rPr lang="en-US" altLang="en-US" sz="2400" baseline="-25000" smtClean="0">
                  <a:solidFill>
                    <a:srgbClr val="000000"/>
                  </a:solidFill>
                </a:rPr>
                <a:t>merge</a:t>
              </a:r>
              <a:r>
                <a:rPr lang="en-US" altLang="en-US" sz="2400" smtClean="0">
                  <a:solidFill>
                    <a:srgbClr val="000000"/>
                  </a:solidFill>
                </a:rPr>
                <a:t> = 6%</a:t>
              </a:r>
            </a:p>
            <a:p>
              <a:pPr>
                <a:spcBef>
                  <a:spcPct val="50000"/>
                </a:spcBef>
              </a:pPr>
              <a:r>
                <a:rPr lang="en-US" altLang="en-US" sz="2400" smtClean="0">
                  <a:solidFill>
                    <a:srgbClr val="000000"/>
                  </a:solidFill>
                </a:rPr>
                <a:t>R</a:t>
              </a:r>
              <a:r>
                <a:rPr lang="en-US" altLang="en-US" sz="2400" baseline="-25000" smtClean="0">
                  <a:solidFill>
                    <a:srgbClr val="000000"/>
                  </a:solidFill>
                </a:rPr>
                <a:t>cryst</a:t>
              </a:r>
              <a:r>
                <a:rPr lang="en-US" altLang="en-US" sz="2400" smtClean="0">
                  <a:solidFill>
                    <a:srgbClr val="000000"/>
                  </a:solidFill>
                </a:rPr>
                <a:t> = 17%</a:t>
              </a:r>
            </a:p>
            <a:p>
              <a:pPr>
                <a:spcBef>
                  <a:spcPct val="50000"/>
                </a:spcBef>
              </a:pPr>
              <a:r>
                <a:rPr lang="en-US" altLang="en-US" sz="2400" smtClean="0">
                  <a:solidFill>
                    <a:srgbClr val="000000"/>
                  </a:solidFill>
                </a:rPr>
                <a:t>R</a:t>
              </a:r>
              <a:r>
                <a:rPr lang="en-US" altLang="en-US" sz="2400" baseline="-25000" smtClean="0">
                  <a:solidFill>
                    <a:srgbClr val="000000"/>
                  </a:solidFill>
                </a:rPr>
                <a:t>free</a:t>
              </a:r>
              <a:r>
                <a:rPr lang="en-US" altLang="en-US" sz="2400" smtClean="0">
                  <a:solidFill>
                    <a:srgbClr val="000000"/>
                  </a:solidFill>
                </a:rPr>
                <a:t> = 20%</a:t>
              </a:r>
            </a:p>
          </p:txBody>
        </p:sp>
      </p:grpSp>
      <p:sp>
        <p:nvSpPr>
          <p:cNvPr id="2799630" name="Text Box 14"/>
          <p:cNvSpPr txBox="1">
            <a:spLocks noChangeArrowheads="1"/>
          </p:cNvSpPr>
          <p:nvPr/>
        </p:nvSpPr>
        <p:spPr bwMode="auto">
          <a:xfrm>
            <a:off x="2228850" y="1600200"/>
            <a:ext cx="4684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smtClean="0">
                <a:solidFill>
                  <a:srgbClr val="000000"/>
                </a:solidFill>
              </a:rPr>
              <a:t>multi-conformer PDB file</a:t>
            </a:r>
          </a:p>
        </p:txBody>
      </p:sp>
      <p:sp>
        <p:nvSpPr>
          <p:cNvPr id="2799631" name="Text Box 15"/>
          <p:cNvSpPr txBox="1">
            <a:spLocks noChangeArrowheads="1"/>
          </p:cNvSpPr>
          <p:nvPr/>
        </p:nvSpPr>
        <p:spPr bwMode="auto">
          <a:xfrm>
            <a:off x="663575" y="4979988"/>
            <a:ext cx="86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mtClean="0">
                <a:solidFill>
                  <a:srgbClr val="000000"/>
                </a:solidFill>
              </a:rPr>
              <a:t>1H87</a:t>
            </a:r>
          </a:p>
        </p:txBody>
      </p:sp>
    </p:spTree>
    <p:extLst>
      <p:ext uri="{BB962C8B-B14F-4D97-AF65-F5344CB8AC3E}">
        <p14:creationId xmlns:p14="http://schemas.microsoft.com/office/powerpoint/2010/main" val="603710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799620"/>
                                        </p:tgtEl>
                                        <p:attrNameLst>
                                          <p:attrName>style.visibility</p:attrName>
                                        </p:attrNameLst>
                                      </p:cBhvr>
                                      <p:to>
                                        <p:strVal val="visible"/>
                                      </p:to>
                                    </p:set>
                                    <p:animEffect transition="in" filter="wipe(left)">
                                      <p:cBhvr>
                                        <p:cTn id="7" dur="500"/>
                                        <p:tgtEl>
                                          <p:spTgt spid="27996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799625"/>
                                        </p:tgtEl>
                                        <p:attrNameLst>
                                          <p:attrName>style.visibility</p:attrName>
                                        </p:attrNameLst>
                                      </p:cBhvr>
                                      <p:to>
                                        <p:strVal val="visible"/>
                                      </p:to>
                                    </p:set>
                                    <p:animEffect transition="in" filter="wipe(left)">
                                      <p:cBhvr>
                                        <p:cTn id="12" dur="500"/>
                                        <p:tgtEl>
                                          <p:spTgt spid="27996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82" name="Rectangle 2"/>
          <p:cNvSpPr>
            <a:spLocks noGrp="1" noChangeArrowheads="1"/>
          </p:cNvSpPr>
          <p:nvPr>
            <p:ph type="title"/>
          </p:nvPr>
        </p:nvSpPr>
        <p:spPr>
          <a:xfrm>
            <a:off x="457200" y="58738"/>
            <a:ext cx="8229600" cy="1143000"/>
          </a:xfrm>
        </p:spPr>
        <p:txBody>
          <a:bodyPr/>
          <a:lstStyle/>
          <a:p>
            <a:r>
              <a:rPr lang="en-US" altLang="en-US" b="1"/>
              <a:t>The R-factor Gap</a:t>
            </a:r>
          </a:p>
        </p:txBody>
      </p:sp>
      <p:pic>
        <p:nvPicPr>
          <p:cNvPr id="26828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2919413"/>
            <a:ext cx="238125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82884" name="Picture 4"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3450" y="2852738"/>
            <a:ext cx="2395538" cy="2387600"/>
          </a:xfrm>
          <a:prstGeom prst="rect">
            <a:avLst/>
          </a:prstGeom>
          <a:noFill/>
          <a:extLst>
            <a:ext uri="{909E8E84-426E-40DD-AFC4-6F175D3DCCD1}">
              <a14:hiddenFill xmlns:a14="http://schemas.microsoft.com/office/drawing/2010/main">
                <a:solidFill>
                  <a:srgbClr val="FFFFFF"/>
                </a:solidFill>
              </a14:hiddenFill>
            </a:ext>
          </a:extLst>
        </p:spPr>
      </p:pic>
      <p:grpSp>
        <p:nvGrpSpPr>
          <p:cNvPr id="2682885" name="Group 5"/>
          <p:cNvGrpSpPr>
            <a:grpSpLocks/>
          </p:cNvGrpSpPr>
          <p:nvPr/>
        </p:nvGrpSpPr>
        <p:grpSpPr bwMode="auto">
          <a:xfrm>
            <a:off x="1887538" y="3830638"/>
            <a:ext cx="1562100" cy="366712"/>
            <a:chOff x="1649" y="3255"/>
            <a:chExt cx="984" cy="231"/>
          </a:xfrm>
        </p:grpSpPr>
        <p:sp>
          <p:nvSpPr>
            <p:cNvPr id="2682886" name="Line 6"/>
            <p:cNvSpPr>
              <a:spLocks noChangeShapeType="1"/>
            </p:cNvSpPr>
            <p:nvPr/>
          </p:nvSpPr>
          <p:spPr bwMode="auto">
            <a:xfrm>
              <a:off x="1649" y="3371"/>
              <a:ext cx="984"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2682887" name="Text Box 7"/>
            <p:cNvSpPr txBox="1">
              <a:spLocks noChangeArrowheads="1"/>
            </p:cNvSpPr>
            <p:nvPr/>
          </p:nvSpPr>
          <p:spPr bwMode="auto">
            <a:xfrm>
              <a:off x="1690" y="3255"/>
              <a:ext cx="7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mtClean="0">
                  <a:solidFill>
                    <a:srgbClr val="FFFFFF"/>
                  </a:solidFill>
                </a:rPr>
                <a:t>MLFSOM</a:t>
              </a:r>
            </a:p>
          </p:txBody>
        </p:sp>
      </p:grpSp>
      <p:grpSp>
        <p:nvGrpSpPr>
          <p:cNvPr id="2682888" name="Group 8"/>
          <p:cNvGrpSpPr>
            <a:grpSpLocks/>
          </p:cNvGrpSpPr>
          <p:nvPr/>
        </p:nvGrpSpPr>
        <p:grpSpPr bwMode="auto">
          <a:xfrm>
            <a:off x="5868988" y="3830638"/>
            <a:ext cx="1419225" cy="366712"/>
            <a:chOff x="2414" y="3258"/>
            <a:chExt cx="1347" cy="231"/>
          </a:xfrm>
        </p:grpSpPr>
        <p:sp>
          <p:nvSpPr>
            <p:cNvPr id="2682889" name="Line 9"/>
            <p:cNvSpPr>
              <a:spLocks noChangeShapeType="1"/>
            </p:cNvSpPr>
            <p:nvPr/>
          </p:nvSpPr>
          <p:spPr bwMode="auto">
            <a:xfrm>
              <a:off x="2414" y="3371"/>
              <a:ext cx="1347"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2682890" name="Text Box 10"/>
            <p:cNvSpPr txBox="1">
              <a:spLocks noChangeArrowheads="1"/>
            </p:cNvSpPr>
            <p:nvPr/>
          </p:nvSpPr>
          <p:spPr bwMode="auto">
            <a:xfrm>
              <a:off x="2611" y="3258"/>
              <a:ext cx="6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mtClean="0">
                  <a:solidFill>
                    <a:srgbClr val="FFFFFF"/>
                  </a:solidFill>
                  <a:latin typeface="Comic Sans MS" pitchFamily="66" charset="0"/>
                </a:rPr>
                <a:t>Elves</a:t>
              </a:r>
            </a:p>
          </p:txBody>
        </p:sp>
      </p:grpSp>
      <p:sp>
        <p:nvSpPr>
          <p:cNvPr id="2682891" name="Text Box 11"/>
          <p:cNvSpPr txBox="1">
            <a:spLocks noChangeArrowheads="1"/>
          </p:cNvSpPr>
          <p:nvPr/>
        </p:nvSpPr>
        <p:spPr bwMode="auto">
          <a:xfrm>
            <a:off x="7340600" y="3246438"/>
            <a:ext cx="1803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smtClean="0">
                <a:solidFill>
                  <a:srgbClr val="000000"/>
                </a:solidFill>
              </a:rPr>
              <a:t>R</a:t>
            </a:r>
            <a:r>
              <a:rPr lang="en-US" altLang="en-US" sz="2400" baseline="-25000" smtClean="0">
                <a:solidFill>
                  <a:srgbClr val="000000"/>
                </a:solidFill>
              </a:rPr>
              <a:t>merge</a:t>
            </a:r>
            <a:r>
              <a:rPr lang="en-US" altLang="en-US" sz="2400" smtClean="0">
                <a:solidFill>
                  <a:srgbClr val="000000"/>
                </a:solidFill>
              </a:rPr>
              <a:t> = 6%</a:t>
            </a:r>
          </a:p>
          <a:p>
            <a:pPr>
              <a:spcBef>
                <a:spcPct val="50000"/>
              </a:spcBef>
            </a:pPr>
            <a:r>
              <a:rPr lang="en-US" altLang="en-US" sz="2400" smtClean="0">
                <a:solidFill>
                  <a:srgbClr val="000000"/>
                </a:solidFill>
              </a:rPr>
              <a:t>R</a:t>
            </a:r>
            <a:r>
              <a:rPr lang="en-US" altLang="en-US" sz="2400" baseline="-25000" smtClean="0">
                <a:solidFill>
                  <a:srgbClr val="000000"/>
                </a:solidFill>
              </a:rPr>
              <a:t>cryst</a:t>
            </a:r>
            <a:r>
              <a:rPr lang="en-US" altLang="en-US" sz="2400" smtClean="0">
                <a:solidFill>
                  <a:srgbClr val="000000"/>
                </a:solidFill>
              </a:rPr>
              <a:t> = 7%</a:t>
            </a:r>
          </a:p>
          <a:p>
            <a:pPr>
              <a:spcBef>
                <a:spcPct val="50000"/>
              </a:spcBef>
            </a:pPr>
            <a:r>
              <a:rPr lang="en-US" altLang="en-US" sz="2400" smtClean="0">
                <a:solidFill>
                  <a:srgbClr val="000000"/>
                </a:solidFill>
              </a:rPr>
              <a:t>R</a:t>
            </a:r>
            <a:r>
              <a:rPr lang="en-US" altLang="en-US" sz="2400" baseline="-25000" smtClean="0">
                <a:solidFill>
                  <a:srgbClr val="000000"/>
                </a:solidFill>
              </a:rPr>
              <a:t>free</a:t>
            </a:r>
            <a:r>
              <a:rPr lang="en-US" altLang="en-US" sz="2400" smtClean="0">
                <a:solidFill>
                  <a:srgbClr val="000000"/>
                </a:solidFill>
              </a:rPr>
              <a:t> = 8%</a:t>
            </a:r>
          </a:p>
        </p:txBody>
      </p:sp>
      <p:sp>
        <p:nvSpPr>
          <p:cNvPr id="2682892" name="Text Box 12"/>
          <p:cNvSpPr txBox="1">
            <a:spLocks noChangeArrowheads="1"/>
          </p:cNvSpPr>
          <p:nvPr/>
        </p:nvSpPr>
        <p:spPr bwMode="auto">
          <a:xfrm>
            <a:off x="2228850" y="1600200"/>
            <a:ext cx="4684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smtClean="0">
                <a:solidFill>
                  <a:srgbClr val="000000"/>
                </a:solidFill>
              </a:rPr>
              <a:t>multi-conformer PDB file</a:t>
            </a:r>
          </a:p>
        </p:txBody>
      </p:sp>
      <p:sp>
        <p:nvSpPr>
          <p:cNvPr id="2682893" name="Text Box 13"/>
          <p:cNvSpPr txBox="1">
            <a:spLocks noChangeArrowheads="1"/>
          </p:cNvSpPr>
          <p:nvPr/>
        </p:nvSpPr>
        <p:spPr bwMode="auto">
          <a:xfrm>
            <a:off x="663575" y="4979988"/>
            <a:ext cx="1766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mtClean="0">
                <a:solidFill>
                  <a:srgbClr val="000000"/>
                </a:solidFill>
              </a:rPr>
              <a:t>1H87</a:t>
            </a:r>
          </a:p>
        </p:txBody>
      </p:sp>
      <p:sp>
        <p:nvSpPr>
          <p:cNvPr id="2682894" name="Freeform 14"/>
          <p:cNvSpPr>
            <a:spLocks/>
          </p:cNvSpPr>
          <p:nvPr/>
        </p:nvSpPr>
        <p:spPr bwMode="auto">
          <a:xfrm>
            <a:off x="1255713" y="4991100"/>
            <a:ext cx="6137275" cy="1544638"/>
          </a:xfrm>
          <a:custGeom>
            <a:avLst/>
            <a:gdLst>
              <a:gd name="T0" fmla="*/ 0 w 3866"/>
              <a:gd name="T1" fmla="*/ 214 h 973"/>
              <a:gd name="T2" fmla="*/ 2284 w 3866"/>
              <a:gd name="T3" fmla="*/ 937 h 973"/>
              <a:gd name="T4" fmla="*/ 3866 w 3866"/>
              <a:gd name="T5" fmla="*/ 0 h 973"/>
            </a:gdLst>
            <a:ahLst/>
            <a:cxnLst>
              <a:cxn ang="0">
                <a:pos x="T0" y="T1"/>
              </a:cxn>
              <a:cxn ang="0">
                <a:pos x="T2" y="T3"/>
              </a:cxn>
              <a:cxn ang="0">
                <a:pos x="T4" y="T5"/>
              </a:cxn>
            </a:cxnLst>
            <a:rect l="0" t="0" r="r" b="b"/>
            <a:pathLst>
              <a:path w="3866" h="973">
                <a:moveTo>
                  <a:pt x="0" y="214"/>
                </a:moveTo>
                <a:cubicBezTo>
                  <a:pt x="820" y="593"/>
                  <a:pt x="1640" y="973"/>
                  <a:pt x="2284" y="937"/>
                </a:cubicBezTo>
                <a:cubicBezTo>
                  <a:pt x="2928" y="901"/>
                  <a:pt x="3397" y="450"/>
                  <a:pt x="3866" y="0"/>
                </a:cubicBezTo>
              </a:path>
            </a:pathLst>
          </a:custGeom>
          <a:noFill/>
          <a:ln w="9525">
            <a:solidFill>
              <a:schemeClr val="tx1"/>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Tree>
    <p:extLst>
      <p:ext uri="{BB962C8B-B14F-4D97-AF65-F5344CB8AC3E}">
        <p14:creationId xmlns:p14="http://schemas.microsoft.com/office/powerpoint/2010/main" val="3080679521"/>
      </p:ext>
    </p:extLst>
  </p:cSld>
  <p:clrMapOvr>
    <a:masterClrMapping/>
  </p:clrMapOvr>
  <p:transition spd="slow">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3906" name="Rectangle 2"/>
          <p:cNvSpPr>
            <a:spLocks noGrp="1" noChangeArrowheads="1"/>
          </p:cNvSpPr>
          <p:nvPr>
            <p:ph type="title"/>
          </p:nvPr>
        </p:nvSpPr>
        <p:spPr>
          <a:xfrm>
            <a:off x="457200" y="58738"/>
            <a:ext cx="8229600" cy="1143000"/>
          </a:xfrm>
        </p:spPr>
        <p:txBody>
          <a:bodyPr/>
          <a:lstStyle/>
          <a:p>
            <a:r>
              <a:rPr lang="en-US" altLang="en-US" b="1"/>
              <a:t>The R-factor Gap</a:t>
            </a:r>
          </a:p>
        </p:txBody>
      </p:sp>
      <p:pic>
        <p:nvPicPr>
          <p:cNvPr id="26839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2919413"/>
            <a:ext cx="238125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83908" name="Picture 4"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3450" y="2852738"/>
            <a:ext cx="2395538" cy="2387600"/>
          </a:xfrm>
          <a:prstGeom prst="rect">
            <a:avLst/>
          </a:prstGeom>
          <a:noFill/>
          <a:extLst>
            <a:ext uri="{909E8E84-426E-40DD-AFC4-6F175D3DCCD1}">
              <a14:hiddenFill xmlns:a14="http://schemas.microsoft.com/office/drawing/2010/main">
                <a:solidFill>
                  <a:srgbClr val="FFFFFF"/>
                </a:solidFill>
              </a14:hiddenFill>
            </a:ext>
          </a:extLst>
        </p:spPr>
      </p:pic>
      <p:grpSp>
        <p:nvGrpSpPr>
          <p:cNvPr id="2683909" name="Group 5"/>
          <p:cNvGrpSpPr>
            <a:grpSpLocks/>
          </p:cNvGrpSpPr>
          <p:nvPr/>
        </p:nvGrpSpPr>
        <p:grpSpPr bwMode="auto">
          <a:xfrm>
            <a:off x="1887538" y="3830638"/>
            <a:ext cx="1562100" cy="366712"/>
            <a:chOff x="1649" y="3255"/>
            <a:chExt cx="984" cy="231"/>
          </a:xfrm>
        </p:grpSpPr>
        <p:sp>
          <p:nvSpPr>
            <p:cNvPr id="2683910" name="Line 6"/>
            <p:cNvSpPr>
              <a:spLocks noChangeShapeType="1"/>
            </p:cNvSpPr>
            <p:nvPr/>
          </p:nvSpPr>
          <p:spPr bwMode="auto">
            <a:xfrm>
              <a:off x="1649" y="3371"/>
              <a:ext cx="984"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2683911" name="Text Box 7"/>
            <p:cNvSpPr txBox="1">
              <a:spLocks noChangeArrowheads="1"/>
            </p:cNvSpPr>
            <p:nvPr/>
          </p:nvSpPr>
          <p:spPr bwMode="auto">
            <a:xfrm>
              <a:off x="1690" y="3255"/>
              <a:ext cx="7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mtClean="0">
                  <a:solidFill>
                    <a:srgbClr val="FFFFFF"/>
                  </a:solidFill>
                </a:rPr>
                <a:t>MLFSOM</a:t>
              </a:r>
            </a:p>
          </p:txBody>
        </p:sp>
      </p:grpSp>
      <p:grpSp>
        <p:nvGrpSpPr>
          <p:cNvPr id="2683912" name="Group 8"/>
          <p:cNvGrpSpPr>
            <a:grpSpLocks/>
          </p:cNvGrpSpPr>
          <p:nvPr/>
        </p:nvGrpSpPr>
        <p:grpSpPr bwMode="auto">
          <a:xfrm>
            <a:off x="5868988" y="3830638"/>
            <a:ext cx="1419225" cy="366712"/>
            <a:chOff x="2414" y="3258"/>
            <a:chExt cx="1347" cy="231"/>
          </a:xfrm>
        </p:grpSpPr>
        <p:sp>
          <p:nvSpPr>
            <p:cNvPr id="2683913" name="Line 9"/>
            <p:cNvSpPr>
              <a:spLocks noChangeShapeType="1"/>
            </p:cNvSpPr>
            <p:nvPr/>
          </p:nvSpPr>
          <p:spPr bwMode="auto">
            <a:xfrm>
              <a:off x="2414" y="3371"/>
              <a:ext cx="1347"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2683914" name="Text Box 10"/>
            <p:cNvSpPr txBox="1">
              <a:spLocks noChangeArrowheads="1"/>
            </p:cNvSpPr>
            <p:nvPr/>
          </p:nvSpPr>
          <p:spPr bwMode="auto">
            <a:xfrm>
              <a:off x="2611" y="3258"/>
              <a:ext cx="6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mtClean="0">
                  <a:solidFill>
                    <a:srgbClr val="FFFFFF"/>
                  </a:solidFill>
                  <a:latin typeface="Comic Sans MS" pitchFamily="66" charset="0"/>
                </a:rPr>
                <a:t>Elves</a:t>
              </a:r>
            </a:p>
          </p:txBody>
        </p:sp>
      </p:grpSp>
      <p:sp>
        <p:nvSpPr>
          <p:cNvPr id="2683915" name="Text Box 11"/>
          <p:cNvSpPr txBox="1">
            <a:spLocks noChangeArrowheads="1"/>
          </p:cNvSpPr>
          <p:nvPr/>
        </p:nvSpPr>
        <p:spPr bwMode="auto">
          <a:xfrm>
            <a:off x="7340600" y="3246438"/>
            <a:ext cx="1803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smtClean="0">
                <a:solidFill>
                  <a:srgbClr val="000000"/>
                </a:solidFill>
              </a:rPr>
              <a:t>R</a:t>
            </a:r>
            <a:r>
              <a:rPr lang="en-US" altLang="en-US" sz="2400" baseline="-25000" smtClean="0">
                <a:solidFill>
                  <a:srgbClr val="000000"/>
                </a:solidFill>
              </a:rPr>
              <a:t>merge</a:t>
            </a:r>
            <a:r>
              <a:rPr lang="en-US" altLang="en-US" sz="2400" smtClean="0">
                <a:solidFill>
                  <a:srgbClr val="000000"/>
                </a:solidFill>
              </a:rPr>
              <a:t> = 6%</a:t>
            </a:r>
          </a:p>
          <a:p>
            <a:pPr>
              <a:spcBef>
                <a:spcPct val="50000"/>
              </a:spcBef>
            </a:pPr>
            <a:r>
              <a:rPr lang="en-US" altLang="en-US" sz="2400" smtClean="0">
                <a:solidFill>
                  <a:srgbClr val="000000"/>
                </a:solidFill>
              </a:rPr>
              <a:t>R</a:t>
            </a:r>
            <a:r>
              <a:rPr lang="en-US" altLang="en-US" sz="2400" baseline="-25000" smtClean="0">
                <a:solidFill>
                  <a:srgbClr val="000000"/>
                </a:solidFill>
              </a:rPr>
              <a:t>cryst</a:t>
            </a:r>
            <a:r>
              <a:rPr lang="en-US" altLang="en-US" sz="2400" smtClean="0">
                <a:solidFill>
                  <a:srgbClr val="000000"/>
                </a:solidFill>
              </a:rPr>
              <a:t> = 7%</a:t>
            </a:r>
          </a:p>
          <a:p>
            <a:pPr>
              <a:spcBef>
                <a:spcPct val="50000"/>
              </a:spcBef>
            </a:pPr>
            <a:r>
              <a:rPr lang="en-US" altLang="en-US" sz="2400" smtClean="0">
                <a:solidFill>
                  <a:srgbClr val="000000"/>
                </a:solidFill>
              </a:rPr>
              <a:t>R</a:t>
            </a:r>
            <a:r>
              <a:rPr lang="en-US" altLang="en-US" sz="2400" baseline="-25000" smtClean="0">
                <a:solidFill>
                  <a:srgbClr val="000000"/>
                </a:solidFill>
              </a:rPr>
              <a:t>free</a:t>
            </a:r>
            <a:r>
              <a:rPr lang="en-US" altLang="en-US" sz="2400" smtClean="0">
                <a:solidFill>
                  <a:srgbClr val="000000"/>
                </a:solidFill>
              </a:rPr>
              <a:t> = 8%</a:t>
            </a:r>
          </a:p>
        </p:txBody>
      </p:sp>
      <p:sp>
        <p:nvSpPr>
          <p:cNvPr id="2683916" name="Text Box 12"/>
          <p:cNvSpPr txBox="1">
            <a:spLocks noChangeArrowheads="1"/>
          </p:cNvSpPr>
          <p:nvPr/>
        </p:nvSpPr>
        <p:spPr bwMode="auto">
          <a:xfrm>
            <a:off x="2228850" y="1600200"/>
            <a:ext cx="4684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smtClean="0">
                <a:solidFill>
                  <a:srgbClr val="000000"/>
                </a:solidFill>
              </a:rPr>
              <a:t>single-conformer PDB file</a:t>
            </a:r>
          </a:p>
        </p:txBody>
      </p:sp>
      <p:sp>
        <p:nvSpPr>
          <p:cNvPr id="2683917" name="Text Box 13"/>
          <p:cNvSpPr txBox="1">
            <a:spLocks noChangeArrowheads="1"/>
          </p:cNvSpPr>
          <p:nvPr/>
        </p:nvSpPr>
        <p:spPr bwMode="auto">
          <a:xfrm>
            <a:off x="663575" y="4979988"/>
            <a:ext cx="1766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mtClean="0">
                <a:solidFill>
                  <a:srgbClr val="000000"/>
                </a:solidFill>
              </a:rPr>
              <a:t>1H87; conf “A”</a:t>
            </a:r>
          </a:p>
        </p:txBody>
      </p:sp>
    </p:spTree>
    <p:extLst>
      <p:ext uri="{BB962C8B-B14F-4D97-AF65-F5344CB8AC3E}">
        <p14:creationId xmlns:p14="http://schemas.microsoft.com/office/powerpoint/2010/main" val="385548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3"/>
          <p:cNvGraphicFramePr>
            <a:graphicFrameLocks noChangeAspect="1"/>
          </p:cNvGraphicFramePr>
          <p:nvPr>
            <p:extLst>
              <p:ext uri="{D42A27DB-BD31-4B8C-83A1-F6EECF244321}">
                <p14:modId xmlns:p14="http://schemas.microsoft.com/office/powerpoint/2010/main" val="2732586708"/>
              </p:ext>
            </p:extLst>
          </p:nvPr>
        </p:nvGraphicFramePr>
        <p:xfrm>
          <a:off x="300625" y="1201259"/>
          <a:ext cx="8306800" cy="5694362"/>
        </p:xfrm>
        <a:graphic>
          <a:graphicData uri="http://schemas.openxmlformats.org/presentationml/2006/ole">
            <mc:AlternateContent xmlns:mc="http://schemas.openxmlformats.org/markup-compatibility/2006">
              <mc:Choice xmlns:v="urn:schemas-microsoft-com:vml" Requires="v">
                <p:oleObj spid="_x0000_s15368"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300625" y="1201259"/>
                        <a:ext cx="8306800" cy="5694362"/>
                      </a:xfrm>
                      <a:prstGeom prst="rect">
                        <a:avLst/>
                      </a:prstGeom>
                      <a:noFill/>
                      <a:ln>
                        <a:noFill/>
                      </a:ln>
                      <a:effectLst/>
                      <a:extLst/>
                    </p:spPr>
                  </p:pic>
                </p:oleObj>
              </mc:Fallback>
            </mc:AlternateContent>
          </a:graphicData>
        </a:graphic>
      </p:graphicFrame>
      <p:sp>
        <p:nvSpPr>
          <p:cNvPr id="24579" name="Text Box 4"/>
          <p:cNvSpPr txBox="1">
            <a:spLocks noChangeArrowheads="1"/>
          </p:cNvSpPr>
          <p:nvPr/>
        </p:nvSpPr>
        <p:spPr bwMode="auto">
          <a:xfrm>
            <a:off x="3612025" y="6320946"/>
            <a:ext cx="26629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dirty="0" smtClean="0">
                <a:solidFill>
                  <a:srgbClr val="000000"/>
                </a:solidFill>
                <a:cs typeface="Arial" pitchFamily="34" charset="0"/>
              </a:rPr>
              <a:t>x along line y=z=0 (Å)</a:t>
            </a:r>
            <a:endParaRPr lang="en-US" altLang="en-US" sz="2000" dirty="0">
              <a:solidFill>
                <a:srgbClr val="000000"/>
              </a:solidFill>
              <a:cs typeface="Arial" pitchFamily="34" charset="0"/>
            </a:endParaRPr>
          </a:p>
        </p:txBody>
      </p:sp>
      <p:sp>
        <p:nvSpPr>
          <p:cNvPr id="24580" name="Text Box 5"/>
          <p:cNvSpPr txBox="1">
            <a:spLocks noChangeArrowheads="1"/>
          </p:cNvSpPr>
          <p:nvPr/>
        </p:nvSpPr>
        <p:spPr bwMode="auto">
          <a:xfrm rot="16200000">
            <a:off x="-1413482" y="3443495"/>
            <a:ext cx="37257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dirty="0" smtClean="0">
                <a:solidFill>
                  <a:srgbClr val="000000"/>
                </a:solidFill>
                <a:cs typeface="Arial" pitchFamily="34" charset="0"/>
              </a:rPr>
              <a:t>Electron number density (e</a:t>
            </a:r>
            <a:r>
              <a:rPr lang="en-US" altLang="en-US" sz="2000" baseline="30000" dirty="0" smtClean="0">
                <a:solidFill>
                  <a:srgbClr val="000000"/>
                </a:solidFill>
                <a:cs typeface="Arial" pitchFamily="34" charset="0"/>
              </a:rPr>
              <a:t>-</a:t>
            </a:r>
            <a:r>
              <a:rPr lang="en-US" altLang="en-US" sz="2000" dirty="0" smtClean="0">
                <a:solidFill>
                  <a:srgbClr val="000000"/>
                </a:solidFill>
                <a:cs typeface="Arial" pitchFamily="34" charset="0"/>
              </a:rPr>
              <a:t>/Å</a:t>
            </a:r>
            <a:r>
              <a:rPr lang="en-US" altLang="en-US" sz="2000" baseline="30000" dirty="0" smtClean="0">
                <a:solidFill>
                  <a:srgbClr val="000000"/>
                </a:solidFill>
                <a:cs typeface="Arial" pitchFamily="34" charset="0"/>
              </a:rPr>
              <a:t>3</a:t>
            </a:r>
            <a:r>
              <a:rPr lang="en-US" altLang="en-US" sz="2000" dirty="0" smtClean="0">
                <a:solidFill>
                  <a:srgbClr val="000000"/>
                </a:solidFill>
                <a:cs typeface="Arial" pitchFamily="34" charset="0"/>
              </a:rPr>
              <a:t>)</a:t>
            </a:r>
            <a:endParaRPr lang="en-US" altLang="en-US" sz="2000" dirty="0">
              <a:solidFill>
                <a:srgbClr val="000000"/>
              </a:solidFill>
              <a:cs typeface="Arial" pitchFamily="34" charset="0"/>
            </a:endParaRPr>
          </a:p>
        </p:txBody>
      </p:sp>
      <p:sp>
        <p:nvSpPr>
          <p:cNvPr id="24581" name="Title 1"/>
          <p:cNvSpPr txBox="1">
            <a:spLocks/>
          </p:cNvSpPr>
          <p:nvPr/>
        </p:nvSpPr>
        <p:spPr bwMode="auto">
          <a:xfrm>
            <a:off x="457200" y="0"/>
            <a:ext cx="8229600" cy="144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dirty="0" smtClean="0">
                <a:solidFill>
                  <a:srgbClr val="000000"/>
                </a:solidFill>
                <a:latin typeface="Calibri" pitchFamily="34" charset="0"/>
                <a:cs typeface="Arial" pitchFamily="34" charset="0"/>
              </a:rPr>
              <a:t>How do you model solvent?</a:t>
            </a:r>
            <a:endParaRPr lang="en-US" altLang="en-US" sz="4400" dirty="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344199403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2F</a:t>
            </a:r>
            <a:r>
              <a:rPr lang="en-US" altLang="en-US" sz="3600" baseline="-25000" dirty="0" smtClean="0">
                <a:solidFill>
                  <a:schemeClr val="tx1"/>
                </a:solidFill>
              </a:rPr>
              <a:t>sim</a:t>
            </a:r>
            <a:r>
              <a:rPr lang="en-US" altLang="en-US" sz="3600" dirty="0" smtClean="0">
                <a:solidFill>
                  <a:schemeClr val="tx1"/>
                </a:solidFill>
              </a:rPr>
              <a:t>-F</a:t>
            </a:r>
            <a:r>
              <a:rPr lang="en-US" altLang="en-US" sz="3600" baseline="-25000" dirty="0" smtClean="0">
                <a:solidFill>
                  <a:schemeClr val="tx1"/>
                </a:solidFill>
              </a:rPr>
              <a:t>calc</a:t>
            </a:r>
            <a:r>
              <a:rPr lang="en-US" altLang="en-US" sz="3600" dirty="0" smtClean="0">
                <a:solidFill>
                  <a:schemeClr val="tx1"/>
                </a:solidFill>
              </a:rPr>
              <a:t> and (</a:t>
            </a:r>
            <a:r>
              <a:rPr lang="en-US" altLang="en-US" sz="3600" dirty="0" err="1" smtClean="0">
                <a:solidFill>
                  <a:schemeClr val="tx1"/>
                </a:solidFill>
              </a:rPr>
              <a:t>F</a:t>
            </a:r>
            <a:r>
              <a:rPr lang="en-US" altLang="en-US" sz="3600" baseline="-25000" dirty="0" err="1" smtClean="0">
                <a:solidFill>
                  <a:schemeClr val="tx1"/>
                </a:solidFill>
              </a:rPr>
              <a:t>sim</a:t>
            </a:r>
            <a:r>
              <a:rPr lang="en-US" altLang="en-US" sz="3600" dirty="0" smtClean="0">
                <a:solidFill>
                  <a:schemeClr val="tx1"/>
                </a:solidFill>
              </a:rPr>
              <a:t> </a:t>
            </a:r>
            <a:r>
              <a:rPr lang="el-GR" altLang="en-US" sz="3600" dirty="0" smtClean="0">
                <a:solidFill>
                  <a:schemeClr val="tx1"/>
                </a:solidFill>
              </a:rPr>
              <a:t>Φ</a:t>
            </a:r>
            <a:r>
              <a:rPr lang="en-US" altLang="en-US" sz="3600" baseline="-25000" dirty="0" smtClean="0">
                <a:solidFill>
                  <a:schemeClr val="tx1"/>
                </a:solidFill>
              </a:rPr>
              <a:t>sim</a:t>
            </a:r>
            <a:r>
              <a:rPr lang="en-US" altLang="en-US" sz="3600" dirty="0" smtClean="0">
                <a:solidFill>
                  <a:schemeClr val="tx1"/>
                </a:solidFill>
              </a:rPr>
              <a:t>) - (</a:t>
            </a:r>
            <a:r>
              <a:rPr lang="en-US" altLang="en-US" sz="3600" dirty="0" err="1" smtClean="0">
                <a:solidFill>
                  <a:schemeClr val="tx1"/>
                </a:solidFill>
              </a:rPr>
              <a:t>F</a:t>
            </a:r>
            <a:r>
              <a:rPr lang="en-US" altLang="en-US" sz="3600" baseline="-25000" dirty="0" err="1" smtClean="0">
                <a:solidFill>
                  <a:schemeClr val="tx1"/>
                </a:solidFill>
              </a:rPr>
              <a:t>calc</a:t>
            </a:r>
            <a:r>
              <a:rPr lang="el-GR" altLang="en-US" sz="3600" dirty="0" smtClean="0">
                <a:solidFill>
                  <a:schemeClr val="tx1"/>
                </a:solidFill>
              </a:rPr>
              <a:t> Φ</a:t>
            </a:r>
            <a:r>
              <a:rPr lang="en-US" altLang="en-US" sz="3600" baseline="-25000" dirty="0" err="1" smtClean="0">
                <a:solidFill>
                  <a:schemeClr val="tx1"/>
                </a:solidFill>
              </a:rPr>
              <a:t>calc</a:t>
            </a:r>
            <a:r>
              <a:rPr lang="en-US" altLang="en-US" sz="3600" dirty="0" smtClean="0">
                <a:solidFill>
                  <a:schemeClr val="tx1"/>
                </a:solidFill>
              </a:rPr>
              <a:t>) maps</a:t>
            </a:r>
          </a:p>
        </p:txBody>
      </p:sp>
      <p:pic>
        <p:nvPicPr>
          <p:cNvPr id="271363" name="Picture 2"/>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4" name="Text Box 4"/>
          <p:cNvSpPr txBox="1">
            <a:spLocks noChangeArrowheads="1"/>
          </p:cNvSpPr>
          <p:nvPr/>
        </p:nvSpPr>
        <p:spPr bwMode="auto">
          <a:xfrm>
            <a:off x="77788" y="5789613"/>
            <a:ext cx="2709862"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dirty="0">
                <a:solidFill>
                  <a:srgbClr val="4F4FC5"/>
                </a:solidFill>
              </a:rPr>
              <a:t>1 “sigma” 2F</a:t>
            </a:r>
            <a:r>
              <a:rPr lang="en-US" altLang="en-US" sz="2400" baseline="-25000" dirty="0">
                <a:solidFill>
                  <a:srgbClr val="4F4FC5"/>
                </a:solidFill>
              </a:rPr>
              <a:t>sim</a:t>
            </a:r>
            <a:r>
              <a:rPr lang="en-US" altLang="en-US" sz="2400" dirty="0">
                <a:solidFill>
                  <a:srgbClr val="4F4FC5"/>
                </a:solidFill>
              </a:rPr>
              <a:t>-F</a:t>
            </a:r>
            <a:r>
              <a:rPr lang="en-US" altLang="en-US" sz="2400" baseline="-25000" dirty="0">
                <a:solidFill>
                  <a:srgbClr val="4F4FC5"/>
                </a:solidFill>
              </a:rPr>
              <a:t>c</a:t>
            </a:r>
          </a:p>
          <a:p>
            <a:pPr eaLnBrk="1" hangingPunct="1">
              <a:spcBef>
                <a:spcPct val="0"/>
              </a:spcBef>
              <a:buFontTx/>
              <a:buNone/>
            </a:pPr>
            <a:r>
              <a:rPr lang="en-US" altLang="en-US" sz="2400" dirty="0">
                <a:solidFill>
                  <a:srgbClr val="CC9900"/>
                </a:solidFill>
              </a:rPr>
              <a:t>F</a:t>
            </a:r>
            <a:r>
              <a:rPr lang="en-US" altLang="en-US" sz="2400" baseline="-25000" dirty="0">
                <a:solidFill>
                  <a:srgbClr val="CC9900"/>
                </a:solidFill>
              </a:rPr>
              <a:t>right</a:t>
            </a:r>
            <a:r>
              <a:rPr lang="en-US" altLang="en-US" sz="2400" dirty="0">
                <a:solidFill>
                  <a:srgbClr val="CC9900"/>
                </a:solidFill>
              </a:rPr>
              <a:t> – (2F</a:t>
            </a:r>
            <a:r>
              <a:rPr lang="en-US" altLang="en-US" sz="2400" baseline="-25000" dirty="0">
                <a:solidFill>
                  <a:srgbClr val="CC9900"/>
                </a:solidFill>
              </a:rPr>
              <a:t>sim</a:t>
            </a:r>
            <a:r>
              <a:rPr lang="en-US" altLang="en-US" sz="2400" dirty="0">
                <a:solidFill>
                  <a:srgbClr val="CC9900"/>
                </a:solidFill>
              </a:rPr>
              <a:t>-F</a:t>
            </a:r>
            <a:r>
              <a:rPr lang="en-US" altLang="en-US" sz="2400" baseline="-25000" dirty="0">
                <a:solidFill>
                  <a:srgbClr val="CC9900"/>
                </a:solidFill>
              </a:rPr>
              <a:t>c</a:t>
            </a:r>
            <a:r>
              <a:rPr lang="en-US" altLang="en-US" sz="2400" dirty="0">
                <a:solidFill>
                  <a:srgbClr val="CC9900"/>
                </a:solidFill>
              </a:rPr>
              <a:t>)</a:t>
            </a:r>
          </a:p>
        </p:txBody>
      </p:sp>
      <p:sp>
        <p:nvSpPr>
          <p:cNvPr id="271365" name="Text Box 5"/>
          <p:cNvSpPr txBox="1">
            <a:spLocks noChangeArrowheads="1"/>
          </p:cNvSpPr>
          <p:nvPr/>
        </p:nvSpPr>
        <p:spPr bwMode="auto">
          <a:xfrm>
            <a:off x="103188" y="4573588"/>
            <a:ext cx="1882775"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dirty="0">
                <a:solidFill>
                  <a:srgbClr val="000000"/>
                </a:solidFill>
              </a:rPr>
              <a:t>1.0 Å data</a:t>
            </a:r>
          </a:p>
          <a:p>
            <a:pPr algn="ctr" eaLnBrk="1" hangingPunct="1">
              <a:spcBef>
                <a:spcPct val="0"/>
              </a:spcBef>
              <a:buFontTx/>
              <a:buNone/>
            </a:pPr>
            <a:r>
              <a:rPr lang="en-US" altLang="en-US" sz="2400" dirty="0" err="1">
                <a:solidFill>
                  <a:srgbClr val="000000"/>
                </a:solidFill>
              </a:rPr>
              <a:t>R</a:t>
            </a:r>
            <a:r>
              <a:rPr lang="en-US" altLang="en-US" sz="2400" baseline="-25000" dirty="0" err="1">
                <a:solidFill>
                  <a:srgbClr val="000000"/>
                </a:solidFill>
              </a:rPr>
              <a:t>cryst</a:t>
            </a:r>
            <a:r>
              <a:rPr lang="en-US" altLang="en-US" sz="2400" dirty="0">
                <a:solidFill>
                  <a:srgbClr val="000000"/>
                </a:solidFill>
              </a:rPr>
              <a:t>= 0.137</a:t>
            </a:r>
          </a:p>
          <a:p>
            <a:pPr algn="ctr" eaLnBrk="1" hangingPunct="1">
              <a:spcBef>
                <a:spcPct val="0"/>
              </a:spcBef>
              <a:buFontTx/>
              <a:buNone/>
            </a:pPr>
            <a:r>
              <a:rPr lang="en-US" altLang="en-US" sz="2400" dirty="0" err="1">
                <a:solidFill>
                  <a:srgbClr val="000000"/>
                </a:solidFill>
              </a:rPr>
              <a:t>R</a:t>
            </a:r>
            <a:r>
              <a:rPr lang="en-US" altLang="en-US" sz="2400" baseline="-25000" dirty="0" err="1">
                <a:solidFill>
                  <a:srgbClr val="000000"/>
                </a:solidFill>
              </a:rPr>
              <a:t>free</a:t>
            </a:r>
            <a:r>
              <a:rPr lang="en-US" altLang="en-US" sz="2400" dirty="0">
                <a:solidFill>
                  <a:srgbClr val="000000"/>
                </a:solidFill>
              </a:rPr>
              <a:t> = 0.159</a:t>
            </a:r>
          </a:p>
        </p:txBody>
      </p:sp>
    </p:spTree>
    <p:extLst>
      <p:ext uri="{BB962C8B-B14F-4D97-AF65-F5344CB8AC3E}">
        <p14:creationId xmlns:p14="http://schemas.microsoft.com/office/powerpoint/2010/main" val="872085854"/>
      </p:ext>
    </p:extLst>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3"/>
          <p:cNvGraphicFramePr>
            <a:graphicFrameLocks noChangeAspect="1"/>
          </p:cNvGraphicFramePr>
          <p:nvPr>
            <p:extLst>
              <p:ext uri="{D42A27DB-BD31-4B8C-83A1-F6EECF244321}">
                <p14:modId xmlns:p14="http://schemas.microsoft.com/office/powerpoint/2010/main" val="2859573242"/>
              </p:ext>
            </p:extLst>
          </p:nvPr>
        </p:nvGraphicFramePr>
        <p:xfrm>
          <a:off x="300625" y="1201259"/>
          <a:ext cx="8306800" cy="5694362"/>
        </p:xfrm>
        <a:graphic>
          <a:graphicData uri="http://schemas.openxmlformats.org/presentationml/2006/ole">
            <mc:AlternateContent xmlns:mc="http://schemas.openxmlformats.org/markup-compatibility/2006">
              <mc:Choice xmlns:v="urn:schemas-microsoft-com:vml" Requires="v">
                <p:oleObj spid="_x0000_s16392"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300625" y="1201259"/>
                        <a:ext cx="8306800" cy="5694362"/>
                      </a:xfrm>
                      <a:prstGeom prst="rect">
                        <a:avLst/>
                      </a:prstGeom>
                      <a:noFill/>
                      <a:ln>
                        <a:noFill/>
                      </a:ln>
                      <a:effectLst/>
                      <a:extLst/>
                    </p:spPr>
                  </p:pic>
                </p:oleObj>
              </mc:Fallback>
            </mc:AlternateContent>
          </a:graphicData>
        </a:graphic>
      </p:graphicFrame>
      <p:sp>
        <p:nvSpPr>
          <p:cNvPr id="24579" name="Text Box 4"/>
          <p:cNvSpPr txBox="1">
            <a:spLocks noChangeArrowheads="1"/>
          </p:cNvSpPr>
          <p:nvPr/>
        </p:nvSpPr>
        <p:spPr bwMode="auto">
          <a:xfrm>
            <a:off x="3612025" y="6320946"/>
            <a:ext cx="26629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dirty="0" smtClean="0">
                <a:solidFill>
                  <a:srgbClr val="000000"/>
                </a:solidFill>
                <a:cs typeface="Arial" pitchFamily="34" charset="0"/>
              </a:rPr>
              <a:t>x along line y=z=0 (Å)</a:t>
            </a:r>
            <a:endParaRPr lang="en-US" altLang="en-US" sz="2000" dirty="0">
              <a:solidFill>
                <a:srgbClr val="000000"/>
              </a:solidFill>
              <a:cs typeface="Arial" pitchFamily="34" charset="0"/>
            </a:endParaRPr>
          </a:p>
        </p:txBody>
      </p:sp>
      <p:sp>
        <p:nvSpPr>
          <p:cNvPr id="24580" name="Text Box 5"/>
          <p:cNvSpPr txBox="1">
            <a:spLocks noChangeArrowheads="1"/>
          </p:cNvSpPr>
          <p:nvPr/>
        </p:nvSpPr>
        <p:spPr bwMode="auto">
          <a:xfrm rot="16200000">
            <a:off x="-1413482" y="3443495"/>
            <a:ext cx="37257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dirty="0" smtClean="0">
                <a:solidFill>
                  <a:srgbClr val="000000"/>
                </a:solidFill>
                <a:cs typeface="Arial" pitchFamily="34" charset="0"/>
              </a:rPr>
              <a:t>Electron number density (e</a:t>
            </a:r>
            <a:r>
              <a:rPr lang="en-US" altLang="en-US" sz="2000" baseline="30000" dirty="0" smtClean="0">
                <a:solidFill>
                  <a:srgbClr val="000000"/>
                </a:solidFill>
                <a:cs typeface="Arial" pitchFamily="34" charset="0"/>
              </a:rPr>
              <a:t>-</a:t>
            </a:r>
            <a:r>
              <a:rPr lang="en-US" altLang="en-US" sz="2000" dirty="0" smtClean="0">
                <a:solidFill>
                  <a:srgbClr val="000000"/>
                </a:solidFill>
                <a:cs typeface="Arial" pitchFamily="34" charset="0"/>
              </a:rPr>
              <a:t>/Å</a:t>
            </a:r>
            <a:r>
              <a:rPr lang="en-US" altLang="en-US" sz="2000" baseline="30000" dirty="0" smtClean="0">
                <a:solidFill>
                  <a:srgbClr val="000000"/>
                </a:solidFill>
                <a:cs typeface="Arial" pitchFamily="34" charset="0"/>
              </a:rPr>
              <a:t>3</a:t>
            </a:r>
            <a:r>
              <a:rPr lang="en-US" altLang="en-US" sz="2000" dirty="0" smtClean="0">
                <a:solidFill>
                  <a:srgbClr val="000000"/>
                </a:solidFill>
                <a:cs typeface="Arial" pitchFamily="34" charset="0"/>
              </a:rPr>
              <a:t>)</a:t>
            </a:r>
            <a:endParaRPr lang="en-US" altLang="en-US" sz="2000" dirty="0">
              <a:solidFill>
                <a:srgbClr val="000000"/>
              </a:solidFill>
              <a:cs typeface="Arial" pitchFamily="34" charset="0"/>
            </a:endParaRPr>
          </a:p>
        </p:txBody>
      </p:sp>
      <p:sp>
        <p:nvSpPr>
          <p:cNvPr id="24581" name="Title 1"/>
          <p:cNvSpPr txBox="1">
            <a:spLocks/>
          </p:cNvSpPr>
          <p:nvPr/>
        </p:nvSpPr>
        <p:spPr bwMode="auto">
          <a:xfrm>
            <a:off x="457200" y="0"/>
            <a:ext cx="8229600" cy="144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dirty="0" smtClean="0">
                <a:solidFill>
                  <a:srgbClr val="000000"/>
                </a:solidFill>
                <a:latin typeface="Calibri" pitchFamily="34" charset="0"/>
                <a:cs typeface="Arial" pitchFamily="34" charset="0"/>
              </a:rPr>
              <a:t>How do you model solvent?</a:t>
            </a:r>
            <a:endParaRPr lang="en-US" altLang="en-US" sz="4400" dirty="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427666250"/>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3"/>
          <p:cNvGraphicFramePr>
            <a:graphicFrameLocks noChangeAspect="1"/>
          </p:cNvGraphicFramePr>
          <p:nvPr>
            <p:extLst>
              <p:ext uri="{D42A27DB-BD31-4B8C-83A1-F6EECF244321}">
                <p14:modId xmlns:p14="http://schemas.microsoft.com/office/powerpoint/2010/main" val="179817335"/>
              </p:ext>
            </p:extLst>
          </p:nvPr>
        </p:nvGraphicFramePr>
        <p:xfrm>
          <a:off x="300625" y="1201259"/>
          <a:ext cx="8306800" cy="5694362"/>
        </p:xfrm>
        <a:graphic>
          <a:graphicData uri="http://schemas.openxmlformats.org/presentationml/2006/ole">
            <mc:AlternateContent xmlns:mc="http://schemas.openxmlformats.org/markup-compatibility/2006">
              <mc:Choice xmlns:v="urn:schemas-microsoft-com:vml" Requires="v">
                <p:oleObj spid="_x0000_s17416"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300625" y="1201259"/>
                        <a:ext cx="8306800" cy="5694362"/>
                      </a:xfrm>
                      <a:prstGeom prst="rect">
                        <a:avLst/>
                      </a:prstGeom>
                      <a:noFill/>
                      <a:ln>
                        <a:noFill/>
                      </a:ln>
                      <a:effectLst/>
                      <a:extLst/>
                    </p:spPr>
                  </p:pic>
                </p:oleObj>
              </mc:Fallback>
            </mc:AlternateContent>
          </a:graphicData>
        </a:graphic>
      </p:graphicFrame>
      <p:sp>
        <p:nvSpPr>
          <p:cNvPr id="24579" name="Text Box 4"/>
          <p:cNvSpPr txBox="1">
            <a:spLocks noChangeArrowheads="1"/>
          </p:cNvSpPr>
          <p:nvPr/>
        </p:nvSpPr>
        <p:spPr bwMode="auto">
          <a:xfrm>
            <a:off x="3612025" y="6320946"/>
            <a:ext cx="26629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dirty="0" smtClean="0">
                <a:solidFill>
                  <a:srgbClr val="000000"/>
                </a:solidFill>
                <a:cs typeface="Arial" pitchFamily="34" charset="0"/>
              </a:rPr>
              <a:t>x along line y=z=0 (Å)</a:t>
            </a:r>
            <a:endParaRPr lang="en-US" altLang="en-US" sz="2000" dirty="0">
              <a:solidFill>
                <a:srgbClr val="000000"/>
              </a:solidFill>
              <a:cs typeface="Arial" pitchFamily="34" charset="0"/>
            </a:endParaRPr>
          </a:p>
        </p:txBody>
      </p:sp>
      <p:sp>
        <p:nvSpPr>
          <p:cNvPr id="24580" name="Text Box 5"/>
          <p:cNvSpPr txBox="1">
            <a:spLocks noChangeArrowheads="1"/>
          </p:cNvSpPr>
          <p:nvPr/>
        </p:nvSpPr>
        <p:spPr bwMode="auto">
          <a:xfrm rot="16200000">
            <a:off x="-1413482" y="3443495"/>
            <a:ext cx="37257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dirty="0" smtClean="0">
                <a:solidFill>
                  <a:srgbClr val="000000"/>
                </a:solidFill>
                <a:cs typeface="Arial" pitchFamily="34" charset="0"/>
              </a:rPr>
              <a:t>Electron number density (e</a:t>
            </a:r>
            <a:r>
              <a:rPr lang="en-US" altLang="en-US" sz="2000" baseline="30000" dirty="0" smtClean="0">
                <a:solidFill>
                  <a:srgbClr val="000000"/>
                </a:solidFill>
                <a:cs typeface="Arial" pitchFamily="34" charset="0"/>
              </a:rPr>
              <a:t>-</a:t>
            </a:r>
            <a:r>
              <a:rPr lang="en-US" altLang="en-US" sz="2000" dirty="0" smtClean="0">
                <a:solidFill>
                  <a:srgbClr val="000000"/>
                </a:solidFill>
                <a:cs typeface="Arial" pitchFamily="34" charset="0"/>
              </a:rPr>
              <a:t>/Å</a:t>
            </a:r>
            <a:r>
              <a:rPr lang="en-US" altLang="en-US" sz="2000" baseline="30000" dirty="0" smtClean="0">
                <a:solidFill>
                  <a:srgbClr val="000000"/>
                </a:solidFill>
                <a:cs typeface="Arial" pitchFamily="34" charset="0"/>
              </a:rPr>
              <a:t>3</a:t>
            </a:r>
            <a:r>
              <a:rPr lang="en-US" altLang="en-US" sz="2000" dirty="0" smtClean="0">
                <a:solidFill>
                  <a:srgbClr val="000000"/>
                </a:solidFill>
                <a:cs typeface="Arial" pitchFamily="34" charset="0"/>
              </a:rPr>
              <a:t>)</a:t>
            </a:r>
            <a:endParaRPr lang="en-US" altLang="en-US" sz="2000" dirty="0">
              <a:solidFill>
                <a:srgbClr val="000000"/>
              </a:solidFill>
              <a:cs typeface="Arial" pitchFamily="34" charset="0"/>
            </a:endParaRPr>
          </a:p>
        </p:txBody>
      </p:sp>
      <p:sp>
        <p:nvSpPr>
          <p:cNvPr id="24581" name="Title 1"/>
          <p:cNvSpPr txBox="1">
            <a:spLocks/>
          </p:cNvSpPr>
          <p:nvPr/>
        </p:nvSpPr>
        <p:spPr bwMode="auto">
          <a:xfrm>
            <a:off x="457200" y="0"/>
            <a:ext cx="8229600" cy="144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dirty="0" smtClean="0">
                <a:solidFill>
                  <a:srgbClr val="000000"/>
                </a:solidFill>
                <a:latin typeface="Calibri" pitchFamily="34" charset="0"/>
                <a:cs typeface="Arial" pitchFamily="34" charset="0"/>
              </a:rPr>
              <a:t>How do you model solvent?</a:t>
            </a:r>
            <a:endParaRPr lang="en-US" altLang="en-US" sz="4400" dirty="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3046279210"/>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3"/>
          <p:cNvGraphicFramePr>
            <a:graphicFrameLocks noChangeAspect="1"/>
          </p:cNvGraphicFramePr>
          <p:nvPr>
            <p:extLst>
              <p:ext uri="{D42A27DB-BD31-4B8C-83A1-F6EECF244321}">
                <p14:modId xmlns:p14="http://schemas.microsoft.com/office/powerpoint/2010/main" val="1288698498"/>
              </p:ext>
            </p:extLst>
          </p:nvPr>
        </p:nvGraphicFramePr>
        <p:xfrm>
          <a:off x="300625" y="1201259"/>
          <a:ext cx="8306800" cy="5694362"/>
        </p:xfrm>
        <a:graphic>
          <a:graphicData uri="http://schemas.openxmlformats.org/presentationml/2006/ole">
            <mc:AlternateContent xmlns:mc="http://schemas.openxmlformats.org/markup-compatibility/2006">
              <mc:Choice xmlns:v="urn:schemas-microsoft-com:vml" Requires="v">
                <p:oleObj spid="_x0000_s18440"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300625" y="1201259"/>
                        <a:ext cx="8306800" cy="5694362"/>
                      </a:xfrm>
                      <a:prstGeom prst="rect">
                        <a:avLst/>
                      </a:prstGeom>
                      <a:noFill/>
                      <a:ln>
                        <a:noFill/>
                      </a:ln>
                      <a:effectLst/>
                      <a:extLst/>
                    </p:spPr>
                  </p:pic>
                </p:oleObj>
              </mc:Fallback>
            </mc:AlternateContent>
          </a:graphicData>
        </a:graphic>
      </p:graphicFrame>
      <p:sp>
        <p:nvSpPr>
          <p:cNvPr id="24579" name="Text Box 4"/>
          <p:cNvSpPr txBox="1">
            <a:spLocks noChangeArrowheads="1"/>
          </p:cNvSpPr>
          <p:nvPr/>
        </p:nvSpPr>
        <p:spPr bwMode="auto">
          <a:xfrm>
            <a:off x="3612025" y="6320946"/>
            <a:ext cx="26629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dirty="0" smtClean="0">
                <a:solidFill>
                  <a:srgbClr val="000000"/>
                </a:solidFill>
                <a:cs typeface="Arial" pitchFamily="34" charset="0"/>
              </a:rPr>
              <a:t>x along line y=z=0 (Å)</a:t>
            </a:r>
            <a:endParaRPr lang="en-US" altLang="en-US" sz="2000" dirty="0">
              <a:solidFill>
                <a:srgbClr val="000000"/>
              </a:solidFill>
              <a:cs typeface="Arial" pitchFamily="34" charset="0"/>
            </a:endParaRPr>
          </a:p>
        </p:txBody>
      </p:sp>
      <p:sp>
        <p:nvSpPr>
          <p:cNvPr id="24580" name="Text Box 5"/>
          <p:cNvSpPr txBox="1">
            <a:spLocks noChangeArrowheads="1"/>
          </p:cNvSpPr>
          <p:nvPr/>
        </p:nvSpPr>
        <p:spPr bwMode="auto">
          <a:xfrm rot="16200000">
            <a:off x="-1413482" y="3443495"/>
            <a:ext cx="37257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dirty="0" smtClean="0">
                <a:solidFill>
                  <a:srgbClr val="000000"/>
                </a:solidFill>
                <a:cs typeface="Arial" pitchFamily="34" charset="0"/>
              </a:rPr>
              <a:t>Electron number density (e</a:t>
            </a:r>
            <a:r>
              <a:rPr lang="en-US" altLang="en-US" sz="2000" baseline="30000" dirty="0" smtClean="0">
                <a:solidFill>
                  <a:srgbClr val="000000"/>
                </a:solidFill>
                <a:cs typeface="Arial" pitchFamily="34" charset="0"/>
              </a:rPr>
              <a:t>-</a:t>
            </a:r>
            <a:r>
              <a:rPr lang="en-US" altLang="en-US" sz="2000" dirty="0" smtClean="0">
                <a:solidFill>
                  <a:srgbClr val="000000"/>
                </a:solidFill>
                <a:cs typeface="Arial" pitchFamily="34" charset="0"/>
              </a:rPr>
              <a:t>/Å</a:t>
            </a:r>
            <a:r>
              <a:rPr lang="en-US" altLang="en-US" sz="2000" baseline="30000" dirty="0" smtClean="0">
                <a:solidFill>
                  <a:srgbClr val="000000"/>
                </a:solidFill>
                <a:cs typeface="Arial" pitchFamily="34" charset="0"/>
              </a:rPr>
              <a:t>3</a:t>
            </a:r>
            <a:r>
              <a:rPr lang="en-US" altLang="en-US" sz="2000" dirty="0" smtClean="0">
                <a:solidFill>
                  <a:srgbClr val="000000"/>
                </a:solidFill>
                <a:cs typeface="Arial" pitchFamily="34" charset="0"/>
              </a:rPr>
              <a:t>)</a:t>
            </a:r>
            <a:endParaRPr lang="en-US" altLang="en-US" sz="2000" dirty="0">
              <a:solidFill>
                <a:srgbClr val="000000"/>
              </a:solidFill>
              <a:cs typeface="Arial" pitchFamily="34" charset="0"/>
            </a:endParaRPr>
          </a:p>
        </p:txBody>
      </p:sp>
      <p:sp>
        <p:nvSpPr>
          <p:cNvPr id="24581" name="Title 1"/>
          <p:cNvSpPr txBox="1">
            <a:spLocks/>
          </p:cNvSpPr>
          <p:nvPr/>
        </p:nvSpPr>
        <p:spPr bwMode="auto">
          <a:xfrm>
            <a:off x="457200" y="0"/>
            <a:ext cx="8229600" cy="144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dirty="0" smtClean="0">
                <a:solidFill>
                  <a:srgbClr val="000000"/>
                </a:solidFill>
                <a:latin typeface="Calibri" pitchFamily="34" charset="0"/>
                <a:cs typeface="Arial" pitchFamily="34" charset="0"/>
              </a:rPr>
              <a:t>How do you model solvent?</a:t>
            </a:r>
            <a:endParaRPr lang="en-US" altLang="en-US" sz="4400" dirty="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4043645518"/>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4578" name="Object 3"/>
          <p:cNvGraphicFramePr>
            <a:graphicFrameLocks noChangeAspect="1"/>
          </p:cNvGraphicFramePr>
          <p:nvPr>
            <p:extLst>
              <p:ext uri="{D42A27DB-BD31-4B8C-83A1-F6EECF244321}">
                <p14:modId xmlns:p14="http://schemas.microsoft.com/office/powerpoint/2010/main" val="3512839244"/>
              </p:ext>
            </p:extLst>
          </p:nvPr>
        </p:nvGraphicFramePr>
        <p:xfrm>
          <a:off x="300625" y="1201259"/>
          <a:ext cx="8306800" cy="5694362"/>
        </p:xfrm>
        <a:graphic>
          <a:graphicData uri="http://schemas.openxmlformats.org/presentationml/2006/ole">
            <mc:AlternateContent xmlns:mc="http://schemas.openxmlformats.org/markup-compatibility/2006">
              <mc:Choice xmlns:v="urn:schemas-microsoft-com:vml" Requires="v">
                <p:oleObj spid="_x0000_s19464"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300625" y="1201259"/>
                        <a:ext cx="8306800" cy="5694362"/>
                      </a:xfrm>
                      <a:prstGeom prst="rect">
                        <a:avLst/>
                      </a:prstGeom>
                      <a:noFill/>
                      <a:ln>
                        <a:noFill/>
                      </a:ln>
                      <a:effectLst/>
                      <a:extLst/>
                    </p:spPr>
                  </p:pic>
                </p:oleObj>
              </mc:Fallback>
            </mc:AlternateContent>
          </a:graphicData>
        </a:graphic>
      </p:graphicFrame>
      <p:sp>
        <p:nvSpPr>
          <p:cNvPr id="24579" name="Text Box 4"/>
          <p:cNvSpPr txBox="1">
            <a:spLocks noChangeArrowheads="1"/>
          </p:cNvSpPr>
          <p:nvPr/>
        </p:nvSpPr>
        <p:spPr bwMode="auto">
          <a:xfrm>
            <a:off x="3612025" y="6320946"/>
            <a:ext cx="26629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dirty="0" smtClean="0">
                <a:solidFill>
                  <a:srgbClr val="000000"/>
                </a:solidFill>
                <a:cs typeface="Arial" pitchFamily="34" charset="0"/>
              </a:rPr>
              <a:t>x along line y=z=0 (Å)</a:t>
            </a:r>
            <a:endParaRPr lang="en-US" altLang="en-US" sz="2000" dirty="0">
              <a:solidFill>
                <a:srgbClr val="000000"/>
              </a:solidFill>
              <a:cs typeface="Arial" pitchFamily="34" charset="0"/>
            </a:endParaRPr>
          </a:p>
        </p:txBody>
      </p:sp>
      <p:sp>
        <p:nvSpPr>
          <p:cNvPr id="24580" name="Text Box 5"/>
          <p:cNvSpPr txBox="1">
            <a:spLocks noChangeArrowheads="1"/>
          </p:cNvSpPr>
          <p:nvPr/>
        </p:nvSpPr>
        <p:spPr bwMode="auto">
          <a:xfrm rot="16200000">
            <a:off x="-1413482" y="3443495"/>
            <a:ext cx="37257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dirty="0" smtClean="0">
                <a:solidFill>
                  <a:srgbClr val="000000"/>
                </a:solidFill>
                <a:cs typeface="Arial" pitchFamily="34" charset="0"/>
              </a:rPr>
              <a:t>Electron number density (e</a:t>
            </a:r>
            <a:r>
              <a:rPr lang="en-US" altLang="en-US" sz="2000" baseline="30000" dirty="0" smtClean="0">
                <a:solidFill>
                  <a:srgbClr val="000000"/>
                </a:solidFill>
                <a:cs typeface="Arial" pitchFamily="34" charset="0"/>
              </a:rPr>
              <a:t>-</a:t>
            </a:r>
            <a:r>
              <a:rPr lang="en-US" altLang="en-US" sz="2000" dirty="0" smtClean="0">
                <a:solidFill>
                  <a:srgbClr val="000000"/>
                </a:solidFill>
                <a:cs typeface="Arial" pitchFamily="34" charset="0"/>
              </a:rPr>
              <a:t>/Å</a:t>
            </a:r>
            <a:r>
              <a:rPr lang="en-US" altLang="en-US" sz="2000" baseline="30000" dirty="0" smtClean="0">
                <a:solidFill>
                  <a:srgbClr val="000000"/>
                </a:solidFill>
                <a:cs typeface="Arial" pitchFamily="34" charset="0"/>
              </a:rPr>
              <a:t>3</a:t>
            </a:r>
            <a:r>
              <a:rPr lang="en-US" altLang="en-US" sz="2000" dirty="0" smtClean="0">
                <a:solidFill>
                  <a:srgbClr val="000000"/>
                </a:solidFill>
                <a:cs typeface="Arial" pitchFamily="34" charset="0"/>
              </a:rPr>
              <a:t>)</a:t>
            </a:r>
            <a:endParaRPr lang="en-US" altLang="en-US" sz="2000" dirty="0">
              <a:solidFill>
                <a:srgbClr val="000000"/>
              </a:solidFill>
              <a:cs typeface="Arial" pitchFamily="34" charset="0"/>
            </a:endParaRPr>
          </a:p>
        </p:txBody>
      </p:sp>
      <p:sp>
        <p:nvSpPr>
          <p:cNvPr id="24581" name="Title 1"/>
          <p:cNvSpPr txBox="1">
            <a:spLocks/>
          </p:cNvSpPr>
          <p:nvPr/>
        </p:nvSpPr>
        <p:spPr bwMode="auto">
          <a:xfrm>
            <a:off x="457200" y="0"/>
            <a:ext cx="8229600" cy="144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dirty="0" smtClean="0">
                <a:solidFill>
                  <a:srgbClr val="000000"/>
                </a:solidFill>
                <a:latin typeface="Calibri" pitchFamily="34" charset="0"/>
                <a:cs typeface="Arial" pitchFamily="34" charset="0"/>
              </a:rPr>
              <a:t>How do you model solvent?</a:t>
            </a:r>
            <a:endParaRPr lang="en-US" altLang="en-US" sz="4400" dirty="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2293486234"/>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981"/>
            <a:ext cx="8229600" cy="1143000"/>
          </a:xfrm>
        </p:spPr>
        <p:txBody>
          <a:bodyPr/>
          <a:lstStyle/>
          <a:p>
            <a:r>
              <a:rPr lang="en-US" dirty="0" smtClean="0"/>
              <a:t>RISM model for “bulk” solvent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34199792"/>
              </p:ext>
            </p:extLst>
          </p:nvPr>
        </p:nvGraphicFramePr>
        <p:xfrm>
          <a:off x="442685" y="1349828"/>
          <a:ext cx="8229600" cy="3454400"/>
        </p:xfrm>
        <a:graphic>
          <a:graphicData uri="http://schemas.openxmlformats.org/drawingml/2006/table">
            <a:tbl>
              <a:tblPr firstRow="1" bandRow="1">
                <a:tableStyleId>{5C22544A-7EE6-4342-B048-85BDC9FD1C3A}</a:tableStyleId>
              </a:tblPr>
              <a:tblGrid>
                <a:gridCol w="4434115"/>
                <a:gridCol w="2017486"/>
                <a:gridCol w="1777999"/>
              </a:tblGrid>
              <a:tr h="863600">
                <a:tc>
                  <a:txBody>
                    <a:bodyPr/>
                    <a:lstStyle/>
                    <a:p>
                      <a:r>
                        <a:rPr lang="en-US" sz="4400" dirty="0" smtClean="0"/>
                        <a:t>Method</a:t>
                      </a:r>
                      <a:endParaRPr lang="en-US" sz="4400" dirty="0"/>
                    </a:p>
                  </a:txBody>
                  <a:tcPr/>
                </a:tc>
                <a:tc>
                  <a:txBody>
                    <a:bodyPr/>
                    <a:lstStyle/>
                    <a:p>
                      <a:pPr algn="ctr"/>
                      <a:r>
                        <a:rPr lang="en-US" sz="4800" dirty="0" err="1" smtClean="0"/>
                        <a:t>R</a:t>
                      </a:r>
                      <a:r>
                        <a:rPr lang="en-US" sz="4800" baseline="-25000" dirty="0" err="1" smtClean="0"/>
                        <a:t>work</a:t>
                      </a:r>
                      <a:endParaRPr lang="en-US" sz="4800" baseline="-25000" dirty="0"/>
                    </a:p>
                  </a:txBody>
                  <a:tcPr/>
                </a:tc>
                <a:tc>
                  <a:txBody>
                    <a:bodyPr/>
                    <a:lstStyle/>
                    <a:p>
                      <a:pPr algn="ctr"/>
                      <a:r>
                        <a:rPr lang="en-US" sz="4800" dirty="0" err="1" smtClean="0"/>
                        <a:t>R</a:t>
                      </a:r>
                      <a:r>
                        <a:rPr lang="en-US" sz="4800" baseline="-25000" dirty="0" err="1" smtClean="0"/>
                        <a:t>free</a:t>
                      </a:r>
                      <a:endParaRPr lang="en-US" sz="4800" baseline="-25000" dirty="0"/>
                    </a:p>
                  </a:txBody>
                  <a:tcPr/>
                </a:tc>
              </a:tr>
              <a:tr h="863600">
                <a:tc>
                  <a:txBody>
                    <a:bodyPr/>
                    <a:lstStyle/>
                    <a:p>
                      <a:r>
                        <a:rPr lang="en-US" sz="2400" dirty="0" smtClean="0"/>
                        <a:t>Default refmac5:</a:t>
                      </a:r>
                      <a:endParaRPr lang="en-US" sz="2400" baseline="0" dirty="0" smtClean="0"/>
                    </a:p>
                    <a:p>
                      <a:r>
                        <a:rPr lang="en-US" sz="2400" baseline="0" dirty="0" smtClean="0"/>
                        <a:t>flat bulk solvent</a:t>
                      </a:r>
                      <a:endParaRPr lang="en-US" sz="2400" dirty="0"/>
                    </a:p>
                  </a:txBody>
                  <a:tcPr/>
                </a:tc>
                <a:tc>
                  <a:txBody>
                    <a:bodyPr/>
                    <a:lstStyle/>
                    <a:p>
                      <a:pPr algn="ctr"/>
                      <a:r>
                        <a:rPr lang="en-US" sz="4800" dirty="0" smtClean="0"/>
                        <a:t>.1784</a:t>
                      </a:r>
                      <a:endParaRPr lang="en-US" sz="4800" dirty="0"/>
                    </a:p>
                  </a:txBody>
                  <a:tcPr/>
                </a:tc>
                <a:tc>
                  <a:txBody>
                    <a:bodyPr/>
                    <a:lstStyle/>
                    <a:p>
                      <a:pPr algn="ctr"/>
                      <a:r>
                        <a:rPr lang="en-US" sz="4800" dirty="0" smtClean="0"/>
                        <a:t>.1898</a:t>
                      </a:r>
                      <a:endParaRPr lang="en-US" sz="4800" dirty="0"/>
                    </a:p>
                  </a:txBody>
                  <a:tcPr/>
                </a:tc>
              </a:tr>
              <a:tr h="863600">
                <a:tc>
                  <a:txBody>
                    <a:bodyPr/>
                    <a:lstStyle/>
                    <a:p>
                      <a:r>
                        <a:rPr lang="en-US" sz="2400" dirty="0" smtClean="0"/>
                        <a:t>RISM – self-consistent density field</a:t>
                      </a:r>
                      <a:r>
                        <a:rPr lang="en-US" sz="2400" baseline="0" dirty="0" smtClean="0"/>
                        <a:t> b</a:t>
                      </a:r>
                      <a:r>
                        <a:rPr lang="en-US" sz="2400" dirty="0" smtClean="0"/>
                        <a:t>ased on electrostatics</a:t>
                      </a:r>
                      <a:endParaRPr lang="en-US" sz="2400" dirty="0"/>
                    </a:p>
                  </a:txBody>
                  <a:tcPr/>
                </a:tc>
                <a:tc>
                  <a:txBody>
                    <a:bodyPr/>
                    <a:lstStyle/>
                    <a:p>
                      <a:pPr algn="ctr"/>
                      <a:r>
                        <a:rPr lang="en-US" sz="4800" dirty="0" smtClean="0"/>
                        <a:t>.1640</a:t>
                      </a:r>
                      <a:endParaRPr lang="en-US" sz="4800" dirty="0"/>
                    </a:p>
                  </a:txBody>
                  <a:tcPr/>
                </a:tc>
                <a:tc>
                  <a:txBody>
                    <a:bodyPr/>
                    <a:lstStyle/>
                    <a:p>
                      <a:pPr algn="ctr"/>
                      <a:r>
                        <a:rPr lang="en-US" sz="4800" dirty="0" smtClean="0"/>
                        <a:t>.1808</a:t>
                      </a:r>
                      <a:endParaRPr lang="en-US" sz="4800" dirty="0"/>
                    </a:p>
                  </a:txBody>
                  <a:tcPr/>
                </a:tc>
              </a:tr>
              <a:tr h="863600">
                <a:tc>
                  <a:txBody>
                    <a:bodyPr/>
                    <a:lstStyle/>
                    <a:p>
                      <a:r>
                        <a:rPr lang="en-US" sz="2400" dirty="0" smtClean="0"/>
                        <a:t>Explicit</a:t>
                      </a:r>
                      <a:r>
                        <a:rPr lang="en-US" sz="2400" baseline="0" dirty="0" smtClean="0"/>
                        <a:t> MD solvent, protein fixed</a:t>
                      </a:r>
                      <a:endParaRPr lang="en-US" sz="2400" dirty="0"/>
                    </a:p>
                  </a:txBody>
                  <a:tcPr/>
                </a:tc>
                <a:tc>
                  <a:txBody>
                    <a:bodyPr/>
                    <a:lstStyle/>
                    <a:p>
                      <a:pPr algn="ctr"/>
                      <a:r>
                        <a:rPr lang="en-US" sz="4800" dirty="0" smtClean="0"/>
                        <a:t>.1523</a:t>
                      </a:r>
                      <a:endParaRPr lang="en-US" sz="4800" dirty="0"/>
                    </a:p>
                  </a:txBody>
                  <a:tcPr/>
                </a:tc>
                <a:tc>
                  <a:txBody>
                    <a:bodyPr/>
                    <a:lstStyle/>
                    <a:p>
                      <a:pPr algn="ctr"/>
                      <a:r>
                        <a:rPr lang="en-US" sz="4800" dirty="0" smtClean="0"/>
                        <a:t>.1690</a:t>
                      </a:r>
                      <a:endParaRPr lang="en-US" sz="4800" dirty="0"/>
                    </a:p>
                  </a:txBody>
                  <a:tcPr/>
                </a:tc>
              </a:tr>
            </a:tbl>
          </a:graphicData>
        </a:graphic>
      </p:graphicFrame>
    </p:spTree>
    <p:extLst>
      <p:ext uri="{BB962C8B-B14F-4D97-AF65-F5344CB8AC3E}">
        <p14:creationId xmlns:p14="http://schemas.microsoft.com/office/powerpoint/2010/main" val="338340067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47"/>
          <p:cNvSpPr/>
          <p:nvPr/>
        </p:nvSpPr>
        <p:spPr>
          <a:xfrm>
            <a:off x="-290285" y="-541866"/>
            <a:ext cx="9733913" cy="5522239"/>
          </a:xfrm>
          <a:custGeom>
            <a:avLst/>
            <a:gdLst>
              <a:gd name="connsiteX0" fmla="*/ 0 w 9695542"/>
              <a:gd name="connsiteY0" fmla="*/ 1086791 h 2523705"/>
              <a:gd name="connsiteX1" fmla="*/ 914400 w 9695542"/>
              <a:gd name="connsiteY1" fmla="*/ 1159362 h 2523705"/>
              <a:gd name="connsiteX2" fmla="*/ 1669142 w 9695542"/>
              <a:gd name="connsiteY2" fmla="*/ 419134 h 2523705"/>
              <a:gd name="connsiteX3" fmla="*/ 2627085 w 9695542"/>
              <a:gd name="connsiteY3" fmla="*/ 41762 h 2523705"/>
              <a:gd name="connsiteX4" fmla="*/ 3570514 w 9695542"/>
              <a:gd name="connsiteY4" fmla="*/ 520734 h 2523705"/>
              <a:gd name="connsiteX5" fmla="*/ 4325257 w 9695542"/>
              <a:gd name="connsiteY5" fmla="*/ 332048 h 2523705"/>
              <a:gd name="connsiteX6" fmla="*/ 4905828 w 9695542"/>
              <a:gd name="connsiteY6" fmla="*/ 12734 h 2523705"/>
              <a:gd name="connsiteX7" fmla="*/ 5602514 w 9695542"/>
              <a:gd name="connsiteY7" fmla="*/ 114334 h 2523705"/>
              <a:gd name="connsiteX8" fmla="*/ 5878285 w 9695542"/>
              <a:gd name="connsiteY8" fmla="*/ 578791 h 2523705"/>
              <a:gd name="connsiteX9" fmla="*/ 6516914 w 9695542"/>
              <a:gd name="connsiteY9" fmla="*/ 433648 h 2523705"/>
              <a:gd name="connsiteX10" fmla="*/ 7024914 w 9695542"/>
              <a:gd name="connsiteY10" fmla="*/ 99820 h 2523705"/>
              <a:gd name="connsiteX11" fmla="*/ 7866742 w 9695542"/>
              <a:gd name="connsiteY11" fmla="*/ 593305 h 2523705"/>
              <a:gd name="connsiteX12" fmla="*/ 8113485 w 9695542"/>
              <a:gd name="connsiteY12" fmla="*/ 1391591 h 2523705"/>
              <a:gd name="connsiteX13" fmla="*/ 8694057 w 9695542"/>
              <a:gd name="connsiteY13" fmla="*/ 2335020 h 2523705"/>
              <a:gd name="connsiteX14" fmla="*/ 9695542 w 9695542"/>
              <a:gd name="connsiteY14" fmla="*/ 2523705 h 2523705"/>
              <a:gd name="connsiteX0" fmla="*/ 0 w 9695542"/>
              <a:gd name="connsiteY0" fmla="*/ 1086791 h 2523705"/>
              <a:gd name="connsiteX1" fmla="*/ 914400 w 9695542"/>
              <a:gd name="connsiteY1" fmla="*/ 1159362 h 2523705"/>
              <a:gd name="connsiteX2" fmla="*/ 1669142 w 9695542"/>
              <a:gd name="connsiteY2" fmla="*/ 419134 h 2523705"/>
              <a:gd name="connsiteX3" fmla="*/ 2627085 w 9695542"/>
              <a:gd name="connsiteY3" fmla="*/ 41762 h 2523705"/>
              <a:gd name="connsiteX4" fmla="*/ 3570514 w 9695542"/>
              <a:gd name="connsiteY4" fmla="*/ 520734 h 2523705"/>
              <a:gd name="connsiteX5" fmla="*/ 4325257 w 9695542"/>
              <a:gd name="connsiteY5" fmla="*/ 332048 h 2523705"/>
              <a:gd name="connsiteX6" fmla="*/ 4905828 w 9695542"/>
              <a:gd name="connsiteY6" fmla="*/ 12734 h 2523705"/>
              <a:gd name="connsiteX7" fmla="*/ 5602514 w 9695542"/>
              <a:gd name="connsiteY7" fmla="*/ 114334 h 2523705"/>
              <a:gd name="connsiteX8" fmla="*/ 5878285 w 9695542"/>
              <a:gd name="connsiteY8" fmla="*/ 578791 h 2523705"/>
              <a:gd name="connsiteX9" fmla="*/ 6516914 w 9695542"/>
              <a:gd name="connsiteY9" fmla="*/ 433648 h 2523705"/>
              <a:gd name="connsiteX10" fmla="*/ 7024914 w 9695542"/>
              <a:gd name="connsiteY10" fmla="*/ 99820 h 2523705"/>
              <a:gd name="connsiteX11" fmla="*/ 7866742 w 9695542"/>
              <a:gd name="connsiteY11" fmla="*/ 593305 h 2523705"/>
              <a:gd name="connsiteX12" fmla="*/ 7924800 w 9695542"/>
              <a:gd name="connsiteY12" fmla="*/ 1565763 h 2523705"/>
              <a:gd name="connsiteX13" fmla="*/ 8694057 w 9695542"/>
              <a:gd name="connsiteY13" fmla="*/ 2335020 h 2523705"/>
              <a:gd name="connsiteX14" fmla="*/ 9695542 w 9695542"/>
              <a:gd name="connsiteY14" fmla="*/ 2523705 h 2523705"/>
              <a:gd name="connsiteX0" fmla="*/ 0 w 9695542"/>
              <a:gd name="connsiteY0" fmla="*/ 1086791 h 2523705"/>
              <a:gd name="connsiteX1" fmla="*/ 914400 w 9695542"/>
              <a:gd name="connsiteY1" fmla="*/ 1159362 h 2523705"/>
              <a:gd name="connsiteX2" fmla="*/ 1669142 w 9695542"/>
              <a:gd name="connsiteY2" fmla="*/ 419134 h 2523705"/>
              <a:gd name="connsiteX3" fmla="*/ 2627085 w 9695542"/>
              <a:gd name="connsiteY3" fmla="*/ 41762 h 2523705"/>
              <a:gd name="connsiteX4" fmla="*/ 3570514 w 9695542"/>
              <a:gd name="connsiteY4" fmla="*/ 520734 h 2523705"/>
              <a:gd name="connsiteX5" fmla="*/ 4325257 w 9695542"/>
              <a:gd name="connsiteY5" fmla="*/ 332048 h 2523705"/>
              <a:gd name="connsiteX6" fmla="*/ 4905828 w 9695542"/>
              <a:gd name="connsiteY6" fmla="*/ 12734 h 2523705"/>
              <a:gd name="connsiteX7" fmla="*/ 5602514 w 9695542"/>
              <a:gd name="connsiteY7" fmla="*/ 114334 h 2523705"/>
              <a:gd name="connsiteX8" fmla="*/ 5878285 w 9695542"/>
              <a:gd name="connsiteY8" fmla="*/ 578791 h 2523705"/>
              <a:gd name="connsiteX9" fmla="*/ 6516914 w 9695542"/>
              <a:gd name="connsiteY9" fmla="*/ 433648 h 2523705"/>
              <a:gd name="connsiteX10" fmla="*/ 7024914 w 9695542"/>
              <a:gd name="connsiteY10" fmla="*/ 99820 h 2523705"/>
              <a:gd name="connsiteX11" fmla="*/ 7590971 w 9695542"/>
              <a:gd name="connsiteY11" fmla="*/ 520734 h 2523705"/>
              <a:gd name="connsiteX12" fmla="*/ 7924800 w 9695542"/>
              <a:gd name="connsiteY12" fmla="*/ 1565763 h 2523705"/>
              <a:gd name="connsiteX13" fmla="*/ 8694057 w 9695542"/>
              <a:gd name="connsiteY13" fmla="*/ 2335020 h 2523705"/>
              <a:gd name="connsiteX14" fmla="*/ 9695542 w 9695542"/>
              <a:gd name="connsiteY14" fmla="*/ 2523705 h 2523705"/>
              <a:gd name="connsiteX0" fmla="*/ 0 w 9695542"/>
              <a:gd name="connsiteY0" fmla="*/ 1086791 h 2523705"/>
              <a:gd name="connsiteX1" fmla="*/ 914400 w 9695542"/>
              <a:gd name="connsiteY1" fmla="*/ 1159362 h 2523705"/>
              <a:gd name="connsiteX2" fmla="*/ 1669142 w 9695542"/>
              <a:gd name="connsiteY2" fmla="*/ 419134 h 2523705"/>
              <a:gd name="connsiteX3" fmla="*/ 2627085 w 9695542"/>
              <a:gd name="connsiteY3" fmla="*/ 41762 h 2523705"/>
              <a:gd name="connsiteX4" fmla="*/ 3570514 w 9695542"/>
              <a:gd name="connsiteY4" fmla="*/ 520734 h 2523705"/>
              <a:gd name="connsiteX5" fmla="*/ 4325257 w 9695542"/>
              <a:gd name="connsiteY5" fmla="*/ 332048 h 2523705"/>
              <a:gd name="connsiteX6" fmla="*/ 4905828 w 9695542"/>
              <a:gd name="connsiteY6" fmla="*/ 12734 h 2523705"/>
              <a:gd name="connsiteX7" fmla="*/ 5602514 w 9695542"/>
              <a:gd name="connsiteY7" fmla="*/ 114334 h 2523705"/>
              <a:gd name="connsiteX8" fmla="*/ 5878285 w 9695542"/>
              <a:gd name="connsiteY8" fmla="*/ 578791 h 2523705"/>
              <a:gd name="connsiteX9" fmla="*/ 6589485 w 9695542"/>
              <a:gd name="connsiteY9" fmla="*/ 201419 h 2523705"/>
              <a:gd name="connsiteX10" fmla="*/ 7024914 w 9695542"/>
              <a:gd name="connsiteY10" fmla="*/ 99820 h 2523705"/>
              <a:gd name="connsiteX11" fmla="*/ 7590971 w 9695542"/>
              <a:gd name="connsiteY11" fmla="*/ 520734 h 2523705"/>
              <a:gd name="connsiteX12" fmla="*/ 7924800 w 9695542"/>
              <a:gd name="connsiteY12" fmla="*/ 1565763 h 2523705"/>
              <a:gd name="connsiteX13" fmla="*/ 8694057 w 9695542"/>
              <a:gd name="connsiteY13" fmla="*/ 2335020 h 2523705"/>
              <a:gd name="connsiteX14" fmla="*/ 9695542 w 9695542"/>
              <a:gd name="connsiteY14" fmla="*/ 2523705 h 2523705"/>
              <a:gd name="connsiteX0" fmla="*/ 0 w 9695542"/>
              <a:gd name="connsiteY0" fmla="*/ 1090527 h 2527441"/>
              <a:gd name="connsiteX1" fmla="*/ 914400 w 9695542"/>
              <a:gd name="connsiteY1" fmla="*/ 1163098 h 2527441"/>
              <a:gd name="connsiteX2" fmla="*/ 1669142 w 9695542"/>
              <a:gd name="connsiteY2" fmla="*/ 422870 h 2527441"/>
              <a:gd name="connsiteX3" fmla="*/ 2627085 w 9695542"/>
              <a:gd name="connsiteY3" fmla="*/ 45498 h 2527441"/>
              <a:gd name="connsiteX4" fmla="*/ 3570514 w 9695542"/>
              <a:gd name="connsiteY4" fmla="*/ 524470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024914 w 9695542"/>
              <a:gd name="connsiteY10" fmla="*/ 103556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914400 w 9695542"/>
              <a:gd name="connsiteY1" fmla="*/ 1163098 h 2527441"/>
              <a:gd name="connsiteX2" fmla="*/ 1669142 w 9695542"/>
              <a:gd name="connsiteY2" fmla="*/ 422870 h 2527441"/>
              <a:gd name="connsiteX3" fmla="*/ 2627085 w 9695542"/>
              <a:gd name="connsiteY3" fmla="*/ 45498 h 2527441"/>
              <a:gd name="connsiteX4" fmla="*/ 3570514 w 9695542"/>
              <a:gd name="connsiteY4" fmla="*/ 524470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914400 w 9695542"/>
              <a:gd name="connsiteY1" fmla="*/ 1163098 h 2527441"/>
              <a:gd name="connsiteX2" fmla="*/ 1669142 w 9695542"/>
              <a:gd name="connsiteY2" fmla="*/ 422870 h 2527441"/>
              <a:gd name="connsiteX3" fmla="*/ 2627085 w 9695542"/>
              <a:gd name="connsiteY3" fmla="*/ 45498 h 2527441"/>
              <a:gd name="connsiteX4" fmla="*/ 3643085 w 9695542"/>
              <a:gd name="connsiteY4" fmla="*/ 785727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914400 w 9695542"/>
              <a:gd name="connsiteY1" fmla="*/ 1163098 h 2527441"/>
              <a:gd name="connsiteX2" fmla="*/ 1741714 w 9695542"/>
              <a:gd name="connsiteY2" fmla="*/ 480927 h 2527441"/>
              <a:gd name="connsiteX3" fmla="*/ 2627085 w 9695542"/>
              <a:gd name="connsiteY3" fmla="*/ 45498 h 2527441"/>
              <a:gd name="connsiteX4" fmla="*/ 3643085 w 9695542"/>
              <a:gd name="connsiteY4" fmla="*/ 785727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1219200 w 9695542"/>
              <a:gd name="connsiteY1" fmla="*/ 1119555 h 2527441"/>
              <a:gd name="connsiteX2" fmla="*/ 1741714 w 9695542"/>
              <a:gd name="connsiteY2" fmla="*/ 480927 h 2527441"/>
              <a:gd name="connsiteX3" fmla="*/ 2627085 w 9695542"/>
              <a:gd name="connsiteY3" fmla="*/ 45498 h 2527441"/>
              <a:gd name="connsiteX4" fmla="*/ 3643085 w 9695542"/>
              <a:gd name="connsiteY4" fmla="*/ 785727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1219200 w 9695542"/>
              <a:gd name="connsiteY1" fmla="*/ 1119555 h 2527441"/>
              <a:gd name="connsiteX2" fmla="*/ 1741714 w 9695542"/>
              <a:gd name="connsiteY2" fmla="*/ 480927 h 2527441"/>
              <a:gd name="connsiteX3" fmla="*/ 2627085 w 9695542"/>
              <a:gd name="connsiteY3" fmla="*/ 45498 h 2527441"/>
              <a:gd name="connsiteX4" fmla="*/ 3585028 w 9695542"/>
              <a:gd name="connsiteY4" fmla="*/ 713156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1219200 w 9695542"/>
              <a:gd name="connsiteY1" fmla="*/ 1119555 h 2527441"/>
              <a:gd name="connsiteX2" fmla="*/ 1741714 w 9695542"/>
              <a:gd name="connsiteY2" fmla="*/ 480927 h 2527441"/>
              <a:gd name="connsiteX3" fmla="*/ 2627085 w 9695542"/>
              <a:gd name="connsiteY3" fmla="*/ 45498 h 2527441"/>
              <a:gd name="connsiteX4" fmla="*/ 3585028 w 9695542"/>
              <a:gd name="connsiteY4" fmla="*/ 713156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15" fmla="*/ 0 w 9695542"/>
              <a:gd name="connsiteY15" fmla="*/ 1090527 h 2527441"/>
              <a:gd name="connsiteX0" fmla="*/ 0 w 9733913"/>
              <a:gd name="connsiteY0" fmla="*/ 3759200 h 5198088"/>
              <a:gd name="connsiteX1" fmla="*/ 1219200 w 9733913"/>
              <a:gd name="connsiteY1" fmla="*/ 3788228 h 5198088"/>
              <a:gd name="connsiteX2" fmla="*/ 1741714 w 9733913"/>
              <a:gd name="connsiteY2" fmla="*/ 3149600 h 5198088"/>
              <a:gd name="connsiteX3" fmla="*/ 2627085 w 9733913"/>
              <a:gd name="connsiteY3" fmla="*/ 2714171 h 5198088"/>
              <a:gd name="connsiteX4" fmla="*/ 3585028 w 9733913"/>
              <a:gd name="connsiteY4" fmla="*/ 3381829 h 5198088"/>
              <a:gd name="connsiteX5" fmla="*/ 4325257 w 9733913"/>
              <a:gd name="connsiteY5" fmla="*/ 3004457 h 5198088"/>
              <a:gd name="connsiteX6" fmla="*/ 4905828 w 9733913"/>
              <a:gd name="connsiteY6" fmla="*/ 2685143 h 5198088"/>
              <a:gd name="connsiteX7" fmla="*/ 5602514 w 9733913"/>
              <a:gd name="connsiteY7" fmla="*/ 2786743 h 5198088"/>
              <a:gd name="connsiteX8" fmla="*/ 5994399 w 9733913"/>
              <a:gd name="connsiteY8" fmla="*/ 3396343 h 5198088"/>
              <a:gd name="connsiteX9" fmla="*/ 6589485 w 9733913"/>
              <a:gd name="connsiteY9" fmla="*/ 2873828 h 5198088"/>
              <a:gd name="connsiteX10" fmla="*/ 7170057 w 9733913"/>
              <a:gd name="connsiteY10" fmla="*/ 2786744 h 5198088"/>
              <a:gd name="connsiteX11" fmla="*/ 7590971 w 9733913"/>
              <a:gd name="connsiteY11" fmla="*/ 3193143 h 5198088"/>
              <a:gd name="connsiteX12" fmla="*/ 7924800 w 9733913"/>
              <a:gd name="connsiteY12" fmla="*/ 4238172 h 5198088"/>
              <a:gd name="connsiteX13" fmla="*/ 8694057 w 9733913"/>
              <a:gd name="connsiteY13" fmla="*/ 5007429 h 5198088"/>
              <a:gd name="connsiteX14" fmla="*/ 9695542 w 9733913"/>
              <a:gd name="connsiteY14" fmla="*/ 5196114 h 5198088"/>
              <a:gd name="connsiteX15" fmla="*/ 9550400 w 9733913"/>
              <a:gd name="connsiteY15" fmla="*/ 0 h 5198088"/>
              <a:gd name="connsiteX16" fmla="*/ 0 w 9733913"/>
              <a:gd name="connsiteY16" fmla="*/ 3759200 h 5198088"/>
              <a:gd name="connsiteX0" fmla="*/ 0 w 9733913"/>
              <a:gd name="connsiteY0" fmla="*/ 3890547 h 5329435"/>
              <a:gd name="connsiteX1" fmla="*/ 1219200 w 9733913"/>
              <a:gd name="connsiteY1" fmla="*/ 3919575 h 5329435"/>
              <a:gd name="connsiteX2" fmla="*/ 1741714 w 9733913"/>
              <a:gd name="connsiteY2" fmla="*/ 3280947 h 5329435"/>
              <a:gd name="connsiteX3" fmla="*/ 2627085 w 9733913"/>
              <a:gd name="connsiteY3" fmla="*/ 2845518 h 5329435"/>
              <a:gd name="connsiteX4" fmla="*/ 3585028 w 9733913"/>
              <a:gd name="connsiteY4" fmla="*/ 3513176 h 5329435"/>
              <a:gd name="connsiteX5" fmla="*/ 4325257 w 9733913"/>
              <a:gd name="connsiteY5" fmla="*/ 3135804 h 5329435"/>
              <a:gd name="connsiteX6" fmla="*/ 4905828 w 9733913"/>
              <a:gd name="connsiteY6" fmla="*/ 2816490 h 5329435"/>
              <a:gd name="connsiteX7" fmla="*/ 5602514 w 9733913"/>
              <a:gd name="connsiteY7" fmla="*/ 2918090 h 5329435"/>
              <a:gd name="connsiteX8" fmla="*/ 5994399 w 9733913"/>
              <a:gd name="connsiteY8" fmla="*/ 3527690 h 5329435"/>
              <a:gd name="connsiteX9" fmla="*/ 6589485 w 9733913"/>
              <a:gd name="connsiteY9" fmla="*/ 3005175 h 5329435"/>
              <a:gd name="connsiteX10" fmla="*/ 7170057 w 9733913"/>
              <a:gd name="connsiteY10" fmla="*/ 2918091 h 5329435"/>
              <a:gd name="connsiteX11" fmla="*/ 7590971 w 9733913"/>
              <a:gd name="connsiteY11" fmla="*/ 3324490 h 5329435"/>
              <a:gd name="connsiteX12" fmla="*/ 7924800 w 9733913"/>
              <a:gd name="connsiteY12" fmla="*/ 4369519 h 5329435"/>
              <a:gd name="connsiteX13" fmla="*/ 8694057 w 9733913"/>
              <a:gd name="connsiteY13" fmla="*/ 5138776 h 5329435"/>
              <a:gd name="connsiteX14" fmla="*/ 9695542 w 9733913"/>
              <a:gd name="connsiteY14" fmla="*/ 5327461 h 5329435"/>
              <a:gd name="connsiteX15" fmla="*/ 9550400 w 9733913"/>
              <a:gd name="connsiteY15" fmla="*/ 131347 h 5329435"/>
              <a:gd name="connsiteX16" fmla="*/ 87085 w 9733913"/>
              <a:gd name="connsiteY16" fmla="*/ 247461 h 5329435"/>
              <a:gd name="connsiteX17" fmla="*/ 0 w 9733913"/>
              <a:gd name="connsiteY17" fmla="*/ 3890547 h 5329435"/>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602514 w 9733913"/>
              <a:gd name="connsiteY7" fmla="*/ 3110894 h 5522239"/>
              <a:gd name="connsiteX8" fmla="*/ 5994399 w 9733913"/>
              <a:gd name="connsiteY8" fmla="*/ 3720494 h 5522239"/>
              <a:gd name="connsiteX9" fmla="*/ 6589485 w 9733913"/>
              <a:gd name="connsiteY9" fmla="*/ 3197979 h 5522239"/>
              <a:gd name="connsiteX10" fmla="*/ 7170057 w 9733913"/>
              <a:gd name="connsiteY10" fmla="*/ 3110895 h 5522239"/>
              <a:gd name="connsiteX11" fmla="*/ 7590971 w 9733913"/>
              <a:gd name="connsiteY11" fmla="*/ 3517294 h 5522239"/>
              <a:gd name="connsiteX12" fmla="*/ 7924800 w 9733913"/>
              <a:gd name="connsiteY12" fmla="*/ 4562323 h 5522239"/>
              <a:gd name="connsiteX13" fmla="*/ 8694057 w 9733913"/>
              <a:gd name="connsiteY13" fmla="*/ 5331580 h 5522239"/>
              <a:gd name="connsiteX14" fmla="*/ 9695542 w 9733913"/>
              <a:gd name="connsiteY14" fmla="*/ 5520265 h 5522239"/>
              <a:gd name="connsiteX15" fmla="*/ 9550400 w 9733913"/>
              <a:gd name="connsiteY15" fmla="*/ 324151 h 5522239"/>
              <a:gd name="connsiteX16" fmla="*/ 7329714 w 9733913"/>
              <a:gd name="connsiteY16" fmla="*/ 338666 h 5522239"/>
              <a:gd name="connsiteX17" fmla="*/ 87085 w 9733913"/>
              <a:gd name="connsiteY17" fmla="*/ 440265 h 5522239"/>
              <a:gd name="connsiteX18" fmla="*/ 0 w 9733913"/>
              <a:gd name="connsiteY18" fmla="*/ 4083351 h 5522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33913" h="5522239">
                <a:moveTo>
                  <a:pt x="0" y="4083351"/>
                </a:moveTo>
                <a:cubicBezTo>
                  <a:pt x="318105" y="4175274"/>
                  <a:pt x="928914" y="4213979"/>
                  <a:pt x="1219200" y="4112379"/>
                </a:cubicBezTo>
                <a:cubicBezTo>
                  <a:pt x="1509486" y="4010779"/>
                  <a:pt x="1507067" y="3652760"/>
                  <a:pt x="1741714" y="3473751"/>
                </a:cubicBezTo>
                <a:cubicBezTo>
                  <a:pt x="1976361" y="3294742"/>
                  <a:pt x="2319866" y="2999617"/>
                  <a:pt x="2627085" y="3038322"/>
                </a:cubicBezTo>
                <a:cubicBezTo>
                  <a:pt x="2934304" y="3077027"/>
                  <a:pt x="3301999" y="3657599"/>
                  <a:pt x="3585028" y="3705980"/>
                </a:cubicBezTo>
                <a:cubicBezTo>
                  <a:pt x="3868057" y="3754361"/>
                  <a:pt x="4105124" y="3444722"/>
                  <a:pt x="4325257" y="3328608"/>
                </a:cubicBezTo>
                <a:cubicBezTo>
                  <a:pt x="4545390" y="3212494"/>
                  <a:pt x="4692952" y="3045580"/>
                  <a:pt x="4905828" y="3009294"/>
                </a:cubicBezTo>
                <a:cubicBezTo>
                  <a:pt x="5118704" y="2973008"/>
                  <a:pt x="5421086" y="2992361"/>
                  <a:pt x="5602514" y="3110894"/>
                </a:cubicBezTo>
                <a:cubicBezTo>
                  <a:pt x="5783942" y="3229427"/>
                  <a:pt x="5829904" y="3705980"/>
                  <a:pt x="5994399" y="3720494"/>
                </a:cubicBezTo>
                <a:cubicBezTo>
                  <a:pt x="6158894" y="3735008"/>
                  <a:pt x="6393542" y="3299579"/>
                  <a:pt x="6589485" y="3197979"/>
                </a:cubicBezTo>
                <a:cubicBezTo>
                  <a:pt x="6785428" y="3096379"/>
                  <a:pt x="7003143" y="3057676"/>
                  <a:pt x="7170057" y="3110895"/>
                </a:cubicBezTo>
                <a:cubicBezTo>
                  <a:pt x="7336971" y="3164114"/>
                  <a:pt x="7465181" y="3275389"/>
                  <a:pt x="7590971" y="3517294"/>
                </a:cubicBezTo>
                <a:cubicBezTo>
                  <a:pt x="7716761" y="3759199"/>
                  <a:pt x="7740952" y="4259942"/>
                  <a:pt x="7924800" y="4562323"/>
                </a:cubicBezTo>
                <a:cubicBezTo>
                  <a:pt x="8108648" y="4864704"/>
                  <a:pt x="8398933" y="5171923"/>
                  <a:pt x="8694057" y="5331580"/>
                </a:cubicBezTo>
                <a:cubicBezTo>
                  <a:pt x="8989181" y="5491237"/>
                  <a:pt x="9814075" y="5532360"/>
                  <a:pt x="9695542" y="5520265"/>
                </a:cubicBezTo>
                <a:cubicBezTo>
                  <a:pt x="9124647" y="5433179"/>
                  <a:pt x="10121295" y="411237"/>
                  <a:pt x="9550400" y="324151"/>
                </a:cubicBezTo>
                <a:cubicBezTo>
                  <a:pt x="9156095" y="-403982"/>
                  <a:pt x="8906933" y="319314"/>
                  <a:pt x="7329714" y="338666"/>
                </a:cubicBezTo>
                <a:cubicBezTo>
                  <a:pt x="5752495" y="358018"/>
                  <a:pt x="1308704" y="-48382"/>
                  <a:pt x="87085" y="440265"/>
                </a:cubicBezTo>
                <a:lnTo>
                  <a:pt x="0" y="4083351"/>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dirty="0" smtClean="0"/>
              <a:t>Solvent boundary problem</a:t>
            </a:r>
            <a:endParaRPr lang="en-US" dirty="0"/>
          </a:p>
        </p:txBody>
      </p:sp>
      <p:grpSp>
        <p:nvGrpSpPr>
          <p:cNvPr id="37" name="Group 36"/>
          <p:cNvGrpSpPr/>
          <p:nvPr/>
        </p:nvGrpSpPr>
        <p:grpSpPr>
          <a:xfrm>
            <a:off x="3116952" y="3389090"/>
            <a:ext cx="1857827" cy="2714169"/>
            <a:chOff x="1306287" y="3367317"/>
            <a:chExt cx="1857827" cy="2714169"/>
          </a:xfrm>
        </p:grpSpPr>
        <p:cxnSp>
          <p:nvCxnSpPr>
            <p:cNvPr id="5" name="Straight Connector 4"/>
            <p:cNvCxnSpPr/>
            <p:nvPr/>
          </p:nvCxnSpPr>
          <p:spPr>
            <a:xfrm flipV="1">
              <a:off x="3135086" y="5094516"/>
              <a:ext cx="29028" cy="986970"/>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307772" y="4383315"/>
              <a:ext cx="856342" cy="71120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2307772" y="3367317"/>
              <a:ext cx="362857" cy="100874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306287" y="4376058"/>
              <a:ext cx="1001485" cy="7258"/>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936180" y="3389089"/>
            <a:ext cx="1857827" cy="2714169"/>
            <a:chOff x="1306287" y="3367317"/>
            <a:chExt cx="1857827" cy="2714169"/>
          </a:xfrm>
        </p:grpSpPr>
        <p:cxnSp>
          <p:nvCxnSpPr>
            <p:cNvPr id="39" name="Straight Connector 38"/>
            <p:cNvCxnSpPr/>
            <p:nvPr/>
          </p:nvCxnSpPr>
          <p:spPr>
            <a:xfrm flipV="1">
              <a:off x="3135086" y="5094516"/>
              <a:ext cx="29028" cy="986970"/>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307772" y="4383315"/>
              <a:ext cx="856342" cy="71120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2307772" y="3367317"/>
              <a:ext cx="362857" cy="100874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1306287" y="4376058"/>
              <a:ext cx="1001485" cy="7258"/>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5297723" y="3389089"/>
            <a:ext cx="1857827" cy="2714169"/>
            <a:chOff x="1306287" y="3367317"/>
            <a:chExt cx="1857827" cy="2714169"/>
          </a:xfrm>
        </p:grpSpPr>
        <p:cxnSp>
          <p:nvCxnSpPr>
            <p:cNvPr id="44" name="Straight Connector 43"/>
            <p:cNvCxnSpPr/>
            <p:nvPr/>
          </p:nvCxnSpPr>
          <p:spPr>
            <a:xfrm flipV="1">
              <a:off x="3135086" y="5094516"/>
              <a:ext cx="29028" cy="986970"/>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307772" y="4383315"/>
              <a:ext cx="856342" cy="71120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2307772" y="3367317"/>
              <a:ext cx="362857" cy="100874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1306287" y="4376058"/>
              <a:ext cx="1001485" cy="7258"/>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2290605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47"/>
          <p:cNvSpPr/>
          <p:nvPr/>
        </p:nvSpPr>
        <p:spPr>
          <a:xfrm>
            <a:off x="-290285" y="-541867"/>
            <a:ext cx="9797011" cy="5058669"/>
          </a:xfrm>
          <a:custGeom>
            <a:avLst/>
            <a:gdLst>
              <a:gd name="connsiteX0" fmla="*/ 0 w 9695542"/>
              <a:gd name="connsiteY0" fmla="*/ 1086791 h 2523705"/>
              <a:gd name="connsiteX1" fmla="*/ 914400 w 9695542"/>
              <a:gd name="connsiteY1" fmla="*/ 1159362 h 2523705"/>
              <a:gd name="connsiteX2" fmla="*/ 1669142 w 9695542"/>
              <a:gd name="connsiteY2" fmla="*/ 419134 h 2523705"/>
              <a:gd name="connsiteX3" fmla="*/ 2627085 w 9695542"/>
              <a:gd name="connsiteY3" fmla="*/ 41762 h 2523705"/>
              <a:gd name="connsiteX4" fmla="*/ 3570514 w 9695542"/>
              <a:gd name="connsiteY4" fmla="*/ 520734 h 2523705"/>
              <a:gd name="connsiteX5" fmla="*/ 4325257 w 9695542"/>
              <a:gd name="connsiteY5" fmla="*/ 332048 h 2523705"/>
              <a:gd name="connsiteX6" fmla="*/ 4905828 w 9695542"/>
              <a:gd name="connsiteY6" fmla="*/ 12734 h 2523705"/>
              <a:gd name="connsiteX7" fmla="*/ 5602514 w 9695542"/>
              <a:gd name="connsiteY7" fmla="*/ 114334 h 2523705"/>
              <a:gd name="connsiteX8" fmla="*/ 5878285 w 9695542"/>
              <a:gd name="connsiteY8" fmla="*/ 578791 h 2523705"/>
              <a:gd name="connsiteX9" fmla="*/ 6516914 w 9695542"/>
              <a:gd name="connsiteY9" fmla="*/ 433648 h 2523705"/>
              <a:gd name="connsiteX10" fmla="*/ 7024914 w 9695542"/>
              <a:gd name="connsiteY10" fmla="*/ 99820 h 2523705"/>
              <a:gd name="connsiteX11" fmla="*/ 7866742 w 9695542"/>
              <a:gd name="connsiteY11" fmla="*/ 593305 h 2523705"/>
              <a:gd name="connsiteX12" fmla="*/ 8113485 w 9695542"/>
              <a:gd name="connsiteY12" fmla="*/ 1391591 h 2523705"/>
              <a:gd name="connsiteX13" fmla="*/ 8694057 w 9695542"/>
              <a:gd name="connsiteY13" fmla="*/ 2335020 h 2523705"/>
              <a:gd name="connsiteX14" fmla="*/ 9695542 w 9695542"/>
              <a:gd name="connsiteY14" fmla="*/ 2523705 h 2523705"/>
              <a:gd name="connsiteX0" fmla="*/ 0 w 9695542"/>
              <a:gd name="connsiteY0" fmla="*/ 1086791 h 2523705"/>
              <a:gd name="connsiteX1" fmla="*/ 914400 w 9695542"/>
              <a:gd name="connsiteY1" fmla="*/ 1159362 h 2523705"/>
              <a:gd name="connsiteX2" fmla="*/ 1669142 w 9695542"/>
              <a:gd name="connsiteY2" fmla="*/ 419134 h 2523705"/>
              <a:gd name="connsiteX3" fmla="*/ 2627085 w 9695542"/>
              <a:gd name="connsiteY3" fmla="*/ 41762 h 2523705"/>
              <a:gd name="connsiteX4" fmla="*/ 3570514 w 9695542"/>
              <a:gd name="connsiteY4" fmla="*/ 520734 h 2523705"/>
              <a:gd name="connsiteX5" fmla="*/ 4325257 w 9695542"/>
              <a:gd name="connsiteY5" fmla="*/ 332048 h 2523705"/>
              <a:gd name="connsiteX6" fmla="*/ 4905828 w 9695542"/>
              <a:gd name="connsiteY6" fmla="*/ 12734 h 2523705"/>
              <a:gd name="connsiteX7" fmla="*/ 5602514 w 9695542"/>
              <a:gd name="connsiteY7" fmla="*/ 114334 h 2523705"/>
              <a:gd name="connsiteX8" fmla="*/ 5878285 w 9695542"/>
              <a:gd name="connsiteY8" fmla="*/ 578791 h 2523705"/>
              <a:gd name="connsiteX9" fmla="*/ 6516914 w 9695542"/>
              <a:gd name="connsiteY9" fmla="*/ 433648 h 2523705"/>
              <a:gd name="connsiteX10" fmla="*/ 7024914 w 9695542"/>
              <a:gd name="connsiteY10" fmla="*/ 99820 h 2523705"/>
              <a:gd name="connsiteX11" fmla="*/ 7866742 w 9695542"/>
              <a:gd name="connsiteY11" fmla="*/ 593305 h 2523705"/>
              <a:gd name="connsiteX12" fmla="*/ 7924800 w 9695542"/>
              <a:gd name="connsiteY12" fmla="*/ 1565763 h 2523705"/>
              <a:gd name="connsiteX13" fmla="*/ 8694057 w 9695542"/>
              <a:gd name="connsiteY13" fmla="*/ 2335020 h 2523705"/>
              <a:gd name="connsiteX14" fmla="*/ 9695542 w 9695542"/>
              <a:gd name="connsiteY14" fmla="*/ 2523705 h 2523705"/>
              <a:gd name="connsiteX0" fmla="*/ 0 w 9695542"/>
              <a:gd name="connsiteY0" fmla="*/ 1086791 h 2523705"/>
              <a:gd name="connsiteX1" fmla="*/ 914400 w 9695542"/>
              <a:gd name="connsiteY1" fmla="*/ 1159362 h 2523705"/>
              <a:gd name="connsiteX2" fmla="*/ 1669142 w 9695542"/>
              <a:gd name="connsiteY2" fmla="*/ 419134 h 2523705"/>
              <a:gd name="connsiteX3" fmla="*/ 2627085 w 9695542"/>
              <a:gd name="connsiteY3" fmla="*/ 41762 h 2523705"/>
              <a:gd name="connsiteX4" fmla="*/ 3570514 w 9695542"/>
              <a:gd name="connsiteY4" fmla="*/ 520734 h 2523705"/>
              <a:gd name="connsiteX5" fmla="*/ 4325257 w 9695542"/>
              <a:gd name="connsiteY5" fmla="*/ 332048 h 2523705"/>
              <a:gd name="connsiteX6" fmla="*/ 4905828 w 9695542"/>
              <a:gd name="connsiteY6" fmla="*/ 12734 h 2523705"/>
              <a:gd name="connsiteX7" fmla="*/ 5602514 w 9695542"/>
              <a:gd name="connsiteY7" fmla="*/ 114334 h 2523705"/>
              <a:gd name="connsiteX8" fmla="*/ 5878285 w 9695542"/>
              <a:gd name="connsiteY8" fmla="*/ 578791 h 2523705"/>
              <a:gd name="connsiteX9" fmla="*/ 6516914 w 9695542"/>
              <a:gd name="connsiteY9" fmla="*/ 433648 h 2523705"/>
              <a:gd name="connsiteX10" fmla="*/ 7024914 w 9695542"/>
              <a:gd name="connsiteY10" fmla="*/ 99820 h 2523705"/>
              <a:gd name="connsiteX11" fmla="*/ 7590971 w 9695542"/>
              <a:gd name="connsiteY11" fmla="*/ 520734 h 2523705"/>
              <a:gd name="connsiteX12" fmla="*/ 7924800 w 9695542"/>
              <a:gd name="connsiteY12" fmla="*/ 1565763 h 2523705"/>
              <a:gd name="connsiteX13" fmla="*/ 8694057 w 9695542"/>
              <a:gd name="connsiteY13" fmla="*/ 2335020 h 2523705"/>
              <a:gd name="connsiteX14" fmla="*/ 9695542 w 9695542"/>
              <a:gd name="connsiteY14" fmla="*/ 2523705 h 2523705"/>
              <a:gd name="connsiteX0" fmla="*/ 0 w 9695542"/>
              <a:gd name="connsiteY0" fmla="*/ 1086791 h 2523705"/>
              <a:gd name="connsiteX1" fmla="*/ 914400 w 9695542"/>
              <a:gd name="connsiteY1" fmla="*/ 1159362 h 2523705"/>
              <a:gd name="connsiteX2" fmla="*/ 1669142 w 9695542"/>
              <a:gd name="connsiteY2" fmla="*/ 419134 h 2523705"/>
              <a:gd name="connsiteX3" fmla="*/ 2627085 w 9695542"/>
              <a:gd name="connsiteY3" fmla="*/ 41762 h 2523705"/>
              <a:gd name="connsiteX4" fmla="*/ 3570514 w 9695542"/>
              <a:gd name="connsiteY4" fmla="*/ 520734 h 2523705"/>
              <a:gd name="connsiteX5" fmla="*/ 4325257 w 9695542"/>
              <a:gd name="connsiteY5" fmla="*/ 332048 h 2523705"/>
              <a:gd name="connsiteX6" fmla="*/ 4905828 w 9695542"/>
              <a:gd name="connsiteY6" fmla="*/ 12734 h 2523705"/>
              <a:gd name="connsiteX7" fmla="*/ 5602514 w 9695542"/>
              <a:gd name="connsiteY7" fmla="*/ 114334 h 2523705"/>
              <a:gd name="connsiteX8" fmla="*/ 5878285 w 9695542"/>
              <a:gd name="connsiteY8" fmla="*/ 578791 h 2523705"/>
              <a:gd name="connsiteX9" fmla="*/ 6589485 w 9695542"/>
              <a:gd name="connsiteY9" fmla="*/ 201419 h 2523705"/>
              <a:gd name="connsiteX10" fmla="*/ 7024914 w 9695542"/>
              <a:gd name="connsiteY10" fmla="*/ 99820 h 2523705"/>
              <a:gd name="connsiteX11" fmla="*/ 7590971 w 9695542"/>
              <a:gd name="connsiteY11" fmla="*/ 520734 h 2523705"/>
              <a:gd name="connsiteX12" fmla="*/ 7924800 w 9695542"/>
              <a:gd name="connsiteY12" fmla="*/ 1565763 h 2523705"/>
              <a:gd name="connsiteX13" fmla="*/ 8694057 w 9695542"/>
              <a:gd name="connsiteY13" fmla="*/ 2335020 h 2523705"/>
              <a:gd name="connsiteX14" fmla="*/ 9695542 w 9695542"/>
              <a:gd name="connsiteY14" fmla="*/ 2523705 h 2523705"/>
              <a:gd name="connsiteX0" fmla="*/ 0 w 9695542"/>
              <a:gd name="connsiteY0" fmla="*/ 1090527 h 2527441"/>
              <a:gd name="connsiteX1" fmla="*/ 914400 w 9695542"/>
              <a:gd name="connsiteY1" fmla="*/ 1163098 h 2527441"/>
              <a:gd name="connsiteX2" fmla="*/ 1669142 w 9695542"/>
              <a:gd name="connsiteY2" fmla="*/ 422870 h 2527441"/>
              <a:gd name="connsiteX3" fmla="*/ 2627085 w 9695542"/>
              <a:gd name="connsiteY3" fmla="*/ 45498 h 2527441"/>
              <a:gd name="connsiteX4" fmla="*/ 3570514 w 9695542"/>
              <a:gd name="connsiteY4" fmla="*/ 524470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024914 w 9695542"/>
              <a:gd name="connsiteY10" fmla="*/ 103556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914400 w 9695542"/>
              <a:gd name="connsiteY1" fmla="*/ 1163098 h 2527441"/>
              <a:gd name="connsiteX2" fmla="*/ 1669142 w 9695542"/>
              <a:gd name="connsiteY2" fmla="*/ 422870 h 2527441"/>
              <a:gd name="connsiteX3" fmla="*/ 2627085 w 9695542"/>
              <a:gd name="connsiteY3" fmla="*/ 45498 h 2527441"/>
              <a:gd name="connsiteX4" fmla="*/ 3570514 w 9695542"/>
              <a:gd name="connsiteY4" fmla="*/ 524470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914400 w 9695542"/>
              <a:gd name="connsiteY1" fmla="*/ 1163098 h 2527441"/>
              <a:gd name="connsiteX2" fmla="*/ 1669142 w 9695542"/>
              <a:gd name="connsiteY2" fmla="*/ 422870 h 2527441"/>
              <a:gd name="connsiteX3" fmla="*/ 2627085 w 9695542"/>
              <a:gd name="connsiteY3" fmla="*/ 45498 h 2527441"/>
              <a:gd name="connsiteX4" fmla="*/ 3643085 w 9695542"/>
              <a:gd name="connsiteY4" fmla="*/ 785727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914400 w 9695542"/>
              <a:gd name="connsiteY1" fmla="*/ 1163098 h 2527441"/>
              <a:gd name="connsiteX2" fmla="*/ 1741714 w 9695542"/>
              <a:gd name="connsiteY2" fmla="*/ 480927 h 2527441"/>
              <a:gd name="connsiteX3" fmla="*/ 2627085 w 9695542"/>
              <a:gd name="connsiteY3" fmla="*/ 45498 h 2527441"/>
              <a:gd name="connsiteX4" fmla="*/ 3643085 w 9695542"/>
              <a:gd name="connsiteY4" fmla="*/ 785727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1219200 w 9695542"/>
              <a:gd name="connsiteY1" fmla="*/ 1119555 h 2527441"/>
              <a:gd name="connsiteX2" fmla="*/ 1741714 w 9695542"/>
              <a:gd name="connsiteY2" fmla="*/ 480927 h 2527441"/>
              <a:gd name="connsiteX3" fmla="*/ 2627085 w 9695542"/>
              <a:gd name="connsiteY3" fmla="*/ 45498 h 2527441"/>
              <a:gd name="connsiteX4" fmla="*/ 3643085 w 9695542"/>
              <a:gd name="connsiteY4" fmla="*/ 785727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1219200 w 9695542"/>
              <a:gd name="connsiteY1" fmla="*/ 1119555 h 2527441"/>
              <a:gd name="connsiteX2" fmla="*/ 1741714 w 9695542"/>
              <a:gd name="connsiteY2" fmla="*/ 480927 h 2527441"/>
              <a:gd name="connsiteX3" fmla="*/ 2627085 w 9695542"/>
              <a:gd name="connsiteY3" fmla="*/ 45498 h 2527441"/>
              <a:gd name="connsiteX4" fmla="*/ 3585028 w 9695542"/>
              <a:gd name="connsiteY4" fmla="*/ 713156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1219200 w 9695542"/>
              <a:gd name="connsiteY1" fmla="*/ 1119555 h 2527441"/>
              <a:gd name="connsiteX2" fmla="*/ 1741714 w 9695542"/>
              <a:gd name="connsiteY2" fmla="*/ 480927 h 2527441"/>
              <a:gd name="connsiteX3" fmla="*/ 2627085 w 9695542"/>
              <a:gd name="connsiteY3" fmla="*/ 45498 h 2527441"/>
              <a:gd name="connsiteX4" fmla="*/ 3585028 w 9695542"/>
              <a:gd name="connsiteY4" fmla="*/ 713156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15" fmla="*/ 0 w 9695542"/>
              <a:gd name="connsiteY15" fmla="*/ 1090527 h 2527441"/>
              <a:gd name="connsiteX0" fmla="*/ 0 w 9733913"/>
              <a:gd name="connsiteY0" fmla="*/ 3759200 h 5198088"/>
              <a:gd name="connsiteX1" fmla="*/ 1219200 w 9733913"/>
              <a:gd name="connsiteY1" fmla="*/ 3788228 h 5198088"/>
              <a:gd name="connsiteX2" fmla="*/ 1741714 w 9733913"/>
              <a:gd name="connsiteY2" fmla="*/ 3149600 h 5198088"/>
              <a:gd name="connsiteX3" fmla="*/ 2627085 w 9733913"/>
              <a:gd name="connsiteY3" fmla="*/ 2714171 h 5198088"/>
              <a:gd name="connsiteX4" fmla="*/ 3585028 w 9733913"/>
              <a:gd name="connsiteY4" fmla="*/ 3381829 h 5198088"/>
              <a:gd name="connsiteX5" fmla="*/ 4325257 w 9733913"/>
              <a:gd name="connsiteY5" fmla="*/ 3004457 h 5198088"/>
              <a:gd name="connsiteX6" fmla="*/ 4905828 w 9733913"/>
              <a:gd name="connsiteY6" fmla="*/ 2685143 h 5198088"/>
              <a:gd name="connsiteX7" fmla="*/ 5602514 w 9733913"/>
              <a:gd name="connsiteY7" fmla="*/ 2786743 h 5198088"/>
              <a:gd name="connsiteX8" fmla="*/ 5994399 w 9733913"/>
              <a:gd name="connsiteY8" fmla="*/ 3396343 h 5198088"/>
              <a:gd name="connsiteX9" fmla="*/ 6589485 w 9733913"/>
              <a:gd name="connsiteY9" fmla="*/ 2873828 h 5198088"/>
              <a:gd name="connsiteX10" fmla="*/ 7170057 w 9733913"/>
              <a:gd name="connsiteY10" fmla="*/ 2786744 h 5198088"/>
              <a:gd name="connsiteX11" fmla="*/ 7590971 w 9733913"/>
              <a:gd name="connsiteY11" fmla="*/ 3193143 h 5198088"/>
              <a:gd name="connsiteX12" fmla="*/ 7924800 w 9733913"/>
              <a:gd name="connsiteY12" fmla="*/ 4238172 h 5198088"/>
              <a:gd name="connsiteX13" fmla="*/ 8694057 w 9733913"/>
              <a:gd name="connsiteY13" fmla="*/ 5007429 h 5198088"/>
              <a:gd name="connsiteX14" fmla="*/ 9695542 w 9733913"/>
              <a:gd name="connsiteY14" fmla="*/ 5196114 h 5198088"/>
              <a:gd name="connsiteX15" fmla="*/ 9550400 w 9733913"/>
              <a:gd name="connsiteY15" fmla="*/ 0 h 5198088"/>
              <a:gd name="connsiteX16" fmla="*/ 0 w 9733913"/>
              <a:gd name="connsiteY16" fmla="*/ 3759200 h 5198088"/>
              <a:gd name="connsiteX0" fmla="*/ 0 w 9733913"/>
              <a:gd name="connsiteY0" fmla="*/ 3890547 h 5329435"/>
              <a:gd name="connsiteX1" fmla="*/ 1219200 w 9733913"/>
              <a:gd name="connsiteY1" fmla="*/ 3919575 h 5329435"/>
              <a:gd name="connsiteX2" fmla="*/ 1741714 w 9733913"/>
              <a:gd name="connsiteY2" fmla="*/ 3280947 h 5329435"/>
              <a:gd name="connsiteX3" fmla="*/ 2627085 w 9733913"/>
              <a:gd name="connsiteY3" fmla="*/ 2845518 h 5329435"/>
              <a:gd name="connsiteX4" fmla="*/ 3585028 w 9733913"/>
              <a:gd name="connsiteY4" fmla="*/ 3513176 h 5329435"/>
              <a:gd name="connsiteX5" fmla="*/ 4325257 w 9733913"/>
              <a:gd name="connsiteY5" fmla="*/ 3135804 h 5329435"/>
              <a:gd name="connsiteX6" fmla="*/ 4905828 w 9733913"/>
              <a:gd name="connsiteY6" fmla="*/ 2816490 h 5329435"/>
              <a:gd name="connsiteX7" fmla="*/ 5602514 w 9733913"/>
              <a:gd name="connsiteY7" fmla="*/ 2918090 h 5329435"/>
              <a:gd name="connsiteX8" fmla="*/ 5994399 w 9733913"/>
              <a:gd name="connsiteY8" fmla="*/ 3527690 h 5329435"/>
              <a:gd name="connsiteX9" fmla="*/ 6589485 w 9733913"/>
              <a:gd name="connsiteY9" fmla="*/ 3005175 h 5329435"/>
              <a:gd name="connsiteX10" fmla="*/ 7170057 w 9733913"/>
              <a:gd name="connsiteY10" fmla="*/ 2918091 h 5329435"/>
              <a:gd name="connsiteX11" fmla="*/ 7590971 w 9733913"/>
              <a:gd name="connsiteY11" fmla="*/ 3324490 h 5329435"/>
              <a:gd name="connsiteX12" fmla="*/ 7924800 w 9733913"/>
              <a:gd name="connsiteY12" fmla="*/ 4369519 h 5329435"/>
              <a:gd name="connsiteX13" fmla="*/ 8694057 w 9733913"/>
              <a:gd name="connsiteY13" fmla="*/ 5138776 h 5329435"/>
              <a:gd name="connsiteX14" fmla="*/ 9695542 w 9733913"/>
              <a:gd name="connsiteY14" fmla="*/ 5327461 h 5329435"/>
              <a:gd name="connsiteX15" fmla="*/ 9550400 w 9733913"/>
              <a:gd name="connsiteY15" fmla="*/ 131347 h 5329435"/>
              <a:gd name="connsiteX16" fmla="*/ 87085 w 9733913"/>
              <a:gd name="connsiteY16" fmla="*/ 247461 h 5329435"/>
              <a:gd name="connsiteX17" fmla="*/ 0 w 9733913"/>
              <a:gd name="connsiteY17" fmla="*/ 3890547 h 5329435"/>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602514 w 9733913"/>
              <a:gd name="connsiteY7" fmla="*/ 3110894 h 5522239"/>
              <a:gd name="connsiteX8" fmla="*/ 5994399 w 9733913"/>
              <a:gd name="connsiteY8" fmla="*/ 3720494 h 5522239"/>
              <a:gd name="connsiteX9" fmla="*/ 6589485 w 9733913"/>
              <a:gd name="connsiteY9" fmla="*/ 3197979 h 5522239"/>
              <a:gd name="connsiteX10" fmla="*/ 7170057 w 9733913"/>
              <a:gd name="connsiteY10" fmla="*/ 3110895 h 5522239"/>
              <a:gd name="connsiteX11" fmla="*/ 7590971 w 9733913"/>
              <a:gd name="connsiteY11" fmla="*/ 3517294 h 5522239"/>
              <a:gd name="connsiteX12" fmla="*/ 7924800 w 9733913"/>
              <a:gd name="connsiteY12" fmla="*/ 4562323 h 5522239"/>
              <a:gd name="connsiteX13" fmla="*/ 8694057 w 9733913"/>
              <a:gd name="connsiteY13" fmla="*/ 5331580 h 5522239"/>
              <a:gd name="connsiteX14" fmla="*/ 9695542 w 9733913"/>
              <a:gd name="connsiteY14" fmla="*/ 5520265 h 5522239"/>
              <a:gd name="connsiteX15" fmla="*/ 9550400 w 9733913"/>
              <a:gd name="connsiteY15" fmla="*/ 324151 h 5522239"/>
              <a:gd name="connsiteX16" fmla="*/ 7329714 w 9733913"/>
              <a:gd name="connsiteY16" fmla="*/ 338666 h 5522239"/>
              <a:gd name="connsiteX17" fmla="*/ 87085 w 9733913"/>
              <a:gd name="connsiteY17" fmla="*/ 440265 h 5522239"/>
              <a:gd name="connsiteX18" fmla="*/ 0 w 9733913"/>
              <a:gd name="connsiteY18" fmla="*/ 4083351 h 5522239"/>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602514 w 9733913"/>
              <a:gd name="connsiteY7" fmla="*/ 3110894 h 5522239"/>
              <a:gd name="connsiteX8" fmla="*/ 5994399 w 9733913"/>
              <a:gd name="connsiteY8" fmla="*/ 3720494 h 5522239"/>
              <a:gd name="connsiteX9" fmla="*/ 6212114 w 9733913"/>
              <a:gd name="connsiteY9" fmla="*/ 4504265 h 5522239"/>
              <a:gd name="connsiteX10" fmla="*/ 7170057 w 9733913"/>
              <a:gd name="connsiteY10" fmla="*/ 3110895 h 5522239"/>
              <a:gd name="connsiteX11" fmla="*/ 7590971 w 9733913"/>
              <a:gd name="connsiteY11" fmla="*/ 3517294 h 5522239"/>
              <a:gd name="connsiteX12" fmla="*/ 7924800 w 9733913"/>
              <a:gd name="connsiteY12" fmla="*/ 4562323 h 5522239"/>
              <a:gd name="connsiteX13" fmla="*/ 8694057 w 9733913"/>
              <a:gd name="connsiteY13" fmla="*/ 5331580 h 5522239"/>
              <a:gd name="connsiteX14" fmla="*/ 9695542 w 9733913"/>
              <a:gd name="connsiteY14" fmla="*/ 5520265 h 5522239"/>
              <a:gd name="connsiteX15" fmla="*/ 9550400 w 9733913"/>
              <a:gd name="connsiteY15" fmla="*/ 324151 h 5522239"/>
              <a:gd name="connsiteX16" fmla="*/ 7329714 w 9733913"/>
              <a:gd name="connsiteY16" fmla="*/ 338666 h 5522239"/>
              <a:gd name="connsiteX17" fmla="*/ 87085 w 9733913"/>
              <a:gd name="connsiteY17" fmla="*/ 440265 h 5522239"/>
              <a:gd name="connsiteX18" fmla="*/ 0 w 9733913"/>
              <a:gd name="connsiteY18" fmla="*/ 4083351 h 5522239"/>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602514 w 9733913"/>
              <a:gd name="connsiteY7" fmla="*/ 3110894 h 5522239"/>
              <a:gd name="connsiteX8" fmla="*/ 5762170 w 9733913"/>
              <a:gd name="connsiteY8" fmla="*/ 4083351 h 5522239"/>
              <a:gd name="connsiteX9" fmla="*/ 6212114 w 9733913"/>
              <a:gd name="connsiteY9" fmla="*/ 4504265 h 5522239"/>
              <a:gd name="connsiteX10" fmla="*/ 7170057 w 9733913"/>
              <a:gd name="connsiteY10" fmla="*/ 3110895 h 5522239"/>
              <a:gd name="connsiteX11" fmla="*/ 7590971 w 9733913"/>
              <a:gd name="connsiteY11" fmla="*/ 3517294 h 5522239"/>
              <a:gd name="connsiteX12" fmla="*/ 7924800 w 9733913"/>
              <a:gd name="connsiteY12" fmla="*/ 4562323 h 5522239"/>
              <a:gd name="connsiteX13" fmla="*/ 8694057 w 9733913"/>
              <a:gd name="connsiteY13" fmla="*/ 5331580 h 5522239"/>
              <a:gd name="connsiteX14" fmla="*/ 9695542 w 9733913"/>
              <a:gd name="connsiteY14" fmla="*/ 5520265 h 5522239"/>
              <a:gd name="connsiteX15" fmla="*/ 9550400 w 9733913"/>
              <a:gd name="connsiteY15" fmla="*/ 324151 h 5522239"/>
              <a:gd name="connsiteX16" fmla="*/ 7329714 w 9733913"/>
              <a:gd name="connsiteY16" fmla="*/ 338666 h 5522239"/>
              <a:gd name="connsiteX17" fmla="*/ 87085 w 9733913"/>
              <a:gd name="connsiteY17" fmla="*/ 440265 h 5522239"/>
              <a:gd name="connsiteX18" fmla="*/ 0 w 9733913"/>
              <a:gd name="connsiteY18" fmla="*/ 4083351 h 5522239"/>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442857 w 9733913"/>
              <a:gd name="connsiteY7" fmla="*/ 3285065 h 5522239"/>
              <a:gd name="connsiteX8" fmla="*/ 5762170 w 9733913"/>
              <a:gd name="connsiteY8" fmla="*/ 4083351 h 5522239"/>
              <a:gd name="connsiteX9" fmla="*/ 6212114 w 9733913"/>
              <a:gd name="connsiteY9" fmla="*/ 4504265 h 5522239"/>
              <a:gd name="connsiteX10" fmla="*/ 7170057 w 9733913"/>
              <a:gd name="connsiteY10" fmla="*/ 3110895 h 5522239"/>
              <a:gd name="connsiteX11" fmla="*/ 7590971 w 9733913"/>
              <a:gd name="connsiteY11" fmla="*/ 3517294 h 5522239"/>
              <a:gd name="connsiteX12" fmla="*/ 7924800 w 9733913"/>
              <a:gd name="connsiteY12" fmla="*/ 4562323 h 5522239"/>
              <a:gd name="connsiteX13" fmla="*/ 8694057 w 9733913"/>
              <a:gd name="connsiteY13" fmla="*/ 5331580 h 5522239"/>
              <a:gd name="connsiteX14" fmla="*/ 9695542 w 9733913"/>
              <a:gd name="connsiteY14" fmla="*/ 5520265 h 5522239"/>
              <a:gd name="connsiteX15" fmla="*/ 9550400 w 9733913"/>
              <a:gd name="connsiteY15" fmla="*/ 324151 h 5522239"/>
              <a:gd name="connsiteX16" fmla="*/ 7329714 w 9733913"/>
              <a:gd name="connsiteY16" fmla="*/ 338666 h 5522239"/>
              <a:gd name="connsiteX17" fmla="*/ 87085 w 9733913"/>
              <a:gd name="connsiteY17" fmla="*/ 440265 h 5522239"/>
              <a:gd name="connsiteX18" fmla="*/ 0 w 9733913"/>
              <a:gd name="connsiteY18" fmla="*/ 4083351 h 5522239"/>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442857 w 9733913"/>
              <a:gd name="connsiteY7" fmla="*/ 3285065 h 5522239"/>
              <a:gd name="connsiteX8" fmla="*/ 5558970 w 9733913"/>
              <a:gd name="connsiteY8" fmla="*/ 4359122 h 5522239"/>
              <a:gd name="connsiteX9" fmla="*/ 6212114 w 9733913"/>
              <a:gd name="connsiteY9" fmla="*/ 4504265 h 5522239"/>
              <a:gd name="connsiteX10" fmla="*/ 7170057 w 9733913"/>
              <a:gd name="connsiteY10" fmla="*/ 3110895 h 5522239"/>
              <a:gd name="connsiteX11" fmla="*/ 7590971 w 9733913"/>
              <a:gd name="connsiteY11" fmla="*/ 3517294 h 5522239"/>
              <a:gd name="connsiteX12" fmla="*/ 7924800 w 9733913"/>
              <a:gd name="connsiteY12" fmla="*/ 4562323 h 5522239"/>
              <a:gd name="connsiteX13" fmla="*/ 8694057 w 9733913"/>
              <a:gd name="connsiteY13" fmla="*/ 5331580 h 5522239"/>
              <a:gd name="connsiteX14" fmla="*/ 9695542 w 9733913"/>
              <a:gd name="connsiteY14" fmla="*/ 5520265 h 5522239"/>
              <a:gd name="connsiteX15" fmla="*/ 9550400 w 9733913"/>
              <a:gd name="connsiteY15" fmla="*/ 324151 h 5522239"/>
              <a:gd name="connsiteX16" fmla="*/ 7329714 w 9733913"/>
              <a:gd name="connsiteY16" fmla="*/ 338666 h 5522239"/>
              <a:gd name="connsiteX17" fmla="*/ 87085 w 9733913"/>
              <a:gd name="connsiteY17" fmla="*/ 440265 h 5522239"/>
              <a:gd name="connsiteX18" fmla="*/ 0 w 9733913"/>
              <a:gd name="connsiteY18" fmla="*/ 4083351 h 5522239"/>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442857 w 9733913"/>
              <a:gd name="connsiteY7" fmla="*/ 3285065 h 5522239"/>
              <a:gd name="connsiteX8" fmla="*/ 5558970 w 9733913"/>
              <a:gd name="connsiteY8" fmla="*/ 4359122 h 5522239"/>
              <a:gd name="connsiteX9" fmla="*/ 6037942 w 9733913"/>
              <a:gd name="connsiteY9" fmla="*/ 4939694 h 5522239"/>
              <a:gd name="connsiteX10" fmla="*/ 7170057 w 9733913"/>
              <a:gd name="connsiteY10" fmla="*/ 3110895 h 5522239"/>
              <a:gd name="connsiteX11" fmla="*/ 7590971 w 9733913"/>
              <a:gd name="connsiteY11" fmla="*/ 3517294 h 5522239"/>
              <a:gd name="connsiteX12" fmla="*/ 7924800 w 9733913"/>
              <a:gd name="connsiteY12" fmla="*/ 4562323 h 5522239"/>
              <a:gd name="connsiteX13" fmla="*/ 8694057 w 9733913"/>
              <a:gd name="connsiteY13" fmla="*/ 5331580 h 5522239"/>
              <a:gd name="connsiteX14" fmla="*/ 9695542 w 9733913"/>
              <a:gd name="connsiteY14" fmla="*/ 5520265 h 5522239"/>
              <a:gd name="connsiteX15" fmla="*/ 9550400 w 9733913"/>
              <a:gd name="connsiteY15" fmla="*/ 324151 h 5522239"/>
              <a:gd name="connsiteX16" fmla="*/ 7329714 w 9733913"/>
              <a:gd name="connsiteY16" fmla="*/ 338666 h 5522239"/>
              <a:gd name="connsiteX17" fmla="*/ 87085 w 9733913"/>
              <a:gd name="connsiteY17" fmla="*/ 440265 h 5522239"/>
              <a:gd name="connsiteX18" fmla="*/ 0 w 9733913"/>
              <a:gd name="connsiteY18" fmla="*/ 4083351 h 5522239"/>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442857 w 9733913"/>
              <a:gd name="connsiteY7" fmla="*/ 3285065 h 5522239"/>
              <a:gd name="connsiteX8" fmla="*/ 5558970 w 9733913"/>
              <a:gd name="connsiteY8" fmla="*/ 4359122 h 5522239"/>
              <a:gd name="connsiteX9" fmla="*/ 5457371 w 9733913"/>
              <a:gd name="connsiteY9" fmla="*/ 4533295 h 5522239"/>
              <a:gd name="connsiteX10" fmla="*/ 6037942 w 9733913"/>
              <a:gd name="connsiteY10" fmla="*/ 4939694 h 5522239"/>
              <a:gd name="connsiteX11" fmla="*/ 7170057 w 9733913"/>
              <a:gd name="connsiteY11" fmla="*/ 3110895 h 5522239"/>
              <a:gd name="connsiteX12" fmla="*/ 7590971 w 9733913"/>
              <a:gd name="connsiteY12" fmla="*/ 3517294 h 5522239"/>
              <a:gd name="connsiteX13" fmla="*/ 7924800 w 9733913"/>
              <a:gd name="connsiteY13" fmla="*/ 4562323 h 5522239"/>
              <a:gd name="connsiteX14" fmla="*/ 8694057 w 9733913"/>
              <a:gd name="connsiteY14" fmla="*/ 5331580 h 5522239"/>
              <a:gd name="connsiteX15" fmla="*/ 9695542 w 9733913"/>
              <a:gd name="connsiteY15" fmla="*/ 5520265 h 5522239"/>
              <a:gd name="connsiteX16" fmla="*/ 9550400 w 9733913"/>
              <a:gd name="connsiteY16" fmla="*/ 324151 h 5522239"/>
              <a:gd name="connsiteX17" fmla="*/ 7329714 w 9733913"/>
              <a:gd name="connsiteY17" fmla="*/ 338666 h 5522239"/>
              <a:gd name="connsiteX18" fmla="*/ 87085 w 9733913"/>
              <a:gd name="connsiteY18" fmla="*/ 440265 h 5522239"/>
              <a:gd name="connsiteX19" fmla="*/ 0 w 9733913"/>
              <a:gd name="connsiteY19" fmla="*/ 4083351 h 5522239"/>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442857 w 9733913"/>
              <a:gd name="connsiteY7" fmla="*/ 3285065 h 5522239"/>
              <a:gd name="connsiteX8" fmla="*/ 5558970 w 9733913"/>
              <a:gd name="connsiteY8" fmla="*/ 4359122 h 5522239"/>
              <a:gd name="connsiteX9" fmla="*/ 5457371 w 9733913"/>
              <a:gd name="connsiteY9" fmla="*/ 4533295 h 5522239"/>
              <a:gd name="connsiteX10" fmla="*/ 6037942 w 9733913"/>
              <a:gd name="connsiteY10" fmla="*/ 4939694 h 5522239"/>
              <a:gd name="connsiteX11" fmla="*/ 6923314 w 9733913"/>
              <a:gd name="connsiteY11" fmla="*/ 4925180 h 5522239"/>
              <a:gd name="connsiteX12" fmla="*/ 7590971 w 9733913"/>
              <a:gd name="connsiteY12" fmla="*/ 3517294 h 5522239"/>
              <a:gd name="connsiteX13" fmla="*/ 7924800 w 9733913"/>
              <a:gd name="connsiteY13" fmla="*/ 4562323 h 5522239"/>
              <a:gd name="connsiteX14" fmla="*/ 8694057 w 9733913"/>
              <a:gd name="connsiteY14" fmla="*/ 5331580 h 5522239"/>
              <a:gd name="connsiteX15" fmla="*/ 9695542 w 9733913"/>
              <a:gd name="connsiteY15" fmla="*/ 5520265 h 5522239"/>
              <a:gd name="connsiteX16" fmla="*/ 9550400 w 9733913"/>
              <a:gd name="connsiteY16" fmla="*/ 324151 h 5522239"/>
              <a:gd name="connsiteX17" fmla="*/ 7329714 w 9733913"/>
              <a:gd name="connsiteY17" fmla="*/ 338666 h 5522239"/>
              <a:gd name="connsiteX18" fmla="*/ 87085 w 9733913"/>
              <a:gd name="connsiteY18" fmla="*/ 440265 h 5522239"/>
              <a:gd name="connsiteX19" fmla="*/ 0 w 9733913"/>
              <a:gd name="connsiteY19" fmla="*/ 4083351 h 5522239"/>
              <a:gd name="connsiteX0" fmla="*/ 0 w 9733913"/>
              <a:gd name="connsiteY0" fmla="*/ 4083351 h 5576507"/>
              <a:gd name="connsiteX1" fmla="*/ 1219200 w 9733913"/>
              <a:gd name="connsiteY1" fmla="*/ 4112379 h 5576507"/>
              <a:gd name="connsiteX2" fmla="*/ 1741714 w 9733913"/>
              <a:gd name="connsiteY2" fmla="*/ 3473751 h 5576507"/>
              <a:gd name="connsiteX3" fmla="*/ 2627085 w 9733913"/>
              <a:gd name="connsiteY3" fmla="*/ 3038322 h 5576507"/>
              <a:gd name="connsiteX4" fmla="*/ 3585028 w 9733913"/>
              <a:gd name="connsiteY4" fmla="*/ 3705980 h 5576507"/>
              <a:gd name="connsiteX5" fmla="*/ 4325257 w 9733913"/>
              <a:gd name="connsiteY5" fmla="*/ 3328608 h 5576507"/>
              <a:gd name="connsiteX6" fmla="*/ 4905828 w 9733913"/>
              <a:gd name="connsiteY6" fmla="*/ 3009294 h 5576507"/>
              <a:gd name="connsiteX7" fmla="*/ 5442857 w 9733913"/>
              <a:gd name="connsiteY7" fmla="*/ 3285065 h 5576507"/>
              <a:gd name="connsiteX8" fmla="*/ 5558970 w 9733913"/>
              <a:gd name="connsiteY8" fmla="*/ 4359122 h 5576507"/>
              <a:gd name="connsiteX9" fmla="*/ 5457371 w 9733913"/>
              <a:gd name="connsiteY9" fmla="*/ 4533295 h 5576507"/>
              <a:gd name="connsiteX10" fmla="*/ 6037942 w 9733913"/>
              <a:gd name="connsiteY10" fmla="*/ 4939694 h 5576507"/>
              <a:gd name="connsiteX11" fmla="*/ 6923314 w 9733913"/>
              <a:gd name="connsiteY11" fmla="*/ 4925180 h 5576507"/>
              <a:gd name="connsiteX12" fmla="*/ 7590971 w 9733913"/>
              <a:gd name="connsiteY12" fmla="*/ 3517294 h 5576507"/>
              <a:gd name="connsiteX13" fmla="*/ 8331200 w 9733913"/>
              <a:gd name="connsiteY13" fmla="*/ 3183466 h 5576507"/>
              <a:gd name="connsiteX14" fmla="*/ 8694057 w 9733913"/>
              <a:gd name="connsiteY14" fmla="*/ 5331580 h 5576507"/>
              <a:gd name="connsiteX15" fmla="*/ 9695542 w 9733913"/>
              <a:gd name="connsiteY15" fmla="*/ 5520265 h 5576507"/>
              <a:gd name="connsiteX16" fmla="*/ 9550400 w 9733913"/>
              <a:gd name="connsiteY16" fmla="*/ 324151 h 5576507"/>
              <a:gd name="connsiteX17" fmla="*/ 7329714 w 9733913"/>
              <a:gd name="connsiteY17" fmla="*/ 338666 h 5576507"/>
              <a:gd name="connsiteX18" fmla="*/ 87085 w 9733913"/>
              <a:gd name="connsiteY18" fmla="*/ 440265 h 5576507"/>
              <a:gd name="connsiteX19" fmla="*/ 0 w 9733913"/>
              <a:gd name="connsiteY19" fmla="*/ 4083351 h 5576507"/>
              <a:gd name="connsiteX0" fmla="*/ 0 w 9733913"/>
              <a:gd name="connsiteY0" fmla="*/ 4083351 h 5520346"/>
              <a:gd name="connsiteX1" fmla="*/ 1219200 w 9733913"/>
              <a:gd name="connsiteY1" fmla="*/ 4112379 h 5520346"/>
              <a:gd name="connsiteX2" fmla="*/ 1741714 w 9733913"/>
              <a:gd name="connsiteY2" fmla="*/ 3473751 h 5520346"/>
              <a:gd name="connsiteX3" fmla="*/ 2627085 w 9733913"/>
              <a:gd name="connsiteY3" fmla="*/ 3038322 h 5520346"/>
              <a:gd name="connsiteX4" fmla="*/ 3585028 w 9733913"/>
              <a:gd name="connsiteY4" fmla="*/ 3705980 h 5520346"/>
              <a:gd name="connsiteX5" fmla="*/ 4325257 w 9733913"/>
              <a:gd name="connsiteY5" fmla="*/ 3328608 h 5520346"/>
              <a:gd name="connsiteX6" fmla="*/ 4905828 w 9733913"/>
              <a:gd name="connsiteY6" fmla="*/ 3009294 h 5520346"/>
              <a:gd name="connsiteX7" fmla="*/ 5442857 w 9733913"/>
              <a:gd name="connsiteY7" fmla="*/ 3285065 h 5520346"/>
              <a:gd name="connsiteX8" fmla="*/ 5558970 w 9733913"/>
              <a:gd name="connsiteY8" fmla="*/ 4359122 h 5520346"/>
              <a:gd name="connsiteX9" fmla="*/ 5457371 w 9733913"/>
              <a:gd name="connsiteY9" fmla="*/ 4533295 h 5520346"/>
              <a:gd name="connsiteX10" fmla="*/ 6037942 w 9733913"/>
              <a:gd name="connsiteY10" fmla="*/ 4939694 h 5520346"/>
              <a:gd name="connsiteX11" fmla="*/ 6923314 w 9733913"/>
              <a:gd name="connsiteY11" fmla="*/ 4925180 h 5520346"/>
              <a:gd name="connsiteX12" fmla="*/ 7590971 w 9733913"/>
              <a:gd name="connsiteY12" fmla="*/ 3517294 h 5520346"/>
              <a:gd name="connsiteX13" fmla="*/ 8331200 w 9733913"/>
              <a:gd name="connsiteY13" fmla="*/ 3183466 h 5520346"/>
              <a:gd name="connsiteX14" fmla="*/ 9013371 w 9733913"/>
              <a:gd name="connsiteY14" fmla="*/ 3807580 h 5520346"/>
              <a:gd name="connsiteX15" fmla="*/ 9695542 w 9733913"/>
              <a:gd name="connsiteY15" fmla="*/ 5520265 h 5520346"/>
              <a:gd name="connsiteX16" fmla="*/ 9550400 w 9733913"/>
              <a:gd name="connsiteY16" fmla="*/ 324151 h 5520346"/>
              <a:gd name="connsiteX17" fmla="*/ 7329714 w 9733913"/>
              <a:gd name="connsiteY17" fmla="*/ 338666 h 5520346"/>
              <a:gd name="connsiteX18" fmla="*/ 87085 w 9733913"/>
              <a:gd name="connsiteY18" fmla="*/ 440265 h 5520346"/>
              <a:gd name="connsiteX19" fmla="*/ 0 w 9733913"/>
              <a:gd name="connsiteY19" fmla="*/ 4083351 h 5520346"/>
              <a:gd name="connsiteX0" fmla="*/ 0 w 9797011"/>
              <a:gd name="connsiteY0" fmla="*/ 4083351 h 5051513"/>
              <a:gd name="connsiteX1" fmla="*/ 1219200 w 9797011"/>
              <a:gd name="connsiteY1" fmla="*/ 4112379 h 5051513"/>
              <a:gd name="connsiteX2" fmla="*/ 1741714 w 9797011"/>
              <a:gd name="connsiteY2" fmla="*/ 3473751 h 5051513"/>
              <a:gd name="connsiteX3" fmla="*/ 2627085 w 9797011"/>
              <a:gd name="connsiteY3" fmla="*/ 3038322 h 5051513"/>
              <a:gd name="connsiteX4" fmla="*/ 3585028 w 9797011"/>
              <a:gd name="connsiteY4" fmla="*/ 3705980 h 5051513"/>
              <a:gd name="connsiteX5" fmla="*/ 4325257 w 9797011"/>
              <a:gd name="connsiteY5" fmla="*/ 3328608 h 5051513"/>
              <a:gd name="connsiteX6" fmla="*/ 4905828 w 9797011"/>
              <a:gd name="connsiteY6" fmla="*/ 3009294 h 5051513"/>
              <a:gd name="connsiteX7" fmla="*/ 5442857 w 9797011"/>
              <a:gd name="connsiteY7" fmla="*/ 3285065 h 5051513"/>
              <a:gd name="connsiteX8" fmla="*/ 5558970 w 9797011"/>
              <a:gd name="connsiteY8" fmla="*/ 4359122 h 5051513"/>
              <a:gd name="connsiteX9" fmla="*/ 5457371 w 9797011"/>
              <a:gd name="connsiteY9" fmla="*/ 4533295 h 5051513"/>
              <a:gd name="connsiteX10" fmla="*/ 6037942 w 9797011"/>
              <a:gd name="connsiteY10" fmla="*/ 4939694 h 5051513"/>
              <a:gd name="connsiteX11" fmla="*/ 6923314 w 9797011"/>
              <a:gd name="connsiteY11" fmla="*/ 4925180 h 5051513"/>
              <a:gd name="connsiteX12" fmla="*/ 7590971 w 9797011"/>
              <a:gd name="connsiteY12" fmla="*/ 3517294 h 5051513"/>
              <a:gd name="connsiteX13" fmla="*/ 8331200 w 9797011"/>
              <a:gd name="connsiteY13" fmla="*/ 3183466 h 5051513"/>
              <a:gd name="connsiteX14" fmla="*/ 9013371 w 9797011"/>
              <a:gd name="connsiteY14" fmla="*/ 3807580 h 5051513"/>
              <a:gd name="connsiteX15" fmla="*/ 9782627 w 9797011"/>
              <a:gd name="connsiteY15" fmla="*/ 4388151 h 5051513"/>
              <a:gd name="connsiteX16" fmla="*/ 9550400 w 9797011"/>
              <a:gd name="connsiteY16" fmla="*/ 324151 h 5051513"/>
              <a:gd name="connsiteX17" fmla="*/ 7329714 w 9797011"/>
              <a:gd name="connsiteY17" fmla="*/ 338666 h 5051513"/>
              <a:gd name="connsiteX18" fmla="*/ 87085 w 9797011"/>
              <a:gd name="connsiteY18" fmla="*/ 440265 h 5051513"/>
              <a:gd name="connsiteX19" fmla="*/ 0 w 9797011"/>
              <a:gd name="connsiteY19" fmla="*/ 4083351 h 5051513"/>
              <a:gd name="connsiteX0" fmla="*/ 0 w 9797011"/>
              <a:gd name="connsiteY0" fmla="*/ 4083351 h 5051513"/>
              <a:gd name="connsiteX1" fmla="*/ 1219200 w 9797011"/>
              <a:gd name="connsiteY1" fmla="*/ 4112379 h 5051513"/>
              <a:gd name="connsiteX2" fmla="*/ 1741714 w 9797011"/>
              <a:gd name="connsiteY2" fmla="*/ 3473751 h 5051513"/>
              <a:gd name="connsiteX3" fmla="*/ 2627085 w 9797011"/>
              <a:gd name="connsiteY3" fmla="*/ 3038322 h 5051513"/>
              <a:gd name="connsiteX4" fmla="*/ 3585028 w 9797011"/>
              <a:gd name="connsiteY4" fmla="*/ 3705980 h 5051513"/>
              <a:gd name="connsiteX5" fmla="*/ 4325257 w 9797011"/>
              <a:gd name="connsiteY5" fmla="*/ 3328608 h 5051513"/>
              <a:gd name="connsiteX6" fmla="*/ 4905828 w 9797011"/>
              <a:gd name="connsiteY6" fmla="*/ 3009294 h 5051513"/>
              <a:gd name="connsiteX7" fmla="*/ 5442857 w 9797011"/>
              <a:gd name="connsiteY7" fmla="*/ 3285065 h 5051513"/>
              <a:gd name="connsiteX8" fmla="*/ 5457371 w 9797011"/>
              <a:gd name="connsiteY8" fmla="*/ 4533295 h 5051513"/>
              <a:gd name="connsiteX9" fmla="*/ 6037942 w 9797011"/>
              <a:gd name="connsiteY9" fmla="*/ 4939694 h 5051513"/>
              <a:gd name="connsiteX10" fmla="*/ 6923314 w 9797011"/>
              <a:gd name="connsiteY10" fmla="*/ 4925180 h 5051513"/>
              <a:gd name="connsiteX11" fmla="*/ 7590971 w 9797011"/>
              <a:gd name="connsiteY11" fmla="*/ 3517294 h 5051513"/>
              <a:gd name="connsiteX12" fmla="*/ 8331200 w 9797011"/>
              <a:gd name="connsiteY12" fmla="*/ 3183466 h 5051513"/>
              <a:gd name="connsiteX13" fmla="*/ 9013371 w 9797011"/>
              <a:gd name="connsiteY13" fmla="*/ 3807580 h 5051513"/>
              <a:gd name="connsiteX14" fmla="*/ 9782627 w 9797011"/>
              <a:gd name="connsiteY14" fmla="*/ 4388151 h 5051513"/>
              <a:gd name="connsiteX15" fmla="*/ 9550400 w 9797011"/>
              <a:gd name="connsiteY15" fmla="*/ 324151 h 5051513"/>
              <a:gd name="connsiteX16" fmla="*/ 7329714 w 9797011"/>
              <a:gd name="connsiteY16" fmla="*/ 338666 h 5051513"/>
              <a:gd name="connsiteX17" fmla="*/ 87085 w 9797011"/>
              <a:gd name="connsiteY17" fmla="*/ 440265 h 5051513"/>
              <a:gd name="connsiteX18" fmla="*/ 0 w 9797011"/>
              <a:gd name="connsiteY18" fmla="*/ 4083351 h 5051513"/>
              <a:gd name="connsiteX0" fmla="*/ 0 w 9797011"/>
              <a:gd name="connsiteY0" fmla="*/ 4083351 h 5058669"/>
              <a:gd name="connsiteX1" fmla="*/ 1219200 w 9797011"/>
              <a:gd name="connsiteY1" fmla="*/ 4112379 h 5058669"/>
              <a:gd name="connsiteX2" fmla="*/ 1741714 w 9797011"/>
              <a:gd name="connsiteY2" fmla="*/ 3473751 h 5058669"/>
              <a:gd name="connsiteX3" fmla="*/ 2627085 w 9797011"/>
              <a:gd name="connsiteY3" fmla="*/ 3038322 h 5058669"/>
              <a:gd name="connsiteX4" fmla="*/ 3585028 w 9797011"/>
              <a:gd name="connsiteY4" fmla="*/ 3705980 h 5058669"/>
              <a:gd name="connsiteX5" fmla="*/ 4325257 w 9797011"/>
              <a:gd name="connsiteY5" fmla="*/ 3328608 h 5058669"/>
              <a:gd name="connsiteX6" fmla="*/ 4905828 w 9797011"/>
              <a:gd name="connsiteY6" fmla="*/ 3009294 h 5058669"/>
              <a:gd name="connsiteX7" fmla="*/ 5442857 w 9797011"/>
              <a:gd name="connsiteY7" fmla="*/ 3285065 h 5058669"/>
              <a:gd name="connsiteX8" fmla="*/ 5617028 w 9797011"/>
              <a:gd name="connsiteY8" fmla="*/ 4388152 h 5058669"/>
              <a:gd name="connsiteX9" fmla="*/ 6037942 w 9797011"/>
              <a:gd name="connsiteY9" fmla="*/ 4939694 h 5058669"/>
              <a:gd name="connsiteX10" fmla="*/ 6923314 w 9797011"/>
              <a:gd name="connsiteY10" fmla="*/ 4925180 h 5058669"/>
              <a:gd name="connsiteX11" fmla="*/ 7590971 w 9797011"/>
              <a:gd name="connsiteY11" fmla="*/ 3517294 h 5058669"/>
              <a:gd name="connsiteX12" fmla="*/ 8331200 w 9797011"/>
              <a:gd name="connsiteY12" fmla="*/ 3183466 h 5058669"/>
              <a:gd name="connsiteX13" fmla="*/ 9013371 w 9797011"/>
              <a:gd name="connsiteY13" fmla="*/ 3807580 h 5058669"/>
              <a:gd name="connsiteX14" fmla="*/ 9782627 w 9797011"/>
              <a:gd name="connsiteY14" fmla="*/ 4388151 h 5058669"/>
              <a:gd name="connsiteX15" fmla="*/ 9550400 w 9797011"/>
              <a:gd name="connsiteY15" fmla="*/ 324151 h 5058669"/>
              <a:gd name="connsiteX16" fmla="*/ 7329714 w 9797011"/>
              <a:gd name="connsiteY16" fmla="*/ 338666 h 5058669"/>
              <a:gd name="connsiteX17" fmla="*/ 87085 w 9797011"/>
              <a:gd name="connsiteY17" fmla="*/ 440265 h 5058669"/>
              <a:gd name="connsiteX18" fmla="*/ 0 w 9797011"/>
              <a:gd name="connsiteY18" fmla="*/ 4083351 h 505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97011" h="5058669">
                <a:moveTo>
                  <a:pt x="0" y="4083351"/>
                </a:moveTo>
                <a:cubicBezTo>
                  <a:pt x="318105" y="4175274"/>
                  <a:pt x="928914" y="4213979"/>
                  <a:pt x="1219200" y="4112379"/>
                </a:cubicBezTo>
                <a:cubicBezTo>
                  <a:pt x="1509486" y="4010779"/>
                  <a:pt x="1507067" y="3652760"/>
                  <a:pt x="1741714" y="3473751"/>
                </a:cubicBezTo>
                <a:cubicBezTo>
                  <a:pt x="1976361" y="3294742"/>
                  <a:pt x="2319866" y="2999617"/>
                  <a:pt x="2627085" y="3038322"/>
                </a:cubicBezTo>
                <a:cubicBezTo>
                  <a:pt x="2934304" y="3077027"/>
                  <a:pt x="3301999" y="3657599"/>
                  <a:pt x="3585028" y="3705980"/>
                </a:cubicBezTo>
                <a:cubicBezTo>
                  <a:pt x="3868057" y="3754361"/>
                  <a:pt x="4105124" y="3444722"/>
                  <a:pt x="4325257" y="3328608"/>
                </a:cubicBezTo>
                <a:cubicBezTo>
                  <a:pt x="4545390" y="3212494"/>
                  <a:pt x="4719561" y="3016551"/>
                  <a:pt x="4905828" y="3009294"/>
                </a:cubicBezTo>
                <a:cubicBezTo>
                  <a:pt x="5092095" y="3002037"/>
                  <a:pt x="5324324" y="3055255"/>
                  <a:pt x="5442857" y="3285065"/>
                </a:cubicBezTo>
                <a:cubicBezTo>
                  <a:pt x="5561390" y="3514875"/>
                  <a:pt x="5517847" y="4112381"/>
                  <a:pt x="5617028" y="4388152"/>
                </a:cubicBezTo>
                <a:cubicBezTo>
                  <a:pt x="5716209" y="4663923"/>
                  <a:pt x="5820228" y="4850189"/>
                  <a:pt x="6037942" y="4939694"/>
                </a:cubicBezTo>
                <a:cubicBezTo>
                  <a:pt x="6255656" y="5029199"/>
                  <a:pt x="6664476" y="5162247"/>
                  <a:pt x="6923314" y="4925180"/>
                </a:cubicBezTo>
                <a:cubicBezTo>
                  <a:pt x="7182152" y="4688113"/>
                  <a:pt x="7356323" y="3807580"/>
                  <a:pt x="7590971" y="3517294"/>
                </a:cubicBezTo>
                <a:cubicBezTo>
                  <a:pt x="7825619" y="3227008"/>
                  <a:pt x="8094133" y="3135085"/>
                  <a:pt x="8331200" y="3183466"/>
                </a:cubicBezTo>
                <a:cubicBezTo>
                  <a:pt x="8568267" y="3231847"/>
                  <a:pt x="8771467" y="3606799"/>
                  <a:pt x="9013371" y="3807580"/>
                </a:cubicBezTo>
                <a:cubicBezTo>
                  <a:pt x="9255276" y="4008361"/>
                  <a:pt x="9901160" y="4400246"/>
                  <a:pt x="9782627" y="4388151"/>
                </a:cubicBezTo>
                <a:cubicBezTo>
                  <a:pt x="9211732" y="4301065"/>
                  <a:pt x="10121295" y="411237"/>
                  <a:pt x="9550400" y="324151"/>
                </a:cubicBezTo>
                <a:cubicBezTo>
                  <a:pt x="9156095" y="-403982"/>
                  <a:pt x="8906933" y="319314"/>
                  <a:pt x="7329714" y="338666"/>
                </a:cubicBezTo>
                <a:cubicBezTo>
                  <a:pt x="5752495" y="358018"/>
                  <a:pt x="1308704" y="-48382"/>
                  <a:pt x="87085" y="440265"/>
                </a:cubicBezTo>
                <a:lnTo>
                  <a:pt x="0" y="4083351"/>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dirty="0" smtClean="0"/>
              <a:t>Solvent boundary problem</a:t>
            </a:r>
            <a:endParaRPr lang="en-US" dirty="0"/>
          </a:p>
        </p:txBody>
      </p:sp>
      <p:grpSp>
        <p:nvGrpSpPr>
          <p:cNvPr id="37" name="Group 36"/>
          <p:cNvGrpSpPr/>
          <p:nvPr/>
        </p:nvGrpSpPr>
        <p:grpSpPr>
          <a:xfrm>
            <a:off x="3116952" y="3389090"/>
            <a:ext cx="1857827" cy="2714169"/>
            <a:chOff x="1306287" y="3367317"/>
            <a:chExt cx="1857827" cy="2714169"/>
          </a:xfrm>
        </p:grpSpPr>
        <p:cxnSp>
          <p:nvCxnSpPr>
            <p:cNvPr id="5" name="Straight Connector 4"/>
            <p:cNvCxnSpPr/>
            <p:nvPr/>
          </p:nvCxnSpPr>
          <p:spPr>
            <a:xfrm flipV="1">
              <a:off x="3135086" y="5094516"/>
              <a:ext cx="29028" cy="986970"/>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307772" y="4383315"/>
              <a:ext cx="856342" cy="71120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2307772" y="3367317"/>
              <a:ext cx="362857" cy="100874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306287" y="4376058"/>
              <a:ext cx="1001485" cy="7258"/>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936180" y="3389089"/>
            <a:ext cx="1857827" cy="2714169"/>
            <a:chOff x="1306287" y="3367317"/>
            <a:chExt cx="1857827" cy="2714169"/>
          </a:xfrm>
        </p:grpSpPr>
        <p:cxnSp>
          <p:nvCxnSpPr>
            <p:cNvPr id="39" name="Straight Connector 38"/>
            <p:cNvCxnSpPr/>
            <p:nvPr/>
          </p:nvCxnSpPr>
          <p:spPr>
            <a:xfrm flipV="1">
              <a:off x="3135086" y="5094516"/>
              <a:ext cx="29028" cy="986970"/>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307772" y="4383315"/>
              <a:ext cx="856342" cy="71120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2307772" y="3367317"/>
              <a:ext cx="362857" cy="100874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1306287" y="4376058"/>
              <a:ext cx="1001485" cy="7258"/>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flipH="1">
            <a:off x="7090244" y="3389090"/>
            <a:ext cx="1857827" cy="2714169"/>
            <a:chOff x="1306287" y="3367317"/>
            <a:chExt cx="1857827" cy="2714169"/>
          </a:xfrm>
        </p:grpSpPr>
        <p:cxnSp>
          <p:nvCxnSpPr>
            <p:cNvPr id="20" name="Straight Connector 19"/>
            <p:cNvCxnSpPr/>
            <p:nvPr/>
          </p:nvCxnSpPr>
          <p:spPr>
            <a:xfrm flipV="1">
              <a:off x="3135086" y="5094516"/>
              <a:ext cx="29028" cy="986970"/>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307772" y="4383315"/>
              <a:ext cx="856342" cy="71120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307772" y="3367317"/>
              <a:ext cx="362857" cy="100874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306287" y="4376058"/>
              <a:ext cx="1001485" cy="7258"/>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1422144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47"/>
          <p:cNvSpPr/>
          <p:nvPr/>
        </p:nvSpPr>
        <p:spPr>
          <a:xfrm>
            <a:off x="-290285" y="-541867"/>
            <a:ext cx="9797011" cy="5281187"/>
          </a:xfrm>
          <a:custGeom>
            <a:avLst/>
            <a:gdLst>
              <a:gd name="connsiteX0" fmla="*/ 0 w 9695542"/>
              <a:gd name="connsiteY0" fmla="*/ 1086791 h 2523705"/>
              <a:gd name="connsiteX1" fmla="*/ 914400 w 9695542"/>
              <a:gd name="connsiteY1" fmla="*/ 1159362 h 2523705"/>
              <a:gd name="connsiteX2" fmla="*/ 1669142 w 9695542"/>
              <a:gd name="connsiteY2" fmla="*/ 419134 h 2523705"/>
              <a:gd name="connsiteX3" fmla="*/ 2627085 w 9695542"/>
              <a:gd name="connsiteY3" fmla="*/ 41762 h 2523705"/>
              <a:gd name="connsiteX4" fmla="*/ 3570514 w 9695542"/>
              <a:gd name="connsiteY4" fmla="*/ 520734 h 2523705"/>
              <a:gd name="connsiteX5" fmla="*/ 4325257 w 9695542"/>
              <a:gd name="connsiteY5" fmla="*/ 332048 h 2523705"/>
              <a:gd name="connsiteX6" fmla="*/ 4905828 w 9695542"/>
              <a:gd name="connsiteY6" fmla="*/ 12734 h 2523705"/>
              <a:gd name="connsiteX7" fmla="*/ 5602514 w 9695542"/>
              <a:gd name="connsiteY7" fmla="*/ 114334 h 2523705"/>
              <a:gd name="connsiteX8" fmla="*/ 5878285 w 9695542"/>
              <a:gd name="connsiteY8" fmla="*/ 578791 h 2523705"/>
              <a:gd name="connsiteX9" fmla="*/ 6516914 w 9695542"/>
              <a:gd name="connsiteY9" fmla="*/ 433648 h 2523705"/>
              <a:gd name="connsiteX10" fmla="*/ 7024914 w 9695542"/>
              <a:gd name="connsiteY10" fmla="*/ 99820 h 2523705"/>
              <a:gd name="connsiteX11" fmla="*/ 7866742 w 9695542"/>
              <a:gd name="connsiteY11" fmla="*/ 593305 h 2523705"/>
              <a:gd name="connsiteX12" fmla="*/ 8113485 w 9695542"/>
              <a:gd name="connsiteY12" fmla="*/ 1391591 h 2523705"/>
              <a:gd name="connsiteX13" fmla="*/ 8694057 w 9695542"/>
              <a:gd name="connsiteY13" fmla="*/ 2335020 h 2523705"/>
              <a:gd name="connsiteX14" fmla="*/ 9695542 w 9695542"/>
              <a:gd name="connsiteY14" fmla="*/ 2523705 h 2523705"/>
              <a:gd name="connsiteX0" fmla="*/ 0 w 9695542"/>
              <a:gd name="connsiteY0" fmla="*/ 1086791 h 2523705"/>
              <a:gd name="connsiteX1" fmla="*/ 914400 w 9695542"/>
              <a:gd name="connsiteY1" fmla="*/ 1159362 h 2523705"/>
              <a:gd name="connsiteX2" fmla="*/ 1669142 w 9695542"/>
              <a:gd name="connsiteY2" fmla="*/ 419134 h 2523705"/>
              <a:gd name="connsiteX3" fmla="*/ 2627085 w 9695542"/>
              <a:gd name="connsiteY3" fmla="*/ 41762 h 2523705"/>
              <a:gd name="connsiteX4" fmla="*/ 3570514 w 9695542"/>
              <a:gd name="connsiteY4" fmla="*/ 520734 h 2523705"/>
              <a:gd name="connsiteX5" fmla="*/ 4325257 w 9695542"/>
              <a:gd name="connsiteY5" fmla="*/ 332048 h 2523705"/>
              <a:gd name="connsiteX6" fmla="*/ 4905828 w 9695542"/>
              <a:gd name="connsiteY6" fmla="*/ 12734 h 2523705"/>
              <a:gd name="connsiteX7" fmla="*/ 5602514 w 9695542"/>
              <a:gd name="connsiteY7" fmla="*/ 114334 h 2523705"/>
              <a:gd name="connsiteX8" fmla="*/ 5878285 w 9695542"/>
              <a:gd name="connsiteY8" fmla="*/ 578791 h 2523705"/>
              <a:gd name="connsiteX9" fmla="*/ 6516914 w 9695542"/>
              <a:gd name="connsiteY9" fmla="*/ 433648 h 2523705"/>
              <a:gd name="connsiteX10" fmla="*/ 7024914 w 9695542"/>
              <a:gd name="connsiteY10" fmla="*/ 99820 h 2523705"/>
              <a:gd name="connsiteX11" fmla="*/ 7866742 w 9695542"/>
              <a:gd name="connsiteY11" fmla="*/ 593305 h 2523705"/>
              <a:gd name="connsiteX12" fmla="*/ 7924800 w 9695542"/>
              <a:gd name="connsiteY12" fmla="*/ 1565763 h 2523705"/>
              <a:gd name="connsiteX13" fmla="*/ 8694057 w 9695542"/>
              <a:gd name="connsiteY13" fmla="*/ 2335020 h 2523705"/>
              <a:gd name="connsiteX14" fmla="*/ 9695542 w 9695542"/>
              <a:gd name="connsiteY14" fmla="*/ 2523705 h 2523705"/>
              <a:gd name="connsiteX0" fmla="*/ 0 w 9695542"/>
              <a:gd name="connsiteY0" fmla="*/ 1086791 h 2523705"/>
              <a:gd name="connsiteX1" fmla="*/ 914400 w 9695542"/>
              <a:gd name="connsiteY1" fmla="*/ 1159362 h 2523705"/>
              <a:gd name="connsiteX2" fmla="*/ 1669142 w 9695542"/>
              <a:gd name="connsiteY2" fmla="*/ 419134 h 2523705"/>
              <a:gd name="connsiteX3" fmla="*/ 2627085 w 9695542"/>
              <a:gd name="connsiteY3" fmla="*/ 41762 h 2523705"/>
              <a:gd name="connsiteX4" fmla="*/ 3570514 w 9695542"/>
              <a:gd name="connsiteY4" fmla="*/ 520734 h 2523705"/>
              <a:gd name="connsiteX5" fmla="*/ 4325257 w 9695542"/>
              <a:gd name="connsiteY5" fmla="*/ 332048 h 2523705"/>
              <a:gd name="connsiteX6" fmla="*/ 4905828 w 9695542"/>
              <a:gd name="connsiteY6" fmla="*/ 12734 h 2523705"/>
              <a:gd name="connsiteX7" fmla="*/ 5602514 w 9695542"/>
              <a:gd name="connsiteY7" fmla="*/ 114334 h 2523705"/>
              <a:gd name="connsiteX8" fmla="*/ 5878285 w 9695542"/>
              <a:gd name="connsiteY8" fmla="*/ 578791 h 2523705"/>
              <a:gd name="connsiteX9" fmla="*/ 6516914 w 9695542"/>
              <a:gd name="connsiteY9" fmla="*/ 433648 h 2523705"/>
              <a:gd name="connsiteX10" fmla="*/ 7024914 w 9695542"/>
              <a:gd name="connsiteY10" fmla="*/ 99820 h 2523705"/>
              <a:gd name="connsiteX11" fmla="*/ 7590971 w 9695542"/>
              <a:gd name="connsiteY11" fmla="*/ 520734 h 2523705"/>
              <a:gd name="connsiteX12" fmla="*/ 7924800 w 9695542"/>
              <a:gd name="connsiteY12" fmla="*/ 1565763 h 2523705"/>
              <a:gd name="connsiteX13" fmla="*/ 8694057 w 9695542"/>
              <a:gd name="connsiteY13" fmla="*/ 2335020 h 2523705"/>
              <a:gd name="connsiteX14" fmla="*/ 9695542 w 9695542"/>
              <a:gd name="connsiteY14" fmla="*/ 2523705 h 2523705"/>
              <a:gd name="connsiteX0" fmla="*/ 0 w 9695542"/>
              <a:gd name="connsiteY0" fmla="*/ 1086791 h 2523705"/>
              <a:gd name="connsiteX1" fmla="*/ 914400 w 9695542"/>
              <a:gd name="connsiteY1" fmla="*/ 1159362 h 2523705"/>
              <a:gd name="connsiteX2" fmla="*/ 1669142 w 9695542"/>
              <a:gd name="connsiteY2" fmla="*/ 419134 h 2523705"/>
              <a:gd name="connsiteX3" fmla="*/ 2627085 w 9695542"/>
              <a:gd name="connsiteY3" fmla="*/ 41762 h 2523705"/>
              <a:gd name="connsiteX4" fmla="*/ 3570514 w 9695542"/>
              <a:gd name="connsiteY4" fmla="*/ 520734 h 2523705"/>
              <a:gd name="connsiteX5" fmla="*/ 4325257 w 9695542"/>
              <a:gd name="connsiteY5" fmla="*/ 332048 h 2523705"/>
              <a:gd name="connsiteX6" fmla="*/ 4905828 w 9695542"/>
              <a:gd name="connsiteY6" fmla="*/ 12734 h 2523705"/>
              <a:gd name="connsiteX7" fmla="*/ 5602514 w 9695542"/>
              <a:gd name="connsiteY7" fmla="*/ 114334 h 2523705"/>
              <a:gd name="connsiteX8" fmla="*/ 5878285 w 9695542"/>
              <a:gd name="connsiteY8" fmla="*/ 578791 h 2523705"/>
              <a:gd name="connsiteX9" fmla="*/ 6589485 w 9695542"/>
              <a:gd name="connsiteY9" fmla="*/ 201419 h 2523705"/>
              <a:gd name="connsiteX10" fmla="*/ 7024914 w 9695542"/>
              <a:gd name="connsiteY10" fmla="*/ 99820 h 2523705"/>
              <a:gd name="connsiteX11" fmla="*/ 7590971 w 9695542"/>
              <a:gd name="connsiteY11" fmla="*/ 520734 h 2523705"/>
              <a:gd name="connsiteX12" fmla="*/ 7924800 w 9695542"/>
              <a:gd name="connsiteY12" fmla="*/ 1565763 h 2523705"/>
              <a:gd name="connsiteX13" fmla="*/ 8694057 w 9695542"/>
              <a:gd name="connsiteY13" fmla="*/ 2335020 h 2523705"/>
              <a:gd name="connsiteX14" fmla="*/ 9695542 w 9695542"/>
              <a:gd name="connsiteY14" fmla="*/ 2523705 h 2523705"/>
              <a:gd name="connsiteX0" fmla="*/ 0 w 9695542"/>
              <a:gd name="connsiteY0" fmla="*/ 1090527 h 2527441"/>
              <a:gd name="connsiteX1" fmla="*/ 914400 w 9695542"/>
              <a:gd name="connsiteY1" fmla="*/ 1163098 h 2527441"/>
              <a:gd name="connsiteX2" fmla="*/ 1669142 w 9695542"/>
              <a:gd name="connsiteY2" fmla="*/ 422870 h 2527441"/>
              <a:gd name="connsiteX3" fmla="*/ 2627085 w 9695542"/>
              <a:gd name="connsiteY3" fmla="*/ 45498 h 2527441"/>
              <a:gd name="connsiteX4" fmla="*/ 3570514 w 9695542"/>
              <a:gd name="connsiteY4" fmla="*/ 524470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024914 w 9695542"/>
              <a:gd name="connsiteY10" fmla="*/ 103556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914400 w 9695542"/>
              <a:gd name="connsiteY1" fmla="*/ 1163098 h 2527441"/>
              <a:gd name="connsiteX2" fmla="*/ 1669142 w 9695542"/>
              <a:gd name="connsiteY2" fmla="*/ 422870 h 2527441"/>
              <a:gd name="connsiteX3" fmla="*/ 2627085 w 9695542"/>
              <a:gd name="connsiteY3" fmla="*/ 45498 h 2527441"/>
              <a:gd name="connsiteX4" fmla="*/ 3570514 w 9695542"/>
              <a:gd name="connsiteY4" fmla="*/ 524470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914400 w 9695542"/>
              <a:gd name="connsiteY1" fmla="*/ 1163098 h 2527441"/>
              <a:gd name="connsiteX2" fmla="*/ 1669142 w 9695542"/>
              <a:gd name="connsiteY2" fmla="*/ 422870 h 2527441"/>
              <a:gd name="connsiteX3" fmla="*/ 2627085 w 9695542"/>
              <a:gd name="connsiteY3" fmla="*/ 45498 h 2527441"/>
              <a:gd name="connsiteX4" fmla="*/ 3643085 w 9695542"/>
              <a:gd name="connsiteY4" fmla="*/ 785727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914400 w 9695542"/>
              <a:gd name="connsiteY1" fmla="*/ 1163098 h 2527441"/>
              <a:gd name="connsiteX2" fmla="*/ 1741714 w 9695542"/>
              <a:gd name="connsiteY2" fmla="*/ 480927 h 2527441"/>
              <a:gd name="connsiteX3" fmla="*/ 2627085 w 9695542"/>
              <a:gd name="connsiteY3" fmla="*/ 45498 h 2527441"/>
              <a:gd name="connsiteX4" fmla="*/ 3643085 w 9695542"/>
              <a:gd name="connsiteY4" fmla="*/ 785727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1219200 w 9695542"/>
              <a:gd name="connsiteY1" fmla="*/ 1119555 h 2527441"/>
              <a:gd name="connsiteX2" fmla="*/ 1741714 w 9695542"/>
              <a:gd name="connsiteY2" fmla="*/ 480927 h 2527441"/>
              <a:gd name="connsiteX3" fmla="*/ 2627085 w 9695542"/>
              <a:gd name="connsiteY3" fmla="*/ 45498 h 2527441"/>
              <a:gd name="connsiteX4" fmla="*/ 3643085 w 9695542"/>
              <a:gd name="connsiteY4" fmla="*/ 785727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1219200 w 9695542"/>
              <a:gd name="connsiteY1" fmla="*/ 1119555 h 2527441"/>
              <a:gd name="connsiteX2" fmla="*/ 1741714 w 9695542"/>
              <a:gd name="connsiteY2" fmla="*/ 480927 h 2527441"/>
              <a:gd name="connsiteX3" fmla="*/ 2627085 w 9695542"/>
              <a:gd name="connsiteY3" fmla="*/ 45498 h 2527441"/>
              <a:gd name="connsiteX4" fmla="*/ 3585028 w 9695542"/>
              <a:gd name="connsiteY4" fmla="*/ 713156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1219200 w 9695542"/>
              <a:gd name="connsiteY1" fmla="*/ 1119555 h 2527441"/>
              <a:gd name="connsiteX2" fmla="*/ 1741714 w 9695542"/>
              <a:gd name="connsiteY2" fmla="*/ 480927 h 2527441"/>
              <a:gd name="connsiteX3" fmla="*/ 2627085 w 9695542"/>
              <a:gd name="connsiteY3" fmla="*/ 45498 h 2527441"/>
              <a:gd name="connsiteX4" fmla="*/ 3585028 w 9695542"/>
              <a:gd name="connsiteY4" fmla="*/ 713156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15" fmla="*/ 0 w 9695542"/>
              <a:gd name="connsiteY15" fmla="*/ 1090527 h 2527441"/>
              <a:gd name="connsiteX0" fmla="*/ 0 w 9733913"/>
              <a:gd name="connsiteY0" fmla="*/ 3759200 h 5198088"/>
              <a:gd name="connsiteX1" fmla="*/ 1219200 w 9733913"/>
              <a:gd name="connsiteY1" fmla="*/ 3788228 h 5198088"/>
              <a:gd name="connsiteX2" fmla="*/ 1741714 w 9733913"/>
              <a:gd name="connsiteY2" fmla="*/ 3149600 h 5198088"/>
              <a:gd name="connsiteX3" fmla="*/ 2627085 w 9733913"/>
              <a:gd name="connsiteY3" fmla="*/ 2714171 h 5198088"/>
              <a:gd name="connsiteX4" fmla="*/ 3585028 w 9733913"/>
              <a:gd name="connsiteY4" fmla="*/ 3381829 h 5198088"/>
              <a:gd name="connsiteX5" fmla="*/ 4325257 w 9733913"/>
              <a:gd name="connsiteY5" fmla="*/ 3004457 h 5198088"/>
              <a:gd name="connsiteX6" fmla="*/ 4905828 w 9733913"/>
              <a:gd name="connsiteY6" fmla="*/ 2685143 h 5198088"/>
              <a:gd name="connsiteX7" fmla="*/ 5602514 w 9733913"/>
              <a:gd name="connsiteY7" fmla="*/ 2786743 h 5198088"/>
              <a:gd name="connsiteX8" fmla="*/ 5994399 w 9733913"/>
              <a:gd name="connsiteY8" fmla="*/ 3396343 h 5198088"/>
              <a:gd name="connsiteX9" fmla="*/ 6589485 w 9733913"/>
              <a:gd name="connsiteY9" fmla="*/ 2873828 h 5198088"/>
              <a:gd name="connsiteX10" fmla="*/ 7170057 w 9733913"/>
              <a:gd name="connsiteY10" fmla="*/ 2786744 h 5198088"/>
              <a:gd name="connsiteX11" fmla="*/ 7590971 w 9733913"/>
              <a:gd name="connsiteY11" fmla="*/ 3193143 h 5198088"/>
              <a:gd name="connsiteX12" fmla="*/ 7924800 w 9733913"/>
              <a:gd name="connsiteY12" fmla="*/ 4238172 h 5198088"/>
              <a:gd name="connsiteX13" fmla="*/ 8694057 w 9733913"/>
              <a:gd name="connsiteY13" fmla="*/ 5007429 h 5198088"/>
              <a:gd name="connsiteX14" fmla="*/ 9695542 w 9733913"/>
              <a:gd name="connsiteY14" fmla="*/ 5196114 h 5198088"/>
              <a:gd name="connsiteX15" fmla="*/ 9550400 w 9733913"/>
              <a:gd name="connsiteY15" fmla="*/ 0 h 5198088"/>
              <a:gd name="connsiteX16" fmla="*/ 0 w 9733913"/>
              <a:gd name="connsiteY16" fmla="*/ 3759200 h 5198088"/>
              <a:gd name="connsiteX0" fmla="*/ 0 w 9733913"/>
              <a:gd name="connsiteY0" fmla="*/ 3890547 h 5329435"/>
              <a:gd name="connsiteX1" fmla="*/ 1219200 w 9733913"/>
              <a:gd name="connsiteY1" fmla="*/ 3919575 h 5329435"/>
              <a:gd name="connsiteX2" fmla="*/ 1741714 w 9733913"/>
              <a:gd name="connsiteY2" fmla="*/ 3280947 h 5329435"/>
              <a:gd name="connsiteX3" fmla="*/ 2627085 w 9733913"/>
              <a:gd name="connsiteY3" fmla="*/ 2845518 h 5329435"/>
              <a:gd name="connsiteX4" fmla="*/ 3585028 w 9733913"/>
              <a:gd name="connsiteY4" fmla="*/ 3513176 h 5329435"/>
              <a:gd name="connsiteX5" fmla="*/ 4325257 w 9733913"/>
              <a:gd name="connsiteY5" fmla="*/ 3135804 h 5329435"/>
              <a:gd name="connsiteX6" fmla="*/ 4905828 w 9733913"/>
              <a:gd name="connsiteY6" fmla="*/ 2816490 h 5329435"/>
              <a:gd name="connsiteX7" fmla="*/ 5602514 w 9733913"/>
              <a:gd name="connsiteY7" fmla="*/ 2918090 h 5329435"/>
              <a:gd name="connsiteX8" fmla="*/ 5994399 w 9733913"/>
              <a:gd name="connsiteY8" fmla="*/ 3527690 h 5329435"/>
              <a:gd name="connsiteX9" fmla="*/ 6589485 w 9733913"/>
              <a:gd name="connsiteY9" fmla="*/ 3005175 h 5329435"/>
              <a:gd name="connsiteX10" fmla="*/ 7170057 w 9733913"/>
              <a:gd name="connsiteY10" fmla="*/ 2918091 h 5329435"/>
              <a:gd name="connsiteX11" fmla="*/ 7590971 w 9733913"/>
              <a:gd name="connsiteY11" fmla="*/ 3324490 h 5329435"/>
              <a:gd name="connsiteX12" fmla="*/ 7924800 w 9733913"/>
              <a:gd name="connsiteY12" fmla="*/ 4369519 h 5329435"/>
              <a:gd name="connsiteX13" fmla="*/ 8694057 w 9733913"/>
              <a:gd name="connsiteY13" fmla="*/ 5138776 h 5329435"/>
              <a:gd name="connsiteX14" fmla="*/ 9695542 w 9733913"/>
              <a:gd name="connsiteY14" fmla="*/ 5327461 h 5329435"/>
              <a:gd name="connsiteX15" fmla="*/ 9550400 w 9733913"/>
              <a:gd name="connsiteY15" fmla="*/ 131347 h 5329435"/>
              <a:gd name="connsiteX16" fmla="*/ 87085 w 9733913"/>
              <a:gd name="connsiteY16" fmla="*/ 247461 h 5329435"/>
              <a:gd name="connsiteX17" fmla="*/ 0 w 9733913"/>
              <a:gd name="connsiteY17" fmla="*/ 3890547 h 5329435"/>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602514 w 9733913"/>
              <a:gd name="connsiteY7" fmla="*/ 3110894 h 5522239"/>
              <a:gd name="connsiteX8" fmla="*/ 5994399 w 9733913"/>
              <a:gd name="connsiteY8" fmla="*/ 3720494 h 5522239"/>
              <a:gd name="connsiteX9" fmla="*/ 6589485 w 9733913"/>
              <a:gd name="connsiteY9" fmla="*/ 3197979 h 5522239"/>
              <a:gd name="connsiteX10" fmla="*/ 7170057 w 9733913"/>
              <a:gd name="connsiteY10" fmla="*/ 3110895 h 5522239"/>
              <a:gd name="connsiteX11" fmla="*/ 7590971 w 9733913"/>
              <a:gd name="connsiteY11" fmla="*/ 3517294 h 5522239"/>
              <a:gd name="connsiteX12" fmla="*/ 7924800 w 9733913"/>
              <a:gd name="connsiteY12" fmla="*/ 4562323 h 5522239"/>
              <a:gd name="connsiteX13" fmla="*/ 8694057 w 9733913"/>
              <a:gd name="connsiteY13" fmla="*/ 5331580 h 5522239"/>
              <a:gd name="connsiteX14" fmla="*/ 9695542 w 9733913"/>
              <a:gd name="connsiteY14" fmla="*/ 5520265 h 5522239"/>
              <a:gd name="connsiteX15" fmla="*/ 9550400 w 9733913"/>
              <a:gd name="connsiteY15" fmla="*/ 324151 h 5522239"/>
              <a:gd name="connsiteX16" fmla="*/ 7329714 w 9733913"/>
              <a:gd name="connsiteY16" fmla="*/ 338666 h 5522239"/>
              <a:gd name="connsiteX17" fmla="*/ 87085 w 9733913"/>
              <a:gd name="connsiteY17" fmla="*/ 440265 h 5522239"/>
              <a:gd name="connsiteX18" fmla="*/ 0 w 9733913"/>
              <a:gd name="connsiteY18" fmla="*/ 4083351 h 5522239"/>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602514 w 9733913"/>
              <a:gd name="connsiteY7" fmla="*/ 3110894 h 5522239"/>
              <a:gd name="connsiteX8" fmla="*/ 5994399 w 9733913"/>
              <a:gd name="connsiteY8" fmla="*/ 3720494 h 5522239"/>
              <a:gd name="connsiteX9" fmla="*/ 6212114 w 9733913"/>
              <a:gd name="connsiteY9" fmla="*/ 4504265 h 5522239"/>
              <a:gd name="connsiteX10" fmla="*/ 7170057 w 9733913"/>
              <a:gd name="connsiteY10" fmla="*/ 3110895 h 5522239"/>
              <a:gd name="connsiteX11" fmla="*/ 7590971 w 9733913"/>
              <a:gd name="connsiteY11" fmla="*/ 3517294 h 5522239"/>
              <a:gd name="connsiteX12" fmla="*/ 7924800 w 9733913"/>
              <a:gd name="connsiteY12" fmla="*/ 4562323 h 5522239"/>
              <a:gd name="connsiteX13" fmla="*/ 8694057 w 9733913"/>
              <a:gd name="connsiteY13" fmla="*/ 5331580 h 5522239"/>
              <a:gd name="connsiteX14" fmla="*/ 9695542 w 9733913"/>
              <a:gd name="connsiteY14" fmla="*/ 5520265 h 5522239"/>
              <a:gd name="connsiteX15" fmla="*/ 9550400 w 9733913"/>
              <a:gd name="connsiteY15" fmla="*/ 324151 h 5522239"/>
              <a:gd name="connsiteX16" fmla="*/ 7329714 w 9733913"/>
              <a:gd name="connsiteY16" fmla="*/ 338666 h 5522239"/>
              <a:gd name="connsiteX17" fmla="*/ 87085 w 9733913"/>
              <a:gd name="connsiteY17" fmla="*/ 440265 h 5522239"/>
              <a:gd name="connsiteX18" fmla="*/ 0 w 9733913"/>
              <a:gd name="connsiteY18" fmla="*/ 4083351 h 5522239"/>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602514 w 9733913"/>
              <a:gd name="connsiteY7" fmla="*/ 3110894 h 5522239"/>
              <a:gd name="connsiteX8" fmla="*/ 5762170 w 9733913"/>
              <a:gd name="connsiteY8" fmla="*/ 4083351 h 5522239"/>
              <a:gd name="connsiteX9" fmla="*/ 6212114 w 9733913"/>
              <a:gd name="connsiteY9" fmla="*/ 4504265 h 5522239"/>
              <a:gd name="connsiteX10" fmla="*/ 7170057 w 9733913"/>
              <a:gd name="connsiteY10" fmla="*/ 3110895 h 5522239"/>
              <a:gd name="connsiteX11" fmla="*/ 7590971 w 9733913"/>
              <a:gd name="connsiteY11" fmla="*/ 3517294 h 5522239"/>
              <a:gd name="connsiteX12" fmla="*/ 7924800 w 9733913"/>
              <a:gd name="connsiteY12" fmla="*/ 4562323 h 5522239"/>
              <a:gd name="connsiteX13" fmla="*/ 8694057 w 9733913"/>
              <a:gd name="connsiteY13" fmla="*/ 5331580 h 5522239"/>
              <a:gd name="connsiteX14" fmla="*/ 9695542 w 9733913"/>
              <a:gd name="connsiteY14" fmla="*/ 5520265 h 5522239"/>
              <a:gd name="connsiteX15" fmla="*/ 9550400 w 9733913"/>
              <a:gd name="connsiteY15" fmla="*/ 324151 h 5522239"/>
              <a:gd name="connsiteX16" fmla="*/ 7329714 w 9733913"/>
              <a:gd name="connsiteY16" fmla="*/ 338666 h 5522239"/>
              <a:gd name="connsiteX17" fmla="*/ 87085 w 9733913"/>
              <a:gd name="connsiteY17" fmla="*/ 440265 h 5522239"/>
              <a:gd name="connsiteX18" fmla="*/ 0 w 9733913"/>
              <a:gd name="connsiteY18" fmla="*/ 4083351 h 5522239"/>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442857 w 9733913"/>
              <a:gd name="connsiteY7" fmla="*/ 3285065 h 5522239"/>
              <a:gd name="connsiteX8" fmla="*/ 5762170 w 9733913"/>
              <a:gd name="connsiteY8" fmla="*/ 4083351 h 5522239"/>
              <a:gd name="connsiteX9" fmla="*/ 6212114 w 9733913"/>
              <a:gd name="connsiteY9" fmla="*/ 4504265 h 5522239"/>
              <a:gd name="connsiteX10" fmla="*/ 7170057 w 9733913"/>
              <a:gd name="connsiteY10" fmla="*/ 3110895 h 5522239"/>
              <a:gd name="connsiteX11" fmla="*/ 7590971 w 9733913"/>
              <a:gd name="connsiteY11" fmla="*/ 3517294 h 5522239"/>
              <a:gd name="connsiteX12" fmla="*/ 7924800 w 9733913"/>
              <a:gd name="connsiteY12" fmla="*/ 4562323 h 5522239"/>
              <a:gd name="connsiteX13" fmla="*/ 8694057 w 9733913"/>
              <a:gd name="connsiteY13" fmla="*/ 5331580 h 5522239"/>
              <a:gd name="connsiteX14" fmla="*/ 9695542 w 9733913"/>
              <a:gd name="connsiteY14" fmla="*/ 5520265 h 5522239"/>
              <a:gd name="connsiteX15" fmla="*/ 9550400 w 9733913"/>
              <a:gd name="connsiteY15" fmla="*/ 324151 h 5522239"/>
              <a:gd name="connsiteX16" fmla="*/ 7329714 w 9733913"/>
              <a:gd name="connsiteY16" fmla="*/ 338666 h 5522239"/>
              <a:gd name="connsiteX17" fmla="*/ 87085 w 9733913"/>
              <a:gd name="connsiteY17" fmla="*/ 440265 h 5522239"/>
              <a:gd name="connsiteX18" fmla="*/ 0 w 9733913"/>
              <a:gd name="connsiteY18" fmla="*/ 4083351 h 5522239"/>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442857 w 9733913"/>
              <a:gd name="connsiteY7" fmla="*/ 3285065 h 5522239"/>
              <a:gd name="connsiteX8" fmla="*/ 5558970 w 9733913"/>
              <a:gd name="connsiteY8" fmla="*/ 4359122 h 5522239"/>
              <a:gd name="connsiteX9" fmla="*/ 6212114 w 9733913"/>
              <a:gd name="connsiteY9" fmla="*/ 4504265 h 5522239"/>
              <a:gd name="connsiteX10" fmla="*/ 7170057 w 9733913"/>
              <a:gd name="connsiteY10" fmla="*/ 3110895 h 5522239"/>
              <a:gd name="connsiteX11" fmla="*/ 7590971 w 9733913"/>
              <a:gd name="connsiteY11" fmla="*/ 3517294 h 5522239"/>
              <a:gd name="connsiteX12" fmla="*/ 7924800 w 9733913"/>
              <a:gd name="connsiteY12" fmla="*/ 4562323 h 5522239"/>
              <a:gd name="connsiteX13" fmla="*/ 8694057 w 9733913"/>
              <a:gd name="connsiteY13" fmla="*/ 5331580 h 5522239"/>
              <a:gd name="connsiteX14" fmla="*/ 9695542 w 9733913"/>
              <a:gd name="connsiteY14" fmla="*/ 5520265 h 5522239"/>
              <a:gd name="connsiteX15" fmla="*/ 9550400 w 9733913"/>
              <a:gd name="connsiteY15" fmla="*/ 324151 h 5522239"/>
              <a:gd name="connsiteX16" fmla="*/ 7329714 w 9733913"/>
              <a:gd name="connsiteY16" fmla="*/ 338666 h 5522239"/>
              <a:gd name="connsiteX17" fmla="*/ 87085 w 9733913"/>
              <a:gd name="connsiteY17" fmla="*/ 440265 h 5522239"/>
              <a:gd name="connsiteX18" fmla="*/ 0 w 9733913"/>
              <a:gd name="connsiteY18" fmla="*/ 4083351 h 5522239"/>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442857 w 9733913"/>
              <a:gd name="connsiteY7" fmla="*/ 3285065 h 5522239"/>
              <a:gd name="connsiteX8" fmla="*/ 5558970 w 9733913"/>
              <a:gd name="connsiteY8" fmla="*/ 4359122 h 5522239"/>
              <a:gd name="connsiteX9" fmla="*/ 6037942 w 9733913"/>
              <a:gd name="connsiteY9" fmla="*/ 4939694 h 5522239"/>
              <a:gd name="connsiteX10" fmla="*/ 7170057 w 9733913"/>
              <a:gd name="connsiteY10" fmla="*/ 3110895 h 5522239"/>
              <a:gd name="connsiteX11" fmla="*/ 7590971 w 9733913"/>
              <a:gd name="connsiteY11" fmla="*/ 3517294 h 5522239"/>
              <a:gd name="connsiteX12" fmla="*/ 7924800 w 9733913"/>
              <a:gd name="connsiteY12" fmla="*/ 4562323 h 5522239"/>
              <a:gd name="connsiteX13" fmla="*/ 8694057 w 9733913"/>
              <a:gd name="connsiteY13" fmla="*/ 5331580 h 5522239"/>
              <a:gd name="connsiteX14" fmla="*/ 9695542 w 9733913"/>
              <a:gd name="connsiteY14" fmla="*/ 5520265 h 5522239"/>
              <a:gd name="connsiteX15" fmla="*/ 9550400 w 9733913"/>
              <a:gd name="connsiteY15" fmla="*/ 324151 h 5522239"/>
              <a:gd name="connsiteX16" fmla="*/ 7329714 w 9733913"/>
              <a:gd name="connsiteY16" fmla="*/ 338666 h 5522239"/>
              <a:gd name="connsiteX17" fmla="*/ 87085 w 9733913"/>
              <a:gd name="connsiteY17" fmla="*/ 440265 h 5522239"/>
              <a:gd name="connsiteX18" fmla="*/ 0 w 9733913"/>
              <a:gd name="connsiteY18" fmla="*/ 4083351 h 5522239"/>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442857 w 9733913"/>
              <a:gd name="connsiteY7" fmla="*/ 3285065 h 5522239"/>
              <a:gd name="connsiteX8" fmla="*/ 5558970 w 9733913"/>
              <a:gd name="connsiteY8" fmla="*/ 4359122 h 5522239"/>
              <a:gd name="connsiteX9" fmla="*/ 5457371 w 9733913"/>
              <a:gd name="connsiteY9" fmla="*/ 4533295 h 5522239"/>
              <a:gd name="connsiteX10" fmla="*/ 6037942 w 9733913"/>
              <a:gd name="connsiteY10" fmla="*/ 4939694 h 5522239"/>
              <a:gd name="connsiteX11" fmla="*/ 7170057 w 9733913"/>
              <a:gd name="connsiteY11" fmla="*/ 3110895 h 5522239"/>
              <a:gd name="connsiteX12" fmla="*/ 7590971 w 9733913"/>
              <a:gd name="connsiteY12" fmla="*/ 3517294 h 5522239"/>
              <a:gd name="connsiteX13" fmla="*/ 7924800 w 9733913"/>
              <a:gd name="connsiteY13" fmla="*/ 4562323 h 5522239"/>
              <a:gd name="connsiteX14" fmla="*/ 8694057 w 9733913"/>
              <a:gd name="connsiteY14" fmla="*/ 5331580 h 5522239"/>
              <a:gd name="connsiteX15" fmla="*/ 9695542 w 9733913"/>
              <a:gd name="connsiteY15" fmla="*/ 5520265 h 5522239"/>
              <a:gd name="connsiteX16" fmla="*/ 9550400 w 9733913"/>
              <a:gd name="connsiteY16" fmla="*/ 324151 h 5522239"/>
              <a:gd name="connsiteX17" fmla="*/ 7329714 w 9733913"/>
              <a:gd name="connsiteY17" fmla="*/ 338666 h 5522239"/>
              <a:gd name="connsiteX18" fmla="*/ 87085 w 9733913"/>
              <a:gd name="connsiteY18" fmla="*/ 440265 h 5522239"/>
              <a:gd name="connsiteX19" fmla="*/ 0 w 9733913"/>
              <a:gd name="connsiteY19" fmla="*/ 4083351 h 5522239"/>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442857 w 9733913"/>
              <a:gd name="connsiteY7" fmla="*/ 3285065 h 5522239"/>
              <a:gd name="connsiteX8" fmla="*/ 5558970 w 9733913"/>
              <a:gd name="connsiteY8" fmla="*/ 4359122 h 5522239"/>
              <a:gd name="connsiteX9" fmla="*/ 5457371 w 9733913"/>
              <a:gd name="connsiteY9" fmla="*/ 4533295 h 5522239"/>
              <a:gd name="connsiteX10" fmla="*/ 6037942 w 9733913"/>
              <a:gd name="connsiteY10" fmla="*/ 4939694 h 5522239"/>
              <a:gd name="connsiteX11" fmla="*/ 6923314 w 9733913"/>
              <a:gd name="connsiteY11" fmla="*/ 4925180 h 5522239"/>
              <a:gd name="connsiteX12" fmla="*/ 7590971 w 9733913"/>
              <a:gd name="connsiteY12" fmla="*/ 3517294 h 5522239"/>
              <a:gd name="connsiteX13" fmla="*/ 7924800 w 9733913"/>
              <a:gd name="connsiteY13" fmla="*/ 4562323 h 5522239"/>
              <a:gd name="connsiteX14" fmla="*/ 8694057 w 9733913"/>
              <a:gd name="connsiteY14" fmla="*/ 5331580 h 5522239"/>
              <a:gd name="connsiteX15" fmla="*/ 9695542 w 9733913"/>
              <a:gd name="connsiteY15" fmla="*/ 5520265 h 5522239"/>
              <a:gd name="connsiteX16" fmla="*/ 9550400 w 9733913"/>
              <a:gd name="connsiteY16" fmla="*/ 324151 h 5522239"/>
              <a:gd name="connsiteX17" fmla="*/ 7329714 w 9733913"/>
              <a:gd name="connsiteY17" fmla="*/ 338666 h 5522239"/>
              <a:gd name="connsiteX18" fmla="*/ 87085 w 9733913"/>
              <a:gd name="connsiteY18" fmla="*/ 440265 h 5522239"/>
              <a:gd name="connsiteX19" fmla="*/ 0 w 9733913"/>
              <a:gd name="connsiteY19" fmla="*/ 4083351 h 5522239"/>
              <a:gd name="connsiteX0" fmla="*/ 0 w 9733913"/>
              <a:gd name="connsiteY0" fmla="*/ 4083351 h 5576507"/>
              <a:gd name="connsiteX1" fmla="*/ 1219200 w 9733913"/>
              <a:gd name="connsiteY1" fmla="*/ 4112379 h 5576507"/>
              <a:gd name="connsiteX2" fmla="*/ 1741714 w 9733913"/>
              <a:gd name="connsiteY2" fmla="*/ 3473751 h 5576507"/>
              <a:gd name="connsiteX3" fmla="*/ 2627085 w 9733913"/>
              <a:gd name="connsiteY3" fmla="*/ 3038322 h 5576507"/>
              <a:gd name="connsiteX4" fmla="*/ 3585028 w 9733913"/>
              <a:gd name="connsiteY4" fmla="*/ 3705980 h 5576507"/>
              <a:gd name="connsiteX5" fmla="*/ 4325257 w 9733913"/>
              <a:gd name="connsiteY5" fmla="*/ 3328608 h 5576507"/>
              <a:gd name="connsiteX6" fmla="*/ 4905828 w 9733913"/>
              <a:gd name="connsiteY6" fmla="*/ 3009294 h 5576507"/>
              <a:gd name="connsiteX7" fmla="*/ 5442857 w 9733913"/>
              <a:gd name="connsiteY7" fmla="*/ 3285065 h 5576507"/>
              <a:gd name="connsiteX8" fmla="*/ 5558970 w 9733913"/>
              <a:gd name="connsiteY8" fmla="*/ 4359122 h 5576507"/>
              <a:gd name="connsiteX9" fmla="*/ 5457371 w 9733913"/>
              <a:gd name="connsiteY9" fmla="*/ 4533295 h 5576507"/>
              <a:gd name="connsiteX10" fmla="*/ 6037942 w 9733913"/>
              <a:gd name="connsiteY10" fmla="*/ 4939694 h 5576507"/>
              <a:gd name="connsiteX11" fmla="*/ 6923314 w 9733913"/>
              <a:gd name="connsiteY11" fmla="*/ 4925180 h 5576507"/>
              <a:gd name="connsiteX12" fmla="*/ 7590971 w 9733913"/>
              <a:gd name="connsiteY12" fmla="*/ 3517294 h 5576507"/>
              <a:gd name="connsiteX13" fmla="*/ 8331200 w 9733913"/>
              <a:gd name="connsiteY13" fmla="*/ 3183466 h 5576507"/>
              <a:gd name="connsiteX14" fmla="*/ 8694057 w 9733913"/>
              <a:gd name="connsiteY14" fmla="*/ 5331580 h 5576507"/>
              <a:gd name="connsiteX15" fmla="*/ 9695542 w 9733913"/>
              <a:gd name="connsiteY15" fmla="*/ 5520265 h 5576507"/>
              <a:gd name="connsiteX16" fmla="*/ 9550400 w 9733913"/>
              <a:gd name="connsiteY16" fmla="*/ 324151 h 5576507"/>
              <a:gd name="connsiteX17" fmla="*/ 7329714 w 9733913"/>
              <a:gd name="connsiteY17" fmla="*/ 338666 h 5576507"/>
              <a:gd name="connsiteX18" fmla="*/ 87085 w 9733913"/>
              <a:gd name="connsiteY18" fmla="*/ 440265 h 5576507"/>
              <a:gd name="connsiteX19" fmla="*/ 0 w 9733913"/>
              <a:gd name="connsiteY19" fmla="*/ 4083351 h 5576507"/>
              <a:gd name="connsiteX0" fmla="*/ 0 w 9733913"/>
              <a:gd name="connsiteY0" fmla="*/ 4083351 h 5520346"/>
              <a:gd name="connsiteX1" fmla="*/ 1219200 w 9733913"/>
              <a:gd name="connsiteY1" fmla="*/ 4112379 h 5520346"/>
              <a:gd name="connsiteX2" fmla="*/ 1741714 w 9733913"/>
              <a:gd name="connsiteY2" fmla="*/ 3473751 h 5520346"/>
              <a:gd name="connsiteX3" fmla="*/ 2627085 w 9733913"/>
              <a:gd name="connsiteY3" fmla="*/ 3038322 h 5520346"/>
              <a:gd name="connsiteX4" fmla="*/ 3585028 w 9733913"/>
              <a:gd name="connsiteY4" fmla="*/ 3705980 h 5520346"/>
              <a:gd name="connsiteX5" fmla="*/ 4325257 w 9733913"/>
              <a:gd name="connsiteY5" fmla="*/ 3328608 h 5520346"/>
              <a:gd name="connsiteX6" fmla="*/ 4905828 w 9733913"/>
              <a:gd name="connsiteY6" fmla="*/ 3009294 h 5520346"/>
              <a:gd name="connsiteX7" fmla="*/ 5442857 w 9733913"/>
              <a:gd name="connsiteY7" fmla="*/ 3285065 h 5520346"/>
              <a:gd name="connsiteX8" fmla="*/ 5558970 w 9733913"/>
              <a:gd name="connsiteY8" fmla="*/ 4359122 h 5520346"/>
              <a:gd name="connsiteX9" fmla="*/ 5457371 w 9733913"/>
              <a:gd name="connsiteY9" fmla="*/ 4533295 h 5520346"/>
              <a:gd name="connsiteX10" fmla="*/ 6037942 w 9733913"/>
              <a:gd name="connsiteY10" fmla="*/ 4939694 h 5520346"/>
              <a:gd name="connsiteX11" fmla="*/ 6923314 w 9733913"/>
              <a:gd name="connsiteY11" fmla="*/ 4925180 h 5520346"/>
              <a:gd name="connsiteX12" fmla="*/ 7590971 w 9733913"/>
              <a:gd name="connsiteY12" fmla="*/ 3517294 h 5520346"/>
              <a:gd name="connsiteX13" fmla="*/ 8331200 w 9733913"/>
              <a:gd name="connsiteY13" fmla="*/ 3183466 h 5520346"/>
              <a:gd name="connsiteX14" fmla="*/ 9013371 w 9733913"/>
              <a:gd name="connsiteY14" fmla="*/ 3807580 h 5520346"/>
              <a:gd name="connsiteX15" fmla="*/ 9695542 w 9733913"/>
              <a:gd name="connsiteY15" fmla="*/ 5520265 h 5520346"/>
              <a:gd name="connsiteX16" fmla="*/ 9550400 w 9733913"/>
              <a:gd name="connsiteY16" fmla="*/ 324151 h 5520346"/>
              <a:gd name="connsiteX17" fmla="*/ 7329714 w 9733913"/>
              <a:gd name="connsiteY17" fmla="*/ 338666 h 5520346"/>
              <a:gd name="connsiteX18" fmla="*/ 87085 w 9733913"/>
              <a:gd name="connsiteY18" fmla="*/ 440265 h 5520346"/>
              <a:gd name="connsiteX19" fmla="*/ 0 w 9733913"/>
              <a:gd name="connsiteY19" fmla="*/ 4083351 h 5520346"/>
              <a:gd name="connsiteX0" fmla="*/ 0 w 9797011"/>
              <a:gd name="connsiteY0" fmla="*/ 4083351 h 5051513"/>
              <a:gd name="connsiteX1" fmla="*/ 1219200 w 9797011"/>
              <a:gd name="connsiteY1" fmla="*/ 4112379 h 5051513"/>
              <a:gd name="connsiteX2" fmla="*/ 1741714 w 9797011"/>
              <a:gd name="connsiteY2" fmla="*/ 3473751 h 5051513"/>
              <a:gd name="connsiteX3" fmla="*/ 2627085 w 9797011"/>
              <a:gd name="connsiteY3" fmla="*/ 3038322 h 5051513"/>
              <a:gd name="connsiteX4" fmla="*/ 3585028 w 9797011"/>
              <a:gd name="connsiteY4" fmla="*/ 3705980 h 5051513"/>
              <a:gd name="connsiteX5" fmla="*/ 4325257 w 9797011"/>
              <a:gd name="connsiteY5" fmla="*/ 3328608 h 5051513"/>
              <a:gd name="connsiteX6" fmla="*/ 4905828 w 9797011"/>
              <a:gd name="connsiteY6" fmla="*/ 3009294 h 5051513"/>
              <a:gd name="connsiteX7" fmla="*/ 5442857 w 9797011"/>
              <a:gd name="connsiteY7" fmla="*/ 3285065 h 5051513"/>
              <a:gd name="connsiteX8" fmla="*/ 5558970 w 9797011"/>
              <a:gd name="connsiteY8" fmla="*/ 4359122 h 5051513"/>
              <a:gd name="connsiteX9" fmla="*/ 5457371 w 9797011"/>
              <a:gd name="connsiteY9" fmla="*/ 4533295 h 5051513"/>
              <a:gd name="connsiteX10" fmla="*/ 6037942 w 9797011"/>
              <a:gd name="connsiteY10" fmla="*/ 4939694 h 5051513"/>
              <a:gd name="connsiteX11" fmla="*/ 6923314 w 9797011"/>
              <a:gd name="connsiteY11" fmla="*/ 4925180 h 5051513"/>
              <a:gd name="connsiteX12" fmla="*/ 7590971 w 9797011"/>
              <a:gd name="connsiteY12" fmla="*/ 3517294 h 5051513"/>
              <a:gd name="connsiteX13" fmla="*/ 8331200 w 9797011"/>
              <a:gd name="connsiteY13" fmla="*/ 3183466 h 5051513"/>
              <a:gd name="connsiteX14" fmla="*/ 9013371 w 9797011"/>
              <a:gd name="connsiteY14" fmla="*/ 3807580 h 5051513"/>
              <a:gd name="connsiteX15" fmla="*/ 9782627 w 9797011"/>
              <a:gd name="connsiteY15" fmla="*/ 4388151 h 5051513"/>
              <a:gd name="connsiteX16" fmla="*/ 9550400 w 9797011"/>
              <a:gd name="connsiteY16" fmla="*/ 324151 h 5051513"/>
              <a:gd name="connsiteX17" fmla="*/ 7329714 w 9797011"/>
              <a:gd name="connsiteY17" fmla="*/ 338666 h 5051513"/>
              <a:gd name="connsiteX18" fmla="*/ 87085 w 9797011"/>
              <a:gd name="connsiteY18" fmla="*/ 440265 h 5051513"/>
              <a:gd name="connsiteX19" fmla="*/ 0 w 9797011"/>
              <a:gd name="connsiteY19" fmla="*/ 4083351 h 5051513"/>
              <a:gd name="connsiteX0" fmla="*/ 0 w 9797011"/>
              <a:gd name="connsiteY0" fmla="*/ 4083351 h 5051513"/>
              <a:gd name="connsiteX1" fmla="*/ 1219200 w 9797011"/>
              <a:gd name="connsiteY1" fmla="*/ 4112379 h 5051513"/>
              <a:gd name="connsiteX2" fmla="*/ 1741714 w 9797011"/>
              <a:gd name="connsiteY2" fmla="*/ 3473751 h 5051513"/>
              <a:gd name="connsiteX3" fmla="*/ 2627085 w 9797011"/>
              <a:gd name="connsiteY3" fmla="*/ 3038322 h 5051513"/>
              <a:gd name="connsiteX4" fmla="*/ 3585028 w 9797011"/>
              <a:gd name="connsiteY4" fmla="*/ 3705980 h 5051513"/>
              <a:gd name="connsiteX5" fmla="*/ 4325257 w 9797011"/>
              <a:gd name="connsiteY5" fmla="*/ 3328608 h 5051513"/>
              <a:gd name="connsiteX6" fmla="*/ 4905828 w 9797011"/>
              <a:gd name="connsiteY6" fmla="*/ 3009294 h 5051513"/>
              <a:gd name="connsiteX7" fmla="*/ 5442857 w 9797011"/>
              <a:gd name="connsiteY7" fmla="*/ 3285065 h 5051513"/>
              <a:gd name="connsiteX8" fmla="*/ 5457371 w 9797011"/>
              <a:gd name="connsiteY8" fmla="*/ 4533295 h 5051513"/>
              <a:gd name="connsiteX9" fmla="*/ 6037942 w 9797011"/>
              <a:gd name="connsiteY9" fmla="*/ 4939694 h 5051513"/>
              <a:gd name="connsiteX10" fmla="*/ 6923314 w 9797011"/>
              <a:gd name="connsiteY10" fmla="*/ 4925180 h 5051513"/>
              <a:gd name="connsiteX11" fmla="*/ 7590971 w 9797011"/>
              <a:gd name="connsiteY11" fmla="*/ 3517294 h 5051513"/>
              <a:gd name="connsiteX12" fmla="*/ 8331200 w 9797011"/>
              <a:gd name="connsiteY12" fmla="*/ 3183466 h 5051513"/>
              <a:gd name="connsiteX13" fmla="*/ 9013371 w 9797011"/>
              <a:gd name="connsiteY13" fmla="*/ 3807580 h 5051513"/>
              <a:gd name="connsiteX14" fmla="*/ 9782627 w 9797011"/>
              <a:gd name="connsiteY14" fmla="*/ 4388151 h 5051513"/>
              <a:gd name="connsiteX15" fmla="*/ 9550400 w 9797011"/>
              <a:gd name="connsiteY15" fmla="*/ 324151 h 5051513"/>
              <a:gd name="connsiteX16" fmla="*/ 7329714 w 9797011"/>
              <a:gd name="connsiteY16" fmla="*/ 338666 h 5051513"/>
              <a:gd name="connsiteX17" fmla="*/ 87085 w 9797011"/>
              <a:gd name="connsiteY17" fmla="*/ 440265 h 5051513"/>
              <a:gd name="connsiteX18" fmla="*/ 0 w 9797011"/>
              <a:gd name="connsiteY18" fmla="*/ 4083351 h 5051513"/>
              <a:gd name="connsiteX0" fmla="*/ 0 w 9797011"/>
              <a:gd name="connsiteY0" fmla="*/ 4083351 h 5058669"/>
              <a:gd name="connsiteX1" fmla="*/ 1219200 w 9797011"/>
              <a:gd name="connsiteY1" fmla="*/ 4112379 h 5058669"/>
              <a:gd name="connsiteX2" fmla="*/ 1741714 w 9797011"/>
              <a:gd name="connsiteY2" fmla="*/ 3473751 h 5058669"/>
              <a:gd name="connsiteX3" fmla="*/ 2627085 w 9797011"/>
              <a:gd name="connsiteY3" fmla="*/ 3038322 h 5058669"/>
              <a:gd name="connsiteX4" fmla="*/ 3585028 w 9797011"/>
              <a:gd name="connsiteY4" fmla="*/ 3705980 h 5058669"/>
              <a:gd name="connsiteX5" fmla="*/ 4325257 w 9797011"/>
              <a:gd name="connsiteY5" fmla="*/ 3328608 h 5058669"/>
              <a:gd name="connsiteX6" fmla="*/ 4905828 w 9797011"/>
              <a:gd name="connsiteY6" fmla="*/ 3009294 h 5058669"/>
              <a:gd name="connsiteX7" fmla="*/ 5442857 w 9797011"/>
              <a:gd name="connsiteY7" fmla="*/ 3285065 h 5058669"/>
              <a:gd name="connsiteX8" fmla="*/ 5617028 w 9797011"/>
              <a:gd name="connsiteY8" fmla="*/ 4388152 h 5058669"/>
              <a:gd name="connsiteX9" fmla="*/ 6037942 w 9797011"/>
              <a:gd name="connsiteY9" fmla="*/ 4939694 h 5058669"/>
              <a:gd name="connsiteX10" fmla="*/ 6923314 w 9797011"/>
              <a:gd name="connsiteY10" fmla="*/ 4925180 h 5058669"/>
              <a:gd name="connsiteX11" fmla="*/ 7590971 w 9797011"/>
              <a:gd name="connsiteY11" fmla="*/ 3517294 h 5058669"/>
              <a:gd name="connsiteX12" fmla="*/ 8331200 w 9797011"/>
              <a:gd name="connsiteY12" fmla="*/ 3183466 h 5058669"/>
              <a:gd name="connsiteX13" fmla="*/ 9013371 w 9797011"/>
              <a:gd name="connsiteY13" fmla="*/ 3807580 h 5058669"/>
              <a:gd name="connsiteX14" fmla="*/ 9782627 w 9797011"/>
              <a:gd name="connsiteY14" fmla="*/ 4388151 h 5058669"/>
              <a:gd name="connsiteX15" fmla="*/ 9550400 w 9797011"/>
              <a:gd name="connsiteY15" fmla="*/ 324151 h 5058669"/>
              <a:gd name="connsiteX16" fmla="*/ 7329714 w 9797011"/>
              <a:gd name="connsiteY16" fmla="*/ 338666 h 5058669"/>
              <a:gd name="connsiteX17" fmla="*/ 87085 w 9797011"/>
              <a:gd name="connsiteY17" fmla="*/ 440265 h 5058669"/>
              <a:gd name="connsiteX18" fmla="*/ 0 w 9797011"/>
              <a:gd name="connsiteY18" fmla="*/ 4083351 h 5058669"/>
              <a:gd name="connsiteX0" fmla="*/ 0 w 9797011"/>
              <a:gd name="connsiteY0" fmla="*/ 4083351 h 5058669"/>
              <a:gd name="connsiteX1" fmla="*/ 1219200 w 9797011"/>
              <a:gd name="connsiteY1" fmla="*/ 4112379 h 5058669"/>
              <a:gd name="connsiteX2" fmla="*/ 1741714 w 9797011"/>
              <a:gd name="connsiteY2" fmla="*/ 3473751 h 5058669"/>
              <a:gd name="connsiteX3" fmla="*/ 2627085 w 9797011"/>
              <a:gd name="connsiteY3" fmla="*/ 3038322 h 5058669"/>
              <a:gd name="connsiteX4" fmla="*/ 3425371 w 9797011"/>
              <a:gd name="connsiteY4" fmla="*/ 3981752 h 5058669"/>
              <a:gd name="connsiteX5" fmla="*/ 4325257 w 9797011"/>
              <a:gd name="connsiteY5" fmla="*/ 3328608 h 5058669"/>
              <a:gd name="connsiteX6" fmla="*/ 4905828 w 9797011"/>
              <a:gd name="connsiteY6" fmla="*/ 3009294 h 5058669"/>
              <a:gd name="connsiteX7" fmla="*/ 5442857 w 9797011"/>
              <a:gd name="connsiteY7" fmla="*/ 3285065 h 5058669"/>
              <a:gd name="connsiteX8" fmla="*/ 5617028 w 9797011"/>
              <a:gd name="connsiteY8" fmla="*/ 4388152 h 5058669"/>
              <a:gd name="connsiteX9" fmla="*/ 6037942 w 9797011"/>
              <a:gd name="connsiteY9" fmla="*/ 4939694 h 5058669"/>
              <a:gd name="connsiteX10" fmla="*/ 6923314 w 9797011"/>
              <a:gd name="connsiteY10" fmla="*/ 4925180 h 5058669"/>
              <a:gd name="connsiteX11" fmla="*/ 7590971 w 9797011"/>
              <a:gd name="connsiteY11" fmla="*/ 3517294 h 5058669"/>
              <a:gd name="connsiteX12" fmla="*/ 8331200 w 9797011"/>
              <a:gd name="connsiteY12" fmla="*/ 3183466 h 5058669"/>
              <a:gd name="connsiteX13" fmla="*/ 9013371 w 9797011"/>
              <a:gd name="connsiteY13" fmla="*/ 3807580 h 5058669"/>
              <a:gd name="connsiteX14" fmla="*/ 9782627 w 9797011"/>
              <a:gd name="connsiteY14" fmla="*/ 4388151 h 5058669"/>
              <a:gd name="connsiteX15" fmla="*/ 9550400 w 9797011"/>
              <a:gd name="connsiteY15" fmla="*/ 324151 h 5058669"/>
              <a:gd name="connsiteX16" fmla="*/ 7329714 w 9797011"/>
              <a:gd name="connsiteY16" fmla="*/ 338666 h 5058669"/>
              <a:gd name="connsiteX17" fmla="*/ 87085 w 9797011"/>
              <a:gd name="connsiteY17" fmla="*/ 440265 h 5058669"/>
              <a:gd name="connsiteX18" fmla="*/ 0 w 9797011"/>
              <a:gd name="connsiteY18" fmla="*/ 4083351 h 5058669"/>
              <a:gd name="connsiteX0" fmla="*/ 0 w 9797011"/>
              <a:gd name="connsiteY0" fmla="*/ 4083351 h 5058669"/>
              <a:gd name="connsiteX1" fmla="*/ 1219200 w 9797011"/>
              <a:gd name="connsiteY1" fmla="*/ 4112379 h 5058669"/>
              <a:gd name="connsiteX2" fmla="*/ 1741714 w 9797011"/>
              <a:gd name="connsiteY2" fmla="*/ 3473751 h 5058669"/>
              <a:gd name="connsiteX3" fmla="*/ 2627085 w 9797011"/>
              <a:gd name="connsiteY3" fmla="*/ 3038322 h 5058669"/>
              <a:gd name="connsiteX4" fmla="*/ 3425371 w 9797011"/>
              <a:gd name="connsiteY4" fmla="*/ 3981752 h 5058669"/>
              <a:gd name="connsiteX5" fmla="*/ 3541486 w 9797011"/>
              <a:gd name="connsiteY5" fmla="*/ 4939693 h 5058669"/>
              <a:gd name="connsiteX6" fmla="*/ 4905828 w 9797011"/>
              <a:gd name="connsiteY6" fmla="*/ 3009294 h 5058669"/>
              <a:gd name="connsiteX7" fmla="*/ 5442857 w 9797011"/>
              <a:gd name="connsiteY7" fmla="*/ 3285065 h 5058669"/>
              <a:gd name="connsiteX8" fmla="*/ 5617028 w 9797011"/>
              <a:gd name="connsiteY8" fmla="*/ 4388152 h 5058669"/>
              <a:gd name="connsiteX9" fmla="*/ 6037942 w 9797011"/>
              <a:gd name="connsiteY9" fmla="*/ 4939694 h 5058669"/>
              <a:gd name="connsiteX10" fmla="*/ 6923314 w 9797011"/>
              <a:gd name="connsiteY10" fmla="*/ 4925180 h 5058669"/>
              <a:gd name="connsiteX11" fmla="*/ 7590971 w 9797011"/>
              <a:gd name="connsiteY11" fmla="*/ 3517294 h 5058669"/>
              <a:gd name="connsiteX12" fmla="*/ 8331200 w 9797011"/>
              <a:gd name="connsiteY12" fmla="*/ 3183466 h 5058669"/>
              <a:gd name="connsiteX13" fmla="*/ 9013371 w 9797011"/>
              <a:gd name="connsiteY13" fmla="*/ 3807580 h 5058669"/>
              <a:gd name="connsiteX14" fmla="*/ 9782627 w 9797011"/>
              <a:gd name="connsiteY14" fmla="*/ 4388151 h 5058669"/>
              <a:gd name="connsiteX15" fmla="*/ 9550400 w 9797011"/>
              <a:gd name="connsiteY15" fmla="*/ 324151 h 5058669"/>
              <a:gd name="connsiteX16" fmla="*/ 7329714 w 9797011"/>
              <a:gd name="connsiteY16" fmla="*/ 338666 h 5058669"/>
              <a:gd name="connsiteX17" fmla="*/ 87085 w 9797011"/>
              <a:gd name="connsiteY17" fmla="*/ 440265 h 5058669"/>
              <a:gd name="connsiteX18" fmla="*/ 0 w 9797011"/>
              <a:gd name="connsiteY18" fmla="*/ 4083351 h 5058669"/>
              <a:gd name="connsiteX0" fmla="*/ 0 w 9797011"/>
              <a:gd name="connsiteY0" fmla="*/ 4083351 h 5281187"/>
              <a:gd name="connsiteX1" fmla="*/ 1219200 w 9797011"/>
              <a:gd name="connsiteY1" fmla="*/ 4112379 h 5281187"/>
              <a:gd name="connsiteX2" fmla="*/ 1741714 w 9797011"/>
              <a:gd name="connsiteY2" fmla="*/ 3473751 h 5281187"/>
              <a:gd name="connsiteX3" fmla="*/ 2627085 w 9797011"/>
              <a:gd name="connsiteY3" fmla="*/ 3038322 h 5281187"/>
              <a:gd name="connsiteX4" fmla="*/ 3425371 w 9797011"/>
              <a:gd name="connsiteY4" fmla="*/ 3981752 h 5281187"/>
              <a:gd name="connsiteX5" fmla="*/ 3541486 w 9797011"/>
              <a:gd name="connsiteY5" fmla="*/ 4939693 h 5281187"/>
              <a:gd name="connsiteX6" fmla="*/ 4455885 w 9797011"/>
              <a:gd name="connsiteY6" fmla="*/ 5171922 h 5281187"/>
              <a:gd name="connsiteX7" fmla="*/ 5442857 w 9797011"/>
              <a:gd name="connsiteY7" fmla="*/ 3285065 h 5281187"/>
              <a:gd name="connsiteX8" fmla="*/ 5617028 w 9797011"/>
              <a:gd name="connsiteY8" fmla="*/ 4388152 h 5281187"/>
              <a:gd name="connsiteX9" fmla="*/ 6037942 w 9797011"/>
              <a:gd name="connsiteY9" fmla="*/ 4939694 h 5281187"/>
              <a:gd name="connsiteX10" fmla="*/ 6923314 w 9797011"/>
              <a:gd name="connsiteY10" fmla="*/ 4925180 h 5281187"/>
              <a:gd name="connsiteX11" fmla="*/ 7590971 w 9797011"/>
              <a:gd name="connsiteY11" fmla="*/ 3517294 h 5281187"/>
              <a:gd name="connsiteX12" fmla="*/ 8331200 w 9797011"/>
              <a:gd name="connsiteY12" fmla="*/ 3183466 h 5281187"/>
              <a:gd name="connsiteX13" fmla="*/ 9013371 w 9797011"/>
              <a:gd name="connsiteY13" fmla="*/ 3807580 h 5281187"/>
              <a:gd name="connsiteX14" fmla="*/ 9782627 w 9797011"/>
              <a:gd name="connsiteY14" fmla="*/ 4388151 h 5281187"/>
              <a:gd name="connsiteX15" fmla="*/ 9550400 w 9797011"/>
              <a:gd name="connsiteY15" fmla="*/ 324151 h 5281187"/>
              <a:gd name="connsiteX16" fmla="*/ 7329714 w 9797011"/>
              <a:gd name="connsiteY16" fmla="*/ 338666 h 5281187"/>
              <a:gd name="connsiteX17" fmla="*/ 87085 w 9797011"/>
              <a:gd name="connsiteY17" fmla="*/ 440265 h 5281187"/>
              <a:gd name="connsiteX18" fmla="*/ 0 w 9797011"/>
              <a:gd name="connsiteY18" fmla="*/ 4083351 h 5281187"/>
              <a:gd name="connsiteX0" fmla="*/ 0 w 9797011"/>
              <a:gd name="connsiteY0" fmla="*/ 4083351 h 5281187"/>
              <a:gd name="connsiteX1" fmla="*/ 1219200 w 9797011"/>
              <a:gd name="connsiteY1" fmla="*/ 4112379 h 5281187"/>
              <a:gd name="connsiteX2" fmla="*/ 1741714 w 9797011"/>
              <a:gd name="connsiteY2" fmla="*/ 3473751 h 5281187"/>
              <a:gd name="connsiteX3" fmla="*/ 2627085 w 9797011"/>
              <a:gd name="connsiteY3" fmla="*/ 3038322 h 5281187"/>
              <a:gd name="connsiteX4" fmla="*/ 3425371 w 9797011"/>
              <a:gd name="connsiteY4" fmla="*/ 3981752 h 5281187"/>
              <a:gd name="connsiteX5" fmla="*/ 3541486 w 9797011"/>
              <a:gd name="connsiteY5" fmla="*/ 4939693 h 5281187"/>
              <a:gd name="connsiteX6" fmla="*/ 4455885 w 9797011"/>
              <a:gd name="connsiteY6" fmla="*/ 5171922 h 5281187"/>
              <a:gd name="connsiteX7" fmla="*/ 5442857 w 9797011"/>
              <a:gd name="connsiteY7" fmla="*/ 3285065 h 5281187"/>
              <a:gd name="connsiteX8" fmla="*/ 6226628 w 9797011"/>
              <a:gd name="connsiteY8" fmla="*/ 3241523 h 5281187"/>
              <a:gd name="connsiteX9" fmla="*/ 6037942 w 9797011"/>
              <a:gd name="connsiteY9" fmla="*/ 4939694 h 5281187"/>
              <a:gd name="connsiteX10" fmla="*/ 6923314 w 9797011"/>
              <a:gd name="connsiteY10" fmla="*/ 4925180 h 5281187"/>
              <a:gd name="connsiteX11" fmla="*/ 7590971 w 9797011"/>
              <a:gd name="connsiteY11" fmla="*/ 3517294 h 5281187"/>
              <a:gd name="connsiteX12" fmla="*/ 8331200 w 9797011"/>
              <a:gd name="connsiteY12" fmla="*/ 3183466 h 5281187"/>
              <a:gd name="connsiteX13" fmla="*/ 9013371 w 9797011"/>
              <a:gd name="connsiteY13" fmla="*/ 3807580 h 5281187"/>
              <a:gd name="connsiteX14" fmla="*/ 9782627 w 9797011"/>
              <a:gd name="connsiteY14" fmla="*/ 4388151 h 5281187"/>
              <a:gd name="connsiteX15" fmla="*/ 9550400 w 9797011"/>
              <a:gd name="connsiteY15" fmla="*/ 324151 h 5281187"/>
              <a:gd name="connsiteX16" fmla="*/ 7329714 w 9797011"/>
              <a:gd name="connsiteY16" fmla="*/ 338666 h 5281187"/>
              <a:gd name="connsiteX17" fmla="*/ 87085 w 9797011"/>
              <a:gd name="connsiteY17" fmla="*/ 440265 h 5281187"/>
              <a:gd name="connsiteX18" fmla="*/ 0 w 9797011"/>
              <a:gd name="connsiteY18" fmla="*/ 4083351 h 5281187"/>
              <a:gd name="connsiteX0" fmla="*/ 0 w 9797011"/>
              <a:gd name="connsiteY0" fmla="*/ 4083351 h 5281187"/>
              <a:gd name="connsiteX1" fmla="*/ 1219200 w 9797011"/>
              <a:gd name="connsiteY1" fmla="*/ 4112379 h 5281187"/>
              <a:gd name="connsiteX2" fmla="*/ 1741714 w 9797011"/>
              <a:gd name="connsiteY2" fmla="*/ 3473751 h 5281187"/>
              <a:gd name="connsiteX3" fmla="*/ 2627085 w 9797011"/>
              <a:gd name="connsiteY3" fmla="*/ 3038322 h 5281187"/>
              <a:gd name="connsiteX4" fmla="*/ 3425371 w 9797011"/>
              <a:gd name="connsiteY4" fmla="*/ 3981752 h 5281187"/>
              <a:gd name="connsiteX5" fmla="*/ 3541486 w 9797011"/>
              <a:gd name="connsiteY5" fmla="*/ 4939693 h 5281187"/>
              <a:gd name="connsiteX6" fmla="*/ 4455885 w 9797011"/>
              <a:gd name="connsiteY6" fmla="*/ 5171922 h 5281187"/>
              <a:gd name="connsiteX7" fmla="*/ 5442857 w 9797011"/>
              <a:gd name="connsiteY7" fmla="*/ 3285065 h 5281187"/>
              <a:gd name="connsiteX8" fmla="*/ 6226628 w 9797011"/>
              <a:gd name="connsiteY8" fmla="*/ 3241523 h 5281187"/>
              <a:gd name="connsiteX9" fmla="*/ 6923314 w 9797011"/>
              <a:gd name="connsiteY9" fmla="*/ 4925180 h 5281187"/>
              <a:gd name="connsiteX10" fmla="*/ 7590971 w 9797011"/>
              <a:gd name="connsiteY10" fmla="*/ 3517294 h 5281187"/>
              <a:gd name="connsiteX11" fmla="*/ 8331200 w 9797011"/>
              <a:gd name="connsiteY11" fmla="*/ 3183466 h 5281187"/>
              <a:gd name="connsiteX12" fmla="*/ 9013371 w 9797011"/>
              <a:gd name="connsiteY12" fmla="*/ 3807580 h 5281187"/>
              <a:gd name="connsiteX13" fmla="*/ 9782627 w 9797011"/>
              <a:gd name="connsiteY13" fmla="*/ 4388151 h 5281187"/>
              <a:gd name="connsiteX14" fmla="*/ 9550400 w 9797011"/>
              <a:gd name="connsiteY14" fmla="*/ 324151 h 5281187"/>
              <a:gd name="connsiteX15" fmla="*/ 7329714 w 9797011"/>
              <a:gd name="connsiteY15" fmla="*/ 338666 h 5281187"/>
              <a:gd name="connsiteX16" fmla="*/ 87085 w 9797011"/>
              <a:gd name="connsiteY16" fmla="*/ 440265 h 5281187"/>
              <a:gd name="connsiteX17" fmla="*/ 0 w 9797011"/>
              <a:gd name="connsiteY17" fmla="*/ 4083351 h 5281187"/>
              <a:gd name="connsiteX0" fmla="*/ 0 w 9797011"/>
              <a:gd name="connsiteY0" fmla="*/ 4083351 h 5281187"/>
              <a:gd name="connsiteX1" fmla="*/ 1219200 w 9797011"/>
              <a:gd name="connsiteY1" fmla="*/ 4112379 h 5281187"/>
              <a:gd name="connsiteX2" fmla="*/ 1741714 w 9797011"/>
              <a:gd name="connsiteY2" fmla="*/ 3473751 h 5281187"/>
              <a:gd name="connsiteX3" fmla="*/ 2627085 w 9797011"/>
              <a:gd name="connsiteY3" fmla="*/ 3038322 h 5281187"/>
              <a:gd name="connsiteX4" fmla="*/ 3425371 w 9797011"/>
              <a:gd name="connsiteY4" fmla="*/ 3981752 h 5281187"/>
              <a:gd name="connsiteX5" fmla="*/ 3541486 w 9797011"/>
              <a:gd name="connsiteY5" fmla="*/ 4939693 h 5281187"/>
              <a:gd name="connsiteX6" fmla="*/ 4455885 w 9797011"/>
              <a:gd name="connsiteY6" fmla="*/ 5171922 h 5281187"/>
              <a:gd name="connsiteX7" fmla="*/ 5442857 w 9797011"/>
              <a:gd name="connsiteY7" fmla="*/ 3285065 h 5281187"/>
              <a:gd name="connsiteX8" fmla="*/ 6226628 w 9797011"/>
              <a:gd name="connsiteY8" fmla="*/ 3241523 h 5281187"/>
              <a:gd name="connsiteX9" fmla="*/ 7590971 w 9797011"/>
              <a:gd name="connsiteY9" fmla="*/ 3517294 h 5281187"/>
              <a:gd name="connsiteX10" fmla="*/ 8331200 w 9797011"/>
              <a:gd name="connsiteY10" fmla="*/ 3183466 h 5281187"/>
              <a:gd name="connsiteX11" fmla="*/ 9013371 w 9797011"/>
              <a:gd name="connsiteY11" fmla="*/ 3807580 h 5281187"/>
              <a:gd name="connsiteX12" fmla="*/ 9782627 w 9797011"/>
              <a:gd name="connsiteY12" fmla="*/ 4388151 h 5281187"/>
              <a:gd name="connsiteX13" fmla="*/ 9550400 w 9797011"/>
              <a:gd name="connsiteY13" fmla="*/ 324151 h 5281187"/>
              <a:gd name="connsiteX14" fmla="*/ 7329714 w 9797011"/>
              <a:gd name="connsiteY14" fmla="*/ 338666 h 5281187"/>
              <a:gd name="connsiteX15" fmla="*/ 87085 w 9797011"/>
              <a:gd name="connsiteY15" fmla="*/ 440265 h 5281187"/>
              <a:gd name="connsiteX16" fmla="*/ 0 w 9797011"/>
              <a:gd name="connsiteY16" fmla="*/ 4083351 h 5281187"/>
              <a:gd name="connsiteX0" fmla="*/ 0 w 9797011"/>
              <a:gd name="connsiteY0" fmla="*/ 4083351 h 5281187"/>
              <a:gd name="connsiteX1" fmla="*/ 1219200 w 9797011"/>
              <a:gd name="connsiteY1" fmla="*/ 4112379 h 5281187"/>
              <a:gd name="connsiteX2" fmla="*/ 1741714 w 9797011"/>
              <a:gd name="connsiteY2" fmla="*/ 3473751 h 5281187"/>
              <a:gd name="connsiteX3" fmla="*/ 2627085 w 9797011"/>
              <a:gd name="connsiteY3" fmla="*/ 3038322 h 5281187"/>
              <a:gd name="connsiteX4" fmla="*/ 3425371 w 9797011"/>
              <a:gd name="connsiteY4" fmla="*/ 3981752 h 5281187"/>
              <a:gd name="connsiteX5" fmla="*/ 3541486 w 9797011"/>
              <a:gd name="connsiteY5" fmla="*/ 4939693 h 5281187"/>
              <a:gd name="connsiteX6" fmla="*/ 4455885 w 9797011"/>
              <a:gd name="connsiteY6" fmla="*/ 5171922 h 5281187"/>
              <a:gd name="connsiteX7" fmla="*/ 5442857 w 9797011"/>
              <a:gd name="connsiteY7" fmla="*/ 3285065 h 5281187"/>
              <a:gd name="connsiteX8" fmla="*/ 6226628 w 9797011"/>
              <a:gd name="connsiteY8" fmla="*/ 3241523 h 5281187"/>
              <a:gd name="connsiteX9" fmla="*/ 6879771 w 9797011"/>
              <a:gd name="connsiteY9" fmla="*/ 3647923 h 5281187"/>
              <a:gd name="connsiteX10" fmla="*/ 8331200 w 9797011"/>
              <a:gd name="connsiteY10" fmla="*/ 3183466 h 5281187"/>
              <a:gd name="connsiteX11" fmla="*/ 9013371 w 9797011"/>
              <a:gd name="connsiteY11" fmla="*/ 3807580 h 5281187"/>
              <a:gd name="connsiteX12" fmla="*/ 9782627 w 9797011"/>
              <a:gd name="connsiteY12" fmla="*/ 4388151 h 5281187"/>
              <a:gd name="connsiteX13" fmla="*/ 9550400 w 9797011"/>
              <a:gd name="connsiteY13" fmla="*/ 324151 h 5281187"/>
              <a:gd name="connsiteX14" fmla="*/ 7329714 w 9797011"/>
              <a:gd name="connsiteY14" fmla="*/ 338666 h 5281187"/>
              <a:gd name="connsiteX15" fmla="*/ 87085 w 9797011"/>
              <a:gd name="connsiteY15" fmla="*/ 440265 h 5281187"/>
              <a:gd name="connsiteX16" fmla="*/ 0 w 9797011"/>
              <a:gd name="connsiteY16" fmla="*/ 4083351 h 5281187"/>
              <a:gd name="connsiteX0" fmla="*/ 0 w 9797011"/>
              <a:gd name="connsiteY0" fmla="*/ 4083351 h 5281187"/>
              <a:gd name="connsiteX1" fmla="*/ 1219200 w 9797011"/>
              <a:gd name="connsiteY1" fmla="*/ 4112379 h 5281187"/>
              <a:gd name="connsiteX2" fmla="*/ 1741714 w 9797011"/>
              <a:gd name="connsiteY2" fmla="*/ 3473751 h 5281187"/>
              <a:gd name="connsiteX3" fmla="*/ 2627085 w 9797011"/>
              <a:gd name="connsiteY3" fmla="*/ 3038322 h 5281187"/>
              <a:gd name="connsiteX4" fmla="*/ 3425371 w 9797011"/>
              <a:gd name="connsiteY4" fmla="*/ 3981752 h 5281187"/>
              <a:gd name="connsiteX5" fmla="*/ 3541486 w 9797011"/>
              <a:gd name="connsiteY5" fmla="*/ 4939693 h 5281187"/>
              <a:gd name="connsiteX6" fmla="*/ 4455885 w 9797011"/>
              <a:gd name="connsiteY6" fmla="*/ 5171922 h 5281187"/>
              <a:gd name="connsiteX7" fmla="*/ 5442857 w 9797011"/>
              <a:gd name="connsiteY7" fmla="*/ 3285065 h 5281187"/>
              <a:gd name="connsiteX8" fmla="*/ 6241142 w 9797011"/>
              <a:gd name="connsiteY8" fmla="*/ 3168952 h 5281187"/>
              <a:gd name="connsiteX9" fmla="*/ 6879771 w 9797011"/>
              <a:gd name="connsiteY9" fmla="*/ 3647923 h 5281187"/>
              <a:gd name="connsiteX10" fmla="*/ 8331200 w 9797011"/>
              <a:gd name="connsiteY10" fmla="*/ 3183466 h 5281187"/>
              <a:gd name="connsiteX11" fmla="*/ 9013371 w 9797011"/>
              <a:gd name="connsiteY11" fmla="*/ 3807580 h 5281187"/>
              <a:gd name="connsiteX12" fmla="*/ 9782627 w 9797011"/>
              <a:gd name="connsiteY12" fmla="*/ 4388151 h 5281187"/>
              <a:gd name="connsiteX13" fmla="*/ 9550400 w 9797011"/>
              <a:gd name="connsiteY13" fmla="*/ 324151 h 5281187"/>
              <a:gd name="connsiteX14" fmla="*/ 7329714 w 9797011"/>
              <a:gd name="connsiteY14" fmla="*/ 338666 h 5281187"/>
              <a:gd name="connsiteX15" fmla="*/ 87085 w 9797011"/>
              <a:gd name="connsiteY15" fmla="*/ 440265 h 5281187"/>
              <a:gd name="connsiteX16" fmla="*/ 0 w 9797011"/>
              <a:gd name="connsiteY16" fmla="*/ 4083351 h 5281187"/>
              <a:gd name="connsiteX0" fmla="*/ 0 w 9797011"/>
              <a:gd name="connsiteY0" fmla="*/ 4083351 h 5281187"/>
              <a:gd name="connsiteX1" fmla="*/ 1219200 w 9797011"/>
              <a:gd name="connsiteY1" fmla="*/ 4112379 h 5281187"/>
              <a:gd name="connsiteX2" fmla="*/ 1741714 w 9797011"/>
              <a:gd name="connsiteY2" fmla="*/ 3473751 h 5281187"/>
              <a:gd name="connsiteX3" fmla="*/ 2627085 w 9797011"/>
              <a:gd name="connsiteY3" fmla="*/ 3038322 h 5281187"/>
              <a:gd name="connsiteX4" fmla="*/ 3425371 w 9797011"/>
              <a:gd name="connsiteY4" fmla="*/ 3981752 h 5281187"/>
              <a:gd name="connsiteX5" fmla="*/ 3541486 w 9797011"/>
              <a:gd name="connsiteY5" fmla="*/ 4939693 h 5281187"/>
              <a:gd name="connsiteX6" fmla="*/ 4455885 w 9797011"/>
              <a:gd name="connsiteY6" fmla="*/ 5171922 h 5281187"/>
              <a:gd name="connsiteX7" fmla="*/ 5442857 w 9797011"/>
              <a:gd name="connsiteY7" fmla="*/ 3285065 h 5281187"/>
              <a:gd name="connsiteX8" fmla="*/ 6241142 w 9797011"/>
              <a:gd name="connsiteY8" fmla="*/ 3168952 h 5281187"/>
              <a:gd name="connsiteX9" fmla="*/ 6879771 w 9797011"/>
              <a:gd name="connsiteY9" fmla="*/ 3647923 h 5281187"/>
              <a:gd name="connsiteX10" fmla="*/ 8331200 w 9797011"/>
              <a:gd name="connsiteY10" fmla="*/ 3183466 h 5281187"/>
              <a:gd name="connsiteX11" fmla="*/ 9013371 w 9797011"/>
              <a:gd name="connsiteY11" fmla="*/ 3807580 h 5281187"/>
              <a:gd name="connsiteX12" fmla="*/ 9782627 w 9797011"/>
              <a:gd name="connsiteY12" fmla="*/ 4388151 h 5281187"/>
              <a:gd name="connsiteX13" fmla="*/ 9550400 w 9797011"/>
              <a:gd name="connsiteY13" fmla="*/ 324151 h 5281187"/>
              <a:gd name="connsiteX14" fmla="*/ 7329714 w 9797011"/>
              <a:gd name="connsiteY14" fmla="*/ 338666 h 5281187"/>
              <a:gd name="connsiteX15" fmla="*/ 87085 w 9797011"/>
              <a:gd name="connsiteY15" fmla="*/ 440265 h 5281187"/>
              <a:gd name="connsiteX16" fmla="*/ 0 w 9797011"/>
              <a:gd name="connsiteY16" fmla="*/ 4083351 h 5281187"/>
              <a:gd name="connsiteX0" fmla="*/ 0 w 9797011"/>
              <a:gd name="connsiteY0" fmla="*/ 4083351 h 5281187"/>
              <a:gd name="connsiteX1" fmla="*/ 1219200 w 9797011"/>
              <a:gd name="connsiteY1" fmla="*/ 4112379 h 5281187"/>
              <a:gd name="connsiteX2" fmla="*/ 1741714 w 9797011"/>
              <a:gd name="connsiteY2" fmla="*/ 3473751 h 5281187"/>
              <a:gd name="connsiteX3" fmla="*/ 2627085 w 9797011"/>
              <a:gd name="connsiteY3" fmla="*/ 3038322 h 5281187"/>
              <a:gd name="connsiteX4" fmla="*/ 3425371 w 9797011"/>
              <a:gd name="connsiteY4" fmla="*/ 3981752 h 5281187"/>
              <a:gd name="connsiteX5" fmla="*/ 3541486 w 9797011"/>
              <a:gd name="connsiteY5" fmla="*/ 4939693 h 5281187"/>
              <a:gd name="connsiteX6" fmla="*/ 4455885 w 9797011"/>
              <a:gd name="connsiteY6" fmla="*/ 5171922 h 5281187"/>
              <a:gd name="connsiteX7" fmla="*/ 5442857 w 9797011"/>
              <a:gd name="connsiteY7" fmla="*/ 3285065 h 5281187"/>
              <a:gd name="connsiteX8" fmla="*/ 6241142 w 9797011"/>
              <a:gd name="connsiteY8" fmla="*/ 3168952 h 5281187"/>
              <a:gd name="connsiteX9" fmla="*/ 6879771 w 9797011"/>
              <a:gd name="connsiteY9" fmla="*/ 3647923 h 5281187"/>
              <a:gd name="connsiteX10" fmla="*/ 8331200 w 9797011"/>
              <a:gd name="connsiteY10" fmla="*/ 3183466 h 5281187"/>
              <a:gd name="connsiteX11" fmla="*/ 9013371 w 9797011"/>
              <a:gd name="connsiteY11" fmla="*/ 3807580 h 5281187"/>
              <a:gd name="connsiteX12" fmla="*/ 9782627 w 9797011"/>
              <a:gd name="connsiteY12" fmla="*/ 4388151 h 5281187"/>
              <a:gd name="connsiteX13" fmla="*/ 9550400 w 9797011"/>
              <a:gd name="connsiteY13" fmla="*/ 324151 h 5281187"/>
              <a:gd name="connsiteX14" fmla="*/ 7329714 w 9797011"/>
              <a:gd name="connsiteY14" fmla="*/ 338666 h 5281187"/>
              <a:gd name="connsiteX15" fmla="*/ 87085 w 9797011"/>
              <a:gd name="connsiteY15" fmla="*/ 440265 h 5281187"/>
              <a:gd name="connsiteX16" fmla="*/ 0 w 9797011"/>
              <a:gd name="connsiteY16" fmla="*/ 4083351 h 5281187"/>
              <a:gd name="connsiteX0" fmla="*/ 0 w 9797011"/>
              <a:gd name="connsiteY0" fmla="*/ 4083351 h 5281187"/>
              <a:gd name="connsiteX1" fmla="*/ 1219200 w 9797011"/>
              <a:gd name="connsiteY1" fmla="*/ 4112379 h 5281187"/>
              <a:gd name="connsiteX2" fmla="*/ 1741714 w 9797011"/>
              <a:gd name="connsiteY2" fmla="*/ 3473751 h 5281187"/>
              <a:gd name="connsiteX3" fmla="*/ 2627085 w 9797011"/>
              <a:gd name="connsiteY3" fmla="*/ 3038322 h 5281187"/>
              <a:gd name="connsiteX4" fmla="*/ 3425371 w 9797011"/>
              <a:gd name="connsiteY4" fmla="*/ 3981752 h 5281187"/>
              <a:gd name="connsiteX5" fmla="*/ 3541486 w 9797011"/>
              <a:gd name="connsiteY5" fmla="*/ 4939693 h 5281187"/>
              <a:gd name="connsiteX6" fmla="*/ 4455885 w 9797011"/>
              <a:gd name="connsiteY6" fmla="*/ 5171922 h 5281187"/>
              <a:gd name="connsiteX7" fmla="*/ 5442857 w 9797011"/>
              <a:gd name="connsiteY7" fmla="*/ 3285065 h 5281187"/>
              <a:gd name="connsiteX8" fmla="*/ 6241142 w 9797011"/>
              <a:gd name="connsiteY8" fmla="*/ 3168952 h 5281187"/>
              <a:gd name="connsiteX9" fmla="*/ 6879771 w 9797011"/>
              <a:gd name="connsiteY9" fmla="*/ 3647923 h 5281187"/>
              <a:gd name="connsiteX10" fmla="*/ 8331200 w 9797011"/>
              <a:gd name="connsiteY10" fmla="*/ 3183466 h 5281187"/>
              <a:gd name="connsiteX11" fmla="*/ 9013371 w 9797011"/>
              <a:gd name="connsiteY11" fmla="*/ 3807580 h 5281187"/>
              <a:gd name="connsiteX12" fmla="*/ 9782627 w 9797011"/>
              <a:gd name="connsiteY12" fmla="*/ 4388151 h 5281187"/>
              <a:gd name="connsiteX13" fmla="*/ 9550400 w 9797011"/>
              <a:gd name="connsiteY13" fmla="*/ 324151 h 5281187"/>
              <a:gd name="connsiteX14" fmla="*/ 7329714 w 9797011"/>
              <a:gd name="connsiteY14" fmla="*/ 338666 h 5281187"/>
              <a:gd name="connsiteX15" fmla="*/ 87085 w 9797011"/>
              <a:gd name="connsiteY15" fmla="*/ 440265 h 5281187"/>
              <a:gd name="connsiteX16" fmla="*/ 0 w 9797011"/>
              <a:gd name="connsiteY16" fmla="*/ 4083351 h 5281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97011" h="5281187">
                <a:moveTo>
                  <a:pt x="0" y="4083351"/>
                </a:moveTo>
                <a:cubicBezTo>
                  <a:pt x="318105" y="4175274"/>
                  <a:pt x="928914" y="4213979"/>
                  <a:pt x="1219200" y="4112379"/>
                </a:cubicBezTo>
                <a:cubicBezTo>
                  <a:pt x="1509486" y="4010779"/>
                  <a:pt x="1507067" y="3652760"/>
                  <a:pt x="1741714" y="3473751"/>
                </a:cubicBezTo>
                <a:cubicBezTo>
                  <a:pt x="1976361" y="3294742"/>
                  <a:pt x="2346476" y="2953655"/>
                  <a:pt x="2627085" y="3038322"/>
                </a:cubicBezTo>
                <a:cubicBezTo>
                  <a:pt x="2907694" y="3122989"/>
                  <a:pt x="3272971" y="3664857"/>
                  <a:pt x="3425371" y="3981752"/>
                </a:cubicBezTo>
                <a:cubicBezTo>
                  <a:pt x="3577771" y="4298647"/>
                  <a:pt x="3369734" y="4741331"/>
                  <a:pt x="3541486" y="4939693"/>
                </a:cubicBezTo>
                <a:cubicBezTo>
                  <a:pt x="3713238" y="5138055"/>
                  <a:pt x="4138990" y="5447693"/>
                  <a:pt x="4455885" y="5171922"/>
                </a:cubicBezTo>
                <a:cubicBezTo>
                  <a:pt x="4772780" y="4896151"/>
                  <a:pt x="5145314" y="3618893"/>
                  <a:pt x="5442857" y="3285065"/>
                </a:cubicBezTo>
                <a:cubicBezTo>
                  <a:pt x="5740400" y="2951237"/>
                  <a:pt x="5883123" y="2970590"/>
                  <a:pt x="6241142" y="3168952"/>
                </a:cubicBezTo>
                <a:cubicBezTo>
                  <a:pt x="6599161" y="3367314"/>
                  <a:pt x="6531428" y="3645504"/>
                  <a:pt x="6879771" y="3647923"/>
                </a:cubicBezTo>
                <a:cubicBezTo>
                  <a:pt x="7228114" y="3650342"/>
                  <a:pt x="7975600" y="3156857"/>
                  <a:pt x="8331200" y="3183466"/>
                </a:cubicBezTo>
                <a:cubicBezTo>
                  <a:pt x="8686800" y="3210076"/>
                  <a:pt x="8771467" y="3606799"/>
                  <a:pt x="9013371" y="3807580"/>
                </a:cubicBezTo>
                <a:cubicBezTo>
                  <a:pt x="9255276" y="4008361"/>
                  <a:pt x="9901160" y="4400246"/>
                  <a:pt x="9782627" y="4388151"/>
                </a:cubicBezTo>
                <a:cubicBezTo>
                  <a:pt x="9211732" y="4301065"/>
                  <a:pt x="10121295" y="411237"/>
                  <a:pt x="9550400" y="324151"/>
                </a:cubicBezTo>
                <a:cubicBezTo>
                  <a:pt x="9156095" y="-403982"/>
                  <a:pt x="8906933" y="319314"/>
                  <a:pt x="7329714" y="338666"/>
                </a:cubicBezTo>
                <a:cubicBezTo>
                  <a:pt x="5752495" y="358018"/>
                  <a:pt x="1308704" y="-48382"/>
                  <a:pt x="87085" y="440265"/>
                </a:cubicBezTo>
                <a:lnTo>
                  <a:pt x="0" y="4083351"/>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dirty="0" smtClean="0"/>
              <a:t>Solvent boundary problem</a:t>
            </a:r>
            <a:endParaRPr lang="en-US" dirty="0"/>
          </a:p>
        </p:txBody>
      </p:sp>
      <p:grpSp>
        <p:nvGrpSpPr>
          <p:cNvPr id="38" name="Group 37"/>
          <p:cNvGrpSpPr/>
          <p:nvPr/>
        </p:nvGrpSpPr>
        <p:grpSpPr>
          <a:xfrm>
            <a:off x="936180" y="3389089"/>
            <a:ext cx="1857827" cy="2714169"/>
            <a:chOff x="1306287" y="3367317"/>
            <a:chExt cx="1857827" cy="2714169"/>
          </a:xfrm>
        </p:grpSpPr>
        <p:cxnSp>
          <p:nvCxnSpPr>
            <p:cNvPr id="39" name="Straight Connector 38"/>
            <p:cNvCxnSpPr/>
            <p:nvPr/>
          </p:nvCxnSpPr>
          <p:spPr>
            <a:xfrm flipV="1">
              <a:off x="3135086" y="5094516"/>
              <a:ext cx="29028" cy="986970"/>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307772" y="4383315"/>
              <a:ext cx="856342" cy="71120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2307772" y="3367317"/>
              <a:ext cx="362857" cy="100874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1306287" y="4376058"/>
              <a:ext cx="1001485" cy="7258"/>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flipH="1">
            <a:off x="7090244" y="3389090"/>
            <a:ext cx="1857827" cy="2714169"/>
            <a:chOff x="1306287" y="3367317"/>
            <a:chExt cx="1857827" cy="2714169"/>
          </a:xfrm>
        </p:grpSpPr>
        <p:cxnSp>
          <p:nvCxnSpPr>
            <p:cNvPr id="20" name="Straight Connector 19"/>
            <p:cNvCxnSpPr/>
            <p:nvPr/>
          </p:nvCxnSpPr>
          <p:spPr>
            <a:xfrm flipV="1">
              <a:off x="3135086" y="5094516"/>
              <a:ext cx="29028" cy="986970"/>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307772" y="4383315"/>
              <a:ext cx="856342" cy="71120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307772" y="3367317"/>
              <a:ext cx="362857" cy="100874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306287" y="4376058"/>
              <a:ext cx="1001485" cy="7258"/>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flipH="1">
            <a:off x="4945751" y="3389090"/>
            <a:ext cx="1857827" cy="2714169"/>
            <a:chOff x="1306287" y="3367317"/>
            <a:chExt cx="1857827" cy="2714169"/>
          </a:xfrm>
        </p:grpSpPr>
        <p:cxnSp>
          <p:nvCxnSpPr>
            <p:cNvPr id="25" name="Straight Connector 24"/>
            <p:cNvCxnSpPr/>
            <p:nvPr/>
          </p:nvCxnSpPr>
          <p:spPr>
            <a:xfrm flipV="1">
              <a:off x="3135086" y="5094516"/>
              <a:ext cx="29028" cy="986970"/>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307772" y="4383315"/>
              <a:ext cx="856342" cy="71120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2307772" y="3367317"/>
              <a:ext cx="362857" cy="100874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306287" y="4376058"/>
              <a:ext cx="1001485" cy="7258"/>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6914689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47"/>
          <p:cNvSpPr/>
          <p:nvPr/>
        </p:nvSpPr>
        <p:spPr>
          <a:xfrm>
            <a:off x="-362856" y="-541865"/>
            <a:ext cx="9869582" cy="5289055"/>
          </a:xfrm>
          <a:custGeom>
            <a:avLst/>
            <a:gdLst>
              <a:gd name="connsiteX0" fmla="*/ 0 w 9695542"/>
              <a:gd name="connsiteY0" fmla="*/ 1086791 h 2523705"/>
              <a:gd name="connsiteX1" fmla="*/ 914400 w 9695542"/>
              <a:gd name="connsiteY1" fmla="*/ 1159362 h 2523705"/>
              <a:gd name="connsiteX2" fmla="*/ 1669142 w 9695542"/>
              <a:gd name="connsiteY2" fmla="*/ 419134 h 2523705"/>
              <a:gd name="connsiteX3" fmla="*/ 2627085 w 9695542"/>
              <a:gd name="connsiteY3" fmla="*/ 41762 h 2523705"/>
              <a:gd name="connsiteX4" fmla="*/ 3570514 w 9695542"/>
              <a:gd name="connsiteY4" fmla="*/ 520734 h 2523705"/>
              <a:gd name="connsiteX5" fmla="*/ 4325257 w 9695542"/>
              <a:gd name="connsiteY5" fmla="*/ 332048 h 2523705"/>
              <a:gd name="connsiteX6" fmla="*/ 4905828 w 9695542"/>
              <a:gd name="connsiteY6" fmla="*/ 12734 h 2523705"/>
              <a:gd name="connsiteX7" fmla="*/ 5602514 w 9695542"/>
              <a:gd name="connsiteY7" fmla="*/ 114334 h 2523705"/>
              <a:gd name="connsiteX8" fmla="*/ 5878285 w 9695542"/>
              <a:gd name="connsiteY8" fmla="*/ 578791 h 2523705"/>
              <a:gd name="connsiteX9" fmla="*/ 6516914 w 9695542"/>
              <a:gd name="connsiteY9" fmla="*/ 433648 h 2523705"/>
              <a:gd name="connsiteX10" fmla="*/ 7024914 w 9695542"/>
              <a:gd name="connsiteY10" fmla="*/ 99820 h 2523705"/>
              <a:gd name="connsiteX11" fmla="*/ 7866742 w 9695542"/>
              <a:gd name="connsiteY11" fmla="*/ 593305 h 2523705"/>
              <a:gd name="connsiteX12" fmla="*/ 8113485 w 9695542"/>
              <a:gd name="connsiteY12" fmla="*/ 1391591 h 2523705"/>
              <a:gd name="connsiteX13" fmla="*/ 8694057 w 9695542"/>
              <a:gd name="connsiteY13" fmla="*/ 2335020 h 2523705"/>
              <a:gd name="connsiteX14" fmla="*/ 9695542 w 9695542"/>
              <a:gd name="connsiteY14" fmla="*/ 2523705 h 2523705"/>
              <a:gd name="connsiteX0" fmla="*/ 0 w 9695542"/>
              <a:gd name="connsiteY0" fmla="*/ 1086791 h 2523705"/>
              <a:gd name="connsiteX1" fmla="*/ 914400 w 9695542"/>
              <a:gd name="connsiteY1" fmla="*/ 1159362 h 2523705"/>
              <a:gd name="connsiteX2" fmla="*/ 1669142 w 9695542"/>
              <a:gd name="connsiteY2" fmla="*/ 419134 h 2523705"/>
              <a:gd name="connsiteX3" fmla="*/ 2627085 w 9695542"/>
              <a:gd name="connsiteY3" fmla="*/ 41762 h 2523705"/>
              <a:gd name="connsiteX4" fmla="*/ 3570514 w 9695542"/>
              <a:gd name="connsiteY4" fmla="*/ 520734 h 2523705"/>
              <a:gd name="connsiteX5" fmla="*/ 4325257 w 9695542"/>
              <a:gd name="connsiteY5" fmla="*/ 332048 h 2523705"/>
              <a:gd name="connsiteX6" fmla="*/ 4905828 w 9695542"/>
              <a:gd name="connsiteY6" fmla="*/ 12734 h 2523705"/>
              <a:gd name="connsiteX7" fmla="*/ 5602514 w 9695542"/>
              <a:gd name="connsiteY7" fmla="*/ 114334 h 2523705"/>
              <a:gd name="connsiteX8" fmla="*/ 5878285 w 9695542"/>
              <a:gd name="connsiteY8" fmla="*/ 578791 h 2523705"/>
              <a:gd name="connsiteX9" fmla="*/ 6516914 w 9695542"/>
              <a:gd name="connsiteY9" fmla="*/ 433648 h 2523705"/>
              <a:gd name="connsiteX10" fmla="*/ 7024914 w 9695542"/>
              <a:gd name="connsiteY10" fmla="*/ 99820 h 2523705"/>
              <a:gd name="connsiteX11" fmla="*/ 7866742 w 9695542"/>
              <a:gd name="connsiteY11" fmla="*/ 593305 h 2523705"/>
              <a:gd name="connsiteX12" fmla="*/ 7924800 w 9695542"/>
              <a:gd name="connsiteY12" fmla="*/ 1565763 h 2523705"/>
              <a:gd name="connsiteX13" fmla="*/ 8694057 w 9695542"/>
              <a:gd name="connsiteY13" fmla="*/ 2335020 h 2523705"/>
              <a:gd name="connsiteX14" fmla="*/ 9695542 w 9695542"/>
              <a:gd name="connsiteY14" fmla="*/ 2523705 h 2523705"/>
              <a:gd name="connsiteX0" fmla="*/ 0 w 9695542"/>
              <a:gd name="connsiteY0" fmla="*/ 1086791 h 2523705"/>
              <a:gd name="connsiteX1" fmla="*/ 914400 w 9695542"/>
              <a:gd name="connsiteY1" fmla="*/ 1159362 h 2523705"/>
              <a:gd name="connsiteX2" fmla="*/ 1669142 w 9695542"/>
              <a:gd name="connsiteY2" fmla="*/ 419134 h 2523705"/>
              <a:gd name="connsiteX3" fmla="*/ 2627085 w 9695542"/>
              <a:gd name="connsiteY3" fmla="*/ 41762 h 2523705"/>
              <a:gd name="connsiteX4" fmla="*/ 3570514 w 9695542"/>
              <a:gd name="connsiteY4" fmla="*/ 520734 h 2523705"/>
              <a:gd name="connsiteX5" fmla="*/ 4325257 w 9695542"/>
              <a:gd name="connsiteY5" fmla="*/ 332048 h 2523705"/>
              <a:gd name="connsiteX6" fmla="*/ 4905828 w 9695542"/>
              <a:gd name="connsiteY6" fmla="*/ 12734 h 2523705"/>
              <a:gd name="connsiteX7" fmla="*/ 5602514 w 9695542"/>
              <a:gd name="connsiteY7" fmla="*/ 114334 h 2523705"/>
              <a:gd name="connsiteX8" fmla="*/ 5878285 w 9695542"/>
              <a:gd name="connsiteY8" fmla="*/ 578791 h 2523705"/>
              <a:gd name="connsiteX9" fmla="*/ 6516914 w 9695542"/>
              <a:gd name="connsiteY9" fmla="*/ 433648 h 2523705"/>
              <a:gd name="connsiteX10" fmla="*/ 7024914 w 9695542"/>
              <a:gd name="connsiteY10" fmla="*/ 99820 h 2523705"/>
              <a:gd name="connsiteX11" fmla="*/ 7590971 w 9695542"/>
              <a:gd name="connsiteY11" fmla="*/ 520734 h 2523705"/>
              <a:gd name="connsiteX12" fmla="*/ 7924800 w 9695542"/>
              <a:gd name="connsiteY12" fmla="*/ 1565763 h 2523705"/>
              <a:gd name="connsiteX13" fmla="*/ 8694057 w 9695542"/>
              <a:gd name="connsiteY13" fmla="*/ 2335020 h 2523705"/>
              <a:gd name="connsiteX14" fmla="*/ 9695542 w 9695542"/>
              <a:gd name="connsiteY14" fmla="*/ 2523705 h 2523705"/>
              <a:gd name="connsiteX0" fmla="*/ 0 w 9695542"/>
              <a:gd name="connsiteY0" fmla="*/ 1086791 h 2523705"/>
              <a:gd name="connsiteX1" fmla="*/ 914400 w 9695542"/>
              <a:gd name="connsiteY1" fmla="*/ 1159362 h 2523705"/>
              <a:gd name="connsiteX2" fmla="*/ 1669142 w 9695542"/>
              <a:gd name="connsiteY2" fmla="*/ 419134 h 2523705"/>
              <a:gd name="connsiteX3" fmla="*/ 2627085 w 9695542"/>
              <a:gd name="connsiteY3" fmla="*/ 41762 h 2523705"/>
              <a:gd name="connsiteX4" fmla="*/ 3570514 w 9695542"/>
              <a:gd name="connsiteY4" fmla="*/ 520734 h 2523705"/>
              <a:gd name="connsiteX5" fmla="*/ 4325257 w 9695542"/>
              <a:gd name="connsiteY5" fmla="*/ 332048 h 2523705"/>
              <a:gd name="connsiteX6" fmla="*/ 4905828 w 9695542"/>
              <a:gd name="connsiteY6" fmla="*/ 12734 h 2523705"/>
              <a:gd name="connsiteX7" fmla="*/ 5602514 w 9695542"/>
              <a:gd name="connsiteY7" fmla="*/ 114334 h 2523705"/>
              <a:gd name="connsiteX8" fmla="*/ 5878285 w 9695542"/>
              <a:gd name="connsiteY8" fmla="*/ 578791 h 2523705"/>
              <a:gd name="connsiteX9" fmla="*/ 6589485 w 9695542"/>
              <a:gd name="connsiteY9" fmla="*/ 201419 h 2523705"/>
              <a:gd name="connsiteX10" fmla="*/ 7024914 w 9695542"/>
              <a:gd name="connsiteY10" fmla="*/ 99820 h 2523705"/>
              <a:gd name="connsiteX11" fmla="*/ 7590971 w 9695542"/>
              <a:gd name="connsiteY11" fmla="*/ 520734 h 2523705"/>
              <a:gd name="connsiteX12" fmla="*/ 7924800 w 9695542"/>
              <a:gd name="connsiteY12" fmla="*/ 1565763 h 2523705"/>
              <a:gd name="connsiteX13" fmla="*/ 8694057 w 9695542"/>
              <a:gd name="connsiteY13" fmla="*/ 2335020 h 2523705"/>
              <a:gd name="connsiteX14" fmla="*/ 9695542 w 9695542"/>
              <a:gd name="connsiteY14" fmla="*/ 2523705 h 2523705"/>
              <a:gd name="connsiteX0" fmla="*/ 0 w 9695542"/>
              <a:gd name="connsiteY0" fmla="*/ 1090527 h 2527441"/>
              <a:gd name="connsiteX1" fmla="*/ 914400 w 9695542"/>
              <a:gd name="connsiteY1" fmla="*/ 1163098 h 2527441"/>
              <a:gd name="connsiteX2" fmla="*/ 1669142 w 9695542"/>
              <a:gd name="connsiteY2" fmla="*/ 422870 h 2527441"/>
              <a:gd name="connsiteX3" fmla="*/ 2627085 w 9695542"/>
              <a:gd name="connsiteY3" fmla="*/ 45498 h 2527441"/>
              <a:gd name="connsiteX4" fmla="*/ 3570514 w 9695542"/>
              <a:gd name="connsiteY4" fmla="*/ 524470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024914 w 9695542"/>
              <a:gd name="connsiteY10" fmla="*/ 103556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914400 w 9695542"/>
              <a:gd name="connsiteY1" fmla="*/ 1163098 h 2527441"/>
              <a:gd name="connsiteX2" fmla="*/ 1669142 w 9695542"/>
              <a:gd name="connsiteY2" fmla="*/ 422870 h 2527441"/>
              <a:gd name="connsiteX3" fmla="*/ 2627085 w 9695542"/>
              <a:gd name="connsiteY3" fmla="*/ 45498 h 2527441"/>
              <a:gd name="connsiteX4" fmla="*/ 3570514 w 9695542"/>
              <a:gd name="connsiteY4" fmla="*/ 524470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914400 w 9695542"/>
              <a:gd name="connsiteY1" fmla="*/ 1163098 h 2527441"/>
              <a:gd name="connsiteX2" fmla="*/ 1669142 w 9695542"/>
              <a:gd name="connsiteY2" fmla="*/ 422870 h 2527441"/>
              <a:gd name="connsiteX3" fmla="*/ 2627085 w 9695542"/>
              <a:gd name="connsiteY3" fmla="*/ 45498 h 2527441"/>
              <a:gd name="connsiteX4" fmla="*/ 3643085 w 9695542"/>
              <a:gd name="connsiteY4" fmla="*/ 785727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914400 w 9695542"/>
              <a:gd name="connsiteY1" fmla="*/ 1163098 h 2527441"/>
              <a:gd name="connsiteX2" fmla="*/ 1741714 w 9695542"/>
              <a:gd name="connsiteY2" fmla="*/ 480927 h 2527441"/>
              <a:gd name="connsiteX3" fmla="*/ 2627085 w 9695542"/>
              <a:gd name="connsiteY3" fmla="*/ 45498 h 2527441"/>
              <a:gd name="connsiteX4" fmla="*/ 3643085 w 9695542"/>
              <a:gd name="connsiteY4" fmla="*/ 785727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1219200 w 9695542"/>
              <a:gd name="connsiteY1" fmla="*/ 1119555 h 2527441"/>
              <a:gd name="connsiteX2" fmla="*/ 1741714 w 9695542"/>
              <a:gd name="connsiteY2" fmla="*/ 480927 h 2527441"/>
              <a:gd name="connsiteX3" fmla="*/ 2627085 w 9695542"/>
              <a:gd name="connsiteY3" fmla="*/ 45498 h 2527441"/>
              <a:gd name="connsiteX4" fmla="*/ 3643085 w 9695542"/>
              <a:gd name="connsiteY4" fmla="*/ 785727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1219200 w 9695542"/>
              <a:gd name="connsiteY1" fmla="*/ 1119555 h 2527441"/>
              <a:gd name="connsiteX2" fmla="*/ 1741714 w 9695542"/>
              <a:gd name="connsiteY2" fmla="*/ 480927 h 2527441"/>
              <a:gd name="connsiteX3" fmla="*/ 2627085 w 9695542"/>
              <a:gd name="connsiteY3" fmla="*/ 45498 h 2527441"/>
              <a:gd name="connsiteX4" fmla="*/ 3585028 w 9695542"/>
              <a:gd name="connsiteY4" fmla="*/ 713156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1219200 w 9695542"/>
              <a:gd name="connsiteY1" fmla="*/ 1119555 h 2527441"/>
              <a:gd name="connsiteX2" fmla="*/ 1741714 w 9695542"/>
              <a:gd name="connsiteY2" fmla="*/ 480927 h 2527441"/>
              <a:gd name="connsiteX3" fmla="*/ 2627085 w 9695542"/>
              <a:gd name="connsiteY3" fmla="*/ 45498 h 2527441"/>
              <a:gd name="connsiteX4" fmla="*/ 3585028 w 9695542"/>
              <a:gd name="connsiteY4" fmla="*/ 713156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15" fmla="*/ 0 w 9695542"/>
              <a:gd name="connsiteY15" fmla="*/ 1090527 h 2527441"/>
              <a:gd name="connsiteX0" fmla="*/ 0 w 9733913"/>
              <a:gd name="connsiteY0" fmla="*/ 3759200 h 5198088"/>
              <a:gd name="connsiteX1" fmla="*/ 1219200 w 9733913"/>
              <a:gd name="connsiteY1" fmla="*/ 3788228 h 5198088"/>
              <a:gd name="connsiteX2" fmla="*/ 1741714 w 9733913"/>
              <a:gd name="connsiteY2" fmla="*/ 3149600 h 5198088"/>
              <a:gd name="connsiteX3" fmla="*/ 2627085 w 9733913"/>
              <a:gd name="connsiteY3" fmla="*/ 2714171 h 5198088"/>
              <a:gd name="connsiteX4" fmla="*/ 3585028 w 9733913"/>
              <a:gd name="connsiteY4" fmla="*/ 3381829 h 5198088"/>
              <a:gd name="connsiteX5" fmla="*/ 4325257 w 9733913"/>
              <a:gd name="connsiteY5" fmla="*/ 3004457 h 5198088"/>
              <a:gd name="connsiteX6" fmla="*/ 4905828 w 9733913"/>
              <a:gd name="connsiteY6" fmla="*/ 2685143 h 5198088"/>
              <a:gd name="connsiteX7" fmla="*/ 5602514 w 9733913"/>
              <a:gd name="connsiteY7" fmla="*/ 2786743 h 5198088"/>
              <a:gd name="connsiteX8" fmla="*/ 5994399 w 9733913"/>
              <a:gd name="connsiteY8" fmla="*/ 3396343 h 5198088"/>
              <a:gd name="connsiteX9" fmla="*/ 6589485 w 9733913"/>
              <a:gd name="connsiteY9" fmla="*/ 2873828 h 5198088"/>
              <a:gd name="connsiteX10" fmla="*/ 7170057 w 9733913"/>
              <a:gd name="connsiteY10" fmla="*/ 2786744 h 5198088"/>
              <a:gd name="connsiteX11" fmla="*/ 7590971 w 9733913"/>
              <a:gd name="connsiteY11" fmla="*/ 3193143 h 5198088"/>
              <a:gd name="connsiteX12" fmla="*/ 7924800 w 9733913"/>
              <a:gd name="connsiteY12" fmla="*/ 4238172 h 5198088"/>
              <a:gd name="connsiteX13" fmla="*/ 8694057 w 9733913"/>
              <a:gd name="connsiteY13" fmla="*/ 5007429 h 5198088"/>
              <a:gd name="connsiteX14" fmla="*/ 9695542 w 9733913"/>
              <a:gd name="connsiteY14" fmla="*/ 5196114 h 5198088"/>
              <a:gd name="connsiteX15" fmla="*/ 9550400 w 9733913"/>
              <a:gd name="connsiteY15" fmla="*/ 0 h 5198088"/>
              <a:gd name="connsiteX16" fmla="*/ 0 w 9733913"/>
              <a:gd name="connsiteY16" fmla="*/ 3759200 h 5198088"/>
              <a:gd name="connsiteX0" fmla="*/ 0 w 9733913"/>
              <a:gd name="connsiteY0" fmla="*/ 3890547 h 5329435"/>
              <a:gd name="connsiteX1" fmla="*/ 1219200 w 9733913"/>
              <a:gd name="connsiteY1" fmla="*/ 3919575 h 5329435"/>
              <a:gd name="connsiteX2" fmla="*/ 1741714 w 9733913"/>
              <a:gd name="connsiteY2" fmla="*/ 3280947 h 5329435"/>
              <a:gd name="connsiteX3" fmla="*/ 2627085 w 9733913"/>
              <a:gd name="connsiteY3" fmla="*/ 2845518 h 5329435"/>
              <a:gd name="connsiteX4" fmla="*/ 3585028 w 9733913"/>
              <a:gd name="connsiteY4" fmla="*/ 3513176 h 5329435"/>
              <a:gd name="connsiteX5" fmla="*/ 4325257 w 9733913"/>
              <a:gd name="connsiteY5" fmla="*/ 3135804 h 5329435"/>
              <a:gd name="connsiteX6" fmla="*/ 4905828 w 9733913"/>
              <a:gd name="connsiteY6" fmla="*/ 2816490 h 5329435"/>
              <a:gd name="connsiteX7" fmla="*/ 5602514 w 9733913"/>
              <a:gd name="connsiteY7" fmla="*/ 2918090 h 5329435"/>
              <a:gd name="connsiteX8" fmla="*/ 5994399 w 9733913"/>
              <a:gd name="connsiteY8" fmla="*/ 3527690 h 5329435"/>
              <a:gd name="connsiteX9" fmla="*/ 6589485 w 9733913"/>
              <a:gd name="connsiteY9" fmla="*/ 3005175 h 5329435"/>
              <a:gd name="connsiteX10" fmla="*/ 7170057 w 9733913"/>
              <a:gd name="connsiteY10" fmla="*/ 2918091 h 5329435"/>
              <a:gd name="connsiteX11" fmla="*/ 7590971 w 9733913"/>
              <a:gd name="connsiteY11" fmla="*/ 3324490 h 5329435"/>
              <a:gd name="connsiteX12" fmla="*/ 7924800 w 9733913"/>
              <a:gd name="connsiteY12" fmla="*/ 4369519 h 5329435"/>
              <a:gd name="connsiteX13" fmla="*/ 8694057 w 9733913"/>
              <a:gd name="connsiteY13" fmla="*/ 5138776 h 5329435"/>
              <a:gd name="connsiteX14" fmla="*/ 9695542 w 9733913"/>
              <a:gd name="connsiteY14" fmla="*/ 5327461 h 5329435"/>
              <a:gd name="connsiteX15" fmla="*/ 9550400 w 9733913"/>
              <a:gd name="connsiteY15" fmla="*/ 131347 h 5329435"/>
              <a:gd name="connsiteX16" fmla="*/ 87085 w 9733913"/>
              <a:gd name="connsiteY16" fmla="*/ 247461 h 5329435"/>
              <a:gd name="connsiteX17" fmla="*/ 0 w 9733913"/>
              <a:gd name="connsiteY17" fmla="*/ 3890547 h 5329435"/>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602514 w 9733913"/>
              <a:gd name="connsiteY7" fmla="*/ 3110894 h 5522239"/>
              <a:gd name="connsiteX8" fmla="*/ 5994399 w 9733913"/>
              <a:gd name="connsiteY8" fmla="*/ 3720494 h 5522239"/>
              <a:gd name="connsiteX9" fmla="*/ 6589485 w 9733913"/>
              <a:gd name="connsiteY9" fmla="*/ 3197979 h 5522239"/>
              <a:gd name="connsiteX10" fmla="*/ 7170057 w 9733913"/>
              <a:gd name="connsiteY10" fmla="*/ 3110895 h 5522239"/>
              <a:gd name="connsiteX11" fmla="*/ 7590971 w 9733913"/>
              <a:gd name="connsiteY11" fmla="*/ 3517294 h 5522239"/>
              <a:gd name="connsiteX12" fmla="*/ 7924800 w 9733913"/>
              <a:gd name="connsiteY12" fmla="*/ 4562323 h 5522239"/>
              <a:gd name="connsiteX13" fmla="*/ 8694057 w 9733913"/>
              <a:gd name="connsiteY13" fmla="*/ 5331580 h 5522239"/>
              <a:gd name="connsiteX14" fmla="*/ 9695542 w 9733913"/>
              <a:gd name="connsiteY14" fmla="*/ 5520265 h 5522239"/>
              <a:gd name="connsiteX15" fmla="*/ 9550400 w 9733913"/>
              <a:gd name="connsiteY15" fmla="*/ 324151 h 5522239"/>
              <a:gd name="connsiteX16" fmla="*/ 7329714 w 9733913"/>
              <a:gd name="connsiteY16" fmla="*/ 338666 h 5522239"/>
              <a:gd name="connsiteX17" fmla="*/ 87085 w 9733913"/>
              <a:gd name="connsiteY17" fmla="*/ 440265 h 5522239"/>
              <a:gd name="connsiteX18" fmla="*/ 0 w 9733913"/>
              <a:gd name="connsiteY18" fmla="*/ 4083351 h 5522239"/>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602514 w 9733913"/>
              <a:gd name="connsiteY7" fmla="*/ 3110894 h 5522239"/>
              <a:gd name="connsiteX8" fmla="*/ 5994399 w 9733913"/>
              <a:gd name="connsiteY8" fmla="*/ 3720494 h 5522239"/>
              <a:gd name="connsiteX9" fmla="*/ 6212114 w 9733913"/>
              <a:gd name="connsiteY9" fmla="*/ 4504265 h 5522239"/>
              <a:gd name="connsiteX10" fmla="*/ 7170057 w 9733913"/>
              <a:gd name="connsiteY10" fmla="*/ 3110895 h 5522239"/>
              <a:gd name="connsiteX11" fmla="*/ 7590971 w 9733913"/>
              <a:gd name="connsiteY11" fmla="*/ 3517294 h 5522239"/>
              <a:gd name="connsiteX12" fmla="*/ 7924800 w 9733913"/>
              <a:gd name="connsiteY12" fmla="*/ 4562323 h 5522239"/>
              <a:gd name="connsiteX13" fmla="*/ 8694057 w 9733913"/>
              <a:gd name="connsiteY13" fmla="*/ 5331580 h 5522239"/>
              <a:gd name="connsiteX14" fmla="*/ 9695542 w 9733913"/>
              <a:gd name="connsiteY14" fmla="*/ 5520265 h 5522239"/>
              <a:gd name="connsiteX15" fmla="*/ 9550400 w 9733913"/>
              <a:gd name="connsiteY15" fmla="*/ 324151 h 5522239"/>
              <a:gd name="connsiteX16" fmla="*/ 7329714 w 9733913"/>
              <a:gd name="connsiteY16" fmla="*/ 338666 h 5522239"/>
              <a:gd name="connsiteX17" fmla="*/ 87085 w 9733913"/>
              <a:gd name="connsiteY17" fmla="*/ 440265 h 5522239"/>
              <a:gd name="connsiteX18" fmla="*/ 0 w 9733913"/>
              <a:gd name="connsiteY18" fmla="*/ 4083351 h 5522239"/>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602514 w 9733913"/>
              <a:gd name="connsiteY7" fmla="*/ 3110894 h 5522239"/>
              <a:gd name="connsiteX8" fmla="*/ 5762170 w 9733913"/>
              <a:gd name="connsiteY8" fmla="*/ 4083351 h 5522239"/>
              <a:gd name="connsiteX9" fmla="*/ 6212114 w 9733913"/>
              <a:gd name="connsiteY9" fmla="*/ 4504265 h 5522239"/>
              <a:gd name="connsiteX10" fmla="*/ 7170057 w 9733913"/>
              <a:gd name="connsiteY10" fmla="*/ 3110895 h 5522239"/>
              <a:gd name="connsiteX11" fmla="*/ 7590971 w 9733913"/>
              <a:gd name="connsiteY11" fmla="*/ 3517294 h 5522239"/>
              <a:gd name="connsiteX12" fmla="*/ 7924800 w 9733913"/>
              <a:gd name="connsiteY12" fmla="*/ 4562323 h 5522239"/>
              <a:gd name="connsiteX13" fmla="*/ 8694057 w 9733913"/>
              <a:gd name="connsiteY13" fmla="*/ 5331580 h 5522239"/>
              <a:gd name="connsiteX14" fmla="*/ 9695542 w 9733913"/>
              <a:gd name="connsiteY14" fmla="*/ 5520265 h 5522239"/>
              <a:gd name="connsiteX15" fmla="*/ 9550400 w 9733913"/>
              <a:gd name="connsiteY15" fmla="*/ 324151 h 5522239"/>
              <a:gd name="connsiteX16" fmla="*/ 7329714 w 9733913"/>
              <a:gd name="connsiteY16" fmla="*/ 338666 h 5522239"/>
              <a:gd name="connsiteX17" fmla="*/ 87085 w 9733913"/>
              <a:gd name="connsiteY17" fmla="*/ 440265 h 5522239"/>
              <a:gd name="connsiteX18" fmla="*/ 0 w 9733913"/>
              <a:gd name="connsiteY18" fmla="*/ 4083351 h 5522239"/>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442857 w 9733913"/>
              <a:gd name="connsiteY7" fmla="*/ 3285065 h 5522239"/>
              <a:gd name="connsiteX8" fmla="*/ 5762170 w 9733913"/>
              <a:gd name="connsiteY8" fmla="*/ 4083351 h 5522239"/>
              <a:gd name="connsiteX9" fmla="*/ 6212114 w 9733913"/>
              <a:gd name="connsiteY9" fmla="*/ 4504265 h 5522239"/>
              <a:gd name="connsiteX10" fmla="*/ 7170057 w 9733913"/>
              <a:gd name="connsiteY10" fmla="*/ 3110895 h 5522239"/>
              <a:gd name="connsiteX11" fmla="*/ 7590971 w 9733913"/>
              <a:gd name="connsiteY11" fmla="*/ 3517294 h 5522239"/>
              <a:gd name="connsiteX12" fmla="*/ 7924800 w 9733913"/>
              <a:gd name="connsiteY12" fmla="*/ 4562323 h 5522239"/>
              <a:gd name="connsiteX13" fmla="*/ 8694057 w 9733913"/>
              <a:gd name="connsiteY13" fmla="*/ 5331580 h 5522239"/>
              <a:gd name="connsiteX14" fmla="*/ 9695542 w 9733913"/>
              <a:gd name="connsiteY14" fmla="*/ 5520265 h 5522239"/>
              <a:gd name="connsiteX15" fmla="*/ 9550400 w 9733913"/>
              <a:gd name="connsiteY15" fmla="*/ 324151 h 5522239"/>
              <a:gd name="connsiteX16" fmla="*/ 7329714 w 9733913"/>
              <a:gd name="connsiteY16" fmla="*/ 338666 h 5522239"/>
              <a:gd name="connsiteX17" fmla="*/ 87085 w 9733913"/>
              <a:gd name="connsiteY17" fmla="*/ 440265 h 5522239"/>
              <a:gd name="connsiteX18" fmla="*/ 0 w 9733913"/>
              <a:gd name="connsiteY18" fmla="*/ 4083351 h 5522239"/>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442857 w 9733913"/>
              <a:gd name="connsiteY7" fmla="*/ 3285065 h 5522239"/>
              <a:gd name="connsiteX8" fmla="*/ 5558970 w 9733913"/>
              <a:gd name="connsiteY8" fmla="*/ 4359122 h 5522239"/>
              <a:gd name="connsiteX9" fmla="*/ 6212114 w 9733913"/>
              <a:gd name="connsiteY9" fmla="*/ 4504265 h 5522239"/>
              <a:gd name="connsiteX10" fmla="*/ 7170057 w 9733913"/>
              <a:gd name="connsiteY10" fmla="*/ 3110895 h 5522239"/>
              <a:gd name="connsiteX11" fmla="*/ 7590971 w 9733913"/>
              <a:gd name="connsiteY11" fmla="*/ 3517294 h 5522239"/>
              <a:gd name="connsiteX12" fmla="*/ 7924800 w 9733913"/>
              <a:gd name="connsiteY12" fmla="*/ 4562323 h 5522239"/>
              <a:gd name="connsiteX13" fmla="*/ 8694057 w 9733913"/>
              <a:gd name="connsiteY13" fmla="*/ 5331580 h 5522239"/>
              <a:gd name="connsiteX14" fmla="*/ 9695542 w 9733913"/>
              <a:gd name="connsiteY14" fmla="*/ 5520265 h 5522239"/>
              <a:gd name="connsiteX15" fmla="*/ 9550400 w 9733913"/>
              <a:gd name="connsiteY15" fmla="*/ 324151 h 5522239"/>
              <a:gd name="connsiteX16" fmla="*/ 7329714 w 9733913"/>
              <a:gd name="connsiteY16" fmla="*/ 338666 h 5522239"/>
              <a:gd name="connsiteX17" fmla="*/ 87085 w 9733913"/>
              <a:gd name="connsiteY17" fmla="*/ 440265 h 5522239"/>
              <a:gd name="connsiteX18" fmla="*/ 0 w 9733913"/>
              <a:gd name="connsiteY18" fmla="*/ 4083351 h 5522239"/>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442857 w 9733913"/>
              <a:gd name="connsiteY7" fmla="*/ 3285065 h 5522239"/>
              <a:gd name="connsiteX8" fmla="*/ 5558970 w 9733913"/>
              <a:gd name="connsiteY8" fmla="*/ 4359122 h 5522239"/>
              <a:gd name="connsiteX9" fmla="*/ 6037942 w 9733913"/>
              <a:gd name="connsiteY9" fmla="*/ 4939694 h 5522239"/>
              <a:gd name="connsiteX10" fmla="*/ 7170057 w 9733913"/>
              <a:gd name="connsiteY10" fmla="*/ 3110895 h 5522239"/>
              <a:gd name="connsiteX11" fmla="*/ 7590971 w 9733913"/>
              <a:gd name="connsiteY11" fmla="*/ 3517294 h 5522239"/>
              <a:gd name="connsiteX12" fmla="*/ 7924800 w 9733913"/>
              <a:gd name="connsiteY12" fmla="*/ 4562323 h 5522239"/>
              <a:gd name="connsiteX13" fmla="*/ 8694057 w 9733913"/>
              <a:gd name="connsiteY13" fmla="*/ 5331580 h 5522239"/>
              <a:gd name="connsiteX14" fmla="*/ 9695542 w 9733913"/>
              <a:gd name="connsiteY14" fmla="*/ 5520265 h 5522239"/>
              <a:gd name="connsiteX15" fmla="*/ 9550400 w 9733913"/>
              <a:gd name="connsiteY15" fmla="*/ 324151 h 5522239"/>
              <a:gd name="connsiteX16" fmla="*/ 7329714 w 9733913"/>
              <a:gd name="connsiteY16" fmla="*/ 338666 h 5522239"/>
              <a:gd name="connsiteX17" fmla="*/ 87085 w 9733913"/>
              <a:gd name="connsiteY17" fmla="*/ 440265 h 5522239"/>
              <a:gd name="connsiteX18" fmla="*/ 0 w 9733913"/>
              <a:gd name="connsiteY18" fmla="*/ 4083351 h 5522239"/>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442857 w 9733913"/>
              <a:gd name="connsiteY7" fmla="*/ 3285065 h 5522239"/>
              <a:gd name="connsiteX8" fmla="*/ 5558970 w 9733913"/>
              <a:gd name="connsiteY8" fmla="*/ 4359122 h 5522239"/>
              <a:gd name="connsiteX9" fmla="*/ 5457371 w 9733913"/>
              <a:gd name="connsiteY9" fmla="*/ 4533295 h 5522239"/>
              <a:gd name="connsiteX10" fmla="*/ 6037942 w 9733913"/>
              <a:gd name="connsiteY10" fmla="*/ 4939694 h 5522239"/>
              <a:gd name="connsiteX11" fmla="*/ 7170057 w 9733913"/>
              <a:gd name="connsiteY11" fmla="*/ 3110895 h 5522239"/>
              <a:gd name="connsiteX12" fmla="*/ 7590971 w 9733913"/>
              <a:gd name="connsiteY12" fmla="*/ 3517294 h 5522239"/>
              <a:gd name="connsiteX13" fmla="*/ 7924800 w 9733913"/>
              <a:gd name="connsiteY13" fmla="*/ 4562323 h 5522239"/>
              <a:gd name="connsiteX14" fmla="*/ 8694057 w 9733913"/>
              <a:gd name="connsiteY14" fmla="*/ 5331580 h 5522239"/>
              <a:gd name="connsiteX15" fmla="*/ 9695542 w 9733913"/>
              <a:gd name="connsiteY15" fmla="*/ 5520265 h 5522239"/>
              <a:gd name="connsiteX16" fmla="*/ 9550400 w 9733913"/>
              <a:gd name="connsiteY16" fmla="*/ 324151 h 5522239"/>
              <a:gd name="connsiteX17" fmla="*/ 7329714 w 9733913"/>
              <a:gd name="connsiteY17" fmla="*/ 338666 h 5522239"/>
              <a:gd name="connsiteX18" fmla="*/ 87085 w 9733913"/>
              <a:gd name="connsiteY18" fmla="*/ 440265 h 5522239"/>
              <a:gd name="connsiteX19" fmla="*/ 0 w 9733913"/>
              <a:gd name="connsiteY19" fmla="*/ 4083351 h 5522239"/>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442857 w 9733913"/>
              <a:gd name="connsiteY7" fmla="*/ 3285065 h 5522239"/>
              <a:gd name="connsiteX8" fmla="*/ 5558970 w 9733913"/>
              <a:gd name="connsiteY8" fmla="*/ 4359122 h 5522239"/>
              <a:gd name="connsiteX9" fmla="*/ 5457371 w 9733913"/>
              <a:gd name="connsiteY9" fmla="*/ 4533295 h 5522239"/>
              <a:gd name="connsiteX10" fmla="*/ 6037942 w 9733913"/>
              <a:gd name="connsiteY10" fmla="*/ 4939694 h 5522239"/>
              <a:gd name="connsiteX11" fmla="*/ 6923314 w 9733913"/>
              <a:gd name="connsiteY11" fmla="*/ 4925180 h 5522239"/>
              <a:gd name="connsiteX12" fmla="*/ 7590971 w 9733913"/>
              <a:gd name="connsiteY12" fmla="*/ 3517294 h 5522239"/>
              <a:gd name="connsiteX13" fmla="*/ 7924800 w 9733913"/>
              <a:gd name="connsiteY13" fmla="*/ 4562323 h 5522239"/>
              <a:gd name="connsiteX14" fmla="*/ 8694057 w 9733913"/>
              <a:gd name="connsiteY14" fmla="*/ 5331580 h 5522239"/>
              <a:gd name="connsiteX15" fmla="*/ 9695542 w 9733913"/>
              <a:gd name="connsiteY15" fmla="*/ 5520265 h 5522239"/>
              <a:gd name="connsiteX16" fmla="*/ 9550400 w 9733913"/>
              <a:gd name="connsiteY16" fmla="*/ 324151 h 5522239"/>
              <a:gd name="connsiteX17" fmla="*/ 7329714 w 9733913"/>
              <a:gd name="connsiteY17" fmla="*/ 338666 h 5522239"/>
              <a:gd name="connsiteX18" fmla="*/ 87085 w 9733913"/>
              <a:gd name="connsiteY18" fmla="*/ 440265 h 5522239"/>
              <a:gd name="connsiteX19" fmla="*/ 0 w 9733913"/>
              <a:gd name="connsiteY19" fmla="*/ 4083351 h 5522239"/>
              <a:gd name="connsiteX0" fmla="*/ 0 w 9733913"/>
              <a:gd name="connsiteY0" fmla="*/ 4083351 h 5576507"/>
              <a:gd name="connsiteX1" fmla="*/ 1219200 w 9733913"/>
              <a:gd name="connsiteY1" fmla="*/ 4112379 h 5576507"/>
              <a:gd name="connsiteX2" fmla="*/ 1741714 w 9733913"/>
              <a:gd name="connsiteY2" fmla="*/ 3473751 h 5576507"/>
              <a:gd name="connsiteX3" fmla="*/ 2627085 w 9733913"/>
              <a:gd name="connsiteY3" fmla="*/ 3038322 h 5576507"/>
              <a:gd name="connsiteX4" fmla="*/ 3585028 w 9733913"/>
              <a:gd name="connsiteY4" fmla="*/ 3705980 h 5576507"/>
              <a:gd name="connsiteX5" fmla="*/ 4325257 w 9733913"/>
              <a:gd name="connsiteY5" fmla="*/ 3328608 h 5576507"/>
              <a:gd name="connsiteX6" fmla="*/ 4905828 w 9733913"/>
              <a:gd name="connsiteY6" fmla="*/ 3009294 h 5576507"/>
              <a:gd name="connsiteX7" fmla="*/ 5442857 w 9733913"/>
              <a:gd name="connsiteY7" fmla="*/ 3285065 h 5576507"/>
              <a:gd name="connsiteX8" fmla="*/ 5558970 w 9733913"/>
              <a:gd name="connsiteY8" fmla="*/ 4359122 h 5576507"/>
              <a:gd name="connsiteX9" fmla="*/ 5457371 w 9733913"/>
              <a:gd name="connsiteY9" fmla="*/ 4533295 h 5576507"/>
              <a:gd name="connsiteX10" fmla="*/ 6037942 w 9733913"/>
              <a:gd name="connsiteY10" fmla="*/ 4939694 h 5576507"/>
              <a:gd name="connsiteX11" fmla="*/ 6923314 w 9733913"/>
              <a:gd name="connsiteY11" fmla="*/ 4925180 h 5576507"/>
              <a:gd name="connsiteX12" fmla="*/ 7590971 w 9733913"/>
              <a:gd name="connsiteY12" fmla="*/ 3517294 h 5576507"/>
              <a:gd name="connsiteX13" fmla="*/ 8331200 w 9733913"/>
              <a:gd name="connsiteY13" fmla="*/ 3183466 h 5576507"/>
              <a:gd name="connsiteX14" fmla="*/ 8694057 w 9733913"/>
              <a:gd name="connsiteY14" fmla="*/ 5331580 h 5576507"/>
              <a:gd name="connsiteX15" fmla="*/ 9695542 w 9733913"/>
              <a:gd name="connsiteY15" fmla="*/ 5520265 h 5576507"/>
              <a:gd name="connsiteX16" fmla="*/ 9550400 w 9733913"/>
              <a:gd name="connsiteY16" fmla="*/ 324151 h 5576507"/>
              <a:gd name="connsiteX17" fmla="*/ 7329714 w 9733913"/>
              <a:gd name="connsiteY17" fmla="*/ 338666 h 5576507"/>
              <a:gd name="connsiteX18" fmla="*/ 87085 w 9733913"/>
              <a:gd name="connsiteY18" fmla="*/ 440265 h 5576507"/>
              <a:gd name="connsiteX19" fmla="*/ 0 w 9733913"/>
              <a:gd name="connsiteY19" fmla="*/ 4083351 h 5576507"/>
              <a:gd name="connsiteX0" fmla="*/ 0 w 9733913"/>
              <a:gd name="connsiteY0" fmla="*/ 4083351 h 5520346"/>
              <a:gd name="connsiteX1" fmla="*/ 1219200 w 9733913"/>
              <a:gd name="connsiteY1" fmla="*/ 4112379 h 5520346"/>
              <a:gd name="connsiteX2" fmla="*/ 1741714 w 9733913"/>
              <a:gd name="connsiteY2" fmla="*/ 3473751 h 5520346"/>
              <a:gd name="connsiteX3" fmla="*/ 2627085 w 9733913"/>
              <a:gd name="connsiteY3" fmla="*/ 3038322 h 5520346"/>
              <a:gd name="connsiteX4" fmla="*/ 3585028 w 9733913"/>
              <a:gd name="connsiteY4" fmla="*/ 3705980 h 5520346"/>
              <a:gd name="connsiteX5" fmla="*/ 4325257 w 9733913"/>
              <a:gd name="connsiteY5" fmla="*/ 3328608 h 5520346"/>
              <a:gd name="connsiteX6" fmla="*/ 4905828 w 9733913"/>
              <a:gd name="connsiteY6" fmla="*/ 3009294 h 5520346"/>
              <a:gd name="connsiteX7" fmla="*/ 5442857 w 9733913"/>
              <a:gd name="connsiteY7" fmla="*/ 3285065 h 5520346"/>
              <a:gd name="connsiteX8" fmla="*/ 5558970 w 9733913"/>
              <a:gd name="connsiteY8" fmla="*/ 4359122 h 5520346"/>
              <a:gd name="connsiteX9" fmla="*/ 5457371 w 9733913"/>
              <a:gd name="connsiteY9" fmla="*/ 4533295 h 5520346"/>
              <a:gd name="connsiteX10" fmla="*/ 6037942 w 9733913"/>
              <a:gd name="connsiteY10" fmla="*/ 4939694 h 5520346"/>
              <a:gd name="connsiteX11" fmla="*/ 6923314 w 9733913"/>
              <a:gd name="connsiteY11" fmla="*/ 4925180 h 5520346"/>
              <a:gd name="connsiteX12" fmla="*/ 7590971 w 9733913"/>
              <a:gd name="connsiteY12" fmla="*/ 3517294 h 5520346"/>
              <a:gd name="connsiteX13" fmla="*/ 8331200 w 9733913"/>
              <a:gd name="connsiteY13" fmla="*/ 3183466 h 5520346"/>
              <a:gd name="connsiteX14" fmla="*/ 9013371 w 9733913"/>
              <a:gd name="connsiteY14" fmla="*/ 3807580 h 5520346"/>
              <a:gd name="connsiteX15" fmla="*/ 9695542 w 9733913"/>
              <a:gd name="connsiteY15" fmla="*/ 5520265 h 5520346"/>
              <a:gd name="connsiteX16" fmla="*/ 9550400 w 9733913"/>
              <a:gd name="connsiteY16" fmla="*/ 324151 h 5520346"/>
              <a:gd name="connsiteX17" fmla="*/ 7329714 w 9733913"/>
              <a:gd name="connsiteY17" fmla="*/ 338666 h 5520346"/>
              <a:gd name="connsiteX18" fmla="*/ 87085 w 9733913"/>
              <a:gd name="connsiteY18" fmla="*/ 440265 h 5520346"/>
              <a:gd name="connsiteX19" fmla="*/ 0 w 9733913"/>
              <a:gd name="connsiteY19" fmla="*/ 4083351 h 5520346"/>
              <a:gd name="connsiteX0" fmla="*/ 0 w 9797011"/>
              <a:gd name="connsiteY0" fmla="*/ 4083351 h 5051513"/>
              <a:gd name="connsiteX1" fmla="*/ 1219200 w 9797011"/>
              <a:gd name="connsiteY1" fmla="*/ 4112379 h 5051513"/>
              <a:gd name="connsiteX2" fmla="*/ 1741714 w 9797011"/>
              <a:gd name="connsiteY2" fmla="*/ 3473751 h 5051513"/>
              <a:gd name="connsiteX3" fmla="*/ 2627085 w 9797011"/>
              <a:gd name="connsiteY3" fmla="*/ 3038322 h 5051513"/>
              <a:gd name="connsiteX4" fmla="*/ 3585028 w 9797011"/>
              <a:gd name="connsiteY4" fmla="*/ 3705980 h 5051513"/>
              <a:gd name="connsiteX5" fmla="*/ 4325257 w 9797011"/>
              <a:gd name="connsiteY5" fmla="*/ 3328608 h 5051513"/>
              <a:gd name="connsiteX6" fmla="*/ 4905828 w 9797011"/>
              <a:gd name="connsiteY6" fmla="*/ 3009294 h 5051513"/>
              <a:gd name="connsiteX7" fmla="*/ 5442857 w 9797011"/>
              <a:gd name="connsiteY7" fmla="*/ 3285065 h 5051513"/>
              <a:gd name="connsiteX8" fmla="*/ 5558970 w 9797011"/>
              <a:gd name="connsiteY8" fmla="*/ 4359122 h 5051513"/>
              <a:gd name="connsiteX9" fmla="*/ 5457371 w 9797011"/>
              <a:gd name="connsiteY9" fmla="*/ 4533295 h 5051513"/>
              <a:gd name="connsiteX10" fmla="*/ 6037942 w 9797011"/>
              <a:gd name="connsiteY10" fmla="*/ 4939694 h 5051513"/>
              <a:gd name="connsiteX11" fmla="*/ 6923314 w 9797011"/>
              <a:gd name="connsiteY11" fmla="*/ 4925180 h 5051513"/>
              <a:gd name="connsiteX12" fmla="*/ 7590971 w 9797011"/>
              <a:gd name="connsiteY12" fmla="*/ 3517294 h 5051513"/>
              <a:gd name="connsiteX13" fmla="*/ 8331200 w 9797011"/>
              <a:gd name="connsiteY13" fmla="*/ 3183466 h 5051513"/>
              <a:gd name="connsiteX14" fmla="*/ 9013371 w 9797011"/>
              <a:gd name="connsiteY14" fmla="*/ 3807580 h 5051513"/>
              <a:gd name="connsiteX15" fmla="*/ 9782627 w 9797011"/>
              <a:gd name="connsiteY15" fmla="*/ 4388151 h 5051513"/>
              <a:gd name="connsiteX16" fmla="*/ 9550400 w 9797011"/>
              <a:gd name="connsiteY16" fmla="*/ 324151 h 5051513"/>
              <a:gd name="connsiteX17" fmla="*/ 7329714 w 9797011"/>
              <a:gd name="connsiteY17" fmla="*/ 338666 h 5051513"/>
              <a:gd name="connsiteX18" fmla="*/ 87085 w 9797011"/>
              <a:gd name="connsiteY18" fmla="*/ 440265 h 5051513"/>
              <a:gd name="connsiteX19" fmla="*/ 0 w 9797011"/>
              <a:gd name="connsiteY19" fmla="*/ 4083351 h 5051513"/>
              <a:gd name="connsiteX0" fmla="*/ 0 w 9797011"/>
              <a:gd name="connsiteY0" fmla="*/ 4083351 h 5051513"/>
              <a:gd name="connsiteX1" fmla="*/ 1219200 w 9797011"/>
              <a:gd name="connsiteY1" fmla="*/ 4112379 h 5051513"/>
              <a:gd name="connsiteX2" fmla="*/ 1741714 w 9797011"/>
              <a:gd name="connsiteY2" fmla="*/ 3473751 h 5051513"/>
              <a:gd name="connsiteX3" fmla="*/ 2627085 w 9797011"/>
              <a:gd name="connsiteY3" fmla="*/ 3038322 h 5051513"/>
              <a:gd name="connsiteX4" fmla="*/ 3585028 w 9797011"/>
              <a:gd name="connsiteY4" fmla="*/ 3705980 h 5051513"/>
              <a:gd name="connsiteX5" fmla="*/ 4325257 w 9797011"/>
              <a:gd name="connsiteY5" fmla="*/ 3328608 h 5051513"/>
              <a:gd name="connsiteX6" fmla="*/ 4905828 w 9797011"/>
              <a:gd name="connsiteY6" fmla="*/ 3009294 h 5051513"/>
              <a:gd name="connsiteX7" fmla="*/ 5442857 w 9797011"/>
              <a:gd name="connsiteY7" fmla="*/ 3285065 h 5051513"/>
              <a:gd name="connsiteX8" fmla="*/ 5457371 w 9797011"/>
              <a:gd name="connsiteY8" fmla="*/ 4533295 h 5051513"/>
              <a:gd name="connsiteX9" fmla="*/ 6037942 w 9797011"/>
              <a:gd name="connsiteY9" fmla="*/ 4939694 h 5051513"/>
              <a:gd name="connsiteX10" fmla="*/ 6923314 w 9797011"/>
              <a:gd name="connsiteY10" fmla="*/ 4925180 h 5051513"/>
              <a:gd name="connsiteX11" fmla="*/ 7590971 w 9797011"/>
              <a:gd name="connsiteY11" fmla="*/ 3517294 h 5051513"/>
              <a:gd name="connsiteX12" fmla="*/ 8331200 w 9797011"/>
              <a:gd name="connsiteY12" fmla="*/ 3183466 h 5051513"/>
              <a:gd name="connsiteX13" fmla="*/ 9013371 w 9797011"/>
              <a:gd name="connsiteY13" fmla="*/ 3807580 h 5051513"/>
              <a:gd name="connsiteX14" fmla="*/ 9782627 w 9797011"/>
              <a:gd name="connsiteY14" fmla="*/ 4388151 h 5051513"/>
              <a:gd name="connsiteX15" fmla="*/ 9550400 w 9797011"/>
              <a:gd name="connsiteY15" fmla="*/ 324151 h 5051513"/>
              <a:gd name="connsiteX16" fmla="*/ 7329714 w 9797011"/>
              <a:gd name="connsiteY16" fmla="*/ 338666 h 5051513"/>
              <a:gd name="connsiteX17" fmla="*/ 87085 w 9797011"/>
              <a:gd name="connsiteY17" fmla="*/ 440265 h 5051513"/>
              <a:gd name="connsiteX18" fmla="*/ 0 w 9797011"/>
              <a:gd name="connsiteY18" fmla="*/ 4083351 h 5051513"/>
              <a:gd name="connsiteX0" fmla="*/ 0 w 9797011"/>
              <a:gd name="connsiteY0" fmla="*/ 4083351 h 5058669"/>
              <a:gd name="connsiteX1" fmla="*/ 1219200 w 9797011"/>
              <a:gd name="connsiteY1" fmla="*/ 4112379 h 5058669"/>
              <a:gd name="connsiteX2" fmla="*/ 1741714 w 9797011"/>
              <a:gd name="connsiteY2" fmla="*/ 3473751 h 5058669"/>
              <a:gd name="connsiteX3" fmla="*/ 2627085 w 9797011"/>
              <a:gd name="connsiteY3" fmla="*/ 3038322 h 5058669"/>
              <a:gd name="connsiteX4" fmla="*/ 3585028 w 9797011"/>
              <a:gd name="connsiteY4" fmla="*/ 3705980 h 5058669"/>
              <a:gd name="connsiteX5" fmla="*/ 4325257 w 9797011"/>
              <a:gd name="connsiteY5" fmla="*/ 3328608 h 5058669"/>
              <a:gd name="connsiteX6" fmla="*/ 4905828 w 9797011"/>
              <a:gd name="connsiteY6" fmla="*/ 3009294 h 5058669"/>
              <a:gd name="connsiteX7" fmla="*/ 5442857 w 9797011"/>
              <a:gd name="connsiteY7" fmla="*/ 3285065 h 5058669"/>
              <a:gd name="connsiteX8" fmla="*/ 5617028 w 9797011"/>
              <a:gd name="connsiteY8" fmla="*/ 4388152 h 5058669"/>
              <a:gd name="connsiteX9" fmla="*/ 6037942 w 9797011"/>
              <a:gd name="connsiteY9" fmla="*/ 4939694 h 5058669"/>
              <a:gd name="connsiteX10" fmla="*/ 6923314 w 9797011"/>
              <a:gd name="connsiteY10" fmla="*/ 4925180 h 5058669"/>
              <a:gd name="connsiteX11" fmla="*/ 7590971 w 9797011"/>
              <a:gd name="connsiteY11" fmla="*/ 3517294 h 5058669"/>
              <a:gd name="connsiteX12" fmla="*/ 8331200 w 9797011"/>
              <a:gd name="connsiteY12" fmla="*/ 3183466 h 5058669"/>
              <a:gd name="connsiteX13" fmla="*/ 9013371 w 9797011"/>
              <a:gd name="connsiteY13" fmla="*/ 3807580 h 5058669"/>
              <a:gd name="connsiteX14" fmla="*/ 9782627 w 9797011"/>
              <a:gd name="connsiteY14" fmla="*/ 4388151 h 5058669"/>
              <a:gd name="connsiteX15" fmla="*/ 9550400 w 9797011"/>
              <a:gd name="connsiteY15" fmla="*/ 324151 h 5058669"/>
              <a:gd name="connsiteX16" fmla="*/ 7329714 w 9797011"/>
              <a:gd name="connsiteY16" fmla="*/ 338666 h 5058669"/>
              <a:gd name="connsiteX17" fmla="*/ 87085 w 9797011"/>
              <a:gd name="connsiteY17" fmla="*/ 440265 h 5058669"/>
              <a:gd name="connsiteX18" fmla="*/ 0 w 9797011"/>
              <a:gd name="connsiteY18" fmla="*/ 4083351 h 5058669"/>
              <a:gd name="connsiteX0" fmla="*/ 0 w 9797011"/>
              <a:gd name="connsiteY0" fmla="*/ 4083351 h 5058669"/>
              <a:gd name="connsiteX1" fmla="*/ 1219200 w 9797011"/>
              <a:gd name="connsiteY1" fmla="*/ 4112379 h 5058669"/>
              <a:gd name="connsiteX2" fmla="*/ 1741714 w 9797011"/>
              <a:gd name="connsiteY2" fmla="*/ 3473751 h 5058669"/>
              <a:gd name="connsiteX3" fmla="*/ 2627085 w 9797011"/>
              <a:gd name="connsiteY3" fmla="*/ 3038322 h 5058669"/>
              <a:gd name="connsiteX4" fmla="*/ 3425371 w 9797011"/>
              <a:gd name="connsiteY4" fmla="*/ 3981752 h 5058669"/>
              <a:gd name="connsiteX5" fmla="*/ 4325257 w 9797011"/>
              <a:gd name="connsiteY5" fmla="*/ 3328608 h 5058669"/>
              <a:gd name="connsiteX6" fmla="*/ 4905828 w 9797011"/>
              <a:gd name="connsiteY6" fmla="*/ 3009294 h 5058669"/>
              <a:gd name="connsiteX7" fmla="*/ 5442857 w 9797011"/>
              <a:gd name="connsiteY7" fmla="*/ 3285065 h 5058669"/>
              <a:gd name="connsiteX8" fmla="*/ 5617028 w 9797011"/>
              <a:gd name="connsiteY8" fmla="*/ 4388152 h 5058669"/>
              <a:gd name="connsiteX9" fmla="*/ 6037942 w 9797011"/>
              <a:gd name="connsiteY9" fmla="*/ 4939694 h 5058669"/>
              <a:gd name="connsiteX10" fmla="*/ 6923314 w 9797011"/>
              <a:gd name="connsiteY10" fmla="*/ 4925180 h 5058669"/>
              <a:gd name="connsiteX11" fmla="*/ 7590971 w 9797011"/>
              <a:gd name="connsiteY11" fmla="*/ 3517294 h 5058669"/>
              <a:gd name="connsiteX12" fmla="*/ 8331200 w 9797011"/>
              <a:gd name="connsiteY12" fmla="*/ 3183466 h 5058669"/>
              <a:gd name="connsiteX13" fmla="*/ 9013371 w 9797011"/>
              <a:gd name="connsiteY13" fmla="*/ 3807580 h 5058669"/>
              <a:gd name="connsiteX14" fmla="*/ 9782627 w 9797011"/>
              <a:gd name="connsiteY14" fmla="*/ 4388151 h 5058669"/>
              <a:gd name="connsiteX15" fmla="*/ 9550400 w 9797011"/>
              <a:gd name="connsiteY15" fmla="*/ 324151 h 5058669"/>
              <a:gd name="connsiteX16" fmla="*/ 7329714 w 9797011"/>
              <a:gd name="connsiteY16" fmla="*/ 338666 h 5058669"/>
              <a:gd name="connsiteX17" fmla="*/ 87085 w 9797011"/>
              <a:gd name="connsiteY17" fmla="*/ 440265 h 5058669"/>
              <a:gd name="connsiteX18" fmla="*/ 0 w 9797011"/>
              <a:gd name="connsiteY18" fmla="*/ 4083351 h 5058669"/>
              <a:gd name="connsiteX0" fmla="*/ 0 w 9797011"/>
              <a:gd name="connsiteY0" fmla="*/ 4083351 h 5058669"/>
              <a:gd name="connsiteX1" fmla="*/ 1219200 w 9797011"/>
              <a:gd name="connsiteY1" fmla="*/ 4112379 h 5058669"/>
              <a:gd name="connsiteX2" fmla="*/ 1741714 w 9797011"/>
              <a:gd name="connsiteY2" fmla="*/ 3473751 h 5058669"/>
              <a:gd name="connsiteX3" fmla="*/ 2627085 w 9797011"/>
              <a:gd name="connsiteY3" fmla="*/ 3038322 h 5058669"/>
              <a:gd name="connsiteX4" fmla="*/ 3425371 w 9797011"/>
              <a:gd name="connsiteY4" fmla="*/ 3981752 h 5058669"/>
              <a:gd name="connsiteX5" fmla="*/ 3541486 w 9797011"/>
              <a:gd name="connsiteY5" fmla="*/ 4939693 h 5058669"/>
              <a:gd name="connsiteX6" fmla="*/ 4905828 w 9797011"/>
              <a:gd name="connsiteY6" fmla="*/ 3009294 h 5058669"/>
              <a:gd name="connsiteX7" fmla="*/ 5442857 w 9797011"/>
              <a:gd name="connsiteY7" fmla="*/ 3285065 h 5058669"/>
              <a:gd name="connsiteX8" fmla="*/ 5617028 w 9797011"/>
              <a:gd name="connsiteY8" fmla="*/ 4388152 h 5058669"/>
              <a:gd name="connsiteX9" fmla="*/ 6037942 w 9797011"/>
              <a:gd name="connsiteY9" fmla="*/ 4939694 h 5058669"/>
              <a:gd name="connsiteX10" fmla="*/ 6923314 w 9797011"/>
              <a:gd name="connsiteY10" fmla="*/ 4925180 h 5058669"/>
              <a:gd name="connsiteX11" fmla="*/ 7590971 w 9797011"/>
              <a:gd name="connsiteY11" fmla="*/ 3517294 h 5058669"/>
              <a:gd name="connsiteX12" fmla="*/ 8331200 w 9797011"/>
              <a:gd name="connsiteY12" fmla="*/ 3183466 h 5058669"/>
              <a:gd name="connsiteX13" fmla="*/ 9013371 w 9797011"/>
              <a:gd name="connsiteY13" fmla="*/ 3807580 h 5058669"/>
              <a:gd name="connsiteX14" fmla="*/ 9782627 w 9797011"/>
              <a:gd name="connsiteY14" fmla="*/ 4388151 h 5058669"/>
              <a:gd name="connsiteX15" fmla="*/ 9550400 w 9797011"/>
              <a:gd name="connsiteY15" fmla="*/ 324151 h 5058669"/>
              <a:gd name="connsiteX16" fmla="*/ 7329714 w 9797011"/>
              <a:gd name="connsiteY16" fmla="*/ 338666 h 5058669"/>
              <a:gd name="connsiteX17" fmla="*/ 87085 w 9797011"/>
              <a:gd name="connsiteY17" fmla="*/ 440265 h 5058669"/>
              <a:gd name="connsiteX18" fmla="*/ 0 w 9797011"/>
              <a:gd name="connsiteY18" fmla="*/ 4083351 h 5058669"/>
              <a:gd name="connsiteX0" fmla="*/ 0 w 9797011"/>
              <a:gd name="connsiteY0" fmla="*/ 4083351 h 5281187"/>
              <a:gd name="connsiteX1" fmla="*/ 1219200 w 9797011"/>
              <a:gd name="connsiteY1" fmla="*/ 4112379 h 5281187"/>
              <a:gd name="connsiteX2" fmla="*/ 1741714 w 9797011"/>
              <a:gd name="connsiteY2" fmla="*/ 3473751 h 5281187"/>
              <a:gd name="connsiteX3" fmla="*/ 2627085 w 9797011"/>
              <a:gd name="connsiteY3" fmla="*/ 3038322 h 5281187"/>
              <a:gd name="connsiteX4" fmla="*/ 3425371 w 9797011"/>
              <a:gd name="connsiteY4" fmla="*/ 3981752 h 5281187"/>
              <a:gd name="connsiteX5" fmla="*/ 3541486 w 9797011"/>
              <a:gd name="connsiteY5" fmla="*/ 4939693 h 5281187"/>
              <a:gd name="connsiteX6" fmla="*/ 4455885 w 9797011"/>
              <a:gd name="connsiteY6" fmla="*/ 5171922 h 5281187"/>
              <a:gd name="connsiteX7" fmla="*/ 5442857 w 9797011"/>
              <a:gd name="connsiteY7" fmla="*/ 3285065 h 5281187"/>
              <a:gd name="connsiteX8" fmla="*/ 5617028 w 9797011"/>
              <a:gd name="connsiteY8" fmla="*/ 4388152 h 5281187"/>
              <a:gd name="connsiteX9" fmla="*/ 6037942 w 9797011"/>
              <a:gd name="connsiteY9" fmla="*/ 4939694 h 5281187"/>
              <a:gd name="connsiteX10" fmla="*/ 6923314 w 9797011"/>
              <a:gd name="connsiteY10" fmla="*/ 4925180 h 5281187"/>
              <a:gd name="connsiteX11" fmla="*/ 7590971 w 9797011"/>
              <a:gd name="connsiteY11" fmla="*/ 3517294 h 5281187"/>
              <a:gd name="connsiteX12" fmla="*/ 8331200 w 9797011"/>
              <a:gd name="connsiteY12" fmla="*/ 3183466 h 5281187"/>
              <a:gd name="connsiteX13" fmla="*/ 9013371 w 9797011"/>
              <a:gd name="connsiteY13" fmla="*/ 3807580 h 5281187"/>
              <a:gd name="connsiteX14" fmla="*/ 9782627 w 9797011"/>
              <a:gd name="connsiteY14" fmla="*/ 4388151 h 5281187"/>
              <a:gd name="connsiteX15" fmla="*/ 9550400 w 9797011"/>
              <a:gd name="connsiteY15" fmla="*/ 324151 h 5281187"/>
              <a:gd name="connsiteX16" fmla="*/ 7329714 w 9797011"/>
              <a:gd name="connsiteY16" fmla="*/ 338666 h 5281187"/>
              <a:gd name="connsiteX17" fmla="*/ 87085 w 9797011"/>
              <a:gd name="connsiteY17" fmla="*/ 440265 h 5281187"/>
              <a:gd name="connsiteX18" fmla="*/ 0 w 9797011"/>
              <a:gd name="connsiteY18" fmla="*/ 4083351 h 5281187"/>
              <a:gd name="connsiteX0" fmla="*/ 0 w 9797011"/>
              <a:gd name="connsiteY0" fmla="*/ 4083351 h 5281187"/>
              <a:gd name="connsiteX1" fmla="*/ 1219200 w 9797011"/>
              <a:gd name="connsiteY1" fmla="*/ 4112379 h 5281187"/>
              <a:gd name="connsiteX2" fmla="*/ 1741714 w 9797011"/>
              <a:gd name="connsiteY2" fmla="*/ 3473751 h 5281187"/>
              <a:gd name="connsiteX3" fmla="*/ 2627085 w 9797011"/>
              <a:gd name="connsiteY3" fmla="*/ 3038322 h 5281187"/>
              <a:gd name="connsiteX4" fmla="*/ 3425371 w 9797011"/>
              <a:gd name="connsiteY4" fmla="*/ 3981752 h 5281187"/>
              <a:gd name="connsiteX5" fmla="*/ 3541486 w 9797011"/>
              <a:gd name="connsiteY5" fmla="*/ 4939693 h 5281187"/>
              <a:gd name="connsiteX6" fmla="*/ 4455885 w 9797011"/>
              <a:gd name="connsiteY6" fmla="*/ 5171922 h 5281187"/>
              <a:gd name="connsiteX7" fmla="*/ 5442857 w 9797011"/>
              <a:gd name="connsiteY7" fmla="*/ 3285065 h 5281187"/>
              <a:gd name="connsiteX8" fmla="*/ 6226628 w 9797011"/>
              <a:gd name="connsiteY8" fmla="*/ 3241523 h 5281187"/>
              <a:gd name="connsiteX9" fmla="*/ 6037942 w 9797011"/>
              <a:gd name="connsiteY9" fmla="*/ 4939694 h 5281187"/>
              <a:gd name="connsiteX10" fmla="*/ 6923314 w 9797011"/>
              <a:gd name="connsiteY10" fmla="*/ 4925180 h 5281187"/>
              <a:gd name="connsiteX11" fmla="*/ 7590971 w 9797011"/>
              <a:gd name="connsiteY11" fmla="*/ 3517294 h 5281187"/>
              <a:gd name="connsiteX12" fmla="*/ 8331200 w 9797011"/>
              <a:gd name="connsiteY12" fmla="*/ 3183466 h 5281187"/>
              <a:gd name="connsiteX13" fmla="*/ 9013371 w 9797011"/>
              <a:gd name="connsiteY13" fmla="*/ 3807580 h 5281187"/>
              <a:gd name="connsiteX14" fmla="*/ 9782627 w 9797011"/>
              <a:gd name="connsiteY14" fmla="*/ 4388151 h 5281187"/>
              <a:gd name="connsiteX15" fmla="*/ 9550400 w 9797011"/>
              <a:gd name="connsiteY15" fmla="*/ 324151 h 5281187"/>
              <a:gd name="connsiteX16" fmla="*/ 7329714 w 9797011"/>
              <a:gd name="connsiteY16" fmla="*/ 338666 h 5281187"/>
              <a:gd name="connsiteX17" fmla="*/ 87085 w 9797011"/>
              <a:gd name="connsiteY17" fmla="*/ 440265 h 5281187"/>
              <a:gd name="connsiteX18" fmla="*/ 0 w 9797011"/>
              <a:gd name="connsiteY18" fmla="*/ 4083351 h 5281187"/>
              <a:gd name="connsiteX0" fmla="*/ 0 w 9797011"/>
              <a:gd name="connsiteY0" fmla="*/ 4083351 h 5281187"/>
              <a:gd name="connsiteX1" fmla="*/ 1219200 w 9797011"/>
              <a:gd name="connsiteY1" fmla="*/ 4112379 h 5281187"/>
              <a:gd name="connsiteX2" fmla="*/ 1741714 w 9797011"/>
              <a:gd name="connsiteY2" fmla="*/ 3473751 h 5281187"/>
              <a:gd name="connsiteX3" fmla="*/ 2627085 w 9797011"/>
              <a:gd name="connsiteY3" fmla="*/ 3038322 h 5281187"/>
              <a:gd name="connsiteX4" fmla="*/ 3425371 w 9797011"/>
              <a:gd name="connsiteY4" fmla="*/ 3981752 h 5281187"/>
              <a:gd name="connsiteX5" fmla="*/ 3541486 w 9797011"/>
              <a:gd name="connsiteY5" fmla="*/ 4939693 h 5281187"/>
              <a:gd name="connsiteX6" fmla="*/ 4455885 w 9797011"/>
              <a:gd name="connsiteY6" fmla="*/ 5171922 h 5281187"/>
              <a:gd name="connsiteX7" fmla="*/ 5442857 w 9797011"/>
              <a:gd name="connsiteY7" fmla="*/ 3285065 h 5281187"/>
              <a:gd name="connsiteX8" fmla="*/ 6226628 w 9797011"/>
              <a:gd name="connsiteY8" fmla="*/ 3241523 h 5281187"/>
              <a:gd name="connsiteX9" fmla="*/ 6923314 w 9797011"/>
              <a:gd name="connsiteY9" fmla="*/ 4925180 h 5281187"/>
              <a:gd name="connsiteX10" fmla="*/ 7590971 w 9797011"/>
              <a:gd name="connsiteY10" fmla="*/ 3517294 h 5281187"/>
              <a:gd name="connsiteX11" fmla="*/ 8331200 w 9797011"/>
              <a:gd name="connsiteY11" fmla="*/ 3183466 h 5281187"/>
              <a:gd name="connsiteX12" fmla="*/ 9013371 w 9797011"/>
              <a:gd name="connsiteY12" fmla="*/ 3807580 h 5281187"/>
              <a:gd name="connsiteX13" fmla="*/ 9782627 w 9797011"/>
              <a:gd name="connsiteY13" fmla="*/ 4388151 h 5281187"/>
              <a:gd name="connsiteX14" fmla="*/ 9550400 w 9797011"/>
              <a:gd name="connsiteY14" fmla="*/ 324151 h 5281187"/>
              <a:gd name="connsiteX15" fmla="*/ 7329714 w 9797011"/>
              <a:gd name="connsiteY15" fmla="*/ 338666 h 5281187"/>
              <a:gd name="connsiteX16" fmla="*/ 87085 w 9797011"/>
              <a:gd name="connsiteY16" fmla="*/ 440265 h 5281187"/>
              <a:gd name="connsiteX17" fmla="*/ 0 w 9797011"/>
              <a:gd name="connsiteY17" fmla="*/ 4083351 h 5281187"/>
              <a:gd name="connsiteX0" fmla="*/ 0 w 9797011"/>
              <a:gd name="connsiteY0" fmla="*/ 4083351 h 5281187"/>
              <a:gd name="connsiteX1" fmla="*/ 1219200 w 9797011"/>
              <a:gd name="connsiteY1" fmla="*/ 4112379 h 5281187"/>
              <a:gd name="connsiteX2" fmla="*/ 1741714 w 9797011"/>
              <a:gd name="connsiteY2" fmla="*/ 3473751 h 5281187"/>
              <a:gd name="connsiteX3" fmla="*/ 2627085 w 9797011"/>
              <a:gd name="connsiteY3" fmla="*/ 3038322 h 5281187"/>
              <a:gd name="connsiteX4" fmla="*/ 3425371 w 9797011"/>
              <a:gd name="connsiteY4" fmla="*/ 3981752 h 5281187"/>
              <a:gd name="connsiteX5" fmla="*/ 3541486 w 9797011"/>
              <a:gd name="connsiteY5" fmla="*/ 4939693 h 5281187"/>
              <a:gd name="connsiteX6" fmla="*/ 4455885 w 9797011"/>
              <a:gd name="connsiteY6" fmla="*/ 5171922 h 5281187"/>
              <a:gd name="connsiteX7" fmla="*/ 5442857 w 9797011"/>
              <a:gd name="connsiteY7" fmla="*/ 3285065 h 5281187"/>
              <a:gd name="connsiteX8" fmla="*/ 6226628 w 9797011"/>
              <a:gd name="connsiteY8" fmla="*/ 3241523 h 5281187"/>
              <a:gd name="connsiteX9" fmla="*/ 7590971 w 9797011"/>
              <a:gd name="connsiteY9" fmla="*/ 3517294 h 5281187"/>
              <a:gd name="connsiteX10" fmla="*/ 8331200 w 9797011"/>
              <a:gd name="connsiteY10" fmla="*/ 3183466 h 5281187"/>
              <a:gd name="connsiteX11" fmla="*/ 9013371 w 9797011"/>
              <a:gd name="connsiteY11" fmla="*/ 3807580 h 5281187"/>
              <a:gd name="connsiteX12" fmla="*/ 9782627 w 9797011"/>
              <a:gd name="connsiteY12" fmla="*/ 4388151 h 5281187"/>
              <a:gd name="connsiteX13" fmla="*/ 9550400 w 9797011"/>
              <a:gd name="connsiteY13" fmla="*/ 324151 h 5281187"/>
              <a:gd name="connsiteX14" fmla="*/ 7329714 w 9797011"/>
              <a:gd name="connsiteY14" fmla="*/ 338666 h 5281187"/>
              <a:gd name="connsiteX15" fmla="*/ 87085 w 9797011"/>
              <a:gd name="connsiteY15" fmla="*/ 440265 h 5281187"/>
              <a:gd name="connsiteX16" fmla="*/ 0 w 9797011"/>
              <a:gd name="connsiteY16" fmla="*/ 4083351 h 5281187"/>
              <a:gd name="connsiteX0" fmla="*/ 0 w 9797011"/>
              <a:gd name="connsiteY0" fmla="*/ 4083351 h 5281187"/>
              <a:gd name="connsiteX1" fmla="*/ 1219200 w 9797011"/>
              <a:gd name="connsiteY1" fmla="*/ 4112379 h 5281187"/>
              <a:gd name="connsiteX2" fmla="*/ 1741714 w 9797011"/>
              <a:gd name="connsiteY2" fmla="*/ 3473751 h 5281187"/>
              <a:gd name="connsiteX3" fmla="*/ 2627085 w 9797011"/>
              <a:gd name="connsiteY3" fmla="*/ 3038322 h 5281187"/>
              <a:gd name="connsiteX4" fmla="*/ 3425371 w 9797011"/>
              <a:gd name="connsiteY4" fmla="*/ 3981752 h 5281187"/>
              <a:gd name="connsiteX5" fmla="*/ 3541486 w 9797011"/>
              <a:gd name="connsiteY5" fmla="*/ 4939693 h 5281187"/>
              <a:gd name="connsiteX6" fmla="*/ 4455885 w 9797011"/>
              <a:gd name="connsiteY6" fmla="*/ 5171922 h 5281187"/>
              <a:gd name="connsiteX7" fmla="*/ 5442857 w 9797011"/>
              <a:gd name="connsiteY7" fmla="*/ 3285065 h 5281187"/>
              <a:gd name="connsiteX8" fmla="*/ 6226628 w 9797011"/>
              <a:gd name="connsiteY8" fmla="*/ 3241523 h 5281187"/>
              <a:gd name="connsiteX9" fmla="*/ 6879771 w 9797011"/>
              <a:gd name="connsiteY9" fmla="*/ 3647923 h 5281187"/>
              <a:gd name="connsiteX10" fmla="*/ 8331200 w 9797011"/>
              <a:gd name="connsiteY10" fmla="*/ 3183466 h 5281187"/>
              <a:gd name="connsiteX11" fmla="*/ 9013371 w 9797011"/>
              <a:gd name="connsiteY11" fmla="*/ 3807580 h 5281187"/>
              <a:gd name="connsiteX12" fmla="*/ 9782627 w 9797011"/>
              <a:gd name="connsiteY12" fmla="*/ 4388151 h 5281187"/>
              <a:gd name="connsiteX13" fmla="*/ 9550400 w 9797011"/>
              <a:gd name="connsiteY13" fmla="*/ 324151 h 5281187"/>
              <a:gd name="connsiteX14" fmla="*/ 7329714 w 9797011"/>
              <a:gd name="connsiteY14" fmla="*/ 338666 h 5281187"/>
              <a:gd name="connsiteX15" fmla="*/ 87085 w 9797011"/>
              <a:gd name="connsiteY15" fmla="*/ 440265 h 5281187"/>
              <a:gd name="connsiteX16" fmla="*/ 0 w 9797011"/>
              <a:gd name="connsiteY16" fmla="*/ 4083351 h 5281187"/>
              <a:gd name="connsiteX0" fmla="*/ 0 w 9797011"/>
              <a:gd name="connsiteY0" fmla="*/ 4083351 h 5281187"/>
              <a:gd name="connsiteX1" fmla="*/ 1219200 w 9797011"/>
              <a:gd name="connsiteY1" fmla="*/ 4112379 h 5281187"/>
              <a:gd name="connsiteX2" fmla="*/ 1741714 w 9797011"/>
              <a:gd name="connsiteY2" fmla="*/ 3473751 h 5281187"/>
              <a:gd name="connsiteX3" fmla="*/ 2627085 w 9797011"/>
              <a:gd name="connsiteY3" fmla="*/ 3038322 h 5281187"/>
              <a:gd name="connsiteX4" fmla="*/ 3425371 w 9797011"/>
              <a:gd name="connsiteY4" fmla="*/ 3981752 h 5281187"/>
              <a:gd name="connsiteX5" fmla="*/ 3541486 w 9797011"/>
              <a:gd name="connsiteY5" fmla="*/ 4939693 h 5281187"/>
              <a:gd name="connsiteX6" fmla="*/ 4455885 w 9797011"/>
              <a:gd name="connsiteY6" fmla="*/ 5171922 h 5281187"/>
              <a:gd name="connsiteX7" fmla="*/ 5442857 w 9797011"/>
              <a:gd name="connsiteY7" fmla="*/ 3285065 h 5281187"/>
              <a:gd name="connsiteX8" fmla="*/ 6241142 w 9797011"/>
              <a:gd name="connsiteY8" fmla="*/ 3168952 h 5281187"/>
              <a:gd name="connsiteX9" fmla="*/ 6879771 w 9797011"/>
              <a:gd name="connsiteY9" fmla="*/ 3647923 h 5281187"/>
              <a:gd name="connsiteX10" fmla="*/ 8331200 w 9797011"/>
              <a:gd name="connsiteY10" fmla="*/ 3183466 h 5281187"/>
              <a:gd name="connsiteX11" fmla="*/ 9013371 w 9797011"/>
              <a:gd name="connsiteY11" fmla="*/ 3807580 h 5281187"/>
              <a:gd name="connsiteX12" fmla="*/ 9782627 w 9797011"/>
              <a:gd name="connsiteY12" fmla="*/ 4388151 h 5281187"/>
              <a:gd name="connsiteX13" fmla="*/ 9550400 w 9797011"/>
              <a:gd name="connsiteY13" fmla="*/ 324151 h 5281187"/>
              <a:gd name="connsiteX14" fmla="*/ 7329714 w 9797011"/>
              <a:gd name="connsiteY14" fmla="*/ 338666 h 5281187"/>
              <a:gd name="connsiteX15" fmla="*/ 87085 w 9797011"/>
              <a:gd name="connsiteY15" fmla="*/ 440265 h 5281187"/>
              <a:gd name="connsiteX16" fmla="*/ 0 w 9797011"/>
              <a:gd name="connsiteY16" fmla="*/ 4083351 h 5281187"/>
              <a:gd name="connsiteX0" fmla="*/ 0 w 9797011"/>
              <a:gd name="connsiteY0" fmla="*/ 4083351 h 5281187"/>
              <a:gd name="connsiteX1" fmla="*/ 1219200 w 9797011"/>
              <a:gd name="connsiteY1" fmla="*/ 4112379 h 5281187"/>
              <a:gd name="connsiteX2" fmla="*/ 1741714 w 9797011"/>
              <a:gd name="connsiteY2" fmla="*/ 3473751 h 5281187"/>
              <a:gd name="connsiteX3" fmla="*/ 2627085 w 9797011"/>
              <a:gd name="connsiteY3" fmla="*/ 3038322 h 5281187"/>
              <a:gd name="connsiteX4" fmla="*/ 3425371 w 9797011"/>
              <a:gd name="connsiteY4" fmla="*/ 3981752 h 5281187"/>
              <a:gd name="connsiteX5" fmla="*/ 3541486 w 9797011"/>
              <a:gd name="connsiteY5" fmla="*/ 4939693 h 5281187"/>
              <a:gd name="connsiteX6" fmla="*/ 4455885 w 9797011"/>
              <a:gd name="connsiteY6" fmla="*/ 5171922 h 5281187"/>
              <a:gd name="connsiteX7" fmla="*/ 5442857 w 9797011"/>
              <a:gd name="connsiteY7" fmla="*/ 3285065 h 5281187"/>
              <a:gd name="connsiteX8" fmla="*/ 6241142 w 9797011"/>
              <a:gd name="connsiteY8" fmla="*/ 3168952 h 5281187"/>
              <a:gd name="connsiteX9" fmla="*/ 6879771 w 9797011"/>
              <a:gd name="connsiteY9" fmla="*/ 3647923 h 5281187"/>
              <a:gd name="connsiteX10" fmla="*/ 8331200 w 9797011"/>
              <a:gd name="connsiteY10" fmla="*/ 3183466 h 5281187"/>
              <a:gd name="connsiteX11" fmla="*/ 9013371 w 9797011"/>
              <a:gd name="connsiteY11" fmla="*/ 3807580 h 5281187"/>
              <a:gd name="connsiteX12" fmla="*/ 9782627 w 9797011"/>
              <a:gd name="connsiteY12" fmla="*/ 4388151 h 5281187"/>
              <a:gd name="connsiteX13" fmla="*/ 9550400 w 9797011"/>
              <a:gd name="connsiteY13" fmla="*/ 324151 h 5281187"/>
              <a:gd name="connsiteX14" fmla="*/ 7329714 w 9797011"/>
              <a:gd name="connsiteY14" fmla="*/ 338666 h 5281187"/>
              <a:gd name="connsiteX15" fmla="*/ 87085 w 9797011"/>
              <a:gd name="connsiteY15" fmla="*/ 440265 h 5281187"/>
              <a:gd name="connsiteX16" fmla="*/ 0 w 9797011"/>
              <a:gd name="connsiteY16" fmla="*/ 4083351 h 5281187"/>
              <a:gd name="connsiteX0" fmla="*/ 0 w 9797011"/>
              <a:gd name="connsiteY0" fmla="*/ 4083351 h 5281187"/>
              <a:gd name="connsiteX1" fmla="*/ 1219200 w 9797011"/>
              <a:gd name="connsiteY1" fmla="*/ 4112379 h 5281187"/>
              <a:gd name="connsiteX2" fmla="*/ 1741714 w 9797011"/>
              <a:gd name="connsiteY2" fmla="*/ 3473751 h 5281187"/>
              <a:gd name="connsiteX3" fmla="*/ 2627085 w 9797011"/>
              <a:gd name="connsiteY3" fmla="*/ 3038322 h 5281187"/>
              <a:gd name="connsiteX4" fmla="*/ 3425371 w 9797011"/>
              <a:gd name="connsiteY4" fmla="*/ 3981752 h 5281187"/>
              <a:gd name="connsiteX5" fmla="*/ 3541486 w 9797011"/>
              <a:gd name="connsiteY5" fmla="*/ 4939693 h 5281187"/>
              <a:gd name="connsiteX6" fmla="*/ 4455885 w 9797011"/>
              <a:gd name="connsiteY6" fmla="*/ 5171922 h 5281187"/>
              <a:gd name="connsiteX7" fmla="*/ 5442857 w 9797011"/>
              <a:gd name="connsiteY7" fmla="*/ 3285065 h 5281187"/>
              <a:gd name="connsiteX8" fmla="*/ 6241142 w 9797011"/>
              <a:gd name="connsiteY8" fmla="*/ 3168952 h 5281187"/>
              <a:gd name="connsiteX9" fmla="*/ 6879771 w 9797011"/>
              <a:gd name="connsiteY9" fmla="*/ 3647923 h 5281187"/>
              <a:gd name="connsiteX10" fmla="*/ 8331200 w 9797011"/>
              <a:gd name="connsiteY10" fmla="*/ 3183466 h 5281187"/>
              <a:gd name="connsiteX11" fmla="*/ 9013371 w 9797011"/>
              <a:gd name="connsiteY11" fmla="*/ 3807580 h 5281187"/>
              <a:gd name="connsiteX12" fmla="*/ 9782627 w 9797011"/>
              <a:gd name="connsiteY12" fmla="*/ 4388151 h 5281187"/>
              <a:gd name="connsiteX13" fmla="*/ 9550400 w 9797011"/>
              <a:gd name="connsiteY13" fmla="*/ 324151 h 5281187"/>
              <a:gd name="connsiteX14" fmla="*/ 7329714 w 9797011"/>
              <a:gd name="connsiteY14" fmla="*/ 338666 h 5281187"/>
              <a:gd name="connsiteX15" fmla="*/ 87085 w 9797011"/>
              <a:gd name="connsiteY15" fmla="*/ 440265 h 5281187"/>
              <a:gd name="connsiteX16" fmla="*/ 0 w 9797011"/>
              <a:gd name="connsiteY16" fmla="*/ 4083351 h 5281187"/>
              <a:gd name="connsiteX0" fmla="*/ 0 w 9797011"/>
              <a:gd name="connsiteY0" fmla="*/ 4083351 h 5281187"/>
              <a:gd name="connsiteX1" fmla="*/ 1219200 w 9797011"/>
              <a:gd name="connsiteY1" fmla="*/ 4112379 h 5281187"/>
              <a:gd name="connsiteX2" fmla="*/ 1741714 w 9797011"/>
              <a:gd name="connsiteY2" fmla="*/ 3473751 h 5281187"/>
              <a:gd name="connsiteX3" fmla="*/ 2627085 w 9797011"/>
              <a:gd name="connsiteY3" fmla="*/ 3038322 h 5281187"/>
              <a:gd name="connsiteX4" fmla="*/ 3425371 w 9797011"/>
              <a:gd name="connsiteY4" fmla="*/ 3981752 h 5281187"/>
              <a:gd name="connsiteX5" fmla="*/ 3541486 w 9797011"/>
              <a:gd name="connsiteY5" fmla="*/ 4939693 h 5281187"/>
              <a:gd name="connsiteX6" fmla="*/ 4455885 w 9797011"/>
              <a:gd name="connsiteY6" fmla="*/ 5171922 h 5281187"/>
              <a:gd name="connsiteX7" fmla="*/ 5442857 w 9797011"/>
              <a:gd name="connsiteY7" fmla="*/ 3285065 h 5281187"/>
              <a:gd name="connsiteX8" fmla="*/ 6241142 w 9797011"/>
              <a:gd name="connsiteY8" fmla="*/ 3168952 h 5281187"/>
              <a:gd name="connsiteX9" fmla="*/ 6879771 w 9797011"/>
              <a:gd name="connsiteY9" fmla="*/ 3647923 h 5281187"/>
              <a:gd name="connsiteX10" fmla="*/ 8331200 w 9797011"/>
              <a:gd name="connsiteY10" fmla="*/ 3183466 h 5281187"/>
              <a:gd name="connsiteX11" fmla="*/ 9013371 w 9797011"/>
              <a:gd name="connsiteY11" fmla="*/ 3807580 h 5281187"/>
              <a:gd name="connsiteX12" fmla="*/ 9782627 w 9797011"/>
              <a:gd name="connsiteY12" fmla="*/ 4388151 h 5281187"/>
              <a:gd name="connsiteX13" fmla="*/ 9550400 w 9797011"/>
              <a:gd name="connsiteY13" fmla="*/ 324151 h 5281187"/>
              <a:gd name="connsiteX14" fmla="*/ 7329714 w 9797011"/>
              <a:gd name="connsiteY14" fmla="*/ 338666 h 5281187"/>
              <a:gd name="connsiteX15" fmla="*/ 87085 w 9797011"/>
              <a:gd name="connsiteY15" fmla="*/ 440265 h 5281187"/>
              <a:gd name="connsiteX16" fmla="*/ 0 w 9797011"/>
              <a:gd name="connsiteY16" fmla="*/ 4083351 h 5281187"/>
              <a:gd name="connsiteX0" fmla="*/ 0 w 9797011"/>
              <a:gd name="connsiteY0" fmla="*/ 4083351 h 4940465"/>
              <a:gd name="connsiteX1" fmla="*/ 1219200 w 9797011"/>
              <a:gd name="connsiteY1" fmla="*/ 4112379 h 4940465"/>
              <a:gd name="connsiteX2" fmla="*/ 1741714 w 9797011"/>
              <a:gd name="connsiteY2" fmla="*/ 3473751 h 4940465"/>
              <a:gd name="connsiteX3" fmla="*/ 2627085 w 9797011"/>
              <a:gd name="connsiteY3" fmla="*/ 3038322 h 4940465"/>
              <a:gd name="connsiteX4" fmla="*/ 3425371 w 9797011"/>
              <a:gd name="connsiteY4" fmla="*/ 3981752 h 4940465"/>
              <a:gd name="connsiteX5" fmla="*/ 3541486 w 9797011"/>
              <a:gd name="connsiteY5" fmla="*/ 4939693 h 4940465"/>
              <a:gd name="connsiteX6" fmla="*/ 4513943 w 9797011"/>
              <a:gd name="connsiteY6" fmla="*/ 3822094 h 4940465"/>
              <a:gd name="connsiteX7" fmla="*/ 5442857 w 9797011"/>
              <a:gd name="connsiteY7" fmla="*/ 3285065 h 4940465"/>
              <a:gd name="connsiteX8" fmla="*/ 6241142 w 9797011"/>
              <a:gd name="connsiteY8" fmla="*/ 3168952 h 4940465"/>
              <a:gd name="connsiteX9" fmla="*/ 6879771 w 9797011"/>
              <a:gd name="connsiteY9" fmla="*/ 3647923 h 4940465"/>
              <a:gd name="connsiteX10" fmla="*/ 8331200 w 9797011"/>
              <a:gd name="connsiteY10" fmla="*/ 3183466 h 4940465"/>
              <a:gd name="connsiteX11" fmla="*/ 9013371 w 9797011"/>
              <a:gd name="connsiteY11" fmla="*/ 3807580 h 4940465"/>
              <a:gd name="connsiteX12" fmla="*/ 9782627 w 9797011"/>
              <a:gd name="connsiteY12" fmla="*/ 4388151 h 4940465"/>
              <a:gd name="connsiteX13" fmla="*/ 9550400 w 9797011"/>
              <a:gd name="connsiteY13" fmla="*/ 324151 h 4940465"/>
              <a:gd name="connsiteX14" fmla="*/ 7329714 w 9797011"/>
              <a:gd name="connsiteY14" fmla="*/ 338666 h 4940465"/>
              <a:gd name="connsiteX15" fmla="*/ 87085 w 9797011"/>
              <a:gd name="connsiteY15" fmla="*/ 440265 h 4940465"/>
              <a:gd name="connsiteX16" fmla="*/ 0 w 9797011"/>
              <a:gd name="connsiteY16" fmla="*/ 4083351 h 4940465"/>
              <a:gd name="connsiteX0" fmla="*/ 0 w 9797011"/>
              <a:gd name="connsiteY0" fmla="*/ 4083351 h 4388424"/>
              <a:gd name="connsiteX1" fmla="*/ 1219200 w 9797011"/>
              <a:gd name="connsiteY1" fmla="*/ 4112379 h 4388424"/>
              <a:gd name="connsiteX2" fmla="*/ 1741714 w 9797011"/>
              <a:gd name="connsiteY2" fmla="*/ 3473751 h 4388424"/>
              <a:gd name="connsiteX3" fmla="*/ 2627085 w 9797011"/>
              <a:gd name="connsiteY3" fmla="*/ 3038322 h 4388424"/>
              <a:gd name="connsiteX4" fmla="*/ 3425371 w 9797011"/>
              <a:gd name="connsiteY4" fmla="*/ 3981752 h 4388424"/>
              <a:gd name="connsiteX5" fmla="*/ 4513943 w 9797011"/>
              <a:gd name="connsiteY5" fmla="*/ 3822094 h 4388424"/>
              <a:gd name="connsiteX6" fmla="*/ 5442857 w 9797011"/>
              <a:gd name="connsiteY6" fmla="*/ 3285065 h 4388424"/>
              <a:gd name="connsiteX7" fmla="*/ 6241142 w 9797011"/>
              <a:gd name="connsiteY7" fmla="*/ 3168952 h 4388424"/>
              <a:gd name="connsiteX8" fmla="*/ 6879771 w 9797011"/>
              <a:gd name="connsiteY8" fmla="*/ 3647923 h 4388424"/>
              <a:gd name="connsiteX9" fmla="*/ 8331200 w 9797011"/>
              <a:gd name="connsiteY9" fmla="*/ 3183466 h 4388424"/>
              <a:gd name="connsiteX10" fmla="*/ 9013371 w 9797011"/>
              <a:gd name="connsiteY10" fmla="*/ 3807580 h 4388424"/>
              <a:gd name="connsiteX11" fmla="*/ 9782627 w 9797011"/>
              <a:gd name="connsiteY11" fmla="*/ 4388151 h 4388424"/>
              <a:gd name="connsiteX12" fmla="*/ 9550400 w 9797011"/>
              <a:gd name="connsiteY12" fmla="*/ 324151 h 4388424"/>
              <a:gd name="connsiteX13" fmla="*/ 7329714 w 9797011"/>
              <a:gd name="connsiteY13" fmla="*/ 338666 h 4388424"/>
              <a:gd name="connsiteX14" fmla="*/ 87085 w 9797011"/>
              <a:gd name="connsiteY14" fmla="*/ 440265 h 4388424"/>
              <a:gd name="connsiteX15" fmla="*/ 0 w 9797011"/>
              <a:gd name="connsiteY15" fmla="*/ 4083351 h 4388424"/>
              <a:gd name="connsiteX0" fmla="*/ 0 w 9797011"/>
              <a:gd name="connsiteY0" fmla="*/ 4083351 h 4388424"/>
              <a:gd name="connsiteX1" fmla="*/ 1219200 w 9797011"/>
              <a:gd name="connsiteY1" fmla="*/ 4112379 h 4388424"/>
              <a:gd name="connsiteX2" fmla="*/ 1741714 w 9797011"/>
              <a:gd name="connsiteY2" fmla="*/ 3473751 h 4388424"/>
              <a:gd name="connsiteX3" fmla="*/ 2627085 w 9797011"/>
              <a:gd name="connsiteY3" fmla="*/ 3038322 h 4388424"/>
              <a:gd name="connsiteX4" fmla="*/ 3831771 w 9797011"/>
              <a:gd name="connsiteY4" fmla="*/ 3241524 h 4388424"/>
              <a:gd name="connsiteX5" fmla="*/ 4513943 w 9797011"/>
              <a:gd name="connsiteY5" fmla="*/ 3822094 h 4388424"/>
              <a:gd name="connsiteX6" fmla="*/ 5442857 w 9797011"/>
              <a:gd name="connsiteY6" fmla="*/ 3285065 h 4388424"/>
              <a:gd name="connsiteX7" fmla="*/ 6241142 w 9797011"/>
              <a:gd name="connsiteY7" fmla="*/ 3168952 h 4388424"/>
              <a:gd name="connsiteX8" fmla="*/ 6879771 w 9797011"/>
              <a:gd name="connsiteY8" fmla="*/ 3647923 h 4388424"/>
              <a:gd name="connsiteX9" fmla="*/ 8331200 w 9797011"/>
              <a:gd name="connsiteY9" fmla="*/ 3183466 h 4388424"/>
              <a:gd name="connsiteX10" fmla="*/ 9013371 w 9797011"/>
              <a:gd name="connsiteY10" fmla="*/ 3807580 h 4388424"/>
              <a:gd name="connsiteX11" fmla="*/ 9782627 w 9797011"/>
              <a:gd name="connsiteY11" fmla="*/ 4388151 h 4388424"/>
              <a:gd name="connsiteX12" fmla="*/ 9550400 w 9797011"/>
              <a:gd name="connsiteY12" fmla="*/ 324151 h 4388424"/>
              <a:gd name="connsiteX13" fmla="*/ 7329714 w 9797011"/>
              <a:gd name="connsiteY13" fmla="*/ 338666 h 4388424"/>
              <a:gd name="connsiteX14" fmla="*/ 87085 w 9797011"/>
              <a:gd name="connsiteY14" fmla="*/ 440265 h 4388424"/>
              <a:gd name="connsiteX15" fmla="*/ 0 w 9797011"/>
              <a:gd name="connsiteY15" fmla="*/ 4083351 h 4388424"/>
              <a:gd name="connsiteX0" fmla="*/ 0 w 9797011"/>
              <a:gd name="connsiteY0" fmla="*/ 4083351 h 4933581"/>
              <a:gd name="connsiteX1" fmla="*/ 1190171 w 9797011"/>
              <a:gd name="connsiteY1" fmla="*/ 4925179 h 4933581"/>
              <a:gd name="connsiteX2" fmla="*/ 1741714 w 9797011"/>
              <a:gd name="connsiteY2" fmla="*/ 3473751 h 4933581"/>
              <a:gd name="connsiteX3" fmla="*/ 2627085 w 9797011"/>
              <a:gd name="connsiteY3" fmla="*/ 3038322 h 4933581"/>
              <a:gd name="connsiteX4" fmla="*/ 3831771 w 9797011"/>
              <a:gd name="connsiteY4" fmla="*/ 3241524 h 4933581"/>
              <a:gd name="connsiteX5" fmla="*/ 4513943 w 9797011"/>
              <a:gd name="connsiteY5" fmla="*/ 3822094 h 4933581"/>
              <a:gd name="connsiteX6" fmla="*/ 5442857 w 9797011"/>
              <a:gd name="connsiteY6" fmla="*/ 3285065 h 4933581"/>
              <a:gd name="connsiteX7" fmla="*/ 6241142 w 9797011"/>
              <a:gd name="connsiteY7" fmla="*/ 3168952 h 4933581"/>
              <a:gd name="connsiteX8" fmla="*/ 6879771 w 9797011"/>
              <a:gd name="connsiteY8" fmla="*/ 3647923 h 4933581"/>
              <a:gd name="connsiteX9" fmla="*/ 8331200 w 9797011"/>
              <a:gd name="connsiteY9" fmla="*/ 3183466 h 4933581"/>
              <a:gd name="connsiteX10" fmla="*/ 9013371 w 9797011"/>
              <a:gd name="connsiteY10" fmla="*/ 3807580 h 4933581"/>
              <a:gd name="connsiteX11" fmla="*/ 9782627 w 9797011"/>
              <a:gd name="connsiteY11" fmla="*/ 4388151 h 4933581"/>
              <a:gd name="connsiteX12" fmla="*/ 9550400 w 9797011"/>
              <a:gd name="connsiteY12" fmla="*/ 324151 h 4933581"/>
              <a:gd name="connsiteX13" fmla="*/ 7329714 w 9797011"/>
              <a:gd name="connsiteY13" fmla="*/ 338666 h 4933581"/>
              <a:gd name="connsiteX14" fmla="*/ 87085 w 9797011"/>
              <a:gd name="connsiteY14" fmla="*/ 440265 h 4933581"/>
              <a:gd name="connsiteX15" fmla="*/ 0 w 9797011"/>
              <a:gd name="connsiteY15" fmla="*/ 4083351 h 4933581"/>
              <a:gd name="connsiteX0" fmla="*/ 0 w 9869582"/>
              <a:gd name="connsiteY0" fmla="*/ 5259008 h 5288276"/>
              <a:gd name="connsiteX1" fmla="*/ 1262742 w 9869582"/>
              <a:gd name="connsiteY1" fmla="*/ 4925179 h 5288276"/>
              <a:gd name="connsiteX2" fmla="*/ 1814285 w 9869582"/>
              <a:gd name="connsiteY2" fmla="*/ 3473751 h 5288276"/>
              <a:gd name="connsiteX3" fmla="*/ 2699656 w 9869582"/>
              <a:gd name="connsiteY3" fmla="*/ 3038322 h 5288276"/>
              <a:gd name="connsiteX4" fmla="*/ 3904342 w 9869582"/>
              <a:gd name="connsiteY4" fmla="*/ 3241524 h 5288276"/>
              <a:gd name="connsiteX5" fmla="*/ 4586514 w 9869582"/>
              <a:gd name="connsiteY5" fmla="*/ 3822094 h 5288276"/>
              <a:gd name="connsiteX6" fmla="*/ 5515428 w 9869582"/>
              <a:gd name="connsiteY6" fmla="*/ 3285065 h 5288276"/>
              <a:gd name="connsiteX7" fmla="*/ 6313713 w 9869582"/>
              <a:gd name="connsiteY7" fmla="*/ 3168952 h 5288276"/>
              <a:gd name="connsiteX8" fmla="*/ 6952342 w 9869582"/>
              <a:gd name="connsiteY8" fmla="*/ 3647923 h 5288276"/>
              <a:gd name="connsiteX9" fmla="*/ 8403771 w 9869582"/>
              <a:gd name="connsiteY9" fmla="*/ 3183466 h 5288276"/>
              <a:gd name="connsiteX10" fmla="*/ 9085942 w 9869582"/>
              <a:gd name="connsiteY10" fmla="*/ 3807580 h 5288276"/>
              <a:gd name="connsiteX11" fmla="*/ 9855198 w 9869582"/>
              <a:gd name="connsiteY11" fmla="*/ 4388151 h 5288276"/>
              <a:gd name="connsiteX12" fmla="*/ 9622971 w 9869582"/>
              <a:gd name="connsiteY12" fmla="*/ 324151 h 5288276"/>
              <a:gd name="connsiteX13" fmla="*/ 7402285 w 9869582"/>
              <a:gd name="connsiteY13" fmla="*/ 338666 h 5288276"/>
              <a:gd name="connsiteX14" fmla="*/ 159656 w 9869582"/>
              <a:gd name="connsiteY14" fmla="*/ 440265 h 5288276"/>
              <a:gd name="connsiteX15" fmla="*/ 0 w 9869582"/>
              <a:gd name="connsiteY15" fmla="*/ 5259008 h 5288276"/>
              <a:gd name="connsiteX0" fmla="*/ 0 w 9869582"/>
              <a:gd name="connsiteY0" fmla="*/ 5259008 h 5292069"/>
              <a:gd name="connsiteX1" fmla="*/ 1538514 w 9869582"/>
              <a:gd name="connsiteY1" fmla="*/ 4954208 h 5292069"/>
              <a:gd name="connsiteX2" fmla="*/ 1814285 w 9869582"/>
              <a:gd name="connsiteY2" fmla="*/ 3473751 h 5292069"/>
              <a:gd name="connsiteX3" fmla="*/ 2699656 w 9869582"/>
              <a:gd name="connsiteY3" fmla="*/ 3038322 h 5292069"/>
              <a:gd name="connsiteX4" fmla="*/ 3904342 w 9869582"/>
              <a:gd name="connsiteY4" fmla="*/ 3241524 h 5292069"/>
              <a:gd name="connsiteX5" fmla="*/ 4586514 w 9869582"/>
              <a:gd name="connsiteY5" fmla="*/ 3822094 h 5292069"/>
              <a:gd name="connsiteX6" fmla="*/ 5515428 w 9869582"/>
              <a:gd name="connsiteY6" fmla="*/ 3285065 h 5292069"/>
              <a:gd name="connsiteX7" fmla="*/ 6313713 w 9869582"/>
              <a:gd name="connsiteY7" fmla="*/ 3168952 h 5292069"/>
              <a:gd name="connsiteX8" fmla="*/ 6952342 w 9869582"/>
              <a:gd name="connsiteY8" fmla="*/ 3647923 h 5292069"/>
              <a:gd name="connsiteX9" fmla="*/ 8403771 w 9869582"/>
              <a:gd name="connsiteY9" fmla="*/ 3183466 h 5292069"/>
              <a:gd name="connsiteX10" fmla="*/ 9085942 w 9869582"/>
              <a:gd name="connsiteY10" fmla="*/ 3807580 h 5292069"/>
              <a:gd name="connsiteX11" fmla="*/ 9855198 w 9869582"/>
              <a:gd name="connsiteY11" fmla="*/ 4388151 h 5292069"/>
              <a:gd name="connsiteX12" fmla="*/ 9622971 w 9869582"/>
              <a:gd name="connsiteY12" fmla="*/ 324151 h 5292069"/>
              <a:gd name="connsiteX13" fmla="*/ 7402285 w 9869582"/>
              <a:gd name="connsiteY13" fmla="*/ 338666 h 5292069"/>
              <a:gd name="connsiteX14" fmla="*/ 159656 w 9869582"/>
              <a:gd name="connsiteY14" fmla="*/ 440265 h 5292069"/>
              <a:gd name="connsiteX15" fmla="*/ 0 w 9869582"/>
              <a:gd name="connsiteY15" fmla="*/ 5259008 h 5292069"/>
              <a:gd name="connsiteX0" fmla="*/ 0 w 9869582"/>
              <a:gd name="connsiteY0" fmla="*/ 5259008 h 5276847"/>
              <a:gd name="connsiteX1" fmla="*/ 1538514 w 9869582"/>
              <a:gd name="connsiteY1" fmla="*/ 4954208 h 5276847"/>
              <a:gd name="connsiteX2" fmla="*/ 2873828 w 9869582"/>
              <a:gd name="connsiteY2" fmla="*/ 4605865 h 5276847"/>
              <a:gd name="connsiteX3" fmla="*/ 2699656 w 9869582"/>
              <a:gd name="connsiteY3" fmla="*/ 3038322 h 5276847"/>
              <a:gd name="connsiteX4" fmla="*/ 3904342 w 9869582"/>
              <a:gd name="connsiteY4" fmla="*/ 3241524 h 5276847"/>
              <a:gd name="connsiteX5" fmla="*/ 4586514 w 9869582"/>
              <a:gd name="connsiteY5" fmla="*/ 3822094 h 5276847"/>
              <a:gd name="connsiteX6" fmla="*/ 5515428 w 9869582"/>
              <a:gd name="connsiteY6" fmla="*/ 3285065 h 5276847"/>
              <a:gd name="connsiteX7" fmla="*/ 6313713 w 9869582"/>
              <a:gd name="connsiteY7" fmla="*/ 3168952 h 5276847"/>
              <a:gd name="connsiteX8" fmla="*/ 6952342 w 9869582"/>
              <a:gd name="connsiteY8" fmla="*/ 3647923 h 5276847"/>
              <a:gd name="connsiteX9" fmla="*/ 8403771 w 9869582"/>
              <a:gd name="connsiteY9" fmla="*/ 3183466 h 5276847"/>
              <a:gd name="connsiteX10" fmla="*/ 9085942 w 9869582"/>
              <a:gd name="connsiteY10" fmla="*/ 3807580 h 5276847"/>
              <a:gd name="connsiteX11" fmla="*/ 9855198 w 9869582"/>
              <a:gd name="connsiteY11" fmla="*/ 4388151 h 5276847"/>
              <a:gd name="connsiteX12" fmla="*/ 9622971 w 9869582"/>
              <a:gd name="connsiteY12" fmla="*/ 324151 h 5276847"/>
              <a:gd name="connsiteX13" fmla="*/ 7402285 w 9869582"/>
              <a:gd name="connsiteY13" fmla="*/ 338666 h 5276847"/>
              <a:gd name="connsiteX14" fmla="*/ 159656 w 9869582"/>
              <a:gd name="connsiteY14" fmla="*/ 440265 h 5276847"/>
              <a:gd name="connsiteX15" fmla="*/ 0 w 9869582"/>
              <a:gd name="connsiteY15" fmla="*/ 5259008 h 5276847"/>
              <a:gd name="connsiteX0" fmla="*/ 0 w 9869582"/>
              <a:gd name="connsiteY0" fmla="*/ 5259008 h 5276847"/>
              <a:gd name="connsiteX1" fmla="*/ 1538514 w 9869582"/>
              <a:gd name="connsiteY1" fmla="*/ 4954208 h 5276847"/>
              <a:gd name="connsiteX2" fmla="*/ 2873828 w 9869582"/>
              <a:gd name="connsiteY2" fmla="*/ 4605865 h 5276847"/>
              <a:gd name="connsiteX3" fmla="*/ 3004456 w 9869582"/>
              <a:gd name="connsiteY3" fmla="*/ 3343122 h 5276847"/>
              <a:gd name="connsiteX4" fmla="*/ 3904342 w 9869582"/>
              <a:gd name="connsiteY4" fmla="*/ 3241524 h 5276847"/>
              <a:gd name="connsiteX5" fmla="*/ 4586514 w 9869582"/>
              <a:gd name="connsiteY5" fmla="*/ 3822094 h 5276847"/>
              <a:gd name="connsiteX6" fmla="*/ 5515428 w 9869582"/>
              <a:gd name="connsiteY6" fmla="*/ 3285065 h 5276847"/>
              <a:gd name="connsiteX7" fmla="*/ 6313713 w 9869582"/>
              <a:gd name="connsiteY7" fmla="*/ 3168952 h 5276847"/>
              <a:gd name="connsiteX8" fmla="*/ 6952342 w 9869582"/>
              <a:gd name="connsiteY8" fmla="*/ 3647923 h 5276847"/>
              <a:gd name="connsiteX9" fmla="*/ 8403771 w 9869582"/>
              <a:gd name="connsiteY9" fmla="*/ 3183466 h 5276847"/>
              <a:gd name="connsiteX10" fmla="*/ 9085942 w 9869582"/>
              <a:gd name="connsiteY10" fmla="*/ 3807580 h 5276847"/>
              <a:gd name="connsiteX11" fmla="*/ 9855198 w 9869582"/>
              <a:gd name="connsiteY11" fmla="*/ 4388151 h 5276847"/>
              <a:gd name="connsiteX12" fmla="*/ 9622971 w 9869582"/>
              <a:gd name="connsiteY12" fmla="*/ 324151 h 5276847"/>
              <a:gd name="connsiteX13" fmla="*/ 7402285 w 9869582"/>
              <a:gd name="connsiteY13" fmla="*/ 338666 h 5276847"/>
              <a:gd name="connsiteX14" fmla="*/ 159656 w 9869582"/>
              <a:gd name="connsiteY14" fmla="*/ 440265 h 5276847"/>
              <a:gd name="connsiteX15" fmla="*/ 0 w 9869582"/>
              <a:gd name="connsiteY15" fmla="*/ 5259008 h 5276847"/>
              <a:gd name="connsiteX0" fmla="*/ 0 w 9869582"/>
              <a:gd name="connsiteY0" fmla="*/ 5259008 h 5277076"/>
              <a:gd name="connsiteX1" fmla="*/ 1538514 w 9869582"/>
              <a:gd name="connsiteY1" fmla="*/ 4954208 h 5277076"/>
              <a:gd name="connsiteX2" fmla="*/ 2656113 w 9869582"/>
              <a:gd name="connsiteY2" fmla="*/ 4576837 h 5277076"/>
              <a:gd name="connsiteX3" fmla="*/ 3004456 w 9869582"/>
              <a:gd name="connsiteY3" fmla="*/ 3343122 h 5277076"/>
              <a:gd name="connsiteX4" fmla="*/ 3904342 w 9869582"/>
              <a:gd name="connsiteY4" fmla="*/ 3241524 h 5277076"/>
              <a:gd name="connsiteX5" fmla="*/ 4586514 w 9869582"/>
              <a:gd name="connsiteY5" fmla="*/ 3822094 h 5277076"/>
              <a:gd name="connsiteX6" fmla="*/ 5515428 w 9869582"/>
              <a:gd name="connsiteY6" fmla="*/ 3285065 h 5277076"/>
              <a:gd name="connsiteX7" fmla="*/ 6313713 w 9869582"/>
              <a:gd name="connsiteY7" fmla="*/ 3168952 h 5277076"/>
              <a:gd name="connsiteX8" fmla="*/ 6952342 w 9869582"/>
              <a:gd name="connsiteY8" fmla="*/ 3647923 h 5277076"/>
              <a:gd name="connsiteX9" fmla="*/ 8403771 w 9869582"/>
              <a:gd name="connsiteY9" fmla="*/ 3183466 h 5277076"/>
              <a:gd name="connsiteX10" fmla="*/ 9085942 w 9869582"/>
              <a:gd name="connsiteY10" fmla="*/ 3807580 h 5277076"/>
              <a:gd name="connsiteX11" fmla="*/ 9855198 w 9869582"/>
              <a:gd name="connsiteY11" fmla="*/ 4388151 h 5277076"/>
              <a:gd name="connsiteX12" fmla="*/ 9622971 w 9869582"/>
              <a:gd name="connsiteY12" fmla="*/ 324151 h 5277076"/>
              <a:gd name="connsiteX13" fmla="*/ 7402285 w 9869582"/>
              <a:gd name="connsiteY13" fmla="*/ 338666 h 5277076"/>
              <a:gd name="connsiteX14" fmla="*/ 159656 w 9869582"/>
              <a:gd name="connsiteY14" fmla="*/ 440265 h 5277076"/>
              <a:gd name="connsiteX15" fmla="*/ 0 w 9869582"/>
              <a:gd name="connsiteY15" fmla="*/ 5259008 h 5277076"/>
              <a:gd name="connsiteX0" fmla="*/ 0 w 9869582"/>
              <a:gd name="connsiteY0" fmla="*/ 5259008 h 5289055"/>
              <a:gd name="connsiteX1" fmla="*/ 1538514 w 9869582"/>
              <a:gd name="connsiteY1" fmla="*/ 5099351 h 5289055"/>
              <a:gd name="connsiteX2" fmla="*/ 2656113 w 9869582"/>
              <a:gd name="connsiteY2" fmla="*/ 4576837 h 5289055"/>
              <a:gd name="connsiteX3" fmla="*/ 3004456 w 9869582"/>
              <a:gd name="connsiteY3" fmla="*/ 3343122 h 5289055"/>
              <a:gd name="connsiteX4" fmla="*/ 3904342 w 9869582"/>
              <a:gd name="connsiteY4" fmla="*/ 3241524 h 5289055"/>
              <a:gd name="connsiteX5" fmla="*/ 4586514 w 9869582"/>
              <a:gd name="connsiteY5" fmla="*/ 3822094 h 5289055"/>
              <a:gd name="connsiteX6" fmla="*/ 5515428 w 9869582"/>
              <a:gd name="connsiteY6" fmla="*/ 3285065 h 5289055"/>
              <a:gd name="connsiteX7" fmla="*/ 6313713 w 9869582"/>
              <a:gd name="connsiteY7" fmla="*/ 3168952 h 5289055"/>
              <a:gd name="connsiteX8" fmla="*/ 6952342 w 9869582"/>
              <a:gd name="connsiteY8" fmla="*/ 3647923 h 5289055"/>
              <a:gd name="connsiteX9" fmla="*/ 8403771 w 9869582"/>
              <a:gd name="connsiteY9" fmla="*/ 3183466 h 5289055"/>
              <a:gd name="connsiteX10" fmla="*/ 9085942 w 9869582"/>
              <a:gd name="connsiteY10" fmla="*/ 3807580 h 5289055"/>
              <a:gd name="connsiteX11" fmla="*/ 9855198 w 9869582"/>
              <a:gd name="connsiteY11" fmla="*/ 4388151 h 5289055"/>
              <a:gd name="connsiteX12" fmla="*/ 9622971 w 9869582"/>
              <a:gd name="connsiteY12" fmla="*/ 324151 h 5289055"/>
              <a:gd name="connsiteX13" fmla="*/ 7402285 w 9869582"/>
              <a:gd name="connsiteY13" fmla="*/ 338666 h 5289055"/>
              <a:gd name="connsiteX14" fmla="*/ 159656 w 9869582"/>
              <a:gd name="connsiteY14" fmla="*/ 440265 h 5289055"/>
              <a:gd name="connsiteX15" fmla="*/ 0 w 9869582"/>
              <a:gd name="connsiteY15" fmla="*/ 5259008 h 528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69582" h="5289055">
                <a:moveTo>
                  <a:pt x="0" y="5259008"/>
                </a:moveTo>
                <a:cubicBezTo>
                  <a:pt x="318105" y="5350931"/>
                  <a:pt x="1095829" y="5213046"/>
                  <a:pt x="1538514" y="5099351"/>
                </a:cubicBezTo>
                <a:cubicBezTo>
                  <a:pt x="1981199" y="4985656"/>
                  <a:pt x="2411789" y="4869542"/>
                  <a:pt x="2656113" y="4576837"/>
                </a:cubicBezTo>
                <a:cubicBezTo>
                  <a:pt x="2900437" y="4284132"/>
                  <a:pt x="2796418" y="3565674"/>
                  <a:pt x="3004456" y="3343122"/>
                </a:cubicBezTo>
                <a:cubicBezTo>
                  <a:pt x="3212494" y="3120570"/>
                  <a:pt x="3640666" y="3161695"/>
                  <a:pt x="3904342" y="3241524"/>
                </a:cubicBezTo>
                <a:cubicBezTo>
                  <a:pt x="4168018" y="3321353"/>
                  <a:pt x="4318000" y="3814837"/>
                  <a:pt x="4586514" y="3822094"/>
                </a:cubicBezTo>
                <a:cubicBezTo>
                  <a:pt x="4855028" y="3829351"/>
                  <a:pt x="5227562" y="3393922"/>
                  <a:pt x="5515428" y="3285065"/>
                </a:cubicBezTo>
                <a:cubicBezTo>
                  <a:pt x="5803294" y="3176208"/>
                  <a:pt x="5955694" y="2970590"/>
                  <a:pt x="6313713" y="3168952"/>
                </a:cubicBezTo>
                <a:cubicBezTo>
                  <a:pt x="6671732" y="3367314"/>
                  <a:pt x="6603999" y="3645504"/>
                  <a:pt x="6952342" y="3647923"/>
                </a:cubicBezTo>
                <a:cubicBezTo>
                  <a:pt x="7300685" y="3650342"/>
                  <a:pt x="8048171" y="3156857"/>
                  <a:pt x="8403771" y="3183466"/>
                </a:cubicBezTo>
                <a:cubicBezTo>
                  <a:pt x="8759371" y="3210076"/>
                  <a:pt x="8844038" y="3606799"/>
                  <a:pt x="9085942" y="3807580"/>
                </a:cubicBezTo>
                <a:cubicBezTo>
                  <a:pt x="9327847" y="4008361"/>
                  <a:pt x="9973731" y="4400246"/>
                  <a:pt x="9855198" y="4388151"/>
                </a:cubicBezTo>
                <a:cubicBezTo>
                  <a:pt x="9284303" y="4301065"/>
                  <a:pt x="10193866" y="411237"/>
                  <a:pt x="9622971" y="324151"/>
                </a:cubicBezTo>
                <a:cubicBezTo>
                  <a:pt x="9228666" y="-403982"/>
                  <a:pt x="8979504" y="319314"/>
                  <a:pt x="7402285" y="338666"/>
                </a:cubicBezTo>
                <a:cubicBezTo>
                  <a:pt x="5825066" y="358018"/>
                  <a:pt x="1381275" y="-48382"/>
                  <a:pt x="159656" y="440265"/>
                </a:cubicBezTo>
                <a:lnTo>
                  <a:pt x="0" y="5259008"/>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dirty="0" smtClean="0"/>
              <a:t>Solvent boundary problem</a:t>
            </a:r>
            <a:endParaRPr lang="en-US" dirty="0"/>
          </a:p>
        </p:txBody>
      </p:sp>
      <p:grpSp>
        <p:nvGrpSpPr>
          <p:cNvPr id="19" name="Group 18"/>
          <p:cNvGrpSpPr/>
          <p:nvPr/>
        </p:nvGrpSpPr>
        <p:grpSpPr>
          <a:xfrm flipH="1">
            <a:off x="7090244" y="3389090"/>
            <a:ext cx="1857827" cy="2714169"/>
            <a:chOff x="1306287" y="3367317"/>
            <a:chExt cx="1857827" cy="2714169"/>
          </a:xfrm>
        </p:grpSpPr>
        <p:cxnSp>
          <p:nvCxnSpPr>
            <p:cNvPr id="20" name="Straight Connector 19"/>
            <p:cNvCxnSpPr/>
            <p:nvPr/>
          </p:nvCxnSpPr>
          <p:spPr>
            <a:xfrm flipV="1">
              <a:off x="3135086" y="5094516"/>
              <a:ext cx="29028" cy="986970"/>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307772" y="4383315"/>
              <a:ext cx="856342" cy="71120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307772" y="3367317"/>
              <a:ext cx="362857" cy="100874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306287" y="4376058"/>
              <a:ext cx="1001485" cy="7258"/>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flipH="1">
            <a:off x="4945751" y="3389090"/>
            <a:ext cx="1857827" cy="2714169"/>
            <a:chOff x="1306287" y="3367317"/>
            <a:chExt cx="1857827" cy="2714169"/>
          </a:xfrm>
        </p:grpSpPr>
        <p:cxnSp>
          <p:nvCxnSpPr>
            <p:cNvPr id="25" name="Straight Connector 24"/>
            <p:cNvCxnSpPr/>
            <p:nvPr/>
          </p:nvCxnSpPr>
          <p:spPr>
            <a:xfrm flipV="1">
              <a:off x="3135086" y="5094516"/>
              <a:ext cx="29028" cy="986970"/>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307772" y="4383315"/>
              <a:ext cx="856342" cy="71120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2307772" y="3367317"/>
              <a:ext cx="362857" cy="100874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306287" y="4376058"/>
              <a:ext cx="1001485" cy="7258"/>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flipH="1">
            <a:off x="2764979" y="3382235"/>
            <a:ext cx="1857827" cy="2714169"/>
            <a:chOff x="1306287" y="3367317"/>
            <a:chExt cx="1857827" cy="2714169"/>
          </a:xfrm>
        </p:grpSpPr>
        <p:cxnSp>
          <p:nvCxnSpPr>
            <p:cNvPr id="30" name="Straight Connector 29"/>
            <p:cNvCxnSpPr/>
            <p:nvPr/>
          </p:nvCxnSpPr>
          <p:spPr>
            <a:xfrm flipV="1">
              <a:off x="3135086" y="5094516"/>
              <a:ext cx="29028" cy="986970"/>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307772" y="4383315"/>
              <a:ext cx="856342" cy="71120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2307772" y="3367317"/>
              <a:ext cx="362857" cy="100874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306287" y="4376058"/>
              <a:ext cx="1001485" cy="7258"/>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0254639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Freeform 49"/>
          <p:cNvSpPr/>
          <p:nvPr/>
        </p:nvSpPr>
        <p:spPr>
          <a:xfrm>
            <a:off x="-290285" y="-541866"/>
            <a:ext cx="9854317" cy="4172603"/>
          </a:xfrm>
          <a:custGeom>
            <a:avLst/>
            <a:gdLst>
              <a:gd name="connsiteX0" fmla="*/ 0 w 9695542"/>
              <a:gd name="connsiteY0" fmla="*/ 1086791 h 2523705"/>
              <a:gd name="connsiteX1" fmla="*/ 914400 w 9695542"/>
              <a:gd name="connsiteY1" fmla="*/ 1159362 h 2523705"/>
              <a:gd name="connsiteX2" fmla="*/ 1669142 w 9695542"/>
              <a:gd name="connsiteY2" fmla="*/ 419134 h 2523705"/>
              <a:gd name="connsiteX3" fmla="*/ 2627085 w 9695542"/>
              <a:gd name="connsiteY3" fmla="*/ 41762 h 2523705"/>
              <a:gd name="connsiteX4" fmla="*/ 3570514 w 9695542"/>
              <a:gd name="connsiteY4" fmla="*/ 520734 h 2523705"/>
              <a:gd name="connsiteX5" fmla="*/ 4325257 w 9695542"/>
              <a:gd name="connsiteY5" fmla="*/ 332048 h 2523705"/>
              <a:gd name="connsiteX6" fmla="*/ 4905828 w 9695542"/>
              <a:gd name="connsiteY6" fmla="*/ 12734 h 2523705"/>
              <a:gd name="connsiteX7" fmla="*/ 5602514 w 9695542"/>
              <a:gd name="connsiteY7" fmla="*/ 114334 h 2523705"/>
              <a:gd name="connsiteX8" fmla="*/ 5878285 w 9695542"/>
              <a:gd name="connsiteY8" fmla="*/ 578791 h 2523705"/>
              <a:gd name="connsiteX9" fmla="*/ 6516914 w 9695542"/>
              <a:gd name="connsiteY9" fmla="*/ 433648 h 2523705"/>
              <a:gd name="connsiteX10" fmla="*/ 7024914 w 9695542"/>
              <a:gd name="connsiteY10" fmla="*/ 99820 h 2523705"/>
              <a:gd name="connsiteX11" fmla="*/ 7866742 w 9695542"/>
              <a:gd name="connsiteY11" fmla="*/ 593305 h 2523705"/>
              <a:gd name="connsiteX12" fmla="*/ 8113485 w 9695542"/>
              <a:gd name="connsiteY12" fmla="*/ 1391591 h 2523705"/>
              <a:gd name="connsiteX13" fmla="*/ 8694057 w 9695542"/>
              <a:gd name="connsiteY13" fmla="*/ 2335020 h 2523705"/>
              <a:gd name="connsiteX14" fmla="*/ 9695542 w 9695542"/>
              <a:gd name="connsiteY14" fmla="*/ 2523705 h 2523705"/>
              <a:gd name="connsiteX0" fmla="*/ 0 w 9695542"/>
              <a:gd name="connsiteY0" fmla="*/ 1086791 h 2523705"/>
              <a:gd name="connsiteX1" fmla="*/ 914400 w 9695542"/>
              <a:gd name="connsiteY1" fmla="*/ 1159362 h 2523705"/>
              <a:gd name="connsiteX2" fmla="*/ 1669142 w 9695542"/>
              <a:gd name="connsiteY2" fmla="*/ 419134 h 2523705"/>
              <a:gd name="connsiteX3" fmla="*/ 2627085 w 9695542"/>
              <a:gd name="connsiteY3" fmla="*/ 41762 h 2523705"/>
              <a:gd name="connsiteX4" fmla="*/ 3570514 w 9695542"/>
              <a:gd name="connsiteY4" fmla="*/ 520734 h 2523705"/>
              <a:gd name="connsiteX5" fmla="*/ 4325257 w 9695542"/>
              <a:gd name="connsiteY5" fmla="*/ 332048 h 2523705"/>
              <a:gd name="connsiteX6" fmla="*/ 4905828 w 9695542"/>
              <a:gd name="connsiteY6" fmla="*/ 12734 h 2523705"/>
              <a:gd name="connsiteX7" fmla="*/ 5602514 w 9695542"/>
              <a:gd name="connsiteY7" fmla="*/ 114334 h 2523705"/>
              <a:gd name="connsiteX8" fmla="*/ 5878285 w 9695542"/>
              <a:gd name="connsiteY8" fmla="*/ 578791 h 2523705"/>
              <a:gd name="connsiteX9" fmla="*/ 6516914 w 9695542"/>
              <a:gd name="connsiteY9" fmla="*/ 433648 h 2523705"/>
              <a:gd name="connsiteX10" fmla="*/ 7024914 w 9695542"/>
              <a:gd name="connsiteY10" fmla="*/ 99820 h 2523705"/>
              <a:gd name="connsiteX11" fmla="*/ 7866742 w 9695542"/>
              <a:gd name="connsiteY11" fmla="*/ 593305 h 2523705"/>
              <a:gd name="connsiteX12" fmla="*/ 7924800 w 9695542"/>
              <a:gd name="connsiteY12" fmla="*/ 1565763 h 2523705"/>
              <a:gd name="connsiteX13" fmla="*/ 8694057 w 9695542"/>
              <a:gd name="connsiteY13" fmla="*/ 2335020 h 2523705"/>
              <a:gd name="connsiteX14" fmla="*/ 9695542 w 9695542"/>
              <a:gd name="connsiteY14" fmla="*/ 2523705 h 2523705"/>
              <a:gd name="connsiteX0" fmla="*/ 0 w 9695542"/>
              <a:gd name="connsiteY0" fmla="*/ 1086791 h 2523705"/>
              <a:gd name="connsiteX1" fmla="*/ 914400 w 9695542"/>
              <a:gd name="connsiteY1" fmla="*/ 1159362 h 2523705"/>
              <a:gd name="connsiteX2" fmla="*/ 1669142 w 9695542"/>
              <a:gd name="connsiteY2" fmla="*/ 419134 h 2523705"/>
              <a:gd name="connsiteX3" fmla="*/ 2627085 w 9695542"/>
              <a:gd name="connsiteY3" fmla="*/ 41762 h 2523705"/>
              <a:gd name="connsiteX4" fmla="*/ 3570514 w 9695542"/>
              <a:gd name="connsiteY4" fmla="*/ 520734 h 2523705"/>
              <a:gd name="connsiteX5" fmla="*/ 4325257 w 9695542"/>
              <a:gd name="connsiteY5" fmla="*/ 332048 h 2523705"/>
              <a:gd name="connsiteX6" fmla="*/ 4905828 w 9695542"/>
              <a:gd name="connsiteY6" fmla="*/ 12734 h 2523705"/>
              <a:gd name="connsiteX7" fmla="*/ 5602514 w 9695542"/>
              <a:gd name="connsiteY7" fmla="*/ 114334 h 2523705"/>
              <a:gd name="connsiteX8" fmla="*/ 5878285 w 9695542"/>
              <a:gd name="connsiteY8" fmla="*/ 578791 h 2523705"/>
              <a:gd name="connsiteX9" fmla="*/ 6516914 w 9695542"/>
              <a:gd name="connsiteY9" fmla="*/ 433648 h 2523705"/>
              <a:gd name="connsiteX10" fmla="*/ 7024914 w 9695542"/>
              <a:gd name="connsiteY10" fmla="*/ 99820 h 2523705"/>
              <a:gd name="connsiteX11" fmla="*/ 7590971 w 9695542"/>
              <a:gd name="connsiteY11" fmla="*/ 520734 h 2523705"/>
              <a:gd name="connsiteX12" fmla="*/ 7924800 w 9695542"/>
              <a:gd name="connsiteY12" fmla="*/ 1565763 h 2523705"/>
              <a:gd name="connsiteX13" fmla="*/ 8694057 w 9695542"/>
              <a:gd name="connsiteY13" fmla="*/ 2335020 h 2523705"/>
              <a:gd name="connsiteX14" fmla="*/ 9695542 w 9695542"/>
              <a:gd name="connsiteY14" fmla="*/ 2523705 h 2523705"/>
              <a:gd name="connsiteX0" fmla="*/ 0 w 9695542"/>
              <a:gd name="connsiteY0" fmla="*/ 1086791 h 2523705"/>
              <a:gd name="connsiteX1" fmla="*/ 914400 w 9695542"/>
              <a:gd name="connsiteY1" fmla="*/ 1159362 h 2523705"/>
              <a:gd name="connsiteX2" fmla="*/ 1669142 w 9695542"/>
              <a:gd name="connsiteY2" fmla="*/ 419134 h 2523705"/>
              <a:gd name="connsiteX3" fmla="*/ 2627085 w 9695542"/>
              <a:gd name="connsiteY3" fmla="*/ 41762 h 2523705"/>
              <a:gd name="connsiteX4" fmla="*/ 3570514 w 9695542"/>
              <a:gd name="connsiteY4" fmla="*/ 520734 h 2523705"/>
              <a:gd name="connsiteX5" fmla="*/ 4325257 w 9695542"/>
              <a:gd name="connsiteY5" fmla="*/ 332048 h 2523705"/>
              <a:gd name="connsiteX6" fmla="*/ 4905828 w 9695542"/>
              <a:gd name="connsiteY6" fmla="*/ 12734 h 2523705"/>
              <a:gd name="connsiteX7" fmla="*/ 5602514 w 9695542"/>
              <a:gd name="connsiteY7" fmla="*/ 114334 h 2523705"/>
              <a:gd name="connsiteX8" fmla="*/ 5878285 w 9695542"/>
              <a:gd name="connsiteY8" fmla="*/ 578791 h 2523705"/>
              <a:gd name="connsiteX9" fmla="*/ 6589485 w 9695542"/>
              <a:gd name="connsiteY9" fmla="*/ 201419 h 2523705"/>
              <a:gd name="connsiteX10" fmla="*/ 7024914 w 9695542"/>
              <a:gd name="connsiteY10" fmla="*/ 99820 h 2523705"/>
              <a:gd name="connsiteX11" fmla="*/ 7590971 w 9695542"/>
              <a:gd name="connsiteY11" fmla="*/ 520734 h 2523705"/>
              <a:gd name="connsiteX12" fmla="*/ 7924800 w 9695542"/>
              <a:gd name="connsiteY12" fmla="*/ 1565763 h 2523705"/>
              <a:gd name="connsiteX13" fmla="*/ 8694057 w 9695542"/>
              <a:gd name="connsiteY13" fmla="*/ 2335020 h 2523705"/>
              <a:gd name="connsiteX14" fmla="*/ 9695542 w 9695542"/>
              <a:gd name="connsiteY14" fmla="*/ 2523705 h 2523705"/>
              <a:gd name="connsiteX0" fmla="*/ 0 w 9695542"/>
              <a:gd name="connsiteY0" fmla="*/ 1090527 h 2527441"/>
              <a:gd name="connsiteX1" fmla="*/ 914400 w 9695542"/>
              <a:gd name="connsiteY1" fmla="*/ 1163098 h 2527441"/>
              <a:gd name="connsiteX2" fmla="*/ 1669142 w 9695542"/>
              <a:gd name="connsiteY2" fmla="*/ 422870 h 2527441"/>
              <a:gd name="connsiteX3" fmla="*/ 2627085 w 9695542"/>
              <a:gd name="connsiteY3" fmla="*/ 45498 h 2527441"/>
              <a:gd name="connsiteX4" fmla="*/ 3570514 w 9695542"/>
              <a:gd name="connsiteY4" fmla="*/ 524470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024914 w 9695542"/>
              <a:gd name="connsiteY10" fmla="*/ 103556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914400 w 9695542"/>
              <a:gd name="connsiteY1" fmla="*/ 1163098 h 2527441"/>
              <a:gd name="connsiteX2" fmla="*/ 1669142 w 9695542"/>
              <a:gd name="connsiteY2" fmla="*/ 422870 h 2527441"/>
              <a:gd name="connsiteX3" fmla="*/ 2627085 w 9695542"/>
              <a:gd name="connsiteY3" fmla="*/ 45498 h 2527441"/>
              <a:gd name="connsiteX4" fmla="*/ 3570514 w 9695542"/>
              <a:gd name="connsiteY4" fmla="*/ 524470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914400 w 9695542"/>
              <a:gd name="connsiteY1" fmla="*/ 1163098 h 2527441"/>
              <a:gd name="connsiteX2" fmla="*/ 1669142 w 9695542"/>
              <a:gd name="connsiteY2" fmla="*/ 422870 h 2527441"/>
              <a:gd name="connsiteX3" fmla="*/ 2627085 w 9695542"/>
              <a:gd name="connsiteY3" fmla="*/ 45498 h 2527441"/>
              <a:gd name="connsiteX4" fmla="*/ 3643085 w 9695542"/>
              <a:gd name="connsiteY4" fmla="*/ 785727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914400 w 9695542"/>
              <a:gd name="connsiteY1" fmla="*/ 1163098 h 2527441"/>
              <a:gd name="connsiteX2" fmla="*/ 1741714 w 9695542"/>
              <a:gd name="connsiteY2" fmla="*/ 480927 h 2527441"/>
              <a:gd name="connsiteX3" fmla="*/ 2627085 w 9695542"/>
              <a:gd name="connsiteY3" fmla="*/ 45498 h 2527441"/>
              <a:gd name="connsiteX4" fmla="*/ 3643085 w 9695542"/>
              <a:gd name="connsiteY4" fmla="*/ 785727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1219200 w 9695542"/>
              <a:gd name="connsiteY1" fmla="*/ 1119555 h 2527441"/>
              <a:gd name="connsiteX2" fmla="*/ 1741714 w 9695542"/>
              <a:gd name="connsiteY2" fmla="*/ 480927 h 2527441"/>
              <a:gd name="connsiteX3" fmla="*/ 2627085 w 9695542"/>
              <a:gd name="connsiteY3" fmla="*/ 45498 h 2527441"/>
              <a:gd name="connsiteX4" fmla="*/ 3643085 w 9695542"/>
              <a:gd name="connsiteY4" fmla="*/ 785727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1219200 w 9695542"/>
              <a:gd name="connsiteY1" fmla="*/ 1119555 h 2527441"/>
              <a:gd name="connsiteX2" fmla="*/ 1741714 w 9695542"/>
              <a:gd name="connsiteY2" fmla="*/ 480927 h 2527441"/>
              <a:gd name="connsiteX3" fmla="*/ 2627085 w 9695542"/>
              <a:gd name="connsiteY3" fmla="*/ 45498 h 2527441"/>
              <a:gd name="connsiteX4" fmla="*/ 3585028 w 9695542"/>
              <a:gd name="connsiteY4" fmla="*/ 713156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1219200 w 9695542"/>
              <a:gd name="connsiteY1" fmla="*/ 1119555 h 2527441"/>
              <a:gd name="connsiteX2" fmla="*/ 1741714 w 9695542"/>
              <a:gd name="connsiteY2" fmla="*/ 480927 h 2527441"/>
              <a:gd name="connsiteX3" fmla="*/ 2627085 w 9695542"/>
              <a:gd name="connsiteY3" fmla="*/ 45498 h 2527441"/>
              <a:gd name="connsiteX4" fmla="*/ 3585028 w 9695542"/>
              <a:gd name="connsiteY4" fmla="*/ 713156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15" fmla="*/ 0 w 9695542"/>
              <a:gd name="connsiteY15" fmla="*/ 1090527 h 2527441"/>
              <a:gd name="connsiteX0" fmla="*/ 0 w 9733913"/>
              <a:gd name="connsiteY0" fmla="*/ 3759200 h 5198088"/>
              <a:gd name="connsiteX1" fmla="*/ 1219200 w 9733913"/>
              <a:gd name="connsiteY1" fmla="*/ 3788228 h 5198088"/>
              <a:gd name="connsiteX2" fmla="*/ 1741714 w 9733913"/>
              <a:gd name="connsiteY2" fmla="*/ 3149600 h 5198088"/>
              <a:gd name="connsiteX3" fmla="*/ 2627085 w 9733913"/>
              <a:gd name="connsiteY3" fmla="*/ 2714171 h 5198088"/>
              <a:gd name="connsiteX4" fmla="*/ 3585028 w 9733913"/>
              <a:gd name="connsiteY4" fmla="*/ 3381829 h 5198088"/>
              <a:gd name="connsiteX5" fmla="*/ 4325257 w 9733913"/>
              <a:gd name="connsiteY5" fmla="*/ 3004457 h 5198088"/>
              <a:gd name="connsiteX6" fmla="*/ 4905828 w 9733913"/>
              <a:gd name="connsiteY6" fmla="*/ 2685143 h 5198088"/>
              <a:gd name="connsiteX7" fmla="*/ 5602514 w 9733913"/>
              <a:gd name="connsiteY7" fmla="*/ 2786743 h 5198088"/>
              <a:gd name="connsiteX8" fmla="*/ 5994399 w 9733913"/>
              <a:gd name="connsiteY8" fmla="*/ 3396343 h 5198088"/>
              <a:gd name="connsiteX9" fmla="*/ 6589485 w 9733913"/>
              <a:gd name="connsiteY9" fmla="*/ 2873828 h 5198088"/>
              <a:gd name="connsiteX10" fmla="*/ 7170057 w 9733913"/>
              <a:gd name="connsiteY10" fmla="*/ 2786744 h 5198088"/>
              <a:gd name="connsiteX11" fmla="*/ 7590971 w 9733913"/>
              <a:gd name="connsiteY11" fmla="*/ 3193143 h 5198088"/>
              <a:gd name="connsiteX12" fmla="*/ 7924800 w 9733913"/>
              <a:gd name="connsiteY12" fmla="*/ 4238172 h 5198088"/>
              <a:gd name="connsiteX13" fmla="*/ 8694057 w 9733913"/>
              <a:gd name="connsiteY13" fmla="*/ 5007429 h 5198088"/>
              <a:gd name="connsiteX14" fmla="*/ 9695542 w 9733913"/>
              <a:gd name="connsiteY14" fmla="*/ 5196114 h 5198088"/>
              <a:gd name="connsiteX15" fmla="*/ 9550400 w 9733913"/>
              <a:gd name="connsiteY15" fmla="*/ 0 h 5198088"/>
              <a:gd name="connsiteX16" fmla="*/ 0 w 9733913"/>
              <a:gd name="connsiteY16" fmla="*/ 3759200 h 5198088"/>
              <a:gd name="connsiteX0" fmla="*/ 0 w 9733913"/>
              <a:gd name="connsiteY0" fmla="*/ 3890547 h 5329435"/>
              <a:gd name="connsiteX1" fmla="*/ 1219200 w 9733913"/>
              <a:gd name="connsiteY1" fmla="*/ 3919575 h 5329435"/>
              <a:gd name="connsiteX2" fmla="*/ 1741714 w 9733913"/>
              <a:gd name="connsiteY2" fmla="*/ 3280947 h 5329435"/>
              <a:gd name="connsiteX3" fmla="*/ 2627085 w 9733913"/>
              <a:gd name="connsiteY3" fmla="*/ 2845518 h 5329435"/>
              <a:gd name="connsiteX4" fmla="*/ 3585028 w 9733913"/>
              <a:gd name="connsiteY4" fmla="*/ 3513176 h 5329435"/>
              <a:gd name="connsiteX5" fmla="*/ 4325257 w 9733913"/>
              <a:gd name="connsiteY5" fmla="*/ 3135804 h 5329435"/>
              <a:gd name="connsiteX6" fmla="*/ 4905828 w 9733913"/>
              <a:gd name="connsiteY6" fmla="*/ 2816490 h 5329435"/>
              <a:gd name="connsiteX7" fmla="*/ 5602514 w 9733913"/>
              <a:gd name="connsiteY7" fmla="*/ 2918090 h 5329435"/>
              <a:gd name="connsiteX8" fmla="*/ 5994399 w 9733913"/>
              <a:gd name="connsiteY8" fmla="*/ 3527690 h 5329435"/>
              <a:gd name="connsiteX9" fmla="*/ 6589485 w 9733913"/>
              <a:gd name="connsiteY9" fmla="*/ 3005175 h 5329435"/>
              <a:gd name="connsiteX10" fmla="*/ 7170057 w 9733913"/>
              <a:gd name="connsiteY10" fmla="*/ 2918091 h 5329435"/>
              <a:gd name="connsiteX11" fmla="*/ 7590971 w 9733913"/>
              <a:gd name="connsiteY11" fmla="*/ 3324490 h 5329435"/>
              <a:gd name="connsiteX12" fmla="*/ 7924800 w 9733913"/>
              <a:gd name="connsiteY12" fmla="*/ 4369519 h 5329435"/>
              <a:gd name="connsiteX13" fmla="*/ 8694057 w 9733913"/>
              <a:gd name="connsiteY13" fmla="*/ 5138776 h 5329435"/>
              <a:gd name="connsiteX14" fmla="*/ 9695542 w 9733913"/>
              <a:gd name="connsiteY14" fmla="*/ 5327461 h 5329435"/>
              <a:gd name="connsiteX15" fmla="*/ 9550400 w 9733913"/>
              <a:gd name="connsiteY15" fmla="*/ 131347 h 5329435"/>
              <a:gd name="connsiteX16" fmla="*/ 87085 w 9733913"/>
              <a:gd name="connsiteY16" fmla="*/ 247461 h 5329435"/>
              <a:gd name="connsiteX17" fmla="*/ 0 w 9733913"/>
              <a:gd name="connsiteY17" fmla="*/ 3890547 h 5329435"/>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602514 w 9733913"/>
              <a:gd name="connsiteY7" fmla="*/ 3110894 h 5522239"/>
              <a:gd name="connsiteX8" fmla="*/ 5994399 w 9733913"/>
              <a:gd name="connsiteY8" fmla="*/ 3720494 h 5522239"/>
              <a:gd name="connsiteX9" fmla="*/ 6589485 w 9733913"/>
              <a:gd name="connsiteY9" fmla="*/ 3197979 h 5522239"/>
              <a:gd name="connsiteX10" fmla="*/ 7170057 w 9733913"/>
              <a:gd name="connsiteY10" fmla="*/ 3110895 h 5522239"/>
              <a:gd name="connsiteX11" fmla="*/ 7590971 w 9733913"/>
              <a:gd name="connsiteY11" fmla="*/ 3517294 h 5522239"/>
              <a:gd name="connsiteX12" fmla="*/ 7924800 w 9733913"/>
              <a:gd name="connsiteY12" fmla="*/ 4562323 h 5522239"/>
              <a:gd name="connsiteX13" fmla="*/ 8694057 w 9733913"/>
              <a:gd name="connsiteY13" fmla="*/ 5331580 h 5522239"/>
              <a:gd name="connsiteX14" fmla="*/ 9695542 w 9733913"/>
              <a:gd name="connsiteY14" fmla="*/ 5520265 h 5522239"/>
              <a:gd name="connsiteX15" fmla="*/ 9550400 w 9733913"/>
              <a:gd name="connsiteY15" fmla="*/ 324151 h 5522239"/>
              <a:gd name="connsiteX16" fmla="*/ 7329714 w 9733913"/>
              <a:gd name="connsiteY16" fmla="*/ 338666 h 5522239"/>
              <a:gd name="connsiteX17" fmla="*/ 87085 w 9733913"/>
              <a:gd name="connsiteY17" fmla="*/ 440265 h 5522239"/>
              <a:gd name="connsiteX18" fmla="*/ 0 w 9733913"/>
              <a:gd name="connsiteY18" fmla="*/ 4083351 h 5522239"/>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686628 w 9733913"/>
              <a:gd name="connsiteY4" fmla="*/ 3038323 h 5522239"/>
              <a:gd name="connsiteX5" fmla="*/ 4325257 w 9733913"/>
              <a:gd name="connsiteY5" fmla="*/ 3328608 h 5522239"/>
              <a:gd name="connsiteX6" fmla="*/ 4905828 w 9733913"/>
              <a:gd name="connsiteY6" fmla="*/ 3009294 h 5522239"/>
              <a:gd name="connsiteX7" fmla="*/ 5602514 w 9733913"/>
              <a:gd name="connsiteY7" fmla="*/ 3110894 h 5522239"/>
              <a:gd name="connsiteX8" fmla="*/ 5994399 w 9733913"/>
              <a:gd name="connsiteY8" fmla="*/ 3720494 h 5522239"/>
              <a:gd name="connsiteX9" fmla="*/ 6589485 w 9733913"/>
              <a:gd name="connsiteY9" fmla="*/ 3197979 h 5522239"/>
              <a:gd name="connsiteX10" fmla="*/ 7170057 w 9733913"/>
              <a:gd name="connsiteY10" fmla="*/ 3110895 h 5522239"/>
              <a:gd name="connsiteX11" fmla="*/ 7590971 w 9733913"/>
              <a:gd name="connsiteY11" fmla="*/ 3517294 h 5522239"/>
              <a:gd name="connsiteX12" fmla="*/ 7924800 w 9733913"/>
              <a:gd name="connsiteY12" fmla="*/ 4562323 h 5522239"/>
              <a:gd name="connsiteX13" fmla="*/ 8694057 w 9733913"/>
              <a:gd name="connsiteY13" fmla="*/ 5331580 h 5522239"/>
              <a:gd name="connsiteX14" fmla="*/ 9695542 w 9733913"/>
              <a:gd name="connsiteY14" fmla="*/ 5520265 h 5522239"/>
              <a:gd name="connsiteX15" fmla="*/ 9550400 w 9733913"/>
              <a:gd name="connsiteY15" fmla="*/ 324151 h 5522239"/>
              <a:gd name="connsiteX16" fmla="*/ 7329714 w 9733913"/>
              <a:gd name="connsiteY16" fmla="*/ 338666 h 5522239"/>
              <a:gd name="connsiteX17" fmla="*/ 87085 w 9733913"/>
              <a:gd name="connsiteY17" fmla="*/ 440265 h 5522239"/>
              <a:gd name="connsiteX18" fmla="*/ 0 w 9733913"/>
              <a:gd name="connsiteY18" fmla="*/ 4083351 h 5522239"/>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686628 w 9733913"/>
              <a:gd name="connsiteY4" fmla="*/ 3038323 h 5522239"/>
              <a:gd name="connsiteX5" fmla="*/ 4325257 w 9733913"/>
              <a:gd name="connsiteY5" fmla="*/ 3328608 h 5522239"/>
              <a:gd name="connsiteX6" fmla="*/ 4905828 w 9733913"/>
              <a:gd name="connsiteY6" fmla="*/ 3009294 h 5522239"/>
              <a:gd name="connsiteX7" fmla="*/ 5602514 w 9733913"/>
              <a:gd name="connsiteY7" fmla="*/ 3110894 h 5522239"/>
              <a:gd name="connsiteX8" fmla="*/ 6589485 w 9733913"/>
              <a:gd name="connsiteY8" fmla="*/ 3197979 h 5522239"/>
              <a:gd name="connsiteX9" fmla="*/ 7170057 w 9733913"/>
              <a:gd name="connsiteY9" fmla="*/ 3110895 h 5522239"/>
              <a:gd name="connsiteX10" fmla="*/ 7590971 w 9733913"/>
              <a:gd name="connsiteY10" fmla="*/ 3517294 h 5522239"/>
              <a:gd name="connsiteX11" fmla="*/ 7924800 w 9733913"/>
              <a:gd name="connsiteY11" fmla="*/ 4562323 h 5522239"/>
              <a:gd name="connsiteX12" fmla="*/ 8694057 w 9733913"/>
              <a:gd name="connsiteY12" fmla="*/ 5331580 h 5522239"/>
              <a:gd name="connsiteX13" fmla="*/ 9695542 w 9733913"/>
              <a:gd name="connsiteY13" fmla="*/ 5520265 h 5522239"/>
              <a:gd name="connsiteX14" fmla="*/ 9550400 w 9733913"/>
              <a:gd name="connsiteY14" fmla="*/ 324151 h 5522239"/>
              <a:gd name="connsiteX15" fmla="*/ 7329714 w 9733913"/>
              <a:gd name="connsiteY15" fmla="*/ 338666 h 5522239"/>
              <a:gd name="connsiteX16" fmla="*/ 87085 w 9733913"/>
              <a:gd name="connsiteY16" fmla="*/ 440265 h 5522239"/>
              <a:gd name="connsiteX17" fmla="*/ 0 w 9733913"/>
              <a:gd name="connsiteY17" fmla="*/ 4083351 h 5522239"/>
              <a:gd name="connsiteX0" fmla="*/ 0 w 9733913"/>
              <a:gd name="connsiteY0" fmla="*/ 4083351 h 5563249"/>
              <a:gd name="connsiteX1" fmla="*/ 1219200 w 9733913"/>
              <a:gd name="connsiteY1" fmla="*/ 4112379 h 5563249"/>
              <a:gd name="connsiteX2" fmla="*/ 1741714 w 9733913"/>
              <a:gd name="connsiteY2" fmla="*/ 3473751 h 5563249"/>
              <a:gd name="connsiteX3" fmla="*/ 2627085 w 9733913"/>
              <a:gd name="connsiteY3" fmla="*/ 3038322 h 5563249"/>
              <a:gd name="connsiteX4" fmla="*/ 3686628 w 9733913"/>
              <a:gd name="connsiteY4" fmla="*/ 3038323 h 5563249"/>
              <a:gd name="connsiteX5" fmla="*/ 4325257 w 9733913"/>
              <a:gd name="connsiteY5" fmla="*/ 3328608 h 5563249"/>
              <a:gd name="connsiteX6" fmla="*/ 4905828 w 9733913"/>
              <a:gd name="connsiteY6" fmla="*/ 3009294 h 5563249"/>
              <a:gd name="connsiteX7" fmla="*/ 5602514 w 9733913"/>
              <a:gd name="connsiteY7" fmla="*/ 3110894 h 5563249"/>
              <a:gd name="connsiteX8" fmla="*/ 6589485 w 9733913"/>
              <a:gd name="connsiteY8" fmla="*/ 3197979 h 5563249"/>
              <a:gd name="connsiteX9" fmla="*/ 7170057 w 9733913"/>
              <a:gd name="connsiteY9" fmla="*/ 3110895 h 5563249"/>
              <a:gd name="connsiteX10" fmla="*/ 7590971 w 9733913"/>
              <a:gd name="connsiteY10" fmla="*/ 3517294 h 5563249"/>
              <a:gd name="connsiteX11" fmla="*/ 8403771 w 9733913"/>
              <a:gd name="connsiteY11" fmla="*/ 3401180 h 5563249"/>
              <a:gd name="connsiteX12" fmla="*/ 8694057 w 9733913"/>
              <a:gd name="connsiteY12" fmla="*/ 5331580 h 5563249"/>
              <a:gd name="connsiteX13" fmla="*/ 9695542 w 9733913"/>
              <a:gd name="connsiteY13" fmla="*/ 5520265 h 5563249"/>
              <a:gd name="connsiteX14" fmla="*/ 9550400 w 9733913"/>
              <a:gd name="connsiteY14" fmla="*/ 324151 h 5563249"/>
              <a:gd name="connsiteX15" fmla="*/ 7329714 w 9733913"/>
              <a:gd name="connsiteY15" fmla="*/ 338666 h 5563249"/>
              <a:gd name="connsiteX16" fmla="*/ 87085 w 9733913"/>
              <a:gd name="connsiteY16" fmla="*/ 440265 h 5563249"/>
              <a:gd name="connsiteX17" fmla="*/ 0 w 9733913"/>
              <a:gd name="connsiteY17" fmla="*/ 4083351 h 5563249"/>
              <a:gd name="connsiteX0" fmla="*/ 0 w 9733913"/>
              <a:gd name="connsiteY0" fmla="*/ 4083351 h 5563249"/>
              <a:gd name="connsiteX1" fmla="*/ 1219200 w 9733913"/>
              <a:gd name="connsiteY1" fmla="*/ 4112379 h 5563249"/>
              <a:gd name="connsiteX2" fmla="*/ 1741714 w 9733913"/>
              <a:gd name="connsiteY2" fmla="*/ 3473751 h 5563249"/>
              <a:gd name="connsiteX3" fmla="*/ 2627085 w 9733913"/>
              <a:gd name="connsiteY3" fmla="*/ 3038322 h 5563249"/>
              <a:gd name="connsiteX4" fmla="*/ 3686628 w 9733913"/>
              <a:gd name="connsiteY4" fmla="*/ 3038323 h 5563249"/>
              <a:gd name="connsiteX5" fmla="*/ 4325257 w 9733913"/>
              <a:gd name="connsiteY5" fmla="*/ 3328608 h 5563249"/>
              <a:gd name="connsiteX6" fmla="*/ 4905828 w 9733913"/>
              <a:gd name="connsiteY6" fmla="*/ 3009294 h 5563249"/>
              <a:gd name="connsiteX7" fmla="*/ 5602514 w 9733913"/>
              <a:gd name="connsiteY7" fmla="*/ 3110894 h 5563249"/>
              <a:gd name="connsiteX8" fmla="*/ 6589485 w 9733913"/>
              <a:gd name="connsiteY8" fmla="*/ 3197979 h 5563249"/>
              <a:gd name="connsiteX9" fmla="*/ 7170057 w 9733913"/>
              <a:gd name="connsiteY9" fmla="*/ 3110895 h 5563249"/>
              <a:gd name="connsiteX10" fmla="*/ 8403771 w 9733913"/>
              <a:gd name="connsiteY10" fmla="*/ 3401180 h 5563249"/>
              <a:gd name="connsiteX11" fmla="*/ 8694057 w 9733913"/>
              <a:gd name="connsiteY11" fmla="*/ 5331580 h 5563249"/>
              <a:gd name="connsiteX12" fmla="*/ 9695542 w 9733913"/>
              <a:gd name="connsiteY12" fmla="*/ 5520265 h 5563249"/>
              <a:gd name="connsiteX13" fmla="*/ 9550400 w 9733913"/>
              <a:gd name="connsiteY13" fmla="*/ 324151 h 5563249"/>
              <a:gd name="connsiteX14" fmla="*/ 7329714 w 9733913"/>
              <a:gd name="connsiteY14" fmla="*/ 338666 h 5563249"/>
              <a:gd name="connsiteX15" fmla="*/ 87085 w 9733913"/>
              <a:gd name="connsiteY15" fmla="*/ 440265 h 5563249"/>
              <a:gd name="connsiteX16" fmla="*/ 0 w 9733913"/>
              <a:gd name="connsiteY16" fmla="*/ 4083351 h 5563249"/>
              <a:gd name="connsiteX0" fmla="*/ 0 w 9850181"/>
              <a:gd name="connsiteY0" fmla="*/ 4083351 h 5332607"/>
              <a:gd name="connsiteX1" fmla="*/ 1219200 w 9850181"/>
              <a:gd name="connsiteY1" fmla="*/ 4112379 h 5332607"/>
              <a:gd name="connsiteX2" fmla="*/ 1741714 w 9850181"/>
              <a:gd name="connsiteY2" fmla="*/ 3473751 h 5332607"/>
              <a:gd name="connsiteX3" fmla="*/ 2627085 w 9850181"/>
              <a:gd name="connsiteY3" fmla="*/ 3038322 h 5332607"/>
              <a:gd name="connsiteX4" fmla="*/ 3686628 w 9850181"/>
              <a:gd name="connsiteY4" fmla="*/ 3038323 h 5332607"/>
              <a:gd name="connsiteX5" fmla="*/ 4325257 w 9850181"/>
              <a:gd name="connsiteY5" fmla="*/ 3328608 h 5332607"/>
              <a:gd name="connsiteX6" fmla="*/ 4905828 w 9850181"/>
              <a:gd name="connsiteY6" fmla="*/ 3009294 h 5332607"/>
              <a:gd name="connsiteX7" fmla="*/ 5602514 w 9850181"/>
              <a:gd name="connsiteY7" fmla="*/ 3110894 h 5332607"/>
              <a:gd name="connsiteX8" fmla="*/ 6589485 w 9850181"/>
              <a:gd name="connsiteY8" fmla="*/ 3197979 h 5332607"/>
              <a:gd name="connsiteX9" fmla="*/ 7170057 w 9850181"/>
              <a:gd name="connsiteY9" fmla="*/ 3110895 h 5332607"/>
              <a:gd name="connsiteX10" fmla="*/ 8403771 w 9850181"/>
              <a:gd name="connsiteY10" fmla="*/ 3401180 h 5332607"/>
              <a:gd name="connsiteX11" fmla="*/ 8694057 w 9850181"/>
              <a:gd name="connsiteY11" fmla="*/ 5331580 h 5332607"/>
              <a:gd name="connsiteX12" fmla="*/ 9840684 w 9850181"/>
              <a:gd name="connsiteY12" fmla="*/ 3691465 h 5332607"/>
              <a:gd name="connsiteX13" fmla="*/ 9550400 w 9850181"/>
              <a:gd name="connsiteY13" fmla="*/ 324151 h 5332607"/>
              <a:gd name="connsiteX14" fmla="*/ 7329714 w 9850181"/>
              <a:gd name="connsiteY14" fmla="*/ 338666 h 5332607"/>
              <a:gd name="connsiteX15" fmla="*/ 87085 w 9850181"/>
              <a:gd name="connsiteY15" fmla="*/ 440265 h 5332607"/>
              <a:gd name="connsiteX16" fmla="*/ 0 w 9850181"/>
              <a:gd name="connsiteY16" fmla="*/ 4083351 h 5332607"/>
              <a:gd name="connsiteX0" fmla="*/ 0 w 9854483"/>
              <a:gd name="connsiteY0" fmla="*/ 4083351 h 4172603"/>
              <a:gd name="connsiteX1" fmla="*/ 1219200 w 9854483"/>
              <a:gd name="connsiteY1" fmla="*/ 4112379 h 4172603"/>
              <a:gd name="connsiteX2" fmla="*/ 1741714 w 9854483"/>
              <a:gd name="connsiteY2" fmla="*/ 3473751 h 4172603"/>
              <a:gd name="connsiteX3" fmla="*/ 2627085 w 9854483"/>
              <a:gd name="connsiteY3" fmla="*/ 3038322 h 4172603"/>
              <a:gd name="connsiteX4" fmla="*/ 3686628 w 9854483"/>
              <a:gd name="connsiteY4" fmla="*/ 3038323 h 4172603"/>
              <a:gd name="connsiteX5" fmla="*/ 4325257 w 9854483"/>
              <a:gd name="connsiteY5" fmla="*/ 3328608 h 4172603"/>
              <a:gd name="connsiteX6" fmla="*/ 4905828 w 9854483"/>
              <a:gd name="connsiteY6" fmla="*/ 3009294 h 4172603"/>
              <a:gd name="connsiteX7" fmla="*/ 5602514 w 9854483"/>
              <a:gd name="connsiteY7" fmla="*/ 3110894 h 4172603"/>
              <a:gd name="connsiteX8" fmla="*/ 6589485 w 9854483"/>
              <a:gd name="connsiteY8" fmla="*/ 3197979 h 4172603"/>
              <a:gd name="connsiteX9" fmla="*/ 7170057 w 9854483"/>
              <a:gd name="connsiteY9" fmla="*/ 3110895 h 4172603"/>
              <a:gd name="connsiteX10" fmla="*/ 8403771 w 9854483"/>
              <a:gd name="connsiteY10" fmla="*/ 3401180 h 4172603"/>
              <a:gd name="connsiteX11" fmla="*/ 9042400 w 9854483"/>
              <a:gd name="connsiteY11" fmla="*/ 3967237 h 4172603"/>
              <a:gd name="connsiteX12" fmla="*/ 9840684 w 9854483"/>
              <a:gd name="connsiteY12" fmla="*/ 3691465 h 4172603"/>
              <a:gd name="connsiteX13" fmla="*/ 9550400 w 9854483"/>
              <a:gd name="connsiteY13" fmla="*/ 324151 h 4172603"/>
              <a:gd name="connsiteX14" fmla="*/ 7329714 w 9854483"/>
              <a:gd name="connsiteY14" fmla="*/ 338666 h 4172603"/>
              <a:gd name="connsiteX15" fmla="*/ 87085 w 9854483"/>
              <a:gd name="connsiteY15" fmla="*/ 440265 h 4172603"/>
              <a:gd name="connsiteX16" fmla="*/ 0 w 9854483"/>
              <a:gd name="connsiteY16" fmla="*/ 4083351 h 4172603"/>
              <a:gd name="connsiteX0" fmla="*/ 0 w 9854317"/>
              <a:gd name="connsiteY0" fmla="*/ 4083351 h 4172603"/>
              <a:gd name="connsiteX1" fmla="*/ 1219200 w 9854317"/>
              <a:gd name="connsiteY1" fmla="*/ 4112379 h 4172603"/>
              <a:gd name="connsiteX2" fmla="*/ 1741714 w 9854317"/>
              <a:gd name="connsiteY2" fmla="*/ 3473751 h 4172603"/>
              <a:gd name="connsiteX3" fmla="*/ 2627085 w 9854317"/>
              <a:gd name="connsiteY3" fmla="*/ 3038322 h 4172603"/>
              <a:gd name="connsiteX4" fmla="*/ 3686628 w 9854317"/>
              <a:gd name="connsiteY4" fmla="*/ 3038323 h 4172603"/>
              <a:gd name="connsiteX5" fmla="*/ 4325257 w 9854317"/>
              <a:gd name="connsiteY5" fmla="*/ 3328608 h 4172603"/>
              <a:gd name="connsiteX6" fmla="*/ 4905828 w 9854317"/>
              <a:gd name="connsiteY6" fmla="*/ 3009294 h 4172603"/>
              <a:gd name="connsiteX7" fmla="*/ 5602514 w 9854317"/>
              <a:gd name="connsiteY7" fmla="*/ 3110894 h 4172603"/>
              <a:gd name="connsiteX8" fmla="*/ 6589485 w 9854317"/>
              <a:gd name="connsiteY8" fmla="*/ 3197979 h 4172603"/>
              <a:gd name="connsiteX9" fmla="*/ 7170057 w 9854317"/>
              <a:gd name="connsiteY9" fmla="*/ 3110895 h 4172603"/>
              <a:gd name="connsiteX10" fmla="*/ 8461828 w 9854317"/>
              <a:gd name="connsiteY10" fmla="*/ 3343123 h 4172603"/>
              <a:gd name="connsiteX11" fmla="*/ 9042400 w 9854317"/>
              <a:gd name="connsiteY11" fmla="*/ 3967237 h 4172603"/>
              <a:gd name="connsiteX12" fmla="*/ 9840684 w 9854317"/>
              <a:gd name="connsiteY12" fmla="*/ 3691465 h 4172603"/>
              <a:gd name="connsiteX13" fmla="*/ 9550400 w 9854317"/>
              <a:gd name="connsiteY13" fmla="*/ 324151 h 4172603"/>
              <a:gd name="connsiteX14" fmla="*/ 7329714 w 9854317"/>
              <a:gd name="connsiteY14" fmla="*/ 338666 h 4172603"/>
              <a:gd name="connsiteX15" fmla="*/ 87085 w 9854317"/>
              <a:gd name="connsiteY15" fmla="*/ 440265 h 4172603"/>
              <a:gd name="connsiteX16" fmla="*/ 0 w 9854317"/>
              <a:gd name="connsiteY16" fmla="*/ 4083351 h 4172603"/>
              <a:gd name="connsiteX0" fmla="*/ 0 w 9854317"/>
              <a:gd name="connsiteY0" fmla="*/ 4083351 h 4172603"/>
              <a:gd name="connsiteX1" fmla="*/ 1219200 w 9854317"/>
              <a:gd name="connsiteY1" fmla="*/ 4112379 h 4172603"/>
              <a:gd name="connsiteX2" fmla="*/ 1741714 w 9854317"/>
              <a:gd name="connsiteY2" fmla="*/ 3473751 h 4172603"/>
              <a:gd name="connsiteX3" fmla="*/ 2627085 w 9854317"/>
              <a:gd name="connsiteY3" fmla="*/ 3038322 h 4172603"/>
              <a:gd name="connsiteX4" fmla="*/ 3686628 w 9854317"/>
              <a:gd name="connsiteY4" fmla="*/ 3038323 h 4172603"/>
              <a:gd name="connsiteX5" fmla="*/ 4325257 w 9854317"/>
              <a:gd name="connsiteY5" fmla="*/ 3328608 h 4172603"/>
              <a:gd name="connsiteX6" fmla="*/ 4905828 w 9854317"/>
              <a:gd name="connsiteY6" fmla="*/ 3009294 h 4172603"/>
              <a:gd name="connsiteX7" fmla="*/ 5617029 w 9854317"/>
              <a:gd name="connsiteY7" fmla="*/ 3168951 h 4172603"/>
              <a:gd name="connsiteX8" fmla="*/ 6589485 w 9854317"/>
              <a:gd name="connsiteY8" fmla="*/ 3197979 h 4172603"/>
              <a:gd name="connsiteX9" fmla="*/ 7170057 w 9854317"/>
              <a:gd name="connsiteY9" fmla="*/ 3110895 h 4172603"/>
              <a:gd name="connsiteX10" fmla="*/ 8461828 w 9854317"/>
              <a:gd name="connsiteY10" fmla="*/ 3343123 h 4172603"/>
              <a:gd name="connsiteX11" fmla="*/ 9042400 w 9854317"/>
              <a:gd name="connsiteY11" fmla="*/ 3967237 h 4172603"/>
              <a:gd name="connsiteX12" fmla="*/ 9840684 w 9854317"/>
              <a:gd name="connsiteY12" fmla="*/ 3691465 h 4172603"/>
              <a:gd name="connsiteX13" fmla="*/ 9550400 w 9854317"/>
              <a:gd name="connsiteY13" fmla="*/ 324151 h 4172603"/>
              <a:gd name="connsiteX14" fmla="*/ 7329714 w 9854317"/>
              <a:gd name="connsiteY14" fmla="*/ 338666 h 4172603"/>
              <a:gd name="connsiteX15" fmla="*/ 87085 w 9854317"/>
              <a:gd name="connsiteY15" fmla="*/ 440265 h 4172603"/>
              <a:gd name="connsiteX16" fmla="*/ 0 w 9854317"/>
              <a:gd name="connsiteY16" fmla="*/ 4083351 h 417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854317" h="4172603">
                <a:moveTo>
                  <a:pt x="0" y="4083351"/>
                </a:moveTo>
                <a:cubicBezTo>
                  <a:pt x="318105" y="4175274"/>
                  <a:pt x="928914" y="4213979"/>
                  <a:pt x="1219200" y="4112379"/>
                </a:cubicBezTo>
                <a:cubicBezTo>
                  <a:pt x="1509486" y="4010779"/>
                  <a:pt x="1507067" y="3652760"/>
                  <a:pt x="1741714" y="3473751"/>
                </a:cubicBezTo>
                <a:cubicBezTo>
                  <a:pt x="1976361" y="3294742"/>
                  <a:pt x="2302933" y="3110893"/>
                  <a:pt x="2627085" y="3038322"/>
                </a:cubicBezTo>
                <a:cubicBezTo>
                  <a:pt x="2951237" y="2965751"/>
                  <a:pt x="3403599" y="2989942"/>
                  <a:pt x="3686628" y="3038323"/>
                </a:cubicBezTo>
                <a:cubicBezTo>
                  <a:pt x="3969657" y="3086704"/>
                  <a:pt x="4122057" y="3333446"/>
                  <a:pt x="4325257" y="3328608"/>
                </a:cubicBezTo>
                <a:cubicBezTo>
                  <a:pt x="4528457" y="3323770"/>
                  <a:pt x="4690533" y="3035903"/>
                  <a:pt x="4905828" y="3009294"/>
                </a:cubicBezTo>
                <a:cubicBezTo>
                  <a:pt x="5121123" y="2982685"/>
                  <a:pt x="5336420" y="3137504"/>
                  <a:pt x="5617029" y="3168951"/>
                </a:cubicBezTo>
                <a:cubicBezTo>
                  <a:pt x="5897639" y="3200399"/>
                  <a:pt x="6330647" y="3207655"/>
                  <a:pt x="6589485" y="3197979"/>
                </a:cubicBezTo>
                <a:cubicBezTo>
                  <a:pt x="6848323" y="3188303"/>
                  <a:pt x="6858000" y="3086704"/>
                  <a:pt x="7170057" y="3110895"/>
                </a:cubicBezTo>
                <a:cubicBezTo>
                  <a:pt x="7482114" y="3135086"/>
                  <a:pt x="8149771" y="3200399"/>
                  <a:pt x="8461828" y="3343123"/>
                </a:cubicBezTo>
                <a:cubicBezTo>
                  <a:pt x="8773885" y="3485847"/>
                  <a:pt x="8812591" y="3909180"/>
                  <a:pt x="9042400" y="3967237"/>
                </a:cubicBezTo>
                <a:cubicBezTo>
                  <a:pt x="9272209" y="4025294"/>
                  <a:pt x="9959217" y="3703560"/>
                  <a:pt x="9840684" y="3691465"/>
                </a:cubicBezTo>
                <a:cubicBezTo>
                  <a:pt x="9269789" y="3604379"/>
                  <a:pt x="10121295" y="411237"/>
                  <a:pt x="9550400" y="324151"/>
                </a:cubicBezTo>
                <a:cubicBezTo>
                  <a:pt x="9156095" y="-403982"/>
                  <a:pt x="8906933" y="319314"/>
                  <a:pt x="7329714" y="338666"/>
                </a:cubicBezTo>
                <a:cubicBezTo>
                  <a:pt x="5752495" y="358018"/>
                  <a:pt x="1308704" y="-48382"/>
                  <a:pt x="87085" y="440265"/>
                </a:cubicBezTo>
                <a:lnTo>
                  <a:pt x="0" y="4083351"/>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dirty="0" smtClean="0"/>
              <a:t>Current implementation</a:t>
            </a:r>
            <a:endParaRPr lang="en-US" dirty="0"/>
          </a:p>
        </p:txBody>
      </p:sp>
      <p:grpSp>
        <p:nvGrpSpPr>
          <p:cNvPr id="19" name="Group 18"/>
          <p:cNvGrpSpPr/>
          <p:nvPr/>
        </p:nvGrpSpPr>
        <p:grpSpPr>
          <a:xfrm flipH="1">
            <a:off x="7090244" y="3389090"/>
            <a:ext cx="1857827" cy="2714169"/>
            <a:chOff x="1306287" y="3367317"/>
            <a:chExt cx="1857827" cy="2714169"/>
          </a:xfrm>
        </p:grpSpPr>
        <p:cxnSp>
          <p:nvCxnSpPr>
            <p:cNvPr id="20" name="Straight Connector 19"/>
            <p:cNvCxnSpPr/>
            <p:nvPr/>
          </p:nvCxnSpPr>
          <p:spPr>
            <a:xfrm flipV="1">
              <a:off x="3135086" y="5094516"/>
              <a:ext cx="29028" cy="986970"/>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307772" y="4383315"/>
              <a:ext cx="856342" cy="71120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307772" y="3367317"/>
              <a:ext cx="362857" cy="100874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306287" y="4376058"/>
              <a:ext cx="1001485" cy="7258"/>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flipH="1">
            <a:off x="4945751" y="3389090"/>
            <a:ext cx="1857827" cy="2714169"/>
            <a:chOff x="1306287" y="3367317"/>
            <a:chExt cx="1857827" cy="2714169"/>
          </a:xfrm>
        </p:grpSpPr>
        <p:cxnSp>
          <p:nvCxnSpPr>
            <p:cNvPr id="25" name="Straight Connector 24"/>
            <p:cNvCxnSpPr/>
            <p:nvPr/>
          </p:nvCxnSpPr>
          <p:spPr>
            <a:xfrm flipV="1">
              <a:off x="3135086" y="5094516"/>
              <a:ext cx="29028" cy="986970"/>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307772" y="4383315"/>
              <a:ext cx="856342" cy="71120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2307772" y="3367317"/>
              <a:ext cx="362857" cy="100874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306287" y="4376058"/>
              <a:ext cx="1001485" cy="7258"/>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flipH="1">
            <a:off x="2764979" y="3382235"/>
            <a:ext cx="1857827" cy="2714169"/>
            <a:chOff x="1306287" y="3367317"/>
            <a:chExt cx="1857827" cy="2714169"/>
          </a:xfrm>
        </p:grpSpPr>
        <p:cxnSp>
          <p:nvCxnSpPr>
            <p:cNvPr id="30" name="Straight Connector 29"/>
            <p:cNvCxnSpPr/>
            <p:nvPr/>
          </p:nvCxnSpPr>
          <p:spPr>
            <a:xfrm flipV="1">
              <a:off x="3135086" y="5094516"/>
              <a:ext cx="29028" cy="986970"/>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307772" y="4383315"/>
              <a:ext cx="856342" cy="71120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2307772" y="3367317"/>
              <a:ext cx="362857" cy="100874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306287" y="4376058"/>
              <a:ext cx="1001485" cy="7258"/>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3116952" y="3389090"/>
            <a:ext cx="1857827" cy="2714169"/>
            <a:chOff x="1306287" y="3367317"/>
            <a:chExt cx="1857827" cy="2714169"/>
          </a:xfrm>
        </p:grpSpPr>
        <p:cxnSp>
          <p:nvCxnSpPr>
            <p:cNvPr id="35" name="Straight Connector 34"/>
            <p:cNvCxnSpPr/>
            <p:nvPr/>
          </p:nvCxnSpPr>
          <p:spPr>
            <a:xfrm flipV="1">
              <a:off x="3135086" y="5094516"/>
              <a:ext cx="29028" cy="986970"/>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307772" y="4383315"/>
              <a:ext cx="856342" cy="71120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307772" y="3367317"/>
              <a:ext cx="362857" cy="100874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1306287" y="4376058"/>
              <a:ext cx="1001485" cy="7258"/>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936180" y="3389089"/>
            <a:ext cx="1857827" cy="2714169"/>
            <a:chOff x="1306287" y="3367317"/>
            <a:chExt cx="1857827" cy="2714169"/>
          </a:xfrm>
        </p:grpSpPr>
        <p:cxnSp>
          <p:nvCxnSpPr>
            <p:cNvPr id="40" name="Straight Connector 39"/>
            <p:cNvCxnSpPr/>
            <p:nvPr/>
          </p:nvCxnSpPr>
          <p:spPr>
            <a:xfrm flipV="1">
              <a:off x="3135086" y="5094516"/>
              <a:ext cx="29028" cy="986970"/>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307772" y="4383315"/>
              <a:ext cx="856342" cy="71120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2307772" y="3367317"/>
              <a:ext cx="362857" cy="100874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1306287" y="4376058"/>
              <a:ext cx="1001485" cy="7258"/>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5297723" y="3389089"/>
            <a:ext cx="1857827" cy="2714169"/>
            <a:chOff x="1306287" y="3367317"/>
            <a:chExt cx="1857827" cy="2714169"/>
          </a:xfrm>
        </p:grpSpPr>
        <p:cxnSp>
          <p:nvCxnSpPr>
            <p:cNvPr id="45" name="Straight Connector 44"/>
            <p:cNvCxnSpPr/>
            <p:nvPr/>
          </p:nvCxnSpPr>
          <p:spPr>
            <a:xfrm flipV="1">
              <a:off x="3135086" y="5094516"/>
              <a:ext cx="29028" cy="986970"/>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307772" y="4383315"/>
              <a:ext cx="856342" cy="71120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2307772" y="3367317"/>
              <a:ext cx="362857" cy="100874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1306287" y="4376058"/>
              <a:ext cx="1001485" cy="7258"/>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420526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30 conformers from 24,000</a:t>
            </a:r>
          </a:p>
        </p:txBody>
      </p:sp>
      <p:pic>
        <p:nvPicPr>
          <p:cNvPr id="267267" name="Picture 3"/>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6077545"/>
      </p:ext>
    </p:extLst>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47"/>
          <p:cNvSpPr/>
          <p:nvPr/>
        </p:nvSpPr>
        <p:spPr>
          <a:xfrm>
            <a:off x="-362856" y="-541865"/>
            <a:ext cx="9869582" cy="5289055"/>
          </a:xfrm>
          <a:custGeom>
            <a:avLst/>
            <a:gdLst>
              <a:gd name="connsiteX0" fmla="*/ 0 w 9695542"/>
              <a:gd name="connsiteY0" fmla="*/ 1086791 h 2523705"/>
              <a:gd name="connsiteX1" fmla="*/ 914400 w 9695542"/>
              <a:gd name="connsiteY1" fmla="*/ 1159362 h 2523705"/>
              <a:gd name="connsiteX2" fmla="*/ 1669142 w 9695542"/>
              <a:gd name="connsiteY2" fmla="*/ 419134 h 2523705"/>
              <a:gd name="connsiteX3" fmla="*/ 2627085 w 9695542"/>
              <a:gd name="connsiteY3" fmla="*/ 41762 h 2523705"/>
              <a:gd name="connsiteX4" fmla="*/ 3570514 w 9695542"/>
              <a:gd name="connsiteY4" fmla="*/ 520734 h 2523705"/>
              <a:gd name="connsiteX5" fmla="*/ 4325257 w 9695542"/>
              <a:gd name="connsiteY5" fmla="*/ 332048 h 2523705"/>
              <a:gd name="connsiteX6" fmla="*/ 4905828 w 9695542"/>
              <a:gd name="connsiteY6" fmla="*/ 12734 h 2523705"/>
              <a:gd name="connsiteX7" fmla="*/ 5602514 w 9695542"/>
              <a:gd name="connsiteY7" fmla="*/ 114334 h 2523705"/>
              <a:gd name="connsiteX8" fmla="*/ 5878285 w 9695542"/>
              <a:gd name="connsiteY8" fmla="*/ 578791 h 2523705"/>
              <a:gd name="connsiteX9" fmla="*/ 6516914 w 9695542"/>
              <a:gd name="connsiteY9" fmla="*/ 433648 h 2523705"/>
              <a:gd name="connsiteX10" fmla="*/ 7024914 w 9695542"/>
              <a:gd name="connsiteY10" fmla="*/ 99820 h 2523705"/>
              <a:gd name="connsiteX11" fmla="*/ 7866742 w 9695542"/>
              <a:gd name="connsiteY11" fmla="*/ 593305 h 2523705"/>
              <a:gd name="connsiteX12" fmla="*/ 8113485 w 9695542"/>
              <a:gd name="connsiteY12" fmla="*/ 1391591 h 2523705"/>
              <a:gd name="connsiteX13" fmla="*/ 8694057 w 9695542"/>
              <a:gd name="connsiteY13" fmla="*/ 2335020 h 2523705"/>
              <a:gd name="connsiteX14" fmla="*/ 9695542 w 9695542"/>
              <a:gd name="connsiteY14" fmla="*/ 2523705 h 2523705"/>
              <a:gd name="connsiteX0" fmla="*/ 0 w 9695542"/>
              <a:gd name="connsiteY0" fmla="*/ 1086791 h 2523705"/>
              <a:gd name="connsiteX1" fmla="*/ 914400 w 9695542"/>
              <a:gd name="connsiteY1" fmla="*/ 1159362 h 2523705"/>
              <a:gd name="connsiteX2" fmla="*/ 1669142 w 9695542"/>
              <a:gd name="connsiteY2" fmla="*/ 419134 h 2523705"/>
              <a:gd name="connsiteX3" fmla="*/ 2627085 w 9695542"/>
              <a:gd name="connsiteY3" fmla="*/ 41762 h 2523705"/>
              <a:gd name="connsiteX4" fmla="*/ 3570514 w 9695542"/>
              <a:gd name="connsiteY4" fmla="*/ 520734 h 2523705"/>
              <a:gd name="connsiteX5" fmla="*/ 4325257 w 9695542"/>
              <a:gd name="connsiteY5" fmla="*/ 332048 h 2523705"/>
              <a:gd name="connsiteX6" fmla="*/ 4905828 w 9695542"/>
              <a:gd name="connsiteY6" fmla="*/ 12734 h 2523705"/>
              <a:gd name="connsiteX7" fmla="*/ 5602514 w 9695542"/>
              <a:gd name="connsiteY7" fmla="*/ 114334 h 2523705"/>
              <a:gd name="connsiteX8" fmla="*/ 5878285 w 9695542"/>
              <a:gd name="connsiteY8" fmla="*/ 578791 h 2523705"/>
              <a:gd name="connsiteX9" fmla="*/ 6516914 w 9695542"/>
              <a:gd name="connsiteY9" fmla="*/ 433648 h 2523705"/>
              <a:gd name="connsiteX10" fmla="*/ 7024914 w 9695542"/>
              <a:gd name="connsiteY10" fmla="*/ 99820 h 2523705"/>
              <a:gd name="connsiteX11" fmla="*/ 7866742 w 9695542"/>
              <a:gd name="connsiteY11" fmla="*/ 593305 h 2523705"/>
              <a:gd name="connsiteX12" fmla="*/ 7924800 w 9695542"/>
              <a:gd name="connsiteY12" fmla="*/ 1565763 h 2523705"/>
              <a:gd name="connsiteX13" fmla="*/ 8694057 w 9695542"/>
              <a:gd name="connsiteY13" fmla="*/ 2335020 h 2523705"/>
              <a:gd name="connsiteX14" fmla="*/ 9695542 w 9695542"/>
              <a:gd name="connsiteY14" fmla="*/ 2523705 h 2523705"/>
              <a:gd name="connsiteX0" fmla="*/ 0 w 9695542"/>
              <a:gd name="connsiteY0" fmla="*/ 1086791 h 2523705"/>
              <a:gd name="connsiteX1" fmla="*/ 914400 w 9695542"/>
              <a:gd name="connsiteY1" fmla="*/ 1159362 h 2523705"/>
              <a:gd name="connsiteX2" fmla="*/ 1669142 w 9695542"/>
              <a:gd name="connsiteY2" fmla="*/ 419134 h 2523705"/>
              <a:gd name="connsiteX3" fmla="*/ 2627085 w 9695542"/>
              <a:gd name="connsiteY3" fmla="*/ 41762 h 2523705"/>
              <a:gd name="connsiteX4" fmla="*/ 3570514 w 9695542"/>
              <a:gd name="connsiteY4" fmla="*/ 520734 h 2523705"/>
              <a:gd name="connsiteX5" fmla="*/ 4325257 w 9695542"/>
              <a:gd name="connsiteY5" fmla="*/ 332048 h 2523705"/>
              <a:gd name="connsiteX6" fmla="*/ 4905828 w 9695542"/>
              <a:gd name="connsiteY6" fmla="*/ 12734 h 2523705"/>
              <a:gd name="connsiteX7" fmla="*/ 5602514 w 9695542"/>
              <a:gd name="connsiteY7" fmla="*/ 114334 h 2523705"/>
              <a:gd name="connsiteX8" fmla="*/ 5878285 w 9695542"/>
              <a:gd name="connsiteY8" fmla="*/ 578791 h 2523705"/>
              <a:gd name="connsiteX9" fmla="*/ 6516914 w 9695542"/>
              <a:gd name="connsiteY9" fmla="*/ 433648 h 2523705"/>
              <a:gd name="connsiteX10" fmla="*/ 7024914 w 9695542"/>
              <a:gd name="connsiteY10" fmla="*/ 99820 h 2523705"/>
              <a:gd name="connsiteX11" fmla="*/ 7590971 w 9695542"/>
              <a:gd name="connsiteY11" fmla="*/ 520734 h 2523705"/>
              <a:gd name="connsiteX12" fmla="*/ 7924800 w 9695542"/>
              <a:gd name="connsiteY12" fmla="*/ 1565763 h 2523705"/>
              <a:gd name="connsiteX13" fmla="*/ 8694057 w 9695542"/>
              <a:gd name="connsiteY13" fmla="*/ 2335020 h 2523705"/>
              <a:gd name="connsiteX14" fmla="*/ 9695542 w 9695542"/>
              <a:gd name="connsiteY14" fmla="*/ 2523705 h 2523705"/>
              <a:gd name="connsiteX0" fmla="*/ 0 w 9695542"/>
              <a:gd name="connsiteY0" fmla="*/ 1086791 h 2523705"/>
              <a:gd name="connsiteX1" fmla="*/ 914400 w 9695542"/>
              <a:gd name="connsiteY1" fmla="*/ 1159362 h 2523705"/>
              <a:gd name="connsiteX2" fmla="*/ 1669142 w 9695542"/>
              <a:gd name="connsiteY2" fmla="*/ 419134 h 2523705"/>
              <a:gd name="connsiteX3" fmla="*/ 2627085 w 9695542"/>
              <a:gd name="connsiteY3" fmla="*/ 41762 h 2523705"/>
              <a:gd name="connsiteX4" fmla="*/ 3570514 w 9695542"/>
              <a:gd name="connsiteY4" fmla="*/ 520734 h 2523705"/>
              <a:gd name="connsiteX5" fmla="*/ 4325257 w 9695542"/>
              <a:gd name="connsiteY5" fmla="*/ 332048 h 2523705"/>
              <a:gd name="connsiteX6" fmla="*/ 4905828 w 9695542"/>
              <a:gd name="connsiteY6" fmla="*/ 12734 h 2523705"/>
              <a:gd name="connsiteX7" fmla="*/ 5602514 w 9695542"/>
              <a:gd name="connsiteY7" fmla="*/ 114334 h 2523705"/>
              <a:gd name="connsiteX8" fmla="*/ 5878285 w 9695542"/>
              <a:gd name="connsiteY8" fmla="*/ 578791 h 2523705"/>
              <a:gd name="connsiteX9" fmla="*/ 6589485 w 9695542"/>
              <a:gd name="connsiteY9" fmla="*/ 201419 h 2523705"/>
              <a:gd name="connsiteX10" fmla="*/ 7024914 w 9695542"/>
              <a:gd name="connsiteY10" fmla="*/ 99820 h 2523705"/>
              <a:gd name="connsiteX11" fmla="*/ 7590971 w 9695542"/>
              <a:gd name="connsiteY11" fmla="*/ 520734 h 2523705"/>
              <a:gd name="connsiteX12" fmla="*/ 7924800 w 9695542"/>
              <a:gd name="connsiteY12" fmla="*/ 1565763 h 2523705"/>
              <a:gd name="connsiteX13" fmla="*/ 8694057 w 9695542"/>
              <a:gd name="connsiteY13" fmla="*/ 2335020 h 2523705"/>
              <a:gd name="connsiteX14" fmla="*/ 9695542 w 9695542"/>
              <a:gd name="connsiteY14" fmla="*/ 2523705 h 2523705"/>
              <a:gd name="connsiteX0" fmla="*/ 0 w 9695542"/>
              <a:gd name="connsiteY0" fmla="*/ 1090527 h 2527441"/>
              <a:gd name="connsiteX1" fmla="*/ 914400 w 9695542"/>
              <a:gd name="connsiteY1" fmla="*/ 1163098 h 2527441"/>
              <a:gd name="connsiteX2" fmla="*/ 1669142 w 9695542"/>
              <a:gd name="connsiteY2" fmla="*/ 422870 h 2527441"/>
              <a:gd name="connsiteX3" fmla="*/ 2627085 w 9695542"/>
              <a:gd name="connsiteY3" fmla="*/ 45498 h 2527441"/>
              <a:gd name="connsiteX4" fmla="*/ 3570514 w 9695542"/>
              <a:gd name="connsiteY4" fmla="*/ 524470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024914 w 9695542"/>
              <a:gd name="connsiteY10" fmla="*/ 103556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914400 w 9695542"/>
              <a:gd name="connsiteY1" fmla="*/ 1163098 h 2527441"/>
              <a:gd name="connsiteX2" fmla="*/ 1669142 w 9695542"/>
              <a:gd name="connsiteY2" fmla="*/ 422870 h 2527441"/>
              <a:gd name="connsiteX3" fmla="*/ 2627085 w 9695542"/>
              <a:gd name="connsiteY3" fmla="*/ 45498 h 2527441"/>
              <a:gd name="connsiteX4" fmla="*/ 3570514 w 9695542"/>
              <a:gd name="connsiteY4" fmla="*/ 524470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914400 w 9695542"/>
              <a:gd name="connsiteY1" fmla="*/ 1163098 h 2527441"/>
              <a:gd name="connsiteX2" fmla="*/ 1669142 w 9695542"/>
              <a:gd name="connsiteY2" fmla="*/ 422870 h 2527441"/>
              <a:gd name="connsiteX3" fmla="*/ 2627085 w 9695542"/>
              <a:gd name="connsiteY3" fmla="*/ 45498 h 2527441"/>
              <a:gd name="connsiteX4" fmla="*/ 3643085 w 9695542"/>
              <a:gd name="connsiteY4" fmla="*/ 785727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914400 w 9695542"/>
              <a:gd name="connsiteY1" fmla="*/ 1163098 h 2527441"/>
              <a:gd name="connsiteX2" fmla="*/ 1741714 w 9695542"/>
              <a:gd name="connsiteY2" fmla="*/ 480927 h 2527441"/>
              <a:gd name="connsiteX3" fmla="*/ 2627085 w 9695542"/>
              <a:gd name="connsiteY3" fmla="*/ 45498 h 2527441"/>
              <a:gd name="connsiteX4" fmla="*/ 3643085 w 9695542"/>
              <a:gd name="connsiteY4" fmla="*/ 785727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1219200 w 9695542"/>
              <a:gd name="connsiteY1" fmla="*/ 1119555 h 2527441"/>
              <a:gd name="connsiteX2" fmla="*/ 1741714 w 9695542"/>
              <a:gd name="connsiteY2" fmla="*/ 480927 h 2527441"/>
              <a:gd name="connsiteX3" fmla="*/ 2627085 w 9695542"/>
              <a:gd name="connsiteY3" fmla="*/ 45498 h 2527441"/>
              <a:gd name="connsiteX4" fmla="*/ 3643085 w 9695542"/>
              <a:gd name="connsiteY4" fmla="*/ 785727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1219200 w 9695542"/>
              <a:gd name="connsiteY1" fmla="*/ 1119555 h 2527441"/>
              <a:gd name="connsiteX2" fmla="*/ 1741714 w 9695542"/>
              <a:gd name="connsiteY2" fmla="*/ 480927 h 2527441"/>
              <a:gd name="connsiteX3" fmla="*/ 2627085 w 9695542"/>
              <a:gd name="connsiteY3" fmla="*/ 45498 h 2527441"/>
              <a:gd name="connsiteX4" fmla="*/ 3585028 w 9695542"/>
              <a:gd name="connsiteY4" fmla="*/ 713156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1219200 w 9695542"/>
              <a:gd name="connsiteY1" fmla="*/ 1119555 h 2527441"/>
              <a:gd name="connsiteX2" fmla="*/ 1741714 w 9695542"/>
              <a:gd name="connsiteY2" fmla="*/ 480927 h 2527441"/>
              <a:gd name="connsiteX3" fmla="*/ 2627085 w 9695542"/>
              <a:gd name="connsiteY3" fmla="*/ 45498 h 2527441"/>
              <a:gd name="connsiteX4" fmla="*/ 3585028 w 9695542"/>
              <a:gd name="connsiteY4" fmla="*/ 713156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15" fmla="*/ 0 w 9695542"/>
              <a:gd name="connsiteY15" fmla="*/ 1090527 h 2527441"/>
              <a:gd name="connsiteX0" fmla="*/ 0 w 9733913"/>
              <a:gd name="connsiteY0" fmla="*/ 3759200 h 5198088"/>
              <a:gd name="connsiteX1" fmla="*/ 1219200 w 9733913"/>
              <a:gd name="connsiteY1" fmla="*/ 3788228 h 5198088"/>
              <a:gd name="connsiteX2" fmla="*/ 1741714 w 9733913"/>
              <a:gd name="connsiteY2" fmla="*/ 3149600 h 5198088"/>
              <a:gd name="connsiteX3" fmla="*/ 2627085 w 9733913"/>
              <a:gd name="connsiteY3" fmla="*/ 2714171 h 5198088"/>
              <a:gd name="connsiteX4" fmla="*/ 3585028 w 9733913"/>
              <a:gd name="connsiteY4" fmla="*/ 3381829 h 5198088"/>
              <a:gd name="connsiteX5" fmla="*/ 4325257 w 9733913"/>
              <a:gd name="connsiteY5" fmla="*/ 3004457 h 5198088"/>
              <a:gd name="connsiteX6" fmla="*/ 4905828 w 9733913"/>
              <a:gd name="connsiteY6" fmla="*/ 2685143 h 5198088"/>
              <a:gd name="connsiteX7" fmla="*/ 5602514 w 9733913"/>
              <a:gd name="connsiteY7" fmla="*/ 2786743 h 5198088"/>
              <a:gd name="connsiteX8" fmla="*/ 5994399 w 9733913"/>
              <a:gd name="connsiteY8" fmla="*/ 3396343 h 5198088"/>
              <a:gd name="connsiteX9" fmla="*/ 6589485 w 9733913"/>
              <a:gd name="connsiteY9" fmla="*/ 2873828 h 5198088"/>
              <a:gd name="connsiteX10" fmla="*/ 7170057 w 9733913"/>
              <a:gd name="connsiteY10" fmla="*/ 2786744 h 5198088"/>
              <a:gd name="connsiteX11" fmla="*/ 7590971 w 9733913"/>
              <a:gd name="connsiteY11" fmla="*/ 3193143 h 5198088"/>
              <a:gd name="connsiteX12" fmla="*/ 7924800 w 9733913"/>
              <a:gd name="connsiteY12" fmla="*/ 4238172 h 5198088"/>
              <a:gd name="connsiteX13" fmla="*/ 8694057 w 9733913"/>
              <a:gd name="connsiteY13" fmla="*/ 5007429 h 5198088"/>
              <a:gd name="connsiteX14" fmla="*/ 9695542 w 9733913"/>
              <a:gd name="connsiteY14" fmla="*/ 5196114 h 5198088"/>
              <a:gd name="connsiteX15" fmla="*/ 9550400 w 9733913"/>
              <a:gd name="connsiteY15" fmla="*/ 0 h 5198088"/>
              <a:gd name="connsiteX16" fmla="*/ 0 w 9733913"/>
              <a:gd name="connsiteY16" fmla="*/ 3759200 h 5198088"/>
              <a:gd name="connsiteX0" fmla="*/ 0 w 9733913"/>
              <a:gd name="connsiteY0" fmla="*/ 3890547 h 5329435"/>
              <a:gd name="connsiteX1" fmla="*/ 1219200 w 9733913"/>
              <a:gd name="connsiteY1" fmla="*/ 3919575 h 5329435"/>
              <a:gd name="connsiteX2" fmla="*/ 1741714 w 9733913"/>
              <a:gd name="connsiteY2" fmla="*/ 3280947 h 5329435"/>
              <a:gd name="connsiteX3" fmla="*/ 2627085 w 9733913"/>
              <a:gd name="connsiteY3" fmla="*/ 2845518 h 5329435"/>
              <a:gd name="connsiteX4" fmla="*/ 3585028 w 9733913"/>
              <a:gd name="connsiteY4" fmla="*/ 3513176 h 5329435"/>
              <a:gd name="connsiteX5" fmla="*/ 4325257 w 9733913"/>
              <a:gd name="connsiteY5" fmla="*/ 3135804 h 5329435"/>
              <a:gd name="connsiteX6" fmla="*/ 4905828 w 9733913"/>
              <a:gd name="connsiteY6" fmla="*/ 2816490 h 5329435"/>
              <a:gd name="connsiteX7" fmla="*/ 5602514 w 9733913"/>
              <a:gd name="connsiteY7" fmla="*/ 2918090 h 5329435"/>
              <a:gd name="connsiteX8" fmla="*/ 5994399 w 9733913"/>
              <a:gd name="connsiteY8" fmla="*/ 3527690 h 5329435"/>
              <a:gd name="connsiteX9" fmla="*/ 6589485 w 9733913"/>
              <a:gd name="connsiteY9" fmla="*/ 3005175 h 5329435"/>
              <a:gd name="connsiteX10" fmla="*/ 7170057 w 9733913"/>
              <a:gd name="connsiteY10" fmla="*/ 2918091 h 5329435"/>
              <a:gd name="connsiteX11" fmla="*/ 7590971 w 9733913"/>
              <a:gd name="connsiteY11" fmla="*/ 3324490 h 5329435"/>
              <a:gd name="connsiteX12" fmla="*/ 7924800 w 9733913"/>
              <a:gd name="connsiteY12" fmla="*/ 4369519 h 5329435"/>
              <a:gd name="connsiteX13" fmla="*/ 8694057 w 9733913"/>
              <a:gd name="connsiteY13" fmla="*/ 5138776 h 5329435"/>
              <a:gd name="connsiteX14" fmla="*/ 9695542 w 9733913"/>
              <a:gd name="connsiteY14" fmla="*/ 5327461 h 5329435"/>
              <a:gd name="connsiteX15" fmla="*/ 9550400 w 9733913"/>
              <a:gd name="connsiteY15" fmla="*/ 131347 h 5329435"/>
              <a:gd name="connsiteX16" fmla="*/ 87085 w 9733913"/>
              <a:gd name="connsiteY16" fmla="*/ 247461 h 5329435"/>
              <a:gd name="connsiteX17" fmla="*/ 0 w 9733913"/>
              <a:gd name="connsiteY17" fmla="*/ 3890547 h 5329435"/>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602514 w 9733913"/>
              <a:gd name="connsiteY7" fmla="*/ 3110894 h 5522239"/>
              <a:gd name="connsiteX8" fmla="*/ 5994399 w 9733913"/>
              <a:gd name="connsiteY8" fmla="*/ 3720494 h 5522239"/>
              <a:gd name="connsiteX9" fmla="*/ 6589485 w 9733913"/>
              <a:gd name="connsiteY9" fmla="*/ 3197979 h 5522239"/>
              <a:gd name="connsiteX10" fmla="*/ 7170057 w 9733913"/>
              <a:gd name="connsiteY10" fmla="*/ 3110895 h 5522239"/>
              <a:gd name="connsiteX11" fmla="*/ 7590971 w 9733913"/>
              <a:gd name="connsiteY11" fmla="*/ 3517294 h 5522239"/>
              <a:gd name="connsiteX12" fmla="*/ 7924800 w 9733913"/>
              <a:gd name="connsiteY12" fmla="*/ 4562323 h 5522239"/>
              <a:gd name="connsiteX13" fmla="*/ 8694057 w 9733913"/>
              <a:gd name="connsiteY13" fmla="*/ 5331580 h 5522239"/>
              <a:gd name="connsiteX14" fmla="*/ 9695542 w 9733913"/>
              <a:gd name="connsiteY14" fmla="*/ 5520265 h 5522239"/>
              <a:gd name="connsiteX15" fmla="*/ 9550400 w 9733913"/>
              <a:gd name="connsiteY15" fmla="*/ 324151 h 5522239"/>
              <a:gd name="connsiteX16" fmla="*/ 7329714 w 9733913"/>
              <a:gd name="connsiteY16" fmla="*/ 338666 h 5522239"/>
              <a:gd name="connsiteX17" fmla="*/ 87085 w 9733913"/>
              <a:gd name="connsiteY17" fmla="*/ 440265 h 5522239"/>
              <a:gd name="connsiteX18" fmla="*/ 0 w 9733913"/>
              <a:gd name="connsiteY18" fmla="*/ 4083351 h 5522239"/>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602514 w 9733913"/>
              <a:gd name="connsiteY7" fmla="*/ 3110894 h 5522239"/>
              <a:gd name="connsiteX8" fmla="*/ 5994399 w 9733913"/>
              <a:gd name="connsiteY8" fmla="*/ 3720494 h 5522239"/>
              <a:gd name="connsiteX9" fmla="*/ 6212114 w 9733913"/>
              <a:gd name="connsiteY9" fmla="*/ 4504265 h 5522239"/>
              <a:gd name="connsiteX10" fmla="*/ 7170057 w 9733913"/>
              <a:gd name="connsiteY10" fmla="*/ 3110895 h 5522239"/>
              <a:gd name="connsiteX11" fmla="*/ 7590971 w 9733913"/>
              <a:gd name="connsiteY11" fmla="*/ 3517294 h 5522239"/>
              <a:gd name="connsiteX12" fmla="*/ 7924800 w 9733913"/>
              <a:gd name="connsiteY12" fmla="*/ 4562323 h 5522239"/>
              <a:gd name="connsiteX13" fmla="*/ 8694057 w 9733913"/>
              <a:gd name="connsiteY13" fmla="*/ 5331580 h 5522239"/>
              <a:gd name="connsiteX14" fmla="*/ 9695542 w 9733913"/>
              <a:gd name="connsiteY14" fmla="*/ 5520265 h 5522239"/>
              <a:gd name="connsiteX15" fmla="*/ 9550400 w 9733913"/>
              <a:gd name="connsiteY15" fmla="*/ 324151 h 5522239"/>
              <a:gd name="connsiteX16" fmla="*/ 7329714 w 9733913"/>
              <a:gd name="connsiteY16" fmla="*/ 338666 h 5522239"/>
              <a:gd name="connsiteX17" fmla="*/ 87085 w 9733913"/>
              <a:gd name="connsiteY17" fmla="*/ 440265 h 5522239"/>
              <a:gd name="connsiteX18" fmla="*/ 0 w 9733913"/>
              <a:gd name="connsiteY18" fmla="*/ 4083351 h 5522239"/>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602514 w 9733913"/>
              <a:gd name="connsiteY7" fmla="*/ 3110894 h 5522239"/>
              <a:gd name="connsiteX8" fmla="*/ 5762170 w 9733913"/>
              <a:gd name="connsiteY8" fmla="*/ 4083351 h 5522239"/>
              <a:gd name="connsiteX9" fmla="*/ 6212114 w 9733913"/>
              <a:gd name="connsiteY9" fmla="*/ 4504265 h 5522239"/>
              <a:gd name="connsiteX10" fmla="*/ 7170057 w 9733913"/>
              <a:gd name="connsiteY10" fmla="*/ 3110895 h 5522239"/>
              <a:gd name="connsiteX11" fmla="*/ 7590971 w 9733913"/>
              <a:gd name="connsiteY11" fmla="*/ 3517294 h 5522239"/>
              <a:gd name="connsiteX12" fmla="*/ 7924800 w 9733913"/>
              <a:gd name="connsiteY12" fmla="*/ 4562323 h 5522239"/>
              <a:gd name="connsiteX13" fmla="*/ 8694057 w 9733913"/>
              <a:gd name="connsiteY13" fmla="*/ 5331580 h 5522239"/>
              <a:gd name="connsiteX14" fmla="*/ 9695542 w 9733913"/>
              <a:gd name="connsiteY14" fmla="*/ 5520265 h 5522239"/>
              <a:gd name="connsiteX15" fmla="*/ 9550400 w 9733913"/>
              <a:gd name="connsiteY15" fmla="*/ 324151 h 5522239"/>
              <a:gd name="connsiteX16" fmla="*/ 7329714 w 9733913"/>
              <a:gd name="connsiteY16" fmla="*/ 338666 h 5522239"/>
              <a:gd name="connsiteX17" fmla="*/ 87085 w 9733913"/>
              <a:gd name="connsiteY17" fmla="*/ 440265 h 5522239"/>
              <a:gd name="connsiteX18" fmla="*/ 0 w 9733913"/>
              <a:gd name="connsiteY18" fmla="*/ 4083351 h 5522239"/>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442857 w 9733913"/>
              <a:gd name="connsiteY7" fmla="*/ 3285065 h 5522239"/>
              <a:gd name="connsiteX8" fmla="*/ 5762170 w 9733913"/>
              <a:gd name="connsiteY8" fmla="*/ 4083351 h 5522239"/>
              <a:gd name="connsiteX9" fmla="*/ 6212114 w 9733913"/>
              <a:gd name="connsiteY9" fmla="*/ 4504265 h 5522239"/>
              <a:gd name="connsiteX10" fmla="*/ 7170057 w 9733913"/>
              <a:gd name="connsiteY10" fmla="*/ 3110895 h 5522239"/>
              <a:gd name="connsiteX11" fmla="*/ 7590971 w 9733913"/>
              <a:gd name="connsiteY11" fmla="*/ 3517294 h 5522239"/>
              <a:gd name="connsiteX12" fmla="*/ 7924800 w 9733913"/>
              <a:gd name="connsiteY12" fmla="*/ 4562323 h 5522239"/>
              <a:gd name="connsiteX13" fmla="*/ 8694057 w 9733913"/>
              <a:gd name="connsiteY13" fmla="*/ 5331580 h 5522239"/>
              <a:gd name="connsiteX14" fmla="*/ 9695542 w 9733913"/>
              <a:gd name="connsiteY14" fmla="*/ 5520265 h 5522239"/>
              <a:gd name="connsiteX15" fmla="*/ 9550400 w 9733913"/>
              <a:gd name="connsiteY15" fmla="*/ 324151 h 5522239"/>
              <a:gd name="connsiteX16" fmla="*/ 7329714 w 9733913"/>
              <a:gd name="connsiteY16" fmla="*/ 338666 h 5522239"/>
              <a:gd name="connsiteX17" fmla="*/ 87085 w 9733913"/>
              <a:gd name="connsiteY17" fmla="*/ 440265 h 5522239"/>
              <a:gd name="connsiteX18" fmla="*/ 0 w 9733913"/>
              <a:gd name="connsiteY18" fmla="*/ 4083351 h 5522239"/>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442857 w 9733913"/>
              <a:gd name="connsiteY7" fmla="*/ 3285065 h 5522239"/>
              <a:gd name="connsiteX8" fmla="*/ 5558970 w 9733913"/>
              <a:gd name="connsiteY8" fmla="*/ 4359122 h 5522239"/>
              <a:gd name="connsiteX9" fmla="*/ 6212114 w 9733913"/>
              <a:gd name="connsiteY9" fmla="*/ 4504265 h 5522239"/>
              <a:gd name="connsiteX10" fmla="*/ 7170057 w 9733913"/>
              <a:gd name="connsiteY10" fmla="*/ 3110895 h 5522239"/>
              <a:gd name="connsiteX11" fmla="*/ 7590971 w 9733913"/>
              <a:gd name="connsiteY11" fmla="*/ 3517294 h 5522239"/>
              <a:gd name="connsiteX12" fmla="*/ 7924800 w 9733913"/>
              <a:gd name="connsiteY12" fmla="*/ 4562323 h 5522239"/>
              <a:gd name="connsiteX13" fmla="*/ 8694057 w 9733913"/>
              <a:gd name="connsiteY13" fmla="*/ 5331580 h 5522239"/>
              <a:gd name="connsiteX14" fmla="*/ 9695542 w 9733913"/>
              <a:gd name="connsiteY14" fmla="*/ 5520265 h 5522239"/>
              <a:gd name="connsiteX15" fmla="*/ 9550400 w 9733913"/>
              <a:gd name="connsiteY15" fmla="*/ 324151 h 5522239"/>
              <a:gd name="connsiteX16" fmla="*/ 7329714 w 9733913"/>
              <a:gd name="connsiteY16" fmla="*/ 338666 h 5522239"/>
              <a:gd name="connsiteX17" fmla="*/ 87085 w 9733913"/>
              <a:gd name="connsiteY17" fmla="*/ 440265 h 5522239"/>
              <a:gd name="connsiteX18" fmla="*/ 0 w 9733913"/>
              <a:gd name="connsiteY18" fmla="*/ 4083351 h 5522239"/>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442857 w 9733913"/>
              <a:gd name="connsiteY7" fmla="*/ 3285065 h 5522239"/>
              <a:gd name="connsiteX8" fmla="*/ 5558970 w 9733913"/>
              <a:gd name="connsiteY8" fmla="*/ 4359122 h 5522239"/>
              <a:gd name="connsiteX9" fmla="*/ 6037942 w 9733913"/>
              <a:gd name="connsiteY9" fmla="*/ 4939694 h 5522239"/>
              <a:gd name="connsiteX10" fmla="*/ 7170057 w 9733913"/>
              <a:gd name="connsiteY10" fmla="*/ 3110895 h 5522239"/>
              <a:gd name="connsiteX11" fmla="*/ 7590971 w 9733913"/>
              <a:gd name="connsiteY11" fmla="*/ 3517294 h 5522239"/>
              <a:gd name="connsiteX12" fmla="*/ 7924800 w 9733913"/>
              <a:gd name="connsiteY12" fmla="*/ 4562323 h 5522239"/>
              <a:gd name="connsiteX13" fmla="*/ 8694057 w 9733913"/>
              <a:gd name="connsiteY13" fmla="*/ 5331580 h 5522239"/>
              <a:gd name="connsiteX14" fmla="*/ 9695542 w 9733913"/>
              <a:gd name="connsiteY14" fmla="*/ 5520265 h 5522239"/>
              <a:gd name="connsiteX15" fmla="*/ 9550400 w 9733913"/>
              <a:gd name="connsiteY15" fmla="*/ 324151 h 5522239"/>
              <a:gd name="connsiteX16" fmla="*/ 7329714 w 9733913"/>
              <a:gd name="connsiteY16" fmla="*/ 338666 h 5522239"/>
              <a:gd name="connsiteX17" fmla="*/ 87085 w 9733913"/>
              <a:gd name="connsiteY17" fmla="*/ 440265 h 5522239"/>
              <a:gd name="connsiteX18" fmla="*/ 0 w 9733913"/>
              <a:gd name="connsiteY18" fmla="*/ 4083351 h 5522239"/>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442857 w 9733913"/>
              <a:gd name="connsiteY7" fmla="*/ 3285065 h 5522239"/>
              <a:gd name="connsiteX8" fmla="*/ 5558970 w 9733913"/>
              <a:gd name="connsiteY8" fmla="*/ 4359122 h 5522239"/>
              <a:gd name="connsiteX9" fmla="*/ 5457371 w 9733913"/>
              <a:gd name="connsiteY9" fmla="*/ 4533295 h 5522239"/>
              <a:gd name="connsiteX10" fmla="*/ 6037942 w 9733913"/>
              <a:gd name="connsiteY10" fmla="*/ 4939694 h 5522239"/>
              <a:gd name="connsiteX11" fmla="*/ 7170057 w 9733913"/>
              <a:gd name="connsiteY11" fmla="*/ 3110895 h 5522239"/>
              <a:gd name="connsiteX12" fmla="*/ 7590971 w 9733913"/>
              <a:gd name="connsiteY12" fmla="*/ 3517294 h 5522239"/>
              <a:gd name="connsiteX13" fmla="*/ 7924800 w 9733913"/>
              <a:gd name="connsiteY13" fmla="*/ 4562323 h 5522239"/>
              <a:gd name="connsiteX14" fmla="*/ 8694057 w 9733913"/>
              <a:gd name="connsiteY14" fmla="*/ 5331580 h 5522239"/>
              <a:gd name="connsiteX15" fmla="*/ 9695542 w 9733913"/>
              <a:gd name="connsiteY15" fmla="*/ 5520265 h 5522239"/>
              <a:gd name="connsiteX16" fmla="*/ 9550400 w 9733913"/>
              <a:gd name="connsiteY16" fmla="*/ 324151 h 5522239"/>
              <a:gd name="connsiteX17" fmla="*/ 7329714 w 9733913"/>
              <a:gd name="connsiteY17" fmla="*/ 338666 h 5522239"/>
              <a:gd name="connsiteX18" fmla="*/ 87085 w 9733913"/>
              <a:gd name="connsiteY18" fmla="*/ 440265 h 5522239"/>
              <a:gd name="connsiteX19" fmla="*/ 0 w 9733913"/>
              <a:gd name="connsiteY19" fmla="*/ 4083351 h 5522239"/>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442857 w 9733913"/>
              <a:gd name="connsiteY7" fmla="*/ 3285065 h 5522239"/>
              <a:gd name="connsiteX8" fmla="*/ 5558970 w 9733913"/>
              <a:gd name="connsiteY8" fmla="*/ 4359122 h 5522239"/>
              <a:gd name="connsiteX9" fmla="*/ 5457371 w 9733913"/>
              <a:gd name="connsiteY9" fmla="*/ 4533295 h 5522239"/>
              <a:gd name="connsiteX10" fmla="*/ 6037942 w 9733913"/>
              <a:gd name="connsiteY10" fmla="*/ 4939694 h 5522239"/>
              <a:gd name="connsiteX11" fmla="*/ 6923314 w 9733913"/>
              <a:gd name="connsiteY11" fmla="*/ 4925180 h 5522239"/>
              <a:gd name="connsiteX12" fmla="*/ 7590971 w 9733913"/>
              <a:gd name="connsiteY12" fmla="*/ 3517294 h 5522239"/>
              <a:gd name="connsiteX13" fmla="*/ 7924800 w 9733913"/>
              <a:gd name="connsiteY13" fmla="*/ 4562323 h 5522239"/>
              <a:gd name="connsiteX14" fmla="*/ 8694057 w 9733913"/>
              <a:gd name="connsiteY14" fmla="*/ 5331580 h 5522239"/>
              <a:gd name="connsiteX15" fmla="*/ 9695542 w 9733913"/>
              <a:gd name="connsiteY15" fmla="*/ 5520265 h 5522239"/>
              <a:gd name="connsiteX16" fmla="*/ 9550400 w 9733913"/>
              <a:gd name="connsiteY16" fmla="*/ 324151 h 5522239"/>
              <a:gd name="connsiteX17" fmla="*/ 7329714 w 9733913"/>
              <a:gd name="connsiteY17" fmla="*/ 338666 h 5522239"/>
              <a:gd name="connsiteX18" fmla="*/ 87085 w 9733913"/>
              <a:gd name="connsiteY18" fmla="*/ 440265 h 5522239"/>
              <a:gd name="connsiteX19" fmla="*/ 0 w 9733913"/>
              <a:gd name="connsiteY19" fmla="*/ 4083351 h 5522239"/>
              <a:gd name="connsiteX0" fmla="*/ 0 w 9733913"/>
              <a:gd name="connsiteY0" fmla="*/ 4083351 h 5576507"/>
              <a:gd name="connsiteX1" fmla="*/ 1219200 w 9733913"/>
              <a:gd name="connsiteY1" fmla="*/ 4112379 h 5576507"/>
              <a:gd name="connsiteX2" fmla="*/ 1741714 w 9733913"/>
              <a:gd name="connsiteY2" fmla="*/ 3473751 h 5576507"/>
              <a:gd name="connsiteX3" fmla="*/ 2627085 w 9733913"/>
              <a:gd name="connsiteY3" fmla="*/ 3038322 h 5576507"/>
              <a:gd name="connsiteX4" fmla="*/ 3585028 w 9733913"/>
              <a:gd name="connsiteY4" fmla="*/ 3705980 h 5576507"/>
              <a:gd name="connsiteX5" fmla="*/ 4325257 w 9733913"/>
              <a:gd name="connsiteY5" fmla="*/ 3328608 h 5576507"/>
              <a:gd name="connsiteX6" fmla="*/ 4905828 w 9733913"/>
              <a:gd name="connsiteY6" fmla="*/ 3009294 h 5576507"/>
              <a:gd name="connsiteX7" fmla="*/ 5442857 w 9733913"/>
              <a:gd name="connsiteY7" fmla="*/ 3285065 h 5576507"/>
              <a:gd name="connsiteX8" fmla="*/ 5558970 w 9733913"/>
              <a:gd name="connsiteY8" fmla="*/ 4359122 h 5576507"/>
              <a:gd name="connsiteX9" fmla="*/ 5457371 w 9733913"/>
              <a:gd name="connsiteY9" fmla="*/ 4533295 h 5576507"/>
              <a:gd name="connsiteX10" fmla="*/ 6037942 w 9733913"/>
              <a:gd name="connsiteY10" fmla="*/ 4939694 h 5576507"/>
              <a:gd name="connsiteX11" fmla="*/ 6923314 w 9733913"/>
              <a:gd name="connsiteY11" fmla="*/ 4925180 h 5576507"/>
              <a:gd name="connsiteX12" fmla="*/ 7590971 w 9733913"/>
              <a:gd name="connsiteY12" fmla="*/ 3517294 h 5576507"/>
              <a:gd name="connsiteX13" fmla="*/ 8331200 w 9733913"/>
              <a:gd name="connsiteY13" fmla="*/ 3183466 h 5576507"/>
              <a:gd name="connsiteX14" fmla="*/ 8694057 w 9733913"/>
              <a:gd name="connsiteY14" fmla="*/ 5331580 h 5576507"/>
              <a:gd name="connsiteX15" fmla="*/ 9695542 w 9733913"/>
              <a:gd name="connsiteY15" fmla="*/ 5520265 h 5576507"/>
              <a:gd name="connsiteX16" fmla="*/ 9550400 w 9733913"/>
              <a:gd name="connsiteY16" fmla="*/ 324151 h 5576507"/>
              <a:gd name="connsiteX17" fmla="*/ 7329714 w 9733913"/>
              <a:gd name="connsiteY17" fmla="*/ 338666 h 5576507"/>
              <a:gd name="connsiteX18" fmla="*/ 87085 w 9733913"/>
              <a:gd name="connsiteY18" fmla="*/ 440265 h 5576507"/>
              <a:gd name="connsiteX19" fmla="*/ 0 w 9733913"/>
              <a:gd name="connsiteY19" fmla="*/ 4083351 h 5576507"/>
              <a:gd name="connsiteX0" fmla="*/ 0 w 9733913"/>
              <a:gd name="connsiteY0" fmla="*/ 4083351 h 5520346"/>
              <a:gd name="connsiteX1" fmla="*/ 1219200 w 9733913"/>
              <a:gd name="connsiteY1" fmla="*/ 4112379 h 5520346"/>
              <a:gd name="connsiteX2" fmla="*/ 1741714 w 9733913"/>
              <a:gd name="connsiteY2" fmla="*/ 3473751 h 5520346"/>
              <a:gd name="connsiteX3" fmla="*/ 2627085 w 9733913"/>
              <a:gd name="connsiteY3" fmla="*/ 3038322 h 5520346"/>
              <a:gd name="connsiteX4" fmla="*/ 3585028 w 9733913"/>
              <a:gd name="connsiteY4" fmla="*/ 3705980 h 5520346"/>
              <a:gd name="connsiteX5" fmla="*/ 4325257 w 9733913"/>
              <a:gd name="connsiteY5" fmla="*/ 3328608 h 5520346"/>
              <a:gd name="connsiteX6" fmla="*/ 4905828 w 9733913"/>
              <a:gd name="connsiteY6" fmla="*/ 3009294 h 5520346"/>
              <a:gd name="connsiteX7" fmla="*/ 5442857 w 9733913"/>
              <a:gd name="connsiteY7" fmla="*/ 3285065 h 5520346"/>
              <a:gd name="connsiteX8" fmla="*/ 5558970 w 9733913"/>
              <a:gd name="connsiteY8" fmla="*/ 4359122 h 5520346"/>
              <a:gd name="connsiteX9" fmla="*/ 5457371 w 9733913"/>
              <a:gd name="connsiteY9" fmla="*/ 4533295 h 5520346"/>
              <a:gd name="connsiteX10" fmla="*/ 6037942 w 9733913"/>
              <a:gd name="connsiteY10" fmla="*/ 4939694 h 5520346"/>
              <a:gd name="connsiteX11" fmla="*/ 6923314 w 9733913"/>
              <a:gd name="connsiteY11" fmla="*/ 4925180 h 5520346"/>
              <a:gd name="connsiteX12" fmla="*/ 7590971 w 9733913"/>
              <a:gd name="connsiteY12" fmla="*/ 3517294 h 5520346"/>
              <a:gd name="connsiteX13" fmla="*/ 8331200 w 9733913"/>
              <a:gd name="connsiteY13" fmla="*/ 3183466 h 5520346"/>
              <a:gd name="connsiteX14" fmla="*/ 9013371 w 9733913"/>
              <a:gd name="connsiteY14" fmla="*/ 3807580 h 5520346"/>
              <a:gd name="connsiteX15" fmla="*/ 9695542 w 9733913"/>
              <a:gd name="connsiteY15" fmla="*/ 5520265 h 5520346"/>
              <a:gd name="connsiteX16" fmla="*/ 9550400 w 9733913"/>
              <a:gd name="connsiteY16" fmla="*/ 324151 h 5520346"/>
              <a:gd name="connsiteX17" fmla="*/ 7329714 w 9733913"/>
              <a:gd name="connsiteY17" fmla="*/ 338666 h 5520346"/>
              <a:gd name="connsiteX18" fmla="*/ 87085 w 9733913"/>
              <a:gd name="connsiteY18" fmla="*/ 440265 h 5520346"/>
              <a:gd name="connsiteX19" fmla="*/ 0 w 9733913"/>
              <a:gd name="connsiteY19" fmla="*/ 4083351 h 5520346"/>
              <a:gd name="connsiteX0" fmla="*/ 0 w 9797011"/>
              <a:gd name="connsiteY0" fmla="*/ 4083351 h 5051513"/>
              <a:gd name="connsiteX1" fmla="*/ 1219200 w 9797011"/>
              <a:gd name="connsiteY1" fmla="*/ 4112379 h 5051513"/>
              <a:gd name="connsiteX2" fmla="*/ 1741714 w 9797011"/>
              <a:gd name="connsiteY2" fmla="*/ 3473751 h 5051513"/>
              <a:gd name="connsiteX3" fmla="*/ 2627085 w 9797011"/>
              <a:gd name="connsiteY3" fmla="*/ 3038322 h 5051513"/>
              <a:gd name="connsiteX4" fmla="*/ 3585028 w 9797011"/>
              <a:gd name="connsiteY4" fmla="*/ 3705980 h 5051513"/>
              <a:gd name="connsiteX5" fmla="*/ 4325257 w 9797011"/>
              <a:gd name="connsiteY5" fmla="*/ 3328608 h 5051513"/>
              <a:gd name="connsiteX6" fmla="*/ 4905828 w 9797011"/>
              <a:gd name="connsiteY6" fmla="*/ 3009294 h 5051513"/>
              <a:gd name="connsiteX7" fmla="*/ 5442857 w 9797011"/>
              <a:gd name="connsiteY7" fmla="*/ 3285065 h 5051513"/>
              <a:gd name="connsiteX8" fmla="*/ 5558970 w 9797011"/>
              <a:gd name="connsiteY8" fmla="*/ 4359122 h 5051513"/>
              <a:gd name="connsiteX9" fmla="*/ 5457371 w 9797011"/>
              <a:gd name="connsiteY9" fmla="*/ 4533295 h 5051513"/>
              <a:gd name="connsiteX10" fmla="*/ 6037942 w 9797011"/>
              <a:gd name="connsiteY10" fmla="*/ 4939694 h 5051513"/>
              <a:gd name="connsiteX11" fmla="*/ 6923314 w 9797011"/>
              <a:gd name="connsiteY11" fmla="*/ 4925180 h 5051513"/>
              <a:gd name="connsiteX12" fmla="*/ 7590971 w 9797011"/>
              <a:gd name="connsiteY12" fmla="*/ 3517294 h 5051513"/>
              <a:gd name="connsiteX13" fmla="*/ 8331200 w 9797011"/>
              <a:gd name="connsiteY13" fmla="*/ 3183466 h 5051513"/>
              <a:gd name="connsiteX14" fmla="*/ 9013371 w 9797011"/>
              <a:gd name="connsiteY14" fmla="*/ 3807580 h 5051513"/>
              <a:gd name="connsiteX15" fmla="*/ 9782627 w 9797011"/>
              <a:gd name="connsiteY15" fmla="*/ 4388151 h 5051513"/>
              <a:gd name="connsiteX16" fmla="*/ 9550400 w 9797011"/>
              <a:gd name="connsiteY16" fmla="*/ 324151 h 5051513"/>
              <a:gd name="connsiteX17" fmla="*/ 7329714 w 9797011"/>
              <a:gd name="connsiteY17" fmla="*/ 338666 h 5051513"/>
              <a:gd name="connsiteX18" fmla="*/ 87085 w 9797011"/>
              <a:gd name="connsiteY18" fmla="*/ 440265 h 5051513"/>
              <a:gd name="connsiteX19" fmla="*/ 0 w 9797011"/>
              <a:gd name="connsiteY19" fmla="*/ 4083351 h 5051513"/>
              <a:gd name="connsiteX0" fmla="*/ 0 w 9797011"/>
              <a:gd name="connsiteY0" fmla="*/ 4083351 h 5051513"/>
              <a:gd name="connsiteX1" fmla="*/ 1219200 w 9797011"/>
              <a:gd name="connsiteY1" fmla="*/ 4112379 h 5051513"/>
              <a:gd name="connsiteX2" fmla="*/ 1741714 w 9797011"/>
              <a:gd name="connsiteY2" fmla="*/ 3473751 h 5051513"/>
              <a:gd name="connsiteX3" fmla="*/ 2627085 w 9797011"/>
              <a:gd name="connsiteY3" fmla="*/ 3038322 h 5051513"/>
              <a:gd name="connsiteX4" fmla="*/ 3585028 w 9797011"/>
              <a:gd name="connsiteY4" fmla="*/ 3705980 h 5051513"/>
              <a:gd name="connsiteX5" fmla="*/ 4325257 w 9797011"/>
              <a:gd name="connsiteY5" fmla="*/ 3328608 h 5051513"/>
              <a:gd name="connsiteX6" fmla="*/ 4905828 w 9797011"/>
              <a:gd name="connsiteY6" fmla="*/ 3009294 h 5051513"/>
              <a:gd name="connsiteX7" fmla="*/ 5442857 w 9797011"/>
              <a:gd name="connsiteY7" fmla="*/ 3285065 h 5051513"/>
              <a:gd name="connsiteX8" fmla="*/ 5457371 w 9797011"/>
              <a:gd name="connsiteY8" fmla="*/ 4533295 h 5051513"/>
              <a:gd name="connsiteX9" fmla="*/ 6037942 w 9797011"/>
              <a:gd name="connsiteY9" fmla="*/ 4939694 h 5051513"/>
              <a:gd name="connsiteX10" fmla="*/ 6923314 w 9797011"/>
              <a:gd name="connsiteY10" fmla="*/ 4925180 h 5051513"/>
              <a:gd name="connsiteX11" fmla="*/ 7590971 w 9797011"/>
              <a:gd name="connsiteY11" fmla="*/ 3517294 h 5051513"/>
              <a:gd name="connsiteX12" fmla="*/ 8331200 w 9797011"/>
              <a:gd name="connsiteY12" fmla="*/ 3183466 h 5051513"/>
              <a:gd name="connsiteX13" fmla="*/ 9013371 w 9797011"/>
              <a:gd name="connsiteY13" fmla="*/ 3807580 h 5051513"/>
              <a:gd name="connsiteX14" fmla="*/ 9782627 w 9797011"/>
              <a:gd name="connsiteY14" fmla="*/ 4388151 h 5051513"/>
              <a:gd name="connsiteX15" fmla="*/ 9550400 w 9797011"/>
              <a:gd name="connsiteY15" fmla="*/ 324151 h 5051513"/>
              <a:gd name="connsiteX16" fmla="*/ 7329714 w 9797011"/>
              <a:gd name="connsiteY16" fmla="*/ 338666 h 5051513"/>
              <a:gd name="connsiteX17" fmla="*/ 87085 w 9797011"/>
              <a:gd name="connsiteY17" fmla="*/ 440265 h 5051513"/>
              <a:gd name="connsiteX18" fmla="*/ 0 w 9797011"/>
              <a:gd name="connsiteY18" fmla="*/ 4083351 h 5051513"/>
              <a:gd name="connsiteX0" fmla="*/ 0 w 9797011"/>
              <a:gd name="connsiteY0" fmla="*/ 4083351 h 5058669"/>
              <a:gd name="connsiteX1" fmla="*/ 1219200 w 9797011"/>
              <a:gd name="connsiteY1" fmla="*/ 4112379 h 5058669"/>
              <a:gd name="connsiteX2" fmla="*/ 1741714 w 9797011"/>
              <a:gd name="connsiteY2" fmla="*/ 3473751 h 5058669"/>
              <a:gd name="connsiteX3" fmla="*/ 2627085 w 9797011"/>
              <a:gd name="connsiteY3" fmla="*/ 3038322 h 5058669"/>
              <a:gd name="connsiteX4" fmla="*/ 3585028 w 9797011"/>
              <a:gd name="connsiteY4" fmla="*/ 3705980 h 5058669"/>
              <a:gd name="connsiteX5" fmla="*/ 4325257 w 9797011"/>
              <a:gd name="connsiteY5" fmla="*/ 3328608 h 5058669"/>
              <a:gd name="connsiteX6" fmla="*/ 4905828 w 9797011"/>
              <a:gd name="connsiteY6" fmla="*/ 3009294 h 5058669"/>
              <a:gd name="connsiteX7" fmla="*/ 5442857 w 9797011"/>
              <a:gd name="connsiteY7" fmla="*/ 3285065 h 5058669"/>
              <a:gd name="connsiteX8" fmla="*/ 5617028 w 9797011"/>
              <a:gd name="connsiteY8" fmla="*/ 4388152 h 5058669"/>
              <a:gd name="connsiteX9" fmla="*/ 6037942 w 9797011"/>
              <a:gd name="connsiteY9" fmla="*/ 4939694 h 5058669"/>
              <a:gd name="connsiteX10" fmla="*/ 6923314 w 9797011"/>
              <a:gd name="connsiteY10" fmla="*/ 4925180 h 5058669"/>
              <a:gd name="connsiteX11" fmla="*/ 7590971 w 9797011"/>
              <a:gd name="connsiteY11" fmla="*/ 3517294 h 5058669"/>
              <a:gd name="connsiteX12" fmla="*/ 8331200 w 9797011"/>
              <a:gd name="connsiteY12" fmla="*/ 3183466 h 5058669"/>
              <a:gd name="connsiteX13" fmla="*/ 9013371 w 9797011"/>
              <a:gd name="connsiteY13" fmla="*/ 3807580 h 5058669"/>
              <a:gd name="connsiteX14" fmla="*/ 9782627 w 9797011"/>
              <a:gd name="connsiteY14" fmla="*/ 4388151 h 5058669"/>
              <a:gd name="connsiteX15" fmla="*/ 9550400 w 9797011"/>
              <a:gd name="connsiteY15" fmla="*/ 324151 h 5058669"/>
              <a:gd name="connsiteX16" fmla="*/ 7329714 w 9797011"/>
              <a:gd name="connsiteY16" fmla="*/ 338666 h 5058669"/>
              <a:gd name="connsiteX17" fmla="*/ 87085 w 9797011"/>
              <a:gd name="connsiteY17" fmla="*/ 440265 h 5058669"/>
              <a:gd name="connsiteX18" fmla="*/ 0 w 9797011"/>
              <a:gd name="connsiteY18" fmla="*/ 4083351 h 5058669"/>
              <a:gd name="connsiteX0" fmla="*/ 0 w 9797011"/>
              <a:gd name="connsiteY0" fmla="*/ 4083351 h 5058669"/>
              <a:gd name="connsiteX1" fmla="*/ 1219200 w 9797011"/>
              <a:gd name="connsiteY1" fmla="*/ 4112379 h 5058669"/>
              <a:gd name="connsiteX2" fmla="*/ 1741714 w 9797011"/>
              <a:gd name="connsiteY2" fmla="*/ 3473751 h 5058669"/>
              <a:gd name="connsiteX3" fmla="*/ 2627085 w 9797011"/>
              <a:gd name="connsiteY3" fmla="*/ 3038322 h 5058669"/>
              <a:gd name="connsiteX4" fmla="*/ 3425371 w 9797011"/>
              <a:gd name="connsiteY4" fmla="*/ 3981752 h 5058669"/>
              <a:gd name="connsiteX5" fmla="*/ 4325257 w 9797011"/>
              <a:gd name="connsiteY5" fmla="*/ 3328608 h 5058669"/>
              <a:gd name="connsiteX6" fmla="*/ 4905828 w 9797011"/>
              <a:gd name="connsiteY6" fmla="*/ 3009294 h 5058669"/>
              <a:gd name="connsiteX7" fmla="*/ 5442857 w 9797011"/>
              <a:gd name="connsiteY7" fmla="*/ 3285065 h 5058669"/>
              <a:gd name="connsiteX8" fmla="*/ 5617028 w 9797011"/>
              <a:gd name="connsiteY8" fmla="*/ 4388152 h 5058669"/>
              <a:gd name="connsiteX9" fmla="*/ 6037942 w 9797011"/>
              <a:gd name="connsiteY9" fmla="*/ 4939694 h 5058669"/>
              <a:gd name="connsiteX10" fmla="*/ 6923314 w 9797011"/>
              <a:gd name="connsiteY10" fmla="*/ 4925180 h 5058669"/>
              <a:gd name="connsiteX11" fmla="*/ 7590971 w 9797011"/>
              <a:gd name="connsiteY11" fmla="*/ 3517294 h 5058669"/>
              <a:gd name="connsiteX12" fmla="*/ 8331200 w 9797011"/>
              <a:gd name="connsiteY12" fmla="*/ 3183466 h 5058669"/>
              <a:gd name="connsiteX13" fmla="*/ 9013371 w 9797011"/>
              <a:gd name="connsiteY13" fmla="*/ 3807580 h 5058669"/>
              <a:gd name="connsiteX14" fmla="*/ 9782627 w 9797011"/>
              <a:gd name="connsiteY14" fmla="*/ 4388151 h 5058669"/>
              <a:gd name="connsiteX15" fmla="*/ 9550400 w 9797011"/>
              <a:gd name="connsiteY15" fmla="*/ 324151 h 5058669"/>
              <a:gd name="connsiteX16" fmla="*/ 7329714 w 9797011"/>
              <a:gd name="connsiteY16" fmla="*/ 338666 h 5058669"/>
              <a:gd name="connsiteX17" fmla="*/ 87085 w 9797011"/>
              <a:gd name="connsiteY17" fmla="*/ 440265 h 5058669"/>
              <a:gd name="connsiteX18" fmla="*/ 0 w 9797011"/>
              <a:gd name="connsiteY18" fmla="*/ 4083351 h 5058669"/>
              <a:gd name="connsiteX0" fmla="*/ 0 w 9797011"/>
              <a:gd name="connsiteY0" fmla="*/ 4083351 h 5058669"/>
              <a:gd name="connsiteX1" fmla="*/ 1219200 w 9797011"/>
              <a:gd name="connsiteY1" fmla="*/ 4112379 h 5058669"/>
              <a:gd name="connsiteX2" fmla="*/ 1741714 w 9797011"/>
              <a:gd name="connsiteY2" fmla="*/ 3473751 h 5058669"/>
              <a:gd name="connsiteX3" fmla="*/ 2627085 w 9797011"/>
              <a:gd name="connsiteY3" fmla="*/ 3038322 h 5058669"/>
              <a:gd name="connsiteX4" fmla="*/ 3425371 w 9797011"/>
              <a:gd name="connsiteY4" fmla="*/ 3981752 h 5058669"/>
              <a:gd name="connsiteX5" fmla="*/ 3541486 w 9797011"/>
              <a:gd name="connsiteY5" fmla="*/ 4939693 h 5058669"/>
              <a:gd name="connsiteX6" fmla="*/ 4905828 w 9797011"/>
              <a:gd name="connsiteY6" fmla="*/ 3009294 h 5058669"/>
              <a:gd name="connsiteX7" fmla="*/ 5442857 w 9797011"/>
              <a:gd name="connsiteY7" fmla="*/ 3285065 h 5058669"/>
              <a:gd name="connsiteX8" fmla="*/ 5617028 w 9797011"/>
              <a:gd name="connsiteY8" fmla="*/ 4388152 h 5058669"/>
              <a:gd name="connsiteX9" fmla="*/ 6037942 w 9797011"/>
              <a:gd name="connsiteY9" fmla="*/ 4939694 h 5058669"/>
              <a:gd name="connsiteX10" fmla="*/ 6923314 w 9797011"/>
              <a:gd name="connsiteY10" fmla="*/ 4925180 h 5058669"/>
              <a:gd name="connsiteX11" fmla="*/ 7590971 w 9797011"/>
              <a:gd name="connsiteY11" fmla="*/ 3517294 h 5058669"/>
              <a:gd name="connsiteX12" fmla="*/ 8331200 w 9797011"/>
              <a:gd name="connsiteY12" fmla="*/ 3183466 h 5058669"/>
              <a:gd name="connsiteX13" fmla="*/ 9013371 w 9797011"/>
              <a:gd name="connsiteY13" fmla="*/ 3807580 h 5058669"/>
              <a:gd name="connsiteX14" fmla="*/ 9782627 w 9797011"/>
              <a:gd name="connsiteY14" fmla="*/ 4388151 h 5058669"/>
              <a:gd name="connsiteX15" fmla="*/ 9550400 w 9797011"/>
              <a:gd name="connsiteY15" fmla="*/ 324151 h 5058669"/>
              <a:gd name="connsiteX16" fmla="*/ 7329714 w 9797011"/>
              <a:gd name="connsiteY16" fmla="*/ 338666 h 5058669"/>
              <a:gd name="connsiteX17" fmla="*/ 87085 w 9797011"/>
              <a:gd name="connsiteY17" fmla="*/ 440265 h 5058669"/>
              <a:gd name="connsiteX18" fmla="*/ 0 w 9797011"/>
              <a:gd name="connsiteY18" fmla="*/ 4083351 h 5058669"/>
              <a:gd name="connsiteX0" fmla="*/ 0 w 9797011"/>
              <a:gd name="connsiteY0" fmla="*/ 4083351 h 5281187"/>
              <a:gd name="connsiteX1" fmla="*/ 1219200 w 9797011"/>
              <a:gd name="connsiteY1" fmla="*/ 4112379 h 5281187"/>
              <a:gd name="connsiteX2" fmla="*/ 1741714 w 9797011"/>
              <a:gd name="connsiteY2" fmla="*/ 3473751 h 5281187"/>
              <a:gd name="connsiteX3" fmla="*/ 2627085 w 9797011"/>
              <a:gd name="connsiteY3" fmla="*/ 3038322 h 5281187"/>
              <a:gd name="connsiteX4" fmla="*/ 3425371 w 9797011"/>
              <a:gd name="connsiteY4" fmla="*/ 3981752 h 5281187"/>
              <a:gd name="connsiteX5" fmla="*/ 3541486 w 9797011"/>
              <a:gd name="connsiteY5" fmla="*/ 4939693 h 5281187"/>
              <a:gd name="connsiteX6" fmla="*/ 4455885 w 9797011"/>
              <a:gd name="connsiteY6" fmla="*/ 5171922 h 5281187"/>
              <a:gd name="connsiteX7" fmla="*/ 5442857 w 9797011"/>
              <a:gd name="connsiteY7" fmla="*/ 3285065 h 5281187"/>
              <a:gd name="connsiteX8" fmla="*/ 5617028 w 9797011"/>
              <a:gd name="connsiteY8" fmla="*/ 4388152 h 5281187"/>
              <a:gd name="connsiteX9" fmla="*/ 6037942 w 9797011"/>
              <a:gd name="connsiteY9" fmla="*/ 4939694 h 5281187"/>
              <a:gd name="connsiteX10" fmla="*/ 6923314 w 9797011"/>
              <a:gd name="connsiteY10" fmla="*/ 4925180 h 5281187"/>
              <a:gd name="connsiteX11" fmla="*/ 7590971 w 9797011"/>
              <a:gd name="connsiteY11" fmla="*/ 3517294 h 5281187"/>
              <a:gd name="connsiteX12" fmla="*/ 8331200 w 9797011"/>
              <a:gd name="connsiteY12" fmla="*/ 3183466 h 5281187"/>
              <a:gd name="connsiteX13" fmla="*/ 9013371 w 9797011"/>
              <a:gd name="connsiteY13" fmla="*/ 3807580 h 5281187"/>
              <a:gd name="connsiteX14" fmla="*/ 9782627 w 9797011"/>
              <a:gd name="connsiteY14" fmla="*/ 4388151 h 5281187"/>
              <a:gd name="connsiteX15" fmla="*/ 9550400 w 9797011"/>
              <a:gd name="connsiteY15" fmla="*/ 324151 h 5281187"/>
              <a:gd name="connsiteX16" fmla="*/ 7329714 w 9797011"/>
              <a:gd name="connsiteY16" fmla="*/ 338666 h 5281187"/>
              <a:gd name="connsiteX17" fmla="*/ 87085 w 9797011"/>
              <a:gd name="connsiteY17" fmla="*/ 440265 h 5281187"/>
              <a:gd name="connsiteX18" fmla="*/ 0 w 9797011"/>
              <a:gd name="connsiteY18" fmla="*/ 4083351 h 5281187"/>
              <a:gd name="connsiteX0" fmla="*/ 0 w 9797011"/>
              <a:gd name="connsiteY0" fmla="*/ 4083351 h 5281187"/>
              <a:gd name="connsiteX1" fmla="*/ 1219200 w 9797011"/>
              <a:gd name="connsiteY1" fmla="*/ 4112379 h 5281187"/>
              <a:gd name="connsiteX2" fmla="*/ 1741714 w 9797011"/>
              <a:gd name="connsiteY2" fmla="*/ 3473751 h 5281187"/>
              <a:gd name="connsiteX3" fmla="*/ 2627085 w 9797011"/>
              <a:gd name="connsiteY3" fmla="*/ 3038322 h 5281187"/>
              <a:gd name="connsiteX4" fmla="*/ 3425371 w 9797011"/>
              <a:gd name="connsiteY4" fmla="*/ 3981752 h 5281187"/>
              <a:gd name="connsiteX5" fmla="*/ 3541486 w 9797011"/>
              <a:gd name="connsiteY5" fmla="*/ 4939693 h 5281187"/>
              <a:gd name="connsiteX6" fmla="*/ 4455885 w 9797011"/>
              <a:gd name="connsiteY6" fmla="*/ 5171922 h 5281187"/>
              <a:gd name="connsiteX7" fmla="*/ 5442857 w 9797011"/>
              <a:gd name="connsiteY7" fmla="*/ 3285065 h 5281187"/>
              <a:gd name="connsiteX8" fmla="*/ 6226628 w 9797011"/>
              <a:gd name="connsiteY8" fmla="*/ 3241523 h 5281187"/>
              <a:gd name="connsiteX9" fmla="*/ 6037942 w 9797011"/>
              <a:gd name="connsiteY9" fmla="*/ 4939694 h 5281187"/>
              <a:gd name="connsiteX10" fmla="*/ 6923314 w 9797011"/>
              <a:gd name="connsiteY10" fmla="*/ 4925180 h 5281187"/>
              <a:gd name="connsiteX11" fmla="*/ 7590971 w 9797011"/>
              <a:gd name="connsiteY11" fmla="*/ 3517294 h 5281187"/>
              <a:gd name="connsiteX12" fmla="*/ 8331200 w 9797011"/>
              <a:gd name="connsiteY12" fmla="*/ 3183466 h 5281187"/>
              <a:gd name="connsiteX13" fmla="*/ 9013371 w 9797011"/>
              <a:gd name="connsiteY13" fmla="*/ 3807580 h 5281187"/>
              <a:gd name="connsiteX14" fmla="*/ 9782627 w 9797011"/>
              <a:gd name="connsiteY14" fmla="*/ 4388151 h 5281187"/>
              <a:gd name="connsiteX15" fmla="*/ 9550400 w 9797011"/>
              <a:gd name="connsiteY15" fmla="*/ 324151 h 5281187"/>
              <a:gd name="connsiteX16" fmla="*/ 7329714 w 9797011"/>
              <a:gd name="connsiteY16" fmla="*/ 338666 h 5281187"/>
              <a:gd name="connsiteX17" fmla="*/ 87085 w 9797011"/>
              <a:gd name="connsiteY17" fmla="*/ 440265 h 5281187"/>
              <a:gd name="connsiteX18" fmla="*/ 0 w 9797011"/>
              <a:gd name="connsiteY18" fmla="*/ 4083351 h 5281187"/>
              <a:gd name="connsiteX0" fmla="*/ 0 w 9797011"/>
              <a:gd name="connsiteY0" fmla="*/ 4083351 h 5281187"/>
              <a:gd name="connsiteX1" fmla="*/ 1219200 w 9797011"/>
              <a:gd name="connsiteY1" fmla="*/ 4112379 h 5281187"/>
              <a:gd name="connsiteX2" fmla="*/ 1741714 w 9797011"/>
              <a:gd name="connsiteY2" fmla="*/ 3473751 h 5281187"/>
              <a:gd name="connsiteX3" fmla="*/ 2627085 w 9797011"/>
              <a:gd name="connsiteY3" fmla="*/ 3038322 h 5281187"/>
              <a:gd name="connsiteX4" fmla="*/ 3425371 w 9797011"/>
              <a:gd name="connsiteY4" fmla="*/ 3981752 h 5281187"/>
              <a:gd name="connsiteX5" fmla="*/ 3541486 w 9797011"/>
              <a:gd name="connsiteY5" fmla="*/ 4939693 h 5281187"/>
              <a:gd name="connsiteX6" fmla="*/ 4455885 w 9797011"/>
              <a:gd name="connsiteY6" fmla="*/ 5171922 h 5281187"/>
              <a:gd name="connsiteX7" fmla="*/ 5442857 w 9797011"/>
              <a:gd name="connsiteY7" fmla="*/ 3285065 h 5281187"/>
              <a:gd name="connsiteX8" fmla="*/ 6226628 w 9797011"/>
              <a:gd name="connsiteY8" fmla="*/ 3241523 h 5281187"/>
              <a:gd name="connsiteX9" fmla="*/ 6923314 w 9797011"/>
              <a:gd name="connsiteY9" fmla="*/ 4925180 h 5281187"/>
              <a:gd name="connsiteX10" fmla="*/ 7590971 w 9797011"/>
              <a:gd name="connsiteY10" fmla="*/ 3517294 h 5281187"/>
              <a:gd name="connsiteX11" fmla="*/ 8331200 w 9797011"/>
              <a:gd name="connsiteY11" fmla="*/ 3183466 h 5281187"/>
              <a:gd name="connsiteX12" fmla="*/ 9013371 w 9797011"/>
              <a:gd name="connsiteY12" fmla="*/ 3807580 h 5281187"/>
              <a:gd name="connsiteX13" fmla="*/ 9782627 w 9797011"/>
              <a:gd name="connsiteY13" fmla="*/ 4388151 h 5281187"/>
              <a:gd name="connsiteX14" fmla="*/ 9550400 w 9797011"/>
              <a:gd name="connsiteY14" fmla="*/ 324151 h 5281187"/>
              <a:gd name="connsiteX15" fmla="*/ 7329714 w 9797011"/>
              <a:gd name="connsiteY15" fmla="*/ 338666 h 5281187"/>
              <a:gd name="connsiteX16" fmla="*/ 87085 w 9797011"/>
              <a:gd name="connsiteY16" fmla="*/ 440265 h 5281187"/>
              <a:gd name="connsiteX17" fmla="*/ 0 w 9797011"/>
              <a:gd name="connsiteY17" fmla="*/ 4083351 h 5281187"/>
              <a:gd name="connsiteX0" fmla="*/ 0 w 9797011"/>
              <a:gd name="connsiteY0" fmla="*/ 4083351 h 5281187"/>
              <a:gd name="connsiteX1" fmla="*/ 1219200 w 9797011"/>
              <a:gd name="connsiteY1" fmla="*/ 4112379 h 5281187"/>
              <a:gd name="connsiteX2" fmla="*/ 1741714 w 9797011"/>
              <a:gd name="connsiteY2" fmla="*/ 3473751 h 5281187"/>
              <a:gd name="connsiteX3" fmla="*/ 2627085 w 9797011"/>
              <a:gd name="connsiteY3" fmla="*/ 3038322 h 5281187"/>
              <a:gd name="connsiteX4" fmla="*/ 3425371 w 9797011"/>
              <a:gd name="connsiteY4" fmla="*/ 3981752 h 5281187"/>
              <a:gd name="connsiteX5" fmla="*/ 3541486 w 9797011"/>
              <a:gd name="connsiteY5" fmla="*/ 4939693 h 5281187"/>
              <a:gd name="connsiteX6" fmla="*/ 4455885 w 9797011"/>
              <a:gd name="connsiteY6" fmla="*/ 5171922 h 5281187"/>
              <a:gd name="connsiteX7" fmla="*/ 5442857 w 9797011"/>
              <a:gd name="connsiteY7" fmla="*/ 3285065 h 5281187"/>
              <a:gd name="connsiteX8" fmla="*/ 6226628 w 9797011"/>
              <a:gd name="connsiteY8" fmla="*/ 3241523 h 5281187"/>
              <a:gd name="connsiteX9" fmla="*/ 7590971 w 9797011"/>
              <a:gd name="connsiteY9" fmla="*/ 3517294 h 5281187"/>
              <a:gd name="connsiteX10" fmla="*/ 8331200 w 9797011"/>
              <a:gd name="connsiteY10" fmla="*/ 3183466 h 5281187"/>
              <a:gd name="connsiteX11" fmla="*/ 9013371 w 9797011"/>
              <a:gd name="connsiteY11" fmla="*/ 3807580 h 5281187"/>
              <a:gd name="connsiteX12" fmla="*/ 9782627 w 9797011"/>
              <a:gd name="connsiteY12" fmla="*/ 4388151 h 5281187"/>
              <a:gd name="connsiteX13" fmla="*/ 9550400 w 9797011"/>
              <a:gd name="connsiteY13" fmla="*/ 324151 h 5281187"/>
              <a:gd name="connsiteX14" fmla="*/ 7329714 w 9797011"/>
              <a:gd name="connsiteY14" fmla="*/ 338666 h 5281187"/>
              <a:gd name="connsiteX15" fmla="*/ 87085 w 9797011"/>
              <a:gd name="connsiteY15" fmla="*/ 440265 h 5281187"/>
              <a:gd name="connsiteX16" fmla="*/ 0 w 9797011"/>
              <a:gd name="connsiteY16" fmla="*/ 4083351 h 5281187"/>
              <a:gd name="connsiteX0" fmla="*/ 0 w 9797011"/>
              <a:gd name="connsiteY0" fmla="*/ 4083351 h 5281187"/>
              <a:gd name="connsiteX1" fmla="*/ 1219200 w 9797011"/>
              <a:gd name="connsiteY1" fmla="*/ 4112379 h 5281187"/>
              <a:gd name="connsiteX2" fmla="*/ 1741714 w 9797011"/>
              <a:gd name="connsiteY2" fmla="*/ 3473751 h 5281187"/>
              <a:gd name="connsiteX3" fmla="*/ 2627085 w 9797011"/>
              <a:gd name="connsiteY3" fmla="*/ 3038322 h 5281187"/>
              <a:gd name="connsiteX4" fmla="*/ 3425371 w 9797011"/>
              <a:gd name="connsiteY4" fmla="*/ 3981752 h 5281187"/>
              <a:gd name="connsiteX5" fmla="*/ 3541486 w 9797011"/>
              <a:gd name="connsiteY5" fmla="*/ 4939693 h 5281187"/>
              <a:gd name="connsiteX6" fmla="*/ 4455885 w 9797011"/>
              <a:gd name="connsiteY6" fmla="*/ 5171922 h 5281187"/>
              <a:gd name="connsiteX7" fmla="*/ 5442857 w 9797011"/>
              <a:gd name="connsiteY7" fmla="*/ 3285065 h 5281187"/>
              <a:gd name="connsiteX8" fmla="*/ 6226628 w 9797011"/>
              <a:gd name="connsiteY8" fmla="*/ 3241523 h 5281187"/>
              <a:gd name="connsiteX9" fmla="*/ 6879771 w 9797011"/>
              <a:gd name="connsiteY9" fmla="*/ 3647923 h 5281187"/>
              <a:gd name="connsiteX10" fmla="*/ 8331200 w 9797011"/>
              <a:gd name="connsiteY10" fmla="*/ 3183466 h 5281187"/>
              <a:gd name="connsiteX11" fmla="*/ 9013371 w 9797011"/>
              <a:gd name="connsiteY11" fmla="*/ 3807580 h 5281187"/>
              <a:gd name="connsiteX12" fmla="*/ 9782627 w 9797011"/>
              <a:gd name="connsiteY12" fmla="*/ 4388151 h 5281187"/>
              <a:gd name="connsiteX13" fmla="*/ 9550400 w 9797011"/>
              <a:gd name="connsiteY13" fmla="*/ 324151 h 5281187"/>
              <a:gd name="connsiteX14" fmla="*/ 7329714 w 9797011"/>
              <a:gd name="connsiteY14" fmla="*/ 338666 h 5281187"/>
              <a:gd name="connsiteX15" fmla="*/ 87085 w 9797011"/>
              <a:gd name="connsiteY15" fmla="*/ 440265 h 5281187"/>
              <a:gd name="connsiteX16" fmla="*/ 0 w 9797011"/>
              <a:gd name="connsiteY16" fmla="*/ 4083351 h 5281187"/>
              <a:gd name="connsiteX0" fmla="*/ 0 w 9797011"/>
              <a:gd name="connsiteY0" fmla="*/ 4083351 h 5281187"/>
              <a:gd name="connsiteX1" fmla="*/ 1219200 w 9797011"/>
              <a:gd name="connsiteY1" fmla="*/ 4112379 h 5281187"/>
              <a:gd name="connsiteX2" fmla="*/ 1741714 w 9797011"/>
              <a:gd name="connsiteY2" fmla="*/ 3473751 h 5281187"/>
              <a:gd name="connsiteX3" fmla="*/ 2627085 w 9797011"/>
              <a:gd name="connsiteY3" fmla="*/ 3038322 h 5281187"/>
              <a:gd name="connsiteX4" fmla="*/ 3425371 w 9797011"/>
              <a:gd name="connsiteY4" fmla="*/ 3981752 h 5281187"/>
              <a:gd name="connsiteX5" fmla="*/ 3541486 w 9797011"/>
              <a:gd name="connsiteY5" fmla="*/ 4939693 h 5281187"/>
              <a:gd name="connsiteX6" fmla="*/ 4455885 w 9797011"/>
              <a:gd name="connsiteY6" fmla="*/ 5171922 h 5281187"/>
              <a:gd name="connsiteX7" fmla="*/ 5442857 w 9797011"/>
              <a:gd name="connsiteY7" fmla="*/ 3285065 h 5281187"/>
              <a:gd name="connsiteX8" fmla="*/ 6241142 w 9797011"/>
              <a:gd name="connsiteY8" fmla="*/ 3168952 h 5281187"/>
              <a:gd name="connsiteX9" fmla="*/ 6879771 w 9797011"/>
              <a:gd name="connsiteY9" fmla="*/ 3647923 h 5281187"/>
              <a:gd name="connsiteX10" fmla="*/ 8331200 w 9797011"/>
              <a:gd name="connsiteY10" fmla="*/ 3183466 h 5281187"/>
              <a:gd name="connsiteX11" fmla="*/ 9013371 w 9797011"/>
              <a:gd name="connsiteY11" fmla="*/ 3807580 h 5281187"/>
              <a:gd name="connsiteX12" fmla="*/ 9782627 w 9797011"/>
              <a:gd name="connsiteY12" fmla="*/ 4388151 h 5281187"/>
              <a:gd name="connsiteX13" fmla="*/ 9550400 w 9797011"/>
              <a:gd name="connsiteY13" fmla="*/ 324151 h 5281187"/>
              <a:gd name="connsiteX14" fmla="*/ 7329714 w 9797011"/>
              <a:gd name="connsiteY14" fmla="*/ 338666 h 5281187"/>
              <a:gd name="connsiteX15" fmla="*/ 87085 w 9797011"/>
              <a:gd name="connsiteY15" fmla="*/ 440265 h 5281187"/>
              <a:gd name="connsiteX16" fmla="*/ 0 w 9797011"/>
              <a:gd name="connsiteY16" fmla="*/ 4083351 h 5281187"/>
              <a:gd name="connsiteX0" fmla="*/ 0 w 9797011"/>
              <a:gd name="connsiteY0" fmla="*/ 4083351 h 5281187"/>
              <a:gd name="connsiteX1" fmla="*/ 1219200 w 9797011"/>
              <a:gd name="connsiteY1" fmla="*/ 4112379 h 5281187"/>
              <a:gd name="connsiteX2" fmla="*/ 1741714 w 9797011"/>
              <a:gd name="connsiteY2" fmla="*/ 3473751 h 5281187"/>
              <a:gd name="connsiteX3" fmla="*/ 2627085 w 9797011"/>
              <a:gd name="connsiteY3" fmla="*/ 3038322 h 5281187"/>
              <a:gd name="connsiteX4" fmla="*/ 3425371 w 9797011"/>
              <a:gd name="connsiteY4" fmla="*/ 3981752 h 5281187"/>
              <a:gd name="connsiteX5" fmla="*/ 3541486 w 9797011"/>
              <a:gd name="connsiteY5" fmla="*/ 4939693 h 5281187"/>
              <a:gd name="connsiteX6" fmla="*/ 4455885 w 9797011"/>
              <a:gd name="connsiteY6" fmla="*/ 5171922 h 5281187"/>
              <a:gd name="connsiteX7" fmla="*/ 5442857 w 9797011"/>
              <a:gd name="connsiteY7" fmla="*/ 3285065 h 5281187"/>
              <a:gd name="connsiteX8" fmla="*/ 6241142 w 9797011"/>
              <a:gd name="connsiteY8" fmla="*/ 3168952 h 5281187"/>
              <a:gd name="connsiteX9" fmla="*/ 6879771 w 9797011"/>
              <a:gd name="connsiteY9" fmla="*/ 3647923 h 5281187"/>
              <a:gd name="connsiteX10" fmla="*/ 8331200 w 9797011"/>
              <a:gd name="connsiteY10" fmla="*/ 3183466 h 5281187"/>
              <a:gd name="connsiteX11" fmla="*/ 9013371 w 9797011"/>
              <a:gd name="connsiteY11" fmla="*/ 3807580 h 5281187"/>
              <a:gd name="connsiteX12" fmla="*/ 9782627 w 9797011"/>
              <a:gd name="connsiteY12" fmla="*/ 4388151 h 5281187"/>
              <a:gd name="connsiteX13" fmla="*/ 9550400 w 9797011"/>
              <a:gd name="connsiteY13" fmla="*/ 324151 h 5281187"/>
              <a:gd name="connsiteX14" fmla="*/ 7329714 w 9797011"/>
              <a:gd name="connsiteY14" fmla="*/ 338666 h 5281187"/>
              <a:gd name="connsiteX15" fmla="*/ 87085 w 9797011"/>
              <a:gd name="connsiteY15" fmla="*/ 440265 h 5281187"/>
              <a:gd name="connsiteX16" fmla="*/ 0 w 9797011"/>
              <a:gd name="connsiteY16" fmla="*/ 4083351 h 5281187"/>
              <a:gd name="connsiteX0" fmla="*/ 0 w 9797011"/>
              <a:gd name="connsiteY0" fmla="*/ 4083351 h 5281187"/>
              <a:gd name="connsiteX1" fmla="*/ 1219200 w 9797011"/>
              <a:gd name="connsiteY1" fmla="*/ 4112379 h 5281187"/>
              <a:gd name="connsiteX2" fmla="*/ 1741714 w 9797011"/>
              <a:gd name="connsiteY2" fmla="*/ 3473751 h 5281187"/>
              <a:gd name="connsiteX3" fmla="*/ 2627085 w 9797011"/>
              <a:gd name="connsiteY3" fmla="*/ 3038322 h 5281187"/>
              <a:gd name="connsiteX4" fmla="*/ 3425371 w 9797011"/>
              <a:gd name="connsiteY4" fmla="*/ 3981752 h 5281187"/>
              <a:gd name="connsiteX5" fmla="*/ 3541486 w 9797011"/>
              <a:gd name="connsiteY5" fmla="*/ 4939693 h 5281187"/>
              <a:gd name="connsiteX6" fmla="*/ 4455885 w 9797011"/>
              <a:gd name="connsiteY6" fmla="*/ 5171922 h 5281187"/>
              <a:gd name="connsiteX7" fmla="*/ 5442857 w 9797011"/>
              <a:gd name="connsiteY7" fmla="*/ 3285065 h 5281187"/>
              <a:gd name="connsiteX8" fmla="*/ 6241142 w 9797011"/>
              <a:gd name="connsiteY8" fmla="*/ 3168952 h 5281187"/>
              <a:gd name="connsiteX9" fmla="*/ 6879771 w 9797011"/>
              <a:gd name="connsiteY9" fmla="*/ 3647923 h 5281187"/>
              <a:gd name="connsiteX10" fmla="*/ 8331200 w 9797011"/>
              <a:gd name="connsiteY10" fmla="*/ 3183466 h 5281187"/>
              <a:gd name="connsiteX11" fmla="*/ 9013371 w 9797011"/>
              <a:gd name="connsiteY11" fmla="*/ 3807580 h 5281187"/>
              <a:gd name="connsiteX12" fmla="*/ 9782627 w 9797011"/>
              <a:gd name="connsiteY12" fmla="*/ 4388151 h 5281187"/>
              <a:gd name="connsiteX13" fmla="*/ 9550400 w 9797011"/>
              <a:gd name="connsiteY13" fmla="*/ 324151 h 5281187"/>
              <a:gd name="connsiteX14" fmla="*/ 7329714 w 9797011"/>
              <a:gd name="connsiteY14" fmla="*/ 338666 h 5281187"/>
              <a:gd name="connsiteX15" fmla="*/ 87085 w 9797011"/>
              <a:gd name="connsiteY15" fmla="*/ 440265 h 5281187"/>
              <a:gd name="connsiteX16" fmla="*/ 0 w 9797011"/>
              <a:gd name="connsiteY16" fmla="*/ 4083351 h 5281187"/>
              <a:gd name="connsiteX0" fmla="*/ 0 w 9797011"/>
              <a:gd name="connsiteY0" fmla="*/ 4083351 h 5281187"/>
              <a:gd name="connsiteX1" fmla="*/ 1219200 w 9797011"/>
              <a:gd name="connsiteY1" fmla="*/ 4112379 h 5281187"/>
              <a:gd name="connsiteX2" fmla="*/ 1741714 w 9797011"/>
              <a:gd name="connsiteY2" fmla="*/ 3473751 h 5281187"/>
              <a:gd name="connsiteX3" fmla="*/ 2627085 w 9797011"/>
              <a:gd name="connsiteY3" fmla="*/ 3038322 h 5281187"/>
              <a:gd name="connsiteX4" fmla="*/ 3425371 w 9797011"/>
              <a:gd name="connsiteY4" fmla="*/ 3981752 h 5281187"/>
              <a:gd name="connsiteX5" fmla="*/ 3541486 w 9797011"/>
              <a:gd name="connsiteY5" fmla="*/ 4939693 h 5281187"/>
              <a:gd name="connsiteX6" fmla="*/ 4455885 w 9797011"/>
              <a:gd name="connsiteY6" fmla="*/ 5171922 h 5281187"/>
              <a:gd name="connsiteX7" fmla="*/ 5442857 w 9797011"/>
              <a:gd name="connsiteY7" fmla="*/ 3285065 h 5281187"/>
              <a:gd name="connsiteX8" fmla="*/ 6241142 w 9797011"/>
              <a:gd name="connsiteY8" fmla="*/ 3168952 h 5281187"/>
              <a:gd name="connsiteX9" fmla="*/ 6879771 w 9797011"/>
              <a:gd name="connsiteY9" fmla="*/ 3647923 h 5281187"/>
              <a:gd name="connsiteX10" fmla="*/ 8331200 w 9797011"/>
              <a:gd name="connsiteY10" fmla="*/ 3183466 h 5281187"/>
              <a:gd name="connsiteX11" fmla="*/ 9013371 w 9797011"/>
              <a:gd name="connsiteY11" fmla="*/ 3807580 h 5281187"/>
              <a:gd name="connsiteX12" fmla="*/ 9782627 w 9797011"/>
              <a:gd name="connsiteY12" fmla="*/ 4388151 h 5281187"/>
              <a:gd name="connsiteX13" fmla="*/ 9550400 w 9797011"/>
              <a:gd name="connsiteY13" fmla="*/ 324151 h 5281187"/>
              <a:gd name="connsiteX14" fmla="*/ 7329714 w 9797011"/>
              <a:gd name="connsiteY14" fmla="*/ 338666 h 5281187"/>
              <a:gd name="connsiteX15" fmla="*/ 87085 w 9797011"/>
              <a:gd name="connsiteY15" fmla="*/ 440265 h 5281187"/>
              <a:gd name="connsiteX16" fmla="*/ 0 w 9797011"/>
              <a:gd name="connsiteY16" fmla="*/ 4083351 h 5281187"/>
              <a:gd name="connsiteX0" fmla="*/ 0 w 9797011"/>
              <a:gd name="connsiteY0" fmla="*/ 4083351 h 4940465"/>
              <a:gd name="connsiteX1" fmla="*/ 1219200 w 9797011"/>
              <a:gd name="connsiteY1" fmla="*/ 4112379 h 4940465"/>
              <a:gd name="connsiteX2" fmla="*/ 1741714 w 9797011"/>
              <a:gd name="connsiteY2" fmla="*/ 3473751 h 4940465"/>
              <a:gd name="connsiteX3" fmla="*/ 2627085 w 9797011"/>
              <a:gd name="connsiteY3" fmla="*/ 3038322 h 4940465"/>
              <a:gd name="connsiteX4" fmla="*/ 3425371 w 9797011"/>
              <a:gd name="connsiteY4" fmla="*/ 3981752 h 4940465"/>
              <a:gd name="connsiteX5" fmla="*/ 3541486 w 9797011"/>
              <a:gd name="connsiteY5" fmla="*/ 4939693 h 4940465"/>
              <a:gd name="connsiteX6" fmla="*/ 4513943 w 9797011"/>
              <a:gd name="connsiteY6" fmla="*/ 3822094 h 4940465"/>
              <a:gd name="connsiteX7" fmla="*/ 5442857 w 9797011"/>
              <a:gd name="connsiteY7" fmla="*/ 3285065 h 4940465"/>
              <a:gd name="connsiteX8" fmla="*/ 6241142 w 9797011"/>
              <a:gd name="connsiteY8" fmla="*/ 3168952 h 4940465"/>
              <a:gd name="connsiteX9" fmla="*/ 6879771 w 9797011"/>
              <a:gd name="connsiteY9" fmla="*/ 3647923 h 4940465"/>
              <a:gd name="connsiteX10" fmla="*/ 8331200 w 9797011"/>
              <a:gd name="connsiteY10" fmla="*/ 3183466 h 4940465"/>
              <a:gd name="connsiteX11" fmla="*/ 9013371 w 9797011"/>
              <a:gd name="connsiteY11" fmla="*/ 3807580 h 4940465"/>
              <a:gd name="connsiteX12" fmla="*/ 9782627 w 9797011"/>
              <a:gd name="connsiteY12" fmla="*/ 4388151 h 4940465"/>
              <a:gd name="connsiteX13" fmla="*/ 9550400 w 9797011"/>
              <a:gd name="connsiteY13" fmla="*/ 324151 h 4940465"/>
              <a:gd name="connsiteX14" fmla="*/ 7329714 w 9797011"/>
              <a:gd name="connsiteY14" fmla="*/ 338666 h 4940465"/>
              <a:gd name="connsiteX15" fmla="*/ 87085 w 9797011"/>
              <a:gd name="connsiteY15" fmla="*/ 440265 h 4940465"/>
              <a:gd name="connsiteX16" fmla="*/ 0 w 9797011"/>
              <a:gd name="connsiteY16" fmla="*/ 4083351 h 4940465"/>
              <a:gd name="connsiteX0" fmla="*/ 0 w 9797011"/>
              <a:gd name="connsiteY0" fmla="*/ 4083351 h 4388424"/>
              <a:gd name="connsiteX1" fmla="*/ 1219200 w 9797011"/>
              <a:gd name="connsiteY1" fmla="*/ 4112379 h 4388424"/>
              <a:gd name="connsiteX2" fmla="*/ 1741714 w 9797011"/>
              <a:gd name="connsiteY2" fmla="*/ 3473751 h 4388424"/>
              <a:gd name="connsiteX3" fmla="*/ 2627085 w 9797011"/>
              <a:gd name="connsiteY3" fmla="*/ 3038322 h 4388424"/>
              <a:gd name="connsiteX4" fmla="*/ 3425371 w 9797011"/>
              <a:gd name="connsiteY4" fmla="*/ 3981752 h 4388424"/>
              <a:gd name="connsiteX5" fmla="*/ 4513943 w 9797011"/>
              <a:gd name="connsiteY5" fmla="*/ 3822094 h 4388424"/>
              <a:gd name="connsiteX6" fmla="*/ 5442857 w 9797011"/>
              <a:gd name="connsiteY6" fmla="*/ 3285065 h 4388424"/>
              <a:gd name="connsiteX7" fmla="*/ 6241142 w 9797011"/>
              <a:gd name="connsiteY7" fmla="*/ 3168952 h 4388424"/>
              <a:gd name="connsiteX8" fmla="*/ 6879771 w 9797011"/>
              <a:gd name="connsiteY8" fmla="*/ 3647923 h 4388424"/>
              <a:gd name="connsiteX9" fmla="*/ 8331200 w 9797011"/>
              <a:gd name="connsiteY9" fmla="*/ 3183466 h 4388424"/>
              <a:gd name="connsiteX10" fmla="*/ 9013371 w 9797011"/>
              <a:gd name="connsiteY10" fmla="*/ 3807580 h 4388424"/>
              <a:gd name="connsiteX11" fmla="*/ 9782627 w 9797011"/>
              <a:gd name="connsiteY11" fmla="*/ 4388151 h 4388424"/>
              <a:gd name="connsiteX12" fmla="*/ 9550400 w 9797011"/>
              <a:gd name="connsiteY12" fmla="*/ 324151 h 4388424"/>
              <a:gd name="connsiteX13" fmla="*/ 7329714 w 9797011"/>
              <a:gd name="connsiteY13" fmla="*/ 338666 h 4388424"/>
              <a:gd name="connsiteX14" fmla="*/ 87085 w 9797011"/>
              <a:gd name="connsiteY14" fmla="*/ 440265 h 4388424"/>
              <a:gd name="connsiteX15" fmla="*/ 0 w 9797011"/>
              <a:gd name="connsiteY15" fmla="*/ 4083351 h 4388424"/>
              <a:gd name="connsiteX0" fmla="*/ 0 w 9797011"/>
              <a:gd name="connsiteY0" fmla="*/ 4083351 h 4388424"/>
              <a:gd name="connsiteX1" fmla="*/ 1219200 w 9797011"/>
              <a:gd name="connsiteY1" fmla="*/ 4112379 h 4388424"/>
              <a:gd name="connsiteX2" fmla="*/ 1741714 w 9797011"/>
              <a:gd name="connsiteY2" fmla="*/ 3473751 h 4388424"/>
              <a:gd name="connsiteX3" fmla="*/ 2627085 w 9797011"/>
              <a:gd name="connsiteY3" fmla="*/ 3038322 h 4388424"/>
              <a:gd name="connsiteX4" fmla="*/ 3831771 w 9797011"/>
              <a:gd name="connsiteY4" fmla="*/ 3241524 h 4388424"/>
              <a:gd name="connsiteX5" fmla="*/ 4513943 w 9797011"/>
              <a:gd name="connsiteY5" fmla="*/ 3822094 h 4388424"/>
              <a:gd name="connsiteX6" fmla="*/ 5442857 w 9797011"/>
              <a:gd name="connsiteY6" fmla="*/ 3285065 h 4388424"/>
              <a:gd name="connsiteX7" fmla="*/ 6241142 w 9797011"/>
              <a:gd name="connsiteY7" fmla="*/ 3168952 h 4388424"/>
              <a:gd name="connsiteX8" fmla="*/ 6879771 w 9797011"/>
              <a:gd name="connsiteY8" fmla="*/ 3647923 h 4388424"/>
              <a:gd name="connsiteX9" fmla="*/ 8331200 w 9797011"/>
              <a:gd name="connsiteY9" fmla="*/ 3183466 h 4388424"/>
              <a:gd name="connsiteX10" fmla="*/ 9013371 w 9797011"/>
              <a:gd name="connsiteY10" fmla="*/ 3807580 h 4388424"/>
              <a:gd name="connsiteX11" fmla="*/ 9782627 w 9797011"/>
              <a:gd name="connsiteY11" fmla="*/ 4388151 h 4388424"/>
              <a:gd name="connsiteX12" fmla="*/ 9550400 w 9797011"/>
              <a:gd name="connsiteY12" fmla="*/ 324151 h 4388424"/>
              <a:gd name="connsiteX13" fmla="*/ 7329714 w 9797011"/>
              <a:gd name="connsiteY13" fmla="*/ 338666 h 4388424"/>
              <a:gd name="connsiteX14" fmla="*/ 87085 w 9797011"/>
              <a:gd name="connsiteY14" fmla="*/ 440265 h 4388424"/>
              <a:gd name="connsiteX15" fmla="*/ 0 w 9797011"/>
              <a:gd name="connsiteY15" fmla="*/ 4083351 h 4388424"/>
              <a:gd name="connsiteX0" fmla="*/ 0 w 9797011"/>
              <a:gd name="connsiteY0" fmla="*/ 4083351 h 4933581"/>
              <a:gd name="connsiteX1" fmla="*/ 1190171 w 9797011"/>
              <a:gd name="connsiteY1" fmla="*/ 4925179 h 4933581"/>
              <a:gd name="connsiteX2" fmla="*/ 1741714 w 9797011"/>
              <a:gd name="connsiteY2" fmla="*/ 3473751 h 4933581"/>
              <a:gd name="connsiteX3" fmla="*/ 2627085 w 9797011"/>
              <a:gd name="connsiteY3" fmla="*/ 3038322 h 4933581"/>
              <a:gd name="connsiteX4" fmla="*/ 3831771 w 9797011"/>
              <a:gd name="connsiteY4" fmla="*/ 3241524 h 4933581"/>
              <a:gd name="connsiteX5" fmla="*/ 4513943 w 9797011"/>
              <a:gd name="connsiteY5" fmla="*/ 3822094 h 4933581"/>
              <a:gd name="connsiteX6" fmla="*/ 5442857 w 9797011"/>
              <a:gd name="connsiteY6" fmla="*/ 3285065 h 4933581"/>
              <a:gd name="connsiteX7" fmla="*/ 6241142 w 9797011"/>
              <a:gd name="connsiteY7" fmla="*/ 3168952 h 4933581"/>
              <a:gd name="connsiteX8" fmla="*/ 6879771 w 9797011"/>
              <a:gd name="connsiteY8" fmla="*/ 3647923 h 4933581"/>
              <a:gd name="connsiteX9" fmla="*/ 8331200 w 9797011"/>
              <a:gd name="connsiteY9" fmla="*/ 3183466 h 4933581"/>
              <a:gd name="connsiteX10" fmla="*/ 9013371 w 9797011"/>
              <a:gd name="connsiteY10" fmla="*/ 3807580 h 4933581"/>
              <a:gd name="connsiteX11" fmla="*/ 9782627 w 9797011"/>
              <a:gd name="connsiteY11" fmla="*/ 4388151 h 4933581"/>
              <a:gd name="connsiteX12" fmla="*/ 9550400 w 9797011"/>
              <a:gd name="connsiteY12" fmla="*/ 324151 h 4933581"/>
              <a:gd name="connsiteX13" fmla="*/ 7329714 w 9797011"/>
              <a:gd name="connsiteY13" fmla="*/ 338666 h 4933581"/>
              <a:gd name="connsiteX14" fmla="*/ 87085 w 9797011"/>
              <a:gd name="connsiteY14" fmla="*/ 440265 h 4933581"/>
              <a:gd name="connsiteX15" fmla="*/ 0 w 9797011"/>
              <a:gd name="connsiteY15" fmla="*/ 4083351 h 4933581"/>
              <a:gd name="connsiteX0" fmla="*/ 0 w 9869582"/>
              <a:gd name="connsiteY0" fmla="*/ 5259008 h 5288276"/>
              <a:gd name="connsiteX1" fmla="*/ 1262742 w 9869582"/>
              <a:gd name="connsiteY1" fmla="*/ 4925179 h 5288276"/>
              <a:gd name="connsiteX2" fmla="*/ 1814285 w 9869582"/>
              <a:gd name="connsiteY2" fmla="*/ 3473751 h 5288276"/>
              <a:gd name="connsiteX3" fmla="*/ 2699656 w 9869582"/>
              <a:gd name="connsiteY3" fmla="*/ 3038322 h 5288276"/>
              <a:gd name="connsiteX4" fmla="*/ 3904342 w 9869582"/>
              <a:gd name="connsiteY4" fmla="*/ 3241524 h 5288276"/>
              <a:gd name="connsiteX5" fmla="*/ 4586514 w 9869582"/>
              <a:gd name="connsiteY5" fmla="*/ 3822094 h 5288276"/>
              <a:gd name="connsiteX6" fmla="*/ 5515428 w 9869582"/>
              <a:gd name="connsiteY6" fmla="*/ 3285065 h 5288276"/>
              <a:gd name="connsiteX7" fmla="*/ 6313713 w 9869582"/>
              <a:gd name="connsiteY7" fmla="*/ 3168952 h 5288276"/>
              <a:gd name="connsiteX8" fmla="*/ 6952342 w 9869582"/>
              <a:gd name="connsiteY8" fmla="*/ 3647923 h 5288276"/>
              <a:gd name="connsiteX9" fmla="*/ 8403771 w 9869582"/>
              <a:gd name="connsiteY9" fmla="*/ 3183466 h 5288276"/>
              <a:gd name="connsiteX10" fmla="*/ 9085942 w 9869582"/>
              <a:gd name="connsiteY10" fmla="*/ 3807580 h 5288276"/>
              <a:gd name="connsiteX11" fmla="*/ 9855198 w 9869582"/>
              <a:gd name="connsiteY11" fmla="*/ 4388151 h 5288276"/>
              <a:gd name="connsiteX12" fmla="*/ 9622971 w 9869582"/>
              <a:gd name="connsiteY12" fmla="*/ 324151 h 5288276"/>
              <a:gd name="connsiteX13" fmla="*/ 7402285 w 9869582"/>
              <a:gd name="connsiteY13" fmla="*/ 338666 h 5288276"/>
              <a:gd name="connsiteX14" fmla="*/ 159656 w 9869582"/>
              <a:gd name="connsiteY14" fmla="*/ 440265 h 5288276"/>
              <a:gd name="connsiteX15" fmla="*/ 0 w 9869582"/>
              <a:gd name="connsiteY15" fmla="*/ 5259008 h 5288276"/>
              <a:gd name="connsiteX0" fmla="*/ 0 w 9869582"/>
              <a:gd name="connsiteY0" fmla="*/ 5259008 h 5292069"/>
              <a:gd name="connsiteX1" fmla="*/ 1538514 w 9869582"/>
              <a:gd name="connsiteY1" fmla="*/ 4954208 h 5292069"/>
              <a:gd name="connsiteX2" fmla="*/ 1814285 w 9869582"/>
              <a:gd name="connsiteY2" fmla="*/ 3473751 h 5292069"/>
              <a:gd name="connsiteX3" fmla="*/ 2699656 w 9869582"/>
              <a:gd name="connsiteY3" fmla="*/ 3038322 h 5292069"/>
              <a:gd name="connsiteX4" fmla="*/ 3904342 w 9869582"/>
              <a:gd name="connsiteY4" fmla="*/ 3241524 h 5292069"/>
              <a:gd name="connsiteX5" fmla="*/ 4586514 w 9869582"/>
              <a:gd name="connsiteY5" fmla="*/ 3822094 h 5292069"/>
              <a:gd name="connsiteX6" fmla="*/ 5515428 w 9869582"/>
              <a:gd name="connsiteY6" fmla="*/ 3285065 h 5292069"/>
              <a:gd name="connsiteX7" fmla="*/ 6313713 w 9869582"/>
              <a:gd name="connsiteY7" fmla="*/ 3168952 h 5292069"/>
              <a:gd name="connsiteX8" fmla="*/ 6952342 w 9869582"/>
              <a:gd name="connsiteY8" fmla="*/ 3647923 h 5292069"/>
              <a:gd name="connsiteX9" fmla="*/ 8403771 w 9869582"/>
              <a:gd name="connsiteY9" fmla="*/ 3183466 h 5292069"/>
              <a:gd name="connsiteX10" fmla="*/ 9085942 w 9869582"/>
              <a:gd name="connsiteY10" fmla="*/ 3807580 h 5292069"/>
              <a:gd name="connsiteX11" fmla="*/ 9855198 w 9869582"/>
              <a:gd name="connsiteY11" fmla="*/ 4388151 h 5292069"/>
              <a:gd name="connsiteX12" fmla="*/ 9622971 w 9869582"/>
              <a:gd name="connsiteY12" fmla="*/ 324151 h 5292069"/>
              <a:gd name="connsiteX13" fmla="*/ 7402285 w 9869582"/>
              <a:gd name="connsiteY13" fmla="*/ 338666 h 5292069"/>
              <a:gd name="connsiteX14" fmla="*/ 159656 w 9869582"/>
              <a:gd name="connsiteY14" fmla="*/ 440265 h 5292069"/>
              <a:gd name="connsiteX15" fmla="*/ 0 w 9869582"/>
              <a:gd name="connsiteY15" fmla="*/ 5259008 h 5292069"/>
              <a:gd name="connsiteX0" fmla="*/ 0 w 9869582"/>
              <a:gd name="connsiteY0" fmla="*/ 5259008 h 5276847"/>
              <a:gd name="connsiteX1" fmla="*/ 1538514 w 9869582"/>
              <a:gd name="connsiteY1" fmla="*/ 4954208 h 5276847"/>
              <a:gd name="connsiteX2" fmla="*/ 2873828 w 9869582"/>
              <a:gd name="connsiteY2" fmla="*/ 4605865 h 5276847"/>
              <a:gd name="connsiteX3" fmla="*/ 2699656 w 9869582"/>
              <a:gd name="connsiteY3" fmla="*/ 3038322 h 5276847"/>
              <a:gd name="connsiteX4" fmla="*/ 3904342 w 9869582"/>
              <a:gd name="connsiteY4" fmla="*/ 3241524 h 5276847"/>
              <a:gd name="connsiteX5" fmla="*/ 4586514 w 9869582"/>
              <a:gd name="connsiteY5" fmla="*/ 3822094 h 5276847"/>
              <a:gd name="connsiteX6" fmla="*/ 5515428 w 9869582"/>
              <a:gd name="connsiteY6" fmla="*/ 3285065 h 5276847"/>
              <a:gd name="connsiteX7" fmla="*/ 6313713 w 9869582"/>
              <a:gd name="connsiteY7" fmla="*/ 3168952 h 5276847"/>
              <a:gd name="connsiteX8" fmla="*/ 6952342 w 9869582"/>
              <a:gd name="connsiteY8" fmla="*/ 3647923 h 5276847"/>
              <a:gd name="connsiteX9" fmla="*/ 8403771 w 9869582"/>
              <a:gd name="connsiteY9" fmla="*/ 3183466 h 5276847"/>
              <a:gd name="connsiteX10" fmla="*/ 9085942 w 9869582"/>
              <a:gd name="connsiteY10" fmla="*/ 3807580 h 5276847"/>
              <a:gd name="connsiteX11" fmla="*/ 9855198 w 9869582"/>
              <a:gd name="connsiteY11" fmla="*/ 4388151 h 5276847"/>
              <a:gd name="connsiteX12" fmla="*/ 9622971 w 9869582"/>
              <a:gd name="connsiteY12" fmla="*/ 324151 h 5276847"/>
              <a:gd name="connsiteX13" fmla="*/ 7402285 w 9869582"/>
              <a:gd name="connsiteY13" fmla="*/ 338666 h 5276847"/>
              <a:gd name="connsiteX14" fmla="*/ 159656 w 9869582"/>
              <a:gd name="connsiteY14" fmla="*/ 440265 h 5276847"/>
              <a:gd name="connsiteX15" fmla="*/ 0 w 9869582"/>
              <a:gd name="connsiteY15" fmla="*/ 5259008 h 5276847"/>
              <a:gd name="connsiteX0" fmla="*/ 0 w 9869582"/>
              <a:gd name="connsiteY0" fmla="*/ 5259008 h 5276847"/>
              <a:gd name="connsiteX1" fmla="*/ 1538514 w 9869582"/>
              <a:gd name="connsiteY1" fmla="*/ 4954208 h 5276847"/>
              <a:gd name="connsiteX2" fmla="*/ 2873828 w 9869582"/>
              <a:gd name="connsiteY2" fmla="*/ 4605865 h 5276847"/>
              <a:gd name="connsiteX3" fmla="*/ 3004456 w 9869582"/>
              <a:gd name="connsiteY3" fmla="*/ 3343122 h 5276847"/>
              <a:gd name="connsiteX4" fmla="*/ 3904342 w 9869582"/>
              <a:gd name="connsiteY4" fmla="*/ 3241524 h 5276847"/>
              <a:gd name="connsiteX5" fmla="*/ 4586514 w 9869582"/>
              <a:gd name="connsiteY5" fmla="*/ 3822094 h 5276847"/>
              <a:gd name="connsiteX6" fmla="*/ 5515428 w 9869582"/>
              <a:gd name="connsiteY6" fmla="*/ 3285065 h 5276847"/>
              <a:gd name="connsiteX7" fmla="*/ 6313713 w 9869582"/>
              <a:gd name="connsiteY7" fmla="*/ 3168952 h 5276847"/>
              <a:gd name="connsiteX8" fmla="*/ 6952342 w 9869582"/>
              <a:gd name="connsiteY8" fmla="*/ 3647923 h 5276847"/>
              <a:gd name="connsiteX9" fmla="*/ 8403771 w 9869582"/>
              <a:gd name="connsiteY9" fmla="*/ 3183466 h 5276847"/>
              <a:gd name="connsiteX10" fmla="*/ 9085942 w 9869582"/>
              <a:gd name="connsiteY10" fmla="*/ 3807580 h 5276847"/>
              <a:gd name="connsiteX11" fmla="*/ 9855198 w 9869582"/>
              <a:gd name="connsiteY11" fmla="*/ 4388151 h 5276847"/>
              <a:gd name="connsiteX12" fmla="*/ 9622971 w 9869582"/>
              <a:gd name="connsiteY12" fmla="*/ 324151 h 5276847"/>
              <a:gd name="connsiteX13" fmla="*/ 7402285 w 9869582"/>
              <a:gd name="connsiteY13" fmla="*/ 338666 h 5276847"/>
              <a:gd name="connsiteX14" fmla="*/ 159656 w 9869582"/>
              <a:gd name="connsiteY14" fmla="*/ 440265 h 5276847"/>
              <a:gd name="connsiteX15" fmla="*/ 0 w 9869582"/>
              <a:gd name="connsiteY15" fmla="*/ 5259008 h 5276847"/>
              <a:gd name="connsiteX0" fmla="*/ 0 w 9869582"/>
              <a:gd name="connsiteY0" fmla="*/ 5259008 h 5277076"/>
              <a:gd name="connsiteX1" fmla="*/ 1538514 w 9869582"/>
              <a:gd name="connsiteY1" fmla="*/ 4954208 h 5277076"/>
              <a:gd name="connsiteX2" fmla="*/ 2656113 w 9869582"/>
              <a:gd name="connsiteY2" fmla="*/ 4576837 h 5277076"/>
              <a:gd name="connsiteX3" fmla="*/ 3004456 w 9869582"/>
              <a:gd name="connsiteY3" fmla="*/ 3343122 h 5277076"/>
              <a:gd name="connsiteX4" fmla="*/ 3904342 w 9869582"/>
              <a:gd name="connsiteY4" fmla="*/ 3241524 h 5277076"/>
              <a:gd name="connsiteX5" fmla="*/ 4586514 w 9869582"/>
              <a:gd name="connsiteY5" fmla="*/ 3822094 h 5277076"/>
              <a:gd name="connsiteX6" fmla="*/ 5515428 w 9869582"/>
              <a:gd name="connsiteY6" fmla="*/ 3285065 h 5277076"/>
              <a:gd name="connsiteX7" fmla="*/ 6313713 w 9869582"/>
              <a:gd name="connsiteY7" fmla="*/ 3168952 h 5277076"/>
              <a:gd name="connsiteX8" fmla="*/ 6952342 w 9869582"/>
              <a:gd name="connsiteY8" fmla="*/ 3647923 h 5277076"/>
              <a:gd name="connsiteX9" fmla="*/ 8403771 w 9869582"/>
              <a:gd name="connsiteY9" fmla="*/ 3183466 h 5277076"/>
              <a:gd name="connsiteX10" fmla="*/ 9085942 w 9869582"/>
              <a:gd name="connsiteY10" fmla="*/ 3807580 h 5277076"/>
              <a:gd name="connsiteX11" fmla="*/ 9855198 w 9869582"/>
              <a:gd name="connsiteY11" fmla="*/ 4388151 h 5277076"/>
              <a:gd name="connsiteX12" fmla="*/ 9622971 w 9869582"/>
              <a:gd name="connsiteY12" fmla="*/ 324151 h 5277076"/>
              <a:gd name="connsiteX13" fmla="*/ 7402285 w 9869582"/>
              <a:gd name="connsiteY13" fmla="*/ 338666 h 5277076"/>
              <a:gd name="connsiteX14" fmla="*/ 159656 w 9869582"/>
              <a:gd name="connsiteY14" fmla="*/ 440265 h 5277076"/>
              <a:gd name="connsiteX15" fmla="*/ 0 w 9869582"/>
              <a:gd name="connsiteY15" fmla="*/ 5259008 h 5277076"/>
              <a:gd name="connsiteX0" fmla="*/ 0 w 9869582"/>
              <a:gd name="connsiteY0" fmla="*/ 5259008 h 5289055"/>
              <a:gd name="connsiteX1" fmla="*/ 1538514 w 9869582"/>
              <a:gd name="connsiteY1" fmla="*/ 5099351 h 5289055"/>
              <a:gd name="connsiteX2" fmla="*/ 2656113 w 9869582"/>
              <a:gd name="connsiteY2" fmla="*/ 4576837 h 5289055"/>
              <a:gd name="connsiteX3" fmla="*/ 3004456 w 9869582"/>
              <a:gd name="connsiteY3" fmla="*/ 3343122 h 5289055"/>
              <a:gd name="connsiteX4" fmla="*/ 3904342 w 9869582"/>
              <a:gd name="connsiteY4" fmla="*/ 3241524 h 5289055"/>
              <a:gd name="connsiteX5" fmla="*/ 4586514 w 9869582"/>
              <a:gd name="connsiteY5" fmla="*/ 3822094 h 5289055"/>
              <a:gd name="connsiteX6" fmla="*/ 5515428 w 9869582"/>
              <a:gd name="connsiteY6" fmla="*/ 3285065 h 5289055"/>
              <a:gd name="connsiteX7" fmla="*/ 6313713 w 9869582"/>
              <a:gd name="connsiteY7" fmla="*/ 3168952 h 5289055"/>
              <a:gd name="connsiteX8" fmla="*/ 6952342 w 9869582"/>
              <a:gd name="connsiteY8" fmla="*/ 3647923 h 5289055"/>
              <a:gd name="connsiteX9" fmla="*/ 8403771 w 9869582"/>
              <a:gd name="connsiteY9" fmla="*/ 3183466 h 5289055"/>
              <a:gd name="connsiteX10" fmla="*/ 9085942 w 9869582"/>
              <a:gd name="connsiteY10" fmla="*/ 3807580 h 5289055"/>
              <a:gd name="connsiteX11" fmla="*/ 9855198 w 9869582"/>
              <a:gd name="connsiteY11" fmla="*/ 4388151 h 5289055"/>
              <a:gd name="connsiteX12" fmla="*/ 9622971 w 9869582"/>
              <a:gd name="connsiteY12" fmla="*/ 324151 h 5289055"/>
              <a:gd name="connsiteX13" fmla="*/ 7402285 w 9869582"/>
              <a:gd name="connsiteY13" fmla="*/ 338666 h 5289055"/>
              <a:gd name="connsiteX14" fmla="*/ 159656 w 9869582"/>
              <a:gd name="connsiteY14" fmla="*/ 440265 h 5289055"/>
              <a:gd name="connsiteX15" fmla="*/ 0 w 9869582"/>
              <a:gd name="connsiteY15" fmla="*/ 5259008 h 528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69582" h="5289055">
                <a:moveTo>
                  <a:pt x="0" y="5259008"/>
                </a:moveTo>
                <a:cubicBezTo>
                  <a:pt x="318105" y="5350931"/>
                  <a:pt x="1095829" y="5213046"/>
                  <a:pt x="1538514" y="5099351"/>
                </a:cubicBezTo>
                <a:cubicBezTo>
                  <a:pt x="1981199" y="4985656"/>
                  <a:pt x="2411789" y="4869542"/>
                  <a:pt x="2656113" y="4576837"/>
                </a:cubicBezTo>
                <a:cubicBezTo>
                  <a:pt x="2900437" y="4284132"/>
                  <a:pt x="2796418" y="3565674"/>
                  <a:pt x="3004456" y="3343122"/>
                </a:cubicBezTo>
                <a:cubicBezTo>
                  <a:pt x="3212494" y="3120570"/>
                  <a:pt x="3640666" y="3161695"/>
                  <a:pt x="3904342" y="3241524"/>
                </a:cubicBezTo>
                <a:cubicBezTo>
                  <a:pt x="4168018" y="3321353"/>
                  <a:pt x="4318000" y="3814837"/>
                  <a:pt x="4586514" y="3822094"/>
                </a:cubicBezTo>
                <a:cubicBezTo>
                  <a:pt x="4855028" y="3829351"/>
                  <a:pt x="5227562" y="3393922"/>
                  <a:pt x="5515428" y="3285065"/>
                </a:cubicBezTo>
                <a:cubicBezTo>
                  <a:pt x="5803294" y="3176208"/>
                  <a:pt x="5955694" y="2970590"/>
                  <a:pt x="6313713" y="3168952"/>
                </a:cubicBezTo>
                <a:cubicBezTo>
                  <a:pt x="6671732" y="3367314"/>
                  <a:pt x="6603999" y="3645504"/>
                  <a:pt x="6952342" y="3647923"/>
                </a:cubicBezTo>
                <a:cubicBezTo>
                  <a:pt x="7300685" y="3650342"/>
                  <a:pt x="8048171" y="3156857"/>
                  <a:pt x="8403771" y="3183466"/>
                </a:cubicBezTo>
                <a:cubicBezTo>
                  <a:pt x="8759371" y="3210076"/>
                  <a:pt x="8844038" y="3606799"/>
                  <a:pt x="9085942" y="3807580"/>
                </a:cubicBezTo>
                <a:cubicBezTo>
                  <a:pt x="9327847" y="4008361"/>
                  <a:pt x="9973731" y="4400246"/>
                  <a:pt x="9855198" y="4388151"/>
                </a:cubicBezTo>
                <a:cubicBezTo>
                  <a:pt x="9284303" y="4301065"/>
                  <a:pt x="10193866" y="411237"/>
                  <a:pt x="9622971" y="324151"/>
                </a:cubicBezTo>
                <a:cubicBezTo>
                  <a:pt x="9228666" y="-403982"/>
                  <a:pt x="8979504" y="319314"/>
                  <a:pt x="7402285" y="338666"/>
                </a:cubicBezTo>
                <a:cubicBezTo>
                  <a:pt x="5825066" y="358018"/>
                  <a:pt x="1381275" y="-48382"/>
                  <a:pt x="159656" y="440265"/>
                </a:cubicBezTo>
                <a:lnTo>
                  <a:pt x="0" y="5259008"/>
                </a:lnTo>
                <a:close/>
              </a:path>
            </a:pathLst>
          </a:custGeom>
          <a:solidFill>
            <a:srgbClr val="C6D9F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Freeform 50"/>
          <p:cNvSpPr/>
          <p:nvPr/>
        </p:nvSpPr>
        <p:spPr>
          <a:xfrm>
            <a:off x="-290285" y="-541867"/>
            <a:ext cx="9797011" cy="5058669"/>
          </a:xfrm>
          <a:custGeom>
            <a:avLst/>
            <a:gdLst>
              <a:gd name="connsiteX0" fmla="*/ 0 w 9695542"/>
              <a:gd name="connsiteY0" fmla="*/ 1086791 h 2523705"/>
              <a:gd name="connsiteX1" fmla="*/ 914400 w 9695542"/>
              <a:gd name="connsiteY1" fmla="*/ 1159362 h 2523705"/>
              <a:gd name="connsiteX2" fmla="*/ 1669142 w 9695542"/>
              <a:gd name="connsiteY2" fmla="*/ 419134 h 2523705"/>
              <a:gd name="connsiteX3" fmla="*/ 2627085 w 9695542"/>
              <a:gd name="connsiteY3" fmla="*/ 41762 h 2523705"/>
              <a:gd name="connsiteX4" fmla="*/ 3570514 w 9695542"/>
              <a:gd name="connsiteY4" fmla="*/ 520734 h 2523705"/>
              <a:gd name="connsiteX5" fmla="*/ 4325257 w 9695542"/>
              <a:gd name="connsiteY5" fmla="*/ 332048 h 2523705"/>
              <a:gd name="connsiteX6" fmla="*/ 4905828 w 9695542"/>
              <a:gd name="connsiteY6" fmla="*/ 12734 h 2523705"/>
              <a:gd name="connsiteX7" fmla="*/ 5602514 w 9695542"/>
              <a:gd name="connsiteY7" fmla="*/ 114334 h 2523705"/>
              <a:gd name="connsiteX8" fmla="*/ 5878285 w 9695542"/>
              <a:gd name="connsiteY8" fmla="*/ 578791 h 2523705"/>
              <a:gd name="connsiteX9" fmla="*/ 6516914 w 9695542"/>
              <a:gd name="connsiteY9" fmla="*/ 433648 h 2523705"/>
              <a:gd name="connsiteX10" fmla="*/ 7024914 w 9695542"/>
              <a:gd name="connsiteY10" fmla="*/ 99820 h 2523705"/>
              <a:gd name="connsiteX11" fmla="*/ 7866742 w 9695542"/>
              <a:gd name="connsiteY11" fmla="*/ 593305 h 2523705"/>
              <a:gd name="connsiteX12" fmla="*/ 8113485 w 9695542"/>
              <a:gd name="connsiteY12" fmla="*/ 1391591 h 2523705"/>
              <a:gd name="connsiteX13" fmla="*/ 8694057 w 9695542"/>
              <a:gd name="connsiteY13" fmla="*/ 2335020 h 2523705"/>
              <a:gd name="connsiteX14" fmla="*/ 9695542 w 9695542"/>
              <a:gd name="connsiteY14" fmla="*/ 2523705 h 2523705"/>
              <a:gd name="connsiteX0" fmla="*/ 0 w 9695542"/>
              <a:gd name="connsiteY0" fmla="*/ 1086791 h 2523705"/>
              <a:gd name="connsiteX1" fmla="*/ 914400 w 9695542"/>
              <a:gd name="connsiteY1" fmla="*/ 1159362 h 2523705"/>
              <a:gd name="connsiteX2" fmla="*/ 1669142 w 9695542"/>
              <a:gd name="connsiteY2" fmla="*/ 419134 h 2523705"/>
              <a:gd name="connsiteX3" fmla="*/ 2627085 w 9695542"/>
              <a:gd name="connsiteY3" fmla="*/ 41762 h 2523705"/>
              <a:gd name="connsiteX4" fmla="*/ 3570514 w 9695542"/>
              <a:gd name="connsiteY4" fmla="*/ 520734 h 2523705"/>
              <a:gd name="connsiteX5" fmla="*/ 4325257 w 9695542"/>
              <a:gd name="connsiteY5" fmla="*/ 332048 h 2523705"/>
              <a:gd name="connsiteX6" fmla="*/ 4905828 w 9695542"/>
              <a:gd name="connsiteY6" fmla="*/ 12734 h 2523705"/>
              <a:gd name="connsiteX7" fmla="*/ 5602514 w 9695542"/>
              <a:gd name="connsiteY7" fmla="*/ 114334 h 2523705"/>
              <a:gd name="connsiteX8" fmla="*/ 5878285 w 9695542"/>
              <a:gd name="connsiteY8" fmla="*/ 578791 h 2523705"/>
              <a:gd name="connsiteX9" fmla="*/ 6516914 w 9695542"/>
              <a:gd name="connsiteY9" fmla="*/ 433648 h 2523705"/>
              <a:gd name="connsiteX10" fmla="*/ 7024914 w 9695542"/>
              <a:gd name="connsiteY10" fmla="*/ 99820 h 2523705"/>
              <a:gd name="connsiteX11" fmla="*/ 7866742 w 9695542"/>
              <a:gd name="connsiteY11" fmla="*/ 593305 h 2523705"/>
              <a:gd name="connsiteX12" fmla="*/ 7924800 w 9695542"/>
              <a:gd name="connsiteY12" fmla="*/ 1565763 h 2523705"/>
              <a:gd name="connsiteX13" fmla="*/ 8694057 w 9695542"/>
              <a:gd name="connsiteY13" fmla="*/ 2335020 h 2523705"/>
              <a:gd name="connsiteX14" fmla="*/ 9695542 w 9695542"/>
              <a:gd name="connsiteY14" fmla="*/ 2523705 h 2523705"/>
              <a:gd name="connsiteX0" fmla="*/ 0 w 9695542"/>
              <a:gd name="connsiteY0" fmla="*/ 1086791 h 2523705"/>
              <a:gd name="connsiteX1" fmla="*/ 914400 w 9695542"/>
              <a:gd name="connsiteY1" fmla="*/ 1159362 h 2523705"/>
              <a:gd name="connsiteX2" fmla="*/ 1669142 w 9695542"/>
              <a:gd name="connsiteY2" fmla="*/ 419134 h 2523705"/>
              <a:gd name="connsiteX3" fmla="*/ 2627085 w 9695542"/>
              <a:gd name="connsiteY3" fmla="*/ 41762 h 2523705"/>
              <a:gd name="connsiteX4" fmla="*/ 3570514 w 9695542"/>
              <a:gd name="connsiteY4" fmla="*/ 520734 h 2523705"/>
              <a:gd name="connsiteX5" fmla="*/ 4325257 w 9695542"/>
              <a:gd name="connsiteY5" fmla="*/ 332048 h 2523705"/>
              <a:gd name="connsiteX6" fmla="*/ 4905828 w 9695542"/>
              <a:gd name="connsiteY6" fmla="*/ 12734 h 2523705"/>
              <a:gd name="connsiteX7" fmla="*/ 5602514 w 9695542"/>
              <a:gd name="connsiteY7" fmla="*/ 114334 h 2523705"/>
              <a:gd name="connsiteX8" fmla="*/ 5878285 w 9695542"/>
              <a:gd name="connsiteY8" fmla="*/ 578791 h 2523705"/>
              <a:gd name="connsiteX9" fmla="*/ 6516914 w 9695542"/>
              <a:gd name="connsiteY9" fmla="*/ 433648 h 2523705"/>
              <a:gd name="connsiteX10" fmla="*/ 7024914 w 9695542"/>
              <a:gd name="connsiteY10" fmla="*/ 99820 h 2523705"/>
              <a:gd name="connsiteX11" fmla="*/ 7590971 w 9695542"/>
              <a:gd name="connsiteY11" fmla="*/ 520734 h 2523705"/>
              <a:gd name="connsiteX12" fmla="*/ 7924800 w 9695542"/>
              <a:gd name="connsiteY12" fmla="*/ 1565763 h 2523705"/>
              <a:gd name="connsiteX13" fmla="*/ 8694057 w 9695542"/>
              <a:gd name="connsiteY13" fmla="*/ 2335020 h 2523705"/>
              <a:gd name="connsiteX14" fmla="*/ 9695542 w 9695542"/>
              <a:gd name="connsiteY14" fmla="*/ 2523705 h 2523705"/>
              <a:gd name="connsiteX0" fmla="*/ 0 w 9695542"/>
              <a:gd name="connsiteY0" fmla="*/ 1086791 h 2523705"/>
              <a:gd name="connsiteX1" fmla="*/ 914400 w 9695542"/>
              <a:gd name="connsiteY1" fmla="*/ 1159362 h 2523705"/>
              <a:gd name="connsiteX2" fmla="*/ 1669142 w 9695542"/>
              <a:gd name="connsiteY2" fmla="*/ 419134 h 2523705"/>
              <a:gd name="connsiteX3" fmla="*/ 2627085 w 9695542"/>
              <a:gd name="connsiteY3" fmla="*/ 41762 h 2523705"/>
              <a:gd name="connsiteX4" fmla="*/ 3570514 w 9695542"/>
              <a:gd name="connsiteY4" fmla="*/ 520734 h 2523705"/>
              <a:gd name="connsiteX5" fmla="*/ 4325257 w 9695542"/>
              <a:gd name="connsiteY5" fmla="*/ 332048 h 2523705"/>
              <a:gd name="connsiteX6" fmla="*/ 4905828 w 9695542"/>
              <a:gd name="connsiteY6" fmla="*/ 12734 h 2523705"/>
              <a:gd name="connsiteX7" fmla="*/ 5602514 w 9695542"/>
              <a:gd name="connsiteY7" fmla="*/ 114334 h 2523705"/>
              <a:gd name="connsiteX8" fmla="*/ 5878285 w 9695542"/>
              <a:gd name="connsiteY8" fmla="*/ 578791 h 2523705"/>
              <a:gd name="connsiteX9" fmla="*/ 6589485 w 9695542"/>
              <a:gd name="connsiteY9" fmla="*/ 201419 h 2523705"/>
              <a:gd name="connsiteX10" fmla="*/ 7024914 w 9695542"/>
              <a:gd name="connsiteY10" fmla="*/ 99820 h 2523705"/>
              <a:gd name="connsiteX11" fmla="*/ 7590971 w 9695542"/>
              <a:gd name="connsiteY11" fmla="*/ 520734 h 2523705"/>
              <a:gd name="connsiteX12" fmla="*/ 7924800 w 9695542"/>
              <a:gd name="connsiteY12" fmla="*/ 1565763 h 2523705"/>
              <a:gd name="connsiteX13" fmla="*/ 8694057 w 9695542"/>
              <a:gd name="connsiteY13" fmla="*/ 2335020 h 2523705"/>
              <a:gd name="connsiteX14" fmla="*/ 9695542 w 9695542"/>
              <a:gd name="connsiteY14" fmla="*/ 2523705 h 2523705"/>
              <a:gd name="connsiteX0" fmla="*/ 0 w 9695542"/>
              <a:gd name="connsiteY0" fmla="*/ 1090527 h 2527441"/>
              <a:gd name="connsiteX1" fmla="*/ 914400 w 9695542"/>
              <a:gd name="connsiteY1" fmla="*/ 1163098 h 2527441"/>
              <a:gd name="connsiteX2" fmla="*/ 1669142 w 9695542"/>
              <a:gd name="connsiteY2" fmla="*/ 422870 h 2527441"/>
              <a:gd name="connsiteX3" fmla="*/ 2627085 w 9695542"/>
              <a:gd name="connsiteY3" fmla="*/ 45498 h 2527441"/>
              <a:gd name="connsiteX4" fmla="*/ 3570514 w 9695542"/>
              <a:gd name="connsiteY4" fmla="*/ 524470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024914 w 9695542"/>
              <a:gd name="connsiteY10" fmla="*/ 103556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914400 w 9695542"/>
              <a:gd name="connsiteY1" fmla="*/ 1163098 h 2527441"/>
              <a:gd name="connsiteX2" fmla="*/ 1669142 w 9695542"/>
              <a:gd name="connsiteY2" fmla="*/ 422870 h 2527441"/>
              <a:gd name="connsiteX3" fmla="*/ 2627085 w 9695542"/>
              <a:gd name="connsiteY3" fmla="*/ 45498 h 2527441"/>
              <a:gd name="connsiteX4" fmla="*/ 3570514 w 9695542"/>
              <a:gd name="connsiteY4" fmla="*/ 524470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914400 w 9695542"/>
              <a:gd name="connsiteY1" fmla="*/ 1163098 h 2527441"/>
              <a:gd name="connsiteX2" fmla="*/ 1669142 w 9695542"/>
              <a:gd name="connsiteY2" fmla="*/ 422870 h 2527441"/>
              <a:gd name="connsiteX3" fmla="*/ 2627085 w 9695542"/>
              <a:gd name="connsiteY3" fmla="*/ 45498 h 2527441"/>
              <a:gd name="connsiteX4" fmla="*/ 3643085 w 9695542"/>
              <a:gd name="connsiteY4" fmla="*/ 785727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914400 w 9695542"/>
              <a:gd name="connsiteY1" fmla="*/ 1163098 h 2527441"/>
              <a:gd name="connsiteX2" fmla="*/ 1741714 w 9695542"/>
              <a:gd name="connsiteY2" fmla="*/ 480927 h 2527441"/>
              <a:gd name="connsiteX3" fmla="*/ 2627085 w 9695542"/>
              <a:gd name="connsiteY3" fmla="*/ 45498 h 2527441"/>
              <a:gd name="connsiteX4" fmla="*/ 3643085 w 9695542"/>
              <a:gd name="connsiteY4" fmla="*/ 785727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1219200 w 9695542"/>
              <a:gd name="connsiteY1" fmla="*/ 1119555 h 2527441"/>
              <a:gd name="connsiteX2" fmla="*/ 1741714 w 9695542"/>
              <a:gd name="connsiteY2" fmla="*/ 480927 h 2527441"/>
              <a:gd name="connsiteX3" fmla="*/ 2627085 w 9695542"/>
              <a:gd name="connsiteY3" fmla="*/ 45498 h 2527441"/>
              <a:gd name="connsiteX4" fmla="*/ 3643085 w 9695542"/>
              <a:gd name="connsiteY4" fmla="*/ 785727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1219200 w 9695542"/>
              <a:gd name="connsiteY1" fmla="*/ 1119555 h 2527441"/>
              <a:gd name="connsiteX2" fmla="*/ 1741714 w 9695542"/>
              <a:gd name="connsiteY2" fmla="*/ 480927 h 2527441"/>
              <a:gd name="connsiteX3" fmla="*/ 2627085 w 9695542"/>
              <a:gd name="connsiteY3" fmla="*/ 45498 h 2527441"/>
              <a:gd name="connsiteX4" fmla="*/ 3585028 w 9695542"/>
              <a:gd name="connsiteY4" fmla="*/ 713156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1219200 w 9695542"/>
              <a:gd name="connsiteY1" fmla="*/ 1119555 h 2527441"/>
              <a:gd name="connsiteX2" fmla="*/ 1741714 w 9695542"/>
              <a:gd name="connsiteY2" fmla="*/ 480927 h 2527441"/>
              <a:gd name="connsiteX3" fmla="*/ 2627085 w 9695542"/>
              <a:gd name="connsiteY3" fmla="*/ 45498 h 2527441"/>
              <a:gd name="connsiteX4" fmla="*/ 3585028 w 9695542"/>
              <a:gd name="connsiteY4" fmla="*/ 713156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15" fmla="*/ 0 w 9695542"/>
              <a:gd name="connsiteY15" fmla="*/ 1090527 h 2527441"/>
              <a:gd name="connsiteX0" fmla="*/ 0 w 9733913"/>
              <a:gd name="connsiteY0" fmla="*/ 3759200 h 5198088"/>
              <a:gd name="connsiteX1" fmla="*/ 1219200 w 9733913"/>
              <a:gd name="connsiteY1" fmla="*/ 3788228 h 5198088"/>
              <a:gd name="connsiteX2" fmla="*/ 1741714 w 9733913"/>
              <a:gd name="connsiteY2" fmla="*/ 3149600 h 5198088"/>
              <a:gd name="connsiteX3" fmla="*/ 2627085 w 9733913"/>
              <a:gd name="connsiteY3" fmla="*/ 2714171 h 5198088"/>
              <a:gd name="connsiteX4" fmla="*/ 3585028 w 9733913"/>
              <a:gd name="connsiteY4" fmla="*/ 3381829 h 5198088"/>
              <a:gd name="connsiteX5" fmla="*/ 4325257 w 9733913"/>
              <a:gd name="connsiteY5" fmla="*/ 3004457 h 5198088"/>
              <a:gd name="connsiteX6" fmla="*/ 4905828 w 9733913"/>
              <a:gd name="connsiteY6" fmla="*/ 2685143 h 5198088"/>
              <a:gd name="connsiteX7" fmla="*/ 5602514 w 9733913"/>
              <a:gd name="connsiteY7" fmla="*/ 2786743 h 5198088"/>
              <a:gd name="connsiteX8" fmla="*/ 5994399 w 9733913"/>
              <a:gd name="connsiteY8" fmla="*/ 3396343 h 5198088"/>
              <a:gd name="connsiteX9" fmla="*/ 6589485 w 9733913"/>
              <a:gd name="connsiteY9" fmla="*/ 2873828 h 5198088"/>
              <a:gd name="connsiteX10" fmla="*/ 7170057 w 9733913"/>
              <a:gd name="connsiteY10" fmla="*/ 2786744 h 5198088"/>
              <a:gd name="connsiteX11" fmla="*/ 7590971 w 9733913"/>
              <a:gd name="connsiteY11" fmla="*/ 3193143 h 5198088"/>
              <a:gd name="connsiteX12" fmla="*/ 7924800 w 9733913"/>
              <a:gd name="connsiteY12" fmla="*/ 4238172 h 5198088"/>
              <a:gd name="connsiteX13" fmla="*/ 8694057 w 9733913"/>
              <a:gd name="connsiteY13" fmla="*/ 5007429 h 5198088"/>
              <a:gd name="connsiteX14" fmla="*/ 9695542 w 9733913"/>
              <a:gd name="connsiteY14" fmla="*/ 5196114 h 5198088"/>
              <a:gd name="connsiteX15" fmla="*/ 9550400 w 9733913"/>
              <a:gd name="connsiteY15" fmla="*/ 0 h 5198088"/>
              <a:gd name="connsiteX16" fmla="*/ 0 w 9733913"/>
              <a:gd name="connsiteY16" fmla="*/ 3759200 h 5198088"/>
              <a:gd name="connsiteX0" fmla="*/ 0 w 9733913"/>
              <a:gd name="connsiteY0" fmla="*/ 3890547 h 5329435"/>
              <a:gd name="connsiteX1" fmla="*/ 1219200 w 9733913"/>
              <a:gd name="connsiteY1" fmla="*/ 3919575 h 5329435"/>
              <a:gd name="connsiteX2" fmla="*/ 1741714 w 9733913"/>
              <a:gd name="connsiteY2" fmla="*/ 3280947 h 5329435"/>
              <a:gd name="connsiteX3" fmla="*/ 2627085 w 9733913"/>
              <a:gd name="connsiteY3" fmla="*/ 2845518 h 5329435"/>
              <a:gd name="connsiteX4" fmla="*/ 3585028 w 9733913"/>
              <a:gd name="connsiteY4" fmla="*/ 3513176 h 5329435"/>
              <a:gd name="connsiteX5" fmla="*/ 4325257 w 9733913"/>
              <a:gd name="connsiteY5" fmla="*/ 3135804 h 5329435"/>
              <a:gd name="connsiteX6" fmla="*/ 4905828 w 9733913"/>
              <a:gd name="connsiteY6" fmla="*/ 2816490 h 5329435"/>
              <a:gd name="connsiteX7" fmla="*/ 5602514 w 9733913"/>
              <a:gd name="connsiteY7" fmla="*/ 2918090 h 5329435"/>
              <a:gd name="connsiteX8" fmla="*/ 5994399 w 9733913"/>
              <a:gd name="connsiteY8" fmla="*/ 3527690 h 5329435"/>
              <a:gd name="connsiteX9" fmla="*/ 6589485 w 9733913"/>
              <a:gd name="connsiteY9" fmla="*/ 3005175 h 5329435"/>
              <a:gd name="connsiteX10" fmla="*/ 7170057 w 9733913"/>
              <a:gd name="connsiteY10" fmla="*/ 2918091 h 5329435"/>
              <a:gd name="connsiteX11" fmla="*/ 7590971 w 9733913"/>
              <a:gd name="connsiteY11" fmla="*/ 3324490 h 5329435"/>
              <a:gd name="connsiteX12" fmla="*/ 7924800 w 9733913"/>
              <a:gd name="connsiteY12" fmla="*/ 4369519 h 5329435"/>
              <a:gd name="connsiteX13" fmla="*/ 8694057 w 9733913"/>
              <a:gd name="connsiteY13" fmla="*/ 5138776 h 5329435"/>
              <a:gd name="connsiteX14" fmla="*/ 9695542 w 9733913"/>
              <a:gd name="connsiteY14" fmla="*/ 5327461 h 5329435"/>
              <a:gd name="connsiteX15" fmla="*/ 9550400 w 9733913"/>
              <a:gd name="connsiteY15" fmla="*/ 131347 h 5329435"/>
              <a:gd name="connsiteX16" fmla="*/ 87085 w 9733913"/>
              <a:gd name="connsiteY16" fmla="*/ 247461 h 5329435"/>
              <a:gd name="connsiteX17" fmla="*/ 0 w 9733913"/>
              <a:gd name="connsiteY17" fmla="*/ 3890547 h 5329435"/>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602514 w 9733913"/>
              <a:gd name="connsiteY7" fmla="*/ 3110894 h 5522239"/>
              <a:gd name="connsiteX8" fmla="*/ 5994399 w 9733913"/>
              <a:gd name="connsiteY8" fmla="*/ 3720494 h 5522239"/>
              <a:gd name="connsiteX9" fmla="*/ 6589485 w 9733913"/>
              <a:gd name="connsiteY9" fmla="*/ 3197979 h 5522239"/>
              <a:gd name="connsiteX10" fmla="*/ 7170057 w 9733913"/>
              <a:gd name="connsiteY10" fmla="*/ 3110895 h 5522239"/>
              <a:gd name="connsiteX11" fmla="*/ 7590971 w 9733913"/>
              <a:gd name="connsiteY11" fmla="*/ 3517294 h 5522239"/>
              <a:gd name="connsiteX12" fmla="*/ 7924800 w 9733913"/>
              <a:gd name="connsiteY12" fmla="*/ 4562323 h 5522239"/>
              <a:gd name="connsiteX13" fmla="*/ 8694057 w 9733913"/>
              <a:gd name="connsiteY13" fmla="*/ 5331580 h 5522239"/>
              <a:gd name="connsiteX14" fmla="*/ 9695542 w 9733913"/>
              <a:gd name="connsiteY14" fmla="*/ 5520265 h 5522239"/>
              <a:gd name="connsiteX15" fmla="*/ 9550400 w 9733913"/>
              <a:gd name="connsiteY15" fmla="*/ 324151 h 5522239"/>
              <a:gd name="connsiteX16" fmla="*/ 7329714 w 9733913"/>
              <a:gd name="connsiteY16" fmla="*/ 338666 h 5522239"/>
              <a:gd name="connsiteX17" fmla="*/ 87085 w 9733913"/>
              <a:gd name="connsiteY17" fmla="*/ 440265 h 5522239"/>
              <a:gd name="connsiteX18" fmla="*/ 0 w 9733913"/>
              <a:gd name="connsiteY18" fmla="*/ 4083351 h 5522239"/>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602514 w 9733913"/>
              <a:gd name="connsiteY7" fmla="*/ 3110894 h 5522239"/>
              <a:gd name="connsiteX8" fmla="*/ 5994399 w 9733913"/>
              <a:gd name="connsiteY8" fmla="*/ 3720494 h 5522239"/>
              <a:gd name="connsiteX9" fmla="*/ 6212114 w 9733913"/>
              <a:gd name="connsiteY9" fmla="*/ 4504265 h 5522239"/>
              <a:gd name="connsiteX10" fmla="*/ 7170057 w 9733913"/>
              <a:gd name="connsiteY10" fmla="*/ 3110895 h 5522239"/>
              <a:gd name="connsiteX11" fmla="*/ 7590971 w 9733913"/>
              <a:gd name="connsiteY11" fmla="*/ 3517294 h 5522239"/>
              <a:gd name="connsiteX12" fmla="*/ 7924800 w 9733913"/>
              <a:gd name="connsiteY12" fmla="*/ 4562323 h 5522239"/>
              <a:gd name="connsiteX13" fmla="*/ 8694057 w 9733913"/>
              <a:gd name="connsiteY13" fmla="*/ 5331580 h 5522239"/>
              <a:gd name="connsiteX14" fmla="*/ 9695542 w 9733913"/>
              <a:gd name="connsiteY14" fmla="*/ 5520265 h 5522239"/>
              <a:gd name="connsiteX15" fmla="*/ 9550400 w 9733913"/>
              <a:gd name="connsiteY15" fmla="*/ 324151 h 5522239"/>
              <a:gd name="connsiteX16" fmla="*/ 7329714 w 9733913"/>
              <a:gd name="connsiteY16" fmla="*/ 338666 h 5522239"/>
              <a:gd name="connsiteX17" fmla="*/ 87085 w 9733913"/>
              <a:gd name="connsiteY17" fmla="*/ 440265 h 5522239"/>
              <a:gd name="connsiteX18" fmla="*/ 0 w 9733913"/>
              <a:gd name="connsiteY18" fmla="*/ 4083351 h 5522239"/>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602514 w 9733913"/>
              <a:gd name="connsiteY7" fmla="*/ 3110894 h 5522239"/>
              <a:gd name="connsiteX8" fmla="*/ 5762170 w 9733913"/>
              <a:gd name="connsiteY8" fmla="*/ 4083351 h 5522239"/>
              <a:gd name="connsiteX9" fmla="*/ 6212114 w 9733913"/>
              <a:gd name="connsiteY9" fmla="*/ 4504265 h 5522239"/>
              <a:gd name="connsiteX10" fmla="*/ 7170057 w 9733913"/>
              <a:gd name="connsiteY10" fmla="*/ 3110895 h 5522239"/>
              <a:gd name="connsiteX11" fmla="*/ 7590971 w 9733913"/>
              <a:gd name="connsiteY11" fmla="*/ 3517294 h 5522239"/>
              <a:gd name="connsiteX12" fmla="*/ 7924800 w 9733913"/>
              <a:gd name="connsiteY12" fmla="*/ 4562323 h 5522239"/>
              <a:gd name="connsiteX13" fmla="*/ 8694057 w 9733913"/>
              <a:gd name="connsiteY13" fmla="*/ 5331580 h 5522239"/>
              <a:gd name="connsiteX14" fmla="*/ 9695542 w 9733913"/>
              <a:gd name="connsiteY14" fmla="*/ 5520265 h 5522239"/>
              <a:gd name="connsiteX15" fmla="*/ 9550400 w 9733913"/>
              <a:gd name="connsiteY15" fmla="*/ 324151 h 5522239"/>
              <a:gd name="connsiteX16" fmla="*/ 7329714 w 9733913"/>
              <a:gd name="connsiteY16" fmla="*/ 338666 h 5522239"/>
              <a:gd name="connsiteX17" fmla="*/ 87085 w 9733913"/>
              <a:gd name="connsiteY17" fmla="*/ 440265 h 5522239"/>
              <a:gd name="connsiteX18" fmla="*/ 0 w 9733913"/>
              <a:gd name="connsiteY18" fmla="*/ 4083351 h 5522239"/>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442857 w 9733913"/>
              <a:gd name="connsiteY7" fmla="*/ 3285065 h 5522239"/>
              <a:gd name="connsiteX8" fmla="*/ 5762170 w 9733913"/>
              <a:gd name="connsiteY8" fmla="*/ 4083351 h 5522239"/>
              <a:gd name="connsiteX9" fmla="*/ 6212114 w 9733913"/>
              <a:gd name="connsiteY9" fmla="*/ 4504265 h 5522239"/>
              <a:gd name="connsiteX10" fmla="*/ 7170057 w 9733913"/>
              <a:gd name="connsiteY10" fmla="*/ 3110895 h 5522239"/>
              <a:gd name="connsiteX11" fmla="*/ 7590971 w 9733913"/>
              <a:gd name="connsiteY11" fmla="*/ 3517294 h 5522239"/>
              <a:gd name="connsiteX12" fmla="*/ 7924800 w 9733913"/>
              <a:gd name="connsiteY12" fmla="*/ 4562323 h 5522239"/>
              <a:gd name="connsiteX13" fmla="*/ 8694057 w 9733913"/>
              <a:gd name="connsiteY13" fmla="*/ 5331580 h 5522239"/>
              <a:gd name="connsiteX14" fmla="*/ 9695542 w 9733913"/>
              <a:gd name="connsiteY14" fmla="*/ 5520265 h 5522239"/>
              <a:gd name="connsiteX15" fmla="*/ 9550400 w 9733913"/>
              <a:gd name="connsiteY15" fmla="*/ 324151 h 5522239"/>
              <a:gd name="connsiteX16" fmla="*/ 7329714 w 9733913"/>
              <a:gd name="connsiteY16" fmla="*/ 338666 h 5522239"/>
              <a:gd name="connsiteX17" fmla="*/ 87085 w 9733913"/>
              <a:gd name="connsiteY17" fmla="*/ 440265 h 5522239"/>
              <a:gd name="connsiteX18" fmla="*/ 0 w 9733913"/>
              <a:gd name="connsiteY18" fmla="*/ 4083351 h 5522239"/>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442857 w 9733913"/>
              <a:gd name="connsiteY7" fmla="*/ 3285065 h 5522239"/>
              <a:gd name="connsiteX8" fmla="*/ 5558970 w 9733913"/>
              <a:gd name="connsiteY8" fmla="*/ 4359122 h 5522239"/>
              <a:gd name="connsiteX9" fmla="*/ 6212114 w 9733913"/>
              <a:gd name="connsiteY9" fmla="*/ 4504265 h 5522239"/>
              <a:gd name="connsiteX10" fmla="*/ 7170057 w 9733913"/>
              <a:gd name="connsiteY10" fmla="*/ 3110895 h 5522239"/>
              <a:gd name="connsiteX11" fmla="*/ 7590971 w 9733913"/>
              <a:gd name="connsiteY11" fmla="*/ 3517294 h 5522239"/>
              <a:gd name="connsiteX12" fmla="*/ 7924800 w 9733913"/>
              <a:gd name="connsiteY12" fmla="*/ 4562323 h 5522239"/>
              <a:gd name="connsiteX13" fmla="*/ 8694057 w 9733913"/>
              <a:gd name="connsiteY13" fmla="*/ 5331580 h 5522239"/>
              <a:gd name="connsiteX14" fmla="*/ 9695542 w 9733913"/>
              <a:gd name="connsiteY14" fmla="*/ 5520265 h 5522239"/>
              <a:gd name="connsiteX15" fmla="*/ 9550400 w 9733913"/>
              <a:gd name="connsiteY15" fmla="*/ 324151 h 5522239"/>
              <a:gd name="connsiteX16" fmla="*/ 7329714 w 9733913"/>
              <a:gd name="connsiteY16" fmla="*/ 338666 h 5522239"/>
              <a:gd name="connsiteX17" fmla="*/ 87085 w 9733913"/>
              <a:gd name="connsiteY17" fmla="*/ 440265 h 5522239"/>
              <a:gd name="connsiteX18" fmla="*/ 0 w 9733913"/>
              <a:gd name="connsiteY18" fmla="*/ 4083351 h 5522239"/>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442857 w 9733913"/>
              <a:gd name="connsiteY7" fmla="*/ 3285065 h 5522239"/>
              <a:gd name="connsiteX8" fmla="*/ 5558970 w 9733913"/>
              <a:gd name="connsiteY8" fmla="*/ 4359122 h 5522239"/>
              <a:gd name="connsiteX9" fmla="*/ 6037942 w 9733913"/>
              <a:gd name="connsiteY9" fmla="*/ 4939694 h 5522239"/>
              <a:gd name="connsiteX10" fmla="*/ 7170057 w 9733913"/>
              <a:gd name="connsiteY10" fmla="*/ 3110895 h 5522239"/>
              <a:gd name="connsiteX11" fmla="*/ 7590971 w 9733913"/>
              <a:gd name="connsiteY11" fmla="*/ 3517294 h 5522239"/>
              <a:gd name="connsiteX12" fmla="*/ 7924800 w 9733913"/>
              <a:gd name="connsiteY12" fmla="*/ 4562323 h 5522239"/>
              <a:gd name="connsiteX13" fmla="*/ 8694057 w 9733913"/>
              <a:gd name="connsiteY13" fmla="*/ 5331580 h 5522239"/>
              <a:gd name="connsiteX14" fmla="*/ 9695542 w 9733913"/>
              <a:gd name="connsiteY14" fmla="*/ 5520265 h 5522239"/>
              <a:gd name="connsiteX15" fmla="*/ 9550400 w 9733913"/>
              <a:gd name="connsiteY15" fmla="*/ 324151 h 5522239"/>
              <a:gd name="connsiteX16" fmla="*/ 7329714 w 9733913"/>
              <a:gd name="connsiteY16" fmla="*/ 338666 h 5522239"/>
              <a:gd name="connsiteX17" fmla="*/ 87085 w 9733913"/>
              <a:gd name="connsiteY17" fmla="*/ 440265 h 5522239"/>
              <a:gd name="connsiteX18" fmla="*/ 0 w 9733913"/>
              <a:gd name="connsiteY18" fmla="*/ 4083351 h 5522239"/>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442857 w 9733913"/>
              <a:gd name="connsiteY7" fmla="*/ 3285065 h 5522239"/>
              <a:gd name="connsiteX8" fmla="*/ 5558970 w 9733913"/>
              <a:gd name="connsiteY8" fmla="*/ 4359122 h 5522239"/>
              <a:gd name="connsiteX9" fmla="*/ 5457371 w 9733913"/>
              <a:gd name="connsiteY9" fmla="*/ 4533295 h 5522239"/>
              <a:gd name="connsiteX10" fmla="*/ 6037942 w 9733913"/>
              <a:gd name="connsiteY10" fmla="*/ 4939694 h 5522239"/>
              <a:gd name="connsiteX11" fmla="*/ 7170057 w 9733913"/>
              <a:gd name="connsiteY11" fmla="*/ 3110895 h 5522239"/>
              <a:gd name="connsiteX12" fmla="*/ 7590971 w 9733913"/>
              <a:gd name="connsiteY12" fmla="*/ 3517294 h 5522239"/>
              <a:gd name="connsiteX13" fmla="*/ 7924800 w 9733913"/>
              <a:gd name="connsiteY13" fmla="*/ 4562323 h 5522239"/>
              <a:gd name="connsiteX14" fmla="*/ 8694057 w 9733913"/>
              <a:gd name="connsiteY14" fmla="*/ 5331580 h 5522239"/>
              <a:gd name="connsiteX15" fmla="*/ 9695542 w 9733913"/>
              <a:gd name="connsiteY15" fmla="*/ 5520265 h 5522239"/>
              <a:gd name="connsiteX16" fmla="*/ 9550400 w 9733913"/>
              <a:gd name="connsiteY16" fmla="*/ 324151 h 5522239"/>
              <a:gd name="connsiteX17" fmla="*/ 7329714 w 9733913"/>
              <a:gd name="connsiteY17" fmla="*/ 338666 h 5522239"/>
              <a:gd name="connsiteX18" fmla="*/ 87085 w 9733913"/>
              <a:gd name="connsiteY18" fmla="*/ 440265 h 5522239"/>
              <a:gd name="connsiteX19" fmla="*/ 0 w 9733913"/>
              <a:gd name="connsiteY19" fmla="*/ 4083351 h 5522239"/>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442857 w 9733913"/>
              <a:gd name="connsiteY7" fmla="*/ 3285065 h 5522239"/>
              <a:gd name="connsiteX8" fmla="*/ 5558970 w 9733913"/>
              <a:gd name="connsiteY8" fmla="*/ 4359122 h 5522239"/>
              <a:gd name="connsiteX9" fmla="*/ 5457371 w 9733913"/>
              <a:gd name="connsiteY9" fmla="*/ 4533295 h 5522239"/>
              <a:gd name="connsiteX10" fmla="*/ 6037942 w 9733913"/>
              <a:gd name="connsiteY10" fmla="*/ 4939694 h 5522239"/>
              <a:gd name="connsiteX11" fmla="*/ 6923314 w 9733913"/>
              <a:gd name="connsiteY11" fmla="*/ 4925180 h 5522239"/>
              <a:gd name="connsiteX12" fmla="*/ 7590971 w 9733913"/>
              <a:gd name="connsiteY12" fmla="*/ 3517294 h 5522239"/>
              <a:gd name="connsiteX13" fmla="*/ 7924800 w 9733913"/>
              <a:gd name="connsiteY13" fmla="*/ 4562323 h 5522239"/>
              <a:gd name="connsiteX14" fmla="*/ 8694057 w 9733913"/>
              <a:gd name="connsiteY14" fmla="*/ 5331580 h 5522239"/>
              <a:gd name="connsiteX15" fmla="*/ 9695542 w 9733913"/>
              <a:gd name="connsiteY15" fmla="*/ 5520265 h 5522239"/>
              <a:gd name="connsiteX16" fmla="*/ 9550400 w 9733913"/>
              <a:gd name="connsiteY16" fmla="*/ 324151 h 5522239"/>
              <a:gd name="connsiteX17" fmla="*/ 7329714 w 9733913"/>
              <a:gd name="connsiteY17" fmla="*/ 338666 h 5522239"/>
              <a:gd name="connsiteX18" fmla="*/ 87085 w 9733913"/>
              <a:gd name="connsiteY18" fmla="*/ 440265 h 5522239"/>
              <a:gd name="connsiteX19" fmla="*/ 0 w 9733913"/>
              <a:gd name="connsiteY19" fmla="*/ 4083351 h 5522239"/>
              <a:gd name="connsiteX0" fmla="*/ 0 w 9733913"/>
              <a:gd name="connsiteY0" fmla="*/ 4083351 h 5576507"/>
              <a:gd name="connsiteX1" fmla="*/ 1219200 w 9733913"/>
              <a:gd name="connsiteY1" fmla="*/ 4112379 h 5576507"/>
              <a:gd name="connsiteX2" fmla="*/ 1741714 w 9733913"/>
              <a:gd name="connsiteY2" fmla="*/ 3473751 h 5576507"/>
              <a:gd name="connsiteX3" fmla="*/ 2627085 w 9733913"/>
              <a:gd name="connsiteY3" fmla="*/ 3038322 h 5576507"/>
              <a:gd name="connsiteX4" fmla="*/ 3585028 w 9733913"/>
              <a:gd name="connsiteY4" fmla="*/ 3705980 h 5576507"/>
              <a:gd name="connsiteX5" fmla="*/ 4325257 w 9733913"/>
              <a:gd name="connsiteY5" fmla="*/ 3328608 h 5576507"/>
              <a:gd name="connsiteX6" fmla="*/ 4905828 w 9733913"/>
              <a:gd name="connsiteY6" fmla="*/ 3009294 h 5576507"/>
              <a:gd name="connsiteX7" fmla="*/ 5442857 w 9733913"/>
              <a:gd name="connsiteY7" fmla="*/ 3285065 h 5576507"/>
              <a:gd name="connsiteX8" fmla="*/ 5558970 w 9733913"/>
              <a:gd name="connsiteY8" fmla="*/ 4359122 h 5576507"/>
              <a:gd name="connsiteX9" fmla="*/ 5457371 w 9733913"/>
              <a:gd name="connsiteY9" fmla="*/ 4533295 h 5576507"/>
              <a:gd name="connsiteX10" fmla="*/ 6037942 w 9733913"/>
              <a:gd name="connsiteY10" fmla="*/ 4939694 h 5576507"/>
              <a:gd name="connsiteX11" fmla="*/ 6923314 w 9733913"/>
              <a:gd name="connsiteY11" fmla="*/ 4925180 h 5576507"/>
              <a:gd name="connsiteX12" fmla="*/ 7590971 w 9733913"/>
              <a:gd name="connsiteY12" fmla="*/ 3517294 h 5576507"/>
              <a:gd name="connsiteX13" fmla="*/ 8331200 w 9733913"/>
              <a:gd name="connsiteY13" fmla="*/ 3183466 h 5576507"/>
              <a:gd name="connsiteX14" fmla="*/ 8694057 w 9733913"/>
              <a:gd name="connsiteY14" fmla="*/ 5331580 h 5576507"/>
              <a:gd name="connsiteX15" fmla="*/ 9695542 w 9733913"/>
              <a:gd name="connsiteY15" fmla="*/ 5520265 h 5576507"/>
              <a:gd name="connsiteX16" fmla="*/ 9550400 w 9733913"/>
              <a:gd name="connsiteY16" fmla="*/ 324151 h 5576507"/>
              <a:gd name="connsiteX17" fmla="*/ 7329714 w 9733913"/>
              <a:gd name="connsiteY17" fmla="*/ 338666 h 5576507"/>
              <a:gd name="connsiteX18" fmla="*/ 87085 w 9733913"/>
              <a:gd name="connsiteY18" fmla="*/ 440265 h 5576507"/>
              <a:gd name="connsiteX19" fmla="*/ 0 w 9733913"/>
              <a:gd name="connsiteY19" fmla="*/ 4083351 h 5576507"/>
              <a:gd name="connsiteX0" fmla="*/ 0 w 9733913"/>
              <a:gd name="connsiteY0" fmla="*/ 4083351 h 5520346"/>
              <a:gd name="connsiteX1" fmla="*/ 1219200 w 9733913"/>
              <a:gd name="connsiteY1" fmla="*/ 4112379 h 5520346"/>
              <a:gd name="connsiteX2" fmla="*/ 1741714 w 9733913"/>
              <a:gd name="connsiteY2" fmla="*/ 3473751 h 5520346"/>
              <a:gd name="connsiteX3" fmla="*/ 2627085 w 9733913"/>
              <a:gd name="connsiteY3" fmla="*/ 3038322 h 5520346"/>
              <a:gd name="connsiteX4" fmla="*/ 3585028 w 9733913"/>
              <a:gd name="connsiteY4" fmla="*/ 3705980 h 5520346"/>
              <a:gd name="connsiteX5" fmla="*/ 4325257 w 9733913"/>
              <a:gd name="connsiteY5" fmla="*/ 3328608 h 5520346"/>
              <a:gd name="connsiteX6" fmla="*/ 4905828 w 9733913"/>
              <a:gd name="connsiteY6" fmla="*/ 3009294 h 5520346"/>
              <a:gd name="connsiteX7" fmla="*/ 5442857 w 9733913"/>
              <a:gd name="connsiteY7" fmla="*/ 3285065 h 5520346"/>
              <a:gd name="connsiteX8" fmla="*/ 5558970 w 9733913"/>
              <a:gd name="connsiteY8" fmla="*/ 4359122 h 5520346"/>
              <a:gd name="connsiteX9" fmla="*/ 5457371 w 9733913"/>
              <a:gd name="connsiteY9" fmla="*/ 4533295 h 5520346"/>
              <a:gd name="connsiteX10" fmla="*/ 6037942 w 9733913"/>
              <a:gd name="connsiteY10" fmla="*/ 4939694 h 5520346"/>
              <a:gd name="connsiteX11" fmla="*/ 6923314 w 9733913"/>
              <a:gd name="connsiteY11" fmla="*/ 4925180 h 5520346"/>
              <a:gd name="connsiteX12" fmla="*/ 7590971 w 9733913"/>
              <a:gd name="connsiteY12" fmla="*/ 3517294 h 5520346"/>
              <a:gd name="connsiteX13" fmla="*/ 8331200 w 9733913"/>
              <a:gd name="connsiteY13" fmla="*/ 3183466 h 5520346"/>
              <a:gd name="connsiteX14" fmla="*/ 9013371 w 9733913"/>
              <a:gd name="connsiteY14" fmla="*/ 3807580 h 5520346"/>
              <a:gd name="connsiteX15" fmla="*/ 9695542 w 9733913"/>
              <a:gd name="connsiteY15" fmla="*/ 5520265 h 5520346"/>
              <a:gd name="connsiteX16" fmla="*/ 9550400 w 9733913"/>
              <a:gd name="connsiteY16" fmla="*/ 324151 h 5520346"/>
              <a:gd name="connsiteX17" fmla="*/ 7329714 w 9733913"/>
              <a:gd name="connsiteY17" fmla="*/ 338666 h 5520346"/>
              <a:gd name="connsiteX18" fmla="*/ 87085 w 9733913"/>
              <a:gd name="connsiteY18" fmla="*/ 440265 h 5520346"/>
              <a:gd name="connsiteX19" fmla="*/ 0 w 9733913"/>
              <a:gd name="connsiteY19" fmla="*/ 4083351 h 5520346"/>
              <a:gd name="connsiteX0" fmla="*/ 0 w 9797011"/>
              <a:gd name="connsiteY0" fmla="*/ 4083351 h 5051513"/>
              <a:gd name="connsiteX1" fmla="*/ 1219200 w 9797011"/>
              <a:gd name="connsiteY1" fmla="*/ 4112379 h 5051513"/>
              <a:gd name="connsiteX2" fmla="*/ 1741714 w 9797011"/>
              <a:gd name="connsiteY2" fmla="*/ 3473751 h 5051513"/>
              <a:gd name="connsiteX3" fmla="*/ 2627085 w 9797011"/>
              <a:gd name="connsiteY3" fmla="*/ 3038322 h 5051513"/>
              <a:gd name="connsiteX4" fmla="*/ 3585028 w 9797011"/>
              <a:gd name="connsiteY4" fmla="*/ 3705980 h 5051513"/>
              <a:gd name="connsiteX5" fmla="*/ 4325257 w 9797011"/>
              <a:gd name="connsiteY5" fmla="*/ 3328608 h 5051513"/>
              <a:gd name="connsiteX6" fmla="*/ 4905828 w 9797011"/>
              <a:gd name="connsiteY6" fmla="*/ 3009294 h 5051513"/>
              <a:gd name="connsiteX7" fmla="*/ 5442857 w 9797011"/>
              <a:gd name="connsiteY7" fmla="*/ 3285065 h 5051513"/>
              <a:gd name="connsiteX8" fmla="*/ 5558970 w 9797011"/>
              <a:gd name="connsiteY8" fmla="*/ 4359122 h 5051513"/>
              <a:gd name="connsiteX9" fmla="*/ 5457371 w 9797011"/>
              <a:gd name="connsiteY9" fmla="*/ 4533295 h 5051513"/>
              <a:gd name="connsiteX10" fmla="*/ 6037942 w 9797011"/>
              <a:gd name="connsiteY10" fmla="*/ 4939694 h 5051513"/>
              <a:gd name="connsiteX11" fmla="*/ 6923314 w 9797011"/>
              <a:gd name="connsiteY11" fmla="*/ 4925180 h 5051513"/>
              <a:gd name="connsiteX12" fmla="*/ 7590971 w 9797011"/>
              <a:gd name="connsiteY12" fmla="*/ 3517294 h 5051513"/>
              <a:gd name="connsiteX13" fmla="*/ 8331200 w 9797011"/>
              <a:gd name="connsiteY13" fmla="*/ 3183466 h 5051513"/>
              <a:gd name="connsiteX14" fmla="*/ 9013371 w 9797011"/>
              <a:gd name="connsiteY14" fmla="*/ 3807580 h 5051513"/>
              <a:gd name="connsiteX15" fmla="*/ 9782627 w 9797011"/>
              <a:gd name="connsiteY15" fmla="*/ 4388151 h 5051513"/>
              <a:gd name="connsiteX16" fmla="*/ 9550400 w 9797011"/>
              <a:gd name="connsiteY16" fmla="*/ 324151 h 5051513"/>
              <a:gd name="connsiteX17" fmla="*/ 7329714 w 9797011"/>
              <a:gd name="connsiteY17" fmla="*/ 338666 h 5051513"/>
              <a:gd name="connsiteX18" fmla="*/ 87085 w 9797011"/>
              <a:gd name="connsiteY18" fmla="*/ 440265 h 5051513"/>
              <a:gd name="connsiteX19" fmla="*/ 0 w 9797011"/>
              <a:gd name="connsiteY19" fmla="*/ 4083351 h 5051513"/>
              <a:gd name="connsiteX0" fmla="*/ 0 w 9797011"/>
              <a:gd name="connsiteY0" fmla="*/ 4083351 h 5051513"/>
              <a:gd name="connsiteX1" fmla="*/ 1219200 w 9797011"/>
              <a:gd name="connsiteY1" fmla="*/ 4112379 h 5051513"/>
              <a:gd name="connsiteX2" fmla="*/ 1741714 w 9797011"/>
              <a:gd name="connsiteY2" fmla="*/ 3473751 h 5051513"/>
              <a:gd name="connsiteX3" fmla="*/ 2627085 w 9797011"/>
              <a:gd name="connsiteY3" fmla="*/ 3038322 h 5051513"/>
              <a:gd name="connsiteX4" fmla="*/ 3585028 w 9797011"/>
              <a:gd name="connsiteY4" fmla="*/ 3705980 h 5051513"/>
              <a:gd name="connsiteX5" fmla="*/ 4325257 w 9797011"/>
              <a:gd name="connsiteY5" fmla="*/ 3328608 h 5051513"/>
              <a:gd name="connsiteX6" fmla="*/ 4905828 w 9797011"/>
              <a:gd name="connsiteY6" fmla="*/ 3009294 h 5051513"/>
              <a:gd name="connsiteX7" fmla="*/ 5442857 w 9797011"/>
              <a:gd name="connsiteY7" fmla="*/ 3285065 h 5051513"/>
              <a:gd name="connsiteX8" fmla="*/ 5457371 w 9797011"/>
              <a:gd name="connsiteY8" fmla="*/ 4533295 h 5051513"/>
              <a:gd name="connsiteX9" fmla="*/ 6037942 w 9797011"/>
              <a:gd name="connsiteY9" fmla="*/ 4939694 h 5051513"/>
              <a:gd name="connsiteX10" fmla="*/ 6923314 w 9797011"/>
              <a:gd name="connsiteY10" fmla="*/ 4925180 h 5051513"/>
              <a:gd name="connsiteX11" fmla="*/ 7590971 w 9797011"/>
              <a:gd name="connsiteY11" fmla="*/ 3517294 h 5051513"/>
              <a:gd name="connsiteX12" fmla="*/ 8331200 w 9797011"/>
              <a:gd name="connsiteY12" fmla="*/ 3183466 h 5051513"/>
              <a:gd name="connsiteX13" fmla="*/ 9013371 w 9797011"/>
              <a:gd name="connsiteY13" fmla="*/ 3807580 h 5051513"/>
              <a:gd name="connsiteX14" fmla="*/ 9782627 w 9797011"/>
              <a:gd name="connsiteY14" fmla="*/ 4388151 h 5051513"/>
              <a:gd name="connsiteX15" fmla="*/ 9550400 w 9797011"/>
              <a:gd name="connsiteY15" fmla="*/ 324151 h 5051513"/>
              <a:gd name="connsiteX16" fmla="*/ 7329714 w 9797011"/>
              <a:gd name="connsiteY16" fmla="*/ 338666 h 5051513"/>
              <a:gd name="connsiteX17" fmla="*/ 87085 w 9797011"/>
              <a:gd name="connsiteY17" fmla="*/ 440265 h 5051513"/>
              <a:gd name="connsiteX18" fmla="*/ 0 w 9797011"/>
              <a:gd name="connsiteY18" fmla="*/ 4083351 h 5051513"/>
              <a:gd name="connsiteX0" fmla="*/ 0 w 9797011"/>
              <a:gd name="connsiteY0" fmla="*/ 4083351 h 5058669"/>
              <a:gd name="connsiteX1" fmla="*/ 1219200 w 9797011"/>
              <a:gd name="connsiteY1" fmla="*/ 4112379 h 5058669"/>
              <a:gd name="connsiteX2" fmla="*/ 1741714 w 9797011"/>
              <a:gd name="connsiteY2" fmla="*/ 3473751 h 5058669"/>
              <a:gd name="connsiteX3" fmla="*/ 2627085 w 9797011"/>
              <a:gd name="connsiteY3" fmla="*/ 3038322 h 5058669"/>
              <a:gd name="connsiteX4" fmla="*/ 3585028 w 9797011"/>
              <a:gd name="connsiteY4" fmla="*/ 3705980 h 5058669"/>
              <a:gd name="connsiteX5" fmla="*/ 4325257 w 9797011"/>
              <a:gd name="connsiteY5" fmla="*/ 3328608 h 5058669"/>
              <a:gd name="connsiteX6" fmla="*/ 4905828 w 9797011"/>
              <a:gd name="connsiteY6" fmla="*/ 3009294 h 5058669"/>
              <a:gd name="connsiteX7" fmla="*/ 5442857 w 9797011"/>
              <a:gd name="connsiteY7" fmla="*/ 3285065 h 5058669"/>
              <a:gd name="connsiteX8" fmla="*/ 5617028 w 9797011"/>
              <a:gd name="connsiteY8" fmla="*/ 4388152 h 5058669"/>
              <a:gd name="connsiteX9" fmla="*/ 6037942 w 9797011"/>
              <a:gd name="connsiteY9" fmla="*/ 4939694 h 5058669"/>
              <a:gd name="connsiteX10" fmla="*/ 6923314 w 9797011"/>
              <a:gd name="connsiteY10" fmla="*/ 4925180 h 5058669"/>
              <a:gd name="connsiteX11" fmla="*/ 7590971 w 9797011"/>
              <a:gd name="connsiteY11" fmla="*/ 3517294 h 5058669"/>
              <a:gd name="connsiteX12" fmla="*/ 8331200 w 9797011"/>
              <a:gd name="connsiteY12" fmla="*/ 3183466 h 5058669"/>
              <a:gd name="connsiteX13" fmla="*/ 9013371 w 9797011"/>
              <a:gd name="connsiteY13" fmla="*/ 3807580 h 5058669"/>
              <a:gd name="connsiteX14" fmla="*/ 9782627 w 9797011"/>
              <a:gd name="connsiteY14" fmla="*/ 4388151 h 5058669"/>
              <a:gd name="connsiteX15" fmla="*/ 9550400 w 9797011"/>
              <a:gd name="connsiteY15" fmla="*/ 324151 h 5058669"/>
              <a:gd name="connsiteX16" fmla="*/ 7329714 w 9797011"/>
              <a:gd name="connsiteY16" fmla="*/ 338666 h 5058669"/>
              <a:gd name="connsiteX17" fmla="*/ 87085 w 9797011"/>
              <a:gd name="connsiteY17" fmla="*/ 440265 h 5058669"/>
              <a:gd name="connsiteX18" fmla="*/ 0 w 9797011"/>
              <a:gd name="connsiteY18" fmla="*/ 4083351 h 505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97011" h="5058669">
                <a:moveTo>
                  <a:pt x="0" y="4083351"/>
                </a:moveTo>
                <a:cubicBezTo>
                  <a:pt x="318105" y="4175274"/>
                  <a:pt x="928914" y="4213979"/>
                  <a:pt x="1219200" y="4112379"/>
                </a:cubicBezTo>
                <a:cubicBezTo>
                  <a:pt x="1509486" y="4010779"/>
                  <a:pt x="1507067" y="3652760"/>
                  <a:pt x="1741714" y="3473751"/>
                </a:cubicBezTo>
                <a:cubicBezTo>
                  <a:pt x="1976361" y="3294742"/>
                  <a:pt x="2319866" y="2999617"/>
                  <a:pt x="2627085" y="3038322"/>
                </a:cubicBezTo>
                <a:cubicBezTo>
                  <a:pt x="2934304" y="3077027"/>
                  <a:pt x="3301999" y="3657599"/>
                  <a:pt x="3585028" y="3705980"/>
                </a:cubicBezTo>
                <a:cubicBezTo>
                  <a:pt x="3868057" y="3754361"/>
                  <a:pt x="4105124" y="3444722"/>
                  <a:pt x="4325257" y="3328608"/>
                </a:cubicBezTo>
                <a:cubicBezTo>
                  <a:pt x="4545390" y="3212494"/>
                  <a:pt x="4719561" y="3016551"/>
                  <a:pt x="4905828" y="3009294"/>
                </a:cubicBezTo>
                <a:cubicBezTo>
                  <a:pt x="5092095" y="3002037"/>
                  <a:pt x="5324324" y="3055255"/>
                  <a:pt x="5442857" y="3285065"/>
                </a:cubicBezTo>
                <a:cubicBezTo>
                  <a:pt x="5561390" y="3514875"/>
                  <a:pt x="5517847" y="4112381"/>
                  <a:pt x="5617028" y="4388152"/>
                </a:cubicBezTo>
                <a:cubicBezTo>
                  <a:pt x="5716209" y="4663923"/>
                  <a:pt x="5820228" y="4850189"/>
                  <a:pt x="6037942" y="4939694"/>
                </a:cubicBezTo>
                <a:cubicBezTo>
                  <a:pt x="6255656" y="5029199"/>
                  <a:pt x="6664476" y="5162247"/>
                  <a:pt x="6923314" y="4925180"/>
                </a:cubicBezTo>
                <a:cubicBezTo>
                  <a:pt x="7182152" y="4688113"/>
                  <a:pt x="7356323" y="3807580"/>
                  <a:pt x="7590971" y="3517294"/>
                </a:cubicBezTo>
                <a:cubicBezTo>
                  <a:pt x="7825619" y="3227008"/>
                  <a:pt x="8094133" y="3135085"/>
                  <a:pt x="8331200" y="3183466"/>
                </a:cubicBezTo>
                <a:cubicBezTo>
                  <a:pt x="8568267" y="3231847"/>
                  <a:pt x="8771467" y="3606799"/>
                  <a:pt x="9013371" y="3807580"/>
                </a:cubicBezTo>
                <a:cubicBezTo>
                  <a:pt x="9255276" y="4008361"/>
                  <a:pt x="9901160" y="4400246"/>
                  <a:pt x="9782627" y="4388151"/>
                </a:cubicBezTo>
                <a:cubicBezTo>
                  <a:pt x="9211732" y="4301065"/>
                  <a:pt x="10121295" y="411237"/>
                  <a:pt x="9550400" y="324151"/>
                </a:cubicBezTo>
                <a:cubicBezTo>
                  <a:pt x="9156095" y="-403982"/>
                  <a:pt x="8906933" y="319314"/>
                  <a:pt x="7329714" y="338666"/>
                </a:cubicBezTo>
                <a:cubicBezTo>
                  <a:pt x="5752495" y="358018"/>
                  <a:pt x="1308704" y="-48382"/>
                  <a:pt x="87085" y="440265"/>
                </a:cubicBezTo>
                <a:lnTo>
                  <a:pt x="0" y="4083351"/>
                </a:lnTo>
                <a:close/>
              </a:path>
            </a:pathLst>
          </a:custGeom>
          <a:solidFill>
            <a:srgbClr val="C6D9F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Freeform 51"/>
          <p:cNvSpPr/>
          <p:nvPr/>
        </p:nvSpPr>
        <p:spPr>
          <a:xfrm>
            <a:off x="-290285" y="-541867"/>
            <a:ext cx="9797011" cy="5281187"/>
          </a:xfrm>
          <a:custGeom>
            <a:avLst/>
            <a:gdLst>
              <a:gd name="connsiteX0" fmla="*/ 0 w 9695542"/>
              <a:gd name="connsiteY0" fmla="*/ 1086791 h 2523705"/>
              <a:gd name="connsiteX1" fmla="*/ 914400 w 9695542"/>
              <a:gd name="connsiteY1" fmla="*/ 1159362 h 2523705"/>
              <a:gd name="connsiteX2" fmla="*/ 1669142 w 9695542"/>
              <a:gd name="connsiteY2" fmla="*/ 419134 h 2523705"/>
              <a:gd name="connsiteX3" fmla="*/ 2627085 w 9695542"/>
              <a:gd name="connsiteY3" fmla="*/ 41762 h 2523705"/>
              <a:gd name="connsiteX4" fmla="*/ 3570514 w 9695542"/>
              <a:gd name="connsiteY4" fmla="*/ 520734 h 2523705"/>
              <a:gd name="connsiteX5" fmla="*/ 4325257 w 9695542"/>
              <a:gd name="connsiteY5" fmla="*/ 332048 h 2523705"/>
              <a:gd name="connsiteX6" fmla="*/ 4905828 w 9695542"/>
              <a:gd name="connsiteY6" fmla="*/ 12734 h 2523705"/>
              <a:gd name="connsiteX7" fmla="*/ 5602514 w 9695542"/>
              <a:gd name="connsiteY7" fmla="*/ 114334 h 2523705"/>
              <a:gd name="connsiteX8" fmla="*/ 5878285 w 9695542"/>
              <a:gd name="connsiteY8" fmla="*/ 578791 h 2523705"/>
              <a:gd name="connsiteX9" fmla="*/ 6516914 w 9695542"/>
              <a:gd name="connsiteY9" fmla="*/ 433648 h 2523705"/>
              <a:gd name="connsiteX10" fmla="*/ 7024914 w 9695542"/>
              <a:gd name="connsiteY10" fmla="*/ 99820 h 2523705"/>
              <a:gd name="connsiteX11" fmla="*/ 7866742 w 9695542"/>
              <a:gd name="connsiteY11" fmla="*/ 593305 h 2523705"/>
              <a:gd name="connsiteX12" fmla="*/ 8113485 w 9695542"/>
              <a:gd name="connsiteY12" fmla="*/ 1391591 h 2523705"/>
              <a:gd name="connsiteX13" fmla="*/ 8694057 w 9695542"/>
              <a:gd name="connsiteY13" fmla="*/ 2335020 h 2523705"/>
              <a:gd name="connsiteX14" fmla="*/ 9695542 w 9695542"/>
              <a:gd name="connsiteY14" fmla="*/ 2523705 h 2523705"/>
              <a:gd name="connsiteX0" fmla="*/ 0 w 9695542"/>
              <a:gd name="connsiteY0" fmla="*/ 1086791 h 2523705"/>
              <a:gd name="connsiteX1" fmla="*/ 914400 w 9695542"/>
              <a:gd name="connsiteY1" fmla="*/ 1159362 h 2523705"/>
              <a:gd name="connsiteX2" fmla="*/ 1669142 w 9695542"/>
              <a:gd name="connsiteY2" fmla="*/ 419134 h 2523705"/>
              <a:gd name="connsiteX3" fmla="*/ 2627085 w 9695542"/>
              <a:gd name="connsiteY3" fmla="*/ 41762 h 2523705"/>
              <a:gd name="connsiteX4" fmla="*/ 3570514 w 9695542"/>
              <a:gd name="connsiteY4" fmla="*/ 520734 h 2523705"/>
              <a:gd name="connsiteX5" fmla="*/ 4325257 w 9695542"/>
              <a:gd name="connsiteY5" fmla="*/ 332048 h 2523705"/>
              <a:gd name="connsiteX6" fmla="*/ 4905828 w 9695542"/>
              <a:gd name="connsiteY6" fmla="*/ 12734 h 2523705"/>
              <a:gd name="connsiteX7" fmla="*/ 5602514 w 9695542"/>
              <a:gd name="connsiteY7" fmla="*/ 114334 h 2523705"/>
              <a:gd name="connsiteX8" fmla="*/ 5878285 w 9695542"/>
              <a:gd name="connsiteY8" fmla="*/ 578791 h 2523705"/>
              <a:gd name="connsiteX9" fmla="*/ 6516914 w 9695542"/>
              <a:gd name="connsiteY9" fmla="*/ 433648 h 2523705"/>
              <a:gd name="connsiteX10" fmla="*/ 7024914 w 9695542"/>
              <a:gd name="connsiteY10" fmla="*/ 99820 h 2523705"/>
              <a:gd name="connsiteX11" fmla="*/ 7866742 w 9695542"/>
              <a:gd name="connsiteY11" fmla="*/ 593305 h 2523705"/>
              <a:gd name="connsiteX12" fmla="*/ 7924800 w 9695542"/>
              <a:gd name="connsiteY12" fmla="*/ 1565763 h 2523705"/>
              <a:gd name="connsiteX13" fmla="*/ 8694057 w 9695542"/>
              <a:gd name="connsiteY13" fmla="*/ 2335020 h 2523705"/>
              <a:gd name="connsiteX14" fmla="*/ 9695542 w 9695542"/>
              <a:gd name="connsiteY14" fmla="*/ 2523705 h 2523705"/>
              <a:gd name="connsiteX0" fmla="*/ 0 w 9695542"/>
              <a:gd name="connsiteY0" fmla="*/ 1086791 h 2523705"/>
              <a:gd name="connsiteX1" fmla="*/ 914400 w 9695542"/>
              <a:gd name="connsiteY1" fmla="*/ 1159362 h 2523705"/>
              <a:gd name="connsiteX2" fmla="*/ 1669142 w 9695542"/>
              <a:gd name="connsiteY2" fmla="*/ 419134 h 2523705"/>
              <a:gd name="connsiteX3" fmla="*/ 2627085 w 9695542"/>
              <a:gd name="connsiteY3" fmla="*/ 41762 h 2523705"/>
              <a:gd name="connsiteX4" fmla="*/ 3570514 w 9695542"/>
              <a:gd name="connsiteY4" fmla="*/ 520734 h 2523705"/>
              <a:gd name="connsiteX5" fmla="*/ 4325257 w 9695542"/>
              <a:gd name="connsiteY5" fmla="*/ 332048 h 2523705"/>
              <a:gd name="connsiteX6" fmla="*/ 4905828 w 9695542"/>
              <a:gd name="connsiteY6" fmla="*/ 12734 h 2523705"/>
              <a:gd name="connsiteX7" fmla="*/ 5602514 w 9695542"/>
              <a:gd name="connsiteY7" fmla="*/ 114334 h 2523705"/>
              <a:gd name="connsiteX8" fmla="*/ 5878285 w 9695542"/>
              <a:gd name="connsiteY8" fmla="*/ 578791 h 2523705"/>
              <a:gd name="connsiteX9" fmla="*/ 6516914 w 9695542"/>
              <a:gd name="connsiteY9" fmla="*/ 433648 h 2523705"/>
              <a:gd name="connsiteX10" fmla="*/ 7024914 w 9695542"/>
              <a:gd name="connsiteY10" fmla="*/ 99820 h 2523705"/>
              <a:gd name="connsiteX11" fmla="*/ 7590971 w 9695542"/>
              <a:gd name="connsiteY11" fmla="*/ 520734 h 2523705"/>
              <a:gd name="connsiteX12" fmla="*/ 7924800 w 9695542"/>
              <a:gd name="connsiteY12" fmla="*/ 1565763 h 2523705"/>
              <a:gd name="connsiteX13" fmla="*/ 8694057 w 9695542"/>
              <a:gd name="connsiteY13" fmla="*/ 2335020 h 2523705"/>
              <a:gd name="connsiteX14" fmla="*/ 9695542 w 9695542"/>
              <a:gd name="connsiteY14" fmla="*/ 2523705 h 2523705"/>
              <a:gd name="connsiteX0" fmla="*/ 0 w 9695542"/>
              <a:gd name="connsiteY0" fmla="*/ 1086791 h 2523705"/>
              <a:gd name="connsiteX1" fmla="*/ 914400 w 9695542"/>
              <a:gd name="connsiteY1" fmla="*/ 1159362 h 2523705"/>
              <a:gd name="connsiteX2" fmla="*/ 1669142 w 9695542"/>
              <a:gd name="connsiteY2" fmla="*/ 419134 h 2523705"/>
              <a:gd name="connsiteX3" fmla="*/ 2627085 w 9695542"/>
              <a:gd name="connsiteY3" fmla="*/ 41762 h 2523705"/>
              <a:gd name="connsiteX4" fmla="*/ 3570514 w 9695542"/>
              <a:gd name="connsiteY4" fmla="*/ 520734 h 2523705"/>
              <a:gd name="connsiteX5" fmla="*/ 4325257 w 9695542"/>
              <a:gd name="connsiteY5" fmla="*/ 332048 h 2523705"/>
              <a:gd name="connsiteX6" fmla="*/ 4905828 w 9695542"/>
              <a:gd name="connsiteY6" fmla="*/ 12734 h 2523705"/>
              <a:gd name="connsiteX7" fmla="*/ 5602514 w 9695542"/>
              <a:gd name="connsiteY7" fmla="*/ 114334 h 2523705"/>
              <a:gd name="connsiteX8" fmla="*/ 5878285 w 9695542"/>
              <a:gd name="connsiteY8" fmla="*/ 578791 h 2523705"/>
              <a:gd name="connsiteX9" fmla="*/ 6589485 w 9695542"/>
              <a:gd name="connsiteY9" fmla="*/ 201419 h 2523705"/>
              <a:gd name="connsiteX10" fmla="*/ 7024914 w 9695542"/>
              <a:gd name="connsiteY10" fmla="*/ 99820 h 2523705"/>
              <a:gd name="connsiteX11" fmla="*/ 7590971 w 9695542"/>
              <a:gd name="connsiteY11" fmla="*/ 520734 h 2523705"/>
              <a:gd name="connsiteX12" fmla="*/ 7924800 w 9695542"/>
              <a:gd name="connsiteY12" fmla="*/ 1565763 h 2523705"/>
              <a:gd name="connsiteX13" fmla="*/ 8694057 w 9695542"/>
              <a:gd name="connsiteY13" fmla="*/ 2335020 h 2523705"/>
              <a:gd name="connsiteX14" fmla="*/ 9695542 w 9695542"/>
              <a:gd name="connsiteY14" fmla="*/ 2523705 h 2523705"/>
              <a:gd name="connsiteX0" fmla="*/ 0 w 9695542"/>
              <a:gd name="connsiteY0" fmla="*/ 1090527 h 2527441"/>
              <a:gd name="connsiteX1" fmla="*/ 914400 w 9695542"/>
              <a:gd name="connsiteY1" fmla="*/ 1163098 h 2527441"/>
              <a:gd name="connsiteX2" fmla="*/ 1669142 w 9695542"/>
              <a:gd name="connsiteY2" fmla="*/ 422870 h 2527441"/>
              <a:gd name="connsiteX3" fmla="*/ 2627085 w 9695542"/>
              <a:gd name="connsiteY3" fmla="*/ 45498 h 2527441"/>
              <a:gd name="connsiteX4" fmla="*/ 3570514 w 9695542"/>
              <a:gd name="connsiteY4" fmla="*/ 524470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024914 w 9695542"/>
              <a:gd name="connsiteY10" fmla="*/ 103556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914400 w 9695542"/>
              <a:gd name="connsiteY1" fmla="*/ 1163098 h 2527441"/>
              <a:gd name="connsiteX2" fmla="*/ 1669142 w 9695542"/>
              <a:gd name="connsiteY2" fmla="*/ 422870 h 2527441"/>
              <a:gd name="connsiteX3" fmla="*/ 2627085 w 9695542"/>
              <a:gd name="connsiteY3" fmla="*/ 45498 h 2527441"/>
              <a:gd name="connsiteX4" fmla="*/ 3570514 w 9695542"/>
              <a:gd name="connsiteY4" fmla="*/ 524470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914400 w 9695542"/>
              <a:gd name="connsiteY1" fmla="*/ 1163098 h 2527441"/>
              <a:gd name="connsiteX2" fmla="*/ 1669142 w 9695542"/>
              <a:gd name="connsiteY2" fmla="*/ 422870 h 2527441"/>
              <a:gd name="connsiteX3" fmla="*/ 2627085 w 9695542"/>
              <a:gd name="connsiteY3" fmla="*/ 45498 h 2527441"/>
              <a:gd name="connsiteX4" fmla="*/ 3643085 w 9695542"/>
              <a:gd name="connsiteY4" fmla="*/ 785727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914400 w 9695542"/>
              <a:gd name="connsiteY1" fmla="*/ 1163098 h 2527441"/>
              <a:gd name="connsiteX2" fmla="*/ 1741714 w 9695542"/>
              <a:gd name="connsiteY2" fmla="*/ 480927 h 2527441"/>
              <a:gd name="connsiteX3" fmla="*/ 2627085 w 9695542"/>
              <a:gd name="connsiteY3" fmla="*/ 45498 h 2527441"/>
              <a:gd name="connsiteX4" fmla="*/ 3643085 w 9695542"/>
              <a:gd name="connsiteY4" fmla="*/ 785727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1219200 w 9695542"/>
              <a:gd name="connsiteY1" fmla="*/ 1119555 h 2527441"/>
              <a:gd name="connsiteX2" fmla="*/ 1741714 w 9695542"/>
              <a:gd name="connsiteY2" fmla="*/ 480927 h 2527441"/>
              <a:gd name="connsiteX3" fmla="*/ 2627085 w 9695542"/>
              <a:gd name="connsiteY3" fmla="*/ 45498 h 2527441"/>
              <a:gd name="connsiteX4" fmla="*/ 3643085 w 9695542"/>
              <a:gd name="connsiteY4" fmla="*/ 785727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1219200 w 9695542"/>
              <a:gd name="connsiteY1" fmla="*/ 1119555 h 2527441"/>
              <a:gd name="connsiteX2" fmla="*/ 1741714 w 9695542"/>
              <a:gd name="connsiteY2" fmla="*/ 480927 h 2527441"/>
              <a:gd name="connsiteX3" fmla="*/ 2627085 w 9695542"/>
              <a:gd name="connsiteY3" fmla="*/ 45498 h 2527441"/>
              <a:gd name="connsiteX4" fmla="*/ 3585028 w 9695542"/>
              <a:gd name="connsiteY4" fmla="*/ 713156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1219200 w 9695542"/>
              <a:gd name="connsiteY1" fmla="*/ 1119555 h 2527441"/>
              <a:gd name="connsiteX2" fmla="*/ 1741714 w 9695542"/>
              <a:gd name="connsiteY2" fmla="*/ 480927 h 2527441"/>
              <a:gd name="connsiteX3" fmla="*/ 2627085 w 9695542"/>
              <a:gd name="connsiteY3" fmla="*/ 45498 h 2527441"/>
              <a:gd name="connsiteX4" fmla="*/ 3585028 w 9695542"/>
              <a:gd name="connsiteY4" fmla="*/ 713156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15" fmla="*/ 0 w 9695542"/>
              <a:gd name="connsiteY15" fmla="*/ 1090527 h 2527441"/>
              <a:gd name="connsiteX0" fmla="*/ 0 w 9733913"/>
              <a:gd name="connsiteY0" fmla="*/ 3759200 h 5198088"/>
              <a:gd name="connsiteX1" fmla="*/ 1219200 w 9733913"/>
              <a:gd name="connsiteY1" fmla="*/ 3788228 h 5198088"/>
              <a:gd name="connsiteX2" fmla="*/ 1741714 w 9733913"/>
              <a:gd name="connsiteY2" fmla="*/ 3149600 h 5198088"/>
              <a:gd name="connsiteX3" fmla="*/ 2627085 w 9733913"/>
              <a:gd name="connsiteY3" fmla="*/ 2714171 h 5198088"/>
              <a:gd name="connsiteX4" fmla="*/ 3585028 w 9733913"/>
              <a:gd name="connsiteY4" fmla="*/ 3381829 h 5198088"/>
              <a:gd name="connsiteX5" fmla="*/ 4325257 w 9733913"/>
              <a:gd name="connsiteY5" fmla="*/ 3004457 h 5198088"/>
              <a:gd name="connsiteX6" fmla="*/ 4905828 w 9733913"/>
              <a:gd name="connsiteY6" fmla="*/ 2685143 h 5198088"/>
              <a:gd name="connsiteX7" fmla="*/ 5602514 w 9733913"/>
              <a:gd name="connsiteY7" fmla="*/ 2786743 h 5198088"/>
              <a:gd name="connsiteX8" fmla="*/ 5994399 w 9733913"/>
              <a:gd name="connsiteY8" fmla="*/ 3396343 h 5198088"/>
              <a:gd name="connsiteX9" fmla="*/ 6589485 w 9733913"/>
              <a:gd name="connsiteY9" fmla="*/ 2873828 h 5198088"/>
              <a:gd name="connsiteX10" fmla="*/ 7170057 w 9733913"/>
              <a:gd name="connsiteY10" fmla="*/ 2786744 h 5198088"/>
              <a:gd name="connsiteX11" fmla="*/ 7590971 w 9733913"/>
              <a:gd name="connsiteY11" fmla="*/ 3193143 h 5198088"/>
              <a:gd name="connsiteX12" fmla="*/ 7924800 w 9733913"/>
              <a:gd name="connsiteY12" fmla="*/ 4238172 h 5198088"/>
              <a:gd name="connsiteX13" fmla="*/ 8694057 w 9733913"/>
              <a:gd name="connsiteY13" fmla="*/ 5007429 h 5198088"/>
              <a:gd name="connsiteX14" fmla="*/ 9695542 w 9733913"/>
              <a:gd name="connsiteY14" fmla="*/ 5196114 h 5198088"/>
              <a:gd name="connsiteX15" fmla="*/ 9550400 w 9733913"/>
              <a:gd name="connsiteY15" fmla="*/ 0 h 5198088"/>
              <a:gd name="connsiteX16" fmla="*/ 0 w 9733913"/>
              <a:gd name="connsiteY16" fmla="*/ 3759200 h 5198088"/>
              <a:gd name="connsiteX0" fmla="*/ 0 w 9733913"/>
              <a:gd name="connsiteY0" fmla="*/ 3890547 h 5329435"/>
              <a:gd name="connsiteX1" fmla="*/ 1219200 w 9733913"/>
              <a:gd name="connsiteY1" fmla="*/ 3919575 h 5329435"/>
              <a:gd name="connsiteX2" fmla="*/ 1741714 w 9733913"/>
              <a:gd name="connsiteY2" fmla="*/ 3280947 h 5329435"/>
              <a:gd name="connsiteX3" fmla="*/ 2627085 w 9733913"/>
              <a:gd name="connsiteY3" fmla="*/ 2845518 h 5329435"/>
              <a:gd name="connsiteX4" fmla="*/ 3585028 w 9733913"/>
              <a:gd name="connsiteY4" fmla="*/ 3513176 h 5329435"/>
              <a:gd name="connsiteX5" fmla="*/ 4325257 w 9733913"/>
              <a:gd name="connsiteY5" fmla="*/ 3135804 h 5329435"/>
              <a:gd name="connsiteX6" fmla="*/ 4905828 w 9733913"/>
              <a:gd name="connsiteY6" fmla="*/ 2816490 h 5329435"/>
              <a:gd name="connsiteX7" fmla="*/ 5602514 w 9733913"/>
              <a:gd name="connsiteY7" fmla="*/ 2918090 h 5329435"/>
              <a:gd name="connsiteX8" fmla="*/ 5994399 w 9733913"/>
              <a:gd name="connsiteY8" fmla="*/ 3527690 h 5329435"/>
              <a:gd name="connsiteX9" fmla="*/ 6589485 w 9733913"/>
              <a:gd name="connsiteY9" fmla="*/ 3005175 h 5329435"/>
              <a:gd name="connsiteX10" fmla="*/ 7170057 w 9733913"/>
              <a:gd name="connsiteY10" fmla="*/ 2918091 h 5329435"/>
              <a:gd name="connsiteX11" fmla="*/ 7590971 w 9733913"/>
              <a:gd name="connsiteY11" fmla="*/ 3324490 h 5329435"/>
              <a:gd name="connsiteX12" fmla="*/ 7924800 w 9733913"/>
              <a:gd name="connsiteY12" fmla="*/ 4369519 h 5329435"/>
              <a:gd name="connsiteX13" fmla="*/ 8694057 w 9733913"/>
              <a:gd name="connsiteY13" fmla="*/ 5138776 h 5329435"/>
              <a:gd name="connsiteX14" fmla="*/ 9695542 w 9733913"/>
              <a:gd name="connsiteY14" fmla="*/ 5327461 h 5329435"/>
              <a:gd name="connsiteX15" fmla="*/ 9550400 w 9733913"/>
              <a:gd name="connsiteY15" fmla="*/ 131347 h 5329435"/>
              <a:gd name="connsiteX16" fmla="*/ 87085 w 9733913"/>
              <a:gd name="connsiteY16" fmla="*/ 247461 h 5329435"/>
              <a:gd name="connsiteX17" fmla="*/ 0 w 9733913"/>
              <a:gd name="connsiteY17" fmla="*/ 3890547 h 5329435"/>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602514 w 9733913"/>
              <a:gd name="connsiteY7" fmla="*/ 3110894 h 5522239"/>
              <a:gd name="connsiteX8" fmla="*/ 5994399 w 9733913"/>
              <a:gd name="connsiteY8" fmla="*/ 3720494 h 5522239"/>
              <a:gd name="connsiteX9" fmla="*/ 6589485 w 9733913"/>
              <a:gd name="connsiteY9" fmla="*/ 3197979 h 5522239"/>
              <a:gd name="connsiteX10" fmla="*/ 7170057 w 9733913"/>
              <a:gd name="connsiteY10" fmla="*/ 3110895 h 5522239"/>
              <a:gd name="connsiteX11" fmla="*/ 7590971 w 9733913"/>
              <a:gd name="connsiteY11" fmla="*/ 3517294 h 5522239"/>
              <a:gd name="connsiteX12" fmla="*/ 7924800 w 9733913"/>
              <a:gd name="connsiteY12" fmla="*/ 4562323 h 5522239"/>
              <a:gd name="connsiteX13" fmla="*/ 8694057 w 9733913"/>
              <a:gd name="connsiteY13" fmla="*/ 5331580 h 5522239"/>
              <a:gd name="connsiteX14" fmla="*/ 9695542 w 9733913"/>
              <a:gd name="connsiteY14" fmla="*/ 5520265 h 5522239"/>
              <a:gd name="connsiteX15" fmla="*/ 9550400 w 9733913"/>
              <a:gd name="connsiteY15" fmla="*/ 324151 h 5522239"/>
              <a:gd name="connsiteX16" fmla="*/ 7329714 w 9733913"/>
              <a:gd name="connsiteY16" fmla="*/ 338666 h 5522239"/>
              <a:gd name="connsiteX17" fmla="*/ 87085 w 9733913"/>
              <a:gd name="connsiteY17" fmla="*/ 440265 h 5522239"/>
              <a:gd name="connsiteX18" fmla="*/ 0 w 9733913"/>
              <a:gd name="connsiteY18" fmla="*/ 4083351 h 5522239"/>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602514 w 9733913"/>
              <a:gd name="connsiteY7" fmla="*/ 3110894 h 5522239"/>
              <a:gd name="connsiteX8" fmla="*/ 5994399 w 9733913"/>
              <a:gd name="connsiteY8" fmla="*/ 3720494 h 5522239"/>
              <a:gd name="connsiteX9" fmla="*/ 6212114 w 9733913"/>
              <a:gd name="connsiteY9" fmla="*/ 4504265 h 5522239"/>
              <a:gd name="connsiteX10" fmla="*/ 7170057 w 9733913"/>
              <a:gd name="connsiteY10" fmla="*/ 3110895 h 5522239"/>
              <a:gd name="connsiteX11" fmla="*/ 7590971 w 9733913"/>
              <a:gd name="connsiteY11" fmla="*/ 3517294 h 5522239"/>
              <a:gd name="connsiteX12" fmla="*/ 7924800 w 9733913"/>
              <a:gd name="connsiteY12" fmla="*/ 4562323 h 5522239"/>
              <a:gd name="connsiteX13" fmla="*/ 8694057 w 9733913"/>
              <a:gd name="connsiteY13" fmla="*/ 5331580 h 5522239"/>
              <a:gd name="connsiteX14" fmla="*/ 9695542 w 9733913"/>
              <a:gd name="connsiteY14" fmla="*/ 5520265 h 5522239"/>
              <a:gd name="connsiteX15" fmla="*/ 9550400 w 9733913"/>
              <a:gd name="connsiteY15" fmla="*/ 324151 h 5522239"/>
              <a:gd name="connsiteX16" fmla="*/ 7329714 w 9733913"/>
              <a:gd name="connsiteY16" fmla="*/ 338666 h 5522239"/>
              <a:gd name="connsiteX17" fmla="*/ 87085 w 9733913"/>
              <a:gd name="connsiteY17" fmla="*/ 440265 h 5522239"/>
              <a:gd name="connsiteX18" fmla="*/ 0 w 9733913"/>
              <a:gd name="connsiteY18" fmla="*/ 4083351 h 5522239"/>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602514 w 9733913"/>
              <a:gd name="connsiteY7" fmla="*/ 3110894 h 5522239"/>
              <a:gd name="connsiteX8" fmla="*/ 5762170 w 9733913"/>
              <a:gd name="connsiteY8" fmla="*/ 4083351 h 5522239"/>
              <a:gd name="connsiteX9" fmla="*/ 6212114 w 9733913"/>
              <a:gd name="connsiteY9" fmla="*/ 4504265 h 5522239"/>
              <a:gd name="connsiteX10" fmla="*/ 7170057 w 9733913"/>
              <a:gd name="connsiteY10" fmla="*/ 3110895 h 5522239"/>
              <a:gd name="connsiteX11" fmla="*/ 7590971 w 9733913"/>
              <a:gd name="connsiteY11" fmla="*/ 3517294 h 5522239"/>
              <a:gd name="connsiteX12" fmla="*/ 7924800 w 9733913"/>
              <a:gd name="connsiteY12" fmla="*/ 4562323 h 5522239"/>
              <a:gd name="connsiteX13" fmla="*/ 8694057 w 9733913"/>
              <a:gd name="connsiteY13" fmla="*/ 5331580 h 5522239"/>
              <a:gd name="connsiteX14" fmla="*/ 9695542 w 9733913"/>
              <a:gd name="connsiteY14" fmla="*/ 5520265 h 5522239"/>
              <a:gd name="connsiteX15" fmla="*/ 9550400 w 9733913"/>
              <a:gd name="connsiteY15" fmla="*/ 324151 h 5522239"/>
              <a:gd name="connsiteX16" fmla="*/ 7329714 w 9733913"/>
              <a:gd name="connsiteY16" fmla="*/ 338666 h 5522239"/>
              <a:gd name="connsiteX17" fmla="*/ 87085 w 9733913"/>
              <a:gd name="connsiteY17" fmla="*/ 440265 h 5522239"/>
              <a:gd name="connsiteX18" fmla="*/ 0 w 9733913"/>
              <a:gd name="connsiteY18" fmla="*/ 4083351 h 5522239"/>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442857 w 9733913"/>
              <a:gd name="connsiteY7" fmla="*/ 3285065 h 5522239"/>
              <a:gd name="connsiteX8" fmla="*/ 5762170 w 9733913"/>
              <a:gd name="connsiteY8" fmla="*/ 4083351 h 5522239"/>
              <a:gd name="connsiteX9" fmla="*/ 6212114 w 9733913"/>
              <a:gd name="connsiteY9" fmla="*/ 4504265 h 5522239"/>
              <a:gd name="connsiteX10" fmla="*/ 7170057 w 9733913"/>
              <a:gd name="connsiteY10" fmla="*/ 3110895 h 5522239"/>
              <a:gd name="connsiteX11" fmla="*/ 7590971 w 9733913"/>
              <a:gd name="connsiteY11" fmla="*/ 3517294 h 5522239"/>
              <a:gd name="connsiteX12" fmla="*/ 7924800 w 9733913"/>
              <a:gd name="connsiteY12" fmla="*/ 4562323 h 5522239"/>
              <a:gd name="connsiteX13" fmla="*/ 8694057 w 9733913"/>
              <a:gd name="connsiteY13" fmla="*/ 5331580 h 5522239"/>
              <a:gd name="connsiteX14" fmla="*/ 9695542 w 9733913"/>
              <a:gd name="connsiteY14" fmla="*/ 5520265 h 5522239"/>
              <a:gd name="connsiteX15" fmla="*/ 9550400 w 9733913"/>
              <a:gd name="connsiteY15" fmla="*/ 324151 h 5522239"/>
              <a:gd name="connsiteX16" fmla="*/ 7329714 w 9733913"/>
              <a:gd name="connsiteY16" fmla="*/ 338666 h 5522239"/>
              <a:gd name="connsiteX17" fmla="*/ 87085 w 9733913"/>
              <a:gd name="connsiteY17" fmla="*/ 440265 h 5522239"/>
              <a:gd name="connsiteX18" fmla="*/ 0 w 9733913"/>
              <a:gd name="connsiteY18" fmla="*/ 4083351 h 5522239"/>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442857 w 9733913"/>
              <a:gd name="connsiteY7" fmla="*/ 3285065 h 5522239"/>
              <a:gd name="connsiteX8" fmla="*/ 5558970 w 9733913"/>
              <a:gd name="connsiteY8" fmla="*/ 4359122 h 5522239"/>
              <a:gd name="connsiteX9" fmla="*/ 6212114 w 9733913"/>
              <a:gd name="connsiteY9" fmla="*/ 4504265 h 5522239"/>
              <a:gd name="connsiteX10" fmla="*/ 7170057 w 9733913"/>
              <a:gd name="connsiteY10" fmla="*/ 3110895 h 5522239"/>
              <a:gd name="connsiteX11" fmla="*/ 7590971 w 9733913"/>
              <a:gd name="connsiteY11" fmla="*/ 3517294 h 5522239"/>
              <a:gd name="connsiteX12" fmla="*/ 7924800 w 9733913"/>
              <a:gd name="connsiteY12" fmla="*/ 4562323 h 5522239"/>
              <a:gd name="connsiteX13" fmla="*/ 8694057 w 9733913"/>
              <a:gd name="connsiteY13" fmla="*/ 5331580 h 5522239"/>
              <a:gd name="connsiteX14" fmla="*/ 9695542 w 9733913"/>
              <a:gd name="connsiteY14" fmla="*/ 5520265 h 5522239"/>
              <a:gd name="connsiteX15" fmla="*/ 9550400 w 9733913"/>
              <a:gd name="connsiteY15" fmla="*/ 324151 h 5522239"/>
              <a:gd name="connsiteX16" fmla="*/ 7329714 w 9733913"/>
              <a:gd name="connsiteY16" fmla="*/ 338666 h 5522239"/>
              <a:gd name="connsiteX17" fmla="*/ 87085 w 9733913"/>
              <a:gd name="connsiteY17" fmla="*/ 440265 h 5522239"/>
              <a:gd name="connsiteX18" fmla="*/ 0 w 9733913"/>
              <a:gd name="connsiteY18" fmla="*/ 4083351 h 5522239"/>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442857 w 9733913"/>
              <a:gd name="connsiteY7" fmla="*/ 3285065 h 5522239"/>
              <a:gd name="connsiteX8" fmla="*/ 5558970 w 9733913"/>
              <a:gd name="connsiteY8" fmla="*/ 4359122 h 5522239"/>
              <a:gd name="connsiteX9" fmla="*/ 6037942 w 9733913"/>
              <a:gd name="connsiteY9" fmla="*/ 4939694 h 5522239"/>
              <a:gd name="connsiteX10" fmla="*/ 7170057 w 9733913"/>
              <a:gd name="connsiteY10" fmla="*/ 3110895 h 5522239"/>
              <a:gd name="connsiteX11" fmla="*/ 7590971 w 9733913"/>
              <a:gd name="connsiteY11" fmla="*/ 3517294 h 5522239"/>
              <a:gd name="connsiteX12" fmla="*/ 7924800 w 9733913"/>
              <a:gd name="connsiteY12" fmla="*/ 4562323 h 5522239"/>
              <a:gd name="connsiteX13" fmla="*/ 8694057 w 9733913"/>
              <a:gd name="connsiteY13" fmla="*/ 5331580 h 5522239"/>
              <a:gd name="connsiteX14" fmla="*/ 9695542 w 9733913"/>
              <a:gd name="connsiteY14" fmla="*/ 5520265 h 5522239"/>
              <a:gd name="connsiteX15" fmla="*/ 9550400 w 9733913"/>
              <a:gd name="connsiteY15" fmla="*/ 324151 h 5522239"/>
              <a:gd name="connsiteX16" fmla="*/ 7329714 w 9733913"/>
              <a:gd name="connsiteY16" fmla="*/ 338666 h 5522239"/>
              <a:gd name="connsiteX17" fmla="*/ 87085 w 9733913"/>
              <a:gd name="connsiteY17" fmla="*/ 440265 h 5522239"/>
              <a:gd name="connsiteX18" fmla="*/ 0 w 9733913"/>
              <a:gd name="connsiteY18" fmla="*/ 4083351 h 5522239"/>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442857 w 9733913"/>
              <a:gd name="connsiteY7" fmla="*/ 3285065 h 5522239"/>
              <a:gd name="connsiteX8" fmla="*/ 5558970 w 9733913"/>
              <a:gd name="connsiteY8" fmla="*/ 4359122 h 5522239"/>
              <a:gd name="connsiteX9" fmla="*/ 5457371 w 9733913"/>
              <a:gd name="connsiteY9" fmla="*/ 4533295 h 5522239"/>
              <a:gd name="connsiteX10" fmla="*/ 6037942 w 9733913"/>
              <a:gd name="connsiteY10" fmla="*/ 4939694 h 5522239"/>
              <a:gd name="connsiteX11" fmla="*/ 7170057 w 9733913"/>
              <a:gd name="connsiteY11" fmla="*/ 3110895 h 5522239"/>
              <a:gd name="connsiteX12" fmla="*/ 7590971 w 9733913"/>
              <a:gd name="connsiteY12" fmla="*/ 3517294 h 5522239"/>
              <a:gd name="connsiteX13" fmla="*/ 7924800 w 9733913"/>
              <a:gd name="connsiteY13" fmla="*/ 4562323 h 5522239"/>
              <a:gd name="connsiteX14" fmla="*/ 8694057 w 9733913"/>
              <a:gd name="connsiteY14" fmla="*/ 5331580 h 5522239"/>
              <a:gd name="connsiteX15" fmla="*/ 9695542 w 9733913"/>
              <a:gd name="connsiteY15" fmla="*/ 5520265 h 5522239"/>
              <a:gd name="connsiteX16" fmla="*/ 9550400 w 9733913"/>
              <a:gd name="connsiteY16" fmla="*/ 324151 h 5522239"/>
              <a:gd name="connsiteX17" fmla="*/ 7329714 w 9733913"/>
              <a:gd name="connsiteY17" fmla="*/ 338666 h 5522239"/>
              <a:gd name="connsiteX18" fmla="*/ 87085 w 9733913"/>
              <a:gd name="connsiteY18" fmla="*/ 440265 h 5522239"/>
              <a:gd name="connsiteX19" fmla="*/ 0 w 9733913"/>
              <a:gd name="connsiteY19" fmla="*/ 4083351 h 5522239"/>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442857 w 9733913"/>
              <a:gd name="connsiteY7" fmla="*/ 3285065 h 5522239"/>
              <a:gd name="connsiteX8" fmla="*/ 5558970 w 9733913"/>
              <a:gd name="connsiteY8" fmla="*/ 4359122 h 5522239"/>
              <a:gd name="connsiteX9" fmla="*/ 5457371 w 9733913"/>
              <a:gd name="connsiteY9" fmla="*/ 4533295 h 5522239"/>
              <a:gd name="connsiteX10" fmla="*/ 6037942 w 9733913"/>
              <a:gd name="connsiteY10" fmla="*/ 4939694 h 5522239"/>
              <a:gd name="connsiteX11" fmla="*/ 6923314 w 9733913"/>
              <a:gd name="connsiteY11" fmla="*/ 4925180 h 5522239"/>
              <a:gd name="connsiteX12" fmla="*/ 7590971 w 9733913"/>
              <a:gd name="connsiteY12" fmla="*/ 3517294 h 5522239"/>
              <a:gd name="connsiteX13" fmla="*/ 7924800 w 9733913"/>
              <a:gd name="connsiteY13" fmla="*/ 4562323 h 5522239"/>
              <a:gd name="connsiteX14" fmla="*/ 8694057 w 9733913"/>
              <a:gd name="connsiteY14" fmla="*/ 5331580 h 5522239"/>
              <a:gd name="connsiteX15" fmla="*/ 9695542 w 9733913"/>
              <a:gd name="connsiteY15" fmla="*/ 5520265 h 5522239"/>
              <a:gd name="connsiteX16" fmla="*/ 9550400 w 9733913"/>
              <a:gd name="connsiteY16" fmla="*/ 324151 h 5522239"/>
              <a:gd name="connsiteX17" fmla="*/ 7329714 w 9733913"/>
              <a:gd name="connsiteY17" fmla="*/ 338666 h 5522239"/>
              <a:gd name="connsiteX18" fmla="*/ 87085 w 9733913"/>
              <a:gd name="connsiteY18" fmla="*/ 440265 h 5522239"/>
              <a:gd name="connsiteX19" fmla="*/ 0 w 9733913"/>
              <a:gd name="connsiteY19" fmla="*/ 4083351 h 5522239"/>
              <a:gd name="connsiteX0" fmla="*/ 0 w 9733913"/>
              <a:gd name="connsiteY0" fmla="*/ 4083351 h 5576507"/>
              <a:gd name="connsiteX1" fmla="*/ 1219200 w 9733913"/>
              <a:gd name="connsiteY1" fmla="*/ 4112379 h 5576507"/>
              <a:gd name="connsiteX2" fmla="*/ 1741714 w 9733913"/>
              <a:gd name="connsiteY2" fmla="*/ 3473751 h 5576507"/>
              <a:gd name="connsiteX3" fmla="*/ 2627085 w 9733913"/>
              <a:gd name="connsiteY3" fmla="*/ 3038322 h 5576507"/>
              <a:gd name="connsiteX4" fmla="*/ 3585028 w 9733913"/>
              <a:gd name="connsiteY4" fmla="*/ 3705980 h 5576507"/>
              <a:gd name="connsiteX5" fmla="*/ 4325257 w 9733913"/>
              <a:gd name="connsiteY5" fmla="*/ 3328608 h 5576507"/>
              <a:gd name="connsiteX6" fmla="*/ 4905828 w 9733913"/>
              <a:gd name="connsiteY6" fmla="*/ 3009294 h 5576507"/>
              <a:gd name="connsiteX7" fmla="*/ 5442857 w 9733913"/>
              <a:gd name="connsiteY7" fmla="*/ 3285065 h 5576507"/>
              <a:gd name="connsiteX8" fmla="*/ 5558970 w 9733913"/>
              <a:gd name="connsiteY8" fmla="*/ 4359122 h 5576507"/>
              <a:gd name="connsiteX9" fmla="*/ 5457371 w 9733913"/>
              <a:gd name="connsiteY9" fmla="*/ 4533295 h 5576507"/>
              <a:gd name="connsiteX10" fmla="*/ 6037942 w 9733913"/>
              <a:gd name="connsiteY10" fmla="*/ 4939694 h 5576507"/>
              <a:gd name="connsiteX11" fmla="*/ 6923314 w 9733913"/>
              <a:gd name="connsiteY11" fmla="*/ 4925180 h 5576507"/>
              <a:gd name="connsiteX12" fmla="*/ 7590971 w 9733913"/>
              <a:gd name="connsiteY12" fmla="*/ 3517294 h 5576507"/>
              <a:gd name="connsiteX13" fmla="*/ 8331200 w 9733913"/>
              <a:gd name="connsiteY13" fmla="*/ 3183466 h 5576507"/>
              <a:gd name="connsiteX14" fmla="*/ 8694057 w 9733913"/>
              <a:gd name="connsiteY14" fmla="*/ 5331580 h 5576507"/>
              <a:gd name="connsiteX15" fmla="*/ 9695542 w 9733913"/>
              <a:gd name="connsiteY15" fmla="*/ 5520265 h 5576507"/>
              <a:gd name="connsiteX16" fmla="*/ 9550400 w 9733913"/>
              <a:gd name="connsiteY16" fmla="*/ 324151 h 5576507"/>
              <a:gd name="connsiteX17" fmla="*/ 7329714 w 9733913"/>
              <a:gd name="connsiteY17" fmla="*/ 338666 h 5576507"/>
              <a:gd name="connsiteX18" fmla="*/ 87085 w 9733913"/>
              <a:gd name="connsiteY18" fmla="*/ 440265 h 5576507"/>
              <a:gd name="connsiteX19" fmla="*/ 0 w 9733913"/>
              <a:gd name="connsiteY19" fmla="*/ 4083351 h 5576507"/>
              <a:gd name="connsiteX0" fmla="*/ 0 w 9733913"/>
              <a:gd name="connsiteY0" fmla="*/ 4083351 h 5520346"/>
              <a:gd name="connsiteX1" fmla="*/ 1219200 w 9733913"/>
              <a:gd name="connsiteY1" fmla="*/ 4112379 h 5520346"/>
              <a:gd name="connsiteX2" fmla="*/ 1741714 w 9733913"/>
              <a:gd name="connsiteY2" fmla="*/ 3473751 h 5520346"/>
              <a:gd name="connsiteX3" fmla="*/ 2627085 w 9733913"/>
              <a:gd name="connsiteY3" fmla="*/ 3038322 h 5520346"/>
              <a:gd name="connsiteX4" fmla="*/ 3585028 w 9733913"/>
              <a:gd name="connsiteY4" fmla="*/ 3705980 h 5520346"/>
              <a:gd name="connsiteX5" fmla="*/ 4325257 w 9733913"/>
              <a:gd name="connsiteY5" fmla="*/ 3328608 h 5520346"/>
              <a:gd name="connsiteX6" fmla="*/ 4905828 w 9733913"/>
              <a:gd name="connsiteY6" fmla="*/ 3009294 h 5520346"/>
              <a:gd name="connsiteX7" fmla="*/ 5442857 w 9733913"/>
              <a:gd name="connsiteY7" fmla="*/ 3285065 h 5520346"/>
              <a:gd name="connsiteX8" fmla="*/ 5558970 w 9733913"/>
              <a:gd name="connsiteY8" fmla="*/ 4359122 h 5520346"/>
              <a:gd name="connsiteX9" fmla="*/ 5457371 w 9733913"/>
              <a:gd name="connsiteY9" fmla="*/ 4533295 h 5520346"/>
              <a:gd name="connsiteX10" fmla="*/ 6037942 w 9733913"/>
              <a:gd name="connsiteY10" fmla="*/ 4939694 h 5520346"/>
              <a:gd name="connsiteX11" fmla="*/ 6923314 w 9733913"/>
              <a:gd name="connsiteY11" fmla="*/ 4925180 h 5520346"/>
              <a:gd name="connsiteX12" fmla="*/ 7590971 w 9733913"/>
              <a:gd name="connsiteY12" fmla="*/ 3517294 h 5520346"/>
              <a:gd name="connsiteX13" fmla="*/ 8331200 w 9733913"/>
              <a:gd name="connsiteY13" fmla="*/ 3183466 h 5520346"/>
              <a:gd name="connsiteX14" fmla="*/ 9013371 w 9733913"/>
              <a:gd name="connsiteY14" fmla="*/ 3807580 h 5520346"/>
              <a:gd name="connsiteX15" fmla="*/ 9695542 w 9733913"/>
              <a:gd name="connsiteY15" fmla="*/ 5520265 h 5520346"/>
              <a:gd name="connsiteX16" fmla="*/ 9550400 w 9733913"/>
              <a:gd name="connsiteY16" fmla="*/ 324151 h 5520346"/>
              <a:gd name="connsiteX17" fmla="*/ 7329714 w 9733913"/>
              <a:gd name="connsiteY17" fmla="*/ 338666 h 5520346"/>
              <a:gd name="connsiteX18" fmla="*/ 87085 w 9733913"/>
              <a:gd name="connsiteY18" fmla="*/ 440265 h 5520346"/>
              <a:gd name="connsiteX19" fmla="*/ 0 w 9733913"/>
              <a:gd name="connsiteY19" fmla="*/ 4083351 h 5520346"/>
              <a:gd name="connsiteX0" fmla="*/ 0 w 9797011"/>
              <a:gd name="connsiteY0" fmla="*/ 4083351 h 5051513"/>
              <a:gd name="connsiteX1" fmla="*/ 1219200 w 9797011"/>
              <a:gd name="connsiteY1" fmla="*/ 4112379 h 5051513"/>
              <a:gd name="connsiteX2" fmla="*/ 1741714 w 9797011"/>
              <a:gd name="connsiteY2" fmla="*/ 3473751 h 5051513"/>
              <a:gd name="connsiteX3" fmla="*/ 2627085 w 9797011"/>
              <a:gd name="connsiteY3" fmla="*/ 3038322 h 5051513"/>
              <a:gd name="connsiteX4" fmla="*/ 3585028 w 9797011"/>
              <a:gd name="connsiteY4" fmla="*/ 3705980 h 5051513"/>
              <a:gd name="connsiteX5" fmla="*/ 4325257 w 9797011"/>
              <a:gd name="connsiteY5" fmla="*/ 3328608 h 5051513"/>
              <a:gd name="connsiteX6" fmla="*/ 4905828 w 9797011"/>
              <a:gd name="connsiteY6" fmla="*/ 3009294 h 5051513"/>
              <a:gd name="connsiteX7" fmla="*/ 5442857 w 9797011"/>
              <a:gd name="connsiteY7" fmla="*/ 3285065 h 5051513"/>
              <a:gd name="connsiteX8" fmla="*/ 5558970 w 9797011"/>
              <a:gd name="connsiteY8" fmla="*/ 4359122 h 5051513"/>
              <a:gd name="connsiteX9" fmla="*/ 5457371 w 9797011"/>
              <a:gd name="connsiteY9" fmla="*/ 4533295 h 5051513"/>
              <a:gd name="connsiteX10" fmla="*/ 6037942 w 9797011"/>
              <a:gd name="connsiteY10" fmla="*/ 4939694 h 5051513"/>
              <a:gd name="connsiteX11" fmla="*/ 6923314 w 9797011"/>
              <a:gd name="connsiteY11" fmla="*/ 4925180 h 5051513"/>
              <a:gd name="connsiteX12" fmla="*/ 7590971 w 9797011"/>
              <a:gd name="connsiteY12" fmla="*/ 3517294 h 5051513"/>
              <a:gd name="connsiteX13" fmla="*/ 8331200 w 9797011"/>
              <a:gd name="connsiteY13" fmla="*/ 3183466 h 5051513"/>
              <a:gd name="connsiteX14" fmla="*/ 9013371 w 9797011"/>
              <a:gd name="connsiteY14" fmla="*/ 3807580 h 5051513"/>
              <a:gd name="connsiteX15" fmla="*/ 9782627 w 9797011"/>
              <a:gd name="connsiteY15" fmla="*/ 4388151 h 5051513"/>
              <a:gd name="connsiteX16" fmla="*/ 9550400 w 9797011"/>
              <a:gd name="connsiteY16" fmla="*/ 324151 h 5051513"/>
              <a:gd name="connsiteX17" fmla="*/ 7329714 w 9797011"/>
              <a:gd name="connsiteY17" fmla="*/ 338666 h 5051513"/>
              <a:gd name="connsiteX18" fmla="*/ 87085 w 9797011"/>
              <a:gd name="connsiteY18" fmla="*/ 440265 h 5051513"/>
              <a:gd name="connsiteX19" fmla="*/ 0 w 9797011"/>
              <a:gd name="connsiteY19" fmla="*/ 4083351 h 5051513"/>
              <a:gd name="connsiteX0" fmla="*/ 0 w 9797011"/>
              <a:gd name="connsiteY0" fmla="*/ 4083351 h 5051513"/>
              <a:gd name="connsiteX1" fmla="*/ 1219200 w 9797011"/>
              <a:gd name="connsiteY1" fmla="*/ 4112379 h 5051513"/>
              <a:gd name="connsiteX2" fmla="*/ 1741714 w 9797011"/>
              <a:gd name="connsiteY2" fmla="*/ 3473751 h 5051513"/>
              <a:gd name="connsiteX3" fmla="*/ 2627085 w 9797011"/>
              <a:gd name="connsiteY3" fmla="*/ 3038322 h 5051513"/>
              <a:gd name="connsiteX4" fmla="*/ 3585028 w 9797011"/>
              <a:gd name="connsiteY4" fmla="*/ 3705980 h 5051513"/>
              <a:gd name="connsiteX5" fmla="*/ 4325257 w 9797011"/>
              <a:gd name="connsiteY5" fmla="*/ 3328608 h 5051513"/>
              <a:gd name="connsiteX6" fmla="*/ 4905828 w 9797011"/>
              <a:gd name="connsiteY6" fmla="*/ 3009294 h 5051513"/>
              <a:gd name="connsiteX7" fmla="*/ 5442857 w 9797011"/>
              <a:gd name="connsiteY7" fmla="*/ 3285065 h 5051513"/>
              <a:gd name="connsiteX8" fmla="*/ 5457371 w 9797011"/>
              <a:gd name="connsiteY8" fmla="*/ 4533295 h 5051513"/>
              <a:gd name="connsiteX9" fmla="*/ 6037942 w 9797011"/>
              <a:gd name="connsiteY9" fmla="*/ 4939694 h 5051513"/>
              <a:gd name="connsiteX10" fmla="*/ 6923314 w 9797011"/>
              <a:gd name="connsiteY10" fmla="*/ 4925180 h 5051513"/>
              <a:gd name="connsiteX11" fmla="*/ 7590971 w 9797011"/>
              <a:gd name="connsiteY11" fmla="*/ 3517294 h 5051513"/>
              <a:gd name="connsiteX12" fmla="*/ 8331200 w 9797011"/>
              <a:gd name="connsiteY12" fmla="*/ 3183466 h 5051513"/>
              <a:gd name="connsiteX13" fmla="*/ 9013371 w 9797011"/>
              <a:gd name="connsiteY13" fmla="*/ 3807580 h 5051513"/>
              <a:gd name="connsiteX14" fmla="*/ 9782627 w 9797011"/>
              <a:gd name="connsiteY14" fmla="*/ 4388151 h 5051513"/>
              <a:gd name="connsiteX15" fmla="*/ 9550400 w 9797011"/>
              <a:gd name="connsiteY15" fmla="*/ 324151 h 5051513"/>
              <a:gd name="connsiteX16" fmla="*/ 7329714 w 9797011"/>
              <a:gd name="connsiteY16" fmla="*/ 338666 h 5051513"/>
              <a:gd name="connsiteX17" fmla="*/ 87085 w 9797011"/>
              <a:gd name="connsiteY17" fmla="*/ 440265 h 5051513"/>
              <a:gd name="connsiteX18" fmla="*/ 0 w 9797011"/>
              <a:gd name="connsiteY18" fmla="*/ 4083351 h 5051513"/>
              <a:gd name="connsiteX0" fmla="*/ 0 w 9797011"/>
              <a:gd name="connsiteY0" fmla="*/ 4083351 h 5058669"/>
              <a:gd name="connsiteX1" fmla="*/ 1219200 w 9797011"/>
              <a:gd name="connsiteY1" fmla="*/ 4112379 h 5058669"/>
              <a:gd name="connsiteX2" fmla="*/ 1741714 w 9797011"/>
              <a:gd name="connsiteY2" fmla="*/ 3473751 h 5058669"/>
              <a:gd name="connsiteX3" fmla="*/ 2627085 w 9797011"/>
              <a:gd name="connsiteY3" fmla="*/ 3038322 h 5058669"/>
              <a:gd name="connsiteX4" fmla="*/ 3585028 w 9797011"/>
              <a:gd name="connsiteY4" fmla="*/ 3705980 h 5058669"/>
              <a:gd name="connsiteX5" fmla="*/ 4325257 w 9797011"/>
              <a:gd name="connsiteY5" fmla="*/ 3328608 h 5058669"/>
              <a:gd name="connsiteX6" fmla="*/ 4905828 w 9797011"/>
              <a:gd name="connsiteY6" fmla="*/ 3009294 h 5058669"/>
              <a:gd name="connsiteX7" fmla="*/ 5442857 w 9797011"/>
              <a:gd name="connsiteY7" fmla="*/ 3285065 h 5058669"/>
              <a:gd name="connsiteX8" fmla="*/ 5617028 w 9797011"/>
              <a:gd name="connsiteY8" fmla="*/ 4388152 h 5058669"/>
              <a:gd name="connsiteX9" fmla="*/ 6037942 w 9797011"/>
              <a:gd name="connsiteY9" fmla="*/ 4939694 h 5058669"/>
              <a:gd name="connsiteX10" fmla="*/ 6923314 w 9797011"/>
              <a:gd name="connsiteY10" fmla="*/ 4925180 h 5058669"/>
              <a:gd name="connsiteX11" fmla="*/ 7590971 w 9797011"/>
              <a:gd name="connsiteY11" fmla="*/ 3517294 h 5058669"/>
              <a:gd name="connsiteX12" fmla="*/ 8331200 w 9797011"/>
              <a:gd name="connsiteY12" fmla="*/ 3183466 h 5058669"/>
              <a:gd name="connsiteX13" fmla="*/ 9013371 w 9797011"/>
              <a:gd name="connsiteY13" fmla="*/ 3807580 h 5058669"/>
              <a:gd name="connsiteX14" fmla="*/ 9782627 w 9797011"/>
              <a:gd name="connsiteY14" fmla="*/ 4388151 h 5058669"/>
              <a:gd name="connsiteX15" fmla="*/ 9550400 w 9797011"/>
              <a:gd name="connsiteY15" fmla="*/ 324151 h 5058669"/>
              <a:gd name="connsiteX16" fmla="*/ 7329714 w 9797011"/>
              <a:gd name="connsiteY16" fmla="*/ 338666 h 5058669"/>
              <a:gd name="connsiteX17" fmla="*/ 87085 w 9797011"/>
              <a:gd name="connsiteY17" fmla="*/ 440265 h 5058669"/>
              <a:gd name="connsiteX18" fmla="*/ 0 w 9797011"/>
              <a:gd name="connsiteY18" fmla="*/ 4083351 h 5058669"/>
              <a:gd name="connsiteX0" fmla="*/ 0 w 9797011"/>
              <a:gd name="connsiteY0" fmla="*/ 4083351 h 5058669"/>
              <a:gd name="connsiteX1" fmla="*/ 1219200 w 9797011"/>
              <a:gd name="connsiteY1" fmla="*/ 4112379 h 5058669"/>
              <a:gd name="connsiteX2" fmla="*/ 1741714 w 9797011"/>
              <a:gd name="connsiteY2" fmla="*/ 3473751 h 5058669"/>
              <a:gd name="connsiteX3" fmla="*/ 2627085 w 9797011"/>
              <a:gd name="connsiteY3" fmla="*/ 3038322 h 5058669"/>
              <a:gd name="connsiteX4" fmla="*/ 3425371 w 9797011"/>
              <a:gd name="connsiteY4" fmla="*/ 3981752 h 5058669"/>
              <a:gd name="connsiteX5" fmla="*/ 4325257 w 9797011"/>
              <a:gd name="connsiteY5" fmla="*/ 3328608 h 5058669"/>
              <a:gd name="connsiteX6" fmla="*/ 4905828 w 9797011"/>
              <a:gd name="connsiteY6" fmla="*/ 3009294 h 5058669"/>
              <a:gd name="connsiteX7" fmla="*/ 5442857 w 9797011"/>
              <a:gd name="connsiteY7" fmla="*/ 3285065 h 5058669"/>
              <a:gd name="connsiteX8" fmla="*/ 5617028 w 9797011"/>
              <a:gd name="connsiteY8" fmla="*/ 4388152 h 5058669"/>
              <a:gd name="connsiteX9" fmla="*/ 6037942 w 9797011"/>
              <a:gd name="connsiteY9" fmla="*/ 4939694 h 5058669"/>
              <a:gd name="connsiteX10" fmla="*/ 6923314 w 9797011"/>
              <a:gd name="connsiteY10" fmla="*/ 4925180 h 5058669"/>
              <a:gd name="connsiteX11" fmla="*/ 7590971 w 9797011"/>
              <a:gd name="connsiteY11" fmla="*/ 3517294 h 5058669"/>
              <a:gd name="connsiteX12" fmla="*/ 8331200 w 9797011"/>
              <a:gd name="connsiteY12" fmla="*/ 3183466 h 5058669"/>
              <a:gd name="connsiteX13" fmla="*/ 9013371 w 9797011"/>
              <a:gd name="connsiteY13" fmla="*/ 3807580 h 5058669"/>
              <a:gd name="connsiteX14" fmla="*/ 9782627 w 9797011"/>
              <a:gd name="connsiteY14" fmla="*/ 4388151 h 5058669"/>
              <a:gd name="connsiteX15" fmla="*/ 9550400 w 9797011"/>
              <a:gd name="connsiteY15" fmla="*/ 324151 h 5058669"/>
              <a:gd name="connsiteX16" fmla="*/ 7329714 w 9797011"/>
              <a:gd name="connsiteY16" fmla="*/ 338666 h 5058669"/>
              <a:gd name="connsiteX17" fmla="*/ 87085 w 9797011"/>
              <a:gd name="connsiteY17" fmla="*/ 440265 h 5058669"/>
              <a:gd name="connsiteX18" fmla="*/ 0 w 9797011"/>
              <a:gd name="connsiteY18" fmla="*/ 4083351 h 5058669"/>
              <a:gd name="connsiteX0" fmla="*/ 0 w 9797011"/>
              <a:gd name="connsiteY0" fmla="*/ 4083351 h 5058669"/>
              <a:gd name="connsiteX1" fmla="*/ 1219200 w 9797011"/>
              <a:gd name="connsiteY1" fmla="*/ 4112379 h 5058669"/>
              <a:gd name="connsiteX2" fmla="*/ 1741714 w 9797011"/>
              <a:gd name="connsiteY2" fmla="*/ 3473751 h 5058669"/>
              <a:gd name="connsiteX3" fmla="*/ 2627085 w 9797011"/>
              <a:gd name="connsiteY3" fmla="*/ 3038322 h 5058669"/>
              <a:gd name="connsiteX4" fmla="*/ 3425371 w 9797011"/>
              <a:gd name="connsiteY4" fmla="*/ 3981752 h 5058669"/>
              <a:gd name="connsiteX5" fmla="*/ 3541486 w 9797011"/>
              <a:gd name="connsiteY5" fmla="*/ 4939693 h 5058669"/>
              <a:gd name="connsiteX6" fmla="*/ 4905828 w 9797011"/>
              <a:gd name="connsiteY6" fmla="*/ 3009294 h 5058669"/>
              <a:gd name="connsiteX7" fmla="*/ 5442857 w 9797011"/>
              <a:gd name="connsiteY7" fmla="*/ 3285065 h 5058669"/>
              <a:gd name="connsiteX8" fmla="*/ 5617028 w 9797011"/>
              <a:gd name="connsiteY8" fmla="*/ 4388152 h 5058669"/>
              <a:gd name="connsiteX9" fmla="*/ 6037942 w 9797011"/>
              <a:gd name="connsiteY9" fmla="*/ 4939694 h 5058669"/>
              <a:gd name="connsiteX10" fmla="*/ 6923314 w 9797011"/>
              <a:gd name="connsiteY10" fmla="*/ 4925180 h 5058669"/>
              <a:gd name="connsiteX11" fmla="*/ 7590971 w 9797011"/>
              <a:gd name="connsiteY11" fmla="*/ 3517294 h 5058669"/>
              <a:gd name="connsiteX12" fmla="*/ 8331200 w 9797011"/>
              <a:gd name="connsiteY12" fmla="*/ 3183466 h 5058669"/>
              <a:gd name="connsiteX13" fmla="*/ 9013371 w 9797011"/>
              <a:gd name="connsiteY13" fmla="*/ 3807580 h 5058669"/>
              <a:gd name="connsiteX14" fmla="*/ 9782627 w 9797011"/>
              <a:gd name="connsiteY14" fmla="*/ 4388151 h 5058669"/>
              <a:gd name="connsiteX15" fmla="*/ 9550400 w 9797011"/>
              <a:gd name="connsiteY15" fmla="*/ 324151 h 5058669"/>
              <a:gd name="connsiteX16" fmla="*/ 7329714 w 9797011"/>
              <a:gd name="connsiteY16" fmla="*/ 338666 h 5058669"/>
              <a:gd name="connsiteX17" fmla="*/ 87085 w 9797011"/>
              <a:gd name="connsiteY17" fmla="*/ 440265 h 5058669"/>
              <a:gd name="connsiteX18" fmla="*/ 0 w 9797011"/>
              <a:gd name="connsiteY18" fmla="*/ 4083351 h 5058669"/>
              <a:gd name="connsiteX0" fmla="*/ 0 w 9797011"/>
              <a:gd name="connsiteY0" fmla="*/ 4083351 h 5281187"/>
              <a:gd name="connsiteX1" fmla="*/ 1219200 w 9797011"/>
              <a:gd name="connsiteY1" fmla="*/ 4112379 h 5281187"/>
              <a:gd name="connsiteX2" fmla="*/ 1741714 w 9797011"/>
              <a:gd name="connsiteY2" fmla="*/ 3473751 h 5281187"/>
              <a:gd name="connsiteX3" fmla="*/ 2627085 w 9797011"/>
              <a:gd name="connsiteY3" fmla="*/ 3038322 h 5281187"/>
              <a:gd name="connsiteX4" fmla="*/ 3425371 w 9797011"/>
              <a:gd name="connsiteY4" fmla="*/ 3981752 h 5281187"/>
              <a:gd name="connsiteX5" fmla="*/ 3541486 w 9797011"/>
              <a:gd name="connsiteY5" fmla="*/ 4939693 h 5281187"/>
              <a:gd name="connsiteX6" fmla="*/ 4455885 w 9797011"/>
              <a:gd name="connsiteY6" fmla="*/ 5171922 h 5281187"/>
              <a:gd name="connsiteX7" fmla="*/ 5442857 w 9797011"/>
              <a:gd name="connsiteY7" fmla="*/ 3285065 h 5281187"/>
              <a:gd name="connsiteX8" fmla="*/ 5617028 w 9797011"/>
              <a:gd name="connsiteY8" fmla="*/ 4388152 h 5281187"/>
              <a:gd name="connsiteX9" fmla="*/ 6037942 w 9797011"/>
              <a:gd name="connsiteY9" fmla="*/ 4939694 h 5281187"/>
              <a:gd name="connsiteX10" fmla="*/ 6923314 w 9797011"/>
              <a:gd name="connsiteY10" fmla="*/ 4925180 h 5281187"/>
              <a:gd name="connsiteX11" fmla="*/ 7590971 w 9797011"/>
              <a:gd name="connsiteY11" fmla="*/ 3517294 h 5281187"/>
              <a:gd name="connsiteX12" fmla="*/ 8331200 w 9797011"/>
              <a:gd name="connsiteY12" fmla="*/ 3183466 h 5281187"/>
              <a:gd name="connsiteX13" fmla="*/ 9013371 w 9797011"/>
              <a:gd name="connsiteY13" fmla="*/ 3807580 h 5281187"/>
              <a:gd name="connsiteX14" fmla="*/ 9782627 w 9797011"/>
              <a:gd name="connsiteY14" fmla="*/ 4388151 h 5281187"/>
              <a:gd name="connsiteX15" fmla="*/ 9550400 w 9797011"/>
              <a:gd name="connsiteY15" fmla="*/ 324151 h 5281187"/>
              <a:gd name="connsiteX16" fmla="*/ 7329714 w 9797011"/>
              <a:gd name="connsiteY16" fmla="*/ 338666 h 5281187"/>
              <a:gd name="connsiteX17" fmla="*/ 87085 w 9797011"/>
              <a:gd name="connsiteY17" fmla="*/ 440265 h 5281187"/>
              <a:gd name="connsiteX18" fmla="*/ 0 w 9797011"/>
              <a:gd name="connsiteY18" fmla="*/ 4083351 h 5281187"/>
              <a:gd name="connsiteX0" fmla="*/ 0 w 9797011"/>
              <a:gd name="connsiteY0" fmla="*/ 4083351 h 5281187"/>
              <a:gd name="connsiteX1" fmla="*/ 1219200 w 9797011"/>
              <a:gd name="connsiteY1" fmla="*/ 4112379 h 5281187"/>
              <a:gd name="connsiteX2" fmla="*/ 1741714 w 9797011"/>
              <a:gd name="connsiteY2" fmla="*/ 3473751 h 5281187"/>
              <a:gd name="connsiteX3" fmla="*/ 2627085 w 9797011"/>
              <a:gd name="connsiteY3" fmla="*/ 3038322 h 5281187"/>
              <a:gd name="connsiteX4" fmla="*/ 3425371 w 9797011"/>
              <a:gd name="connsiteY4" fmla="*/ 3981752 h 5281187"/>
              <a:gd name="connsiteX5" fmla="*/ 3541486 w 9797011"/>
              <a:gd name="connsiteY5" fmla="*/ 4939693 h 5281187"/>
              <a:gd name="connsiteX6" fmla="*/ 4455885 w 9797011"/>
              <a:gd name="connsiteY6" fmla="*/ 5171922 h 5281187"/>
              <a:gd name="connsiteX7" fmla="*/ 5442857 w 9797011"/>
              <a:gd name="connsiteY7" fmla="*/ 3285065 h 5281187"/>
              <a:gd name="connsiteX8" fmla="*/ 6226628 w 9797011"/>
              <a:gd name="connsiteY8" fmla="*/ 3241523 h 5281187"/>
              <a:gd name="connsiteX9" fmla="*/ 6037942 w 9797011"/>
              <a:gd name="connsiteY9" fmla="*/ 4939694 h 5281187"/>
              <a:gd name="connsiteX10" fmla="*/ 6923314 w 9797011"/>
              <a:gd name="connsiteY10" fmla="*/ 4925180 h 5281187"/>
              <a:gd name="connsiteX11" fmla="*/ 7590971 w 9797011"/>
              <a:gd name="connsiteY11" fmla="*/ 3517294 h 5281187"/>
              <a:gd name="connsiteX12" fmla="*/ 8331200 w 9797011"/>
              <a:gd name="connsiteY12" fmla="*/ 3183466 h 5281187"/>
              <a:gd name="connsiteX13" fmla="*/ 9013371 w 9797011"/>
              <a:gd name="connsiteY13" fmla="*/ 3807580 h 5281187"/>
              <a:gd name="connsiteX14" fmla="*/ 9782627 w 9797011"/>
              <a:gd name="connsiteY14" fmla="*/ 4388151 h 5281187"/>
              <a:gd name="connsiteX15" fmla="*/ 9550400 w 9797011"/>
              <a:gd name="connsiteY15" fmla="*/ 324151 h 5281187"/>
              <a:gd name="connsiteX16" fmla="*/ 7329714 w 9797011"/>
              <a:gd name="connsiteY16" fmla="*/ 338666 h 5281187"/>
              <a:gd name="connsiteX17" fmla="*/ 87085 w 9797011"/>
              <a:gd name="connsiteY17" fmla="*/ 440265 h 5281187"/>
              <a:gd name="connsiteX18" fmla="*/ 0 w 9797011"/>
              <a:gd name="connsiteY18" fmla="*/ 4083351 h 5281187"/>
              <a:gd name="connsiteX0" fmla="*/ 0 w 9797011"/>
              <a:gd name="connsiteY0" fmla="*/ 4083351 h 5281187"/>
              <a:gd name="connsiteX1" fmla="*/ 1219200 w 9797011"/>
              <a:gd name="connsiteY1" fmla="*/ 4112379 h 5281187"/>
              <a:gd name="connsiteX2" fmla="*/ 1741714 w 9797011"/>
              <a:gd name="connsiteY2" fmla="*/ 3473751 h 5281187"/>
              <a:gd name="connsiteX3" fmla="*/ 2627085 w 9797011"/>
              <a:gd name="connsiteY3" fmla="*/ 3038322 h 5281187"/>
              <a:gd name="connsiteX4" fmla="*/ 3425371 w 9797011"/>
              <a:gd name="connsiteY4" fmla="*/ 3981752 h 5281187"/>
              <a:gd name="connsiteX5" fmla="*/ 3541486 w 9797011"/>
              <a:gd name="connsiteY5" fmla="*/ 4939693 h 5281187"/>
              <a:gd name="connsiteX6" fmla="*/ 4455885 w 9797011"/>
              <a:gd name="connsiteY6" fmla="*/ 5171922 h 5281187"/>
              <a:gd name="connsiteX7" fmla="*/ 5442857 w 9797011"/>
              <a:gd name="connsiteY7" fmla="*/ 3285065 h 5281187"/>
              <a:gd name="connsiteX8" fmla="*/ 6226628 w 9797011"/>
              <a:gd name="connsiteY8" fmla="*/ 3241523 h 5281187"/>
              <a:gd name="connsiteX9" fmla="*/ 6923314 w 9797011"/>
              <a:gd name="connsiteY9" fmla="*/ 4925180 h 5281187"/>
              <a:gd name="connsiteX10" fmla="*/ 7590971 w 9797011"/>
              <a:gd name="connsiteY10" fmla="*/ 3517294 h 5281187"/>
              <a:gd name="connsiteX11" fmla="*/ 8331200 w 9797011"/>
              <a:gd name="connsiteY11" fmla="*/ 3183466 h 5281187"/>
              <a:gd name="connsiteX12" fmla="*/ 9013371 w 9797011"/>
              <a:gd name="connsiteY12" fmla="*/ 3807580 h 5281187"/>
              <a:gd name="connsiteX13" fmla="*/ 9782627 w 9797011"/>
              <a:gd name="connsiteY13" fmla="*/ 4388151 h 5281187"/>
              <a:gd name="connsiteX14" fmla="*/ 9550400 w 9797011"/>
              <a:gd name="connsiteY14" fmla="*/ 324151 h 5281187"/>
              <a:gd name="connsiteX15" fmla="*/ 7329714 w 9797011"/>
              <a:gd name="connsiteY15" fmla="*/ 338666 h 5281187"/>
              <a:gd name="connsiteX16" fmla="*/ 87085 w 9797011"/>
              <a:gd name="connsiteY16" fmla="*/ 440265 h 5281187"/>
              <a:gd name="connsiteX17" fmla="*/ 0 w 9797011"/>
              <a:gd name="connsiteY17" fmla="*/ 4083351 h 5281187"/>
              <a:gd name="connsiteX0" fmla="*/ 0 w 9797011"/>
              <a:gd name="connsiteY0" fmla="*/ 4083351 h 5281187"/>
              <a:gd name="connsiteX1" fmla="*/ 1219200 w 9797011"/>
              <a:gd name="connsiteY1" fmla="*/ 4112379 h 5281187"/>
              <a:gd name="connsiteX2" fmla="*/ 1741714 w 9797011"/>
              <a:gd name="connsiteY2" fmla="*/ 3473751 h 5281187"/>
              <a:gd name="connsiteX3" fmla="*/ 2627085 w 9797011"/>
              <a:gd name="connsiteY3" fmla="*/ 3038322 h 5281187"/>
              <a:gd name="connsiteX4" fmla="*/ 3425371 w 9797011"/>
              <a:gd name="connsiteY4" fmla="*/ 3981752 h 5281187"/>
              <a:gd name="connsiteX5" fmla="*/ 3541486 w 9797011"/>
              <a:gd name="connsiteY5" fmla="*/ 4939693 h 5281187"/>
              <a:gd name="connsiteX6" fmla="*/ 4455885 w 9797011"/>
              <a:gd name="connsiteY6" fmla="*/ 5171922 h 5281187"/>
              <a:gd name="connsiteX7" fmla="*/ 5442857 w 9797011"/>
              <a:gd name="connsiteY7" fmla="*/ 3285065 h 5281187"/>
              <a:gd name="connsiteX8" fmla="*/ 6226628 w 9797011"/>
              <a:gd name="connsiteY8" fmla="*/ 3241523 h 5281187"/>
              <a:gd name="connsiteX9" fmla="*/ 7590971 w 9797011"/>
              <a:gd name="connsiteY9" fmla="*/ 3517294 h 5281187"/>
              <a:gd name="connsiteX10" fmla="*/ 8331200 w 9797011"/>
              <a:gd name="connsiteY10" fmla="*/ 3183466 h 5281187"/>
              <a:gd name="connsiteX11" fmla="*/ 9013371 w 9797011"/>
              <a:gd name="connsiteY11" fmla="*/ 3807580 h 5281187"/>
              <a:gd name="connsiteX12" fmla="*/ 9782627 w 9797011"/>
              <a:gd name="connsiteY12" fmla="*/ 4388151 h 5281187"/>
              <a:gd name="connsiteX13" fmla="*/ 9550400 w 9797011"/>
              <a:gd name="connsiteY13" fmla="*/ 324151 h 5281187"/>
              <a:gd name="connsiteX14" fmla="*/ 7329714 w 9797011"/>
              <a:gd name="connsiteY14" fmla="*/ 338666 h 5281187"/>
              <a:gd name="connsiteX15" fmla="*/ 87085 w 9797011"/>
              <a:gd name="connsiteY15" fmla="*/ 440265 h 5281187"/>
              <a:gd name="connsiteX16" fmla="*/ 0 w 9797011"/>
              <a:gd name="connsiteY16" fmla="*/ 4083351 h 5281187"/>
              <a:gd name="connsiteX0" fmla="*/ 0 w 9797011"/>
              <a:gd name="connsiteY0" fmla="*/ 4083351 h 5281187"/>
              <a:gd name="connsiteX1" fmla="*/ 1219200 w 9797011"/>
              <a:gd name="connsiteY1" fmla="*/ 4112379 h 5281187"/>
              <a:gd name="connsiteX2" fmla="*/ 1741714 w 9797011"/>
              <a:gd name="connsiteY2" fmla="*/ 3473751 h 5281187"/>
              <a:gd name="connsiteX3" fmla="*/ 2627085 w 9797011"/>
              <a:gd name="connsiteY3" fmla="*/ 3038322 h 5281187"/>
              <a:gd name="connsiteX4" fmla="*/ 3425371 w 9797011"/>
              <a:gd name="connsiteY4" fmla="*/ 3981752 h 5281187"/>
              <a:gd name="connsiteX5" fmla="*/ 3541486 w 9797011"/>
              <a:gd name="connsiteY5" fmla="*/ 4939693 h 5281187"/>
              <a:gd name="connsiteX6" fmla="*/ 4455885 w 9797011"/>
              <a:gd name="connsiteY6" fmla="*/ 5171922 h 5281187"/>
              <a:gd name="connsiteX7" fmla="*/ 5442857 w 9797011"/>
              <a:gd name="connsiteY7" fmla="*/ 3285065 h 5281187"/>
              <a:gd name="connsiteX8" fmla="*/ 6226628 w 9797011"/>
              <a:gd name="connsiteY8" fmla="*/ 3241523 h 5281187"/>
              <a:gd name="connsiteX9" fmla="*/ 6879771 w 9797011"/>
              <a:gd name="connsiteY9" fmla="*/ 3647923 h 5281187"/>
              <a:gd name="connsiteX10" fmla="*/ 8331200 w 9797011"/>
              <a:gd name="connsiteY10" fmla="*/ 3183466 h 5281187"/>
              <a:gd name="connsiteX11" fmla="*/ 9013371 w 9797011"/>
              <a:gd name="connsiteY11" fmla="*/ 3807580 h 5281187"/>
              <a:gd name="connsiteX12" fmla="*/ 9782627 w 9797011"/>
              <a:gd name="connsiteY12" fmla="*/ 4388151 h 5281187"/>
              <a:gd name="connsiteX13" fmla="*/ 9550400 w 9797011"/>
              <a:gd name="connsiteY13" fmla="*/ 324151 h 5281187"/>
              <a:gd name="connsiteX14" fmla="*/ 7329714 w 9797011"/>
              <a:gd name="connsiteY14" fmla="*/ 338666 h 5281187"/>
              <a:gd name="connsiteX15" fmla="*/ 87085 w 9797011"/>
              <a:gd name="connsiteY15" fmla="*/ 440265 h 5281187"/>
              <a:gd name="connsiteX16" fmla="*/ 0 w 9797011"/>
              <a:gd name="connsiteY16" fmla="*/ 4083351 h 5281187"/>
              <a:gd name="connsiteX0" fmla="*/ 0 w 9797011"/>
              <a:gd name="connsiteY0" fmla="*/ 4083351 h 5281187"/>
              <a:gd name="connsiteX1" fmla="*/ 1219200 w 9797011"/>
              <a:gd name="connsiteY1" fmla="*/ 4112379 h 5281187"/>
              <a:gd name="connsiteX2" fmla="*/ 1741714 w 9797011"/>
              <a:gd name="connsiteY2" fmla="*/ 3473751 h 5281187"/>
              <a:gd name="connsiteX3" fmla="*/ 2627085 w 9797011"/>
              <a:gd name="connsiteY3" fmla="*/ 3038322 h 5281187"/>
              <a:gd name="connsiteX4" fmla="*/ 3425371 w 9797011"/>
              <a:gd name="connsiteY4" fmla="*/ 3981752 h 5281187"/>
              <a:gd name="connsiteX5" fmla="*/ 3541486 w 9797011"/>
              <a:gd name="connsiteY5" fmla="*/ 4939693 h 5281187"/>
              <a:gd name="connsiteX6" fmla="*/ 4455885 w 9797011"/>
              <a:gd name="connsiteY6" fmla="*/ 5171922 h 5281187"/>
              <a:gd name="connsiteX7" fmla="*/ 5442857 w 9797011"/>
              <a:gd name="connsiteY7" fmla="*/ 3285065 h 5281187"/>
              <a:gd name="connsiteX8" fmla="*/ 6241142 w 9797011"/>
              <a:gd name="connsiteY8" fmla="*/ 3168952 h 5281187"/>
              <a:gd name="connsiteX9" fmla="*/ 6879771 w 9797011"/>
              <a:gd name="connsiteY9" fmla="*/ 3647923 h 5281187"/>
              <a:gd name="connsiteX10" fmla="*/ 8331200 w 9797011"/>
              <a:gd name="connsiteY10" fmla="*/ 3183466 h 5281187"/>
              <a:gd name="connsiteX11" fmla="*/ 9013371 w 9797011"/>
              <a:gd name="connsiteY11" fmla="*/ 3807580 h 5281187"/>
              <a:gd name="connsiteX12" fmla="*/ 9782627 w 9797011"/>
              <a:gd name="connsiteY12" fmla="*/ 4388151 h 5281187"/>
              <a:gd name="connsiteX13" fmla="*/ 9550400 w 9797011"/>
              <a:gd name="connsiteY13" fmla="*/ 324151 h 5281187"/>
              <a:gd name="connsiteX14" fmla="*/ 7329714 w 9797011"/>
              <a:gd name="connsiteY14" fmla="*/ 338666 h 5281187"/>
              <a:gd name="connsiteX15" fmla="*/ 87085 w 9797011"/>
              <a:gd name="connsiteY15" fmla="*/ 440265 h 5281187"/>
              <a:gd name="connsiteX16" fmla="*/ 0 w 9797011"/>
              <a:gd name="connsiteY16" fmla="*/ 4083351 h 5281187"/>
              <a:gd name="connsiteX0" fmla="*/ 0 w 9797011"/>
              <a:gd name="connsiteY0" fmla="*/ 4083351 h 5281187"/>
              <a:gd name="connsiteX1" fmla="*/ 1219200 w 9797011"/>
              <a:gd name="connsiteY1" fmla="*/ 4112379 h 5281187"/>
              <a:gd name="connsiteX2" fmla="*/ 1741714 w 9797011"/>
              <a:gd name="connsiteY2" fmla="*/ 3473751 h 5281187"/>
              <a:gd name="connsiteX3" fmla="*/ 2627085 w 9797011"/>
              <a:gd name="connsiteY3" fmla="*/ 3038322 h 5281187"/>
              <a:gd name="connsiteX4" fmla="*/ 3425371 w 9797011"/>
              <a:gd name="connsiteY4" fmla="*/ 3981752 h 5281187"/>
              <a:gd name="connsiteX5" fmla="*/ 3541486 w 9797011"/>
              <a:gd name="connsiteY5" fmla="*/ 4939693 h 5281187"/>
              <a:gd name="connsiteX6" fmla="*/ 4455885 w 9797011"/>
              <a:gd name="connsiteY6" fmla="*/ 5171922 h 5281187"/>
              <a:gd name="connsiteX7" fmla="*/ 5442857 w 9797011"/>
              <a:gd name="connsiteY7" fmla="*/ 3285065 h 5281187"/>
              <a:gd name="connsiteX8" fmla="*/ 6241142 w 9797011"/>
              <a:gd name="connsiteY8" fmla="*/ 3168952 h 5281187"/>
              <a:gd name="connsiteX9" fmla="*/ 6879771 w 9797011"/>
              <a:gd name="connsiteY9" fmla="*/ 3647923 h 5281187"/>
              <a:gd name="connsiteX10" fmla="*/ 8331200 w 9797011"/>
              <a:gd name="connsiteY10" fmla="*/ 3183466 h 5281187"/>
              <a:gd name="connsiteX11" fmla="*/ 9013371 w 9797011"/>
              <a:gd name="connsiteY11" fmla="*/ 3807580 h 5281187"/>
              <a:gd name="connsiteX12" fmla="*/ 9782627 w 9797011"/>
              <a:gd name="connsiteY12" fmla="*/ 4388151 h 5281187"/>
              <a:gd name="connsiteX13" fmla="*/ 9550400 w 9797011"/>
              <a:gd name="connsiteY13" fmla="*/ 324151 h 5281187"/>
              <a:gd name="connsiteX14" fmla="*/ 7329714 w 9797011"/>
              <a:gd name="connsiteY14" fmla="*/ 338666 h 5281187"/>
              <a:gd name="connsiteX15" fmla="*/ 87085 w 9797011"/>
              <a:gd name="connsiteY15" fmla="*/ 440265 h 5281187"/>
              <a:gd name="connsiteX16" fmla="*/ 0 w 9797011"/>
              <a:gd name="connsiteY16" fmla="*/ 4083351 h 5281187"/>
              <a:gd name="connsiteX0" fmla="*/ 0 w 9797011"/>
              <a:gd name="connsiteY0" fmla="*/ 4083351 h 5281187"/>
              <a:gd name="connsiteX1" fmla="*/ 1219200 w 9797011"/>
              <a:gd name="connsiteY1" fmla="*/ 4112379 h 5281187"/>
              <a:gd name="connsiteX2" fmla="*/ 1741714 w 9797011"/>
              <a:gd name="connsiteY2" fmla="*/ 3473751 h 5281187"/>
              <a:gd name="connsiteX3" fmla="*/ 2627085 w 9797011"/>
              <a:gd name="connsiteY3" fmla="*/ 3038322 h 5281187"/>
              <a:gd name="connsiteX4" fmla="*/ 3425371 w 9797011"/>
              <a:gd name="connsiteY4" fmla="*/ 3981752 h 5281187"/>
              <a:gd name="connsiteX5" fmla="*/ 3541486 w 9797011"/>
              <a:gd name="connsiteY5" fmla="*/ 4939693 h 5281187"/>
              <a:gd name="connsiteX6" fmla="*/ 4455885 w 9797011"/>
              <a:gd name="connsiteY6" fmla="*/ 5171922 h 5281187"/>
              <a:gd name="connsiteX7" fmla="*/ 5442857 w 9797011"/>
              <a:gd name="connsiteY7" fmla="*/ 3285065 h 5281187"/>
              <a:gd name="connsiteX8" fmla="*/ 6241142 w 9797011"/>
              <a:gd name="connsiteY8" fmla="*/ 3168952 h 5281187"/>
              <a:gd name="connsiteX9" fmla="*/ 6879771 w 9797011"/>
              <a:gd name="connsiteY9" fmla="*/ 3647923 h 5281187"/>
              <a:gd name="connsiteX10" fmla="*/ 8331200 w 9797011"/>
              <a:gd name="connsiteY10" fmla="*/ 3183466 h 5281187"/>
              <a:gd name="connsiteX11" fmla="*/ 9013371 w 9797011"/>
              <a:gd name="connsiteY11" fmla="*/ 3807580 h 5281187"/>
              <a:gd name="connsiteX12" fmla="*/ 9782627 w 9797011"/>
              <a:gd name="connsiteY12" fmla="*/ 4388151 h 5281187"/>
              <a:gd name="connsiteX13" fmla="*/ 9550400 w 9797011"/>
              <a:gd name="connsiteY13" fmla="*/ 324151 h 5281187"/>
              <a:gd name="connsiteX14" fmla="*/ 7329714 w 9797011"/>
              <a:gd name="connsiteY14" fmla="*/ 338666 h 5281187"/>
              <a:gd name="connsiteX15" fmla="*/ 87085 w 9797011"/>
              <a:gd name="connsiteY15" fmla="*/ 440265 h 5281187"/>
              <a:gd name="connsiteX16" fmla="*/ 0 w 9797011"/>
              <a:gd name="connsiteY16" fmla="*/ 4083351 h 5281187"/>
              <a:gd name="connsiteX0" fmla="*/ 0 w 9797011"/>
              <a:gd name="connsiteY0" fmla="*/ 4083351 h 5281187"/>
              <a:gd name="connsiteX1" fmla="*/ 1219200 w 9797011"/>
              <a:gd name="connsiteY1" fmla="*/ 4112379 h 5281187"/>
              <a:gd name="connsiteX2" fmla="*/ 1741714 w 9797011"/>
              <a:gd name="connsiteY2" fmla="*/ 3473751 h 5281187"/>
              <a:gd name="connsiteX3" fmla="*/ 2627085 w 9797011"/>
              <a:gd name="connsiteY3" fmla="*/ 3038322 h 5281187"/>
              <a:gd name="connsiteX4" fmla="*/ 3425371 w 9797011"/>
              <a:gd name="connsiteY4" fmla="*/ 3981752 h 5281187"/>
              <a:gd name="connsiteX5" fmla="*/ 3541486 w 9797011"/>
              <a:gd name="connsiteY5" fmla="*/ 4939693 h 5281187"/>
              <a:gd name="connsiteX6" fmla="*/ 4455885 w 9797011"/>
              <a:gd name="connsiteY6" fmla="*/ 5171922 h 5281187"/>
              <a:gd name="connsiteX7" fmla="*/ 5442857 w 9797011"/>
              <a:gd name="connsiteY7" fmla="*/ 3285065 h 5281187"/>
              <a:gd name="connsiteX8" fmla="*/ 6241142 w 9797011"/>
              <a:gd name="connsiteY8" fmla="*/ 3168952 h 5281187"/>
              <a:gd name="connsiteX9" fmla="*/ 6879771 w 9797011"/>
              <a:gd name="connsiteY9" fmla="*/ 3647923 h 5281187"/>
              <a:gd name="connsiteX10" fmla="*/ 8331200 w 9797011"/>
              <a:gd name="connsiteY10" fmla="*/ 3183466 h 5281187"/>
              <a:gd name="connsiteX11" fmla="*/ 9013371 w 9797011"/>
              <a:gd name="connsiteY11" fmla="*/ 3807580 h 5281187"/>
              <a:gd name="connsiteX12" fmla="*/ 9782627 w 9797011"/>
              <a:gd name="connsiteY12" fmla="*/ 4388151 h 5281187"/>
              <a:gd name="connsiteX13" fmla="*/ 9550400 w 9797011"/>
              <a:gd name="connsiteY13" fmla="*/ 324151 h 5281187"/>
              <a:gd name="connsiteX14" fmla="*/ 7329714 w 9797011"/>
              <a:gd name="connsiteY14" fmla="*/ 338666 h 5281187"/>
              <a:gd name="connsiteX15" fmla="*/ 87085 w 9797011"/>
              <a:gd name="connsiteY15" fmla="*/ 440265 h 5281187"/>
              <a:gd name="connsiteX16" fmla="*/ 0 w 9797011"/>
              <a:gd name="connsiteY16" fmla="*/ 4083351 h 5281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97011" h="5281187">
                <a:moveTo>
                  <a:pt x="0" y="4083351"/>
                </a:moveTo>
                <a:cubicBezTo>
                  <a:pt x="318105" y="4175274"/>
                  <a:pt x="928914" y="4213979"/>
                  <a:pt x="1219200" y="4112379"/>
                </a:cubicBezTo>
                <a:cubicBezTo>
                  <a:pt x="1509486" y="4010779"/>
                  <a:pt x="1507067" y="3652760"/>
                  <a:pt x="1741714" y="3473751"/>
                </a:cubicBezTo>
                <a:cubicBezTo>
                  <a:pt x="1976361" y="3294742"/>
                  <a:pt x="2346476" y="2953655"/>
                  <a:pt x="2627085" y="3038322"/>
                </a:cubicBezTo>
                <a:cubicBezTo>
                  <a:pt x="2907694" y="3122989"/>
                  <a:pt x="3272971" y="3664857"/>
                  <a:pt x="3425371" y="3981752"/>
                </a:cubicBezTo>
                <a:cubicBezTo>
                  <a:pt x="3577771" y="4298647"/>
                  <a:pt x="3369734" y="4741331"/>
                  <a:pt x="3541486" y="4939693"/>
                </a:cubicBezTo>
                <a:cubicBezTo>
                  <a:pt x="3713238" y="5138055"/>
                  <a:pt x="4138990" y="5447693"/>
                  <a:pt x="4455885" y="5171922"/>
                </a:cubicBezTo>
                <a:cubicBezTo>
                  <a:pt x="4772780" y="4896151"/>
                  <a:pt x="5145314" y="3618893"/>
                  <a:pt x="5442857" y="3285065"/>
                </a:cubicBezTo>
                <a:cubicBezTo>
                  <a:pt x="5740400" y="2951237"/>
                  <a:pt x="5883123" y="2970590"/>
                  <a:pt x="6241142" y="3168952"/>
                </a:cubicBezTo>
                <a:cubicBezTo>
                  <a:pt x="6599161" y="3367314"/>
                  <a:pt x="6531428" y="3645504"/>
                  <a:pt x="6879771" y="3647923"/>
                </a:cubicBezTo>
                <a:cubicBezTo>
                  <a:pt x="7228114" y="3650342"/>
                  <a:pt x="7975600" y="3156857"/>
                  <a:pt x="8331200" y="3183466"/>
                </a:cubicBezTo>
                <a:cubicBezTo>
                  <a:pt x="8686800" y="3210076"/>
                  <a:pt x="8771467" y="3606799"/>
                  <a:pt x="9013371" y="3807580"/>
                </a:cubicBezTo>
                <a:cubicBezTo>
                  <a:pt x="9255276" y="4008361"/>
                  <a:pt x="9901160" y="4400246"/>
                  <a:pt x="9782627" y="4388151"/>
                </a:cubicBezTo>
                <a:cubicBezTo>
                  <a:pt x="9211732" y="4301065"/>
                  <a:pt x="10121295" y="411237"/>
                  <a:pt x="9550400" y="324151"/>
                </a:cubicBezTo>
                <a:cubicBezTo>
                  <a:pt x="9156095" y="-403982"/>
                  <a:pt x="8906933" y="319314"/>
                  <a:pt x="7329714" y="338666"/>
                </a:cubicBezTo>
                <a:cubicBezTo>
                  <a:pt x="5752495" y="358018"/>
                  <a:pt x="1308704" y="-48382"/>
                  <a:pt x="87085" y="440265"/>
                </a:cubicBezTo>
                <a:lnTo>
                  <a:pt x="0" y="4083351"/>
                </a:lnTo>
                <a:close/>
              </a:path>
            </a:pathLst>
          </a:custGeom>
          <a:solidFill>
            <a:srgbClr val="C6D9F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3" name="Freeform 52"/>
          <p:cNvSpPr/>
          <p:nvPr/>
        </p:nvSpPr>
        <p:spPr>
          <a:xfrm>
            <a:off x="-290285" y="-541866"/>
            <a:ext cx="9733913" cy="5522239"/>
          </a:xfrm>
          <a:custGeom>
            <a:avLst/>
            <a:gdLst>
              <a:gd name="connsiteX0" fmla="*/ 0 w 9695542"/>
              <a:gd name="connsiteY0" fmla="*/ 1086791 h 2523705"/>
              <a:gd name="connsiteX1" fmla="*/ 914400 w 9695542"/>
              <a:gd name="connsiteY1" fmla="*/ 1159362 h 2523705"/>
              <a:gd name="connsiteX2" fmla="*/ 1669142 w 9695542"/>
              <a:gd name="connsiteY2" fmla="*/ 419134 h 2523705"/>
              <a:gd name="connsiteX3" fmla="*/ 2627085 w 9695542"/>
              <a:gd name="connsiteY3" fmla="*/ 41762 h 2523705"/>
              <a:gd name="connsiteX4" fmla="*/ 3570514 w 9695542"/>
              <a:gd name="connsiteY4" fmla="*/ 520734 h 2523705"/>
              <a:gd name="connsiteX5" fmla="*/ 4325257 w 9695542"/>
              <a:gd name="connsiteY5" fmla="*/ 332048 h 2523705"/>
              <a:gd name="connsiteX6" fmla="*/ 4905828 w 9695542"/>
              <a:gd name="connsiteY6" fmla="*/ 12734 h 2523705"/>
              <a:gd name="connsiteX7" fmla="*/ 5602514 w 9695542"/>
              <a:gd name="connsiteY7" fmla="*/ 114334 h 2523705"/>
              <a:gd name="connsiteX8" fmla="*/ 5878285 w 9695542"/>
              <a:gd name="connsiteY8" fmla="*/ 578791 h 2523705"/>
              <a:gd name="connsiteX9" fmla="*/ 6516914 w 9695542"/>
              <a:gd name="connsiteY9" fmla="*/ 433648 h 2523705"/>
              <a:gd name="connsiteX10" fmla="*/ 7024914 w 9695542"/>
              <a:gd name="connsiteY10" fmla="*/ 99820 h 2523705"/>
              <a:gd name="connsiteX11" fmla="*/ 7866742 w 9695542"/>
              <a:gd name="connsiteY11" fmla="*/ 593305 h 2523705"/>
              <a:gd name="connsiteX12" fmla="*/ 8113485 w 9695542"/>
              <a:gd name="connsiteY12" fmla="*/ 1391591 h 2523705"/>
              <a:gd name="connsiteX13" fmla="*/ 8694057 w 9695542"/>
              <a:gd name="connsiteY13" fmla="*/ 2335020 h 2523705"/>
              <a:gd name="connsiteX14" fmla="*/ 9695542 w 9695542"/>
              <a:gd name="connsiteY14" fmla="*/ 2523705 h 2523705"/>
              <a:gd name="connsiteX0" fmla="*/ 0 w 9695542"/>
              <a:gd name="connsiteY0" fmla="*/ 1086791 h 2523705"/>
              <a:gd name="connsiteX1" fmla="*/ 914400 w 9695542"/>
              <a:gd name="connsiteY1" fmla="*/ 1159362 h 2523705"/>
              <a:gd name="connsiteX2" fmla="*/ 1669142 w 9695542"/>
              <a:gd name="connsiteY2" fmla="*/ 419134 h 2523705"/>
              <a:gd name="connsiteX3" fmla="*/ 2627085 w 9695542"/>
              <a:gd name="connsiteY3" fmla="*/ 41762 h 2523705"/>
              <a:gd name="connsiteX4" fmla="*/ 3570514 w 9695542"/>
              <a:gd name="connsiteY4" fmla="*/ 520734 h 2523705"/>
              <a:gd name="connsiteX5" fmla="*/ 4325257 w 9695542"/>
              <a:gd name="connsiteY5" fmla="*/ 332048 h 2523705"/>
              <a:gd name="connsiteX6" fmla="*/ 4905828 w 9695542"/>
              <a:gd name="connsiteY6" fmla="*/ 12734 h 2523705"/>
              <a:gd name="connsiteX7" fmla="*/ 5602514 w 9695542"/>
              <a:gd name="connsiteY7" fmla="*/ 114334 h 2523705"/>
              <a:gd name="connsiteX8" fmla="*/ 5878285 w 9695542"/>
              <a:gd name="connsiteY8" fmla="*/ 578791 h 2523705"/>
              <a:gd name="connsiteX9" fmla="*/ 6516914 w 9695542"/>
              <a:gd name="connsiteY9" fmla="*/ 433648 h 2523705"/>
              <a:gd name="connsiteX10" fmla="*/ 7024914 w 9695542"/>
              <a:gd name="connsiteY10" fmla="*/ 99820 h 2523705"/>
              <a:gd name="connsiteX11" fmla="*/ 7866742 w 9695542"/>
              <a:gd name="connsiteY11" fmla="*/ 593305 h 2523705"/>
              <a:gd name="connsiteX12" fmla="*/ 7924800 w 9695542"/>
              <a:gd name="connsiteY12" fmla="*/ 1565763 h 2523705"/>
              <a:gd name="connsiteX13" fmla="*/ 8694057 w 9695542"/>
              <a:gd name="connsiteY13" fmla="*/ 2335020 h 2523705"/>
              <a:gd name="connsiteX14" fmla="*/ 9695542 w 9695542"/>
              <a:gd name="connsiteY14" fmla="*/ 2523705 h 2523705"/>
              <a:gd name="connsiteX0" fmla="*/ 0 w 9695542"/>
              <a:gd name="connsiteY0" fmla="*/ 1086791 h 2523705"/>
              <a:gd name="connsiteX1" fmla="*/ 914400 w 9695542"/>
              <a:gd name="connsiteY1" fmla="*/ 1159362 h 2523705"/>
              <a:gd name="connsiteX2" fmla="*/ 1669142 w 9695542"/>
              <a:gd name="connsiteY2" fmla="*/ 419134 h 2523705"/>
              <a:gd name="connsiteX3" fmla="*/ 2627085 w 9695542"/>
              <a:gd name="connsiteY3" fmla="*/ 41762 h 2523705"/>
              <a:gd name="connsiteX4" fmla="*/ 3570514 w 9695542"/>
              <a:gd name="connsiteY4" fmla="*/ 520734 h 2523705"/>
              <a:gd name="connsiteX5" fmla="*/ 4325257 w 9695542"/>
              <a:gd name="connsiteY5" fmla="*/ 332048 h 2523705"/>
              <a:gd name="connsiteX6" fmla="*/ 4905828 w 9695542"/>
              <a:gd name="connsiteY6" fmla="*/ 12734 h 2523705"/>
              <a:gd name="connsiteX7" fmla="*/ 5602514 w 9695542"/>
              <a:gd name="connsiteY7" fmla="*/ 114334 h 2523705"/>
              <a:gd name="connsiteX8" fmla="*/ 5878285 w 9695542"/>
              <a:gd name="connsiteY8" fmla="*/ 578791 h 2523705"/>
              <a:gd name="connsiteX9" fmla="*/ 6516914 w 9695542"/>
              <a:gd name="connsiteY9" fmla="*/ 433648 h 2523705"/>
              <a:gd name="connsiteX10" fmla="*/ 7024914 w 9695542"/>
              <a:gd name="connsiteY10" fmla="*/ 99820 h 2523705"/>
              <a:gd name="connsiteX11" fmla="*/ 7590971 w 9695542"/>
              <a:gd name="connsiteY11" fmla="*/ 520734 h 2523705"/>
              <a:gd name="connsiteX12" fmla="*/ 7924800 w 9695542"/>
              <a:gd name="connsiteY12" fmla="*/ 1565763 h 2523705"/>
              <a:gd name="connsiteX13" fmla="*/ 8694057 w 9695542"/>
              <a:gd name="connsiteY13" fmla="*/ 2335020 h 2523705"/>
              <a:gd name="connsiteX14" fmla="*/ 9695542 w 9695542"/>
              <a:gd name="connsiteY14" fmla="*/ 2523705 h 2523705"/>
              <a:gd name="connsiteX0" fmla="*/ 0 w 9695542"/>
              <a:gd name="connsiteY0" fmla="*/ 1086791 h 2523705"/>
              <a:gd name="connsiteX1" fmla="*/ 914400 w 9695542"/>
              <a:gd name="connsiteY1" fmla="*/ 1159362 h 2523705"/>
              <a:gd name="connsiteX2" fmla="*/ 1669142 w 9695542"/>
              <a:gd name="connsiteY2" fmla="*/ 419134 h 2523705"/>
              <a:gd name="connsiteX3" fmla="*/ 2627085 w 9695542"/>
              <a:gd name="connsiteY3" fmla="*/ 41762 h 2523705"/>
              <a:gd name="connsiteX4" fmla="*/ 3570514 w 9695542"/>
              <a:gd name="connsiteY4" fmla="*/ 520734 h 2523705"/>
              <a:gd name="connsiteX5" fmla="*/ 4325257 w 9695542"/>
              <a:gd name="connsiteY5" fmla="*/ 332048 h 2523705"/>
              <a:gd name="connsiteX6" fmla="*/ 4905828 w 9695542"/>
              <a:gd name="connsiteY6" fmla="*/ 12734 h 2523705"/>
              <a:gd name="connsiteX7" fmla="*/ 5602514 w 9695542"/>
              <a:gd name="connsiteY7" fmla="*/ 114334 h 2523705"/>
              <a:gd name="connsiteX8" fmla="*/ 5878285 w 9695542"/>
              <a:gd name="connsiteY8" fmla="*/ 578791 h 2523705"/>
              <a:gd name="connsiteX9" fmla="*/ 6589485 w 9695542"/>
              <a:gd name="connsiteY9" fmla="*/ 201419 h 2523705"/>
              <a:gd name="connsiteX10" fmla="*/ 7024914 w 9695542"/>
              <a:gd name="connsiteY10" fmla="*/ 99820 h 2523705"/>
              <a:gd name="connsiteX11" fmla="*/ 7590971 w 9695542"/>
              <a:gd name="connsiteY11" fmla="*/ 520734 h 2523705"/>
              <a:gd name="connsiteX12" fmla="*/ 7924800 w 9695542"/>
              <a:gd name="connsiteY12" fmla="*/ 1565763 h 2523705"/>
              <a:gd name="connsiteX13" fmla="*/ 8694057 w 9695542"/>
              <a:gd name="connsiteY13" fmla="*/ 2335020 h 2523705"/>
              <a:gd name="connsiteX14" fmla="*/ 9695542 w 9695542"/>
              <a:gd name="connsiteY14" fmla="*/ 2523705 h 2523705"/>
              <a:gd name="connsiteX0" fmla="*/ 0 w 9695542"/>
              <a:gd name="connsiteY0" fmla="*/ 1090527 h 2527441"/>
              <a:gd name="connsiteX1" fmla="*/ 914400 w 9695542"/>
              <a:gd name="connsiteY1" fmla="*/ 1163098 h 2527441"/>
              <a:gd name="connsiteX2" fmla="*/ 1669142 w 9695542"/>
              <a:gd name="connsiteY2" fmla="*/ 422870 h 2527441"/>
              <a:gd name="connsiteX3" fmla="*/ 2627085 w 9695542"/>
              <a:gd name="connsiteY3" fmla="*/ 45498 h 2527441"/>
              <a:gd name="connsiteX4" fmla="*/ 3570514 w 9695542"/>
              <a:gd name="connsiteY4" fmla="*/ 524470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024914 w 9695542"/>
              <a:gd name="connsiteY10" fmla="*/ 103556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914400 w 9695542"/>
              <a:gd name="connsiteY1" fmla="*/ 1163098 h 2527441"/>
              <a:gd name="connsiteX2" fmla="*/ 1669142 w 9695542"/>
              <a:gd name="connsiteY2" fmla="*/ 422870 h 2527441"/>
              <a:gd name="connsiteX3" fmla="*/ 2627085 w 9695542"/>
              <a:gd name="connsiteY3" fmla="*/ 45498 h 2527441"/>
              <a:gd name="connsiteX4" fmla="*/ 3570514 w 9695542"/>
              <a:gd name="connsiteY4" fmla="*/ 524470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914400 w 9695542"/>
              <a:gd name="connsiteY1" fmla="*/ 1163098 h 2527441"/>
              <a:gd name="connsiteX2" fmla="*/ 1669142 w 9695542"/>
              <a:gd name="connsiteY2" fmla="*/ 422870 h 2527441"/>
              <a:gd name="connsiteX3" fmla="*/ 2627085 w 9695542"/>
              <a:gd name="connsiteY3" fmla="*/ 45498 h 2527441"/>
              <a:gd name="connsiteX4" fmla="*/ 3643085 w 9695542"/>
              <a:gd name="connsiteY4" fmla="*/ 785727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914400 w 9695542"/>
              <a:gd name="connsiteY1" fmla="*/ 1163098 h 2527441"/>
              <a:gd name="connsiteX2" fmla="*/ 1741714 w 9695542"/>
              <a:gd name="connsiteY2" fmla="*/ 480927 h 2527441"/>
              <a:gd name="connsiteX3" fmla="*/ 2627085 w 9695542"/>
              <a:gd name="connsiteY3" fmla="*/ 45498 h 2527441"/>
              <a:gd name="connsiteX4" fmla="*/ 3643085 w 9695542"/>
              <a:gd name="connsiteY4" fmla="*/ 785727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1219200 w 9695542"/>
              <a:gd name="connsiteY1" fmla="*/ 1119555 h 2527441"/>
              <a:gd name="connsiteX2" fmla="*/ 1741714 w 9695542"/>
              <a:gd name="connsiteY2" fmla="*/ 480927 h 2527441"/>
              <a:gd name="connsiteX3" fmla="*/ 2627085 w 9695542"/>
              <a:gd name="connsiteY3" fmla="*/ 45498 h 2527441"/>
              <a:gd name="connsiteX4" fmla="*/ 3643085 w 9695542"/>
              <a:gd name="connsiteY4" fmla="*/ 785727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1219200 w 9695542"/>
              <a:gd name="connsiteY1" fmla="*/ 1119555 h 2527441"/>
              <a:gd name="connsiteX2" fmla="*/ 1741714 w 9695542"/>
              <a:gd name="connsiteY2" fmla="*/ 480927 h 2527441"/>
              <a:gd name="connsiteX3" fmla="*/ 2627085 w 9695542"/>
              <a:gd name="connsiteY3" fmla="*/ 45498 h 2527441"/>
              <a:gd name="connsiteX4" fmla="*/ 3585028 w 9695542"/>
              <a:gd name="connsiteY4" fmla="*/ 713156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0" fmla="*/ 0 w 9695542"/>
              <a:gd name="connsiteY0" fmla="*/ 1090527 h 2527441"/>
              <a:gd name="connsiteX1" fmla="*/ 1219200 w 9695542"/>
              <a:gd name="connsiteY1" fmla="*/ 1119555 h 2527441"/>
              <a:gd name="connsiteX2" fmla="*/ 1741714 w 9695542"/>
              <a:gd name="connsiteY2" fmla="*/ 480927 h 2527441"/>
              <a:gd name="connsiteX3" fmla="*/ 2627085 w 9695542"/>
              <a:gd name="connsiteY3" fmla="*/ 45498 h 2527441"/>
              <a:gd name="connsiteX4" fmla="*/ 3585028 w 9695542"/>
              <a:gd name="connsiteY4" fmla="*/ 713156 h 2527441"/>
              <a:gd name="connsiteX5" fmla="*/ 4325257 w 9695542"/>
              <a:gd name="connsiteY5" fmla="*/ 335784 h 2527441"/>
              <a:gd name="connsiteX6" fmla="*/ 4905828 w 9695542"/>
              <a:gd name="connsiteY6" fmla="*/ 16470 h 2527441"/>
              <a:gd name="connsiteX7" fmla="*/ 5602514 w 9695542"/>
              <a:gd name="connsiteY7" fmla="*/ 118070 h 2527441"/>
              <a:gd name="connsiteX8" fmla="*/ 5994399 w 9695542"/>
              <a:gd name="connsiteY8" fmla="*/ 727670 h 2527441"/>
              <a:gd name="connsiteX9" fmla="*/ 6589485 w 9695542"/>
              <a:gd name="connsiteY9" fmla="*/ 205155 h 2527441"/>
              <a:gd name="connsiteX10" fmla="*/ 7170057 w 9695542"/>
              <a:gd name="connsiteY10" fmla="*/ 118071 h 2527441"/>
              <a:gd name="connsiteX11" fmla="*/ 7590971 w 9695542"/>
              <a:gd name="connsiteY11" fmla="*/ 524470 h 2527441"/>
              <a:gd name="connsiteX12" fmla="*/ 7924800 w 9695542"/>
              <a:gd name="connsiteY12" fmla="*/ 1569499 h 2527441"/>
              <a:gd name="connsiteX13" fmla="*/ 8694057 w 9695542"/>
              <a:gd name="connsiteY13" fmla="*/ 2338756 h 2527441"/>
              <a:gd name="connsiteX14" fmla="*/ 9695542 w 9695542"/>
              <a:gd name="connsiteY14" fmla="*/ 2527441 h 2527441"/>
              <a:gd name="connsiteX15" fmla="*/ 0 w 9695542"/>
              <a:gd name="connsiteY15" fmla="*/ 1090527 h 2527441"/>
              <a:gd name="connsiteX0" fmla="*/ 0 w 9733913"/>
              <a:gd name="connsiteY0" fmla="*/ 3759200 h 5198088"/>
              <a:gd name="connsiteX1" fmla="*/ 1219200 w 9733913"/>
              <a:gd name="connsiteY1" fmla="*/ 3788228 h 5198088"/>
              <a:gd name="connsiteX2" fmla="*/ 1741714 w 9733913"/>
              <a:gd name="connsiteY2" fmla="*/ 3149600 h 5198088"/>
              <a:gd name="connsiteX3" fmla="*/ 2627085 w 9733913"/>
              <a:gd name="connsiteY3" fmla="*/ 2714171 h 5198088"/>
              <a:gd name="connsiteX4" fmla="*/ 3585028 w 9733913"/>
              <a:gd name="connsiteY4" fmla="*/ 3381829 h 5198088"/>
              <a:gd name="connsiteX5" fmla="*/ 4325257 w 9733913"/>
              <a:gd name="connsiteY5" fmla="*/ 3004457 h 5198088"/>
              <a:gd name="connsiteX6" fmla="*/ 4905828 w 9733913"/>
              <a:gd name="connsiteY6" fmla="*/ 2685143 h 5198088"/>
              <a:gd name="connsiteX7" fmla="*/ 5602514 w 9733913"/>
              <a:gd name="connsiteY7" fmla="*/ 2786743 h 5198088"/>
              <a:gd name="connsiteX8" fmla="*/ 5994399 w 9733913"/>
              <a:gd name="connsiteY8" fmla="*/ 3396343 h 5198088"/>
              <a:gd name="connsiteX9" fmla="*/ 6589485 w 9733913"/>
              <a:gd name="connsiteY9" fmla="*/ 2873828 h 5198088"/>
              <a:gd name="connsiteX10" fmla="*/ 7170057 w 9733913"/>
              <a:gd name="connsiteY10" fmla="*/ 2786744 h 5198088"/>
              <a:gd name="connsiteX11" fmla="*/ 7590971 w 9733913"/>
              <a:gd name="connsiteY11" fmla="*/ 3193143 h 5198088"/>
              <a:gd name="connsiteX12" fmla="*/ 7924800 w 9733913"/>
              <a:gd name="connsiteY12" fmla="*/ 4238172 h 5198088"/>
              <a:gd name="connsiteX13" fmla="*/ 8694057 w 9733913"/>
              <a:gd name="connsiteY13" fmla="*/ 5007429 h 5198088"/>
              <a:gd name="connsiteX14" fmla="*/ 9695542 w 9733913"/>
              <a:gd name="connsiteY14" fmla="*/ 5196114 h 5198088"/>
              <a:gd name="connsiteX15" fmla="*/ 9550400 w 9733913"/>
              <a:gd name="connsiteY15" fmla="*/ 0 h 5198088"/>
              <a:gd name="connsiteX16" fmla="*/ 0 w 9733913"/>
              <a:gd name="connsiteY16" fmla="*/ 3759200 h 5198088"/>
              <a:gd name="connsiteX0" fmla="*/ 0 w 9733913"/>
              <a:gd name="connsiteY0" fmla="*/ 3890547 h 5329435"/>
              <a:gd name="connsiteX1" fmla="*/ 1219200 w 9733913"/>
              <a:gd name="connsiteY1" fmla="*/ 3919575 h 5329435"/>
              <a:gd name="connsiteX2" fmla="*/ 1741714 w 9733913"/>
              <a:gd name="connsiteY2" fmla="*/ 3280947 h 5329435"/>
              <a:gd name="connsiteX3" fmla="*/ 2627085 w 9733913"/>
              <a:gd name="connsiteY3" fmla="*/ 2845518 h 5329435"/>
              <a:gd name="connsiteX4" fmla="*/ 3585028 w 9733913"/>
              <a:gd name="connsiteY4" fmla="*/ 3513176 h 5329435"/>
              <a:gd name="connsiteX5" fmla="*/ 4325257 w 9733913"/>
              <a:gd name="connsiteY5" fmla="*/ 3135804 h 5329435"/>
              <a:gd name="connsiteX6" fmla="*/ 4905828 w 9733913"/>
              <a:gd name="connsiteY6" fmla="*/ 2816490 h 5329435"/>
              <a:gd name="connsiteX7" fmla="*/ 5602514 w 9733913"/>
              <a:gd name="connsiteY7" fmla="*/ 2918090 h 5329435"/>
              <a:gd name="connsiteX8" fmla="*/ 5994399 w 9733913"/>
              <a:gd name="connsiteY8" fmla="*/ 3527690 h 5329435"/>
              <a:gd name="connsiteX9" fmla="*/ 6589485 w 9733913"/>
              <a:gd name="connsiteY9" fmla="*/ 3005175 h 5329435"/>
              <a:gd name="connsiteX10" fmla="*/ 7170057 w 9733913"/>
              <a:gd name="connsiteY10" fmla="*/ 2918091 h 5329435"/>
              <a:gd name="connsiteX11" fmla="*/ 7590971 w 9733913"/>
              <a:gd name="connsiteY11" fmla="*/ 3324490 h 5329435"/>
              <a:gd name="connsiteX12" fmla="*/ 7924800 w 9733913"/>
              <a:gd name="connsiteY12" fmla="*/ 4369519 h 5329435"/>
              <a:gd name="connsiteX13" fmla="*/ 8694057 w 9733913"/>
              <a:gd name="connsiteY13" fmla="*/ 5138776 h 5329435"/>
              <a:gd name="connsiteX14" fmla="*/ 9695542 w 9733913"/>
              <a:gd name="connsiteY14" fmla="*/ 5327461 h 5329435"/>
              <a:gd name="connsiteX15" fmla="*/ 9550400 w 9733913"/>
              <a:gd name="connsiteY15" fmla="*/ 131347 h 5329435"/>
              <a:gd name="connsiteX16" fmla="*/ 87085 w 9733913"/>
              <a:gd name="connsiteY16" fmla="*/ 247461 h 5329435"/>
              <a:gd name="connsiteX17" fmla="*/ 0 w 9733913"/>
              <a:gd name="connsiteY17" fmla="*/ 3890547 h 5329435"/>
              <a:gd name="connsiteX0" fmla="*/ 0 w 9733913"/>
              <a:gd name="connsiteY0" fmla="*/ 4083351 h 5522239"/>
              <a:gd name="connsiteX1" fmla="*/ 1219200 w 9733913"/>
              <a:gd name="connsiteY1" fmla="*/ 4112379 h 5522239"/>
              <a:gd name="connsiteX2" fmla="*/ 1741714 w 9733913"/>
              <a:gd name="connsiteY2" fmla="*/ 3473751 h 5522239"/>
              <a:gd name="connsiteX3" fmla="*/ 2627085 w 9733913"/>
              <a:gd name="connsiteY3" fmla="*/ 3038322 h 5522239"/>
              <a:gd name="connsiteX4" fmla="*/ 3585028 w 9733913"/>
              <a:gd name="connsiteY4" fmla="*/ 3705980 h 5522239"/>
              <a:gd name="connsiteX5" fmla="*/ 4325257 w 9733913"/>
              <a:gd name="connsiteY5" fmla="*/ 3328608 h 5522239"/>
              <a:gd name="connsiteX6" fmla="*/ 4905828 w 9733913"/>
              <a:gd name="connsiteY6" fmla="*/ 3009294 h 5522239"/>
              <a:gd name="connsiteX7" fmla="*/ 5602514 w 9733913"/>
              <a:gd name="connsiteY7" fmla="*/ 3110894 h 5522239"/>
              <a:gd name="connsiteX8" fmla="*/ 5994399 w 9733913"/>
              <a:gd name="connsiteY8" fmla="*/ 3720494 h 5522239"/>
              <a:gd name="connsiteX9" fmla="*/ 6589485 w 9733913"/>
              <a:gd name="connsiteY9" fmla="*/ 3197979 h 5522239"/>
              <a:gd name="connsiteX10" fmla="*/ 7170057 w 9733913"/>
              <a:gd name="connsiteY10" fmla="*/ 3110895 h 5522239"/>
              <a:gd name="connsiteX11" fmla="*/ 7590971 w 9733913"/>
              <a:gd name="connsiteY11" fmla="*/ 3517294 h 5522239"/>
              <a:gd name="connsiteX12" fmla="*/ 7924800 w 9733913"/>
              <a:gd name="connsiteY12" fmla="*/ 4562323 h 5522239"/>
              <a:gd name="connsiteX13" fmla="*/ 8694057 w 9733913"/>
              <a:gd name="connsiteY13" fmla="*/ 5331580 h 5522239"/>
              <a:gd name="connsiteX14" fmla="*/ 9695542 w 9733913"/>
              <a:gd name="connsiteY14" fmla="*/ 5520265 h 5522239"/>
              <a:gd name="connsiteX15" fmla="*/ 9550400 w 9733913"/>
              <a:gd name="connsiteY15" fmla="*/ 324151 h 5522239"/>
              <a:gd name="connsiteX16" fmla="*/ 7329714 w 9733913"/>
              <a:gd name="connsiteY16" fmla="*/ 338666 h 5522239"/>
              <a:gd name="connsiteX17" fmla="*/ 87085 w 9733913"/>
              <a:gd name="connsiteY17" fmla="*/ 440265 h 5522239"/>
              <a:gd name="connsiteX18" fmla="*/ 0 w 9733913"/>
              <a:gd name="connsiteY18" fmla="*/ 4083351 h 5522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33913" h="5522239">
                <a:moveTo>
                  <a:pt x="0" y="4083351"/>
                </a:moveTo>
                <a:cubicBezTo>
                  <a:pt x="318105" y="4175274"/>
                  <a:pt x="928914" y="4213979"/>
                  <a:pt x="1219200" y="4112379"/>
                </a:cubicBezTo>
                <a:cubicBezTo>
                  <a:pt x="1509486" y="4010779"/>
                  <a:pt x="1507067" y="3652760"/>
                  <a:pt x="1741714" y="3473751"/>
                </a:cubicBezTo>
                <a:cubicBezTo>
                  <a:pt x="1976361" y="3294742"/>
                  <a:pt x="2319866" y="2999617"/>
                  <a:pt x="2627085" y="3038322"/>
                </a:cubicBezTo>
                <a:cubicBezTo>
                  <a:pt x="2934304" y="3077027"/>
                  <a:pt x="3301999" y="3657599"/>
                  <a:pt x="3585028" y="3705980"/>
                </a:cubicBezTo>
                <a:cubicBezTo>
                  <a:pt x="3868057" y="3754361"/>
                  <a:pt x="4105124" y="3444722"/>
                  <a:pt x="4325257" y="3328608"/>
                </a:cubicBezTo>
                <a:cubicBezTo>
                  <a:pt x="4545390" y="3212494"/>
                  <a:pt x="4692952" y="3045580"/>
                  <a:pt x="4905828" y="3009294"/>
                </a:cubicBezTo>
                <a:cubicBezTo>
                  <a:pt x="5118704" y="2973008"/>
                  <a:pt x="5421086" y="2992361"/>
                  <a:pt x="5602514" y="3110894"/>
                </a:cubicBezTo>
                <a:cubicBezTo>
                  <a:pt x="5783942" y="3229427"/>
                  <a:pt x="5829904" y="3705980"/>
                  <a:pt x="5994399" y="3720494"/>
                </a:cubicBezTo>
                <a:cubicBezTo>
                  <a:pt x="6158894" y="3735008"/>
                  <a:pt x="6393542" y="3299579"/>
                  <a:pt x="6589485" y="3197979"/>
                </a:cubicBezTo>
                <a:cubicBezTo>
                  <a:pt x="6785428" y="3096379"/>
                  <a:pt x="7003143" y="3057676"/>
                  <a:pt x="7170057" y="3110895"/>
                </a:cubicBezTo>
                <a:cubicBezTo>
                  <a:pt x="7336971" y="3164114"/>
                  <a:pt x="7465181" y="3275389"/>
                  <a:pt x="7590971" y="3517294"/>
                </a:cubicBezTo>
                <a:cubicBezTo>
                  <a:pt x="7716761" y="3759199"/>
                  <a:pt x="7740952" y="4259942"/>
                  <a:pt x="7924800" y="4562323"/>
                </a:cubicBezTo>
                <a:cubicBezTo>
                  <a:pt x="8108648" y="4864704"/>
                  <a:pt x="8398933" y="5171923"/>
                  <a:pt x="8694057" y="5331580"/>
                </a:cubicBezTo>
                <a:cubicBezTo>
                  <a:pt x="8989181" y="5491237"/>
                  <a:pt x="9814075" y="5532360"/>
                  <a:pt x="9695542" y="5520265"/>
                </a:cubicBezTo>
                <a:cubicBezTo>
                  <a:pt x="9124647" y="5433179"/>
                  <a:pt x="10121295" y="411237"/>
                  <a:pt x="9550400" y="324151"/>
                </a:cubicBezTo>
                <a:cubicBezTo>
                  <a:pt x="9156095" y="-403982"/>
                  <a:pt x="8906933" y="319314"/>
                  <a:pt x="7329714" y="338666"/>
                </a:cubicBezTo>
                <a:cubicBezTo>
                  <a:pt x="5752495" y="358018"/>
                  <a:pt x="1308704" y="-48382"/>
                  <a:pt x="87085" y="440265"/>
                </a:cubicBezTo>
                <a:lnTo>
                  <a:pt x="0" y="4083351"/>
                </a:lnTo>
                <a:close/>
              </a:path>
            </a:pathLst>
          </a:custGeom>
          <a:solidFill>
            <a:srgbClr val="C6D9F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dirty="0" smtClean="0"/>
              <a:t>Better implementation?</a:t>
            </a:r>
            <a:endParaRPr lang="en-US" dirty="0"/>
          </a:p>
        </p:txBody>
      </p:sp>
      <p:grpSp>
        <p:nvGrpSpPr>
          <p:cNvPr id="19" name="Group 18"/>
          <p:cNvGrpSpPr/>
          <p:nvPr/>
        </p:nvGrpSpPr>
        <p:grpSpPr>
          <a:xfrm flipH="1">
            <a:off x="7090244" y="3389090"/>
            <a:ext cx="1857827" cy="2714169"/>
            <a:chOff x="1306287" y="3367317"/>
            <a:chExt cx="1857827" cy="2714169"/>
          </a:xfrm>
        </p:grpSpPr>
        <p:cxnSp>
          <p:nvCxnSpPr>
            <p:cNvPr id="20" name="Straight Connector 19"/>
            <p:cNvCxnSpPr/>
            <p:nvPr/>
          </p:nvCxnSpPr>
          <p:spPr>
            <a:xfrm flipV="1">
              <a:off x="3135086" y="5094516"/>
              <a:ext cx="29028" cy="986970"/>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307772" y="4383315"/>
              <a:ext cx="856342" cy="71120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307772" y="3367317"/>
              <a:ext cx="362857" cy="100874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306287" y="4376058"/>
              <a:ext cx="1001485" cy="7258"/>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flipH="1">
            <a:off x="4945751" y="3389090"/>
            <a:ext cx="1857827" cy="2714169"/>
            <a:chOff x="1306287" y="3367317"/>
            <a:chExt cx="1857827" cy="2714169"/>
          </a:xfrm>
        </p:grpSpPr>
        <p:cxnSp>
          <p:nvCxnSpPr>
            <p:cNvPr id="25" name="Straight Connector 24"/>
            <p:cNvCxnSpPr/>
            <p:nvPr/>
          </p:nvCxnSpPr>
          <p:spPr>
            <a:xfrm flipV="1">
              <a:off x="3135086" y="5094516"/>
              <a:ext cx="29028" cy="986970"/>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307772" y="4383315"/>
              <a:ext cx="856342" cy="71120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2307772" y="3367317"/>
              <a:ext cx="362857" cy="100874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306287" y="4376058"/>
              <a:ext cx="1001485" cy="7258"/>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flipH="1">
            <a:off x="2764979" y="3382235"/>
            <a:ext cx="1857827" cy="2714169"/>
            <a:chOff x="1306287" y="3367317"/>
            <a:chExt cx="1857827" cy="2714169"/>
          </a:xfrm>
        </p:grpSpPr>
        <p:cxnSp>
          <p:nvCxnSpPr>
            <p:cNvPr id="30" name="Straight Connector 29"/>
            <p:cNvCxnSpPr/>
            <p:nvPr/>
          </p:nvCxnSpPr>
          <p:spPr>
            <a:xfrm flipV="1">
              <a:off x="3135086" y="5094516"/>
              <a:ext cx="29028" cy="986970"/>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307772" y="4383315"/>
              <a:ext cx="856342" cy="71120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2307772" y="3367317"/>
              <a:ext cx="362857" cy="100874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306287" y="4376058"/>
              <a:ext cx="1001485" cy="7258"/>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3116952" y="3389090"/>
            <a:ext cx="1857827" cy="2714169"/>
            <a:chOff x="1306287" y="3367317"/>
            <a:chExt cx="1857827" cy="2714169"/>
          </a:xfrm>
        </p:grpSpPr>
        <p:cxnSp>
          <p:nvCxnSpPr>
            <p:cNvPr id="35" name="Straight Connector 34"/>
            <p:cNvCxnSpPr/>
            <p:nvPr/>
          </p:nvCxnSpPr>
          <p:spPr>
            <a:xfrm flipV="1">
              <a:off x="3135086" y="5094516"/>
              <a:ext cx="29028" cy="986970"/>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307772" y="4383315"/>
              <a:ext cx="856342" cy="71120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307772" y="3367317"/>
              <a:ext cx="362857" cy="100874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1306287" y="4376058"/>
              <a:ext cx="1001485" cy="7258"/>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936180" y="3389089"/>
            <a:ext cx="1857827" cy="2714169"/>
            <a:chOff x="1306287" y="3367317"/>
            <a:chExt cx="1857827" cy="2714169"/>
          </a:xfrm>
        </p:grpSpPr>
        <p:cxnSp>
          <p:nvCxnSpPr>
            <p:cNvPr id="40" name="Straight Connector 39"/>
            <p:cNvCxnSpPr/>
            <p:nvPr/>
          </p:nvCxnSpPr>
          <p:spPr>
            <a:xfrm flipV="1">
              <a:off x="3135086" y="5094516"/>
              <a:ext cx="29028" cy="986970"/>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307772" y="4383315"/>
              <a:ext cx="856342" cy="71120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2307772" y="3367317"/>
              <a:ext cx="362857" cy="100874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1306287" y="4376058"/>
              <a:ext cx="1001485" cy="7258"/>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5297723" y="3389089"/>
            <a:ext cx="1857827" cy="2714169"/>
            <a:chOff x="1306287" y="3367317"/>
            <a:chExt cx="1857827" cy="2714169"/>
          </a:xfrm>
        </p:grpSpPr>
        <p:cxnSp>
          <p:nvCxnSpPr>
            <p:cNvPr id="45" name="Straight Connector 44"/>
            <p:cNvCxnSpPr/>
            <p:nvPr/>
          </p:nvCxnSpPr>
          <p:spPr>
            <a:xfrm flipV="1">
              <a:off x="3135086" y="5094516"/>
              <a:ext cx="29028" cy="986970"/>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307772" y="4383315"/>
              <a:ext cx="856342" cy="71120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2307772" y="3367317"/>
              <a:ext cx="362857" cy="1008741"/>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1306287" y="4376058"/>
              <a:ext cx="1001485" cy="7258"/>
            </a:xfrm>
            <a:prstGeom prst="line">
              <a:avLst/>
            </a:prstGeom>
            <a:ln w="76200">
              <a:solidFill>
                <a:srgbClr val="C495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7902172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p:cNvSpPr/>
          <p:nvPr/>
        </p:nvSpPr>
        <p:spPr>
          <a:xfrm>
            <a:off x="1464054" y="579120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9" name="Rectangle 68"/>
          <p:cNvSpPr/>
          <p:nvPr/>
        </p:nvSpPr>
        <p:spPr>
          <a:xfrm>
            <a:off x="3660783" y="5791200"/>
            <a:ext cx="212140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70" name="Rectangle 69"/>
          <p:cNvSpPr/>
          <p:nvPr/>
        </p:nvSpPr>
        <p:spPr>
          <a:xfrm>
            <a:off x="5784360" y="5791200"/>
            <a:ext cx="160934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71" name="Rectangle 70"/>
          <p:cNvSpPr/>
          <p:nvPr/>
        </p:nvSpPr>
        <p:spPr>
          <a:xfrm>
            <a:off x="7395874" y="5791200"/>
            <a:ext cx="1389888"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0" name="Rectangle 39"/>
          <p:cNvSpPr/>
          <p:nvPr/>
        </p:nvSpPr>
        <p:spPr>
          <a:xfrm>
            <a:off x="1464054" y="489204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1" name="Rectangle 40"/>
          <p:cNvSpPr/>
          <p:nvPr/>
        </p:nvSpPr>
        <p:spPr>
          <a:xfrm>
            <a:off x="3661039" y="4892040"/>
            <a:ext cx="219456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2" name="Rectangle 41"/>
          <p:cNvSpPr/>
          <p:nvPr/>
        </p:nvSpPr>
        <p:spPr>
          <a:xfrm>
            <a:off x="5858024" y="4892040"/>
            <a:ext cx="168249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43" name="Rectangle 42"/>
          <p:cNvSpPr/>
          <p:nvPr/>
        </p:nvSpPr>
        <p:spPr>
          <a:xfrm>
            <a:off x="7542946" y="4892040"/>
            <a:ext cx="124358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 name="Rectangle 3"/>
          <p:cNvSpPr/>
          <p:nvPr/>
        </p:nvSpPr>
        <p:spPr>
          <a:xfrm>
            <a:off x="1468088" y="1295400"/>
            <a:ext cx="146304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26" name="Rectangle 25"/>
          <p:cNvSpPr/>
          <p:nvPr/>
        </p:nvSpPr>
        <p:spPr>
          <a:xfrm>
            <a:off x="2931300" y="1295400"/>
            <a:ext cx="138988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27" name="Rectangle 26"/>
          <p:cNvSpPr/>
          <p:nvPr/>
        </p:nvSpPr>
        <p:spPr>
          <a:xfrm>
            <a:off x="4321360" y="1295400"/>
            <a:ext cx="131673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28" name="Rectangle 27"/>
          <p:cNvSpPr/>
          <p:nvPr/>
        </p:nvSpPr>
        <p:spPr>
          <a:xfrm>
            <a:off x="5638268" y="1295400"/>
            <a:ext cx="109728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29" name="Rectangle 28"/>
          <p:cNvSpPr/>
          <p:nvPr/>
        </p:nvSpPr>
        <p:spPr>
          <a:xfrm>
            <a:off x="6735720" y="1295400"/>
            <a:ext cx="1024128"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31" name="Rectangle 30"/>
          <p:cNvSpPr/>
          <p:nvPr/>
        </p:nvSpPr>
        <p:spPr>
          <a:xfrm>
            <a:off x="7760021" y="1295400"/>
            <a:ext cx="1024128"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 name="TextBox 4"/>
          <p:cNvSpPr txBox="1"/>
          <p:nvPr/>
        </p:nvSpPr>
        <p:spPr>
          <a:xfrm>
            <a:off x="216347" y="1338590"/>
            <a:ext cx="1128835"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Glu</a:t>
            </a:r>
            <a:r>
              <a:rPr lang="en-US" sz="2800" dirty="0" smtClean="0">
                <a:solidFill>
                  <a:prstClr val="black"/>
                </a:solidFill>
                <a:latin typeface="Calibri" pitchFamily="34" charset="0"/>
                <a:cs typeface="Arial" charset="0"/>
              </a:rPr>
              <a:t> 24</a:t>
            </a:r>
            <a:endParaRPr lang="en-US" sz="2800" dirty="0">
              <a:solidFill>
                <a:prstClr val="black"/>
              </a:solidFill>
              <a:latin typeface="Calibri" pitchFamily="34" charset="0"/>
              <a:cs typeface="Arial" charset="0"/>
            </a:endParaRPr>
          </a:p>
        </p:txBody>
      </p:sp>
      <p:sp>
        <p:nvSpPr>
          <p:cNvPr id="9" name="TextBox 8"/>
          <p:cNvSpPr txBox="1"/>
          <p:nvPr/>
        </p:nvSpPr>
        <p:spPr>
          <a:xfrm>
            <a:off x="216347" y="2237750"/>
            <a:ext cx="1128707"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Arg</a:t>
            </a:r>
            <a:r>
              <a:rPr lang="en-US" sz="2800" dirty="0" smtClean="0">
                <a:solidFill>
                  <a:prstClr val="black"/>
                </a:solidFill>
                <a:latin typeface="Calibri" pitchFamily="34" charset="0"/>
                <a:cs typeface="Arial" charset="0"/>
              </a:rPr>
              <a:t> 18</a:t>
            </a:r>
            <a:endParaRPr lang="en-US" sz="2800" dirty="0">
              <a:solidFill>
                <a:prstClr val="black"/>
              </a:solidFill>
              <a:latin typeface="Calibri" pitchFamily="34" charset="0"/>
              <a:cs typeface="Arial" charset="0"/>
            </a:endParaRPr>
          </a:p>
        </p:txBody>
      </p:sp>
      <p:sp>
        <p:nvSpPr>
          <p:cNvPr id="12" name="TextBox 11"/>
          <p:cNvSpPr txBox="1"/>
          <p:nvPr/>
        </p:nvSpPr>
        <p:spPr>
          <a:xfrm>
            <a:off x="216347" y="3136910"/>
            <a:ext cx="1077283"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Tyr 21</a:t>
            </a:r>
            <a:endParaRPr lang="en-US" sz="2800" dirty="0">
              <a:solidFill>
                <a:prstClr val="black"/>
              </a:solidFill>
              <a:latin typeface="Calibri" pitchFamily="34" charset="0"/>
              <a:cs typeface="Arial" charset="0"/>
            </a:endParaRPr>
          </a:p>
        </p:txBody>
      </p:sp>
      <p:sp>
        <p:nvSpPr>
          <p:cNvPr id="15" name="TextBox 14"/>
          <p:cNvSpPr txBox="1"/>
          <p:nvPr/>
        </p:nvSpPr>
        <p:spPr>
          <a:xfrm>
            <a:off x="216347" y="4036070"/>
            <a:ext cx="987771"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Asp 9</a:t>
            </a:r>
            <a:endParaRPr lang="en-US" sz="2800" dirty="0">
              <a:solidFill>
                <a:prstClr val="black"/>
              </a:solidFill>
              <a:latin typeface="Calibri" pitchFamily="34" charset="0"/>
              <a:cs typeface="Arial" charset="0"/>
            </a:endParaRPr>
          </a:p>
        </p:txBody>
      </p:sp>
      <p:sp>
        <p:nvSpPr>
          <p:cNvPr id="18" name="TextBox 17"/>
          <p:cNvSpPr txBox="1"/>
          <p:nvPr/>
        </p:nvSpPr>
        <p:spPr>
          <a:xfrm>
            <a:off x="216347" y="4935230"/>
            <a:ext cx="1079142"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His 54</a:t>
            </a:r>
            <a:endParaRPr lang="en-US" sz="2800" dirty="0">
              <a:solidFill>
                <a:prstClr val="black"/>
              </a:solidFill>
              <a:latin typeface="Calibri" pitchFamily="34" charset="0"/>
              <a:cs typeface="Arial" charset="0"/>
            </a:endParaRPr>
          </a:p>
        </p:txBody>
      </p:sp>
      <p:sp>
        <p:nvSpPr>
          <p:cNvPr id="21" name="TextBox 20"/>
          <p:cNvSpPr txBox="1"/>
          <p:nvPr/>
        </p:nvSpPr>
        <p:spPr>
          <a:xfrm>
            <a:off x="216347" y="5834390"/>
            <a:ext cx="1126270"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Pro 60</a:t>
            </a:r>
            <a:endParaRPr lang="en-US" sz="2800" dirty="0">
              <a:solidFill>
                <a:prstClr val="black"/>
              </a:solidFill>
              <a:latin typeface="Calibri" pitchFamily="34" charset="0"/>
              <a:cs typeface="Arial" charset="0"/>
            </a:endParaRPr>
          </a:p>
        </p:txBody>
      </p:sp>
      <p:sp>
        <p:nvSpPr>
          <p:cNvPr id="47" name="Rectangle 46"/>
          <p:cNvSpPr/>
          <p:nvPr/>
        </p:nvSpPr>
        <p:spPr>
          <a:xfrm>
            <a:off x="1464054" y="2194560"/>
            <a:ext cx="1755648"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8" name="Rectangle 47"/>
          <p:cNvSpPr/>
          <p:nvPr/>
        </p:nvSpPr>
        <p:spPr>
          <a:xfrm>
            <a:off x="3220518" y="2194560"/>
            <a:ext cx="124358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9" name="Rectangle 48"/>
          <p:cNvSpPr/>
          <p:nvPr/>
        </p:nvSpPr>
        <p:spPr>
          <a:xfrm>
            <a:off x="4464918" y="2194560"/>
            <a:ext cx="1024128"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0" name="Rectangle 49"/>
          <p:cNvSpPr/>
          <p:nvPr/>
        </p:nvSpPr>
        <p:spPr>
          <a:xfrm>
            <a:off x="5489862" y="2194560"/>
            <a:ext cx="950976"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51" name="Rectangle 50"/>
          <p:cNvSpPr/>
          <p:nvPr/>
        </p:nvSpPr>
        <p:spPr>
          <a:xfrm>
            <a:off x="6441654" y="2194560"/>
            <a:ext cx="804672"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52" name="Rectangle 51"/>
          <p:cNvSpPr/>
          <p:nvPr/>
        </p:nvSpPr>
        <p:spPr>
          <a:xfrm>
            <a:off x="7247142" y="219456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4" name="Rectangle 53"/>
          <p:cNvSpPr/>
          <p:nvPr/>
        </p:nvSpPr>
        <p:spPr>
          <a:xfrm>
            <a:off x="1464054" y="309372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55" name="Rectangle 54"/>
          <p:cNvSpPr/>
          <p:nvPr/>
        </p:nvSpPr>
        <p:spPr>
          <a:xfrm>
            <a:off x="3513942" y="3093720"/>
            <a:ext cx="197510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56" name="Rectangle 55"/>
          <p:cNvSpPr/>
          <p:nvPr/>
        </p:nvSpPr>
        <p:spPr>
          <a:xfrm>
            <a:off x="5490678" y="3093720"/>
            <a:ext cx="1828800"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7" name="Rectangle 56"/>
          <p:cNvSpPr/>
          <p:nvPr/>
        </p:nvSpPr>
        <p:spPr>
          <a:xfrm>
            <a:off x="7321109" y="3093720"/>
            <a:ext cx="146304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1" name="Rectangle 60"/>
          <p:cNvSpPr/>
          <p:nvPr/>
        </p:nvSpPr>
        <p:spPr>
          <a:xfrm>
            <a:off x="1464054" y="399288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2" name="Rectangle 61"/>
          <p:cNvSpPr/>
          <p:nvPr/>
        </p:nvSpPr>
        <p:spPr>
          <a:xfrm>
            <a:off x="3513289" y="3992880"/>
            <a:ext cx="146304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63" name="Rectangle 62"/>
          <p:cNvSpPr/>
          <p:nvPr/>
        </p:nvSpPr>
        <p:spPr>
          <a:xfrm>
            <a:off x="4977308" y="3992880"/>
            <a:ext cx="124358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64" name="Rectangle 63"/>
          <p:cNvSpPr/>
          <p:nvPr/>
        </p:nvSpPr>
        <p:spPr>
          <a:xfrm>
            <a:off x="6221871" y="3992880"/>
            <a:ext cx="87782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5" name="Rectangle 64"/>
          <p:cNvSpPr/>
          <p:nvPr/>
        </p:nvSpPr>
        <p:spPr>
          <a:xfrm>
            <a:off x="7100674" y="3992880"/>
            <a:ext cx="877824"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66" name="Rectangle 65"/>
          <p:cNvSpPr/>
          <p:nvPr/>
        </p:nvSpPr>
        <p:spPr>
          <a:xfrm>
            <a:off x="7979477" y="399288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74" name="Rectangle 73"/>
          <p:cNvSpPr/>
          <p:nvPr/>
        </p:nvSpPr>
        <p:spPr>
          <a:xfrm>
            <a:off x="8052629" y="2194560"/>
            <a:ext cx="731520" cy="6096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G</a:t>
            </a:r>
          </a:p>
        </p:txBody>
      </p:sp>
      <p:sp>
        <p:nvSpPr>
          <p:cNvPr id="76" name="TextBox 75"/>
          <p:cNvSpPr txBox="1"/>
          <p:nvPr/>
        </p:nvSpPr>
        <p:spPr>
          <a:xfrm>
            <a:off x="1228297"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0.00</a:t>
            </a:r>
            <a:endParaRPr lang="en-US" dirty="0">
              <a:solidFill>
                <a:prstClr val="black"/>
              </a:solidFill>
              <a:latin typeface="Calibri" pitchFamily="34" charset="0"/>
              <a:cs typeface="Arial" charset="0"/>
            </a:endParaRPr>
          </a:p>
        </p:txBody>
      </p:sp>
      <p:sp>
        <p:nvSpPr>
          <p:cNvPr id="77" name="TextBox 76"/>
          <p:cNvSpPr txBox="1"/>
          <p:nvPr/>
        </p:nvSpPr>
        <p:spPr>
          <a:xfrm>
            <a:off x="8482328" y="940558"/>
            <a:ext cx="593432" cy="369332"/>
          </a:xfrm>
          <a:prstGeom prst="rect">
            <a:avLst/>
          </a:prstGeom>
          <a:noFill/>
        </p:spPr>
        <p:txBody>
          <a:bodyPr wrap="none" rtlCol="0">
            <a:spAutoFit/>
          </a:bodyPr>
          <a:lstStyle/>
          <a:p>
            <a:r>
              <a:rPr lang="en-US" dirty="0">
                <a:solidFill>
                  <a:prstClr val="black"/>
                </a:solidFill>
                <a:latin typeface="Calibri" pitchFamily="34" charset="0"/>
                <a:cs typeface="Arial" charset="0"/>
              </a:rPr>
              <a:t>1</a:t>
            </a:r>
            <a:r>
              <a:rPr lang="en-US" dirty="0" smtClean="0">
                <a:solidFill>
                  <a:prstClr val="black"/>
                </a:solidFill>
                <a:latin typeface="Calibri" pitchFamily="34" charset="0"/>
                <a:cs typeface="Arial" charset="0"/>
              </a:rPr>
              <a:t>.00</a:t>
            </a:r>
            <a:endParaRPr lang="en-US" dirty="0">
              <a:solidFill>
                <a:prstClr val="black"/>
              </a:solidFill>
              <a:latin typeface="Calibri" pitchFamily="34" charset="0"/>
              <a:cs typeface="Arial" charset="0"/>
            </a:endParaRPr>
          </a:p>
        </p:txBody>
      </p:sp>
      <p:sp>
        <p:nvSpPr>
          <p:cNvPr id="78" name="TextBox 77"/>
          <p:cNvSpPr txBox="1"/>
          <p:nvPr/>
        </p:nvSpPr>
        <p:spPr>
          <a:xfrm>
            <a:off x="4096602"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0.39</a:t>
            </a:r>
            <a:endParaRPr lang="en-US" dirty="0">
              <a:solidFill>
                <a:prstClr val="black"/>
              </a:solidFill>
              <a:latin typeface="Calibri" pitchFamily="34" charset="0"/>
              <a:cs typeface="Arial" charset="0"/>
            </a:endParaRPr>
          </a:p>
        </p:txBody>
      </p:sp>
      <p:sp>
        <p:nvSpPr>
          <p:cNvPr id="79" name="TextBox 78"/>
          <p:cNvSpPr txBox="1"/>
          <p:nvPr/>
        </p:nvSpPr>
        <p:spPr>
          <a:xfrm>
            <a:off x="5381766"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0.57</a:t>
            </a:r>
            <a:endParaRPr lang="en-US" dirty="0">
              <a:solidFill>
                <a:prstClr val="black"/>
              </a:solidFill>
              <a:latin typeface="Calibri" pitchFamily="34" charset="0"/>
              <a:cs typeface="Arial" charset="0"/>
            </a:endParaRPr>
          </a:p>
        </p:txBody>
      </p:sp>
      <p:sp>
        <p:nvSpPr>
          <p:cNvPr id="80" name="TextBox 79"/>
          <p:cNvSpPr txBox="1"/>
          <p:nvPr/>
        </p:nvSpPr>
        <p:spPr>
          <a:xfrm>
            <a:off x="647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0.72</a:t>
            </a:r>
            <a:endParaRPr lang="en-US" dirty="0">
              <a:solidFill>
                <a:prstClr val="black"/>
              </a:solidFill>
              <a:latin typeface="Calibri" pitchFamily="34" charset="0"/>
              <a:cs typeface="Arial" charset="0"/>
            </a:endParaRPr>
          </a:p>
        </p:txBody>
      </p:sp>
      <p:sp>
        <p:nvSpPr>
          <p:cNvPr id="81" name="TextBox 80"/>
          <p:cNvSpPr txBox="1"/>
          <p:nvPr/>
        </p:nvSpPr>
        <p:spPr>
          <a:xfrm>
            <a:off x="7529014"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0.86</a:t>
            </a:r>
            <a:endParaRPr lang="en-US" dirty="0">
              <a:solidFill>
                <a:prstClr val="black"/>
              </a:solidFill>
              <a:latin typeface="Calibri" pitchFamily="34" charset="0"/>
              <a:cs typeface="Arial" charset="0"/>
            </a:endParaRPr>
          </a:p>
        </p:txBody>
      </p:sp>
      <p:sp>
        <p:nvSpPr>
          <p:cNvPr id="98" name="TextBox 97"/>
          <p:cNvSpPr txBox="1"/>
          <p:nvPr/>
        </p:nvSpPr>
        <p:spPr>
          <a:xfrm>
            <a:off x="4234487"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0.41</a:t>
            </a:r>
            <a:endParaRPr lang="en-US" dirty="0">
              <a:solidFill>
                <a:prstClr val="black"/>
              </a:solidFill>
              <a:latin typeface="Calibri" pitchFamily="34" charset="0"/>
              <a:cs typeface="Arial" charset="0"/>
            </a:endParaRPr>
          </a:p>
        </p:txBody>
      </p:sp>
      <p:sp>
        <p:nvSpPr>
          <p:cNvPr id="99" name="TextBox 98"/>
          <p:cNvSpPr txBox="1"/>
          <p:nvPr/>
        </p:nvSpPr>
        <p:spPr>
          <a:xfrm>
            <a:off x="5229371"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00" name="TextBox 99"/>
          <p:cNvSpPr txBox="1"/>
          <p:nvPr/>
        </p:nvSpPr>
        <p:spPr>
          <a:xfrm>
            <a:off x="6192840"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0.68</a:t>
            </a:r>
            <a:endParaRPr lang="en-US" dirty="0">
              <a:solidFill>
                <a:prstClr val="black"/>
              </a:solidFill>
              <a:latin typeface="Calibri" pitchFamily="34" charset="0"/>
              <a:cs typeface="Arial" charset="0"/>
            </a:endParaRPr>
          </a:p>
        </p:txBody>
      </p:sp>
      <p:sp>
        <p:nvSpPr>
          <p:cNvPr id="101" name="TextBox 100"/>
          <p:cNvSpPr txBox="1"/>
          <p:nvPr/>
        </p:nvSpPr>
        <p:spPr>
          <a:xfrm>
            <a:off x="7013769"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0.79</a:t>
            </a:r>
            <a:endParaRPr lang="en-US" dirty="0">
              <a:solidFill>
                <a:prstClr val="black"/>
              </a:solidFill>
              <a:latin typeface="Calibri" pitchFamily="34" charset="0"/>
              <a:cs typeface="Arial" charset="0"/>
            </a:endParaRPr>
          </a:p>
        </p:txBody>
      </p:sp>
      <p:sp>
        <p:nvSpPr>
          <p:cNvPr id="102" name="TextBox 101"/>
          <p:cNvSpPr txBox="1"/>
          <p:nvPr/>
        </p:nvSpPr>
        <p:spPr>
          <a:xfrm>
            <a:off x="7819299" y="1869473"/>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0.90</a:t>
            </a:r>
            <a:endParaRPr lang="en-US" dirty="0">
              <a:solidFill>
                <a:prstClr val="black"/>
              </a:solidFill>
              <a:latin typeface="Calibri" pitchFamily="34" charset="0"/>
              <a:cs typeface="Arial" charset="0"/>
            </a:endParaRPr>
          </a:p>
        </p:txBody>
      </p:sp>
      <p:sp>
        <p:nvSpPr>
          <p:cNvPr id="103" name="TextBox 102"/>
          <p:cNvSpPr txBox="1"/>
          <p:nvPr/>
        </p:nvSpPr>
        <p:spPr>
          <a:xfrm>
            <a:off x="4749744"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0.48</a:t>
            </a:r>
            <a:endParaRPr lang="en-US" dirty="0">
              <a:solidFill>
                <a:prstClr val="black"/>
              </a:solidFill>
              <a:latin typeface="Calibri" pitchFamily="34" charset="0"/>
              <a:cs typeface="Arial" charset="0"/>
            </a:endParaRPr>
          </a:p>
        </p:txBody>
      </p:sp>
      <p:sp>
        <p:nvSpPr>
          <p:cNvPr id="104" name="TextBox 103"/>
          <p:cNvSpPr txBox="1"/>
          <p:nvPr/>
        </p:nvSpPr>
        <p:spPr>
          <a:xfrm>
            <a:off x="5976852"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0.65</a:t>
            </a:r>
            <a:endParaRPr lang="en-US" dirty="0">
              <a:solidFill>
                <a:prstClr val="black"/>
              </a:solidFill>
              <a:latin typeface="Calibri" pitchFamily="34" charset="0"/>
              <a:cs typeface="Arial" charset="0"/>
            </a:endParaRPr>
          </a:p>
        </p:txBody>
      </p:sp>
      <p:sp>
        <p:nvSpPr>
          <p:cNvPr id="105" name="TextBox 104"/>
          <p:cNvSpPr txBox="1"/>
          <p:nvPr/>
        </p:nvSpPr>
        <p:spPr>
          <a:xfrm>
            <a:off x="6853237"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0.77</a:t>
            </a:r>
            <a:endParaRPr lang="en-US" dirty="0">
              <a:solidFill>
                <a:prstClr val="black"/>
              </a:solidFill>
              <a:latin typeface="Calibri" pitchFamily="34" charset="0"/>
              <a:cs typeface="Arial" charset="0"/>
            </a:endParaRPr>
          </a:p>
        </p:txBody>
      </p:sp>
      <p:sp>
        <p:nvSpPr>
          <p:cNvPr id="106" name="TextBox 105"/>
          <p:cNvSpPr txBox="1"/>
          <p:nvPr/>
        </p:nvSpPr>
        <p:spPr>
          <a:xfrm>
            <a:off x="7746736"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0.89</a:t>
            </a:r>
            <a:endParaRPr lang="en-US" dirty="0">
              <a:solidFill>
                <a:prstClr val="black"/>
              </a:solidFill>
              <a:latin typeface="Calibri" pitchFamily="34" charset="0"/>
              <a:cs typeface="Arial" charset="0"/>
            </a:endParaRPr>
          </a:p>
        </p:txBody>
      </p:sp>
      <p:sp>
        <p:nvSpPr>
          <p:cNvPr id="108" name="TextBox 107"/>
          <p:cNvSpPr txBox="1"/>
          <p:nvPr/>
        </p:nvSpPr>
        <p:spPr>
          <a:xfrm>
            <a:off x="5257744"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10" name="TextBox 109"/>
          <p:cNvSpPr txBox="1"/>
          <p:nvPr/>
        </p:nvSpPr>
        <p:spPr>
          <a:xfrm>
            <a:off x="7070957"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0.80</a:t>
            </a:r>
            <a:endParaRPr lang="en-US" dirty="0">
              <a:solidFill>
                <a:prstClr val="black"/>
              </a:solidFill>
              <a:latin typeface="Calibri" pitchFamily="34" charset="0"/>
              <a:cs typeface="Arial" charset="0"/>
            </a:endParaRPr>
          </a:p>
        </p:txBody>
      </p:sp>
      <p:sp>
        <p:nvSpPr>
          <p:cNvPr id="114" name="TextBox 113"/>
          <p:cNvSpPr txBox="1"/>
          <p:nvPr/>
        </p:nvSpPr>
        <p:spPr>
          <a:xfrm>
            <a:off x="5613998" y="45836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0.60</a:t>
            </a:r>
            <a:endParaRPr lang="en-US" dirty="0">
              <a:solidFill>
                <a:prstClr val="black"/>
              </a:solidFill>
              <a:latin typeface="Calibri" pitchFamily="34" charset="0"/>
              <a:cs typeface="Arial" charset="0"/>
            </a:endParaRPr>
          </a:p>
        </p:txBody>
      </p:sp>
      <p:sp>
        <p:nvSpPr>
          <p:cNvPr id="117" name="TextBox 116"/>
          <p:cNvSpPr txBox="1"/>
          <p:nvPr/>
        </p:nvSpPr>
        <p:spPr>
          <a:xfrm>
            <a:off x="7304058" y="459090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0.83</a:t>
            </a:r>
            <a:endParaRPr lang="en-US" dirty="0">
              <a:solidFill>
                <a:prstClr val="black"/>
              </a:solidFill>
              <a:latin typeface="Calibri" pitchFamily="34" charset="0"/>
              <a:cs typeface="Arial" charset="0"/>
            </a:endParaRPr>
          </a:p>
        </p:txBody>
      </p:sp>
      <p:sp>
        <p:nvSpPr>
          <p:cNvPr id="118" name="TextBox 117"/>
          <p:cNvSpPr txBox="1"/>
          <p:nvPr/>
        </p:nvSpPr>
        <p:spPr>
          <a:xfrm>
            <a:off x="5534174" y="54907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0.59</a:t>
            </a:r>
            <a:endParaRPr lang="en-US" dirty="0">
              <a:solidFill>
                <a:prstClr val="black"/>
              </a:solidFill>
              <a:latin typeface="Calibri" pitchFamily="34" charset="0"/>
              <a:cs typeface="Arial" charset="0"/>
            </a:endParaRPr>
          </a:p>
        </p:txBody>
      </p:sp>
      <p:sp>
        <p:nvSpPr>
          <p:cNvPr id="119" name="TextBox 118"/>
          <p:cNvSpPr txBox="1"/>
          <p:nvPr/>
        </p:nvSpPr>
        <p:spPr>
          <a:xfrm>
            <a:off x="7166178" y="549802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0.81</a:t>
            </a:r>
            <a:endParaRPr lang="en-US" dirty="0">
              <a:solidFill>
                <a:prstClr val="black"/>
              </a:solidFill>
              <a:latin typeface="Calibri" pitchFamily="34" charset="0"/>
              <a:cs typeface="Arial" charset="0"/>
            </a:endParaRPr>
          </a:p>
        </p:txBody>
      </p:sp>
      <p:sp>
        <p:nvSpPr>
          <p:cNvPr id="120" name="TextBox 119"/>
          <p:cNvSpPr txBox="1"/>
          <p:nvPr/>
        </p:nvSpPr>
        <p:spPr>
          <a:xfrm>
            <a:off x="3292682" y="3684944"/>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121" name="TextBox 120"/>
          <p:cNvSpPr txBox="1"/>
          <p:nvPr/>
        </p:nvSpPr>
        <p:spPr>
          <a:xfrm>
            <a:off x="3416062" y="5501854"/>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83" name="TextBox 82"/>
          <p:cNvSpPr txBox="1"/>
          <p:nvPr/>
        </p:nvSpPr>
        <p:spPr>
          <a:xfrm>
            <a:off x="2982036" y="1875406"/>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0.24</a:t>
            </a:r>
            <a:endParaRPr lang="en-US" dirty="0">
              <a:solidFill>
                <a:prstClr val="black"/>
              </a:solidFill>
              <a:latin typeface="Calibri" pitchFamily="34" charset="0"/>
              <a:cs typeface="Arial" charset="0"/>
            </a:endParaRPr>
          </a:p>
        </p:txBody>
      </p:sp>
      <p:sp>
        <p:nvSpPr>
          <p:cNvPr id="87" name="TextBox 86"/>
          <p:cNvSpPr txBox="1"/>
          <p:nvPr/>
        </p:nvSpPr>
        <p:spPr>
          <a:xfrm>
            <a:off x="3270916" y="2763240"/>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93" name="TextBox 92"/>
          <p:cNvSpPr txBox="1"/>
          <p:nvPr/>
        </p:nvSpPr>
        <p:spPr>
          <a:xfrm>
            <a:off x="3423316" y="4565698"/>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82" name="TextBox 81"/>
          <p:cNvSpPr txBox="1"/>
          <p:nvPr/>
        </p:nvSpPr>
        <p:spPr>
          <a:xfrm>
            <a:off x="266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0.20</a:t>
            </a:r>
            <a:endParaRPr lang="en-US" dirty="0">
              <a:solidFill>
                <a:prstClr val="black"/>
              </a:solidFill>
              <a:latin typeface="Calibri" pitchFamily="34" charset="0"/>
              <a:cs typeface="Arial" charset="0"/>
            </a:endParaRPr>
          </a:p>
        </p:txBody>
      </p:sp>
    </p:spTree>
    <p:extLst>
      <p:ext uri="{BB962C8B-B14F-4D97-AF65-F5344CB8AC3E}">
        <p14:creationId xmlns:p14="http://schemas.microsoft.com/office/powerpoint/2010/main" val="18698586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extBox 71"/>
          <p:cNvSpPr txBox="1"/>
          <p:nvPr/>
        </p:nvSpPr>
        <p:spPr>
          <a:xfrm>
            <a:off x="3292682" y="3684944"/>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73" name="TextBox 72"/>
          <p:cNvSpPr txBox="1"/>
          <p:nvPr/>
        </p:nvSpPr>
        <p:spPr>
          <a:xfrm>
            <a:off x="3416062" y="5501854"/>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75" name="TextBox 74"/>
          <p:cNvSpPr txBox="1"/>
          <p:nvPr/>
        </p:nvSpPr>
        <p:spPr>
          <a:xfrm>
            <a:off x="2982036" y="1875406"/>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0.24</a:t>
            </a:r>
            <a:endParaRPr lang="en-US" dirty="0">
              <a:solidFill>
                <a:prstClr val="black"/>
              </a:solidFill>
              <a:latin typeface="Calibri" pitchFamily="34" charset="0"/>
              <a:cs typeface="Arial" charset="0"/>
            </a:endParaRPr>
          </a:p>
        </p:txBody>
      </p:sp>
      <p:sp>
        <p:nvSpPr>
          <p:cNvPr id="84" name="TextBox 83"/>
          <p:cNvSpPr txBox="1"/>
          <p:nvPr/>
        </p:nvSpPr>
        <p:spPr>
          <a:xfrm>
            <a:off x="3270916" y="2763240"/>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86" name="TextBox 85"/>
          <p:cNvSpPr txBox="1"/>
          <p:nvPr/>
        </p:nvSpPr>
        <p:spPr>
          <a:xfrm>
            <a:off x="3423316" y="4565698"/>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68" name="Rectangle 67"/>
          <p:cNvSpPr/>
          <p:nvPr/>
        </p:nvSpPr>
        <p:spPr>
          <a:xfrm>
            <a:off x="1464054" y="579120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9" name="Rectangle 68"/>
          <p:cNvSpPr/>
          <p:nvPr/>
        </p:nvSpPr>
        <p:spPr>
          <a:xfrm>
            <a:off x="3660783" y="5791200"/>
            <a:ext cx="212140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70" name="Rectangle 69"/>
          <p:cNvSpPr/>
          <p:nvPr/>
        </p:nvSpPr>
        <p:spPr>
          <a:xfrm>
            <a:off x="5784360" y="5791200"/>
            <a:ext cx="160934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71" name="Rectangle 70"/>
          <p:cNvSpPr/>
          <p:nvPr/>
        </p:nvSpPr>
        <p:spPr>
          <a:xfrm>
            <a:off x="7395874" y="5791200"/>
            <a:ext cx="1389888"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0" name="Rectangle 39"/>
          <p:cNvSpPr/>
          <p:nvPr/>
        </p:nvSpPr>
        <p:spPr>
          <a:xfrm>
            <a:off x="1464054" y="489204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1" name="Rectangle 40"/>
          <p:cNvSpPr/>
          <p:nvPr/>
        </p:nvSpPr>
        <p:spPr>
          <a:xfrm>
            <a:off x="3661039" y="4892040"/>
            <a:ext cx="219456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2" name="Rectangle 41"/>
          <p:cNvSpPr/>
          <p:nvPr/>
        </p:nvSpPr>
        <p:spPr>
          <a:xfrm>
            <a:off x="5858024" y="4892040"/>
            <a:ext cx="168249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43" name="Rectangle 42"/>
          <p:cNvSpPr/>
          <p:nvPr/>
        </p:nvSpPr>
        <p:spPr>
          <a:xfrm>
            <a:off x="7542946" y="4892040"/>
            <a:ext cx="124358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 name="Rectangle 3"/>
          <p:cNvSpPr/>
          <p:nvPr/>
        </p:nvSpPr>
        <p:spPr>
          <a:xfrm>
            <a:off x="1468088" y="1295400"/>
            <a:ext cx="146304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26" name="Rectangle 25"/>
          <p:cNvSpPr/>
          <p:nvPr/>
        </p:nvSpPr>
        <p:spPr>
          <a:xfrm>
            <a:off x="2931300" y="1295400"/>
            <a:ext cx="138988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27" name="Rectangle 26"/>
          <p:cNvSpPr/>
          <p:nvPr/>
        </p:nvSpPr>
        <p:spPr>
          <a:xfrm>
            <a:off x="4321360" y="1295400"/>
            <a:ext cx="131673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28" name="Rectangle 27"/>
          <p:cNvSpPr/>
          <p:nvPr/>
        </p:nvSpPr>
        <p:spPr>
          <a:xfrm>
            <a:off x="5638268" y="1295400"/>
            <a:ext cx="109728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29" name="Rectangle 28"/>
          <p:cNvSpPr/>
          <p:nvPr/>
        </p:nvSpPr>
        <p:spPr>
          <a:xfrm>
            <a:off x="6735720" y="1295400"/>
            <a:ext cx="1024128"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31" name="Rectangle 30"/>
          <p:cNvSpPr/>
          <p:nvPr/>
        </p:nvSpPr>
        <p:spPr>
          <a:xfrm>
            <a:off x="7760021" y="1295400"/>
            <a:ext cx="1024128"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 name="TextBox 4"/>
          <p:cNvSpPr txBox="1"/>
          <p:nvPr/>
        </p:nvSpPr>
        <p:spPr>
          <a:xfrm>
            <a:off x="216347" y="1338590"/>
            <a:ext cx="1128835"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Glu</a:t>
            </a:r>
            <a:r>
              <a:rPr lang="en-US" sz="2800" dirty="0" smtClean="0">
                <a:solidFill>
                  <a:prstClr val="black"/>
                </a:solidFill>
                <a:latin typeface="Calibri" pitchFamily="34" charset="0"/>
                <a:cs typeface="Arial" charset="0"/>
              </a:rPr>
              <a:t> 24</a:t>
            </a:r>
            <a:endParaRPr lang="en-US" sz="2800" dirty="0">
              <a:solidFill>
                <a:prstClr val="black"/>
              </a:solidFill>
              <a:latin typeface="Calibri" pitchFamily="34" charset="0"/>
              <a:cs typeface="Arial" charset="0"/>
            </a:endParaRPr>
          </a:p>
        </p:txBody>
      </p:sp>
      <p:sp>
        <p:nvSpPr>
          <p:cNvPr id="9" name="TextBox 8"/>
          <p:cNvSpPr txBox="1"/>
          <p:nvPr/>
        </p:nvSpPr>
        <p:spPr>
          <a:xfrm>
            <a:off x="216347" y="2237750"/>
            <a:ext cx="1128707"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Arg</a:t>
            </a:r>
            <a:r>
              <a:rPr lang="en-US" sz="2800" dirty="0" smtClean="0">
                <a:solidFill>
                  <a:prstClr val="black"/>
                </a:solidFill>
                <a:latin typeface="Calibri" pitchFamily="34" charset="0"/>
                <a:cs typeface="Arial" charset="0"/>
              </a:rPr>
              <a:t> 18</a:t>
            </a:r>
            <a:endParaRPr lang="en-US" sz="2800" dirty="0">
              <a:solidFill>
                <a:prstClr val="black"/>
              </a:solidFill>
              <a:latin typeface="Calibri" pitchFamily="34" charset="0"/>
              <a:cs typeface="Arial" charset="0"/>
            </a:endParaRPr>
          </a:p>
        </p:txBody>
      </p:sp>
      <p:sp>
        <p:nvSpPr>
          <p:cNvPr id="12" name="TextBox 11"/>
          <p:cNvSpPr txBox="1"/>
          <p:nvPr/>
        </p:nvSpPr>
        <p:spPr>
          <a:xfrm>
            <a:off x="216347" y="3136910"/>
            <a:ext cx="1077283"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Tyr 21</a:t>
            </a:r>
            <a:endParaRPr lang="en-US" sz="2800" dirty="0">
              <a:solidFill>
                <a:prstClr val="black"/>
              </a:solidFill>
              <a:latin typeface="Calibri" pitchFamily="34" charset="0"/>
              <a:cs typeface="Arial" charset="0"/>
            </a:endParaRPr>
          </a:p>
        </p:txBody>
      </p:sp>
      <p:sp>
        <p:nvSpPr>
          <p:cNvPr id="15" name="TextBox 14"/>
          <p:cNvSpPr txBox="1"/>
          <p:nvPr/>
        </p:nvSpPr>
        <p:spPr>
          <a:xfrm>
            <a:off x="216347" y="4036070"/>
            <a:ext cx="987771"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Asp 9</a:t>
            </a:r>
            <a:endParaRPr lang="en-US" sz="2800" dirty="0">
              <a:solidFill>
                <a:prstClr val="black"/>
              </a:solidFill>
              <a:latin typeface="Calibri" pitchFamily="34" charset="0"/>
              <a:cs typeface="Arial" charset="0"/>
            </a:endParaRPr>
          </a:p>
        </p:txBody>
      </p:sp>
      <p:sp>
        <p:nvSpPr>
          <p:cNvPr id="18" name="TextBox 17"/>
          <p:cNvSpPr txBox="1"/>
          <p:nvPr/>
        </p:nvSpPr>
        <p:spPr>
          <a:xfrm>
            <a:off x="216347" y="4935230"/>
            <a:ext cx="1079142"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His 54</a:t>
            </a:r>
            <a:endParaRPr lang="en-US" sz="2800" dirty="0">
              <a:solidFill>
                <a:prstClr val="black"/>
              </a:solidFill>
              <a:latin typeface="Calibri" pitchFamily="34" charset="0"/>
              <a:cs typeface="Arial" charset="0"/>
            </a:endParaRPr>
          </a:p>
        </p:txBody>
      </p:sp>
      <p:sp>
        <p:nvSpPr>
          <p:cNvPr id="21" name="TextBox 20"/>
          <p:cNvSpPr txBox="1"/>
          <p:nvPr/>
        </p:nvSpPr>
        <p:spPr>
          <a:xfrm>
            <a:off x="216347" y="5834390"/>
            <a:ext cx="1126270"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Pro 60</a:t>
            </a:r>
            <a:endParaRPr lang="en-US" sz="2800" dirty="0">
              <a:solidFill>
                <a:prstClr val="black"/>
              </a:solidFill>
              <a:latin typeface="Calibri" pitchFamily="34" charset="0"/>
              <a:cs typeface="Arial" charset="0"/>
            </a:endParaRPr>
          </a:p>
        </p:txBody>
      </p:sp>
      <p:sp>
        <p:nvSpPr>
          <p:cNvPr id="47" name="Rectangle 46"/>
          <p:cNvSpPr/>
          <p:nvPr/>
        </p:nvSpPr>
        <p:spPr>
          <a:xfrm>
            <a:off x="1464054" y="2194560"/>
            <a:ext cx="1755648"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8" name="Rectangle 47"/>
          <p:cNvSpPr/>
          <p:nvPr/>
        </p:nvSpPr>
        <p:spPr>
          <a:xfrm>
            <a:off x="3220518" y="2194560"/>
            <a:ext cx="124358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9" name="Rectangle 48"/>
          <p:cNvSpPr/>
          <p:nvPr/>
        </p:nvSpPr>
        <p:spPr>
          <a:xfrm>
            <a:off x="4464918" y="2194560"/>
            <a:ext cx="1024128"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0" name="Rectangle 49"/>
          <p:cNvSpPr/>
          <p:nvPr/>
        </p:nvSpPr>
        <p:spPr>
          <a:xfrm>
            <a:off x="5489862" y="2194560"/>
            <a:ext cx="950976"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51" name="Rectangle 50"/>
          <p:cNvSpPr/>
          <p:nvPr/>
        </p:nvSpPr>
        <p:spPr>
          <a:xfrm>
            <a:off x="6441654" y="2194560"/>
            <a:ext cx="804672"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52" name="Rectangle 51"/>
          <p:cNvSpPr/>
          <p:nvPr/>
        </p:nvSpPr>
        <p:spPr>
          <a:xfrm>
            <a:off x="7247142" y="219456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4" name="Rectangle 53"/>
          <p:cNvSpPr/>
          <p:nvPr/>
        </p:nvSpPr>
        <p:spPr>
          <a:xfrm>
            <a:off x="1464054" y="309372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55" name="Rectangle 54"/>
          <p:cNvSpPr/>
          <p:nvPr/>
        </p:nvSpPr>
        <p:spPr>
          <a:xfrm>
            <a:off x="3513942" y="3093720"/>
            <a:ext cx="197510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56" name="Rectangle 55"/>
          <p:cNvSpPr/>
          <p:nvPr/>
        </p:nvSpPr>
        <p:spPr>
          <a:xfrm>
            <a:off x="5490678" y="3093720"/>
            <a:ext cx="1828800"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7" name="Rectangle 56"/>
          <p:cNvSpPr/>
          <p:nvPr/>
        </p:nvSpPr>
        <p:spPr>
          <a:xfrm>
            <a:off x="7321109" y="3093720"/>
            <a:ext cx="146304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1" name="Rectangle 60"/>
          <p:cNvSpPr/>
          <p:nvPr/>
        </p:nvSpPr>
        <p:spPr>
          <a:xfrm>
            <a:off x="1464054" y="399288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2" name="Rectangle 61"/>
          <p:cNvSpPr/>
          <p:nvPr/>
        </p:nvSpPr>
        <p:spPr>
          <a:xfrm>
            <a:off x="3513289" y="3992880"/>
            <a:ext cx="146304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63" name="Rectangle 62"/>
          <p:cNvSpPr/>
          <p:nvPr/>
        </p:nvSpPr>
        <p:spPr>
          <a:xfrm>
            <a:off x="4977308" y="3992880"/>
            <a:ext cx="124358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64" name="Rectangle 63"/>
          <p:cNvSpPr/>
          <p:nvPr/>
        </p:nvSpPr>
        <p:spPr>
          <a:xfrm>
            <a:off x="6221871" y="3992880"/>
            <a:ext cx="87782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5" name="Rectangle 64"/>
          <p:cNvSpPr/>
          <p:nvPr/>
        </p:nvSpPr>
        <p:spPr>
          <a:xfrm>
            <a:off x="7100674" y="3992880"/>
            <a:ext cx="877824"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66" name="Rectangle 65"/>
          <p:cNvSpPr/>
          <p:nvPr/>
        </p:nvSpPr>
        <p:spPr>
          <a:xfrm>
            <a:off x="7979477" y="399288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74" name="Rectangle 73"/>
          <p:cNvSpPr/>
          <p:nvPr/>
        </p:nvSpPr>
        <p:spPr>
          <a:xfrm>
            <a:off x="8052629" y="2194560"/>
            <a:ext cx="731520" cy="6096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G</a:t>
            </a:r>
          </a:p>
        </p:txBody>
      </p:sp>
      <p:sp>
        <p:nvSpPr>
          <p:cNvPr id="76" name="TextBox 75"/>
          <p:cNvSpPr txBox="1"/>
          <p:nvPr/>
        </p:nvSpPr>
        <p:spPr>
          <a:xfrm>
            <a:off x="1228297"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0.00</a:t>
            </a:r>
            <a:endParaRPr lang="en-US" dirty="0">
              <a:solidFill>
                <a:prstClr val="black"/>
              </a:solidFill>
              <a:latin typeface="Calibri" pitchFamily="34" charset="0"/>
              <a:cs typeface="Arial" charset="0"/>
            </a:endParaRPr>
          </a:p>
        </p:txBody>
      </p:sp>
      <p:sp>
        <p:nvSpPr>
          <p:cNvPr id="77" name="TextBox 76"/>
          <p:cNvSpPr txBox="1"/>
          <p:nvPr/>
        </p:nvSpPr>
        <p:spPr>
          <a:xfrm>
            <a:off x="8482328" y="940558"/>
            <a:ext cx="593432" cy="369332"/>
          </a:xfrm>
          <a:prstGeom prst="rect">
            <a:avLst/>
          </a:prstGeom>
          <a:noFill/>
        </p:spPr>
        <p:txBody>
          <a:bodyPr wrap="none" rtlCol="0">
            <a:spAutoFit/>
          </a:bodyPr>
          <a:lstStyle/>
          <a:p>
            <a:r>
              <a:rPr lang="en-US" dirty="0">
                <a:solidFill>
                  <a:prstClr val="black"/>
                </a:solidFill>
                <a:latin typeface="Calibri" pitchFamily="34" charset="0"/>
                <a:cs typeface="Arial" charset="0"/>
              </a:rPr>
              <a:t>1</a:t>
            </a:r>
            <a:r>
              <a:rPr lang="en-US" dirty="0" smtClean="0">
                <a:solidFill>
                  <a:prstClr val="black"/>
                </a:solidFill>
                <a:latin typeface="Calibri" pitchFamily="34" charset="0"/>
                <a:cs typeface="Arial" charset="0"/>
              </a:rPr>
              <a:t>.00</a:t>
            </a:r>
            <a:endParaRPr lang="en-US" dirty="0">
              <a:solidFill>
                <a:prstClr val="black"/>
              </a:solidFill>
              <a:latin typeface="Calibri" pitchFamily="34" charset="0"/>
              <a:cs typeface="Arial" charset="0"/>
            </a:endParaRPr>
          </a:p>
        </p:txBody>
      </p:sp>
      <p:sp>
        <p:nvSpPr>
          <p:cNvPr id="78" name="TextBox 77"/>
          <p:cNvSpPr txBox="1"/>
          <p:nvPr/>
        </p:nvSpPr>
        <p:spPr>
          <a:xfrm>
            <a:off x="4096602"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0.39</a:t>
            </a:r>
            <a:endParaRPr lang="en-US" dirty="0">
              <a:solidFill>
                <a:prstClr val="black"/>
              </a:solidFill>
              <a:latin typeface="Calibri" pitchFamily="34" charset="0"/>
              <a:cs typeface="Arial" charset="0"/>
            </a:endParaRPr>
          </a:p>
        </p:txBody>
      </p:sp>
      <p:sp>
        <p:nvSpPr>
          <p:cNvPr id="79" name="TextBox 78"/>
          <p:cNvSpPr txBox="1"/>
          <p:nvPr/>
        </p:nvSpPr>
        <p:spPr>
          <a:xfrm>
            <a:off x="5381766"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0.57</a:t>
            </a:r>
            <a:endParaRPr lang="en-US" dirty="0">
              <a:solidFill>
                <a:prstClr val="black"/>
              </a:solidFill>
              <a:latin typeface="Calibri" pitchFamily="34" charset="0"/>
              <a:cs typeface="Arial" charset="0"/>
            </a:endParaRPr>
          </a:p>
        </p:txBody>
      </p:sp>
      <p:sp>
        <p:nvSpPr>
          <p:cNvPr id="80" name="TextBox 79"/>
          <p:cNvSpPr txBox="1"/>
          <p:nvPr/>
        </p:nvSpPr>
        <p:spPr>
          <a:xfrm>
            <a:off x="647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0.72</a:t>
            </a:r>
            <a:endParaRPr lang="en-US" dirty="0">
              <a:solidFill>
                <a:prstClr val="black"/>
              </a:solidFill>
              <a:latin typeface="Calibri" pitchFamily="34" charset="0"/>
              <a:cs typeface="Arial" charset="0"/>
            </a:endParaRPr>
          </a:p>
        </p:txBody>
      </p:sp>
      <p:sp>
        <p:nvSpPr>
          <p:cNvPr id="81" name="TextBox 80"/>
          <p:cNvSpPr txBox="1"/>
          <p:nvPr/>
        </p:nvSpPr>
        <p:spPr>
          <a:xfrm>
            <a:off x="7529014"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0.86</a:t>
            </a:r>
            <a:endParaRPr lang="en-US" dirty="0">
              <a:solidFill>
                <a:prstClr val="black"/>
              </a:solidFill>
              <a:latin typeface="Calibri" pitchFamily="34" charset="0"/>
              <a:cs typeface="Arial" charset="0"/>
            </a:endParaRPr>
          </a:p>
        </p:txBody>
      </p:sp>
      <p:sp>
        <p:nvSpPr>
          <p:cNvPr id="98" name="TextBox 97"/>
          <p:cNvSpPr txBox="1"/>
          <p:nvPr/>
        </p:nvSpPr>
        <p:spPr>
          <a:xfrm>
            <a:off x="4234487"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0.41</a:t>
            </a:r>
            <a:endParaRPr lang="en-US" dirty="0">
              <a:solidFill>
                <a:prstClr val="black"/>
              </a:solidFill>
              <a:latin typeface="Calibri" pitchFamily="34" charset="0"/>
              <a:cs typeface="Arial" charset="0"/>
            </a:endParaRPr>
          </a:p>
        </p:txBody>
      </p:sp>
      <p:sp>
        <p:nvSpPr>
          <p:cNvPr id="99" name="TextBox 98"/>
          <p:cNvSpPr txBox="1"/>
          <p:nvPr/>
        </p:nvSpPr>
        <p:spPr>
          <a:xfrm>
            <a:off x="5229371"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00" name="TextBox 99"/>
          <p:cNvSpPr txBox="1"/>
          <p:nvPr/>
        </p:nvSpPr>
        <p:spPr>
          <a:xfrm>
            <a:off x="6192840"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0.68</a:t>
            </a:r>
            <a:endParaRPr lang="en-US" dirty="0">
              <a:solidFill>
                <a:prstClr val="black"/>
              </a:solidFill>
              <a:latin typeface="Calibri" pitchFamily="34" charset="0"/>
              <a:cs typeface="Arial" charset="0"/>
            </a:endParaRPr>
          </a:p>
        </p:txBody>
      </p:sp>
      <p:sp>
        <p:nvSpPr>
          <p:cNvPr id="101" name="TextBox 100"/>
          <p:cNvSpPr txBox="1"/>
          <p:nvPr/>
        </p:nvSpPr>
        <p:spPr>
          <a:xfrm>
            <a:off x="7013769"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0.79</a:t>
            </a:r>
            <a:endParaRPr lang="en-US" dirty="0">
              <a:solidFill>
                <a:prstClr val="black"/>
              </a:solidFill>
              <a:latin typeface="Calibri" pitchFamily="34" charset="0"/>
              <a:cs typeface="Arial" charset="0"/>
            </a:endParaRPr>
          </a:p>
        </p:txBody>
      </p:sp>
      <p:sp>
        <p:nvSpPr>
          <p:cNvPr id="102" name="TextBox 101"/>
          <p:cNvSpPr txBox="1"/>
          <p:nvPr/>
        </p:nvSpPr>
        <p:spPr>
          <a:xfrm>
            <a:off x="7819299" y="1869473"/>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0.90</a:t>
            </a:r>
            <a:endParaRPr lang="en-US" dirty="0">
              <a:solidFill>
                <a:prstClr val="black"/>
              </a:solidFill>
              <a:latin typeface="Calibri" pitchFamily="34" charset="0"/>
              <a:cs typeface="Arial" charset="0"/>
            </a:endParaRPr>
          </a:p>
        </p:txBody>
      </p:sp>
      <p:sp>
        <p:nvSpPr>
          <p:cNvPr id="103" name="TextBox 102"/>
          <p:cNvSpPr txBox="1"/>
          <p:nvPr/>
        </p:nvSpPr>
        <p:spPr>
          <a:xfrm>
            <a:off x="4749744"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0.48</a:t>
            </a:r>
            <a:endParaRPr lang="en-US" dirty="0">
              <a:solidFill>
                <a:prstClr val="black"/>
              </a:solidFill>
              <a:latin typeface="Calibri" pitchFamily="34" charset="0"/>
              <a:cs typeface="Arial" charset="0"/>
            </a:endParaRPr>
          </a:p>
        </p:txBody>
      </p:sp>
      <p:sp>
        <p:nvSpPr>
          <p:cNvPr id="104" name="TextBox 103"/>
          <p:cNvSpPr txBox="1"/>
          <p:nvPr/>
        </p:nvSpPr>
        <p:spPr>
          <a:xfrm>
            <a:off x="5976852"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0.65</a:t>
            </a:r>
            <a:endParaRPr lang="en-US" dirty="0">
              <a:solidFill>
                <a:prstClr val="black"/>
              </a:solidFill>
              <a:latin typeface="Calibri" pitchFamily="34" charset="0"/>
              <a:cs typeface="Arial" charset="0"/>
            </a:endParaRPr>
          </a:p>
        </p:txBody>
      </p:sp>
      <p:sp>
        <p:nvSpPr>
          <p:cNvPr id="105" name="TextBox 104"/>
          <p:cNvSpPr txBox="1"/>
          <p:nvPr/>
        </p:nvSpPr>
        <p:spPr>
          <a:xfrm>
            <a:off x="6853237"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0.77</a:t>
            </a:r>
            <a:endParaRPr lang="en-US" dirty="0">
              <a:solidFill>
                <a:prstClr val="black"/>
              </a:solidFill>
              <a:latin typeface="Calibri" pitchFamily="34" charset="0"/>
              <a:cs typeface="Arial" charset="0"/>
            </a:endParaRPr>
          </a:p>
        </p:txBody>
      </p:sp>
      <p:sp>
        <p:nvSpPr>
          <p:cNvPr id="106" name="TextBox 105"/>
          <p:cNvSpPr txBox="1"/>
          <p:nvPr/>
        </p:nvSpPr>
        <p:spPr>
          <a:xfrm>
            <a:off x="7746736"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0.89</a:t>
            </a:r>
            <a:endParaRPr lang="en-US" dirty="0">
              <a:solidFill>
                <a:prstClr val="black"/>
              </a:solidFill>
              <a:latin typeface="Calibri" pitchFamily="34" charset="0"/>
              <a:cs typeface="Arial" charset="0"/>
            </a:endParaRPr>
          </a:p>
        </p:txBody>
      </p:sp>
      <p:sp>
        <p:nvSpPr>
          <p:cNvPr id="108" name="TextBox 107"/>
          <p:cNvSpPr txBox="1"/>
          <p:nvPr/>
        </p:nvSpPr>
        <p:spPr>
          <a:xfrm>
            <a:off x="5257744"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10" name="TextBox 109"/>
          <p:cNvSpPr txBox="1"/>
          <p:nvPr/>
        </p:nvSpPr>
        <p:spPr>
          <a:xfrm>
            <a:off x="7070957"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0.80</a:t>
            </a:r>
            <a:endParaRPr lang="en-US" dirty="0">
              <a:solidFill>
                <a:prstClr val="black"/>
              </a:solidFill>
              <a:latin typeface="Calibri" pitchFamily="34" charset="0"/>
              <a:cs typeface="Arial" charset="0"/>
            </a:endParaRPr>
          </a:p>
        </p:txBody>
      </p:sp>
      <p:sp>
        <p:nvSpPr>
          <p:cNvPr id="114" name="TextBox 113"/>
          <p:cNvSpPr txBox="1"/>
          <p:nvPr/>
        </p:nvSpPr>
        <p:spPr>
          <a:xfrm>
            <a:off x="5613998" y="45836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0.60</a:t>
            </a:r>
            <a:endParaRPr lang="en-US" dirty="0">
              <a:solidFill>
                <a:prstClr val="black"/>
              </a:solidFill>
              <a:latin typeface="Calibri" pitchFamily="34" charset="0"/>
              <a:cs typeface="Arial" charset="0"/>
            </a:endParaRPr>
          </a:p>
        </p:txBody>
      </p:sp>
      <p:sp>
        <p:nvSpPr>
          <p:cNvPr id="117" name="TextBox 116"/>
          <p:cNvSpPr txBox="1"/>
          <p:nvPr/>
        </p:nvSpPr>
        <p:spPr>
          <a:xfrm>
            <a:off x="7304058" y="459090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0.83</a:t>
            </a:r>
            <a:endParaRPr lang="en-US" dirty="0">
              <a:solidFill>
                <a:prstClr val="black"/>
              </a:solidFill>
              <a:latin typeface="Calibri" pitchFamily="34" charset="0"/>
              <a:cs typeface="Arial" charset="0"/>
            </a:endParaRPr>
          </a:p>
        </p:txBody>
      </p:sp>
      <p:sp>
        <p:nvSpPr>
          <p:cNvPr id="118" name="TextBox 117"/>
          <p:cNvSpPr txBox="1"/>
          <p:nvPr/>
        </p:nvSpPr>
        <p:spPr>
          <a:xfrm>
            <a:off x="5534174" y="54907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0.59</a:t>
            </a:r>
            <a:endParaRPr lang="en-US" dirty="0">
              <a:solidFill>
                <a:prstClr val="black"/>
              </a:solidFill>
              <a:latin typeface="Calibri" pitchFamily="34" charset="0"/>
              <a:cs typeface="Arial" charset="0"/>
            </a:endParaRPr>
          </a:p>
        </p:txBody>
      </p:sp>
      <p:sp>
        <p:nvSpPr>
          <p:cNvPr id="119" name="TextBox 118"/>
          <p:cNvSpPr txBox="1"/>
          <p:nvPr/>
        </p:nvSpPr>
        <p:spPr>
          <a:xfrm>
            <a:off x="7166178" y="549802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0.81</a:t>
            </a:r>
            <a:endParaRPr lang="en-US" dirty="0">
              <a:solidFill>
                <a:prstClr val="black"/>
              </a:solidFill>
              <a:latin typeface="Calibri" pitchFamily="34" charset="0"/>
              <a:cs typeface="Arial" charset="0"/>
            </a:endParaRPr>
          </a:p>
        </p:txBody>
      </p:sp>
      <p:sp>
        <p:nvSpPr>
          <p:cNvPr id="2" name="Rectangle 1"/>
          <p:cNvSpPr/>
          <p:nvPr/>
        </p:nvSpPr>
        <p:spPr>
          <a:xfrm>
            <a:off x="2931300" y="698926"/>
            <a:ext cx="6212700" cy="6308143"/>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9" name="TextBox 88"/>
          <p:cNvSpPr txBox="1"/>
          <p:nvPr/>
        </p:nvSpPr>
        <p:spPr>
          <a:xfrm>
            <a:off x="266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0.20</a:t>
            </a:r>
            <a:endParaRPr lang="en-US" dirty="0">
              <a:solidFill>
                <a:prstClr val="black"/>
              </a:solidFill>
              <a:latin typeface="Calibri" pitchFamily="34" charset="0"/>
              <a:cs typeface="Arial" charset="0"/>
            </a:endParaRPr>
          </a:p>
        </p:txBody>
      </p:sp>
      <p:sp>
        <p:nvSpPr>
          <p:cNvPr id="3" name="TextBox 2"/>
          <p:cNvSpPr txBox="1"/>
          <p:nvPr/>
        </p:nvSpPr>
        <p:spPr>
          <a:xfrm>
            <a:off x="1944914" y="508000"/>
            <a:ext cx="646331" cy="369332"/>
          </a:xfrm>
          <a:prstGeom prst="rect">
            <a:avLst/>
          </a:prstGeom>
          <a:noFill/>
        </p:spPr>
        <p:txBody>
          <a:bodyPr wrap="none" rtlCol="0">
            <a:spAutoFit/>
          </a:bodyPr>
          <a:lstStyle/>
          <a:p>
            <a:r>
              <a:rPr lang="en-US" b="1" dirty="0" smtClean="0">
                <a:solidFill>
                  <a:prstClr val="black"/>
                </a:solidFill>
                <a:latin typeface="Arial" panose="020B0604020202020204" pitchFamily="34" charset="0"/>
                <a:cs typeface="Arial" panose="020B0604020202020204" pitchFamily="34" charset="0"/>
              </a:rPr>
              <a:t>20%</a:t>
            </a:r>
          </a:p>
        </p:txBody>
      </p:sp>
    </p:spTree>
    <p:extLst>
      <p:ext uri="{BB962C8B-B14F-4D97-AF65-F5344CB8AC3E}">
        <p14:creationId xmlns:p14="http://schemas.microsoft.com/office/powerpoint/2010/main" val="244111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p:cNvSpPr txBox="1"/>
          <p:nvPr/>
        </p:nvSpPr>
        <p:spPr>
          <a:xfrm>
            <a:off x="3292682" y="3684944"/>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75" name="TextBox 74"/>
          <p:cNvSpPr txBox="1"/>
          <p:nvPr/>
        </p:nvSpPr>
        <p:spPr>
          <a:xfrm>
            <a:off x="3416062" y="5501854"/>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86" name="TextBox 85"/>
          <p:cNvSpPr txBox="1"/>
          <p:nvPr/>
        </p:nvSpPr>
        <p:spPr>
          <a:xfrm>
            <a:off x="3270916" y="2763240"/>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89" name="TextBox 88"/>
          <p:cNvSpPr txBox="1"/>
          <p:nvPr/>
        </p:nvSpPr>
        <p:spPr>
          <a:xfrm>
            <a:off x="3423316" y="4565698"/>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68" name="Rectangle 67"/>
          <p:cNvSpPr/>
          <p:nvPr/>
        </p:nvSpPr>
        <p:spPr>
          <a:xfrm>
            <a:off x="1464054" y="579120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9" name="Rectangle 68"/>
          <p:cNvSpPr/>
          <p:nvPr/>
        </p:nvSpPr>
        <p:spPr>
          <a:xfrm>
            <a:off x="3660783" y="5791200"/>
            <a:ext cx="212140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70" name="Rectangle 69"/>
          <p:cNvSpPr/>
          <p:nvPr/>
        </p:nvSpPr>
        <p:spPr>
          <a:xfrm>
            <a:off x="5784360" y="5791200"/>
            <a:ext cx="160934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71" name="Rectangle 70"/>
          <p:cNvSpPr/>
          <p:nvPr/>
        </p:nvSpPr>
        <p:spPr>
          <a:xfrm>
            <a:off x="7395874" y="5791200"/>
            <a:ext cx="1389888"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0" name="Rectangle 39"/>
          <p:cNvSpPr/>
          <p:nvPr/>
        </p:nvSpPr>
        <p:spPr>
          <a:xfrm>
            <a:off x="1464054" y="489204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1" name="Rectangle 40"/>
          <p:cNvSpPr/>
          <p:nvPr/>
        </p:nvSpPr>
        <p:spPr>
          <a:xfrm>
            <a:off x="3661039" y="4892040"/>
            <a:ext cx="219456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2" name="Rectangle 41"/>
          <p:cNvSpPr/>
          <p:nvPr/>
        </p:nvSpPr>
        <p:spPr>
          <a:xfrm>
            <a:off x="5858024" y="4892040"/>
            <a:ext cx="168249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43" name="Rectangle 42"/>
          <p:cNvSpPr/>
          <p:nvPr/>
        </p:nvSpPr>
        <p:spPr>
          <a:xfrm>
            <a:off x="7542946" y="4892040"/>
            <a:ext cx="124358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 name="Rectangle 3"/>
          <p:cNvSpPr/>
          <p:nvPr/>
        </p:nvSpPr>
        <p:spPr>
          <a:xfrm>
            <a:off x="1468088" y="1295400"/>
            <a:ext cx="146304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26" name="Rectangle 25"/>
          <p:cNvSpPr/>
          <p:nvPr/>
        </p:nvSpPr>
        <p:spPr>
          <a:xfrm>
            <a:off x="2931300" y="1295400"/>
            <a:ext cx="138988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27" name="Rectangle 26"/>
          <p:cNvSpPr/>
          <p:nvPr/>
        </p:nvSpPr>
        <p:spPr>
          <a:xfrm>
            <a:off x="4321360" y="1295400"/>
            <a:ext cx="131673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28" name="Rectangle 27"/>
          <p:cNvSpPr/>
          <p:nvPr/>
        </p:nvSpPr>
        <p:spPr>
          <a:xfrm>
            <a:off x="5638268" y="1295400"/>
            <a:ext cx="109728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29" name="Rectangle 28"/>
          <p:cNvSpPr/>
          <p:nvPr/>
        </p:nvSpPr>
        <p:spPr>
          <a:xfrm>
            <a:off x="6735720" y="1295400"/>
            <a:ext cx="1024128"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31" name="Rectangle 30"/>
          <p:cNvSpPr/>
          <p:nvPr/>
        </p:nvSpPr>
        <p:spPr>
          <a:xfrm>
            <a:off x="7760021" y="1295400"/>
            <a:ext cx="1024128"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 name="TextBox 4"/>
          <p:cNvSpPr txBox="1"/>
          <p:nvPr/>
        </p:nvSpPr>
        <p:spPr>
          <a:xfrm>
            <a:off x="216347" y="1338590"/>
            <a:ext cx="1128835"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Glu</a:t>
            </a:r>
            <a:r>
              <a:rPr lang="en-US" sz="2800" dirty="0" smtClean="0">
                <a:solidFill>
                  <a:prstClr val="black"/>
                </a:solidFill>
                <a:latin typeface="Calibri" pitchFamily="34" charset="0"/>
                <a:cs typeface="Arial" charset="0"/>
              </a:rPr>
              <a:t> 24</a:t>
            </a:r>
            <a:endParaRPr lang="en-US" sz="2800" dirty="0">
              <a:solidFill>
                <a:prstClr val="black"/>
              </a:solidFill>
              <a:latin typeface="Calibri" pitchFamily="34" charset="0"/>
              <a:cs typeface="Arial" charset="0"/>
            </a:endParaRPr>
          </a:p>
        </p:txBody>
      </p:sp>
      <p:sp>
        <p:nvSpPr>
          <p:cNvPr id="9" name="TextBox 8"/>
          <p:cNvSpPr txBox="1"/>
          <p:nvPr/>
        </p:nvSpPr>
        <p:spPr>
          <a:xfrm>
            <a:off x="216347" y="2237750"/>
            <a:ext cx="1128707"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Arg</a:t>
            </a:r>
            <a:r>
              <a:rPr lang="en-US" sz="2800" dirty="0" smtClean="0">
                <a:solidFill>
                  <a:prstClr val="black"/>
                </a:solidFill>
                <a:latin typeface="Calibri" pitchFamily="34" charset="0"/>
                <a:cs typeface="Arial" charset="0"/>
              </a:rPr>
              <a:t> 18</a:t>
            </a:r>
            <a:endParaRPr lang="en-US" sz="2800" dirty="0">
              <a:solidFill>
                <a:prstClr val="black"/>
              </a:solidFill>
              <a:latin typeface="Calibri" pitchFamily="34" charset="0"/>
              <a:cs typeface="Arial" charset="0"/>
            </a:endParaRPr>
          </a:p>
        </p:txBody>
      </p:sp>
      <p:sp>
        <p:nvSpPr>
          <p:cNvPr id="12" name="TextBox 11"/>
          <p:cNvSpPr txBox="1"/>
          <p:nvPr/>
        </p:nvSpPr>
        <p:spPr>
          <a:xfrm>
            <a:off x="216347" y="3136910"/>
            <a:ext cx="1077283"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Tyr 21</a:t>
            </a:r>
            <a:endParaRPr lang="en-US" sz="2800" dirty="0">
              <a:solidFill>
                <a:prstClr val="black"/>
              </a:solidFill>
              <a:latin typeface="Calibri" pitchFamily="34" charset="0"/>
              <a:cs typeface="Arial" charset="0"/>
            </a:endParaRPr>
          </a:p>
        </p:txBody>
      </p:sp>
      <p:sp>
        <p:nvSpPr>
          <p:cNvPr id="15" name="TextBox 14"/>
          <p:cNvSpPr txBox="1"/>
          <p:nvPr/>
        </p:nvSpPr>
        <p:spPr>
          <a:xfrm>
            <a:off x="216347" y="4036070"/>
            <a:ext cx="987771"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Asp 9</a:t>
            </a:r>
            <a:endParaRPr lang="en-US" sz="2800" dirty="0">
              <a:solidFill>
                <a:prstClr val="black"/>
              </a:solidFill>
              <a:latin typeface="Calibri" pitchFamily="34" charset="0"/>
              <a:cs typeface="Arial" charset="0"/>
            </a:endParaRPr>
          </a:p>
        </p:txBody>
      </p:sp>
      <p:sp>
        <p:nvSpPr>
          <p:cNvPr id="18" name="TextBox 17"/>
          <p:cNvSpPr txBox="1"/>
          <p:nvPr/>
        </p:nvSpPr>
        <p:spPr>
          <a:xfrm>
            <a:off x="216347" y="4935230"/>
            <a:ext cx="1079142"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His 54</a:t>
            </a:r>
            <a:endParaRPr lang="en-US" sz="2800" dirty="0">
              <a:solidFill>
                <a:prstClr val="black"/>
              </a:solidFill>
              <a:latin typeface="Calibri" pitchFamily="34" charset="0"/>
              <a:cs typeface="Arial" charset="0"/>
            </a:endParaRPr>
          </a:p>
        </p:txBody>
      </p:sp>
      <p:sp>
        <p:nvSpPr>
          <p:cNvPr id="21" name="TextBox 20"/>
          <p:cNvSpPr txBox="1"/>
          <p:nvPr/>
        </p:nvSpPr>
        <p:spPr>
          <a:xfrm>
            <a:off x="216347" y="5834390"/>
            <a:ext cx="1126270"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Pro 60</a:t>
            </a:r>
            <a:endParaRPr lang="en-US" sz="2800" dirty="0">
              <a:solidFill>
                <a:prstClr val="black"/>
              </a:solidFill>
              <a:latin typeface="Calibri" pitchFamily="34" charset="0"/>
              <a:cs typeface="Arial" charset="0"/>
            </a:endParaRPr>
          </a:p>
        </p:txBody>
      </p:sp>
      <p:sp>
        <p:nvSpPr>
          <p:cNvPr id="47" name="Rectangle 46"/>
          <p:cNvSpPr/>
          <p:nvPr/>
        </p:nvSpPr>
        <p:spPr>
          <a:xfrm>
            <a:off x="1464054" y="2194560"/>
            <a:ext cx="1755648"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8" name="Rectangle 47"/>
          <p:cNvSpPr/>
          <p:nvPr/>
        </p:nvSpPr>
        <p:spPr>
          <a:xfrm>
            <a:off x="3220518" y="2194560"/>
            <a:ext cx="124358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9" name="Rectangle 48"/>
          <p:cNvSpPr/>
          <p:nvPr/>
        </p:nvSpPr>
        <p:spPr>
          <a:xfrm>
            <a:off x="4464918" y="2194560"/>
            <a:ext cx="1024128"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0" name="Rectangle 49"/>
          <p:cNvSpPr/>
          <p:nvPr/>
        </p:nvSpPr>
        <p:spPr>
          <a:xfrm>
            <a:off x="5489862" y="2194560"/>
            <a:ext cx="950976"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51" name="Rectangle 50"/>
          <p:cNvSpPr/>
          <p:nvPr/>
        </p:nvSpPr>
        <p:spPr>
          <a:xfrm>
            <a:off x="6441654" y="2194560"/>
            <a:ext cx="804672"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52" name="Rectangle 51"/>
          <p:cNvSpPr/>
          <p:nvPr/>
        </p:nvSpPr>
        <p:spPr>
          <a:xfrm>
            <a:off x="7247142" y="219456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4" name="Rectangle 53"/>
          <p:cNvSpPr/>
          <p:nvPr/>
        </p:nvSpPr>
        <p:spPr>
          <a:xfrm>
            <a:off x="1464054" y="309372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55" name="Rectangle 54"/>
          <p:cNvSpPr/>
          <p:nvPr/>
        </p:nvSpPr>
        <p:spPr>
          <a:xfrm>
            <a:off x="3513942" y="3093720"/>
            <a:ext cx="197510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56" name="Rectangle 55"/>
          <p:cNvSpPr/>
          <p:nvPr/>
        </p:nvSpPr>
        <p:spPr>
          <a:xfrm>
            <a:off x="5490678" y="3093720"/>
            <a:ext cx="1828800"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7" name="Rectangle 56"/>
          <p:cNvSpPr/>
          <p:nvPr/>
        </p:nvSpPr>
        <p:spPr>
          <a:xfrm>
            <a:off x="7321109" y="3093720"/>
            <a:ext cx="146304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1" name="Rectangle 60"/>
          <p:cNvSpPr/>
          <p:nvPr/>
        </p:nvSpPr>
        <p:spPr>
          <a:xfrm>
            <a:off x="1464054" y="399288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2" name="Rectangle 61"/>
          <p:cNvSpPr/>
          <p:nvPr/>
        </p:nvSpPr>
        <p:spPr>
          <a:xfrm>
            <a:off x="3513289" y="3992880"/>
            <a:ext cx="146304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63" name="Rectangle 62"/>
          <p:cNvSpPr/>
          <p:nvPr/>
        </p:nvSpPr>
        <p:spPr>
          <a:xfrm>
            <a:off x="4977308" y="3992880"/>
            <a:ext cx="124358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64" name="Rectangle 63"/>
          <p:cNvSpPr/>
          <p:nvPr/>
        </p:nvSpPr>
        <p:spPr>
          <a:xfrm>
            <a:off x="6221871" y="3992880"/>
            <a:ext cx="87782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5" name="Rectangle 64"/>
          <p:cNvSpPr/>
          <p:nvPr/>
        </p:nvSpPr>
        <p:spPr>
          <a:xfrm>
            <a:off x="7100674" y="3992880"/>
            <a:ext cx="877824"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66" name="Rectangle 65"/>
          <p:cNvSpPr/>
          <p:nvPr/>
        </p:nvSpPr>
        <p:spPr>
          <a:xfrm>
            <a:off x="7979477" y="399288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74" name="Rectangle 73"/>
          <p:cNvSpPr/>
          <p:nvPr/>
        </p:nvSpPr>
        <p:spPr>
          <a:xfrm>
            <a:off x="8052629" y="2194560"/>
            <a:ext cx="731520" cy="6096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G</a:t>
            </a:r>
          </a:p>
        </p:txBody>
      </p:sp>
      <p:sp>
        <p:nvSpPr>
          <p:cNvPr id="76" name="TextBox 75"/>
          <p:cNvSpPr txBox="1"/>
          <p:nvPr/>
        </p:nvSpPr>
        <p:spPr>
          <a:xfrm>
            <a:off x="1228297"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0.00</a:t>
            </a:r>
            <a:endParaRPr lang="en-US" dirty="0">
              <a:solidFill>
                <a:prstClr val="black"/>
              </a:solidFill>
              <a:latin typeface="Calibri" pitchFamily="34" charset="0"/>
              <a:cs typeface="Arial" charset="0"/>
            </a:endParaRPr>
          </a:p>
        </p:txBody>
      </p:sp>
      <p:sp>
        <p:nvSpPr>
          <p:cNvPr id="77" name="TextBox 76"/>
          <p:cNvSpPr txBox="1"/>
          <p:nvPr/>
        </p:nvSpPr>
        <p:spPr>
          <a:xfrm>
            <a:off x="8482328" y="940558"/>
            <a:ext cx="593432" cy="369332"/>
          </a:xfrm>
          <a:prstGeom prst="rect">
            <a:avLst/>
          </a:prstGeom>
          <a:noFill/>
        </p:spPr>
        <p:txBody>
          <a:bodyPr wrap="none" rtlCol="0">
            <a:spAutoFit/>
          </a:bodyPr>
          <a:lstStyle/>
          <a:p>
            <a:r>
              <a:rPr lang="en-US" dirty="0">
                <a:solidFill>
                  <a:prstClr val="black"/>
                </a:solidFill>
                <a:latin typeface="Calibri" pitchFamily="34" charset="0"/>
                <a:cs typeface="Arial" charset="0"/>
              </a:rPr>
              <a:t>1</a:t>
            </a:r>
            <a:r>
              <a:rPr lang="en-US" dirty="0" smtClean="0">
                <a:solidFill>
                  <a:prstClr val="black"/>
                </a:solidFill>
                <a:latin typeface="Calibri" pitchFamily="34" charset="0"/>
                <a:cs typeface="Arial" charset="0"/>
              </a:rPr>
              <a:t>.00</a:t>
            </a:r>
            <a:endParaRPr lang="en-US" dirty="0">
              <a:solidFill>
                <a:prstClr val="black"/>
              </a:solidFill>
              <a:latin typeface="Calibri" pitchFamily="34" charset="0"/>
              <a:cs typeface="Arial" charset="0"/>
            </a:endParaRPr>
          </a:p>
        </p:txBody>
      </p:sp>
      <p:sp>
        <p:nvSpPr>
          <p:cNvPr id="78" name="TextBox 77"/>
          <p:cNvSpPr txBox="1"/>
          <p:nvPr/>
        </p:nvSpPr>
        <p:spPr>
          <a:xfrm>
            <a:off x="4096602"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0.39</a:t>
            </a:r>
            <a:endParaRPr lang="en-US" dirty="0">
              <a:solidFill>
                <a:prstClr val="black"/>
              </a:solidFill>
              <a:latin typeface="Calibri" pitchFamily="34" charset="0"/>
              <a:cs typeface="Arial" charset="0"/>
            </a:endParaRPr>
          </a:p>
        </p:txBody>
      </p:sp>
      <p:sp>
        <p:nvSpPr>
          <p:cNvPr id="79" name="TextBox 78"/>
          <p:cNvSpPr txBox="1"/>
          <p:nvPr/>
        </p:nvSpPr>
        <p:spPr>
          <a:xfrm>
            <a:off x="5381766"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0.57</a:t>
            </a:r>
            <a:endParaRPr lang="en-US" dirty="0">
              <a:solidFill>
                <a:prstClr val="black"/>
              </a:solidFill>
              <a:latin typeface="Calibri" pitchFamily="34" charset="0"/>
              <a:cs typeface="Arial" charset="0"/>
            </a:endParaRPr>
          </a:p>
        </p:txBody>
      </p:sp>
      <p:sp>
        <p:nvSpPr>
          <p:cNvPr id="80" name="TextBox 79"/>
          <p:cNvSpPr txBox="1"/>
          <p:nvPr/>
        </p:nvSpPr>
        <p:spPr>
          <a:xfrm>
            <a:off x="647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0.72</a:t>
            </a:r>
            <a:endParaRPr lang="en-US" dirty="0">
              <a:solidFill>
                <a:prstClr val="black"/>
              </a:solidFill>
              <a:latin typeface="Calibri" pitchFamily="34" charset="0"/>
              <a:cs typeface="Arial" charset="0"/>
            </a:endParaRPr>
          </a:p>
        </p:txBody>
      </p:sp>
      <p:sp>
        <p:nvSpPr>
          <p:cNvPr id="81" name="TextBox 80"/>
          <p:cNvSpPr txBox="1"/>
          <p:nvPr/>
        </p:nvSpPr>
        <p:spPr>
          <a:xfrm>
            <a:off x="7529014"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0.86</a:t>
            </a:r>
            <a:endParaRPr lang="en-US" dirty="0">
              <a:solidFill>
                <a:prstClr val="black"/>
              </a:solidFill>
              <a:latin typeface="Calibri" pitchFamily="34" charset="0"/>
              <a:cs typeface="Arial" charset="0"/>
            </a:endParaRPr>
          </a:p>
        </p:txBody>
      </p:sp>
      <p:sp>
        <p:nvSpPr>
          <p:cNvPr id="98" name="TextBox 97"/>
          <p:cNvSpPr txBox="1"/>
          <p:nvPr/>
        </p:nvSpPr>
        <p:spPr>
          <a:xfrm>
            <a:off x="4234487"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0.41</a:t>
            </a:r>
            <a:endParaRPr lang="en-US" dirty="0">
              <a:solidFill>
                <a:prstClr val="black"/>
              </a:solidFill>
              <a:latin typeface="Calibri" pitchFamily="34" charset="0"/>
              <a:cs typeface="Arial" charset="0"/>
            </a:endParaRPr>
          </a:p>
        </p:txBody>
      </p:sp>
      <p:sp>
        <p:nvSpPr>
          <p:cNvPr id="99" name="TextBox 98"/>
          <p:cNvSpPr txBox="1"/>
          <p:nvPr/>
        </p:nvSpPr>
        <p:spPr>
          <a:xfrm>
            <a:off x="5229371"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00" name="TextBox 99"/>
          <p:cNvSpPr txBox="1"/>
          <p:nvPr/>
        </p:nvSpPr>
        <p:spPr>
          <a:xfrm>
            <a:off x="6192840"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0.68</a:t>
            </a:r>
            <a:endParaRPr lang="en-US" dirty="0">
              <a:solidFill>
                <a:prstClr val="black"/>
              </a:solidFill>
              <a:latin typeface="Calibri" pitchFamily="34" charset="0"/>
              <a:cs typeface="Arial" charset="0"/>
            </a:endParaRPr>
          </a:p>
        </p:txBody>
      </p:sp>
      <p:sp>
        <p:nvSpPr>
          <p:cNvPr id="101" name="TextBox 100"/>
          <p:cNvSpPr txBox="1"/>
          <p:nvPr/>
        </p:nvSpPr>
        <p:spPr>
          <a:xfrm>
            <a:off x="7013769"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0.79</a:t>
            </a:r>
            <a:endParaRPr lang="en-US" dirty="0">
              <a:solidFill>
                <a:prstClr val="black"/>
              </a:solidFill>
              <a:latin typeface="Calibri" pitchFamily="34" charset="0"/>
              <a:cs typeface="Arial" charset="0"/>
            </a:endParaRPr>
          </a:p>
        </p:txBody>
      </p:sp>
      <p:sp>
        <p:nvSpPr>
          <p:cNvPr id="102" name="TextBox 101"/>
          <p:cNvSpPr txBox="1"/>
          <p:nvPr/>
        </p:nvSpPr>
        <p:spPr>
          <a:xfrm>
            <a:off x="7819299" y="1869473"/>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0.90</a:t>
            </a:r>
            <a:endParaRPr lang="en-US" dirty="0">
              <a:solidFill>
                <a:prstClr val="black"/>
              </a:solidFill>
              <a:latin typeface="Calibri" pitchFamily="34" charset="0"/>
              <a:cs typeface="Arial" charset="0"/>
            </a:endParaRPr>
          </a:p>
        </p:txBody>
      </p:sp>
      <p:sp>
        <p:nvSpPr>
          <p:cNvPr id="103" name="TextBox 102"/>
          <p:cNvSpPr txBox="1"/>
          <p:nvPr/>
        </p:nvSpPr>
        <p:spPr>
          <a:xfrm>
            <a:off x="4749744"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0.48</a:t>
            </a:r>
            <a:endParaRPr lang="en-US" dirty="0">
              <a:solidFill>
                <a:prstClr val="black"/>
              </a:solidFill>
              <a:latin typeface="Calibri" pitchFamily="34" charset="0"/>
              <a:cs typeface="Arial" charset="0"/>
            </a:endParaRPr>
          </a:p>
        </p:txBody>
      </p:sp>
      <p:sp>
        <p:nvSpPr>
          <p:cNvPr id="104" name="TextBox 103"/>
          <p:cNvSpPr txBox="1"/>
          <p:nvPr/>
        </p:nvSpPr>
        <p:spPr>
          <a:xfrm>
            <a:off x="5976852"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0.65</a:t>
            </a:r>
            <a:endParaRPr lang="en-US" dirty="0">
              <a:solidFill>
                <a:prstClr val="black"/>
              </a:solidFill>
              <a:latin typeface="Calibri" pitchFamily="34" charset="0"/>
              <a:cs typeface="Arial" charset="0"/>
            </a:endParaRPr>
          </a:p>
        </p:txBody>
      </p:sp>
      <p:sp>
        <p:nvSpPr>
          <p:cNvPr id="105" name="TextBox 104"/>
          <p:cNvSpPr txBox="1"/>
          <p:nvPr/>
        </p:nvSpPr>
        <p:spPr>
          <a:xfrm>
            <a:off x="6853237"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0.77</a:t>
            </a:r>
            <a:endParaRPr lang="en-US" dirty="0">
              <a:solidFill>
                <a:prstClr val="black"/>
              </a:solidFill>
              <a:latin typeface="Calibri" pitchFamily="34" charset="0"/>
              <a:cs typeface="Arial" charset="0"/>
            </a:endParaRPr>
          </a:p>
        </p:txBody>
      </p:sp>
      <p:sp>
        <p:nvSpPr>
          <p:cNvPr id="106" name="TextBox 105"/>
          <p:cNvSpPr txBox="1"/>
          <p:nvPr/>
        </p:nvSpPr>
        <p:spPr>
          <a:xfrm>
            <a:off x="7746736"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0.89</a:t>
            </a:r>
            <a:endParaRPr lang="en-US" dirty="0">
              <a:solidFill>
                <a:prstClr val="black"/>
              </a:solidFill>
              <a:latin typeface="Calibri" pitchFamily="34" charset="0"/>
              <a:cs typeface="Arial" charset="0"/>
            </a:endParaRPr>
          </a:p>
        </p:txBody>
      </p:sp>
      <p:sp>
        <p:nvSpPr>
          <p:cNvPr id="108" name="TextBox 107"/>
          <p:cNvSpPr txBox="1"/>
          <p:nvPr/>
        </p:nvSpPr>
        <p:spPr>
          <a:xfrm>
            <a:off x="5257744"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10" name="TextBox 109"/>
          <p:cNvSpPr txBox="1"/>
          <p:nvPr/>
        </p:nvSpPr>
        <p:spPr>
          <a:xfrm>
            <a:off x="7070957"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0.80</a:t>
            </a:r>
            <a:endParaRPr lang="en-US" dirty="0">
              <a:solidFill>
                <a:prstClr val="black"/>
              </a:solidFill>
              <a:latin typeface="Calibri" pitchFamily="34" charset="0"/>
              <a:cs typeface="Arial" charset="0"/>
            </a:endParaRPr>
          </a:p>
        </p:txBody>
      </p:sp>
      <p:sp>
        <p:nvSpPr>
          <p:cNvPr id="114" name="TextBox 113"/>
          <p:cNvSpPr txBox="1"/>
          <p:nvPr/>
        </p:nvSpPr>
        <p:spPr>
          <a:xfrm>
            <a:off x="5613998" y="45836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0.60</a:t>
            </a:r>
            <a:endParaRPr lang="en-US" dirty="0">
              <a:solidFill>
                <a:prstClr val="black"/>
              </a:solidFill>
              <a:latin typeface="Calibri" pitchFamily="34" charset="0"/>
              <a:cs typeface="Arial" charset="0"/>
            </a:endParaRPr>
          </a:p>
        </p:txBody>
      </p:sp>
      <p:sp>
        <p:nvSpPr>
          <p:cNvPr id="117" name="TextBox 116"/>
          <p:cNvSpPr txBox="1"/>
          <p:nvPr/>
        </p:nvSpPr>
        <p:spPr>
          <a:xfrm>
            <a:off x="7304058" y="459090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0.83</a:t>
            </a:r>
            <a:endParaRPr lang="en-US" dirty="0">
              <a:solidFill>
                <a:prstClr val="black"/>
              </a:solidFill>
              <a:latin typeface="Calibri" pitchFamily="34" charset="0"/>
              <a:cs typeface="Arial" charset="0"/>
            </a:endParaRPr>
          </a:p>
        </p:txBody>
      </p:sp>
      <p:sp>
        <p:nvSpPr>
          <p:cNvPr id="118" name="TextBox 117"/>
          <p:cNvSpPr txBox="1"/>
          <p:nvPr/>
        </p:nvSpPr>
        <p:spPr>
          <a:xfrm>
            <a:off x="5534174" y="54907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0.59</a:t>
            </a:r>
            <a:endParaRPr lang="en-US" dirty="0">
              <a:solidFill>
                <a:prstClr val="black"/>
              </a:solidFill>
              <a:latin typeface="Calibri" pitchFamily="34" charset="0"/>
              <a:cs typeface="Arial" charset="0"/>
            </a:endParaRPr>
          </a:p>
        </p:txBody>
      </p:sp>
      <p:sp>
        <p:nvSpPr>
          <p:cNvPr id="119" name="TextBox 118"/>
          <p:cNvSpPr txBox="1"/>
          <p:nvPr/>
        </p:nvSpPr>
        <p:spPr>
          <a:xfrm>
            <a:off x="7166178" y="549802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0.81</a:t>
            </a:r>
            <a:endParaRPr lang="en-US" dirty="0">
              <a:solidFill>
                <a:prstClr val="black"/>
              </a:solidFill>
              <a:latin typeface="Calibri" pitchFamily="34" charset="0"/>
              <a:cs typeface="Arial" charset="0"/>
            </a:endParaRPr>
          </a:p>
        </p:txBody>
      </p:sp>
      <p:sp>
        <p:nvSpPr>
          <p:cNvPr id="2" name="Rectangle 1"/>
          <p:cNvSpPr/>
          <p:nvPr/>
        </p:nvSpPr>
        <p:spPr>
          <a:xfrm>
            <a:off x="3221814" y="426486"/>
            <a:ext cx="6212700" cy="6308143"/>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2" name="TextBox 81"/>
          <p:cNvSpPr txBox="1"/>
          <p:nvPr/>
        </p:nvSpPr>
        <p:spPr>
          <a:xfrm>
            <a:off x="266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0.20</a:t>
            </a:r>
            <a:endParaRPr lang="en-US" dirty="0">
              <a:solidFill>
                <a:prstClr val="black"/>
              </a:solidFill>
              <a:latin typeface="Calibri" pitchFamily="34" charset="0"/>
              <a:cs typeface="Arial" charset="0"/>
            </a:endParaRPr>
          </a:p>
        </p:txBody>
      </p:sp>
      <p:sp>
        <p:nvSpPr>
          <p:cNvPr id="72" name="Rectangle 71"/>
          <p:cNvSpPr/>
          <p:nvPr/>
        </p:nvSpPr>
        <p:spPr>
          <a:xfrm>
            <a:off x="1407885" y="1248229"/>
            <a:ext cx="1509485" cy="5638800"/>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4" name="TextBox 83"/>
          <p:cNvSpPr txBox="1"/>
          <p:nvPr/>
        </p:nvSpPr>
        <p:spPr>
          <a:xfrm>
            <a:off x="2982036" y="1875406"/>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0.24</a:t>
            </a:r>
            <a:endParaRPr lang="en-US" dirty="0">
              <a:solidFill>
                <a:prstClr val="black"/>
              </a:solidFill>
              <a:latin typeface="Calibri" pitchFamily="34" charset="0"/>
              <a:cs typeface="Arial" charset="0"/>
            </a:endParaRPr>
          </a:p>
        </p:txBody>
      </p:sp>
      <p:sp>
        <p:nvSpPr>
          <p:cNvPr id="91" name="TextBox 90"/>
          <p:cNvSpPr txBox="1"/>
          <p:nvPr/>
        </p:nvSpPr>
        <p:spPr>
          <a:xfrm>
            <a:off x="2830285" y="624113"/>
            <a:ext cx="518091" cy="369332"/>
          </a:xfrm>
          <a:prstGeom prst="rect">
            <a:avLst/>
          </a:prstGeom>
          <a:noFill/>
        </p:spPr>
        <p:txBody>
          <a:bodyPr wrap="none" rtlCol="0">
            <a:spAutoFit/>
          </a:bodyPr>
          <a:lstStyle/>
          <a:p>
            <a:r>
              <a:rPr lang="en-US" b="1" dirty="0" smtClean="0">
                <a:solidFill>
                  <a:prstClr val="black"/>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44808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9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extBox 81"/>
          <p:cNvSpPr txBox="1"/>
          <p:nvPr/>
        </p:nvSpPr>
        <p:spPr>
          <a:xfrm>
            <a:off x="266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0.20</a:t>
            </a:r>
            <a:endParaRPr lang="en-US" dirty="0">
              <a:solidFill>
                <a:prstClr val="black"/>
              </a:solidFill>
              <a:latin typeface="Calibri" pitchFamily="34" charset="0"/>
              <a:cs typeface="Arial" charset="0"/>
            </a:endParaRPr>
          </a:p>
        </p:txBody>
      </p:sp>
      <p:sp>
        <p:nvSpPr>
          <p:cNvPr id="75" name="TextBox 74"/>
          <p:cNvSpPr txBox="1"/>
          <p:nvPr/>
        </p:nvSpPr>
        <p:spPr>
          <a:xfrm>
            <a:off x="3416062" y="5501854"/>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89" name="TextBox 88"/>
          <p:cNvSpPr txBox="1"/>
          <p:nvPr/>
        </p:nvSpPr>
        <p:spPr>
          <a:xfrm>
            <a:off x="3423316" y="4565698"/>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68" name="Rectangle 67"/>
          <p:cNvSpPr/>
          <p:nvPr/>
        </p:nvSpPr>
        <p:spPr>
          <a:xfrm>
            <a:off x="1464054" y="579120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9" name="Rectangle 68"/>
          <p:cNvSpPr/>
          <p:nvPr/>
        </p:nvSpPr>
        <p:spPr>
          <a:xfrm>
            <a:off x="3660783" y="5791200"/>
            <a:ext cx="212140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70" name="Rectangle 69"/>
          <p:cNvSpPr/>
          <p:nvPr/>
        </p:nvSpPr>
        <p:spPr>
          <a:xfrm>
            <a:off x="5784360" y="5791200"/>
            <a:ext cx="160934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71" name="Rectangle 70"/>
          <p:cNvSpPr/>
          <p:nvPr/>
        </p:nvSpPr>
        <p:spPr>
          <a:xfrm>
            <a:off x="7395874" y="5791200"/>
            <a:ext cx="1389888"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0" name="Rectangle 39"/>
          <p:cNvSpPr/>
          <p:nvPr/>
        </p:nvSpPr>
        <p:spPr>
          <a:xfrm>
            <a:off x="1464054" y="489204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1" name="Rectangle 40"/>
          <p:cNvSpPr/>
          <p:nvPr/>
        </p:nvSpPr>
        <p:spPr>
          <a:xfrm>
            <a:off x="3661039" y="4892040"/>
            <a:ext cx="219456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2" name="Rectangle 41"/>
          <p:cNvSpPr/>
          <p:nvPr/>
        </p:nvSpPr>
        <p:spPr>
          <a:xfrm>
            <a:off x="5858024" y="4892040"/>
            <a:ext cx="168249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43" name="Rectangle 42"/>
          <p:cNvSpPr/>
          <p:nvPr/>
        </p:nvSpPr>
        <p:spPr>
          <a:xfrm>
            <a:off x="7542946" y="4892040"/>
            <a:ext cx="124358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 name="Rectangle 3"/>
          <p:cNvSpPr/>
          <p:nvPr/>
        </p:nvSpPr>
        <p:spPr>
          <a:xfrm>
            <a:off x="1468088" y="1295400"/>
            <a:ext cx="146304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26" name="Rectangle 25"/>
          <p:cNvSpPr/>
          <p:nvPr/>
        </p:nvSpPr>
        <p:spPr>
          <a:xfrm>
            <a:off x="2931300" y="1295400"/>
            <a:ext cx="138988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27" name="Rectangle 26"/>
          <p:cNvSpPr/>
          <p:nvPr/>
        </p:nvSpPr>
        <p:spPr>
          <a:xfrm>
            <a:off x="4321360" y="1295400"/>
            <a:ext cx="131673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28" name="Rectangle 27"/>
          <p:cNvSpPr/>
          <p:nvPr/>
        </p:nvSpPr>
        <p:spPr>
          <a:xfrm>
            <a:off x="5638268" y="1295400"/>
            <a:ext cx="109728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29" name="Rectangle 28"/>
          <p:cNvSpPr/>
          <p:nvPr/>
        </p:nvSpPr>
        <p:spPr>
          <a:xfrm>
            <a:off x="6735720" y="1295400"/>
            <a:ext cx="1024128"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31" name="Rectangle 30"/>
          <p:cNvSpPr/>
          <p:nvPr/>
        </p:nvSpPr>
        <p:spPr>
          <a:xfrm>
            <a:off x="7760021" y="1295400"/>
            <a:ext cx="1024128"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 name="TextBox 4"/>
          <p:cNvSpPr txBox="1"/>
          <p:nvPr/>
        </p:nvSpPr>
        <p:spPr>
          <a:xfrm>
            <a:off x="216347" y="1338590"/>
            <a:ext cx="1128835"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Glu</a:t>
            </a:r>
            <a:r>
              <a:rPr lang="en-US" sz="2800" dirty="0" smtClean="0">
                <a:solidFill>
                  <a:prstClr val="black"/>
                </a:solidFill>
                <a:latin typeface="Calibri" pitchFamily="34" charset="0"/>
                <a:cs typeface="Arial" charset="0"/>
              </a:rPr>
              <a:t> 24</a:t>
            </a:r>
            <a:endParaRPr lang="en-US" sz="2800" dirty="0">
              <a:solidFill>
                <a:prstClr val="black"/>
              </a:solidFill>
              <a:latin typeface="Calibri" pitchFamily="34" charset="0"/>
              <a:cs typeface="Arial" charset="0"/>
            </a:endParaRPr>
          </a:p>
        </p:txBody>
      </p:sp>
      <p:sp>
        <p:nvSpPr>
          <p:cNvPr id="9" name="TextBox 8"/>
          <p:cNvSpPr txBox="1"/>
          <p:nvPr/>
        </p:nvSpPr>
        <p:spPr>
          <a:xfrm>
            <a:off x="216347" y="2237750"/>
            <a:ext cx="1128707"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Arg</a:t>
            </a:r>
            <a:r>
              <a:rPr lang="en-US" sz="2800" dirty="0" smtClean="0">
                <a:solidFill>
                  <a:prstClr val="black"/>
                </a:solidFill>
                <a:latin typeface="Calibri" pitchFamily="34" charset="0"/>
                <a:cs typeface="Arial" charset="0"/>
              </a:rPr>
              <a:t> 18</a:t>
            </a:r>
            <a:endParaRPr lang="en-US" sz="2800" dirty="0">
              <a:solidFill>
                <a:prstClr val="black"/>
              </a:solidFill>
              <a:latin typeface="Calibri" pitchFamily="34" charset="0"/>
              <a:cs typeface="Arial" charset="0"/>
            </a:endParaRPr>
          </a:p>
        </p:txBody>
      </p:sp>
      <p:sp>
        <p:nvSpPr>
          <p:cNvPr id="12" name="TextBox 11"/>
          <p:cNvSpPr txBox="1"/>
          <p:nvPr/>
        </p:nvSpPr>
        <p:spPr>
          <a:xfrm>
            <a:off x="216347" y="3136910"/>
            <a:ext cx="1077283"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Tyr 21</a:t>
            </a:r>
            <a:endParaRPr lang="en-US" sz="2800" dirty="0">
              <a:solidFill>
                <a:prstClr val="black"/>
              </a:solidFill>
              <a:latin typeface="Calibri" pitchFamily="34" charset="0"/>
              <a:cs typeface="Arial" charset="0"/>
            </a:endParaRPr>
          </a:p>
        </p:txBody>
      </p:sp>
      <p:sp>
        <p:nvSpPr>
          <p:cNvPr id="15" name="TextBox 14"/>
          <p:cNvSpPr txBox="1"/>
          <p:nvPr/>
        </p:nvSpPr>
        <p:spPr>
          <a:xfrm>
            <a:off x="216347" y="4036070"/>
            <a:ext cx="987771"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Asp 9</a:t>
            </a:r>
            <a:endParaRPr lang="en-US" sz="2800" dirty="0">
              <a:solidFill>
                <a:prstClr val="black"/>
              </a:solidFill>
              <a:latin typeface="Calibri" pitchFamily="34" charset="0"/>
              <a:cs typeface="Arial" charset="0"/>
            </a:endParaRPr>
          </a:p>
        </p:txBody>
      </p:sp>
      <p:sp>
        <p:nvSpPr>
          <p:cNvPr id="18" name="TextBox 17"/>
          <p:cNvSpPr txBox="1"/>
          <p:nvPr/>
        </p:nvSpPr>
        <p:spPr>
          <a:xfrm>
            <a:off x="216347" y="4935230"/>
            <a:ext cx="1079142"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His 54</a:t>
            </a:r>
            <a:endParaRPr lang="en-US" sz="2800" dirty="0">
              <a:solidFill>
                <a:prstClr val="black"/>
              </a:solidFill>
              <a:latin typeface="Calibri" pitchFamily="34" charset="0"/>
              <a:cs typeface="Arial" charset="0"/>
            </a:endParaRPr>
          </a:p>
        </p:txBody>
      </p:sp>
      <p:sp>
        <p:nvSpPr>
          <p:cNvPr id="21" name="TextBox 20"/>
          <p:cNvSpPr txBox="1"/>
          <p:nvPr/>
        </p:nvSpPr>
        <p:spPr>
          <a:xfrm>
            <a:off x="216347" y="5834390"/>
            <a:ext cx="1126270"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Pro 60</a:t>
            </a:r>
            <a:endParaRPr lang="en-US" sz="2800" dirty="0">
              <a:solidFill>
                <a:prstClr val="black"/>
              </a:solidFill>
              <a:latin typeface="Calibri" pitchFamily="34" charset="0"/>
              <a:cs typeface="Arial" charset="0"/>
            </a:endParaRPr>
          </a:p>
        </p:txBody>
      </p:sp>
      <p:sp>
        <p:nvSpPr>
          <p:cNvPr id="47" name="Rectangle 46"/>
          <p:cNvSpPr/>
          <p:nvPr/>
        </p:nvSpPr>
        <p:spPr>
          <a:xfrm>
            <a:off x="1464054" y="2194560"/>
            <a:ext cx="1755648"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8" name="Rectangle 47"/>
          <p:cNvSpPr/>
          <p:nvPr/>
        </p:nvSpPr>
        <p:spPr>
          <a:xfrm>
            <a:off x="3220518" y="2194560"/>
            <a:ext cx="124358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9" name="Rectangle 48"/>
          <p:cNvSpPr/>
          <p:nvPr/>
        </p:nvSpPr>
        <p:spPr>
          <a:xfrm>
            <a:off x="4464918" y="2194560"/>
            <a:ext cx="1024128"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0" name="Rectangle 49"/>
          <p:cNvSpPr/>
          <p:nvPr/>
        </p:nvSpPr>
        <p:spPr>
          <a:xfrm>
            <a:off x="5489862" y="2194560"/>
            <a:ext cx="950976"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51" name="Rectangle 50"/>
          <p:cNvSpPr/>
          <p:nvPr/>
        </p:nvSpPr>
        <p:spPr>
          <a:xfrm>
            <a:off x="6441654" y="2194560"/>
            <a:ext cx="804672"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52" name="Rectangle 51"/>
          <p:cNvSpPr/>
          <p:nvPr/>
        </p:nvSpPr>
        <p:spPr>
          <a:xfrm>
            <a:off x="7247142" y="219456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4" name="Rectangle 53"/>
          <p:cNvSpPr/>
          <p:nvPr/>
        </p:nvSpPr>
        <p:spPr>
          <a:xfrm>
            <a:off x="1464054" y="309372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55" name="Rectangle 54"/>
          <p:cNvSpPr/>
          <p:nvPr/>
        </p:nvSpPr>
        <p:spPr>
          <a:xfrm>
            <a:off x="3513942" y="3093720"/>
            <a:ext cx="197510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56" name="Rectangle 55"/>
          <p:cNvSpPr/>
          <p:nvPr/>
        </p:nvSpPr>
        <p:spPr>
          <a:xfrm>
            <a:off x="5490678" y="3093720"/>
            <a:ext cx="1828800"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7" name="Rectangle 56"/>
          <p:cNvSpPr/>
          <p:nvPr/>
        </p:nvSpPr>
        <p:spPr>
          <a:xfrm>
            <a:off x="7321109" y="3093720"/>
            <a:ext cx="146304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1" name="Rectangle 60"/>
          <p:cNvSpPr/>
          <p:nvPr/>
        </p:nvSpPr>
        <p:spPr>
          <a:xfrm>
            <a:off x="1464054" y="399288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2" name="Rectangle 61"/>
          <p:cNvSpPr/>
          <p:nvPr/>
        </p:nvSpPr>
        <p:spPr>
          <a:xfrm>
            <a:off x="3513289" y="3992880"/>
            <a:ext cx="146304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63" name="Rectangle 62"/>
          <p:cNvSpPr/>
          <p:nvPr/>
        </p:nvSpPr>
        <p:spPr>
          <a:xfrm>
            <a:off x="4977308" y="3992880"/>
            <a:ext cx="124358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64" name="Rectangle 63"/>
          <p:cNvSpPr/>
          <p:nvPr/>
        </p:nvSpPr>
        <p:spPr>
          <a:xfrm>
            <a:off x="6221871" y="3992880"/>
            <a:ext cx="87782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5" name="Rectangle 64"/>
          <p:cNvSpPr/>
          <p:nvPr/>
        </p:nvSpPr>
        <p:spPr>
          <a:xfrm>
            <a:off x="7100674" y="3992880"/>
            <a:ext cx="877824"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66" name="Rectangle 65"/>
          <p:cNvSpPr/>
          <p:nvPr/>
        </p:nvSpPr>
        <p:spPr>
          <a:xfrm>
            <a:off x="7979477" y="399288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74" name="Rectangle 73"/>
          <p:cNvSpPr/>
          <p:nvPr/>
        </p:nvSpPr>
        <p:spPr>
          <a:xfrm>
            <a:off x="8052629" y="2194560"/>
            <a:ext cx="731520" cy="6096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G</a:t>
            </a:r>
          </a:p>
        </p:txBody>
      </p:sp>
      <p:sp>
        <p:nvSpPr>
          <p:cNvPr id="76" name="TextBox 75"/>
          <p:cNvSpPr txBox="1"/>
          <p:nvPr/>
        </p:nvSpPr>
        <p:spPr>
          <a:xfrm>
            <a:off x="1228297"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0.00</a:t>
            </a:r>
            <a:endParaRPr lang="en-US" dirty="0">
              <a:solidFill>
                <a:prstClr val="black"/>
              </a:solidFill>
              <a:latin typeface="Calibri" pitchFamily="34" charset="0"/>
              <a:cs typeface="Arial" charset="0"/>
            </a:endParaRPr>
          </a:p>
        </p:txBody>
      </p:sp>
      <p:sp>
        <p:nvSpPr>
          <p:cNvPr id="77" name="TextBox 76"/>
          <p:cNvSpPr txBox="1"/>
          <p:nvPr/>
        </p:nvSpPr>
        <p:spPr>
          <a:xfrm>
            <a:off x="8482328" y="940558"/>
            <a:ext cx="593432" cy="369332"/>
          </a:xfrm>
          <a:prstGeom prst="rect">
            <a:avLst/>
          </a:prstGeom>
          <a:noFill/>
        </p:spPr>
        <p:txBody>
          <a:bodyPr wrap="none" rtlCol="0">
            <a:spAutoFit/>
          </a:bodyPr>
          <a:lstStyle/>
          <a:p>
            <a:r>
              <a:rPr lang="en-US" dirty="0">
                <a:solidFill>
                  <a:prstClr val="black"/>
                </a:solidFill>
                <a:latin typeface="Calibri" pitchFamily="34" charset="0"/>
                <a:cs typeface="Arial" charset="0"/>
              </a:rPr>
              <a:t>1</a:t>
            </a:r>
            <a:r>
              <a:rPr lang="en-US" dirty="0" smtClean="0">
                <a:solidFill>
                  <a:prstClr val="black"/>
                </a:solidFill>
                <a:latin typeface="Calibri" pitchFamily="34" charset="0"/>
                <a:cs typeface="Arial" charset="0"/>
              </a:rPr>
              <a:t>.00</a:t>
            </a:r>
            <a:endParaRPr lang="en-US" dirty="0">
              <a:solidFill>
                <a:prstClr val="black"/>
              </a:solidFill>
              <a:latin typeface="Calibri" pitchFamily="34" charset="0"/>
              <a:cs typeface="Arial" charset="0"/>
            </a:endParaRPr>
          </a:p>
        </p:txBody>
      </p:sp>
      <p:sp>
        <p:nvSpPr>
          <p:cNvPr id="78" name="TextBox 77"/>
          <p:cNvSpPr txBox="1"/>
          <p:nvPr/>
        </p:nvSpPr>
        <p:spPr>
          <a:xfrm>
            <a:off x="4096602"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0.39</a:t>
            </a:r>
            <a:endParaRPr lang="en-US" dirty="0">
              <a:solidFill>
                <a:prstClr val="black"/>
              </a:solidFill>
              <a:latin typeface="Calibri" pitchFamily="34" charset="0"/>
              <a:cs typeface="Arial" charset="0"/>
            </a:endParaRPr>
          </a:p>
        </p:txBody>
      </p:sp>
      <p:sp>
        <p:nvSpPr>
          <p:cNvPr id="79" name="TextBox 78"/>
          <p:cNvSpPr txBox="1"/>
          <p:nvPr/>
        </p:nvSpPr>
        <p:spPr>
          <a:xfrm>
            <a:off x="5381766"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0.57</a:t>
            </a:r>
            <a:endParaRPr lang="en-US" dirty="0">
              <a:solidFill>
                <a:prstClr val="black"/>
              </a:solidFill>
              <a:latin typeface="Calibri" pitchFamily="34" charset="0"/>
              <a:cs typeface="Arial" charset="0"/>
            </a:endParaRPr>
          </a:p>
        </p:txBody>
      </p:sp>
      <p:sp>
        <p:nvSpPr>
          <p:cNvPr id="80" name="TextBox 79"/>
          <p:cNvSpPr txBox="1"/>
          <p:nvPr/>
        </p:nvSpPr>
        <p:spPr>
          <a:xfrm>
            <a:off x="647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0.72</a:t>
            </a:r>
            <a:endParaRPr lang="en-US" dirty="0">
              <a:solidFill>
                <a:prstClr val="black"/>
              </a:solidFill>
              <a:latin typeface="Calibri" pitchFamily="34" charset="0"/>
              <a:cs typeface="Arial" charset="0"/>
            </a:endParaRPr>
          </a:p>
        </p:txBody>
      </p:sp>
      <p:sp>
        <p:nvSpPr>
          <p:cNvPr id="81" name="TextBox 80"/>
          <p:cNvSpPr txBox="1"/>
          <p:nvPr/>
        </p:nvSpPr>
        <p:spPr>
          <a:xfrm>
            <a:off x="7529014"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0.86</a:t>
            </a:r>
            <a:endParaRPr lang="en-US" dirty="0">
              <a:solidFill>
                <a:prstClr val="black"/>
              </a:solidFill>
              <a:latin typeface="Calibri" pitchFamily="34" charset="0"/>
              <a:cs typeface="Arial" charset="0"/>
            </a:endParaRPr>
          </a:p>
        </p:txBody>
      </p:sp>
      <p:sp>
        <p:nvSpPr>
          <p:cNvPr id="98" name="TextBox 97"/>
          <p:cNvSpPr txBox="1"/>
          <p:nvPr/>
        </p:nvSpPr>
        <p:spPr>
          <a:xfrm>
            <a:off x="4234487"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0.41</a:t>
            </a:r>
            <a:endParaRPr lang="en-US" dirty="0">
              <a:solidFill>
                <a:prstClr val="black"/>
              </a:solidFill>
              <a:latin typeface="Calibri" pitchFamily="34" charset="0"/>
              <a:cs typeface="Arial" charset="0"/>
            </a:endParaRPr>
          </a:p>
        </p:txBody>
      </p:sp>
      <p:sp>
        <p:nvSpPr>
          <p:cNvPr id="99" name="TextBox 98"/>
          <p:cNvSpPr txBox="1"/>
          <p:nvPr/>
        </p:nvSpPr>
        <p:spPr>
          <a:xfrm>
            <a:off x="5229371"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00" name="TextBox 99"/>
          <p:cNvSpPr txBox="1"/>
          <p:nvPr/>
        </p:nvSpPr>
        <p:spPr>
          <a:xfrm>
            <a:off x="6192840"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0.68</a:t>
            </a:r>
            <a:endParaRPr lang="en-US" dirty="0">
              <a:solidFill>
                <a:prstClr val="black"/>
              </a:solidFill>
              <a:latin typeface="Calibri" pitchFamily="34" charset="0"/>
              <a:cs typeface="Arial" charset="0"/>
            </a:endParaRPr>
          </a:p>
        </p:txBody>
      </p:sp>
      <p:sp>
        <p:nvSpPr>
          <p:cNvPr id="101" name="TextBox 100"/>
          <p:cNvSpPr txBox="1"/>
          <p:nvPr/>
        </p:nvSpPr>
        <p:spPr>
          <a:xfrm>
            <a:off x="7013769"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0.79</a:t>
            </a:r>
            <a:endParaRPr lang="en-US" dirty="0">
              <a:solidFill>
                <a:prstClr val="black"/>
              </a:solidFill>
              <a:latin typeface="Calibri" pitchFamily="34" charset="0"/>
              <a:cs typeface="Arial" charset="0"/>
            </a:endParaRPr>
          </a:p>
        </p:txBody>
      </p:sp>
      <p:sp>
        <p:nvSpPr>
          <p:cNvPr id="102" name="TextBox 101"/>
          <p:cNvSpPr txBox="1"/>
          <p:nvPr/>
        </p:nvSpPr>
        <p:spPr>
          <a:xfrm>
            <a:off x="7819299" y="1869473"/>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0.90</a:t>
            </a:r>
            <a:endParaRPr lang="en-US" dirty="0">
              <a:solidFill>
                <a:prstClr val="black"/>
              </a:solidFill>
              <a:latin typeface="Calibri" pitchFamily="34" charset="0"/>
              <a:cs typeface="Arial" charset="0"/>
            </a:endParaRPr>
          </a:p>
        </p:txBody>
      </p:sp>
      <p:sp>
        <p:nvSpPr>
          <p:cNvPr id="103" name="TextBox 102"/>
          <p:cNvSpPr txBox="1"/>
          <p:nvPr/>
        </p:nvSpPr>
        <p:spPr>
          <a:xfrm>
            <a:off x="4749744"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0.48</a:t>
            </a:r>
            <a:endParaRPr lang="en-US" dirty="0">
              <a:solidFill>
                <a:prstClr val="black"/>
              </a:solidFill>
              <a:latin typeface="Calibri" pitchFamily="34" charset="0"/>
              <a:cs typeface="Arial" charset="0"/>
            </a:endParaRPr>
          </a:p>
        </p:txBody>
      </p:sp>
      <p:sp>
        <p:nvSpPr>
          <p:cNvPr id="104" name="TextBox 103"/>
          <p:cNvSpPr txBox="1"/>
          <p:nvPr/>
        </p:nvSpPr>
        <p:spPr>
          <a:xfrm>
            <a:off x="5976852"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0.65</a:t>
            </a:r>
            <a:endParaRPr lang="en-US" dirty="0">
              <a:solidFill>
                <a:prstClr val="black"/>
              </a:solidFill>
              <a:latin typeface="Calibri" pitchFamily="34" charset="0"/>
              <a:cs typeface="Arial" charset="0"/>
            </a:endParaRPr>
          </a:p>
        </p:txBody>
      </p:sp>
      <p:sp>
        <p:nvSpPr>
          <p:cNvPr id="105" name="TextBox 104"/>
          <p:cNvSpPr txBox="1"/>
          <p:nvPr/>
        </p:nvSpPr>
        <p:spPr>
          <a:xfrm>
            <a:off x="6853237"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0.77</a:t>
            </a:r>
            <a:endParaRPr lang="en-US" dirty="0">
              <a:solidFill>
                <a:prstClr val="black"/>
              </a:solidFill>
              <a:latin typeface="Calibri" pitchFamily="34" charset="0"/>
              <a:cs typeface="Arial" charset="0"/>
            </a:endParaRPr>
          </a:p>
        </p:txBody>
      </p:sp>
      <p:sp>
        <p:nvSpPr>
          <p:cNvPr id="106" name="TextBox 105"/>
          <p:cNvSpPr txBox="1"/>
          <p:nvPr/>
        </p:nvSpPr>
        <p:spPr>
          <a:xfrm>
            <a:off x="7746736"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0.89</a:t>
            </a:r>
            <a:endParaRPr lang="en-US" dirty="0">
              <a:solidFill>
                <a:prstClr val="black"/>
              </a:solidFill>
              <a:latin typeface="Calibri" pitchFamily="34" charset="0"/>
              <a:cs typeface="Arial" charset="0"/>
            </a:endParaRPr>
          </a:p>
        </p:txBody>
      </p:sp>
      <p:sp>
        <p:nvSpPr>
          <p:cNvPr id="108" name="TextBox 107"/>
          <p:cNvSpPr txBox="1"/>
          <p:nvPr/>
        </p:nvSpPr>
        <p:spPr>
          <a:xfrm>
            <a:off x="5257744"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10" name="TextBox 109"/>
          <p:cNvSpPr txBox="1"/>
          <p:nvPr/>
        </p:nvSpPr>
        <p:spPr>
          <a:xfrm>
            <a:off x="7070957"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0.80</a:t>
            </a:r>
            <a:endParaRPr lang="en-US" dirty="0">
              <a:solidFill>
                <a:prstClr val="black"/>
              </a:solidFill>
              <a:latin typeface="Calibri" pitchFamily="34" charset="0"/>
              <a:cs typeface="Arial" charset="0"/>
            </a:endParaRPr>
          </a:p>
        </p:txBody>
      </p:sp>
      <p:sp>
        <p:nvSpPr>
          <p:cNvPr id="114" name="TextBox 113"/>
          <p:cNvSpPr txBox="1"/>
          <p:nvPr/>
        </p:nvSpPr>
        <p:spPr>
          <a:xfrm>
            <a:off x="5613998" y="45836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0.60</a:t>
            </a:r>
            <a:endParaRPr lang="en-US" dirty="0">
              <a:solidFill>
                <a:prstClr val="black"/>
              </a:solidFill>
              <a:latin typeface="Calibri" pitchFamily="34" charset="0"/>
              <a:cs typeface="Arial" charset="0"/>
            </a:endParaRPr>
          </a:p>
        </p:txBody>
      </p:sp>
      <p:sp>
        <p:nvSpPr>
          <p:cNvPr id="117" name="TextBox 116"/>
          <p:cNvSpPr txBox="1"/>
          <p:nvPr/>
        </p:nvSpPr>
        <p:spPr>
          <a:xfrm>
            <a:off x="7304058" y="459090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0.83</a:t>
            </a:r>
            <a:endParaRPr lang="en-US" dirty="0">
              <a:solidFill>
                <a:prstClr val="black"/>
              </a:solidFill>
              <a:latin typeface="Calibri" pitchFamily="34" charset="0"/>
              <a:cs typeface="Arial" charset="0"/>
            </a:endParaRPr>
          </a:p>
        </p:txBody>
      </p:sp>
      <p:sp>
        <p:nvSpPr>
          <p:cNvPr id="118" name="TextBox 117"/>
          <p:cNvSpPr txBox="1"/>
          <p:nvPr/>
        </p:nvSpPr>
        <p:spPr>
          <a:xfrm>
            <a:off x="5534174" y="54907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0.59</a:t>
            </a:r>
            <a:endParaRPr lang="en-US" dirty="0">
              <a:solidFill>
                <a:prstClr val="black"/>
              </a:solidFill>
              <a:latin typeface="Calibri" pitchFamily="34" charset="0"/>
              <a:cs typeface="Arial" charset="0"/>
            </a:endParaRPr>
          </a:p>
        </p:txBody>
      </p:sp>
      <p:sp>
        <p:nvSpPr>
          <p:cNvPr id="119" name="TextBox 118"/>
          <p:cNvSpPr txBox="1"/>
          <p:nvPr/>
        </p:nvSpPr>
        <p:spPr>
          <a:xfrm>
            <a:off x="7166178" y="549802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0.81</a:t>
            </a:r>
            <a:endParaRPr lang="en-US" dirty="0">
              <a:solidFill>
                <a:prstClr val="black"/>
              </a:solidFill>
              <a:latin typeface="Calibri" pitchFamily="34" charset="0"/>
              <a:cs typeface="Arial" charset="0"/>
            </a:endParaRPr>
          </a:p>
        </p:txBody>
      </p:sp>
      <p:sp>
        <p:nvSpPr>
          <p:cNvPr id="2" name="Rectangle 1"/>
          <p:cNvSpPr/>
          <p:nvPr/>
        </p:nvSpPr>
        <p:spPr>
          <a:xfrm>
            <a:off x="3526970" y="426486"/>
            <a:ext cx="5617029" cy="6308143"/>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Rectangle 71"/>
          <p:cNvSpPr/>
          <p:nvPr/>
        </p:nvSpPr>
        <p:spPr>
          <a:xfrm>
            <a:off x="1320800" y="972457"/>
            <a:ext cx="1886857" cy="5914572"/>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4" name="TextBox 83"/>
          <p:cNvSpPr txBox="1"/>
          <p:nvPr/>
        </p:nvSpPr>
        <p:spPr>
          <a:xfrm>
            <a:off x="2982036" y="1875406"/>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0.24</a:t>
            </a:r>
            <a:endParaRPr lang="en-US" dirty="0">
              <a:solidFill>
                <a:prstClr val="black"/>
              </a:solidFill>
              <a:latin typeface="Calibri" pitchFamily="34" charset="0"/>
              <a:cs typeface="Arial" charset="0"/>
            </a:endParaRPr>
          </a:p>
        </p:txBody>
      </p:sp>
      <p:sp>
        <p:nvSpPr>
          <p:cNvPr id="91" name="TextBox 90"/>
          <p:cNvSpPr txBox="1"/>
          <p:nvPr/>
        </p:nvSpPr>
        <p:spPr>
          <a:xfrm>
            <a:off x="3106056" y="783770"/>
            <a:ext cx="518091" cy="369332"/>
          </a:xfrm>
          <a:prstGeom prst="rect">
            <a:avLst/>
          </a:prstGeom>
          <a:noFill/>
        </p:spPr>
        <p:txBody>
          <a:bodyPr wrap="none" rtlCol="0">
            <a:spAutoFit/>
          </a:bodyPr>
          <a:lstStyle/>
          <a:p>
            <a:r>
              <a:rPr lang="en-US" b="1" dirty="0" smtClean="0">
                <a:solidFill>
                  <a:prstClr val="black"/>
                </a:solidFill>
                <a:latin typeface="Arial" panose="020B0604020202020204" pitchFamily="34" charset="0"/>
                <a:cs typeface="Arial" panose="020B0604020202020204" pitchFamily="34" charset="0"/>
              </a:rPr>
              <a:t>4%</a:t>
            </a:r>
          </a:p>
        </p:txBody>
      </p:sp>
      <p:sp>
        <p:nvSpPr>
          <p:cNvPr id="73" name="TextBox 72"/>
          <p:cNvSpPr txBox="1"/>
          <p:nvPr/>
        </p:nvSpPr>
        <p:spPr>
          <a:xfrm>
            <a:off x="3292682" y="3684944"/>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86" name="TextBox 85"/>
          <p:cNvSpPr txBox="1"/>
          <p:nvPr/>
        </p:nvSpPr>
        <p:spPr>
          <a:xfrm>
            <a:off x="3270916" y="2763240"/>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Tree>
    <p:extLst>
      <p:ext uri="{BB962C8B-B14F-4D97-AF65-F5344CB8AC3E}">
        <p14:creationId xmlns:p14="http://schemas.microsoft.com/office/powerpoint/2010/main" val="128909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Box 83"/>
          <p:cNvSpPr txBox="1"/>
          <p:nvPr/>
        </p:nvSpPr>
        <p:spPr>
          <a:xfrm>
            <a:off x="2982036" y="1875406"/>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0.24</a:t>
            </a:r>
            <a:endParaRPr lang="en-US" dirty="0">
              <a:solidFill>
                <a:prstClr val="black"/>
              </a:solidFill>
              <a:latin typeface="Calibri" pitchFamily="34" charset="0"/>
              <a:cs typeface="Arial" charset="0"/>
            </a:endParaRPr>
          </a:p>
        </p:txBody>
      </p:sp>
      <p:sp>
        <p:nvSpPr>
          <p:cNvPr id="82" name="TextBox 81"/>
          <p:cNvSpPr txBox="1"/>
          <p:nvPr/>
        </p:nvSpPr>
        <p:spPr>
          <a:xfrm>
            <a:off x="266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0.20</a:t>
            </a:r>
            <a:endParaRPr lang="en-US" dirty="0">
              <a:solidFill>
                <a:prstClr val="black"/>
              </a:solidFill>
              <a:latin typeface="Calibri" pitchFamily="34" charset="0"/>
              <a:cs typeface="Arial" charset="0"/>
            </a:endParaRPr>
          </a:p>
        </p:txBody>
      </p:sp>
      <p:sp>
        <p:nvSpPr>
          <p:cNvPr id="68" name="Rectangle 67"/>
          <p:cNvSpPr/>
          <p:nvPr/>
        </p:nvSpPr>
        <p:spPr>
          <a:xfrm>
            <a:off x="1464054" y="579120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9" name="Rectangle 68"/>
          <p:cNvSpPr/>
          <p:nvPr/>
        </p:nvSpPr>
        <p:spPr>
          <a:xfrm>
            <a:off x="3660783" y="5791200"/>
            <a:ext cx="212140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70" name="Rectangle 69"/>
          <p:cNvSpPr/>
          <p:nvPr/>
        </p:nvSpPr>
        <p:spPr>
          <a:xfrm>
            <a:off x="5784360" y="5791200"/>
            <a:ext cx="160934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71" name="Rectangle 70"/>
          <p:cNvSpPr/>
          <p:nvPr/>
        </p:nvSpPr>
        <p:spPr>
          <a:xfrm>
            <a:off x="7395874" y="5791200"/>
            <a:ext cx="1389888"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0" name="Rectangle 39"/>
          <p:cNvSpPr/>
          <p:nvPr/>
        </p:nvSpPr>
        <p:spPr>
          <a:xfrm>
            <a:off x="1464054" y="489204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1" name="Rectangle 40"/>
          <p:cNvSpPr/>
          <p:nvPr/>
        </p:nvSpPr>
        <p:spPr>
          <a:xfrm>
            <a:off x="3661039" y="4892040"/>
            <a:ext cx="219456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2" name="Rectangle 41"/>
          <p:cNvSpPr/>
          <p:nvPr/>
        </p:nvSpPr>
        <p:spPr>
          <a:xfrm>
            <a:off x="5858024" y="4892040"/>
            <a:ext cx="168249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43" name="Rectangle 42"/>
          <p:cNvSpPr/>
          <p:nvPr/>
        </p:nvSpPr>
        <p:spPr>
          <a:xfrm>
            <a:off x="7542946" y="4892040"/>
            <a:ext cx="124358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 name="Rectangle 3"/>
          <p:cNvSpPr/>
          <p:nvPr/>
        </p:nvSpPr>
        <p:spPr>
          <a:xfrm>
            <a:off x="1468088" y="1295400"/>
            <a:ext cx="146304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26" name="Rectangle 25"/>
          <p:cNvSpPr/>
          <p:nvPr/>
        </p:nvSpPr>
        <p:spPr>
          <a:xfrm>
            <a:off x="2931300" y="1295400"/>
            <a:ext cx="138988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27" name="Rectangle 26"/>
          <p:cNvSpPr/>
          <p:nvPr/>
        </p:nvSpPr>
        <p:spPr>
          <a:xfrm>
            <a:off x="4321360" y="1295400"/>
            <a:ext cx="131673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28" name="Rectangle 27"/>
          <p:cNvSpPr/>
          <p:nvPr/>
        </p:nvSpPr>
        <p:spPr>
          <a:xfrm>
            <a:off x="5638268" y="1295400"/>
            <a:ext cx="109728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29" name="Rectangle 28"/>
          <p:cNvSpPr/>
          <p:nvPr/>
        </p:nvSpPr>
        <p:spPr>
          <a:xfrm>
            <a:off x="6735720" y="1295400"/>
            <a:ext cx="1024128"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31" name="Rectangle 30"/>
          <p:cNvSpPr/>
          <p:nvPr/>
        </p:nvSpPr>
        <p:spPr>
          <a:xfrm>
            <a:off x="7760021" y="1295400"/>
            <a:ext cx="1024128"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 name="TextBox 4"/>
          <p:cNvSpPr txBox="1"/>
          <p:nvPr/>
        </p:nvSpPr>
        <p:spPr>
          <a:xfrm>
            <a:off x="216347" y="1338590"/>
            <a:ext cx="1128835"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Glu</a:t>
            </a:r>
            <a:r>
              <a:rPr lang="en-US" sz="2800" dirty="0" smtClean="0">
                <a:solidFill>
                  <a:prstClr val="black"/>
                </a:solidFill>
                <a:latin typeface="Calibri" pitchFamily="34" charset="0"/>
                <a:cs typeface="Arial" charset="0"/>
              </a:rPr>
              <a:t> 24</a:t>
            </a:r>
            <a:endParaRPr lang="en-US" sz="2800" dirty="0">
              <a:solidFill>
                <a:prstClr val="black"/>
              </a:solidFill>
              <a:latin typeface="Calibri" pitchFamily="34" charset="0"/>
              <a:cs typeface="Arial" charset="0"/>
            </a:endParaRPr>
          </a:p>
        </p:txBody>
      </p:sp>
      <p:sp>
        <p:nvSpPr>
          <p:cNvPr id="9" name="TextBox 8"/>
          <p:cNvSpPr txBox="1"/>
          <p:nvPr/>
        </p:nvSpPr>
        <p:spPr>
          <a:xfrm>
            <a:off x="216347" y="2237750"/>
            <a:ext cx="1128707"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Arg</a:t>
            </a:r>
            <a:r>
              <a:rPr lang="en-US" sz="2800" dirty="0" smtClean="0">
                <a:solidFill>
                  <a:prstClr val="black"/>
                </a:solidFill>
                <a:latin typeface="Calibri" pitchFamily="34" charset="0"/>
                <a:cs typeface="Arial" charset="0"/>
              </a:rPr>
              <a:t> 18</a:t>
            </a:r>
            <a:endParaRPr lang="en-US" sz="2800" dirty="0">
              <a:solidFill>
                <a:prstClr val="black"/>
              </a:solidFill>
              <a:latin typeface="Calibri" pitchFamily="34" charset="0"/>
              <a:cs typeface="Arial" charset="0"/>
            </a:endParaRPr>
          </a:p>
        </p:txBody>
      </p:sp>
      <p:sp>
        <p:nvSpPr>
          <p:cNvPr id="12" name="TextBox 11"/>
          <p:cNvSpPr txBox="1"/>
          <p:nvPr/>
        </p:nvSpPr>
        <p:spPr>
          <a:xfrm>
            <a:off x="216347" y="3136910"/>
            <a:ext cx="1077283"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Tyr 21</a:t>
            </a:r>
            <a:endParaRPr lang="en-US" sz="2800" dirty="0">
              <a:solidFill>
                <a:prstClr val="black"/>
              </a:solidFill>
              <a:latin typeface="Calibri" pitchFamily="34" charset="0"/>
              <a:cs typeface="Arial" charset="0"/>
            </a:endParaRPr>
          </a:p>
        </p:txBody>
      </p:sp>
      <p:sp>
        <p:nvSpPr>
          <p:cNvPr id="15" name="TextBox 14"/>
          <p:cNvSpPr txBox="1"/>
          <p:nvPr/>
        </p:nvSpPr>
        <p:spPr>
          <a:xfrm>
            <a:off x="216347" y="4036070"/>
            <a:ext cx="987771"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Asp 9</a:t>
            </a:r>
            <a:endParaRPr lang="en-US" sz="2800" dirty="0">
              <a:solidFill>
                <a:prstClr val="black"/>
              </a:solidFill>
              <a:latin typeface="Calibri" pitchFamily="34" charset="0"/>
              <a:cs typeface="Arial" charset="0"/>
            </a:endParaRPr>
          </a:p>
        </p:txBody>
      </p:sp>
      <p:sp>
        <p:nvSpPr>
          <p:cNvPr id="18" name="TextBox 17"/>
          <p:cNvSpPr txBox="1"/>
          <p:nvPr/>
        </p:nvSpPr>
        <p:spPr>
          <a:xfrm>
            <a:off x="216347" y="4935230"/>
            <a:ext cx="1079142"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His 54</a:t>
            </a:r>
            <a:endParaRPr lang="en-US" sz="2800" dirty="0">
              <a:solidFill>
                <a:prstClr val="black"/>
              </a:solidFill>
              <a:latin typeface="Calibri" pitchFamily="34" charset="0"/>
              <a:cs typeface="Arial" charset="0"/>
            </a:endParaRPr>
          </a:p>
        </p:txBody>
      </p:sp>
      <p:sp>
        <p:nvSpPr>
          <p:cNvPr id="21" name="TextBox 20"/>
          <p:cNvSpPr txBox="1"/>
          <p:nvPr/>
        </p:nvSpPr>
        <p:spPr>
          <a:xfrm>
            <a:off x="216347" y="5834390"/>
            <a:ext cx="1126270"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Pro 60</a:t>
            </a:r>
            <a:endParaRPr lang="en-US" sz="2800" dirty="0">
              <a:solidFill>
                <a:prstClr val="black"/>
              </a:solidFill>
              <a:latin typeface="Calibri" pitchFamily="34" charset="0"/>
              <a:cs typeface="Arial" charset="0"/>
            </a:endParaRPr>
          </a:p>
        </p:txBody>
      </p:sp>
      <p:sp>
        <p:nvSpPr>
          <p:cNvPr id="47" name="Rectangle 46"/>
          <p:cNvSpPr/>
          <p:nvPr/>
        </p:nvSpPr>
        <p:spPr>
          <a:xfrm>
            <a:off x="1464054" y="2194560"/>
            <a:ext cx="1755648"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8" name="Rectangle 47"/>
          <p:cNvSpPr/>
          <p:nvPr/>
        </p:nvSpPr>
        <p:spPr>
          <a:xfrm>
            <a:off x="3220518" y="2194560"/>
            <a:ext cx="124358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9" name="Rectangle 48"/>
          <p:cNvSpPr/>
          <p:nvPr/>
        </p:nvSpPr>
        <p:spPr>
          <a:xfrm>
            <a:off x="4464918" y="2194560"/>
            <a:ext cx="1024128"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0" name="Rectangle 49"/>
          <p:cNvSpPr/>
          <p:nvPr/>
        </p:nvSpPr>
        <p:spPr>
          <a:xfrm>
            <a:off x="5489862" y="2194560"/>
            <a:ext cx="950976"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51" name="Rectangle 50"/>
          <p:cNvSpPr/>
          <p:nvPr/>
        </p:nvSpPr>
        <p:spPr>
          <a:xfrm>
            <a:off x="6441654" y="2194560"/>
            <a:ext cx="804672"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52" name="Rectangle 51"/>
          <p:cNvSpPr/>
          <p:nvPr/>
        </p:nvSpPr>
        <p:spPr>
          <a:xfrm>
            <a:off x="7247142" y="219456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4" name="Rectangle 53"/>
          <p:cNvSpPr/>
          <p:nvPr/>
        </p:nvSpPr>
        <p:spPr>
          <a:xfrm>
            <a:off x="1464054" y="309372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55" name="Rectangle 54"/>
          <p:cNvSpPr/>
          <p:nvPr/>
        </p:nvSpPr>
        <p:spPr>
          <a:xfrm>
            <a:off x="3513942" y="3093720"/>
            <a:ext cx="197510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56" name="Rectangle 55"/>
          <p:cNvSpPr/>
          <p:nvPr/>
        </p:nvSpPr>
        <p:spPr>
          <a:xfrm>
            <a:off x="5490678" y="3093720"/>
            <a:ext cx="1828800"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7" name="Rectangle 56"/>
          <p:cNvSpPr/>
          <p:nvPr/>
        </p:nvSpPr>
        <p:spPr>
          <a:xfrm>
            <a:off x="7321109" y="3093720"/>
            <a:ext cx="146304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1" name="Rectangle 60"/>
          <p:cNvSpPr/>
          <p:nvPr/>
        </p:nvSpPr>
        <p:spPr>
          <a:xfrm>
            <a:off x="1464054" y="399288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2" name="Rectangle 61"/>
          <p:cNvSpPr/>
          <p:nvPr/>
        </p:nvSpPr>
        <p:spPr>
          <a:xfrm>
            <a:off x="3513289" y="3992880"/>
            <a:ext cx="146304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63" name="Rectangle 62"/>
          <p:cNvSpPr/>
          <p:nvPr/>
        </p:nvSpPr>
        <p:spPr>
          <a:xfrm>
            <a:off x="4977308" y="3992880"/>
            <a:ext cx="124358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64" name="Rectangle 63"/>
          <p:cNvSpPr/>
          <p:nvPr/>
        </p:nvSpPr>
        <p:spPr>
          <a:xfrm>
            <a:off x="6221871" y="3992880"/>
            <a:ext cx="87782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5" name="Rectangle 64"/>
          <p:cNvSpPr/>
          <p:nvPr/>
        </p:nvSpPr>
        <p:spPr>
          <a:xfrm>
            <a:off x="7100674" y="3992880"/>
            <a:ext cx="877824"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66" name="Rectangle 65"/>
          <p:cNvSpPr/>
          <p:nvPr/>
        </p:nvSpPr>
        <p:spPr>
          <a:xfrm>
            <a:off x="7979477" y="399288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74" name="Rectangle 73"/>
          <p:cNvSpPr/>
          <p:nvPr/>
        </p:nvSpPr>
        <p:spPr>
          <a:xfrm>
            <a:off x="8052629" y="2194560"/>
            <a:ext cx="731520" cy="6096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G</a:t>
            </a:r>
          </a:p>
        </p:txBody>
      </p:sp>
      <p:sp>
        <p:nvSpPr>
          <p:cNvPr id="76" name="TextBox 75"/>
          <p:cNvSpPr txBox="1"/>
          <p:nvPr/>
        </p:nvSpPr>
        <p:spPr>
          <a:xfrm>
            <a:off x="1228297"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0.00</a:t>
            </a:r>
            <a:endParaRPr lang="en-US" dirty="0">
              <a:solidFill>
                <a:prstClr val="black"/>
              </a:solidFill>
              <a:latin typeface="Calibri" pitchFamily="34" charset="0"/>
              <a:cs typeface="Arial" charset="0"/>
            </a:endParaRPr>
          </a:p>
        </p:txBody>
      </p:sp>
      <p:sp>
        <p:nvSpPr>
          <p:cNvPr id="77" name="TextBox 76"/>
          <p:cNvSpPr txBox="1"/>
          <p:nvPr/>
        </p:nvSpPr>
        <p:spPr>
          <a:xfrm>
            <a:off x="8482328" y="940558"/>
            <a:ext cx="593432" cy="369332"/>
          </a:xfrm>
          <a:prstGeom prst="rect">
            <a:avLst/>
          </a:prstGeom>
          <a:noFill/>
        </p:spPr>
        <p:txBody>
          <a:bodyPr wrap="none" rtlCol="0">
            <a:spAutoFit/>
          </a:bodyPr>
          <a:lstStyle/>
          <a:p>
            <a:r>
              <a:rPr lang="en-US" dirty="0">
                <a:solidFill>
                  <a:prstClr val="black"/>
                </a:solidFill>
                <a:latin typeface="Calibri" pitchFamily="34" charset="0"/>
                <a:cs typeface="Arial" charset="0"/>
              </a:rPr>
              <a:t>1</a:t>
            </a:r>
            <a:r>
              <a:rPr lang="en-US" dirty="0" smtClean="0">
                <a:solidFill>
                  <a:prstClr val="black"/>
                </a:solidFill>
                <a:latin typeface="Calibri" pitchFamily="34" charset="0"/>
                <a:cs typeface="Arial" charset="0"/>
              </a:rPr>
              <a:t>.00</a:t>
            </a:r>
            <a:endParaRPr lang="en-US" dirty="0">
              <a:solidFill>
                <a:prstClr val="black"/>
              </a:solidFill>
              <a:latin typeface="Calibri" pitchFamily="34" charset="0"/>
              <a:cs typeface="Arial" charset="0"/>
            </a:endParaRPr>
          </a:p>
        </p:txBody>
      </p:sp>
      <p:sp>
        <p:nvSpPr>
          <p:cNvPr id="78" name="TextBox 77"/>
          <p:cNvSpPr txBox="1"/>
          <p:nvPr/>
        </p:nvSpPr>
        <p:spPr>
          <a:xfrm>
            <a:off x="4096602"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0.39</a:t>
            </a:r>
            <a:endParaRPr lang="en-US" dirty="0">
              <a:solidFill>
                <a:prstClr val="black"/>
              </a:solidFill>
              <a:latin typeface="Calibri" pitchFamily="34" charset="0"/>
              <a:cs typeface="Arial" charset="0"/>
            </a:endParaRPr>
          </a:p>
        </p:txBody>
      </p:sp>
      <p:sp>
        <p:nvSpPr>
          <p:cNvPr id="79" name="TextBox 78"/>
          <p:cNvSpPr txBox="1"/>
          <p:nvPr/>
        </p:nvSpPr>
        <p:spPr>
          <a:xfrm>
            <a:off x="5381766"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0.57</a:t>
            </a:r>
            <a:endParaRPr lang="en-US" dirty="0">
              <a:solidFill>
                <a:prstClr val="black"/>
              </a:solidFill>
              <a:latin typeface="Calibri" pitchFamily="34" charset="0"/>
              <a:cs typeface="Arial" charset="0"/>
            </a:endParaRPr>
          </a:p>
        </p:txBody>
      </p:sp>
      <p:sp>
        <p:nvSpPr>
          <p:cNvPr id="80" name="TextBox 79"/>
          <p:cNvSpPr txBox="1"/>
          <p:nvPr/>
        </p:nvSpPr>
        <p:spPr>
          <a:xfrm>
            <a:off x="647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0.72</a:t>
            </a:r>
            <a:endParaRPr lang="en-US" dirty="0">
              <a:solidFill>
                <a:prstClr val="black"/>
              </a:solidFill>
              <a:latin typeface="Calibri" pitchFamily="34" charset="0"/>
              <a:cs typeface="Arial" charset="0"/>
            </a:endParaRPr>
          </a:p>
        </p:txBody>
      </p:sp>
      <p:sp>
        <p:nvSpPr>
          <p:cNvPr id="81" name="TextBox 80"/>
          <p:cNvSpPr txBox="1"/>
          <p:nvPr/>
        </p:nvSpPr>
        <p:spPr>
          <a:xfrm>
            <a:off x="7529014"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0.86</a:t>
            </a:r>
            <a:endParaRPr lang="en-US" dirty="0">
              <a:solidFill>
                <a:prstClr val="black"/>
              </a:solidFill>
              <a:latin typeface="Calibri" pitchFamily="34" charset="0"/>
              <a:cs typeface="Arial" charset="0"/>
            </a:endParaRPr>
          </a:p>
        </p:txBody>
      </p:sp>
      <p:sp>
        <p:nvSpPr>
          <p:cNvPr id="98" name="TextBox 97"/>
          <p:cNvSpPr txBox="1"/>
          <p:nvPr/>
        </p:nvSpPr>
        <p:spPr>
          <a:xfrm>
            <a:off x="4234487"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0.41</a:t>
            </a:r>
            <a:endParaRPr lang="en-US" dirty="0">
              <a:solidFill>
                <a:prstClr val="black"/>
              </a:solidFill>
              <a:latin typeface="Calibri" pitchFamily="34" charset="0"/>
              <a:cs typeface="Arial" charset="0"/>
            </a:endParaRPr>
          </a:p>
        </p:txBody>
      </p:sp>
      <p:sp>
        <p:nvSpPr>
          <p:cNvPr id="99" name="TextBox 98"/>
          <p:cNvSpPr txBox="1"/>
          <p:nvPr/>
        </p:nvSpPr>
        <p:spPr>
          <a:xfrm>
            <a:off x="5229371"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00" name="TextBox 99"/>
          <p:cNvSpPr txBox="1"/>
          <p:nvPr/>
        </p:nvSpPr>
        <p:spPr>
          <a:xfrm>
            <a:off x="6192840"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0.68</a:t>
            </a:r>
            <a:endParaRPr lang="en-US" dirty="0">
              <a:solidFill>
                <a:prstClr val="black"/>
              </a:solidFill>
              <a:latin typeface="Calibri" pitchFamily="34" charset="0"/>
              <a:cs typeface="Arial" charset="0"/>
            </a:endParaRPr>
          </a:p>
        </p:txBody>
      </p:sp>
      <p:sp>
        <p:nvSpPr>
          <p:cNvPr id="101" name="TextBox 100"/>
          <p:cNvSpPr txBox="1"/>
          <p:nvPr/>
        </p:nvSpPr>
        <p:spPr>
          <a:xfrm>
            <a:off x="7013769"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0.79</a:t>
            </a:r>
            <a:endParaRPr lang="en-US" dirty="0">
              <a:solidFill>
                <a:prstClr val="black"/>
              </a:solidFill>
              <a:latin typeface="Calibri" pitchFamily="34" charset="0"/>
              <a:cs typeface="Arial" charset="0"/>
            </a:endParaRPr>
          </a:p>
        </p:txBody>
      </p:sp>
      <p:sp>
        <p:nvSpPr>
          <p:cNvPr id="102" name="TextBox 101"/>
          <p:cNvSpPr txBox="1"/>
          <p:nvPr/>
        </p:nvSpPr>
        <p:spPr>
          <a:xfrm>
            <a:off x="7819299" y="1869473"/>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0.90</a:t>
            </a:r>
            <a:endParaRPr lang="en-US" dirty="0">
              <a:solidFill>
                <a:prstClr val="black"/>
              </a:solidFill>
              <a:latin typeface="Calibri" pitchFamily="34" charset="0"/>
              <a:cs typeface="Arial" charset="0"/>
            </a:endParaRPr>
          </a:p>
        </p:txBody>
      </p:sp>
      <p:sp>
        <p:nvSpPr>
          <p:cNvPr id="103" name="TextBox 102"/>
          <p:cNvSpPr txBox="1"/>
          <p:nvPr/>
        </p:nvSpPr>
        <p:spPr>
          <a:xfrm>
            <a:off x="4749744"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0.48</a:t>
            </a:r>
            <a:endParaRPr lang="en-US" dirty="0">
              <a:solidFill>
                <a:prstClr val="black"/>
              </a:solidFill>
              <a:latin typeface="Calibri" pitchFamily="34" charset="0"/>
              <a:cs typeface="Arial" charset="0"/>
            </a:endParaRPr>
          </a:p>
        </p:txBody>
      </p:sp>
      <p:sp>
        <p:nvSpPr>
          <p:cNvPr id="104" name="TextBox 103"/>
          <p:cNvSpPr txBox="1"/>
          <p:nvPr/>
        </p:nvSpPr>
        <p:spPr>
          <a:xfrm>
            <a:off x="5976852"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0.65</a:t>
            </a:r>
            <a:endParaRPr lang="en-US" dirty="0">
              <a:solidFill>
                <a:prstClr val="black"/>
              </a:solidFill>
              <a:latin typeface="Calibri" pitchFamily="34" charset="0"/>
              <a:cs typeface="Arial" charset="0"/>
            </a:endParaRPr>
          </a:p>
        </p:txBody>
      </p:sp>
      <p:sp>
        <p:nvSpPr>
          <p:cNvPr id="105" name="TextBox 104"/>
          <p:cNvSpPr txBox="1"/>
          <p:nvPr/>
        </p:nvSpPr>
        <p:spPr>
          <a:xfrm>
            <a:off x="6853237"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0.77</a:t>
            </a:r>
            <a:endParaRPr lang="en-US" dirty="0">
              <a:solidFill>
                <a:prstClr val="black"/>
              </a:solidFill>
              <a:latin typeface="Calibri" pitchFamily="34" charset="0"/>
              <a:cs typeface="Arial" charset="0"/>
            </a:endParaRPr>
          </a:p>
        </p:txBody>
      </p:sp>
      <p:sp>
        <p:nvSpPr>
          <p:cNvPr id="106" name="TextBox 105"/>
          <p:cNvSpPr txBox="1"/>
          <p:nvPr/>
        </p:nvSpPr>
        <p:spPr>
          <a:xfrm>
            <a:off x="7746736"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0.89</a:t>
            </a:r>
            <a:endParaRPr lang="en-US" dirty="0">
              <a:solidFill>
                <a:prstClr val="black"/>
              </a:solidFill>
              <a:latin typeface="Calibri" pitchFamily="34" charset="0"/>
              <a:cs typeface="Arial" charset="0"/>
            </a:endParaRPr>
          </a:p>
        </p:txBody>
      </p:sp>
      <p:sp>
        <p:nvSpPr>
          <p:cNvPr id="108" name="TextBox 107"/>
          <p:cNvSpPr txBox="1"/>
          <p:nvPr/>
        </p:nvSpPr>
        <p:spPr>
          <a:xfrm>
            <a:off x="5257744"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10" name="TextBox 109"/>
          <p:cNvSpPr txBox="1"/>
          <p:nvPr/>
        </p:nvSpPr>
        <p:spPr>
          <a:xfrm>
            <a:off x="7070957"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0.80</a:t>
            </a:r>
            <a:endParaRPr lang="en-US" dirty="0">
              <a:solidFill>
                <a:prstClr val="black"/>
              </a:solidFill>
              <a:latin typeface="Calibri" pitchFamily="34" charset="0"/>
              <a:cs typeface="Arial" charset="0"/>
            </a:endParaRPr>
          </a:p>
        </p:txBody>
      </p:sp>
      <p:sp>
        <p:nvSpPr>
          <p:cNvPr id="114" name="TextBox 113"/>
          <p:cNvSpPr txBox="1"/>
          <p:nvPr/>
        </p:nvSpPr>
        <p:spPr>
          <a:xfrm>
            <a:off x="5613998" y="45836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0.60</a:t>
            </a:r>
            <a:endParaRPr lang="en-US" dirty="0">
              <a:solidFill>
                <a:prstClr val="black"/>
              </a:solidFill>
              <a:latin typeface="Calibri" pitchFamily="34" charset="0"/>
              <a:cs typeface="Arial" charset="0"/>
            </a:endParaRPr>
          </a:p>
        </p:txBody>
      </p:sp>
      <p:sp>
        <p:nvSpPr>
          <p:cNvPr id="117" name="TextBox 116"/>
          <p:cNvSpPr txBox="1"/>
          <p:nvPr/>
        </p:nvSpPr>
        <p:spPr>
          <a:xfrm>
            <a:off x="7304058" y="459090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0.83</a:t>
            </a:r>
            <a:endParaRPr lang="en-US" dirty="0">
              <a:solidFill>
                <a:prstClr val="black"/>
              </a:solidFill>
              <a:latin typeface="Calibri" pitchFamily="34" charset="0"/>
              <a:cs typeface="Arial" charset="0"/>
            </a:endParaRPr>
          </a:p>
        </p:txBody>
      </p:sp>
      <p:sp>
        <p:nvSpPr>
          <p:cNvPr id="118" name="TextBox 117"/>
          <p:cNvSpPr txBox="1"/>
          <p:nvPr/>
        </p:nvSpPr>
        <p:spPr>
          <a:xfrm>
            <a:off x="5534174" y="54907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0.59</a:t>
            </a:r>
            <a:endParaRPr lang="en-US" dirty="0">
              <a:solidFill>
                <a:prstClr val="black"/>
              </a:solidFill>
              <a:latin typeface="Calibri" pitchFamily="34" charset="0"/>
              <a:cs typeface="Arial" charset="0"/>
            </a:endParaRPr>
          </a:p>
        </p:txBody>
      </p:sp>
      <p:sp>
        <p:nvSpPr>
          <p:cNvPr id="119" name="TextBox 118"/>
          <p:cNvSpPr txBox="1"/>
          <p:nvPr/>
        </p:nvSpPr>
        <p:spPr>
          <a:xfrm>
            <a:off x="7166178" y="549802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0.81</a:t>
            </a:r>
            <a:endParaRPr lang="en-US" dirty="0">
              <a:solidFill>
                <a:prstClr val="black"/>
              </a:solidFill>
              <a:latin typeface="Calibri" pitchFamily="34" charset="0"/>
              <a:cs typeface="Arial" charset="0"/>
            </a:endParaRPr>
          </a:p>
        </p:txBody>
      </p:sp>
      <p:sp>
        <p:nvSpPr>
          <p:cNvPr id="2" name="Rectangle 1"/>
          <p:cNvSpPr/>
          <p:nvPr/>
        </p:nvSpPr>
        <p:spPr>
          <a:xfrm>
            <a:off x="3657600" y="426486"/>
            <a:ext cx="5486399" cy="6308143"/>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Rectangle 71"/>
          <p:cNvSpPr/>
          <p:nvPr/>
        </p:nvSpPr>
        <p:spPr>
          <a:xfrm>
            <a:off x="1320800" y="972457"/>
            <a:ext cx="2191657" cy="5914572"/>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TextBox 90"/>
          <p:cNvSpPr txBox="1"/>
          <p:nvPr/>
        </p:nvSpPr>
        <p:spPr>
          <a:xfrm>
            <a:off x="3338285" y="711199"/>
            <a:ext cx="518091" cy="369332"/>
          </a:xfrm>
          <a:prstGeom prst="rect">
            <a:avLst/>
          </a:prstGeom>
          <a:noFill/>
        </p:spPr>
        <p:txBody>
          <a:bodyPr wrap="none" rtlCol="0">
            <a:spAutoFit/>
          </a:bodyPr>
          <a:lstStyle/>
          <a:p>
            <a:r>
              <a:rPr lang="en-US" b="1" dirty="0" smtClean="0">
                <a:solidFill>
                  <a:prstClr val="black"/>
                </a:solidFill>
                <a:latin typeface="Arial" panose="020B0604020202020204" pitchFamily="34" charset="0"/>
                <a:cs typeface="Arial" panose="020B0604020202020204" pitchFamily="34" charset="0"/>
              </a:rPr>
              <a:t>2%</a:t>
            </a:r>
          </a:p>
        </p:txBody>
      </p:sp>
      <p:sp>
        <p:nvSpPr>
          <p:cNvPr id="73" name="TextBox 72"/>
          <p:cNvSpPr txBox="1"/>
          <p:nvPr/>
        </p:nvSpPr>
        <p:spPr>
          <a:xfrm>
            <a:off x="3292682" y="3684944"/>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86" name="TextBox 85"/>
          <p:cNvSpPr txBox="1"/>
          <p:nvPr/>
        </p:nvSpPr>
        <p:spPr>
          <a:xfrm>
            <a:off x="3270916" y="2763240"/>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75" name="TextBox 74"/>
          <p:cNvSpPr txBox="1"/>
          <p:nvPr/>
        </p:nvSpPr>
        <p:spPr>
          <a:xfrm>
            <a:off x="3416062" y="5501854"/>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89" name="TextBox 88"/>
          <p:cNvSpPr txBox="1"/>
          <p:nvPr/>
        </p:nvSpPr>
        <p:spPr>
          <a:xfrm>
            <a:off x="3423316" y="4565698"/>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Tree>
    <p:extLst>
      <p:ext uri="{BB962C8B-B14F-4D97-AF65-F5344CB8AC3E}">
        <p14:creationId xmlns:p14="http://schemas.microsoft.com/office/powerpoint/2010/main" val="416237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p:cNvSpPr txBox="1"/>
          <p:nvPr/>
        </p:nvSpPr>
        <p:spPr>
          <a:xfrm>
            <a:off x="3292682" y="3684944"/>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86" name="TextBox 85"/>
          <p:cNvSpPr txBox="1"/>
          <p:nvPr/>
        </p:nvSpPr>
        <p:spPr>
          <a:xfrm>
            <a:off x="3270916" y="2763240"/>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84" name="TextBox 83"/>
          <p:cNvSpPr txBox="1"/>
          <p:nvPr/>
        </p:nvSpPr>
        <p:spPr>
          <a:xfrm>
            <a:off x="2982036" y="1875406"/>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0.24</a:t>
            </a:r>
            <a:endParaRPr lang="en-US" dirty="0">
              <a:solidFill>
                <a:prstClr val="black"/>
              </a:solidFill>
              <a:latin typeface="Calibri" pitchFamily="34" charset="0"/>
              <a:cs typeface="Arial" charset="0"/>
            </a:endParaRPr>
          </a:p>
        </p:txBody>
      </p:sp>
      <p:sp>
        <p:nvSpPr>
          <p:cNvPr id="82" name="TextBox 81"/>
          <p:cNvSpPr txBox="1"/>
          <p:nvPr/>
        </p:nvSpPr>
        <p:spPr>
          <a:xfrm>
            <a:off x="266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0.20</a:t>
            </a:r>
            <a:endParaRPr lang="en-US" dirty="0">
              <a:solidFill>
                <a:prstClr val="black"/>
              </a:solidFill>
              <a:latin typeface="Calibri" pitchFamily="34" charset="0"/>
              <a:cs typeface="Arial" charset="0"/>
            </a:endParaRPr>
          </a:p>
        </p:txBody>
      </p:sp>
      <p:sp>
        <p:nvSpPr>
          <p:cNvPr id="68" name="Rectangle 67"/>
          <p:cNvSpPr/>
          <p:nvPr/>
        </p:nvSpPr>
        <p:spPr>
          <a:xfrm>
            <a:off x="1464054" y="579120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9" name="Rectangle 68"/>
          <p:cNvSpPr/>
          <p:nvPr/>
        </p:nvSpPr>
        <p:spPr>
          <a:xfrm>
            <a:off x="3660783" y="5791200"/>
            <a:ext cx="212140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70" name="Rectangle 69"/>
          <p:cNvSpPr/>
          <p:nvPr/>
        </p:nvSpPr>
        <p:spPr>
          <a:xfrm>
            <a:off x="5784360" y="5791200"/>
            <a:ext cx="160934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71" name="Rectangle 70"/>
          <p:cNvSpPr/>
          <p:nvPr/>
        </p:nvSpPr>
        <p:spPr>
          <a:xfrm>
            <a:off x="7395874" y="5791200"/>
            <a:ext cx="1389888"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0" name="Rectangle 39"/>
          <p:cNvSpPr/>
          <p:nvPr/>
        </p:nvSpPr>
        <p:spPr>
          <a:xfrm>
            <a:off x="1464054" y="489204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1" name="Rectangle 40"/>
          <p:cNvSpPr/>
          <p:nvPr/>
        </p:nvSpPr>
        <p:spPr>
          <a:xfrm>
            <a:off x="3661039" y="4892040"/>
            <a:ext cx="219456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2" name="Rectangle 41"/>
          <p:cNvSpPr/>
          <p:nvPr/>
        </p:nvSpPr>
        <p:spPr>
          <a:xfrm>
            <a:off x="5858024" y="4892040"/>
            <a:ext cx="168249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43" name="Rectangle 42"/>
          <p:cNvSpPr/>
          <p:nvPr/>
        </p:nvSpPr>
        <p:spPr>
          <a:xfrm>
            <a:off x="7542946" y="4892040"/>
            <a:ext cx="124358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 name="Rectangle 3"/>
          <p:cNvSpPr/>
          <p:nvPr/>
        </p:nvSpPr>
        <p:spPr>
          <a:xfrm>
            <a:off x="1468088" y="1295400"/>
            <a:ext cx="146304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26" name="Rectangle 25"/>
          <p:cNvSpPr/>
          <p:nvPr/>
        </p:nvSpPr>
        <p:spPr>
          <a:xfrm>
            <a:off x="2931300" y="1295400"/>
            <a:ext cx="138988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27" name="Rectangle 26"/>
          <p:cNvSpPr/>
          <p:nvPr/>
        </p:nvSpPr>
        <p:spPr>
          <a:xfrm>
            <a:off x="4321360" y="1295400"/>
            <a:ext cx="131673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28" name="Rectangle 27"/>
          <p:cNvSpPr/>
          <p:nvPr/>
        </p:nvSpPr>
        <p:spPr>
          <a:xfrm>
            <a:off x="5638268" y="1295400"/>
            <a:ext cx="109728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29" name="Rectangle 28"/>
          <p:cNvSpPr/>
          <p:nvPr/>
        </p:nvSpPr>
        <p:spPr>
          <a:xfrm>
            <a:off x="6735720" y="1295400"/>
            <a:ext cx="1024128"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31" name="Rectangle 30"/>
          <p:cNvSpPr/>
          <p:nvPr/>
        </p:nvSpPr>
        <p:spPr>
          <a:xfrm>
            <a:off x="7760021" y="1295400"/>
            <a:ext cx="1024128"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 name="TextBox 4"/>
          <p:cNvSpPr txBox="1"/>
          <p:nvPr/>
        </p:nvSpPr>
        <p:spPr>
          <a:xfrm>
            <a:off x="216347" y="1338590"/>
            <a:ext cx="1128835"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Glu</a:t>
            </a:r>
            <a:r>
              <a:rPr lang="en-US" sz="2800" dirty="0" smtClean="0">
                <a:solidFill>
                  <a:prstClr val="black"/>
                </a:solidFill>
                <a:latin typeface="Calibri" pitchFamily="34" charset="0"/>
                <a:cs typeface="Arial" charset="0"/>
              </a:rPr>
              <a:t> 24</a:t>
            </a:r>
            <a:endParaRPr lang="en-US" sz="2800" dirty="0">
              <a:solidFill>
                <a:prstClr val="black"/>
              </a:solidFill>
              <a:latin typeface="Calibri" pitchFamily="34" charset="0"/>
              <a:cs typeface="Arial" charset="0"/>
            </a:endParaRPr>
          </a:p>
        </p:txBody>
      </p:sp>
      <p:sp>
        <p:nvSpPr>
          <p:cNvPr id="9" name="TextBox 8"/>
          <p:cNvSpPr txBox="1"/>
          <p:nvPr/>
        </p:nvSpPr>
        <p:spPr>
          <a:xfrm>
            <a:off x="216347" y="2237750"/>
            <a:ext cx="1128707"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Arg</a:t>
            </a:r>
            <a:r>
              <a:rPr lang="en-US" sz="2800" dirty="0" smtClean="0">
                <a:solidFill>
                  <a:prstClr val="black"/>
                </a:solidFill>
                <a:latin typeface="Calibri" pitchFamily="34" charset="0"/>
                <a:cs typeface="Arial" charset="0"/>
              </a:rPr>
              <a:t> 18</a:t>
            </a:r>
            <a:endParaRPr lang="en-US" sz="2800" dirty="0">
              <a:solidFill>
                <a:prstClr val="black"/>
              </a:solidFill>
              <a:latin typeface="Calibri" pitchFamily="34" charset="0"/>
              <a:cs typeface="Arial" charset="0"/>
            </a:endParaRPr>
          </a:p>
        </p:txBody>
      </p:sp>
      <p:sp>
        <p:nvSpPr>
          <p:cNvPr id="12" name="TextBox 11"/>
          <p:cNvSpPr txBox="1"/>
          <p:nvPr/>
        </p:nvSpPr>
        <p:spPr>
          <a:xfrm>
            <a:off x="216347" y="3136910"/>
            <a:ext cx="1077283"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Tyr 21</a:t>
            </a:r>
            <a:endParaRPr lang="en-US" sz="2800" dirty="0">
              <a:solidFill>
                <a:prstClr val="black"/>
              </a:solidFill>
              <a:latin typeface="Calibri" pitchFamily="34" charset="0"/>
              <a:cs typeface="Arial" charset="0"/>
            </a:endParaRPr>
          </a:p>
        </p:txBody>
      </p:sp>
      <p:sp>
        <p:nvSpPr>
          <p:cNvPr id="15" name="TextBox 14"/>
          <p:cNvSpPr txBox="1"/>
          <p:nvPr/>
        </p:nvSpPr>
        <p:spPr>
          <a:xfrm>
            <a:off x="216347" y="4036070"/>
            <a:ext cx="987771"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Asp 9</a:t>
            </a:r>
            <a:endParaRPr lang="en-US" sz="2800" dirty="0">
              <a:solidFill>
                <a:prstClr val="black"/>
              </a:solidFill>
              <a:latin typeface="Calibri" pitchFamily="34" charset="0"/>
              <a:cs typeface="Arial" charset="0"/>
            </a:endParaRPr>
          </a:p>
        </p:txBody>
      </p:sp>
      <p:sp>
        <p:nvSpPr>
          <p:cNvPr id="18" name="TextBox 17"/>
          <p:cNvSpPr txBox="1"/>
          <p:nvPr/>
        </p:nvSpPr>
        <p:spPr>
          <a:xfrm>
            <a:off x="216347" y="4935230"/>
            <a:ext cx="1079142"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His 54</a:t>
            </a:r>
            <a:endParaRPr lang="en-US" sz="2800" dirty="0">
              <a:solidFill>
                <a:prstClr val="black"/>
              </a:solidFill>
              <a:latin typeface="Calibri" pitchFamily="34" charset="0"/>
              <a:cs typeface="Arial" charset="0"/>
            </a:endParaRPr>
          </a:p>
        </p:txBody>
      </p:sp>
      <p:sp>
        <p:nvSpPr>
          <p:cNvPr id="21" name="TextBox 20"/>
          <p:cNvSpPr txBox="1"/>
          <p:nvPr/>
        </p:nvSpPr>
        <p:spPr>
          <a:xfrm>
            <a:off x="216347" y="5834390"/>
            <a:ext cx="1126270"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Pro 60</a:t>
            </a:r>
            <a:endParaRPr lang="en-US" sz="2800" dirty="0">
              <a:solidFill>
                <a:prstClr val="black"/>
              </a:solidFill>
              <a:latin typeface="Calibri" pitchFamily="34" charset="0"/>
              <a:cs typeface="Arial" charset="0"/>
            </a:endParaRPr>
          </a:p>
        </p:txBody>
      </p:sp>
      <p:sp>
        <p:nvSpPr>
          <p:cNvPr id="47" name="Rectangle 46"/>
          <p:cNvSpPr/>
          <p:nvPr/>
        </p:nvSpPr>
        <p:spPr>
          <a:xfrm>
            <a:off x="1464054" y="2194560"/>
            <a:ext cx="1755648"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8" name="Rectangle 47"/>
          <p:cNvSpPr/>
          <p:nvPr/>
        </p:nvSpPr>
        <p:spPr>
          <a:xfrm>
            <a:off x="3220518" y="2194560"/>
            <a:ext cx="124358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9" name="Rectangle 48"/>
          <p:cNvSpPr/>
          <p:nvPr/>
        </p:nvSpPr>
        <p:spPr>
          <a:xfrm>
            <a:off x="4464918" y="2194560"/>
            <a:ext cx="1024128"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0" name="Rectangle 49"/>
          <p:cNvSpPr/>
          <p:nvPr/>
        </p:nvSpPr>
        <p:spPr>
          <a:xfrm>
            <a:off x="5489862" y="2194560"/>
            <a:ext cx="950976"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51" name="Rectangle 50"/>
          <p:cNvSpPr/>
          <p:nvPr/>
        </p:nvSpPr>
        <p:spPr>
          <a:xfrm>
            <a:off x="6441654" y="2194560"/>
            <a:ext cx="804672"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52" name="Rectangle 51"/>
          <p:cNvSpPr/>
          <p:nvPr/>
        </p:nvSpPr>
        <p:spPr>
          <a:xfrm>
            <a:off x="7247142" y="219456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4" name="Rectangle 53"/>
          <p:cNvSpPr/>
          <p:nvPr/>
        </p:nvSpPr>
        <p:spPr>
          <a:xfrm>
            <a:off x="1464054" y="309372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55" name="Rectangle 54"/>
          <p:cNvSpPr/>
          <p:nvPr/>
        </p:nvSpPr>
        <p:spPr>
          <a:xfrm>
            <a:off x="3513942" y="3093720"/>
            <a:ext cx="197510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56" name="Rectangle 55"/>
          <p:cNvSpPr/>
          <p:nvPr/>
        </p:nvSpPr>
        <p:spPr>
          <a:xfrm>
            <a:off x="5490678" y="3093720"/>
            <a:ext cx="1828800"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7" name="Rectangle 56"/>
          <p:cNvSpPr/>
          <p:nvPr/>
        </p:nvSpPr>
        <p:spPr>
          <a:xfrm>
            <a:off x="7321109" y="3093720"/>
            <a:ext cx="146304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1" name="Rectangle 60"/>
          <p:cNvSpPr/>
          <p:nvPr/>
        </p:nvSpPr>
        <p:spPr>
          <a:xfrm>
            <a:off x="1464054" y="399288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2" name="Rectangle 61"/>
          <p:cNvSpPr/>
          <p:nvPr/>
        </p:nvSpPr>
        <p:spPr>
          <a:xfrm>
            <a:off x="3513289" y="3992880"/>
            <a:ext cx="146304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63" name="Rectangle 62"/>
          <p:cNvSpPr/>
          <p:nvPr/>
        </p:nvSpPr>
        <p:spPr>
          <a:xfrm>
            <a:off x="4977308" y="3992880"/>
            <a:ext cx="124358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64" name="Rectangle 63"/>
          <p:cNvSpPr/>
          <p:nvPr/>
        </p:nvSpPr>
        <p:spPr>
          <a:xfrm>
            <a:off x="6221871" y="3992880"/>
            <a:ext cx="87782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5" name="Rectangle 64"/>
          <p:cNvSpPr/>
          <p:nvPr/>
        </p:nvSpPr>
        <p:spPr>
          <a:xfrm>
            <a:off x="7100674" y="3992880"/>
            <a:ext cx="877824"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66" name="Rectangle 65"/>
          <p:cNvSpPr/>
          <p:nvPr/>
        </p:nvSpPr>
        <p:spPr>
          <a:xfrm>
            <a:off x="7979477" y="399288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74" name="Rectangle 73"/>
          <p:cNvSpPr/>
          <p:nvPr/>
        </p:nvSpPr>
        <p:spPr>
          <a:xfrm>
            <a:off x="8052629" y="2194560"/>
            <a:ext cx="731520" cy="6096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G</a:t>
            </a:r>
          </a:p>
        </p:txBody>
      </p:sp>
      <p:sp>
        <p:nvSpPr>
          <p:cNvPr id="76" name="TextBox 75"/>
          <p:cNvSpPr txBox="1"/>
          <p:nvPr/>
        </p:nvSpPr>
        <p:spPr>
          <a:xfrm>
            <a:off x="1228297"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0.00</a:t>
            </a:r>
            <a:endParaRPr lang="en-US" dirty="0">
              <a:solidFill>
                <a:prstClr val="black"/>
              </a:solidFill>
              <a:latin typeface="Calibri" pitchFamily="34" charset="0"/>
              <a:cs typeface="Arial" charset="0"/>
            </a:endParaRPr>
          </a:p>
        </p:txBody>
      </p:sp>
      <p:sp>
        <p:nvSpPr>
          <p:cNvPr id="77" name="TextBox 76"/>
          <p:cNvSpPr txBox="1"/>
          <p:nvPr/>
        </p:nvSpPr>
        <p:spPr>
          <a:xfrm>
            <a:off x="8482328" y="940558"/>
            <a:ext cx="593432" cy="369332"/>
          </a:xfrm>
          <a:prstGeom prst="rect">
            <a:avLst/>
          </a:prstGeom>
          <a:noFill/>
        </p:spPr>
        <p:txBody>
          <a:bodyPr wrap="none" rtlCol="0">
            <a:spAutoFit/>
          </a:bodyPr>
          <a:lstStyle/>
          <a:p>
            <a:r>
              <a:rPr lang="en-US" dirty="0">
                <a:solidFill>
                  <a:prstClr val="black"/>
                </a:solidFill>
                <a:latin typeface="Calibri" pitchFamily="34" charset="0"/>
                <a:cs typeface="Arial" charset="0"/>
              </a:rPr>
              <a:t>1</a:t>
            </a:r>
            <a:r>
              <a:rPr lang="en-US" dirty="0" smtClean="0">
                <a:solidFill>
                  <a:prstClr val="black"/>
                </a:solidFill>
                <a:latin typeface="Calibri" pitchFamily="34" charset="0"/>
                <a:cs typeface="Arial" charset="0"/>
              </a:rPr>
              <a:t>.00</a:t>
            </a:r>
            <a:endParaRPr lang="en-US" dirty="0">
              <a:solidFill>
                <a:prstClr val="black"/>
              </a:solidFill>
              <a:latin typeface="Calibri" pitchFamily="34" charset="0"/>
              <a:cs typeface="Arial" charset="0"/>
            </a:endParaRPr>
          </a:p>
        </p:txBody>
      </p:sp>
      <p:sp>
        <p:nvSpPr>
          <p:cNvPr id="79" name="TextBox 78"/>
          <p:cNvSpPr txBox="1"/>
          <p:nvPr/>
        </p:nvSpPr>
        <p:spPr>
          <a:xfrm>
            <a:off x="5381766"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0.57</a:t>
            </a:r>
            <a:endParaRPr lang="en-US" dirty="0">
              <a:solidFill>
                <a:prstClr val="black"/>
              </a:solidFill>
              <a:latin typeface="Calibri" pitchFamily="34" charset="0"/>
              <a:cs typeface="Arial" charset="0"/>
            </a:endParaRPr>
          </a:p>
        </p:txBody>
      </p:sp>
      <p:sp>
        <p:nvSpPr>
          <p:cNvPr id="80" name="TextBox 79"/>
          <p:cNvSpPr txBox="1"/>
          <p:nvPr/>
        </p:nvSpPr>
        <p:spPr>
          <a:xfrm>
            <a:off x="647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0.72</a:t>
            </a:r>
            <a:endParaRPr lang="en-US" dirty="0">
              <a:solidFill>
                <a:prstClr val="black"/>
              </a:solidFill>
              <a:latin typeface="Calibri" pitchFamily="34" charset="0"/>
              <a:cs typeface="Arial" charset="0"/>
            </a:endParaRPr>
          </a:p>
        </p:txBody>
      </p:sp>
      <p:sp>
        <p:nvSpPr>
          <p:cNvPr id="81" name="TextBox 80"/>
          <p:cNvSpPr txBox="1"/>
          <p:nvPr/>
        </p:nvSpPr>
        <p:spPr>
          <a:xfrm>
            <a:off x="7529014"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0.86</a:t>
            </a:r>
            <a:endParaRPr lang="en-US" dirty="0">
              <a:solidFill>
                <a:prstClr val="black"/>
              </a:solidFill>
              <a:latin typeface="Calibri" pitchFamily="34" charset="0"/>
              <a:cs typeface="Arial" charset="0"/>
            </a:endParaRPr>
          </a:p>
        </p:txBody>
      </p:sp>
      <p:sp>
        <p:nvSpPr>
          <p:cNvPr id="98" name="TextBox 97"/>
          <p:cNvSpPr txBox="1"/>
          <p:nvPr/>
        </p:nvSpPr>
        <p:spPr>
          <a:xfrm>
            <a:off x="4234487"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0.41</a:t>
            </a:r>
            <a:endParaRPr lang="en-US" dirty="0">
              <a:solidFill>
                <a:prstClr val="black"/>
              </a:solidFill>
              <a:latin typeface="Calibri" pitchFamily="34" charset="0"/>
              <a:cs typeface="Arial" charset="0"/>
            </a:endParaRPr>
          </a:p>
        </p:txBody>
      </p:sp>
      <p:sp>
        <p:nvSpPr>
          <p:cNvPr id="99" name="TextBox 98"/>
          <p:cNvSpPr txBox="1"/>
          <p:nvPr/>
        </p:nvSpPr>
        <p:spPr>
          <a:xfrm>
            <a:off x="5229371"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00" name="TextBox 99"/>
          <p:cNvSpPr txBox="1"/>
          <p:nvPr/>
        </p:nvSpPr>
        <p:spPr>
          <a:xfrm>
            <a:off x="6192840"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0.68</a:t>
            </a:r>
            <a:endParaRPr lang="en-US" dirty="0">
              <a:solidFill>
                <a:prstClr val="black"/>
              </a:solidFill>
              <a:latin typeface="Calibri" pitchFamily="34" charset="0"/>
              <a:cs typeface="Arial" charset="0"/>
            </a:endParaRPr>
          </a:p>
        </p:txBody>
      </p:sp>
      <p:sp>
        <p:nvSpPr>
          <p:cNvPr id="101" name="TextBox 100"/>
          <p:cNvSpPr txBox="1"/>
          <p:nvPr/>
        </p:nvSpPr>
        <p:spPr>
          <a:xfrm>
            <a:off x="7013769"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0.79</a:t>
            </a:r>
            <a:endParaRPr lang="en-US" dirty="0">
              <a:solidFill>
                <a:prstClr val="black"/>
              </a:solidFill>
              <a:latin typeface="Calibri" pitchFamily="34" charset="0"/>
              <a:cs typeface="Arial" charset="0"/>
            </a:endParaRPr>
          </a:p>
        </p:txBody>
      </p:sp>
      <p:sp>
        <p:nvSpPr>
          <p:cNvPr id="102" name="TextBox 101"/>
          <p:cNvSpPr txBox="1"/>
          <p:nvPr/>
        </p:nvSpPr>
        <p:spPr>
          <a:xfrm>
            <a:off x="7819299" y="1869473"/>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0.90</a:t>
            </a:r>
            <a:endParaRPr lang="en-US" dirty="0">
              <a:solidFill>
                <a:prstClr val="black"/>
              </a:solidFill>
              <a:latin typeface="Calibri" pitchFamily="34" charset="0"/>
              <a:cs typeface="Arial" charset="0"/>
            </a:endParaRPr>
          </a:p>
        </p:txBody>
      </p:sp>
      <p:sp>
        <p:nvSpPr>
          <p:cNvPr id="103" name="TextBox 102"/>
          <p:cNvSpPr txBox="1"/>
          <p:nvPr/>
        </p:nvSpPr>
        <p:spPr>
          <a:xfrm>
            <a:off x="4749744"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0.48</a:t>
            </a:r>
            <a:endParaRPr lang="en-US" dirty="0">
              <a:solidFill>
                <a:prstClr val="black"/>
              </a:solidFill>
              <a:latin typeface="Calibri" pitchFamily="34" charset="0"/>
              <a:cs typeface="Arial" charset="0"/>
            </a:endParaRPr>
          </a:p>
        </p:txBody>
      </p:sp>
      <p:sp>
        <p:nvSpPr>
          <p:cNvPr id="104" name="TextBox 103"/>
          <p:cNvSpPr txBox="1"/>
          <p:nvPr/>
        </p:nvSpPr>
        <p:spPr>
          <a:xfrm>
            <a:off x="5976852"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0.65</a:t>
            </a:r>
            <a:endParaRPr lang="en-US" dirty="0">
              <a:solidFill>
                <a:prstClr val="black"/>
              </a:solidFill>
              <a:latin typeface="Calibri" pitchFamily="34" charset="0"/>
              <a:cs typeface="Arial" charset="0"/>
            </a:endParaRPr>
          </a:p>
        </p:txBody>
      </p:sp>
      <p:sp>
        <p:nvSpPr>
          <p:cNvPr id="105" name="TextBox 104"/>
          <p:cNvSpPr txBox="1"/>
          <p:nvPr/>
        </p:nvSpPr>
        <p:spPr>
          <a:xfrm>
            <a:off x="6853237"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0.77</a:t>
            </a:r>
            <a:endParaRPr lang="en-US" dirty="0">
              <a:solidFill>
                <a:prstClr val="black"/>
              </a:solidFill>
              <a:latin typeface="Calibri" pitchFamily="34" charset="0"/>
              <a:cs typeface="Arial" charset="0"/>
            </a:endParaRPr>
          </a:p>
        </p:txBody>
      </p:sp>
      <p:sp>
        <p:nvSpPr>
          <p:cNvPr id="106" name="TextBox 105"/>
          <p:cNvSpPr txBox="1"/>
          <p:nvPr/>
        </p:nvSpPr>
        <p:spPr>
          <a:xfrm>
            <a:off x="7746736"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0.89</a:t>
            </a:r>
            <a:endParaRPr lang="en-US" dirty="0">
              <a:solidFill>
                <a:prstClr val="black"/>
              </a:solidFill>
              <a:latin typeface="Calibri" pitchFamily="34" charset="0"/>
              <a:cs typeface="Arial" charset="0"/>
            </a:endParaRPr>
          </a:p>
        </p:txBody>
      </p:sp>
      <p:sp>
        <p:nvSpPr>
          <p:cNvPr id="108" name="TextBox 107"/>
          <p:cNvSpPr txBox="1"/>
          <p:nvPr/>
        </p:nvSpPr>
        <p:spPr>
          <a:xfrm>
            <a:off x="5257744"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10" name="TextBox 109"/>
          <p:cNvSpPr txBox="1"/>
          <p:nvPr/>
        </p:nvSpPr>
        <p:spPr>
          <a:xfrm>
            <a:off x="7070957"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0.80</a:t>
            </a:r>
            <a:endParaRPr lang="en-US" dirty="0">
              <a:solidFill>
                <a:prstClr val="black"/>
              </a:solidFill>
              <a:latin typeface="Calibri" pitchFamily="34" charset="0"/>
              <a:cs typeface="Arial" charset="0"/>
            </a:endParaRPr>
          </a:p>
        </p:txBody>
      </p:sp>
      <p:sp>
        <p:nvSpPr>
          <p:cNvPr id="114" name="TextBox 113"/>
          <p:cNvSpPr txBox="1"/>
          <p:nvPr/>
        </p:nvSpPr>
        <p:spPr>
          <a:xfrm>
            <a:off x="5613998" y="45836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0.60</a:t>
            </a:r>
            <a:endParaRPr lang="en-US" dirty="0">
              <a:solidFill>
                <a:prstClr val="black"/>
              </a:solidFill>
              <a:latin typeface="Calibri" pitchFamily="34" charset="0"/>
              <a:cs typeface="Arial" charset="0"/>
            </a:endParaRPr>
          </a:p>
        </p:txBody>
      </p:sp>
      <p:sp>
        <p:nvSpPr>
          <p:cNvPr id="117" name="TextBox 116"/>
          <p:cNvSpPr txBox="1"/>
          <p:nvPr/>
        </p:nvSpPr>
        <p:spPr>
          <a:xfrm>
            <a:off x="7304058" y="459090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0.83</a:t>
            </a:r>
            <a:endParaRPr lang="en-US" dirty="0">
              <a:solidFill>
                <a:prstClr val="black"/>
              </a:solidFill>
              <a:latin typeface="Calibri" pitchFamily="34" charset="0"/>
              <a:cs typeface="Arial" charset="0"/>
            </a:endParaRPr>
          </a:p>
        </p:txBody>
      </p:sp>
      <p:sp>
        <p:nvSpPr>
          <p:cNvPr id="118" name="TextBox 117"/>
          <p:cNvSpPr txBox="1"/>
          <p:nvPr/>
        </p:nvSpPr>
        <p:spPr>
          <a:xfrm>
            <a:off x="5534174" y="54907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0.59</a:t>
            </a:r>
            <a:endParaRPr lang="en-US" dirty="0">
              <a:solidFill>
                <a:prstClr val="black"/>
              </a:solidFill>
              <a:latin typeface="Calibri" pitchFamily="34" charset="0"/>
              <a:cs typeface="Arial" charset="0"/>
            </a:endParaRPr>
          </a:p>
        </p:txBody>
      </p:sp>
      <p:sp>
        <p:nvSpPr>
          <p:cNvPr id="119" name="TextBox 118"/>
          <p:cNvSpPr txBox="1"/>
          <p:nvPr/>
        </p:nvSpPr>
        <p:spPr>
          <a:xfrm>
            <a:off x="7166178" y="549802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0.81</a:t>
            </a:r>
            <a:endParaRPr lang="en-US" dirty="0">
              <a:solidFill>
                <a:prstClr val="black"/>
              </a:solidFill>
              <a:latin typeface="Calibri" pitchFamily="34" charset="0"/>
              <a:cs typeface="Arial" charset="0"/>
            </a:endParaRPr>
          </a:p>
        </p:txBody>
      </p:sp>
      <p:sp>
        <p:nvSpPr>
          <p:cNvPr id="2" name="Rectangle 1"/>
          <p:cNvSpPr/>
          <p:nvPr/>
        </p:nvSpPr>
        <p:spPr>
          <a:xfrm>
            <a:off x="4325257" y="426486"/>
            <a:ext cx="4818742" cy="6308143"/>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Rectangle 71"/>
          <p:cNvSpPr/>
          <p:nvPr/>
        </p:nvSpPr>
        <p:spPr>
          <a:xfrm>
            <a:off x="1320800" y="972457"/>
            <a:ext cx="2322286" cy="5914572"/>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TextBox 90"/>
          <p:cNvSpPr txBox="1"/>
          <p:nvPr/>
        </p:nvSpPr>
        <p:spPr>
          <a:xfrm>
            <a:off x="3715657" y="653142"/>
            <a:ext cx="518091" cy="369332"/>
          </a:xfrm>
          <a:prstGeom prst="rect">
            <a:avLst/>
          </a:prstGeom>
          <a:noFill/>
        </p:spPr>
        <p:txBody>
          <a:bodyPr wrap="none" rtlCol="0">
            <a:spAutoFit/>
          </a:bodyPr>
          <a:lstStyle/>
          <a:p>
            <a:r>
              <a:rPr lang="en-US" b="1" dirty="0" smtClean="0">
                <a:solidFill>
                  <a:prstClr val="black"/>
                </a:solidFill>
                <a:latin typeface="Arial" panose="020B0604020202020204" pitchFamily="34" charset="0"/>
                <a:cs typeface="Arial" panose="020B0604020202020204" pitchFamily="34" charset="0"/>
              </a:rPr>
              <a:t>9%</a:t>
            </a:r>
          </a:p>
        </p:txBody>
      </p:sp>
      <p:sp>
        <p:nvSpPr>
          <p:cNvPr id="75" name="TextBox 74"/>
          <p:cNvSpPr txBox="1"/>
          <p:nvPr/>
        </p:nvSpPr>
        <p:spPr>
          <a:xfrm>
            <a:off x="3416062" y="5501854"/>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89" name="TextBox 88"/>
          <p:cNvSpPr txBox="1"/>
          <p:nvPr/>
        </p:nvSpPr>
        <p:spPr>
          <a:xfrm>
            <a:off x="3423316" y="4565698"/>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78" name="TextBox 77"/>
          <p:cNvSpPr txBox="1"/>
          <p:nvPr/>
        </p:nvSpPr>
        <p:spPr>
          <a:xfrm>
            <a:off x="4096602"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0.39</a:t>
            </a:r>
            <a:endParaRPr lang="en-US" dirty="0">
              <a:solidFill>
                <a:prstClr val="black"/>
              </a:solidFill>
              <a:latin typeface="Calibri" pitchFamily="34" charset="0"/>
              <a:cs typeface="Arial" charset="0"/>
            </a:endParaRPr>
          </a:p>
        </p:txBody>
      </p:sp>
      <p:sp>
        <p:nvSpPr>
          <p:cNvPr id="83" name="Rectangle 82"/>
          <p:cNvSpPr/>
          <p:nvPr/>
        </p:nvSpPr>
        <p:spPr>
          <a:xfrm>
            <a:off x="3679600" y="2837543"/>
            <a:ext cx="92868" cy="224518"/>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Rectangle 84"/>
          <p:cNvSpPr/>
          <p:nvPr/>
        </p:nvSpPr>
        <p:spPr>
          <a:xfrm>
            <a:off x="3694114" y="3737429"/>
            <a:ext cx="92868" cy="224518"/>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98373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extBox 74"/>
          <p:cNvSpPr txBox="1"/>
          <p:nvPr/>
        </p:nvSpPr>
        <p:spPr>
          <a:xfrm>
            <a:off x="3416062" y="5501854"/>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89" name="TextBox 88"/>
          <p:cNvSpPr txBox="1"/>
          <p:nvPr/>
        </p:nvSpPr>
        <p:spPr>
          <a:xfrm>
            <a:off x="3423316" y="4565698"/>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73" name="TextBox 72"/>
          <p:cNvSpPr txBox="1"/>
          <p:nvPr/>
        </p:nvSpPr>
        <p:spPr>
          <a:xfrm>
            <a:off x="3292682" y="3684944"/>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86" name="TextBox 85"/>
          <p:cNvSpPr txBox="1"/>
          <p:nvPr/>
        </p:nvSpPr>
        <p:spPr>
          <a:xfrm>
            <a:off x="3270916" y="2763240"/>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84" name="TextBox 83"/>
          <p:cNvSpPr txBox="1"/>
          <p:nvPr/>
        </p:nvSpPr>
        <p:spPr>
          <a:xfrm>
            <a:off x="2982036" y="1875406"/>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0.24</a:t>
            </a:r>
            <a:endParaRPr lang="en-US" dirty="0">
              <a:solidFill>
                <a:prstClr val="black"/>
              </a:solidFill>
              <a:latin typeface="Calibri" pitchFamily="34" charset="0"/>
              <a:cs typeface="Arial" charset="0"/>
            </a:endParaRPr>
          </a:p>
        </p:txBody>
      </p:sp>
      <p:sp>
        <p:nvSpPr>
          <p:cNvPr id="82" name="TextBox 81"/>
          <p:cNvSpPr txBox="1"/>
          <p:nvPr/>
        </p:nvSpPr>
        <p:spPr>
          <a:xfrm>
            <a:off x="266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0.20</a:t>
            </a:r>
            <a:endParaRPr lang="en-US" dirty="0">
              <a:solidFill>
                <a:prstClr val="black"/>
              </a:solidFill>
              <a:latin typeface="Calibri" pitchFamily="34" charset="0"/>
              <a:cs typeface="Arial" charset="0"/>
            </a:endParaRPr>
          </a:p>
        </p:txBody>
      </p:sp>
      <p:sp>
        <p:nvSpPr>
          <p:cNvPr id="68" name="Rectangle 67"/>
          <p:cNvSpPr/>
          <p:nvPr/>
        </p:nvSpPr>
        <p:spPr>
          <a:xfrm>
            <a:off x="1464054" y="579120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9" name="Rectangle 68"/>
          <p:cNvSpPr/>
          <p:nvPr/>
        </p:nvSpPr>
        <p:spPr>
          <a:xfrm>
            <a:off x="3660783" y="5791200"/>
            <a:ext cx="212140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70" name="Rectangle 69"/>
          <p:cNvSpPr/>
          <p:nvPr/>
        </p:nvSpPr>
        <p:spPr>
          <a:xfrm>
            <a:off x="5784360" y="5791200"/>
            <a:ext cx="160934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71" name="Rectangle 70"/>
          <p:cNvSpPr/>
          <p:nvPr/>
        </p:nvSpPr>
        <p:spPr>
          <a:xfrm>
            <a:off x="7395874" y="5791200"/>
            <a:ext cx="1389888"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0" name="Rectangle 39"/>
          <p:cNvSpPr/>
          <p:nvPr/>
        </p:nvSpPr>
        <p:spPr>
          <a:xfrm>
            <a:off x="1464054" y="489204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1" name="Rectangle 40"/>
          <p:cNvSpPr/>
          <p:nvPr/>
        </p:nvSpPr>
        <p:spPr>
          <a:xfrm>
            <a:off x="3661039" y="4892040"/>
            <a:ext cx="219456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2" name="Rectangle 41"/>
          <p:cNvSpPr/>
          <p:nvPr/>
        </p:nvSpPr>
        <p:spPr>
          <a:xfrm>
            <a:off x="5858024" y="4892040"/>
            <a:ext cx="168249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43" name="Rectangle 42"/>
          <p:cNvSpPr/>
          <p:nvPr/>
        </p:nvSpPr>
        <p:spPr>
          <a:xfrm>
            <a:off x="7542946" y="4892040"/>
            <a:ext cx="124358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 name="Rectangle 3"/>
          <p:cNvSpPr/>
          <p:nvPr/>
        </p:nvSpPr>
        <p:spPr>
          <a:xfrm>
            <a:off x="1468088" y="1295400"/>
            <a:ext cx="146304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26" name="Rectangle 25"/>
          <p:cNvSpPr/>
          <p:nvPr/>
        </p:nvSpPr>
        <p:spPr>
          <a:xfrm>
            <a:off x="2931300" y="1295400"/>
            <a:ext cx="138988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27" name="Rectangle 26"/>
          <p:cNvSpPr/>
          <p:nvPr/>
        </p:nvSpPr>
        <p:spPr>
          <a:xfrm>
            <a:off x="4321360" y="1295400"/>
            <a:ext cx="131673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28" name="Rectangle 27"/>
          <p:cNvSpPr/>
          <p:nvPr/>
        </p:nvSpPr>
        <p:spPr>
          <a:xfrm>
            <a:off x="5638268" y="1295400"/>
            <a:ext cx="109728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29" name="Rectangle 28"/>
          <p:cNvSpPr/>
          <p:nvPr/>
        </p:nvSpPr>
        <p:spPr>
          <a:xfrm>
            <a:off x="6735720" y="1295400"/>
            <a:ext cx="1024128"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31" name="Rectangle 30"/>
          <p:cNvSpPr/>
          <p:nvPr/>
        </p:nvSpPr>
        <p:spPr>
          <a:xfrm>
            <a:off x="7760021" y="1295400"/>
            <a:ext cx="1024128"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 name="TextBox 4"/>
          <p:cNvSpPr txBox="1"/>
          <p:nvPr/>
        </p:nvSpPr>
        <p:spPr>
          <a:xfrm>
            <a:off x="216347" y="1338590"/>
            <a:ext cx="1128835"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Glu</a:t>
            </a:r>
            <a:r>
              <a:rPr lang="en-US" sz="2800" dirty="0" smtClean="0">
                <a:solidFill>
                  <a:prstClr val="black"/>
                </a:solidFill>
                <a:latin typeface="Calibri" pitchFamily="34" charset="0"/>
                <a:cs typeface="Arial" charset="0"/>
              </a:rPr>
              <a:t> 24</a:t>
            </a:r>
            <a:endParaRPr lang="en-US" sz="2800" dirty="0">
              <a:solidFill>
                <a:prstClr val="black"/>
              </a:solidFill>
              <a:latin typeface="Calibri" pitchFamily="34" charset="0"/>
              <a:cs typeface="Arial" charset="0"/>
            </a:endParaRPr>
          </a:p>
        </p:txBody>
      </p:sp>
      <p:sp>
        <p:nvSpPr>
          <p:cNvPr id="9" name="TextBox 8"/>
          <p:cNvSpPr txBox="1"/>
          <p:nvPr/>
        </p:nvSpPr>
        <p:spPr>
          <a:xfrm>
            <a:off x="216347" y="2237750"/>
            <a:ext cx="1128707"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Arg</a:t>
            </a:r>
            <a:r>
              <a:rPr lang="en-US" sz="2800" dirty="0" smtClean="0">
                <a:solidFill>
                  <a:prstClr val="black"/>
                </a:solidFill>
                <a:latin typeface="Calibri" pitchFamily="34" charset="0"/>
                <a:cs typeface="Arial" charset="0"/>
              </a:rPr>
              <a:t> 18</a:t>
            </a:r>
            <a:endParaRPr lang="en-US" sz="2800" dirty="0">
              <a:solidFill>
                <a:prstClr val="black"/>
              </a:solidFill>
              <a:latin typeface="Calibri" pitchFamily="34" charset="0"/>
              <a:cs typeface="Arial" charset="0"/>
            </a:endParaRPr>
          </a:p>
        </p:txBody>
      </p:sp>
      <p:sp>
        <p:nvSpPr>
          <p:cNvPr id="12" name="TextBox 11"/>
          <p:cNvSpPr txBox="1"/>
          <p:nvPr/>
        </p:nvSpPr>
        <p:spPr>
          <a:xfrm>
            <a:off x="216347" y="3136910"/>
            <a:ext cx="1077283"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Tyr 21</a:t>
            </a:r>
            <a:endParaRPr lang="en-US" sz="2800" dirty="0">
              <a:solidFill>
                <a:prstClr val="black"/>
              </a:solidFill>
              <a:latin typeface="Calibri" pitchFamily="34" charset="0"/>
              <a:cs typeface="Arial" charset="0"/>
            </a:endParaRPr>
          </a:p>
        </p:txBody>
      </p:sp>
      <p:sp>
        <p:nvSpPr>
          <p:cNvPr id="15" name="TextBox 14"/>
          <p:cNvSpPr txBox="1"/>
          <p:nvPr/>
        </p:nvSpPr>
        <p:spPr>
          <a:xfrm>
            <a:off x="216347" y="4036070"/>
            <a:ext cx="987771"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Asp 9</a:t>
            </a:r>
            <a:endParaRPr lang="en-US" sz="2800" dirty="0">
              <a:solidFill>
                <a:prstClr val="black"/>
              </a:solidFill>
              <a:latin typeface="Calibri" pitchFamily="34" charset="0"/>
              <a:cs typeface="Arial" charset="0"/>
            </a:endParaRPr>
          </a:p>
        </p:txBody>
      </p:sp>
      <p:sp>
        <p:nvSpPr>
          <p:cNvPr id="18" name="TextBox 17"/>
          <p:cNvSpPr txBox="1"/>
          <p:nvPr/>
        </p:nvSpPr>
        <p:spPr>
          <a:xfrm>
            <a:off x="216347" y="4935230"/>
            <a:ext cx="1079142"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His 54</a:t>
            </a:r>
            <a:endParaRPr lang="en-US" sz="2800" dirty="0">
              <a:solidFill>
                <a:prstClr val="black"/>
              </a:solidFill>
              <a:latin typeface="Calibri" pitchFamily="34" charset="0"/>
              <a:cs typeface="Arial" charset="0"/>
            </a:endParaRPr>
          </a:p>
        </p:txBody>
      </p:sp>
      <p:sp>
        <p:nvSpPr>
          <p:cNvPr id="21" name="TextBox 20"/>
          <p:cNvSpPr txBox="1"/>
          <p:nvPr/>
        </p:nvSpPr>
        <p:spPr>
          <a:xfrm>
            <a:off x="216347" y="5834390"/>
            <a:ext cx="1126270"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Pro 60</a:t>
            </a:r>
            <a:endParaRPr lang="en-US" sz="2800" dirty="0">
              <a:solidFill>
                <a:prstClr val="black"/>
              </a:solidFill>
              <a:latin typeface="Calibri" pitchFamily="34" charset="0"/>
              <a:cs typeface="Arial" charset="0"/>
            </a:endParaRPr>
          </a:p>
        </p:txBody>
      </p:sp>
      <p:sp>
        <p:nvSpPr>
          <p:cNvPr id="47" name="Rectangle 46"/>
          <p:cNvSpPr/>
          <p:nvPr/>
        </p:nvSpPr>
        <p:spPr>
          <a:xfrm>
            <a:off x="1464054" y="2194560"/>
            <a:ext cx="1755648"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8" name="Rectangle 47"/>
          <p:cNvSpPr/>
          <p:nvPr/>
        </p:nvSpPr>
        <p:spPr>
          <a:xfrm>
            <a:off x="3220518" y="2194560"/>
            <a:ext cx="124358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9" name="Rectangle 48"/>
          <p:cNvSpPr/>
          <p:nvPr/>
        </p:nvSpPr>
        <p:spPr>
          <a:xfrm>
            <a:off x="4464918" y="2194560"/>
            <a:ext cx="1024128"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0" name="Rectangle 49"/>
          <p:cNvSpPr/>
          <p:nvPr/>
        </p:nvSpPr>
        <p:spPr>
          <a:xfrm>
            <a:off x="5489862" y="2194560"/>
            <a:ext cx="950976"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51" name="Rectangle 50"/>
          <p:cNvSpPr/>
          <p:nvPr/>
        </p:nvSpPr>
        <p:spPr>
          <a:xfrm>
            <a:off x="6441654" y="2194560"/>
            <a:ext cx="804672"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52" name="Rectangle 51"/>
          <p:cNvSpPr/>
          <p:nvPr/>
        </p:nvSpPr>
        <p:spPr>
          <a:xfrm>
            <a:off x="7247142" y="219456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4" name="Rectangle 53"/>
          <p:cNvSpPr/>
          <p:nvPr/>
        </p:nvSpPr>
        <p:spPr>
          <a:xfrm>
            <a:off x="1464054" y="309372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55" name="Rectangle 54"/>
          <p:cNvSpPr/>
          <p:nvPr/>
        </p:nvSpPr>
        <p:spPr>
          <a:xfrm>
            <a:off x="3513942" y="3093720"/>
            <a:ext cx="197510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56" name="Rectangle 55"/>
          <p:cNvSpPr/>
          <p:nvPr/>
        </p:nvSpPr>
        <p:spPr>
          <a:xfrm>
            <a:off x="5490678" y="3093720"/>
            <a:ext cx="1828800"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7" name="Rectangle 56"/>
          <p:cNvSpPr/>
          <p:nvPr/>
        </p:nvSpPr>
        <p:spPr>
          <a:xfrm>
            <a:off x="7321109" y="3093720"/>
            <a:ext cx="146304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1" name="Rectangle 60"/>
          <p:cNvSpPr/>
          <p:nvPr/>
        </p:nvSpPr>
        <p:spPr>
          <a:xfrm>
            <a:off x="1464054" y="399288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2" name="Rectangle 61"/>
          <p:cNvSpPr/>
          <p:nvPr/>
        </p:nvSpPr>
        <p:spPr>
          <a:xfrm>
            <a:off x="3513289" y="3992880"/>
            <a:ext cx="146304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63" name="Rectangle 62"/>
          <p:cNvSpPr/>
          <p:nvPr/>
        </p:nvSpPr>
        <p:spPr>
          <a:xfrm>
            <a:off x="4977308" y="3992880"/>
            <a:ext cx="124358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64" name="Rectangle 63"/>
          <p:cNvSpPr/>
          <p:nvPr/>
        </p:nvSpPr>
        <p:spPr>
          <a:xfrm>
            <a:off x="6221871" y="3992880"/>
            <a:ext cx="87782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5" name="Rectangle 64"/>
          <p:cNvSpPr/>
          <p:nvPr/>
        </p:nvSpPr>
        <p:spPr>
          <a:xfrm>
            <a:off x="7100674" y="3992880"/>
            <a:ext cx="877824"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66" name="Rectangle 65"/>
          <p:cNvSpPr/>
          <p:nvPr/>
        </p:nvSpPr>
        <p:spPr>
          <a:xfrm>
            <a:off x="7979477" y="399288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74" name="Rectangle 73"/>
          <p:cNvSpPr/>
          <p:nvPr/>
        </p:nvSpPr>
        <p:spPr>
          <a:xfrm>
            <a:off x="8052629" y="2194560"/>
            <a:ext cx="731520" cy="6096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G</a:t>
            </a:r>
          </a:p>
        </p:txBody>
      </p:sp>
      <p:sp>
        <p:nvSpPr>
          <p:cNvPr id="76" name="TextBox 75"/>
          <p:cNvSpPr txBox="1"/>
          <p:nvPr/>
        </p:nvSpPr>
        <p:spPr>
          <a:xfrm>
            <a:off x="1228297"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0.00</a:t>
            </a:r>
            <a:endParaRPr lang="en-US" dirty="0">
              <a:solidFill>
                <a:prstClr val="black"/>
              </a:solidFill>
              <a:latin typeface="Calibri" pitchFamily="34" charset="0"/>
              <a:cs typeface="Arial" charset="0"/>
            </a:endParaRPr>
          </a:p>
        </p:txBody>
      </p:sp>
      <p:sp>
        <p:nvSpPr>
          <p:cNvPr id="77" name="TextBox 76"/>
          <p:cNvSpPr txBox="1"/>
          <p:nvPr/>
        </p:nvSpPr>
        <p:spPr>
          <a:xfrm>
            <a:off x="8482328" y="940558"/>
            <a:ext cx="593432" cy="369332"/>
          </a:xfrm>
          <a:prstGeom prst="rect">
            <a:avLst/>
          </a:prstGeom>
          <a:noFill/>
        </p:spPr>
        <p:txBody>
          <a:bodyPr wrap="none" rtlCol="0">
            <a:spAutoFit/>
          </a:bodyPr>
          <a:lstStyle/>
          <a:p>
            <a:r>
              <a:rPr lang="en-US" dirty="0">
                <a:solidFill>
                  <a:prstClr val="black"/>
                </a:solidFill>
                <a:latin typeface="Calibri" pitchFamily="34" charset="0"/>
                <a:cs typeface="Arial" charset="0"/>
              </a:rPr>
              <a:t>1</a:t>
            </a:r>
            <a:r>
              <a:rPr lang="en-US" dirty="0" smtClean="0">
                <a:solidFill>
                  <a:prstClr val="black"/>
                </a:solidFill>
                <a:latin typeface="Calibri" pitchFamily="34" charset="0"/>
                <a:cs typeface="Arial" charset="0"/>
              </a:rPr>
              <a:t>.00</a:t>
            </a:r>
            <a:endParaRPr lang="en-US" dirty="0">
              <a:solidFill>
                <a:prstClr val="black"/>
              </a:solidFill>
              <a:latin typeface="Calibri" pitchFamily="34" charset="0"/>
              <a:cs typeface="Arial" charset="0"/>
            </a:endParaRPr>
          </a:p>
        </p:txBody>
      </p:sp>
      <p:sp>
        <p:nvSpPr>
          <p:cNvPr id="79" name="TextBox 78"/>
          <p:cNvSpPr txBox="1"/>
          <p:nvPr/>
        </p:nvSpPr>
        <p:spPr>
          <a:xfrm>
            <a:off x="5381766"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0.57</a:t>
            </a:r>
            <a:endParaRPr lang="en-US" dirty="0">
              <a:solidFill>
                <a:prstClr val="black"/>
              </a:solidFill>
              <a:latin typeface="Calibri" pitchFamily="34" charset="0"/>
              <a:cs typeface="Arial" charset="0"/>
            </a:endParaRPr>
          </a:p>
        </p:txBody>
      </p:sp>
      <p:sp>
        <p:nvSpPr>
          <p:cNvPr id="80" name="TextBox 79"/>
          <p:cNvSpPr txBox="1"/>
          <p:nvPr/>
        </p:nvSpPr>
        <p:spPr>
          <a:xfrm>
            <a:off x="647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0.72</a:t>
            </a:r>
            <a:endParaRPr lang="en-US" dirty="0">
              <a:solidFill>
                <a:prstClr val="black"/>
              </a:solidFill>
              <a:latin typeface="Calibri" pitchFamily="34" charset="0"/>
              <a:cs typeface="Arial" charset="0"/>
            </a:endParaRPr>
          </a:p>
        </p:txBody>
      </p:sp>
      <p:sp>
        <p:nvSpPr>
          <p:cNvPr id="81" name="TextBox 80"/>
          <p:cNvSpPr txBox="1"/>
          <p:nvPr/>
        </p:nvSpPr>
        <p:spPr>
          <a:xfrm>
            <a:off x="7529014"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0.86</a:t>
            </a:r>
            <a:endParaRPr lang="en-US" dirty="0">
              <a:solidFill>
                <a:prstClr val="black"/>
              </a:solidFill>
              <a:latin typeface="Calibri" pitchFamily="34" charset="0"/>
              <a:cs typeface="Arial" charset="0"/>
            </a:endParaRPr>
          </a:p>
        </p:txBody>
      </p:sp>
      <p:sp>
        <p:nvSpPr>
          <p:cNvPr id="99" name="TextBox 98"/>
          <p:cNvSpPr txBox="1"/>
          <p:nvPr/>
        </p:nvSpPr>
        <p:spPr>
          <a:xfrm>
            <a:off x="5229371"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00" name="TextBox 99"/>
          <p:cNvSpPr txBox="1"/>
          <p:nvPr/>
        </p:nvSpPr>
        <p:spPr>
          <a:xfrm>
            <a:off x="6192840"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0.68</a:t>
            </a:r>
            <a:endParaRPr lang="en-US" dirty="0">
              <a:solidFill>
                <a:prstClr val="black"/>
              </a:solidFill>
              <a:latin typeface="Calibri" pitchFamily="34" charset="0"/>
              <a:cs typeface="Arial" charset="0"/>
            </a:endParaRPr>
          </a:p>
        </p:txBody>
      </p:sp>
      <p:sp>
        <p:nvSpPr>
          <p:cNvPr id="101" name="TextBox 100"/>
          <p:cNvSpPr txBox="1"/>
          <p:nvPr/>
        </p:nvSpPr>
        <p:spPr>
          <a:xfrm>
            <a:off x="7013769"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0.79</a:t>
            </a:r>
            <a:endParaRPr lang="en-US" dirty="0">
              <a:solidFill>
                <a:prstClr val="black"/>
              </a:solidFill>
              <a:latin typeface="Calibri" pitchFamily="34" charset="0"/>
              <a:cs typeface="Arial" charset="0"/>
            </a:endParaRPr>
          </a:p>
        </p:txBody>
      </p:sp>
      <p:sp>
        <p:nvSpPr>
          <p:cNvPr id="102" name="TextBox 101"/>
          <p:cNvSpPr txBox="1"/>
          <p:nvPr/>
        </p:nvSpPr>
        <p:spPr>
          <a:xfrm>
            <a:off x="7819299" y="1869473"/>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0.90</a:t>
            </a:r>
            <a:endParaRPr lang="en-US" dirty="0">
              <a:solidFill>
                <a:prstClr val="black"/>
              </a:solidFill>
              <a:latin typeface="Calibri" pitchFamily="34" charset="0"/>
              <a:cs typeface="Arial" charset="0"/>
            </a:endParaRPr>
          </a:p>
        </p:txBody>
      </p:sp>
      <p:sp>
        <p:nvSpPr>
          <p:cNvPr id="103" name="TextBox 102"/>
          <p:cNvSpPr txBox="1"/>
          <p:nvPr/>
        </p:nvSpPr>
        <p:spPr>
          <a:xfrm>
            <a:off x="4749744"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0.48</a:t>
            </a:r>
            <a:endParaRPr lang="en-US" dirty="0">
              <a:solidFill>
                <a:prstClr val="black"/>
              </a:solidFill>
              <a:latin typeface="Calibri" pitchFamily="34" charset="0"/>
              <a:cs typeface="Arial" charset="0"/>
            </a:endParaRPr>
          </a:p>
        </p:txBody>
      </p:sp>
      <p:sp>
        <p:nvSpPr>
          <p:cNvPr id="104" name="TextBox 103"/>
          <p:cNvSpPr txBox="1"/>
          <p:nvPr/>
        </p:nvSpPr>
        <p:spPr>
          <a:xfrm>
            <a:off x="5976852"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0.65</a:t>
            </a:r>
            <a:endParaRPr lang="en-US" dirty="0">
              <a:solidFill>
                <a:prstClr val="black"/>
              </a:solidFill>
              <a:latin typeface="Calibri" pitchFamily="34" charset="0"/>
              <a:cs typeface="Arial" charset="0"/>
            </a:endParaRPr>
          </a:p>
        </p:txBody>
      </p:sp>
      <p:sp>
        <p:nvSpPr>
          <p:cNvPr id="105" name="TextBox 104"/>
          <p:cNvSpPr txBox="1"/>
          <p:nvPr/>
        </p:nvSpPr>
        <p:spPr>
          <a:xfrm>
            <a:off x="6853237"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0.77</a:t>
            </a:r>
            <a:endParaRPr lang="en-US" dirty="0">
              <a:solidFill>
                <a:prstClr val="black"/>
              </a:solidFill>
              <a:latin typeface="Calibri" pitchFamily="34" charset="0"/>
              <a:cs typeface="Arial" charset="0"/>
            </a:endParaRPr>
          </a:p>
        </p:txBody>
      </p:sp>
      <p:sp>
        <p:nvSpPr>
          <p:cNvPr id="106" name="TextBox 105"/>
          <p:cNvSpPr txBox="1"/>
          <p:nvPr/>
        </p:nvSpPr>
        <p:spPr>
          <a:xfrm>
            <a:off x="7746736"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0.89</a:t>
            </a:r>
            <a:endParaRPr lang="en-US" dirty="0">
              <a:solidFill>
                <a:prstClr val="black"/>
              </a:solidFill>
              <a:latin typeface="Calibri" pitchFamily="34" charset="0"/>
              <a:cs typeface="Arial" charset="0"/>
            </a:endParaRPr>
          </a:p>
        </p:txBody>
      </p:sp>
      <p:sp>
        <p:nvSpPr>
          <p:cNvPr id="108" name="TextBox 107"/>
          <p:cNvSpPr txBox="1"/>
          <p:nvPr/>
        </p:nvSpPr>
        <p:spPr>
          <a:xfrm>
            <a:off x="5257744"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10" name="TextBox 109"/>
          <p:cNvSpPr txBox="1"/>
          <p:nvPr/>
        </p:nvSpPr>
        <p:spPr>
          <a:xfrm>
            <a:off x="7070957"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0.80</a:t>
            </a:r>
            <a:endParaRPr lang="en-US" dirty="0">
              <a:solidFill>
                <a:prstClr val="black"/>
              </a:solidFill>
              <a:latin typeface="Calibri" pitchFamily="34" charset="0"/>
              <a:cs typeface="Arial" charset="0"/>
            </a:endParaRPr>
          </a:p>
        </p:txBody>
      </p:sp>
      <p:sp>
        <p:nvSpPr>
          <p:cNvPr id="114" name="TextBox 113"/>
          <p:cNvSpPr txBox="1"/>
          <p:nvPr/>
        </p:nvSpPr>
        <p:spPr>
          <a:xfrm>
            <a:off x="5613998" y="45836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0.60</a:t>
            </a:r>
            <a:endParaRPr lang="en-US" dirty="0">
              <a:solidFill>
                <a:prstClr val="black"/>
              </a:solidFill>
              <a:latin typeface="Calibri" pitchFamily="34" charset="0"/>
              <a:cs typeface="Arial" charset="0"/>
            </a:endParaRPr>
          </a:p>
        </p:txBody>
      </p:sp>
      <p:sp>
        <p:nvSpPr>
          <p:cNvPr id="117" name="TextBox 116"/>
          <p:cNvSpPr txBox="1"/>
          <p:nvPr/>
        </p:nvSpPr>
        <p:spPr>
          <a:xfrm>
            <a:off x="7304058" y="459090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0.83</a:t>
            </a:r>
            <a:endParaRPr lang="en-US" dirty="0">
              <a:solidFill>
                <a:prstClr val="black"/>
              </a:solidFill>
              <a:latin typeface="Calibri" pitchFamily="34" charset="0"/>
              <a:cs typeface="Arial" charset="0"/>
            </a:endParaRPr>
          </a:p>
        </p:txBody>
      </p:sp>
      <p:sp>
        <p:nvSpPr>
          <p:cNvPr id="118" name="TextBox 117"/>
          <p:cNvSpPr txBox="1"/>
          <p:nvPr/>
        </p:nvSpPr>
        <p:spPr>
          <a:xfrm>
            <a:off x="5534174" y="54907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0.59</a:t>
            </a:r>
            <a:endParaRPr lang="en-US" dirty="0">
              <a:solidFill>
                <a:prstClr val="black"/>
              </a:solidFill>
              <a:latin typeface="Calibri" pitchFamily="34" charset="0"/>
              <a:cs typeface="Arial" charset="0"/>
            </a:endParaRPr>
          </a:p>
        </p:txBody>
      </p:sp>
      <p:sp>
        <p:nvSpPr>
          <p:cNvPr id="119" name="TextBox 118"/>
          <p:cNvSpPr txBox="1"/>
          <p:nvPr/>
        </p:nvSpPr>
        <p:spPr>
          <a:xfrm>
            <a:off x="7166178" y="549802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0.81</a:t>
            </a:r>
            <a:endParaRPr lang="en-US" dirty="0">
              <a:solidFill>
                <a:prstClr val="black"/>
              </a:solidFill>
              <a:latin typeface="Calibri" pitchFamily="34" charset="0"/>
              <a:cs typeface="Arial" charset="0"/>
            </a:endParaRPr>
          </a:p>
        </p:txBody>
      </p:sp>
      <p:sp>
        <p:nvSpPr>
          <p:cNvPr id="2" name="Rectangle 1"/>
          <p:cNvSpPr/>
          <p:nvPr/>
        </p:nvSpPr>
        <p:spPr>
          <a:xfrm>
            <a:off x="4470401" y="426486"/>
            <a:ext cx="4673598" cy="6308143"/>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Rectangle 71"/>
          <p:cNvSpPr/>
          <p:nvPr/>
        </p:nvSpPr>
        <p:spPr>
          <a:xfrm>
            <a:off x="1320799" y="972457"/>
            <a:ext cx="3004457" cy="5914572"/>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TextBox 90"/>
          <p:cNvSpPr txBox="1"/>
          <p:nvPr/>
        </p:nvSpPr>
        <p:spPr>
          <a:xfrm>
            <a:off x="4180113" y="667656"/>
            <a:ext cx="518091" cy="369332"/>
          </a:xfrm>
          <a:prstGeom prst="rect">
            <a:avLst/>
          </a:prstGeom>
          <a:noFill/>
        </p:spPr>
        <p:txBody>
          <a:bodyPr wrap="none" rtlCol="0">
            <a:spAutoFit/>
          </a:bodyPr>
          <a:lstStyle/>
          <a:p>
            <a:r>
              <a:rPr lang="en-US" b="1" dirty="0" smtClean="0">
                <a:solidFill>
                  <a:prstClr val="black"/>
                </a:solidFill>
                <a:latin typeface="Arial" panose="020B0604020202020204" pitchFamily="34" charset="0"/>
                <a:cs typeface="Arial" panose="020B0604020202020204" pitchFamily="34" charset="0"/>
              </a:rPr>
              <a:t>2%</a:t>
            </a:r>
          </a:p>
        </p:txBody>
      </p:sp>
      <p:sp>
        <p:nvSpPr>
          <p:cNvPr id="78" name="TextBox 77"/>
          <p:cNvSpPr txBox="1"/>
          <p:nvPr/>
        </p:nvSpPr>
        <p:spPr>
          <a:xfrm>
            <a:off x="4096602"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0.39</a:t>
            </a:r>
            <a:endParaRPr lang="en-US" dirty="0">
              <a:solidFill>
                <a:prstClr val="black"/>
              </a:solidFill>
              <a:latin typeface="Calibri" pitchFamily="34" charset="0"/>
              <a:cs typeface="Arial" charset="0"/>
            </a:endParaRPr>
          </a:p>
        </p:txBody>
      </p:sp>
      <p:sp>
        <p:nvSpPr>
          <p:cNvPr id="98" name="TextBox 97"/>
          <p:cNvSpPr txBox="1"/>
          <p:nvPr/>
        </p:nvSpPr>
        <p:spPr>
          <a:xfrm>
            <a:off x="4234487"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0.41</a:t>
            </a:r>
            <a:endParaRPr lang="en-US" dirty="0">
              <a:solidFill>
                <a:prstClr val="black"/>
              </a:solidFill>
              <a:latin typeface="Calibri" pitchFamily="34" charset="0"/>
              <a:cs typeface="Arial" charset="0"/>
            </a:endParaRPr>
          </a:p>
        </p:txBody>
      </p:sp>
    </p:spTree>
    <p:extLst>
      <p:ext uri="{BB962C8B-B14F-4D97-AF65-F5344CB8AC3E}">
        <p14:creationId xmlns:p14="http://schemas.microsoft.com/office/powerpoint/2010/main" val="417166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7"/>
          <p:cNvSpPr txBox="1"/>
          <p:nvPr/>
        </p:nvSpPr>
        <p:spPr>
          <a:xfrm>
            <a:off x="4096602"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0.39</a:t>
            </a:r>
            <a:endParaRPr lang="en-US" dirty="0">
              <a:solidFill>
                <a:prstClr val="black"/>
              </a:solidFill>
              <a:latin typeface="Calibri" pitchFamily="34" charset="0"/>
              <a:cs typeface="Arial" charset="0"/>
            </a:endParaRPr>
          </a:p>
        </p:txBody>
      </p:sp>
      <p:sp>
        <p:nvSpPr>
          <p:cNvPr id="75" name="TextBox 74"/>
          <p:cNvSpPr txBox="1"/>
          <p:nvPr/>
        </p:nvSpPr>
        <p:spPr>
          <a:xfrm>
            <a:off x="3416062" y="5501854"/>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89" name="TextBox 88"/>
          <p:cNvSpPr txBox="1"/>
          <p:nvPr/>
        </p:nvSpPr>
        <p:spPr>
          <a:xfrm>
            <a:off x="3423316" y="4565698"/>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73" name="TextBox 72"/>
          <p:cNvSpPr txBox="1"/>
          <p:nvPr/>
        </p:nvSpPr>
        <p:spPr>
          <a:xfrm>
            <a:off x="3292682" y="3684944"/>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86" name="TextBox 85"/>
          <p:cNvSpPr txBox="1"/>
          <p:nvPr/>
        </p:nvSpPr>
        <p:spPr>
          <a:xfrm>
            <a:off x="3270916" y="2763240"/>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84" name="TextBox 83"/>
          <p:cNvSpPr txBox="1"/>
          <p:nvPr/>
        </p:nvSpPr>
        <p:spPr>
          <a:xfrm>
            <a:off x="2982036" y="1875406"/>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0.24</a:t>
            </a:r>
            <a:endParaRPr lang="en-US" dirty="0">
              <a:solidFill>
                <a:prstClr val="black"/>
              </a:solidFill>
              <a:latin typeface="Calibri" pitchFamily="34" charset="0"/>
              <a:cs typeface="Arial" charset="0"/>
            </a:endParaRPr>
          </a:p>
        </p:txBody>
      </p:sp>
      <p:sp>
        <p:nvSpPr>
          <p:cNvPr id="82" name="TextBox 81"/>
          <p:cNvSpPr txBox="1"/>
          <p:nvPr/>
        </p:nvSpPr>
        <p:spPr>
          <a:xfrm>
            <a:off x="266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0.20</a:t>
            </a:r>
            <a:endParaRPr lang="en-US" dirty="0">
              <a:solidFill>
                <a:prstClr val="black"/>
              </a:solidFill>
              <a:latin typeface="Calibri" pitchFamily="34" charset="0"/>
              <a:cs typeface="Arial" charset="0"/>
            </a:endParaRPr>
          </a:p>
        </p:txBody>
      </p:sp>
      <p:sp>
        <p:nvSpPr>
          <p:cNvPr id="68" name="Rectangle 67"/>
          <p:cNvSpPr/>
          <p:nvPr/>
        </p:nvSpPr>
        <p:spPr>
          <a:xfrm>
            <a:off x="1464054" y="579120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9" name="Rectangle 68"/>
          <p:cNvSpPr/>
          <p:nvPr/>
        </p:nvSpPr>
        <p:spPr>
          <a:xfrm>
            <a:off x="3660783" y="5791200"/>
            <a:ext cx="212140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70" name="Rectangle 69"/>
          <p:cNvSpPr/>
          <p:nvPr/>
        </p:nvSpPr>
        <p:spPr>
          <a:xfrm>
            <a:off x="5784360" y="5791200"/>
            <a:ext cx="160934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71" name="Rectangle 70"/>
          <p:cNvSpPr/>
          <p:nvPr/>
        </p:nvSpPr>
        <p:spPr>
          <a:xfrm>
            <a:off x="7395874" y="5791200"/>
            <a:ext cx="1389888"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0" name="Rectangle 39"/>
          <p:cNvSpPr/>
          <p:nvPr/>
        </p:nvSpPr>
        <p:spPr>
          <a:xfrm>
            <a:off x="1464054" y="489204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1" name="Rectangle 40"/>
          <p:cNvSpPr/>
          <p:nvPr/>
        </p:nvSpPr>
        <p:spPr>
          <a:xfrm>
            <a:off x="3661039" y="4892040"/>
            <a:ext cx="219456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2" name="Rectangle 41"/>
          <p:cNvSpPr/>
          <p:nvPr/>
        </p:nvSpPr>
        <p:spPr>
          <a:xfrm>
            <a:off x="5858024" y="4892040"/>
            <a:ext cx="168249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43" name="Rectangle 42"/>
          <p:cNvSpPr/>
          <p:nvPr/>
        </p:nvSpPr>
        <p:spPr>
          <a:xfrm>
            <a:off x="7542946" y="4892040"/>
            <a:ext cx="124358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 name="Rectangle 3"/>
          <p:cNvSpPr/>
          <p:nvPr/>
        </p:nvSpPr>
        <p:spPr>
          <a:xfrm>
            <a:off x="1468088" y="1295400"/>
            <a:ext cx="146304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26" name="Rectangle 25"/>
          <p:cNvSpPr/>
          <p:nvPr/>
        </p:nvSpPr>
        <p:spPr>
          <a:xfrm>
            <a:off x="2931300" y="1295400"/>
            <a:ext cx="138988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27" name="Rectangle 26"/>
          <p:cNvSpPr/>
          <p:nvPr/>
        </p:nvSpPr>
        <p:spPr>
          <a:xfrm>
            <a:off x="4321360" y="1295400"/>
            <a:ext cx="131673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28" name="Rectangle 27"/>
          <p:cNvSpPr/>
          <p:nvPr/>
        </p:nvSpPr>
        <p:spPr>
          <a:xfrm>
            <a:off x="5638268" y="1295400"/>
            <a:ext cx="109728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29" name="Rectangle 28"/>
          <p:cNvSpPr/>
          <p:nvPr/>
        </p:nvSpPr>
        <p:spPr>
          <a:xfrm>
            <a:off x="6735720" y="1295400"/>
            <a:ext cx="1024128"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31" name="Rectangle 30"/>
          <p:cNvSpPr/>
          <p:nvPr/>
        </p:nvSpPr>
        <p:spPr>
          <a:xfrm>
            <a:off x="7760021" y="1295400"/>
            <a:ext cx="1024128"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 name="TextBox 4"/>
          <p:cNvSpPr txBox="1"/>
          <p:nvPr/>
        </p:nvSpPr>
        <p:spPr>
          <a:xfrm>
            <a:off x="216347" y="1338590"/>
            <a:ext cx="1128835"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Glu</a:t>
            </a:r>
            <a:r>
              <a:rPr lang="en-US" sz="2800" dirty="0" smtClean="0">
                <a:solidFill>
                  <a:prstClr val="black"/>
                </a:solidFill>
                <a:latin typeface="Calibri" pitchFamily="34" charset="0"/>
                <a:cs typeface="Arial" charset="0"/>
              </a:rPr>
              <a:t> 24</a:t>
            </a:r>
            <a:endParaRPr lang="en-US" sz="2800" dirty="0">
              <a:solidFill>
                <a:prstClr val="black"/>
              </a:solidFill>
              <a:latin typeface="Calibri" pitchFamily="34" charset="0"/>
              <a:cs typeface="Arial" charset="0"/>
            </a:endParaRPr>
          </a:p>
        </p:txBody>
      </p:sp>
      <p:sp>
        <p:nvSpPr>
          <p:cNvPr id="9" name="TextBox 8"/>
          <p:cNvSpPr txBox="1"/>
          <p:nvPr/>
        </p:nvSpPr>
        <p:spPr>
          <a:xfrm>
            <a:off x="216347" y="2237750"/>
            <a:ext cx="1128707"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Arg</a:t>
            </a:r>
            <a:r>
              <a:rPr lang="en-US" sz="2800" dirty="0" smtClean="0">
                <a:solidFill>
                  <a:prstClr val="black"/>
                </a:solidFill>
                <a:latin typeface="Calibri" pitchFamily="34" charset="0"/>
                <a:cs typeface="Arial" charset="0"/>
              </a:rPr>
              <a:t> 18</a:t>
            </a:r>
            <a:endParaRPr lang="en-US" sz="2800" dirty="0">
              <a:solidFill>
                <a:prstClr val="black"/>
              </a:solidFill>
              <a:latin typeface="Calibri" pitchFamily="34" charset="0"/>
              <a:cs typeface="Arial" charset="0"/>
            </a:endParaRPr>
          </a:p>
        </p:txBody>
      </p:sp>
      <p:sp>
        <p:nvSpPr>
          <p:cNvPr id="12" name="TextBox 11"/>
          <p:cNvSpPr txBox="1"/>
          <p:nvPr/>
        </p:nvSpPr>
        <p:spPr>
          <a:xfrm>
            <a:off x="216347" y="3136910"/>
            <a:ext cx="1077283"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Tyr 21</a:t>
            </a:r>
            <a:endParaRPr lang="en-US" sz="2800" dirty="0">
              <a:solidFill>
                <a:prstClr val="black"/>
              </a:solidFill>
              <a:latin typeface="Calibri" pitchFamily="34" charset="0"/>
              <a:cs typeface="Arial" charset="0"/>
            </a:endParaRPr>
          </a:p>
        </p:txBody>
      </p:sp>
      <p:sp>
        <p:nvSpPr>
          <p:cNvPr id="15" name="TextBox 14"/>
          <p:cNvSpPr txBox="1"/>
          <p:nvPr/>
        </p:nvSpPr>
        <p:spPr>
          <a:xfrm>
            <a:off x="216347" y="4036070"/>
            <a:ext cx="987771"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Asp 9</a:t>
            </a:r>
            <a:endParaRPr lang="en-US" sz="2800" dirty="0">
              <a:solidFill>
                <a:prstClr val="black"/>
              </a:solidFill>
              <a:latin typeface="Calibri" pitchFamily="34" charset="0"/>
              <a:cs typeface="Arial" charset="0"/>
            </a:endParaRPr>
          </a:p>
        </p:txBody>
      </p:sp>
      <p:sp>
        <p:nvSpPr>
          <p:cNvPr id="18" name="TextBox 17"/>
          <p:cNvSpPr txBox="1"/>
          <p:nvPr/>
        </p:nvSpPr>
        <p:spPr>
          <a:xfrm>
            <a:off x="216347" y="4935230"/>
            <a:ext cx="1079142"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His 54</a:t>
            </a:r>
            <a:endParaRPr lang="en-US" sz="2800" dirty="0">
              <a:solidFill>
                <a:prstClr val="black"/>
              </a:solidFill>
              <a:latin typeface="Calibri" pitchFamily="34" charset="0"/>
              <a:cs typeface="Arial" charset="0"/>
            </a:endParaRPr>
          </a:p>
        </p:txBody>
      </p:sp>
      <p:sp>
        <p:nvSpPr>
          <p:cNvPr id="21" name="TextBox 20"/>
          <p:cNvSpPr txBox="1"/>
          <p:nvPr/>
        </p:nvSpPr>
        <p:spPr>
          <a:xfrm>
            <a:off x="216347" y="5834390"/>
            <a:ext cx="1126270"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Pro 60</a:t>
            </a:r>
            <a:endParaRPr lang="en-US" sz="2800" dirty="0">
              <a:solidFill>
                <a:prstClr val="black"/>
              </a:solidFill>
              <a:latin typeface="Calibri" pitchFamily="34" charset="0"/>
              <a:cs typeface="Arial" charset="0"/>
            </a:endParaRPr>
          </a:p>
        </p:txBody>
      </p:sp>
      <p:sp>
        <p:nvSpPr>
          <p:cNvPr id="47" name="Rectangle 46"/>
          <p:cNvSpPr/>
          <p:nvPr/>
        </p:nvSpPr>
        <p:spPr>
          <a:xfrm>
            <a:off x="1464054" y="2194560"/>
            <a:ext cx="1755648"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8" name="Rectangle 47"/>
          <p:cNvSpPr/>
          <p:nvPr/>
        </p:nvSpPr>
        <p:spPr>
          <a:xfrm>
            <a:off x="3220518" y="2194560"/>
            <a:ext cx="124358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9" name="Rectangle 48"/>
          <p:cNvSpPr/>
          <p:nvPr/>
        </p:nvSpPr>
        <p:spPr>
          <a:xfrm>
            <a:off x="4464918" y="2194560"/>
            <a:ext cx="1024128"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0" name="Rectangle 49"/>
          <p:cNvSpPr/>
          <p:nvPr/>
        </p:nvSpPr>
        <p:spPr>
          <a:xfrm>
            <a:off x="5489862" y="2194560"/>
            <a:ext cx="950976"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51" name="Rectangle 50"/>
          <p:cNvSpPr/>
          <p:nvPr/>
        </p:nvSpPr>
        <p:spPr>
          <a:xfrm>
            <a:off x="6441654" y="2194560"/>
            <a:ext cx="804672"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52" name="Rectangle 51"/>
          <p:cNvSpPr/>
          <p:nvPr/>
        </p:nvSpPr>
        <p:spPr>
          <a:xfrm>
            <a:off x="7247142" y="219456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4" name="Rectangle 53"/>
          <p:cNvSpPr/>
          <p:nvPr/>
        </p:nvSpPr>
        <p:spPr>
          <a:xfrm>
            <a:off x="1464054" y="309372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55" name="Rectangle 54"/>
          <p:cNvSpPr/>
          <p:nvPr/>
        </p:nvSpPr>
        <p:spPr>
          <a:xfrm>
            <a:off x="3513942" y="3093720"/>
            <a:ext cx="197510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56" name="Rectangle 55"/>
          <p:cNvSpPr/>
          <p:nvPr/>
        </p:nvSpPr>
        <p:spPr>
          <a:xfrm>
            <a:off x="5490678" y="3093720"/>
            <a:ext cx="1828800"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7" name="Rectangle 56"/>
          <p:cNvSpPr/>
          <p:nvPr/>
        </p:nvSpPr>
        <p:spPr>
          <a:xfrm>
            <a:off x="7321109" y="3093720"/>
            <a:ext cx="146304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1" name="Rectangle 60"/>
          <p:cNvSpPr/>
          <p:nvPr/>
        </p:nvSpPr>
        <p:spPr>
          <a:xfrm>
            <a:off x="1464054" y="399288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2" name="Rectangle 61"/>
          <p:cNvSpPr/>
          <p:nvPr/>
        </p:nvSpPr>
        <p:spPr>
          <a:xfrm>
            <a:off x="3513289" y="3992880"/>
            <a:ext cx="146304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63" name="Rectangle 62"/>
          <p:cNvSpPr/>
          <p:nvPr/>
        </p:nvSpPr>
        <p:spPr>
          <a:xfrm>
            <a:off x="4977308" y="3992880"/>
            <a:ext cx="124358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64" name="Rectangle 63"/>
          <p:cNvSpPr/>
          <p:nvPr/>
        </p:nvSpPr>
        <p:spPr>
          <a:xfrm>
            <a:off x="6221871" y="3992880"/>
            <a:ext cx="87782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5" name="Rectangle 64"/>
          <p:cNvSpPr/>
          <p:nvPr/>
        </p:nvSpPr>
        <p:spPr>
          <a:xfrm>
            <a:off x="7100674" y="3992880"/>
            <a:ext cx="877824"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66" name="Rectangle 65"/>
          <p:cNvSpPr/>
          <p:nvPr/>
        </p:nvSpPr>
        <p:spPr>
          <a:xfrm>
            <a:off x="7979477" y="399288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74" name="Rectangle 73"/>
          <p:cNvSpPr/>
          <p:nvPr/>
        </p:nvSpPr>
        <p:spPr>
          <a:xfrm>
            <a:off x="8052629" y="2194560"/>
            <a:ext cx="731520" cy="6096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G</a:t>
            </a:r>
          </a:p>
        </p:txBody>
      </p:sp>
      <p:sp>
        <p:nvSpPr>
          <p:cNvPr id="76" name="TextBox 75"/>
          <p:cNvSpPr txBox="1"/>
          <p:nvPr/>
        </p:nvSpPr>
        <p:spPr>
          <a:xfrm>
            <a:off x="1228297"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0.00</a:t>
            </a:r>
            <a:endParaRPr lang="en-US" dirty="0">
              <a:solidFill>
                <a:prstClr val="black"/>
              </a:solidFill>
              <a:latin typeface="Calibri" pitchFamily="34" charset="0"/>
              <a:cs typeface="Arial" charset="0"/>
            </a:endParaRPr>
          </a:p>
        </p:txBody>
      </p:sp>
      <p:sp>
        <p:nvSpPr>
          <p:cNvPr id="77" name="TextBox 76"/>
          <p:cNvSpPr txBox="1"/>
          <p:nvPr/>
        </p:nvSpPr>
        <p:spPr>
          <a:xfrm>
            <a:off x="8482328" y="940558"/>
            <a:ext cx="593432" cy="369332"/>
          </a:xfrm>
          <a:prstGeom prst="rect">
            <a:avLst/>
          </a:prstGeom>
          <a:noFill/>
        </p:spPr>
        <p:txBody>
          <a:bodyPr wrap="none" rtlCol="0">
            <a:spAutoFit/>
          </a:bodyPr>
          <a:lstStyle/>
          <a:p>
            <a:r>
              <a:rPr lang="en-US" dirty="0">
                <a:solidFill>
                  <a:prstClr val="black"/>
                </a:solidFill>
                <a:latin typeface="Calibri" pitchFamily="34" charset="0"/>
                <a:cs typeface="Arial" charset="0"/>
              </a:rPr>
              <a:t>1</a:t>
            </a:r>
            <a:r>
              <a:rPr lang="en-US" dirty="0" smtClean="0">
                <a:solidFill>
                  <a:prstClr val="black"/>
                </a:solidFill>
                <a:latin typeface="Calibri" pitchFamily="34" charset="0"/>
                <a:cs typeface="Arial" charset="0"/>
              </a:rPr>
              <a:t>.00</a:t>
            </a:r>
            <a:endParaRPr lang="en-US" dirty="0">
              <a:solidFill>
                <a:prstClr val="black"/>
              </a:solidFill>
              <a:latin typeface="Calibri" pitchFamily="34" charset="0"/>
              <a:cs typeface="Arial" charset="0"/>
            </a:endParaRPr>
          </a:p>
        </p:txBody>
      </p:sp>
      <p:sp>
        <p:nvSpPr>
          <p:cNvPr id="79" name="TextBox 78"/>
          <p:cNvSpPr txBox="1"/>
          <p:nvPr/>
        </p:nvSpPr>
        <p:spPr>
          <a:xfrm>
            <a:off x="5381766"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0.57</a:t>
            </a:r>
            <a:endParaRPr lang="en-US" dirty="0">
              <a:solidFill>
                <a:prstClr val="black"/>
              </a:solidFill>
              <a:latin typeface="Calibri" pitchFamily="34" charset="0"/>
              <a:cs typeface="Arial" charset="0"/>
            </a:endParaRPr>
          </a:p>
        </p:txBody>
      </p:sp>
      <p:sp>
        <p:nvSpPr>
          <p:cNvPr id="80" name="TextBox 79"/>
          <p:cNvSpPr txBox="1"/>
          <p:nvPr/>
        </p:nvSpPr>
        <p:spPr>
          <a:xfrm>
            <a:off x="647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0.72</a:t>
            </a:r>
            <a:endParaRPr lang="en-US" dirty="0">
              <a:solidFill>
                <a:prstClr val="black"/>
              </a:solidFill>
              <a:latin typeface="Calibri" pitchFamily="34" charset="0"/>
              <a:cs typeface="Arial" charset="0"/>
            </a:endParaRPr>
          </a:p>
        </p:txBody>
      </p:sp>
      <p:sp>
        <p:nvSpPr>
          <p:cNvPr id="81" name="TextBox 80"/>
          <p:cNvSpPr txBox="1"/>
          <p:nvPr/>
        </p:nvSpPr>
        <p:spPr>
          <a:xfrm>
            <a:off x="7529014"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0.86</a:t>
            </a:r>
            <a:endParaRPr lang="en-US" dirty="0">
              <a:solidFill>
                <a:prstClr val="black"/>
              </a:solidFill>
              <a:latin typeface="Calibri" pitchFamily="34" charset="0"/>
              <a:cs typeface="Arial" charset="0"/>
            </a:endParaRPr>
          </a:p>
        </p:txBody>
      </p:sp>
      <p:sp>
        <p:nvSpPr>
          <p:cNvPr id="99" name="TextBox 98"/>
          <p:cNvSpPr txBox="1"/>
          <p:nvPr/>
        </p:nvSpPr>
        <p:spPr>
          <a:xfrm>
            <a:off x="5229371"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00" name="TextBox 99"/>
          <p:cNvSpPr txBox="1"/>
          <p:nvPr/>
        </p:nvSpPr>
        <p:spPr>
          <a:xfrm>
            <a:off x="6192840"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0.68</a:t>
            </a:r>
            <a:endParaRPr lang="en-US" dirty="0">
              <a:solidFill>
                <a:prstClr val="black"/>
              </a:solidFill>
              <a:latin typeface="Calibri" pitchFamily="34" charset="0"/>
              <a:cs typeface="Arial" charset="0"/>
            </a:endParaRPr>
          </a:p>
        </p:txBody>
      </p:sp>
      <p:sp>
        <p:nvSpPr>
          <p:cNvPr id="101" name="TextBox 100"/>
          <p:cNvSpPr txBox="1"/>
          <p:nvPr/>
        </p:nvSpPr>
        <p:spPr>
          <a:xfrm>
            <a:off x="7013769"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0.79</a:t>
            </a:r>
            <a:endParaRPr lang="en-US" dirty="0">
              <a:solidFill>
                <a:prstClr val="black"/>
              </a:solidFill>
              <a:latin typeface="Calibri" pitchFamily="34" charset="0"/>
              <a:cs typeface="Arial" charset="0"/>
            </a:endParaRPr>
          </a:p>
        </p:txBody>
      </p:sp>
      <p:sp>
        <p:nvSpPr>
          <p:cNvPr id="102" name="TextBox 101"/>
          <p:cNvSpPr txBox="1"/>
          <p:nvPr/>
        </p:nvSpPr>
        <p:spPr>
          <a:xfrm>
            <a:off x="7819299" y="1869473"/>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0.90</a:t>
            </a:r>
            <a:endParaRPr lang="en-US" dirty="0">
              <a:solidFill>
                <a:prstClr val="black"/>
              </a:solidFill>
              <a:latin typeface="Calibri" pitchFamily="34" charset="0"/>
              <a:cs typeface="Arial" charset="0"/>
            </a:endParaRPr>
          </a:p>
        </p:txBody>
      </p:sp>
      <p:sp>
        <p:nvSpPr>
          <p:cNvPr id="104" name="TextBox 103"/>
          <p:cNvSpPr txBox="1"/>
          <p:nvPr/>
        </p:nvSpPr>
        <p:spPr>
          <a:xfrm>
            <a:off x="5976852"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0.65</a:t>
            </a:r>
            <a:endParaRPr lang="en-US" dirty="0">
              <a:solidFill>
                <a:prstClr val="black"/>
              </a:solidFill>
              <a:latin typeface="Calibri" pitchFamily="34" charset="0"/>
              <a:cs typeface="Arial" charset="0"/>
            </a:endParaRPr>
          </a:p>
        </p:txBody>
      </p:sp>
      <p:sp>
        <p:nvSpPr>
          <p:cNvPr id="105" name="TextBox 104"/>
          <p:cNvSpPr txBox="1"/>
          <p:nvPr/>
        </p:nvSpPr>
        <p:spPr>
          <a:xfrm>
            <a:off x="6853237"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0.77</a:t>
            </a:r>
            <a:endParaRPr lang="en-US" dirty="0">
              <a:solidFill>
                <a:prstClr val="black"/>
              </a:solidFill>
              <a:latin typeface="Calibri" pitchFamily="34" charset="0"/>
              <a:cs typeface="Arial" charset="0"/>
            </a:endParaRPr>
          </a:p>
        </p:txBody>
      </p:sp>
      <p:sp>
        <p:nvSpPr>
          <p:cNvPr id="106" name="TextBox 105"/>
          <p:cNvSpPr txBox="1"/>
          <p:nvPr/>
        </p:nvSpPr>
        <p:spPr>
          <a:xfrm>
            <a:off x="7746736"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0.89</a:t>
            </a:r>
            <a:endParaRPr lang="en-US" dirty="0">
              <a:solidFill>
                <a:prstClr val="black"/>
              </a:solidFill>
              <a:latin typeface="Calibri" pitchFamily="34" charset="0"/>
              <a:cs typeface="Arial" charset="0"/>
            </a:endParaRPr>
          </a:p>
        </p:txBody>
      </p:sp>
      <p:sp>
        <p:nvSpPr>
          <p:cNvPr id="108" name="TextBox 107"/>
          <p:cNvSpPr txBox="1"/>
          <p:nvPr/>
        </p:nvSpPr>
        <p:spPr>
          <a:xfrm>
            <a:off x="5257744"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10" name="TextBox 109"/>
          <p:cNvSpPr txBox="1"/>
          <p:nvPr/>
        </p:nvSpPr>
        <p:spPr>
          <a:xfrm>
            <a:off x="7070957"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0.80</a:t>
            </a:r>
            <a:endParaRPr lang="en-US" dirty="0">
              <a:solidFill>
                <a:prstClr val="black"/>
              </a:solidFill>
              <a:latin typeface="Calibri" pitchFamily="34" charset="0"/>
              <a:cs typeface="Arial" charset="0"/>
            </a:endParaRPr>
          </a:p>
        </p:txBody>
      </p:sp>
      <p:sp>
        <p:nvSpPr>
          <p:cNvPr id="114" name="TextBox 113"/>
          <p:cNvSpPr txBox="1"/>
          <p:nvPr/>
        </p:nvSpPr>
        <p:spPr>
          <a:xfrm>
            <a:off x="5613998" y="45836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0.60</a:t>
            </a:r>
            <a:endParaRPr lang="en-US" dirty="0">
              <a:solidFill>
                <a:prstClr val="black"/>
              </a:solidFill>
              <a:latin typeface="Calibri" pitchFamily="34" charset="0"/>
              <a:cs typeface="Arial" charset="0"/>
            </a:endParaRPr>
          </a:p>
        </p:txBody>
      </p:sp>
      <p:sp>
        <p:nvSpPr>
          <p:cNvPr id="117" name="TextBox 116"/>
          <p:cNvSpPr txBox="1"/>
          <p:nvPr/>
        </p:nvSpPr>
        <p:spPr>
          <a:xfrm>
            <a:off x="7304058" y="459090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0.83</a:t>
            </a:r>
            <a:endParaRPr lang="en-US" dirty="0">
              <a:solidFill>
                <a:prstClr val="black"/>
              </a:solidFill>
              <a:latin typeface="Calibri" pitchFamily="34" charset="0"/>
              <a:cs typeface="Arial" charset="0"/>
            </a:endParaRPr>
          </a:p>
        </p:txBody>
      </p:sp>
      <p:sp>
        <p:nvSpPr>
          <p:cNvPr id="118" name="TextBox 117"/>
          <p:cNvSpPr txBox="1"/>
          <p:nvPr/>
        </p:nvSpPr>
        <p:spPr>
          <a:xfrm>
            <a:off x="5534174" y="54907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0.59</a:t>
            </a:r>
            <a:endParaRPr lang="en-US" dirty="0">
              <a:solidFill>
                <a:prstClr val="black"/>
              </a:solidFill>
              <a:latin typeface="Calibri" pitchFamily="34" charset="0"/>
              <a:cs typeface="Arial" charset="0"/>
            </a:endParaRPr>
          </a:p>
        </p:txBody>
      </p:sp>
      <p:sp>
        <p:nvSpPr>
          <p:cNvPr id="119" name="TextBox 118"/>
          <p:cNvSpPr txBox="1"/>
          <p:nvPr/>
        </p:nvSpPr>
        <p:spPr>
          <a:xfrm>
            <a:off x="7166178" y="549802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0.81</a:t>
            </a:r>
            <a:endParaRPr lang="en-US" dirty="0">
              <a:solidFill>
                <a:prstClr val="black"/>
              </a:solidFill>
              <a:latin typeface="Calibri" pitchFamily="34" charset="0"/>
              <a:cs typeface="Arial" charset="0"/>
            </a:endParaRPr>
          </a:p>
        </p:txBody>
      </p:sp>
      <p:sp>
        <p:nvSpPr>
          <p:cNvPr id="2" name="Rectangle 1"/>
          <p:cNvSpPr/>
          <p:nvPr/>
        </p:nvSpPr>
        <p:spPr>
          <a:xfrm>
            <a:off x="4978399" y="426486"/>
            <a:ext cx="4165599" cy="6308143"/>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Rectangle 71"/>
          <p:cNvSpPr/>
          <p:nvPr/>
        </p:nvSpPr>
        <p:spPr>
          <a:xfrm>
            <a:off x="1320799" y="972457"/>
            <a:ext cx="3149601" cy="5914572"/>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TextBox 90"/>
          <p:cNvSpPr txBox="1"/>
          <p:nvPr/>
        </p:nvSpPr>
        <p:spPr>
          <a:xfrm>
            <a:off x="4542970" y="667656"/>
            <a:ext cx="518091" cy="369332"/>
          </a:xfrm>
          <a:prstGeom prst="rect">
            <a:avLst/>
          </a:prstGeom>
          <a:noFill/>
        </p:spPr>
        <p:txBody>
          <a:bodyPr wrap="none" rtlCol="0">
            <a:spAutoFit/>
          </a:bodyPr>
          <a:lstStyle/>
          <a:p>
            <a:r>
              <a:rPr lang="en-US" b="1" dirty="0" smtClean="0">
                <a:solidFill>
                  <a:prstClr val="black"/>
                </a:solidFill>
                <a:latin typeface="Arial" panose="020B0604020202020204" pitchFamily="34" charset="0"/>
                <a:cs typeface="Arial" panose="020B0604020202020204" pitchFamily="34" charset="0"/>
              </a:rPr>
              <a:t>7%</a:t>
            </a:r>
          </a:p>
        </p:txBody>
      </p:sp>
      <p:sp>
        <p:nvSpPr>
          <p:cNvPr id="98" name="TextBox 97"/>
          <p:cNvSpPr txBox="1"/>
          <p:nvPr/>
        </p:nvSpPr>
        <p:spPr>
          <a:xfrm>
            <a:off x="4234487"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0.41</a:t>
            </a:r>
            <a:endParaRPr lang="en-US" dirty="0">
              <a:solidFill>
                <a:prstClr val="black"/>
              </a:solidFill>
              <a:latin typeface="Calibri" pitchFamily="34" charset="0"/>
              <a:cs typeface="Arial" charset="0"/>
            </a:endParaRPr>
          </a:p>
        </p:txBody>
      </p:sp>
      <p:sp>
        <p:nvSpPr>
          <p:cNvPr id="103" name="TextBox 102"/>
          <p:cNvSpPr txBox="1"/>
          <p:nvPr/>
        </p:nvSpPr>
        <p:spPr>
          <a:xfrm>
            <a:off x="4749744"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0.48</a:t>
            </a:r>
            <a:endParaRPr lang="en-US" dirty="0">
              <a:solidFill>
                <a:prstClr val="black"/>
              </a:solidFill>
              <a:latin typeface="Calibri" pitchFamily="34" charset="0"/>
              <a:cs typeface="Arial" charset="0"/>
            </a:endParaRPr>
          </a:p>
        </p:txBody>
      </p:sp>
      <p:sp>
        <p:nvSpPr>
          <p:cNvPr id="83" name="Rectangle 82"/>
          <p:cNvSpPr/>
          <p:nvPr/>
        </p:nvSpPr>
        <p:spPr>
          <a:xfrm>
            <a:off x="4506913" y="1023258"/>
            <a:ext cx="92868" cy="224518"/>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70016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extBox 97"/>
          <p:cNvSpPr txBox="1"/>
          <p:nvPr/>
        </p:nvSpPr>
        <p:spPr>
          <a:xfrm>
            <a:off x="4234487"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0.41</a:t>
            </a:r>
            <a:endParaRPr lang="en-US" dirty="0">
              <a:solidFill>
                <a:prstClr val="black"/>
              </a:solidFill>
              <a:latin typeface="Calibri" pitchFamily="34" charset="0"/>
              <a:cs typeface="Arial" charset="0"/>
            </a:endParaRPr>
          </a:p>
        </p:txBody>
      </p:sp>
      <p:sp>
        <p:nvSpPr>
          <p:cNvPr id="78" name="TextBox 77"/>
          <p:cNvSpPr txBox="1"/>
          <p:nvPr/>
        </p:nvSpPr>
        <p:spPr>
          <a:xfrm>
            <a:off x="4096602"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0.39</a:t>
            </a:r>
            <a:endParaRPr lang="en-US" dirty="0">
              <a:solidFill>
                <a:prstClr val="black"/>
              </a:solidFill>
              <a:latin typeface="Calibri" pitchFamily="34" charset="0"/>
              <a:cs typeface="Arial" charset="0"/>
            </a:endParaRPr>
          </a:p>
        </p:txBody>
      </p:sp>
      <p:sp>
        <p:nvSpPr>
          <p:cNvPr id="75" name="TextBox 74"/>
          <p:cNvSpPr txBox="1"/>
          <p:nvPr/>
        </p:nvSpPr>
        <p:spPr>
          <a:xfrm>
            <a:off x="3416062" y="5501854"/>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89" name="TextBox 88"/>
          <p:cNvSpPr txBox="1"/>
          <p:nvPr/>
        </p:nvSpPr>
        <p:spPr>
          <a:xfrm>
            <a:off x="3423316" y="4565698"/>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73" name="TextBox 72"/>
          <p:cNvSpPr txBox="1"/>
          <p:nvPr/>
        </p:nvSpPr>
        <p:spPr>
          <a:xfrm>
            <a:off x="3292682" y="3684944"/>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86" name="TextBox 85"/>
          <p:cNvSpPr txBox="1"/>
          <p:nvPr/>
        </p:nvSpPr>
        <p:spPr>
          <a:xfrm>
            <a:off x="3270916" y="2763240"/>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84" name="TextBox 83"/>
          <p:cNvSpPr txBox="1"/>
          <p:nvPr/>
        </p:nvSpPr>
        <p:spPr>
          <a:xfrm>
            <a:off x="2982036" y="1875406"/>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0.24</a:t>
            </a:r>
            <a:endParaRPr lang="en-US" dirty="0">
              <a:solidFill>
                <a:prstClr val="black"/>
              </a:solidFill>
              <a:latin typeface="Calibri" pitchFamily="34" charset="0"/>
              <a:cs typeface="Arial" charset="0"/>
            </a:endParaRPr>
          </a:p>
        </p:txBody>
      </p:sp>
      <p:sp>
        <p:nvSpPr>
          <p:cNvPr id="82" name="TextBox 81"/>
          <p:cNvSpPr txBox="1"/>
          <p:nvPr/>
        </p:nvSpPr>
        <p:spPr>
          <a:xfrm>
            <a:off x="266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0.20</a:t>
            </a:r>
            <a:endParaRPr lang="en-US" dirty="0">
              <a:solidFill>
                <a:prstClr val="black"/>
              </a:solidFill>
              <a:latin typeface="Calibri" pitchFamily="34" charset="0"/>
              <a:cs typeface="Arial" charset="0"/>
            </a:endParaRPr>
          </a:p>
        </p:txBody>
      </p:sp>
      <p:sp>
        <p:nvSpPr>
          <p:cNvPr id="68" name="Rectangle 67"/>
          <p:cNvSpPr/>
          <p:nvPr/>
        </p:nvSpPr>
        <p:spPr>
          <a:xfrm>
            <a:off x="1464054" y="579120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9" name="Rectangle 68"/>
          <p:cNvSpPr/>
          <p:nvPr/>
        </p:nvSpPr>
        <p:spPr>
          <a:xfrm>
            <a:off x="3660783" y="5791200"/>
            <a:ext cx="212140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70" name="Rectangle 69"/>
          <p:cNvSpPr/>
          <p:nvPr/>
        </p:nvSpPr>
        <p:spPr>
          <a:xfrm>
            <a:off x="5784360" y="5791200"/>
            <a:ext cx="160934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71" name="Rectangle 70"/>
          <p:cNvSpPr/>
          <p:nvPr/>
        </p:nvSpPr>
        <p:spPr>
          <a:xfrm>
            <a:off x="7395874" y="5791200"/>
            <a:ext cx="1389888"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0" name="Rectangle 39"/>
          <p:cNvSpPr/>
          <p:nvPr/>
        </p:nvSpPr>
        <p:spPr>
          <a:xfrm>
            <a:off x="1464054" y="489204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1" name="Rectangle 40"/>
          <p:cNvSpPr/>
          <p:nvPr/>
        </p:nvSpPr>
        <p:spPr>
          <a:xfrm>
            <a:off x="3661039" y="4892040"/>
            <a:ext cx="219456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2" name="Rectangle 41"/>
          <p:cNvSpPr/>
          <p:nvPr/>
        </p:nvSpPr>
        <p:spPr>
          <a:xfrm>
            <a:off x="5858024" y="4892040"/>
            <a:ext cx="168249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43" name="Rectangle 42"/>
          <p:cNvSpPr/>
          <p:nvPr/>
        </p:nvSpPr>
        <p:spPr>
          <a:xfrm>
            <a:off x="7542946" y="4892040"/>
            <a:ext cx="124358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 name="Rectangle 3"/>
          <p:cNvSpPr/>
          <p:nvPr/>
        </p:nvSpPr>
        <p:spPr>
          <a:xfrm>
            <a:off x="1468088" y="1295400"/>
            <a:ext cx="146304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26" name="Rectangle 25"/>
          <p:cNvSpPr/>
          <p:nvPr/>
        </p:nvSpPr>
        <p:spPr>
          <a:xfrm>
            <a:off x="2931300" y="1295400"/>
            <a:ext cx="138988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27" name="Rectangle 26"/>
          <p:cNvSpPr/>
          <p:nvPr/>
        </p:nvSpPr>
        <p:spPr>
          <a:xfrm>
            <a:off x="4321360" y="1295400"/>
            <a:ext cx="131673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28" name="Rectangle 27"/>
          <p:cNvSpPr/>
          <p:nvPr/>
        </p:nvSpPr>
        <p:spPr>
          <a:xfrm>
            <a:off x="5638268" y="1295400"/>
            <a:ext cx="109728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29" name="Rectangle 28"/>
          <p:cNvSpPr/>
          <p:nvPr/>
        </p:nvSpPr>
        <p:spPr>
          <a:xfrm>
            <a:off x="6735720" y="1295400"/>
            <a:ext cx="1024128"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31" name="Rectangle 30"/>
          <p:cNvSpPr/>
          <p:nvPr/>
        </p:nvSpPr>
        <p:spPr>
          <a:xfrm>
            <a:off x="7760021" y="1295400"/>
            <a:ext cx="1024128"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 name="TextBox 4"/>
          <p:cNvSpPr txBox="1"/>
          <p:nvPr/>
        </p:nvSpPr>
        <p:spPr>
          <a:xfrm>
            <a:off x="216347" y="1338590"/>
            <a:ext cx="1128835"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Glu</a:t>
            </a:r>
            <a:r>
              <a:rPr lang="en-US" sz="2800" dirty="0" smtClean="0">
                <a:solidFill>
                  <a:prstClr val="black"/>
                </a:solidFill>
                <a:latin typeface="Calibri" pitchFamily="34" charset="0"/>
                <a:cs typeface="Arial" charset="0"/>
              </a:rPr>
              <a:t> 24</a:t>
            </a:r>
            <a:endParaRPr lang="en-US" sz="2800" dirty="0">
              <a:solidFill>
                <a:prstClr val="black"/>
              </a:solidFill>
              <a:latin typeface="Calibri" pitchFamily="34" charset="0"/>
              <a:cs typeface="Arial" charset="0"/>
            </a:endParaRPr>
          </a:p>
        </p:txBody>
      </p:sp>
      <p:sp>
        <p:nvSpPr>
          <p:cNvPr id="9" name="TextBox 8"/>
          <p:cNvSpPr txBox="1"/>
          <p:nvPr/>
        </p:nvSpPr>
        <p:spPr>
          <a:xfrm>
            <a:off x="216347" y="2237750"/>
            <a:ext cx="1128707"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Arg</a:t>
            </a:r>
            <a:r>
              <a:rPr lang="en-US" sz="2800" dirty="0" smtClean="0">
                <a:solidFill>
                  <a:prstClr val="black"/>
                </a:solidFill>
                <a:latin typeface="Calibri" pitchFamily="34" charset="0"/>
                <a:cs typeface="Arial" charset="0"/>
              </a:rPr>
              <a:t> 18</a:t>
            </a:r>
            <a:endParaRPr lang="en-US" sz="2800" dirty="0">
              <a:solidFill>
                <a:prstClr val="black"/>
              </a:solidFill>
              <a:latin typeface="Calibri" pitchFamily="34" charset="0"/>
              <a:cs typeface="Arial" charset="0"/>
            </a:endParaRPr>
          </a:p>
        </p:txBody>
      </p:sp>
      <p:sp>
        <p:nvSpPr>
          <p:cNvPr id="12" name="TextBox 11"/>
          <p:cNvSpPr txBox="1"/>
          <p:nvPr/>
        </p:nvSpPr>
        <p:spPr>
          <a:xfrm>
            <a:off x="216347" y="3136910"/>
            <a:ext cx="1077283"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Tyr 21</a:t>
            </a:r>
            <a:endParaRPr lang="en-US" sz="2800" dirty="0">
              <a:solidFill>
                <a:prstClr val="black"/>
              </a:solidFill>
              <a:latin typeface="Calibri" pitchFamily="34" charset="0"/>
              <a:cs typeface="Arial" charset="0"/>
            </a:endParaRPr>
          </a:p>
        </p:txBody>
      </p:sp>
      <p:sp>
        <p:nvSpPr>
          <p:cNvPr id="15" name="TextBox 14"/>
          <p:cNvSpPr txBox="1"/>
          <p:nvPr/>
        </p:nvSpPr>
        <p:spPr>
          <a:xfrm>
            <a:off x="216347" y="4036070"/>
            <a:ext cx="987771"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Asp 9</a:t>
            </a:r>
            <a:endParaRPr lang="en-US" sz="2800" dirty="0">
              <a:solidFill>
                <a:prstClr val="black"/>
              </a:solidFill>
              <a:latin typeface="Calibri" pitchFamily="34" charset="0"/>
              <a:cs typeface="Arial" charset="0"/>
            </a:endParaRPr>
          </a:p>
        </p:txBody>
      </p:sp>
      <p:sp>
        <p:nvSpPr>
          <p:cNvPr id="18" name="TextBox 17"/>
          <p:cNvSpPr txBox="1"/>
          <p:nvPr/>
        </p:nvSpPr>
        <p:spPr>
          <a:xfrm>
            <a:off x="216347" y="4935230"/>
            <a:ext cx="1079142"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His 54</a:t>
            </a:r>
            <a:endParaRPr lang="en-US" sz="2800" dirty="0">
              <a:solidFill>
                <a:prstClr val="black"/>
              </a:solidFill>
              <a:latin typeface="Calibri" pitchFamily="34" charset="0"/>
              <a:cs typeface="Arial" charset="0"/>
            </a:endParaRPr>
          </a:p>
        </p:txBody>
      </p:sp>
      <p:sp>
        <p:nvSpPr>
          <p:cNvPr id="21" name="TextBox 20"/>
          <p:cNvSpPr txBox="1"/>
          <p:nvPr/>
        </p:nvSpPr>
        <p:spPr>
          <a:xfrm>
            <a:off x="216347" y="5834390"/>
            <a:ext cx="1126270"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Pro 60</a:t>
            </a:r>
            <a:endParaRPr lang="en-US" sz="2800" dirty="0">
              <a:solidFill>
                <a:prstClr val="black"/>
              </a:solidFill>
              <a:latin typeface="Calibri" pitchFamily="34" charset="0"/>
              <a:cs typeface="Arial" charset="0"/>
            </a:endParaRPr>
          </a:p>
        </p:txBody>
      </p:sp>
      <p:sp>
        <p:nvSpPr>
          <p:cNvPr id="47" name="Rectangle 46"/>
          <p:cNvSpPr/>
          <p:nvPr/>
        </p:nvSpPr>
        <p:spPr>
          <a:xfrm>
            <a:off x="1464054" y="2194560"/>
            <a:ext cx="1755648"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8" name="Rectangle 47"/>
          <p:cNvSpPr/>
          <p:nvPr/>
        </p:nvSpPr>
        <p:spPr>
          <a:xfrm>
            <a:off x="3220518" y="2194560"/>
            <a:ext cx="124358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9" name="Rectangle 48"/>
          <p:cNvSpPr/>
          <p:nvPr/>
        </p:nvSpPr>
        <p:spPr>
          <a:xfrm>
            <a:off x="4464918" y="2194560"/>
            <a:ext cx="1024128"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0" name="Rectangle 49"/>
          <p:cNvSpPr/>
          <p:nvPr/>
        </p:nvSpPr>
        <p:spPr>
          <a:xfrm>
            <a:off x="5489862" y="2194560"/>
            <a:ext cx="950976"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51" name="Rectangle 50"/>
          <p:cNvSpPr/>
          <p:nvPr/>
        </p:nvSpPr>
        <p:spPr>
          <a:xfrm>
            <a:off x="6441654" y="2194560"/>
            <a:ext cx="804672"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52" name="Rectangle 51"/>
          <p:cNvSpPr/>
          <p:nvPr/>
        </p:nvSpPr>
        <p:spPr>
          <a:xfrm>
            <a:off x="7247142" y="219456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4" name="Rectangle 53"/>
          <p:cNvSpPr/>
          <p:nvPr/>
        </p:nvSpPr>
        <p:spPr>
          <a:xfrm>
            <a:off x="1464054" y="309372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55" name="Rectangle 54"/>
          <p:cNvSpPr/>
          <p:nvPr/>
        </p:nvSpPr>
        <p:spPr>
          <a:xfrm>
            <a:off x="3513942" y="3093720"/>
            <a:ext cx="197510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56" name="Rectangle 55"/>
          <p:cNvSpPr/>
          <p:nvPr/>
        </p:nvSpPr>
        <p:spPr>
          <a:xfrm>
            <a:off x="5490678" y="3093720"/>
            <a:ext cx="1828800"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7" name="Rectangle 56"/>
          <p:cNvSpPr/>
          <p:nvPr/>
        </p:nvSpPr>
        <p:spPr>
          <a:xfrm>
            <a:off x="7321109" y="3093720"/>
            <a:ext cx="146304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1" name="Rectangle 60"/>
          <p:cNvSpPr/>
          <p:nvPr/>
        </p:nvSpPr>
        <p:spPr>
          <a:xfrm>
            <a:off x="1464054" y="399288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2" name="Rectangle 61"/>
          <p:cNvSpPr/>
          <p:nvPr/>
        </p:nvSpPr>
        <p:spPr>
          <a:xfrm>
            <a:off x="3513289" y="3992880"/>
            <a:ext cx="146304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63" name="Rectangle 62"/>
          <p:cNvSpPr/>
          <p:nvPr/>
        </p:nvSpPr>
        <p:spPr>
          <a:xfrm>
            <a:off x="4977308" y="3992880"/>
            <a:ext cx="124358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64" name="Rectangle 63"/>
          <p:cNvSpPr/>
          <p:nvPr/>
        </p:nvSpPr>
        <p:spPr>
          <a:xfrm>
            <a:off x="6221871" y="3992880"/>
            <a:ext cx="87782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5" name="Rectangle 64"/>
          <p:cNvSpPr/>
          <p:nvPr/>
        </p:nvSpPr>
        <p:spPr>
          <a:xfrm>
            <a:off x="7100674" y="3992880"/>
            <a:ext cx="877824"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66" name="Rectangle 65"/>
          <p:cNvSpPr/>
          <p:nvPr/>
        </p:nvSpPr>
        <p:spPr>
          <a:xfrm>
            <a:off x="7979477" y="399288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74" name="Rectangle 73"/>
          <p:cNvSpPr/>
          <p:nvPr/>
        </p:nvSpPr>
        <p:spPr>
          <a:xfrm>
            <a:off x="8052629" y="2194560"/>
            <a:ext cx="731520" cy="6096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G</a:t>
            </a:r>
          </a:p>
        </p:txBody>
      </p:sp>
      <p:sp>
        <p:nvSpPr>
          <p:cNvPr id="76" name="TextBox 75"/>
          <p:cNvSpPr txBox="1"/>
          <p:nvPr/>
        </p:nvSpPr>
        <p:spPr>
          <a:xfrm>
            <a:off x="1228297"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0.00</a:t>
            </a:r>
            <a:endParaRPr lang="en-US" dirty="0">
              <a:solidFill>
                <a:prstClr val="black"/>
              </a:solidFill>
              <a:latin typeface="Calibri" pitchFamily="34" charset="0"/>
              <a:cs typeface="Arial" charset="0"/>
            </a:endParaRPr>
          </a:p>
        </p:txBody>
      </p:sp>
      <p:sp>
        <p:nvSpPr>
          <p:cNvPr id="77" name="TextBox 76"/>
          <p:cNvSpPr txBox="1"/>
          <p:nvPr/>
        </p:nvSpPr>
        <p:spPr>
          <a:xfrm>
            <a:off x="8482328" y="940558"/>
            <a:ext cx="593432" cy="369332"/>
          </a:xfrm>
          <a:prstGeom prst="rect">
            <a:avLst/>
          </a:prstGeom>
          <a:noFill/>
        </p:spPr>
        <p:txBody>
          <a:bodyPr wrap="none" rtlCol="0">
            <a:spAutoFit/>
          </a:bodyPr>
          <a:lstStyle/>
          <a:p>
            <a:r>
              <a:rPr lang="en-US" dirty="0">
                <a:solidFill>
                  <a:prstClr val="black"/>
                </a:solidFill>
                <a:latin typeface="Calibri" pitchFamily="34" charset="0"/>
                <a:cs typeface="Arial" charset="0"/>
              </a:rPr>
              <a:t>1</a:t>
            </a:r>
            <a:r>
              <a:rPr lang="en-US" dirty="0" smtClean="0">
                <a:solidFill>
                  <a:prstClr val="black"/>
                </a:solidFill>
                <a:latin typeface="Calibri" pitchFamily="34" charset="0"/>
                <a:cs typeface="Arial" charset="0"/>
              </a:rPr>
              <a:t>.00</a:t>
            </a:r>
            <a:endParaRPr lang="en-US" dirty="0">
              <a:solidFill>
                <a:prstClr val="black"/>
              </a:solidFill>
              <a:latin typeface="Calibri" pitchFamily="34" charset="0"/>
              <a:cs typeface="Arial" charset="0"/>
            </a:endParaRPr>
          </a:p>
        </p:txBody>
      </p:sp>
      <p:sp>
        <p:nvSpPr>
          <p:cNvPr id="79" name="TextBox 78"/>
          <p:cNvSpPr txBox="1"/>
          <p:nvPr/>
        </p:nvSpPr>
        <p:spPr>
          <a:xfrm>
            <a:off x="5381766"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0.57</a:t>
            </a:r>
            <a:endParaRPr lang="en-US" dirty="0">
              <a:solidFill>
                <a:prstClr val="black"/>
              </a:solidFill>
              <a:latin typeface="Calibri" pitchFamily="34" charset="0"/>
              <a:cs typeface="Arial" charset="0"/>
            </a:endParaRPr>
          </a:p>
        </p:txBody>
      </p:sp>
      <p:sp>
        <p:nvSpPr>
          <p:cNvPr id="80" name="TextBox 79"/>
          <p:cNvSpPr txBox="1"/>
          <p:nvPr/>
        </p:nvSpPr>
        <p:spPr>
          <a:xfrm>
            <a:off x="647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0.72</a:t>
            </a:r>
            <a:endParaRPr lang="en-US" dirty="0">
              <a:solidFill>
                <a:prstClr val="black"/>
              </a:solidFill>
              <a:latin typeface="Calibri" pitchFamily="34" charset="0"/>
              <a:cs typeface="Arial" charset="0"/>
            </a:endParaRPr>
          </a:p>
        </p:txBody>
      </p:sp>
      <p:sp>
        <p:nvSpPr>
          <p:cNvPr id="81" name="TextBox 80"/>
          <p:cNvSpPr txBox="1"/>
          <p:nvPr/>
        </p:nvSpPr>
        <p:spPr>
          <a:xfrm>
            <a:off x="7529014"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0.86</a:t>
            </a:r>
            <a:endParaRPr lang="en-US" dirty="0">
              <a:solidFill>
                <a:prstClr val="black"/>
              </a:solidFill>
              <a:latin typeface="Calibri" pitchFamily="34" charset="0"/>
              <a:cs typeface="Arial" charset="0"/>
            </a:endParaRPr>
          </a:p>
        </p:txBody>
      </p:sp>
      <p:sp>
        <p:nvSpPr>
          <p:cNvPr id="100" name="TextBox 99"/>
          <p:cNvSpPr txBox="1"/>
          <p:nvPr/>
        </p:nvSpPr>
        <p:spPr>
          <a:xfrm>
            <a:off x="6192840"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0.68</a:t>
            </a:r>
            <a:endParaRPr lang="en-US" dirty="0">
              <a:solidFill>
                <a:prstClr val="black"/>
              </a:solidFill>
              <a:latin typeface="Calibri" pitchFamily="34" charset="0"/>
              <a:cs typeface="Arial" charset="0"/>
            </a:endParaRPr>
          </a:p>
        </p:txBody>
      </p:sp>
      <p:sp>
        <p:nvSpPr>
          <p:cNvPr id="101" name="TextBox 100"/>
          <p:cNvSpPr txBox="1"/>
          <p:nvPr/>
        </p:nvSpPr>
        <p:spPr>
          <a:xfrm>
            <a:off x="7013769"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0.79</a:t>
            </a:r>
            <a:endParaRPr lang="en-US" dirty="0">
              <a:solidFill>
                <a:prstClr val="black"/>
              </a:solidFill>
              <a:latin typeface="Calibri" pitchFamily="34" charset="0"/>
              <a:cs typeface="Arial" charset="0"/>
            </a:endParaRPr>
          </a:p>
        </p:txBody>
      </p:sp>
      <p:sp>
        <p:nvSpPr>
          <p:cNvPr id="102" name="TextBox 101"/>
          <p:cNvSpPr txBox="1"/>
          <p:nvPr/>
        </p:nvSpPr>
        <p:spPr>
          <a:xfrm>
            <a:off x="7819299" y="1869473"/>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0.90</a:t>
            </a:r>
            <a:endParaRPr lang="en-US" dirty="0">
              <a:solidFill>
                <a:prstClr val="black"/>
              </a:solidFill>
              <a:latin typeface="Calibri" pitchFamily="34" charset="0"/>
              <a:cs typeface="Arial" charset="0"/>
            </a:endParaRPr>
          </a:p>
        </p:txBody>
      </p:sp>
      <p:sp>
        <p:nvSpPr>
          <p:cNvPr id="104" name="TextBox 103"/>
          <p:cNvSpPr txBox="1"/>
          <p:nvPr/>
        </p:nvSpPr>
        <p:spPr>
          <a:xfrm>
            <a:off x="5976852"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0.65</a:t>
            </a:r>
            <a:endParaRPr lang="en-US" dirty="0">
              <a:solidFill>
                <a:prstClr val="black"/>
              </a:solidFill>
              <a:latin typeface="Calibri" pitchFamily="34" charset="0"/>
              <a:cs typeface="Arial" charset="0"/>
            </a:endParaRPr>
          </a:p>
        </p:txBody>
      </p:sp>
      <p:sp>
        <p:nvSpPr>
          <p:cNvPr id="105" name="TextBox 104"/>
          <p:cNvSpPr txBox="1"/>
          <p:nvPr/>
        </p:nvSpPr>
        <p:spPr>
          <a:xfrm>
            <a:off x="6853237"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0.77</a:t>
            </a:r>
            <a:endParaRPr lang="en-US" dirty="0">
              <a:solidFill>
                <a:prstClr val="black"/>
              </a:solidFill>
              <a:latin typeface="Calibri" pitchFamily="34" charset="0"/>
              <a:cs typeface="Arial" charset="0"/>
            </a:endParaRPr>
          </a:p>
        </p:txBody>
      </p:sp>
      <p:sp>
        <p:nvSpPr>
          <p:cNvPr id="106" name="TextBox 105"/>
          <p:cNvSpPr txBox="1"/>
          <p:nvPr/>
        </p:nvSpPr>
        <p:spPr>
          <a:xfrm>
            <a:off x="7746736"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0.89</a:t>
            </a:r>
            <a:endParaRPr lang="en-US" dirty="0">
              <a:solidFill>
                <a:prstClr val="black"/>
              </a:solidFill>
              <a:latin typeface="Calibri" pitchFamily="34" charset="0"/>
              <a:cs typeface="Arial" charset="0"/>
            </a:endParaRPr>
          </a:p>
        </p:txBody>
      </p:sp>
      <p:sp>
        <p:nvSpPr>
          <p:cNvPr id="110" name="TextBox 109"/>
          <p:cNvSpPr txBox="1"/>
          <p:nvPr/>
        </p:nvSpPr>
        <p:spPr>
          <a:xfrm>
            <a:off x="7070957"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0.80</a:t>
            </a:r>
            <a:endParaRPr lang="en-US" dirty="0">
              <a:solidFill>
                <a:prstClr val="black"/>
              </a:solidFill>
              <a:latin typeface="Calibri" pitchFamily="34" charset="0"/>
              <a:cs typeface="Arial" charset="0"/>
            </a:endParaRPr>
          </a:p>
        </p:txBody>
      </p:sp>
      <p:sp>
        <p:nvSpPr>
          <p:cNvPr id="114" name="TextBox 113"/>
          <p:cNvSpPr txBox="1"/>
          <p:nvPr/>
        </p:nvSpPr>
        <p:spPr>
          <a:xfrm>
            <a:off x="5613998" y="45836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0.60</a:t>
            </a:r>
            <a:endParaRPr lang="en-US" dirty="0">
              <a:solidFill>
                <a:prstClr val="black"/>
              </a:solidFill>
              <a:latin typeface="Calibri" pitchFamily="34" charset="0"/>
              <a:cs typeface="Arial" charset="0"/>
            </a:endParaRPr>
          </a:p>
        </p:txBody>
      </p:sp>
      <p:sp>
        <p:nvSpPr>
          <p:cNvPr id="117" name="TextBox 116"/>
          <p:cNvSpPr txBox="1"/>
          <p:nvPr/>
        </p:nvSpPr>
        <p:spPr>
          <a:xfrm>
            <a:off x="7304058" y="459090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0.83</a:t>
            </a:r>
            <a:endParaRPr lang="en-US" dirty="0">
              <a:solidFill>
                <a:prstClr val="black"/>
              </a:solidFill>
              <a:latin typeface="Calibri" pitchFamily="34" charset="0"/>
              <a:cs typeface="Arial" charset="0"/>
            </a:endParaRPr>
          </a:p>
        </p:txBody>
      </p:sp>
      <p:sp>
        <p:nvSpPr>
          <p:cNvPr id="118" name="TextBox 117"/>
          <p:cNvSpPr txBox="1"/>
          <p:nvPr/>
        </p:nvSpPr>
        <p:spPr>
          <a:xfrm>
            <a:off x="5534174" y="54907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0.59</a:t>
            </a:r>
            <a:endParaRPr lang="en-US" dirty="0">
              <a:solidFill>
                <a:prstClr val="black"/>
              </a:solidFill>
              <a:latin typeface="Calibri" pitchFamily="34" charset="0"/>
              <a:cs typeface="Arial" charset="0"/>
            </a:endParaRPr>
          </a:p>
        </p:txBody>
      </p:sp>
      <p:sp>
        <p:nvSpPr>
          <p:cNvPr id="119" name="TextBox 118"/>
          <p:cNvSpPr txBox="1"/>
          <p:nvPr/>
        </p:nvSpPr>
        <p:spPr>
          <a:xfrm>
            <a:off x="7166178" y="549802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0.81</a:t>
            </a:r>
            <a:endParaRPr lang="en-US" dirty="0">
              <a:solidFill>
                <a:prstClr val="black"/>
              </a:solidFill>
              <a:latin typeface="Calibri" pitchFamily="34" charset="0"/>
              <a:cs typeface="Arial" charset="0"/>
            </a:endParaRPr>
          </a:p>
        </p:txBody>
      </p:sp>
      <p:sp>
        <p:nvSpPr>
          <p:cNvPr id="2" name="Rectangle 1"/>
          <p:cNvSpPr/>
          <p:nvPr/>
        </p:nvSpPr>
        <p:spPr>
          <a:xfrm>
            <a:off x="5486400" y="426486"/>
            <a:ext cx="3643084" cy="6308143"/>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Rectangle 71"/>
          <p:cNvSpPr/>
          <p:nvPr/>
        </p:nvSpPr>
        <p:spPr>
          <a:xfrm>
            <a:off x="1320799" y="972457"/>
            <a:ext cx="3657601" cy="5914572"/>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TextBox 90"/>
          <p:cNvSpPr txBox="1"/>
          <p:nvPr/>
        </p:nvSpPr>
        <p:spPr>
          <a:xfrm>
            <a:off x="4978399" y="609600"/>
            <a:ext cx="518091" cy="369332"/>
          </a:xfrm>
          <a:prstGeom prst="rect">
            <a:avLst/>
          </a:prstGeom>
          <a:noFill/>
        </p:spPr>
        <p:txBody>
          <a:bodyPr wrap="none" rtlCol="0">
            <a:spAutoFit/>
          </a:bodyPr>
          <a:lstStyle/>
          <a:p>
            <a:r>
              <a:rPr lang="en-US" b="1" dirty="0" smtClean="0">
                <a:solidFill>
                  <a:prstClr val="black"/>
                </a:solidFill>
                <a:latin typeface="Arial" panose="020B0604020202020204" pitchFamily="34" charset="0"/>
                <a:cs typeface="Arial" panose="020B0604020202020204" pitchFamily="34" charset="0"/>
              </a:rPr>
              <a:t>7%</a:t>
            </a:r>
          </a:p>
        </p:txBody>
      </p:sp>
      <p:sp>
        <p:nvSpPr>
          <p:cNvPr id="103" name="TextBox 102"/>
          <p:cNvSpPr txBox="1"/>
          <p:nvPr/>
        </p:nvSpPr>
        <p:spPr>
          <a:xfrm>
            <a:off x="4749744"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0.48</a:t>
            </a:r>
            <a:endParaRPr lang="en-US" dirty="0">
              <a:solidFill>
                <a:prstClr val="black"/>
              </a:solidFill>
              <a:latin typeface="Calibri" pitchFamily="34" charset="0"/>
              <a:cs typeface="Arial" charset="0"/>
            </a:endParaRPr>
          </a:p>
        </p:txBody>
      </p:sp>
      <p:sp>
        <p:nvSpPr>
          <p:cNvPr id="99" name="TextBox 98"/>
          <p:cNvSpPr txBox="1"/>
          <p:nvPr/>
        </p:nvSpPr>
        <p:spPr>
          <a:xfrm>
            <a:off x="5229371"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08" name="TextBox 107"/>
          <p:cNvSpPr txBox="1"/>
          <p:nvPr/>
        </p:nvSpPr>
        <p:spPr>
          <a:xfrm>
            <a:off x="5257744"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Tree>
    <p:extLst>
      <p:ext uri="{BB962C8B-B14F-4D97-AF65-F5344CB8AC3E}">
        <p14:creationId xmlns:p14="http://schemas.microsoft.com/office/powerpoint/2010/main" val="137913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smtClean="0">
                <a:solidFill>
                  <a:schemeClr val="tx1"/>
                </a:solidFill>
              </a:rPr>
              <a:t>Regular model with real data!</a:t>
            </a:r>
          </a:p>
        </p:txBody>
      </p:sp>
      <p:pic>
        <p:nvPicPr>
          <p:cNvPr id="272387" name="Picture 1"/>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388" name="Text Box 4"/>
          <p:cNvSpPr txBox="1">
            <a:spLocks noChangeArrowheads="1"/>
          </p:cNvSpPr>
          <p:nvPr/>
        </p:nvSpPr>
        <p:spPr bwMode="auto">
          <a:xfrm>
            <a:off x="103188" y="5789613"/>
            <a:ext cx="2684462"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a:solidFill>
                  <a:srgbClr val="4F4FC5"/>
                </a:solidFill>
              </a:rPr>
              <a:t>1 “sigma” 2F</a:t>
            </a:r>
            <a:r>
              <a:rPr lang="en-US" altLang="en-US" sz="2400" baseline="-25000">
                <a:solidFill>
                  <a:srgbClr val="4F4FC5"/>
                </a:solidFill>
              </a:rPr>
              <a:t>sim</a:t>
            </a:r>
            <a:r>
              <a:rPr lang="en-US" altLang="en-US" sz="2400">
                <a:solidFill>
                  <a:srgbClr val="4F4FC5"/>
                </a:solidFill>
              </a:rPr>
              <a:t>-F</a:t>
            </a:r>
            <a:r>
              <a:rPr lang="en-US" altLang="en-US" sz="2400" baseline="-25000">
                <a:solidFill>
                  <a:srgbClr val="4F4FC5"/>
                </a:solidFill>
              </a:rPr>
              <a:t>c</a:t>
            </a:r>
          </a:p>
          <a:p>
            <a:pPr algn="r" eaLnBrk="1" hangingPunct="1">
              <a:spcBef>
                <a:spcPct val="0"/>
              </a:spcBef>
              <a:buFontTx/>
              <a:buNone/>
            </a:pPr>
            <a:r>
              <a:rPr lang="en-US" altLang="en-US" sz="2400">
                <a:solidFill>
                  <a:srgbClr val="CC9900"/>
                </a:solidFill>
              </a:rPr>
              <a:t>2.5 “sigma” F</a:t>
            </a:r>
            <a:r>
              <a:rPr lang="en-US" altLang="en-US" sz="2400" baseline="-25000">
                <a:solidFill>
                  <a:srgbClr val="CC9900"/>
                </a:solidFill>
              </a:rPr>
              <a:t>sim</a:t>
            </a:r>
            <a:r>
              <a:rPr lang="en-US" altLang="en-US" sz="2400">
                <a:solidFill>
                  <a:srgbClr val="CC9900"/>
                </a:solidFill>
              </a:rPr>
              <a:t>-F</a:t>
            </a:r>
            <a:r>
              <a:rPr lang="en-US" altLang="en-US" sz="2400" baseline="-25000">
                <a:solidFill>
                  <a:srgbClr val="CC9900"/>
                </a:solidFill>
              </a:rPr>
              <a:t>c</a:t>
            </a:r>
            <a:endParaRPr lang="en-US" altLang="en-US" sz="2400">
              <a:solidFill>
                <a:srgbClr val="CC9900"/>
              </a:solidFill>
            </a:endParaRPr>
          </a:p>
        </p:txBody>
      </p:sp>
      <p:sp>
        <p:nvSpPr>
          <p:cNvPr id="272389" name="Text Box 5"/>
          <p:cNvSpPr txBox="1">
            <a:spLocks noChangeArrowheads="1"/>
          </p:cNvSpPr>
          <p:nvPr/>
        </p:nvSpPr>
        <p:spPr bwMode="auto">
          <a:xfrm>
            <a:off x="103188" y="4573588"/>
            <a:ext cx="1882775"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a:solidFill>
                  <a:srgbClr val="000000"/>
                </a:solidFill>
              </a:rPr>
              <a:t>1.0 Å data</a:t>
            </a:r>
          </a:p>
          <a:p>
            <a:pPr algn="ctr" eaLnBrk="1" hangingPunct="1">
              <a:spcBef>
                <a:spcPct val="0"/>
              </a:spcBef>
              <a:buFontTx/>
              <a:buNone/>
            </a:pPr>
            <a:r>
              <a:rPr lang="en-US" altLang="en-US" sz="2400">
                <a:solidFill>
                  <a:srgbClr val="000000"/>
                </a:solidFill>
              </a:rPr>
              <a:t>R</a:t>
            </a:r>
            <a:r>
              <a:rPr lang="en-US" altLang="en-US" sz="2400" baseline="-25000">
                <a:solidFill>
                  <a:srgbClr val="000000"/>
                </a:solidFill>
              </a:rPr>
              <a:t>cryst</a:t>
            </a:r>
            <a:r>
              <a:rPr lang="en-US" altLang="en-US" sz="2400">
                <a:solidFill>
                  <a:srgbClr val="000000"/>
                </a:solidFill>
              </a:rPr>
              <a:t>= 0.116</a:t>
            </a:r>
          </a:p>
          <a:p>
            <a:pPr algn="ctr" eaLnBrk="1" hangingPunct="1">
              <a:spcBef>
                <a:spcPct val="0"/>
              </a:spcBef>
              <a:buFontTx/>
              <a:buNone/>
            </a:pPr>
            <a:r>
              <a:rPr lang="en-US" altLang="en-US" sz="2400">
                <a:solidFill>
                  <a:srgbClr val="000000"/>
                </a:solidFill>
              </a:rPr>
              <a:t>R</a:t>
            </a:r>
            <a:r>
              <a:rPr lang="en-US" altLang="en-US" sz="2400" baseline="-25000">
                <a:solidFill>
                  <a:srgbClr val="000000"/>
                </a:solidFill>
              </a:rPr>
              <a:t>free</a:t>
            </a:r>
            <a:r>
              <a:rPr lang="en-US" altLang="en-US" sz="2400">
                <a:solidFill>
                  <a:srgbClr val="000000"/>
                </a:solidFill>
              </a:rPr>
              <a:t> = 0.135</a:t>
            </a:r>
          </a:p>
        </p:txBody>
      </p:sp>
    </p:spTree>
    <p:extLst>
      <p:ext uri="{BB962C8B-B14F-4D97-AF65-F5344CB8AC3E}">
        <p14:creationId xmlns:p14="http://schemas.microsoft.com/office/powerpoint/2010/main" val="3933963696"/>
      </p:ext>
    </p:extLst>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TextBox 102"/>
          <p:cNvSpPr txBox="1"/>
          <p:nvPr/>
        </p:nvSpPr>
        <p:spPr>
          <a:xfrm>
            <a:off x="4749744"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0.48</a:t>
            </a:r>
            <a:endParaRPr lang="en-US" dirty="0">
              <a:solidFill>
                <a:prstClr val="black"/>
              </a:solidFill>
              <a:latin typeface="Calibri" pitchFamily="34" charset="0"/>
              <a:cs typeface="Arial" charset="0"/>
            </a:endParaRPr>
          </a:p>
        </p:txBody>
      </p:sp>
      <p:sp>
        <p:nvSpPr>
          <p:cNvPr id="98" name="TextBox 97"/>
          <p:cNvSpPr txBox="1"/>
          <p:nvPr/>
        </p:nvSpPr>
        <p:spPr>
          <a:xfrm>
            <a:off x="4234487"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0.41</a:t>
            </a:r>
            <a:endParaRPr lang="en-US" dirty="0">
              <a:solidFill>
                <a:prstClr val="black"/>
              </a:solidFill>
              <a:latin typeface="Calibri" pitchFamily="34" charset="0"/>
              <a:cs typeface="Arial" charset="0"/>
            </a:endParaRPr>
          </a:p>
        </p:txBody>
      </p:sp>
      <p:sp>
        <p:nvSpPr>
          <p:cNvPr id="78" name="TextBox 77"/>
          <p:cNvSpPr txBox="1"/>
          <p:nvPr/>
        </p:nvSpPr>
        <p:spPr>
          <a:xfrm>
            <a:off x="4096602"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0.39</a:t>
            </a:r>
            <a:endParaRPr lang="en-US" dirty="0">
              <a:solidFill>
                <a:prstClr val="black"/>
              </a:solidFill>
              <a:latin typeface="Calibri" pitchFamily="34" charset="0"/>
              <a:cs typeface="Arial" charset="0"/>
            </a:endParaRPr>
          </a:p>
        </p:txBody>
      </p:sp>
      <p:sp>
        <p:nvSpPr>
          <p:cNvPr id="75" name="TextBox 74"/>
          <p:cNvSpPr txBox="1"/>
          <p:nvPr/>
        </p:nvSpPr>
        <p:spPr>
          <a:xfrm>
            <a:off x="3416062" y="5501854"/>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89" name="TextBox 88"/>
          <p:cNvSpPr txBox="1"/>
          <p:nvPr/>
        </p:nvSpPr>
        <p:spPr>
          <a:xfrm>
            <a:off x="3423316" y="4565698"/>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73" name="TextBox 72"/>
          <p:cNvSpPr txBox="1"/>
          <p:nvPr/>
        </p:nvSpPr>
        <p:spPr>
          <a:xfrm>
            <a:off x="3292682" y="3684944"/>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86" name="TextBox 85"/>
          <p:cNvSpPr txBox="1"/>
          <p:nvPr/>
        </p:nvSpPr>
        <p:spPr>
          <a:xfrm>
            <a:off x="3270916" y="2763240"/>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84" name="TextBox 83"/>
          <p:cNvSpPr txBox="1"/>
          <p:nvPr/>
        </p:nvSpPr>
        <p:spPr>
          <a:xfrm>
            <a:off x="2982036" y="1875406"/>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0.24</a:t>
            </a:r>
            <a:endParaRPr lang="en-US" dirty="0">
              <a:solidFill>
                <a:prstClr val="black"/>
              </a:solidFill>
              <a:latin typeface="Calibri" pitchFamily="34" charset="0"/>
              <a:cs typeface="Arial" charset="0"/>
            </a:endParaRPr>
          </a:p>
        </p:txBody>
      </p:sp>
      <p:sp>
        <p:nvSpPr>
          <p:cNvPr id="82" name="TextBox 81"/>
          <p:cNvSpPr txBox="1"/>
          <p:nvPr/>
        </p:nvSpPr>
        <p:spPr>
          <a:xfrm>
            <a:off x="266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0.20</a:t>
            </a:r>
            <a:endParaRPr lang="en-US" dirty="0">
              <a:solidFill>
                <a:prstClr val="black"/>
              </a:solidFill>
              <a:latin typeface="Calibri" pitchFamily="34" charset="0"/>
              <a:cs typeface="Arial" charset="0"/>
            </a:endParaRPr>
          </a:p>
        </p:txBody>
      </p:sp>
      <p:sp>
        <p:nvSpPr>
          <p:cNvPr id="68" name="Rectangle 67"/>
          <p:cNvSpPr/>
          <p:nvPr/>
        </p:nvSpPr>
        <p:spPr>
          <a:xfrm>
            <a:off x="1464054" y="579120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9" name="Rectangle 68"/>
          <p:cNvSpPr/>
          <p:nvPr/>
        </p:nvSpPr>
        <p:spPr>
          <a:xfrm>
            <a:off x="3660783" y="5791200"/>
            <a:ext cx="212140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70" name="Rectangle 69"/>
          <p:cNvSpPr/>
          <p:nvPr/>
        </p:nvSpPr>
        <p:spPr>
          <a:xfrm>
            <a:off x="5784360" y="5791200"/>
            <a:ext cx="160934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71" name="Rectangle 70"/>
          <p:cNvSpPr/>
          <p:nvPr/>
        </p:nvSpPr>
        <p:spPr>
          <a:xfrm>
            <a:off x="7395874" y="5791200"/>
            <a:ext cx="1389888"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0" name="Rectangle 39"/>
          <p:cNvSpPr/>
          <p:nvPr/>
        </p:nvSpPr>
        <p:spPr>
          <a:xfrm>
            <a:off x="1464054" y="489204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1" name="Rectangle 40"/>
          <p:cNvSpPr/>
          <p:nvPr/>
        </p:nvSpPr>
        <p:spPr>
          <a:xfrm>
            <a:off x="3661039" y="4892040"/>
            <a:ext cx="219456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2" name="Rectangle 41"/>
          <p:cNvSpPr/>
          <p:nvPr/>
        </p:nvSpPr>
        <p:spPr>
          <a:xfrm>
            <a:off x="5858024" y="4892040"/>
            <a:ext cx="168249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43" name="Rectangle 42"/>
          <p:cNvSpPr/>
          <p:nvPr/>
        </p:nvSpPr>
        <p:spPr>
          <a:xfrm>
            <a:off x="7542946" y="4892040"/>
            <a:ext cx="124358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 name="Rectangle 3"/>
          <p:cNvSpPr/>
          <p:nvPr/>
        </p:nvSpPr>
        <p:spPr>
          <a:xfrm>
            <a:off x="1468088" y="1295400"/>
            <a:ext cx="146304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26" name="Rectangle 25"/>
          <p:cNvSpPr/>
          <p:nvPr/>
        </p:nvSpPr>
        <p:spPr>
          <a:xfrm>
            <a:off x="2931300" y="1295400"/>
            <a:ext cx="138988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27" name="Rectangle 26"/>
          <p:cNvSpPr/>
          <p:nvPr/>
        </p:nvSpPr>
        <p:spPr>
          <a:xfrm>
            <a:off x="4321360" y="1295400"/>
            <a:ext cx="131673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28" name="Rectangle 27"/>
          <p:cNvSpPr/>
          <p:nvPr/>
        </p:nvSpPr>
        <p:spPr>
          <a:xfrm>
            <a:off x="5638268" y="1295400"/>
            <a:ext cx="109728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29" name="Rectangle 28"/>
          <p:cNvSpPr/>
          <p:nvPr/>
        </p:nvSpPr>
        <p:spPr>
          <a:xfrm>
            <a:off x="6735720" y="1295400"/>
            <a:ext cx="1024128"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31" name="Rectangle 30"/>
          <p:cNvSpPr/>
          <p:nvPr/>
        </p:nvSpPr>
        <p:spPr>
          <a:xfrm>
            <a:off x="7760021" y="1295400"/>
            <a:ext cx="1024128"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 name="TextBox 4"/>
          <p:cNvSpPr txBox="1"/>
          <p:nvPr/>
        </p:nvSpPr>
        <p:spPr>
          <a:xfrm>
            <a:off x="216347" y="1338590"/>
            <a:ext cx="1128835"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Glu</a:t>
            </a:r>
            <a:r>
              <a:rPr lang="en-US" sz="2800" dirty="0" smtClean="0">
                <a:solidFill>
                  <a:prstClr val="black"/>
                </a:solidFill>
                <a:latin typeface="Calibri" pitchFamily="34" charset="0"/>
                <a:cs typeface="Arial" charset="0"/>
              </a:rPr>
              <a:t> 24</a:t>
            </a:r>
            <a:endParaRPr lang="en-US" sz="2800" dirty="0">
              <a:solidFill>
                <a:prstClr val="black"/>
              </a:solidFill>
              <a:latin typeface="Calibri" pitchFamily="34" charset="0"/>
              <a:cs typeface="Arial" charset="0"/>
            </a:endParaRPr>
          </a:p>
        </p:txBody>
      </p:sp>
      <p:sp>
        <p:nvSpPr>
          <p:cNvPr id="9" name="TextBox 8"/>
          <p:cNvSpPr txBox="1"/>
          <p:nvPr/>
        </p:nvSpPr>
        <p:spPr>
          <a:xfrm>
            <a:off x="216347" y="2237750"/>
            <a:ext cx="1128707"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Arg</a:t>
            </a:r>
            <a:r>
              <a:rPr lang="en-US" sz="2800" dirty="0" smtClean="0">
                <a:solidFill>
                  <a:prstClr val="black"/>
                </a:solidFill>
                <a:latin typeface="Calibri" pitchFamily="34" charset="0"/>
                <a:cs typeface="Arial" charset="0"/>
              </a:rPr>
              <a:t> 18</a:t>
            </a:r>
            <a:endParaRPr lang="en-US" sz="2800" dirty="0">
              <a:solidFill>
                <a:prstClr val="black"/>
              </a:solidFill>
              <a:latin typeface="Calibri" pitchFamily="34" charset="0"/>
              <a:cs typeface="Arial" charset="0"/>
            </a:endParaRPr>
          </a:p>
        </p:txBody>
      </p:sp>
      <p:sp>
        <p:nvSpPr>
          <p:cNvPr id="12" name="TextBox 11"/>
          <p:cNvSpPr txBox="1"/>
          <p:nvPr/>
        </p:nvSpPr>
        <p:spPr>
          <a:xfrm>
            <a:off x="216347" y="3136910"/>
            <a:ext cx="1077283"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Tyr 21</a:t>
            </a:r>
            <a:endParaRPr lang="en-US" sz="2800" dirty="0">
              <a:solidFill>
                <a:prstClr val="black"/>
              </a:solidFill>
              <a:latin typeface="Calibri" pitchFamily="34" charset="0"/>
              <a:cs typeface="Arial" charset="0"/>
            </a:endParaRPr>
          </a:p>
        </p:txBody>
      </p:sp>
      <p:sp>
        <p:nvSpPr>
          <p:cNvPr id="15" name="TextBox 14"/>
          <p:cNvSpPr txBox="1"/>
          <p:nvPr/>
        </p:nvSpPr>
        <p:spPr>
          <a:xfrm>
            <a:off x="216347" y="4036070"/>
            <a:ext cx="987771"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Asp 9</a:t>
            </a:r>
            <a:endParaRPr lang="en-US" sz="2800" dirty="0">
              <a:solidFill>
                <a:prstClr val="black"/>
              </a:solidFill>
              <a:latin typeface="Calibri" pitchFamily="34" charset="0"/>
              <a:cs typeface="Arial" charset="0"/>
            </a:endParaRPr>
          </a:p>
        </p:txBody>
      </p:sp>
      <p:sp>
        <p:nvSpPr>
          <p:cNvPr id="18" name="TextBox 17"/>
          <p:cNvSpPr txBox="1"/>
          <p:nvPr/>
        </p:nvSpPr>
        <p:spPr>
          <a:xfrm>
            <a:off x="216347" y="4935230"/>
            <a:ext cx="1079142"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His 54</a:t>
            </a:r>
            <a:endParaRPr lang="en-US" sz="2800" dirty="0">
              <a:solidFill>
                <a:prstClr val="black"/>
              </a:solidFill>
              <a:latin typeface="Calibri" pitchFamily="34" charset="0"/>
              <a:cs typeface="Arial" charset="0"/>
            </a:endParaRPr>
          </a:p>
        </p:txBody>
      </p:sp>
      <p:sp>
        <p:nvSpPr>
          <p:cNvPr id="21" name="TextBox 20"/>
          <p:cNvSpPr txBox="1"/>
          <p:nvPr/>
        </p:nvSpPr>
        <p:spPr>
          <a:xfrm>
            <a:off x="216347" y="5834390"/>
            <a:ext cx="1126270"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Pro 60</a:t>
            </a:r>
            <a:endParaRPr lang="en-US" sz="2800" dirty="0">
              <a:solidFill>
                <a:prstClr val="black"/>
              </a:solidFill>
              <a:latin typeface="Calibri" pitchFamily="34" charset="0"/>
              <a:cs typeface="Arial" charset="0"/>
            </a:endParaRPr>
          </a:p>
        </p:txBody>
      </p:sp>
      <p:sp>
        <p:nvSpPr>
          <p:cNvPr id="47" name="Rectangle 46"/>
          <p:cNvSpPr/>
          <p:nvPr/>
        </p:nvSpPr>
        <p:spPr>
          <a:xfrm>
            <a:off x="1464054" y="2194560"/>
            <a:ext cx="1755648"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8" name="Rectangle 47"/>
          <p:cNvSpPr/>
          <p:nvPr/>
        </p:nvSpPr>
        <p:spPr>
          <a:xfrm>
            <a:off x="3220518" y="2194560"/>
            <a:ext cx="124358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9" name="Rectangle 48"/>
          <p:cNvSpPr/>
          <p:nvPr/>
        </p:nvSpPr>
        <p:spPr>
          <a:xfrm>
            <a:off x="4464918" y="2194560"/>
            <a:ext cx="1024128"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0" name="Rectangle 49"/>
          <p:cNvSpPr/>
          <p:nvPr/>
        </p:nvSpPr>
        <p:spPr>
          <a:xfrm>
            <a:off x="5489862" y="2194560"/>
            <a:ext cx="950976"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51" name="Rectangle 50"/>
          <p:cNvSpPr/>
          <p:nvPr/>
        </p:nvSpPr>
        <p:spPr>
          <a:xfrm>
            <a:off x="6441654" y="2194560"/>
            <a:ext cx="804672"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52" name="Rectangle 51"/>
          <p:cNvSpPr/>
          <p:nvPr/>
        </p:nvSpPr>
        <p:spPr>
          <a:xfrm>
            <a:off x="7247142" y="219456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4" name="Rectangle 53"/>
          <p:cNvSpPr/>
          <p:nvPr/>
        </p:nvSpPr>
        <p:spPr>
          <a:xfrm>
            <a:off x="1464054" y="309372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55" name="Rectangle 54"/>
          <p:cNvSpPr/>
          <p:nvPr/>
        </p:nvSpPr>
        <p:spPr>
          <a:xfrm>
            <a:off x="3513942" y="3093720"/>
            <a:ext cx="197510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56" name="Rectangle 55"/>
          <p:cNvSpPr/>
          <p:nvPr/>
        </p:nvSpPr>
        <p:spPr>
          <a:xfrm>
            <a:off x="5490678" y="3093720"/>
            <a:ext cx="1828800"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7" name="Rectangle 56"/>
          <p:cNvSpPr/>
          <p:nvPr/>
        </p:nvSpPr>
        <p:spPr>
          <a:xfrm>
            <a:off x="7321109" y="3093720"/>
            <a:ext cx="146304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1" name="Rectangle 60"/>
          <p:cNvSpPr/>
          <p:nvPr/>
        </p:nvSpPr>
        <p:spPr>
          <a:xfrm>
            <a:off x="1464054" y="399288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2" name="Rectangle 61"/>
          <p:cNvSpPr/>
          <p:nvPr/>
        </p:nvSpPr>
        <p:spPr>
          <a:xfrm>
            <a:off x="3513289" y="3992880"/>
            <a:ext cx="146304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63" name="Rectangle 62"/>
          <p:cNvSpPr/>
          <p:nvPr/>
        </p:nvSpPr>
        <p:spPr>
          <a:xfrm>
            <a:off x="4977308" y="3992880"/>
            <a:ext cx="124358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64" name="Rectangle 63"/>
          <p:cNvSpPr/>
          <p:nvPr/>
        </p:nvSpPr>
        <p:spPr>
          <a:xfrm>
            <a:off x="6221871" y="3992880"/>
            <a:ext cx="87782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5" name="Rectangle 64"/>
          <p:cNvSpPr/>
          <p:nvPr/>
        </p:nvSpPr>
        <p:spPr>
          <a:xfrm>
            <a:off x="7100674" y="3992880"/>
            <a:ext cx="877824"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66" name="Rectangle 65"/>
          <p:cNvSpPr/>
          <p:nvPr/>
        </p:nvSpPr>
        <p:spPr>
          <a:xfrm>
            <a:off x="7979477" y="399288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74" name="Rectangle 73"/>
          <p:cNvSpPr/>
          <p:nvPr/>
        </p:nvSpPr>
        <p:spPr>
          <a:xfrm>
            <a:off x="8052629" y="2194560"/>
            <a:ext cx="731520" cy="6096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G</a:t>
            </a:r>
          </a:p>
        </p:txBody>
      </p:sp>
      <p:sp>
        <p:nvSpPr>
          <p:cNvPr id="76" name="TextBox 75"/>
          <p:cNvSpPr txBox="1"/>
          <p:nvPr/>
        </p:nvSpPr>
        <p:spPr>
          <a:xfrm>
            <a:off x="1228297"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0.00</a:t>
            </a:r>
            <a:endParaRPr lang="en-US" dirty="0">
              <a:solidFill>
                <a:prstClr val="black"/>
              </a:solidFill>
              <a:latin typeface="Calibri" pitchFamily="34" charset="0"/>
              <a:cs typeface="Arial" charset="0"/>
            </a:endParaRPr>
          </a:p>
        </p:txBody>
      </p:sp>
      <p:sp>
        <p:nvSpPr>
          <p:cNvPr id="77" name="TextBox 76"/>
          <p:cNvSpPr txBox="1"/>
          <p:nvPr/>
        </p:nvSpPr>
        <p:spPr>
          <a:xfrm>
            <a:off x="8482328" y="940558"/>
            <a:ext cx="593432" cy="369332"/>
          </a:xfrm>
          <a:prstGeom prst="rect">
            <a:avLst/>
          </a:prstGeom>
          <a:noFill/>
        </p:spPr>
        <p:txBody>
          <a:bodyPr wrap="none" rtlCol="0">
            <a:spAutoFit/>
          </a:bodyPr>
          <a:lstStyle/>
          <a:p>
            <a:r>
              <a:rPr lang="en-US" dirty="0">
                <a:solidFill>
                  <a:prstClr val="black"/>
                </a:solidFill>
                <a:latin typeface="Calibri" pitchFamily="34" charset="0"/>
                <a:cs typeface="Arial" charset="0"/>
              </a:rPr>
              <a:t>1</a:t>
            </a:r>
            <a:r>
              <a:rPr lang="en-US" dirty="0" smtClean="0">
                <a:solidFill>
                  <a:prstClr val="black"/>
                </a:solidFill>
                <a:latin typeface="Calibri" pitchFamily="34" charset="0"/>
                <a:cs typeface="Arial" charset="0"/>
              </a:rPr>
              <a:t>.00</a:t>
            </a:r>
            <a:endParaRPr lang="en-US" dirty="0">
              <a:solidFill>
                <a:prstClr val="black"/>
              </a:solidFill>
              <a:latin typeface="Calibri" pitchFamily="34" charset="0"/>
              <a:cs typeface="Arial" charset="0"/>
            </a:endParaRPr>
          </a:p>
        </p:txBody>
      </p:sp>
      <p:sp>
        <p:nvSpPr>
          <p:cNvPr id="80" name="TextBox 79"/>
          <p:cNvSpPr txBox="1"/>
          <p:nvPr/>
        </p:nvSpPr>
        <p:spPr>
          <a:xfrm>
            <a:off x="647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0.72</a:t>
            </a:r>
            <a:endParaRPr lang="en-US" dirty="0">
              <a:solidFill>
                <a:prstClr val="black"/>
              </a:solidFill>
              <a:latin typeface="Calibri" pitchFamily="34" charset="0"/>
              <a:cs typeface="Arial" charset="0"/>
            </a:endParaRPr>
          </a:p>
        </p:txBody>
      </p:sp>
      <p:sp>
        <p:nvSpPr>
          <p:cNvPr id="81" name="TextBox 80"/>
          <p:cNvSpPr txBox="1"/>
          <p:nvPr/>
        </p:nvSpPr>
        <p:spPr>
          <a:xfrm>
            <a:off x="7529014"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0.86</a:t>
            </a:r>
            <a:endParaRPr lang="en-US" dirty="0">
              <a:solidFill>
                <a:prstClr val="black"/>
              </a:solidFill>
              <a:latin typeface="Calibri" pitchFamily="34" charset="0"/>
              <a:cs typeface="Arial" charset="0"/>
            </a:endParaRPr>
          </a:p>
        </p:txBody>
      </p:sp>
      <p:sp>
        <p:nvSpPr>
          <p:cNvPr id="100" name="TextBox 99"/>
          <p:cNvSpPr txBox="1"/>
          <p:nvPr/>
        </p:nvSpPr>
        <p:spPr>
          <a:xfrm>
            <a:off x="6192840"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0.68</a:t>
            </a:r>
            <a:endParaRPr lang="en-US" dirty="0">
              <a:solidFill>
                <a:prstClr val="black"/>
              </a:solidFill>
              <a:latin typeface="Calibri" pitchFamily="34" charset="0"/>
              <a:cs typeface="Arial" charset="0"/>
            </a:endParaRPr>
          </a:p>
        </p:txBody>
      </p:sp>
      <p:sp>
        <p:nvSpPr>
          <p:cNvPr id="101" name="TextBox 100"/>
          <p:cNvSpPr txBox="1"/>
          <p:nvPr/>
        </p:nvSpPr>
        <p:spPr>
          <a:xfrm>
            <a:off x="7013769"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0.79</a:t>
            </a:r>
            <a:endParaRPr lang="en-US" dirty="0">
              <a:solidFill>
                <a:prstClr val="black"/>
              </a:solidFill>
              <a:latin typeface="Calibri" pitchFamily="34" charset="0"/>
              <a:cs typeface="Arial" charset="0"/>
            </a:endParaRPr>
          </a:p>
        </p:txBody>
      </p:sp>
      <p:sp>
        <p:nvSpPr>
          <p:cNvPr id="102" name="TextBox 101"/>
          <p:cNvSpPr txBox="1"/>
          <p:nvPr/>
        </p:nvSpPr>
        <p:spPr>
          <a:xfrm>
            <a:off x="7819299" y="1869473"/>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0.90</a:t>
            </a:r>
            <a:endParaRPr lang="en-US" dirty="0">
              <a:solidFill>
                <a:prstClr val="black"/>
              </a:solidFill>
              <a:latin typeface="Calibri" pitchFamily="34" charset="0"/>
              <a:cs typeface="Arial" charset="0"/>
            </a:endParaRPr>
          </a:p>
        </p:txBody>
      </p:sp>
      <p:sp>
        <p:nvSpPr>
          <p:cNvPr id="104" name="TextBox 103"/>
          <p:cNvSpPr txBox="1"/>
          <p:nvPr/>
        </p:nvSpPr>
        <p:spPr>
          <a:xfrm>
            <a:off x="5976852"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0.65</a:t>
            </a:r>
            <a:endParaRPr lang="en-US" dirty="0">
              <a:solidFill>
                <a:prstClr val="black"/>
              </a:solidFill>
              <a:latin typeface="Calibri" pitchFamily="34" charset="0"/>
              <a:cs typeface="Arial" charset="0"/>
            </a:endParaRPr>
          </a:p>
        </p:txBody>
      </p:sp>
      <p:sp>
        <p:nvSpPr>
          <p:cNvPr id="105" name="TextBox 104"/>
          <p:cNvSpPr txBox="1"/>
          <p:nvPr/>
        </p:nvSpPr>
        <p:spPr>
          <a:xfrm>
            <a:off x="6853237"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0.77</a:t>
            </a:r>
            <a:endParaRPr lang="en-US" dirty="0">
              <a:solidFill>
                <a:prstClr val="black"/>
              </a:solidFill>
              <a:latin typeface="Calibri" pitchFamily="34" charset="0"/>
              <a:cs typeface="Arial" charset="0"/>
            </a:endParaRPr>
          </a:p>
        </p:txBody>
      </p:sp>
      <p:sp>
        <p:nvSpPr>
          <p:cNvPr id="106" name="TextBox 105"/>
          <p:cNvSpPr txBox="1"/>
          <p:nvPr/>
        </p:nvSpPr>
        <p:spPr>
          <a:xfrm>
            <a:off x="7746736"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0.89</a:t>
            </a:r>
            <a:endParaRPr lang="en-US" dirty="0">
              <a:solidFill>
                <a:prstClr val="black"/>
              </a:solidFill>
              <a:latin typeface="Calibri" pitchFamily="34" charset="0"/>
              <a:cs typeface="Arial" charset="0"/>
            </a:endParaRPr>
          </a:p>
        </p:txBody>
      </p:sp>
      <p:sp>
        <p:nvSpPr>
          <p:cNvPr id="110" name="TextBox 109"/>
          <p:cNvSpPr txBox="1"/>
          <p:nvPr/>
        </p:nvSpPr>
        <p:spPr>
          <a:xfrm>
            <a:off x="7070957"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0.80</a:t>
            </a:r>
            <a:endParaRPr lang="en-US" dirty="0">
              <a:solidFill>
                <a:prstClr val="black"/>
              </a:solidFill>
              <a:latin typeface="Calibri" pitchFamily="34" charset="0"/>
              <a:cs typeface="Arial" charset="0"/>
            </a:endParaRPr>
          </a:p>
        </p:txBody>
      </p:sp>
      <p:sp>
        <p:nvSpPr>
          <p:cNvPr id="114" name="TextBox 113"/>
          <p:cNvSpPr txBox="1"/>
          <p:nvPr/>
        </p:nvSpPr>
        <p:spPr>
          <a:xfrm>
            <a:off x="5613998" y="45836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0.60</a:t>
            </a:r>
            <a:endParaRPr lang="en-US" dirty="0">
              <a:solidFill>
                <a:prstClr val="black"/>
              </a:solidFill>
              <a:latin typeface="Calibri" pitchFamily="34" charset="0"/>
              <a:cs typeface="Arial" charset="0"/>
            </a:endParaRPr>
          </a:p>
        </p:txBody>
      </p:sp>
      <p:sp>
        <p:nvSpPr>
          <p:cNvPr id="117" name="TextBox 116"/>
          <p:cNvSpPr txBox="1"/>
          <p:nvPr/>
        </p:nvSpPr>
        <p:spPr>
          <a:xfrm>
            <a:off x="7304058" y="459090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0.83</a:t>
            </a:r>
            <a:endParaRPr lang="en-US" dirty="0">
              <a:solidFill>
                <a:prstClr val="black"/>
              </a:solidFill>
              <a:latin typeface="Calibri" pitchFamily="34" charset="0"/>
              <a:cs typeface="Arial" charset="0"/>
            </a:endParaRPr>
          </a:p>
        </p:txBody>
      </p:sp>
      <p:sp>
        <p:nvSpPr>
          <p:cNvPr id="118" name="TextBox 117"/>
          <p:cNvSpPr txBox="1"/>
          <p:nvPr/>
        </p:nvSpPr>
        <p:spPr>
          <a:xfrm>
            <a:off x="5534174" y="54907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0.59</a:t>
            </a:r>
            <a:endParaRPr lang="en-US" dirty="0">
              <a:solidFill>
                <a:prstClr val="black"/>
              </a:solidFill>
              <a:latin typeface="Calibri" pitchFamily="34" charset="0"/>
              <a:cs typeface="Arial" charset="0"/>
            </a:endParaRPr>
          </a:p>
        </p:txBody>
      </p:sp>
      <p:sp>
        <p:nvSpPr>
          <p:cNvPr id="119" name="TextBox 118"/>
          <p:cNvSpPr txBox="1"/>
          <p:nvPr/>
        </p:nvSpPr>
        <p:spPr>
          <a:xfrm>
            <a:off x="7166178" y="549802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0.81</a:t>
            </a:r>
            <a:endParaRPr lang="en-US" dirty="0">
              <a:solidFill>
                <a:prstClr val="black"/>
              </a:solidFill>
              <a:latin typeface="Calibri" pitchFamily="34" charset="0"/>
              <a:cs typeface="Arial" charset="0"/>
            </a:endParaRPr>
          </a:p>
        </p:txBody>
      </p:sp>
      <p:sp>
        <p:nvSpPr>
          <p:cNvPr id="2" name="Rectangle 1"/>
          <p:cNvSpPr/>
          <p:nvPr/>
        </p:nvSpPr>
        <p:spPr>
          <a:xfrm>
            <a:off x="5631542" y="426486"/>
            <a:ext cx="3497941" cy="6308143"/>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Rectangle 71"/>
          <p:cNvSpPr/>
          <p:nvPr/>
        </p:nvSpPr>
        <p:spPr>
          <a:xfrm>
            <a:off x="1320799" y="972457"/>
            <a:ext cx="4151087" cy="5914572"/>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TextBox 90"/>
          <p:cNvSpPr txBox="1"/>
          <p:nvPr/>
        </p:nvSpPr>
        <p:spPr>
          <a:xfrm>
            <a:off x="5283199" y="609600"/>
            <a:ext cx="518091" cy="369332"/>
          </a:xfrm>
          <a:prstGeom prst="rect">
            <a:avLst/>
          </a:prstGeom>
          <a:noFill/>
        </p:spPr>
        <p:txBody>
          <a:bodyPr wrap="none" rtlCol="0">
            <a:spAutoFit/>
          </a:bodyPr>
          <a:lstStyle/>
          <a:p>
            <a:r>
              <a:rPr lang="en-US" b="1" dirty="0" smtClean="0">
                <a:solidFill>
                  <a:prstClr val="black"/>
                </a:solidFill>
                <a:latin typeface="Arial" panose="020B0604020202020204" pitchFamily="34" charset="0"/>
                <a:cs typeface="Arial" panose="020B0604020202020204" pitchFamily="34" charset="0"/>
              </a:rPr>
              <a:t>2%</a:t>
            </a:r>
          </a:p>
        </p:txBody>
      </p:sp>
      <p:sp>
        <p:nvSpPr>
          <p:cNvPr id="99" name="TextBox 98"/>
          <p:cNvSpPr txBox="1"/>
          <p:nvPr/>
        </p:nvSpPr>
        <p:spPr>
          <a:xfrm>
            <a:off x="5229371"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08" name="TextBox 107"/>
          <p:cNvSpPr txBox="1"/>
          <p:nvPr/>
        </p:nvSpPr>
        <p:spPr>
          <a:xfrm>
            <a:off x="5257744"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79" name="TextBox 78"/>
          <p:cNvSpPr txBox="1"/>
          <p:nvPr/>
        </p:nvSpPr>
        <p:spPr>
          <a:xfrm>
            <a:off x="5381766"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0.57</a:t>
            </a:r>
            <a:endParaRPr lang="en-US" dirty="0">
              <a:solidFill>
                <a:prstClr val="black"/>
              </a:solidFill>
              <a:latin typeface="Calibri" pitchFamily="34" charset="0"/>
              <a:cs typeface="Arial" charset="0"/>
            </a:endParaRPr>
          </a:p>
        </p:txBody>
      </p:sp>
    </p:spTree>
    <p:extLst>
      <p:ext uri="{BB962C8B-B14F-4D97-AF65-F5344CB8AC3E}">
        <p14:creationId xmlns:p14="http://schemas.microsoft.com/office/powerpoint/2010/main" val="328967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extBox 98"/>
          <p:cNvSpPr txBox="1"/>
          <p:nvPr/>
        </p:nvSpPr>
        <p:spPr>
          <a:xfrm>
            <a:off x="5229371"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08" name="TextBox 107"/>
          <p:cNvSpPr txBox="1"/>
          <p:nvPr/>
        </p:nvSpPr>
        <p:spPr>
          <a:xfrm>
            <a:off x="5257744"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03" name="TextBox 102"/>
          <p:cNvSpPr txBox="1"/>
          <p:nvPr/>
        </p:nvSpPr>
        <p:spPr>
          <a:xfrm>
            <a:off x="4749744"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0.48</a:t>
            </a:r>
            <a:endParaRPr lang="en-US" dirty="0">
              <a:solidFill>
                <a:prstClr val="black"/>
              </a:solidFill>
              <a:latin typeface="Calibri" pitchFamily="34" charset="0"/>
              <a:cs typeface="Arial" charset="0"/>
            </a:endParaRPr>
          </a:p>
        </p:txBody>
      </p:sp>
      <p:sp>
        <p:nvSpPr>
          <p:cNvPr id="98" name="TextBox 97"/>
          <p:cNvSpPr txBox="1"/>
          <p:nvPr/>
        </p:nvSpPr>
        <p:spPr>
          <a:xfrm>
            <a:off x="4234487"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0.41</a:t>
            </a:r>
            <a:endParaRPr lang="en-US" dirty="0">
              <a:solidFill>
                <a:prstClr val="black"/>
              </a:solidFill>
              <a:latin typeface="Calibri" pitchFamily="34" charset="0"/>
              <a:cs typeface="Arial" charset="0"/>
            </a:endParaRPr>
          </a:p>
        </p:txBody>
      </p:sp>
      <p:sp>
        <p:nvSpPr>
          <p:cNvPr id="78" name="TextBox 77"/>
          <p:cNvSpPr txBox="1"/>
          <p:nvPr/>
        </p:nvSpPr>
        <p:spPr>
          <a:xfrm>
            <a:off x="4096602"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0.39</a:t>
            </a:r>
            <a:endParaRPr lang="en-US" dirty="0">
              <a:solidFill>
                <a:prstClr val="black"/>
              </a:solidFill>
              <a:latin typeface="Calibri" pitchFamily="34" charset="0"/>
              <a:cs typeface="Arial" charset="0"/>
            </a:endParaRPr>
          </a:p>
        </p:txBody>
      </p:sp>
      <p:sp>
        <p:nvSpPr>
          <p:cNvPr id="75" name="TextBox 74"/>
          <p:cNvSpPr txBox="1"/>
          <p:nvPr/>
        </p:nvSpPr>
        <p:spPr>
          <a:xfrm>
            <a:off x="3416062" y="5501854"/>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89" name="TextBox 88"/>
          <p:cNvSpPr txBox="1"/>
          <p:nvPr/>
        </p:nvSpPr>
        <p:spPr>
          <a:xfrm>
            <a:off x="3423316" y="4565698"/>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73" name="TextBox 72"/>
          <p:cNvSpPr txBox="1"/>
          <p:nvPr/>
        </p:nvSpPr>
        <p:spPr>
          <a:xfrm>
            <a:off x="3292682" y="3684944"/>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86" name="TextBox 85"/>
          <p:cNvSpPr txBox="1"/>
          <p:nvPr/>
        </p:nvSpPr>
        <p:spPr>
          <a:xfrm>
            <a:off x="3270916" y="2763240"/>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84" name="TextBox 83"/>
          <p:cNvSpPr txBox="1"/>
          <p:nvPr/>
        </p:nvSpPr>
        <p:spPr>
          <a:xfrm>
            <a:off x="2982036" y="1875406"/>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0.24</a:t>
            </a:r>
            <a:endParaRPr lang="en-US" dirty="0">
              <a:solidFill>
                <a:prstClr val="black"/>
              </a:solidFill>
              <a:latin typeface="Calibri" pitchFamily="34" charset="0"/>
              <a:cs typeface="Arial" charset="0"/>
            </a:endParaRPr>
          </a:p>
        </p:txBody>
      </p:sp>
      <p:sp>
        <p:nvSpPr>
          <p:cNvPr id="82" name="TextBox 81"/>
          <p:cNvSpPr txBox="1"/>
          <p:nvPr/>
        </p:nvSpPr>
        <p:spPr>
          <a:xfrm>
            <a:off x="266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0.20</a:t>
            </a:r>
            <a:endParaRPr lang="en-US" dirty="0">
              <a:solidFill>
                <a:prstClr val="black"/>
              </a:solidFill>
              <a:latin typeface="Calibri" pitchFamily="34" charset="0"/>
              <a:cs typeface="Arial" charset="0"/>
            </a:endParaRPr>
          </a:p>
        </p:txBody>
      </p:sp>
      <p:sp>
        <p:nvSpPr>
          <p:cNvPr id="68" name="Rectangle 67"/>
          <p:cNvSpPr/>
          <p:nvPr/>
        </p:nvSpPr>
        <p:spPr>
          <a:xfrm>
            <a:off x="1464054" y="579120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9" name="Rectangle 68"/>
          <p:cNvSpPr/>
          <p:nvPr/>
        </p:nvSpPr>
        <p:spPr>
          <a:xfrm>
            <a:off x="3660783" y="5791200"/>
            <a:ext cx="212140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70" name="Rectangle 69"/>
          <p:cNvSpPr/>
          <p:nvPr/>
        </p:nvSpPr>
        <p:spPr>
          <a:xfrm>
            <a:off x="5784360" y="5791200"/>
            <a:ext cx="160934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71" name="Rectangle 70"/>
          <p:cNvSpPr/>
          <p:nvPr/>
        </p:nvSpPr>
        <p:spPr>
          <a:xfrm>
            <a:off x="7395874" y="5791200"/>
            <a:ext cx="1389888"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0" name="Rectangle 39"/>
          <p:cNvSpPr/>
          <p:nvPr/>
        </p:nvSpPr>
        <p:spPr>
          <a:xfrm>
            <a:off x="1464054" y="489204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1" name="Rectangle 40"/>
          <p:cNvSpPr/>
          <p:nvPr/>
        </p:nvSpPr>
        <p:spPr>
          <a:xfrm>
            <a:off x="3661039" y="4892040"/>
            <a:ext cx="219456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2" name="Rectangle 41"/>
          <p:cNvSpPr/>
          <p:nvPr/>
        </p:nvSpPr>
        <p:spPr>
          <a:xfrm>
            <a:off x="5858024" y="4892040"/>
            <a:ext cx="168249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43" name="Rectangle 42"/>
          <p:cNvSpPr/>
          <p:nvPr/>
        </p:nvSpPr>
        <p:spPr>
          <a:xfrm>
            <a:off x="7542946" y="4892040"/>
            <a:ext cx="124358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 name="Rectangle 3"/>
          <p:cNvSpPr/>
          <p:nvPr/>
        </p:nvSpPr>
        <p:spPr>
          <a:xfrm>
            <a:off x="1468088" y="1295400"/>
            <a:ext cx="146304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26" name="Rectangle 25"/>
          <p:cNvSpPr/>
          <p:nvPr/>
        </p:nvSpPr>
        <p:spPr>
          <a:xfrm>
            <a:off x="2931300" y="1295400"/>
            <a:ext cx="138988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27" name="Rectangle 26"/>
          <p:cNvSpPr/>
          <p:nvPr/>
        </p:nvSpPr>
        <p:spPr>
          <a:xfrm>
            <a:off x="4321360" y="1295400"/>
            <a:ext cx="131673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28" name="Rectangle 27"/>
          <p:cNvSpPr/>
          <p:nvPr/>
        </p:nvSpPr>
        <p:spPr>
          <a:xfrm>
            <a:off x="5638268" y="1295400"/>
            <a:ext cx="109728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29" name="Rectangle 28"/>
          <p:cNvSpPr/>
          <p:nvPr/>
        </p:nvSpPr>
        <p:spPr>
          <a:xfrm>
            <a:off x="6735720" y="1295400"/>
            <a:ext cx="1024128"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31" name="Rectangle 30"/>
          <p:cNvSpPr/>
          <p:nvPr/>
        </p:nvSpPr>
        <p:spPr>
          <a:xfrm>
            <a:off x="7760021" y="1295400"/>
            <a:ext cx="1024128"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 name="TextBox 4"/>
          <p:cNvSpPr txBox="1"/>
          <p:nvPr/>
        </p:nvSpPr>
        <p:spPr>
          <a:xfrm>
            <a:off x="216347" y="1338590"/>
            <a:ext cx="1128835"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Glu</a:t>
            </a:r>
            <a:r>
              <a:rPr lang="en-US" sz="2800" dirty="0" smtClean="0">
                <a:solidFill>
                  <a:prstClr val="black"/>
                </a:solidFill>
                <a:latin typeface="Calibri" pitchFamily="34" charset="0"/>
                <a:cs typeface="Arial" charset="0"/>
              </a:rPr>
              <a:t> 24</a:t>
            </a:r>
            <a:endParaRPr lang="en-US" sz="2800" dirty="0">
              <a:solidFill>
                <a:prstClr val="black"/>
              </a:solidFill>
              <a:latin typeface="Calibri" pitchFamily="34" charset="0"/>
              <a:cs typeface="Arial" charset="0"/>
            </a:endParaRPr>
          </a:p>
        </p:txBody>
      </p:sp>
      <p:sp>
        <p:nvSpPr>
          <p:cNvPr id="9" name="TextBox 8"/>
          <p:cNvSpPr txBox="1"/>
          <p:nvPr/>
        </p:nvSpPr>
        <p:spPr>
          <a:xfrm>
            <a:off x="216347" y="2237750"/>
            <a:ext cx="1128707"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Arg</a:t>
            </a:r>
            <a:r>
              <a:rPr lang="en-US" sz="2800" dirty="0" smtClean="0">
                <a:solidFill>
                  <a:prstClr val="black"/>
                </a:solidFill>
                <a:latin typeface="Calibri" pitchFamily="34" charset="0"/>
                <a:cs typeface="Arial" charset="0"/>
              </a:rPr>
              <a:t> 18</a:t>
            </a:r>
            <a:endParaRPr lang="en-US" sz="2800" dirty="0">
              <a:solidFill>
                <a:prstClr val="black"/>
              </a:solidFill>
              <a:latin typeface="Calibri" pitchFamily="34" charset="0"/>
              <a:cs typeface="Arial" charset="0"/>
            </a:endParaRPr>
          </a:p>
        </p:txBody>
      </p:sp>
      <p:sp>
        <p:nvSpPr>
          <p:cNvPr id="12" name="TextBox 11"/>
          <p:cNvSpPr txBox="1"/>
          <p:nvPr/>
        </p:nvSpPr>
        <p:spPr>
          <a:xfrm>
            <a:off x="216347" y="3136910"/>
            <a:ext cx="1077283"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Tyr 21</a:t>
            </a:r>
            <a:endParaRPr lang="en-US" sz="2800" dirty="0">
              <a:solidFill>
                <a:prstClr val="black"/>
              </a:solidFill>
              <a:latin typeface="Calibri" pitchFamily="34" charset="0"/>
              <a:cs typeface="Arial" charset="0"/>
            </a:endParaRPr>
          </a:p>
        </p:txBody>
      </p:sp>
      <p:sp>
        <p:nvSpPr>
          <p:cNvPr id="15" name="TextBox 14"/>
          <p:cNvSpPr txBox="1"/>
          <p:nvPr/>
        </p:nvSpPr>
        <p:spPr>
          <a:xfrm>
            <a:off x="216347" y="4036070"/>
            <a:ext cx="987771"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Asp 9</a:t>
            </a:r>
            <a:endParaRPr lang="en-US" sz="2800" dirty="0">
              <a:solidFill>
                <a:prstClr val="black"/>
              </a:solidFill>
              <a:latin typeface="Calibri" pitchFamily="34" charset="0"/>
              <a:cs typeface="Arial" charset="0"/>
            </a:endParaRPr>
          </a:p>
        </p:txBody>
      </p:sp>
      <p:sp>
        <p:nvSpPr>
          <p:cNvPr id="18" name="TextBox 17"/>
          <p:cNvSpPr txBox="1"/>
          <p:nvPr/>
        </p:nvSpPr>
        <p:spPr>
          <a:xfrm>
            <a:off x="216347" y="4935230"/>
            <a:ext cx="1079142"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His 54</a:t>
            </a:r>
            <a:endParaRPr lang="en-US" sz="2800" dirty="0">
              <a:solidFill>
                <a:prstClr val="black"/>
              </a:solidFill>
              <a:latin typeface="Calibri" pitchFamily="34" charset="0"/>
              <a:cs typeface="Arial" charset="0"/>
            </a:endParaRPr>
          </a:p>
        </p:txBody>
      </p:sp>
      <p:sp>
        <p:nvSpPr>
          <p:cNvPr id="21" name="TextBox 20"/>
          <p:cNvSpPr txBox="1"/>
          <p:nvPr/>
        </p:nvSpPr>
        <p:spPr>
          <a:xfrm>
            <a:off x="216347" y="5834390"/>
            <a:ext cx="1126270"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Pro 60</a:t>
            </a:r>
            <a:endParaRPr lang="en-US" sz="2800" dirty="0">
              <a:solidFill>
                <a:prstClr val="black"/>
              </a:solidFill>
              <a:latin typeface="Calibri" pitchFamily="34" charset="0"/>
              <a:cs typeface="Arial" charset="0"/>
            </a:endParaRPr>
          </a:p>
        </p:txBody>
      </p:sp>
      <p:sp>
        <p:nvSpPr>
          <p:cNvPr id="47" name="Rectangle 46"/>
          <p:cNvSpPr/>
          <p:nvPr/>
        </p:nvSpPr>
        <p:spPr>
          <a:xfrm>
            <a:off x="1464054" y="2194560"/>
            <a:ext cx="1755648"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8" name="Rectangle 47"/>
          <p:cNvSpPr/>
          <p:nvPr/>
        </p:nvSpPr>
        <p:spPr>
          <a:xfrm>
            <a:off x="3220518" y="2194560"/>
            <a:ext cx="124358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9" name="Rectangle 48"/>
          <p:cNvSpPr/>
          <p:nvPr/>
        </p:nvSpPr>
        <p:spPr>
          <a:xfrm>
            <a:off x="4464918" y="2194560"/>
            <a:ext cx="1024128"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0" name="Rectangle 49"/>
          <p:cNvSpPr/>
          <p:nvPr/>
        </p:nvSpPr>
        <p:spPr>
          <a:xfrm>
            <a:off x="5489862" y="2194560"/>
            <a:ext cx="950976"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51" name="Rectangle 50"/>
          <p:cNvSpPr/>
          <p:nvPr/>
        </p:nvSpPr>
        <p:spPr>
          <a:xfrm>
            <a:off x="6441654" y="2194560"/>
            <a:ext cx="804672"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52" name="Rectangle 51"/>
          <p:cNvSpPr/>
          <p:nvPr/>
        </p:nvSpPr>
        <p:spPr>
          <a:xfrm>
            <a:off x="7247142" y="219456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4" name="Rectangle 53"/>
          <p:cNvSpPr/>
          <p:nvPr/>
        </p:nvSpPr>
        <p:spPr>
          <a:xfrm>
            <a:off x="1464054" y="309372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55" name="Rectangle 54"/>
          <p:cNvSpPr/>
          <p:nvPr/>
        </p:nvSpPr>
        <p:spPr>
          <a:xfrm>
            <a:off x="3513942" y="3093720"/>
            <a:ext cx="197510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56" name="Rectangle 55"/>
          <p:cNvSpPr/>
          <p:nvPr/>
        </p:nvSpPr>
        <p:spPr>
          <a:xfrm>
            <a:off x="5490678" y="3093720"/>
            <a:ext cx="1828800"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7" name="Rectangle 56"/>
          <p:cNvSpPr/>
          <p:nvPr/>
        </p:nvSpPr>
        <p:spPr>
          <a:xfrm>
            <a:off x="7321109" y="3093720"/>
            <a:ext cx="146304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1" name="Rectangle 60"/>
          <p:cNvSpPr/>
          <p:nvPr/>
        </p:nvSpPr>
        <p:spPr>
          <a:xfrm>
            <a:off x="1464054" y="399288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2" name="Rectangle 61"/>
          <p:cNvSpPr/>
          <p:nvPr/>
        </p:nvSpPr>
        <p:spPr>
          <a:xfrm>
            <a:off x="3513289" y="3992880"/>
            <a:ext cx="146304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63" name="Rectangle 62"/>
          <p:cNvSpPr/>
          <p:nvPr/>
        </p:nvSpPr>
        <p:spPr>
          <a:xfrm>
            <a:off x="4977308" y="3992880"/>
            <a:ext cx="124358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64" name="Rectangle 63"/>
          <p:cNvSpPr/>
          <p:nvPr/>
        </p:nvSpPr>
        <p:spPr>
          <a:xfrm>
            <a:off x="6221871" y="3992880"/>
            <a:ext cx="87782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5" name="Rectangle 64"/>
          <p:cNvSpPr/>
          <p:nvPr/>
        </p:nvSpPr>
        <p:spPr>
          <a:xfrm>
            <a:off x="7100674" y="3992880"/>
            <a:ext cx="877824"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66" name="Rectangle 65"/>
          <p:cNvSpPr/>
          <p:nvPr/>
        </p:nvSpPr>
        <p:spPr>
          <a:xfrm>
            <a:off x="7979477" y="399288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74" name="Rectangle 73"/>
          <p:cNvSpPr/>
          <p:nvPr/>
        </p:nvSpPr>
        <p:spPr>
          <a:xfrm>
            <a:off x="8052629" y="2194560"/>
            <a:ext cx="731520" cy="6096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G</a:t>
            </a:r>
          </a:p>
        </p:txBody>
      </p:sp>
      <p:sp>
        <p:nvSpPr>
          <p:cNvPr id="76" name="TextBox 75"/>
          <p:cNvSpPr txBox="1"/>
          <p:nvPr/>
        </p:nvSpPr>
        <p:spPr>
          <a:xfrm>
            <a:off x="1228297"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0.00</a:t>
            </a:r>
            <a:endParaRPr lang="en-US" dirty="0">
              <a:solidFill>
                <a:prstClr val="black"/>
              </a:solidFill>
              <a:latin typeface="Calibri" pitchFamily="34" charset="0"/>
              <a:cs typeface="Arial" charset="0"/>
            </a:endParaRPr>
          </a:p>
        </p:txBody>
      </p:sp>
      <p:sp>
        <p:nvSpPr>
          <p:cNvPr id="77" name="TextBox 76"/>
          <p:cNvSpPr txBox="1"/>
          <p:nvPr/>
        </p:nvSpPr>
        <p:spPr>
          <a:xfrm>
            <a:off x="8482328" y="940558"/>
            <a:ext cx="593432" cy="369332"/>
          </a:xfrm>
          <a:prstGeom prst="rect">
            <a:avLst/>
          </a:prstGeom>
          <a:noFill/>
        </p:spPr>
        <p:txBody>
          <a:bodyPr wrap="none" rtlCol="0">
            <a:spAutoFit/>
          </a:bodyPr>
          <a:lstStyle/>
          <a:p>
            <a:r>
              <a:rPr lang="en-US" dirty="0">
                <a:solidFill>
                  <a:prstClr val="black"/>
                </a:solidFill>
                <a:latin typeface="Calibri" pitchFamily="34" charset="0"/>
                <a:cs typeface="Arial" charset="0"/>
              </a:rPr>
              <a:t>1</a:t>
            </a:r>
            <a:r>
              <a:rPr lang="en-US" dirty="0" smtClean="0">
                <a:solidFill>
                  <a:prstClr val="black"/>
                </a:solidFill>
                <a:latin typeface="Calibri" pitchFamily="34" charset="0"/>
                <a:cs typeface="Arial" charset="0"/>
              </a:rPr>
              <a:t>.00</a:t>
            </a:r>
            <a:endParaRPr lang="en-US" dirty="0">
              <a:solidFill>
                <a:prstClr val="black"/>
              </a:solidFill>
              <a:latin typeface="Calibri" pitchFamily="34" charset="0"/>
              <a:cs typeface="Arial" charset="0"/>
            </a:endParaRPr>
          </a:p>
        </p:txBody>
      </p:sp>
      <p:sp>
        <p:nvSpPr>
          <p:cNvPr id="80" name="TextBox 79"/>
          <p:cNvSpPr txBox="1"/>
          <p:nvPr/>
        </p:nvSpPr>
        <p:spPr>
          <a:xfrm>
            <a:off x="647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0.72</a:t>
            </a:r>
            <a:endParaRPr lang="en-US" dirty="0">
              <a:solidFill>
                <a:prstClr val="black"/>
              </a:solidFill>
              <a:latin typeface="Calibri" pitchFamily="34" charset="0"/>
              <a:cs typeface="Arial" charset="0"/>
            </a:endParaRPr>
          </a:p>
        </p:txBody>
      </p:sp>
      <p:sp>
        <p:nvSpPr>
          <p:cNvPr id="81" name="TextBox 80"/>
          <p:cNvSpPr txBox="1"/>
          <p:nvPr/>
        </p:nvSpPr>
        <p:spPr>
          <a:xfrm>
            <a:off x="7529014"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0.86</a:t>
            </a:r>
            <a:endParaRPr lang="en-US" dirty="0">
              <a:solidFill>
                <a:prstClr val="black"/>
              </a:solidFill>
              <a:latin typeface="Calibri" pitchFamily="34" charset="0"/>
              <a:cs typeface="Arial" charset="0"/>
            </a:endParaRPr>
          </a:p>
        </p:txBody>
      </p:sp>
      <p:sp>
        <p:nvSpPr>
          <p:cNvPr id="100" name="TextBox 99"/>
          <p:cNvSpPr txBox="1"/>
          <p:nvPr/>
        </p:nvSpPr>
        <p:spPr>
          <a:xfrm>
            <a:off x="6192840"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0.68</a:t>
            </a:r>
            <a:endParaRPr lang="en-US" dirty="0">
              <a:solidFill>
                <a:prstClr val="black"/>
              </a:solidFill>
              <a:latin typeface="Calibri" pitchFamily="34" charset="0"/>
              <a:cs typeface="Arial" charset="0"/>
            </a:endParaRPr>
          </a:p>
        </p:txBody>
      </p:sp>
      <p:sp>
        <p:nvSpPr>
          <p:cNvPr id="101" name="TextBox 100"/>
          <p:cNvSpPr txBox="1"/>
          <p:nvPr/>
        </p:nvSpPr>
        <p:spPr>
          <a:xfrm>
            <a:off x="7013769"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0.79</a:t>
            </a:r>
            <a:endParaRPr lang="en-US" dirty="0">
              <a:solidFill>
                <a:prstClr val="black"/>
              </a:solidFill>
              <a:latin typeface="Calibri" pitchFamily="34" charset="0"/>
              <a:cs typeface="Arial" charset="0"/>
            </a:endParaRPr>
          </a:p>
        </p:txBody>
      </p:sp>
      <p:sp>
        <p:nvSpPr>
          <p:cNvPr id="102" name="TextBox 101"/>
          <p:cNvSpPr txBox="1"/>
          <p:nvPr/>
        </p:nvSpPr>
        <p:spPr>
          <a:xfrm>
            <a:off x="7819299" y="1869473"/>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0.90</a:t>
            </a:r>
            <a:endParaRPr lang="en-US" dirty="0">
              <a:solidFill>
                <a:prstClr val="black"/>
              </a:solidFill>
              <a:latin typeface="Calibri" pitchFamily="34" charset="0"/>
              <a:cs typeface="Arial" charset="0"/>
            </a:endParaRPr>
          </a:p>
        </p:txBody>
      </p:sp>
      <p:sp>
        <p:nvSpPr>
          <p:cNvPr id="104" name="TextBox 103"/>
          <p:cNvSpPr txBox="1"/>
          <p:nvPr/>
        </p:nvSpPr>
        <p:spPr>
          <a:xfrm>
            <a:off x="5976852"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0.65</a:t>
            </a:r>
            <a:endParaRPr lang="en-US" dirty="0">
              <a:solidFill>
                <a:prstClr val="black"/>
              </a:solidFill>
              <a:latin typeface="Calibri" pitchFamily="34" charset="0"/>
              <a:cs typeface="Arial" charset="0"/>
            </a:endParaRPr>
          </a:p>
        </p:txBody>
      </p:sp>
      <p:sp>
        <p:nvSpPr>
          <p:cNvPr id="105" name="TextBox 104"/>
          <p:cNvSpPr txBox="1"/>
          <p:nvPr/>
        </p:nvSpPr>
        <p:spPr>
          <a:xfrm>
            <a:off x="6853237"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0.77</a:t>
            </a:r>
            <a:endParaRPr lang="en-US" dirty="0">
              <a:solidFill>
                <a:prstClr val="black"/>
              </a:solidFill>
              <a:latin typeface="Calibri" pitchFamily="34" charset="0"/>
              <a:cs typeface="Arial" charset="0"/>
            </a:endParaRPr>
          </a:p>
        </p:txBody>
      </p:sp>
      <p:sp>
        <p:nvSpPr>
          <p:cNvPr id="106" name="TextBox 105"/>
          <p:cNvSpPr txBox="1"/>
          <p:nvPr/>
        </p:nvSpPr>
        <p:spPr>
          <a:xfrm>
            <a:off x="7746736"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0.89</a:t>
            </a:r>
            <a:endParaRPr lang="en-US" dirty="0">
              <a:solidFill>
                <a:prstClr val="black"/>
              </a:solidFill>
              <a:latin typeface="Calibri" pitchFamily="34" charset="0"/>
              <a:cs typeface="Arial" charset="0"/>
            </a:endParaRPr>
          </a:p>
        </p:txBody>
      </p:sp>
      <p:sp>
        <p:nvSpPr>
          <p:cNvPr id="110" name="TextBox 109"/>
          <p:cNvSpPr txBox="1"/>
          <p:nvPr/>
        </p:nvSpPr>
        <p:spPr>
          <a:xfrm>
            <a:off x="7070957"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0.80</a:t>
            </a:r>
            <a:endParaRPr lang="en-US" dirty="0">
              <a:solidFill>
                <a:prstClr val="black"/>
              </a:solidFill>
              <a:latin typeface="Calibri" pitchFamily="34" charset="0"/>
              <a:cs typeface="Arial" charset="0"/>
            </a:endParaRPr>
          </a:p>
        </p:txBody>
      </p:sp>
      <p:sp>
        <p:nvSpPr>
          <p:cNvPr id="114" name="TextBox 113"/>
          <p:cNvSpPr txBox="1"/>
          <p:nvPr/>
        </p:nvSpPr>
        <p:spPr>
          <a:xfrm>
            <a:off x="5613998" y="45836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0.60</a:t>
            </a:r>
            <a:endParaRPr lang="en-US" dirty="0">
              <a:solidFill>
                <a:prstClr val="black"/>
              </a:solidFill>
              <a:latin typeface="Calibri" pitchFamily="34" charset="0"/>
              <a:cs typeface="Arial" charset="0"/>
            </a:endParaRPr>
          </a:p>
        </p:txBody>
      </p:sp>
      <p:sp>
        <p:nvSpPr>
          <p:cNvPr id="117" name="TextBox 116"/>
          <p:cNvSpPr txBox="1"/>
          <p:nvPr/>
        </p:nvSpPr>
        <p:spPr>
          <a:xfrm>
            <a:off x="7304058" y="459090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0.83</a:t>
            </a:r>
            <a:endParaRPr lang="en-US" dirty="0">
              <a:solidFill>
                <a:prstClr val="black"/>
              </a:solidFill>
              <a:latin typeface="Calibri" pitchFamily="34" charset="0"/>
              <a:cs typeface="Arial" charset="0"/>
            </a:endParaRPr>
          </a:p>
        </p:txBody>
      </p:sp>
      <p:sp>
        <p:nvSpPr>
          <p:cNvPr id="119" name="TextBox 118"/>
          <p:cNvSpPr txBox="1"/>
          <p:nvPr/>
        </p:nvSpPr>
        <p:spPr>
          <a:xfrm>
            <a:off x="7166178" y="549802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0.81</a:t>
            </a:r>
            <a:endParaRPr lang="en-US" dirty="0">
              <a:solidFill>
                <a:prstClr val="black"/>
              </a:solidFill>
              <a:latin typeface="Calibri" pitchFamily="34" charset="0"/>
              <a:cs typeface="Arial" charset="0"/>
            </a:endParaRPr>
          </a:p>
        </p:txBody>
      </p:sp>
      <p:sp>
        <p:nvSpPr>
          <p:cNvPr id="2" name="Rectangle 1"/>
          <p:cNvSpPr/>
          <p:nvPr/>
        </p:nvSpPr>
        <p:spPr>
          <a:xfrm>
            <a:off x="5791200" y="426486"/>
            <a:ext cx="3338283" cy="6308143"/>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Rectangle 71"/>
          <p:cNvSpPr/>
          <p:nvPr/>
        </p:nvSpPr>
        <p:spPr>
          <a:xfrm>
            <a:off x="1320799" y="972457"/>
            <a:ext cx="4296230" cy="5914572"/>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TextBox 90"/>
          <p:cNvSpPr txBox="1"/>
          <p:nvPr/>
        </p:nvSpPr>
        <p:spPr>
          <a:xfrm>
            <a:off x="5486395" y="609600"/>
            <a:ext cx="518091" cy="369332"/>
          </a:xfrm>
          <a:prstGeom prst="rect">
            <a:avLst/>
          </a:prstGeom>
          <a:noFill/>
        </p:spPr>
        <p:txBody>
          <a:bodyPr wrap="none" rtlCol="0">
            <a:spAutoFit/>
          </a:bodyPr>
          <a:lstStyle/>
          <a:p>
            <a:r>
              <a:rPr lang="en-US" b="1" dirty="0" smtClean="0">
                <a:solidFill>
                  <a:prstClr val="black"/>
                </a:solidFill>
                <a:latin typeface="Arial" panose="020B0604020202020204" pitchFamily="34" charset="0"/>
                <a:cs typeface="Arial" panose="020B0604020202020204" pitchFamily="34" charset="0"/>
              </a:rPr>
              <a:t>2%</a:t>
            </a:r>
          </a:p>
        </p:txBody>
      </p:sp>
      <p:sp>
        <p:nvSpPr>
          <p:cNvPr id="79" name="TextBox 78"/>
          <p:cNvSpPr txBox="1"/>
          <p:nvPr/>
        </p:nvSpPr>
        <p:spPr>
          <a:xfrm>
            <a:off x="5381766"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0.57</a:t>
            </a:r>
            <a:endParaRPr lang="en-US" dirty="0">
              <a:solidFill>
                <a:prstClr val="black"/>
              </a:solidFill>
              <a:latin typeface="Calibri" pitchFamily="34" charset="0"/>
              <a:cs typeface="Arial" charset="0"/>
            </a:endParaRPr>
          </a:p>
        </p:txBody>
      </p:sp>
      <p:sp>
        <p:nvSpPr>
          <p:cNvPr id="118" name="TextBox 117"/>
          <p:cNvSpPr txBox="1"/>
          <p:nvPr/>
        </p:nvSpPr>
        <p:spPr>
          <a:xfrm>
            <a:off x="5534174" y="54907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0.59</a:t>
            </a:r>
            <a:endParaRPr lang="en-US" dirty="0">
              <a:solidFill>
                <a:prstClr val="black"/>
              </a:solidFill>
              <a:latin typeface="Calibri" pitchFamily="34" charset="0"/>
              <a:cs typeface="Arial" charset="0"/>
            </a:endParaRPr>
          </a:p>
        </p:txBody>
      </p:sp>
      <p:sp>
        <p:nvSpPr>
          <p:cNvPr id="83" name="Rectangle 82"/>
          <p:cNvSpPr/>
          <p:nvPr/>
        </p:nvSpPr>
        <p:spPr>
          <a:xfrm>
            <a:off x="5624513" y="1937657"/>
            <a:ext cx="92868" cy="224518"/>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Rectangle 84"/>
          <p:cNvSpPr/>
          <p:nvPr/>
        </p:nvSpPr>
        <p:spPr>
          <a:xfrm>
            <a:off x="5650707" y="2842533"/>
            <a:ext cx="92868" cy="22451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76209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extBox 98"/>
          <p:cNvSpPr txBox="1"/>
          <p:nvPr/>
        </p:nvSpPr>
        <p:spPr>
          <a:xfrm>
            <a:off x="5229371"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08" name="TextBox 107"/>
          <p:cNvSpPr txBox="1"/>
          <p:nvPr/>
        </p:nvSpPr>
        <p:spPr>
          <a:xfrm>
            <a:off x="5257744"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03" name="TextBox 102"/>
          <p:cNvSpPr txBox="1"/>
          <p:nvPr/>
        </p:nvSpPr>
        <p:spPr>
          <a:xfrm>
            <a:off x="4749744"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0.48</a:t>
            </a:r>
            <a:endParaRPr lang="en-US" dirty="0">
              <a:solidFill>
                <a:prstClr val="black"/>
              </a:solidFill>
              <a:latin typeface="Calibri" pitchFamily="34" charset="0"/>
              <a:cs typeface="Arial" charset="0"/>
            </a:endParaRPr>
          </a:p>
        </p:txBody>
      </p:sp>
      <p:sp>
        <p:nvSpPr>
          <p:cNvPr id="98" name="TextBox 97"/>
          <p:cNvSpPr txBox="1"/>
          <p:nvPr/>
        </p:nvSpPr>
        <p:spPr>
          <a:xfrm>
            <a:off x="4234487"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0.41</a:t>
            </a:r>
            <a:endParaRPr lang="en-US" dirty="0">
              <a:solidFill>
                <a:prstClr val="black"/>
              </a:solidFill>
              <a:latin typeface="Calibri" pitchFamily="34" charset="0"/>
              <a:cs typeface="Arial" charset="0"/>
            </a:endParaRPr>
          </a:p>
        </p:txBody>
      </p:sp>
      <p:sp>
        <p:nvSpPr>
          <p:cNvPr id="78" name="TextBox 77"/>
          <p:cNvSpPr txBox="1"/>
          <p:nvPr/>
        </p:nvSpPr>
        <p:spPr>
          <a:xfrm>
            <a:off x="4096602"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0.39</a:t>
            </a:r>
            <a:endParaRPr lang="en-US" dirty="0">
              <a:solidFill>
                <a:prstClr val="black"/>
              </a:solidFill>
              <a:latin typeface="Calibri" pitchFamily="34" charset="0"/>
              <a:cs typeface="Arial" charset="0"/>
            </a:endParaRPr>
          </a:p>
        </p:txBody>
      </p:sp>
      <p:sp>
        <p:nvSpPr>
          <p:cNvPr id="75" name="TextBox 74"/>
          <p:cNvSpPr txBox="1"/>
          <p:nvPr/>
        </p:nvSpPr>
        <p:spPr>
          <a:xfrm>
            <a:off x="3416062" y="5501854"/>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89" name="TextBox 88"/>
          <p:cNvSpPr txBox="1"/>
          <p:nvPr/>
        </p:nvSpPr>
        <p:spPr>
          <a:xfrm>
            <a:off x="3423316" y="4565698"/>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73" name="TextBox 72"/>
          <p:cNvSpPr txBox="1"/>
          <p:nvPr/>
        </p:nvSpPr>
        <p:spPr>
          <a:xfrm>
            <a:off x="3292682" y="3684944"/>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86" name="TextBox 85"/>
          <p:cNvSpPr txBox="1"/>
          <p:nvPr/>
        </p:nvSpPr>
        <p:spPr>
          <a:xfrm>
            <a:off x="3270916" y="2763240"/>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84" name="TextBox 83"/>
          <p:cNvSpPr txBox="1"/>
          <p:nvPr/>
        </p:nvSpPr>
        <p:spPr>
          <a:xfrm>
            <a:off x="2982036" y="1875406"/>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0.24</a:t>
            </a:r>
            <a:endParaRPr lang="en-US" dirty="0">
              <a:solidFill>
                <a:prstClr val="black"/>
              </a:solidFill>
              <a:latin typeface="Calibri" pitchFamily="34" charset="0"/>
              <a:cs typeface="Arial" charset="0"/>
            </a:endParaRPr>
          </a:p>
        </p:txBody>
      </p:sp>
      <p:sp>
        <p:nvSpPr>
          <p:cNvPr id="82" name="TextBox 81"/>
          <p:cNvSpPr txBox="1"/>
          <p:nvPr/>
        </p:nvSpPr>
        <p:spPr>
          <a:xfrm>
            <a:off x="266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0.20</a:t>
            </a:r>
            <a:endParaRPr lang="en-US" dirty="0">
              <a:solidFill>
                <a:prstClr val="black"/>
              </a:solidFill>
              <a:latin typeface="Calibri" pitchFamily="34" charset="0"/>
              <a:cs typeface="Arial" charset="0"/>
            </a:endParaRPr>
          </a:p>
        </p:txBody>
      </p:sp>
      <p:sp>
        <p:nvSpPr>
          <p:cNvPr id="68" name="Rectangle 67"/>
          <p:cNvSpPr/>
          <p:nvPr/>
        </p:nvSpPr>
        <p:spPr>
          <a:xfrm>
            <a:off x="1464054" y="579120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9" name="Rectangle 68"/>
          <p:cNvSpPr/>
          <p:nvPr/>
        </p:nvSpPr>
        <p:spPr>
          <a:xfrm>
            <a:off x="3660783" y="5791200"/>
            <a:ext cx="212140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70" name="Rectangle 69"/>
          <p:cNvSpPr/>
          <p:nvPr/>
        </p:nvSpPr>
        <p:spPr>
          <a:xfrm>
            <a:off x="5784360" y="5791200"/>
            <a:ext cx="160934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71" name="Rectangle 70"/>
          <p:cNvSpPr/>
          <p:nvPr/>
        </p:nvSpPr>
        <p:spPr>
          <a:xfrm>
            <a:off x="7395874" y="5791200"/>
            <a:ext cx="1389888"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0" name="Rectangle 39"/>
          <p:cNvSpPr/>
          <p:nvPr/>
        </p:nvSpPr>
        <p:spPr>
          <a:xfrm>
            <a:off x="1464054" y="489204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1" name="Rectangle 40"/>
          <p:cNvSpPr/>
          <p:nvPr/>
        </p:nvSpPr>
        <p:spPr>
          <a:xfrm>
            <a:off x="3661039" y="4892040"/>
            <a:ext cx="219456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2" name="Rectangle 41"/>
          <p:cNvSpPr/>
          <p:nvPr/>
        </p:nvSpPr>
        <p:spPr>
          <a:xfrm>
            <a:off x="5858024" y="4892040"/>
            <a:ext cx="168249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43" name="Rectangle 42"/>
          <p:cNvSpPr/>
          <p:nvPr/>
        </p:nvSpPr>
        <p:spPr>
          <a:xfrm>
            <a:off x="7542946" y="4892040"/>
            <a:ext cx="124358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 name="Rectangle 3"/>
          <p:cNvSpPr/>
          <p:nvPr/>
        </p:nvSpPr>
        <p:spPr>
          <a:xfrm>
            <a:off x="1468088" y="1295400"/>
            <a:ext cx="146304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26" name="Rectangle 25"/>
          <p:cNvSpPr/>
          <p:nvPr/>
        </p:nvSpPr>
        <p:spPr>
          <a:xfrm>
            <a:off x="2931300" y="1295400"/>
            <a:ext cx="138988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27" name="Rectangle 26"/>
          <p:cNvSpPr/>
          <p:nvPr/>
        </p:nvSpPr>
        <p:spPr>
          <a:xfrm>
            <a:off x="4321360" y="1295400"/>
            <a:ext cx="131673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28" name="Rectangle 27"/>
          <p:cNvSpPr/>
          <p:nvPr/>
        </p:nvSpPr>
        <p:spPr>
          <a:xfrm>
            <a:off x="5638268" y="1295400"/>
            <a:ext cx="109728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29" name="Rectangle 28"/>
          <p:cNvSpPr/>
          <p:nvPr/>
        </p:nvSpPr>
        <p:spPr>
          <a:xfrm>
            <a:off x="6735720" y="1295400"/>
            <a:ext cx="1024128"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31" name="Rectangle 30"/>
          <p:cNvSpPr/>
          <p:nvPr/>
        </p:nvSpPr>
        <p:spPr>
          <a:xfrm>
            <a:off x="7760021" y="1295400"/>
            <a:ext cx="1024128"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 name="TextBox 4"/>
          <p:cNvSpPr txBox="1"/>
          <p:nvPr/>
        </p:nvSpPr>
        <p:spPr>
          <a:xfrm>
            <a:off x="216347" y="1338590"/>
            <a:ext cx="1128835"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Glu</a:t>
            </a:r>
            <a:r>
              <a:rPr lang="en-US" sz="2800" dirty="0" smtClean="0">
                <a:solidFill>
                  <a:prstClr val="black"/>
                </a:solidFill>
                <a:latin typeface="Calibri" pitchFamily="34" charset="0"/>
                <a:cs typeface="Arial" charset="0"/>
              </a:rPr>
              <a:t> 24</a:t>
            </a:r>
            <a:endParaRPr lang="en-US" sz="2800" dirty="0">
              <a:solidFill>
                <a:prstClr val="black"/>
              </a:solidFill>
              <a:latin typeface="Calibri" pitchFamily="34" charset="0"/>
              <a:cs typeface="Arial" charset="0"/>
            </a:endParaRPr>
          </a:p>
        </p:txBody>
      </p:sp>
      <p:sp>
        <p:nvSpPr>
          <p:cNvPr id="9" name="TextBox 8"/>
          <p:cNvSpPr txBox="1"/>
          <p:nvPr/>
        </p:nvSpPr>
        <p:spPr>
          <a:xfrm>
            <a:off x="216347" y="2237750"/>
            <a:ext cx="1128707"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Arg</a:t>
            </a:r>
            <a:r>
              <a:rPr lang="en-US" sz="2800" dirty="0" smtClean="0">
                <a:solidFill>
                  <a:prstClr val="black"/>
                </a:solidFill>
                <a:latin typeface="Calibri" pitchFamily="34" charset="0"/>
                <a:cs typeface="Arial" charset="0"/>
              </a:rPr>
              <a:t> 18</a:t>
            </a:r>
            <a:endParaRPr lang="en-US" sz="2800" dirty="0">
              <a:solidFill>
                <a:prstClr val="black"/>
              </a:solidFill>
              <a:latin typeface="Calibri" pitchFamily="34" charset="0"/>
              <a:cs typeface="Arial" charset="0"/>
            </a:endParaRPr>
          </a:p>
        </p:txBody>
      </p:sp>
      <p:sp>
        <p:nvSpPr>
          <p:cNvPr id="12" name="TextBox 11"/>
          <p:cNvSpPr txBox="1"/>
          <p:nvPr/>
        </p:nvSpPr>
        <p:spPr>
          <a:xfrm>
            <a:off x="216347" y="3136910"/>
            <a:ext cx="1077283"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Tyr 21</a:t>
            </a:r>
            <a:endParaRPr lang="en-US" sz="2800" dirty="0">
              <a:solidFill>
                <a:prstClr val="black"/>
              </a:solidFill>
              <a:latin typeface="Calibri" pitchFamily="34" charset="0"/>
              <a:cs typeface="Arial" charset="0"/>
            </a:endParaRPr>
          </a:p>
        </p:txBody>
      </p:sp>
      <p:sp>
        <p:nvSpPr>
          <p:cNvPr id="15" name="TextBox 14"/>
          <p:cNvSpPr txBox="1"/>
          <p:nvPr/>
        </p:nvSpPr>
        <p:spPr>
          <a:xfrm>
            <a:off x="216347" y="4036070"/>
            <a:ext cx="987771"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Asp 9</a:t>
            </a:r>
            <a:endParaRPr lang="en-US" sz="2800" dirty="0">
              <a:solidFill>
                <a:prstClr val="black"/>
              </a:solidFill>
              <a:latin typeface="Calibri" pitchFamily="34" charset="0"/>
              <a:cs typeface="Arial" charset="0"/>
            </a:endParaRPr>
          </a:p>
        </p:txBody>
      </p:sp>
      <p:sp>
        <p:nvSpPr>
          <p:cNvPr id="18" name="TextBox 17"/>
          <p:cNvSpPr txBox="1"/>
          <p:nvPr/>
        </p:nvSpPr>
        <p:spPr>
          <a:xfrm>
            <a:off x="216347" y="4935230"/>
            <a:ext cx="1079142"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His 54</a:t>
            </a:r>
            <a:endParaRPr lang="en-US" sz="2800" dirty="0">
              <a:solidFill>
                <a:prstClr val="black"/>
              </a:solidFill>
              <a:latin typeface="Calibri" pitchFamily="34" charset="0"/>
              <a:cs typeface="Arial" charset="0"/>
            </a:endParaRPr>
          </a:p>
        </p:txBody>
      </p:sp>
      <p:sp>
        <p:nvSpPr>
          <p:cNvPr id="21" name="TextBox 20"/>
          <p:cNvSpPr txBox="1"/>
          <p:nvPr/>
        </p:nvSpPr>
        <p:spPr>
          <a:xfrm>
            <a:off x="216347" y="5834390"/>
            <a:ext cx="1126270"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Pro 60</a:t>
            </a:r>
            <a:endParaRPr lang="en-US" sz="2800" dirty="0">
              <a:solidFill>
                <a:prstClr val="black"/>
              </a:solidFill>
              <a:latin typeface="Calibri" pitchFamily="34" charset="0"/>
              <a:cs typeface="Arial" charset="0"/>
            </a:endParaRPr>
          </a:p>
        </p:txBody>
      </p:sp>
      <p:sp>
        <p:nvSpPr>
          <p:cNvPr id="47" name="Rectangle 46"/>
          <p:cNvSpPr/>
          <p:nvPr/>
        </p:nvSpPr>
        <p:spPr>
          <a:xfrm>
            <a:off x="1464054" y="2194560"/>
            <a:ext cx="1755648"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8" name="Rectangle 47"/>
          <p:cNvSpPr/>
          <p:nvPr/>
        </p:nvSpPr>
        <p:spPr>
          <a:xfrm>
            <a:off x="3220518" y="2194560"/>
            <a:ext cx="124358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9" name="Rectangle 48"/>
          <p:cNvSpPr/>
          <p:nvPr/>
        </p:nvSpPr>
        <p:spPr>
          <a:xfrm>
            <a:off x="4464918" y="2194560"/>
            <a:ext cx="1024128"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0" name="Rectangle 49"/>
          <p:cNvSpPr/>
          <p:nvPr/>
        </p:nvSpPr>
        <p:spPr>
          <a:xfrm>
            <a:off x="5489862" y="2194560"/>
            <a:ext cx="950976"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51" name="Rectangle 50"/>
          <p:cNvSpPr/>
          <p:nvPr/>
        </p:nvSpPr>
        <p:spPr>
          <a:xfrm>
            <a:off x="6441654" y="2194560"/>
            <a:ext cx="804672"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52" name="Rectangle 51"/>
          <p:cNvSpPr/>
          <p:nvPr/>
        </p:nvSpPr>
        <p:spPr>
          <a:xfrm>
            <a:off x="7247142" y="219456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4" name="Rectangle 53"/>
          <p:cNvSpPr/>
          <p:nvPr/>
        </p:nvSpPr>
        <p:spPr>
          <a:xfrm>
            <a:off x="1464054" y="309372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55" name="Rectangle 54"/>
          <p:cNvSpPr/>
          <p:nvPr/>
        </p:nvSpPr>
        <p:spPr>
          <a:xfrm>
            <a:off x="3513942" y="3093720"/>
            <a:ext cx="197510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56" name="Rectangle 55"/>
          <p:cNvSpPr/>
          <p:nvPr/>
        </p:nvSpPr>
        <p:spPr>
          <a:xfrm>
            <a:off x="5490678" y="3093720"/>
            <a:ext cx="1828800"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7" name="Rectangle 56"/>
          <p:cNvSpPr/>
          <p:nvPr/>
        </p:nvSpPr>
        <p:spPr>
          <a:xfrm>
            <a:off x="7321109" y="3093720"/>
            <a:ext cx="146304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1" name="Rectangle 60"/>
          <p:cNvSpPr/>
          <p:nvPr/>
        </p:nvSpPr>
        <p:spPr>
          <a:xfrm>
            <a:off x="1464054" y="399288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2" name="Rectangle 61"/>
          <p:cNvSpPr/>
          <p:nvPr/>
        </p:nvSpPr>
        <p:spPr>
          <a:xfrm>
            <a:off x="3513289" y="3992880"/>
            <a:ext cx="146304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63" name="Rectangle 62"/>
          <p:cNvSpPr/>
          <p:nvPr/>
        </p:nvSpPr>
        <p:spPr>
          <a:xfrm>
            <a:off x="4977308" y="3992880"/>
            <a:ext cx="124358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64" name="Rectangle 63"/>
          <p:cNvSpPr/>
          <p:nvPr/>
        </p:nvSpPr>
        <p:spPr>
          <a:xfrm>
            <a:off x="6221871" y="3992880"/>
            <a:ext cx="87782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5" name="Rectangle 64"/>
          <p:cNvSpPr/>
          <p:nvPr/>
        </p:nvSpPr>
        <p:spPr>
          <a:xfrm>
            <a:off x="7100674" y="3992880"/>
            <a:ext cx="877824"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66" name="Rectangle 65"/>
          <p:cNvSpPr/>
          <p:nvPr/>
        </p:nvSpPr>
        <p:spPr>
          <a:xfrm>
            <a:off x="7979477" y="399288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74" name="Rectangle 73"/>
          <p:cNvSpPr/>
          <p:nvPr/>
        </p:nvSpPr>
        <p:spPr>
          <a:xfrm>
            <a:off x="8052629" y="2194560"/>
            <a:ext cx="731520" cy="6096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G</a:t>
            </a:r>
          </a:p>
        </p:txBody>
      </p:sp>
      <p:sp>
        <p:nvSpPr>
          <p:cNvPr id="76" name="TextBox 75"/>
          <p:cNvSpPr txBox="1"/>
          <p:nvPr/>
        </p:nvSpPr>
        <p:spPr>
          <a:xfrm>
            <a:off x="1228297"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0.00</a:t>
            </a:r>
            <a:endParaRPr lang="en-US" dirty="0">
              <a:solidFill>
                <a:prstClr val="black"/>
              </a:solidFill>
              <a:latin typeface="Calibri" pitchFamily="34" charset="0"/>
              <a:cs typeface="Arial" charset="0"/>
            </a:endParaRPr>
          </a:p>
        </p:txBody>
      </p:sp>
      <p:sp>
        <p:nvSpPr>
          <p:cNvPr id="77" name="TextBox 76"/>
          <p:cNvSpPr txBox="1"/>
          <p:nvPr/>
        </p:nvSpPr>
        <p:spPr>
          <a:xfrm>
            <a:off x="8482328" y="940558"/>
            <a:ext cx="593432" cy="369332"/>
          </a:xfrm>
          <a:prstGeom prst="rect">
            <a:avLst/>
          </a:prstGeom>
          <a:noFill/>
        </p:spPr>
        <p:txBody>
          <a:bodyPr wrap="none" rtlCol="0">
            <a:spAutoFit/>
          </a:bodyPr>
          <a:lstStyle/>
          <a:p>
            <a:r>
              <a:rPr lang="en-US" dirty="0">
                <a:solidFill>
                  <a:prstClr val="black"/>
                </a:solidFill>
                <a:latin typeface="Calibri" pitchFamily="34" charset="0"/>
                <a:cs typeface="Arial" charset="0"/>
              </a:rPr>
              <a:t>1</a:t>
            </a:r>
            <a:r>
              <a:rPr lang="en-US" dirty="0" smtClean="0">
                <a:solidFill>
                  <a:prstClr val="black"/>
                </a:solidFill>
                <a:latin typeface="Calibri" pitchFamily="34" charset="0"/>
                <a:cs typeface="Arial" charset="0"/>
              </a:rPr>
              <a:t>.00</a:t>
            </a:r>
            <a:endParaRPr lang="en-US" dirty="0">
              <a:solidFill>
                <a:prstClr val="black"/>
              </a:solidFill>
              <a:latin typeface="Calibri" pitchFamily="34" charset="0"/>
              <a:cs typeface="Arial" charset="0"/>
            </a:endParaRPr>
          </a:p>
        </p:txBody>
      </p:sp>
      <p:sp>
        <p:nvSpPr>
          <p:cNvPr id="80" name="TextBox 79"/>
          <p:cNvSpPr txBox="1"/>
          <p:nvPr/>
        </p:nvSpPr>
        <p:spPr>
          <a:xfrm>
            <a:off x="647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0.72</a:t>
            </a:r>
            <a:endParaRPr lang="en-US" dirty="0">
              <a:solidFill>
                <a:prstClr val="black"/>
              </a:solidFill>
              <a:latin typeface="Calibri" pitchFamily="34" charset="0"/>
              <a:cs typeface="Arial" charset="0"/>
            </a:endParaRPr>
          </a:p>
        </p:txBody>
      </p:sp>
      <p:sp>
        <p:nvSpPr>
          <p:cNvPr id="81" name="TextBox 80"/>
          <p:cNvSpPr txBox="1"/>
          <p:nvPr/>
        </p:nvSpPr>
        <p:spPr>
          <a:xfrm>
            <a:off x="7529014"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0.86</a:t>
            </a:r>
            <a:endParaRPr lang="en-US" dirty="0">
              <a:solidFill>
                <a:prstClr val="black"/>
              </a:solidFill>
              <a:latin typeface="Calibri" pitchFamily="34" charset="0"/>
              <a:cs typeface="Arial" charset="0"/>
            </a:endParaRPr>
          </a:p>
        </p:txBody>
      </p:sp>
      <p:sp>
        <p:nvSpPr>
          <p:cNvPr id="100" name="TextBox 99"/>
          <p:cNvSpPr txBox="1"/>
          <p:nvPr/>
        </p:nvSpPr>
        <p:spPr>
          <a:xfrm>
            <a:off x="6192840"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0.68</a:t>
            </a:r>
            <a:endParaRPr lang="en-US" dirty="0">
              <a:solidFill>
                <a:prstClr val="black"/>
              </a:solidFill>
              <a:latin typeface="Calibri" pitchFamily="34" charset="0"/>
              <a:cs typeface="Arial" charset="0"/>
            </a:endParaRPr>
          </a:p>
        </p:txBody>
      </p:sp>
      <p:sp>
        <p:nvSpPr>
          <p:cNvPr id="101" name="TextBox 100"/>
          <p:cNvSpPr txBox="1"/>
          <p:nvPr/>
        </p:nvSpPr>
        <p:spPr>
          <a:xfrm>
            <a:off x="7013769"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0.79</a:t>
            </a:r>
            <a:endParaRPr lang="en-US" dirty="0">
              <a:solidFill>
                <a:prstClr val="black"/>
              </a:solidFill>
              <a:latin typeface="Calibri" pitchFamily="34" charset="0"/>
              <a:cs typeface="Arial" charset="0"/>
            </a:endParaRPr>
          </a:p>
        </p:txBody>
      </p:sp>
      <p:sp>
        <p:nvSpPr>
          <p:cNvPr id="102" name="TextBox 101"/>
          <p:cNvSpPr txBox="1"/>
          <p:nvPr/>
        </p:nvSpPr>
        <p:spPr>
          <a:xfrm>
            <a:off x="7819299" y="1869473"/>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0.90</a:t>
            </a:r>
            <a:endParaRPr lang="en-US" dirty="0">
              <a:solidFill>
                <a:prstClr val="black"/>
              </a:solidFill>
              <a:latin typeface="Calibri" pitchFamily="34" charset="0"/>
              <a:cs typeface="Arial" charset="0"/>
            </a:endParaRPr>
          </a:p>
        </p:txBody>
      </p:sp>
      <p:sp>
        <p:nvSpPr>
          <p:cNvPr id="104" name="TextBox 103"/>
          <p:cNvSpPr txBox="1"/>
          <p:nvPr/>
        </p:nvSpPr>
        <p:spPr>
          <a:xfrm>
            <a:off x="5976852"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0.65</a:t>
            </a:r>
            <a:endParaRPr lang="en-US" dirty="0">
              <a:solidFill>
                <a:prstClr val="black"/>
              </a:solidFill>
              <a:latin typeface="Calibri" pitchFamily="34" charset="0"/>
              <a:cs typeface="Arial" charset="0"/>
            </a:endParaRPr>
          </a:p>
        </p:txBody>
      </p:sp>
      <p:sp>
        <p:nvSpPr>
          <p:cNvPr id="105" name="TextBox 104"/>
          <p:cNvSpPr txBox="1"/>
          <p:nvPr/>
        </p:nvSpPr>
        <p:spPr>
          <a:xfrm>
            <a:off x="6853237"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0.77</a:t>
            </a:r>
            <a:endParaRPr lang="en-US" dirty="0">
              <a:solidFill>
                <a:prstClr val="black"/>
              </a:solidFill>
              <a:latin typeface="Calibri" pitchFamily="34" charset="0"/>
              <a:cs typeface="Arial" charset="0"/>
            </a:endParaRPr>
          </a:p>
        </p:txBody>
      </p:sp>
      <p:sp>
        <p:nvSpPr>
          <p:cNvPr id="106" name="TextBox 105"/>
          <p:cNvSpPr txBox="1"/>
          <p:nvPr/>
        </p:nvSpPr>
        <p:spPr>
          <a:xfrm>
            <a:off x="7746736"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0.89</a:t>
            </a:r>
            <a:endParaRPr lang="en-US" dirty="0">
              <a:solidFill>
                <a:prstClr val="black"/>
              </a:solidFill>
              <a:latin typeface="Calibri" pitchFamily="34" charset="0"/>
              <a:cs typeface="Arial" charset="0"/>
            </a:endParaRPr>
          </a:p>
        </p:txBody>
      </p:sp>
      <p:sp>
        <p:nvSpPr>
          <p:cNvPr id="110" name="TextBox 109"/>
          <p:cNvSpPr txBox="1"/>
          <p:nvPr/>
        </p:nvSpPr>
        <p:spPr>
          <a:xfrm>
            <a:off x="7070957"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0.80</a:t>
            </a:r>
            <a:endParaRPr lang="en-US" dirty="0">
              <a:solidFill>
                <a:prstClr val="black"/>
              </a:solidFill>
              <a:latin typeface="Calibri" pitchFamily="34" charset="0"/>
              <a:cs typeface="Arial" charset="0"/>
            </a:endParaRPr>
          </a:p>
        </p:txBody>
      </p:sp>
      <p:sp>
        <p:nvSpPr>
          <p:cNvPr id="117" name="TextBox 116"/>
          <p:cNvSpPr txBox="1"/>
          <p:nvPr/>
        </p:nvSpPr>
        <p:spPr>
          <a:xfrm>
            <a:off x="7304058" y="459090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0.83</a:t>
            </a:r>
            <a:endParaRPr lang="en-US" dirty="0">
              <a:solidFill>
                <a:prstClr val="black"/>
              </a:solidFill>
              <a:latin typeface="Calibri" pitchFamily="34" charset="0"/>
              <a:cs typeface="Arial" charset="0"/>
            </a:endParaRPr>
          </a:p>
        </p:txBody>
      </p:sp>
      <p:sp>
        <p:nvSpPr>
          <p:cNvPr id="119" name="TextBox 118"/>
          <p:cNvSpPr txBox="1"/>
          <p:nvPr/>
        </p:nvSpPr>
        <p:spPr>
          <a:xfrm>
            <a:off x="7166178" y="549802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0.81</a:t>
            </a:r>
            <a:endParaRPr lang="en-US" dirty="0">
              <a:solidFill>
                <a:prstClr val="black"/>
              </a:solidFill>
              <a:latin typeface="Calibri" pitchFamily="34" charset="0"/>
              <a:cs typeface="Arial" charset="0"/>
            </a:endParaRPr>
          </a:p>
        </p:txBody>
      </p:sp>
      <p:sp>
        <p:nvSpPr>
          <p:cNvPr id="2" name="Rectangle 1"/>
          <p:cNvSpPr/>
          <p:nvPr/>
        </p:nvSpPr>
        <p:spPr>
          <a:xfrm>
            <a:off x="5863771" y="426486"/>
            <a:ext cx="3265712" cy="6308143"/>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Rectangle 71"/>
          <p:cNvSpPr/>
          <p:nvPr/>
        </p:nvSpPr>
        <p:spPr>
          <a:xfrm>
            <a:off x="1320798" y="972457"/>
            <a:ext cx="4455887" cy="5914572"/>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TextBox 90"/>
          <p:cNvSpPr txBox="1"/>
          <p:nvPr/>
        </p:nvSpPr>
        <p:spPr>
          <a:xfrm>
            <a:off x="5587993" y="609600"/>
            <a:ext cx="518091" cy="369332"/>
          </a:xfrm>
          <a:prstGeom prst="rect">
            <a:avLst/>
          </a:prstGeom>
          <a:noFill/>
        </p:spPr>
        <p:txBody>
          <a:bodyPr wrap="none" rtlCol="0">
            <a:spAutoFit/>
          </a:bodyPr>
          <a:lstStyle/>
          <a:p>
            <a:r>
              <a:rPr lang="en-US" b="1" dirty="0">
                <a:solidFill>
                  <a:prstClr val="black"/>
                </a:solidFill>
                <a:latin typeface="Arial" panose="020B0604020202020204" pitchFamily="34" charset="0"/>
                <a:cs typeface="Arial" panose="020B0604020202020204" pitchFamily="34" charset="0"/>
              </a:rPr>
              <a:t>1</a:t>
            </a:r>
            <a:r>
              <a:rPr lang="en-US" b="1" dirty="0" smtClean="0">
                <a:solidFill>
                  <a:prstClr val="black"/>
                </a:solidFill>
                <a:latin typeface="Arial" panose="020B0604020202020204" pitchFamily="34" charset="0"/>
                <a:cs typeface="Arial" panose="020B0604020202020204" pitchFamily="34" charset="0"/>
              </a:rPr>
              <a:t>%</a:t>
            </a:r>
          </a:p>
        </p:txBody>
      </p:sp>
      <p:sp>
        <p:nvSpPr>
          <p:cNvPr id="79" name="TextBox 78"/>
          <p:cNvSpPr txBox="1"/>
          <p:nvPr/>
        </p:nvSpPr>
        <p:spPr>
          <a:xfrm>
            <a:off x="5381766"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0.57</a:t>
            </a:r>
            <a:endParaRPr lang="en-US" dirty="0">
              <a:solidFill>
                <a:prstClr val="black"/>
              </a:solidFill>
              <a:latin typeface="Calibri" pitchFamily="34" charset="0"/>
              <a:cs typeface="Arial" charset="0"/>
            </a:endParaRPr>
          </a:p>
        </p:txBody>
      </p:sp>
      <p:sp>
        <p:nvSpPr>
          <p:cNvPr id="118" name="TextBox 117"/>
          <p:cNvSpPr txBox="1"/>
          <p:nvPr/>
        </p:nvSpPr>
        <p:spPr>
          <a:xfrm>
            <a:off x="5534174" y="54907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0.59</a:t>
            </a:r>
            <a:endParaRPr lang="en-US" dirty="0">
              <a:solidFill>
                <a:prstClr val="black"/>
              </a:solidFill>
              <a:latin typeface="Calibri" pitchFamily="34" charset="0"/>
              <a:cs typeface="Arial" charset="0"/>
            </a:endParaRPr>
          </a:p>
        </p:txBody>
      </p:sp>
      <p:sp>
        <p:nvSpPr>
          <p:cNvPr id="83" name="Rectangle 82"/>
          <p:cNvSpPr/>
          <p:nvPr/>
        </p:nvSpPr>
        <p:spPr>
          <a:xfrm>
            <a:off x="5624513" y="1937657"/>
            <a:ext cx="92868" cy="224518"/>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Rectangle 84"/>
          <p:cNvSpPr/>
          <p:nvPr/>
        </p:nvSpPr>
        <p:spPr>
          <a:xfrm>
            <a:off x="5650707" y="2842533"/>
            <a:ext cx="92868" cy="22451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Rectangle 86"/>
          <p:cNvSpPr/>
          <p:nvPr/>
        </p:nvSpPr>
        <p:spPr>
          <a:xfrm>
            <a:off x="5486400" y="977446"/>
            <a:ext cx="438603" cy="22723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4" name="TextBox 113"/>
          <p:cNvSpPr txBox="1"/>
          <p:nvPr/>
        </p:nvSpPr>
        <p:spPr>
          <a:xfrm>
            <a:off x="5613998" y="45836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0.60</a:t>
            </a:r>
            <a:endParaRPr lang="en-US" dirty="0">
              <a:solidFill>
                <a:prstClr val="black"/>
              </a:solidFill>
              <a:latin typeface="Calibri" pitchFamily="34" charset="0"/>
              <a:cs typeface="Arial" charset="0"/>
            </a:endParaRPr>
          </a:p>
        </p:txBody>
      </p:sp>
    </p:spTree>
    <p:extLst>
      <p:ext uri="{BB962C8B-B14F-4D97-AF65-F5344CB8AC3E}">
        <p14:creationId xmlns:p14="http://schemas.microsoft.com/office/powerpoint/2010/main" val="125199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extBox 78"/>
          <p:cNvSpPr txBox="1"/>
          <p:nvPr/>
        </p:nvSpPr>
        <p:spPr>
          <a:xfrm>
            <a:off x="5381766"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0.57</a:t>
            </a:r>
            <a:endParaRPr lang="en-US" dirty="0">
              <a:solidFill>
                <a:prstClr val="black"/>
              </a:solidFill>
              <a:latin typeface="Calibri" pitchFamily="34" charset="0"/>
              <a:cs typeface="Arial" charset="0"/>
            </a:endParaRPr>
          </a:p>
        </p:txBody>
      </p:sp>
      <p:sp>
        <p:nvSpPr>
          <p:cNvPr id="118" name="TextBox 117"/>
          <p:cNvSpPr txBox="1"/>
          <p:nvPr/>
        </p:nvSpPr>
        <p:spPr>
          <a:xfrm>
            <a:off x="5534174" y="54907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0.59</a:t>
            </a:r>
            <a:endParaRPr lang="en-US" dirty="0">
              <a:solidFill>
                <a:prstClr val="black"/>
              </a:solidFill>
              <a:latin typeface="Calibri" pitchFamily="34" charset="0"/>
              <a:cs typeface="Arial" charset="0"/>
            </a:endParaRPr>
          </a:p>
        </p:txBody>
      </p:sp>
      <p:sp>
        <p:nvSpPr>
          <p:cNvPr id="99" name="TextBox 98"/>
          <p:cNvSpPr txBox="1"/>
          <p:nvPr/>
        </p:nvSpPr>
        <p:spPr>
          <a:xfrm>
            <a:off x="5229371"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08" name="TextBox 107"/>
          <p:cNvSpPr txBox="1"/>
          <p:nvPr/>
        </p:nvSpPr>
        <p:spPr>
          <a:xfrm>
            <a:off x="5257744"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03" name="TextBox 102"/>
          <p:cNvSpPr txBox="1"/>
          <p:nvPr/>
        </p:nvSpPr>
        <p:spPr>
          <a:xfrm>
            <a:off x="4749744"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0.48</a:t>
            </a:r>
            <a:endParaRPr lang="en-US" dirty="0">
              <a:solidFill>
                <a:prstClr val="black"/>
              </a:solidFill>
              <a:latin typeface="Calibri" pitchFamily="34" charset="0"/>
              <a:cs typeface="Arial" charset="0"/>
            </a:endParaRPr>
          </a:p>
        </p:txBody>
      </p:sp>
      <p:sp>
        <p:nvSpPr>
          <p:cNvPr id="98" name="TextBox 97"/>
          <p:cNvSpPr txBox="1"/>
          <p:nvPr/>
        </p:nvSpPr>
        <p:spPr>
          <a:xfrm>
            <a:off x="4234487"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0.41</a:t>
            </a:r>
            <a:endParaRPr lang="en-US" dirty="0">
              <a:solidFill>
                <a:prstClr val="black"/>
              </a:solidFill>
              <a:latin typeface="Calibri" pitchFamily="34" charset="0"/>
              <a:cs typeface="Arial" charset="0"/>
            </a:endParaRPr>
          </a:p>
        </p:txBody>
      </p:sp>
      <p:sp>
        <p:nvSpPr>
          <p:cNvPr id="78" name="TextBox 77"/>
          <p:cNvSpPr txBox="1"/>
          <p:nvPr/>
        </p:nvSpPr>
        <p:spPr>
          <a:xfrm>
            <a:off x="4096602"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0.39</a:t>
            </a:r>
            <a:endParaRPr lang="en-US" dirty="0">
              <a:solidFill>
                <a:prstClr val="black"/>
              </a:solidFill>
              <a:latin typeface="Calibri" pitchFamily="34" charset="0"/>
              <a:cs typeface="Arial" charset="0"/>
            </a:endParaRPr>
          </a:p>
        </p:txBody>
      </p:sp>
      <p:sp>
        <p:nvSpPr>
          <p:cNvPr id="75" name="TextBox 74"/>
          <p:cNvSpPr txBox="1"/>
          <p:nvPr/>
        </p:nvSpPr>
        <p:spPr>
          <a:xfrm>
            <a:off x="3416062" y="5501854"/>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89" name="TextBox 88"/>
          <p:cNvSpPr txBox="1"/>
          <p:nvPr/>
        </p:nvSpPr>
        <p:spPr>
          <a:xfrm>
            <a:off x="3423316" y="4565698"/>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73" name="TextBox 72"/>
          <p:cNvSpPr txBox="1"/>
          <p:nvPr/>
        </p:nvSpPr>
        <p:spPr>
          <a:xfrm>
            <a:off x="3292682" y="3684944"/>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86" name="TextBox 85"/>
          <p:cNvSpPr txBox="1"/>
          <p:nvPr/>
        </p:nvSpPr>
        <p:spPr>
          <a:xfrm>
            <a:off x="3270916" y="2763240"/>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84" name="TextBox 83"/>
          <p:cNvSpPr txBox="1"/>
          <p:nvPr/>
        </p:nvSpPr>
        <p:spPr>
          <a:xfrm>
            <a:off x="2982036" y="1875406"/>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0.24</a:t>
            </a:r>
            <a:endParaRPr lang="en-US" dirty="0">
              <a:solidFill>
                <a:prstClr val="black"/>
              </a:solidFill>
              <a:latin typeface="Calibri" pitchFamily="34" charset="0"/>
              <a:cs typeface="Arial" charset="0"/>
            </a:endParaRPr>
          </a:p>
        </p:txBody>
      </p:sp>
      <p:sp>
        <p:nvSpPr>
          <p:cNvPr id="82" name="TextBox 81"/>
          <p:cNvSpPr txBox="1"/>
          <p:nvPr/>
        </p:nvSpPr>
        <p:spPr>
          <a:xfrm>
            <a:off x="266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0.20</a:t>
            </a:r>
            <a:endParaRPr lang="en-US" dirty="0">
              <a:solidFill>
                <a:prstClr val="black"/>
              </a:solidFill>
              <a:latin typeface="Calibri" pitchFamily="34" charset="0"/>
              <a:cs typeface="Arial" charset="0"/>
            </a:endParaRPr>
          </a:p>
        </p:txBody>
      </p:sp>
      <p:sp>
        <p:nvSpPr>
          <p:cNvPr id="68" name="Rectangle 67"/>
          <p:cNvSpPr/>
          <p:nvPr/>
        </p:nvSpPr>
        <p:spPr>
          <a:xfrm>
            <a:off x="1464054" y="579120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9" name="Rectangle 68"/>
          <p:cNvSpPr/>
          <p:nvPr/>
        </p:nvSpPr>
        <p:spPr>
          <a:xfrm>
            <a:off x="3660783" y="5791200"/>
            <a:ext cx="212140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70" name="Rectangle 69"/>
          <p:cNvSpPr/>
          <p:nvPr/>
        </p:nvSpPr>
        <p:spPr>
          <a:xfrm>
            <a:off x="5784360" y="5791200"/>
            <a:ext cx="160934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71" name="Rectangle 70"/>
          <p:cNvSpPr/>
          <p:nvPr/>
        </p:nvSpPr>
        <p:spPr>
          <a:xfrm>
            <a:off x="7395874" y="5791200"/>
            <a:ext cx="1389888"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0" name="Rectangle 39"/>
          <p:cNvSpPr/>
          <p:nvPr/>
        </p:nvSpPr>
        <p:spPr>
          <a:xfrm>
            <a:off x="1464054" y="489204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1" name="Rectangle 40"/>
          <p:cNvSpPr/>
          <p:nvPr/>
        </p:nvSpPr>
        <p:spPr>
          <a:xfrm>
            <a:off x="3661039" y="4892040"/>
            <a:ext cx="219456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2" name="Rectangle 41"/>
          <p:cNvSpPr/>
          <p:nvPr/>
        </p:nvSpPr>
        <p:spPr>
          <a:xfrm>
            <a:off x="5858024" y="4892040"/>
            <a:ext cx="168249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43" name="Rectangle 42"/>
          <p:cNvSpPr/>
          <p:nvPr/>
        </p:nvSpPr>
        <p:spPr>
          <a:xfrm>
            <a:off x="7542946" y="4892040"/>
            <a:ext cx="124358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 name="Rectangle 3"/>
          <p:cNvSpPr/>
          <p:nvPr/>
        </p:nvSpPr>
        <p:spPr>
          <a:xfrm>
            <a:off x="1468088" y="1295400"/>
            <a:ext cx="146304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26" name="Rectangle 25"/>
          <p:cNvSpPr/>
          <p:nvPr/>
        </p:nvSpPr>
        <p:spPr>
          <a:xfrm>
            <a:off x="2931300" y="1295400"/>
            <a:ext cx="138988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27" name="Rectangle 26"/>
          <p:cNvSpPr/>
          <p:nvPr/>
        </p:nvSpPr>
        <p:spPr>
          <a:xfrm>
            <a:off x="4321360" y="1295400"/>
            <a:ext cx="131673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28" name="Rectangle 27"/>
          <p:cNvSpPr/>
          <p:nvPr/>
        </p:nvSpPr>
        <p:spPr>
          <a:xfrm>
            <a:off x="5638268" y="1295400"/>
            <a:ext cx="109728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29" name="Rectangle 28"/>
          <p:cNvSpPr/>
          <p:nvPr/>
        </p:nvSpPr>
        <p:spPr>
          <a:xfrm>
            <a:off x="6735720" y="1295400"/>
            <a:ext cx="1024128"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31" name="Rectangle 30"/>
          <p:cNvSpPr/>
          <p:nvPr/>
        </p:nvSpPr>
        <p:spPr>
          <a:xfrm>
            <a:off x="7760021" y="1295400"/>
            <a:ext cx="1024128"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 name="TextBox 4"/>
          <p:cNvSpPr txBox="1"/>
          <p:nvPr/>
        </p:nvSpPr>
        <p:spPr>
          <a:xfrm>
            <a:off x="216347" y="1338590"/>
            <a:ext cx="1128835"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Glu</a:t>
            </a:r>
            <a:r>
              <a:rPr lang="en-US" sz="2800" dirty="0" smtClean="0">
                <a:solidFill>
                  <a:prstClr val="black"/>
                </a:solidFill>
                <a:latin typeface="Calibri" pitchFamily="34" charset="0"/>
                <a:cs typeface="Arial" charset="0"/>
              </a:rPr>
              <a:t> 24</a:t>
            </a:r>
            <a:endParaRPr lang="en-US" sz="2800" dirty="0">
              <a:solidFill>
                <a:prstClr val="black"/>
              </a:solidFill>
              <a:latin typeface="Calibri" pitchFamily="34" charset="0"/>
              <a:cs typeface="Arial" charset="0"/>
            </a:endParaRPr>
          </a:p>
        </p:txBody>
      </p:sp>
      <p:sp>
        <p:nvSpPr>
          <p:cNvPr id="9" name="TextBox 8"/>
          <p:cNvSpPr txBox="1"/>
          <p:nvPr/>
        </p:nvSpPr>
        <p:spPr>
          <a:xfrm>
            <a:off x="216347" y="2237750"/>
            <a:ext cx="1128707"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Arg</a:t>
            </a:r>
            <a:r>
              <a:rPr lang="en-US" sz="2800" dirty="0" smtClean="0">
                <a:solidFill>
                  <a:prstClr val="black"/>
                </a:solidFill>
                <a:latin typeface="Calibri" pitchFamily="34" charset="0"/>
                <a:cs typeface="Arial" charset="0"/>
              </a:rPr>
              <a:t> 18</a:t>
            </a:r>
            <a:endParaRPr lang="en-US" sz="2800" dirty="0">
              <a:solidFill>
                <a:prstClr val="black"/>
              </a:solidFill>
              <a:latin typeface="Calibri" pitchFamily="34" charset="0"/>
              <a:cs typeface="Arial" charset="0"/>
            </a:endParaRPr>
          </a:p>
        </p:txBody>
      </p:sp>
      <p:sp>
        <p:nvSpPr>
          <p:cNvPr id="12" name="TextBox 11"/>
          <p:cNvSpPr txBox="1"/>
          <p:nvPr/>
        </p:nvSpPr>
        <p:spPr>
          <a:xfrm>
            <a:off x="216347" y="3136910"/>
            <a:ext cx="1077283"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Tyr 21</a:t>
            </a:r>
            <a:endParaRPr lang="en-US" sz="2800" dirty="0">
              <a:solidFill>
                <a:prstClr val="black"/>
              </a:solidFill>
              <a:latin typeface="Calibri" pitchFamily="34" charset="0"/>
              <a:cs typeface="Arial" charset="0"/>
            </a:endParaRPr>
          </a:p>
        </p:txBody>
      </p:sp>
      <p:sp>
        <p:nvSpPr>
          <p:cNvPr id="15" name="TextBox 14"/>
          <p:cNvSpPr txBox="1"/>
          <p:nvPr/>
        </p:nvSpPr>
        <p:spPr>
          <a:xfrm>
            <a:off x="216347" y="4036070"/>
            <a:ext cx="987771"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Asp 9</a:t>
            </a:r>
            <a:endParaRPr lang="en-US" sz="2800" dirty="0">
              <a:solidFill>
                <a:prstClr val="black"/>
              </a:solidFill>
              <a:latin typeface="Calibri" pitchFamily="34" charset="0"/>
              <a:cs typeface="Arial" charset="0"/>
            </a:endParaRPr>
          </a:p>
        </p:txBody>
      </p:sp>
      <p:sp>
        <p:nvSpPr>
          <p:cNvPr id="18" name="TextBox 17"/>
          <p:cNvSpPr txBox="1"/>
          <p:nvPr/>
        </p:nvSpPr>
        <p:spPr>
          <a:xfrm>
            <a:off x="216347" y="4935230"/>
            <a:ext cx="1079142"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His 54</a:t>
            </a:r>
            <a:endParaRPr lang="en-US" sz="2800" dirty="0">
              <a:solidFill>
                <a:prstClr val="black"/>
              </a:solidFill>
              <a:latin typeface="Calibri" pitchFamily="34" charset="0"/>
              <a:cs typeface="Arial" charset="0"/>
            </a:endParaRPr>
          </a:p>
        </p:txBody>
      </p:sp>
      <p:sp>
        <p:nvSpPr>
          <p:cNvPr id="21" name="TextBox 20"/>
          <p:cNvSpPr txBox="1"/>
          <p:nvPr/>
        </p:nvSpPr>
        <p:spPr>
          <a:xfrm>
            <a:off x="216347" y="5834390"/>
            <a:ext cx="1126270"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Pro 60</a:t>
            </a:r>
            <a:endParaRPr lang="en-US" sz="2800" dirty="0">
              <a:solidFill>
                <a:prstClr val="black"/>
              </a:solidFill>
              <a:latin typeface="Calibri" pitchFamily="34" charset="0"/>
              <a:cs typeface="Arial" charset="0"/>
            </a:endParaRPr>
          </a:p>
        </p:txBody>
      </p:sp>
      <p:sp>
        <p:nvSpPr>
          <p:cNvPr id="47" name="Rectangle 46"/>
          <p:cNvSpPr/>
          <p:nvPr/>
        </p:nvSpPr>
        <p:spPr>
          <a:xfrm>
            <a:off x="1464054" y="2194560"/>
            <a:ext cx="1755648"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8" name="Rectangle 47"/>
          <p:cNvSpPr/>
          <p:nvPr/>
        </p:nvSpPr>
        <p:spPr>
          <a:xfrm>
            <a:off x="3220518" y="2194560"/>
            <a:ext cx="124358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9" name="Rectangle 48"/>
          <p:cNvSpPr/>
          <p:nvPr/>
        </p:nvSpPr>
        <p:spPr>
          <a:xfrm>
            <a:off x="4464918" y="2194560"/>
            <a:ext cx="1024128"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0" name="Rectangle 49"/>
          <p:cNvSpPr/>
          <p:nvPr/>
        </p:nvSpPr>
        <p:spPr>
          <a:xfrm>
            <a:off x="5489862" y="2194560"/>
            <a:ext cx="950976"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51" name="Rectangle 50"/>
          <p:cNvSpPr/>
          <p:nvPr/>
        </p:nvSpPr>
        <p:spPr>
          <a:xfrm>
            <a:off x="6441654" y="2194560"/>
            <a:ext cx="804672"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52" name="Rectangle 51"/>
          <p:cNvSpPr/>
          <p:nvPr/>
        </p:nvSpPr>
        <p:spPr>
          <a:xfrm>
            <a:off x="7247142" y="219456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4" name="Rectangle 53"/>
          <p:cNvSpPr/>
          <p:nvPr/>
        </p:nvSpPr>
        <p:spPr>
          <a:xfrm>
            <a:off x="1464054" y="309372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55" name="Rectangle 54"/>
          <p:cNvSpPr/>
          <p:nvPr/>
        </p:nvSpPr>
        <p:spPr>
          <a:xfrm>
            <a:off x="3513942" y="3093720"/>
            <a:ext cx="197510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56" name="Rectangle 55"/>
          <p:cNvSpPr/>
          <p:nvPr/>
        </p:nvSpPr>
        <p:spPr>
          <a:xfrm>
            <a:off x="5490678" y="3093720"/>
            <a:ext cx="1828800"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7" name="Rectangle 56"/>
          <p:cNvSpPr/>
          <p:nvPr/>
        </p:nvSpPr>
        <p:spPr>
          <a:xfrm>
            <a:off x="7321109" y="3093720"/>
            <a:ext cx="146304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1" name="Rectangle 60"/>
          <p:cNvSpPr/>
          <p:nvPr/>
        </p:nvSpPr>
        <p:spPr>
          <a:xfrm>
            <a:off x="1464054" y="399288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2" name="Rectangle 61"/>
          <p:cNvSpPr/>
          <p:nvPr/>
        </p:nvSpPr>
        <p:spPr>
          <a:xfrm>
            <a:off x="3513289" y="3992880"/>
            <a:ext cx="146304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63" name="Rectangle 62"/>
          <p:cNvSpPr/>
          <p:nvPr/>
        </p:nvSpPr>
        <p:spPr>
          <a:xfrm>
            <a:off x="4977308" y="3992880"/>
            <a:ext cx="124358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64" name="Rectangle 63"/>
          <p:cNvSpPr/>
          <p:nvPr/>
        </p:nvSpPr>
        <p:spPr>
          <a:xfrm>
            <a:off x="6221871" y="3992880"/>
            <a:ext cx="87782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5" name="Rectangle 64"/>
          <p:cNvSpPr/>
          <p:nvPr/>
        </p:nvSpPr>
        <p:spPr>
          <a:xfrm>
            <a:off x="7100674" y="3992880"/>
            <a:ext cx="877824"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66" name="Rectangle 65"/>
          <p:cNvSpPr/>
          <p:nvPr/>
        </p:nvSpPr>
        <p:spPr>
          <a:xfrm>
            <a:off x="7979477" y="399288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74" name="Rectangle 73"/>
          <p:cNvSpPr/>
          <p:nvPr/>
        </p:nvSpPr>
        <p:spPr>
          <a:xfrm>
            <a:off x="8052629" y="2194560"/>
            <a:ext cx="731520" cy="6096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G</a:t>
            </a:r>
          </a:p>
        </p:txBody>
      </p:sp>
      <p:sp>
        <p:nvSpPr>
          <p:cNvPr id="76" name="TextBox 75"/>
          <p:cNvSpPr txBox="1"/>
          <p:nvPr/>
        </p:nvSpPr>
        <p:spPr>
          <a:xfrm>
            <a:off x="1228297"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0.00</a:t>
            </a:r>
            <a:endParaRPr lang="en-US" dirty="0">
              <a:solidFill>
                <a:prstClr val="black"/>
              </a:solidFill>
              <a:latin typeface="Calibri" pitchFamily="34" charset="0"/>
              <a:cs typeface="Arial" charset="0"/>
            </a:endParaRPr>
          </a:p>
        </p:txBody>
      </p:sp>
      <p:sp>
        <p:nvSpPr>
          <p:cNvPr id="77" name="TextBox 76"/>
          <p:cNvSpPr txBox="1"/>
          <p:nvPr/>
        </p:nvSpPr>
        <p:spPr>
          <a:xfrm>
            <a:off x="8482328" y="940558"/>
            <a:ext cx="593432" cy="369332"/>
          </a:xfrm>
          <a:prstGeom prst="rect">
            <a:avLst/>
          </a:prstGeom>
          <a:noFill/>
        </p:spPr>
        <p:txBody>
          <a:bodyPr wrap="none" rtlCol="0">
            <a:spAutoFit/>
          </a:bodyPr>
          <a:lstStyle/>
          <a:p>
            <a:r>
              <a:rPr lang="en-US" dirty="0">
                <a:solidFill>
                  <a:prstClr val="black"/>
                </a:solidFill>
                <a:latin typeface="Calibri" pitchFamily="34" charset="0"/>
                <a:cs typeface="Arial" charset="0"/>
              </a:rPr>
              <a:t>1</a:t>
            </a:r>
            <a:r>
              <a:rPr lang="en-US" dirty="0" smtClean="0">
                <a:solidFill>
                  <a:prstClr val="black"/>
                </a:solidFill>
                <a:latin typeface="Calibri" pitchFamily="34" charset="0"/>
                <a:cs typeface="Arial" charset="0"/>
              </a:rPr>
              <a:t>.00</a:t>
            </a:r>
            <a:endParaRPr lang="en-US" dirty="0">
              <a:solidFill>
                <a:prstClr val="black"/>
              </a:solidFill>
              <a:latin typeface="Calibri" pitchFamily="34" charset="0"/>
              <a:cs typeface="Arial" charset="0"/>
            </a:endParaRPr>
          </a:p>
        </p:txBody>
      </p:sp>
      <p:sp>
        <p:nvSpPr>
          <p:cNvPr id="80" name="TextBox 79"/>
          <p:cNvSpPr txBox="1"/>
          <p:nvPr/>
        </p:nvSpPr>
        <p:spPr>
          <a:xfrm>
            <a:off x="647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0.72</a:t>
            </a:r>
            <a:endParaRPr lang="en-US" dirty="0">
              <a:solidFill>
                <a:prstClr val="black"/>
              </a:solidFill>
              <a:latin typeface="Calibri" pitchFamily="34" charset="0"/>
              <a:cs typeface="Arial" charset="0"/>
            </a:endParaRPr>
          </a:p>
        </p:txBody>
      </p:sp>
      <p:sp>
        <p:nvSpPr>
          <p:cNvPr id="81" name="TextBox 80"/>
          <p:cNvSpPr txBox="1"/>
          <p:nvPr/>
        </p:nvSpPr>
        <p:spPr>
          <a:xfrm>
            <a:off x="7529014"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0.86</a:t>
            </a:r>
            <a:endParaRPr lang="en-US" dirty="0">
              <a:solidFill>
                <a:prstClr val="black"/>
              </a:solidFill>
              <a:latin typeface="Calibri" pitchFamily="34" charset="0"/>
              <a:cs typeface="Arial" charset="0"/>
            </a:endParaRPr>
          </a:p>
        </p:txBody>
      </p:sp>
      <p:sp>
        <p:nvSpPr>
          <p:cNvPr id="100" name="TextBox 99"/>
          <p:cNvSpPr txBox="1"/>
          <p:nvPr/>
        </p:nvSpPr>
        <p:spPr>
          <a:xfrm>
            <a:off x="6192840"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0.68</a:t>
            </a:r>
            <a:endParaRPr lang="en-US" dirty="0">
              <a:solidFill>
                <a:prstClr val="black"/>
              </a:solidFill>
              <a:latin typeface="Calibri" pitchFamily="34" charset="0"/>
              <a:cs typeface="Arial" charset="0"/>
            </a:endParaRPr>
          </a:p>
        </p:txBody>
      </p:sp>
      <p:sp>
        <p:nvSpPr>
          <p:cNvPr id="101" name="TextBox 100"/>
          <p:cNvSpPr txBox="1"/>
          <p:nvPr/>
        </p:nvSpPr>
        <p:spPr>
          <a:xfrm>
            <a:off x="7013769"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0.79</a:t>
            </a:r>
            <a:endParaRPr lang="en-US" dirty="0">
              <a:solidFill>
                <a:prstClr val="black"/>
              </a:solidFill>
              <a:latin typeface="Calibri" pitchFamily="34" charset="0"/>
              <a:cs typeface="Arial" charset="0"/>
            </a:endParaRPr>
          </a:p>
        </p:txBody>
      </p:sp>
      <p:sp>
        <p:nvSpPr>
          <p:cNvPr id="102" name="TextBox 101"/>
          <p:cNvSpPr txBox="1"/>
          <p:nvPr/>
        </p:nvSpPr>
        <p:spPr>
          <a:xfrm>
            <a:off x="7819299" y="1869473"/>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0.90</a:t>
            </a:r>
            <a:endParaRPr lang="en-US" dirty="0">
              <a:solidFill>
                <a:prstClr val="black"/>
              </a:solidFill>
              <a:latin typeface="Calibri" pitchFamily="34" charset="0"/>
              <a:cs typeface="Arial" charset="0"/>
            </a:endParaRPr>
          </a:p>
        </p:txBody>
      </p:sp>
      <p:sp>
        <p:nvSpPr>
          <p:cNvPr id="105" name="TextBox 104"/>
          <p:cNvSpPr txBox="1"/>
          <p:nvPr/>
        </p:nvSpPr>
        <p:spPr>
          <a:xfrm>
            <a:off x="6853237"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0.77</a:t>
            </a:r>
            <a:endParaRPr lang="en-US" dirty="0">
              <a:solidFill>
                <a:prstClr val="black"/>
              </a:solidFill>
              <a:latin typeface="Calibri" pitchFamily="34" charset="0"/>
              <a:cs typeface="Arial" charset="0"/>
            </a:endParaRPr>
          </a:p>
        </p:txBody>
      </p:sp>
      <p:sp>
        <p:nvSpPr>
          <p:cNvPr id="106" name="TextBox 105"/>
          <p:cNvSpPr txBox="1"/>
          <p:nvPr/>
        </p:nvSpPr>
        <p:spPr>
          <a:xfrm>
            <a:off x="7746736"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0.89</a:t>
            </a:r>
            <a:endParaRPr lang="en-US" dirty="0">
              <a:solidFill>
                <a:prstClr val="black"/>
              </a:solidFill>
              <a:latin typeface="Calibri" pitchFamily="34" charset="0"/>
              <a:cs typeface="Arial" charset="0"/>
            </a:endParaRPr>
          </a:p>
        </p:txBody>
      </p:sp>
      <p:sp>
        <p:nvSpPr>
          <p:cNvPr id="110" name="TextBox 109"/>
          <p:cNvSpPr txBox="1"/>
          <p:nvPr/>
        </p:nvSpPr>
        <p:spPr>
          <a:xfrm>
            <a:off x="7070957"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0.80</a:t>
            </a:r>
            <a:endParaRPr lang="en-US" dirty="0">
              <a:solidFill>
                <a:prstClr val="black"/>
              </a:solidFill>
              <a:latin typeface="Calibri" pitchFamily="34" charset="0"/>
              <a:cs typeface="Arial" charset="0"/>
            </a:endParaRPr>
          </a:p>
        </p:txBody>
      </p:sp>
      <p:sp>
        <p:nvSpPr>
          <p:cNvPr id="117" name="TextBox 116"/>
          <p:cNvSpPr txBox="1"/>
          <p:nvPr/>
        </p:nvSpPr>
        <p:spPr>
          <a:xfrm>
            <a:off x="7304058" y="459090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0.83</a:t>
            </a:r>
            <a:endParaRPr lang="en-US" dirty="0">
              <a:solidFill>
                <a:prstClr val="black"/>
              </a:solidFill>
              <a:latin typeface="Calibri" pitchFamily="34" charset="0"/>
              <a:cs typeface="Arial" charset="0"/>
            </a:endParaRPr>
          </a:p>
        </p:txBody>
      </p:sp>
      <p:sp>
        <p:nvSpPr>
          <p:cNvPr id="119" name="TextBox 118"/>
          <p:cNvSpPr txBox="1"/>
          <p:nvPr/>
        </p:nvSpPr>
        <p:spPr>
          <a:xfrm>
            <a:off x="7166178" y="549802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0.81</a:t>
            </a:r>
            <a:endParaRPr lang="en-US" dirty="0">
              <a:solidFill>
                <a:prstClr val="black"/>
              </a:solidFill>
              <a:latin typeface="Calibri" pitchFamily="34" charset="0"/>
              <a:cs typeface="Arial" charset="0"/>
            </a:endParaRPr>
          </a:p>
        </p:txBody>
      </p:sp>
      <p:sp>
        <p:nvSpPr>
          <p:cNvPr id="2" name="Rectangle 1"/>
          <p:cNvSpPr/>
          <p:nvPr/>
        </p:nvSpPr>
        <p:spPr>
          <a:xfrm>
            <a:off x="6226629" y="426486"/>
            <a:ext cx="2888340" cy="6308143"/>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Rectangle 71"/>
          <p:cNvSpPr/>
          <p:nvPr/>
        </p:nvSpPr>
        <p:spPr>
          <a:xfrm>
            <a:off x="1335312" y="972457"/>
            <a:ext cx="4528459" cy="5914572"/>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TextBox 90"/>
          <p:cNvSpPr txBox="1"/>
          <p:nvPr/>
        </p:nvSpPr>
        <p:spPr>
          <a:xfrm>
            <a:off x="5791193" y="638628"/>
            <a:ext cx="518091" cy="369332"/>
          </a:xfrm>
          <a:prstGeom prst="rect">
            <a:avLst/>
          </a:prstGeom>
          <a:noFill/>
        </p:spPr>
        <p:txBody>
          <a:bodyPr wrap="none" rtlCol="0">
            <a:spAutoFit/>
          </a:bodyPr>
          <a:lstStyle/>
          <a:p>
            <a:r>
              <a:rPr lang="en-US" b="1" dirty="0" smtClean="0">
                <a:solidFill>
                  <a:prstClr val="black"/>
                </a:solidFill>
                <a:latin typeface="Arial" panose="020B0604020202020204" pitchFamily="34" charset="0"/>
                <a:cs typeface="Arial" panose="020B0604020202020204" pitchFamily="34" charset="0"/>
              </a:rPr>
              <a:t>5%</a:t>
            </a:r>
          </a:p>
        </p:txBody>
      </p:sp>
      <p:sp>
        <p:nvSpPr>
          <p:cNvPr id="83" name="Rectangle 82"/>
          <p:cNvSpPr/>
          <p:nvPr/>
        </p:nvSpPr>
        <p:spPr>
          <a:xfrm>
            <a:off x="5624513" y="1937657"/>
            <a:ext cx="92868" cy="224518"/>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Rectangle 84"/>
          <p:cNvSpPr/>
          <p:nvPr/>
        </p:nvSpPr>
        <p:spPr>
          <a:xfrm>
            <a:off x="5650707" y="2842533"/>
            <a:ext cx="92868" cy="22451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Rectangle 86"/>
          <p:cNvSpPr/>
          <p:nvPr/>
        </p:nvSpPr>
        <p:spPr>
          <a:xfrm>
            <a:off x="5805715" y="5520417"/>
            <a:ext cx="438603" cy="22723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4" name="TextBox 113"/>
          <p:cNvSpPr txBox="1"/>
          <p:nvPr/>
        </p:nvSpPr>
        <p:spPr>
          <a:xfrm>
            <a:off x="5613998" y="45836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0.60</a:t>
            </a:r>
            <a:endParaRPr lang="en-US" dirty="0">
              <a:solidFill>
                <a:prstClr val="black"/>
              </a:solidFill>
              <a:latin typeface="Calibri" pitchFamily="34" charset="0"/>
              <a:cs typeface="Arial" charset="0"/>
            </a:endParaRPr>
          </a:p>
        </p:txBody>
      </p:sp>
      <p:sp>
        <p:nvSpPr>
          <p:cNvPr id="104" name="TextBox 103"/>
          <p:cNvSpPr txBox="1"/>
          <p:nvPr/>
        </p:nvSpPr>
        <p:spPr>
          <a:xfrm>
            <a:off x="5976852"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0.65</a:t>
            </a:r>
            <a:endParaRPr lang="en-US" dirty="0">
              <a:solidFill>
                <a:prstClr val="black"/>
              </a:solidFill>
              <a:latin typeface="Calibri" pitchFamily="34" charset="0"/>
              <a:cs typeface="Arial" charset="0"/>
            </a:endParaRPr>
          </a:p>
        </p:txBody>
      </p:sp>
    </p:spTree>
    <p:extLst>
      <p:ext uri="{BB962C8B-B14F-4D97-AF65-F5344CB8AC3E}">
        <p14:creationId xmlns:p14="http://schemas.microsoft.com/office/powerpoint/2010/main" val="406827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extBox 113"/>
          <p:cNvSpPr txBox="1"/>
          <p:nvPr/>
        </p:nvSpPr>
        <p:spPr>
          <a:xfrm>
            <a:off x="5613998" y="45836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0.60</a:t>
            </a:r>
            <a:endParaRPr lang="en-US" dirty="0">
              <a:solidFill>
                <a:prstClr val="black"/>
              </a:solidFill>
              <a:latin typeface="Calibri" pitchFamily="34" charset="0"/>
              <a:cs typeface="Arial" charset="0"/>
            </a:endParaRPr>
          </a:p>
        </p:txBody>
      </p:sp>
      <p:sp>
        <p:nvSpPr>
          <p:cNvPr id="79" name="TextBox 78"/>
          <p:cNvSpPr txBox="1"/>
          <p:nvPr/>
        </p:nvSpPr>
        <p:spPr>
          <a:xfrm>
            <a:off x="5381766"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0.57</a:t>
            </a:r>
            <a:endParaRPr lang="en-US" dirty="0">
              <a:solidFill>
                <a:prstClr val="black"/>
              </a:solidFill>
              <a:latin typeface="Calibri" pitchFamily="34" charset="0"/>
              <a:cs typeface="Arial" charset="0"/>
            </a:endParaRPr>
          </a:p>
        </p:txBody>
      </p:sp>
      <p:sp>
        <p:nvSpPr>
          <p:cNvPr id="118" name="TextBox 117"/>
          <p:cNvSpPr txBox="1"/>
          <p:nvPr/>
        </p:nvSpPr>
        <p:spPr>
          <a:xfrm>
            <a:off x="5534174" y="54907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0.59</a:t>
            </a:r>
            <a:endParaRPr lang="en-US" dirty="0">
              <a:solidFill>
                <a:prstClr val="black"/>
              </a:solidFill>
              <a:latin typeface="Calibri" pitchFamily="34" charset="0"/>
              <a:cs typeface="Arial" charset="0"/>
            </a:endParaRPr>
          </a:p>
        </p:txBody>
      </p:sp>
      <p:sp>
        <p:nvSpPr>
          <p:cNvPr id="99" name="TextBox 98"/>
          <p:cNvSpPr txBox="1"/>
          <p:nvPr/>
        </p:nvSpPr>
        <p:spPr>
          <a:xfrm>
            <a:off x="5229371"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08" name="TextBox 107"/>
          <p:cNvSpPr txBox="1"/>
          <p:nvPr/>
        </p:nvSpPr>
        <p:spPr>
          <a:xfrm>
            <a:off x="5257744"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03" name="TextBox 102"/>
          <p:cNvSpPr txBox="1"/>
          <p:nvPr/>
        </p:nvSpPr>
        <p:spPr>
          <a:xfrm>
            <a:off x="4749744"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0.48</a:t>
            </a:r>
            <a:endParaRPr lang="en-US" dirty="0">
              <a:solidFill>
                <a:prstClr val="black"/>
              </a:solidFill>
              <a:latin typeface="Calibri" pitchFamily="34" charset="0"/>
              <a:cs typeface="Arial" charset="0"/>
            </a:endParaRPr>
          </a:p>
        </p:txBody>
      </p:sp>
      <p:sp>
        <p:nvSpPr>
          <p:cNvPr id="98" name="TextBox 97"/>
          <p:cNvSpPr txBox="1"/>
          <p:nvPr/>
        </p:nvSpPr>
        <p:spPr>
          <a:xfrm>
            <a:off x="4234487"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0.41</a:t>
            </a:r>
            <a:endParaRPr lang="en-US" dirty="0">
              <a:solidFill>
                <a:prstClr val="black"/>
              </a:solidFill>
              <a:latin typeface="Calibri" pitchFamily="34" charset="0"/>
              <a:cs typeface="Arial" charset="0"/>
            </a:endParaRPr>
          </a:p>
        </p:txBody>
      </p:sp>
      <p:sp>
        <p:nvSpPr>
          <p:cNvPr id="78" name="TextBox 77"/>
          <p:cNvSpPr txBox="1"/>
          <p:nvPr/>
        </p:nvSpPr>
        <p:spPr>
          <a:xfrm>
            <a:off x="4096602"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0.39</a:t>
            </a:r>
            <a:endParaRPr lang="en-US" dirty="0">
              <a:solidFill>
                <a:prstClr val="black"/>
              </a:solidFill>
              <a:latin typeface="Calibri" pitchFamily="34" charset="0"/>
              <a:cs typeface="Arial" charset="0"/>
            </a:endParaRPr>
          </a:p>
        </p:txBody>
      </p:sp>
      <p:sp>
        <p:nvSpPr>
          <p:cNvPr id="75" name="TextBox 74"/>
          <p:cNvSpPr txBox="1"/>
          <p:nvPr/>
        </p:nvSpPr>
        <p:spPr>
          <a:xfrm>
            <a:off x="3416062" y="5501854"/>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89" name="TextBox 88"/>
          <p:cNvSpPr txBox="1"/>
          <p:nvPr/>
        </p:nvSpPr>
        <p:spPr>
          <a:xfrm>
            <a:off x="3423316" y="4565698"/>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73" name="TextBox 72"/>
          <p:cNvSpPr txBox="1"/>
          <p:nvPr/>
        </p:nvSpPr>
        <p:spPr>
          <a:xfrm>
            <a:off x="3292682" y="3684944"/>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86" name="TextBox 85"/>
          <p:cNvSpPr txBox="1"/>
          <p:nvPr/>
        </p:nvSpPr>
        <p:spPr>
          <a:xfrm>
            <a:off x="3270916" y="2763240"/>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84" name="TextBox 83"/>
          <p:cNvSpPr txBox="1"/>
          <p:nvPr/>
        </p:nvSpPr>
        <p:spPr>
          <a:xfrm>
            <a:off x="2982036" y="1875406"/>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0.24</a:t>
            </a:r>
            <a:endParaRPr lang="en-US" dirty="0">
              <a:solidFill>
                <a:prstClr val="black"/>
              </a:solidFill>
              <a:latin typeface="Calibri" pitchFamily="34" charset="0"/>
              <a:cs typeface="Arial" charset="0"/>
            </a:endParaRPr>
          </a:p>
        </p:txBody>
      </p:sp>
      <p:sp>
        <p:nvSpPr>
          <p:cNvPr id="82" name="TextBox 81"/>
          <p:cNvSpPr txBox="1"/>
          <p:nvPr/>
        </p:nvSpPr>
        <p:spPr>
          <a:xfrm>
            <a:off x="266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0.20</a:t>
            </a:r>
            <a:endParaRPr lang="en-US" dirty="0">
              <a:solidFill>
                <a:prstClr val="black"/>
              </a:solidFill>
              <a:latin typeface="Calibri" pitchFamily="34" charset="0"/>
              <a:cs typeface="Arial" charset="0"/>
            </a:endParaRPr>
          </a:p>
        </p:txBody>
      </p:sp>
      <p:sp>
        <p:nvSpPr>
          <p:cNvPr id="68" name="Rectangle 67"/>
          <p:cNvSpPr/>
          <p:nvPr/>
        </p:nvSpPr>
        <p:spPr>
          <a:xfrm>
            <a:off x="1464054" y="579120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9" name="Rectangle 68"/>
          <p:cNvSpPr/>
          <p:nvPr/>
        </p:nvSpPr>
        <p:spPr>
          <a:xfrm>
            <a:off x="3660783" y="5791200"/>
            <a:ext cx="212140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70" name="Rectangle 69"/>
          <p:cNvSpPr/>
          <p:nvPr/>
        </p:nvSpPr>
        <p:spPr>
          <a:xfrm>
            <a:off x="5784360" y="5791200"/>
            <a:ext cx="160934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71" name="Rectangle 70"/>
          <p:cNvSpPr/>
          <p:nvPr/>
        </p:nvSpPr>
        <p:spPr>
          <a:xfrm>
            <a:off x="7395874" y="5791200"/>
            <a:ext cx="1389888"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0" name="Rectangle 39"/>
          <p:cNvSpPr/>
          <p:nvPr/>
        </p:nvSpPr>
        <p:spPr>
          <a:xfrm>
            <a:off x="1464054" y="489204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1" name="Rectangle 40"/>
          <p:cNvSpPr/>
          <p:nvPr/>
        </p:nvSpPr>
        <p:spPr>
          <a:xfrm>
            <a:off x="3661039" y="4892040"/>
            <a:ext cx="219456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2" name="Rectangle 41"/>
          <p:cNvSpPr/>
          <p:nvPr/>
        </p:nvSpPr>
        <p:spPr>
          <a:xfrm>
            <a:off x="5858024" y="4892040"/>
            <a:ext cx="168249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43" name="Rectangle 42"/>
          <p:cNvSpPr/>
          <p:nvPr/>
        </p:nvSpPr>
        <p:spPr>
          <a:xfrm>
            <a:off x="7542946" y="4892040"/>
            <a:ext cx="124358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 name="Rectangle 3"/>
          <p:cNvSpPr/>
          <p:nvPr/>
        </p:nvSpPr>
        <p:spPr>
          <a:xfrm>
            <a:off x="1468088" y="1295400"/>
            <a:ext cx="146304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26" name="Rectangle 25"/>
          <p:cNvSpPr/>
          <p:nvPr/>
        </p:nvSpPr>
        <p:spPr>
          <a:xfrm>
            <a:off x="2931300" y="1295400"/>
            <a:ext cx="138988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27" name="Rectangle 26"/>
          <p:cNvSpPr/>
          <p:nvPr/>
        </p:nvSpPr>
        <p:spPr>
          <a:xfrm>
            <a:off x="4321360" y="1295400"/>
            <a:ext cx="131673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28" name="Rectangle 27"/>
          <p:cNvSpPr/>
          <p:nvPr/>
        </p:nvSpPr>
        <p:spPr>
          <a:xfrm>
            <a:off x="5638268" y="1295400"/>
            <a:ext cx="109728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29" name="Rectangle 28"/>
          <p:cNvSpPr/>
          <p:nvPr/>
        </p:nvSpPr>
        <p:spPr>
          <a:xfrm>
            <a:off x="6735720" y="1295400"/>
            <a:ext cx="1024128"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31" name="Rectangle 30"/>
          <p:cNvSpPr/>
          <p:nvPr/>
        </p:nvSpPr>
        <p:spPr>
          <a:xfrm>
            <a:off x="7760021" y="1295400"/>
            <a:ext cx="1024128"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 name="TextBox 4"/>
          <p:cNvSpPr txBox="1"/>
          <p:nvPr/>
        </p:nvSpPr>
        <p:spPr>
          <a:xfrm>
            <a:off x="216347" y="1338590"/>
            <a:ext cx="1128835"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Glu</a:t>
            </a:r>
            <a:r>
              <a:rPr lang="en-US" sz="2800" dirty="0" smtClean="0">
                <a:solidFill>
                  <a:prstClr val="black"/>
                </a:solidFill>
                <a:latin typeface="Calibri" pitchFamily="34" charset="0"/>
                <a:cs typeface="Arial" charset="0"/>
              </a:rPr>
              <a:t> 24</a:t>
            </a:r>
            <a:endParaRPr lang="en-US" sz="2800" dirty="0">
              <a:solidFill>
                <a:prstClr val="black"/>
              </a:solidFill>
              <a:latin typeface="Calibri" pitchFamily="34" charset="0"/>
              <a:cs typeface="Arial" charset="0"/>
            </a:endParaRPr>
          </a:p>
        </p:txBody>
      </p:sp>
      <p:sp>
        <p:nvSpPr>
          <p:cNvPr id="9" name="TextBox 8"/>
          <p:cNvSpPr txBox="1"/>
          <p:nvPr/>
        </p:nvSpPr>
        <p:spPr>
          <a:xfrm>
            <a:off x="216347" y="2237750"/>
            <a:ext cx="1128707"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Arg</a:t>
            </a:r>
            <a:r>
              <a:rPr lang="en-US" sz="2800" dirty="0" smtClean="0">
                <a:solidFill>
                  <a:prstClr val="black"/>
                </a:solidFill>
                <a:latin typeface="Calibri" pitchFamily="34" charset="0"/>
                <a:cs typeface="Arial" charset="0"/>
              </a:rPr>
              <a:t> 18</a:t>
            </a:r>
            <a:endParaRPr lang="en-US" sz="2800" dirty="0">
              <a:solidFill>
                <a:prstClr val="black"/>
              </a:solidFill>
              <a:latin typeface="Calibri" pitchFamily="34" charset="0"/>
              <a:cs typeface="Arial" charset="0"/>
            </a:endParaRPr>
          </a:p>
        </p:txBody>
      </p:sp>
      <p:sp>
        <p:nvSpPr>
          <p:cNvPr id="12" name="TextBox 11"/>
          <p:cNvSpPr txBox="1"/>
          <p:nvPr/>
        </p:nvSpPr>
        <p:spPr>
          <a:xfrm>
            <a:off x="216347" y="3136910"/>
            <a:ext cx="1077283"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Tyr 21</a:t>
            </a:r>
            <a:endParaRPr lang="en-US" sz="2800" dirty="0">
              <a:solidFill>
                <a:prstClr val="black"/>
              </a:solidFill>
              <a:latin typeface="Calibri" pitchFamily="34" charset="0"/>
              <a:cs typeface="Arial" charset="0"/>
            </a:endParaRPr>
          </a:p>
        </p:txBody>
      </p:sp>
      <p:sp>
        <p:nvSpPr>
          <p:cNvPr id="15" name="TextBox 14"/>
          <p:cNvSpPr txBox="1"/>
          <p:nvPr/>
        </p:nvSpPr>
        <p:spPr>
          <a:xfrm>
            <a:off x="216347" y="4036070"/>
            <a:ext cx="987771"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Asp 9</a:t>
            </a:r>
            <a:endParaRPr lang="en-US" sz="2800" dirty="0">
              <a:solidFill>
                <a:prstClr val="black"/>
              </a:solidFill>
              <a:latin typeface="Calibri" pitchFamily="34" charset="0"/>
              <a:cs typeface="Arial" charset="0"/>
            </a:endParaRPr>
          </a:p>
        </p:txBody>
      </p:sp>
      <p:sp>
        <p:nvSpPr>
          <p:cNvPr id="18" name="TextBox 17"/>
          <p:cNvSpPr txBox="1"/>
          <p:nvPr/>
        </p:nvSpPr>
        <p:spPr>
          <a:xfrm>
            <a:off x="216347" y="4935230"/>
            <a:ext cx="1079142"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His 54</a:t>
            </a:r>
            <a:endParaRPr lang="en-US" sz="2800" dirty="0">
              <a:solidFill>
                <a:prstClr val="black"/>
              </a:solidFill>
              <a:latin typeface="Calibri" pitchFamily="34" charset="0"/>
              <a:cs typeface="Arial" charset="0"/>
            </a:endParaRPr>
          </a:p>
        </p:txBody>
      </p:sp>
      <p:sp>
        <p:nvSpPr>
          <p:cNvPr id="21" name="TextBox 20"/>
          <p:cNvSpPr txBox="1"/>
          <p:nvPr/>
        </p:nvSpPr>
        <p:spPr>
          <a:xfrm>
            <a:off x="216347" y="5834390"/>
            <a:ext cx="1126270"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Pro 60</a:t>
            </a:r>
            <a:endParaRPr lang="en-US" sz="2800" dirty="0">
              <a:solidFill>
                <a:prstClr val="black"/>
              </a:solidFill>
              <a:latin typeface="Calibri" pitchFamily="34" charset="0"/>
              <a:cs typeface="Arial" charset="0"/>
            </a:endParaRPr>
          </a:p>
        </p:txBody>
      </p:sp>
      <p:sp>
        <p:nvSpPr>
          <p:cNvPr id="47" name="Rectangle 46"/>
          <p:cNvSpPr/>
          <p:nvPr/>
        </p:nvSpPr>
        <p:spPr>
          <a:xfrm>
            <a:off x="1464054" y="2194560"/>
            <a:ext cx="1755648"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8" name="Rectangle 47"/>
          <p:cNvSpPr/>
          <p:nvPr/>
        </p:nvSpPr>
        <p:spPr>
          <a:xfrm>
            <a:off x="3220518" y="2194560"/>
            <a:ext cx="124358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9" name="Rectangle 48"/>
          <p:cNvSpPr/>
          <p:nvPr/>
        </p:nvSpPr>
        <p:spPr>
          <a:xfrm>
            <a:off x="4464918" y="2194560"/>
            <a:ext cx="1024128"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0" name="Rectangle 49"/>
          <p:cNvSpPr/>
          <p:nvPr/>
        </p:nvSpPr>
        <p:spPr>
          <a:xfrm>
            <a:off x="5489862" y="2194560"/>
            <a:ext cx="950976"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51" name="Rectangle 50"/>
          <p:cNvSpPr/>
          <p:nvPr/>
        </p:nvSpPr>
        <p:spPr>
          <a:xfrm>
            <a:off x="6441654" y="2194560"/>
            <a:ext cx="804672"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52" name="Rectangle 51"/>
          <p:cNvSpPr/>
          <p:nvPr/>
        </p:nvSpPr>
        <p:spPr>
          <a:xfrm>
            <a:off x="7247142" y="219456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4" name="Rectangle 53"/>
          <p:cNvSpPr/>
          <p:nvPr/>
        </p:nvSpPr>
        <p:spPr>
          <a:xfrm>
            <a:off x="1464054" y="309372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55" name="Rectangle 54"/>
          <p:cNvSpPr/>
          <p:nvPr/>
        </p:nvSpPr>
        <p:spPr>
          <a:xfrm>
            <a:off x="3513942" y="3093720"/>
            <a:ext cx="197510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56" name="Rectangle 55"/>
          <p:cNvSpPr/>
          <p:nvPr/>
        </p:nvSpPr>
        <p:spPr>
          <a:xfrm>
            <a:off x="5490678" y="3093720"/>
            <a:ext cx="1828800"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7" name="Rectangle 56"/>
          <p:cNvSpPr/>
          <p:nvPr/>
        </p:nvSpPr>
        <p:spPr>
          <a:xfrm>
            <a:off x="7321109" y="3093720"/>
            <a:ext cx="146304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1" name="Rectangle 60"/>
          <p:cNvSpPr/>
          <p:nvPr/>
        </p:nvSpPr>
        <p:spPr>
          <a:xfrm>
            <a:off x="1464054" y="399288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2" name="Rectangle 61"/>
          <p:cNvSpPr/>
          <p:nvPr/>
        </p:nvSpPr>
        <p:spPr>
          <a:xfrm>
            <a:off x="3513289" y="3992880"/>
            <a:ext cx="146304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63" name="Rectangle 62"/>
          <p:cNvSpPr/>
          <p:nvPr/>
        </p:nvSpPr>
        <p:spPr>
          <a:xfrm>
            <a:off x="4977308" y="3992880"/>
            <a:ext cx="124358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64" name="Rectangle 63"/>
          <p:cNvSpPr/>
          <p:nvPr/>
        </p:nvSpPr>
        <p:spPr>
          <a:xfrm>
            <a:off x="6221871" y="3992880"/>
            <a:ext cx="87782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5" name="Rectangle 64"/>
          <p:cNvSpPr/>
          <p:nvPr/>
        </p:nvSpPr>
        <p:spPr>
          <a:xfrm>
            <a:off x="7100674" y="3992880"/>
            <a:ext cx="877824"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66" name="Rectangle 65"/>
          <p:cNvSpPr/>
          <p:nvPr/>
        </p:nvSpPr>
        <p:spPr>
          <a:xfrm>
            <a:off x="7979477" y="399288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74" name="Rectangle 73"/>
          <p:cNvSpPr/>
          <p:nvPr/>
        </p:nvSpPr>
        <p:spPr>
          <a:xfrm>
            <a:off x="8052629" y="2194560"/>
            <a:ext cx="731520" cy="6096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G</a:t>
            </a:r>
          </a:p>
        </p:txBody>
      </p:sp>
      <p:sp>
        <p:nvSpPr>
          <p:cNvPr id="76" name="TextBox 75"/>
          <p:cNvSpPr txBox="1"/>
          <p:nvPr/>
        </p:nvSpPr>
        <p:spPr>
          <a:xfrm>
            <a:off x="1228297"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0.00</a:t>
            </a:r>
            <a:endParaRPr lang="en-US" dirty="0">
              <a:solidFill>
                <a:prstClr val="black"/>
              </a:solidFill>
              <a:latin typeface="Calibri" pitchFamily="34" charset="0"/>
              <a:cs typeface="Arial" charset="0"/>
            </a:endParaRPr>
          </a:p>
        </p:txBody>
      </p:sp>
      <p:sp>
        <p:nvSpPr>
          <p:cNvPr id="77" name="TextBox 76"/>
          <p:cNvSpPr txBox="1"/>
          <p:nvPr/>
        </p:nvSpPr>
        <p:spPr>
          <a:xfrm>
            <a:off x="8482328" y="940558"/>
            <a:ext cx="593432" cy="369332"/>
          </a:xfrm>
          <a:prstGeom prst="rect">
            <a:avLst/>
          </a:prstGeom>
          <a:noFill/>
        </p:spPr>
        <p:txBody>
          <a:bodyPr wrap="none" rtlCol="0">
            <a:spAutoFit/>
          </a:bodyPr>
          <a:lstStyle/>
          <a:p>
            <a:r>
              <a:rPr lang="en-US" dirty="0">
                <a:solidFill>
                  <a:prstClr val="black"/>
                </a:solidFill>
                <a:latin typeface="Calibri" pitchFamily="34" charset="0"/>
                <a:cs typeface="Arial" charset="0"/>
              </a:rPr>
              <a:t>1</a:t>
            </a:r>
            <a:r>
              <a:rPr lang="en-US" dirty="0" smtClean="0">
                <a:solidFill>
                  <a:prstClr val="black"/>
                </a:solidFill>
                <a:latin typeface="Calibri" pitchFamily="34" charset="0"/>
                <a:cs typeface="Arial" charset="0"/>
              </a:rPr>
              <a:t>.00</a:t>
            </a:r>
            <a:endParaRPr lang="en-US" dirty="0">
              <a:solidFill>
                <a:prstClr val="black"/>
              </a:solidFill>
              <a:latin typeface="Calibri" pitchFamily="34" charset="0"/>
              <a:cs typeface="Arial" charset="0"/>
            </a:endParaRPr>
          </a:p>
        </p:txBody>
      </p:sp>
      <p:sp>
        <p:nvSpPr>
          <p:cNvPr id="80" name="TextBox 79"/>
          <p:cNvSpPr txBox="1"/>
          <p:nvPr/>
        </p:nvSpPr>
        <p:spPr>
          <a:xfrm>
            <a:off x="647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0.72</a:t>
            </a:r>
            <a:endParaRPr lang="en-US" dirty="0">
              <a:solidFill>
                <a:prstClr val="black"/>
              </a:solidFill>
              <a:latin typeface="Calibri" pitchFamily="34" charset="0"/>
              <a:cs typeface="Arial" charset="0"/>
            </a:endParaRPr>
          </a:p>
        </p:txBody>
      </p:sp>
      <p:sp>
        <p:nvSpPr>
          <p:cNvPr id="81" name="TextBox 80"/>
          <p:cNvSpPr txBox="1"/>
          <p:nvPr/>
        </p:nvSpPr>
        <p:spPr>
          <a:xfrm>
            <a:off x="7529014"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0.86</a:t>
            </a:r>
            <a:endParaRPr lang="en-US" dirty="0">
              <a:solidFill>
                <a:prstClr val="black"/>
              </a:solidFill>
              <a:latin typeface="Calibri" pitchFamily="34" charset="0"/>
              <a:cs typeface="Arial" charset="0"/>
            </a:endParaRPr>
          </a:p>
        </p:txBody>
      </p:sp>
      <p:sp>
        <p:nvSpPr>
          <p:cNvPr id="101" name="TextBox 100"/>
          <p:cNvSpPr txBox="1"/>
          <p:nvPr/>
        </p:nvSpPr>
        <p:spPr>
          <a:xfrm>
            <a:off x="7013769"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0.79</a:t>
            </a:r>
            <a:endParaRPr lang="en-US" dirty="0">
              <a:solidFill>
                <a:prstClr val="black"/>
              </a:solidFill>
              <a:latin typeface="Calibri" pitchFamily="34" charset="0"/>
              <a:cs typeface="Arial" charset="0"/>
            </a:endParaRPr>
          </a:p>
        </p:txBody>
      </p:sp>
      <p:sp>
        <p:nvSpPr>
          <p:cNvPr id="102" name="TextBox 101"/>
          <p:cNvSpPr txBox="1"/>
          <p:nvPr/>
        </p:nvSpPr>
        <p:spPr>
          <a:xfrm>
            <a:off x="7819299" y="1869473"/>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0.90</a:t>
            </a:r>
            <a:endParaRPr lang="en-US" dirty="0">
              <a:solidFill>
                <a:prstClr val="black"/>
              </a:solidFill>
              <a:latin typeface="Calibri" pitchFamily="34" charset="0"/>
              <a:cs typeface="Arial" charset="0"/>
            </a:endParaRPr>
          </a:p>
        </p:txBody>
      </p:sp>
      <p:sp>
        <p:nvSpPr>
          <p:cNvPr id="105" name="TextBox 104"/>
          <p:cNvSpPr txBox="1"/>
          <p:nvPr/>
        </p:nvSpPr>
        <p:spPr>
          <a:xfrm>
            <a:off x="6853237"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0.77</a:t>
            </a:r>
            <a:endParaRPr lang="en-US" dirty="0">
              <a:solidFill>
                <a:prstClr val="black"/>
              </a:solidFill>
              <a:latin typeface="Calibri" pitchFamily="34" charset="0"/>
              <a:cs typeface="Arial" charset="0"/>
            </a:endParaRPr>
          </a:p>
        </p:txBody>
      </p:sp>
      <p:sp>
        <p:nvSpPr>
          <p:cNvPr id="106" name="TextBox 105"/>
          <p:cNvSpPr txBox="1"/>
          <p:nvPr/>
        </p:nvSpPr>
        <p:spPr>
          <a:xfrm>
            <a:off x="7746736"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0.89</a:t>
            </a:r>
            <a:endParaRPr lang="en-US" dirty="0">
              <a:solidFill>
                <a:prstClr val="black"/>
              </a:solidFill>
              <a:latin typeface="Calibri" pitchFamily="34" charset="0"/>
              <a:cs typeface="Arial" charset="0"/>
            </a:endParaRPr>
          </a:p>
        </p:txBody>
      </p:sp>
      <p:sp>
        <p:nvSpPr>
          <p:cNvPr id="110" name="TextBox 109"/>
          <p:cNvSpPr txBox="1"/>
          <p:nvPr/>
        </p:nvSpPr>
        <p:spPr>
          <a:xfrm>
            <a:off x="7070957"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0.80</a:t>
            </a:r>
            <a:endParaRPr lang="en-US" dirty="0">
              <a:solidFill>
                <a:prstClr val="black"/>
              </a:solidFill>
              <a:latin typeface="Calibri" pitchFamily="34" charset="0"/>
              <a:cs typeface="Arial" charset="0"/>
            </a:endParaRPr>
          </a:p>
        </p:txBody>
      </p:sp>
      <p:sp>
        <p:nvSpPr>
          <p:cNvPr id="117" name="TextBox 116"/>
          <p:cNvSpPr txBox="1"/>
          <p:nvPr/>
        </p:nvSpPr>
        <p:spPr>
          <a:xfrm>
            <a:off x="7304058" y="459090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0.83</a:t>
            </a:r>
            <a:endParaRPr lang="en-US" dirty="0">
              <a:solidFill>
                <a:prstClr val="black"/>
              </a:solidFill>
              <a:latin typeface="Calibri" pitchFamily="34" charset="0"/>
              <a:cs typeface="Arial" charset="0"/>
            </a:endParaRPr>
          </a:p>
        </p:txBody>
      </p:sp>
      <p:sp>
        <p:nvSpPr>
          <p:cNvPr id="119" name="TextBox 118"/>
          <p:cNvSpPr txBox="1"/>
          <p:nvPr/>
        </p:nvSpPr>
        <p:spPr>
          <a:xfrm>
            <a:off x="7166178" y="549802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0.81</a:t>
            </a:r>
            <a:endParaRPr lang="en-US" dirty="0">
              <a:solidFill>
                <a:prstClr val="black"/>
              </a:solidFill>
              <a:latin typeface="Calibri" pitchFamily="34" charset="0"/>
              <a:cs typeface="Arial" charset="0"/>
            </a:endParaRPr>
          </a:p>
        </p:txBody>
      </p:sp>
      <p:sp>
        <p:nvSpPr>
          <p:cNvPr id="2" name="Rectangle 1"/>
          <p:cNvSpPr/>
          <p:nvPr/>
        </p:nvSpPr>
        <p:spPr>
          <a:xfrm>
            <a:off x="6444343" y="426486"/>
            <a:ext cx="2670626" cy="6308143"/>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Rectangle 71"/>
          <p:cNvSpPr/>
          <p:nvPr/>
        </p:nvSpPr>
        <p:spPr>
          <a:xfrm>
            <a:off x="1335312" y="972457"/>
            <a:ext cx="4891317" cy="5914572"/>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TextBox 90"/>
          <p:cNvSpPr txBox="1"/>
          <p:nvPr/>
        </p:nvSpPr>
        <p:spPr>
          <a:xfrm>
            <a:off x="6066964" y="624113"/>
            <a:ext cx="518091" cy="369332"/>
          </a:xfrm>
          <a:prstGeom prst="rect">
            <a:avLst/>
          </a:prstGeom>
          <a:noFill/>
        </p:spPr>
        <p:txBody>
          <a:bodyPr wrap="none" rtlCol="0">
            <a:spAutoFit/>
          </a:bodyPr>
          <a:lstStyle/>
          <a:p>
            <a:r>
              <a:rPr lang="en-US" b="1" dirty="0" smtClean="0">
                <a:solidFill>
                  <a:prstClr val="black"/>
                </a:solidFill>
                <a:latin typeface="Arial" panose="020B0604020202020204" pitchFamily="34" charset="0"/>
                <a:cs typeface="Arial" panose="020B0604020202020204" pitchFamily="34" charset="0"/>
              </a:rPr>
              <a:t>3%</a:t>
            </a:r>
          </a:p>
        </p:txBody>
      </p:sp>
      <p:sp>
        <p:nvSpPr>
          <p:cNvPr id="83" name="Rectangle 82"/>
          <p:cNvSpPr/>
          <p:nvPr/>
        </p:nvSpPr>
        <p:spPr>
          <a:xfrm>
            <a:off x="5624513" y="1937657"/>
            <a:ext cx="92868" cy="224518"/>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Rectangle 84"/>
          <p:cNvSpPr/>
          <p:nvPr/>
        </p:nvSpPr>
        <p:spPr>
          <a:xfrm>
            <a:off x="5650707" y="2842533"/>
            <a:ext cx="92868" cy="22451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Rectangle 86"/>
          <p:cNvSpPr/>
          <p:nvPr/>
        </p:nvSpPr>
        <p:spPr>
          <a:xfrm>
            <a:off x="5805715" y="5520417"/>
            <a:ext cx="438603" cy="22723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0" name="TextBox 99"/>
          <p:cNvSpPr txBox="1"/>
          <p:nvPr/>
        </p:nvSpPr>
        <p:spPr>
          <a:xfrm>
            <a:off x="6192840"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0.68</a:t>
            </a:r>
            <a:endParaRPr lang="en-US" dirty="0">
              <a:solidFill>
                <a:prstClr val="black"/>
              </a:solidFill>
              <a:latin typeface="Calibri" pitchFamily="34" charset="0"/>
              <a:cs typeface="Arial" charset="0"/>
            </a:endParaRPr>
          </a:p>
        </p:txBody>
      </p:sp>
      <p:sp>
        <p:nvSpPr>
          <p:cNvPr id="104" name="TextBox 103"/>
          <p:cNvSpPr txBox="1"/>
          <p:nvPr/>
        </p:nvSpPr>
        <p:spPr>
          <a:xfrm>
            <a:off x="5976852"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0.65</a:t>
            </a:r>
            <a:endParaRPr lang="en-US" dirty="0">
              <a:solidFill>
                <a:prstClr val="black"/>
              </a:solidFill>
              <a:latin typeface="Calibri" pitchFamily="34" charset="0"/>
              <a:cs typeface="Arial" charset="0"/>
            </a:endParaRPr>
          </a:p>
        </p:txBody>
      </p:sp>
    </p:spTree>
    <p:extLst>
      <p:ext uri="{BB962C8B-B14F-4D97-AF65-F5344CB8AC3E}">
        <p14:creationId xmlns:p14="http://schemas.microsoft.com/office/powerpoint/2010/main" val="314908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Box 103"/>
          <p:cNvSpPr txBox="1"/>
          <p:nvPr/>
        </p:nvSpPr>
        <p:spPr>
          <a:xfrm>
            <a:off x="5976852"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0.65</a:t>
            </a:r>
            <a:endParaRPr lang="en-US" dirty="0">
              <a:solidFill>
                <a:prstClr val="black"/>
              </a:solidFill>
              <a:latin typeface="Calibri" pitchFamily="34" charset="0"/>
              <a:cs typeface="Arial" charset="0"/>
            </a:endParaRPr>
          </a:p>
        </p:txBody>
      </p:sp>
      <p:sp>
        <p:nvSpPr>
          <p:cNvPr id="114" name="TextBox 113"/>
          <p:cNvSpPr txBox="1"/>
          <p:nvPr/>
        </p:nvSpPr>
        <p:spPr>
          <a:xfrm>
            <a:off x="5613998" y="45836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0.60</a:t>
            </a:r>
            <a:endParaRPr lang="en-US" dirty="0">
              <a:solidFill>
                <a:prstClr val="black"/>
              </a:solidFill>
              <a:latin typeface="Calibri" pitchFamily="34" charset="0"/>
              <a:cs typeface="Arial" charset="0"/>
            </a:endParaRPr>
          </a:p>
        </p:txBody>
      </p:sp>
      <p:sp>
        <p:nvSpPr>
          <p:cNvPr id="79" name="TextBox 78"/>
          <p:cNvSpPr txBox="1"/>
          <p:nvPr/>
        </p:nvSpPr>
        <p:spPr>
          <a:xfrm>
            <a:off x="5381766"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0.57</a:t>
            </a:r>
            <a:endParaRPr lang="en-US" dirty="0">
              <a:solidFill>
                <a:prstClr val="black"/>
              </a:solidFill>
              <a:latin typeface="Calibri" pitchFamily="34" charset="0"/>
              <a:cs typeface="Arial" charset="0"/>
            </a:endParaRPr>
          </a:p>
        </p:txBody>
      </p:sp>
      <p:sp>
        <p:nvSpPr>
          <p:cNvPr id="118" name="TextBox 117"/>
          <p:cNvSpPr txBox="1"/>
          <p:nvPr/>
        </p:nvSpPr>
        <p:spPr>
          <a:xfrm>
            <a:off x="5534174" y="54907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0.59</a:t>
            </a:r>
            <a:endParaRPr lang="en-US" dirty="0">
              <a:solidFill>
                <a:prstClr val="black"/>
              </a:solidFill>
              <a:latin typeface="Calibri" pitchFamily="34" charset="0"/>
              <a:cs typeface="Arial" charset="0"/>
            </a:endParaRPr>
          </a:p>
        </p:txBody>
      </p:sp>
      <p:sp>
        <p:nvSpPr>
          <p:cNvPr id="99" name="TextBox 98"/>
          <p:cNvSpPr txBox="1"/>
          <p:nvPr/>
        </p:nvSpPr>
        <p:spPr>
          <a:xfrm>
            <a:off x="5229371"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08" name="TextBox 107"/>
          <p:cNvSpPr txBox="1"/>
          <p:nvPr/>
        </p:nvSpPr>
        <p:spPr>
          <a:xfrm>
            <a:off x="5257744"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03" name="TextBox 102"/>
          <p:cNvSpPr txBox="1"/>
          <p:nvPr/>
        </p:nvSpPr>
        <p:spPr>
          <a:xfrm>
            <a:off x="4749744"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0.48</a:t>
            </a:r>
            <a:endParaRPr lang="en-US" dirty="0">
              <a:solidFill>
                <a:prstClr val="black"/>
              </a:solidFill>
              <a:latin typeface="Calibri" pitchFamily="34" charset="0"/>
              <a:cs typeface="Arial" charset="0"/>
            </a:endParaRPr>
          </a:p>
        </p:txBody>
      </p:sp>
      <p:sp>
        <p:nvSpPr>
          <p:cNvPr id="98" name="TextBox 97"/>
          <p:cNvSpPr txBox="1"/>
          <p:nvPr/>
        </p:nvSpPr>
        <p:spPr>
          <a:xfrm>
            <a:off x="4234487"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0.41</a:t>
            </a:r>
            <a:endParaRPr lang="en-US" dirty="0">
              <a:solidFill>
                <a:prstClr val="black"/>
              </a:solidFill>
              <a:latin typeface="Calibri" pitchFamily="34" charset="0"/>
              <a:cs typeface="Arial" charset="0"/>
            </a:endParaRPr>
          </a:p>
        </p:txBody>
      </p:sp>
      <p:sp>
        <p:nvSpPr>
          <p:cNvPr id="78" name="TextBox 77"/>
          <p:cNvSpPr txBox="1"/>
          <p:nvPr/>
        </p:nvSpPr>
        <p:spPr>
          <a:xfrm>
            <a:off x="4096602"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0.39</a:t>
            </a:r>
            <a:endParaRPr lang="en-US" dirty="0">
              <a:solidFill>
                <a:prstClr val="black"/>
              </a:solidFill>
              <a:latin typeface="Calibri" pitchFamily="34" charset="0"/>
              <a:cs typeface="Arial" charset="0"/>
            </a:endParaRPr>
          </a:p>
        </p:txBody>
      </p:sp>
      <p:sp>
        <p:nvSpPr>
          <p:cNvPr id="75" name="TextBox 74"/>
          <p:cNvSpPr txBox="1"/>
          <p:nvPr/>
        </p:nvSpPr>
        <p:spPr>
          <a:xfrm>
            <a:off x="3416062" y="5501854"/>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89" name="TextBox 88"/>
          <p:cNvSpPr txBox="1"/>
          <p:nvPr/>
        </p:nvSpPr>
        <p:spPr>
          <a:xfrm>
            <a:off x="3423316" y="4565698"/>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73" name="TextBox 72"/>
          <p:cNvSpPr txBox="1"/>
          <p:nvPr/>
        </p:nvSpPr>
        <p:spPr>
          <a:xfrm>
            <a:off x="3292682" y="3684944"/>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86" name="TextBox 85"/>
          <p:cNvSpPr txBox="1"/>
          <p:nvPr/>
        </p:nvSpPr>
        <p:spPr>
          <a:xfrm>
            <a:off x="3270916" y="2763240"/>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84" name="TextBox 83"/>
          <p:cNvSpPr txBox="1"/>
          <p:nvPr/>
        </p:nvSpPr>
        <p:spPr>
          <a:xfrm>
            <a:off x="2982036" y="1875406"/>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0.24</a:t>
            </a:r>
            <a:endParaRPr lang="en-US" dirty="0">
              <a:solidFill>
                <a:prstClr val="black"/>
              </a:solidFill>
              <a:latin typeface="Calibri" pitchFamily="34" charset="0"/>
              <a:cs typeface="Arial" charset="0"/>
            </a:endParaRPr>
          </a:p>
        </p:txBody>
      </p:sp>
      <p:sp>
        <p:nvSpPr>
          <p:cNvPr id="82" name="TextBox 81"/>
          <p:cNvSpPr txBox="1"/>
          <p:nvPr/>
        </p:nvSpPr>
        <p:spPr>
          <a:xfrm>
            <a:off x="266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0.20</a:t>
            </a:r>
            <a:endParaRPr lang="en-US" dirty="0">
              <a:solidFill>
                <a:prstClr val="black"/>
              </a:solidFill>
              <a:latin typeface="Calibri" pitchFamily="34" charset="0"/>
              <a:cs typeface="Arial" charset="0"/>
            </a:endParaRPr>
          </a:p>
        </p:txBody>
      </p:sp>
      <p:sp>
        <p:nvSpPr>
          <p:cNvPr id="68" name="Rectangle 67"/>
          <p:cNvSpPr/>
          <p:nvPr/>
        </p:nvSpPr>
        <p:spPr>
          <a:xfrm>
            <a:off x="1464054" y="579120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9" name="Rectangle 68"/>
          <p:cNvSpPr/>
          <p:nvPr/>
        </p:nvSpPr>
        <p:spPr>
          <a:xfrm>
            <a:off x="3660783" y="5791200"/>
            <a:ext cx="212140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70" name="Rectangle 69"/>
          <p:cNvSpPr/>
          <p:nvPr/>
        </p:nvSpPr>
        <p:spPr>
          <a:xfrm>
            <a:off x="5784360" y="5791200"/>
            <a:ext cx="160934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71" name="Rectangle 70"/>
          <p:cNvSpPr/>
          <p:nvPr/>
        </p:nvSpPr>
        <p:spPr>
          <a:xfrm>
            <a:off x="7395874" y="5791200"/>
            <a:ext cx="1389888"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0" name="Rectangle 39"/>
          <p:cNvSpPr/>
          <p:nvPr/>
        </p:nvSpPr>
        <p:spPr>
          <a:xfrm>
            <a:off x="1464054" y="489204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1" name="Rectangle 40"/>
          <p:cNvSpPr/>
          <p:nvPr/>
        </p:nvSpPr>
        <p:spPr>
          <a:xfrm>
            <a:off x="3661039" y="4892040"/>
            <a:ext cx="219456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2" name="Rectangle 41"/>
          <p:cNvSpPr/>
          <p:nvPr/>
        </p:nvSpPr>
        <p:spPr>
          <a:xfrm>
            <a:off x="5858024" y="4892040"/>
            <a:ext cx="168249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43" name="Rectangle 42"/>
          <p:cNvSpPr/>
          <p:nvPr/>
        </p:nvSpPr>
        <p:spPr>
          <a:xfrm>
            <a:off x="7542946" y="4892040"/>
            <a:ext cx="124358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 name="Rectangle 3"/>
          <p:cNvSpPr/>
          <p:nvPr/>
        </p:nvSpPr>
        <p:spPr>
          <a:xfrm>
            <a:off x="1468088" y="1295400"/>
            <a:ext cx="146304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26" name="Rectangle 25"/>
          <p:cNvSpPr/>
          <p:nvPr/>
        </p:nvSpPr>
        <p:spPr>
          <a:xfrm>
            <a:off x="2931300" y="1295400"/>
            <a:ext cx="138988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27" name="Rectangle 26"/>
          <p:cNvSpPr/>
          <p:nvPr/>
        </p:nvSpPr>
        <p:spPr>
          <a:xfrm>
            <a:off x="4321360" y="1295400"/>
            <a:ext cx="131673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28" name="Rectangle 27"/>
          <p:cNvSpPr/>
          <p:nvPr/>
        </p:nvSpPr>
        <p:spPr>
          <a:xfrm>
            <a:off x="5638268" y="1295400"/>
            <a:ext cx="109728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29" name="Rectangle 28"/>
          <p:cNvSpPr/>
          <p:nvPr/>
        </p:nvSpPr>
        <p:spPr>
          <a:xfrm>
            <a:off x="6735720" y="1295400"/>
            <a:ext cx="1024128"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31" name="Rectangle 30"/>
          <p:cNvSpPr/>
          <p:nvPr/>
        </p:nvSpPr>
        <p:spPr>
          <a:xfrm>
            <a:off x="7760021" y="1295400"/>
            <a:ext cx="1024128"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 name="TextBox 4"/>
          <p:cNvSpPr txBox="1"/>
          <p:nvPr/>
        </p:nvSpPr>
        <p:spPr>
          <a:xfrm>
            <a:off x="216347" y="1338590"/>
            <a:ext cx="1128835"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Glu</a:t>
            </a:r>
            <a:r>
              <a:rPr lang="en-US" sz="2800" dirty="0" smtClean="0">
                <a:solidFill>
                  <a:prstClr val="black"/>
                </a:solidFill>
                <a:latin typeface="Calibri" pitchFamily="34" charset="0"/>
                <a:cs typeface="Arial" charset="0"/>
              </a:rPr>
              <a:t> 24</a:t>
            </a:r>
            <a:endParaRPr lang="en-US" sz="2800" dirty="0">
              <a:solidFill>
                <a:prstClr val="black"/>
              </a:solidFill>
              <a:latin typeface="Calibri" pitchFamily="34" charset="0"/>
              <a:cs typeface="Arial" charset="0"/>
            </a:endParaRPr>
          </a:p>
        </p:txBody>
      </p:sp>
      <p:sp>
        <p:nvSpPr>
          <p:cNvPr id="9" name="TextBox 8"/>
          <p:cNvSpPr txBox="1"/>
          <p:nvPr/>
        </p:nvSpPr>
        <p:spPr>
          <a:xfrm>
            <a:off x="216347" y="2237750"/>
            <a:ext cx="1128707"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Arg</a:t>
            </a:r>
            <a:r>
              <a:rPr lang="en-US" sz="2800" dirty="0" smtClean="0">
                <a:solidFill>
                  <a:prstClr val="black"/>
                </a:solidFill>
                <a:latin typeface="Calibri" pitchFamily="34" charset="0"/>
                <a:cs typeface="Arial" charset="0"/>
              </a:rPr>
              <a:t> 18</a:t>
            </a:r>
            <a:endParaRPr lang="en-US" sz="2800" dirty="0">
              <a:solidFill>
                <a:prstClr val="black"/>
              </a:solidFill>
              <a:latin typeface="Calibri" pitchFamily="34" charset="0"/>
              <a:cs typeface="Arial" charset="0"/>
            </a:endParaRPr>
          </a:p>
        </p:txBody>
      </p:sp>
      <p:sp>
        <p:nvSpPr>
          <p:cNvPr id="12" name="TextBox 11"/>
          <p:cNvSpPr txBox="1"/>
          <p:nvPr/>
        </p:nvSpPr>
        <p:spPr>
          <a:xfrm>
            <a:off x="216347" y="3136910"/>
            <a:ext cx="1077283"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Tyr 21</a:t>
            </a:r>
            <a:endParaRPr lang="en-US" sz="2800" dirty="0">
              <a:solidFill>
                <a:prstClr val="black"/>
              </a:solidFill>
              <a:latin typeface="Calibri" pitchFamily="34" charset="0"/>
              <a:cs typeface="Arial" charset="0"/>
            </a:endParaRPr>
          </a:p>
        </p:txBody>
      </p:sp>
      <p:sp>
        <p:nvSpPr>
          <p:cNvPr id="15" name="TextBox 14"/>
          <p:cNvSpPr txBox="1"/>
          <p:nvPr/>
        </p:nvSpPr>
        <p:spPr>
          <a:xfrm>
            <a:off x="216347" y="4036070"/>
            <a:ext cx="987771"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Asp 9</a:t>
            </a:r>
            <a:endParaRPr lang="en-US" sz="2800" dirty="0">
              <a:solidFill>
                <a:prstClr val="black"/>
              </a:solidFill>
              <a:latin typeface="Calibri" pitchFamily="34" charset="0"/>
              <a:cs typeface="Arial" charset="0"/>
            </a:endParaRPr>
          </a:p>
        </p:txBody>
      </p:sp>
      <p:sp>
        <p:nvSpPr>
          <p:cNvPr id="18" name="TextBox 17"/>
          <p:cNvSpPr txBox="1"/>
          <p:nvPr/>
        </p:nvSpPr>
        <p:spPr>
          <a:xfrm>
            <a:off x="216347" y="4935230"/>
            <a:ext cx="1079142"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His 54</a:t>
            </a:r>
            <a:endParaRPr lang="en-US" sz="2800" dirty="0">
              <a:solidFill>
                <a:prstClr val="black"/>
              </a:solidFill>
              <a:latin typeface="Calibri" pitchFamily="34" charset="0"/>
              <a:cs typeface="Arial" charset="0"/>
            </a:endParaRPr>
          </a:p>
        </p:txBody>
      </p:sp>
      <p:sp>
        <p:nvSpPr>
          <p:cNvPr id="21" name="TextBox 20"/>
          <p:cNvSpPr txBox="1"/>
          <p:nvPr/>
        </p:nvSpPr>
        <p:spPr>
          <a:xfrm>
            <a:off x="216347" y="5834390"/>
            <a:ext cx="1126270"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Pro 60</a:t>
            </a:r>
            <a:endParaRPr lang="en-US" sz="2800" dirty="0">
              <a:solidFill>
                <a:prstClr val="black"/>
              </a:solidFill>
              <a:latin typeface="Calibri" pitchFamily="34" charset="0"/>
              <a:cs typeface="Arial" charset="0"/>
            </a:endParaRPr>
          </a:p>
        </p:txBody>
      </p:sp>
      <p:sp>
        <p:nvSpPr>
          <p:cNvPr id="47" name="Rectangle 46"/>
          <p:cNvSpPr/>
          <p:nvPr/>
        </p:nvSpPr>
        <p:spPr>
          <a:xfrm>
            <a:off x="1464054" y="2194560"/>
            <a:ext cx="1755648"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8" name="Rectangle 47"/>
          <p:cNvSpPr/>
          <p:nvPr/>
        </p:nvSpPr>
        <p:spPr>
          <a:xfrm>
            <a:off x="3220518" y="2194560"/>
            <a:ext cx="124358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9" name="Rectangle 48"/>
          <p:cNvSpPr/>
          <p:nvPr/>
        </p:nvSpPr>
        <p:spPr>
          <a:xfrm>
            <a:off x="4464918" y="2194560"/>
            <a:ext cx="1024128"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0" name="Rectangle 49"/>
          <p:cNvSpPr/>
          <p:nvPr/>
        </p:nvSpPr>
        <p:spPr>
          <a:xfrm>
            <a:off x="5489862" y="2194560"/>
            <a:ext cx="950976"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51" name="Rectangle 50"/>
          <p:cNvSpPr/>
          <p:nvPr/>
        </p:nvSpPr>
        <p:spPr>
          <a:xfrm>
            <a:off x="6441654" y="2194560"/>
            <a:ext cx="804672"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52" name="Rectangle 51"/>
          <p:cNvSpPr/>
          <p:nvPr/>
        </p:nvSpPr>
        <p:spPr>
          <a:xfrm>
            <a:off x="7247142" y="219456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4" name="Rectangle 53"/>
          <p:cNvSpPr/>
          <p:nvPr/>
        </p:nvSpPr>
        <p:spPr>
          <a:xfrm>
            <a:off x="1464054" y="309372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55" name="Rectangle 54"/>
          <p:cNvSpPr/>
          <p:nvPr/>
        </p:nvSpPr>
        <p:spPr>
          <a:xfrm>
            <a:off x="3513942" y="3093720"/>
            <a:ext cx="197510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56" name="Rectangle 55"/>
          <p:cNvSpPr/>
          <p:nvPr/>
        </p:nvSpPr>
        <p:spPr>
          <a:xfrm>
            <a:off x="5490678" y="3093720"/>
            <a:ext cx="1828800"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7" name="Rectangle 56"/>
          <p:cNvSpPr/>
          <p:nvPr/>
        </p:nvSpPr>
        <p:spPr>
          <a:xfrm>
            <a:off x="7321109" y="3093720"/>
            <a:ext cx="146304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1" name="Rectangle 60"/>
          <p:cNvSpPr/>
          <p:nvPr/>
        </p:nvSpPr>
        <p:spPr>
          <a:xfrm>
            <a:off x="1464054" y="399288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2" name="Rectangle 61"/>
          <p:cNvSpPr/>
          <p:nvPr/>
        </p:nvSpPr>
        <p:spPr>
          <a:xfrm>
            <a:off x="3513289" y="3992880"/>
            <a:ext cx="146304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63" name="Rectangle 62"/>
          <p:cNvSpPr/>
          <p:nvPr/>
        </p:nvSpPr>
        <p:spPr>
          <a:xfrm>
            <a:off x="4977308" y="3992880"/>
            <a:ext cx="124358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64" name="Rectangle 63"/>
          <p:cNvSpPr/>
          <p:nvPr/>
        </p:nvSpPr>
        <p:spPr>
          <a:xfrm>
            <a:off x="6221871" y="3992880"/>
            <a:ext cx="87782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5" name="Rectangle 64"/>
          <p:cNvSpPr/>
          <p:nvPr/>
        </p:nvSpPr>
        <p:spPr>
          <a:xfrm>
            <a:off x="7100674" y="3992880"/>
            <a:ext cx="877824"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66" name="Rectangle 65"/>
          <p:cNvSpPr/>
          <p:nvPr/>
        </p:nvSpPr>
        <p:spPr>
          <a:xfrm>
            <a:off x="7979477" y="399288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74" name="Rectangle 73"/>
          <p:cNvSpPr/>
          <p:nvPr/>
        </p:nvSpPr>
        <p:spPr>
          <a:xfrm>
            <a:off x="8052629" y="2194560"/>
            <a:ext cx="731520" cy="6096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G</a:t>
            </a:r>
          </a:p>
        </p:txBody>
      </p:sp>
      <p:sp>
        <p:nvSpPr>
          <p:cNvPr id="76" name="TextBox 75"/>
          <p:cNvSpPr txBox="1"/>
          <p:nvPr/>
        </p:nvSpPr>
        <p:spPr>
          <a:xfrm>
            <a:off x="1228297"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0.00</a:t>
            </a:r>
            <a:endParaRPr lang="en-US" dirty="0">
              <a:solidFill>
                <a:prstClr val="black"/>
              </a:solidFill>
              <a:latin typeface="Calibri" pitchFamily="34" charset="0"/>
              <a:cs typeface="Arial" charset="0"/>
            </a:endParaRPr>
          </a:p>
        </p:txBody>
      </p:sp>
      <p:sp>
        <p:nvSpPr>
          <p:cNvPr id="77" name="TextBox 76"/>
          <p:cNvSpPr txBox="1"/>
          <p:nvPr/>
        </p:nvSpPr>
        <p:spPr>
          <a:xfrm>
            <a:off x="8482328" y="940558"/>
            <a:ext cx="593432" cy="369332"/>
          </a:xfrm>
          <a:prstGeom prst="rect">
            <a:avLst/>
          </a:prstGeom>
          <a:noFill/>
        </p:spPr>
        <p:txBody>
          <a:bodyPr wrap="none" rtlCol="0">
            <a:spAutoFit/>
          </a:bodyPr>
          <a:lstStyle/>
          <a:p>
            <a:r>
              <a:rPr lang="en-US" dirty="0">
                <a:solidFill>
                  <a:prstClr val="black"/>
                </a:solidFill>
                <a:latin typeface="Calibri" pitchFamily="34" charset="0"/>
                <a:cs typeface="Arial" charset="0"/>
              </a:rPr>
              <a:t>1</a:t>
            </a:r>
            <a:r>
              <a:rPr lang="en-US" dirty="0" smtClean="0">
                <a:solidFill>
                  <a:prstClr val="black"/>
                </a:solidFill>
                <a:latin typeface="Calibri" pitchFamily="34" charset="0"/>
                <a:cs typeface="Arial" charset="0"/>
              </a:rPr>
              <a:t>.00</a:t>
            </a:r>
            <a:endParaRPr lang="en-US" dirty="0">
              <a:solidFill>
                <a:prstClr val="black"/>
              </a:solidFill>
              <a:latin typeface="Calibri" pitchFamily="34" charset="0"/>
              <a:cs typeface="Arial" charset="0"/>
            </a:endParaRPr>
          </a:p>
        </p:txBody>
      </p:sp>
      <p:sp>
        <p:nvSpPr>
          <p:cNvPr id="81" name="TextBox 80"/>
          <p:cNvSpPr txBox="1"/>
          <p:nvPr/>
        </p:nvSpPr>
        <p:spPr>
          <a:xfrm>
            <a:off x="7529014"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0.86</a:t>
            </a:r>
            <a:endParaRPr lang="en-US" dirty="0">
              <a:solidFill>
                <a:prstClr val="black"/>
              </a:solidFill>
              <a:latin typeface="Calibri" pitchFamily="34" charset="0"/>
              <a:cs typeface="Arial" charset="0"/>
            </a:endParaRPr>
          </a:p>
        </p:txBody>
      </p:sp>
      <p:sp>
        <p:nvSpPr>
          <p:cNvPr id="101" name="TextBox 100"/>
          <p:cNvSpPr txBox="1"/>
          <p:nvPr/>
        </p:nvSpPr>
        <p:spPr>
          <a:xfrm>
            <a:off x="7013769"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0.79</a:t>
            </a:r>
            <a:endParaRPr lang="en-US" dirty="0">
              <a:solidFill>
                <a:prstClr val="black"/>
              </a:solidFill>
              <a:latin typeface="Calibri" pitchFamily="34" charset="0"/>
              <a:cs typeface="Arial" charset="0"/>
            </a:endParaRPr>
          </a:p>
        </p:txBody>
      </p:sp>
      <p:sp>
        <p:nvSpPr>
          <p:cNvPr id="102" name="TextBox 101"/>
          <p:cNvSpPr txBox="1"/>
          <p:nvPr/>
        </p:nvSpPr>
        <p:spPr>
          <a:xfrm>
            <a:off x="7819299" y="1869473"/>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0.90</a:t>
            </a:r>
            <a:endParaRPr lang="en-US" dirty="0">
              <a:solidFill>
                <a:prstClr val="black"/>
              </a:solidFill>
              <a:latin typeface="Calibri" pitchFamily="34" charset="0"/>
              <a:cs typeface="Arial" charset="0"/>
            </a:endParaRPr>
          </a:p>
        </p:txBody>
      </p:sp>
      <p:sp>
        <p:nvSpPr>
          <p:cNvPr id="105" name="TextBox 104"/>
          <p:cNvSpPr txBox="1"/>
          <p:nvPr/>
        </p:nvSpPr>
        <p:spPr>
          <a:xfrm>
            <a:off x="6853237"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0.77</a:t>
            </a:r>
            <a:endParaRPr lang="en-US" dirty="0">
              <a:solidFill>
                <a:prstClr val="black"/>
              </a:solidFill>
              <a:latin typeface="Calibri" pitchFamily="34" charset="0"/>
              <a:cs typeface="Arial" charset="0"/>
            </a:endParaRPr>
          </a:p>
        </p:txBody>
      </p:sp>
      <p:sp>
        <p:nvSpPr>
          <p:cNvPr id="106" name="TextBox 105"/>
          <p:cNvSpPr txBox="1"/>
          <p:nvPr/>
        </p:nvSpPr>
        <p:spPr>
          <a:xfrm>
            <a:off x="7746736"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0.89</a:t>
            </a:r>
            <a:endParaRPr lang="en-US" dirty="0">
              <a:solidFill>
                <a:prstClr val="black"/>
              </a:solidFill>
              <a:latin typeface="Calibri" pitchFamily="34" charset="0"/>
              <a:cs typeface="Arial" charset="0"/>
            </a:endParaRPr>
          </a:p>
        </p:txBody>
      </p:sp>
      <p:sp>
        <p:nvSpPr>
          <p:cNvPr id="110" name="TextBox 109"/>
          <p:cNvSpPr txBox="1"/>
          <p:nvPr/>
        </p:nvSpPr>
        <p:spPr>
          <a:xfrm>
            <a:off x="7070957"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0.80</a:t>
            </a:r>
            <a:endParaRPr lang="en-US" dirty="0">
              <a:solidFill>
                <a:prstClr val="black"/>
              </a:solidFill>
              <a:latin typeface="Calibri" pitchFamily="34" charset="0"/>
              <a:cs typeface="Arial" charset="0"/>
            </a:endParaRPr>
          </a:p>
        </p:txBody>
      </p:sp>
      <p:sp>
        <p:nvSpPr>
          <p:cNvPr id="117" name="TextBox 116"/>
          <p:cNvSpPr txBox="1"/>
          <p:nvPr/>
        </p:nvSpPr>
        <p:spPr>
          <a:xfrm>
            <a:off x="7304058" y="459090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0.83</a:t>
            </a:r>
            <a:endParaRPr lang="en-US" dirty="0">
              <a:solidFill>
                <a:prstClr val="black"/>
              </a:solidFill>
              <a:latin typeface="Calibri" pitchFamily="34" charset="0"/>
              <a:cs typeface="Arial" charset="0"/>
            </a:endParaRPr>
          </a:p>
        </p:txBody>
      </p:sp>
      <p:sp>
        <p:nvSpPr>
          <p:cNvPr id="119" name="TextBox 118"/>
          <p:cNvSpPr txBox="1"/>
          <p:nvPr/>
        </p:nvSpPr>
        <p:spPr>
          <a:xfrm>
            <a:off x="7166178" y="549802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0.81</a:t>
            </a:r>
            <a:endParaRPr lang="en-US" dirty="0">
              <a:solidFill>
                <a:prstClr val="black"/>
              </a:solidFill>
              <a:latin typeface="Calibri" pitchFamily="34" charset="0"/>
              <a:cs typeface="Arial" charset="0"/>
            </a:endParaRPr>
          </a:p>
        </p:txBody>
      </p:sp>
      <p:sp>
        <p:nvSpPr>
          <p:cNvPr id="2" name="Rectangle 1"/>
          <p:cNvSpPr/>
          <p:nvPr/>
        </p:nvSpPr>
        <p:spPr>
          <a:xfrm>
            <a:off x="6734628" y="426486"/>
            <a:ext cx="2409369" cy="6308143"/>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Rectangle 71"/>
          <p:cNvSpPr/>
          <p:nvPr/>
        </p:nvSpPr>
        <p:spPr>
          <a:xfrm>
            <a:off x="1335312" y="972457"/>
            <a:ext cx="5094517" cy="5914572"/>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TextBox 90"/>
          <p:cNvSpPr txBox="1"/>
          <p:nvPr/>
        </p:nvSpPr>
        <p:spPr>
          <a:xfrm>
            <a:off x="6371758" y="624113"/>
            <a:ext cx="518091" cy="369332"/>
          </a:xfrm>
          <a:prstGeom prst="rect">
            <a:avLst/>
          </a:prstGeom>
          <a:noFill/>
        </p:spPr>
        <p:txBody>
          <a:bodyPr wrap="none" rtlCol="0">
            <a:spAutoFit/>
          </a:bodyPr>
          <a:lstStyle/>
          <a:p>
            <a:r>
              <a:rPr lang="en-US" b="1" dirty="0" smtClean="0">
                <a:solidFill>
                  <a:prstClr val="black"/>
                </a:solidFill>
                <a:latin typeface="Arial" panose="020B0604020202020204" pitchFamily="34" charset="0"/>
                <a:cs typeface="Arial" panose="020B0604020202020204" pitchFamily="34" charset="0"/>
              </a:rPr>
              <a:t>4%</a:t>
            </a:r>
          </a:p>
        </p:txBody>
      </p:sp>
      <p:sp>
        <p:nvSpPr>
          <p:cNvPr id="83" name="Rectangle 82"/>
          <p:cNvSpPr/>
          <p:nvPr/>
        </p:nvSpPr>
        <p:spPr>
          <a:xfrm>
            <a:off x="5624513" y="1937657"/>
            <a:ext cx="92868" cy="224518"/>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Rectangle 84"/>
          <p:cNvSpPr/>
          <p:nvPr/>
        </p:nvSpPr>
        <p:spPr>
          <a:xfrm>
            <a:off x="5650707" y="2842533"/>
            <a:ext cx="92868" cy="22451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Rectangle 86"/>
          <p:cNvSpPr/>
          <p:nvPr/>
        </p:nvSpPr>
        <p:spPr>
          <a:xfrm>
            <a:off x="5805715" y="5520417"/>
            <a:ext cx="438603" cy="22723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0" name="TextBox 99"/>
          <p:cNvSpPr txBox="1"/>
          <p:nvPr/>
        </p:nvSpPr>
        <p:spPr>
          <a:xfrm>
            <a:off x="6192840"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0.68</a:t>
            </a:r>
            <a:endParaRPr lang="en-US" dirty="0">
              <a:solidFill>
                <a:prstClr val="black"/>
              </a:solidFill>
              <a:latin typeface="Calibri" pitchFamily="34" charset="0"/>
              <a:cs typeface="Arial" charset="0"/>
            </a:endParaRPr>
          </a:p>
        </p:txBody>
      </p:sp>
      <p:sp>
        <p:nvSpPr>
          <p:cNvPr id="80" name="TextBox 79"/>
          <p:cNvSpPr txBox="1"/>
          <p:nvPr/>
        </p:nvSpPr>
        <p:spPr>
          <a:xfrm>
            <a:off x="647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0.72</a:t>
            </a:r>
            <a:endParaRPr lang="en-US" dirty="0">
              <a:solidFill>
                <a:prstClr val="black"/>
              </a:solidFill>
              <a:latin typeface="Calibri" pitchFamily="34" charset="0"/>
              <a:cs typeface="Arial" charset="0"/>
            </a:endParaRPr>
          </a:p>
        </p:txBody>
      </p:sp>
    </p:spTree>
    <p:extLst>
      <p:ext uri="{BB962C8B-B14F-4D97-AF65-F5344CB8AC3E}">
        <p14:creationId xmlns:p14="http://schemas.microsoft.com/office/powerpoint/2010/main" val="47115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Box 99"/>
          <p:cNvSpPr txBox="1"/>
          <p:nvPr/>
        </p:nvSpPr>
        <p:spPr>
          <a:xfrm>
            <a:off x="6192840"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0.68</a:t>
            </a:r>
            <a:endParaRPr lang="en-US" dirty="0">
              <a:solidFill>
                <a:prstClr val="black"/>
              </a:solidFill>
              <a:latin typeface="Calibri" pitchFamily="34" charset="0"/>
              <a:cs typeface="Arial" charset="0"/>
            </a:endParaRPr>
          </a:p>
        </p:txBody>
      </p:sp>
      <p:sp>
        <p:nvSpPr>
          <p:cNvPr id="104" name="TextBox 103"/>
          <p:cNvSpPr txBox="1"/>
          <p:nvPr/>
        </p:nvSpPr>
        <p:spPr>
          <a:xfrm>
            <a:off x="5976852"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0.65</a:t>
            </a:r>
            <a:endParaRPr lang="en-US" dirty="0">
              <a:solidFill>
                <a:prstClr val="black"/>
              </a:solidFill>
              <a:latin typeface="Calibri" pitchFamily="34" charset="0"/>
              <a:cs typeface="Arial" charset="0"/>
            </a:endParaRPr>
          </a:p>
        </p:txBody>
      </p:sp>
      <p:sp>
        <p:nvSpPr>
          <p:cNvPr id="114" name="TextBox 113"/>
          <p:cNvSpPr txBox="1"/>
          <p:nvPr/>
        </p:nvSpPr>
        <p:spPr>
          <a:xfrm>
            <a:off x="5613998" y="45836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0.60</a:t>
            </a:r>
            <a:endParaRPr lang="en-US" dirty="0">
              <a:solidFill>
                <a:prstClr val="black"/>
              </a:solidFill>
              <a:latin typeface="Calibri" pitchFamily="34" charset="0"/>
              <a:cs typeface="Arial" charset="0"/>
            </a:endParaRPr>
          </a:p>
        </p:txBody>
      </p:sp>
      <p:sp>
        <p:nvSpPr>
          <p:cNvPr id="79" name="TextBox 78"/>
          <p:cNvSpPr txBox="1"/>
          <p:nvPr/>
        </p:nvSpPr>
        <p:spPr>
          <a:xfrm>
            <a:off x="5381766"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0.57</a:t>
            </a:r>
            <a:endParaRPr lang="en-US" dirty="0">
              <a:solidFill>
                <a:prstClr val="black"/>
              </a:solidFill>
              <a:latin typeface="Calibri" pitchFamily="34" charset="0"/>
              <a:cs typeface="Arial" charset="0"/>
            </a:endParaRPr>
          </a:p>
        </p:txBody>
      </p:sp>
      <p:sp>
        <p:nvSpPr>
          <p:cNvPr id="118" name="TextBox 117"/>
          <p:cNvSpPr txBox="1"/>
          <p:nvPr/>
        </p:nvSpPr>
        <p:spPr>
          <a:xfrm>
            <a:off x="5534174" y="54907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0.59</a:t>
            </a:r>
            <a:endParaRPr lang="en-US" dirty="0">
              <a:solidFill>
                <a:prstClr val="black"/>
              </a:solidFill>
              <a:latin typeface="Calibri" pitchFamily="34" charset="0"/>
              <a:cs typeface="Arial" charset="0"/>
            </a:endParaRPr>
          </a:p>
        </p:txBody>
      </p:sp>
      <p:sp>
        <p:nvSpPr>
          <p:cNvPr id="99" name="TextBox 98"/>
          <p:cNvSpPr txBox="1"/>
          <p:nvPr/>
        </p:nvSpPr>
        <p:spPr>
          <a:xfrm>
            <a:off x="5229371"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08" name="TextBox 107"/>
          <p:cNvSpPr txBox="1"/>
          <p:nvPr/>
        </p:nvSpPr>
        <p:spPr>
          <a:xfrm>
            <a:off x="5257744"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03" name="TextBox 102"/>
          <p:cNvSpPr txBox="1"/>
          <p:nvPr/>
        </p:nvSpPr>
        <p:spPr>
          <a:xfrm>
            <a:off x="4749744"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0.48</a:t>
            </a:r>
            <a:endParaRPr lang="en-US" dirty="0">
              <a:solidFill>
                <a:prstClr val="black"/>
              </a:solidFill>
              <a:latin typeface="Calibri" pitchFamily="34" charset="0"/>
              <a:cs typeface="Arial" charset="0"/>
            </a:endParaRPr>
          </a:p>
        </p:txBody>
      </p:sp>
      <p:sp>
        <p:nvSpPr>
          <p:cNvPr id="98" name="TextBox 97"/>
          <p:cNvSpPr txBox="1"/>
          <p:nvPr/>
        </p:nvSpPr>
        <p:spPr>
          <a:xfrm>
            <a:off x="4234487"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0.41</a:t>
            </a:r>
            <a:endParaRPr lang="en-US" dirty="0">
              <a:solidFill>
                <a:prstClr val="black"/>
              </a:solidFill>
              <a:latin typeface="Calibri" pitchFamily="34" charset="0"/>
              <a:cs typeface="Arial" charset="0"/>
            </a:endParaRPr>
          </a:p>
        </p:txBody>
      </p:sp>
      <p:sp>
        <p:nvSpPr>
          <p:cNvPr id="78" name="TextBox 77"/>
          <p:cNvSpPr txBox="1"/>
          <p:nvPr/>
        </p:nvSpPr>
        <p:spPr>
          <a:xfrm>
            <a:off x="4096602"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0.39</a:t>
            </a:r>
            <a:endParaRPr lang="en-US" dirty="0">
              <a:solidFill>
                <a:prstClr val="black"/>
              </a:solidFill>
              <a:latin typeface="Calibri" pitchFamily="34" charset="0"/>
              <a:cs typeface="Arial" charset="0"/>
            </a:endParaRPr>
          </a:p>
        </p:txBody>
      </p:sp>
      <p:sp>
        <p:nvSpPr>
          <p:cNvPr id="75" name="TextBox 74"/>
          <p:cNvSpPr txBox="1"/>
          <p:nvPr/>
        </p:nvSpPr>
        <p:spPr>
          <a:xfrm>
            <a:off x="3416062" y="5501854"/>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89" name="TextBox 88"/>
          <p:cNvSpPr txBox="1"/>
          <p:nvPr/>
        </p:nvSpPr>
        <p:spPr>
          <a:xfrm>
            <a:off x="3423316" y="4565698"/>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73" name="TextBox 72"/>
          <p:cNvSpPr txBox="1"/>
          <p:nvPr/>
        </p:nvSpPr>
        <p:spPr>
          <a:xfrm>
            <a:off x="3292682" y="3684944"/>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86" name="TextBox 85"/>
          <p:cNvSpPr txBox="1"/>
          <p:nvPr/>
        </p:nvSpPr>
        <p:spPr>
          <a:xfrm>
            <a:off x="3270916" y="2763240"/>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84" name="TextBox 83"/>
          <p:cNvSpPr txBox="1"/>
          <p:nvPr/>
        </p:nvSpPr>
        <p:spPr>
          <a:xfrm>
            <a:off x="2982036" y="1875406"/>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0.24</a:t>
            </a:r>
            <a:endParaRPr lang="en-US" dirty="0">
              <a:solidFill>
                <a:prstClr val="black"/>
              </a:solidFill>
              <a:latin typeface="Calibri" pitchFamily="34" charset="0"/>
              <a:cs typeface="Arial" charset="0"/>
            </a:endParaRPr>
          </a:p>
        </p:txBody>
      </p:sp>
      <p:sp>
        <p:nvSpPr>
          <p:cNvPr id="82" name="TextBox 81"/>
          <p:cNvSpPr txBox="1"/>
          <p:nvPr/>
        </p:nvSpPr>
        <p:spPr>
          <a:xfrm>
            <a:off x="266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0.20</a:t>
            </a:r>
            <a:endParaRPr lang="en-US" dirty="0">
              <a:solidFill>
                <a:prstClr val="black"/>
              </a:solidFill>
              <a:latin typeface="Calibri" pitchFamily="34" charset="0"/>
              <a:cs typeface="Arial" charset="0"/>
            </a:endParaRPr>
          </a:p>
        </p:txBody>
      </p:sp>
      <p:sp>
        <p:nvSpPr>
          <p:cNvPr id="68" name="Rectangle 67"/>
          <p:cNvSpPr/>
          <p:nvPr/>
        </p:nvSpPr>
        <p:spPr>
          <a:xfrm>
            <a:off x="1464054" y="579120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9" name="Rectangle 68"/>
          <p:cNvSpPr/>
          <p:nvPr/>
        </p:nvSpPr>
        <p:spPr>
          <a:xfrm>
            <a:off x="3660783" y="5791200"/>
            <a:ext cx="212140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70" name="Rectangle 69"/>
          <p:cNvSpPr/>
          <p:nvPr/>
        </p:nvSpPr>
        <p:spPr>
          <a:xfrm>
            <a:off x="5784360" y="5791200"/>
            <a:ext cx="160934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71" name="Rectangle 70"/>
          <p:cNvSpPr/>
          <p:nvPr/>
        </p:nvSpPr>
        <p:spPr>
          <a:xfrm>
            <a:off x="7395874" y="5791200"/>
            <a:ext cx="1389888"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0" name="Rectangle 39"/>
          <p:cNvSpPr/>
          <p:nvPr/>
        </p:nvSpPr>
        <p:spPr>
          <a:xfrm>
            <a:off x="1464054" y="489204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1" name="Rectangle 40"/>
          <p:cNvSpPr/>
          <p:nvPr/>
        </p:nvSpPr>
        <p:spPr>
          <a:xfrm>
            <a:off x="3661039" y="4892040"/>
            <a:ext cx="219456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2" name="Rectangle 41"/>
          <p:cNvSpPr/>
          <p:nvPr/>
        </p:nvSpPr>
        <p:spPr>
          <a:xfrm>
            <a:off x="5858024" y="4892040"/>
            <a:ext cx="168249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43" name="Rectangle 42"/>
          <p:cNvSpPr/>
          <p:nvPr/>
        </p:nvSpPr>
        <p:spPr>
          <a:xfrm>
            <a:off x="7542946" y="4892040"/>
            <a:ext cx="124358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 name="Rectangle 3"/>
          <p:cNvSpPr/>
          <p:nvPr/>
        </p:nvSpPr>
        <p:spPr>
          <a:xfrm>
            <a:off x="1468088" y="1295400"/>
            <a:ext cx="146304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26" name="Rectangle 25"/>
          <p:cNvSpPr/>
          <p:nvPr/>
        </p:nvSpPr>
        <p:spPr>
          <a:xfrm>
            <a:off x="2931300" y="1295400"/>
            <a:ext cx="138988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27" name="Rectangle 26"/>
          <p:cNvSpPr/>
          <p:nvPr/>
        </p:nvSpPr>
        <p:spPr>
          <a:xfrm>
            <a:off x="4321360" y="1295400"/>
            <a:ext cx="131673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28" name="Rectangle 27"/>
          <p:cNvSpPr/>
          <p:nvPr/>
        </p:nvSpPr>
        <p:spPr>
          <a:xfrm>
            <a:off x="5638268" y="1295400"/>
            <a:ext cx="109728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29" name="Rectangle 28"/>
          <p:cNvSpPr/>
          <p:nvPr/>
        </p:nvSpPr>
        <p:spPr>
          <a:xfrm>
            <a:off x="6735720" y="1295400"/>
            <a:ext cx="1024128"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31" name="Rectangle 30"/>
          <p:cNvSpPr/>
          <p:nvPr/>
        </p:nvSpPr>
        <p:spPr>
          <a:xfrm>
            <a:off x="7760021" y="1295400"/>
            <a:ext cx="1024128"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 name="TextBox 4"/>
          <p:cNvSpPr txBox="1"/>
          <p:nvPr/>
        </p:nvSpPr>
        <p:spPr>
          <a:xfrm>
            <a:off x="216347" y="1338590"/>
            <a:ext cx="1128835"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Glu</a:t>
            </a:r>
            <a:r>
              <a:rPr lang="en-US" sz="2800" dirty="0" smtClean="0">
                <a:solidFill>
                  <a:prstClr val="black"/>
                </a:solidFill>
                <a:latin typeface="Calibri" pitchFamily="34" charset="0"/>
                <a:cs typeface="Arial" charset="0"/>
              </a:rPr>
              <a:t> 24</a:t>
            </a:r>
            <a:endParaRPr lang="en-US" sz="2800" dirty="0">
              <a:solidFill>
                <a:prstClr val="black"/>
              </a:solidFill>
              <a:latin typeface="Calibri" pitchFamily="34" charset="0"/>
              <a:cs typeface="Arial" charset="0"/>
            </a:endParaRPr>
          </a:p>
        </p:txBody>
      </p:sp>
      <p:sp>
        <p:nvSpPr>
          <p:cNvPr id="9" name="TextBox 8"/>
          <p:cNvSpPr txBox="1"/>
          <p:nvPr/>
        </p:nvSpPr>
        <p:spPr>
          <a:xfrm>
            <a:off x="216347" y="2237750"/>
            <a:ext cx="1128707"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Arg</a:t>
            </a:r>
            <a:r>
              <a:rPr lang="en-US" sz="2800" dirty="0" smtClean="0">
                <a:solidFill>
                  <a:prstClr val="black"/>
                </a:solidFill>
                <a:latin typeface="Calibri" pitchFamily="34" charset="0"/>
                <a:cs typeface="Arial" charset="0"/>
              </a:rPr>
              <a:t> 18</a:t>
            </a:r>
            <a:endParaRPr lang="en-US" sz="2800" dirty="0">
              <a:solidFill>
                <a:prstClr val="black"/>
              </a:solidFill>
              <a:latin typeface="Calibri" pitchFamily="34" charset="0"/>
              <a:cs typeface="Arial" charset="0"/>
            </a:endParaRPr>
          </a:p>
        </p:txBody>
      </p:sp>
      <p:sp>
        <p:nvSpPr>
          <p:cNvPr id="12" name="TextBox 11"/>
          <p:cNvSpPr txBox="1"/>
          <p:nvPr/>
        </p:nvSpPr>
        <p:spPr>
          <a:xfrm>
            <a:off x="216347" y="3136910"/>
            <a:ext cx="1077283"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Tyr 21</a:t>
            </a:r>
            <a:endParaRPr lang="en-US" sz="2800" dirty="0">
              <a:solidFill>
                <a:prstClr val="black"/>
              </a:solidFill>
              <a:latin typeface="Calibri" pitchFamily="34" charset="0"/>
              <a:cs typeface="Arial" charset="0"/>
            </a:endParaRPr>
          </a:p>
        </p:txBody>
      </p:sp>
      <p:sp>
        <p:nvSpPr>
          <p:cNvPr id="15" name="TextBox 14"/>
          <p:cNvSpPr txBox="1"/>
          <p:nvPr/>
        </p:nvSpPr>
        <p:spPr>
          <a:xfrm>
            <a:off x="216347" y="4036070"/>
            <a:ext cx="987771"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Asp 9</a:t>
            </a:r>
            <a:endParaRPr lang="en-US" sz="2800" dirty="0">
              <a:solidFill>
                <a:prstClr val="black"/>
              </a:solidFill>
              <a:latin typeface="Calibri" pitchFamily="34" charset="0"/>
              <a:cs typeface="Arial" charset="0"/>
            </a:endParaRPr>
          </a:p>
        </p:txBody>
      </p:sp>
      <p:sp>
        <p:nvSpPr>
          <p:cNvPr id="18" name="TextBox 17"/>
          <p:cNvSpPr txBox="1"/>
          <p:nvPr/>
        </p:nvSpPr>
        <p:spPr>
          <a:xfrm>
            <a:off x="216347" y="4935230"/>
            <a:ext cx="1079142"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His 54</a:t>
            </a:r>
            <a:endParaRPr lang="en-US" sz="2800" dirty="0">
              <a:solidFill>
                <a:prstClr val="black"/>
              </a:solidFill>
              <a:latin typeface="Calibri" pitchFamily="34" charset="0"/>
              <a:cs typeface="Arial" charset="0"/>
            </a:endParaRPr>
          </a:p>
        </p:txBody>
      </p:sp>
      <p:sp>
        <p:nvSpPr>
          <p:cNvPr id="21" name="TextBox 20"/>
          <p:cNvSpPr txBox="1"/>
          <p:nvPr/>
        </p:nvSpPr>
        <p:spPr>
          <a:xfrm>
            <a:off x="216347" y="5834390"/>
            <a:ext cx="1126270"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Pro 60</a:t>
            </a:r>
            <a:endParaRPr lang="en-US" sz="2800" dirty="0">
              <a:solidFill>
                <a:prstClr val="black"/>
              </a:solidFill>
              <a:latin typeface="Calibri" pitchFamily="34" charset="0"/>
              <a:cs typeface="Arial" charset="0"/>
            </a:endParaRPr>
          </a:p>
        </p:txBody>
      </p:sp>
      <p:sp>
        <p:nvSpPr>
          <p:cNvPr id="47" name="Rectangle 46"/>
          <p:cNvSpPr/>
          <p:nvPr/>
        </p:nvSpPr>
        <p:spPr>
          <a:xfrm>
            <a:off x="1464054" y="2194560"/>
            <a:ext cx="1755648"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8" name="Rectangle 47"/>
          <p:cNvSpPr/>
          <p:nvPr/>
        </p:nvSpPr>
        <p:spPr>
          <a:xfrm>
            <a:off x="3220518" y="2194560"/>
            <a:ext cx="124358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9" name="Rectangle 48"/>
          <p:cNvSpPr/>
          <p:nvPr/>
        </p:nvSpPr>
        <p:spPr>
          <a:xfrm>
            <a:off x="4464918" y="2194560"/>
            <a:ext cx="1024128"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0" name="Rectangle 49"/>
          <p:cNvSpPr/>
          <p:nvPr/>
        </p:nvSpPr>
        <p:spPr>
          <a:xfrm>
            <a:off x="5489862" y="2194560"/>
            <a:ext cx="950976"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51" name="Rectangle 50"/>
          <p:cNvSpPr/>
          <p:nvPr/>
        </p:nvSpPr>
        <p:spPr>
          <a:xfrm>
            <a:off x="6441654" y="2194560"/>
            <a:ext cx="804672"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52" name="Rectangle 51"/>
          <p:cNvSpPr/>
          <p:nvPr/>
        </p:nvSpPr>
        <p:spPr>
          <a:xfrm>
            <a:off x="7247142" y="219456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4" name="Rectangle 53"/>
          <p:cNvSpPr/>
          <p:nvPr/>
        </p:nvSpPr>
        <p:spPr>
          <a:xfrm>
            <a:off x="1464054" y="309372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55" name="Rectangle 54"/>
          <p:cNvSpPr/>
          <p:nvPr/>
        </p:nvSpPr>
        <p:spPr>
          <a:xfrm>
            <a:off x="3513942" y="3093720"/>
            <a:ext cx="197510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56" name="Rectangle 55"/>
          <p:cNvSpPr/>
          <p:nvPr/>
        </p:nvSpPr>
        <p:spPr>
          <a:xfrm>
            <a:off x="5490678" y="3093720"/>
            <a:ext cx="1828800"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7" name="Rectangle 56"/>
          <p:cNvSpPr/>
          <p:nvPr/>
        </p:nvSpPr>
        <p:spPr>
          <a:xfrm>
            <a:off x="7321109" y="3093720"/>
            <a:ext cx="146304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1" name="Rectangle 60"/>
          <p:cNvSpPr/>
          <p:nvPr/>
        </p:nvSpPr>
        <p:spPr>
          <a:xfrm>
            <a:off x="1464054" y="399288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2" name="Rectangle 61"/>
          <p:cNvSpPr/>
          <p:nvPr/>
        </p:nvSpPr>
        <p:spPr>
          <a:xfrm>
            <a:off x="3513289" y="3992880"/>
            <a:ext cx="146304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63" name="Rectangle 62"/>
          <p:cNvSpPr/>
          <p:nvPr/>
        </p:nvSpPr>
        <p:spPr>
          <a:xfrm>
            <a:off x="4977308" y="3992880"/>
            <a:ext cx="124358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64" name="Rectangle 63"/>
          <p:cNvSpPr/>
          <p:nvPr/>
        </p:nvSpPr>
        <p:spPr>
          <a:xfrm>
            <a:off x="6221871" y="3992880"/>
            <a:ext cx="87782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5" name="Rectangle 64"/>
          <p:cNvSpPr/>
          <p:nvPr/>
        </p:nvSpPr>
        <p:spPr>
          <a:xfrm>
            <a:off x="7100674" y="3992880"/>
            <a:ext cx="877824"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66" name="Rectangle 65"/>
          <p:cNvSpPr/>
          <p:nvPr/>
        </p:nvSpPr>
        <p:spPr>
          <a:xfrm>
            <a:off x="7979477" y="399288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74" name="Rectangle 73"/>
          <p:cNvSpPr/>
          <p:nvPr/>
        </p:nvSpPr>
        <p:spPr>
          <a:xfrm>
            <a:off x="8052629" y="2194560"/>
            <a:ext cx="731520" cy="6096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G</a:t>
            </a:r>
          </a:p>
        </p:txBody>
      </p:sp>
      <p:sp>
        <p:nvSpPr>
          <p:cNvPr id="76" name="TextBox 75"/>
          <p:cNvSpPr txBox="1"/>
          <p:nvPr/>
        </p:nvSpPr>
        <p:spPr>
          <a:xfrm>
            <a:off x="1228297"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0.00</a:t>
            </a:r>
            <a:endParaRPr lang="en-US" dirty="0">
              <a:solidFill>
                <a:prstClr val="black"/>
              </a:solidFill>
              <a:latin typeface="Calibri" pitchFamily="34" charset="0"/>
              <a:cs typeface="Arial" charset="0"/>
            </a:endParaRPr>
          </a:p>
        </p:txBody>
      </p:sp>
      <p:sp>
        <p:nvSpPr>
          <p:cNvPr id="77" name="TextBox 76"/>
          <p:cNvSpPr txBox="1"/>
          <p:nvPr/>
        </p:nvSpPr>
        <p:spPr>
          <a:xfrm>
            <a:off x="8482328" y="940558"/>
            <a:ext cx="593432" cy="369332"/>
          </a:xfrm>
          <a:prstGeom prst="rect">
            <a:avLst/>
          </a:prstGeom>
          <a:noFill/>
        </p:spPr>
        <p:txBody>
          <a:bodyPr wrap="none" rtlCol="0">
            <a:spAutoFit/>
          </a:bodyPr>
          <a:lstStyle/>
          <a:p>
            <a:r>
              <a:rPr lang="en-US" dirty="0">
                <a:solidFill>
                  <a:prstClr val="black"/>
                </a:solidFill>
                <a:latin typeface="Calibri" pitchFamily="34" charset="0"/>
                <a:cs typeface="Arial" charset="0"/>
              </a:rPr>
              <a:t>1</a:t>
            </a:r>
            <a:r>
              <a:rPr lang="en-US" dirty="0" smtClean="0">
                <a:solidFill>
                  <a:prstClr val="black"/>
                </a:solidFill>
                <a:latin typeface="Calibri" pitchFamily="34" charset="0"/>
                <a:cs typeface="Arial" charset="0"/>
              </a:rPr>
              <a:t>.00</a:t>
            </a:r>
            <a:endParaRPr lang="en-US" dirty="0">
              <a:solidFill>
                <a:prstClr val="black"/>
              </a:solidFill>
              <a:latin typeface="Calibri" pitchFamily="34" charset="0"/>
              <a:cs typeface="Arial" charset="0"/>
            </a:endParaRPr>
          </a:p>
        </p:txBody>
      </p:sp>
      <p:sp>
        <p:nvSpPr>
          <p:cNvPr id="81" name="TextBox 80"/>
          <p:cNvSpPr txBox="1"/>
          <p:nvPr/>
        </p:nvSpPr>
        <p:spPr>
          <a:xfrm>
            <a:off x="7529014"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0.86</a:t>
            </a:r>
            <a:endParaRPr lang="en-US" dirty="0">
              <a:solidFill>
                <a:prstClr val="black"/>
              </a:solidFill>
              <a:latin typeface="Calibri" pitchFamily="34" charset="0"/>
              <a:cs typeface="Arial" charset="0"/>
            </a:endParaRPr>
          </a:p>
        </p:txBody>
      </p:sp>
      <p:sp>
        <p:nvSpPr>
          <p:cNvPr id="101" name="TextBox 100"/>
          <p:cNvSpPr txBox="1"/>
          <p:nvPr/>
        </p:nvSpPr>
        <p:spPr>
          <a:xfrm>
            <a:off x="7013769"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0.79</a:t>
            </a:r>
            <a:endParaRPr lang="en-US" dirty="0">
              <a:solidFill>
                <a:prstClr val="black"/>
              </a:solidFill>
              <a:latin typeface="Calibri" pitchFamily="34" charset="0"/>
              <a:cs typeface="Arial" charset="0"/>
            </a:endParaRPr>
          </a:p>
        </p:txBody>
      </p:sp>
      <p:sp>
        <p:nvSpPr>
          <p:cNvPr id="102" name="TextBox 101"/>
          <p:cNvSpPr txBox="1"/>
          <p:nvPr/>
        </p:nvSpPr>
        <p:spPr>
          <a:xfrm>
            <a:off x="7819299" y="1869473"/>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0.90</a:t>
            </a:r>
            <a:endParaRPr lang="en-US" dirty="0">
              <a:solidFill>
                <a:prstClr val="black"/>
              </a:solidFill>
              <a:latin typeface="Calibri" pitchFamily="34" charset="0"/>
              <a:cs typeface="Arial" charset="0"/>
            </a:endParaRPr>
          </a:p>
        </p:txBody>
      </p:sp>
      <p:sp>
        <p:nvSpPr>
          <p:cNvPr id="106" name="TextBox 105"/>
          <p:cNvSpPr txBox="1"/>
          <p:nvPr/>
        </p:nvSpPr>
        <p:spPr>
          <a:xfrm>
            <a:off x="7746736"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0.89</a:t>
            </a:r>
            <a:endParaRPr lang="en-US" dirty="0">
              <a:solidFill>
                <a:prstClr val="black"/>
              </a:solidFill>
              <a:latin typeface="Calibri" pitchFamily="34" charset="0"/>
              <a:cs typeface="Arial" charset="0"/>
            </a:endParaRPr>
          </a:p>
        </p:txBody>
      </p:sp>
      <p:sp>
        <p:nvSpPr>
          <p:cNvPr id="110" name="TextBox 109"/>
          <p:cNvSpPr txBox="1"/>
          <p:nvPr/>
        </p:nvSpPr>
        <p:spPr>
          <a:xfrm>
            <a:off x="7070957"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0.80</a:t>
            </a:r>
            <a:endParaRPr lang="en-US" dirty="0">
              <a:solidFill>
                <a:prstClr val="black"/>
              </a:solidFill>
              <a:latin typeface="Calibri" pitchFamily="34" charset="0"/>
              <a:cs typeface="Arial" charset="0"/>
            </a:endParaRPr>
          </a:p>
        </p:txBody>
      </p:sp>
      <p:sp>
        <p:nvSpPr>
          <p:cNvPr id="117" name="TextBox 116"/>
          <p:cNvSpPr txBox="1"/>
          <p:nvPr/>
        </p:nvSpPr>
        <p:spPr>
          <a:xfrm>
            <a:off x="7304058" y="459090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0.83</a:t>
            </a:r>
            <a:endParaRPr lang="en-US" dirty="0">
              <a:solidFill>
                <a:prstClr val="black"/>
              </a:solidFill>
              <a:latin typeface="Calibri" pitchFamily="34" charset="0"/>
              <a:cs typeface="Arial" charset="0"/>
            </a:endParaRPr>
          </a:p>
        </p:txBody>
      </p:sp>
      <p:sp>
        <p:nvSpPr>
          <p:cNvPr id="119" name="TextBox 118"/>
          <p:cNvSpPr txBox="1"/>
          <p:nvPr/>
        </p:nvSpPr>
        <p:spPr>
          <a:xfrm>
            <a:off x="7166178" y="549802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0.81</a:t>
            </a:r>
            <a:endParaRPr lang="en-US" dirty="0">
              <a:solidFill>
                <a:prstClr val="black"/>
              </a:solidFill>
              <a:latin typeface="Calibri" pitchFamily="34" charset="0"/>
              <a:cs typeface="Arial" charset="0"/>
            </a:endParaRPr>
          </a:p>
        </p:txBody>
      </p:sp>
      <p:sp>
        <p:nvSpPr>
          <p:cNvPr id="2" name="Rectangle 1"/>
          <p:cNvSpPr/>
          <p:nvPr/>
        </p:nvSpPr>
        <p:spPr>
          <a:xfrm>
            <a:off x="7112000" y="426486"/>
            <a:ext cx="2031997" cy="6308143"/>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Rectangle 71"/>
          <p:cNvSpPr/>
          <p:nvPr/>
        </p:nvSpPr>
        <p:spPr>
          <a:xfrm>
            <a:off x="1335312" y="972457"/>
            <a:ext cx="5384802" cy="5914572"/>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TextBox 90"/>
          <p:cNvSpPr txBox="1"/>
          <p:nvPr/>
        </p:nvSpPr>
        <p:spPr>
          <a:xfrm>
            <a:off x="6662038" y="624113"/>
            <a:ext cx="518091" cy="369332"/>
          </a:xfrm>
          <a:prstGeom prst="rect">
            <a:avLst/>
          </a:prstGeom>
          <a:noFill/>
        </p:spPr>
        <p:txBody>
          <a:bodyPr wrap="none" rtlCol="0">
            <a:spAutoFit/>
          </a:bodyPr>
          <a:lstStyle/>
          <a:p>
            <a:r>
              <a:rPr lang="en-US" b="1" dirty="0">
                <a:solidFill>
                  <a:prstClr val="black"/>
                </a:solidFill>
                <a:latin typeface="Arial" panose="020B0604020202020204" pitchFamily="34" charset="0"/>
                <a:cs typeface="Arial" panose="020B0604020202020204" pitchFamily="34" charset="0"/>
              </a:rPr>
              <a:t>5</a:t>
            </a:r>
            <a:r>
              <a:rPr lang="en-US" b="1" dirty="0" smtClean="0">
                <a:solidFill>
                  <a:prstClr val="black"/>
                </a:solidFill>
                <a:latin typeface="Arial" panose="020B0604020202020204" pitchFamily="34" charset="0"/>
                <a:cs typeface="Arial" panose="020B0604020202020204" pitchFamily="34" charset="0"/>
              </a:rPr>
              <a:t>%</a:t>
            </a:r>
          </a:p>
        </p:txBody>
      </p:sp>
      <p:sp>
        <p:nvSpPr>
          <p:cNvPr id="83" name="Rectangle 82"/>
          <p:cNvSpPr/>
          <p:nvPr/>
        </p:nvSpPr>
        <p:spPr>
          <a:xfrm>
            <a:off x="5624513" y="1937657"/>
            <a:ext cx="92868" cy="224518"/>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Rectangle 84"/>
          <p:cNvSpPr/>
          <p:nvPr/>
        </p:nvSpPr>
        <p:spPr>
          <a:xfrm>
            <a:off x="5650707" y="2842533"/>
            <a:ext cx="92868" cy="22451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Rectangle 86"/>
          <p:cNvSpPr/>
          <p:nvPr/>
        </p:nvSpPr>
        <p:spPr>
          <a:xfrm>
            <a:off x="5805715" y="5520417"/>
            <a:ext cx="438603" cy="22723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0" name="TextBox 79"/>
          <p:cNvSpPr txBox="1"/>
          <p:nvPr/>
        </p:nvSpPr>
        <p:spPr>
          <a:xfrm>
            <a:off x="647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0.72</a:t>
            </a:r>
            <a:endParaRPr lang="en-US" dirty="0">
              <a:solidFill>
                <a:prstClr val="black"/>
              </a:solidFill>
              <a:latin typeface="Calibri" pitchFamily="34" charset="0"/>
              <a:cs typeface="Arial" charset="0"/>
            </a:endParaRPr>
          </a:p>
        </p:txBody>
      </p:sp>
      <p:sp>
        <p:nvSpPr>
          <p:cNvPr id="105" name="TextBox 104"/>
          <p:cNvSpPr txBox="1"/>
          <p:nvPr/>
        </p:nvSpPr>
        <p:spPr>
          <a:xfrm>
            <a:off x="6853237"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0.77</a:t>
            </a:r>
            <a:endParaRPr lang="en-US" dirty="0">
              <a:solidFill>
                <a:prstClr val="black"/>
              </a:solidFill>
              <a:latin typeface="Calibri" pitchFamily="34" charset="0"/>
              <a:cs typeface="Arial" charset="0"/>
            </a:endParaRPr>
          </a:p>
        </p:txBody>
      </p:sp>
    </p:spTree>
    <p:extLst>
      <p:ext uri="{BB962C8B-B14F-4D97-AF65-F5344CB8AC3E}">
        <p14:creationId xmlns:p14="http://schemas.microsoft.com/office/powerpoint/2010/main" val="419770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Box 79"/>
          <p:cNvSpPr txBox="1"/>
          <p:nvPr/>
        </p:nvSpPr>
        <p:spPr>
          <a:xfrm>
            <a:off x="647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0.72</a:t>
            </a:r>
            <a:endParaRPr lang="en-US" dirty="0">
              <a:solidFill>
                <a:prstClr val="black"/>
              </a:solidFill>
              <a:latin typeface="Calibri" pitchFamily="34" charset="0"/>
              <a:cs typeface="Arial" charset="0"/>
            </a:endParaRPr>
          </a:p>
        </p:txBody>
      </p:sp>
      <p:sp>
        <p:nvSpPr>
          <p:cNvPr id="100" name="TextBox 99"/>
          <p:cNvSpPr txBox="1"/>
          <p:nvPr/>
        </p:nvSpPr>
        <p:spPr>
          <a:xfrm>
            <a:off x="6192840"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0.68</a:t>
            </a:r>
            <a:endParaRPr lang="en-US" dirty="0">
              <a:solidFill>
                <a:prstClr val="black"/>
              </a:solidFill>
              <a:latin typeface="Calibri" pitchFamily="34" charset="0"/>
              <a:cs typeface="Arial" charset="0"/>
            </a:endParaRPr>
          </a:p>
        </p:txBody>
      </p:sp>
      <p:sp>
        <p:nvSpPr>
          <p:cNvPr id="104" name="TextBox 103"/>
          <p:cNvSpPr txBox="1"/>
          <p:nvPr/>
        </p:nvSpPr>
        <p:spPr>
          <a:xfrm>
            <a:off x="5976852"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0.65</a:t>
            </a:r>
            <a:endParaRPr lang="en-US" dirty="0">
              <a:solidFill>
                <a:prstClr val="black"/>
              </a:solidFill>
              <a:latin typeface="Calibri" pitchFamily="34" charset="0"/>
              <a:cs typeface="Arial" charset="0"/>
            </a:endParaRPr>
          </a:p>
        </p:txBody>
      </p:sp>
      <p:sp>
        <p:nvSpPr>
          <p:cNvPr id="114" name="TextBox 113"/>
          <p:cNvSpPr txBox="1"/>
          <p:nvPr/>
        </p:nvSpPr>
        <p:spPr>
          <a:xfrm>
            <a:off x="5613998" y="45836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0.60</a:t>
            </a:r>
            <a:endParaRPr lang="en-US" dirty="0">
              <a:solidFill>
                <a:prstClr val="black"/>
              </a:solidFill>
              <a:latin typeface="Calibri" pitchFamily="34" charset="0"/>
              <a:cs typeface="Arial" charset="0"/>
            </a:endParaRPr>
          </a:p>
        </p:txBody>
      </p:sp>
      <p:sp>
        <p:nvSpPr>
          <p:cNvPr id="79" name="TextBox 78"/>
          <p:cNvSpPr txBox="1"/>
          <p:nvPr/>
        </p:nvSpPr>
        <p:spPr>
          <a:xfrm>
            <a:off x="5381766"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0.57</a:t>
            </a:r>
            <a:endParaRPr lang="en-US" dirty="0">
              <a:solidFill>
                <a:prstClr val="black"/>
              </a:solidFill>
              <a:latin typeface="Calibri" pitchFamily="34" charset="0"/>
              <a:cs typeface="Arial" charset="0"/>
            </a:endParaRPr>
          </a:p>
        </p:txBody>
      </p:sp>
      <p:sp>
        <p:nvSpPr>
          <p:cNvPr id="118" name="TextBox 117"/>
          <p:cNvSpPr txBox="1"/>
          <p:nvPr/>
        </p:nvSpPr>
        <p:spPr>
          <a:xfrm>
            <a:off x="5534174" y="54907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0.59</a:t>
            </a:r>
            <a:endParaRPr lang="en-US" dirty="0">
              <a:solidFill>
                <a:prstClr val="black"/>
              </a:solidFill>
              <a:latin typeface="Calibri" pitchFamily="34" charset="0"/>
              <a:cs typeface="Arial" charset="0"/>
            </a:endParaRPr>
          </a:p>
        </p:txBody>
      </p:sp>
      <p:sp>
        <p:nvSpPr>
          <p:cNvPr id="99" name="TextBox 98"/>
          <p:cNvSpPr txBox="1"/>
          <p:nvPr/>
        </p:nvSpPr>
        <p:spPr>
          <a:xfrm>
            <a:off x="5229371"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08" name="TextBox 107"/>
          <p:cNvSpPr txBox="1"/>
          <p:nvPr/>
        </p:nvSpPr>
        <p:spPr>
          <a:xfrm>
            <a:off x="5257744"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03" name="TextBox 102"/>
          <p:cNvSpPr txBox="1"/>
          <p:nvPr/>
        </p:nvSpPr>
        <p:spPr>
          <a:xfrm>
            <a:off x="4749744"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0.48</a:t>
            </a:r>
            <a:endParaRPr lang="en-US" dirty="0">
              <a:solidFill>
                <a:prstClr val="black"/>
              </a:solidFill>
              <a:latin typeface="Calibri" pitchFamily="34" charset="0"/>
              <a:cs typeface="Arial" charset="0"/>
            </a:endParaRPr>
          </a:p>
        </p:txBody>
      </p:sp>
      <p:sp>
        <p:nvSpPr>
          <p:cNvPr id="98" name="TextBox 97"/>
          <p:cNvSpPr txBox="1"/>
          <p:nvPr/>
        </p:nvSpPr>
        <p:spPr>
          <a:xfrm>
            <a:off x="4234487"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0.41</a:t>
            </a:r>
            <a:endParaRPr lang="en-US" dirty="0">
              <a:solidFill>
                <a:prstClr val="black"/>
              </a:solidFill>
              <a:latin typeface="Calibri" pitchFamily="34" charset="0"/>
              <a:cs typeface="Arial" charset="0"/>
            </a:endParaRPr>
          </a:p>
        </p:txBody>
      </p:sp>
      <p:sp>
        <p:nvSpPr>
          <p:cNvPr id="78" name="TextBox 77"/>
          <p:cNvSpPr txBox="1"/>
          <p:nvPr/>
        </p:nvSpPr>
        <p:spPr>
          <a:xfrm>
            <a:off x="4096602"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0.39</a:t>
            </a:r>
            <a:endParaRPr lang="en-US" dirty="0">
              <a:solidFill>
                <a:prstClr val="black"/>
              </a:solidFill>
              <a:latin typeface="Calibri" pitchFamily="34" charset="0"/>
              <a:cs typeface="Arial" charset="0"/>
            </a:endParaRPr>
          </a:p>
        </p:txBody>
      </p:sp>
      <p:sp>
        <p:nvSpPr>
          <p:cNvPr id="75" name="TextBox 74"/>
          <p:cNvSpPr txBox="1"/>
          <p:nvPr/>
        </p:nvSpPr>
        <p:spPr>
          <a:xfrm>
            <a:off x="3416062" y="5501854"/>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89" name="TextBox 88"/>
          <p:cNvSpPr txBox="1"/>
          <p:nvPr/>
        </p:nvSpPr>
        <p:spPr>
          <a:xfrm>
            <a:off x="3423316" y="4565698"/>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73" name="TextBox 72"/>
          <p:cNvSpPr txBox="1"/>
          <p:nvPr/>
        </p:nvSpPr>
        <p:spPr>
          <a:xfrm>
            <a:off x="3292682" y="3684944"/>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86" name="TextBox 85"/>
          <p:cNvSpPr txBox="1"/>
          <p:nvPr/>
        </p:nvSpPr>
        <p:spPr>
          <a:xfrm>
            <a:off x="3270916" y="2763240"/>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84" name="TextBox 83"/>
          <p:cNvSpPr txBox="1"/>
          <p:nvPr/>
        </p:nvSpPr>
        <p:spPr>
          <a:xfrm>
            <a:off x="2982036" y="1875406"/>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0.24</a:t>
            </a:r>
            <a:endParaRPr lang="en-US" dirty="0">
              <a:solidFill>
                <a:prstClr val="black"/>
              </a:solidFill>
              <a:latin typeface="Calibri" pitchFamily="34" charset="0"/>
              <a:cs typeface="Arial" charset="0"/>
            </a:endParaRPr>
          </a:p>
        </p:txBody>
      </p:sp>
      <p:sp>
        <p:nvSpPr>
          <p:cNvPr id="82" name="TextBox 81"/>
          <p:cNvSpPr txBox="1"/>
          <p:nvPr/>
        </p:nvSpPr>
        <p:spPr>
          <a:xfrm>
            <a:off x="266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0.20</a:t>
            </a:r>
            <a:endParaRPr lang="en-US" dirty="0">
              <a:solidFill>
                <a:prstClr val="black"/>
              </a:solidFill>
              <a:latin typeface="Calibri" pitchFamily="34" charset="0"/>
              <a:cs typeface="Arial" charset="0"/>
            </a:endParaRPr>
          </a:p>
        </p:txBody>
      </p:sp>
      <p:sp>
        <p:nvSpPr>
          <p:cNvPr id="68" name="Rectangle 67"/>
          <p:cNvSpPr/>
          <p:nvPr/>
        </p:nvSpPr>
        <p:spPr>
          <a:xfrm>
            <a:off x="1464054" y="579120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9" name="Rectangle 68"/>
          <p:cNvSpPr/>
          <p:nvPr/>
        </p:nvSpPr>
        <p:spPr>
          <a:xfrm>
            <a:off x="3660783" y="5791200"/>
            <a:ext cx="212140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70" name="Rectangle 69"/>
          <p:cNvSpPr/>
          <p:nvPr/>
        </p:nvSpPr>
        <p:spPr>
          <a:xfrm>
            <a:off x="5784360" y="5791200"/>
            <a:ext cx="160934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71" name="Rectangle 70"/>
          <p:cNvSpPr/>
          <p:nvPr/>
        </p:nvSpPr>
        <p:spPr>
          <a:xfrm>
            <a:off x="7395874" y="5791200"/>
            <a:ext cx="1389888"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0" name="Rectangle 39"/>
          <p:cNvSpPr/>
          <p:nvPr/>
        </p:nvSpPr>
        <p:spPr>
          <a:xfrm>
            <a:off x="1464054" y="489204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1" name="Rectangle 40"/>
          <p:cNvSpPr/>
          <p:nvPr/>
        </p:nvSpPr>
        <p:spPr>
          <a:xfrm>
            <a:off x="3661039" y="4892040"/>
            <a:ext cx="219456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2" name="Rectangle 41"/>
          <p:cNvSpPr/>
          <p:nvPr/>
        </p:nvSpPr>
        <p:spPr>
          <a:xfrm>
            <a:off x="5858024" y="4892040"/>
            <a:ext cx="168249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43" name="Rectangle 42"/>
          <p:cNvSpPr/>
          <p:nvPr/>
        </p:nvSpPr>
        <p:spPr>
          <a:xfrm>
            <a:off x="7542946" y="4892040"/>
            <a:ext cx="124358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 name="Rectangle 3"/>
          <p:cNvSpPr/>
          <p:nvPr/>
        </p:nvSpPr>
        <p:spPr>
          <a:xfrm>
            <a:off x="1468088" y="1295400"/>
            <a:ext cx="146304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26" name="Rectangle 25"/>
          <p:cNvSpPr/>
          <p:nvPr/>
        </p:nvSpPr>
        <p:spPr>
          <a:xfrm>
            <a:off x="2931300" y="1295400"/>
            <a:ext cx="138988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27" name="Rectangle 26"/>
          <p:cNvSpPr/>
          <p:nvPr/>
        </p:nvSpPr>
        <p:spPr>
          <a:xfrm>
            <a:off x="4321360" y="1295400"/>
            <a:ext cx="131673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28" name="Rectangle 27"/>
          <p:cNvSpPr/>
          <p:nvPr/>
        </p:nvSpPr>
        <p:spPr>
          <a:xfrm>
            <a:off x="5638268" y="1295400"/>
            <a:ext cx="109728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29" name="Rectangle 28"/>
          <p:cNvSpPr/>
          <p:nvPr/>
        </p:nvSpPr>
        <p:spPr>
          <a:xfrm>
            <a:off x="6735720" y="1295400"/>
            <a:ext cx="1024128"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31" name="Rectangle 30"/>
          <p:cNvSpPr/>
          <p:nvPr/>
        </p:nvSpPr>
        <p:spPr>
          <a:xfrm>
            <a:off x="7760021" y="1295400"/>
            <a:ext cx="1024128"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 name="TextBox 4"/>
          <p:cNvSpPr txBox="1"/>
          <p:nvPr/>
        </p:nvSpPr>
        <p:spPr>
          <a:xfrm>
            <a:off x="216347" y="1338590"/>
            <a:ext cx="1128835"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Glu</a:t>
            </a:r>
            <a:r>
              <a:rPr lang="en-US" sz="2800" dirty="0" smtClean="0">
                <a:solidFill>
                  <a:prstClr val="black"/>
                </a:solidFill>
                <a:latin typeface="Calibri" pitchFamily="34" charset="0"/>
                <a:cs typeface="Arial" charset="0"/>
              </a:rPr>
              <a:t> 24</a:t>
            </a:r>
            <a:endParaRPr lang="en-US" sz="2800" dirty="0">
              <a:solidFill>
                <a:prstClr val="black"/>
              </a:solidFill>
              <a:latin typeface="Calibri" pitchFamily="34" charset="0"/>
              <a:cs typeface="Arial" charset="0"/>
            </a:endParaRPr>
          </a:p>
        </p:txBody>
      </p:sp>
      <p:sp>
        <p:nvSpPr>
          <p:cNvPr id="9" name="TextBox 8"/>
          <p:cNvSpPr txBox="1"/>
          <p:nvPr/>
        </p:nvSpPr>
        <p:spPr>
          <a:xfrm>
            <a:off x="216347" y="2237750"/>
            <a:ext cx="1128707"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Arg</a:t>
            </a:r>
            <a:r>
              <a:rPr lang="en-US" sz="2800" dirty="0" smtClean="0">
                <a:solidFill>
                  <a:prstClr val="black"/>
                </a:solidFill>
                <a:latin typeface="Calibri" pitchFamily="34" charset="0"/>
                <a:cs typeface="Arial" charset="0"/>
              </a:rPr>
              <a:t> 18</a:t>
            </a:r>
            <a:endParaRPr lang="en-US" sz="2800" dirty="0">
              <a:solidFill>
                <a:prstClr val="black"/>
              </a:solidFill>
              <a:latin typeface="Calibri" pitchFamily="34" charset="0"/>
              <a:cs typeface="Arial" charset="0"/>
            </a:endParaRPr>
          </a:p>
        </p:txBody>
      </p:sp>
      <p:sp>
        <p:nvSpPr>
          <p:cNvPr id="12" name="TextBox 11"/>
          <p:cNvSpPr txBox="1"/>
          <p:nvPr/>
        </p:nvSpPr>
        <p:spPr>
          <a:xfrm>
            <a:off x="216347" y="3136910"/>
            <a:ext cx="1077283"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Tyr 21</a:t>
            </a:r>
            <a:endParaRPr lang="en-US" sz="2800" dirty="0">
              <a:solidFill>
                <a:prstClr val="black"/>
              </a:solidFill>
              <a:latin typeface="Calibri" pitchFamily="34" charset="0"/>
              <a:cs typeface="Arial" charset="0"/>
            </a:endParaRPr>
          </a:p>
        </p:txBody>
      </p:sp>
      <p:sp>
        <p:nvSpPr>
          <p:cNvPr id="15" name="TextBox 14"/>
          <p:cNvSpPr txBox="1"/>
          <p:nvPr/>
        </p:nvSpPr>
        <p:spPr>
          <a:xfrm>
            <a:off x="216347" y="4036070"/>
            <a:ext cx="987771"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Asp 9</a:t>
            </a:r>
            <a:endParaRPr lang="en-US" sz="2800" dirty="0">
              <a:solidFill>
                <a:prstClr val="black"/>
              </a:solidFill>
              <a:latin typeface="Calibri" pitchFamily="34" charset="0"/>
              <a:cs typeface="Arial" charset="0"/>
            </a:endParaRPr>
          </a:p>
        </p:txBody>
      </p:sp>
      <p:sp>
        <p:nvSpPr>
          <p:cNvPr id="18" name="TextBox 17"/>
          <p:cNvSpPr txBox="1"/>
          <p:nvPr/>
        </p:nvSpPr>
        <p:spPr>
          <a:xfrm>
            <a:off x="216347" y="4935230"/>
            <a:ext cx="1079142"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His 54</a:t>
            </a:r>
            <a:endParaRPr lang="en-US" sz="2800" dirty="0">
              <a:solidFill>
                <a:prstClr val="black"/>
              </a:solidFill>
              <a:latin typeface="Calibri" pitchFamily="34" charset="0"/>
              <a:cs typeface="Arial" charset="0"/>
            </a:endParaRPr>
          </a:p>
        </p:txBody>
      </p:sp>
      <p:sp>
        <p:nvSpPr>
          <p:cNvPr id="21" name="TextBox 20"/>
          <p:cNvSpPr txBox="1"/>
          <p:nvPr/>
        </p:nvSpPr>
        <p:spPr>
          <a:xfrm>
            <a:off x="216347" y="5834390"/>
            <a:ext cx="1126270"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Pro 60</a:t>
            </a:r>
            <a:endParaRPr lang="en-US" sz="2800" dirty="0">
              <a:solidFill>
                <a:prstClr val="black"/>
              </a:solidFill>
              <a:latin typeface="Calibri" pitchFamily="34" charset="0"/>
              <a:cs typeface="Arial" charset="0"/>
            </a:endParaRPr>
          </a:p>
        </p:txBody>
      </p:sp>
      <p:sp>
        <p:nvSpPr>
          <p:cNvPr id="47" name="Rectangle 46"/>
          <p:cNvSpPr/>
          <p:nvPr/>
        </p:nvSpPr>
        <p:spPr>
          <a:xfrm>
            <a:off x="1464054" y="2194560"/>
            <a:ext cx="1755648"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8" name="Rectangle 47"/>
          <p:cNvSpPr/>
          <p:nvPr/>
        </p:nvSpPr>
        <p:spPr>
          <a:xfrm>
            <a:off x="3220518" y="2194560"/>
            <a:ext cx="124358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9" name="Rectangle 48"/>
          <p:cNvSpPr/>
          <p:nvPr/>
        </p:nvSpPr>
        <p:spPr>
          <a:xfrm>
            <a:off x="4464918" y="2194560"/>
            <a:ext cx="1024128"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0" name="Rectangle 49"/>
          <p:cNvSpPr/>
          <p:nvPr/>
        </p:nvSpPr>
        <p:spPr>
          <a:xfrm>
            <a:off x="5489862" y="2194560"/>
            <a:ext cx="950976"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51" name="Rectangle 50"/>
          <p:cNvSpPr/>
          <p:nvPr/>
        </p:nvSpPr>
        <p:spPr>
          <a:xfrm>
            <a:off x="6441654" y="2194560"/>
            <a:ext cx="804672"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52" name="Rectangle 51"/>
          <p:cNvSpPr/>
          <p:nvPr/>
        </p:nvSpPr>
        <p:spPr>
          <a:xfrm>
            <a:off x="7247142" y="219456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4" name="Rectangle 53"/>
          <p:cNvSpPr/>
          <p:nvPr/>
        </p:nvSpPr>
        <p:spPr>
          <a:xfrm>
            <a:off x="1464054" y="309372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55" name="Rectangle 54"/>
          <p:cNvSpPr/>
          <p:nvPr/>
        </p:nvSpPr>
        <p:spPr>
          <a:xfrm>
            <a:off x="3513942" y="3093720"/>
            <a:ext cx="197510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56" name="Rectangle 55"/>
          <p:cNvSpPr/>
          <p:nvPr/>
        </p:nvSpPr>
        <p:spPr>
          <a:xfrm>
            <a:off x="5490678" y="3093720"/>
            <a:ext cx="1828800"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7" name="Rectangle 56"/>
          <p:cNvSpPr/>
          <p:nvPr/>
        </p:nvSpPr>
        <p:spPr>
          <a:xfrm>
            <a:off x="7321109" y="3093720"/>
            <a:ext cx="146304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1" name="Rectangle 60"/>
          <p:cNvSpPr/>
          <p:nvPr/>
        </p:nvSpPr>
        <p:spPr>
          <a:xfrm>
            <a:off x="1464054" y="399288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2" name="Rectangle 61"/>
          <p:cNvSpPr/>
          <p:nvPr/>
        </p:nvSpPr>
        <p:spPr>
          <a:xfrm>
            <a:off x="3513289" y="3992880"/>
            <a:ext cx="146304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63" name="Rectangle 62"/>
          <p:cNvSpPr/>
          <p:nvPr/>
        </p:nvSpPr>
        <p:spPr>
          <a:xfrm>
            <a:off x="4977308" y="3992880"/>
            <a:ext cx="124358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64" name="Rectangle 63"/>
          <p:cNvSpPr/>
          <p:nvPr/>
        </p:nvSpPr>
        <p:spPr>
          <a:xfrm>
            <a:off x="6221871" y="3992880"/>
            <a:ext cx="87782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5" name="Rectangle 64"/>
          <p:cNvSpPr/>
          <p:nvPr/>
        </p:nvSpPr>
        <p:spPr>
          <a:xfrm>
            <a:off x="7100674" y="3992880"/>
            <a:ext cx="877824"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66" name="Rectangle 65"/>
          <p:cNvSpPr/>
          <p:nvPr/>
        </p:nvSpPr>
        <p:spPr>
          <a:xfrm>
            <a:off x="7979477" y="399288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74" name="Rectangle 73"/>
          <p:cNvSpPr/>
          <p:nvPr/>
        </p:nvSpPr>
        <p:spPr>
          <a:xfrm>
            <a:off x="8052629" y="2194560"/>
            <a:ext cx="731520" cy="6096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G</a:t>
            </a:r>
          </a:p>
        </p:txBody>
      </p:sp>
      <p:sp>
        <p:nvSpPr>
          <p:cNvPr id="76" name="TextBox 75"/>
          <p:cNvSpPr txBox="1"/>
          <p:nvPr/>
        </p:nvSpPr>
        <p:spPr>
          <a:xfrm>
            <a:off x="1228297"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0.00</a:t>
            </a:r>
            <a:endParaRPr lang="en-US" dirty="0">
              <a:solidFill>
                <a:prstClr val="black"/>
              </a:solidFill>
              <a:latin typeface="Calibri" pitchFamily="34" charset="0"/>
              <a:cs typeface="Arial" charset="0"/>
            </a:endParaRPr>
          </a:p>
        </p:txBody>
      </p:sp>
      <p:sp>
        <p:nvSpPr>
          <p:cNvPr id="77" name="TextBox 76"/>
          <p:cNvSpPr txBox="1"/>
          <p:nvPr/>
        </p:nvSpPr>
        <p:spPr>
          <a:xfrm>
            <a:off x="8482328" y="940558"/>
            <a:ext cx="593432" cy="369332"/>
          </a:xfrm>
          <a:prstGeom prst="rect">
            <a:avLst/>
          </a:prstGeom>
          <a:noFill/>
        </p:spPr>
        <p:txBody>
          <a:bodyPr wrap="none" rtlCol="0">
            <a:spAutoFit/>
          </a:bodyPr>
          <a:lstStyle/>
          <a:p>
            <a:r>
              <a:rPr lang="en-US" dirty="0">
                <a:solidFill>
                  <a:prstClr val="black"/>
                </a:solidFill>
                <a:latin typeface="Calibri" pitchFamily="34" charset="0"/>
                <a:cs typeface="Arial" charset="0"/>
              </a:rPr>
              <a:t>1</a:t>
            </a:r>
            <a:r>
              <a:rPr lang="en-US" dirty="0" smtClean="0">
                <a:solidFill>
                  <a:prstClr val="black"/>
                </a:solidFill>
                <a:latin typeface="Calibri" pitchFamily="34" charset="0"/>
                <a:cs typeface="Arial" charset="0"/>
              </a:rPr>
              <a:t>.00</a:t>
            </a:r>
            <a:endParaRPr lang="en-US" dirty="0">
              <a:solidFill>
                <a:prstClr val="black"/>
              </a:solidFill>
              <a:latin typeface="Calibri" pitchFamily="34" charset="0"/>
              <a:cs typeface="Arial" charset="0"/>
            </a:endParaRPr>
          </a:p>
        </p:txBody>
      </p:sp>
      <p:sp>
        <p:nvSpPr>
          <p:cNvPr id="81" name="TextBox 80"/>
          <p:cNvSpPr txBox="1"/>
          <p:nvPr/>
        </p:nvSpPr>
        <p:spPr>
          <a:xfrm>
            <a:off x="7529014"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0.86</a:t>
            </a:r>
            <a:endParaRPr lang="en-US" dirty="0">
              <a:solidFill>
                <a:prstClr val="black"/>
              </a:solidFill>
              <a:latin typeface="Calibri" pitchFamily="34" charset="0"/>
              <a:cs typeface="Arial" charset="0"/>
            </a:endParaRPr>
          </a:p>
        </p:txBody>
      </p:sp>
      <p:sp>
        <p:nvSpPr>
          <p:cNvPr id="102" name="TextBox 101"/>
          <p:cNvSpPr txBox="1"/>
          <p:nvPr/>
        </p:nvSpPr>
        <p:spPr>
          <a:xfrm>
            <a:off x="7819299" y="1869473"/>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0.90</a:t>
            </a:r>
            <a:endParaRPr lang="en-US" dirty="0">
              <a:solidFill>
                <a:prstClr val="black"/>
              </a:solidFill>
              <a:latin typeface="Calibri" pitchFamily="34" charset="0"/>
              <a:cs typeface="Arial" charset="0"/>
            </a:endParaRPr>
          </a:p>
        </p:txBody>
      </p:sp>
      <p:sp>
        <p:nvSpPr>
          <p:cNvPr id="106" name="TextBox 105"/>
          <p:cNvSpPr txBox="1"/>
          <p:nvPr/>
        </p:nvSpPr>
        <p:spPr>
          <a:xfrm>
            <a:off x="7746736"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0.89</a:t>
            </a:r>
            <a:endParaRPr lang="en-US" dirty="0">
              <a:solidFill>
                <a:prstClr val="black"/>
              </a:solidFill>
              <a:latin typeface="Calibri" pitchFamily="34" charset="0"/>
              <a:cs typeface="Arial" charset="0"/>
            </a:endParaRPr>
          </a:p>
        </p:txBody>
      </p:sp>
      <p:sp>
        <p:nvSpPr>
          <p:cNvPr id="110" name="TextBox 109"/>
          <p:cNvSpPr txBox="1"/>
          <p:nvPr/>
        </p:nvSpPr>
        <p:spPr>
          <a:xfrm>
            <a:off x="7070957"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0.80</a:t>
            </a:r>
            <a:endParaRPr lang="en-US" dirty="0">
              <a:solidFill>
                <a:prstClr val="black"/>
              </a:solidFill>
              <a:latin typeface="Calibri" pitchFamily="34" charset="0"/>
              <a:cs typeface="Arial" charset="0"/>
            </a:endParaRPr>
          </a:p>
        </p:txBody>
      </p:sp>
      <p:sp>
        <p:nvSpPr>
          <p:cNvPr id="117" name="TextBox 116"/>
          <p:cNvSpPr txBox="1"/>
          <p:nvPr/>
        </p:nvSpPr>
        <p:spPr>
          <a:xfrm>
            <a:off x="7304058" y="459090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0.83</a:t>
            </a:r>
            <a:endParaRPr lang="en-US" dirty="0">
              <a:solidFill>
                <a:prstClr val="black"/>
              </a:solidFill>
              <a:latin typeface="Calibri" pitchFamily="34" charset="0"/>
              <a:cs typeface="Arial" charset="0"/>
            </a:endParaRPr>
          </a:p>
        </p:txBody>
      </p:sp>
      <p:sp>
        <p:nvSpPr>
          <p:cNvPr id="119" name="TextBox 118"/>
          <p:cNvSpPr txBox="1"/>
          <p:nvPr/>
        </p:nvSpPr>
        <p:spPr>
          <a:xfrm>
            <a:off x="7166178" y="549802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0.81</a:t>
            </a:r>
            <a:endParaRPr lang="en-US" dirty="0">
              <a:solidFill>
                <a:prstClr val="black"/>
              </a:solidFill>
              <a:latin typeface="Calibri" pitchFamily="34" charset="0"/>
              <a:cs typeface="Arial" charset="0"/>
            </a:endParaRPr>
          </a:p>
        </p:txBody>
      </p:sp>
      <p:sp>
        <p:nvSpPr>
          <p:cNvPr id="2" name="Rectangle 1"/>
          <p:cNvSpPr/>
          <p:nvPr/>
        </p:nvSpPr>
        <p:spPr>
          <a:xfrm>
            <a:off x="7257144" y="426486"/>
            <a:ext cx="1814283" cy="6308143"/>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Rectangle 71"/>
          <p:cNvSpPr/>
          <p:nvPr/>
        </p:nvSpPr>
        <p:spPr>
          <a:xfrm>
            <a:off x="1349825" y="972457"/>
            <a:ext cx="5747659" cy="5914572"/>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TextBox 90"/>
          <p:cNvSpPr txBox="1"/>
          <p:nvPr/>
        </p:nvSpPr>
        <p:spPr>
          <a:xfrm>
            <a:off x="6908776" y="624113"/>
            <a:ext cx="518091" cy="369332"/>
          </a:xfrm>
          <a:prstGeom prst="rect">
            <a:avLst/>
          </a:prstGeom>
          <a:noFill/>
        </p:spPr>
        <p:txBody>
          <a:bodyPr wrap="none" rtlCol="0">
            <a:spAutoFit/>
          </a:bodyPr>
          <a:lstStyle/>
          <a:p>
            <a:r>
              <a:rPr lang="en-US" b="1" dirty="0" smtClean="0">
                <a:solidFill>
                  <a:prstClr val="black"/>
                </a:solidFill>
                <a:latin typeface="Arial" panose="020B0604020202020204" pitchFamily="34" charset="0"/>
                <a:cs typeface="Arial" panose="020B0604020202020204" pitchFamily="34" charset="0"/>
              </a:rPr>
              <a:t>2%</a:t>
            </a:r>
          </a:p>
        </p:txBody>
      </p:sp>
      <p:sp>
        <p:nvSpPr>
          <p:cNvPr id="83" name="Rectangle 82"/>
          <p:cNvSpPr/>
          <p:nvPr/>
        </p:nvSpPr>
        <p:spPr>
          <a:xfrm>
            <a:off x="5624513" y="1937657"/>
            <a:ext cx="92868" cy="224518"/>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Rectangle 84"/>
          <p:cNvSpPr/>
          <p:nvPr/>
        </p:nvSpPr>
        <p:spPr>
          <a:xfrm>
            <a:off x="5650707" y="2842533"/>
            <a:ext cx="92868" cy="22451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Rectangle 86"/>
          <p:cNvSpPr/>
          <p:nvPr/>
        </p:nvSpPr>
        <p:spPr>
          <a:xfrm>
            <a:off x="5805715" y="5520417"/>
            <a:ext cx="438603" cy="22723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5" name="TextBox 104"/>
          <p:cNvSpPr txBox="1"/>
          <p:nvPr/>
        </p:nvSpPr>
        <p:spPr>
          <a:xfrm>
            <a:off x="6853237"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0.77</a:t>
            </a:r>
            <a:endParaRPr lang="en-US" dirty="0">
              <a:solidFill>
                <a:prstClr val="black"/>
              </a:solidFill>
              <a:latin typeface="Calibri" pitchFamily="34" charset="0"/>
              <a:cs typeface="Arial" charset="0"/>
            </a:endParaRPr>
          </a:p>
        </p:txBody>
      </p:sp>
      <p:sp>
        <p:nvSpPr>
          <p:cNvPr id="101" name="TextBox 100"/>
          <p:cNvSpPr txBox="1"/>
          <p:nvPr/>
        </p:nvSpPr>
        <p:spPr>
          <a:xfrm>
            <a:off x="7013769"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0.79</a:t>
            </a:r>
            <a:endParaRPr lang="en-US" dirty="0">
              <a:solidFill>
                <a:prstClr val="black"/>
              </a:solidFill>
              <a:latin typeface="Calibri" pitchFamily="34" charset="0"/>
              <a:cs typeface="Arial" charset="0"/>
            </a:endParaRPr>
          </a:p>
        </p:txBody>
      </p:sp>
      <p:sp>
        <p:nvSpPr>
          <p:cNvPr id="88" name="Rectangle 87"/>
          <p:cNvSpPr/>
          <p:nvPr/>
        </p:nvSpPr>
        <p:spPr>
          <a:xfrm>
            <a:off x="7167450" y="2849790"/>
            <a:ext cx="92868" cy="22451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08381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Box 79"/>
          <p:cNvSpPr txBox="1"/>
          <p:nvPr/>
        </p:nvSpPr>
        <p:spPr>
          <a:xfrm>
            <a:off x="647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0.72</a:t>
            </a:r>
            <a:endParaRPr lang="en-US" dirty="0">
              <a:solidFill>
                <a:prstClr val="black"/>
              </a:solidFill>
              <a:latin typeface="Calibri" pitchFamily="34" charset="0"/>
              <a:cs typeface="Arial" charset="0"/>
            </a:endParaRPr>
          </a:p>
        </p:txBody>
      </p:sp>
      <p:sp>
        <p:nvSpPr>
          <p:cNvPr id="105" name="TextBox 104"/>
          <p:cNvSpPr txBox="1"/>
          <p:nvPr/>
        </p:nvSpPr>
        <p:spPr>
          <a:xfrm>
            <a:off x="6853237"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0.77</a:t>
            </a:r>
            <a:endParaRPr lang="en-US" dirty="0">
              <a:solidFill>
                <a:prstClr val="black"/>
              </a:solidFill>
              <a:latin typeface="Calibri" pitchFamily="34" charset="0"/>
              <a:cs typeface="Arial" charset="0"/>
            </a:endParaRPr>
          </a:p>
        </p:txBody>
      </p:sp>
      <p:sp>
        <p:nvSpPr>
          <p:cNvPr id="100" name="TextBox 99"/>
          <p:cNvSpPr txBox="1"/>
          <p:nvPr/>
        </p:nvSpPr>
        <p:spPr>
          <a:xfrm>
            <a:off x="6192840"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0.68</a:t>
            </a:r>
            <a:endParaRPr lang="en-US" dirty="0">
              <a:solidFill>
                <a:prstClr val="black"/>
              </a:solidFill>
              <a:latin typeface="Calibri" pitchFamily="34" charset="0"/>
              <a:cs typeface="Arial" charset="0"/>
            </a:endParaRPr>
          </a:p>
        </p:txBody>
      </p:sp>
      <p:sp>
        <p:nvSpPr>
          <p:cNvPr id="104" name="TextBox 103"/>
          <p:cNvSpPr txBox="1"/>
          <p:nvPr/>
        </p:nvSpPr>
        <p:spPr>
          <a:xfrm>
            <a:off x="5976852"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0.65</a:t>
            </a:r>
            <a:endParaRPr lang="en-US" dirty="0">
              <a:solidFill>
                <a:prstClr val="black"/>
              </a:solidFill>
              <a:latin typeface="Calibri" pitchFamily="34" charset="0"/>
              <a:cs typeface="Arial" charset="0"/>
            </a:endParaRPr>
          </a:p>
        </p:txBody>
      </p:sp>
      <p:sp>
        <p:nvSpPr>
          <p:cNvPr id="114" name="TextBox 113"/>
          <p:cNvSpPr txBox="1"/>
          <p:nvPr/>
        </p:nvSpPr>
        <p:spPr>
          <a:xfrm>
            <a:off x="5613998" y="45836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0.60</a:t>
            </a:r>
            <a:endParaRPr lang="en-US" dirty="0">
              <a:solidFill>
                <a:prstClr val="black"/>
              </a:solidFill>
              <a:latin typeface="Calibri" pitchFamily="34" charset="0"/>
              <a:cs typeface="Arial" charset="0"/>
            </a:endParaRPr>
          </a:p>
        </p:txBody>
      </p:sp>
      <p:sp>
        <p:nvSpPr>
          <p:cNvPr id="79" name="TextBox 78"/>
          <p:cNvSpPr txBox="1"/>
          <p:nvPr/>
        </p:nvSpPr>
        <p:spPr>
          <a:xfrm>
            <a:off x="5381766"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0.57</a:t>
            </a:r>
            <a:endParaRPr lang="en-US" dirty="0">
              <a:solidFill>
                <a:prstClr val="black"/>
              </a:solidFill>
              <a:latin typeface="Calibri" pitchFamily="34" charset="0"/>
              <a:cs typeface="Arial" charset="0"/>
            </a:endParaRPr>
          </a:p>
        </p:txBody>
      </p:sp>
      <p:sp>
        <p:nvSpPr>
          <p:cNvPr id="118" name="TextBox 117"/>
          <p:cNvSpPr txBox="1"/>
          <p:nvPr/>
        </p:nvSpPr>
        <p:spPr>
          <a:xfrm>
            <a:off x="5534174" y="54907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0.59</a:t>
            </a:r>
            <a:endParaRPr lang="en-US" dirty="0">
              <a:solidFill>
                <a:prstClr val="black"/>
              </a:solidFill>
              <a:latin typeface="Calibri" pitchFamily="34" charset="0"/>
              <a:cs typeface="Arial" charset="0"/>
            </a:endParaRPr>
          </a:p>
        </p:txBody>
      </p:sp>
      <p:sp>
        <p:nvSpPr>
          <p:cNvPr id="99" name="TextBox 98"/>
          <p:cNvSpPr txBox="1"/>
          <p:nvPr/>
        </p:nvSpPr>
        <p:spPr>
          <a:xfrm>
            <a:off x="5229371"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08" name="TextBox 107"/>
          <p:cNvSpPr txBox="1"/>
          <p:nvPr/>
        </p:nvSpPr>
        <p:spPr>
          <a:xfrm>
            <a:off x="5257744"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03" name="TextBox 102"/>
          <p:cNvSpPr txBox="1"/>
          <p:nvPr/>
        </p:nvSpPr>
        <p:spPr>
          <a:xfrm>
            <a:off x="4749744"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0.48</a:t>
            </a:r>
            <a:endParaRPr lang="en-US" dirty="0">
              <a:solidFill>
                <a:prstClr val="black"/>
              </a:solidFill>
              <a:latin typeface="Calibri" pitchFamily="34" charset="0"/>
              <a:cs typeface="Arial" charset="0"/>
            </a:endParaRPr>
          </a:p>
        </p:txBody>
      </p:sp>
      <p:sp>
        <p:nvSpPr>
          <p:cNvPr id="98" name="TextBox 97"/>
          <p:cNvSpPr txBox="1"/>
          <p:nvPr/>
        </p:nvSpPr>
        <p:spPr>
          <a:xfrm>
            <a:off x="4234487"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0.41</a:t>
            </a:r>
            <a:endParaRPr lang="en-US" dirty="0">
              <a:solidFill>
                <a:prstClr val="black"/>
              </a:solidFill>
              <a:latin typeface="Calibri" pitchFamily="34" charset="0"/>
              <a:cs typeface="Arial" charset="0"/>
            </a:endParaRPr>
          </a:p>
        </p:txBody>
      </p:sp>
      <p:sp>
        <p:nvSpPr>
          <p:cNvPr id="78" name="TextBox 77"/>
          <p:cNvSpPr txBox="1"/>
          <p:nvPr/>
        </p:nvSpPr>
        <p:spPr>
          <a:xfrm>
            <a:off x="4096602"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0.39</a:t>
            </a:r>
            <a:endParaRPr lang="en-US" dirty="0">
              <a:solidFill>
                <a:prstClr val="black"/>
              </a:solidFill>
              <a:latin typeface="Calibri" pitchFamily="34" charset="0"/>
              <a:cs typeface="Arial" charset="0"/>
            </a:endParaRPr>
          </a:p>
        </p:txBody>
      </p:sp>
      <p:sp>
        <p:nvSpPr>
          <p:cNvPr id="75" name="TextBox 74"/>
          <p:cNvSpPr txBox="1"/>
          <p:nvPr/>
        </p:nvSpPr>
        <p:spPr>
          <a:xfrm>
            <a:off x="3416062" y="5501854"/>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89" name="TextBox 88"/>
          <p:cNvSpPr txBox="1"/>
          <p:nvPr/>
        </p:nvSpPr>
        <p:spPr>
          <a:xfrm>
            <a:off x="3423316" y="4565698"/>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73" name="TextBox 72"/>
          <p:cNvSpPr txBox="1"/>
          <p:nvPr/>
        </p:nvSpPr>
        <p:spPr>
          <a:xfrm>
            <a:off x="3292682" y="3684944"/>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86" name="TextBox 85"/>
          <p:cNvSpPr txBox="1"/>
          <p:nvPr/>
        </p:nvSpPr>
        <p:spPr>
          <a:xfrm>
            <a:off x="3270916" y="2763240"/>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84" name="TextBox 83"/>
          <p:cNvSpPr txBox="1"/>
          <p:nvPr/>
        </p:nvSpPr>
        <p:spPr>
          <a:xfrm>
            <a:off x="2982036" y="1875406"/>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0.24</a:t>
            </a:r>
            <a:endParaRPr lang="en-US" dirty="0">
              <a:solidFill>
                <a:prstClr val="black"/>
              </a:solidFill>
              <a:latin typeface="Calibri" pitchFamily="34" charset="0"/>
              <a:cs typeface="Arial" charset="0"/>
            </a:endParaRPr>
          </a:p>
        </p:txBody>
      </p:sp>
      <p:sp>
        <p:nvSpPr>
          <p:cNvPr id="82" name="TextBox 81"/>
          <p:cNvSpPr txBox="1"/>
          <p:nvPr/>
        </p:nvSpPr>
        <p:spPr>
          <a:xfrm>
            <a:off x="266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0.20</a:t>
            </a:r>
            <a:endParaRPr lang="en-US" dirty="0">
              <a:solidFill>
                <a:prstClr val="black"/>
              </a:solidFill>
              <a:latin typeface="Calibri" pitchFamily="34" charset="0"/>
              <a:cs typeface="Arial" charset="0"/>
            </a:endParaRPr>
          </a:p>
        </p:txBody>
      </p:sp>
      <p:sp>
        <p:nvSpPr>
          <p:cNvPr id="68" name="Rectangle 67"/>
          <p:cNvSpPr/>
          <p:nvPr/>
        </p:nvSpPr>
        <p:spPr>
          <a:xfrm>
            <a:off x="1464054" y="579120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9" name="Rectangle 68"/>
          <p:cNvSpPr/>
          <p:nvPr/>
        </p:nvSpPr>
        <p:spPr>
          <a:xfrm>
            <a:off x="3660783" y="5791200"/>
            <a:ext cx="212140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70" name="Rectangle 69"/>
          <p:cNvSpPr/>
          <p:nvPr/>
        </p:nvSpPr>
        <p:spPr>
          <a:xfrm>
            <a:off x="5784360" y="5791200"/>
            <a:ext cx="160934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71" name="Rectangle 70"/>
          <p:cNvSpPr/>
          <p:nvPr/>
        </p:nvSpPr>
        <p:spPr>
          <a:xfrm>
            <a:off x="7395874" y="5791200"/>
            <a:ext cx="1389888"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0" name="Rectangle 39"/>
          <p:cNvSpPr/>
          <p:nvPr/>
        </p:nvSpPr>
        <p:spPr>
          <a:xfrm>
            <a:off x="1464054" y="489204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1" name="Rectangle 40"/>
          <p:cNvSpPr/>
          <p:nvPr/>
        </p:nvSpPr>
        <p:spPr>
          <a:xfrm>
            <a:off x="3661039" y="4892040"/>
            <a:ext cx="219456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2" name="Rectangle 41"/>
          <p:cNvSpPr/>
          <p:nvPr/>
        </p:nvSpPr>
        <p:spPr>
          <a:xfrm>
            <a:off x="5858024" y="4892040"/>
            <a:ext cx="168249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43" name="Rectangle 42"/>
          <p:cNvSpPr/>
          <p:nvPr/>
        </p:nvSpPr>
        <p:spPr>
          <a:xfrm>
            <a:off x="7542946" y="4892040"/>
            <a:ext cx="124358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 name="Rectangle 3"/>
          <p:cNvSpPr/>
          <p:nvPr/>
        </p:nvSpPr>
        <p:spPr>
          <a:xfrm>
            <a:off x="1468088" y="1295400"/>
            <a:ext cx="146304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26" name="Rectangle 25"/>
          <p:cNvSpPr/>
          <p:nvPr/>
        </p:nvSpPr>
        <p:spPr>
          <a:xfrm>
            <a:off x="2931300" y="1295400"/>
            <a:ext cx="138988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27" name="Rectangle 26"/>
          <p:cNvSpPr/>
          <p:nvPr/>
        </p:nvSpPr>
        <p:spPr>
          <a:xfrm>
            <a:off x="4321360" y="1295400"/>
            <a:ext cx="131673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28" name="Rectangle 27"/>
          <p:cNvSpPr/>
          <p:nvPr/>
        </p:nvSpPr>
        <p:spPr>
          <a:xfrm>
            <a:off x="5638268" y="1295400"/>
            <a:ext cx="109728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29" name="Rectangle 28"/>
          <p:cNvSpPr/>
          <p:nvPr/>
        </p:nvSpPr>
        <p:spPr>
          <a:xfrm>
            <a:off x="6735720" y="1295400"/>
            <a:ext cx="1024128"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31" name="Rectangle 30"/>
          <p:cNvSpPr/>
          <p:nvPr/>
        </p:nvSpPr>
        <p:spPr>
          <a:xfrm>
            <a:off x="7760021" y="1295400"/>
            <a:ext cx="1024128"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 name="TextBox 4"/>
          <p:cNvSpPr txBox="1"/>
          <p:nvPr/>
        </p:nvSpPr>
        <p:spPr>
          <a:xfrm>
            <a:off x="216347" y="1338590"/>
            <a:ext cx="1128835"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Glu</a:t>
            </a:r>
            <a:r>
              <a:rPr lang="en-US" sz="2800" dirty="0" smtClean="0">
                <a:solidFill>
                  <a:prstClr val="black"/>
                </a:solidFill>
                <a:latin typeface="Calibri" pitchFamily="34" charset="0"/>
                <a:cs typeface="Arial" charset="0"/>
              </a:rPr>
              <a:t> 24</a:t>
            </a:r>
            <a:endParaRPr lang="en-US" sz="2800" dirty="0">
              <a:solidFill>
                <a:prstClr val="black"/>
              </a:solidFill>
              <a:latin typeface="Calibri" pitchFamily="34" charset="0"/>
              <a:cs typeface="Arial" charset="0"/>
            </a:endParaRPr>
          </a:p>
        </p:txBody>
      </p:sp>
      <p:sp>
        <p:nvSpPr>
          <p:cNvPr id="9" name="TextBox 8"/>
          <p:cNvSpPr txBox="1"/>
          <p:nvPr/>
        </p:nvSpPr>
        <p:spPr>
          <a:xfrm>
            <a:off x="216347" y="2237750"/>
            <a:ext cx="1128707"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Arg</a:t>
            </a:r>
            <a:r>
              <a:rPr lang="en-US" sz="2800" dirty="0" smtClean="0">
                <a:solidFill>
                  <a:prstClr val="black"/>
                </a:solidFill>
                <a:latin typeface="Calibri" pitchFamily="34" charset="0"/>
                <a:cs typeface="Arial" charset="0"/>
              </a:rPr>
              <a:t> 18</a:t>
            </a:r>
            <a:endParaRPr lang="en-US" sz="2800" dirty="0">
              <a:solidFill>
                <a:prstClr val="black"/>
              </a:solidFill>
              <a:latin typeface="Calibri" pitchFamily="34" charset="0"/>
              <a:cs typeface="Arial" charset="0"/>
            </a:endParaRPr>
          </a:p>
        </p:txBody>
      </p:sp>
      <p:sp>
        <p:nvSpPr>
          <p:cNvPr id="12" name="TextBox 11"/>
          <p:cNvSpPr txBox="1"/>
          <p:nvPr/>
        </p:nvSpPr>
        <p:spPr>
          <a:xfrm>
            <a:off x="216347" y="3136910"/>
            <a:ext cx="1077283"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Tyr 21</a:t>
            </a:r>
            <a:endParaRPr lang="en-US" sz="2800" dirty="0">
              <a:solidFill>
                <a:prstClr val="black"/>
              </a:solidFill>
              <a:latin typeface="Calibri" pitchFamily="34" charset="0"/>
              <a:cs typeface="Arial" charset="0"/>
            </a:endParaRPr>
          </a:p>
        </p:txBody>
      </p:sp>
      <p:sp>
        <p:nvSpPr>
          <p:cNvPr id="15" name="TextBox 14"/>
          <p:cNvSpPr txBox="1"/>
          <p:nvPr/>
        </p:nvSpPr>
        <p:spPr>
          <a:xfrm>
            <a:off x="216347" y="4036070"/>
            <a:ext cx="987771"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Asp 9</a:t>
            </a:r>
            <a:endParaRPr lang="en-US" sz="2800" dirty="0">
              <a:solidFill>
                <a:prstClr val="black"/>
              </a:solidFill>
              <a:latin typeface="Calibri" pitchFamily="34" charset="0"/>
              <a:cs typeface="Arial" charset="0"/>
            </a:endParaRPr>
          </a:p>
        </p:txBody>
      </p:sp>
      <p:sp>
        <p:nvSpPr>
          <p:cNvPr id="18" name="TextBox 17"/>
          <p:cNvSpPr txBox="1"/>
          <p:nvPr/>
        </p:nvSpPr>
        <p:spPr>
          <a:xfrm>
            <a:off x="216347" y="4935230"/>
            <a:ext cx="1079142"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His 54</a:t>
            </a:r>
            <a:endParaRPr lang="en-US" sz="2800" dirty="0">
              <a:solidFill>
                <a:prstClr val="black"/>
              </a:solidFill>
              <a:latin typeface="Calibri" pitchFamily="34" charset="0"/>
              <a:cs typeface="Arial" charset="0"/>
            </a:endParaRPr>
          </a:p>
        </p:txBody>
      </p:sp>
      <p:sp>
        <p:nvSpPr>
          <p:cNvPr id="21" name="TextBox 20"/>
          <p:cNvSpPr txBox="1"/>
          <p:nvPr/>
        </p:nvSpPr>
        <p:spPr>
          <a:xfrm>
            <a:off x="216347" y="5834390"/>
            <a:ext cx="1126270"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Pro 60</a:t>
            </a:r>
            <a:endParaRPr lang="en-US" sz="2800" dirty="0">
              <a:solidFill>
                <a:prstClr val="black"/>
              </a:solidFill>
              <a:latin typeface="Calibri" pitchFamily="34" charset="0"/>
              <a:cs typeface="Arial" charset="0"/>
            </a:endParaRPr>
          </a:p>
        </p:txBody>
      </p:sp>
      <p:sp>
        <p:nvSpPr>
          <p:cNvPr id="47" name="Rectangle 46"/>
          <p:cNvSpPr/>
          <p:nvPr/>
        </p:nvSpPr>
        <p:spPr>
          <a:xfrm>
            <a:off x="1464054" y="2194560"/>
            <a:ext cx="1755648"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8" name="Rectangle 47"/>
          <p:cNvSpPr/>
          <p:nvPr/>
        </p:nvSpPr>
        <p:spPr>
          <a:xfrm>
            <a:off x="3220518" y="2194560"/>
            <a:ext cx="124358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9" name="Rectangle 48"/>
          <p:cNvSpPr/>
          <p:nvPr/>
        </p:nvSpPr>
        <p:spPr>
          <a:xfrm>
            <a:off x="4464918" y="2194560"/>
            <a:ext cx="1024128"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0" name="Rectangle 49"/>
          <p:cNvSpPr/>
          <p:nvPr/>
        </p:nvSpPr>
        <p:spPr>
          <a:xfrm>
            <a:off x="5489862" y="2194560"/>
            <a:ext cx="950976"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51" name="Rectangle 50"/>
          <p:cNvSpPr/>
          <p:nvPr/>
        </p:nvSpPr>
        <p:spPr>
          <a:xfrm>
            <a:off x="6441654" y="2194560"/>
            <a:ext cx="804672"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52" name="Rectangle 51"/>
          <p:cNvSpPr/>
          <p:nvPr/>
        </p:nvSpPr>
        <p:spPr>
          <a:xfrm>
            <a:off x="7247142" y="219456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4" name="Rectangle 53"/>
          <p:cNvSpPr/>
          <p:nvPr/>
        </p:nvSpPr>
        <p:spPr>
          <a:xfrm>
            <a:off x="1464054" y="309372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55" name="Rectangle 54"/>
          <p:cNvSpPr/>
          <p:nvPr/>
        </p:nvSpPr>
        <p:spPr>
          <a:xfrm>
            <a:off x="3513942" y="3093720"/>
            <a:ext cx="197510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56" name="Rectangle 55"/>
          <p:cNvSpPr/>
          <p:nvPr/>
        </p:nvSpPr>
        <p:spPr>
          <a:xfrm>
            <a:off x="5490678" y="3093720"/>
            <a:ext cx="1828800"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7" name="Rectangle 56"/>
          <p:cNvSpPr/>
          <p:nvPr/>
        </p:nvSpPr>
        <p:spPr>
          <a:xfrm>
            <a:off x="7321109" y="3093720"/>
            <a:ext cx="146304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1" name="Rectangle 60"/>
          <p:cNvSpPr/>
          <p:nvPr/>
        </p:nvSpPr>
        <p:spPr>
          <a:xfrm>
            <a:off x="1464054" y="399288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2" name="Rectangle 61"/>
          <p:cNvSpPr/>
          <p:nvPr/>
        </p:nvSpPr>
        <p:spPr>
          <a:xfrm>
            <a:off x="3513289" y="3992880"/>
            <a:ext cx="146304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63" name="Rectangle 62"/>
          <p:cNvSpPr/>
          <p:nvPr/>
        </p:nvSpPr>
        <p:spPr>
          <a:xfrm>
            <a:off x="4977308" y="3992880"/>
            <a:ext cx="124358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64" name="Rectangle 63"/>
          <p:cNvSpPr/>
          <p:nvPr/>
        </p:nvSpPr>
        <p:spPr>
          <a:xfrm>
            <a:off x="6221871" y="3992880"/>
            <a:ext cx="87782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5" name="Rectangle 64"/>
          <p:cNvSpPr/>
          <p:nvPr/>
        </p:nvSpPr>
        <p:spPr>
          <a:xfrm>
            <a:off x="7100674" y="3992880"/>
            <a:ext cx="877824"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66" name="Rectangle 65"/>
          <p:cNvSpPr/>
          <p:nvPr/>
        </p:nvSpPr>
        <p:spPr>
          <a:xfrm>
            <a:off x="7979477" y="399288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74" name="Rectangle 73"/>
          <p:cNvSpPr/>
          <p:nvPr/>
        </p:nvSpPr>
        <p:spPr>
          <a:xfrm>
            <a:off x="8052629" y="2194560"/>
            <a:ext cx="731520" cy="6096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G</a:t>
            </a:r>
          </a:p>
        </p:txBody>
      </p:sp>
      <p:sp>
        <p:nvSpPr>
          <p:cNvPr id="76" name="TextBox 75"/>
          <p:cNvSpPr txBox="1"/>
          <p:nvPr/>
        </p:nvSpPr>
        <p:spPr>
          <a:xfrm>
            <a:off x="1228297"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0.00</a:t>
            </a:r>
            <a:endParaRPr lang="en-US" dirty="0">
              <a:solidFill>
                <a:prstClr val="black"/>
              </a:solidFill>
              <a:latin typeface="Calibri" pitchFamily="34" charset="0"/>
              <a:cs typeface="Arial" charset="0"/>
            </a:endParaRPr>
          </a:p>
        </p:txBody>
      </p:sp>
      <p:sp>
        <p:nvSpPr>
          <p:cNvPr id="77" name="TextBox 76"/>
          <p:cNvSpPr txBox="1"/>
          <p:nvPr/>
        </p:nvSpPr>
        <p:spPr>
          <a:xfrm>
            <a:off x="8482328" y="940558"/>
            <a:ext cx="593432" cy="369332"/>
          </a:xfrm>
          <a:prstGeom prst="rect">
            <a:avLst/>
          </a:prstGeom>
          <a:noFill/>
        </p:spPr>
        <p:txBody>
          <a:bodyPr wrap="none" rtlCol="0">
            <a:spAutoFit/>
          </a:bodyPr>
          <a:lstStyle/>
          <a:p>
            <a:r>
              <a:rPr lang="en-US" dirty="0">
                <a:solidFill>
                  <a:prstClr val="black"/>
                </a:solidFill>
                <a:latin typeface="Calibri" pitchFamily="34" charset="0"/>
                <a:cs typeface="Arial" charset="0"/>
              </a:rPr>
              <a:t>1</a:t>
            </a:r>
            <a:r>
              <a:rPr lang="en-US" dirty="0" smtClean="0">
                <a:solidFill>
                  <a:prstClr val="black"/>
                </a:solidFill>
                <a:latin typeface="Calibri" pitchFamily="34" charset="0"/>
                <a:cs typeface="Arial" charset="0"/>
              </a:rPr>
              <a:t>.00</a:t>
            </a:r>
            <a:endParaRPr lang="en-US" dirty="0">
              <a:solidFill>
                <a:prstClr val="black"/>
              </a:solidFill>
              <a:latin typeface="Calibri" pitchFamily="34" charset="0"/>
              <a:cs typeface="Arial" charset="0"/>
            </a:endParaRPr>
          </a:p>
        </p:txBody>
      </p:sp>
      <p:sp>
        <p:nvSpPr>
          <p:cNvPr id="81" name="TextBox 80"/>
          <p:cNvSpPr txBox="1"/>
          <p:nvPr/>
        </p:nvSpPr>
        <p:spPr>
          <a:xfrm>
            <a:off x="7529014"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0.86</a:t>
            </a:r>
            <a:endParaRPr lang="en-US" dirty="0">
              <a:solidFill>
                <a:prstClr val="black"/>
              </a:solidFill>
              <a:latin typeface="Calibri" pitchFamily="34" charset="0"/>
              <a:cs typeface="Arial" charset="0"/>
            </a:endParaRPr>
          </a:p>
        </p:txBody>
      </p:sp>
      <p:sp>
        <p:nvSpPr>
          <p:cNvPr id="102" name="TextBox 101"/>
          <p:cNvSpPr txBox="1"/>
          <p:nvPr/>
        </p:nvSpPr>
        <p:spPr>
          <a:xfrm>
            <a:off x="7819299" y="1869473"/>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0.90</a:t>
            </a:r>
            <a:endParaRPr lang="en-US" dirty="0">
              <a:solidFill>
                <a:prstClr val="black"/>
              </a:solidFill>
              <a:latin typeface="Calibri" pitchFamily="34" charset="0"/>
              <a:cs typeface="Arial" charset="0"/>
            </a:endParaRPr>
          </a:p>
        </p:txBody>
      </p:sp>
      <p:sp>
        <p:nvSpPr>
          <p:cNvPr id="106" name="TextBox 105"/>
          <p:cNvSpPr txBox="1"/>
          <p:nvPr/>
        </p:nvSpPr>
        <p:spPr>
          <a:xfrm>
            <a:off x="7746736"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0.89</a:t>
            </a:r>
            <a:endParaRPr lang="en-US" dirty="0">
              <a:solidFill>
                <a:prstClr val="black"/>
              </a:solidFill>
              <a:latin typeface="Calibri" pitchFamily="34" charset="0"/>
              <a:cs typeface="Arial" charset="0"/>
            </a:endParaRPr>
          </a:p>
        </p:txBody>
      </p:sp>
      <p:sp>
        <p:nvSpPr>
          <p:cNvPr id="117" name="TextBox 116"/>
          <p:cNvSpPr txBox="1"/>
          <p:nvPr/>
        </p:nvSpPr>
        <p:spPr>
          <a:xfrm>
            <a:off x="7304058" y="459090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0.83</a:t>
            </a:r>
            <a:endParaRPr lang="en-US" dirty="0">
              <a:solidFill>
                <a:prstClr val="black"/>
              </a:solidFill>
              <a:latin typeface="Calibri" pitchFamily="34" charset="0"/>
              <a:cs typeface="Arial" charset="0"/>
            </a:endParaRPr>
          </a:p>
        </p:txBody>
      </p:sp>
      <p:sp>
        <p:nvSpPr>
          <p:cNvPr id="119" name="TextBox 118"/>
          <p:cNvSpPr txBox="1"/>
          <p:nvPr/>
        </p:nvSpPr>
        <p:spPr>
          <a:xfrm>
            <a:off x="7166178" y="549802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0.81</a:t>
            </a:r>
            <a:endParaRPr lang="en-US" dirty="0">
              <a:solidFill>
                <a:prstClr val="black"/>
              </a:solidFill>
              <a:latin typeface="Calibri" pitchFamily="34" charset="0"/>
              <a:cs typeface="Arial" charset="0"/>
            </a:endParaRPr>
          </a:p>
        </p:txBody>
      </p:sp>
      <p:sp>
        <p:nvSpPr>
          <p:cNvPr id="2" name="Rectangle 1"/>
          <p:cNvSpPr/>
          <p:nvPr/>
        </p:nvSpPr>
        <p:spPr>
          <a:xfrm>
            <a:off x="7315200" y="426486"/>
            <a:ext cx="1814283" cy="6308143"/>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Rectangle 71"/>
          <p:cNvSpPr/>
          <p:nvPr/>
        </p:nvSpPr>
        <p:spPr>
          <a:xfrm>
            <a:off x="1306286" y="972457"/>
            <a:ext cx="5921828" cy="5914572"/>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TextBox 90"/>
          <p:cNvSpPr txBox="1"/>
          <p:nvPr/>
        </p:nvSpPr>
        <p:spPr>
          <a:xfrm>
            <a:off x="7010374" y="624113"/>
            <a:ext cx="518091" cy="369332"/>
          </a:xfrm>
          <a:prstGeom prst="rect">
            <a:avLst/>
          </a:prstGeom>
          <a:noFill/>
        </p:spPr>
        <p:txBody>
          <a:bodyPr wrap="none" rtlCol="0">
            <a:spAutoFit/>
          </a:bodyPr>
          <a:lstStyle/>
          <a:p>
            <a:r>
              <a:rPr lang="en-US" b="1" dirty="0">
                <a:solidFill>
                  <a:prstClr val="black"/>
                </a:solidFill>
                <a:latin typeface="Arial" panose="020B0604020202020204" pitchFamily="34" charset="0"/>
                <a:cs typeface="Arial" panose="020B0604020202020204" pitchFamily="34" charset="0"/>
              </a:rPr>
              <a:t>1</a:t>
            </a:r>
            <a:r>
              <a:rPr lang="en-US" b="1" dirty="0" smtClean="0">
                <a:solidFill>
                  <a:prstClr val="black"/>
                </a:solidFill>
                <a:latin typeface="Arial" panose="020B0604020202020204" pitchFamily="34" charset="0"/>
                <a:cs typeface="Arial" panose="020B0604020202020204" pitchFamily="34" charset="0"/>
              </a:rPr>
              <a:t>%</a:t>
            </a:r>
          </a:p>
        </p:txBody>
      </p:sp>
      <p:sp>
        <p:nvSpPr>
          <p:cNvPr id="83" name="Rectangle 82"/>
          <p:cNvSpPr/>
          <p:nvPr/>
        </p:nvSpPr>
        <p:spPr>
          <a:xfrm>
            <a:off x="5624513" y="1937657"/>
            <a:ext cx="92868" cy="224518"/>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Rectangle 84"/>
          <p:cNvSpPr/>
          <p:nvPr/>
        </p:nvSpPr>
        <p:spPr>
          <a:xfrm>
            <a:off x="5650707" y="2842533"/>
            <a:ext cx="92868" cy="22451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Rectangle 86"/>
          <p:cNvSpPr/>
          <p:nvPr/>
        </p:nvSpPr>
        <p:spPr>
          <a:xfrm>
            <a:off x="5805715" y="5520417"/>
            <a:ext cx="438603" cy="22723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1" name="TextBox 100"/>
          <p:cNvSpPr txBox="1"/>
          <p:nvPr/>
        </p:nvSpPr>
        <p:spPr>
          <a:xfrm>
            <a:off x="7013769"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0.79</a:t>
            </a:r>
            <a:endParaRPr lang="en-US" dirty="0">
              <a:solidFill>
                <a:prstClr val="black"/>
              </a:solidFill>
              <a:latin typeface="Calibri" pitchFamily="34" charset="0"/>
              <a:cs typeface="Arial" charset="0"/>
            </a:endParaRPr>
          </a:p>
        </p:txBody>
      </p:sp>
      <p:sp>
        <p:nvSpPr>
          <p:cNvPr id="110" name="TextBox 109"/>
          <p:cNvSpPr txBox="1"/>
          <p:nvPr/>
        </p:nvSpPr>
        <p:spPr>
          <a:xfrm>
            <a:off x="7070957"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0.80</a:t>
            </a:r>
            <a:endParaRPr lang="en-US" dirty="0">
              <a:solidFill>
                <a:prstClr val="black"/>
              </a:solidFill>
              <a:latin typeface="Calibri" pitchFamily="34" charset="0"/>
              <a:cs typeface="Arial" charset="0"/>
            </a:endParaRPr>
          </a:p>
        </p:txBody>
      </p:sp>
    </p:spTree>
    <p:extLst>
      <p:ext uri="{BB962C8B-B14F-4D97-AF65-F5344CB8AC3E}">
        <p14:creationId xmlns:p14="http://schemas.microsoft.com/office/powerpoint/2010/main" val="80122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Box 79"/>
          <p:cNvSpPr txBox="1"/>
          <p:nvPr/>
        </p:nvSpPr>
        <p:spPr>
          <a:xfrm>
            <a:off x="647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0.72</a:t>
            </a:r>
            <a:endParaRPr lang="en-US" dirty="0">
              <a:solidFill>
                <a:prstClr val="black"/>
              </a:solidFill>
              <a:latin typeface="Calibri" pitchFamily="34" charset="0"/>
              <a:cs typeface="Arial" charset="0"/>
            </a:endParaRPr>
          </a:p>
        </p:txBody>
      </p:sp>
      <p:sp>
        <p:nvSpPr>
          <p:cNvPr id="101" name="TextBox 100"/>
          <p:cNvSpPr txBox="1"/>
          <p:nvPr/>
        </p:nvSpPr>
        <p:spPr>
          <a:xfrm>
            <a:off x="7013769"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0.79</a:t>
            </a:r>
            <a:endParaRPr lang="en-US" dirty="0">
              <a:solidFill>
                <a:prstClr val="black"/>
              </a:solidFill>
              <a:latin typeface="Calibri" pitchFamily="34" charset="0"/>
              <a:cs typeface="Arial" charset="0"/>
            </a:endParaRPr>
          </a:p>
        </p:txBody>
      </p:sp>
      <p:sp>
        <p:nvSpPr>
          <p:cNvPr id="105" name="TextBox 104"/>
          <p:cNvSpPr txBox="1"/>
          <p:nvPr/>
        </p:nvSpPr>
        <p:spPr>
          <a:xfrm>
            <a:off x="6853237"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0.77</a:t>
            </a:r>
            <a:endParaRPr lang="en-US" dirty="0">
              <a:solidFill>
                <a:prstClr val="black"/>
              </a:solidFill>
              <a:latin typeface="Calibri" pitchFamily="34" charset="0"/>
              <a:cs typeface="Arial" charset="0"/>
            </a:endParaRPr>
          </a:p>
        </p:txBody>
      </p:sp>
      <p:sp>
        <p:nvSpPr>
          <p:cNvPr id="100" name="TextBox 99"/>
          <p:cNvSpPr txBox="1"/>
          <p:nvPr/>
        </p:nvSpPr>
        <p:spPr>
          <a:xfrm>
            <a:off x="6192840"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0.68</a:t>
            </a:r>
            <a:endParaRPr lang="en-US" dirty="0">
              <a:solidFill>
                <a:prstClr val="black"/>
              </a:solidFill>
              <a:latin typeface="Calibri" pitchFamily="34" charset="0"/>
              <a:cs typeface="Arial" charset="0"/>
            </a:endParaRPr>
          </a:p>
        </p:txBody>
      </p:sp>
      <p:sp>
        <p:nvSpPr>
          <p:cNvPr id="104" name="TextBox 103"/>
          <p:cNvSpPr txBox="1"/>
          <p:nvPr/>
        </p:nvSpPr>
        <p:spPr>
          <a:xfrm>
            <a:off x="5976852"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0.65</a:t>
            </a:r>
            <a:endParaRPr lang="en-US" dirty="0">
              <a:solidFill>
                <a:prstClr val="black"/>
              </a:solidFill>
              <a:latin typeface="Calibri" pitchFamily="34" charset="0"/>
              <a:cs typeface="Arial" charset="0"/>
            </a:endParaRPr>
          </a:p>
        </p:txBody>
      </p:sp>
      <p:sp>
        <p:nvSpPr>
          <p:cNvPr id="114" name="TextBox 113"/>
          <p:cNvSpPr txBox="1"/>
          <p:nvPr/>
        </p:nvSpPr>
        <p:spPr>
          <a:xfrm>
            <a:off x="5613998" y="45836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0.60</a:t>
            </a:r>
            <a:endParaRPr lang="en-US" dirty="0">
              <a:solidFill>
                <a:prstClr val="black"/>
              </a:solidFill>
              <a:latin typeface="Calibri" pitchFamily="34" charset="0"/>
              <a:cs typeface="Arial" charset="0"/>
            </a:endParaRPr>
          </a:p>
        </p:txBody>
      </p:sp>
      <p:sp>
        <p:nvSpPr>
          <p:cNvPr id="79" name="TextBox 78"/>
          <p:cNvSpPr txBox="1"/>
          <p:nvPr/>
        </p:nvSpPr>
        <p:spPr>
          <a:xfrm>
            <a:off x="5381766"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0.57</a:t>
            </a:r>
            <a:endParaRPr lang="en-US" dirty="0">
              <a:solidFill>
                <a:prstClr val="black"/>
              </a:solidFill>
              <a:latin typeface="Calibri" pitchFamily="34" charset="0"/>
              <a:cs typeface="Arial" charset="0"/>
            </a:endParaRPr>
          </a:p>
        </p:txBody>
      </p:sp>
      <p:sp>
        <p:nvSpPr>
          <p:cNvPr id="118" name="TextBox 117"/>
          <p:cNvSpPr txBox="1"/>
          <p:nvPr/>
        </p:nvSpPr>
        <p:spPr>
          <a:xfrm>
            <a:off x="5534174" y="54907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0.59</a:t>
            </a:r>
            <a:endParaRPr lang="en-US" dirty="0">
              <a:solidFill>
                <a:prstClr val="black"/>
              </a:solidFill>
              <a:latin typeface="Calibri" pitchFamily="34" charset="0"/>
              <a:cs typeface="Arial" charset="0"/>
            </a:endParaRPr>
          </a:p>
        </p:txBody>
      </p:sp>
      <p:sp>
        <p:nvSpPr>
          <p:cNvPr id="99" name="TextBox 98"/>
          <p:cNvSpPr txBox="1"/>
          <p:nvPr/>
        </p:nvSpPr>
        <p:spPr>
          <a:xfrm>
            <a:off x="5229371"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08" name="TextBox 107"/>
          <p:cNvSpPr txBox="1"/>
          <p:nvPr/>
        </p:nvSpPr>
        <p:spPr>
          <a:xfrm>
            <a:off x="5257744"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03" name="TextBox 102"/>
          <p:cNvSpPr txBox="1"/>
          <p:nvPr/>
        </p:nvSpPr>
        <p:spPr>
          <a:xfrm>
            <a:off x="4749744"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0.48</a:t>
            </a:r>
            <a:endParaRPr lang="en-US" dirty="0">
              <a:solidFill>
                <a:prstClr val="black"/>
              </a:solidFill>
              <a:latin typeface="Calibri" pitchFamily="34" charset="0"/>
              <a:cs typeface="Arial" charset="0"/>
            </a:endParaRPr>
          </a:p>
        </p:txBody>
      </p:sp>
      <p:sp>
        <p:nvSpPr>
          <p:cNvPr id="98" name="TextBox 97"/>
          <p:cNvSpPr txBox="1"/>
          <p:nvPr/>
        </p:nvSpPr>
        <p:spPr>
          <a:xfrm>
            <a:off x="4234487"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0.41</a:t>
            </a:r>
            <a:endParaRPr lang="en-US" dirty="0">
              <a:solidFill>
                <a:prstClr val="black"/>
              </a:solidFill>
              <a:latin typeface="Calibri" pitchFamily="34" charset="0"/>
              <a:cs typeface="Arial" charset="0"/>
            </a:endParaRPr>
          </a:p>
        </p:txBody>
      </p:sp>
      <p:sp>
        <p:nvSpPr>
          <p:cNvPr id="78" name="TextBox 77"/>
          <p:cNvSpPr txBox="1"/>
          <p:nvPr/>
        </p:nvSpPr>
        <p:spPr>
          <a:xfrm>
            <a:off x="4096602"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0.39</a:t>
            </a:r>
            <a:endParaRPr lang="en-US" dirty="0">
              <a:solidFill>
                <a:prstClr val="black"/>
              </a:solidFill>
              <a:latin typeface="Calibri" pitchFamily="34" charset="0"/>
              <a:cs typeface="Arial" charset="0"/>
            </a:endParaRPr>
          </a:p>
        </p:txBody>
      </p:sp>
      <p:sp>
        <p:nvSpPr>
          <p:cNvPr id="75" name="TextBox 74"/>
          <p:cNvSpPr txBox="1"/>
          <p:nvPr/>
        </p:nvSpPr>
        <p:spPr>
          <a:xfrm>
            <a:off x="3416062" y="5501854"/>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89" name="TextBox 88"/>
          <p:cNvSpPr txBox="1"/>
          <p:nvPr/>
        </p:nvSpPr>
        <p:spPr>
          <a:xfrm>
            <a:off x="3423316" y="4565698"/>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73" name="TextBox 72"/>
          <p:cNvSpPr txBox="1"/>
          <p:nvPr/>
        </p:nvSpPr>
        <p:spPr>
          <a:xfrm>
            <a:off x="3292682" y="3684944"/>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86" name="TextBox 85"/>
          <p:cNvSpPr txBox="1"/>
          <p:nvPr/>
        </p:nvSpPr>
        <p:spPr>
          <a:xfrm>
            <a:off x="3270916" y="2763240"/>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84" name="TextBox 83"/>
          <p:cNvSpPr txBox="1"/>
          <p:nvPr/>
        </p:nvSpPr>
        <p:spPr>
          <a:xfrm>
            <a:off x="2982036" y="1875406"/>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0.24</a:t>
            </a:r>
            <a:endParaRPr lang="en-US" dirty="0">
              <a:solidFill>
                <a:prstClr val="black"/>
              </a:solidFill>
              <a:latin typeface="Calibri" pitchFamily="34" charset="0"/>
              <a:cs typeface="Arial" charset="0"/>
            </a:endParaRPr>
          </a:p>
        </p:txBody>
      </p:sp>
      <p:sp>
        <p:nvSpPr>
          <p:cNvPr id="82" name="TextBox 81"/>
          <p:cNvSpPr txBox="1"/>
          <p:nvPr/>
        </p:nvSpPr>
        <p:spPr>
          <a:xfrm>
            <a:off x="266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0.20</a:t>
            </a:r>
            <a:endParaRPr lang="en-US" dirty="0">
              <a:solidFill>
                <a:prstClr val="black"/>
              </a:solidFill>
              <a:latin typeface="Calibri" pitchFamily="34" charset="0"/>
              <a:cs typeface="Arial" charset="0"/>
            </a:endParaRPr>
          </a:p>
        </p:txBody>
      </p:sp>
      <p:sp>
        <p:nvSpPr>
          <p:cNvPr id="68" name="Rectangle 67"/>
          <p:cNvSpPr/>
          <p:nvPr/>
        </p:nvSpPr>
        <p:spPr>
          <a:xfrm>
            <a:off x="1464054" y="579120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9" name="Rectangle 68"/>
          <p:cNvSpPr/>
          <p:nvPr/>
        </p:nvSpPr>
        <p:spPr>
          <a:xfrm>
            <a:off x="3660783" y="5791200"/>
            <a:ext cx="212140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70" name="Rectangle 69"/>
          <p:cNvSpPr/>
          <p:nvPr/>
        </p:nvSpPr>
        <p:spPr>
          <a:xfrm>
            <a:off x="5784360" y="5791200"/>
            <a:ext cx="160934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71" name="Rectangle 70"/>
          <p:cNvSpPr/>
          <p:nvPr/>
        </p:nvSpPr>
        <p:spPr>
          <a:xfrm>
            <a:off x="7395874" y="5791200"/>
            <a:ext cx="1389888"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0" name="Rectangle 39"/>
          <p:cNvSpPr/>
          <p:nvPr/>
        </p:nvSpPr>
        <p:spPr>
          <a:xfrm>
            <a:off x="1464054" y="489204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1" name="Rectangle 40"/>
          <p:cNvSpPr/>
          <p:nvPr/>
        </p:nvSpPr>
        <p:spPr>
          <a:xfrm>
            <a:off x="3661039" y="4892040"/>
            <a:ext cx="219456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2" name="Rectangle 41"/>
          <p:cNvSpPr/>
          <p:nvPr/>
        </p:nvSpPr>
        <p:spPr>
          <a:xfrm>
            <a:off x="5858024" y="4892040"/>
            <a:ext cx="168249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43" name="Rectangle 42"/>
          <p:cNvSpPr/>
          <p:nvPr/>
        </p:nvSpPr>
        <p:spPr>
          <a:xfrm>
            <a:off x="7542946" y="4892040"/>
            <a:ext cx="124358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 name="Rectangle 3"/>
          <p:cNvSpPr/>
          <p:nvPr/>
        </p:nvSpPr>
        <p:spPr>
          <a:xfrm>
            <a:off x="1468088" y="1295400"/>
            <a:ext cx="146304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26" name="Rectangle 25"/>
          <p:cNvSpPr/>
          <p:nvPr/>
        </p:nvSpPr>
        <p:spPr>
          <a:xfrm>
            <a:off x="2931300" y="1295400"/>
            <a:ext cx="138988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27" name="Rectangle 26"/>
          <p:cNvSpPr/>
          <p:nvPr/>
        </p:nvSpPr>
        <p:spPr>
          <a:xfrm>
            <a:off x="4321360" y="1295400"/>
            <a:ext cx="131673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28" name="Rectangle 27"/>
          <p:cNvSpPr/>
          <p:nvPr/>
        </p:nvSpPr>
        <p:spPr>
          <a:xfrm>
            <a:off x="5638268" y="1295400"/>
            <a:ext cx="109728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29" name="Rectangle 28"/>
          <p:cNvSpPr/>
          <p:nvPr/>
        </p:nvSpPr>
        <p:spPr>
          <a:xfrm>
            <a:off x="6735720" y="1295400"/>
            <a:ext cx="1024128"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31" name="Rectangle 30"/>
          <p:cNvSpPr/>
          <p:nvPr/>
        </p:nvSpPr>
        <p:spPr>
          <a:xfrm>
            <a:off x="7760021" y="1295400"/>
            <a:ext cx="1024128"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 name="TextBox 4"/>
          <p:cNvSpPr txBox="1"/>
          <p:nvPr/>
        </p:nvSpPr>
        <p:spPr>
          <a:xfrm>
            <a:off x="216347" y="1338590"/>
            <a:ext cx="1128835"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Glu</a:t>
            </a:r>
            <a:r>
              <a:rPr lang="en-US" sz="2800" dirty="0" smtClean="0">
                <a:solidFill>
                  <a:prstClr val="black"/>
                </a:solidFill>
                <a:latin typeface="Calibri" pitchFamily="34" charset="0"/>
                <a:cs typeface="Arial" charset="0"/>
              </a:rPr>
              <a:t> 24</a:t>
            </a:r>
            <a:endParaRPr lang="en-US" sz="2800" dirty="0">
              <a:solidFill>
                <a:prstClr val="black"/>
              </a:solidFill>
              <a:latin typeface="Calibri" pitchFamily="34" charset="0"/>
              <a:cs typeface="Arial" charset="0"/>
            </a:endParaRPr>
          </a:p>
        </p:txBody>
      </p:sp>
      <p:sp>
        <p:nvSpPr>
          <p:cNvPr id="9" name="TextBox 8"/>
          <p:cNvSpPr txBox="1"/>
          <p:nvPr/>
        </p:nvSpPr>
        <p:spPr>
          <a:xfrm>
            <a:off x="216347" y="2237750"/>
            <a:ext cx="1128707"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Arg</a:t>
            </a:r>
            <a:r>
              <a:rPr lang="en-US" sz="2800" dirty="0" smtClean="0">
                <a:solidFill>
                  <a:prstClr val="black"/>
                </a:solidFill>
                <a:latin typeface="Calibri" pitchFamily="34" charset="0"/>
                <a:cs typeface="Arial" charset="0"/>
              </a:rPr>
              <a:t> 18</a:t>
            </a:r>
            <a:endParaRPr lang="en-US" sz="2800" dirty="0">
              <a:solidFill>
                <a:prstClr val="black"/>
              </a:solidFill>
              <a:latin typeface="Calibri" pitchFamily="34" charset="0"/>
              <a:cs typeface="Arial" charset="0"/>
            </a:endParaRPr>
          </a:p>
        </p:txBody>
      </p:sp>
      <p:sp>
        <p:nvSpPr>
          <p:cNvPr id="12" name="TextBox 11"/>
          <p:cNvSpPr txBox="1"/>
          <p:nvPr/>
        </p:nvSpPr>
        <p:spPr>
          <a:xfrm>
            <a:off x="216347" y="3136910"/>
            <a:ext cx="1077283"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Tyr 21</a:t>
            </a:r>
            <a:endParaRPr lang="en-US" sz="2800" dirty="0">
              <a:solidFill>
                <a:prstClr val="black"/>
              </a:solidFill>
              <a:latin typeface="Calibri" pitchFamily="34" charset="0"/>
              <a:cs typeface="Arial" charset="0"/>
            </a:endParaRPr>
          </a:p>
        </p:txBody>
      </p:sp>
      <p:sp>
        <p:nvSpPr>
          <p:cNvPr id="15" name="TextBox 14"/>
          <p:cNvSpPr txBox="1"/>
          <p:nvPr/>
        </p:nvSpPr>
        <p:spPr>
          <a:xfrm>
            <a:off x="216347" y="4036070"/>
            <a:ext cx="987771"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Asp 9</a:t>
            </a:r>
            <a:endParaRPr lang="en-US" sz="2800" dirty="0">
              <a:solidFill>
                <a:prstClr val="black"/>
              </a:solidFill>
              <a:latin typeface="Calibri" pitchFamily="34" charset="0"/>
              <a:cs typeface="Arial" charset="0"/>
            </a:endParaRPr>
          </a:p>
        </p:txBody>
      </p:sp>
      <p:sp>
        <p:nvSpPr>
          <p:cNvPr id="18" name="TextBox 17"/>
          <p:cNvSpPr txBox="1"/>
          <p:nvPr/>
        </p:nvSpPr>
        <p:spPr>
          <a:xfrm>
            <a:off x="216347" y="4935230"/>
            <a:ext cx="1079142"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His 54</a:t>
            </a:r>
            <a:endParaRPr lang="en-US" sz="2800" dirty="0">
              <a:solidFill>
                <a:prstClr val="black"/>
              </a:solidFill>
              <a:latin typeface="Calibri" pitchFamily="34" charset="0"/>
              <a:cs typeface="Arial" charset="0"/>
            </a:endParaRPr>
          </a:p>
        </p:txBody>
      </p:sp>
      <p:sp>
        <p:nvSpPr>
          <p:cNvPr id="21" name="TextBox 20"/>
          <p:cNvSpPr txBox="1"/>
          <p:nvPr/>
        </p:nvSpPr>
        <p:spPr>
          <a:xfrm>
            <a:off x="216347" y="5834390"/>
            <a:ext cx="1126270"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Pro 60</a:t>
            </a:r>
            <a:endParaRPr lang="en-US" sz="2800" dirty="0">
              <a:solidFill>
                <a:prstClr val="black"/>
              </a:solidFill>
              <a:latin typeface="Calibri" pitchFamily="34" charset="0"/>
              <a:cs typeface="Arial" charset="0"/>
            </a:endParaRPr>
          </a:p>
        </p:txBody>
      </p:sp>
      <p:sp>
        <p:nvSpPr>
          <p:cNvPr id="47" name="Rectangle 46"/>
          <p:cNvSpPr/>
          <p:nvPr/>
        </p:nvSpPr>
        <p:spPr>
          <a:xfrm>
            <a:off x="1464054" y="2194560"/>
            <a:ext cx="1755648"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8" name="Rectangle 47"/>
          <p:cNvSpPr/>
          <p:nvPr/>
        </p:nvSpPr>
        <p:spPr>
          <a:xfrm>
            <a:off x="3220518" y="2194560"/>
            <a:ext cx="124358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9" name="Rectangle 48"/>
          <p:cNvSpPr/>
          <p:nvPr/>
        </p:nvSpPr>
        <p:spPr>
          <a:xfrm>
            <a:off x="4464918" y="2194560"/>
            <a:ext cx="1024128"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0" name="Rectangle 49"/>
          <p:cNvSpPr/>
          <p:nvPr/>
        </p:nvSpPr>
        <p:spPr>
          <a:xfrm>
            <a:off x="5489862" y="2194560"/>
            <a:ext cx="950976"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51" name="Rectangle 50"/>
          <p:cNvSpPr/>
          <p:nvPr/>
        </p:nvSpPr>
        <p:spPr>
          <a:xfrm>
            <a:off x="6441654" y="2194560"/>
            <a:ext cx="804672"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52" name="Rectangle 51"/>
          <p:cNvSpPr/>
          <p:nvPr/>
        </p:nvSpPr>
        <p:spPr>
          <a:xfrm>
            <a:off x="7247142" y="219456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4" name="Rectangle 53"/>
          <p:cNvSpPr/>
          <p:nvPr/>
        </p:nvSpPr>
        <p:spPr>
          <a:xfrm>
            <a:off x="1464054" y="309372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55" name="Rectangle 54"/>
          <p:cNvSpPr/>
          <p:nvPr/>
        </p:nvSpPr>
        <p:spPr>
          <a:xfrm>
            <a:off x="3513942" y="3093720"/>
            <a:ext cx="197510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56" name="Rectangle 55"/>
          <p:cNvSpPr/>
          <p:nvPr/>
        </p:nvSpPr>
        <p:spPr>
          <a:xfrm>
            <a:off x="5490678" y="3093720"/>
            <a:ext cx="1828800"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7" name="Rectangle 56"/>
          <p:cNvSpPr/>
          <p:nvPr/>
        </p:nvSpPr>
        <p:spPr>
          <a:xfrm>
            <a:off x="7321109" y="3093720"/>
            <a:ext cx="146304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1" name="Rectangle 60"/>
          <p:cNvSpPr/>
          <p:nvPr/>
        </p:nvSpPr>
        <p:spPr>
          <a:xfrm>
            <a:off x="1464054" y="399288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2" name="Rectangle 61"/>
          <p:cNvSpPr/>
          <p:nvPr/>
        </p:nvSpPr>
        <p:spPr>
          <a:xfrm>
            <a:off x="3513289" y="3992880"/>
            <a:ext cx="146304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63" name="Rectangle 62"/>
          <p:cNvSpPr/>
          <p:nvPr/>
        </p:nvSpPr>
        <p:spPr>
          <a:xfrm>
            <a:off x="4977308" y="3992880"/>
            <a:ext cx="124358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64" name="Rectangle 63"/>
          <p:cNvSpPr/>
          <p:nvPr/>
        </p:nvSpPr>
        <p:spPr>
          <a:xfrm>
            <a:off x="6221871" y="3992880"/>
            <a:ext cx="87782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5" name="Rectangle 64"/>
          <p:cNvSpPr/>
          <p:nvPr/>
        </p:nvSpPr>
        <p:spPr>
          <a:xfrm>
            <a:off x="7100674" y="3992880"/>
            <a:ext cx="877824"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66" name="Rectangle 65"/>
          <p:cNvSpPr/>
          <p:nvPr/>
        </p:nvSpPr>
        <p:spPr>
          <a:xfrm>
            <a:off x="7979477" y="399288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74" name="Rectangle 73"/>
          <p:cNvSpPr/>
          <p:nvPr/>
        </p:nvSpPr>
        <p:spPr>
          <a:xfrm>
            <a:off x="8052629" y="2194560"/>
            <a:ext cx="731520" cy="6096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G</a:t>
            </a:r>
          </a:p>
        </p:txBody>
      </p:sp>
      <p:sp>
        <p:nvSpPr>
          <p:cNvPr id="76" name="TextBox 75"/>
          <p:cNvSpPr txBox="1"/>
          <p:nvPr/>
        </p:nvSpPr>
        <p:spPr>
          <a:xfrm>
            <a:off x="1228297"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0.00</a:t>
            </a:r>
            <a:endParaRPr lang="en-US" dirty="0">
              <a:solidFill>
                <a:prstClr val="black"/>
              </a:solidFill>
              <a:latin typeface="Calibri" pitchFamily="34" charset="0"/>
              <a:cs typeface="Arial" charset="0"/>
            </a:endParaRPr>
          </a:p>
        </p:txBody>
      </p:sp>
      <p:sp>
        <p:nvSpPr>
          <p:cNvPr id="77" name="TextBox 76"/>
          <p:cNvSpPr txBox="1"/>
          <p:nvPr/>
        </p:nvSpPr>
        <p:spPr>
          <a:xfrm>
            <a:off x="8482328" y="940558"/>
            <a:ext cx="593432" cy="369332"/>
          </a:xfrm>
          <a:prstGeom prst="rect">
            <a:avLst/>
          </a:prstGeom>
          <a:noFill/>
        </p:spPr>
        <p:txBody>
          <a:bodyPr wrap="none" rtlCol="0">
            <a:spAutoFit/>
          </a:bodyPr>
          <a:lstStyle/>
          <a:p>
            <a:r>
              <a:rPr lang="en-US" dirty="0">
                <a:solidFill>
                  <a:prstClr val="black"/>
                </a:solidFill>
                <a:latin typeface="Calibri" pitchFamily="34" charset="0"/>
                <a:cs typeface="Arial" charset="0"/>
              </a:rPr>
              <a:t>1</a:t>
            </a:r>
            <a:r>
              <a:rPr lang="en-US" dirty="0" smtClean="0">
                <a:solidFill>
                  <a:prstClr val="black"/>
                </a:solidFill>
                <a:latin typeface="Calibri" pitchFamily="34" charset="0"/>
                <a:cs typeface="Arial" charset="0"/>
              </a:rPr>
              <a:t>.00</a:t>
            </a:r>
            <a:endParaRPr lang="en-US" dirty="0">
              <a:solidFill>
                <a:prstClr val="black"/>
              </a:solidFill>
              <a:latin typeface="Calibri" pitchFamily="34" charset="0"/>
              <a:cs typeface="Arial" charset="0"/>
            </a:endParaRPr>
          </a:p>
        </p:txBody>
      </p:sp>
      <p:sp>
        <p:nvSpPr>
          <p:cNvPr id="81" name="TextBox 80"/>
          <p:cNvSpPr txBox="1"/>
          <p:nvPr/>
        </p:nvSpPr>
        <p:spPr>
          <a:xfrm>
            <a:off x="7529014"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0.86</a:t>
            </a:r>
            <a:endParaRPr lang="en-US" dirty="0">
              <a:solidFill>
                <a:prstClr val="black"/>
              </a:solidFill>
              <a:latin typeface="Calibri" pitchFamily="34" charset="0"/>
              <a:cs typeface="Arial" charset="0"/>
            </a:endParaRPr>
          </a:p>
        </p:txBody>
      </p:sp>
      <p:sp>
        <p:nvSpPr>
          <p:cNvPr id="102" name="TextBox 101"/>
          <p:cNvSpPr txBox="1"/>
          <p:nvPr/>
        </p:nvSpPr>
        <p:spPr>
          <a:xfrm>
            <a:off x="7819299" y="1869473"/>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0.90</a:t>
            </a:r>
            <a:endParaRPr lang="en-US" dirty="0">
              <a:solidFill>
                <a:prstClr val="black"/>
              </a:solidFill>
              <a:latin typeface="Calibri" pitchFamily="34" charset="0"/>
              <a:cs typeface="Arial" charset="0"/>
            </a:endParaRPr>
          </a:p>
        </p:txBody>
      </p:sp>
      <p:sp>
        <p:nvSpPr>
          <p:cNvPr id="106" name="TextBox 105"/>
          <p:cNvSpPr txBox="1"/>
          <p:nvPr/>
        </p:nvSpPr>
        <p:spPr>
          <a:xfrm>
            <a:off x="7746736"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0.89</a:t>
            </a:r>
            <a:endParaRPr lang="en-US" dirty="0">
              <a:solidFill>
                <a:prstClr val="black"/>
              </a:solidFill>
              <a:latin typeface="Calibri" pitchFamily="34" charset="0"/>
              <a:cs typeface="Arial" charset="0"/>
            </a:endParaRPr>
          </a:p>
        </p:txBody>
      </p:sp>
      <p:sp>
        <p:nvSpPr>
          <p:cNvPr id="117" name="TextBox 116"/>
          <p:cNvSpPr txBox="1"/>
          <p:nvPr/>
        </p:nvSpPr>
        <p:spPr>
          <a:xfrm>
            <a:off x="7304058" y="459090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0.83</a:t>
            </a:r>
            <a:endParaRPr lang="en-US" dirty="0">
              <a:solidFill>
                <a:prstClr val="black"/>
              </a:solidFill>
              <a:latin typeface="Calibri" pitchFamily="34" charset="0"/>
              <a:cs typeface="Arial" charset="0"/>
            </a:endParaRPr>
          </a:p>
        </p:txBody>
      </p:sp>
      <p:sp>
        <p:nvSpPr>
          <p:cNvPr id="2" name="Rectangle 1"/>
          <p:cNvSpPr/>
          <p:nvPr/>
        </p:nvSpPr>
        <p:spPr>
          <a:xfrm>
            <a:off x="7387772" y="426486"/>
            <a:ext cx="1727197" cy="6308143"/>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Rectangle 71"/>
          <p:cNvSpPr/>
          <p:nvPr/>
        </p:nvSpPr>
        <p:spPr>
          <a:xfrm>
            <a:off x="1306286" y="972457"/>
            <a:ext cx="5994400" cy="5914572"/>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TextBox 90"/>
          <p:cNvSpPr txBox="1"/>
          <p:nvPr/>
        </p:nvSpPr>
        <p:spPr>
          <a:xfrm>
            <a:off x="7097458" y="624113"/>
            <a:ext cx="518091" cy="369332"/>
          </a:xfrm>
          <a:prstGeom prst="rect">
            <a:avLst/>
          </a:prstGeom>
          <a:noFill/>
        </p:spPr>
        <p:txBody>
          <a:bodyPr wrap="none" rtlCol="0">
            <a:spAutoFit/>
          </a:bodyPr>
          <a:lstStyle/>
          <a:p>
            <a:r>
              <a:rPr lang="en-US" b="1" dirty="0">
                <a:solidFill>
                  <a:prstClr val="black"/>
                </a:solidFill>
                <a:latin typeface="Arial" panose="020B0604020202020204" pitchFamily="34" charset="0"/>
                <a:cs typeface="Arial" panose="020B0604020202020204" pitchFamily="34" charset="0"/>
              </a:rPr>
              <a:t>1</a:t>
            </a:r>
            <a:r>
              <a:rPr lang="en-US" b="1" dirty="0" smtClean="0">
                <a:solidFill>
                  <a:prstClr val="black"/>
                </a:solidFill>
                <a:latin typeface="Arial" panose="020B0604020202020204" pitchFamily="34" charset="0"/>
                <a:cs typeface="Arial" panose="020B0604020202020204" pitchFamily="34" charset="0"/>
              </a:rPr>
              <a:t>%</a:t>
            </a:r>
          </a:p>
        </p:txBody>
      </p:sp>
      <p:sp>
        <p:nvSpPr>
          <p:cNvPr id="83" name="Rectangle 82"/>
          <p:cNvSpPr/>
          <p:nvPr/>
        </p:nvSpPr>
        <p:spPr>
          <a:xfrm>
            <a:off x="5624513" y="1937657"/>
            <a:ext cx="92868" cy="224518"/>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Rectangle 84"/>
          <p:cNvSpPr/>
          <p:nvPr/>
        </p:nvSpPr>
        <p:spPr>
          <a:xfrm>
            <a:off x="5650707" y="2842533"/>
            <a:ext cx="92868" cy="22451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Rectangle 86"/>
          <p:cNvSpPr/>
          <p:nvPr/>
        </p:nvSpPr>
        <p:spPr>
          <a:xfrm>
            <a:off x="5805715" y="5520417"/>
            <a:ext cx="438603" cy="22723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0" name="TextBox 109"/>
          <p:cNvSpPr txBox="1"/>
          <p:nvPr/>
        </p:nvSpPr>
        <p:spPr>
          <a:xfrm>
            <a:off x="7070957"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0.80</a:t>
            </a:r>
            <a:endParaRPr lang="en-US" dirty="0">
              <a:solidFill>
                <a:prstClr val="black"/>
              </a:solidFill>
              <a:latin typeface="Calibri" pitchFamily="34" charset="0"/>
              <a:cs typeface="Arial" charset="0"/>
            </a:endParaRPr>
          </a:p>
        </p:txBody>
      </p:sp>
      <p:sp>
        <p:nvSpPr>
          <p:cNvPr id="119" name="TextBox 118"/>
          <p:cNvSpPr txBox="1"/>
          <p:nvPr/>
        </p:nvSpPr>
        <p:spPr>
          <a:xfrm>
            <a:off x="7166178" y="549802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0.81</a:t>
            </a:r>
            <a:endParaRPr lang="en-US" dirty="0">
              <a:solidFill>
                <a:prstClr val="black"/>
              </a:solidFill>
              <a:latin typeface="Calibri" pitchFamily="34" charset="0"/>
              <a:cs typeface="Arial" charset="0"/>
            </a:endParaRPr>
          </a:p>
        </p:txBody>
      </p:sp>
      <p:sp>
        <p:nvSpPr>
          <p:cNvPr id="88" name="Rectangle 87"/>
          <p:cNvSpPr/>
          <p:nvPr/>
        </p:nvSpPr>
        <p:spPr>
          <a:xfrm>
            <a:off x="7327107" y="1935391"/>
            <a:ext cx="92868" cy="22451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28304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638" y="835379"/>
            <a:ext cx="5317690" cy="6398225"/>
          </a:xfrm>
          <a:prstGeom prst="rect">
            <a:avLst/>
          </a:prstGeom>
        </p:spPr>
      </p:pic>
      <p:sp>
        <p:nvSpPr>
          <p:cNvPr id="80898" name="Rectangle 3"/>
          <p:cNvSpPr>
            <a:spLocks noGrp="1" noChangeArrowheads="1"/>
          </p:cNvSpPr>
          <p:nvPr>
            <p:ph type="ctrTitle"/>
          </p:nvPr>
        </p:nvSpPr>
        <p:spPr>
          <a:xfrm>
            <a:off x="0" y="185584"/>
            <a:ext cx="9144000" cy="806450"/>
          </a:xfrm>
          <a:solidFill>
            <a:schemeClr val="bg1"/>
          </a:solidFill>
        </p:spPr>
        <p:txBody>
          <a:bodyPr/>
          <a:lstStyle/>
          <a:p>
            <a:pPr eaLnBrk="1" hangingPunct="1"/>
            <a:r>
              <a:rPr lang="en-US" altLang="en-US" sz="3600" dirty="0" smtClean="0">
                <a:solidFill>
                  <a:schemeClr val="tx1"/>
                </a:solidFill>
              </a:rPr>
              <a:t>MD:  predicted density for one atom</a:t>
            </a:r>
          </a:p>
        </p:txBody>
      </p:sp>
    </p:spTree>
    <p:extLst>
      <p:ext uri="{BB962C8B-B14F-4D97-AF65-F5344CB8AC3E}">
        <p14:creationId xmlns:p14="http://schemas.microsoft.com/office/powerpoint/2010/main" val="2518385226"/>
      </p:ext>
    </p:extLst>
  </p:cSld>
  <p:clrMapOvr>
    <a:masterClrMapping/>
  </p:clrMapOvr>
  <p:transition spd="slow"/>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Box 79"/>
          <p:cNvSpPr txBox="1"/>
          <p:nvPr/>
        </p:nvSpPr>
        <p:spPr>
          <a:xfrm>
            <a:off x="647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0.72</a:t>
            </a:r>
            <a:endParaRPr lang="en-US" dirty="0">
              <a:solidFill>
                <a:prstClr val="black"/>
              </a:solidFill>
              <a:latin typeface="Calibri" pitchFamily="34" charset="0"/>
              <a:cs typeface="Arial" charset="0"/>
            </a:endParaRPr>
          </a:p>
        </p:txBody>
      </p:sp>
      <p:sp>
        <p:nvSpPr>
          <p:cNvPr id="110" name="TextBox 109"/>
          <p:cNvSpPr txBox="1"/>
          <p:nvPr/>
        </p:nvSpPr>
        <p:spPr>
          <a:xfrm>
            <a:off x="7070957"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0.80</a:t>
            </a:r>
            <a:endParaRPr lang="en-US" dirty="0">
              <a:solidFill>
                <a:prstClr val="black"/>
              </a:solidFill>
              <a:latin typeface="Calibri" pitchFamily="34" charset="0"/>
              <a:cs typeface="Arial" charset="0"/>
            </a:endParaRPr>
          </a:p>
        </p:txBody>
      </p:sp>
      <p:sp>
        <p:nvSpPr>
          <p:cNvPr id="101" name="TextBox 100"/>
          <p:cNvSpPr txBox="1"/>
          <p:nvPr/>
        </p:nvSpPr>
        <p:spPr>
          <a:xfrm>
            <a:off x="7013769"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0.79</a:t>
            </a:r>
            <a:endParaRPr lang="en-US" dirty="0">
              <a:solidFill>
                <a:prstClr val="black"/>
              </a:solidFill>
              <a:latin typeface="Calibri" pitchFamily="34" charset="0"/>
              <a:cs typeface="Arial" charset="0"/>
            </a:endParaRPr>
          </a:p>
        </p:txBody>
      </p:sp>
      <p:sp>
        <p:nvSpPr>
          <p:cNvPr id="105" name="TextBox 104"/>
          <p:cNvSpPr txBox="1"/>
          <p:nvPr/>
        </p:nvSpPr>
        <p:spPr>
          <a:xfrm>
            <a:off x="6853237"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0.77</a:t>
            </a:r>
            <a:endParaRPr lang="en-US" dirty="0">
              <a:solidFill>
                <a:prstClr val="black"/>
              </a:solidFill>
              <a:latin typeface="Calibri" pitchFamily="34" charset="0"/>
              <a:cs typeface="Arial" charset="0"/>
            </a:endParaRPr>
          </a:p>
        </p:txBody>
      </p:sp>
      <p:sp>
        <p:nvSpPr>
          <p:cNvPr id="100" name="TextBox 99"/>
          <p:cNvSpPr txBox="1"/>
          <p:nvPr/>
        </p:nvSpPr>
        <p:spPr>
          <a:xfrm>
            <a:off x="6192840"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0.68</a:t>
            </a:r>
            <a:endParaRPr lang="en-US" dirty="0">
              <a:solidFill>
                <a:prstClr val="black"/>
              </a:solidFill>
              <a:latin typeface="Calibri" pitchFamily="34" charset="0"/>
              <a:cs typeface="Arial" charset="0"/>
            </a:endParaRPr>
          </a:p>
        </p:txBody>
      </p:sp>
      <p:sp>
        <p:nvSpPr>
          <p:cNvPr id="104" name="TextBox 103"/>
          <p:cNvSpPr txBox="1"/>
          <p:nvPr/>
        </p:nvSpPr>
        <p:spPr>
          <a:xfrm>
            <a:off x="5976852"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0.65</a:t>
            </a:r>
            <a:endParaRPr lang="en-US" dirty="0">
              <a:solidFill>
                <a:prstClr val="black"/>
              </a:solidFill>
              <a:latin typeface="Calibri" pitchFamily="34" charset="0"/>
              <a:cs typeface="Arial" charset="0"/>
            </a:endParaRPr>
          </a:p>
        </p:txBody>
      </p:sp>
      <p:sp>
        <p:nvSpPr>
          <p:cNvPr id="114" name="TextBox 113"/>
          <p:cNvSpPr txBox="1"/>
          <p:nvPr/>
        </p:nvSpPr>
        <p:spPr>
          <a:xfrm>
            <a:off x="5613998" y="45836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0.60</a:t>
            </a:r>
            <a:endParaRPr lang="en-US" dirty="0">
              <a:solidFill>
                <a:prstClr val="black"/>
              </a:solidFill>
              <a:latin typeface="Calibri" pitchFamily="34" charset="0"/>
              <a:cs typeface="Arial" charset="0"/>
            </a:endParaRPr>
          </a:p>
        </p:txBody>
      </p:sp>
      <p:sp>
        <p:nvSpPr>
          <p:cNvPr id="79" name="TextBox 78"/>
          <p:cNvSpPr txBox="1"/>
          <p:nvPr/>
        </p:nvSpPr>
        <p:spPr>
          <a:xfrm>
            <a:off x="5381766"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0.57</a:t>
            </a:r>
            <a:endParaRPr lang="en-US" dirty="0">
              <a:solidFill>
                <a:prstClr val="black"/>
              </a:solidFill>
              <a:latin typeface="Calibri" pitchFamily="34" charset="0"/>
              <a:cs typeface="Arial" charset="0"/>
            </a:endParaRPr>
          </a:p>
        </p:txBody>
      </p:sp>
      <p:sp>
        <p:nvSpPr>
          <p:cNvPr id="118" name="TextBox 117"/>
          <p:cNvSpPr txBox="1"/>
          <p:nvPr/>
        </p:nvSpPr>
        <p:spPr>
          <a:xfrm>
            <a:off x="5534174" y="54907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0.59</a:t>
            </a:r>
            <a:endParaRPr lang="en-US" dirty="0">
              <a:solidFill>
                <a:prstClr val="black"/>
              </a:solidFill>
              <a:latin typeface="Calibri" pitchFamily="34" charset="0"/>
              <a:cs typeface="Arial" charset="0"/>
            </a:endParaRPr>
          </a:p>
        </p:txBody>
      </p:sp>
      <p:sp>
        <p:nvSpPr>
          <p:cNvPr id="99" name="TextBox 98"/>
          <p:cNvSpPr txBox="1"/>
          <p:nvPr/>
        </p:nvSpPr>
        <p:spPr>
          <a:xfrm>
            <a:off x="5229371"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08" name="TextBox 107"/>
          <p:cNvSpPr txBox="1"/>
          <p:nvPr/>
        </p:nvSpPr>
        <p:spPr>
          <a:xfrm>
            <a:off x="5257744"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03" name="TextBox 102"/>
          <p:cNvSpPr txBox="1"/>
          <p:nvPr/>
        </p:nvSpPr>
        <p:spPr>
          <a:xfrm>
            <a:off x="4749744"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0.48</a:t>
            </a:r>
            <a:endParaRPr lang="en-US" dirty="0">
              <a:solidFill>
                <a:prstClr val="black"/>
              </a:solidFill>
              <a:latin typeface="Calibri" pitchFamily="34" charset="0"/>
              <a:cs typeface="Arial" charset="0"/>
            </a:endParaRPr>
          </a:p>
        </p:txBody>
      </p:sp>
      <p:sp>
        <p:nvSpPr>
          <p:cNvPr id="98" name="TextBox 97"/>
          <p:cNvSpPr txBox="1"/>
          <p:nvPr/>
        </p:nvSpPr>
        <p:spPr>
          <a:xfrm>
            <a:off x="4234487"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0.41</a:t>
            </a:r>
            <a:endParaRPr lang="en-US" dirty="0">
              <a:solidFill>
                <a:prstClr val="black"/>
              </a:solidFill>
              <a:latin typeface="Calibri" pitchFamily="34" charset="0"/>
              <a:cs typeface="Arial" charset="0"/>
            </a:endParaRPr>
          </a:p>
        </p:txBody>
      </p:sp>
      <p:sp>
        <p:nvSpPr>
          <p:cNvPr id="78" name="TextBox 77"/>
          <p:cNvSpPr txBox="1"/>
          <p:nvPr/>
        </p:nvSpPr>
        <p:spPr>
          <a:xfrm>
            <a:off x="4096602"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0.39</a:t>
            </a:r>
            <a:endParaRPr lang="en-US" dirty="0">
              <a:solidFill>
                <a:prstClr val="black"/>
              </a:solidFill>
              <a:latin typeface="Calibri" pitchFamily="34" charset="0"/>
              <a:cs typeface="Arial" charset="0"/>
            </a:endParaRPr>
          </a:p>
        </p:txBody>
      </p:sp>
      <p:sp>
        <p:nvSpPr>
          <p:cNvPr id="75" name="TextBox 74"/>
          <p:cNvSpPr txBox="1"/>
          <p:nvPr/>
        </p:nvSpPr>
        <p:spPr>
          <a:xfrm>
            <a:off x="3416062" y="5501854"/>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89" name="TextBox 88"/>
          <p:cNvSpPr txBox="1"/>
          <p:nvPr/>
        </p:nvSpPr>
        <p:spPr>
          <a:xfrm>
            <a:off x="3423316" y="4565698"/>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73" name="TextBox 72"/>
          <p:cNvSpPr txBox="1"/>
          <p:nvPr/>
        </p:nvSpPr>
        <p:spPr>
          <a:xfrm>
            <a:off x="3292682" y="3684944"/>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86" name="TextBox 85"/>
          <p:cNvSpPr txBox="1"/>
          <p:nvPr/>
        </p:nvSpPr>
        <p:spPr>
          <a:xfrm>
            <a:off x="3270916" y="2763240"/>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84" name="TextBox 83"/>
          <p:cNvSpPr txBox="1"/>
          <p:nvPr/>
        </p:nvSpPr>
        <p:spPr>
          <a:xfrm>
            <a:off x="2982036" y="1875406"/>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0.24</a:t>
            </a:r>
            <a:endParaRPr lang="en-US" dirty="0">
              <a:solidFill>
                <a:prstClr val="black"/>
              </a:solidFill>
              <a:latin typeface="Calibri" pitchFamily="34" charset="0"/>
              <a:cs typeface="Arial" charset="0"/>
            </a:endParaRPr>
          </a:p>
        </p:txBody>
      </p:sp>
      <p:sp>
        <p:nvSpPr>
          <p:cNvPr id="82" name="TextBox 81"/>
          <p:cNvSpPr txBox="1"/>
          <p:nvPr/>
        </p:nvSpPr>
        <p:spPr>
          <a:xfrm>
            <a:off x="266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0.20</a:t>
            </a:r>
            <a:endParaRPr lang="en-US" dirty="0">
              <a:solidFill>
                <a:prstClr val="black"/>
              </a:solidFill>
              <a:latin typeface="Calibri" pitchFamily="34" charset="0"/>
              <a:cs typeface="Arial" charset="0"/>
            </a:endParaRPr>
          </a:p>
        </p:txBody>
      </p:sp>
      <p:sp>
        <p:nvSpPr>
          <p:cNvPr id="68" name="Rectangle 67"/>
          <p:cNvSpPr/>
          <p:nvPr/>
        </p:nvSpPr>
        <p:spPr>
          <a:xfrm>
            <a:off x="1464054" y="579120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9" name="Rectangle 68"/>
          <p:cNvSpPr/>
          <p:nvPr/>
        </p:nvSpPr>
        <p:spPr>
          <a:xfrm>
            <a:off x="3660783" y="5791200"/>
            <a:ext cx="212140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70" name="Rectangle 69"/>
          <p:cNvSpPr/>
          <p:nvPr/>
        </p:nvSpPr>
        <p:spPr>
          <a:xfrm>
            <a:off x="5784360" y="5791200"/>
            <a:ext cx="160934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71" name="Rectangle 70"/>
          <p:cNvSpPr/>
          <p:nvPr/>
        </p:nvSpPr>
        <p:spPr>
          <a:xfrm>
            <a:off x="7395874" y="5791200"/>
            <a:ext cx="1389888"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0" name="Rectangle 39"/>
          <p:cNvSpPr/>
          <p:nvPr/>
        </p:nvSpPr>
        <p:spPr>
          <a:xfrm>
            <a:off x="1464054" y="489204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1" name="Rectangle 40"/>
          <p:cNvSpPr/>
          <p:nvPr/>
        </p:nvSpPr>
        <p:spPr>
          <a:xfrm>
            <a:off x="3661039" y="4892040"/>
            <a:ext cx="219456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2" name="Rectangle 41"/>
          <p:cNvSpPr/>
          <p:nvPr/>
        </p:nvSpPr>
        <p:spPr>
          <a:xfrm>
            <a:off x="5858024" y="4892040"/>
            <a:ext cx="168249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43" name="Rectangle 42"/>
          <p:cNvSpPr/>
          <p:nvPr/>
        </p:nvSpPr>
        <p:spPr>
          <a:xfrm>
            <a:off x="7542946" y="4892040"/>
            <a:ext cx="124358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 name="Rectangle 3"/>
          <p:cNvSpPr/>
          <p:nvPr/>
        </p:nvSpPr>
        <p:spPr>
          <a:xfrm>
            <a:off x="1468088" y="1295400"/>
            <a:ext cx="146304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26" name="Rectangle 25"/>
          <p:cNvSpPr/>
          <p:nvPr/>
        </p:nvSpPr>
        <p:spPr>
          <a:xfrm>
            <a:off x="2931300" y="1295400"/>
            <a:ext cx="138988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27" name="Rectangle 26"/>
          <p:cNvSpPr/>
          <p:nvPr/>
        </p:nvSpPr>
        <p:spPr>
          <a:xfrm>
            <a:off x="4321360" y="1295400"/>
            <a:ext cx="131673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28" name="Rectangle 27"/>
          <p:cNvSpPr/>
          <p:nvPr/>
        </p:nvSpPr>
        <p:spPr>
          <a:xfrm>
            <a:off x="5638268" y="1295400"/>
            <a:ext cx="109728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29" name="Rectangle 28"/>
          <p:cNvSpPr/>
          <p:nvPr/>
        </p:nvSpPr>
        <p:spPr>
          <a:xfrm>
            <a:off x="6735720" y="1295400"/>
            <a:ext cx="1024128"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31" name="Rectangle 30"/>
          <p:cNvSpPr/>
          <p:nvPr/>
        </p:nvSpPr>
        <p:spPr>
          <a:xfrm>
            <a:off x="7760021" y="1295400"/>
            <a:ext cx="1024128"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 name="TextBox 4"/>
          <p:cNvSpPr txBox="1"/>
          <p:nvPr/>
        </p:nvSpPr>
        <p:spPr>
          <a:xfrm>
            <a:off x="216347" y="1338590"/>
            <a:ext cx="1128835"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Glu</a:t>
            </a:r>
            <a:r>
              <a:rPr lang="en-US" sz="2800" dirty="0" smtClean="0">
                <a:solidFill>
                  <a:prstClr val="black"/>
                </a:solidFill>
                <a:latin typeface="Calibri" pitchFamily="34" charset="0"/>
                <a:cs typeface="Arial" charset="0"/>
              </a:rPr>
              <a:t> 24</a:t>
            </a:r>
            <a:endParaRPr lang="en-US" sz="2800" dirty="0">
              <a:solidFill>
                <a:prstClr val="black"/>
              </a:solidFill>
              <a:latin typeface="Calibri" pitchFamily="34" charset="0"/>
              <a:cs typeface="Arial" charset="0"/>
            </a:endParaRPr>
          </a:p>
        </p:txBody>
      </p:sp>
      <p:sp>
        <p:nvSpPr>
          <p:cNvPr id="9" name="TextBox 8"/>
          <p:cNvSpPr txBox="1"/>
          <p:nvPr/>
        </p:nvSpPr>
        <p:spPr>
          <a:xfrm>
            <a:off x="216347" y="2237750"/>
            <a:ext cx="1128707"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Arg</a:t>
            </a:r>
            <a:r>
              <a:rPr lang="en-US" sz="2800" dirty="0" smtClean="0">
                <a:solidFill>
                  <a:prstClr val="black"/>
                </a:solidFill>
                <a:latin typeface="Calibri" pitchFamily="34" charset="0"/>
                <a:cs typeface="Arial" charset="0"/>
              </a:rPr>
              <a:t> 18</a:t>
            </a:r>
            <a:endParaRPr lang="en-US" sz="2800" dirty="0">
              <a:solidFill>
                <a:prstClr val="black"/>
              </a:solidFill>
              <a:latin typeface="Calibri" pitchFamily="34" charset="0"/>
              <a:cs typeface="Arial" charset="0"/>
            </a:endParaRPr>
          </a:p>
        </p:txBody>
      </p:sp>
      <p:sp>
        <p:nvSpPr>
          <p:cNvPr id="12" name="TextBox 11"/>
          <p:cNvSpPr txBox="1"/>
          <p:nvPr/>
        </p:nvSpPr>
        <p:spPr>
          <a:xfrm>
            <a:off x="216347" y="3136910"/>
            <a:ext cx="1077283"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Tyr 21</a:t>
            </a:r>
            <a:endParaRPr lang="en-US" sz="2800" dirty="0">
              <a:solidFill>
                <a:prstClr val="black"/>
              </a:solidFill>
              <a:latin typeface="Calibri" pitchFamily="34" charset="0"/>
              <a:cs typeface="Arial" charset="0"/>
            </a:endParaRPr>
          </a:p>
        </p:txBody>
      </p:sp>
      <p:sp>
        <p:nvSpPr>
          <p:cNvPr id="15" name="TextBox 14"/>
          <p:cNvSpPr txBox="1"/>
          <p:nvPr/>
        </p:nvSpPr>
        <p:spPr>
          <a:xfrm>
            <a:off x="216347" y="4036070"/>
            <a:ext cx="987771"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Asp 9</a:t>
            </a:r>
            <a:endParaRPr lang="en-US" sz="2800" dirty="0">
              <a:solidFill>
                <a:prstClr val="black"/>
              </a:solidFill>
              <a:latin typeface="Calibri" pitchFamily="34" charset="0"/>
              <a:cs typeface="Arial" charset="0"/>
            </a:endParaRPr>
          </a:p>
        </p:txBody>
      </p:sp>
      <p:sp>
        <p:nvSpPr>
          <p:cNvPr id="18" name="TextBox 17"/>
          <p:cNvSpPr txBox="1"/>
          <p:nvPr/>
        </p:nvSpPr>
        <p:spPr>
          <a:xfrm>
            <a:off x="216347" y="4935230"/>
            <a:ext cx="1079142"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His 54</a:t>
            </a:r>
            <a:endParaRPr lang="en-US" sz="2800" dirty="0">
              <a:solidFill>
                <a:prstClr val="black"/>
              </a:solidFill>
              <a:latin typeface="Calibri" pitchFamily="34" charset="0"/>
              <a:cs typeface="Arial" charset="0"/>
            </a:endParaRPr>
          </a:p>
        </p:txBody>
      </p:sp>
      <p:sp>
        <p:nvSpPr>
          <p:cNvPr id="21" name="TextBox 20"/>
          <p:cNvSpPr txBox="1"/>
          <p:nvPr/>
        </p:nvSpPr>
        <p:spPr>
          <a:xfrm>
            <a:off x="216347" y="5834390"/>
            <a:ext cx="1126270"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Pro 60</a:t>
            </a:r>
            <a:endParaRPr lang="en-US" sz="2800" dirty="0">
              <a:solidFill>
                <a:prstClr val="black"/>
              </a:solidFill>
              <a:latin typeface="Calibri" pitchFamily="34" charset="0"/>
              <a:cs typeface="Arial" charset="0"/>
            </a:endParaRPr>
          </a:p>
        </p:txBody>
      </p:sp>
      <p:sp>
        <p:nvSpPr>
          <p:cNvPr id="47" name="Rectangle 46"/>
          <p:cNvSpPr/>
          <p:nvPr/>
        </p:nvSpPr>
        <p:spPr>
          <a:xfrm>
            <a:off x="1464054" y="2194560"/>
            <a:ext cx="1755648"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8" name="Rectangle 47"/>
          <p:cNvSpPr/>
          <p:nvPr/>
        </p:nvSpPr>
        <p:spPr>
          <a:xfrm>
            <a:off x="3220518" y="2194560"/>
            <a:ext cx="124358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9" name="Rectangle 48"/>
          <p:cNvSpPr/>
          <p:nvPr/>
        </p:nvSpPr>
        <p:spPr>
          <a:xfrm>
            <a:off x="4464918" y="2194560"/>
            <a:ext cx="1024128"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0" name="Rectangle 49"/>
          <p:cNvSpPr/>
          <p:nvPr/>
        </p:nvSpPr>
        <p:spPr>
          <a:xfrm>
            <a:off x="5489862" y="2194560"/>
            <a:ext cx="950976"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51" name="Rectangle 50"/>
          <p:cNvSpPr/>
          <p:nvPr/>
        </p:nvSpPr>
        <p:spPr>
          <a:xfrm>
            <a:off x="6441654" y="2194560"/>
            <a:ext cx="804672"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52" name="Rectangle 51"/>
          <p:cNvSpPr/>
          <p:nvPr/>
        </p:nvSpPr>
        <p:spPr>
          <a:xfrm>
            <a:off x="7247142" y="219456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4" name="Rectangle 53"/>
          <p:cNvSpPr/>
          <p:nvPr/>
        </p:nvSpPr>
        <p:spPr>
          <a:xfrm>
            <a:off x="1464054" y="309372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55" name="Rectangle 54"/>
          <p:cNvSpPr/>
          <p:nvPr/>
        </p:nvSpPr>
        <p:spPr>
          <a:xfrm>
            <a:off x="3513942" y="3093720"/>
            <a:ext cx="197510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56" name="Rectangle 55"/>
          <p:cNvSpPr/>
          <p:nvPr/>
        </p:nvSpPr>
        <p:spPr>
          <a:xfrm>
            <a:off x="5490678" y="3093720"/>
            <a:ext cx="1828800"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7" name="Rectangle 56"/>
          <p:cNvSpPr/>
          <p:nvPr/>
        </p:nvSpPr>
        <p:spPr>
          <a:xfrm>
            <a:off x="7321109" y="3093720"/>
            <a:ext cx="146304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1" name="Rectangle 60"/>
          <p:cNvSpPr/>
          <p:nvPr/>
        </p:nvSpPr>
        <p:spPr>
          <a:xfrm>
            <a:off x="1464054" y="399288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2" name="Rectangle 61"/>
          <p:cNvSpPr/>
          <p:nvPr/>
        </p:nvSpPr>
        <p:spPr>
          <a:xfrm>
            <a:off x="3513289" y="3992880"/>
            <a:ext cx="146304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63" name="Rectangle 62"/>
          <p:cNvSpPr/>
          <p:nvPr/>
        </p:nvSpPr>
        <p:spPr>
          <a:xfrm>
            <a:off x="4977308" y="3992880"/>
            <a:ext cx="124358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64" name="Rectangle 63"/>
          <p:cNvSpPr/>
          <p:nvPr/>
        </p:nvSpPr>
        <p:spPr>
          <a:xfrm>
            <a:off x="6221871" y="3992880"/>
            <a:ext cx="87782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5" name="Rectangle 64"/>
          <p:cNvSpPr/>
          <p:nvPr/>
        </p:nvSpPr>
        <p:spPr>
          <a:xfrm>
            <a:off x="7100674" y="3992880"/>
            <a:ext cx="877824"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66" name="Rectangle 65"/>
          <p:cNvSpPr/>
          <p:nvPr/>
        </p:nvSpPr>
        <p:spPr>
          <a:xfrm>
            <a:off x="7979477" y="399288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74" name="Rectangle 73"/>
          <p:cNvSpPr/>
          <p:nvPr/>
        </p:nvSpPr>
        <p:spPr>
          <a:xfrm>
            <a:off x="8052629" y="2194560"/>
            <a:ext cx="731520" cy="6096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G</a:t>
            </a:r>
          </a:p>
        </p:txBody>
      </p:sp>
      <p:sp>
        <p:nvSpPr>
          <p:cNvPr id="76" name="TextBox 75"/>
          <p:cNvSpPr txBox="1"/>
          <p:nvPr/>
        </p:nvSpPr>
        <p:spPr>
          <a:xfrm>
            <a:off x="1228297"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0.00</a:t>
            </a:r>
            <a:endParaRPr lang="en-US" dirty="0">
              <a:solidFill>
                <a:prstClr val="black"/>
              </a:solidFill>
              <a:latin typeface="Calibri" pitchFamily="34" charset="0"/>
              <a:cs typeface="Arial" charset="0"/>
            </a:endParaRPr>
          </a:p>
        </p:txBody>
      </p:sp>
      <p:sp>
        <p:nvSpPr>
          <p:cNvPr id="77" name="TextBox 76"/>
          <p:cNvSpPr txBox="1"/>
          <p:nvPr/>
        </p:nvSpPr>
        <p:spPr>
          <a:xfrm>
            <a:off x="8482328" y="940558"/>
            <a:ext cx="593432" cy="369332"/>
          </a:xfrm>
          <a:prstGeom prst="rect">
            <a:avLst/>
          </a:prstGeom>
          <a:noFill/>
        </p:spPr>
        <p:txBody>
          <a:bodyPr wrap="none" rtlCol="0">
            <a:spAutoFit/>
          </a:bodyPr>
          <a:lstStyle/>
          <a:p>
            <a:r>
              <a:rPr lang="en-US" dirty="0">
                <a:solidFill>
                  <a:prstClr val="black"/>
                </a:solidFill>
                <a:latin typeface="Calibri" pitchFamily="34" charset="0"/>
                <a:cs typeface="Arial" charset="0"/>
              </a:rPr>
              <a:t>1</a:t>
            </a:r>
            <a:r>
              <a:rPr lang="en-US" dirty="0" smtClean="0">
                <a:solidFill>
                  <a:prstClr val="black"/>
                </a:solidFill>
                <a:latin typeface="Calibri" pitchFamily="34" charset="0"/>
                <a:cs typeface="Arial" charset="0"/>
              </a:rPr>
              <a:t>.00</a:t>
            </a:r>
            <a:endParaRPr lang="en-US" dirty="0">
              <a:solidFill>
                <a:prstClr val="black"/>
              </a:solidFill>
              <a:latin typeface="Calibri" pitchFamily="34" charset="0"/>
              <a:cs typeface="Arial" charset="0"/>
            </a:endParaRPr>
          </a:p>
        </p:txBody>
      </p:sp>
      <p:sp>
        <p:nvSpPr>
          <p:cNvPr id="81" name="TextBox 80"/>
          <p:cNvSpPr txBox="1"/>
          <p:nvPr/>
        </p:nvSpPr>
        <p:spPr>
          <a:xfrm>
            <a:off x="7529014"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0.86</a:t>
            </a:r>
            <a:endParaRPr lang="en-US" dirty="0">
              <a:solidFill>
                <a:prstClr val="black"/>
              </a:solidFill>
              <a:latin typeface="Calibri" pitchFamily="34" charset="0"/>
              <a:cs typeface="Arial" charset="0"/>
            </a:endParaRPr>
          </a:p>
        </p:txBody>
      </p:sp>
      <p:sp>
        <p:nvSpPr>
          <p:cNvPr id="102" name="TextBox 101"/>
          <p:cNvSpPr txBox="1"/>
          <p:nvPr/>
        </p:nvSpPr>
        <p:spPr>
          <a:xfrm>
            <a:off x="7819299" y="1869473"/>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0.90</a:t>
            </a:r>
            <a:endParaRPr lang="en-US" dirty="0">
              <a:solidFill>
                <a:prstClr val="black"/>
              </a:solidFill>
              <a:latin typeface="Calibri" pitchFamily="34" charset="0"/>
              <a:cs typeface="Arial" charset="0"/>
            </a:endParaRPr>
          </a:p>
        </p:txBody>
      </p:sp>
      <p:sp>
        <p:nvSpPr>
          <p:cNvPr id="106" name="TextBox 105"/>
          <p:cNvSpPr txBox="1"/>
          <p:nvPr/>
        </p:nvSpPr>
        <p:spPr>
          <a:xfrm>
            <a:off x="7746736"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0.89</a:t>
            </a:r>
            <a:endParaRPr lang="en-US" dirty="0">
              <a:solidFill>
                <a:prstClr val="black"/>
              </a:solidFill>
              <a:latin typeface="Calibri" pitchFamily="34" charset="0"/>
              <a:cs typeface="Arial" charset="0"/>
            </a:endParaRPr>
          </a:p>
        </p:txBody>
      </p:sp>
      <p:sp>
        <p:nvSpPr>
          <p:cNvPr id="2" name="Rectangle 1"/>
          <p:cNvSpPr/>
          <p:nvPr/>
        </p:nvSpPr>
        <p:spPr>
          <a:xfrm>
            <a:off x="7561943" y="426486"/>
            <a:ext cx="1553026" cy="6308143"/>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Rectangle 71"/>
          <p:cNvSpPr/>
          <p:nvPr/>
        </p:nvSpPr>
        <p:spPr>
          <a:xfrm>
            <a:off x="1320801" y="972457"/>
            <a:ext cx="6081484" cy="5914572"/>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TextBox 90"/>
          <p:cNvSpPr txBox="1"/>
          <p:nvPr/>
        </p:nvSpPr>
        <p:spPr>
          <a:xfrm>
            <a:off x="7228084" y="624113"/>
            <a:ext cx="518091" cy="369332"/>
          </a:xfrm>
          <a:prstGeom prst="rect">
            <a:avLst/>
          </a:prstGeom>
          <a:noFill/>
        </p:spPr>
        <p:txBody>
          <a:bodyPr wrap="none" rtlCol="0">
            <a:spAutoFit/>
          </a:bodyPr>
          <a:lstStyle/>
          <a:p>
            <a:r>
              <a:rPr lang="en-US" b="1" dirty="0" smtClean="0">
                <a:solidFill>
                  <a:prstClr val="black"/>
                </a:solidFill>
                <a:latin typeface="Arial" panose="020B0604020202020204" pitchFamily="34" charset="0"/>
                <a:cs typeface="Arial" panose="020B0604020202020204" pitchFamily="34" charset="0"/>
              </a:rPr>
              <a:t>2%</a:t>
            </a:r>
          </a:p>
        </p:txBody>
      </p:sp>
      <p:sp>
        <p:nvSpPr>
          <p:cNvPr id="83" name="Rectangle 82"/>
          <p:cNvSpPr/>
          <p:nvPr/>
        </p:nvSpPr>
        <p:spPr>
          <a:xfrm>
            <a:off x="5624513" y="1937657"/>
            <a:ext cx="92868" cy="224518"/>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Rectangle 84"/>
          <p:cNvSpPr/>
          <p:nvPr/>
        </p:nvSpPr>
        <p:spPr>
          <a:xfrm>
            <a:off x="5650707" y="2842533"/>
            <a:ext cx="92868" cy="22451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Rectangle 86"/>
          <p:cNvSpPr/>
          <p:nvPr/>
        </p:nvSpPr>
        <p:spPr>
          <a:xfrm>
            <a:off x="5805715" y="5520417"/>
            <a:ext cx="438603" cy="22723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9" name="TextBox 118"/>
          <p:cNvSpPr txBox="1"/>
          <p:nvPr/>
        </p:nvSpPr>
        <p:spPr>
          <a:xfrm>
            <a:off x="7166178" y="549802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0.81</a:t>
            </a:r>
            <a:endParaRPr lang="en-US" dirty="0">
              <a:solidFill>
                <a:prstClr val="black"/>
              </a:solidFill>
              <a:latin typeface="Calibri" pitchFamily="34" charset="0"/>
              <a:cs typeface="Arial" charset="0"/>
            </a:endParaRPr>
          </a:p>
        </p:txBody>
      </p:sp>
      <p:sp>
        <p:nvSpPr>
          <p:cNvPr id="117" name="TextBox 116"/>
          <p:cNvSpPr txBox="1"/>
          <p:nvPr/>
        </p:nvSpPr>
        <p:spPr>
          <a:xfrm>
            <a:off x="7304058" y="459090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0.83</a:t>
            </a:r>
            <a:endParaRPr lang="en-US" dirty="0">
              <a:solidFill>
                <a:prstClr val="black"/>
              </a:solidFill>
              <a:latin typeface="Calibri" pitchFamily="34" charset="0"/>
              <a:cs typeface="Arial" charset="0"/>
            </a:endParaRPr>
          </a:p>
        </p:txBody>
      </p:sp>
      <p:sp>
        <p:nvSpPr>
          <p:cNvPr id="88" name="Rectangle 87"/>
          <p:cNvSpPr/>
          <p:nvPr/>
        </p:nvSpPr>
        <p:spPr>
          <a:xfrm>
            <a:off x="7414193" y="1920876"/>
            <a:ext cx="92868" cy="22451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0" name="Rectangle 89"/>
          <p:cNvSpPr/>
          <p:nvPr/>
        </p:nvSpPr>
        <p:spPr>
          <a:xfrm>
            <a:off x="7387771" y="2849789"/>
            <a:ext cx="162832" cy="24175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16899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Box 79"/>
          <p:cNvSpPr txBox="1"/>
          <p:nvPr/>
        </p:nvSpPr>
        <p:spPr>
          <a:xfrm>
            <a:off x="647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0.72</a:t>
            </a:r>
            <a:endParaRPr lang="en-US" dirty="0">
              <a:solidFill>
                <a:prstClr val="black"/>
              </a:solidFill>
              <a:latin typeface="Calibri" pitchFamily="34" charset="0"/>
              <a:cs typeface="Arial" charset="0"/>
            </a:endParaRPr>
          </a:p>
        </p:txBody>
      </p:sp>
      <p:sp>
        <p:nvSpPr>
          <p:cNvPr id="119" name="TextBox 118"/>
          <p:cNvSpPr txBox="1"/>
          <p:nvPr/>
        </p:nvSpPr>
        <p:spPr>
          <a:xfrm>
            <a:off x="7166178" y="549802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0.81</a:t>
            </a:r>
            <a:endParaRPr lang="en-US" dirty="0">
              <a:solidFill>
                <a:prstClr val="black"/>
              </a:solidFill>
              <a:latin typeface="Calibri" pitchFamily="34" charset="0"/>
              <a:cs typeface="Arial" charset="0"/>
            </a:endParaRPr>
          </a:p>
        </p:txBody>
      </p:sp>
      <p:sp>
        <p:nvSpPr>
          <p:cNvPr id="110" name="TextBox 109"/>
          <p:cNvSpPr txBox="1"/>
          <p:nvPr/>
        </p:nvSpPr>
        <p:spPr>
          <a:xfrm>
            <a:off x="7070957"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0.80</a:t>
            </a:r>
            <a:endParaRPr lang="en-US" dirty="0">
              <a:solidFill>
                <a:prstClr val="black"/>
              </a:solidFill>
              <a:latin typeface="Calibri" pitchFamily="34" charset="0"/>
              <a:cs typeface="Arial" charset="0"/>
            </a:endParaRPr>
          </a:p>
        </p:txBody>
      </p:sp>
      <p:sp>
        <p:nvSpPr>
          <p:cNvPr id="101" name="TextBox 100"/>
          <p:cNvSpPr txBox="1"/>
          <p:nvPr/>
        </p:nvSpPr>
        <p:spPr>
          <a:xfrm>
            <a:off x="7013769"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0.79</a:t>
            </a:r>
            <a:endParaRPr lang="en-US" dirty="0">
              <a:solidFill>
                <a:prstClr val="black"/>
              </a:solidFill>
              <a:latin typeface="Calibri" pitchFamily="34" charset="0"/>
              <a:cs typeface="Arial" charset="0"/>
            </a:endParaRPr>
          </a:p>
        </p:txBody>
      </p:sp>
      <p:sp>
        <p:nvSpPr>
          <p:cNvPr id="105" name="TextBox 104"/>
          <p:cNvSpPr txBox="1"/>
          <p:nvPr/>
        </p:nvSpPr>
        <p:spPr>
          <a:xfrm>
            <a:off x="6853237"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0.77</a:t>
            </a:r>
            <a:endParaRPr lang="en-US" dirty="0">
              <a:solidFill>
                <a:prstClr val="black"/>
              </a:solidFill>
              <a:latin typeface="Calibri" pitchFamily="34" charset="0"/>
              <a:cs typeface="Arial" charset="0"/>
            </a:endParaRPr>
          </a:p>
        </p:txBody>
      </p:sp>
      <p:sp>
        <p:nvSpPr>
          <p:cNvPr id="100" name="TextBox 99"/>
          <p:cNvSpPr txBox="1"/>
          <p:nvPr/>
        </p:nvSpPr>
        <p:spPr>
          <a:xfrm>
            <a:off x="6192840"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0.68</a:t>
            </a:r>
            <a:endParaRPr lang="en-US" dirty="0">
              <a:solidFill>
                <a:prstClr val="black"/>
              </a:solidFill>
              <a:latin typeface="Calibri" pitchFamily="34" charset="0"/>
              <a:cs typeface="Arial" charset="0"/>
            </a:endParaRPr>
          </a:p>
        </p:txBody>
      </p:sp>
      <p:sp>
        <p:nvSpPr>
          <p:cNvPr id="104" name="TextBox 103"/>
          <p:cNvSpPr txBox="1"/>
          <p:nvPr/>
        </p:nvSpPr>
        <p:spPr>
          <a:xfrm>
            <a:off x="5976852"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0.65</a:t>
            </a:r>
            <a:endParaRPr lang="en-US" dirty="0">
              <a:solidFill>
                <a:prstClr val="black"/>
              </a:solidFill>
              <a:latin typeface="Calibri" pitchFamily="34" charset="0"/>
              <a:cs typeface="Arial" charset="0"/>
            </a:endParaRPr>
          </a:p>
        </p:txBody>
      </p:sp>
      <p:sp>
        <p:nvSpPr>
          <p:cNvPr id="114" name="TextBox 113"/>
          <p:cNvSpPr txBox="1"/>
          <p:nvPr/>
        </p:nvSpPr>
        <p:spPr>
          <a:xfrm>
            <a:off x="5613998" y="45836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0.60</a:t>
            </a:r>
            <a:endParaRPr lang="en-US" dirty="0">
              <a:solidFill>
                <a:prstClr val="black"/>
              </a:solidFill>
              <a:latin typeface="Calibri" pitchFamily="34" charset="0"/>
              <a:cs typeface="Arial" charset="0"/>
            </a:endParaRPr>
          </a:p>
        </p:txBody>
      </p:sp>
      <p:sp>
        <p:nvSpPr>
          <p:cNvPr id="79" name="TextBox 78"/>
          <p:cNvSpPr txBox="1"/>
          <p:nvPr/>
        </p:nvSpPr>
        <p:spPr>
          <a:xfrm>
            <a:off x="5381766"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0.57</a:t>
            </a:r>
            <a:endParaRPr lang="en-US" dirty="0">
              <a:solidFill>
                <a:prstClr val="black"/>
              </a:solidFill>
              <a:latin typeface="Calibri" pitchFamily="34" charset="0"/>
              <a:cs typeface="Arial" charset="0"/>
            </a:endParaRPr>
          </a:p>
        </p:txBody>
      </p:sp>
      <p:sp>
        <p:nvSpPr>
          <p:cNvPr id="118" name="TextBox 117"/>
          <p:cNvSpPr txBox="1"/>
          <p:nvPr/>
        </p:nvSpPr>
        <p:spPr>
          <a:xfrm>
            <a:off x="5534174" y="54907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0.59</a:t>
            </a:r>
            <a:endParaRPr lang="en-US" dirty="0">
              <a:solidFill>
                <a:prstClr val="black"/>
              </a:solidFill>
              <a:latin typeface="Calibri" pitchFamily="34" charset="0"/>
              <a:cs typeface="Arial" charset="0"/>
            </a:endParaRPr>
          </a:p>
        </p:txBody>
      </p:sp>
      <p:sp>
        <p:nvSpPr>
          <p:cNvPr id="99" name="TextBox 98"/>
          <p:cNvSpPr txBox="1"/>
          <p:nvPr/>
        </p:nvSpPr>
        <p:spPr>
          <a:xfrm>
            <a:off x="5229371"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08" name="TextBox 107"/>
          <p:cNvSpPr txBox="1"/>
          <p:nvPr/>
        </p:nvSpPr>
        <p:spPr>
          <a:xfrm>
            <a:off x="5257744"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03" name="TextBox 102"/>
          <p:cNvSpPr txBox="1"/>
          <p:nvPr/>
        </p:nvSpPr>
        <p:spPr>
          <a:xfrm>
            <a:off x="4749744"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0.48</a:t>
            </a:r>
            <a:endParaRPr lang="en-US" dirty="0">
              <a:solidFill>
                <a:prstClr val="black"/>
              </a:solidFill>
              <a:latin typeface="Calibri" pitchFamily="34" charset="0"/>
              <a:cs typeface="Arial" charset="0"/>
            </a:endParaRPr>
          </a:p>
        </p:txBody>
      </p:sp>
      <p:sp>
        <p:nvSpPr>
          <p:cNvPr id="98" name="TextBox 97"/>
          <p:cNvSpPr txBox="1"/>
          <p:nvPr/>
        </p:nvSpPr>
        <p:spPr>
          <a:xfrm>
            <a:off x="4234487"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0.41</a:t>
            </a:r>
            <a:endParaRPr lang="en-US" dirty="0">
              <a:solidFill>
                <a:prstClr val="black"/>
              </a:solidFill>
              <a:latin typeface="Calibri" pitchFamily="34" charset="0"/>
              <a:cs typeface="Arial" charset="0"/>
            </a:endParaRPr>
          </a:p>
        </p:txBody>
      </p:sp>
      <p:sp>
        <p:nvSpPr>
          <p:cNvPr id="78" name="TextBox 77"/>
          <p:cNvSpPr txBox="1"/>
          <p:nvPr/>
        </p:nvSpPr>
        <p:spPr>
          <a:xfrm>
            <a:off x="4096602"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0.39</a:t>
            </a:r>
            <a:endParaRPr lang="en-US" dirty="0">
              <a:solidFill>
                <a:prstClr val="black"/>
              </a:solidFill>
              <a:latin typeface="Calibri" pitchFamily="34" charset="0"/>
              <a:cs typeface="Arial" charset="0"/>
            </a:endParaRPr>
          </a:p>
        </p:txBody>
      </p:sp>
      <p:sp>
        <p:nvSpPr>
          <p:cNvPr id="75" name="TextBox 74"/>
          <p:cNvSpPr txBox="1"/>
          <p:nvPr/>
        </p:nvSpPr>
        <p:spPr>
          <a:xfrm>
            <a:off x="3416062" y="5501854"/>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89" name="TextBox 88"/>
          <p:cNvSpPr txBox="1"/>
          <p:nvPr/>
        </p:nvSpPr>
        <p:spPr>
          <a:xfrm>
            <a:off x="3423316" y="4565698"/>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73" name="TextBox 72"/>
          <p:cNvSpPr txBox="1"/>
          <p:nvPr/>
        </p:nvSpPr>
        <p:spPr>
          <a:xfrm>
            <a:off x="3292682" y="3684944"/>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86" name="TextBox 85"/>
          <p:cNvSpPr txBox="1"/>
          <p:nvPr/>
        </p:nvSpPr>
        <p:spPr>
          <a:xfrm>
            <a:off x="3270916" y="2763240"/>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84" name="TextBox 83"/>
          <p:cNvSpPr txBox="1"/>
          <p:nvPr/>
        </p:nvSpPr>
        <p:spPr>
          <a:xfrm>
            <a:off x="2982036" y="1875406"/>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0.24</a:t>
            </a:r>
            <a:endParaRPr lang="en-US" dirty="0">
              <a:solidFill>
                <a:prstClr val="black"/>
              </a:solidFill>
              <a:latin typeface="Calibri" pitchFamily="34" charset="0"/>
              <a:cs typeface="Arial" charset="0"/>
            </a:endParaRPr>
          </a:p>
        </p:txBody>
      </p:sp>
      <p:sp>
        <p:nvSpPr>
          <p:cNvPr id="82" name="TextBox 81"/>
          <p:cNvSpPr txBox="1"/>
          <p:nvPr/>
        </p:nvSpPr>
        <p:spPr>
          <a:xfrm>
            <a:off x="266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0.20</a:t>
            </a:r>
            <a:endParaRPr lang="en-US" dirty="0">
              <a:solidFill>
                <a:prstClr val="black"/>
              </a:solidFill>
              <a:latin typeface="Calibri" pitchFamily="34" charset="0"/>
              <a:cs typeface="Arial" charset="0"/>
            </a:endParaRPr>
          </a:p>
        </p:txBody>
      </p:sp>
      <p:sp>
        <p:nvSpPr>
          <p:cNvPr id="68" name="Rectangle 67"/>
          <p:cNvSpPr/>
          <p:nvPr/>
        </p:nvSpPr>
        <p:spPr>
          <a:xfrm>
            <a:off x="1464054" y="579120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9" name="Rectangle 68"/>
          <p:cNvSpPr/>
          <p:nvPr/>
        </p:nvSpPr>
        <p:spPr>
          <a:xfrm>
            <a:off x="3660783" y="5791200"/>
            <a:ext cx="212140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70" name="Rectangle 69"/>
          <p:cNvSpPr/>
          <p:nvPr/>
        </p:nvSpPr>
        <p:spPr>
          <a:xfrm>
            <a:off x="5784360" y="5791200"/>
            <a:ext cx="160934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71" name="Rectangle 70"/>
          <p:cNvSpPr/>
          <p:nvPr/>
        </p:nvSpPr>
        <p:spPr>
          <a:xfrm>
            <a:off x="7395874" y="5791200"/>
            <a:ext cx="1389888"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0" name="Rectangle 39"/>
          <p:cNvSpPr/>
          <p:nvPr/>
        </p:nvSpPr>
        <p:spPr>
          <a:xfrm>
            <a:off x="1464054" y="489204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1" name="Rectangle 40"/>
          <p:cNvSpPr/>
          <p:nvPr/>
        </p:nvSpPr>
        <p:spPr>
          <a:xfrm>
            <a:off x="3661039" y="4892040"/>
            <a:ext cx="219456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2" name="Rectangle 41"/>
          <p:cNvSpPr/>
          <p:nvPr/>
        </p:nvSpPr>
        <p:spPr>
          <a:xfrm>
            <a:off x="5858024" y="4892040"/>
            <a:ext cx="168249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43" name="Rectangle 42"/>
          <p:cNvSpPr/>
          <p:nvPr/>
        </p:nvSpPr>
        <p:spPr>
          <a:xfrm>
            <a:off x="7542946" y="4892040"/>
            <a:ext cx="124358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 name="Rectangle 3"/>
          <p:cNvSpPr/>
          <p:nvPr/>
        </p:nvSpPr>
        <p:spPr>
          <a:xfrm>
            <a:off x="1468088" y="1295400"/>
            <a:ext cx="146304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26" name="Rectangle 25"/>
          <p:cNvSpPr/>
          <p:nvPr/>
        </p:nvSpPr>
        <p:spPr>
          <a:xfrm>
            <a:off x="2931300" y="1295400"/>
            <a:ext cx="138988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27" name="Rectangle 26"/>
          <p:cNvSpPr/>
          <p:nvPr/>
        </p:nvSpPr>
        <p:spPr>
          <a:xfrm>
            <a:off x="4321360" y="1295400"/>
            <a:ext cx="131673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28" name="Rectangle 27"/>
          <p:cNvSpPr/>
          <p:nvPr/>
        </p:nvSpPr>
        <p:spPr>
          <a:xfrm>
            <a:off x="5638268" y="1295400"/>
            <a:ext cx="109728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29" name="Rectangle 28"/>
          <p:cNvSpPr/>
          <p:nvPr/>
        </p:nvSpPr>
        <p:spPr>
          <a:xfrm>
            <a:off x="6735720" y="1295400"/>
            <a:ext cx="1024128"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31" name="Rectangle 30"/>
          <p:cNvSpPr/>
          <p:nvPr/>
        </p:nvSpPr>
        <p:spPr>
          <a:xfrm>
            <a:off x="7760021" y="1295400"/>
            <a:ext cx="1024128"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 name="TextBox 4"/>
          <p:cNvSpPr txBox="1"/>
          <p:nvPr/>
        </p:nvSpPr>
        <p:spPr>
          <a:xfrm>
            <a:off x="216347" y="1338590"/>
            <a:ext cx="1128835"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Glu</a:t>
            </a:r>
            <a:r>
              <a:rPr lang="en-US" sz="2800" dirty="0" smtClean="0">
                <a:solidFill>
                  <a:prstClr val="black"/>
                </a:solidFill>
                <a:latin typeface="Calibri" pitchFamily="34" charset="0"/>
                <a:cs typeface="Arial" charset="0"/>
              </a:rPr>
              <a:t> 24</a:t>
            </a:r>
            <a:endParaRPr lang="en-US" sz="2800" dirty="0">
              <a:solidFill>
                <a:prstClr val="black"/>
              </a:solidFill>
              <a:latin typeface="Calibri" pitchFamily="34" charset="0"/>
              <a:cs typeface="Arial" charset="0"/>
            </a:endParaRPr>
          </a:p>
        </p:txBody>
      </p:sp>
      <p:sp>
        <p:nvSpPr>
          <p:cNvPr id="9" name="TextBox 8"/>
          <p:cNvSpPr txBox="1"/>
          <p:nvPr/>
        </p:nvSpPr>
        <p:spPr>
          <a:xfrm>
            <a:off x="216347" y="2237750"/>
            <a:ext cx="1128707"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Arg</a:t>
            </a:r>
            <a:r>
              <a:rPr lang="en-US" sz="2800" dirty="0" smtClean="0">
                <a:solidFill>
                  <a:prstClr val="black"/>
                </a:solidFill>
                <a:latin typeface="Calibri" pitchFamily="34" charset="0"/>
                <a:cs typeface="Arial" charset="0"/>
              </a:rPr>
              <a:t> 18</a:t>
            </a:r>
            <a:endParaRPr lang="en-US" sz="2800" dirty="0">
              <a:solidFill>
                <a:prstClr val="black"/>
              </a:solidFill>
              <a:latin typeface="Calibri" pitchFamily="34" charset="0"/>
              <a:cs typeface="Arial" charset="0"/>
            </a:endParaRPr>
          </a:p>
        </p:txBody>
      </p:sp>
      <p:sp>
        <p:nvSpPr>
          <p:cNvPr id="12" name="TextBox 11"/>
          <p:cNvSpPr txBox="1"/>
          <p:nvPr/>
        </p:nvSpPr>
        <p:spPr>
          <a:xfrm>
            <a:off x="216347" y="3136910"/>
            <a:ext cx="1077283"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Tyr 21</a:t>
            </a:r>
            <a:endParaRPr lang="en-US" sz="2800" dirty="0">
              <a:solidFill>
                <a:prstClr val="black"/>
              </a:solidFill>
              <a:latin typeface="Calibri" pitchFamily="34" charset="0"/>
              <a:cs typeface="Arial" charset="0"/>
            </a:endParaRPr>
          </a:p>
        </p:txBody>
      </p:sp>
      <p:sp>
        <p:nvSpPr>
          <p:cNvPr id="15" name="TextBox 14"/>
          <p:cNvSpPr txBox="1"/>
          <p:nvPr/>
        </p:nvSpPr>
        <p:spPr>
          <a:xfrm>
            <a:off x="216347" y="4036070"/>
            <a:ext cx="987771"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Asp 9</a:t>
            </a:r>
            <a:endParaRPr lang="en-US" sz="2800" dirty="0">
              <a:solidFill>
                <a:prstClr val="black"/>
              </a:solidFill>
              <a:latin typeface="Calibri" pitchFamily="34" charset="0"/>
              <a:cs typeface="Arial" charset="0"/>
            </a:endParaRPr>
          </a:p>
        </p:txBody>
      </p:sp>
      <p:sp>
        <p:nvSpPr>
          <p:cNvPr id="18" name="TextBox 17"/>
          <p:cNvSpPr txBox="1"/>
          <p:nvPr/>
        </p:nvSpPr>
        <p:spPr>
          <a:xfrm>
            <a:off x="216347" y="4935230"/>
            <a:ext cx="1079142"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His 54</a:t>
            </a:r>
            <a:endParaRPr lang="en-US" sz="2800" dirty="0">
              <a:solidFill>
                <a:prstClr val="black"/>
              </a:solidFill>
              <a:latin typeface="Calibri" pitchFamily="34" charset="0"/>
              <a:cs typeface="Arial" charset="0"/>
            </a:endParaRPr>
          </a:p>
        </p:txBody>
      </p:sp>
      <p:sp>
        <p:nvSpPr>
          <p:cNvPr id="21" name="TextBox 20"/>
          <p:cNvSpPr txBox="1"/>
          <p:nvPr/>
        </p:nvSpPr>
        <p:spPr>
          <a:xfrm>
            <a:off x="216347" y="5834390"/>
            <a:ext cx="1126270"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Pro 60</a:t>
            </a:r>
            <a:endParaRPr lang="en-US" sz="2800" dirty="0">
              <a:solidFill>
                <a:prstClr val="black"/>
              </a:solidFill>
              <a:latin typeface="Calibri" pitchFamily="34" charset="0"/>
              <a:cs typeface="Arial" charset="0"/>
            </a:endParaRPr>
          </a:p>
        </p:txBody>
      </p:sp>
      <p:sp>
        <p:nvSpPr>
          <p:cNvPr id="47" name="Rectangle 46"/>
          <p:cNvSpPr/>
          <p:nvPr/>
        </p:nvSpPr>
        <p:spPr>
          <a:xfrm>
            <a:off x="1464054" y="2194560"/>
            <a:ext cx="1755648"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8" name="Rectangle 47"/>
          <p:cNvSpPr/>
          <p:nvPr/>
        </p:nvSpPr>
        <p:spPr>
          <a:xfrm>
            <a:off x="3220518" y="2194560"/>
            <a:ext cx="124358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9" name="Rectangle 48"/>
          <p:cNvSpPr/>
          <p:nvPr/>
        </p:nvSpPr>
        <p:spPr>
          <a:xfrm>
            <a:off x="4464918" y="2194560"/>
            <a:ext cx="1024128"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0" name="Rectangle 49"/>
          <p:cNvSpPr/>
          <p:nvPr/>
        </p:nvSpPr>
        <p:spPr>
          <a:xfrm>
            <a:off x="5489862" y="2194560"/>
            <a:ext cx="950976"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51" name="Rectangle 50"/>
          <p:cNvSpPr/>
          <p:nvPr/>
        </p:nvSpPr>
        <p:spPr>
          <a:xfrm>
            <a:off x="6441654" y="2194560"/>
            <a:ext cx="804672"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52" name="Rectangle 51"/>
          <p:cNvSpPr/>
          <p:nvPr/>
        </p:nvSpPr>
        <p:spPr>
          <a:xfrm>
            <a:off x="7247142" y="219456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4" name="Rectangle 53"/>
          <p:cNvSpPr/>
          <p:nvPr/>
        </p:nvSpPr>
        <p:spPr>
          <a:xfrm>
            <a:off x="1464054" y="309372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55" name="Rectangle 54"/>
          <p:cNvSpPr/>
          <p:nvPr/>
        </p:nvSpPr>
        <p:spPr>
          <a:xfrm>
            <a:off x="3513942" y="3093720"/>
            <a:ext cx="197510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56" name="Rectangle 55"/>
          <p:cNvSpPr/>
          <p:nvPr/>
        </p:nvSpPr>
        <p:spPr>
          <a:xfrm>
            <a:off x="5490678" y="3093720"/>
            <a:ext cx="1828800"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7" name="Rectangle 56"/>
          <p:cNvSpPr/>
          <p:nvPr/>
        </p:nvSpPr>
        <p:spPr>
          <a:xfrm>
            <a:off x="7321109" y="3093720"/>
            <a:ext cx="146304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1" name="Rectangle 60"/>
          <p:cNvSpPr/>
          <p:nvPr/>
        </p:nvSpPr>
        <p:spPr>
          <a:xfrm>
            <a:off x="1464054" y="399288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2" name="Rectangle 61"/>
          <p:cNvSpPr/>
          <p:nvPr/>
        </p:nvSpPr>
        <p:spPr>
          <a:xfrm>
            <a:off x="3513289" y="3992880"/>
            <a:ext cx="146304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63" name="Rectangle 62"/>
          <p:cNvSpPr/>
          <p:nvPr/>
        </p:nvSpPr>
        <p:spPr>
          <a:xfrm>
            <a:off x="4977308" y="3992880"/>
            <a:ext cx="124358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64" name="Rectangle 63"/>
          <p:cNvSpPr/>
          <p:nvPr/>
        </p:nvSpPr>
        <p:spPr>
          <a:xfrm>
            <a:off x="6221871" y="3992880"/>
            <a:ext cx="87782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5" name="Rectangle 64"/>
          <p:cNvSpPr/>
          <p:nvPr/>
        </p:nvSpPr>
        <p:spPr>
          <a:xfrm>
            <a:off x="7100674" y="3992880"/>
            <a:ext cx="877824"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66" name="Rectangle 65"/>
          <p:cNvSpPr/>
          <p:nvPr/>
        </p:nvSpPr>
        <p:spPr>
          <a:xfrm>
            <a:off x="7979477" y="399288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74" name="Rectangle 73"/>
          <p:cNvSpPr/>
          <p:nvPr/>
        </p:nvSpPr>
        <p:spPr>
          <a:xfrm>
            <a:off x="8052629" y="2194560"/>
            <a:ext cx="731520" cy="6096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G</a:t>
            </a:r>
          </a:p>
        </p:txBody>
      </p:sp>
      <p:sp>
        <p:nvSpPr>
          <p:cNvPr id="76" name="TextBox 75"/>
          <p:cNvSpPr txBox="1"/>
          <p:nvPr/>
        </p:nvSpPr>
        <p:spPr>
          <a:xfrm>
            <a:off x="1228297"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0.00</a:t>
            </a:r>
            <a:endParaRPr lang="en-US" dirty="0">
              <a:solidFill>
                <a:prstClr val="black"/>
              </a:solidFill>
              <a:latin typeface="Calibri" pitchFamily="34" charset="0"/>
              <a:cs typeface="Arial" charset="0"/>
            </a:endParaRPr>
          </a:p>
        </p:txBody>
      </p:sp>
      <p:sp>
        <p:nvSpPr>
          <p:cNvPr id="77" name="TextBox 76"/>
          <p:cNvSpPr txBox="1"/>
          <p:nvPr/>
        </p:nvSpPr>
        <p:spPr>
          <a:xfrm>
            <a:off x="8482328" y="940558"/>
            <a:ext cx="593432" cy="369332"/>
          </a:xfrm>
          <a:prstGeom prst="rect">
            <a:avLst/>
          </a:prstGeom>
          <a:noFill/>
        </p:spPr>
        <p:txBody>
          <a:bodyPr wrap="none" rtlCol="0">
            <a:spAutoFit/>
          </a:bodyPr>
          <a:lstStyle/>
          <a:p>
            <a:r>
              <a:rPr lang="en-US" dirty="0">
                <a:solidFill>
                  <a:prstClr val="black"/>
                </a:solidFill>
                <a:latin typeface="Calibri" pitchFamily="34" charset="0"/>
                <a:cs typeface="Arial" charset="0"/>
              </a:rPr>
              <a:t>1</a:t>
            </a:r>
            <a:r>
              <a:rPr lang="en-US" dirty="0" smtClean="0">
                <a:solidFill>
                  <a:prstClr val="black"/>
                </a:solidFill>
                <a:latin typeface="Calibri" pitchFamily="34" charset="0"/>
                <a:cs typeface="Arial" charset="0"/>
              </a:rPr>
              <a:t>.00</a:t>
            </a:r>
            <a:endParaRPr lang="en-US" dirty="0">
              <a:solidFill>
                <a:prstClr val="black"/>
              </a:solidFill>
              <a:latin typeface="Calibri" pitchFamily="34" charset="0"/>
              <a:cs typeface="Arial" charset="0"/>
            </a:endParaRPr>
          </a:p>
        </p:txBody>
      </p:sp>
      <p:sp>
        <p:nvSpPr>
          <p:cNvPr id="102" name="TextBox 101"/>
          <p:cNvSpPr txBox="1"/>
          <p:nvPr/>
        </p:nvSpPr>
        <p:spPr>
          <a:xfrm>
            <a:off x="7819299" y="1869473"/>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0.90</a:t>
            </a:r>
            <a:endParaRPr lang="en-US" dirty="0">
              <a:solidFill>
                <a:prstClr val="black"/>
              </a:solidFill>
              <a:latin typeface="Calibri" pitchFamily="34" charset="0"/>
              <a:cs typeface="Arial" charset="0"/>
            </a:endParaRPr>
          </a:p>
        </p:txBody>
      </p:sp>
      <p:sp>
        <p:nvSpPr>
          <p:cNvPr id="106" name="TextBox 105"/>
          <p:cNvSpPr txBox="1"/>
          <p:nvPr/>
        </p:nvSpPr>
        <p:spPr>
          <a:xfrm>
            <a:off x="7746736"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0.89</a:t>
            </a:r>
            <a:endParaRPr lang="en-US" dirty="0">
              <a:solidFill>
                <a:prstClr val="black"/>
              </a:solidFill>
              <a:latin typeface="Calibri" pitchFamily="34" charset="0"/>
              <a:cs typeface="Arial" charset="0"/>
            </a:endParaRPr>
          </a:p>
        </p:txBody>
      </p:sp>
      <p:sp>
        <p:nvSpPr>
          <p:cNvPr id="2" name="Rectangle 1"/>
          <p:cNvSpPr/>
          <p:nvPr/>
        </p:nvSpPr>
        <p:spPr>
          <a:xfrm>
            <a:off x="7765143" y="426486"/>
            <a:ext cx="1349826" cy="6308143"/>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Rectangle 71"/>
          <p:cNvSpPr/>
          <p:nvPr/>
        </p:nvSpPr>
        <p:spPr>
          <a:xfrm>
            <a:off x="1277257" y="972457"/>
            <a:ext cx="6255657" cy="5914572"/>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TextBox 90"/>
          <p:cNvSpPr txBox="1"/>
          <p:nvPr/>
        </p:nvSpPr>
        <p:spPr>
          <a:xfrm>
            <a:off x="7387738" y="624113"/>
            <a:ext cx="518091" cy="369332"/>
          </a:xfrm>
          <a:prstGeom prst="rect">
            <a:avLst/>
          </a:prstGeom>
          <a:noFill/>
        </p:spPr>
        <p:txBody>
          <a:bodyPr wrap="none" rtlCol="0">
            <a:spAutoFit/>
          </a:bodyPr>
          <a:lstStyle/>
          <a:p>
            <a:r>
              <a:rPr lang="en-US" b="1" dirty="0">
                <a:solidFill>
                  <a:prstClr val="black"/>
                </a:solidFill>
                <a:latin typeface="Arial" panose="020B0604020202020204" pitchFamily="34" charset="0"/>
                <a:cs typeface="Arial" panose="020B0604020202020204" pitchFamily="34" charset="0"/>
              </a:rPr>
              <a:t>3</a:t>
            </a:r>
            <a:r>
              <a:rPr lang="en-US" b="1" dirty="0" smtClean="0">
                <a:solidFill>
                  <a:prstClr val="black"/>
                </a:solidFill>
                <a:latin typeface="Arial" panose="020B0604020202020204" pitchFamily="34" charset="0"/>
                <a:cs typeface="Arial" panose="020B0604020202020204" pitchFamily="34" charset="0"/>
              </a:rPr>
              <a:t>%</a:t>
            </a:r>
          </a:p>
        </p:txBody>
      </p:sp>
      <p:sp>
        <p:nvSpPr>
          <p:cNvPr id="83" name="Rectangle 82"/>
          <p:cNvSpPr/>
          <p:nvPr/>
        </p:nvSpPr>
        <p:spPr>
          <a:xfrm>
            <a:off x="5624513" y="1937657"/>
            <a:ext cx="92868" cy="224518"/>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Rectangle 84"/>
          <p:cNvSpPr/>
          <p:nvPr/>
        </p:nvSpPr>
        <p:spPr>
          <a:xfrm>
            <a:off x="5650707" y="2842533"/>
            <a:ext cx="92868" cy="22451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Rectangle 86"/>
          <p:cNvSpPr/>
          <p:nvPr/>
        </p:nvSpPr>
        <p:spPr>
          <a:xfrm>
            <a:off x="5805715" y="5520417"/>
            <a:ext cx="438603" cy="22723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7" name="TextBox 116"/>
          <p:cNvSpPr txBox="1"/>
          <p:nvPr/>
        </p:nvSpPr>
        <p:spPr>
          <a:xfrm>
            <a:off x="7304058" y="459090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0.83</a:t>
            </a:r>
            <a:endParaRPr lang="en-US" dirty="0">
              <a:solidFill>
                <a:prstClr val="black"/>
              </a:solidFill>
              <a:latin typeface="Calibri" pitchFamily="34" charset="0"/>
              <a:cs typeface="Arial" charset="0"/>
            </a:endParaRPr>
          </a:p>
        </p:txBody>
      </p:sp>
      <p:sp>
        <p:nvSpPr>
          <p:cNvPr id="88" name="Rectangle 87"/>
          <p:cNvSpPr/>
          <p:nvPr/>
        </p:nvSpPr>
        <p:spPr>
          <a:xfrm>
            <a:off x="7414193" y="1920876"/>
            <a:ext cx="92868" cy="22451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0" name="Rectangle 89"/>
          <p:cNvSpPr/>
          <p:nvPr/>
        </p:nvSpPr>
        <p:spPr>
          <a:xfrm>
            <a:off x="7387771" y="2849789"/>
            <a:ext cx="162832" cy="24175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1" name="TextBox 80"/>
          <p:cNvSpPr txBox="1"/>
          <p:nvPr/>
        </p:nvSpPr>
        <p:spPr>
          <a:xfrm>
            <a:off x="7529014"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0.86</a:t>
            </a:r>
            <a:endParaRPr lang="en-US" dirty="0">
              <a:solidFill>
                <a:prstClr val="black"/>
              </a:solidFill>
              <a:latin typeface="Calibri" pitchFamily="34" charset="0"/>
              <a:cs typeface="Arial" charset="0"/>
            </a:endParaRPr>
          </a:p>
        </p:txBody>
      </p:sp>
      <p:sp>
        <p:nvSpPr>
          <p:cNvPr id="92" name="Rectangle 91"/>
          <p:cNvSpPr/>
          <p:nvPr/>
        </p:nvSpPr>
        <p:spPr>
          <a:xfrm>
            <a:off x="7540170" y="5527676"/>
            <a:ext cx="162832" cy="24175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06438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Box 79"/>
          <p:cNvSpPr txBox="1"/>
          <p:nvPr/>
        </p:nvSpPr>
        <p:spPr>
          <a:xfrm>
            <a:off x="647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0.72</a:t>
            </a:r>
            <a:endParaRPr lang="en-US" dirty="0">
              <a:solidFill>
                <a:prstClr val="black"/>
              </a:solidFill>
              <a:latin typeface="Calibri" pitchFamily="34" charset="0"/>
              <a:cs typeface="Arial" charset="0"/>
            </a:endParaRPr>
          </a:p>
        </p:txBody>
      </p:sp>
      <p:sp>
        <p:nvSpPr>
          <p:cNvPr id="117" name="TextBox 116"/>
          <p:cNvSpPr txBox="1"/>
          <p:nvPr/>
        </p:nvSpPr>
        <p:spPr>
          <a:xfrm>
            <a:off x="7304058" y="459090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0.83</a:t>
            </a:r>
            <a:endParaRPr lang="en-US" dirty="0">
              <a:solidFill>
                <a:prstClr val="black"/>
              </a:solidFill>
              <a:latin typeface="Calibri" pitchFamily="34" charset="0"/>
              <a:cs typeface="Arial" charset="0"/>
            </a:endParaRPr>
          </a:p>
        </p:txBody>
      </p:sp>
      <p:sp>
        <p:nvSpPr>
          <p:cNvPr id="119" name="TextBox 118"/>
          <p:cNvSpPr txBox="1"/>
          <p:nvPr/>
        </p:nvSpPr>
        <p:spPr>
          <a:xfrm>
            <a:off x="7166178" y="549802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0.81</a:t>
            </a:r>
            <a:endParaRPr lang="en-US" dirty="0">
              <a:solidFill>
                <a:prstClr val="black"/>
              </a:solidFill>
              <a:latin typeface="Calibri" pitchFamily="34" charset="0"/>
              <a:cs typeface="Arial" charset="0"/>
            </a:endParaRPr>
          </a:p>
        </p:txBody>
      </p:sp>
      <p:sp>
        <p:nvSpPr>
          <p:cNvPr id="110" name="TextBox 109"/>
          <p:cNvSpPr txBox="1"/>
          <p:nvPr/>
        </p:nvSpPr>
        <p:spPr>
          <a:xfrm>
            <a:off x="7070957"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0.80</a:t>
            </a:r>
            <a:endParaRPr lang="en-US" dirty="0">
              <a:solidFill>
                <a:prstClr val="black"/>
              </a:solidFill>
              <a:latin typeface="Calibri" pitchFamily="34" charset="0"/>
              <a:cs typeface="Arial" charset="0"/>
            </a:endParaRPr>
          </a:p>
        </p:txBody>
      </p:sp>
      <p:sp>
        <p:nvSpPr>
          <p:cNvPr id="101" name="TextBox 100"/>
          <p:cNvSpPr txBox="1"/>
          <p:nvPr/>
        </p:nvSpPr>
        <p:spPr>
          <a:xfrm>
            <a:off x="7013769"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0.79</a:t>
            </a:r>
            <a:endParaRPr lang="en-US" dirty="0">
              <a:solidFill>
                <a:prstClr val="black"/>
              </a:solidFill>
              <a:latin typeface="Calibri" pitchFamily="34" charset="0"/>
              <a:cs typeface="Arial" charset="0"/>
            </a:endParaRPr>
          </a:p>
        </p:txBody>
      </p:sp>
      <p:sp>
        <p:nvSpPr>
          <p:cNvPr id="105" name="TextBox 104"/>
          <p:cNvSpPr txBox="1"/>
          <p:nvPr/>
        </p:nvSpPr>
        <p:spPr>
          <a:xfrm>
            <a:off x="6853237"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0.77</a:t>
            </a:r>
            <a:endParaRPr lang="en-US" dirty="0">
              <a:solidFill>
                <a:prstClr val="black"/>
              </a:solidFill>
              <a:latin typeface="Calibri" pitchFamily="34" charset="0"/>
              <a:cs typeface="Arial" charset="0"/>
            </a:endParaRPr>
          </a:p>
        </p:txBody>
      </p:sp>
      <p:sp>
        <p:nvSpPr>
          <p:cNvPr id="100" name="TextBox 99"/>
          <p:cNvSpPr txBox="1"/>
          <p:nvPr/>
        </p:nvSpPr>
        <p:spPr>
          <a:xfrm>
            <a:off x="6192840"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0.68</a:t>
            </a:r>
            <a:endParaRPr lang="en-US" dirty="0">
              <a:solidFill>
                <a:prstClr val="black"/>
              </a:solidFill>
              <a:latin typeface="Calibri" pitchFamily="34" charset="0"/>
              <a:cs typeface="Arial" charset="0"/>
            </a:endParaRPr>
          </a:p>
        </p:txBody>
      </p:sp>
      <p:sp>
        <p:nvSpPr>
          <p:cNvPr id="104" name="TextBox 103"/>
          <p:cNvSpPr txBox="1"/>
          <p:nvPr/>
        </p:nvSpPr>
        <p:spPr>
          <a:xfrm>
            <a:off x="5976852"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0.65</a:t>
            </a:r>
            <a:endParaRPr lang="en-US" dirty="0">
              <a:solidFill>
                <a:prstClr val="black"/>
              </a:solidFill>
              <a:latin typeface="Calibri" pitchFamily="34" charset="0"/>
              <a:cs typeface="Arial" charset="0"/>
            </a:endParaRPr>
          </a:p>
        </p:txBody>
      </p:sp>
      <p:sp>
        <p:nvSpPr>
          <p:cNvPr id="114" name="TextBox 113"/>
          <p:cNvSpPr txBox="1"/>
          <p:nvPr/>
        </p:nvSpPr>
        <p:spPr>
          <a:xfrm>
            <a:off x="5613998" y="45836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0.60</a:t>
            </a:r>
            <a:endParaRPr lang="en-US" dirty="0">
              <a:solidFill>
                <a:prstClr val="black"/>
              </a:solidFill>
              <a:latin typeface="Calibri" pitchFamily="34" charset="0"/>
              <a:cs typeface="Arial" charset="0"/>
            </a:endParaRPr>
          </a:p>
        </p:txBody>
      </p:sp>
      <p:sp>
        <p:nvSpPr>
          <p:cNvPr id="79" name="TextBox 78"/>
          <p:cNvSpPr txBox="1"/>
          <p:nvPr/>
        </p:nvSpPr>
        <p:spPr>
          <a:xfrm>
            <a:off x="5381766"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0.57</a:t>
            </a:r>
            <a:endParaRPr lang="en-US" dirty="0">
              <a:solidFill>
                <a:prstClr val="black"/>
              </a:solidFill>
              <a:latin typeface="Calibri" pitchFamily="34" charset="0"/>
              <a:cs typeface="Arial" charset="0"/>
            </a:endParaRPr>
          </a:p>
        </p:txBody>
      </p:sp>
      <p:sp>
        <p:nvSpPr>
          <p:cNvPr id="118" name="TextBox 117"/>
          <p:cNvSpPr txBox="1"/>
          <p:nvPr/>
        </p:nvSpPr>
        <p:spPr>
          <a:xfrm>
            <a:off x="5534174" y="54907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0.59</a:t>
            </a:r>
            <a:endParaRPr lang="en-US" dirty="0">
              <a:solidFill>
                <a:prstClr val="black"/>
              </a:solidFill>
              <a:latin typeface="Calibri" pitchFamily="34" charset="0"/>
              <a:cs typeface="Arial" charset="0"/>
            </a:endParaRPr>
          </a:p>
        </p:txBody>
      </p:sp>
      <p:sp>
        <p:nvSpPr>
          <p:cNvPr id="99" name="TextBox 98"/>
          <p:cNvSpPr txBox="1"/>
          <p:nvPr/>
        </p:nvSpPr>
        <p:spPr>
          <a:xfrm>
            <a:off x="5229371"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08" name="TextBox 107"/>
          <p:cNvSpPr txBox="1"/>
          <p:nvPr/>
        </p:nvSpPr>
        <p:spPr>
          <a:xfrm>
            <a:off x="5257744"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03" name="TextBox 102"/>
          <p:cNvSpPr txBox="1"/>
          <p:nvPr/>
        </p:nvSpPr>
        <p:spPr>
          <a:xfrm>
            <a:off x="4749744"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0.48</a:t>
            </a:r>
            <a:endParaRPr lang="en-US" dirty="0">
              <a:solidFill>
                <a:prstClr val="black"/>
              </a:solidFill>
              <a:latin typeface="Calibri" pitchFamily="34" charset="0"/>
              <a:cs typeface="Arial" charset="0"/>
            </a:endParaRPr>
          </a:p>
        </p:txBody>
      </p:sp>
      <p:sp>
        <p:nvSpPr>
          <p:cNvPr id="98" name="TextBox 97"/>
          <p:cNvSpPr txBox="1"/>
          <p:nvPr/>
        </p:nvSpPr>
        <p:spPr>
          <a:xfrm>
            <a:off x="4234487"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0.41</a:t>
            </a:r>
            <a:endParaRPr lang="en-US" dirty="0">
              <a:solidFill>
                <a:prstClr val="black"/>
              </a:solidFill>
              <a:latin typeface="Calibri" pitchFamily="34" charset="0"/>
              <a:cs typeface="Arial" charset="0"/>
            </a:endParaRPr>
          </a:p>
        </p:txBody>
      </p:sp>
      <p:sp>
        <p:nvSpPr>
          <p:cNvPr id="78" name="TextBox 77"/>
          <p:cNvSpPr txBox="1"/>
          <p:nvPr/>
        </p:nvSpPr>
        <p:spPr>
          <a:xfrm>
            <a:off x="4096602"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0.39</a:t>
            </a:r>
            <a:endParaRPr lang="en-US" dirty="0">
              <a:solidFill>
                <a:prstClr val="black"/>
              </a:solidFill>
              <a:latin typeface="Calibri" pitchFamily="34" charset="0"/>
              <a:cs typeface="Arial" charset="0"/>
            </a:endParaRPr>
          </a:p>
        </p:txBody>
      </p:sp>
      <p:sp>
        <p:nvSpPr>
          <p:cNvPr id="75" name="TextBox 74"/>
          <p:cNvSpPr txBox="1"/>
          <p:nvPr/>
        </p:nvSpPr>
        <p:spPr>
          <a:xfrm>
            <a:off x="3416062" y="5501854"/>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89" name="TextBox 88"/>
          <p:cNvSpPr txBox="1"/>
          <p:nvPr/>
        </p:nvSpPr>
        <p:spPr>
          <a:xfrm>
            <a:off x="3423316" y="4565698"/>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73" name="TextBox 72"/>
          <p:cNvSpPr txBox="1"/>
          <p:nvPr/>
        </p:nvSpPr>
        <p:spPr>
          <a:xfrm>
            <a:off x="3292682" y="3684944"/>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86" name="TextBox 85"/>
          <p:cNvSpPr txBox="1"/>
          <p:nvPr/>
        </p:nvSpPr>
        <p:spPr>
          <a:xfrm>
            <a:off x="3270916" y="2763240"/>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84" name="TextBox 83"/>
          <p:cNvSpPr txBox="1"/>
          <p:nvPr/>
        </p:nvSpPr>
        <p:spPr>
          <a:xfrm>
            <a:off x="2982036" y="1875406"/>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0.24</a:t>
            </a:r>
            <a:endParaRPr lang="en-US" dirty="0">
              <a:solidFill>
                <a:prstClr val="black"/>
              </a:solidFill>
              <a:latin typeface="Calibri" pitchFamily="34" charset="0"/>
              <a:cs typeface="Arial" charset="0"/>
            </a:endParaRPr>
          </a:p>
        </p:txBody>
      </p:sp>
      <p:sp>
        <p:nvSpPr>
          <p:cNvPr id="82" name="TextBox 81"/>
          <p:cNvSpPr txBox="1"/>
          <p:nvPr/>
        </p:nvSpPr>
        <p:spPr>
          <a:xfrm>
            <a:off x="266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0.20</a:t>
            </a:r>
            <a:endParaRPr lang="en-US" dirty="0">
              <a:solidFill>
                <a:prstClr val="black"/>
              </a:solidFill>
              <a:latin typeface="Calibri" pitchFamily="34" charset="0"/>
              <a:cs typeface="Arial" charset="0"/>
            </a:endParaRPr>
          </a:p>
        </p:txBody>
      </p:sp>
      <p:sp>
        <p:nvSpPr>
          <p:cNvPr id="68" name="Rectangle 67"/>
          <p:cNvSpPr/>
          <p:nvPr/>
        </p:nvSpPr>
        <p:spPr>
          <a:xfrm>
            <a:off x="1464054" y="579120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9" name="Rectangle 68"/>
          <p:cNvSpPr/>
          <p:nvPr/>
        </p:nvSpPr>
        <p:spPr>
          <a:xfrm>
            <a:off x="3660783" y="5791200"/>
            <a:ext cx="212140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70" name="Rectangle 69"/>
          <p:cNvSpPr/>
          <p:nvPr/>
        </p:nvSpPr>
        <p:spPr>
          <a:xfrm>
            <a:off x="5784360" y="5791200"/>
            <a:ext cx="160934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71" name="Rectangle 70"/>
          <p:cNvSpPr/>
          <p:nvPr/>
        </p:nvSpPr>
        <p:spPr>
          <a:xfrm>
            <a:off x="7395874" y="5791200"/>
            <a:ext cx="1389888"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0" name="Rectangle 39"/>
          <p:cNvSpPr/>
          <p:nvPr/>
        </p:nvSpPr>
        <p:spPr>
          <a:xfrm>
            <a:off x="1464054" y="489204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1" name="Rectangle 40"/>
          <p:cNvSpPr/>
          <p:nvPr/>
        </p:nvSpPr>
        <p:spPr>
          <a:xfrm>
            <a:off x="3661039" y="4892040"/>
            <a:ext cx="219456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2" name="Rectangle 41"/>
          <p:cNvSpPr/>
          <p:nvPr/>
        </p:nvSpPr>
        <p:spPr>
          <a:xfrm>
            <a:off x="5858024" y="4892040"/>
            <a:ext cx="168249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43" name="Rectangle 42"/>
          <p:cNvSpPr/>
          <p:nvPr/>
        </p:nvSpPr>
        <p:spPr>
          <a:xfrm>
            <a:off x="7542946" y="4892040"/>
            <a:ext cx="124358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 name="Rectangle 3"/>
          <p:cNvSpPr/>
          <p:nvPr/>
        </p:nvSpPr>
        <p:spPr>
          <a:xfrm>
            <a:off x="1468088" y="1295400"/>
            <a:ext cx="146304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26" name="Rectangle 25"/>
          <p:cNvSpPr/>
          <p:nvPr/>
        </p:nvSpPr>
        <p:spPr>
          <a:xfrm>
            <a:off x="2931300" y="1295400"/>
            <a:ext cx="138988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27" name="Rectangle 26"/>
          <p:cNvSpPr/>
          <p:nvPr/>
        </p:nvSpPr>
        <p:spPr>
          <a:xfrm>
            <a:off x="4321360" y="1295400"/>
            <a:ext cx="131673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28" name="Rectangle 27"/>
          <p:cNvSpPr/>
          <p:nvPr/>
        </p:nvSpPr>
        <p:spPr>
          <a:xfrm>
            <a:off x="5638268" y="1295400"/>
            <a:ext cx="109728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29" name="Rectangle 28"/>
          <p:cNvSpPr/>
          <p:nvPr/>
        </p:nvSpPr>
        <p:spPr>
          <a:xfrm>
            <a:off x="6735720" y="1295400"/>
            <a:ext cx="1024128"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31" name="Rectangle 30"/>
          <p:cNvSpPr/>
          <p:nvPr/>
        </p:nvSpPr>
        <p:spPr>
          <a:xfrm>
            <a:off x="7760021" y="1295400"/>
            <a:ext cx="1024128"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 name="TextBox 4"/>
          <p:cNvSpPr txBox="1"/>
          <p:nvPr/>
        </p:nvSpPr>
        <p:spPr>
          <a:xfrm>
            <a:off x="216347" y="1338590"/>
            <a:ext cx="1128835"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Glu</a:t>
            </a:r>
            <a:r>
              <a:rPr lang="en-US" sz="2800" dirty="0" smtClean="0">
                <a:solidFill>
                  <a:prstClr val="black"/>
                </a:solidFill>
                <a:latin typeface="Calibri" pitchFamily="34" charset="0"/>
                <a:cs typeface="Arial" charset="0"/>
              </a:rPr>
              <a:t> 24</a:t>
            </a:r>
            <a:endParaRPr lang="en-US" sz="2800" dirty="0">
              <a:solidFill>
                <a:prstClr val="black"/>
              </a:solidFill>
              <a:latin typeface="Calibri" pitchFamily="34" charset="0"/>
              <a:cs typeface="Arial" charset="0"/>
            </a:endParaRPr>
          </a:p>
        </p:txBody>
      </p:sp>
      <p:sp>
        <p:nvSpPr>
          <p:cNvPr id="9" name="TextBox 8"/>
          <p:cNvSpPr txBox="1"/>
          <p:nvPr/>
        </p:nvSpPr>
        <p:spPr>
          <a:xfrm>
            <a:off x="216347" y="2237750"/>
            <a:ext cx="1128707"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Arg</a:t>
            </a:r>
            <a:r>
              <a:rPr lang="en-US" sz="2800" dirty="0" smtClean="0">
                <a:solidFill>
                  <a:prstClr val="black"/>
                </a:solidFill>
                <a:latin typeface="Calibri" pitchFamily="34" charset="0"/>
                <a:cs typeface="Arial" charset="0"/>
              </a:rPr>
              <a:t> 18</a:t>
            </a:r>
            <a:endParaRPr lang="en-US" sz="2800" dirty="0">
              <a:solidFill>
                <a:prstClr val="black"/>
              </a:solidFill>
              <a:latin typeface="Calibri" pitchFamily="34" charset="0"/>
              <a:cs typeface="Arial" charset="0"/>
            </a:endParaRPr>
          </a:p>
        </p:txBody>
      </p:sp>
      <p:sp>
        <p:nvSpPr>
          <p:cNvPr id="12" name="TextBox 11"/>
          <p:cNvSpPr txBox="1"/>
          <p:nvPr/>
        </p:nvSpPr>
        <p:spPr>
          <a:xfrm>
            <a:off x="216347" y="3136910"/>
            <a:ext cx="1077283"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Tyr 21</a:t>
            </a:r>
            <a:endParaRPr lang="en-US" sz="2800" dirty="0">
              <a:solidFill>
                <a:prstClr val="black"/>
              </a:solidFill>
              <a:latin typeface="Calibri" pitchFamily="34" charset="0"/>
              <a:cs typeface="Arial" charset="0"/>
            </a:endParaRPr>
          </a:p>
        </p:txBody>
      </p:sp>
      <p:sp>
        <p:nvSpPr>
          <p:cNvPr id="15" name="TextBox 14"/>
          <p:cNvSpPr txBox="1"/>
          <p:nvPr/>
        </p:nvSpPr>
        <p:spPr>
          <a:xfrm>
            <a:off x="216347" y="4036070"/>
            <a:ext cx="987771"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Asp 9</a:t>
            </a:r>
            <a:endParaRPr lang="en-US" sz="2800" dirty="0">
              <a:solidFill>
                <a:prstClr val="black"/>
              </a:solidFill>
              <a:latin typeface="Calibri" pitchFamily="34" charset="0"/>
              <a:cs typeface="Arial" charset="0"/>
            </a:endParaRPr>
          </a:p>
        </p:txBody>
      </p:sp>
      <p:sp>
        <p:nvSpPr>
          <p:cNvPr id="18" name="TextBox 17"/>
          <p:cNvSpPr txBox="1"/>
          <p:nvPr/>
        </p:nvSpPr>
        <p:spPr>
          <a:xfrm>
            <a:off x="216347" y="4935230"/>
            <a:ext cx="1079142"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His 54</a:t>
            </a:r>
            <a:endParaRPr lang="en-US" sz="2800" dirty="0">
              <a:solidFill>
                <a:prstClr val="black"/>
              </a:solidFill>
              <a:latin typeface="Calibri" pitchFamily="34" charset="0"/>
              <a:cs typeface="Arial" charset="0"/>
            </a:endParaRPr>
          </a:p>
        </p:txBody>
      </p:sp>
      <p:sp>
        <p:nvSpPr>
          <p:cNvPr id="21" name="TextBox 20"/>
          <p:cNvSpPr txBox="1"/>
          <p:nvPr/>
        </p:nvSpPr>
        <p:spPr>
          <a:xfrm>
            <a:off x="216347" y="5834390"/>
            <a:ext cx="1126270"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Pro 60</a:t>
            </a:r>
            <a:endParaRPr lang="en-US" sz="2800" dirty="0">
              <a:solidFill>
                <a:prstClr val="black"/>
              </a:solidFill>
              <a:latin typeface="Calibri" pitchFamily="34" charset="0"/>
              <a:cs typeface="Arial" charset="0"/>
            </a:endParaRPr>
          </a:p>
        </p:txBody>
      </p:sp>
      <p:sp>
        <p:nvSpPr>
          <p:cNvPr id="47" name="Rectangle 46"/>
          <p:cNvSpPr/>
          <p:nvPr/>
        </p:nvSpPr>
        <p:spPr>
          <a:xfrm>
            <a:off x="1464054" y="2194560"/>
            <a:ext cx="1755648"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8" name="Rectangle 47"/>
          <p:cNvSpPr/>
          <p:nvPr/>
        </p:nvSpPr>
        <p:spPr>
          <a:xfrm>
            <a:off x="3220518" y="2194560"/>
            <a:ext cx="124358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9" name="Rectangle 48"/>
          <p:cNvSpPr/>
          <p:nvPr/>
        </p:nvSpPr>
        <p:spPr>
          <a:xfrm>
            <a:off x="4464918" y="2194560"/>
            <a:ext cx="1024128"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0" name="Rectangle 49"/>
          <p:cNvSpPr/>
          <p:nvPr/>
        </p:nvSpPr>
        <p:spPr>
          <a:xfrm>
            <a:off x="5489862" y="2194560"/>
            <a:ext cx="950976"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51" name="Rectangle 50"/>
          <p:cNvSpPr/>
          <p:nvPr/>
        </p:nvSpPr>
        <p:spPr>
          <a:xfrm>
            <a:off x="6441654" y="2194560"/>
            <a:ext cx="804672"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52" name="Rectangle 51"/>
          <p:cNvSpPr/>
          <p:nvPr/>
        </p:nvSpPr>
        <p:spPr>
          <a:xfrm>
            <a:off x="7247142" y="219456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4" name="Rectangle 53"/>
          <p:cNvSpPr/>
          <p:nvPr/>
        </p:nvSpPr>
        <p:spPr>
          <a:xfrm>
            <a:off x="1464054" y="309372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55" name="Rectangle 54"/>
          <p:cNvSpPr/>
          <p:nvPr/>
        </p:nvSpPr>
        <p:spPr>
          <a:xfrm>
            <a:off x="3513942" y="3093720"/>
            <a:ext cx="197510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56" name="Rectangle 55"/>
          <p:cNvSpPr/>
          <p:nvPr/>
        </p:nvSpPr>
        <p:spPr>
          <a:xfrm>
            <a:off x="5490678" y="3093720"/>
            <a:ext cx="1828800"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7" name="Rectangle 56"/>
          <p:cNvSpPr/>
          <p:nvPr/>
        </p:nvSpPr>
        <p:spPr>
          <a:xfrm>
            <a:off x="7321109" y="3093720"/>
            <a:ext cx="146304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1" name="Rectangle 60"/>
          <p:cNvSpPr/>
          <p:nvPr/>
        </p:nvSpPr>
        <p:spPr>
          <a:xfrm>
            <a:off x="1464054" y="399288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2" name="Rectangle 61"/>
          <p:cNvSpPr/>
          <p:nvPr/>
        </p:nvSpPr>
        <p:spPr>
          <a:xfrm>
            <a:off x="3513289" y="3992880"/>
            <a:ext cx="146304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63" name="Rectangle 62"/>
          <p:cNvSpPr/>
          <p:nvPr/>
        </p:nvSpPr>
        <p:spPr>
          <a:xfrm>
            <a:off x="4977308" y="3992880"/>
            <a:ext cx="124358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64" name="Rectangle 63"/>
          <p:cNvSpPr/>
          <p:nvPr/>
        </p:nvSpPr>
        <p:spPr>
          <a:xfrm>
            <a:off x="6221871" y="3992880"/>
            <a:ext cx="87782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5" name="Rectangle 64"/>
          <p:cNvSpPr/>
          <p:nvPr/>
        </p:nvSpPr>
        <p:spPr>
          <a:xfrm>
            <a:off x="7100674" y="3992880"/>
            <a:ext cx="877824"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66" name="Rectangle 65"/>
          <p:cNvSpPr/>
          <p:nvPr/>
        </p:nvSpPr>
        <p:spPr>
          <a:xfrm>
            <a:off x="7979477" y="399288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74" name="Rectangle 73"/>
          <p:cNvSpPr/>
          <p:nvPr/>
        </p:nvSpPr>
        <p:spPr>
          <a:xfrm>
            <a:off x="8052629" y="2194560"/>
            <a:ext cx="731520" cy="6096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G</a:t>
            </a:r>
          </a:p>
        </p:txBody>
      </p:sp>
      <p:sp>
        <p:nvSpPr>
          <p:cNvPr id="76" name="TextBox 75"/>
          <p:cNvSpPr txBox="1"/>
          <p:nvPr/>
        </p:nvSpPr>
        <p:spPr>
          <a:xfrm>
            <a:off x="1228297"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0.00</a:t>
            </a:r>
            <a:endParaRPr lang="en-US" dirty="0">
              <a:solidFill>
                <a:prstClr val="black"/>
              </a:solidFill>
              <a:latin typeface="Calibri" pitchFamily="34" charset="0"/>
              <a:cs typeface="Arial" charset="0"/>
            </a:endParaRPr>
          </a:p>
        </p:txBody>
      </p:sp>
      <p:sp>
        <p:nvSpPr>
          <p:cNvPr id="77" name="TextBox 76"/>
          <p:cNvSpPr txBox="1"/>
          <p:nvPr/>
        </p:nvSpPr>
        <p:spPr>
          <a:xfrm>
            <a:off x="8482328" y="940558"/>
            <a:ext cx="593432" cy="369332"/>
          </a:xfrm>
          <a:prstGeom prst="rect">
            <a:avLst/>
          </a:prstGeom>
          <a:noFill/>
        </p:spPr>
        <p:txBody>
          <a:bodyPr wrap="none" rtlCol="0">
            <a:spAutoFit/>
          </a:bodyPr>
          <a:lstStyle/>
          <a:p>
            <a:r>
              <a:rPr lang="en-US" dirty="0">
                <a:solidFill>
                  <a:prstClr val="black"/>
                </a:solidFill>
                <a:latin typeface="Calibri" pitchFamily="34" charset="0"/>
                <a:cs typeface="Arial" charset="0"/>
              </a:rPr>
              <a:t>1</a:t>
            </a:r>
            <a:r>
              <a:rPr lang="en-US" dirty="0" smtClean="0">
                <a:solidFill>
                  <a:prstClr val="black"/>
                </a:solidFill>
                <a:latin typeface="Calibri" pitchFamily="34" charset="0"/>
                <a:cs typeface="Arial" charset="0"/>
              </a:rPr>
              <a:t>.00</a:t>
            </a:r>
            <a:endParaRPr lang="en-US" dirty="0">
              <a:solidFill>
                <a:prstClr val="black"/>
              </a:solidFill>
              <a:latin typeface="Calibri" pitchFamily="34" charset="0"/>
              <a:cs typeface="Arial" charset="0"/>
            </a:endParaRPr>
          </a:p>
        </p:txBody>
      </p:sp>
      <p:sp>
        <p:nvSpPr>
          <p:cNvPr id="102" name="TextBox 101"/>
          <p:cNvSpPr txBox="1"/>
          <p:nvPr/>
        </p:nvSpPr>
        <p:spPr>
          <a:xfrm>
            <a:off x="7819299" y="1869473"/>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0.90</a:t>
            </a:r>
            <a:endParaRPr lang="en-US" dirty="0">
              <a:solidFill>
                <a:prstClr val="black"/>
              </a:solidFill>
              <a:latin typeface="Calibri" pitchFamily="34" charset="0"/>
              <a:cs typeface="Arial" charset="0"/>
            </a:endParaRPr>
          </a:p>
        </p:txBody>
      </p:sp>
      <p:sp>
        <p:nvSpPr>
          <p:cNvPr id="2" name="Rectangle 1"/>
          <p:cNvSpPr/>
          <p:nvPr/>
        </p:nvSpPr>
        <p:spPr>
          <a:xfrm>
            <a:off x="7997371" y="426486"/>
            <a:ext cx="1117598" cy="6308143"/>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Rectangle 71"/>
          <p:cNvSpPr/>
          <p:nvPr/>
        </p:nvSpPr>
        <p:spPr>
          <a:xfrm>
            <a:off x="1306286" y="972457"/>
            <a:ext cx="6458857" cy="5914572"/>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TextBox 90"/>
          <p:cNvSpPr txBox="1"/>
          <p:nvPr/>
        </p:nvSpPr>
        <p:spPr>
          <a:xfrm>
            <a:off x="7634476" y="624113"/>
            <a:ext cx="518091" cy="369332"/>
          </a:xfrm>
          <a:prstGeom prst="rect">
            <a:avLst/>
          </a:prstGeom>
          <a:noFill/>
        </p:spPr>
        <p:txBody>
          <a:bodyPr wrap="none" rtlCol="0">
            <a:spAutoFit/>
          </a:bodyPr>
          <a:lstStyle/>
          <a:p>
            <a:r>
              <a:rPr lang="en-US" b="1" dirty="0">
                <a:solidFill>
                  <a:prstClr val="black"/>
                </a:solidFill>
                <a:latin typeface="Arial" panose="020B0604020202020204" pitchFamily="34" charset="0"/>
                <a:cs typeface="Arial" panose="020B0604020202020204" pitchFamily="34" charset="0"/>
              </a:rPr>
              <a:t>3</a:t>
            </a:r>
            <a:r>
              <a:rPr lang="en-US" b="1" dirty="0" smtClean="0">
                <a:solidFill>
                  <a:prstClr val="black"/>
                </a:solidFill>
                <a:latin typeface="Arial" panose="020B0604020202020204" pitchFamily="34" charset="0"/>
                <a:cs typeface="Arial" panose="020B0604020202020204" pitchFamily="34" charset="0"/>
              </a:rPr>
              <a:t>%</a:t>
            </a:r>
          </a:p>
        </p:txBody>
      </p:sp>
      <p:sp>
        <p:nvSpPr>
          <p:cNvPr id="83" name="Rectangle 82"/>
          <p:cNvSpPr/>
          <p:nvPr/>
        </p:nvSpPr>
        <p:spPr>
          <a:xfrm>
            <a:off x="5624513" y="1937657"/>
            <a:ext cx="92868" cy="224518"/>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Rectangle 84"/>
          <p:cNvSpPr/>
          <p:nvPr/>
        </p:nvSpPr>
        <p:spPr>
          <a:xfrm>
            <a:off x="5650707" y="2842533"/>
            <a:ext cx="92868" cy="22451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Rectangle 86"/>
          <p:cNvSpPr/>
          <p:nvPr/>
        </p:nvSpPr>
        <p:spPr>
          <a:xfrm>
            <a:off x="5805715" y="5520417"/>
            <a:ext cx="438603" cy="22723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8" name="Rectangle 87"/>
          <p:cNvSpPr/>
          <p:nvPr/>
        </p:nvSpPr>
        <p:spPr>
          <a:xfrm>
            <a:off x="7414193" y="1920876"/>
            <a:ext cx="92868" cy="22451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0" name="Rectangle 89"/>
          <p:cNvSpPr/>
          <p:nvPr/>
        </p:nvSpPr>
        <p:spPr>
          <a:xfrm>
            <a:off x="7387771" y="2849789"/>
            <a:ext cx="162832" cy="24175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1" name="TextBox 80"/>
          <p:cNvSpPr txBox="1"/>
          <p:nvPr/>
        </p:nvSpPr>
        <p:spPr>
          <a:xfrm>
            <a:off x="7529014"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0.86</a:t>
            </a:r>
            <a:endParaRPr lang="en-US" dirty="0">
              <a:solidFill>
                <a:prstClr val="black"/>
              </a:solidFill>
              <a:latin typeface="Calibri" pitchFamily="34" charset="0"/>
              <a:cs typeface="Arial" charset="0"/>
            </a:endParaRPr>
          </a:p>
        </p:txBody>
      </p:sp>
      <p:sp>
        <p:nvSpPr>
          <p:cNvPr id="92" name="Rectangle 91"/>
          <p:cNvSpPr/>
          <p:nvPr/>
        </p:nvSpPr>
        <p:spPr>
          <a:xfrm>
            <a:off x="7540170" y="5527676"/>
            <a:ext cx="162832" cy="24175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6" name="TextBox 105"/>
          <p:cNvSpPr txBox="1"/>
          <p:nvPr/>
        </p:nvSpPr>
        <p:spPr>
          <a:xfrm>
            <a:off x="7746736"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0.89</a:t>
            </a:r>
            <a:endParaRPr lang="en-US" dirty="0">
              <a:solidFill>
                <a:prstClr val="black"/>
              </a:solidFill>
              <a:latin typeface="Calibri" pitchFamily="34" charset="0"/>
              <a:cs typeface="Arial" charset="0"/>
            </a:endParaRPr>
          </a:p>
        </p:txBody>
      </p:sp>
    </p:spTree>
    <p:extLst>
      <p:ext uri="{BB962C8B-B14F-4D97-AF65-F5344CB8AC3E}">
        <p14:creationId xmlns:p14="http://schemas.microsoft.com/office/powerpoint/2010/main" val="22428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Box 79"/>
          <p:cNvSpPr txBox="1"/>
          <p:nvPr/>
        </p:nvSpPr>
        <p:spPr>
          <a:xfrm>
            <a:off x="647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0.72</a:t>
            </a:r>
            <a:endParaRPr lang="en-US" dirty="0">
              <a:solidFill>
                <a:prstClr val="black"/>
              </a:solidFill>
              <a:latin typeface="Calibri" pitchFamily="34" charset="0"/>
              <a:cs typeface="Arial" charset="0"/>
            </a:endParaRPr>
          </a:p>
        </p:txBody>
      </p:sp>
      <p:sp>
        <p:nvSpPr>
          <p:cNvPr id="81" name="TextBox 80"/>
          <p:cNvSpPr txBox="1"/>
          <p:nvPr/>
        </p:nvSpPr>
        <p:spPr>
          <a:xfrm>
            <a:off x="7529014"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0.86</a:t>
            </a:r>
            <a:endParaRPr lang="en-US" dirty="0">
              <a:solidFill>
                <a:prstClr val="black"/>
              </a:solidFill>
              <a:latin typeface="Calibri" pitchFamily="34" charset="0"/>
              <a:cs typeface="Arial" charset="0"/>
            </a:endParaRPr>
          </a:p>
        </p:txBody>
      </p:sp>
      <p:sp>
        <p:nvSpPr>
          <p:cNvPr id="117" name="TextBox 116"/>
          <p:cNvSpPr txBox="1"/>
          <p:nvPr/>
        </p:nvSpPr>
        <p:spPr>
          <a:xfrm>
            <a:off x="7304058" y="459090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0.83</a:t>
            </a:r>
            <a:endParaRPr lang="en-US" dirty="0">
              <a:solidFill>
                <a:prstClr val="black"/>
              </a:solidFill>
              <a:latin typeface="Calibri" pitchFamily="34" charset="0"/>
              <a:cs typeface="Arial" charset="0"/>
            </a:endParaRPr>
          </a:p>
        </p:txBody>
      </p:sp>
      <p:sp>
        <p:nvSpPr>
          <p:cNvPr id="119" name="TextBox 118"/>
          <p:cNvSpPr txBox="1"/>
          <p:nvPr/>
        </p:nvSpPr>
        <p:spPr>
          <a:xfrm>
            <a:off x="7166178" y="549802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0.81</a:t>
            </a:r>
            <a:endParaRPr lang="en-US" dirty="0">
              <a:solidFill>
                <a:prstClr val="black"/>
              </a:solidFill>
              <a:latin typeface="Calibri" pitchFamily="34" charset="0"/>
              <a:cs typeface="Arial" charset="0"/>
            </a:endParaRPr>
          </a:p>
        </p:txBody>
      </p:sp>
      <p:sp>
        <p:nvSpPr>
          <p:cNvPr id="110" name="TextBox 109"/>
          <p:cNvSpPr txBox="1"/>
          <p:nvPr/>
        </p:nvSpPr>
        <p:spPr>
          <a:xfrm>
            <a:off x="7070957"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0.80</a:t>
            </a:r>
            <a:endParaRPr lang="en-US" dirty="0">
              <a:solidFill>
                <a:prstClr val="black"/>
              </a:solidFill>
              <a:latin typeface="Calibri" pitchFamily="34" charset="0"/>
              <a:cs typeface="Arial" charset="0"/>
            </a:endParaRPr>
          </a:p>
        </p:txBody>
      </p:sp>
      <p:sp>
        <p:nvSpPr>
          <p:cNvPr id="101" name="TextBox 100"/>
          <p:cNvSpPr txBox="1"/>
          <p:nvPr/>
        </p:nvSpPr>
        <p:spPr>
          <a:xfrm>
            <a:off x="7013769"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0.79</a:t>
            </a:r>
            <a:endParaRPr lang="en-US" dirty="0">
              <a:solidFill>
                <a:prstClr val="black"/>
              </a:solidFill>
              <a:latin typeface="Calibri" pitchFamily="34" charset="0"/>
              <a:cs typeface="Arial" charset="0"/>
            </a:endParaRPr>
          </a:p>
        </p:txBody>
      </p:sp>
      <p:sp>
        <p:nvSpPr>
          <p:cNvPr id="105" name="TextBox 104"/>
          <p:cNvSpPr txBox="1"/>
          <p:nvPr/>
        </p:nvSpPr>
        <p:spPr>
          <a:xfrm>
            <a:off x="6853237"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0.77</a:t>
            </a:r>
            <a:endParaRPr lang="en-US" dirty="0">
              <a:solidFill>
                <a:prstClr val="black"/>
              </a:solidFill>
              <a:latin typeface="Calibri" pitchFamily="34" charset="0"/>
              <a:cs typeface="Arial" charset="0"/>
            </a:endParaRPr>
          </a:p>
        </p:txBody>
      </p:sp>
      <p:sp>
        <p:nvSpPr>
          <p:cNvPr id="100" name="TextBox 99"/>
          <p:cNvSpPr txBox="1"/>
          <p:nvPr/>
        </p:nvSpPr>
        <p:spPr>
          <a:xfrm>
            <a:off x="6192840"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0.68</a:t>
            </a:r>
            <a:endParaRPr lang="en-US" dirty="0">
              <a:solidFill>
                <a:prstClr val="black"/>
              </a:solidFill>
              <a:latin typeface="Calibri" pitchFamily="34" charset="0"/>
              <a:cs typeface="Arial" charset="0"/>
            </a:endParaRPr>
          </a:p>
        </p:txBody>
      </p:sp>
      <p:sp>
        <p:nvSpPr>
          <p:cNvPr id="104" name="TextBox 103"/>
          <p:cNvSpPr txBox="1"/>
          <p:nvPr/>
        </p:nvSpPr>
        <p:spPr>
          <a:xfrm>
            <a:off x="5976852"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0.65</a:t>
            </a:r>
            <a:endParaRPr lang="en-US" dirty="0">
              <a:solidFill>
                <a:prstClr val="black"/>
              </a:solidFill>
              <a:latin typeface="Calibri" pitchFamily="34" charset="0"/>
              <a:cs typeface="Arial" charset="0"/>
            </a:endParaRPr>
          </a:p>
        </p:txBody>
      </p:sp>
      <p:sp>
        <p:nvSpPr>
          <p:cNvPr id="114" name="TextBox 113"/>
          <p:cNvSpPr txBox="1"/>
          <p:nvPr/>
        </p:nvSpPr>
        <p:spPr>
          <a:xfrm>
            <a:off x="5613998" y="45836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0.60</a:t>
            </a:r>
            <a:endParaRPr lang="en-US" dirty="0">
              <a:solidFill>
                <a:prstClr val="black"/>
              </a:solidFill>
              <a:latin typeface="Calibri" pitchFamily="34" charset="0"/>
              <a:cs typeface="Arial" charset="0"/>
            </a:endParaRPr>
          </a:p>
        </p:txBody>
      </p:sp>
      <p:sp>
        <p:nvSpPr>
          <p:cNvPr id="79" name="TextBox 78"/>
          <p:cNvSpPr txBox="1"/>
          <p:nvPr/>
        </p:nvSpPr>
        <p:spPr>
          <a:xfrm>
            <a:off x="5381766"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0.57</a:t>
            </a:r>
            <a:endParaRPr lang="en-US" dirty="0">
              <a:solidFill>
                <a:prstClr val="black"/>
              </a:solidFill>
              <a:latin typeface="Calibri" pitchFamily="34" charset="0"/>
              <a:cs typeface="Arial" charset="0"/>
            </a:endParaRPr>
          </a:p>
        </p:txBody>
      </p:sp>
      <p:sp>
        <p:nvSpPr>
          <p:cNvPr id="118" name="TextBox 117"/>
          <p:cNvSpPr txBox="1"/>
          <p:nvPr/>
        </p:nvSpPr>
        <p:spPr>
          <a:xfrm>
            <a:off x="5534174" y="54907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0.59</a:t>
            </a:r>
            <a:endParaRPr lang="en-US" dirty="0">
              <a:solidFill>
                <a:prstClr val="black"/>
              </a:solidFill>
              <a:latin typeface="Calibri" pitchFamily="34" charset="0"/>
              <a:cs typeface="Arial" charset="0"/>
            </a:endParaRPr>
          </a:p>
        </p:txBody>
      </p:sp>
      <p:sp>
        <p:nvSpPr>
          <p:cNvPr id="99" name="TextBox 98"/>
          <p:cNvSpPr txBox="1"/>
          <p:nvPr/>
        </p:nvSpPr>
        <p:spPr>
          <a:xfrm>
            <a:off x="5229371"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08" name="TextBox 107"/>
          <p:cNvSpPr txBox="1"/>
          <p:nvPr/>
        </p:nvSpPr>
        <p:spPr>
          <a:xfrm>
            <a:off x="5257744"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03" name="TextBox 102"/>
          <p:cNvSpPr txBox="1"/>
          <p:nvPr/>
        </p:nvSpPr>
        <p:spPr>
          <a:xfrm>
            <a:off x="4749744"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0.48</a:t>
            </a:r>
            <a:endParaRPr lang="en-US" dirty="0">
              <a:solidFill>
                <a:prstClr val="black"/>
              </a:solidFill>
              <a:latin typeface="Calibri" pitchFamily="34" charset="0"/>
              <a:cs typeface="Arial" charset="0"/>
            </a:endParaRPr>
          </a:p>
        </p:txBody>
      </p:sp>
      <p:sp>
        <p:nvSpPr>
          <p:cNvPr id="98" name="TextBox 97"/>
          <p:cNvSpPr txBox="1"/>
          <p:nvPr/>
        </p:nvSpPr>
        <p:spPr>
          <a:xfrm>
            <a:off x="4234487"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0.41</a:t>
            </a:r>
            <a:endParaRPr lang="en-US" dirty="0">
              <a:solidFill>
                <a:prstClr val="black"/>
              </a:solidFill>
              <a:latin typeface="Calibri" pitchFamily="34" charset="0"/>
              <a:cs typeface="Arial" charset="0"/>
            </a:endParaRPr>
          </a:p>
        </p:txBody>
      </p:sp>
      <p:sp>
        <p:nvSpPr>
          <p:cNvPr id="78" name="TextBox 77"/>
          <p:cNvSpPr txBox="1"/>
          <p:nvPr/>
        </p:nvSpPr>
        <p:spPr>
          <a:xfrm>
            <a:off x="4096602"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0.39</a:t>
            </a:r>
            <a:endParaRPr lang="en-US" dirty="0">
              <a:solidFill>
                <a:prstClr val="black"/>
              </a:solidFill>
              <a:latin typeface="Calibri" pitchFamily="34" charset="0"/>
              <a:cs typeface="Arial" charset="0"/>
            </a:endParaRPr>
          </a:p>
        </p:txBody>
      </p:sp>
      <p:sp>
        <p:nvSpPr>
          <p:cNvPr id="75" name="TextBox 74"/>
          <p:cNvSpPr txBox="1"/>
          <p:nvPr/>
        </p:nvSpPr>
        <p:spPr>
          <a:xfrm>
            <a:off x="3416062" y="5501854"/>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89" name="TextBox 88"/>
          <p:cNvSpPr txBox="1"/>
          <p:nvPr/>
        </p:nvSpPr>
        <p:spPr>
          <a:xfrm>
            <a:off x="3423316" y="4565698"/>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73" name="TextBox 72"/>
          <p:cNvSpPr txBox="1"/>
          <p:nvPr/>
        </p:nvSpPr>
        <p:spPr>
          <a:xfrm>
            <a:off x="3292682" y="3684944"/>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86" name="TextBox 85"/>
          <p:cNvSpPr txBox="1"/>
          <p:nvPr/>
        </p:nvSpPr>
        <p:spPr>
          <a:xfrm>
            <a:off x="3270916" y="2763240"/>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84" name="TextBox 83"/>
          <p:cNvSpPr txBox="1"/>
          <p:nvPr/>
        </p:nvSpPr>
        <p:spPr>
          <a:xfrm>
            <a:off x="2982036" y="1875406"/>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0.24</a:t>
            </a:r>
            <a:endParaRPr lang="en-US" dirty="0">
              <a:solidFill>
                <a:prstClr val="black"/>
              </a:solidFill>
              <a:latin typeface="Calibri" pitchFamily="34" charset="0"/>
              <a:cs typeface="Arial" charset="0"/>
            </a:endParaRPr>
          </a:p>
        </p:txBody>
      </p:sp>
      <p:sp>
        <p:nvSpPr>
          <p:cNvPr id="82" name="TextBox 81"/>
          <p:cNvSpPr txBox="1"/>
          <p:nvPr/>
        </p:nvSpPr>
        <p:spPr>
          <a:xfrm>
            <a:off x="266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0.20</a:t>
            </a:r>
            <a:endParaRPr lang="en-US" dirty="0">
              <a:solidFill>
                <a:prstClr val="black"/>
              </a:solidFill>
              <a:latin typeface="Calibri" pitchFamily="34" charset="0"/>
              <a:cs typeface="Arial" charset="0"/>
            </a:endParaRPr>
          </a:p>
        </p:txBody>
      </p:sp>
      <p:sp>
        <p:nvSpPr>
          <p:cNvPr id="68" name="Rectangle 67"/>
          <p:cNvSpPr/>
          <p:nvPr/>
        </p:nvSpPr>
        <p:spPr>
          <a:xfrm>
            <a:off x="1464054" y="579120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9" name="Rectangle 68"/>
          <p:cNvSpPr/>
          <p:nvPr/>
        </p:nvSpPr>
        <p:spPr>
          <a:xfrm>
            <a:off x="3660783" y="5791200"/>
            <a:ext cx="212140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70" name="Rectangle 69"/>
          <p:cNvSpPr/>
          <p:nvPr/>
        </p:nvSpPr>
        <p:spPr>
          <a:xfrm>
            <a:off x="5784360" y="5791200"/>
            <a:ext cx="160934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71" name="Rectangle 70"/>
          <p:cNvSpPr/>
          <p:nvPr/>
        </p:nvSpPr>
        <p:spPr>
          <a:xfrm>
            <a:off x="7395874" y="5791200"/>
            <a:ext cx="1389888"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0" name="Rectangle 39"/>
          <p:cNvSpPr/>
          <p:nvPr/>
        </p:nvSpPr>
        <p:spPr>
          <a:xfrm>
            <a:off x="1464054" y="489204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1" name="Rectangle 40"/>
          <p:cNvSpPr/>
          <p:nvPr/>
        </p:nvSpPr>
        <p:spPr>
          <a:xfrm>
            <a:off x="3661039" y="4892040"/>
            <a:ext cx="219456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2" name="Rectangle 41"/>
          <p:cNvSpPr/>
          <p:nvPr/>
        </p:nvSpPr>
        <p:spPr>
          <a:xfrm>
            <a:off x="5858024" y="4892040"/>
            <a:ext cx="168249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43" name="Rectangle 42"/>
          <p:cNvSpPr/>
          <p:nvPr/>
        </p:nvSpPr>
        <p:spPr>
          <a:xfrm>
            <a:off x="7542946" y="4892040"/>
            <a:ext cx="124358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 name="Rectangle 3"/>
          <p:cNvSpPr/>
          <p:nvPr/>
        </p:nvSpPr>
        <p:spPr>
          <a:xfrm>
            <a:off x="1468088" y="1295400"/>
            <a:ext cx="146304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26" name="Rectangle 25"/>
          <p:cNvSpPr/>
          <p:nvPr/>
        </p:nvSpPr>
        <p:spPr>
          <a:xfrm>
            <a:off x="2931300" y="1295400"/>
            <a:ext cx="138988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27" name="Rectangle 26"/>
          <p:cNvSpPr/>
          <p:nvPr/>
        </p:nvSpPr>
        <p:spPr>
          <a:xfrm>
            <a:off x="4321360" y="1295400"/>
            <a:ext cx="131673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28" name="Rectangle 27"/>
          <p:cNvSpPr/>
          <p:nvPr/>
        </p:nvSpPr>
        <p:spPr>
          <a:xfrm>
            <a:off x="5638268" y="1295400"/>
            <a:ext cx="109728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29" name="Rectangle 28"/>
          <p:cNvSpPr/>
          <p:nvPr/>
        </p:nvSpPr>
        <p:spPr>
          <a:xfrm>
            <a:off x="6735720" y="1295400"/>
            <a:ext cx="1024128"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31" name="Rectangle 30"/>
          <p:cNvSpPr/>
          <p:nvPr/>
        </p:nvSpPr>
        <p:spPr>
          <a:xfrm>
            <a:off x="7760021" y="1295400"/>
            <a:ext cx="1024128"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 name="TextBox 4"/>
          <p:cNvSpPr txBox="1"/>
          <p:nvPr/>
        </p:nvSpPr>
        <p:spPr>
          <a:xfrm>
            <a:off x="216347" y="1338590"/>
            <a:ext cx="1128835"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Glu</a:t>
            </a:r>
            <a:r>
              <a:rPr lang="en-US" sz="2800" dirty="0" smtClean="0">
                <a:solidFill>
                  <a:prstClr val="black"/>
                </a:solidFill>
                <a:latin typeface="Calibri" pitchFamily="34" charset="0"/>
                <a:cs typeface="Arial" charset="0"/>
              </a:rPr>
              <a:t> 24</a:t>
            </a:r>
            <a:endParaRPr lang="en-US" sz="2800" dirty="0">
              <a:solidFill>
                <a:prstClr val="black"/>
              </a:solidFill>
              <a:latin typeface="Calibri" pitchFamily="34" charset="0"/>
              <a:cs typeface="Arial" charset="0"/>
            </a:endParaRPr>
          </a:p>
        </p:txBody>
      </p:sp>
      <p:sp>
        <p:nvSpPr>
          <p:cNvPr id="9" name="TextBox 8"/>
          <p:cNvSpPr txBox="1"/>
          <p:nvPr/>
        </p:nvSpPr>
        <p:spPr>
          <a:xfrm>
            <a:off x="216347" y="2237750"/>
            <a:ext cx="1128707"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Arg</a:t>
            </a:r>
            <a:r>
              <a:rPr lang="en-US" sz="2800" dirty="0" smtClean="0">
                <a:solidFill>
                  <a:prstClr val="black"/>
                </a:solidFill>
                <a:latin typeface="Calibri" pitchFamily="34" charset="0"/>
                <a:cs typeface="Arial" charset="0"/>
              </a:rPr>
              <a:t> 18</a:t>
            </a:r>
            <a:endParaRPr lang="en-US" sz="2800" dirty="0">
              <a:solidFill>
                <a:prstClr val="black"/>
              </a:solidFill>
              <a:latin typeface="Calibri" pitchFamily="34" charset="0"/>
              <a:cs typeface="Arial" charset="0"/>
            </a:endParaRPr>
          </a:p>
        </p:txBody>
      </p:sp>
      <p:sp>
        <p:nvSpPr>
          <p:cNvPr id="12" name="TextBox 11"/>
          <p:cNvSpPr txBox="1"/>
          <p:nvPr/>
        </p:nvSpPr>
        <p:spPr>
          <a:xfrm>
            <a:off x="216347" y="3136910"/>
            <a:ext cx="1077283"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Tyr 21</a:t>
            </a:r>
            <a:endParaRPr lang="en-US" sz="2800" dirty="0">
              <a:solidFill>
                <a:prstClr val="black"/>
              </a:solidFill>
              <a:latin typeface="Calibri" pitchFamily="34" charset="0"/>
              <a:cs typeface="Arial" charset="0"/>
            </a:endParaRPr>
          </a:p>
        </p:txBody>
      </p:sp>
      <p:sp>
        <p:nvSpPr>
          <p:cNvPr id="15" name="TextBox 14"/>
          <p:cNvSpPr txBox="1"/>
          <p:nvPr/>
        </p:nvSpPr>
        <p:spPr>
          <a:xfrm>
            <a:off x="216347" y="4036070"/>
            <a:ext cx="987771"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Asp 9</a:t>
            </a:r>
            <a:endParaRPr lang="en-US" sz="2800" dirty="0">
              <a:solidFill>
                <a:prstClr val="black"/>
              </a:solidFill>
              <a:latin typeface="Calibri" pitchFamily="34" charset="0"/>
              <a:cs typeface="Arial" charset="0"/>
            </a:endParaRPr>
          </a:p>
        </p:txBody>
      </p:sp>
      <p:sp>
        <p:nvSpPr>
          <p:cNvPr id="18" name="TextBox 17"/>
          <p:cNvSpPr txBox="1"/>
          <p:nvPr/>
        </p:nvSpPr>
        <p:spPr>
          <a:xfrm>
            <a:off x="216347" y="4935230"/>
            <a:ext cx="1079142"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His 54</a:t>
            </a:r>
            <a:endParaRPr lang="en-US" sz="2800" dirty="0">
              <a:solidFill>
                <a:prstClr val="black"/>
              </a:solidFill>
              <a:latin typeface="Calibri" pitchFamily="34" charset="0"/>
              <a:cs typeface="Arial" charset="0"/>
            </a:endParaRPr>
          </a:p>
        </p:txBody>
      </p:sp>
      <p:sp>
        <p:nvSpPr>
          <p:cNvPr id="21" name="TextBox 20"/>
          <p:cNvSpPr txBox="1"/>
          <p:nvPr/>
        </p:nvSpPr>
        <p:spPr>
          <a:xfrm>
            <a:off x="216347" y="5834390"/>
            <a:ext cx="1126270"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Pro 60</a:t>
            </a:r>
            <a:endParaRPr lang="en-US" sz="2800" dirty="0">
              <a:solidFill>
                <a:prstClr val="black"/>
              </a:solidFill>
              <a:latin typeface="Calibri" pitchFamily="34" charset="0"/>
              <a:cs typeface="Arial" charset="0"/>
            </a:endParaRPr>
          </a:p>
        </p:txBody>
      </p:sp>
      <p:sp>
        <p:nvSpPr>
          <p:cNvPr id="47" name="Rectangle 46"/>
          <p:cNvSpPr/>
          <p:nvPr/>
        </p:nvSpPr>
        <p:spPr>
          <a:xfrm>
            <a:off x="1464054" y="2194560"/>
            <a:ext cx="1755648"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8" name="Rectangle 47"/>
          <p:cNvSpPr/>
          <p:nvPr/>
        </p:nvSpPr>
        <p:spPr>
          <a:xfrm>
            <a:off x="3220518" y="2194560"/>
            <a:ext cx="124358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9" name="Rectangle 48"/>
          <p:cNvSpPr/>
          <p:nvPr/>
        </p:nvSpPr>
        <p:spPr>
          <a:xfrm>
            <a:off x="4464918" y="2194560"/>
            <a:ext cx="1024128"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0" name="Rectangle 49"/>
          <p:cNvSpPr/>
          <p:nvPr/>
        </p:nvSpPr>
        <p:spPr>
          <a:xfrm>
            <a:off x="5489862" y="2194560"/>
            <a:ext cx="950976"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51" name="Rectangle 50"/>
          <p:cNvSpPr/>
          <p:nvPr/>
        </p:nvSpPr>
        <p:spPr>
          <a:xfrm>
            <a:off x="6441654" y="2194560"/>
            <a:ext cx="804672"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52" name="Rectangle 51"/>
          <p:cNvSpPr/>
          <p:nvPr/>
        </p:nvSpPr>
        <p:spPr>
          <a:xfrm>
            <a:off x="7247142" y="219456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4" name="Rectangle 53"/>
          <p:cNvSpPr/>
          <p:nvPr/>
        </p:nvSpPr>
        <p:spPr>
          <a:xfrm>
            <a:off x="1464054" y="309372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55" name="Rectangle 54"/>
          <p:cNvSpPr/>
          <p:nvPr/>
        </p:nvSpPr>
        <p:spPr>
          <a:xfrm>
            <a:off x="3513942" y="3093720"/>
            <a:ext cx="197510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56" name="Rectangle 55"/>
          <p:cNvSpPr/>
          <p:nvPr/>
        </p:nvSpPr>
        <p:spPr>
          <a:xfrm>
            <a:off x="5490678" y="3093720"/>
            <a:ext cx="1828800"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7" name="Rectangle 56"/>
          <p:cNvSpPr/>
          <p:nvPr/>
        </p:nvSpPr>
        <p:spPr>
          <a:xfrm>
            <a:off x="7321109" y="3093720"/>
            <a:ext cx="146304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1" name="Rectangle 60"/>
          <p:cNvSpPr/>
          <p:nvPr/>
        </p:nvSpPr>
        <p:spPr>
          <a:xfrm>
            <a:off x="1464054" y="399288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2" name="Rectangle 61"/>
          <p:cNvSpPr/>
          <p:nvPr/>
        </p:nvSpPr>
        <p:spPr>
          <a:xfrm>
            <a:off x="3513289" y="3992880"/>
            <a:ext cx="146304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63" name="Rectangle 62"/>
          <p:cNvSpPr/>
          <p:nvPr/>
        </p:nvSpPr>
        <p:spPr>
          <a:xfrm>
            <a:off x="4977308" y="3992880"/>
            <a:ext cx="124358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64" name="Rectangle 63"/>
          <p:cNvSpPr/>
          <p:nvPr/>
        </p:nvSpPr>
        <p:spPr>
          <a:xfrm>
            <a:off x="6221871" y="3992880"/>
            <a:ext cx="87782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5" name="Rectangle 64"/>
          <p:cNvSpPr/>
          <p:nvPr/>
        </p:nvSpPr>
        <p:spPr>
          <a:xfrm>
            <a:off x="7100674" y="3992880"/>
            <a:ext cx="877824"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66" name="Rectangle 65"/>
          <p:cNvSpPr/>
          <p:nvPr/>
        </p:nvSpPr>
        <p:spPr>
          <a:xfrm>
            <a:off x="7979477" y="399288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74" name="Rectangle 73"/>
          <p:cNvSpPr/>
          <p:nvPr/>
        </p:nvSpPr>
        <p:spPr>
          <a:xfrm>
            <a:off x="8052629" y="2194560"/>
            <a:ext cx="731520" cy="6096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G</a:t>
            </a:r>
          </a:p>
        </p:txBody>
      </p:sp>
      <p:sp>
        <p:nvSpPr>
          <p:cNvPr id="76" name="TextBox 75"/>
          <p:cNvSpPr txBox="1"/>
          <p:nvPr/>
        </p:nvSpPr>
        <p:spPr>
          <a:xfrm>
            <a:off x="1228297"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0.00</a:t>
            </a:r>
            <a:endParaRPr lang="en-US" dirty="0">
              <a:solidFill>
                <a:prstClr val="black"/>
              </a:solidFill>
              <a:latin typeface="Calibri" pitchFamily="34" charset="0"/>
              <a:cs typeface="Arial" charset="0"/>
            </a:endParaRPr>
          </a:p>
        </p:txBody>
      </p:sp>
      <p:sp>
        <p:nvSpPr>
          <p:cNvPr id="77" name="TextBox 76"/>
          <p:cNvSpPr txBox="1"/>
          <p:nvPr/>
        </p:nvSpPr>
        <p:spPr>
          <a:xfrm>
            <a:off x="8482328" y="940558"/>
            <a:ext cx="593432" cy="369332"/>
          </a:xfrm>
          <a:prstGeom prst="rect">
            <a:avLst/>
          </a:prstGeom>
          <a:noFill/>
        </p:spPr>
        <p:txBody>
          <a:bodyPr wrap="none" rtlCol="0">
            <a:spAutoFit/>
          </a:bodyPr>
          <a:lstStyle/>
          <a:p>
            <a:r>
              <a:rPr lang="en-US" dirty="0">
                <a:solidFill>
                  <a:prstClr val="black"/>
                </a:solidFill>
                <a:latin typeface="Calibri" pitchFamily="34" charset="0"/>
                <a:cs typeface="Arial" charset="0"/>
              </a:rPr>
              <a:t>1</a:t>
            </a:r>
            <a:r>
              <a:rPr lang="en-US" dirty="0" smtClean="0">
                <a:solidFill>
                  <a:prstClr val="black"/>
                </a:solidFill>
                <a:latin typeface="Calibri" pitchFamily="34" charset="0"/>
                <a:cs typeface="Arial" charset="0"/>
              </a:rPr>
              <a:t>.00</a:t>
            </a:r>
            <a:endParaRPr lang="en-US" dirty="0">
              <a:solidFill>
                <a:prstClr val="black"/>
              </a:solidFill>
              <a:latin typeface="Calibri" pitchFamily="34" charset="0"/>
              <a:cs typeface="Arial" charset="0"/>
            </a:endParaRPr>
          </a:p>
        </p:txBody>
      </p:sp>
      <p:sp>
        <p:nvSpPr>
          <p:cNvPr id="2" name="Rectangle 1"/>
          <p:cNvSpPr/>
          <p:nvPr/>
        </p:nvSpPr>
        <p:spPr>
          <a:xfrm>
            <a:off x="8055429" y="426486"/>
            <a:ext cx="1045026" cy="6308143"/>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Rectangle 71"/>
          <p:cNvSpPr/>
          <p:nvPr/>
        </p:nvSpPr>
        <p:spPr>
          <a:xfrm>
            <a:off x="1306286" y="972457"/>
            <a:ext cx="6676571" cy="5914572"/>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TextBox 90"/>
          <p:cNvSpPr txBox="1"/>
          <p:nvPr/>
        </p:nvSpPr>
        <p:spPr>
          <a:xfrm>
            <a:off x="7750588" y="624113"/>
            <a:ext cx="518091" cy="369332"/>
          </a:xfrm>
          <a:prstGeom prst="rect">
            <a:avLst/>
          </a:prstGeom>
          <a:noFill/>
        </p:spPr>
        <p:txBody>
          <a:bodyPr wrap="none" rtlCol="0">
            <a:spAutoFit/>
          </a:bodyPr>
          <a:lstStyle/>
          <a:p>
            <a:r>
              <a:rPr lang="en-US" b="1" dirty="0" smtClean="0">
                <a:solidFill>
                  <a:prstClr val="black"/>
                </a:solidFill>
                <a:latin typeface="Arial" panose="020B0604020202020204" pitchFamily="34" charset="0"/>
                <a:cs typeface="Arial" panose="020B0604020202020204" pitchFamily="34" charset="0"/>
              </a:rPr>
              <a:t>1%</a:t>
            </a:r>
          </a:p>
        </p:txBody>
      </p:sp>
      <p:sp>
        <p:nvSpPr>
          <p:cNvPr id="83" name="Rectangle 82"/>
          <p:cNvSpPr/>
          <p:nvPr/>
        </p:nvSpPr>
        <p:spPr>
          <a:xfrm>
            <a:off x="5624513" y="1937657"/>
            <a:ext cx="92868" cy="224518"/>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Rectangle 84"/>
          <p:cNvSpPr/>
          <p:nvPr/>
        </p:nvSpPr>
        <p:spPr>
          <a:xfrm>
            <a:off x="5650707" y="2842533"/>
            <a:ext cx="92868" cy="22451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Rectangle 86"/>
          <p:cNvSpPr/>
          <p:nvPr/>
        </p:nvSpPr>
        <p:spPr>
          <a:xfrm>
            <a:off x="5805715" y="5520417"/>
            <a:ext cx="438603" cy="22723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8" name="Rectangle 87"/>
          <p:cNvSpPr/>
          <p:nvPr/>
        </p:nvSpPr>
        <p:spPr>
          <a:xfrm>
            <a:off x="7414193" y="1920876"/>
            <a:ext cx="92868" cy="22451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0" name="Rectangle 89"/>
          <p:cNvSpPr/>
          <p:nvPr/>
        </p:nvSpPr>
        <p:spPr>
          <a:xfrm>
            <a:off x="7387771" y="2849789"/>
            <a:ext cx="162832" cy="24175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2" name="Rectangle 91"/>
          <p:cNvSpPr/>
          <p:nvPr/>
        </p:nvSpPr>
        <p:spPr>
          <a:xfrm>
            <a:off x="7540170" y="5527676"/>
            <a:ext cx="162832" cy="24175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6" name="TextBox 105"/>
          <p:cNvSpPr txBox="1"/>
          <p:nvPr/>
        </p:nvSpPr>
        <p:spPr>
          <a:xfrm>
            <a:off x="7746736"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0.89</a:t>
            </a:r>
            <a:endParaRPr lang="en-US" dirty="0">
              <a:solidFill>
                <a:prstClr val="black"/>
              </a:solidFill>
              <a:latin typeface="Calibri" pitchFamily="34" charset="0"/>
              <a:cs typeface="Arial" charset="0"/>
            </a:endParaRPr>
          </a:p>
        </p:txBody>
      </p:sp>
      <p:sp>
        <p:nvSpPr>
          <p:cNvPr id="102" name="TextBox 101"/>
          <p:cNvSpPr txBox="1"/>
          <p:nvPr/>
        </p:nvSpPr>
        <p:spPr>
          <a:xfrm>
            <a:off x="7819299" y="1869473"/>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0.90</a:t>
            </a:r>
            <a:endParaRPr lang="en-US" dirty="0">
              <a:solidFill>
                <a:prstClr val="black"/>
              </a:solidFill>
              <a:latin typeface="Calibri" pitchFamily="34" charset="0"/>
              <a:cs typeface="Arial" charset="0"/>
            </a:endParaRPr>
          </a:p>
        </p:txBody>
      </p:sp>
    </p:spTree>
    <p:extLst>
      <p:ext uri="{BB962C8B-B14F-4D97-AF65-F5344CB8AC3E}">
        <p14:creationId xmlns:p14="http://schemas.microsoft.com/office/powerpoint/2010/main" val="361596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extBox 105"/>
          <p:cNvSpPr txBox="1"/>
          <p:nvPr/>
        </p:nvSpPr>
        <p:spPr>
          <a:xfrm>
            <a:off x="7746736"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0.89</a:t>
            </a:r>
            <a:endParaRPr lang="en-US" dirty="0">
              <a:solidFill>
                <a:prstClr val="black"/>
              </a:solidFill>
              <a:latin typeface="Calibri" pitchFamily="34" charset="0"/>
              <a:cs typeface="Arial" charset="0"/>
            </a:endParaRPr>
          </a:p>
        </p:txBody>
      </p:sp>
      <p:sp>
        <p:nvSpPr>
          <p:cNvPr id="80" name="TextBox 79"/>
          <p:cNvSpPr txBox="1"/>
          <p:nvPr/>
        </p:nvSpPr>
        <p:spPr>
          <a:xfrm>
            <a:off x="647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0.72</a:t>
            </a:r>
            <a:endParaRPr lang="en-US" dirty="0">
              <a:solidFill>
                <a:prstClr val="black"/>
              </a:solidFill>
              <a:latin typeface="Calibri" pitchFamily="34" charset="0"/>
              <a:cs typeface="Arial" charset="0"/>
            </a:endParaRPr>
          </a:p>
        </p:txBody>
      </p:sp>
      <p:sp>
        <p:nvSpPr>
          <p:cNvPr id="81" name="TextBox 80"/>
          <p:cNvSpPr txBox="1"/>
          <p:nvPr/>
        </p:nvSpPr>
        <p:spPr>
          <a:xfrm>
            <a:off x="7529014"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0.86</a:t>
            </a:r>
            <a:endParaRPr lang="en-US" dirty="0">
              <a:solidFill>
                <a:prstClr val="black"/>
              </a:solidFill>
              <a:latin typeface="Calibri" pitchFamily="34" charset="0"/>
              <a:cs typeface="Arial" charset="0"/>
            </a:endParaRPr>
          </a:p>
        </p:txBody>
      </p:sp>
      <p:sp>
        <p:nvSpPr>
          <p:cNvPr id="117" name="TextBox 116"/>
          <p:cNvSpPr txBox="1"/>
          <p:nvPr/>
        </p:nvSpPr>
        <p:spPr>
          <a:xfrm>
            <a:off x="7304058" y="459090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0.83</a:t>
            </a:r>
            <a:endParaRPr lang="en-US" dirty="0">
              <a:solidFill>
                <a:prstClr val="black"/>
              </a:solidFill>
              <a:latin typeface="Calibri" pitchFamily="34" charset="0"/>
              <a:cs typeface="Arial" charset="0"/>
            </a:endParaRPr>
          </a:p>
        </p:txBody>
      </p:sp>
      <p:sp>
        <p:nvSpPr>
          <p:cNvPr id="119" name="TextBox 118"/>
          <p:cNvSpPr txBox="1"/>
          <p:nvPr/>
        </p:nvSpPr>
        <p:spPr>
          <a:xfrm>
            <a:off x="7166178" y="549802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0.81</a:t>
            </a:r>
            <a:endParaRPr lang="en-US" dirty="0">
              <a:solidFill>
                <a:prstClr val="black"/>
              </a:solidFill>
              <a:latin typeface="Calibri" pitchFamily="34" charset="0"/>
              <a:cs typeface="Arial" charset="0"/>
            </a:endParaRPr>
          </a:p>
        </p:txBody>
      </p:sp>
      <p:sp>
        <p:nvSpPr>
          <p:cNvPr id="110" name="TextBox 109"/>
          <p:cNvSpPr txBox="1"/>
          <p:nvPr/>
        </p:nvSpPr>
        <p:spPr>
          <a:xfrm>
            <a:off x="7070957"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0.80</a:t>
            </a:r>
            <a:endParaRPr lang="en-US" dirty="0">
              <a:solidFill>
                <a:prstClr val="black"/>
              </a:solidFill>
              <a:latin typeface="Calibri" pitchFamily="34" charset="0"/>
              <a:cs typeface="Arial" charset="0"/>
            </a:endParaRPr>
          </a:p>
        </p:txBody>
      </p:sp>
      <p:sp>
        <p:nvSpPr>
          <p:cNvPr id="101" name="TextBox 100"/>
          <p:cNvSpPr txBox="1"/>
          <p:nvPr/>
        </p:nvSpPr>
        <p:spPr>
          <a:xfrm>
            <a:off x="7013769"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0.79</a:t>
            </a:r>
            <a:endParaRPr lang="en-US" dirty="0">
              <a:solidFill>
                <a:prstClr val="black"/>
              </a:solidFill>
              <a:latin typeface="Calibri" pitchFamily="34" charset="0"/>
              <a:cs typeface="Arial" charset="0"/>
            </a:endParaRPr>
          </a:p>
        </p:txBody>
      </p:sp>
      <p:sp>
        <p:nvSpPr>
          <p:cNvPr id="105" name="TextBox 104"/>
          <p:cNvSpPr txBox="1"/>
          <p:nvPr/>
        </p:nvSpPr>
        <p:spPr>
          <a:xfrm>
            <a:off x="6853237"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0.77</a:t>
            </a:r>
            <a:endParaRPr lang="en-US" dirty="0">
              <a:solidFill>
                <a:prstClr val="black"/>
              </a:solidFill>
              <a:latin typeface="Calibri" pitchFamily="34" charset="0"/>
              <a:cs typeface="Arial" charset="0"/>
            </a:endParaRPr>
          </a:p>
        </p:txBody>
      </p:sp>
      <p:sp>
        <p:nvSpPr>
          <p:cNvPr id="100" name="TextBox 99"/>
          <p:cNvSpPr txBox="1"/>
          <p:nvPr/>
        </p:nvSpPr>
        <p:spPr>
          <a:xfrm>
            <a:off x="6192840"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0.68</a:t>
            </a:r>
            <a:endParaRPr lang="en-US" dirty="0">
              <a:solidFill>
                <a:prstClr val="black"/>
              </a:solidFill>
              <a:latin typeface="Calibri" pitchFamily="34" charset="0"/>
              <a:cs typeface="Arial" charset="0"/>
            </a:endParaRPr>
          </a:p>
        </p:txBody>
      </p:sp>
      <p:sp>
        <p:nvSpPr>
          <p:cNvPr id="104" name="TextBox 103"/>
          <p:cNvSpPr txBox="1"/>
          <p:nvPr/>
        </p:nvSpPr>
        <p:spPr>
          <a:xfrm>
            <a:off x="5976852"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0.65</a:t>
            </a:r>
            <a:endParaRPr lang="en-US" dirty="0">
              <a:solidFill>
                <a:prstClr val="black"/>
              </a:solidFill>
              <a:latin typeface="Calibri" pitchFamily="34" charset="0"/>
              <a:cs typeface="Arial" charset="0"/>
            </a:endParaRPr>
          </a:p>
        </p:txBody>
      </p:sp>
      <p:sp>
        <p:nvSpPr>
          <p:cNvPr id="114" name="TextBox 113"/>
          <p:cNvSpPr txBox="1"/>
          <p:nvPr/>
        </p:nvSpPr>
        <p:spPr>
          <a:xfrm>
            <a:off x="5613998" y="45836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0.60</a:t>
            </a:r>
            <a:endParaRPr lang="en-US" dirty="0">
              <a:solidFill>
                <a:prstClr val="black"/>
              </a:solidFill>
              <a:latin typeface="Calibri" pitchFamily="34" charset="0"/>
              <a:cs typeface="Arial" charset="0"/>
            </a:endParaRPr>
          </a:p>
        </p:txBody>
      </p:sp>
      <p:sp>
        <p:nvSpPr>
          <p:cNvPr id="79" name="TextBox 78"/>
          <p:cNvSpPr txBox="1"/>
          <p:nvPr/>
        </p:nvSpPr>
        <p:spPr>
          <a:xfrm>
            <a:off x="5381766"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0.57</a:t>
            </a:r>
            <a:endParaRPr lang="en-US" dirty="0">
              <a:solidFill>
                <a:prstClr val="black"/>
              </a:solidFill>
              <a:latin typeface="Calibri" pitchFamily="34" charset="0"/>
              <a:cs typeface="Arial" charset="0"/>
            </a:endParaRPr>
          </a:p>
        </p:txBody>
      </p:sp>
      <p:sp>
        <p:nvSpPr>
          <p:cNvPr id="118" name="TextBox 117"/>
          <p:cNvSpPr txBox="1"/>
          <p:nvPr/>
        </p:nvSpPr>
        <p:spPr>
          <a:xfrm>
            <a:off x="5534174" y="54907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0.59</a:t>
            </a:r>
            <a:endParaRPr lang="en-US" dirty="0">
              <a:solidFill>
                <a:prstClr val="black"/>
              </a:solidFill>
              <a:latin typeface="Calibri" pitchFamily="34" charset="0"/>
              <a:cs typeface="Arial" charset="0"/>
            </a:endParaRPr>
          </a:p>
        </p:txBody>
      </p:sp>
      <p:sp>
        <p:nvSpPr>
          <p:cNvPr id="99" name="TextBox 98"/>
          <p:cNvSpPr txBox="1"/>
          <p:nvPr/>
        </p:nvSpPr>
        <p:spPr>
          <a:xfrm>
            <a:off x="5229371"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08" name="TextBox 107"/>
          <p:cNvSpPr txBox="1"/>
          <p:nvPr/>
        </p:nvSpPr>
        <p:spPr>
          <a:xfrm>
            <a:off x="5257744" y="2783869"/>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0.55</a:t>
            </a:r>
            <a:endParaRPr lang="en-US" dirty="0">
              <a:solidFill>
                <a:prstClr val="black"/>
              </a:solidFill>
              <a:latin typeface="Calibri" pitchFamily="34" charset="0"/>
              <a:cs typeface="Arial" charset="0"/>
            </a:endParaRPr>
          </a:p>
        </p:txBody>
      </p:sp>
      <p:sp>
        <p:nvSpPr>
          <p:cNvPr id="103" name="TextBox 102"/>
          <p:cNvSpPr txBox="1"/>
          <p:nvPr/>
        </p:nvSpPr>
        <p:spPr>
          <a:xfrm>
            <a:off x="4749744" y="3669241"/>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0.48</a:t>
            </a:r>
            <a:endParaRPr lang="en-US" dirty="0">
              <a:solidFill>
                <a:prstClr val="black"/>
              </a:solidFill>
              <a:latin typeface="Calibri" pitchFamily="34" charset="0"/>
              <a:cs typeface="Arial" charset="0"/>
            </a:endParaRPr>
          </a:p>
        </p:txBody>
      </p:sp>
      <p:sp>
        <p:nvSpPr>
          <p:cNvPr id="98" name="TextBox 97"/>
          <p:cNvSpPr txBox="1"/>
          <p:nvPr/>
        </p:nvSpPr>
        <p:spPr>
          <a:xfrm>
            <a:off x="4234487" y="1876727"/>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0.41</a:t>
            </a:r>
            <a:endParaRPr lang="en-US" dirty="0">
              <a:solidFill>
                <a:prstClr val="black"/>
              </a:solidFill>
              <a:latin typeface="Calibri" pitchFamily="34" charset="0"/>
              <a:cs typeface="Arial" charset="0"/>
            </a:endParaRPr>
          </a:p>
        </p:txBody>
      </p:sp>
      <p:sp>
        <p:nvSpPr>
          <p:cNvPr id="78" name="TextBox 77"/>
          <p:cNvSpPr txBox="1"/>
          <p:nvPr/>
        </p:nvSpPr>
        <p:spPr>
          <a:xfrm>
            <a:off x="4096602"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0.39</a:t>
            </a:r>
            <a:endParaRPr lang="en-US" dirty="0">
              <a:solidFill>
                <a:prstClr val="black"/>
              </a:solidFill>
              <a:latin typeface="Calibri" pitchFamily="34" charset="0"/>
              <a:cs typeface="Arial" charset="0"/>
            </a:endParaRPr>
          </a:p>
        </p:txBody>
      </p:sp>
      <p:sp>
        <p:nvSpPr>
          <p:cNvPr id="75" name="TextBox 74"/>
          <p:cNvSpPr txBox="1"/>
          <p:nvPr/>
        </p:nvSpPr>
        <p:spPr>
          <a:xfrm>
            <a:off x="3416062" y="5501854"/>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89" name="TextBox 88"/>
          <p:cNvSpPr txBox="1"/>
          <p:nvPr/>
        </p:nvSpPr>
        <p:spPr>
          <a:xfrm>
            <a:off x="3423316" y="4565698"/>
            <a:ext cx="47641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0.3</a:t>
            </a:r>
            <a:endParaRPr lang="en-US" dirty="0">
              <a:solidFill>
                <a:prstClr val="black"/>
              </a:solidFill>
              <a:latin typeface="Calibri" pitchFamily="34" charset="0"/>
              <a:cs typeface="Arial" charset="0"/>
            </a:endParaRPr>
          </a:p>
        </p:txBody>
      </p:sp>
      <p:sp>
        <p:nvSpPr>
          <p:cNvPr id="73" name="TextBox 72"/>
          <p:cNvSpPr txBox="1"/>
          <p:nvPr/>
        </p:nvSpPr>
        <p:spPr>
          <a:xfrm>
            <a:off x="3292682" y="3684944"/>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86" name="TextBox 85"/>
          <p:cNvSpPr txBox="1"/>
          <p:nvPr/>
        </p:nvSpPr>
        <p:spPr>
          <a:xfrm>
            <a:off x="3270916" y="2763240"/>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0.28</a:t>
            </a:r>
            <a:endParaRPr lang="en-US" dirty="0">
              <a:solidFill>
                <a:prstClr val="black"/>
              </a:solidFill>
              <a:latin typeface="Calibri" pitchFamily="34" charset="0"/>
              <a:cs typeface="Arial" charset="0"/>
            </a:endParaRPr>
          </a:p>
        </p:txBody>
      </p:sp>
      <p:sp>
        <p:nvSpPr>
          <p:cNvPr id="84" name="TextBox 83"/>
          <p:cNvSpPr txBox="1"/>
          <p:nvPr/>
        </p:nvSpPr>
        <p:spPr>
          <a:xfrm>
            <a:off x="2982036" y="1875406"/>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0.24</a:t>
            </a:r>
            <a:endParaRPr lang="en-US" dirty="0">
              <a:solidFill>
                <a:prstClr val="black"/>
              </a:solidFill>
              <a:latin typeface="Calibri" pitchFamily="34" charset="0"/>
              <a:cs typeface="Arial" charset="0"/>
            </a:endParaRPr>
          </a:p>
        </p:txBody>
      </p:sp>
      <p:sp>
        <p:nvSpPr>
          <p:cNvPr id="82" name="TextBox 81"/>
          <p:cNvSpPr txBox="1"/>
          <p:nvPr/>
        </p:nvSpPr>
        <p:spPr>
          <a:xfrm>
            <a:off x="2665861"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0.20</a:t>
            </a:r>
            <a:endParaRPr lang="en-US" dirty="0">
              <a:solidFill>
                <a:prstClr val="black"/>
              </a:solidFill>
              <a:latin typeface="Calibri" pitchFamily="34" charset="0"/>
              <a:cs typeface="Arial" charset="0"/>
            </a:endParaRPr>
          </a:p>
        </p:txBody>
      </p:sp>
      <p:sp>
        <p:nvSpPr>
          <p:cNvPr id="68" name="Rectangle 67"/>
          <p:cNvSpPr/>
          <p:nvPr/>
        </p:nvSpPr>
        <p:spPr>
          <a:xfrm>
            <a:off x="1464054" y="579120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9" name="Rectangle 68"/>
          <p:cNvSpPr/>
          <p:nvPr/>
        </p:nvSpPr>
        <p:spPr>
          <a:xfrm>
            <a:off x="3660783" y="5791200"/>
            <a:ext cx="212140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70" name="Rectangle 69"/>
          <p:cNvSpPr/>
          <p:nvPr/>
        </p:nvSpPr>
        <p:spPr>
          <a:xfrm>
            <a:off x="5784360" y="5791200"/>
            <a:ext cx="160934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71" name="Rectangle 70"/>
          <p:cNvSpPr/>
          <p:nvPr/>
        </p:nvSpPr>
        <p:spPr>
          <a:xfrm>
            <a:off x="7395874" y="5791200"/>
            <a:ext cx="1389888"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0" name="Rectangle 39"/>
          <p:cNvSpPr/>
          <p:nvPr/>
        </p:nvSpPr>
        <p:spPr>
          <a:xfrm>
            <a:off x="1464054" y="4892040"/>
            <a:ext cx="219456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1" name="Rectangle 40"/>
          <p:cNvSpPr/>
          <p:nvPr/>
        </p:nvSpPr>
        <p:spPr>
          <a:xfrm>
            <a:off x="3661039" y="4892040"/>
            <a:ext cx="219456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2" name="Rectangle 41"/>
          <p:cNvSpPr/>
          <p:nvPr/>
        </p:nvSpPr>
        <p:spPr>
          <a:xfrm>
            <a:off x="5858024" y="4892040"/>
            <a:ext cx="168249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43" name="Rectangle 42"/>
          <p:cNvSpPr/>
          <p:nvPr/>
        </p:nvSpPr>
        <p:spPr>
          <a:xfrm>
            <a:off x="7542946" y="4892040"/>
            <a:ext cx="124358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4" name="Rectangle 3"/>
          <p:cNvSpPr/>
          <p:nvPr/>
        </p:nvSpPr>
        <p:spPr>
          <a:xfrm>
            <a:off x="1468088" y="1295400"/>
            <a:ext cx="1463040"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26" name="Rectangle 25"/>
          <p:cNvSpPr/>
          <p:nvPr/>
        </p:nvSpPr>
        <p:spPr>
          <a:xfrm>
            <a:off x="2931300" y="1295400"/>
            <a:ext cx="1389888"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27" name="Rectangle 26"/>
          <p:cNvSpPr/>
          <p:nvPr/>
        </p:nvSpPr>
        <p:spPr>
          <a:xfrm>
            <a:off x="4321360" y="1295400"/>
            <a:ext cx="1316736"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28" name="Rectangle 27"/>
          <p:cNvSpPr/>
          <p:nvPr/>
        </p:nvSpPr>
        <p:spPr>
          <a:xfrm>
            <a:off x="5638268" y="1295400"/>
            <a:ext cx="109728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29" name="Rectangle 28"/>
          <p:cNvSpPr/>
          <p:nvPr/>
        </p:nvSpPr>
        <p:spPr>
          <a:xfrm>
            <a:off x="6735720" y="1295400"/>
            <a:ext cx="1024128"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31" name="Rectangle 30"/>
          <p:cNvSpPr/>
          <p:nvPr/>
        </p:nvSpPr>
        <p:spPr>
          <a:xfrm>
            <a:off x="7760021" y="1295400"/>
            <a:ext cx="1024128"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 name="TextBox 4"/>
          <p:cNvSpPr txBox="1"/>
          <p:nvPr/>
        </p:nvSpPr>
        <p:spPr>
          <a:xfrm>
            <a:off x="216347" y="1338590"/>
            <a:ext cx="1128835"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Glu</a:t>
            </a:r>
            <a:r>
              <a:rPr lang="en-US" sz="2800" dirty="0" smtClean="0">
                <a:solidFill>
                  <a:prstClr val="black"/>
                </a:solidFill>
                <a:latin typeface="Calibri" pitchFamily="34" charset="0"/>
                <a:cs typeface="Arial" charset="0"/>
              </a:rPr>
              <a:t> 24</a:t>
            </a:r>
            <a:endParaRPr lang="en-US" sz="2800" dirty="0">
              <a:solidFill>
                <a:prstClr val="black"/>
              </a:solidFill>
              <a:latin typeface="Calibri" pitchFamily="34" charset="0"/>
              <a:cs typeface="Arial" charset="0"/>
            </a:endParaRPr>
          </a:p>
        </p:txBody>
      </p:sp>
      <p:sp>
        <p:nvSpPr>
          <p:cNvPr id="9" name="TextBox 8"/>
          <p:cNvSpPr txBox="1"/>
          <p:nvPr/>
        </p:nvSpPr>
        <p:spPr>
          <a:xfrm>
            <a:off x="216347" y="2237750"/>
            <a:ext cx="1128707" cy="523220"/>
          </a:xfrm>
          <a:prstGeom prst="rect">
            <a:avLst/>
          </a:prstGeom>
          <a:noFill/>
        </p:spPr>
        <p:txBody>
          <a:bodyPr wrap="none" rtlCol="0">
            <a:spAutoFit/>
          </a:bodyPr>
          <a:lstStyle/>
          <a:p>
            <a:r>
              <a:rPr lang="en-US" sz="2800" dirty="0" err="1" smtClean="0">
                <a:solidFill>
                  <a:prstClr val="black"/>
                </a:solidFill>
                <a:latin typeface="Calibri" pitchFamily="34" charset="0"/>
                <a:cs typeface="Arial" charset="0"/>
              </a:rPr>
              <a:t>Arg</a:t>
            </a:r>
            <a:r>
              <a:rPr lang="en-US" sz="2800" dirty="0" smtClean="0">
                <a:solidFill>
                  <a:prstClr val="black"/>
                </a:solidFill>
                <a:latin typeface="Calibri" pitchFamily="34" charset="0"/>
                <a:cs typeface="Arial" charset="0"/>
              </a:rPr>
              <a:t> 18</a:t>
            </a:r>
            <a:endParaRPr lang="en-US" sz="2800" dirty="0">
              <a:solidFill>
                <a:prstClr val="black"/>
              </a:solidFill>
              <a:latin typeface="Calibri" pitchFamily="34" charset="0"/>
              <a:cs typeface="Arial" charset="0"/>
            </a:endParaRPr>
          </a:p>
        </p:txBody>
      </p:sp>
      <p:sp>
        <p:nvSpPr>
          <p:cNvPr id="12" name="TextBox 11"/>
          <p:cNvSpPr txBox="1"/>
          <p:nvPr/>
        </p:nvSpPr>
        <p:spPr>
          <a:xfrm>
            <a:off x="216347" y="3136910"/>
            <a:ext cx="1077283"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Tyr 21</a:t>
            </a:r>
            <a:endParaRPr lang="en-US" sz="2800" dirty="0">
              <a:solidFill>
                <a:prstClr val="black"/>
              </a:solidFill>
              <a:latin typeface="Calibri" pitchFamily="34" charset="0"/>
              <a:cs typeface="Arial" charset="0"/>
            </a:endParaRPr>
          </a:p>
        </p:txBody>
      </p:sp>
      <p:sp>
        <p:nvSpPr>
          <p:cNvPr id="15" name="TextBox 14"/>
          <p:cNvSpPr txBox="1"/>
          <p:nvPr/>
        </p:nvSpPr>
        <p:spPr>
          <a:xfrm>
            <a:off x="216347" y="4036070"/>
            <a:ext cx="987771"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Asp 9</a:t>
            </a:r>
            <a:endParaRPr lang="en-US" sz="2800" dirty="0">
              <a:solidFill>
                <a:prstClr val="black"/>
              </a:solidFill>
              <a:latin typeface="Calibri" pitchFamily="34" charset="0"/>
              <a:cs typeface="Arial" charset="0"/>
            </a:endParaRPr>
          </a:p>
        </p:txBody>
      </p:sp>
      <p:sp>
        <p:nvSpPr>
          <p:cNvPr id="18" name="TextBox 17"/>
          <p:cNvSpPr txBox="1"/>
          <p:nvPr/>
        </p:nvSpPr>
        <p:spPr>
          <a:xfrm>
            <a:off x="216347" y="4935230"/>
            <a:ext cx="1079142"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His 54</a:t>
            </a:r>
            <a:endParaRPr lang="en-US" sz="2800" dirty="0">
              <a:solidFill>
                <a:prstClr val="black"/>
              </a:solidFill>
              <a:latin typeface="Calibri" pitchFamily="34" charset="0"/>
              <a:cs typeface="Arial" charset="0"/>
            </a:endParaRPr>
          </a:p>
        </p:txBody>
      </p:sp>
      <p:sp>
        <p:nvSpPr>
          <p:cNvPr id="21" name="TextBox 20"/>
          <p:cNvSpPr txBox="1"/>
          <p:nvPr/>
        </p:nvSpPr>
        <p:spPr>
          <a:xfrm>
            <a:off x="216347" y="5834390"/>
            <a:ext cx="1126270" cy="523220"/>
          </a:xfrm>
          <a:prstGeom prst="rect">
            <a:avLst/>
          </a:prstGeom>
          <a:noFill/>
        </p:spPr>
        <p:txBody>
          <a:bodyPr wrap="none" rtlCol="0">
            <a:spAutoFit/>
          </a:bodyPr>
          <a:lstStyle/>
          <a:p>
            <a:r>
              <a:rPr lang="en-US" sz="2800" dirty="0" smtClean="0">
                <a:solidFill>
                  <a:prstClr val="black"/>
                </a:solidFill>
                <a:latin typeface="Calibri" pitchFamily="34" charset="0"/>
                <a:cs typeface="Arial" charset="0"/>
              </a:rPr>
              <a:t>Pro 60</a:t>
            </a:r>
            <a:endParaRPr lang="en-US" sz="2800" dirty="0">
              <a:solidFill>
                <a:prstClr val="black"/>
              </a:solidFill>
              <a:latin typeface="Calibri" pitchFamily="34" charset="0"/>
              <a:cs typeface="Arial" charset="0"/>
            </a:endParaRPr>
          </a:p>
        </p:txBody>
      </p:sp>
      <p:sp>
        <p:nvSpPr>
          <p:cNvPr id="47" name="Rectangle 46"/>
          <p:cNvSpPr/>
          <p:nvPr/>
        </p:nvSpPr>
        <p:spPr>
          <a:xfrm>
            <a:off x="1464054" y="2194560"/>
            <a:ext cx="1755648"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48" name="Rectangle 47"/>
          <p:cNvSpPr/>
          <p:nvPr/>
        </p:nvSpPr>
        <p:spPr>
          <a:xfrm>
            <a:off x="3220518" y="2194560"/>
            <a:ext cx="124358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49" name="Rectangle 48"/>
          <p:cNvSpPr/>
          <p:nvPr/>
        </p:nvSpPr>
        <p:spPr>
          <a:xfrm>
            <a:off x="4464918" y="2194560"/>
            <a:ext cx="1024128"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0" name="Rectangle 49"/>
          <p:cNvSpPr/>
          <p:nvPr/>
        </p:nvSpPr>
        <p:spPr>
          <a:xfrm>
            <a:off x="5489862" y="2194560"/>
            <a:ext cx="950976"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51" name="Rectangle 50"/>
          <p:cNvSpPr/>
          <p:nvPr/>
        </p:nvSpPr>
        <p:spPr>
          <a:xfrm>
            <a:off x="6441654" y="2194560"/>
            <a:ext cx="804672"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52" name="Rectangle 51"/>
          <p:cNvSpPr/>
          <p:nvPr/>
        </p:nvSpPr>
        <p:spPr>
          <a:xfrm>
            <a:off x="7247142" y="219456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54" name="Rectangle 53"/>
          <p:cNvSpPr/>
          <p:nvPr/>
        </p:nvSpPr>
        <p:spPr>
          <a:xfrm>
            <a:off x="1464054" y="309372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55" name="Rectangle 54"/>
          <p:cNvSpPr/>
          <p:nvPr/>
        </p:nvSpPr>
        <p:spPr>
          <a:xfrm>
            <a:off x="3513942" y="3093720"/>
            <a:ext cx="1975104"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56" name="Rectangle 55"/>
          <p:cNvSpPr/>
          <p:nvPr/>
        </p:nvSpPr>
        <p:spPr>
          <a:xfrm>
            <a:off x="5490678" y="3093720"/>
            <a:ext cx="1828800"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57" name="Rectangle 56"/>
          <p:cNvSpPr/>
          <p:nvPr/>
        </p:nvSpPr>
        <p:spPr>
          <a:xfrm>
            <a:off x="7321109" y="3093720"/>
            <a:ext cx="1463040"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1" name="Rectangle 60"/>
          <p:cNvSpPr/>
          <p:nvPr/>
        </p:nvSpPr>
        <p:spPr>
          <a:xfrm>
            <a:off x="1464054" y="3992880"/>
            <a:ext cx="2048256" cy="609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a:t>
            </a:r>
            <a:endParaRPr lang="en-US" dirty="0">
              <a:solidFill>
                <a:prstClr val="black"/>
              </a:solidFill>
            </a:endParaRPr>
          </a:p>
        </p:txBody>
      </p:sp>
      <p:sp>
        <p:nvSpPr>
          <p:cNvPr id="62" name="Rectangle 61"/>
          <p:cNvSpPr/>
          <p:nvPr/>
        </p:nvSpPr>
        <p:spPr>
          <a:xfrm>
            <a:off x="3513289" y="3992880"/>
            <a:ext cx="1463040" cy="609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t>
            </a:r>
            <a:endParaRPr lang="en-US" dirty="0">
              <a:solidFill>
                <a:prstClr val="black"/>
              </a:solidFill>
            </a:endParaRPr>
          </a:p>
        </p:txBody>
      </p:sp>
      <p:sp>
        <p:nvSpPr>
          <p:cNvPr id="63" name="Rectangle 62"/>
          <p:cNvSpPr/>
          <p:nvPr/>
        </p:nvSpPr>
        <p:spPr>
          <a:xfrm>
            <a:off x="4977308" y="3992880"/>
            <a:ext cx="1243584"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C</a:t>
            </a:r>
            <a:endParaRPr lang="en-US" dirty="0">
              <a:solidFill>
                <a:prstClr val="black"/>
              </a:solidFill>
            </a:endParaRPr>
          </a:p>
        </p:txBody>
      </p:sp>
      <p:sp>
        <p:nvSpPr>
          <p:cNvPr id="64" name="Rectangle 63"/>
          <p:cNvSpPr/>
          <p:nvPr/>
        </p:nvSpPr>
        <p:spPr>
          <a:xfrm>
            <a:off x="6221871" y="3992880"/>
            <a:ext cx="877824" cy="609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a:t>
            </a:r>
            <a:endParaRPr lang="en-US" dirty="0">
              <a:solidFill>
                <a:prstClr val="black"/>
              </a:solidFill>
            </a:endParaRPr>
          </a:p>
        </p:txBody>
      </p:sp>
      <p:sp>
        <p:nvSpPr>
          <p:cNvPr id="65" name="Rectangle 64"/>
          <p:cNvSpPr/>
          <p:nvPr/>
        </p:nvSpPr>
        <p:spPr>
          <a:xfrm>
            <a:off x="7100674" y="3992880"/>
            <a:ext cx="877824" cy="609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E</a:t>
            </a:r>
            <a:endParaRPr lang="en-US" dirty="0">
              <a:solidFill>
                <a:prstClr val="black"/>
              </a:solidFill>
            </a:endParaRPr>
          </a:p>
        </p:txBody>
      </p:sp>
      <p:sp>
        <p:nvSpPr>
          <p:cNvPr id="66" name="Rectangle 65"/>
          <p:cNvSpPr/>
          <p:nvPr/>
        </p:nvSpPr>
        <p:spPr>
          <a:xfrm>
            <a:off x="7979477" y="3992880"/>
            <a:ext cx="804672" cy="6096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a:t>
            </a:r>
            <a:endParaRPr lang="en-US" dirty="0">
              <a:solidFill>
                <a:prstClr val="black"/>
              </a:solidFill>
            </a:endParaRPr>
          </a:p>
        </p:txBody>
      </p:sp>
      <p:sp>
        <p:nvSpPr>
          <p:cNvPr id="74" name="Rectangle 73"/>
          <p:cNvSpPr/>
          <p:nvPr/>
        </p:nvSpPr>
        <p:spPr>
          <a:xfrm>
            <a:off x="8052629" y="2194560"/>
            <a:ext cx="731520" cy="6096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G</a:t>
            </a:r>
          </a:p>
        </p:txBody>
      </p:sp>
      <p:sp>
        <p:nvSpPr>
          <p:cNvPr id="76" name="TextBox 75"/>
          <p:cNvSpPr txBox="1"/>
          <p:nvPr/>
        </p:nvSpPr>
        <p:spPr>
          <a:xfrm>
            <a:off x="1228297" y="940558"/>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0.00</a:t>
            </a:r>
            <a:endParaRPr lang="en-US" dirty="0">
              <a:solidFill>
                <a:prstClr val="black"/>
              </a:solidFill>
              <a:latin typeface="Calibri" pitchFamily="34" charset="0"/>
              <a:cs typeface="Arial" charset="0"/>
            </a:endParaRPr>
          </a:p>
        </p:txBody>
      </p:sp>
      <p:sp>
        <p:nvSpPr>
          <p:cNvPr id="77" name="TextBox 76"/>
          <p:cNvSpPr txBox="1"/>
          <p:nvPr/>
        </p:nvSpPr>
        <p:spPr>
          <a:xfrm>
            <a:off x="8482328" y="940558"/>
            <a:ext cx="593432" cy="369332"/>
          </a:xfrm>
          <a:prstGeom prst="rect">
            <a:avLst/>
          </a:prstGeom>
          <a:noFill/>
        </p:spPr>
        <p:txBody>
          <a:bodyPr wrap="none" rtlCol="0">
            <a:spAutoFit/>
          </a:bodyPr>
          <a:lstStyle/>
          <a:p>
            <a:r>
              <a:rPr lang="en-US" dirty="0">
                <a:solidFill>
                  <a:prstClr val="black"/>
                </a:solidFill>
                <a:latin typeface="Calibri" pitchFamily="34" charset="0"/>
                <a:cs typeface="Arial" charset="0"/>
              </a:rPr>
              <a:t>1</a:t>
            </a:r>
            <a:r>
              <a:rPr lang="en-US" dirty="0" smtClean="0">
                <a:solidFill>
                  <a:prstClr val="black"/>
                </a:solidFill>
                <a:latin typeface="Calibri" pitchFamily="34" charset="0"/>
                <a:cs typeface="Arial" charset="0"/>
              </a:rPr>
              <a:t>.00</a:t>
            </a:r>
            <a:endParaRPr lang="en-US" dirty="0">
              <a:solidFill>
                <a:prstClr val="black"/>
              </a:solidFill>
              <a:latin typeface="Calibri" pitchFamily="34" charset="0"/>
              <a:cs typeface="Arial" charset="0"/>
            </a:endParaRPr>
          </a:p>
        </p:txBody>
      </p:sp>
      <p:sp>
        <p:nvSpPr>
          <p:cNvPr id="72" name="Rectangle 71"/>
          <p:cNvSpPr/>
          <p:nvPr/>
        </p:nvSpPr>
        <p:spPr>
          <a:xfrm>
            <a:off x="1291772" y="972457"/>
            <a:ext cx="6749142" cy="5914572"/>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TextBox 90"/>
          <p:cNvSpPr txBox="1"/>
          <p:nvPr/>
        </p:nvSpPr>
        <p:spPr>
          <a:xfrm>
            <a:off x="8084410" y="624113"/>
            <a:ext cx="646331" cy="369332"/>
          </a:xfrm>
          <a:prstGeom prst="rect">
            <a:avLst/>
          </a:prstGeom>
          <a:noFill/>
        </p:spPr>
        <p:txBody>
          <a:bodyPr wrap="none" rtlCol="0">
            <a:spAutoFit/>
          </a:bodyPr>
          <a:lstStyle/>
          <a:p>
            <a:r>
              <a:rPr lang="en-US" b="1" dirty="0" smtClean="0">
                <a:solidFill>
                  <a:prstClr val="black"/>
                </a:solidFill>
                <a:latin typeface="Arial" panose="020B0604020202020204" pitchFamily="34" charset="0"/>
                <a:cs typeface="Arial" panose="020B0604020202020204" pitchFamily="34" charset="0"/>
              </a:rPr>
              <a:t>10%</a:t>
            </a:r>
          </a:p>
        </p:txBody>
      </p:sp>
      <p:sp>
        <p:nvSpPr>
          <p:cNvPr id="83" name="Rectangle 82"/>
          <p:cNvSpPr/>
          <p:nvPr/>
        </p:nvSpPr>
        <p:spPr>
          <a:xfrm>
            <a:off x="5624513" y="1937657"/>
            <a:ext cx="92868" cy="224518"/>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Rectangle 84"/>
          <p:cNvSpPr/>
          <p:nvPr/>
        </p:nvSpPr>
        <p:spPr>
          <a:xfrm>
            <a:off x="5650707" y="2842533"/>
            <a:ext cx="92868" cy="22451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Rectangle 86"/>
          <p:cNvSpPr/>
          <p:nvPr/>
        </p:nvSpPr>
        <p:spPr>
          <a:xfrm>
            <a:off x="5805715" y="5520417"/>
            <a:ext cx="438603" cy="22723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8" name="Rectangle 87"/>
          <p:cNvSpPr/>
          <p:nvPr/>
        </p:nvSpPr>
        <p:spPr>
          <a:xfrm>
            <a:off x="7414193" y="1920876"/>
            <a:ext cx="92868" cy="22451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0" name="Rectangle 89"/>
          <p:cNvSpPr/>
          <p:nvPr/>
        </p:nvSpPr>
        <p:spPr>
          <a:xfrm>
            <a:off x="7387771" y="2849789"/>
            <a:ext cx="162832" cy="24175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2" name="Rectangle 91"/>
          <p:cNvSpPr/>
          <p:nvPr/>
        </p:nvSpPr>
        <p:spPr>
          <a:xfrm>
            <a:off x="7540170" y="5527676"/>
            <a:ext cx="162832" cy="24175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 name="TextBox 101"/>
          <p:cNvSpPr txBox="1"/>
          <p:nvPr/>
        </p:nvSpPr>
        <p:spPr>
          <a:xfrm>
            <a:off x="7819299" y="1869473"/>
            <a:ext cx="593432" cy="369332"/>
          </a:xfrm>
          <a:prstGeom prst="rect">
            <a:avLst/>
          </a:prstGeom>
          <a:noFill/>
        </p:spPr>
        <p:txBody>
          <a:bodyPr wrap="none" rtlCol="0">
            <a:spAutoFit/>
          </a:bodyPr>
          <a:lstStyle/>
          <a:p>
            <a:r>
              <a:rPr lang="en-US" dirty="0" smtClean="0">
                <a:solidFill>
                  <a:prstClr val="black"/>
                </a:solidFill>
                <a:latin typeface="Calibri" pitchFamily="34" charset="0"/>
                <a:cs typeface="Arial" charset="0"/>
              </a:rPr>
              <a:t>0.90</a:t>
            </a:r>
            <a:endParaRPr lang="en-US" dirty="0">
              <a:solidFill>
                <a:prstClr val="black"/>
              </a:solidFill>
              <a:latin typeface="Calibri" pitchFamily="34" charset="0"/>
              <a:cs typeface="Arial" charset="0"/>
            </a:endParaRPr>
          </a:p>
        </p:txBody>
      </p:sp>
      <p:sp>
        <p:nvSpPr>
          <p:cNvPr id="93" name="Rectangle 92"/>
          <p:cNvSpPr/>
          <p:nvPr/>
        </p:nvSpPr>
        <p:spPr>
          <a:xfrm>
            <a:off x="7997371" y="3744686"/>
            <a:ext cx="271690" cy="23948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4" name="TextBox 93"/>
          <p:cNvSpPr txBox="1"/>
          <p:nvPr/>
        </p:nvSpPr>
        <p:spPr>
          <a:xfrm>
            <a:off x="7750588" y="624113"/>
            <a:ext cx="518091" cy="369332"/>
          </a:xfrm>
          <a:prstGeom prst="rect">
            <a:avLst/>
          </a:prstGeom>
          <a:noFill/>
        </p:spPr>
        <p:txBody>
          <a:bodyPr wrap="none" rtlCol="0">
            <a:spAutoFit/>
          </a:bodyPr>
          <a:lstStyle/>
          <a:p>
            <a:r>
              <a:rPr lang="en-US" b="1" dirty="0" smtClean="0">
                <a:solidFill>
                  <a:prstClr val="black"/>
                </a:solidFill>
                <a:latin typeface="Arial" panose="020B0604020202020204" pitchFamily="34" charset="0"/>
                <a:cs typeface="Arial" panose="020B0604020202020204" pitchFamily="34" charset="0"/>
              </a:rPr>
              <a:t>1%</a:t>
            </a:r>
          </a:p>
        </p:txBody>
      </p:sp>
      <p:sp>
        <p:nvSpPr>
          <p:cNvPr id="95" name="TextBox 94"/>
          <p:cNvSpPr txBox="1"/>
          <p:nvPr/>
        </p:nvSpPr>
        <p:spPr>
          <a:xfrm>
            <a:off x="7634476" y="207438"/>
            <a:ext cx="518091" cy="369332"/>
          </a:xfrm>
          <a:prstGeom prst="rect">
            <a:avLst/>
          </a:prstGeom>
          <a:noFill/>
        </p:spPr>
        <p:txBody>
          <a:bodyPr wrap="none" rtlCol="0">
            <a:spAutoFit/>
          </a:bodyPr>
          <a:lstStyle/>
          <a:p>
            <a:r>
              <a:rPr lang="en-US" b="1" dirty="0">
                <a:solidFill>
                  <a:prstClr val="black"/>
                </a:solidFill>
                <a:latin typeface="Arial" panose="020B0604020202020204" pitchFamily="34" charset="0"/>
                <a:cs typeface="Arial" panose="020B0604020202020204" pitchFamily="34" charset="0"/>
              </a:rPr>
              <a:t>3</a:t>
            </a:r>
            <a:r>
              <a:rPr lang="en-US" b="1" dirty="0" smtClean="0">
                <a:solidFill>
                  <a:prstClr val="black"/>
                </a:solidFill>
                <a:latin typeface="Arial" panose="020B0604020202020204" pitchFamily="34" charset="0"/>
                <a:cs typeface="Arial" panose="020B0604020202020204" pitchFamily="34" charset="0"/>
              </a:rPr>
              <a:t>%</a:t>
            </a:r>
          </a:p>
        </p:txBody>
      </p:sp>
      <p:sp>
        <p:nvSpPr>
          <p:cNvPr id="96" name="TextBox 95"/>
          <p:cNvSpPr txBox="1"/>
          <p:nvPr/>
        </p:nvSpPr>
        <p:spPr>
          <a:xfrm>
            <a:off x="7387738" y="409823"/>
            <a:ext cx="518091" cy="369332"/>
          </a:xfrm>
          <a:prstGeom prst="rect">
            <a:avLst/>
          </a:prstGeom>
          <a:noFill/>
        </p:spPr>
        <p:txBody>
          <a:bodyPr wrap="none" rtlCol="0">
            <a:spAutoFit/>
          </a:bodyPr>
          <a:lstStyle/>
          <a:p>
            <a:r>
              <a:rPr lang="en-US" b="1" dirty="0">
                <a:solidFill>
                  <a:prstClr val="black"/>
                </a:solidFill>
                <a:latin typeface="Arial" panose="020B0604020202020204" pitchFamily="34" charset="0"/>
                <a:cs typeface="Arial" panose="020B0604020202020204" pitchFamily="34" charset="0"/>
              </a:rPr>
              <a:t>3</a:t>
            </a:r>
            <a:r>
              <a:rPr lang="en-US" b="1" dirty="0" smtClean="0">
                <a:solidFill>
                  <a:prstClr val="black"/>
                </a:solidFill>
                <a:latin typeface="Arial" panose="020B0604020202020204" pitchFamily="34" charset="0"/>
                <a:cs typeface="Arial" panose="020B0604020202020204" pitchFamily="34" charset="0"/>
              </a:rPr>
              <a:t>%</a:t>
            </a:r>
          </a:p>
        </p:txBody>
      </p:sp>
      <p:sp>
        <p:nvSpPr>
          <p:cNvPr id="97" name="TextBox 96"/>
          <p:cNvSpPr txBox="1"/>
          <p:nvPr/>
        </p:nvSpPr>
        <p:spPr>
          <a:xfrm>
            <a:off x="1944914" y="508000"/>
            <a:ext cx="646331" cy="369332"/>
          </a:xfrm>
          <a:prstGeom prst="rect">
            <a:avLst/>
          </a:prstGeom>
          <a:noFill/>
        </p:spPr>
        <p:txBody>
          <a:bodyPr wrap="none" rtlCol="0">
            <a:spAutoFit/>
          </a:bodyPr>
          <a:lstStyle/>
          <a:p>
            <a:r>
              <a:rPr lang="en-US" b="1" dirty="0" smtClean="0">
                <a:solidFill>
                  <a:prstClr val="black"/>
                </a:solidFill>
                <a:latin typeface="Arial" panose="020B0604020202020204" pitchFamily="34" charset="0"/>
                <a:cs typeface="Arial" panose="020B0604020202020204" pitchFamily="34" charset="0"/>
              </a:rPr>
              <a:t>20%</a:t>
            </a:r>
          </a:p>
        </p:txBody>
      </p:sp>
      <p:sp>
        <p:nvSpPr>
          <p:cNvPr id="107" name="TextBox 106"/>
          <p:cNvSpPr txBox="1"/>
          <p:nvPr/>
        </p:nvSpPr>
        <p:spPr>
          <a:xfrm>
            <a:off x="2830285" y="624113"/>
            <a:ext cx="518091" cy="369332"/>
          </a:xfrm>
          <a:prstGeom prst="rect">
            <a:avLst/>
          </a:prstGeom>
          <a:noFill/>
        </p:spPr>
        <p:txBody>
          <a:bodyPr wrap="none" rtlCol="0">
            <a:spAutoFit/>
          </a:bodyPr>
          <a:lstStyle/>
          <a:p>
            <a:r>
              <a:rPr lang="en-US" b="1" dirty="0" smtClean="0">
                <a:solidFill>
                  <a:prstClr val="black"/>
                </a:solidFill>
                <a:latin typeface="Arial" panose="020B0604020202020204" pitchFamily="34" charset="0"/>
                <a:cs typeface="Arial" panose="020B0604020202020204" pitchFamily="34" charset="0"/>
              </a:rPr>
              <a:t>4%</a:t>
            </a:r>
          </a:p>
        </p:txBody>
      </p:sp>
      <p:sp>
        <p:nvSpPr>
          <p:cNvPr id="109" name="TextBox 108"/>
          <p:cNvSpPr txBox="1"/>
          <p:nvPr/>
        </p:nvSpPr>
        <p:spPr>
          <a:xfrm>
            <a:off x="3106056" y="783770"/>
            <a:ext cx="518091" cy="369332"/>
          </a:xfrm>
          <a:prstGeom prst="rect">
            <a:avLst/>
          </a:prstGeom>
          <a:noFill/>
        </p:spPr>
        <p:txBody>
          <a:bodyPr wrap="none" rtlCol="0">
            <a:spAutoFit/>
          </a:bodyPr>
          <a:lstStyle/>
          <a:p>
            <a:r>
              <a:rPr lang="en-US" b="1" dirty="0" smtClean="0">
                <a:solidFill>
                  <a:prstClr val="black"/>
                </a:solidFill>
                <a:latin typeface="Arial" panose="020B0604020202020204" pitchFamily="34" charset="0"/>
                <a:cs typeface="Arial" panose="020B0604020202020204" pitchFamily="34" charset="0"/>
              </a:rPr>
              <a:t>4%</a:t>
            </a:r>
          </a:p>
        </p:txBody>
      </p:sp>
      <p:sp>
        <p:nvSpPr>
          <p:cNvPr id="111" name="TextBox 110"/>
          <p:cNvSpPr txBox="1"/>
          <p:nvPr/>
        </p:nvSpPr>
        <p:spPr>
          <a:xfrm>
            <a:off x="3338285" y="532624"/>
            <a:ext cx="518091" cy="369332"/>
          </a:xfrm>
          <a:prstGeom prst="rect">
            <a:avLst/>
          </a:prstGeom>
          <a:noFill/>
        </p:spPr>
        <p:txBody>
          <a:bodyPr wrap="none" rtlCol="0">
            <a:spAutoFit/>
          </a:bodyPr>
          <a:lstStyle/>
          <a:p>
            <a:r>
              <a:rPr lang="en-US" b="1" dirty="0" smtClean="0">
                <a:solidFill>
                  <a:prstClr val="black"/>
                </a:solidFill>
                <a:latin typeface="Arial" panose="020B0604020202020204" pitchFamily="34" charset="0"/>
                <a:cs typeface="Arial" panose="020B0604020202020204" pitchFamily="34" charset="0"/>
              </a:rPr>
              <a:t>2%</a:t>
            </a:r>
          </a:p>
        </p:txBody>
      </p:sp>
      <p:sp>
        <p:nvSpPr>
          <p:cNvPr id="112" name="TextBox 111"/>
          <p:cNvSpPr txBox="1"/>
          <p:nvPr/>
        </p:nvSpPr>
        <p:spPr>
          <a:xfrm>
            <a:off x="3715657" y="653142"/>
            <a:ext cx="518091" cy="369332"/>
          </a:xfrm>
          <a:prstGeom prst="rect">
            <a:avLst/>
          </a:prstGeom>
          <a:noFill/>
        </p:spPr>
        <p:txBody>
          <a:bodyPr wrap="none" rtlCol="0">
            <a:spAutoFit/>
          </a:bodyPr>
          <a:lstStyle/>
          <a:p>
            <a:r>
              <a:rPr lang="en-US" b="1" dirty="0" smtClean="0">
                <a:solidFill>
                  <a:prstClr val="black"/>
                </a:solidFill>
                <a:latin typeface="Arial" panose="020B0604020202020204" pitchFamily="34" charset="0"/>
                <a:cs typeface="Arial" panose="020B0604020202020204" pitchFamily="34" charset="0"/>
              </a:rPr>
              <a:t>9%</a:t>
            </a:r>
          </a:p>
        </p:txBody>
      </p:sp>
      <p:sp>
        <p:nvSpPr>
          <p:cNvPr id="113" name="TextBox 112"/>
          <p:cNvSpPr txBox="1"/>
          <p:nvPr/>
        </p:nvSpPr>
        <p:spPr>
          <a:xfrm>
            <a:off x="4180113" y="667656"/>
            <a:ext cx="518091" cy="369332"/>
          </a:xfrm>
          <a:prstGeom prst="rect">
            <a:avLst/>
          </a:prstGeom>
          <a:noFill/>
        </p:spPr>
        <p:txBody>
          <a:bodyPr wrap="none" rtlCol="0">
            <a:spAutoFit/>
          </a:bodyPr>
          <a:lstStyle/>
          <a:p>
            <a:r>
              <a:rPr lang="en-US" b="1" dirty="0" smtClean="0">
                <a:solidFill>
                  <a:prstClr val="black"/>
                </a:solidFill>
                <a:latin typeface="Arial" panose="020B0604020202020204" pitchFamily="34" charset="0"/>
                <a:cs typeface="Arial" panose="020B0604020202020204" pitchFamily="34" charset="0"/>
              </a:rPr>
              <a:t>2%</a:t>
            </a:r>
          </a:p>
        </p:txBody>
      </p:sp>
      <p:sp>
        <p:nvSpPr>
          <p:cNvPr id="115" name="TextBox 114"/>
          <p:cNvSpPr txBox="1"/>
          <p:nvPr/>
        </p:nvSpPr>
        <p:spPr>
          <a:xfrm>
            <a:off x="4542970" y="667656"/>
            <a:ext cx="518091" cy="369332"/>
          </a:xfrm>
          <a:prstGeom prst="rect">
            <a:avLst/>
          </a:prstGeom>
          <a:noFill/>
        </p:spPr>
        <p:txBody>
          <a:bodyPr wrap="none" rtlCol="0">
            <a:spAutoFit/>
          </a:bodyPr>
          <a:lstStyle/>
          <a:p>
            <a:r>
              <a:rPr lang="en-US" b="1" dirty="0" smtClean="0">
                <a:solidFill>
                  <a:prstClr val="black"/>
                </a:solidFill>
                <a:latin typeface="Arial" panose="020B0604020202020204" pitchFamily="34" charset="0"/>
                <a:cs typeface="Arial" panose="020B0604020202020204" pitchFamily="34" charset="0"/>
              </a:rPr>
              <a:t>7%</a:t>
            </a:r>
          </a:p>
        </p:txBody>
      </p:sp>
      <p:sp>
        <p:nvSpPr>
          <p:cNvPr id="116" name="TextBox 115"/>
          <p:cNvSpPr txBox="1"/>
          <p:nvPr/>
        </p:nvSpPr>
        <p:spPr>
          <a:xfrm>
            <a:off x="4978399" y="609600"/>
            <a:ext cx="518091" cy="369332"/>
          </a:xfrm>
          <a:prstGeom prst="rect">
            <a:avLst/>
          </a:prstGeom>
          <a:noFill/>
        </p:spPr>
        <p:txBody>
          <a:bodyPr wrap="none" rtlCol="0">
            <a:spAutoFit/>
          </a:bodyPr>
          <a:lstStyle/>
          <a:p>
            <a:r>
              <a:rPr lang="en-US" b="1" dirty="0" smtClean="0">
                <a:solidFill>
                  <a:prstClr val="black"/>
                </a:solidFill>
                <a:latin typeface="Arial" panose="020B0604020202020204" pitchFamily="34" charset="0"/>
                <a:cs typeface="Arial" panose="020B0604020202020204" pitchFamily="34" charset="0"/>
              </a:rPr>
              <a:t>7%</a:t>
            </a:r>
          </a:p>
        </p:txBody>
      </p:sp>
      <p:sp>
        <p:nvSpPr>
          <p:cNvPr id="120" name="TextBox 119"/>
          <p:cNvSpPr txBox="1"/>
          <p:nvPr/>
        </p:nvSpPr>
        <p:spPr>
          <a:xfrm>
            <a:off x="5283199" y="804842"/>
            <a:ext cx="518091" cy="369332"/>
          </a:xfrm>
          <a:prstGeom prst="rect">
            <a:avLst/>
          </a:prstGeom>
          <a:noFill/>
        </p:spPr>
        <p:txBody>
          <a:bodyPr wrap="none" rtlCol="0">
            <a:spAutoFit/>
          </a:bodyPr>
          <a:lstStyle/>
          <a:p>
            <a:r>
              <a:rPr lang="en-US" b="1" dirty="0" smtClean="0">
                <a:solidFill>
                  <a:prstClr val="black"/>
                </a:solidFill>
                <a:latin typeface="Arial" panose="020B0604020202020204" pitchFamily="34" charset="0"/>
                <a:cs typeface="Arial" panose="020B0604020202020204" pitchFamily="34" charset="0"/>
              </a:rPr>
              <a:t>2%</a:t>
            </a:r>
          </a:p>
        </p:txBody>
      </p:sp>
      <p:sp>
        <p:nvSpPr>
          <p:cNvPr id="121" name="TextBox 120"/>
          <p:cNvSpPr txBox="1"/>
          <p:nvPr/>
        </p:nvSpPr>
        <p:spPr>
          <a:xfrm>
            <a:off x="5486395" y="609600"/>
            <a:ext cx="518091" cy="369332"/>
          </a:xfrm>
          <a:prstGeom prst="rect">
            <a:avLst/>
          </a:prstGeom>
          <a:noFill/>
        </p:spPr>
        <p:txBody>
          <a:bodyPr wrap="none" rtlCol="0">
            <a:spAutoFit/>
          </a:bodyPr>
          <a:lstStyle/>
          <a:p>
            <a:r>
              <a:rPr lang="en-US" b="1" dirty="0" smtClean="0">
                <a:solidFill>
                  <a:prstClr val="black"/>
                </a:solidFill>
                <a:latin typeface="Arial" panose="020B0604020202020204" pitchFamily="34" charset="0"/>
                <a:cs typeface="Arial" panose="020B0604020202020204" pitchFamily="34" charset="0"/>
              </a:rPr>
              <a:t>2%</a:t>
            </a:r>
          </a:p>
        </p:txBody>
      </p:sp>
      <p:sp>
        <p:nvSpPr>
          <p:cNvPr id="122" name="TextBox 121"/>
          <p:cNvSpPr txBox="1"/>
          <p:nvPr/>
        </p:nvSpPr>
        <p:spPr>
          <a:xfrm>
            <a:off x="5587993" y="411977"/>
            <a:ext cx="518091" cy="369332"/>
          </a:xfrm>
          <a:prstGeom prst="rect">
            <a:avLst/>
          </a:prstGeom>
          <a:noFill/>
        </p:spPr>
        <p:txBody>
          <a:bodyPr wrap="none" rtlCol="0">
            <a:spAutoFit/>
          </a:bodyPr>
          <a:lstStyle/>
          <a:p>
            <a:r>
              <a:rPr lang="en-US" b="1" dirty="0">
                <a:solidFill>
                  <a:prstClr val="black"/>
                </a:solidFill>
                <a:latin typeface="Arial" panose="020B0604020202020204" pitchFamily="34" charset="0"/>
                <a:cs typeface="Arial" panose="020B0604020202020204" pitchFamily="34" charset="0"/>
              </a:rPr>
              <a:t>1</a:t>
            </a:r>
            <a:r>
              <a:rPr lang="en-US" b="1" dirty="0" smtClean="0">
                <a:solidFill>
                  <a:prstClr val="black"/>
                </a:solidFill>
                <a:latin typeface="Arial" panose="020B0604020202020204" pitchFamily="34" charset="0"/>
                <a:cs typeface="Arial" panose="020B0604020202020204" pitchFamily="34" charset="0"/>
              </a:rPr>
              <a:t>%</a:t>
            </a:r>
          </a:p>
        </p:txBody>
      </p:sp>
      <p:sp>
        <p:nvSpPr>
          <p:cNvPr id="123" name="TextBox 122"/>
          <p:cNvSpPr txBox="1"/>
          <p:nvPr/>
        </p:nvSpPr>
        <p:spPr>
          <a:xfrm>
            <a:off x="5791193" y="814822"/>
            <a:ext cx="518091" cy="369332"/>
          </a:xfrm>
          <a:prstGeom prst="rect">
            <a:avLst/>
          </a:prstGeom>
          <a:noFill/>
        </p:spPr>
        <p:txBody>
          <a:bodyPr wrap="none" rtlCol="0">
            <a:spAutoFit/>
          </a:bodyPr>
          <a:lstStyle/>
          <a:p>
            <a:r>
              <a:rPr lang="en-US" b="1" dirty="0" smtClean="0">
                <a:solidFill>
                  <a:prstClr val="black"/>
                </a:solidFill>
                <a:latin typeface="Arial" panose="020B0604020202020204" pitchFamily="34" charset="0"/>
                <a:cs typeface="Arial" panose="020B0604020202020204" pitchFamily="34" charset="0"/>
              </a:rPr>
              <a:t>5%</a:t>
            </a:r>
          </a:p>
        </p:txBody>
      </p:sp>
      <p:sp>
        <p:nvSpPr>
          <p:cNvPr id="124" name="TextBox 123"/>
          <p:cNvSpPr txBox="1"/>
          <p:nvPr/>
        </p:nvSpPr>
        <p:spPr>
          <a:xfrm>
            <a:off x="6066964" y="624113"/>
            <a:ext cx="518091" cy="369332"/>
          </a:xfrm>
          <a:prstGeom prst="rect">
            <a:avLst/>
          </a:prstGeom>
          <a:noFill/>
        </p:spPr>
        <p:txBody>
          <a:bodyPr wrap="none" rtlCol="0">
            <a:spAutoFit/>
          </a:bodyPr>
          <a:lstStyle/>
          <a:p>
            <a:r>
              <a:rPr lang="en-US" b="1" dirty="0" smtClean="0">
                <a:solidFill>
                  <a:prstClr val="black"/>
                </a:solidFill>
                <a:latin typeface="Arial" panose="020B0604020202020204" pitchFamily="34" charset="0"/>
                <a:cs typeface="Arial" panose="020B0604020202020204" pitchFamily="34" charset="0"/>
              </a:rPr>
              <a:t>3%</a:t>
            </a:r>
          </a:p>
        </p:txBody>
      </p:sp>
      <p:sp>
        <p:nvSpPr>
          <p:cNvPr id="125" name="TextBox 124"/>
          <p:cNvSpPr txBox="1"/>
          <p:nvPr/>
        </p:nvSpPr>
        <p:spPr>
          <a:xfrm>
            <a:off x="6371758" y="424109"/>
            <a:ext cx="518091" cy="369332"/>
          </a:xfrm>
          <a:prstGeom prst="rect">
            <a:avLst/>
          </a:prstGeom>
          <a:noFill/>
        </p:spPr>
        <p:txBody>
          <a:bodyPr wrap="none" rtlCol="0">
            <a:spAutoFit/>
          </a:bodyPr>
          <a:lstStyle/>
          <a:p>
            <a:r>
              <a:rPr lang="en-US" b="1" dirty="0" smtClean="0">
                <a:solidFill>
                  <a:prstClr val="black"/>
                </a:solidFill>
                <a:latin typeface="Arial" panose="020B0604020202020204" pitchFamily="34" charset="0"/>
                <a:cs typeface="Arial" panose="020B0604020202020204" pitchFamily="34" charset="0"/>
              </a:rPr>
              <a:t>4%</a:t>
            </a:r>
          </a:p>
        </p:txBody>
      </p:sp>
      <p:sp>
        <p:nvSpPr>
          <p:cNvPr id="126" name="TextBox 125"/>
          <p:cNvSpPr txBox="1"/>
          <p:nvPr/>
        </p:nvSpPr>
        <p:spPr>
          <a:xfrm>
            <a:off x="6662038" y="624113"/>
            <a:ext cx="518091" cy="369332"/>
          </a:xfrm>
          <a:prstGeom prst="rect">
            <a:avLst/>
          </a:prstGeom>
          <a:noFill/>
        </p:spPr>
        <p:txBody>
          <a:bodyPr wrap="none" rtlCol="0">
            <a:spAutoFit/>
          </a:bodyPr>
          <a:lstStyle/>
          <a:p>
            <a:r>
              <a:rPr lang="en-US" b="1" dirty="0">
                <a:solidFill>
                  <a:prstClr val="black"/>
                </a:solidFill>
                <a:latin typeface="Arial" panose="020B0604020202020204" pitchFamily="34" charset="0"/>
                <a:cs typeface="Arial" panose="020B0604020202020204" pitchFamily="34" charset="0"/>
              </a:rPr>
              <a:t>5</a:t>
            </a:r>
            <a:r>
              <a:rPr lang="en-US" b="1" dirty="0" smtClean="0">
                <a:solidFill>
                  <a:prstClr val="black"/>
                </a:solidFill>
                <a:latin typeface="Arial" panose="020B0604020202020204" pitchFamily="34" charset="0"/>
                <a:cs typeface="Arial" panose="020B0604020202020204" pitchFamily="34" charset="0"/>
              </a:rPr>
              <a:t>%</a:t>
            </a:r>
          </a:p>
        </p:txBody>
      </p:sp>
      <p:sp>
        <p:nvSpPr>
          <p:cNvPr id="127" name="TextBox 126"/>
          <p:cNvSpPr txBox="1"/>
          <p:nvPr/>
        </p:nvSpPr>
        <p:spPr>
          <a:xfrm>
            <a:off x="6908776" y="840784"/>
            <a:ext cx="518091" cy="369332"/>
          </a:xfrm>
          <a:prstGeom prst="rect">
            <a:avLst/>
          </a:prstGeom>
          <a:noFill/>
        </p:spPr>
        <p:txBody>
          <a:bodyPr wrap="none" rtlCol="0">
            <a:spAutoFit/>
          </a:bodyPr>
          <a:lstStyle/>
          <a:p>
            <a:r>
              <a:rPr lang="en-US" b="1" dirty="0" smtClean="0">
                <a:solidFill>
                  <a:prstClr val="black"/>
                </a:solidFill>
                <a:latin typeface="Arial" panose="020B0604020202020204" pitchFamily="34" charset="0"/>
                <a:cs typeface="Arial" panose="020B0604020202020204" pitchFamily="34" charset="0"/>
              </a:rPr>
              <a:t>2%</a:t>
            </a:r>
          </a:p>
        </p:txBody>
      </p:sp>
      <p:sp>
        <p:nvSpPr>
          <p:cNvPr id="128" name="TextBox 127"/>
          <p:cNvSpPr txBox="1"/>
          <p:nvPr/>
        </p:nvSpPr>
        <p:spPr>
          <a:xfrm>
            <a:off x="7786876" y="414601"/>
            <a:ext cx="518091" cy="369332"/>
          </a:xfrm>
          <a:prstGeom prst="rect">
            <a:avLst/>
          </a:prstGeom>
          <a:noFill/>
        </p:spPr>
        <p:txBody>
          <a:bodyPr wrap="none" rtlCol="0">
            <a:spAutoFit/>
          </a:bodyPr>
          <a:lstStyle/>
          <a:p>
            <a:r>
              <a:rPr lang="en-US" b="1" dirty="0">
                <a:solidFill>
                  <a:prstClr val="black"/>
                </a:solidFill>
                <a:latin typeface="Arial" panose="020B0604020202020204" pitchFamily="34" charset="0"/>
                <a:cs typeface="Arial" panose="020B0604020202020204" pitchFamily="34" charset="0"/>
              </a:rPr>
              <a:t>3</a:t>
            </a:r>
            <a:r>
              <a:rPr lang="en-US" b="1" dirty="0" smtClean="0">
                <a:solidFill>
                  <a:prstClr val="black"/>
                </a:solidFill>
                <a:latin typeface="Arial" panose="020B0604020202020204" pitchFamily="34" charset="0"/>
                <a:cs typeface="Arial" panose="020B0604020202020204" pitchFamily="34" charset="0"/>
              </a:rPr>
              <a:t>%</a:t>
            </a:r>
          </a:p>
        </p:txBody>
      </p:sp>
      <p:sp>
        <p:nvSpPr>
          <p:cNvPr id="129" name="TextBox 128"/>
          <p:cNvSpPr txBox="1"/>
          <p:nvPr/>
        </p:nvSpPr>
        <p:spPr>
          <a:xfrm>
            <a:off x="7540138" y="826514"/>
            <a:ext cx="518091" cy="369332"/>
          </a:xfrm>
          <a:prstGeom prst="rect">
            <a:avLst/>
          </a:prstGeom>
          <a:noFill/>
        </p:spPr>
        <p:txBody>
          <a:bodyPr wrap="none" rtlCol="0">
            <a:spAutoFit/>
          </a:bodyPr>
          <a:lstStyle/>
          <a:p>
            <a:r>
              <a:rPr lang="en-US" b="1" dirty="0">
                <a:solidFill>
                  <a:prstClr val="black"/>
                </a:solidFill>
                <a:latin typeface="Arial" panose="020B0604020202020204" pitchFamily="34" charset="0"/>
                <a:cs typeface="Arial" panose="020B0604020202020204" pitchFamily="34" charset="0"/>
              </a:rPr>
              <a:t>3</a:t>
            </a:r>
            <a:r>
              <a:rPr lang="en-US" b="1" dirty="0" smtClean="0">
                <a:solidFill>
                  <a:prstClr val="black"/>
                </a:solidFill>
                <a:latin typeface="Arial" panose="020B0604020202020204" pitchFamily="34" charset="0"/>
                <a:cs typeface="Arial" panose="020B0604020202020204" pitchFamily="34" charset="0"/>
              </a:rPr>
              <a:t>%</a:t>
            </a:r>
          </a:p>
        </p:txBody>
      </p:sp>
      <p:sp>
        <p:nvSpPr>
          <p:cNvPr id="130" name="TextBox 129"/>
          <p:cNvSpPr txBox="1"/>
          <p:nvPr/>
        </p:nvSpPr>
        <p:spPr>
          <a:xfrm>
            <a:off x="7228084" y="624113"/>
            <a:ext cx="518091" cy="369332"/>
          </a:xfrm>
          <a:prstGeom prst="rect">
            <a:avLst/>
          </a:prstGeom>
          <a:noFill/>
        </p:spPr>
        <p:txBody>
          <a:bodyPr wrap="none" rtlCol="0">
            <a:spAutoFit/>
          </a:bodyPr>
          <a:lstStyle/>
          <a:p>
            <a:r>
              <a:rPr lang="en-US" b="1" dirty="0" smtClean="0">
                <a:solidFill>
                  <a:prstClr val="black"/>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130660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4" grpId="0"/>
      <p:bldP spid="95" grpId="0"/>
      <p:bldP spid="96" grpId="0"/>
      <p:bldP spid="97" grpId="0"/>
      <p:bldP spid="107" grpId="0"/>
      <p:bldP spid="109" grpId="0"/>
      <p:bldP spid="111" grpId="0"/>
      <p:bldP spid="112" grpId="0"/>
      <p:bldP spid="113" grpId="0"/>
      <p:bldP spid="115" grpId="0"/>
      <p:bldP spid="116" grpId="0"/>
      <p:bldP spid="120" grpId="0"/>
      <p:bldP spid="121" grpId="0"/>
      <p:bldP spid="122" grpId="0"/>
      <p:bldP spid="123" grpId="0"/>
      <p:bldP spid="124" grpId="0"/>
      <p:bldP spid="125" grpId="0"/>
      <p:bldP spid="126" grpId="0"/>
      <p:bldP spid="127" grpId="0"/>
      <p:bldP spid="128" grpId="0"/>
      <p:bldP spid="129" grpId="0"/>
      <p:bldP spid="130"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981"/>
            <a:ext cx="8229600" cy="1143000"/>
          </a:xfrm>
        </p:spPr>
        <p:txBody>
          <a:bodyPr/>
          <a:lstStyle/>
          <a:p>
            <a:r>
              <a:rPr lang="en-US" dirty="0" smtClean="0"/>
              <a:t>RISM model for “bulk” solvent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6202843"/>
              </p:ext>
            </p:extLst>
          </p:nvPr>
        </p:nvGraphicFramePr>
        <p:xfrm>
          <a:off x="442685" y="1349828"/>
          <a:ext cx="8229600" cy="5181600"/>
        </p:xfrm>
        <a:graphic>
          <a:graphicData uri="http://schemas.openxmlformats.org/drawingml/2006/table">
            <a:tbl>
              <a:tblPr firstRow="1" bandRow="1">
                <a:tableStyleId>{5C22544A-7EE6-4342-B048-85BDC9FD1C3A}</a:tableStyleId>
              </a:tblPr>
              <a:tblGrid>
                <a:gridCol w="4434115"/>
                <a:gridCol w="2017486"/>
                <a:gridCol w="1777999"/>
              </a:tblGrid>
              <a:tr h="863600">
                <a:tc>
                  <a:txBody>
                    <a:bodyPr/>
                    <a:lstStyle/>
                    <a:p>
                      <a:r>
                        <a:rPr lang="en-US" sz="4400" dirty="0" smtClean="0"/>
                        <a:t>Method</a:t>
                      </a:r>
                      <a:endParaRPr lang="en-US" sz="4400" dirty="0"/>
                    </a:p>
                  </a:txBody>
                  <a:tcPr/>
                </a:tc>
                <a:tc>
                  <a:txBody>
                    <a:bodyPr/>
                    <a:lstStyle/>
                    <a:p>
                      <a:pPr algn="ctr"/>
                      <a:r>
                        <a:rPr lang="en-US" sz="4800" dirty="0" err="1" smtClean="0"/>
                        <a:t>R</a:t>
                      </a:r>
                      <a:r>
                        <a:rPr lang="en-US" sz="4800" baseline="-25000" dirty="0" err="1" smtClean="0"/>
                        <a:t>work</a:t>
                      </a:r>
                      <a:endParaRPr lang="en-US" sz="4800" baseline="-25000" dirty="0"/>
                    </a:p>
                  </a:txBody>
                  <a:tcPr/>
                </a:tc>
                <a:tc>
                  <a:txBody>
                    <a:bodyPr/>
                    <a:lstStyle/>
                    <a:p>
                      <a:pPr algn="ctr"/>
                      <a:r>
                        <a:rPr lang="en-US" sz="4800" dirty="0" err="1" smtClean="0"/>
                        <a:t>R</a:t>
                      </a:r>
                      <a:r>
                        <a:rPr lang="en-US" sz="4800" baseline="-25000" dirty="0" err="1" smtClean="0"/>
                        <a:t>free</a:t>
                      </a:r>
                      <a:endParaRPr lang="en-US" sz="4800" baseline="-25000" dirty="0"/>
                    </a:p>
                  </a:txBody>
                  <a:tcPr/>
                </a:tc>
              </a:tr>
              <a:tr h="863600">
                <a:tc>
                  <a:txBody>
                    <a:bodyPr/>
                    <a:lstStyle/>
                    <a:p>
                      <a:r>
                        <a:rPr lang="en-US" sz="2400" dirty="0" smtClean="0"/>
                        <a:t>Default refmac5:</a:t>
                      </a:r>
                      <a:endParaRPr lang="en-US" sz="2400" baseline="0" dirty="0" smtClean="0"/>
                    </a:p>
                    <a:p>
                      <a:r>
                        <a:rPr lang="en-US" sz="2400" baseline="0" dirty="0" smtClean="0"/>
                        <a:t>flat bulk solvent</a:t>
                      </a:r>
                      <a:endParaRPr lang="en-US" sz="2400" dirty="0"/>
                    </a:p>
                  </a:txBody>
                  <a:tcPr/>
                </a:tc>
                <a:tc>
                  <a:txBody>
                    <a:bodyPr/>
                    <a:lstStyle/>
                    <a:p>
                      <a:pPr algn="ctr"/>
                      <a:r>
                        <a:rPr lang="en-US" sz="4800" dirty="0" smtClean="0"/>
                        <a:t>.1784</a:t>
                      </a:r>
                      <a:endParaRPr lang="en-US" sz="4800" dirty="0"/>
                    </a:p>
                  </a:txBody>
                  <a:tcPr/>
                </a:tc>
                <a:tc>
                  <a:txBody>
                    <a:bodyPr/>
                    <a:lstStyle/>
                    <a:p>
                      <a:pPr algn="ctr"/>
                      <a:r>
                        <a:rPr lang="en-US" sz="4800" dirty="0" smtClean="0"/>
                        <a:t>.1898</a:t>
                      </a:r>
                      <a:endParaRPr lang="en-US" sz="4800" dirty="0"/>
                    </a:p>
                  </a:txBody>
                  <a:tcPr/>
                </a:tc>
              </a:tr>
              <a:tr h="863600">
                <a:tc>
                  <a:txBody>
                    <a:bodyPr/>
                    <a:lstStyle/>
                    <a:p>
                      <a:r>
                        <a:rPr lang="en-US" sz="2400" dirty="0" smtClean="0"/>
                        <a:t>RISM – self-consistent density field</a:t>
                      </a:r>
                      <a:r>
                        <a:rPr lang="en-US" sz="2400" baseline="0" dirty="0" smtClean="0"/>
                        <a:t> b</a:t>
                      </a:r>
                      <a:r>
                        <a:rPr lang="en-US" sz="2400" dirty="0" smtClean="0"/>
                        <a:t>ased on electrostatics</a:t>
                      </a:r>
                      <a:endParaRPr lang="en-US" sz="2400" dirty="0"/>
                    </a:p>
                  </a:txBody>
                  <a:tcPr/>
                </a:tc>
                <a:tc>
                  <a:txBody>
                    <a:bodyPr/>
                    <a:lstStyle/>
                    <a:p>
                      <a:pPr algn="ctr"/>
                      <a:r>
                        <a:rPr lang="en-US" sz="4800" dirty="0" smtClean="0"/>
                        <a:t>.1640</a:t>
                      </a:r>
                      <a:endParaRPr lang="en-US" sz="4800" dirty="0"/>
                    </a:p>
                  </a:txBody>
                  <a:tcPr/>
                </a:tc>
                <a:tc>
                  <a:txBody>
                    <a:bodyPr/>
                    <a:lstStyle/>
                    <a:p>
                      <a:pPr algn="ctr"/>
                      <a:r>
                        <a:rPr lang="en-US" sz="4800" dirty="0" smtClean="0"/>
                        <a:t>.1808</a:t>
                      </a:r>
                      <a:endParaRPr lang="en-US" sz="4800" dirty="0"/>
                    </a:p>
                  </a:txBody>
                  <a:tcPr/>
                </a:tc>
              </a:tr>
              <a:tr h="863600">
                <a:tc>
                  <a:txBody>
                    <a:bodyPr/>
                    <a:lstStyle/>
                    <a:p>
                      <a:r>
                        <a:rPr lang="en-US" sz="2400" dirty="0" smtClean="0"/>
                        <a:t>Explicit</a:t>
                      </a:r>
                      <a:r>
                        <a:rPr lang="en-US" sz="2400" baseline="0" dirty="0" smtClean="0"/>
                        <a:t> MD solvent, protein fixed</a:t>
                      </a:r>
                      <a:endParaRPr lang="en-US" sz="2400" dirty="0"/>
                    </a:p>
                  </a:txBody>
                  <a:tcPr/>
                </a:tc>
                <a:tc>
                  <a:txBody>
                    <a:bodyPr/>
                    <a:lstStyle/>
                    <a:p>
                      <a:pPr algn="ctr"/>
                      <a:r>
                        <a:rPr lang="en-US" sz="4800" dirty="0" smtClean="0"/>
                        <a:t>.1523</a:t>
                      </a:r>
                      <a:endParaRPr lang="en-US" sz="4800" dirty="0"/>
                    </a:p>
                  </a:txBody>
                  <a:tcPr/>
                </a:tc>
                <a:tc>
                  <a:txBody>
                    <a:bodyPr/>
                    <a:lstStyle/>
                    <a:p>
                      <a:pPr algn="ctr"/>
                      <a:r>
                        <a:rPr lang="en-US" sz="4800" dirty="0" smtClean="0"/>
                        <a:t>.1690</a:t>
                      </a:r>
                      <a:endParaRPr lang="en-US" sz="4800" dirty="0"/>
                    </a:p>
                  </a:txBody>
                  <a:tcPr/>
                </a:tc>
              </a:tr>
              <a:tr h="863600">
                <a:tc>
                  <a:txBody>
                    <a:bodyPr/>
                    <a:lstStyle/>
                    <a:p>
                      <a:r>
                        <a:rPr lang="en-US" sz="2400" dirty="0" smtClean="0"/>
                        <a:t>RISM – protein fixed</a:t>
                      </a:r>
                    </a:p>
                    <a:p>
                      <a:r>
                        <a:rPr lang="en-US" sz="2400" dirty="0" smtClean="0"/>
                        <a:t>multi-conformer weighted</a:t>
                      </a:r>
                      <a:endParaRPr lang="en-US" sz="2400" dirty="0"/>
                    </a:p>
                  </a:txBody>
                  <a:tcPr/>
                </a:tc>
                <a:tc>
                  <a:txBody>
                    <a:bodyPr/>
                    <a:lstStyle/>
                    <a:p>
                      <a:pPr algn="ctr"/>
                      <a:r>
                        <a:rPr lang="en-US" sz="4800" dirty="0" smtClean="0"/>
                        <a:t>.1578</a:t>
                      </a:r>
                      <a:endParaRPr lang="en-US" sz="4800" dirty="0"/>
                    </a:p>
                  </a:txBody>
                  <a:tcPr/>
                </a:tc>
                <a:tc>
                  <a:txBody>
                    <a:bodyPr/>
                    <a:lstStyle/>
                    <a:p>
                      <a:pPr algn="ctr"/>
                      <a:r>
                        <a:rPr lang="en-US" sz="4800" dirty="0" smtClean="0"/>
                        <a:t>.1739</a:t>
                      </a:r>
                      <a:endParaRPr lang="en-US" sz="4800" dirty="0"/>
                    </a:p>
                  </a:txBody>
                  <a:tcPr/>
                </a:tc>
              </a:tr>
              <a:tr h="863600">
                <a:tc>
                  <a:txBody>
                    <a:bodyPr/>
                    <a:lstStyle/>
                    <a:p>
                      <a:r>
                        <a:rPr lang="en-US" sz="2400" dirty="0" smtClean="0"/>
                        <a:t>Explicit –</a:t>
                      </a:r>
                      <a:r>
                        <a:rPr lang="en-US" sz="2400" baseline="0" dirty="0" smtClean="0"/>
                        <a:t> protein fixed</a:t>
                      </a:r>
                    </a:p>
                    <a:p>
                      <a:r>
                        <a:rPr lang="en-US" sz="2400" baseline="0" dirty="0" smtClean="0"/>
                        <a:t>multi-conformer weighted</a:t>
                      </a:r>
                      <a:endParaRPr lang="en-US" sz="2400" dirty="0"/>
                    </a:p>
                  </a:txBody>
                  <a:tcPr/>
                </a:tc>
                <a:tc>
                  <a:txBody>
                    <a:bodyPr/>
                    <a:lstStyle/>
                    <a:p>
                      <a:pPr algn="ctr"/>
                      <a:r>
                        <a:rPr lang="en-US" sz="4800" dirty="0" smtClean="0"/>
                        <a:t>.1440</a:t>
                      </a:r>
                      <a:endParaRPr lang="en-US" sz="4800" dirty="0"/>
                    </a:p>
                  </a:txBody>
                  <a:tcPr/>
                </a:tc>
                <a:tc>
                  <a:txBody>
                    <a:bodyPr/>
                    <a:lstStyle/>
                    <a:p>
                      <a:pPr algn="ctr"/>
                      <a:r>
                        <a:rPr lang="en-US" sz="4800" dirty="0" smtClean="0"/>
                        <a:t>.1666</a:t>
                      </a:r>
                      <a:endParaRPr lang="en-US" sz="4800" dirty="0"/>
                    </a:p>
                  </a:txBody>
                  <a:tcPr/>
                </a:tc>
              </a:tr>
            </a:tbl>
          </a:graphicData>
        </a:graphic>
      </p:graphicFrame>
    </p:spTree>
    <p:extLst>
      <p:ext uri="{BB962C8B-B14F-4D97-AF65-F5344CB8AC3E}">
        <p14:creationId xmlns:p14="http://schemas.microsoft.com/office/powerpoint/2010/main" val="188388855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59543"/>
          </a:xfrm>
        </p:spPr>
        <p:txBody>
          <a:bodyPr/>
          <a:lstStyle/>
          <a:p>
            <a:r>
              <a:rPr lang="en-US" dirty="0" smtClean="0">
                <a:latin typeface="Arial" panose="020B0604020202020204" pitchFamily="34" charset="0"/>
                <a:cs typeface="Arial" panose="020B0604020202020204" pitchFamily="34" charset="0"/>
              </a:rPr>
              <a:t>What is “missing”?</a:t>
            </a: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8941"/>
          <a:stretch/>
        </p:blipFill>
        <p:spPr>
          <a:xfrm>
            <a:off x="0" y="1092122"/>
            <a:ext cx="9144000" cy="5765878"/>
          </a:xfrm>
          <a:prstGeom prst="rect">
            <a:avLst/>
          </a:prstGeom>
        </p:spPr>
      </p:pic>
    </p:spTree>
    <p:extLst>
      <p:ext uri="{BB962C8B-B14F-4D97-AF65-F5344CB8AC3E}">
        <p14:creationId xmlns:p14="http://schemas.microsoft.com/office/powerpoint/2010/main" val="142445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Optimum resolution cutoff is:</a:t>
            </a:r>
            <a:endParaRPr lang="en-US" dirty="0">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p:txBody>
          <a:bodyPr/>
          <a:lstStyle/>
          <a:p>
            <a:r>
              <a:rPr lang="en-US" dirty="0" smtClean="0">
                <a:latin typeface="Arial" panose="020B0604020202020204" pitchFamily="34" charset="0"/>
                <a:cs typeface="Arial" panose="020B0604020202020204" pitchFamily="34" charset="0"/>
              </a:rPr>
              <a:t>Too optimistic: add nothing but noise</a:t>
            </a:r>
          </a:p>
          <a:p>
            <a:r>
              <a:rPr lang="en-US" dirty="0" smtClean="0">
                <a:latin typeface="Arial" panose="020B0604020202020204" pitchFamily="34" charset="0"/>
                <a:cs typeface="Arial" panose="020B0604020202020204" pitchFamily="34" charset="0"/>
              </a:rPr>
              <a:t>Too pessimistic: series-termination error</a:t>
            </a:r>
          </a:p>
          <a:p>
            <a:r>
              <a:rPr lang="en-US" dirty="0" smtClean="0">
                <a:latin typeface="Arial" panose="020B0604020202020204" pitchFamily="34" charset="0"/>
                <a:cs typeface="Arial" panose="020B0604020202020204" pitchFamily="34" charset="0"/>
              </a:rPr>
              <a:t>Happy medium?</a:t>
            </a:r>
          </a:p>
          <a:p>
            <a:r>
              <a:rPr lang="en-US" dirty="0" smtClean="0">
                <a:latin typeface="Arial" panose="020B0604020202020204" pitchFamily="34" charset="0"/>
                <a:cs typeface="Arial" panose="020B0604020202020204" pitchFamily="34" charset="0"/>
              </a:rPr>
              <a:t>Simulate:</a:t>
            </a:r>
          </a:p>
          <a:p>
            <a:pPr lvl="1"/>
            <a:r>
              <a:rPr lang="en-US" dirty="0" smtClean="0">
                <a:latin typeface="Arial" panose="020B0604020202020204" pitchFamily="34" charset="0"/>
                <a:cs typeface="Arial" panose="020B0604020202020204" pitchFamily="34" charset="0"/>
              </a:rPr>
              <a:t>Random atoms, compute F</a:t>
            </a:r>
            <a:r>
              <a:rPr lang="en-US" baseline="30000" dirty="0" smtClean="0">
                <a:latin typeface="Arial" panose="020B0604020202020204" pitchFamily="34" charset="0"/>
                <a:cs typeface="Arial" panose="020B0604020202020204" pitchFamily="34" charset="0"/>
              </a:rPr>
              <a:t>2</a:t>
            </a:r>
          </a:p>
          <a:p>
            <a:pPr lvl="1"/>
            <a:r>
              <a:rPr lang="en-US" dirty="0" smtClean="0">
                <a:latin typeface="Arial" panose="020B0604020202020204" pitchFamily="34" charset="0"/>
                <a:cs typeface="Arial" panose="020B0604020202020204" pitchFamily="34" charset="0"/>
              </a:rPr>
              <a:t>Add Gaussian noise, RMS = 1</a:t>
            </a:r>
          </a:p>
          <a:p>
            <a:pPr lvl="1"/>
            <a:r>
              <a:rPr lang="en-US" dirty="0" smtClean="0">
                <a:latin typeface="Arial" panose="020B0604020202020204" pitchFamily="34" charset="0"/>
                <a:cs typeface="Arial" panose="020B0604020202020204" pitchFamily="34" charset="0"/>
              </a:rPr>
              <a:t>Truncate</a:t>
            </a:r>
          </a:p>
          <a:p>
            <a:pPr lvl="1"/>
            <a:r>
              <a:rPr lang="en-US" dirty="0" smtClean="0">
                <a:latin typeface="Arial" panose="020B0604020202020204" pitchFamily="34" charset="0"/>
                <a:cs typeface="Arial" panose="020B0604020202020204" pitchFamily="34" charset="0"/>
              </a:rPr>
              <a:t>Subtract “right” map, RMS difference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19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3133576500"/>
              </p:ext>
            </p:extLst>
          </p:nvPr>
        </p:nvGraphicFramePr>
        <p:xfrm>
          <a:off x="612811" y="588828"/>
          <a:ext cx="8538121" cy="5897941"/>
        </p:xfrm>
        <a:graphic>
          <a:graphicData uri="http://schemas.openxmlformats.org/presentationml/2006/ole">
            <mc:AlternateContent xmlns:mc="http://schemas.openxmlformats.org/markup-compatibility/2006">
              <mc:Choice xmlns:v="urn:schemas-microsoft-com:vml" Requires="v">
                <p:oleObj spid="_x0000_s21507" name="Chart" r:id="rId3" imgW="7115101" imgH="4914951" progId="MSGraph.Chart.8">
                  <p:embed followColorScheme="full"/>
                </p:oleObj>
              </mc:Choice>
              <mc:Fallback>
                <p:oleObj name="Chart" r:id="rId3" imgW="7115101" imgH="4914951" progId="MSGraph.Chart.8">
                  <p:embed followColorScheme="full"/>
                  <p:pic>
                    <p:nvPicPr>
                      <p:cNvPr id="0" name=""/>
                      <p:cNvPicPr>
                        <a:picLocks noChangeAspect="1" noChangeArrowheads="1"/>
                      </p:cNvPicPr>
                      <p:nvPr/>
                    </p:nvPicPr>
                    <p:blipFill>
                      <a:blip r:embed="rId4"/>
                      <a:srcRect/>
                      <a:stretch>
                        <a:fillRect/>
                      </a:stretch>
                    </p:blipFill>
                    <p:spPr bwMode="auto">
                      <a:xfrm>
                        <a:off x="612811" y="588828"/>
                        <a:ext cx="8538121" cy="5897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3503497" y="6165433"/>
            <a:ext cx="374173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Resolution cutoff (Å)</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1434044" y="3263090"/>
            <a:ext cx="373692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Error in map (</a:t>
            </a:r>
            <a:r>
              <a:rPr lang="en-US" altLang="en-US" sz="2800" b="1" dirty="0" err="1" smtClean="0">
                <a:solidFill>
                  <a:prstClr val="black"/>
                </a:solidFill>
                <a:latin typeface="Arial" panose="020B0604020202020204" pitchFamily="34" charset="0"/>
              </a:rPr>
              <a:t>rms</a:t>
            </a:r>
            <a:r>
              <a:rPr lang="en-US" altLang="en-US" sz="2800" b="1" dirty="0" smtClean="0">
                <a:solidFill>
                  <a:prstClr val="black"/>
                </a:solidFill>
                <a:latin typeface="Arial" panose="020B0604020202020204" pitchFamily="34" charset="0"/>
              </a:rPr>
              <a:t> e</a:t>
            </a:r>
            <a:r>
              <a:rPr lang="en-US" altLang="en-US" sz="2800" b="1" baseline="30000" dirty="0" smtClean="0">
                <a:solidFill>
                  <a:prstClr val="black"/>
                </a:solidFill>
                <a:latin typeface="Arial" panose="020B0604020202020204" pitchFamily="34" charset="0"/>
              </a:rPr>
              <a:t>-</a:t>
            </a:r>
            <a:r>
              <a:rPr lang="en-US" altLang="en-US" sz="2800" b="1" dirty="0" smtClean="0">
                <a:solidFill>
                  <a:prstClr val="black"/>
                </a:solidFill>
                <a:latin typeface="Arial" panose="020B0604020202020204" pitchFamily="34" charset="0"/>
              </a:rPr>
              <a:t>)</a:t>
            </a:r>
            <a:endParaRPr lang="en-US" altLang="en-US" sz="2800" b="1" dirty="0">
              <a:solidFill>
                <a:prstClr val="black"/>
              </a:solidFill>
              <a:latin typeface="Arial" panose="020B0604020202020204" pitchFamily="34" charset="0"/>
            </a:endParaRPr>
          </a:p>
        </p:txBody>
      </p:sp>
      <p:sp>
        <p:nvSpPr>
          <p:cNvPr id="2" name="TextBox 1"/>
          <p:cNvSpPr txBox="1"/>
          <p:nvPr/>
        </p:nvSpPr>
        <p:spPr>
          <a:xfrm>
            <a:off x="1717533" y="0"/>
            <a:ext cx="5708935" cy="707886"/>
          </a:xfrm>
          <a:prstGeom prst="rect">
            <a:avLst/>
          </a:prstGeom>
          <a:noFill/>
        </p:spPr>
        <p:txBody>
          <a:bodyPr wrap="none" rtlCol="0">
            <a:spAutoFit/>
          </a:bodyPr>
          <a:lstStyle/>
          <a:p>
            <a:pPr fontAlgn="auto">
              <a:spcBef>
                <a:spcPts val="0"/>
              </a:spcBef>
              <a:spcAft>
                <a:spcPts val="0"/>
              </a:spcAft>
            </a:pPr>
            <a:r>
              <a:rPr lang="en-US" sz="4000" dirty="0" smtClean="0">
                <a:solidFill>
                  <a:prstClr val="black"/>
                </a:solidFill>
                <a:latin typeface="Arial" panose="020B0604020202020204" pitchFamily="34" charset="0"/>
              </a:rPr>
              <a:t>Optimal resolution cutoff</a:t>
            </a:r>
            <a:endParaRPr lang="en-US" sz="4000" dirty="0">
              <a:solidFill>
                <a:prstClr val="black"/>
              </a:solidFill>
              <a:latin typeface="Arial" panose="020B0604020202020204" pitchFamily="34" charset="0"/>
            </a:endParaRPr>
          </a:p>
        </p:txBody>
      </p:sp>
    </p:spTree>
    <p:extLst>
      <p:ext uri="{BB962C8B-B14F-4D97-AF65-F5344CB8AC3E}">
        <p14:creationId xmlns:p14="http://schemas.microsoft.com/office/powerpoint/2010/main" val="2846406376"/>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236422802"/>
              </p:ext>
            </p:extLst>
          </p:nvPr>
        </p:nvGraphicFramePr>
        <p:xfrm>
          <a:off x="266700" y="590550"/>
          <a:ext cx="8877300" cy="5895975"/>
        </p:xfrm>
        <a:graphic>
          <a:graphicData uri="http://schemas.openxmlformats.org/presentationml/2006/ole">
            <mc:AlternateContent xmlns:mc="http://schemas.openxmlformats.org/markup-compatibility/2006">
              <mc:Choice xmlns:v="urn:schemas-microsoft-com:vml" Requires="v">
                <p:oleObj spid="_x0000_s22531" name="Chart" r:id="rId3" imgW="7400969" imgH="4914951" progId="MSGraph.Chart.8">
                  <p:embed followColorScheme="full"/>
                </p:oleObj>
              </mc:Choice>
              <mc:Fallback>
                <p:oleObj name="Chart" r:id="rId3" imgW="7400969" imgH="4914951" progId="MSGraph.Chart.8">
                  <p:embed followColorScheme="full"/>
                  <p:pic>
                    <p:nvPicPr>
                      <p:cNvPr id="0" name=""/>
                      <p:cNvPicPr>
                        <a:picLocks noChangeAspect="1" noChangeArrowheads="1"/>
                      </p:cNvPicPr>
                      <p:nvPr/>
                    </p:nvPicPr>
                    <p:blipFill>
                      <a:blip r:embed="rId4"/>
                      <a:srcRect/>
                      <a:stretch>
                        <a:fillRect/>
                      </a:stretch>
                    </p:blipFill>
                    <p:spPr bwMode="auto">
                      <a:xfrm>
                        <a:off x="266700" y="590550"/>
                        <a:ext cx="8877300" cy="5895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3503497" y="6165433"/>
            <a:ext cx="374173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Resolution cutoff (Å)</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1690533" y="3263090"/>
            <a:ext cx="406072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Correlation Coefficient</a:t>
            </a:r>
            <a:endParaRPr lang="en-US" altLang="en-US" sz="2800" b="1" dirty="0">
              <a:solidFill>
                <a:prstClr val="black"/>
              </a:solidFill>
              <a:latin typeface="Arial" panose="020B0604020202020204" pitchFamily="34" charset="0"/>
            </a:endParaRPr>
          </a:p>
        </p:txBody>
      </p:sp>
      <p:sp>
        <p:nvSpPr>
          <p:cNvPr id="2" name="TextBox 1"/>
          <p:cNvSpPr txBox="1"/>
          <p:nvPr/>
        </p:nvSpPr>
        <p:spPr>
          <a:xfrm>
            <a:off x="1717533" y="0"/>
            <a:ext cx="5708935" cy="707886"/>
          </a:xfrm>
          <a:prstGeom prst="rect">
            <a:avLst/>
          </a:prstGeom>
          <a:noFill/>
        </p:spPr>
        <p:txBody>
          <a:bodyPr wrap="none" rtlCol="0">
            <a:spAutoFit/>
          </a:bodyPr>
          <a:lstStyle/>
          <a:p>
            <a:pPr fontAlgn="auto">
              <a:spcBef>
                <a:spcPts val="0"/>
              </a:spcBef>
              <a:spcAft>
                <a:spcPts val="0"/>
              </a:spcAft>
            </a:pPr>
            <a:r>
              <a:rPr lang="en-US" sz="4000" dirty="0" smtClean="0">
                <a:solidFill>
                  <a:prstClr val="black"/>
                </a:solidFill>
                <a:latin typeface="Arial" panose="020B0604020202020204" pitchFamily="34" charset="0"/>
              </a:rPr>
              <a:t>Optimal resolution cutoff</a:t>
            </a:r>
            <a:endParaRPr lang="en-US" sz="4000" dirty="0">
              <a:solidFill>
                <a:prstClr val="black"/>
              </a:solidFill>
              <a:latin typeface="Arial" panose="020B0604020202020204" pitchFamily="34" charset="0"/>
            </a:endParaRPr>
          </a:p>
        </p:txBody>
      </p:sp>
      <p:sp>
        <p:nvSpPr>
          <p:cNvPr id="4" name="Freeform 3"/>
          <p:cNvSpPr/>
          <p:nvPr/>
        </p:nvSpPr>
        <p:spPr>
          <a:xfrm>
            <a:off x="1460938" y="851338"/>
            <a:ext cx="6369269" cy="3759214"/>
          </a:xfrm>
          <a:custGeom>
            <a:avLst/>
            <a:gdLst>
              <a:gd name="connsiteX0" fmla="*/ 0 w 6369269"/>
              <a:gd name="connsiteY0" fmla="*/ 430924 h 3759214"/>
              <a:gd name="connsiteX1" fmla="*/ 714703 w 6369269"/>
              <a:gd name="connsiteY1" fmla="*/ 1177159 h 3759214"/>
              <a:gd name="connsiteX2" fmla="*/ 1524000 w 6369269"/>
              <a:gd name="connsiteY2" fmla="*/ 1954924 h 3759214"/>
              <a:gd name="connsiteX3" fmla="*/ 2343807 w 6369269"/>
              <a:gd name="connsiteY3" fmla="*/ 2543503 h 3759214"/>
              <a:gd name="connsiteX4" fmla="*/ 3121572 w 6369269"/>
              <a:gd name="connsiteY4" fmla="*/ 3048000 h 3759214"/>
              <a:gd name="connsiteX5" fmla="*/ 3888828 w 6369269"/>
              <a:gd name="connsiteY5" fmla="*/ 3405352 h 3759214"/>
              <a:gd name="connsiteX6" fmla="*/ 4435365 w 6369269"/>
              <a:gd name="connsiteY6" fmla="*/ 3657600 h 3759214"/>
              <a:gd name="connsiteX7" fmla="*/ 4813738 w 6369269"/>
              <a:gd name="connsiteY7" fmla="*/ 3741683 h 3759214"/>
              <a:gd name="connsiteX8" fmla="*/ 5129048 w 6369269"/>
              <a:gd name="connsiteY8" fmla="*/ 3752193 h 3759214"/>
              <a:gd name="connsiteX9" fmla="*/ 5423338 w 6369269"/>
              <a:gd name="connsiteY9" fmla="*/ 3657600 h 3759214"/>
              <a:gd name="connsiteX10" fmla="*/ 5591503 w 6369269"/>
              <a:gd name="connsiteY10" fmla="*/ 3531476 h 3759214"/>
              <a:gd name="connsiteX11" fmla="*/ 5707117 w 6369269"/>
              <a:gd name="connsiteY11" fmla="*/ 3247696 h 3759214"/>
              <a:gd name="connsiteX12" fmla="*/ 5854262 w 6369269"/>
              <a:gd name="connsiteY12" fmla="*/ 2848303 h 3759214"/>
              <a:gd name="connsiteX13" fmla="*/ 6043448 w 6369269"/>
              <a:gd name="connsiteY13" fmla="*/ 2186152 h 3759214"/>
              <a:gd name="connsiteX14" fmla="*/ 6211614 w 6369269"/>
              <a:gd name="connsiteY14" fmla="*/ 1292772 h 3759214"/>
              <a:gd name="connsiteX15" fmla="*/ 6316717 w 6369269"/>
              <a:gd name="connsiteY15" fmla="*/ 546538 h 3759214"/>
              <a:gd name="connsiteX16" fmla="*/ 6369269 w 6369269"/>
              <a:gd name="connsiteY16" fmla="*/ 0 h 37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69269" h="3759214">
                <a:moveTo>
                  <a:pt x="0" y="430924"/>
                </a:moveTo>
                <a:cubicBezTo>
                  <a:pt x="230351" y="677041"/>
                  <a:pt x="460703" y="923159"/>
                  <a:pt x="714703" y="1177159"/>
                </a:cubicBezTo>
                <a:cubicBezTo>
                  <a:pt x="968703" y="1431159"/>
                  <a:pt x="1252483" y="1727200"/>
                  <a:pt x="1524000" y="1954924"/>
                </a:cubicBezTo>
                <a:cubicBezTo>
                  <a:pt x="1795517" y="2182648"/>
                  <a:pt x="2077545" y="2361324"/>
                  <a:pt x="2343807" y="2543503"/>
                </a:cubicBezTo>
                <a:cubicBezTo>
                  <a:pt x="2610069" y="2725682"/>
                  <a:pt x="2864068" y="2904358"/>
                  <a:pt x="3121572" y="3048000"/>
                </a:cubicBezTo>
                <a:cubicBezTo>
                  <a:pt x="3379076" y="3191642"/>
                  <a:pt x="3888828" y="3405352"/>
                  <a:pt x="3888828" y="3405352"/>
                </a:cubicBezTo>
                <a:cubicBezTo>
                  <a:pt x="4107793" y="3506952"/>
                  <a:pt x="4281213" y="3601545"/>
                  <a:pt x="4435365" y="3657600"/>
                </a:cubicBezTo>
                <a:cubicBezTo>
                  <a:pt x="4589517" y="3713655"/>
                  <a:pt x="4698124" y="3725918"/>
                  <a:pt x="4813738" y="3741683"/>
                </a:cubicBezTo>
                <a:cubicBezTo>
                  <a:pt x="4929352" y="3757448"/>
                  <a:pt x="5027448" y="3766207"/>
                  <a:pt x="5129048" y="3752193"/>
                </a:cubicBezTo>
                <a:cubicBezTo>
                  <a:pt x="5230648" y="3738179"/>
                  <a:pt x="5346262" y="3694386"/>
                  <a:pt x="5423338" y="3657600"/>
                </a:cubicBezTo>
                <a:cubicBezTo>
                  <a:pt x="5500414" y="3620814"/>
                  <a:pt x="5544207" y="3599793"/>
                  <a:pt x="5591503" y="3531476"/>
                </a:cubicBezTo>
                <a:cubicBezTo>
                  <a:pt x="5638799" y="3463159"/>
                  <a:pt x="5663324" y="3361558"/>
                  <a:pt x="5707117" y="3247696"/>
                </a:cubicBezTo>
                <a:cubicBezTo>
                  <a:pt x="5750910" y="3133834"/>
                  <a:pt x="5798207" y="3025227"/>
                  <a:pt x="5854262" y="2848303"/>
                </a:cubicBezTo>
                <a:cubicBezTo>
                  <a:pt x="5910317" y="2671379"/>
                  <a:pt x="5983889" y="2445407"/>
                  <a:pt x="6043448" y="2186152"/>
                </a:cubicBezTo>
                <a:cubicBezTo>
                  <a:pt x="6103007" y="1926897"/>
                  <a:pt x="6166069" y="1566041"/>
                  <a:pt x="6211614" y="1292772"/>
                </a:cubicBezTo>
                <a:cubicBezTo>
                  <a:pt x="6257159" y="1019503"/>
                  <a:pt x="6290441" y="762000"/>
                  <a:pt x="6316717" y="546538"/>
                </a:cubicBezTo>
                <a:cubicBezTo>
                  <a:pt x="6342993" y="331076"/>
                  <a:pt x="6356131" y="165538"/>
                  <a:pt x="6369269" y="0"/>
                </a:cubicBez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46916547"/>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Arial" panose="020B0604020202020204" pitchFamily="34" charset="0"/>
            <a:cs typeface="Arial" panose="020B0604020202020204" pitchFamily="34" charset="0"/>
          </a:defRPr>
        </a:defPPr>
      </a:lstStyle>
    </a:tx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Arial" panose="020B0604020202020204" pitchFamily="34" charset="0"/>
            <a:cs typeface="Arial" panose="020B0604020202020204" pitchFamily="34" charset="0"/>
          </a:defRPr>
        </a:defPPr>
      </a:lstStyle>
    </a:tx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39774</TotalTime>
  <Words>4633</Words>
  <Application>Microsoft Office PowerPoint</Application>
  <PresentationFormat>On-screen Show (4:3)</PresentationFormat>
  <Paragraphs>2077</Paragraphs>
  <Slides>103</Slides>
  <Notes>2</Notes>
  <HiddenSlides>2</HiddenSlides>
  <MMClips>0</MMClips>
  <ScaleCrop>false</ScaleCrop>
  <HeadingPairs>
    <vt:vector size="6" baseType="variant">
      <vt:variant>
        <vt:lpstr>Theme</vt:lpstr>
      </vt:variant>
      <vt:variant>
        <vt:i4>6</vt:i4>
      </vt:variant>
      <vt:variant>
        <vt:lpstr>Embedded OLE Servers</vt:lpstr>
      </vt:variant>
      <vt:variant>
        <vt:i4>2</vt:i4>
      </vt:variant>
      <vt:variant>
        <vt:lpstr>Slide Titles</vt:lpstr>
      </vt:variant>
      <vt:variant>
        <vt:i4>103</vt:i4>
      </vt:variant>
    </vt:vector>
  </HeadingPairs>
  <TitlesOfParts>
    <vt:vector size="111" baseType="lpstr">
      <vt:lpstr>13_Default Design</vt:lpstr>
      <vt:lpstr>Office Theme</vt:lpstr>
      <vt:lpstr>1_Office Theme</vt:lpstr>
      <vt:lpstr>Default Design</vt:lpstr>
      <vt:lpstr>5_Default Design</vt:lpstr>
      <vt:lpstr>2_Office Theme</vt:lpstr>
      <vt:lpstr>Microsoft Graph Chart</vt:lpstr>
      <vt:lpstr>Chart</vt:lpstr>
      <vt:lpstr>What if we knew everything?</vt:lpstr>
      <vt:lpstr>Molecular Dynamics Simulation</vt:lpstr>
      <vt:lpstr>MD simulation:  30 conformers from 24,000</vt:lpstr>
      <vt:lpstr>Electron density from 24,000 conformers</vt:lpstr>
      <vt:lpstr>2Fsim-Fcalc and Fsim-Fcalc maps</vt:lpstr>
      <vt:lpstr>2Fsim-Fcalc and (Fsim Φsim) - (Fcalc Φcalc) maps</vt:lpstr>
      <vt:lpstr>30 conformers from 24,000</vt:lpstr>
      <vt:lpstr>Regular model with real data!</vt:lpstr>
      <vt:lpstr>MD:  predicted density for one atom</vt:lpstr>
      <vt:lpstr>How many conformers are there?</vt:lpstr>
      <vt:lpstr>How many conformers are there?</vt:lpstr>
      <vt:lpstr>Extract dihedrals from MD run</vt:lpstr>
      <vt:lpstr>Extract dihedrals from MD run</vt:lpstr>
      <vt:lpstr>Extract dihedrals from MD run</vt:lpstr>
      <vt:lpstr>PowerPoint Presentation</vt:lpstr>
      <vt:lpstr>PowerPoint Presentation</vt:lpstr>
      <vt:lpstr>PowerPoint Presentation</vt:lpstr>
      <vt:lpstr>PowerPoint Presentation</vt:lpstr>
      <vt:lpstr>PowerPoint Presentation</vt:lpstr>
      <vt:lpstr>Combine angles into rotamers</vt:lpstr>
      <vt:lpstr>Too many combinations!</vt:lpstr>
      <vt:lpstr>How to combine the angles?</vt:lpstr>
      <vt:lpstr>PowerPoint Presentation</vt:lpstr>
      <vt:lpstr>Assign MD models to combos</vt:lpstr>
      <vt:lpstr>Occupancy refinement!</vt:lpstr>
      <vt:lpstr>PowerPoint Presentation</vt:lpstr>
      <vt:lpstr>PowerPoint Presentation</vt:lpstr>
      <vt:lpstr>How many conformers are there?</vt:lpstr>
      <vt:lpstr>How many conformers are there?</vt:lpstr>
      <vt:lpstr>Adding noise</vt:lpstr>
      <vt:lpstr>Adding noise</vt:lpstr>
      <vt:lpstr>How many conformers are there?</vt:lpstr>
      <vt:lpstr>RISM model for “bulk” solvent</vt:lpstr>
      <vt:lpstr>Combined multi-conformer &amp; explicit solvent </vt:lpstr>
      <vt:lpstr>PowerPoint Presentation</vt:lpstr>
      <vt:lpstr>Crowded-atom refinement</vt:lpstr>
      <vt:lpstr>Crowded-atom refinement</vt:lpstr>
      <vt:lpstr>How to stabilize refinement?</vt:lpstr>
      <vt:lpstr>PowerPoint Presentation</vt:lpstr>
      <vt:lpstr>Status of macromolecular representation:</vt:lpstr>
      <vt:lpstr>PowerPoint Presentation</vt:lpstr>
      <vt:lpstr>PowerPoint Presentation</vt:lpstr>
      <vt:lpstr>PowerPoint Presentation</vt:lpstr>
      <vt:lpstr>PowerPoint Presentation</vt:lpstr>
      <vt:lpstr>PowerPoint Presentation</vt:lpstr>
      <vt:lpstr>The R-factor Gap</vt:lpstr>
      <vt:lpstr>The R-factor Gap</vt:lpstr>
      <vt:lpstr>The R-factor Gap</vt:lpstr>
      <vt:lpstr>The R-factor Gap</vt:lpstr>
      <vt:lpstr>“R-factor Gap” for macromolecules</vt:lpstr>
      <vt:lpstr>Is this good enough?</vt:lpstr>
      <vt:lpstr>Is this good enough?</vt:lpstr>
      <vt:lpstr>Is this good enough?</vt:lpstr>
      <vt:lpstr>The R-factor Gap</vt:lpstr>
      <vt:lpstr>PowerPoint Presentation</vt:lpstr>
      <vt:lpstr>The R-factor Gap</vt:lpstr>
      <vt:lpstr>The R-factor Gap</vt:lpstr>
      <vt:lpstr>The R-factor Gap</vt:lpstr>
      <vt:lpstr>PowerPoint Presentation</vt:lpstr>
      <vt:lpstr>PowerPoint Presentation</vt:lpstr>
      <vt:lpstr>PowerPoint Presentation</vt:lpstr>
      <vt:lpstr>PowerPoint Presentation</vt:lpstr>
      <vt:lpstr>PowerPoint Presentation</vt:lpstr>
      <vt:lpstr>RISM model for “bulk” solvent</vt:lpstr>
      <vt:lpstr>Solvent boundary problem</vt:lpstr>
      <vt:lpstr>Solvent boundary problem</vt:lpstr>
      <vt:lpstr>Solvent boundary problem</vt:lpstr>
      <vt:lpstr>Solvent boundary problem</vt:lpstr>
      <vt:lpstr>Current implementation</vt:lpstr>
      <vt:lpstr>Better implementation?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RISM model for “bulk” solvent</vt:lpstr>
      <vt:lpstr>What is “missing”?</vt:lpstr>
      <vt:lpstr>Optimum resolution cutoff is:</vt:lpstr>
      <vt:lpstr>PowerPoint Presentation</vt:lpstr>
      <vt:lpstr>PowerPoint Presentation</vt:lpstr>
      <vt:lpstr>PowerPoint Presentation</vt:lpstr>
      <vt:lpstr>PowerPoint Presentation</vt:lpstr>
      <vt:lpstr>PowerPoint Presentation</vt:lpstr>
      <vt:lpstr>Optimum resolution cutoff is:</vt:lpstr>
    </vt:vector>
  </TitlesOfParts>
  <Company>Advance Light Source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Crystallography</dc:title>
  <dc:creator>James Holton</dc:creator>
  <cp:lastModifiedBy>JMHolton</cp:lastModifiedBy>
  <cp:revision>146</cp:revision>
  <dcterms:created xsi:type="dcterms:W3CDTF">2010-03-07T18:24:14Z</dcterms:created>
  <dcterms:modified xsi:type="dcterms:W3CDTF">2017-03-28T02:23:40Z</dcterms:modified>
</cp:coreProperties>
</file>