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02" r:id="rId3"/>
    <p:sldMasterId id="2147483716" r:id="rId4"/>
    <p:sldMasterId id="2147483730" r:id="rId5"/>
    <p:sldMasterId id="2147483744" r:id="rId6"/>
  </p:sldMasterIdLst>
  <p:notesMasterIdLst>
    <p:notesMasterId r:id="rId83"/>
  </p:notesMasterIdLst>
  <p:sldIdLst>
    <p:sldId id="545" r:id="rId7"/>
    <p:sldId id="549" r:id="rId8"/>
    <p:sldId id="690" r:id="rId9"/>
    <p:sldId id="715" r:id="rId10"/>
    <p:sldId id="631" r:id="rId11"/>
    <p:sldId id="689" r:id="rId12"/>
    <p:sldId id="630" r:id="rId13"/>
    <p:sldId id="629" r:id="rId14"/>
    <p:sldId id="691" r:id="rId15"/>
    <p:sldId id="633" r:id="rId16"/>
    <p:sldId id="702" r:id="rId17"/>
    <p:sldId id="716" r:id="rId18"/>
    <p:sldId id="632" r:id="rId19"/>
    <p:sldId id="724" r:id="rId20"/>
    <p:sldId id="709" r:id="rId21"/>
    <p:sldId id="710" r:id="rId22"/>
    <p:sldId id="711" r:id="rId23"/>
    <p:sldId id="712" r:id="rId24"/>
    <p:sldId id="713" r:id="rId25"/>
    <p:sldId id="725" r:id="rId26"/>
    <p:sldId id="703" r:id="rId27"/>
    <p:sldId id="717" r:id="rId28"/>
    <p:sldId id="694" r:id="rId29"/>
    <p:sldId id="688" r:id="rId30"/>
    <p:sldId id="695" r:id="rId31"/>
    <p:sldId id="714" r:id="rId32"/>
    <p:sldId id="683" r:id="rId33"/>
    <p:sldId id="685" r:id="rId34"/>
    <p:sldId id="686" r:id="rId35"/>
    <p:sldId id="687" r:id="rId36"/>
    <p:sldId id="718" r:id="rId37"/>
    <p:sldId id="705" r:id="rId38"/>
    <p:sldId id="670" r:id="rId39"/>
    <p:sldId id="626" r:id="rId40"/>
    <p:sldId id="635" r:id="rId41"/>
    <p:sldId id="636" r:id="rId42"/>
    <p:sldId id="637" r:id="rId43"/>
    <p:sldId id="638" r:id="rId44"/>
    <p:sldId id="639" r:id="rId45"/>
    <p:sldId id="720" r:id="rId46"/>
    <p:sldId id="719" r:id="rId47"/>
    <p:sldId id="547" r:id="rId48"/>
    <p:sldId id="548" r:id="rId49"/>
    <p:sldId id="652" r:id="rId50"/>
    <p:sldId id="535" r:id="rId51"/>
    <p:sldId id="536" r:id="rId52"/>
    <p:sldId id="537" r:id="rId53"/>
    <p:sldId id="538" r:id="rId54"/>
    <p:sldId id="550" r:id="rId55"/>
    <p:sldId id="551" r:id="rId56"/>
    <p:sldId id="552" r:id="rId57"/>
    <p:sldId id="557" r:id="rId58"/>
    <p:sldId id="556" r:id="rId59"/>
    <p:sldId id="625" r:id="rId60"/>
    <p:sldId id="721" r:id="rId61"/>
    <p:sldId id="722" r:id="rId62"/>
    <p:sldId id="627" r:id="rId63"/>
    <p:sldId id="628" r:id="rId64"/>
    <p:sldId id="661" r:id="rId65"/>
    <p:sldId id="662" r:id="rId66"/>
    <p:sldId id="657" r:id="rId67"/>
    <p:sldId id="660" r:id="rId68"/>
    <p:sldId id="676" r:id="rId69"/>
    <p:sldId id="680" r:id="rId70"/>
    <p:sldId id="681" r:id="rId71"/>
    <p:sldId id="682" r:id="rId72"/>
    <p:sldId id="707" r:id="rId73"/>
    <p:sldId id="640" r:id="rId74"/>
    <p:sldId id="699" r:id="rId75"/>
    <p:sldId id="726" r:id="rId76"/>
    <p:sldId id="727" r:id="rId77"/>
    <p:sldId id="664" r:id="rId78"/>
    <p:sldId id="665" r:id="rId79"/>
    <p:sldId id="667" r:id="rId80"/>
    <p:sldId id="668" r:id="rId81"/>
    <p:sldId id="669" r:id="rId8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00FF00"/>
    <a:srgbClr val="000000"/>
    <a:srgbClr val="006600"/>
    <a:srgbClr val="FFFFFF"/>
    <a:srgbClr val="C6D9F1"/>
    <a:srgbClr val="C49500"/>
    <a:srgbClr val="FF97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6" d="100"/>
          <a:sy n="66" d="100"/>
        </p:scale>
        <p:origin x="-450" y="-10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5D82A2-4672-45C7-BDF4-3EC530B647B3}" type="datetimeFigureOut">
              <a:rPr lang="en-US" smtClean="0"/>
              <a:t>6/16/2015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C5DFC0-12A0-4694-95D2-23EBC6532CC2}" type="slidenum">
              <a:rPr lang="en-US" smtClean="0"/>
              <a:t>‹#›</a:t>
            </a:fld>
            <a:endParaRPr lang="en-US"/>
          </a:p>
        </p:txBody>
      </p:sp>
    </p:spTree>
    <p:extLst>
      <p:ext uri="{BB962C8B-B14F-4D97-AF65-F5344CB8AC3E}">
        <p14:creationId xmlns:p14="http://schemas.microsoft.com/office/powerpoint/2010/main" val="12795615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B2F2BCA-3414-4598-95D0-CC349F602AD6}" type="slidenum">
              <a:rPr lang="en-US" altLang="en-US"/>
              <a:pPr eaLnBrk="1" hangingPunct="1"/>
              <a:t>10</a:t>
            </a:fld>
            <a:endParaRPr lang="en-US" altLang="en-US"/>
          </a:p>
        </p:txBody>
      </p:sp>
      <p:sp>
        <p:nvSpPr>
          <p:cNvPr id="168963" name="Slide Image Placeholder 1"/>
          <p:cNvSpPr>
            <a:spLocks noGrp="1" noRot="1" noChangeAspect="1" noTextEdit="1"/>
          </p:cNvSpPr>
          <p:nvPr>
            <p:ph type="sldImg"/>
          </p:nvPr>
        </p:nvSpPr>
        <p:spPr>
          <a:ln/>
        </p:spPr>
      </p:sp>
      <p:sp>
        <p:nvSpPr>
          <p:cNvPr id="168964" name="Notes Placeholder 2"/>
          <p:cNvSpPr>
            <a:spLocks noGrp="1"/>
          </p:cNvSpPr>
          <p:nvPr>
            <p:ph type="body" idx="1"/>
          </p:nvPr>
        </p:nvSpPr>
        <p:spPr>
          <a:xfrm>
            <a:off x="914400" y="4343400"/>
            <a:ext cx="5029200" cy="4114800"/>
          </a:xfrm>
          <a:noFill/>
        </p:spPr>
        <p:txBody>
          <a:bodyPr/>
          <a:lstStyle/>
          <a:p>
            <a:pPr eaLnBrk="1" hangingPunct="1"/>
            <a:r>
              <a:rPr lang="en-US" altLang="en-US" dirty="0" smtClean="0"/>
              <a:t>what limits single-particle resolution ?</a:t>
            </a:r>
          </a:p>
          <a:p>
            <a:pPr eaLnBrk="1" hangingPunct="1"/>
            <a:r>
              <a:rPr lang="en-US" altLang="en-US" dirty="0" smtClean="0"/>
              <a:t>get 100 times more photons/shot if correctly </a:t>
            </a:r>
            <a:r>
              <a:rPr lang="en-US" altLang="en-US" dirty="0" err="1" smtClean="0"/>
              <a:t>focussed</a:t>
            </a:r>
            <a:r>
              <a:rPr lang="en-US" altLang="en-US" dirty="0" smtClean="0"/>
              <a:t> beam</a:t>
            </a:r>
          </a:p>
          <a:p>
            <a:pPr eaLnBrk="1" hangingPunct="1"/>
            <a:r>
              <a:rPr lang="en-US" altLang="en-US" dirty="0" smtClean="0"/>
              <a:t>get 100 times more with submicron beam focus on CXI chamber</a:t>
            </a:r>
          </a:p>
          <a:p>
            <a:pPr eaLnBrk="1" hangingPunct="1"/>
            <a:r>
              <a:rPr lang="en-US" altLang="en-US" dirty="0" smtClean="0"/>
              <a:t>Problem – scattering goes from N^2 to N (Wilson statistics).</a:t>
            </a:r>
          </a:p>
          <a:p>
            <a:pPr eaLnBrk="1" hangingPunct="1"/>
            <a:r>
              <a:rPr lang="en-US" altLang="en-US" dirty="0" smtClean="0"/>
              <a:t>So use a-priori information – modelling Axel </a:t>
            </a:r>
            <a:r>
              <a:rPr lang="en-US" altLang="en-US" dirty="0" err="1" smtClean="0"/>
              <a:t>Brummer</a:t>
            </a:r>
            <a:endParaRPr lang="en-US" altLang="en-US" dirty="0" smtClean="0"/>
          </a:p>
          <a:p>
            <a:pPr eaLnBrk="1" hangingPunct="1"/>
            <a:r>
              <a:rPr lang="en-US" altLang="en-US" dirty="0" smtClean="0"/>
              <a:t>Make beam smaller than jet to </a:t>
            </a:r>
            <a:r>
              <a:rPr lang="en-US" altLang="en-US" dirty="0" err="1" smtClean="0"/>
              <a:t>elliminate</a:t>
            </a:r>
            <a:r>
              <a:rPr lang="en-US" altLang="en-US" dirty="0" smtClean="0"/>
              <a:t> streak</a:t>
            </a:r>
          </a:p>
        </p:txBody>
      </p:sp>
      <p:sp>
        <p:nvSpPr>
          <p:cNvPr id="168965"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1F01322-15F9-43A2-A27E-60C7DFB6B53B}" type="slidenum">
              <a:rPr lang="en-US" altLang="en-US" sz="1200" baseline="-25000">
                <a:ea typeface="MS PGothic" pitchFamily="34" charset="-128"/>
              </a:rPr>
              <a:pPr algn="r"/>
              <a:t>10</a:t>
            </a:fld>
            <a:endParaRPr lang="en-US" altLang="en-US" sz="1200" baseline="-25000">
              <a:ea typeface="MS PGothic"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932A684-127E-4786-87A9-32E0A9F90F94}" type="slidenum">
              <a:rPr lang="en-US" altLang="en-US">
                <a:solidFill>
                  <a:prstClr val="black"/>
                </a:solidFill>
              </a:rPr>
              <a:pPr eaLnBrk="1" hangingPunct="1"/>
              <a:t>29</a:t>
            </a:fld>
            <a:endParaRPr lang="en-US" altLang="en-US">
              <a:solidFill>
                <a:prstClr val="black"/>
              </a:solidFill>
            </a:endParaRPr>
          </a:p>
        </p:txBody>
      </p:sp>
      <p:sp>
        <p:nvSpPr>
          <p:cNvPr id="15257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52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smtClean="0"/>
              <a:t>Proposed 5-crystal monochromator for colliding-beam crystallography.  The generation of two opposing Ewald spheres means that for every h,k,l index reflected from the protein crystal, the Friedel mate is reflected in the opposite direction, allowing for very accurate anomalous difference measurements.  The wavelength need not be set precisely at the sulfur or phosphorous edge, but merely at a wavelength where the f” of those elements are strong.  For fs-class pulses, the distances above will have to be precise to withing ~3 microns, and for accurate reproduction of the partiality of the Friedel mates, the angular precision of the colliding beams must be within ~1% of the sample crystal’s rocking width, or ~100 microrads.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A6163F9-9B5B-47F0-BCD5-17D8B22DF0BF}" type="slidenum">
              <a:rPr lang="en-US" altLang="en-US" smtClean="0">
                <a:solidFill>
                  <a:srgbClr val="000000"/>
                </a:solidFill>
              </a:rPr>
              <a:pPr eaLnBrk="1" hangingPunct="1">
                <a:spcBef>
                  <a:spcPct val="0"/>
                </a:spcBef>
              </a:pPr>
              <a:t>74</a:t>
            </a:fld>
            <a:endParaRPr lang="en-US" altLang="en-US" smtClean="0">
              <a:solidFill>
                <a:srgbClr val="000000"/>
              </a:solidFill>
            </a:endParaRPr>
          </a:p>
        </p:txBody>
      </p:sp>
      <p:sp>
        <p:nvSpPr>
          <p:cNvPr id="292867" name="Rectangle 2"/>
          <p:cNvSpPr>
            <a:spLocks noGrp="1" noRot="1" noChangeAspect="1" noChangeArrowheads="1" noTextEdit="1"/>
          </p:cNvSpPr>
          <p:nvPr>
            <p:ph type="sldImg"/>
          </p:nvPr>
        </p:nvSpPr>
        <p:spPr>
          <a:ln/>
        </p:spPr>
      </p:sp>
      <p:sp>
        <p:nvSpPr>
          <p:cNvPr id="29286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588C41A-49FE-4E94-A1F0-58BB35E416CF}" type="slidenum">
              <a:rPr lang="en-US" altLang="en-US" smtClean="0">
                <a:solidFill>
                  <a:srgbClr val="000000"/>
                </a:solidFill>
              </a:rPr>
              <a:pPr eaLnBrk="1" hangingPunct="1">
                <a:spcBef>
                  <a:spcPct val="0"/>
                </a:spcBef>
              </a:pPr>
              <a:t>75</a:t>
            </a:fld>
            <a:endParaRPr lang="en-US" altLang="en-US" smtClean="0">
              <a:solidFill>
                <a:srgbClr val="000000"/>
              </a:solidFill>
            </a:endParaRPr>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C457422-896A-4A7E-9829-684F34583FF8}" type="slidenum">
              <a:rPr lang="en-US" altLang="en-US" smtClean="0">
                <a:solidFill>
                  <a:srgbClr val="000000"/>
                </a:solidFill>
              </a:rPr>
              <a:pPr eaLnBrk="1" hangingPunct="1">
                <a:spcBef>
                  <a:spcPct val="0"/>
                </a:spcBef>
              </a:pPr>
              <a:t>76</a:t>
            </a:fld>
            <a:endParaRPr lang="en-US" altLang="en-US" smtClean="0">
              <a:solidFill>
                <a:srgbClr val="000000"/>
              </a:solidFill>
            </a:endParaRPr>
          </a:p>
        </p:txBody>
      </p:sp>
      <p:sp>
        <p:nvSpPr>
          <p:cNvPr id="294915" name="Rectangle 2"/>
          <p:cNvSpPr>
            <a:spLocks noGrp="1" noRot="1" noChangeAspect="1" noChangeArrowheads="1" noTextEdit="1"/>
          </p:cNvSpPr>
          <p:nvPr>
            <p:ph type="sldImg"/>
          </p:nvPr>
        </p:nvSpPr>
        <p:spPr>
          <a:ln/>
        </p:spPr>
      </p:sp>
      <p:sp>
        <p:nvSpPr>
          <p:cNvPr id="29491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BDCC74-722A-411B-97DE-846B955F1745}" type="datetimeFigureOut">
              <a:rPr lang="en-US"/>
              <a:pPr>
                <a:defRPr/>
              </a:pPr>
              <a:t>6/16/2015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36F633-C696-4C21-9D88-85B3ABAB72B7}" type="slidenum">
              <a:rPr lang="en-US"/>
              <a:pPr>
                <a:defRPr/>
              </a:pPr>
              <a:t>‹#›</a:t>
            </a:fld>
            <a:endParaRPr lang="en-US"/>
          </a:p>
        </p:txBody>
      </p:sp>
    </p:spTree>
    <p:extLst>
      <p:ext uri="{BB962C8B-B14F-4D97-AF65-F5344CB8AC3E}">
        <p14:creationId xmlns:p14="http://schemas.microsoft.com/office/powerpoint/2010/main" val="2645724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CA750-B2D8-4FE6-BBDF-DB2B7AF71B68}" type="datetimeFigureOut">
              <a:rPr lang="en-US"/>
              <a:pPr>
                <a:defRPr/>
              </a:pPr>
              <a:t>6/16/2015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6D5BD5-9E4D-4CDA-9D86-45AEC78DC8F0}" type="slidenum">
              <a:rPr lang="en-US"/>
              <a:pPr>
                <a:defRPr/>
              </a:pPr>
              <a:t>‹#›</a:t>
            </a:fld>
            <a:endParaRPr lang="en-US"/>
          </a:p>
        </p:txBody>
      </p:sp>
    </p:spTree>
    <p:extLst>
      <p:ext uri="{BB962C8B-B14F-4D97-AF65-F5344CB8AC3E}">
        <p14:creationId xmlns:p14="http://schemas.microsoft.com/office/powerpoint/2010/main" val="75754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CCA6D48-F767-4B8F-87B5-919144904A1E}" type="datetimeFigureOut">
              <a:rPr lang="en-US"/>
              <a:pPr>
                <a:defRPr/>
              </a:pPr>
              <a:t>6/16/2015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40C149-9C8A-45CC-80DD-667EF37A3381}" type="slidenum">
              <a:rPr lang="en-US"/>
              <a:pPr>
                <a:defRPr/>
              </a:pPr>
              <a:t>‹#›</a:t>
            </a:fld>
            <a:endParaRPr lang="en-US"/>
          </a:p>
        </p:txBody>
      </p:sp>
    </p:spTree>
    <p:extLst>
      <p:ext uri="{BB962C8B-B14F-4D97-AF65-F5344CB8AC3E}">
        <p14:creationId xmlns:p14="http://schemas.microsoft.com/office/powerpoint/2010/main" val="1725222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2403C4-9487-41A0-94F2-96D9EC6F7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97391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5C0BD0-3672-4ADF-BA9A-AF19E14CF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583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9CD58D-D311-4154-9D6C-8941D9BEEB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232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718B0-743E-45EF-B4E0-5D2664073C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28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95BEC1-34FF-42AF-B27D-2A7AD18D20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537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9B8F18-A9FB-499C-ABE4-DECBCB7651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3112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288AF94-7AEA-4816-9A91-EEE9770D56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50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B80F8-EA6D-4361-B3D2-E60E3239C4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099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01142C9-3274-4260-8B13-BF5DC5CA7B6E}" type="datetimeFigureOut">
              <a:rPr lang="en-US"/>
              <a:pPr>
                <a:defRPr/>
              </a:pPr>
              <a:t>6/16/2015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640715-29BA-4307-8F91-2F022EEA925F}" type="slidenum">
              <a:rPr lang="en-US"/>
              <a:pPr>
                <a:defRPr/>
              </a:pPr>
              <a:t>‹#›</a:t>
            </a:fld>
            <a:endParaRPr lang="en-US"/>
          </a:p>
        </p:txBody>
      </p:sp>
    </p:spTree>
    <p:extLst>
      <p:ext uri="{BB962C8B-B14F-4D97-AF65-F5344CB8AC3E}">
        <p14:creationId xmlns:p14="http://schemas.microsoft.com/office/powerpoint/2010/main" val="2368241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ACDFAE-8948-4671-9CD1-4FBF57BCA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0243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655D3B-E745-42F2-A57E-97833C4437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054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DA3428-CB90-4CBD-A687-9EE87C2CEF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68572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BDBEBA-F755-41C3-9883-93764CAB5D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725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DC3FB8-C4D9-4AD4-ADA8-0F20B4A197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1011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FCE65C-A62D-4625-9250-4989608F10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454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799BC1-4C45-48AC-8CC9-326BEEB04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7633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AE691DF-A3E0-4E76-8A96-C326998FA1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356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804E563-E38B-4805-96A2-BE2AEC246F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21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33CF0A-356C-4EDA-8C6F-D116651F76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41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DC298C4-FD10-458A-8D81-AB0E98B29C7D}" type="datetimeFigureOut">
              <a:rPr lang="en-US"/>
              <a:pPr>
                <a:defRPr/>
              </a:pPr>
              <a:t>6/16/2015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CD15FE-579C-4ACD-BC28-231461DFB36D}" type="slidenum">
              <a:rPr lang="en-US"/>
              <a:pPr>
                <a:defRPr/>
              </a:pPr>
              <a:t>‹#›</a:t>
            </a:fld>
            <a:endParaRPr lang="en-US"/>
          </a:p>
        </p:txBody>
      </p:sp>
    </p:spTree>
    <p:extLst>
      <p:ext uri="{BB962C8B-B14F-4D97-AF65-F5344CB8AC3E}">
        <p14:creationId xmlns:p14="http://schemas.microsoft.com/office/powerpoint/2010/main" val="4189797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2EF2BA3-C897-4895-A333-CE298A48A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5632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8D8D8A-0950-4AAF-BDCC-769C1522A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35215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DF76CF-F19B-4AB0-9F2A-F7D5A5766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977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4B1AF8-88D3-401B-AA83-EDD57B23EA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8029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765B47-C0E3-4AA8-9766-91F5A12997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02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99DA35-71EC-4F3B-8013-6F8ACBB1E9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960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95D00E7-C9C1-4DD8-986C-84A456C36DB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6574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63E446-EEBB-4605-834E-A305DA70723F}" type="slidenum">
              <a:rPr lang="en-US"/>
              <a:pPr>
                <a:defRPr/>
              </a:pPr>
              <a:t>‹#›</a:t>
            </a:fld>
            <a:endParaRPr lang="en-US"/>
          </a:p>
        </p:txBody>
      </p:sp>
    </p:spTree>
    <p:extLst>
      <p:ext uri="{BB962C8B-B14F-4D97-AF65-F5344CB8AC3E}">
        <p14:creationId xmlns:p14="http://schemas.microsoft.com/office/powerpoint/2010/main" val="1095656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74509A-CAFC-4923-B48E-BD6E51AD9C46}" type="slidenum">
              <a:rPr lang="en-US"/>
              <a:pPr>
                <a:defRPr/>
              </a:pPr>
              <a:t>‹#›</a:t>
            </a:fld>
            <a:endParaRPr lang="en-US"/>
          </a:p>
        </p:txBody>
      </p:sp>
    </p:spTree>
    <p:extLst>
      <p:ext uri="{BB962C8B-B14F-4D97-AF65-F5344CB8AC3E}">
        <p14:creationId xmlns:p14="http://schemas.microsoft.com/office/powerpoint/2010/main" val="16919622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C93063-459D-483E-BBA2-E056370F5381}" type="slidenum">
              <a:rPr lang="en-US"/>
              <a:pPr>
                <a:defRPr/>
              </a:pPr>
              <a:t>‹#›</a:t>
            </a:fld>
            <a:endParaRPr lang="en-US"/>
          </a:p>
        </p:txBody>
      </p:sp>
    </p:spTree>
    <p:extLst>
      <p:ext uri="{BB962C8B-B14F-4D97-AF65-F5344CB8AC3E}">
        <p14:creationId xmlns:p14="http://schemas.microsoft.com/office/powerpoint/2010/main" val="3451571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F9B2F50-40E3-4684-9D5A-A6BB96B3EF6F}" type="datetimeFigureOut">
              <a:rPr lang="en-US"/>
              <a:pPr>
                <a:defRPr/>
              </a:pPr>
              <a:t>6/16/2015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A177D59-28AC-4490-861B-531C91623B8C}" type="slidenum">
              <a:rPr lang="en-US"/>
              <a:pPr>
                <a:defRPr/>
              </a:pPr>
              <a:t>‹#›</a:t>
            </a:fld>
            <a:endParaRPr lang="en-US"/>
          </a:p>
        </p:txBody>
      </p:sp>
    </p:spTree>
    <p:extLst>
      <p:ext uri="{BB962C8B-B14F-4D97-AF65-F5344CB8AC3E}">
        <p14:creationId xmlns:p14="http://schemas.microsoft.com/office/powerpoint/2010/main" val="2945656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87BA4C-0EFF-4499-8CDF-A21D3E24687A}" type="slidenum">
              <a:rPr lang="en-US"/>
              <a:pPr>
                <a:defRPr/>
              </a:pPr>
              <a:t>‹#›</a:t>
            </a:fld>
            <a:endParaRPr lang="en-US"/>
          </a:p>
        </p:txBody>
      </p:sp>
    </p:spTree>
    <p:extLst>
      <p:ext uri="{BB962C8B-B14F-4D97-AF65-F5344CB8AC3E}">
        <p14:creationId xmlns:p14="http://schemas.microsoft.com/office/powerpoint/2010/main" val="18535589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8AB6B4-D163-409B-A109-1F161DD7DAA7}" type="slidenum">
              <a:rPr lang="en-US"/>
              <a:pPr>
                <a:defRPr/>
              </a:pPr>
              <a:t>‹#›</a:t>
            </a:fld>
            <a:endParaRPr lang="en-US"/>
          </a:p>
        </p:txBody>
      </p:sp>
    </p:spTree>
    <p:extLst>
      <p:ext uri="{BB962C8B-B14F-4D97-AF65-F5344CB8AC3E}">
        <p14:creationId xmlns:p14="http://schemas.microsoft.com/office/powerpoint/2010/main" val="17199611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7B6BC8-2A4F-4F1C-93EC-5A8364F32643}" type="slidenum">
              <a:rPr lang="en-US"/>
              <a:pPr>
                <a:defRPr/>
              </a:pPr>
              <a:t>‹#›</a:t>
            </a:fld>
            <a:endParaRPr lang="en-US"/>
          </a:p>
        </p:txBody>
      </p:sp>
    </p:spTree>
    <p:extLst>
      <p:ext uri="{BB962C8B-B14F-4D97-AF65-F5344CB8AC3E}">
        <p14:creationId xmlns:p14="http://schemas.microsoft.com/office/powerpoint/2010/main" val="25945874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B7C0ED7-9218-4955-838C-DDE3276B5D30}" type="slidenum">
              <a:rPr lang="en-US"/>
              <a:pPr>
                <a:defRPr/>
              </a:pPr>
              <a:t>‹#›</a:t>
            </a:fld>
            <a:endParaRPr lang="en-US"/>
          </a:p>
        </p:txBody>
      </p:sp>
    </p:spTree>
    <p:extLst>
      <p:ext uri="{BB962C8B-B14F-4D97-AF65-F5344CB8AC3E}">
        <p14:creationId xmlns:p14="http://schemas.microsoft.com/office/powerpoint/2010/main" val="3325520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4D949B-1904-44DA-B5AB-7BCA20BA25A2}" type="slidenum">
              <a:rPr lang="en-US"/>
              <a:pPr>
                <a:defRPr/>
              </a:pPr>
              <a:t>‹#›</a:t>
            </a:fld>
            <a:endParaRPr lang="en-US"/>
          </a:p>
        </p:txBody>
      </p:sp>
    </p:spTree>
    <p:extLst>
      <p:ext uri="{BB962C8B-B14F-4D97-AF65-F5344CB8AC3E}">
        <p14:creationId xmlns:p14="http://schemas.microsoft.com/office/powerpoint/2010/main" val="15683911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4C9C0-5BAC-4A36-B45B-BFAFDF6101E4}" type="slidenum">
              <a:rPr lang="en-US"/>
              <a:pPr>
                <a:defRPr/>
              </a:pPr>
              <a:t>‹#›</a:t>
            </a:fld>
            <a:endParaRPr lang="en-US"/>
          </a:p>
        </p:txBody>
      </p:sp>
    </p:spTree>
    <p:extLst>
      <p:ext uri="{BB962C8B-B14F-4D97-AF65-F5344CB8AC3E}">
        <p14:creationId xmlns:p14="http://schemas.microsoft.com/office/powerpoint/2010/main" val="31751171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DBE2FC-33F5-4AF3-9BB2-8F337F2B2880}" type="slidenum">
              <a:rPr lang="en-US"/>
              <a:pPr>
                <a:defRPr/>
              </a:pPr>
              <a:t>‹#›</a:t>
            </a:fld>
            <a:endParaRPr lang="en-US"/>
          </a:p>
        </p:txBody>
      </p:sp>
    </p:spTree>
    <p:extLst>
      <p:ext uri="{BB962C8B-B14F-4D97-AF65-F5344CB8AC3E}">
        <p14:creationId xmlns:p14="http://schemas.microsoft.com/office/powerpoint/2010/main" val="17558367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33F539-6090-49A9-8173-DA09E789CC08}" type="slidenum">
              <a:rPr lang="en-US"/>
              <a:pPr>
                <a:defRPr/>
              </a:pPr>
              <a:t>‹#›</a:t>
            </a:fld>
            <a:endParaRPr lang="en-US"/>
          </a:p>
        </p:txBody>
      </p:sp>
    </p:spTree>
    <p:extLst>
      <p:ext uri="{BB962C8B-B14F-4D97-AF65-F5344CB8AC3E}">
        <p14:creationId xmlns:p14="http://schemas.microsoft.com/office/powerpoint/2010/main" val="1977173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BCAC53-8531-482E-86C2-17BA6FAB409F}" type="slidenum">
              <a:rPr lang="en-US"/>
              <a:pPr>
                <a:defRPr/>
              </a:pPr>
              <a:t>‹#›</a:t>
            </a:fld>
            <a:endParaRPr lang="en-US"/>
          </a:p>
        </p:txBody>
      </p:sp>
    </p:spTree>
    <p:extLst>
      <p:ext uri="{BB962C8B-B14F-4D97-AF65-F5344CB8AC3E}">
        <p14:creationId xmlns:p14="http://schemas.microsoft.com/office/powerpoint/2010/main" val="41323277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2EB319-E8E5-4A52-AC92-348B8BFE7A77}" type="slidenum">
              <a:rPr lang="en-US"/>
              <a:pPr>
                <a:defRPr/>
              </a:pPr>
              <a:t>‹#›</a:t>
            </a:fld>
            <a:endParaRPr lang="en-US"/>
          </a:p>
        </p:txBody>
      </p:sp>
    </p:spTree>
    <p:extLst>
      <p:ext uri="{BB962C8B-B14F-4D97-AF65-F5344CB8AC3E}">
        <p14:creationId xmlns:p14="http://schemas.microsoft.com/office/powerpoint/2010/main" val="2158522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C16DBDF-D767-4EF9-BCEA-A825500EC02A}" type="datetimeFigureOut">
              <a:rPr lang="en-US"/>
              <a:pPr>
                <a:defRPr/>
              </a:pPr>
              <a:t>6/16/2015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B9F0695-E251-4F0F-BEA7-1983E0940AFC}" type="slidenum">
              <a:rPr lang="en-US"/>
              <a:pPr>
                <a:defRPr/>
              </a:pPr>
              <a:t>‹#›</a:t>
            </a:fld>
            <a:endParaRPr lang="en-US"/>
          </a:p>
        </p:txBody>
      </p:sp>
    </p:spTree>
    <p:extLst>
      <p:ext uri="{BB962C8B-B14F-4D97-AF65-F5344CB8AC3E}">
        <p14:creationId xmlns:p14="http://schemas.microsoft.com/office/powerpoint/2010/main" val="2976802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FDE14-10CC-4A24-B3CC-A47525AFE2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2855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CF150A-8563-400C-926D-CEEB1E6D85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6007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20A8A-EDE9-4774-9B98-A20FC831A0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3942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444F88-565F-4D1A-A84E-1820F6C4BF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133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9702F-FE03-44C1-BF3E-217B9319C2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06130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D8FCC5-BFDC-477C-9206-1C1B06A8C6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914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D0415E4-7C04-4BD7-A577-1CEF3DB0D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3571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4F0C42E-381C-4844-8B66-C6547538C2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267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615807-A753-4B6D-82A5-C858D0FAB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482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7D4C47-CAF2-4196-8B58-9DF3B27693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698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4CD10E1-F58B-4BCE-9FA9-739E58BD7B30}" type="datetimeFigureOut">
              <a:rPr lang="en-US"/>
              <a:pPr>
                <a:defRPr/>
              </a:pPr>
              <a:t>6/16/2015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044C66F-4941-4190-B66D-7F5A1D0707A5}" type="slidenum">
              <a:rPr lang="en-US"/>
              <a:pPr>
                <a:defRPr/>
              </a:pPr>
              <a:t>‹#›</a:t>
            </a:fld>
            <a:endParaRPr lang="en-US"/>
          </a:p>
        </p:txBody>
      </p:sp>
    </p:spTree>
    <p:extLst>
      <p:ext uri="{BB962C8B-B14F-4D97-AF65-F5344CB8AC3E}">
        <p14:creationId xmlns:p14="http://schemas.microsoft.com/office/powerpoint/2010/main" val="3084572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7B2800-DB51-4208-9716-C7BD6B2C61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133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41CA09-5921-4E6F-8ECD-F311C5ED4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6783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3467D2-ECF1-4A0C-9626-33AC2363285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38317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343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4270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97612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894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37263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5863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8759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4E9E797-5663-47EF-B5B1-A46FAF55A4E2}" type="datetimeFigureOut">
              <a:rPr lang="en-US"/>
              <a:pPr>
                <a:defRPr/>
              </a:pPr>
              <a:t>6/16/2015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B45873-04AA-4AB9-A662-9A335355A88C}" type="slidenum">
              <a:rPr lang="en-US"/>
              <a:pPr>
                <a:defRPr/>
              </a:pPr>
              <a:t>‹#›</a:t>
            </a:fld>
            <a:endParaRPr lang="en-US"/>
          </a:p>
        </p:txBody>
      </p:sp>
    </p:spTree>
    <p:extLst>
      <p:ext uri="{BB962C8B-B14F-4D97-AF65-F5344CB8AC3E}">
        <p14:creationId xmlns:p14="http://schemas.microsoft.com/office/powerpoint/2010/main" val="3119146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24952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5395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43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2F9600-B575-4003-B294-C2E85049096B}" type="datetimeFigureOut">
              <a:rPr lang="en-US" smtClean="0">
                <a:solidFill>
                  <a:prstClr val="black">
                    <a:tint val="75000"/>
                  </a:prstClr>
                </a:solidFill>
              </a:rPr>
              <a:pPr/>
              <a:t>6/16/2015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FC741A-B4E1-4282-9BCF-2DB92FFD22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862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9" name="Text Placeholder 8"/>
          <p:cNvSpPr>
            <a:spLocks noGrp="1"/>
          </p:cNvSpPr>
          <p:nvPr>
            <p:ph type="body" sz="quarter" idx="13"/>
          </p:nvPr>
        </p:nvSpPr>
        <p:spPr>
          <a:xfrm>
            <a:off x="309600" y="1760400"/>
            <a:ext cx="6706800" cy="4424400"/>
          </a:xfrm>
        </p:spPr>
        <p:txBody>
          <a:bodyPr/>
          <a:lstStyle>
            <a:lvl1pPr marL="0" indent="0">
              <a:buNone/>
              <a:defRPr sz="2400" b="1">
                <a:solidFill>
                  <a:schemeClr val="tx1"/>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5"/>
          </p:nvPr>
        </p:nvSpPr>
        <p:spPr>
          <a:ln/>
        </p:spPr>
        <p:txBody>
          <a:bodyPr/>
          <a:lstStyle>
            <a:lvl1pPr>
              <a:defRPr/>
            </a:lvl1pPr>
          </a:lstStyle>
          <a:p>
            <a:pPr>
              <a:defRPr/>
            </a:pPr>
            <a:fld id="{0C6E5491-E3BC-4BAA-815E-44DE1CBBFB6A}"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5237158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Tree>
    <p:extLst>
      <p:ext uri="{BB962C8B-B14F-4D97-AF65-F5344CB8AC3E}">
        <p14:creationId xmlns:p14="http://schemas.microsoft.com/office/powerpoint/2010/main" val="41946760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8"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9" name="Content Placeholder 2"/>
          <p:cNvSpPr>
            <a:spLocks noGrp="1"/>
          </p:cNvSpPr>
          <p:nvPr>
            <p:ph idx="1"/>
          </p:nvPr>
        </p:nvSpPr>
        <p:spPr>
          <a:xfrm>
            <a:off x="314325" y="1760538"/>
            <a:ext cx="6705600" cy="4425950"/>
          </a:xfrm>
        </p:spPr>
        <p:txBody>
          <a:bodyPr/>
          <a:lstStyle>
            <a:lvl1pPr marL="266400" indent="-266400">
              <a:buClr>
                <a:schemeClr val="tx2"/>
              </a:buClr>
              <a:buFont typeface="Arial" pitchFamily="34" charset="0"/>
              <a:buChar char="•"/>
              <a:defRPr sz="1800">
                <a:latin typeface="Arial" pitchFamily="34" charset="0"/>
                <a:cs typeface="Arial" pitchFamily="34" charset="0"/>
              </a:defRPr>
            </a:lvl1pPr>
            <a:lvl2pPr>
              <a:defRPr sz="1800"/>
            </a:lvl2pPr>
            <a:lvl3pPr>
              <a:defRPr sz="1600" baseline="0">
                <a:latin typeface="Arial" pitchFamily="34" charset="0"/>
                <a:cs typeface="Arial" pitchFamily="34" charset="0"/>
              </a:defRPr>
            </a:lvl3pPr>
            <a:lvl4pPr marL="622800" indent="-180000">
              <a:defRPr sz="1600">
                <a:latin typeface="Arial" pitchFamily="34" charset="0"/>
                <a:cs typeface="Arial" pitchFamily="34" charset="0"/>
              </a:defRPr>
            </a:lvl4pPr>
            <a:lvl5pPr marL="622800">
              <a:defRPr sz="1600">
                <a:latin typeface="Arial" pitchFamily="34" charset="0"/>
                <a:cs typeface="Arial" pitchFamily="34" charset="0"/>
              </a:defRPr>
            </a:lvl5pPr>
            <a:lvl6pPr>
              <a:defRPr>
                <a:latin typeface="Arial" pitchFamily="34" charset="0"/>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Text Placeholder 6"/>
          <p:cNvSpPr>
            <a:spLocks noGrp="1"/>
          </p:cNvSpPr>
          <p:nvPr>
            <p:ph type="body" sz="quarter" idx="12"/>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5"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4"/>
          </p:nvPr>
        </p:nvSpPr>
        <p:spPr>
          <a:ln/>
        </p:spPr>
        <p:txBody>
          <a:bodyPr/>
          <a:lstStyle>
            <a:lvl1pPr>
              <a:defRPr/>
            </a:lvl1pPr>
          </a:lstStyle>
          <a:p>
            <a:pPr>
              <a:defRPr/>
            </a:pPr>
            <a:fld id="{D161AD87-C8F3-4328-9D11-4662B5DD73E2}"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0299168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ody and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3960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7"/>
          </p:nvPr>
        </p:nvSpPr>
        <p:spPr>
          <a:ln/>
        </p:spPr>
        <p:txBody>
          <a:bodyPr/>
          <a:lstStyle>
            <a:lvl1pPr>
              <a:defRPr/>
            </a:lvl1pPr>
          </a:lstStyle>
          <a:p>
            <a:pPr>
              <a:defRPr/>
            </a:pPr>
            <a:fld id="{024459B8-8CB6-435C-AD1E-F749E424D027}"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4111557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ody and 2 right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0" name="Content Placeholder 9"/>
          <p:cNvSpPr>
            <a:spLocks noGrp="1"/>
          </p:cNvSpPr>
          <p:nvPr>
            <p:ph sz="quarter" idx="14"/>
          </p:nvPr>
        </p:nvSpPr>
        <p:spPr>
          <a:xfrm>
            <a:off x="4500000" y="1760400"/>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Text Placeholder 8"/>
          <p:cNvSpPr>
            <a:spLocks noGrp="1"/>
          </p:cNvSpPr>
          <p:nvPr>
            <p:ph type="body" sz="quarter" idx="15"/>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12" name="Content Placeholder 9"/>
          <p:cNvSpPr>
            <a:spLocks noGrp="1"/>
          </p:cNvSpPr>
          <p:nvPr>
            <p:ph sz="quarter" idx="16"/>
          </p:nvPr>
        </p:nvSpPr>
        <p:spPr>
          <a:xfrm>
            <a:off x="4502990" y="3848103"/>
            <a:ext cx="3960000" cy="1872000"/>
          </a:xfrm>
        </p:spPr>
        <p:txBody>
          <a:bodyPr/>
          <a:lstStyle>
            <a:lvl1pPr marL="180000" indent="-180000">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11" name="Rectangle 6"/>
          <p:cNvSpPr>
            <a:spLocks noGrp="1" noChangeArrowheads="1"/>
          </p:cNvSpPr>
          <p:nvPr>
            <p:ph type="sldNum" sz="quarter" idx="18"/>
          </p:nvPr>
        </p:nvSpPr>
        <p:spPr>
          <a:ln/>
        </p:spPr>
        <p:txBody>
          <a:bodyPr/>
          <a:lstStyle>
            <a:lvl1pPr>
              <a:defRPr/>
            </a:lvl1pPr>
          </a:lstStyle>
          <a:p>
            <a:pPr>
              <a:defRPr/>
            </a:pPr>
            <a:fld id="{669351C2-BB27-4729-96C6-8694E418745E}" type="slidenum">
              <a:rPr lang="en-GB">
                <a:solidFill>
                  <a:srgbClr val="000000"/>
                </a:solidFill>
              </a:rPr>
              <a:pPr>
                <a:defRPr/>
              </a:pPr>
              <a:t>‹#›</a:t>
            </a:fld>
            <a:endParaRPr lang="en-GB" dirty="0">
              <a:solidFill>
                <a:srgbClr val="000000"/>
              </a:solidFill>
            </a:endParaRPr>
          </a:p>
        </p:txBody>
      </p:sp>
      <p:sp>
        <p:nvSpPr>
          <p:cNvPr id="13"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6507540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1760400"/>
            <a:ext cx="2674800" cy="3960000"/>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8"/>
          </p:nvPr>
        </p:nvSpPr>
        <p:spPr>
          <a:ln/>
        </p:spPr>
        <p:txBody>
          <a:bodyPr/>
          <a:lstStyle>
            <a:lvl1pPr>
              <a:defRPr/>
            </a:lvl1pPr>
          </a:lstStyle>
          <a:p>
            <a:pPr>
              <a:defRPr/>
            </a:pPr>
            <a:fld id="{971FCE05-3D96-4AD2-A5C4-B0D7D083700B}"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78668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2257BE-5736-444A-B94A-AE4985919758}" type="datetimeFigureOut">
              <a:rPr lang="en-US"/>
              <a:pPr>
                <a:defRPr/>
              </a:pPr>
              <a:t>6/16/2015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6A5915-E075-4D45-8F64-C639A36AC1B6}" type="slidenum">
              <a:rPr lang="en-US"/>
              <a:pPr>
                <a:defRPr/>
              </a:pPr>
              <a:t>‹#›</a:t>
            </a:fld>
            <a:endParaRPr lang="en-US"/>
          </a:p>
        </p:txBody>
      </p:sp>
    </p:spTree>
    <p:extLst>
      <p:ext uri="{BB962C8B-B14F-4D97-AF65-F5344CB8AC3E}">
        <p14:creationId xmlns:p14="http://schemas.microsoft.com/office/powerpoint/2010/main" val="14617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ody and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6706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6"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7" name="Rectangle 6"/>
          <p:cNvSpPr>
            <a:spLocks noGrp="1" noChangeArrowheads="1"/>
          </p:cNvSpPr>
          <p:nvPr>
            <p:ph type="sldNum" sz="quarter" idx="19"/>
          </p:nvPr>
        </p:nvSpPr>
        <p:spPr>
          <a:ln/>
        </p:spPr>
        <p:txBody>
          <a:bodyPr/>
          <a:lstStyle>
            <a:lvl1pPr>
              <a:defRPr/>
            </a:lvl1pPr>
          </a:lstStyle>
          <a:p>
            <a:pPr>
              <a:defRPr/>
            </a:pPr>
            <a:fld id="{B591E12A-47BE-437A-BD30-930BBF6D41E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75755548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ody and 2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4643438" y="3714752"/>
            <a:ext cx="39600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7"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8" name="Rectangle 6"/>
          <p:cNvSpPr>
            <a:spLocks noGrp="1" noChangeArrowheads="1"/>
          </p:cNvSpPr>
          <p:nvPr>
            <p:ph type="sldNum" sz="quarter" idx="19"/>
          </p:nvPr>
        </p:nvSpPr>
        <p:spPr>
          <a:ln/>
        </p:spPr>
        <p:txBody>
          <a:bodyPr/>
          <a:lstStyle>
            <a:lvl1pPr>
              <a:defRPr/>
            </a:lvl1pPr>
          </a:lstStyle>
          <a:p>
            <a:pPr>
              <a:defRPr/>
            </a:pPr>
            <a:fld id="{7E419C18-9BD2-48BF-93D9-220C6ED66B0C}" type="slidenum">
              <a:rPr lang="en-GB">
                <a:solidFill>
                  <a:srgbClr val="000000"/>
                </a:solidFill>
              </a:rPr>
              <a:pPr>
                <a:defRPr/>
              </a:pPr>
              <a:t>‹#›</a:t>
            </a:fld>
            <a:endParaRPr lang="en-GB" dirty="0">
              <a:solidFill>
                <a:srgbClr val="000000"/>
              </a:solidFill>
            </a:endParaRPr>
          </a:p>
        </p:txBody>
      </p:sp>
      <p:sp>
        <p:nvSpPr>
          <p:cNvPr id="12"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41705398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ody and 3 Content">
    <p:spTree>
      <p:nvGrpSpPr>
        <p:cNvPr id="1" name=""/>
        <p:cNvGrpSpPr/>
        <p:nvPr/>
      </p:nvGrpSpPr>
      <p:grpSpPr>
        <a:xfrm>
          <a:off x="0" y="0"/>
          <a:ext cx="0" cy="0"/>
          <a:chOff x="0" y="0"/>
          <a:chExt cx="0" cy="0"/>
        </a:xfrm>
      </p:grpSpPr>
      <p:sp>
        <p:nvSpPr>
          <p:cNvPr id="9"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10"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13" name="Content Placeholder 12"/>
          <p:cNvSpPr>
            <a:spLocks noGrp="1"/>
          </p:cNvSpPr>
          <p:nvPr>
            <p:ph sz="quarter" idx="14"/>
          </p:nvPr>
        </p:nvSpPr>
        <p:spPr>
          <a:xfrm>
            <a:off x="3132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7" name="Content Placeholder 16"/>
          <p:cNvSpPr>
            <a:spLocks noGrp="1"/>
          </p:cNvSpPr>
          <p:nvPr>
            <p:ph sz="quarter" idx="15"/>
          </p:nvPr>
        </p:nvSpPr>
        <p:spPr>
          <a:xfrm>
            <a:off x="3268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9" name="Content Placeholder 18"/>
          <p:cNvSpPr>
            <a:spLocks noGrp="1"/>
          </p:cNvSpPr>
          <p:nvPr>
            <p:ph sz="quarter" idx="16"/>
          </p:nvPr>
        </p:nvSpPr>
        <p:spPr>
          <a:xfrm>
            <a:off x="6220800" y="3714752"/>
            <a:ext cx="2674800" cy="2005648"/>
          </a:xfrm>
        </p:spPr>
        <p:txBody>
          <a:bodyPr/>
          <a:lstStyle>
            <a:lvl1pPr>
              <a:buFont typeface="Arial" pitchFamily="34" charset="0"/>
              <a:buChar char="•"/>
              <a:defRPr sz="1400"/>
            </a:lvl1pPr>
            <a:lvl2pPr>
              <a:defRPr sz="1400"/>
            </a:lvl2pPr>
            <a:lvl3pPr>
              <a:defRPr sz="12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1" name="Text Placeholder 8"/>
          <p:cNvSpPr>
            <a:spLocks noGrp="1"/>
          </p:cNvSpPr>
          <p:nvPr>
            <p:ph type="body" sz="quarter" idx="17"/>
          </p:nvPr>
        </p:nvSpPr>
        <p:spPr>
          <a:xfrm>
            <a:off x="309600" y="1760400"/>
            <a:ext cx="6706800" cy="1811476"/>
          </a:xfrm>
        </p:spPr>
        <p:txBody>
          <a:bodyPr/>
          <a:lstStyle>
            <a:lvl1pPr marL="0" indent="0">
              <a:buNone/>
              <a:defRPr sz="1800" b="0">
                <a:solidFill>
                  <a:schemeClr val="tx1"/>
                </a:solidFill>
                <a:latin typeface="Arial" pitchFamily="34" charset="0"/>
                <a:cs typeface="Arial" pitchFamily="34" charset="0"/>
              </a:defRPr>
            </a:lvl1pPr>
          </a:lstStyle>
          <a:p>
            <a:pPr lvl="0"/>
            <a:r>
              <a:rPr lang="en-US" smtClean="0"/>
              <a:t>Click to edit Master text styles</a:t>
            </a:r>
          </a:p>
        </p:txBody>
      </p:sp>
      <p:sp>
        <p:nvSpPr>
          <p:cNvPr id="8" name="Rectangle 5"/>
          <p:cNvSpPr>
            <a:spLocks noGrp="1" noChangeArrowheads="1"/>
          </p:cNvSpPr>
          <p:nvPr>
            <p:ph type="ftr" sz="quarter" idx="18"/>
          </p:nvPr>
        </p:nvSpPr>
        <p:spPr>
          <a:ln/>
        </p:spPr>
        <p:txBody>
          <a:bodyPr/>
          <a:lstStyle>
            <a:lvl1pPr>
              <a:defRPr/>
            </a:lvl1pPr>
          </a:lstStyle>
          <a:p>
            <a:pPr>
              <a:defRPr/>
            </a:pPr>
            <a:r>
              <a:rPr lang="en-GB">
                <a:solidFill>
                  <a:srgbClr val="830051"/>
                </a:solidFill>
              </a:rPr>
              <a:t>Function | Sub Function 1 | Sub Function 2</a:t>
            </a:r>
          </a:p>
        </p:txBody>
      </p:sp>
      <p:sp>
        <p:nvSpPr>
          <p:cNvPr id="12" name="Rectangle 6"/>
          <p:cNvSpPr>
            <a:spLocks noGrp="1" noChangeArrowheads="1"/>
          </p:cNvSpPr>
          <p:nvPr>
            <p:ph type="sldNum" sz="quarter" idx="19"/>
          </p:nvPr>
        </p:nvSpPr>
        <p:spPr>
          <a:ln/>
        </p:spPr>
        <p:txBody>
          <a:bodyPr/>
          <a:lstStyle>
            <a:lvl1pPr>
              <a:defRPr/>
            </a:lvl1pPr>
          </a:lstStyle>
          <a:p>
            <a:pPr>
              <a:defRPr/>
            </a:pPr>
            <a:fld id="{60B6459C-413D-43B6-AF4A-25ABF8576BA4}" type="slidenum">
              <a:rPr lang="en-GB">
                <a:solidFill>
                  <a:srgbClr val="000000"/>
                </a:solidFill>
              </a:rPr>
              <a:pPr>
                <a:defRPr/>
              </a:pPr>
              <a:t>‹#›</a:t>
            </a:fld>
            <a:endParaRPr lang="en-GB" dirty="0">
              <a:solidFill>
                <a:srgbClr val="000000"/>
              </a:solidFill>
            </a:endParaRPr>
          </a:p>
        </p:txBody>
      </p:sp>
      <p:sp>
        <p:nvSpPr>
          <p:cNvPr id="14" name="Date Placeholder 7"/>
          <p:cNvSpPr>
            <a:spLocks noGrp="1"/>
          </p:cNvSpPr>
          <p:nvPr>
            <p:ph type="dt" sz="half" idx="20"/>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956819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dy and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309600" y="274638"/>
            <a:ext cx="3976648" cy="1082660"/>
          </a:xfrm>
        </p:spPr>
        <p:txBody>
          <a:bodyPr/>
          <a:lstStyle/>
          <a:p>
            <a:r>
              <a:rPr lang="en-US" smtClean="0"/>
              <a:t>Click to edit Master title style</a:t>
            </a:r>
            <a:endParaRPr lang="en-GB" dirty="0"/>
          </a:p>
        </p:txBody>
      </p:sp>
      <p:sp>
        <p:nvSpPr>
          <p:cNvPr id="9" name="Picture Placeholder 8"/>
          <p:cNvSpPr>
            <a:spLocks noGrp="1"/>
          </p:cNvSpPr>
          <p:nvPr>
            <p:ph type="pic" sz="quarter" idx="15"/>
          </p:nvPr>
        </p:nvSpPr>
        <p:spPr>
          <a:xfrm>
            <a:off x="4714904" y="0"/>
            <a:ext cx="4429096" cy="6858000"/>
          </a:xfrm>
        </p:spPr>
        <p:txBody>
          <a:bodyPr>
            <a:normAutofit/>
          </a:bodyPr>
          <a:lstStyle>
            <a:lvl1pPr marL="0" indent="0">
              <a:buNone/>
              <a:defRPr/>
            </a:lvl1pPr>
          </a:lstStyle>
          <a:p>
            <a:pPr lvl="0"/>
            <a:r>
              <a:rPr lang="en-US" noProof="0" smtClean="0"/>
              <a:t>Click icon to add picture</a:t>
            </a:r>
            <a:endParaRPr lang="en-GB" noProof="0"/>
          </a:p>
        </p:txBody>
      </p:sp>
      <p:sp>
        <p:nvSpPr>
          <p:cNvPr id="8" name="Text Placeholder 7"/>
          <p:cNvSpPr>
            <a:spLocks noGrp="1"/>
          </p:cNvSpPr>
          <p:nvPr>
            <p:ph type="body" sz="quarter" idx="16"/>
          </p:nvPr>
        </p:nvSpPr>
        <p:spPr>
          <a:xfrm>
            <a:off x="309600" y="1760400"/>
            <a:ext cx="3960000" cy="3960000"/>
          </a:xfrm>
        </p:spPr>
        <p:txBody>
          <a:bodyPr/>
          <a:lstStyle>
            <a:lvl1pPr marL="0" indent="0">
              <a:buNone/>
              <a:defRPr sz="1400"/>
            </a:lvl1pPr>
          </a:lstStyle>
          <a:p>
            <a:pPr lvl="0"/>
            <a:r>
              <a:rPr lang="en-US" smtClean="0"/>
              <a:t>Click to edit Master text styles</a:t>
            </a:r>
          </a:p>
        </p:txBody>
      </p:sp>
      <p:sp>
        <p:nvSpPr>
          <p:cNvPr id="5" name="Rectangle 5"/>
          <p:cNvSpPr>
            <a:spLocks noGrp="1" noChangeArrowheads="1"/>
          </p:cNvSpPr>
          <p:nvPr>
            <p:ph type="ftr" sz="quarter" idx="17"/>
          </p:nvPr>
        </p:nvSpPr>
        <p:spPr>
          <a:ln/>
        </p:spPr>
        <p:txBody>
          <a:bodyPr/>
          <a:lstStyle>
            <a:lvl1pPr>
              <a:defRPr/>
            </a:lvl1pPr>
          </a:lstStyle>
          <a:p>
            <a:pPr>
              <a:defRPr/>
            </a:pPr>
            <a:r>
              <a:rPr lang="en-GB">
                <a:solidFill>
                  <a:srgbClr val="830051"/>
                </a:solidFill>
              </a:rPr>
              <a:t>Function | Sub Function 1 | Sub Function 2</a:t>
            </a:r>
          </a:p>
        </p:txBody>
      </p:sp>
      <p:sp>
        <p:nvSpPr>
          <p:cNvPr id="6" name="Rectangle 6"/>
          <p:cNvSpPr>
            <a:spLocks noGrp="1" noChangeArrowheads="1"/>
          </p:cNvSpPr>
          <p:nvPr>
            <p:ph type="sldNum" sz="quarter" idx="18"/>
          </p:nvPr>
        </p:nvSpPr>
        <p:spPr>
          <a:ln/>
        </p:spPr>
        <p:txBody>
          <a:bodyPr/>
          <a:lstStyle>
            <a:lvl1pPr>
              <a:defRPr/>
            </a:lvl1pPr>
          </a:lstStyle>
          <a:p>
            <a:pPr>
              <a:defRPr/>
            </a:pPr>
            <a:fld id="{3B077776-5441-4D95-A035-F7AE8066DEDC}" type="slidenum">
              <a:rPr lang="en-GB">
                <a:solidFill>
                  <a:srgbClr val="000000"/>
                </a:solidFill>
              </a:rPr>
              <a:pPr>
                <a:defRPr/>
              </a:pPr>
              <a:t>‹#›</a:t>
            </a:fld>
            <a:endParaRPr lang="en-GB" dirty="0">
              <a:solidFill>
                <a:srgbClr val="000000"/>
              </a:solidFill>
            </a:endParaRPr>
          </a:p>
        </p:txBody>
      </p:sp>
      <p:sp>
        <p:nvSpPr>
          <p:cNvPr id="7" name="Date Placeholder 7"/>
          <p:cNvSpPr>
            <a:spLocks noGrp="1"/>
          </p:cNvSpPr>
          <p:nvPr>
            <p:ph type="dt" sz="half" idx="19"/>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801946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dy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7"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8" name="Text Placeholder 8"/>
          <p:cNvSpPr>
            <a:spLocks noGrp="1"/>
          </p:cNvSpPr>
          <p:nvPr>
            <p:ph type="body" sz="quarter" idx="14"/>
          </p:nvPr>
        </p:nvSpPr>
        <p:spPr>
          <a:xfrm>
            <a:off x="309600" y="1760400"/>
            <a:ext cx="8405804" cy="1811476"/>
          </a:xfrm>
        </p:spPr>
        <p:txBody>
          <a:bodyPr/>
          <a:lstStyle>
            <a:lvl1pPr marL="0" indent="0">
              <a:buNone/>
              <a:defRPr sz="1800" b="1">
                <a:solidFill>
                  <a:schemeClr val="tx1"/>
                </a:solidFill>
                <a:latin typeface="Arial" pitchFamily="34" charset="0"/>
                <a:cs typeface="Arial" pitchFamily="34" charset="0"/>
              </a:defRPr>
            </a:lvl1pPr>
          </a:lstStyle>
          <a:p>
            <a:pPr lvl="0"/>
            <a:r>
              <a:rPr lang="en-US" smtClean="0"/>
              <a:t>Click to edit Master text styles</a:t>
            </a:r>
          </a:p>
        </p:txBody>
      </p:sp>
      <p:sp>
        <p:nvSpPr>
          <p:cNvPr id="10" name="Picture Placeholder 9"/>
          <p:cNvSpPr>
            <a:spLocks noGrp="1"/>
          </p:cNvSpPr>
          <p:nvPr>
            <p:ph type="pic" sz="quarter" idx="15"/>
          </p:nvPr>
        </p:nvSpPr>
        <p:spPr>
          <a:xfrm>
            <a:off x="0" y="3571875"/>
            <a:ext cx="9144000" cy="3286125"/>
          </a:xfrm>
        </p:spPr>
        <p:txBody>
          <a:bodyPr>
            <a:normAutofit/>
          </a:bodyPr>
          <a:lstStyle>
            <a:lvl1pPr>
              <a:buNone/>
              <a:defRPr/>
            </a:lvl1pPr>
          </a:lstStyle>
          <a:p>
            <a:pPr lvl="0"/>
            <a:r>
              <a:rPr lang="en-US" noProof="0" smtClean="0"/>
              <a:t>Click icon to add picture</a:t>
            </a:r>
            <a:endParaRPr lang="en-GB" noProof="0"/>
          </a:p>
        </p:txBody>
      </p:sp>
      <p:sp>
        <p:nvSpPr>
          <p:cNvPr id="6" name="Rectangle 5"/>
          <p:cNvSpPr>
            <a:spLocks noGrp="1" noChangeArrowheads="1"/>
          </p:cNvSpPr>
          <p:nvPr>
            <p:ph type="ftr" sz="quarter" idx="16"/>
          </p:nvPr>
        </p:nvSpPr>
        <p:spPr>
          <a:ln/>
        </p:spPr>
        <p:txBody>
          <a:bodyPr/>
          <a:lstStyle>
            <a:lvl1pPr>
              <a:defRPr/>
            </a:lvl1pPr>
          </a:lstStyle>
          <a:p>
            <a:pPr>
              <a:defRPr/>
            </a:pPr>
            <a:r>
              <a:rPr lang="en-GB">
                <a:solidFill>
                  <a:srgbClr val="830051"/>
                </a:solidFill>
              </a:rPr>
              <a:t>Function | Sub Function 1 | Sub Function 2</a:t>
            </a:r>
          </a:p>
        </p:txBody>
      </p:sp>
      <p:sp>
        <p:nvSpPr>
          <p:cNvPr id="9" name="Rectangle 6"/>
          <p:cNvSpPr>
            <a:spLocks noGrp="1" noChangeArrowheads="1"/>
          </p:cNvSpPr>
          <p:nvPr>
            <p:ph type="sldNum" sz="quarter" idx="17"/>
          </p:nvPr>
        </p:nvSpPr>
        <p:spPr>
          <a:ln/>
        </p:spPr>
        <p:txBody>
          <a:bodyPr/>
          <a:lstStyle>
            <a:lvl1pPr>
              <a:defRPr/>
            </a:lvl1pPr>
          </a:lstStyle>
          <a:p>
            <a:pPr>
              <a:defRPr/>
            </a:pPr>
            <a:fld id="{B7B8A080-FF2F-40B0-84E1-BE65CE5D6402}" type="slidenum">
              <a:rPr lang="en-GB">
                <a:solidFill>
                  <a:srgbClr val="000000"/>
                </a:solidFill>
              </a:rPr>
              <a:pPr>
                <a:defRPr/>
              </a:pPr>
              <a:t>‹#›</a:t>
            </a:fld>
            <a:endParaRPr lang="en-GB" dirty="0">
              <a:solidFill>
                <a:srgbClr val="000000"/>
              </a:solidFill>
            </a:endParaRPr>
          </a:p>
        </p:txBody>
      </p:sp>
      <p:sp>
        <p:nvSpPr>
          <p:cNvPr id="11" name="Date Placeholder 7"/>
          <p:cNvSpPr>
            <a:spLocks noGrp="1"/>
          </p:cNvSpPr>
          <p:nvPr>
            <p:ph type="dt" sz="half" idx="18"/>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23843810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6" name="Title 1"/>
          <p:cNvSpPr>
            <a:spLocks noGrp="1"/>
          </p:cNvSpPr>
          <p:nvPr>
            <p:ph type="title"/>
          </p:nvPr>
        </p:nvSpPr>
        <p:spPr>
          <a:xfrm>
            <a:off x="309600" y="274638"/>
            <a:ext cx="8415338" cy="720000"/>
          </a:xfrm>
        </p:spPr>
        <p:txBody>
          <a:bodyPr/>
          <a:lstStyle>
            <a:lvl1pPr>
              <a:defRPr sz="3600"/>
            </a:lvl1pPr>
          </a:lstStyle>
          <a:p>
            <a:r>
              <a:rPr lang="en-US" smtClean="0"/>
              <a:t>Click to edit Master title style</a:t>
            </a:r>
            <a:endParaRPr lang="en-GB" dirty="0"/>
          </a:p>
        </p:txBody>
      </p:sp>
      <p:sp>
        <p:nvSpPr>
          <p:cNvPr id="7" name="Text Placeholder 6"/>
          <p:cNvSpPr>
            <a:spLocks noGrp="1"/>
          </p:cNvSpPr>
          <p:nvPr>
            <p:ph type="body" sz="quarter" idx="12"/>
          </p:nvPr>
        </p:nvSpPr>
        <p:spPr>
          <a:xfrm>
            <a:off x="309600" y="1760400"/>
            <a:ext cx="6706800" cy="4424400"/>
          </a:xfrm>
        </p:spPr>
        <p:txBody>
          <a:bodyPr/>
          <a:lstStyle>
            <a:lvl1pPr marL="342900" indent="-342900">
              <a:buClrTx/>
              <a:buFont typeface="+mj-lt"/>
              <a:buAutoNum type="arabicPeriod"/>
              <a:defRPr b="1">
                <a:latin typeface="Arial" pitchFamily="34" charset="0"/>
                <a:cs typeface="Arial" pitchFamily="34" charset="0"/>
              </a:defRPr>
            </a:lvl1pPr>
            <a:lvl2pPr marL="720000" indent="-180000">
              <a:defRPr sz="1600" baseline="0">
                <a:latin typeface="Arial" pitchFamily="34" charset="0"/>
                <a:cs typeface="Arial" pitchFamily="34" charset="0"/>
              </a:defRPr>
            </a:lvl2pPr>
            <a:lvl3pPr marL="900000">
              <a:defRPr sz="1600">
                <a:latin typeface="Arial" pitchFamily="34" charset="0"/>
                <a:cs typeface="Arial" pitchFamily="34" charset="0"/>
              </a:defRPr>
            </a:lvl3pPr>
          </a:lstStyle>
          <a:p>
            <a:pPr lvl="0"/>
            <a:r>
              <a:rPr lang="en-US" smtClean="0"/>
              <a:t>Click to edit Master text styles</a:t>
            </a:r>
          </a:p>
          <a:p>
            <a:pPr lvl="1"/>
            <a:r>
              <a:rPr lang="en-US" smtClean="0"/>
              <a:t>Second level</a:t>
            </a:r>
          </a:p>
          <a:p>
            <a:pPr lvl="2"/>
            <a:r>
              <a:rPr lang="en-US" smtClean="0"/>
              <a:t>Third level</a:t>
            </a:r>
          </a:p>
        </p:txBody>
      </p:sp>
      <p:sp>
        <p:nvSpPr>
          <p:cNvPr id="4" name="Rectangle 5"/>
          <p:cNvSpPr>
            <a:spLocks noGrp="1" noChangeArrowheads="1"/>
          </p:cNvSpPr>
          <p:nvPr>
            <p:ph type="ftr" sz="quarter" idx="13"/>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4"/>
          </p:nvPr>
        </p:nvSpPr>
        <p:spPr>
          <a:ln/>
        </p:spPr>
        <p:txBody>
          <a:bodyPr/>
          <a:lstStyle>
            <a:lvl1pPr>
              <a:defRPr/>
            </a:lvl1pPr>
          </a:lstStyle>
          <a:p>
            <a:pPr>
              <a:defRPr/>
            </a:pPr>
            <a:fld id="{146E0D39-0D46-4083-85A1-6AD0EADE46BE}" type="slidenum">
              <a:rPr lang="en-GB">
                <a:solidFill>
                  <a:srgbClr val="000000"/>
                </a:solidFill>
              </a:rPr>
              <a:pPr>
                <a:defRPr/>
              </a:pPr>
              <a:t>‹#›</a:t>
            </a:fld>
            <a:endParaRPr lang="en-GB" dirty="0">
              <a:solidFill>
                <a:srgbClr val="000000"/>
              </a:solidFill>
            </a:endParaRPr>
          </a:p>
        </p:txBody>
      </p:sp>
      <p:sp>
        <p:nvSpPr>
          <p:cNvPr id="8" name="Date Placeholder 7"/>
          <p:cNvSpPr>
            <a:spLocks noGrp="1"/>
          </p:cNvSpPr>
          <p:nvPr>
            <p:ph type="dt" sz="half" idx="15"/>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1426521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Title 1"/>
          <p:cNvSpPr>
            <a:spLocks noGrp="1"/>
          </p:cNvSpPr>
          <p:nvPr>
            <p:ph type="title"/>
          </p:nvPr>
        </p:nvSpPr>
        <p:spPr>
          <a:xfrm>
            <a:off x="309600" y="274638"/>
            <a:ext cx="8415338" cy="511200"/>
          </a:xfrm>
        </p:spPr>
        <p:txBody>
          <a:bodyPr/>
          <a:lstStyle/>
          <a:p>
            <a:r>
              <a:rPr lang="en-US" smtClean="0"/>
              <a:t>Click to edit Master title style</a:t>
            </a:r>
            <a:endParaRPr lang="en-GB" dirty="0"/>
          </a:p>
        </p:txBody>
      </p:sp>
      <p:sp>
        <p:nvSpPr>
          <p:cNvPr id="8" name="Text Placeholder 6"/>
          <p:cNvSpPr>
            <a:spLocks noGrp="1"/>
          </p:cNvSpPr>
          <p:nvPr>
            <p:ph type="body" sz="quarter" idx="13"/>
          </p:nvPr>
        </p:nvSpPr>
        <p:spPr>
          <a:xfrm>
            <a:off x="309600" y="784800"/>
            <a:ext cx="8416800" cy="511200"/>
          </a:xfrm>
        </p:spPr>
        <p:txBody>
          <a:bodyPr/>
          <a:lstStyle>
            <a:lvl1pPr marL="0" indent="0">
              <a:buNone/>
              <a:defRPr sz="2800" b="1" baseline="0">
                <a:solidFill>
                  <a:schemeClr val="accent2"/>
                </a:solidFill>
                <a:latin typeface="Arial" pitchFamily="34" charset="0"/>
                <a:cs typeface="Arial" pitchFamily="34" charset="0"/>
              </a:defRPr>
            </a:lvl1pPr>
          </a:lstStyle>
          <a:p>
            <a:pPr lvl="0"/>
            <a:r>
              <a:rPr lang="en-US" smtClean="0"/>
              <a:t>Click to edit Master text styles</a:t>
            </a:r>
          </a:p>
        </p:txBody>
      </p:sp>
      <p:sp>
        <p:nvSpPr>
          <p:cNvPr id="4" name="Rectangle 5"/>
          <p:cNvSpPr>
            <a:spLocks noGrp="1" noChangeArrowheads="1"/>
          </p:cNvSpPr>
          <p:nvPr>
            <p:ph type="ftr" sz="quarter" idx="14"/>
          </p:nvPr>
        </p:nvSpPr>
        <p:spPr>
          <a:ln/>
        </p:spPr>
        <p:txBody>
          <a:bodyPr/>
          <a:lstStyle>
            <a:lvl1pPr>
              <a:defRPr/>
            </a:lvl1pPr>
          </a:lstStyle>
          <a:p>
            <a:pPr>
              <a:defRPr/>
            </a:pPr>
            <a:r>
              <a:rPr lang="en-GB">
                <a:solidFill>
                  <a:srgbClr val="830051"/>
                </a:solidFill>
              </a:rPr>
              <a:t>Function | Sub Function 1 | Sub Function 2</a:t>
            </a:r>
          </a:p>
        </p:txBody>
      </p:sp>
      <p:sp>
        <p:nvSpPr>
          <p:cNvPr id="5" name="Rectangle 6"/>
          <p:cNvSpPr>
            <a:spLocks noGrp="1" noChangeArrowheads="1"/>
          </p:cNvSpPr>
          <p:nvPr>
            <p:ph type="sldNum" sz="quarter" idx="15"/>
          </p:nvPr>
        </p:nvSpPr>
        <p:spPr>
          <a:ln/>
        </p:spPr>
        <p:txBody>
          <a:bodyPr/>
          <a:lstStyle>
            <a:lvl1pPr>
              <a:defRPr/>
            </a:lvl1pPr>
          </a:lstStyle>
          <a:p>
            <a:pPr>
              <a:defRPr/>
            </a:pPr>
            <a:fld id="{E85B9462-62F2-4B2D-BF34-6C40B2B29A1D}" type="slidenum">
              <a:rPr lang="en-GB">
                <a:solidFill>
                  <a:srgbClr val="000000"/>
                </a:solidFill>
              </a:rPr>
              <a:pPr>
                <a:defRPr/>
              </a:pPr>
              <a:t>‹#›</a:t>
            </a:fld>
            <a:endParaRPr lang="en-GB" dirty="0">
              <a:solidFill>
                <a:srgbClr val="000000"/>
              </a:solidFill>
            </a:endParaRPr>
          </a:p>
        </p:txBody>
      </p:sp>
      <p:sp>
        <p:nvSpPr>
          <p:cNvPr id="6" name="Date Placeholder 7"/>
          <p:cNvSpPr>
            <a:spLocks noGrp="1"/>
          </p:cNvSpPr>
          <p:nvPr>
            <p:ph type="dt" sz="half" idx="16"/>
          </p:nvPr>
        </p:nvSpPr>
        <p:spPr/>
        <p:txBody>
          <a:bodyPr/>
          <a:lstStyle>
            <a:lvl1pPr>
              <a:defRPr/>
            </a:lvl1pPr>
          </a:lstStyle>
          <a:p>
            <a:pPr>
              <a:defRPr/>
            </a:pPr>
            <a:r>
              <a:rPr lang="sv-SE">
                <a:solidFill>
                  <a:srgbClr val="000000"/>
                </a:solidFill>
              </a:rPr>
              <a:t>Author | 00 Month Year</a:t>
            </a:r>
            <a:endParaRPr lang="en-GB" dirty="0">
              <a:solidFill>
                <a:srgbClr val="000000"/>
              </a:solidFill>
            </a:endParaRPr>
          </a:p>
        </p:txBody>
      </p:sp>
    </p:spTree>
    <p:extLst>
      <p:ext uri="{BB962C8B-B14F-4D97-AF65-F5344CB8AC3E}">
        <p14:creationId xmlns:p14="http://schemas.microsoft.com/office/powerpoint/2010/main" val="346531932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with Classification and logo">
    <p:spTree>
      <p:nvGrpSpPr>
        <p:cNvPr id="1" name=""/>
        <p:cNvGrpSpPr/>
        <p:nvPr/>
      </p:nvGrpSpPr>
      <p:grpSpPr>
        <a:xfrm>
          <a:off x="0" y="0"/>
          <a:ext cx="0" cy="0"/>
          <a:chOff x="0" y="0"/>
          <a:chExt cx="0" cy="0"/>
        </a:xfrm>
      </p:grpSpPr>
      <p:pic>
        <p:nvPicPr>
          <p:cNvPr id="6" name="Picture 12" descr="vertical-logo"/>
          <p:cNvPicPr>
            <a:picLocks noChangeAspect="1" noChangeArrowheads="1"/>
          </p:cNvPicPr>
          <p:nvPr userDrawn="1"/>
        </p:nvPicPr>
        <p:blipFill>
          <a:blip r:embed="rId2" cstate="print"/>
          <a:srcRect/>
          <a:stretch>
            <a:fillRect/>
          </a:stretch>
        </p:blipFill>
        <p:spPr bwMode="auto">
          <a:xfrm>
            <a:off x="8210550" y="3570288"/>
            <a:ext cx="528638" cy="2879725"/>
          </a:xfrm>
          <a:prstGeom prst="rect">
            <a:avLst/>
          </a:prstGeom>
          <a:noFill/>
          <a:ln w="9525">
            <a:noFill/>
            <a:miter lim="800000"/>
            <a:headEnd/>
            <a:tailEnd/>
          </a:ln>
        </p:spPr>
      </p:pic>
      <p:sp>
        <p:nvSpPr>
          <p:cNvPr id="4098" name="Rectangle 2"/>
          <p:cNvSpPr>
            <a:spLocks noGrp="1" noChangeArrowheads="1"/>
          </p:cNvSpPr>
          <p:nvPr>
            <p:ph type="ctrTitle"/>
          </p:nvPr>
        </p:nvSpPr>
        <p:spPr>
          <a:xfrm>
            <a:off x="309563" y="142852"/>
            <a:ext cx="7791450" cy="1573200"/>
          </a:xfrm>
        </p:spPr>
        <p:txBody>
          <a:bodyPr anchor="b"/>
          <a:lstStyle>
            <a:lvl1pPr>
              <a:lnSpc>
                <a:spcPct val="100000"/>
              </a:lnSpc>
              <a:defRPr sz="4600">
                <a:solidFill>
                  <a:schemeClr val="tx2"/>
                </a:solidFill>
                <a:latin typeface="Arial" pitchFamily="34" charset="0"/>
                <a:cs typeface="Arial" pitchFamily="34" charset="0"/>
              </a:defRPr>
            </a:lvl1pPr>
          </a:lstStyle>
          <a:p>
            <a:r>
              <a:rPr lang="en-US" smtClean="0"/>
              <a:t>Click to edit Master title style</a:t>
            </a:r>
            <a:endParaRPr lang="en-GB" dirty="0"/>
          </a:p>
        </p:txBody>
      </p:sp>
      <p:sp>
        <p:nvSpPr>
          <p:cNvPr id="4099" name="Rectangle 3"/>
          <p:cNvSpPr>
            <a:spLocks noGrp="1" noChangeArrowheads="1"/>
          </p:cNvSpPr>
          <p:nvPr>
            <p:ph type="subTitle" idx="1"/>
          </p:nvPr>
        </p:nvSpPr>
        <p:spPr>
          <a:xfrm>
            <a:off x="309563" y="3390912"/>
            <a:ext cx="7548585" cy="1752600"/>
          </a:xfrm>
        </p:spPr>
        <p:txBody>
          <a:bodyPr/>
          <a:lstStyle>
            <a:lvl1pPr marL="0" indent="0">
              <a:buNone/>
              <a:defRPr sz="2000" b="1" baseline="0">
                <a:latin typeface="Arial" pitchFamily="34" charset="0"/>
                <a:cs typeface="Arial" pitchFamily="34" charset="0"/>
              </a:defRPr>
            </a:lvl1pPr>
          </a:lstStyle>
          <a:p>
            <a:r>
              <a:rPr lang="en-US" smtClean="0"/>
              <a:t>Click to edit Master subtitle style</a:t>
            </a:r>
            <a:endParaRPr lang="en-GB" dirty="0"/>
          </a:p>
        </p:txBody>
      </p:sp>
      <p:sp>
        <p:nvSpPr>
          <p:cNvPr id="8" name="Text Placeholder 7"/>
          <p:cNvSpPr>
            <a:spLocks noGrp="1"/>
          </p:cNvSpPr>
          <p:nvPr>
            <p:ph type="body" sz="quarter" idx="12"/>
          </p:nvPr>
        </p:nvSpPr>
        <p:spPr>
          <a:xfrm>
            <a:off x="310012" y="1714488"/>
            <a:ext cx="7795763" cy="1573200"/>
          </a:xfrm>
          <a:noFill/>
          <a:ln>
            <a:noFill/>
          </a:ln>
        </p:spPr>
        <p:txBody>
          <a:bodyPr>
            <a:noAutofit/>
          </a:bodyPr>
          <a:lstStyle>
            <a:lvl1pPr marL="0" indent="0">
              <a:lnSpc>
                <a:spcPct val="100000"/>
              </a:lnSpc>
              <a:buNone/>
              <a:defRPr sz="4600" b="1" baseline="0">
                <a:solidFill>
                  <a:schemeClr val="accent2"/>
                </a:solidFill>
                <a:latin typeface="Arial" pitchFamily="34" charset="0"/>
                <a:cs typeface="Arial" pitchFamily="34" charset="0"/>
              </a:defRPr>
            </a:lvl1pPr>
            <a:lvl2pPr>
              <a:buNone/>
              <a:defRPr/>
            </a:lvl2pPr>
          </a:lstStyle>
          <a:p>
            <a:pPr lvl="0"/>
            <a:r>
              <a:rPr lang="en-US" smtClean="0"/>
              <a:t>Click to edit Master text styles</a:t>
            </a:r>
          </a:p>
        </p:txBody>
      </p:sp>
      <p:sp>
        <p:nvSpPr>
          <p:cNvPr id="9" name="Picture Placeholder 8"/>
          <p:cNvSpPr>
            <a:spLocks noGrp="1"/>
          </p:cNvSpPr>
          <p:nvPr>
            <p:ph type="pic" sz="quarter" idx="13"/>
          </p:nvPr>
        </p:nvSpPr>
        <p:spPr>
          <a:xfrm>
            <a:off x="284400" y="5648400"/>
            <a:ext cx="3463200" cy="633600"/>
          </a:xfrm>
        </p:spPr>
        <p:txBody>
          <a:bodyPr>
            <a:normAutofit/>
          </a:bodyPr>
          <a:lstStyle>
            <a:lvl1pPr marL="0" indent="0">
              <a:buFont typeface="Arial" pitchFamily="34" charset="0"/>
              <a:buNone/>
              <a:defRPr sz="1400"/>
            </a:lvl1pPr>
          </a:lstStyle>
          <a:p>
            <a:pPr lvl="0"/>
            <a:r>
              <a:rPr lang="en-US" noProof="0" smtClean="0"/>
              <a:t>Click icon to add picture</a:t>
            </a:r>
            <a:endParaRPr lang="en-GB" noProof="0" dirty="0"/>
          </a:p>
        </p:txBody>
      </p:sp>
    </p:spTree>
    <p:extLst>
      <p:ext uri="{BB962C8B-B14F-4D97-AF65-F5344CB8AC3E}">
        <p14:creationId xmlns:p14="http://schemas.microsoft.com/office/powerpoint/2010/main" val="118115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72F5A-F564-48EF-A10C-2C5A787138D5}" type="datetimeFigureOut">
              <a:rPr lang="en-US"/>
              <a:pPr>
                <a:defRPr/>
              </a:pPr>
              <a:t>6/16/2015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4A87DA-E62B-4CCE-9B91-720DC565B1EE}" type="slidenum">
              <a:rPr lang="en-US"/>
              <a:pPr>
                <a:defRPr/>
              </a:pPr>
              <a:t>‹#›</a:t>
            </a:fld>
            <a:endParaRPr lang="en-US"/>
          </a:p>
        </p:txBody>
      </p:sp>
    </p:spTree>
    <p:extLst>
      <p:ext uri="{BB962C8B-B14F-4D97-AF65-F5344CB8AC3E}">
        <p14:creationId xmlns:p14="http://schemas.microsoft.com/office/powerpoint/2010/main" val="26683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theme" Target="../theme/theme6.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5D5569A-5FF9-47CA-995B-8586E0647212}" type="datetimeFigureOut">
              <a:rPr lang="en-US"/>
              <a:pPr>
                <a:defRPr/>
              </a:pPr>
              <a:t>6/16/2015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9BE8E52-D886-484D-99DC-06649A733D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D22583C-CF72-4775-9036-F110A89183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62701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9F403814-305A-427D-BD53-68FAA6086C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95009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83E3653B-BBFC-4FD4-909C-46A27AE8B9F8}" type="slidenum">
              <a:rPr lang="en-US"/>
              <a:pPr>
                <a:defRPr/>
              </a:pPr>
              <a:t>‹#›</a:t>
            </a:fld>
            <a:endParaRPr lang="en-US"/>
          </a:p>
        </p:txBody>
      </p:sp>
    </p:spTree>
    <p:extLst>
      <p:ext uri="{BB962C8B-B14F-4D97-AF65-F5344CB8AC3E}">
        <p14:creationId xmlns:p14="http://schemas.microsoft.com/office/powerpoint/2010/main" val="284710278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3C4C73C2-B655-4DF3-A7EF-F7B9A85EC9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71677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C2F9600-B575-4003-B294-C2E85049096B}" type="datetimeFigureOut">
              <a:rPr lang="en-US" smtClean="0">
                <a:solidFill>
                  <a:prstClr val="black">
                    <a:tint val="75000"/>
                  </a:prstClr>
                </a:solidFill>
                <a:latin typeface="Calibri"/>
                <a:cs typeface="+mn-cs"/>
              </a:rPr>
              <a:pPr fontAlgn="auto">
                <a:spcBef>
                  <a:spcPts val="0"/>
                </a:spcBef>
                <a:spcAft>
                  <a:spcPts val="0"/>
                </a:spcAft>
              </a:pPr>
              <a:t>6/16/2015</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FC741A-B4E1-4282-9BCF-2DB92FFD2241}"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335194559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1.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1.xml"/><Relationship Id="rId1" Type="http://schemas.openxmlformats.org/officeDocument/2006/relationships/vmlDrawing" Target="../drawings/vmlDrawing2.vml"/><Relationship Id="rId4" Type="http://schemas.openxmlformats.org/officeDocument/2006/relationships/image" Target="../media/image12.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video" Target="file:///C:\Users\JMHolton\Desktop\James_Holton\xtallography_talks\movies\lyso_rotate.wmv"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1.xml"/><Relationship Id="rId1" Type="http://schemas.openxmlformats.org/officeDocument/2006/relationships/vmlDrawing" Target="../drawings/vmlDrawing3.vml"/><Relationship Id="rId4" Type="http://schemas.openxmlformats.org/officeDocument/2006/relationships/image" Target="../media/image50.emf"/></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85800" y="55002"/>
            <a:ext cx="7772400" cy="1143000"/>
          </a:xfrm>
        </p:spPr>
        <p:txBody>
          <a:bodyPr/>
          <a:lstStyle/>
          <a:p>
            <a:pPr eaLnBrk="1" hangingPunct="1"/>
            <a:r>
              <a:rPr lang="en-US" altLang="en-US" sz="5400" dirty="0" smtClean="0">
                <a:latin typeface="Arial" panose="020B0604020202020204" pitchFamily="34" charset="0"/>
                <a:cs typeface="Arial" panose="020B0604020202020204" pitchFamily="34" charset="0"/>
              </a:rPr>
              <a:t>Acknowledgements</a:t>
            </a:r>
          </a:p>
        </p:txBody>
      </p:sp>
      <p:sp>
        <p:nvSpPr>
          <p:cNvPr id="70659" name="Rectangle 8"/>
          <p:cNvSpPr>
            <a:spLocks noGrp="1" noChangeArrowheads="1"/>
          </p:cNvSpPr>
          <p:nvPr>
            <p:ph type="body" idx="1"/>
          </p:nvPr>
        </p:nvSpPr>
        <p:spPr>
          <a:xfrm>
            <a:off x="671285" y="1906588"/>
            <a:ext cx="7772400" cy="4951412"/>
          </a:xfrm>
          <a:extLst>
            <a:ext uri="{909E8E84-426E-40DD-AFC4-6F175D3DCCD1}">
              <a14:hiddenFill xmlns:a14="http://schemas.microsoft.com/office/drawing/2010/main">
                <a:solidFill>
                  <a:srgbClr val="BBE0E3"/>
                </a:solidFill>
              </a14:hiddenFill>
            </a:ext>
          </a:extLst>
        </p:spPr>
        <p:txBody>
          <a:bodyPr/>
          <a:lstStyle/>
          <a:p>
            <a:pPr algn="ctr">
              <a:lnSpc>
                <a:spcPct val="80000"/>
              </a:lnSpc>
              <a:buNone/>
            </a:pPr>
            <a:r>
              <a:rPr lang="en-US" altLang="en-US" b="1" dirty="0" smtClean="0">
                <a:solidFill>
                  <a:schemeClr val="tx2">
                    <a:lumMod val="75000"/>
                  </a:schemeClr>
                </a:solidFill>
                <a:latin typeface="Arial" panose="020B0604020202020204" pitchFamily="34" charset="0"/>
                <a:cs typeface="Arial" panose="020B0604020202020204" pitchFamily="34" charset="0"/>
              </a:rPr>
              <a:t>UCSF</a:t>
            </a:r>
            <a:r>
              <a:rPr lang="en-US" altLang="en-US" b="1" dirty="0" smtClean="0">
                <a:solidFill>
                  <a:srgbClr val="000066"/>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a:solidFill>
                  <a:srgbClr val="663300"/>
                </a:solidFill>
                <a:latin typeface="Arial" panose="020B0604020202020204" pitchFamily="34" charset="0"/>
                <a:cs typeface="Arial" panose="020B0604020202020204" pitchFamily="34" charset="0"/>
              </a:rPr>
              <a:t>LBNL</a:t>
            </a:r>
            <a:r>
              <a:rPr lang="en-US" altLang="en-US" b="1" dirty="0">
                <a:solidFill>
                  <a:srgbClr val="000000"/>
                </a:solidFill>
                <a:latin typeface="Arial" panose="020B0604020202020204" pitchFamily="34" charset="0"/>
                <a:cs typeface="Arial" panose="020B0604020202020204" pitchFamily="34" charset="0"/>
              </a:rPr>
              <a:t> </a:t>
            </a:r>
            <a:r>
              <a:rPr lang="en-US" altLang="en-US" b="1" dirty="0" smtClean="0">
                <a:solidFill>
                  <a:srgbClr val="000000"/>
                </a:solidFill>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SLAC</a:t>
            </a:r>
          </a:p>
          <a:p>
            <a:pPr algn="ctr" eaLnBrk="1" hangingPunct="1">
              <a:lnSpc>
                <a:spcPct val="80000"/>
              </a:lnSpc>
              <a:buFontTx/>
              <a:buNone/>
            </a:pPr>
            <a:endParaRPr lang="en-US" altLang="en-US" sz="1800" b="1"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b="1" dirty="0" smtClean="0">
                <a:solidFill>
                  <a:srgbClr val="000000"/>
                </a:solidFill>
                <a:latin typeface="Arial" panose="020B0604020202020204" pitchFamily="34" charset="0"/>
                <a:cs typeface="Arial" panose="020B0604020202020204" pitchFamily="34" charset="0"/>
              </a:rPr>
              <a:t>ALS 8.3.1 creator: Tom </a:t>
            </a:r>
            <a:r>
              <a:rPr lang="en-US" altLang="en-US" b="1" dirty="0" err="1" smtClean="0">
                <a:solidFill>
                  <a:srgbClr val="000000"/>
                </a:solidFill>
                <a:latin typeface="Arial" panose="020B0604020202020204" pitchFamily="34" charset="0"/>
                <a:cs typeface="Arial" panose="020B0604020202020204" pitchFamily="34" charset="0"/>
              </a:rPr>
              <a:t>Alber</a:t>
            </a:r>
            <a:r>
              <a:rPr lang="en-US" altLang="en-US" b="1" dirty="0" smtClean="0">
                <a:solidFill>
                  <a:srgbClr val="000000"/>
                </a:solidFill>
                <a:latin typeface="Arial" panose="020B0604020202020204" pitchFamily="34" charset="0"/>
                <a:cs typeface="Arial" panose="020B0604020202020204" pitchFamily="34" charset="0"/>
              </a:rPr>
              <a:t> </a:t>
            </a:r>
            <a:endParaRPr lang="en-US" altLang="en-US" sz="1800" b="1" dirty="0" smtClean="0">
              <a:solidFill>
                <a:srgbClr val="006600"/>
              </a:solidFill>
              <a:latin typeface="Arial" panose="020B0604020202020204" pitchFamily="34" charset="0"/>
              <a:cs typeface="Arial" panose="020B0604020202020204" pitchFamily="34" charset="0"/>
            </a:endParaRP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a:t>
            </a:r>
            <a:r>
              <a:rPr lang="en-US" altLang="en-US" sz="1800" b="1" dirty="0" smtClean="0">
                <a:solidFill>
                  <a:schemeClr val="tx2">
                    <a:lumMod val="75000"/>
                  </a:schemeClr>
                </a:solidFill>
                <a:latin typeface="Arial" panose="020B0604020202020204" pitchFamily="34" charset="0"/>
                <a:cs typeface="Arial" panose="020B0604020202020204" pitchFamily="34" charset="0"/>
              </a:rPr>
              <a:t>for Structure of Membrane Proteins (CSMP)</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Membrane Protein Expression Center II (MPEC)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Center for HIV Accessory and Regulatory Complexes (HARC)</a:t>
            </a:r>
          </a:p>
          <a:p>
            <a:pPr algn="ctr" eaLnBrk="1" hangingPunct="1">
              <a:buFontTx/>
              <a:buNone/>
            </a:pPr>
            <a:r>
              <a:rPr lang="en-US" altLang="en-US" sz="1800" b="1" dirty="0" smtClean="0">
                <a:solidFill>
                  <a:schemeClr val="tx2">
                    <a:lumMod val="75000"/>
                  </a:schemeClr>
                </a:solidFill>
                <a:latin typeface="Arial" panose="020B0604020202020204" pitchFamily="34" charset="0"/>
                <a:cs typeface="Arial" panose="020B0604020202020204" pitchFamily="34" charset="0"/>
              </a:rPr>
              <a:t>UC </a:t>
            </a:r>
            <a:r>
              <a:rPr lang="en-US" altLang="en-US" sz="1800" b="1" dirty="0" err="1" smtClean="0">
                <a:solidFill>
                  <a:schemeClr val="tx2">
                    <a:lumMod val="75000"/>
                  </a:schemeClr>
                </a:solidFill>
                <a:latin typeface="Arial" panose="020B0604020202020204" pitchFamily="34" charset="0"/>
                <a:cs typeface="Arial" panose="020B0604020202020204" pitchFamily="34" charset="0"/>
              </a:rPr>
              <a:t>Multicampus</a:t>
            </a:r>
            <a:r>
              <a:rPr lang="en-US" altLang="en-US" sz="1800" b="1" dirty="0" smtClean="0">
                <a:solidFill>
                  <a:schemeClr val="tx2">
                    <a:lumMod val="75000"/>
                  </a:schemeClr>
                </a:solidFill>
                <a:latin typeface="Arial" panose="020B0604020202020204" pitchFamily="34" charset="0"/>
                <a:cs typeface="Arial" panose="020B0604020202020204" pitchFamily="34" charset="0"/>
              </a:rPr>
              <a:t> Research Programs and Initiatives (MRPI)</a:t>
            </a:r>
          </a:p>
          <a:p>
            <a:pPr algn="ctr" eaLnBrk="1" hangingPunct="1">
              <a:buNone/>
            </a:pPr>
            <a:r>
              <a:rPr lang="en-US" altLang="en-US" sz="1800" b="1" dirty="0">
                <a:solidFill>
                  <a:schemeClr val="tx2">
                    <a:lumMod val="75000"/>
                  </a:schemeClr>
                </a:solidFill>
                <a:latin typeface="Arial" panose="020B0604020202020204" pitchFamily="34" charset="0"/>
                <a:cs typeface="Arial" panose="020B0604020202020204" pitchFamily="34" charset="0"/>
              </a:rPr>
              <a:t>UCSF Program for Breakthrough Biomedical Research (PBBR) </a:t>
            </a:r>
            <a:r>
              <a:rPr lang="en-US" altLang="en-US" sz="1800" b="1" dirty="0">
                <a:solidFill>
                  <a:srgbClr val="663300"/>
                </a:solidFill>
                <a:latin typeface="Arial" panose="020B0604020202020204" pitchFamily="34" charset="0"/>
                <a:cs typeface="Arial" panose="020B0604020202020204" pitchFamily="34" charset="0"/>
              </a:rPr>
              <a:t>Integrated Diffraction Analysis Technologies (IDAT)</a:t>
            </a:r>
          </a:p>
          <a:p>
            <a:pPr algn="ctr" eaLnBrk="1" hangingPunct="1">
              <a:buFontTx/>
              <a:buNone/>
            </a:pPr>
            <a:r>
              <a:rPr lang="en-US" altLang="en-US" sz="1800" b="1" dirty="0" err="1" smtClean="0">
                <a:solidFill>
                  <a:srgbClr val="663300"/>
                </a:solidFill>
                <a:latin typeface="Arial" panose="020B0604020202020204" pitchFamily="34" charset="0"/>
                <a:cs typeface="Arial" panose="020B0604020202020204" pitchFamily="34" charset="0"/>
              </a:rPr>
              <a:t>Plexxikon</a:t>
            </a:r>
            <a:r>
              <a:rPr lang="en-US" altLang="en-US" sz="1800" b="1" dirty="0">
                <a:solidFill>
                  <a:srgbClr val="663300"/>
                </a:solidFill>
                <a:latin typeface="Arial" panose="020B0604020202020204" pitchFamily="34" charset="0"/>
                <a:cs typeface="Arial" panose="020B0604020202020204" pitchFamily="34" charset="0"/>
              </a:rPr>
              <a:t>, Inc.</a:t>
            </a:r>
          </a:p>
          <a:p>
            <a:pPr algn="ctr" eaLnBrk="1" hangingPunct="1">
              <a:buFontTx/>
              <a:buNone/>
            </a:pPr>
            <a:r>
              <a:rPr lang="en-US" altLang="en-US" sz="1800" b="1" dirty="0">
                <a:solidFill>
                  <a:srgbClr val="663300"/>
                </a:solidFill>
                <a:latin typeface="Arial" panose="020B0604020202020204" pitchFamily="34" charset="0"/>
                <a:cs typeface="Arial" panose="020B0604020202020204" pitchFamily="34" charset="0"/>
              </a:rPr>
              <a:t>M D Anderson </a:t>
            </a:r>
            <a:r>
              <a:rPr lang="en-US" altLang="en-US" sz="1800" b="1" dirty="0" smtClean="0">
                <a:solidFill>
                  <a:srgbClr val="663300"/>
                </a:solidFill>
                <a:latin typeface="Arial" panose="020B0604020202020204" pitchFamily="34" charset="0"/>
                <a:cs typeface="Arial" panose="020B0604020202020204" pitchFamily="34" charset="0"/>
              </a:rPr>
              <a:t>CRC</a:t>
            </a:r>
          </a:p>
          <a:p>
            <a:pPr algn="ctr" eaLnBrk="1" hangingPunct="1">
              <a:buFontTx/>
              <a:buNone/>
            </a:pPr>
            <a:r>
              <a:rPr lang="en-US" altLang="en-US" sz="1800" b="1" dirty="0">
                <a:solidFill>
                  <a:srgbClr val="C00000"/>
                </a:solidFill>
                <a:latin typeface="Arial" panose="020B0604020202020204" pitchFamily="34" charset="0"/>
                <a:cs typeface="Arial" panose="020B0604020202020204" pitchFamily="34" charset="0"/>
              </a:rPr>
              <a:t>Synchrotron Radiation </a:t>
            </a:r>
            <a:r>
              <a:rPr lang="en-US" altLang="en-US" sz="1800" b="1" dirty="0" err="1">
                <a:solidFill>
                  <a:srgbClr val="C00000"/>
                </a:solidFill>
                <a:latin typeface="Arial" panose="020B0604020202020204" pitchFamily="34" charset="0"/>
                <a:cs typeface="Arial" panose="020B0604020202020204" pitchFamily="34" charset="0"/>
              </a:rPr>
              <a:t>Strucural</a:t>
            </a:r>
            <a:r>
              <a:rPr lang="en-US" altLang="en-US" sz="1800" b="1" dirty="0">
                <a:solidFill>
                  <a:srgbClr val="C00000"/>
                </a:solidFill>
                <a:latin typeface="Arial" panose="020B0604020202020204" pitchFamily="34" charset="0"/>
                <a:cs typeface="Arial" panose="020B0604020202020204" pitchFamily="34" charset="0"/>
              </a:rPr>
              <a:t> Biology Resource (SLAC)</a:t>
            </a: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buFontTx/>
              <a:buNone/>
            </a:pPr>
            <a:endParaRPr lang="en-US" altLang="en-US" sz="900" dirty="0" smtClean="0">
              <a:solidFill>
                <a:srgbClr val="000000"/>
              </a:solidFill>
              <a:latin typeface="Arial" panose="020B0604020202020204" pitchFamily="34" charset="0"/>
              <a:cs typeface="Arial" panose="020B0604020202020204" pitchFamily="34" charset="0"/>
            </a:endParaRPr>
          </a:p>
          <a:p>
            <a:pPr algn="ctr" eaLnBrk="1" hangingPunct="1">
              <a:lnSpc>
                <a:spcPct val="80000"/>
              </a:lnSpc>
              <a:buFontTx/>
              <a:buNone/>
            </a:pPr>
            <a:r>
              <a:rPr lang="en-US" altLang="en-US" sz="900" dirty="0" smtClean="0">
                <a:solidFill>
                  <a:srgbClr val="000000"/>
                </a:solidFill>
                <a:latin typeface="Arial" panose="020B0604020202020204" pitchFamily="34" charset="0"/>
                <a:cs typeface="Arial" panose="020B0604020202020204" pitchFamily="34" charset="0"/>
              </a:rPr>
              <a:t>The Advanced Light Source is supported by the Director, Office of Science, Office of Basic Energy Sciences, Materials Sciences Division, of the US Department of Energy under contract No. DE-AC02-05CH11231 at Lawrence Berkeley National Laboratory. </a:t>
            </a:r>
          </a:p>
        </p:txBody>
      </p:sp>
      <p:sp>
        <p:nvSpPr>
          <p:cNvPr id="2" name="TextBox 1"/>
          <p:cNvSpPr txBox="1"/>
          <p:nvPr/>
        </p:nvSpPr>
        <p:spPr>
          <a:xfrm>
            <a:off x="810403" y="1074057"/>
            <a:ext cx="7481665" cy="646331"/>
          </a:xfrm>
          <a:prstGeom prst="rect">
            <a:avLst/>
          </a:prstGeom>
          <a:noFill/>
        </p:spPr>
        <p:txBody>
          <a:bodyPr wrap="none" rtlCol="0">
            <a:spAutoFit/>
          </a:bodyPr>
          <a:lstStyle/>
          <a:p>
            <a:pPr algn="ctr"/>
            <a:r>
              <a:rPr lang="en-US" dirty="0" smtClean="0">
                <a:latin typeface="Arial" panose="020B0604020202020204" pitchFamily="34" charset="0"/>
                <a:cs typeface="Arial" panose="020B0604020202020204" pitchFamily="34" charset="0"/>
              </a:rPr>
              <a:t>Robert Stroud      James Fraser     John Spence </a:t>
            </a:r>
          </a:p>
          <a:p>
            <a:pPr algn="ctr"/>
            <a:r>
              <a:rPr lang="en-US" dirty="0" smtClean="0">
                <a:latin typeface="Arial" panose="020B0604020202020204" pitchFamily="34" charset="0"/>
                <a:cs typeface="Arial" panose="020B0604020202020204" pitchFamily="34" charset="0"/>
              </a:rPr>
              <a:t>Chris Nielsen  </a:t>
            </a:r>
            <a:r>
              <a:rPr lang="en-US" dirty="0">
                <a:latin typeface="Arial" panose="020B0604020202020204" pitchFamily="34" charset="0"/>
                <a:cs typeface="Arial" panose="020B0604020202020204" pitchFamily="34" charset="0"/>
              </a:rPr>
              <a:t>Clemens </a:t>
            </a:r>
            <a:r>
              <a:rPr lang="en-US" dirty="0" smtClean="0">
                <a:latin typeface="Arial" panose="020B0604020202020204" pitchFamily="34" charset="0"/>
                <a:cs typeface="Arial" panose="020B0604020202020204" pitchFamily="34" charset="0"/>
              </a:rPr>
              <a:t>Schulze-</a:t>
            </a:r>
            <a:r>
              <a:rPr lang="en-US" dirty="0" err="1" smtClean="0">
                <a:latin typeface="Arial" panose="020B0604020202020204" pitchFamily="34" charset="0"/>
                <a:cs typeface="Arial" panose="020B0604020202020204" pitchFamily="34" charset="0"/>
              </a:rPr>
              <a:t>Briese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Aina</a:t>
            </a:r>
            <a:r>
              <a:rPr lang="en-US" dirty="0" smtClean="0">
                <a:latin typeface="Arial" panose="020B0604020202020204" pitchFamily="34" charset="0"/>
                <a:cs typeface="Arial" panose="020B0604020202020204" pitchFamily="34" charset="0"/>
              </a:rPr>
              <a:t> Cohen   Ana Gonzalez </a:t>
            </a: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054108"/>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8722" name="Title 1"/>
          <p:cNvSpPr>
            <a:spLocks noGrp="1"/>
          </p:cNvSpPr>
          <p:nvPr>
            <p:ph type="title" idx="4294967295"/>
          </p:nvPr>
        </p:nvSpPr>
        <p:spPr>
          <a:xfrm>
            <a:off x="457200" y="155575"/>
            <a:ext cx="8229600" cy="1143000"/>
          </a:xfrm>
        </p:spPr>
        <p:txBody>
          <a:bodyPr/>
          <a:lstStyle/>
          <a:p>
            <a:pPr eaLnBrk="1" hangingPunct="1"/>
            <a:r>
              <a:rPr lang="en-US" altLang="en-US" sz="3200" dirty="0" smtClean="0"/>
              <a:t>Snapshot from single </a:t>
            </a:r>
            <a:r>
              <a:rPr lang="en-US" altLang="en-US" sz="3200" dirty="0" smtClean="0"/>
              <a:t>virus particles</a:t>
            </a:r>
            <a:endParaRPr lang="en-US" altLang="en-US" sz="3200" dirty="0" smtClean="0"/>
          </a:p>
        </p:txBody>
      </p:sp>
      <p:pic>
        <p:nvPicPr>
          <p:cNvPr id="15872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66875"/>
            <a:ext cx="56007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4" name="Picture 22" descr="modes_removed-1"/>
          <p:cNvPicPr>
            <a:picLocks noChangeAspect="1" noChangeArrowheads="1"/>
          </p:cNvPicPr>
          <p:nvPr/>
        </p:nvPicPr>
        <p:blipFill>
          <a:blip r:embed="rId4">
            <a:extLst>
              <a:ext uri="{28A0092B-C50C-407E-A947-70E740481C1C}">
                <a14:useLocalDpi xmlns:a14="http://schemas.microsoft.com/office/drawing/2010/main" val="0"/>
              </a:ext>
            </a:extLst>
          </a:blip>
          <a:srcRect l="39365" t="38095" r="29524" b="34285"/>
          <a:stretch>
            <a:fillRect/>
          </a:stretch>
        </p:blipFill>
        <p:spPr bwMode="auto">
          <a:xfrm>
            <a:off x="5726113" y="1689327"/>
            <a:ext cx="3271837"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Text Box 10"/>
          <p:cNvSpPr txBox="1">
            <a:spLocks noChangeArrowheads="1"/>
          </p:cNvSpPr>
          <p:nvPr/>
        </p:nvSpPr>
        <p:spPr bwMode="auto">
          <a:xfrm>
            <a:off x="5826125" y="3395663"/>
            <a:ext cx="8620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600" baseline="-25000">
                <a:solidFill>
                  <a:schemeClr val="bg1"/>
                </a:solidFill>
                <a:ea typeface="MS PGothic" pitchFamily="34" charset="-128"/>
              </a:rPr>
              <a:t>200 nm</a:t>
            </a:r>
          </a:p>
        </p:txBody>
      </p:sp>
      <p:sp>
        <p:nvSpPr>
          <p:cNvPr id="158726" name="Line 24"/>
          <p:cNvSpPr>
            <a:spLocks noChangeShapeType="1"/>
          </p:cNvSpPr>
          <p:nvPr/>
        </p:nvSpPr>
        <p:spPr bwMode="auto">
          <a:xfrm>
            <a:off x="5949950" y="3732213"/>
            <a:ext cx="654050" cy="158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8727" name="TextBox 7"/>
          <p:cNvSpPr txBox="1">
            <a:spLocks noChangeArrowheads="1"/>
          </p:cNvSpPr>
          <p:nvPr/>
        </p:nvSpPr>
        <p:spPr bwMode="auto">
          <a:xfrm>
            <a:off x="4181475" y="5414963"/>
            <a:ext cx="671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aseline="-25000">
                <a:ea typeface="MS PGothic" pitchFamily="34" charset="-128"/>
              </a:rPr>
              <a:t>TEM</a:t>
            </a:r>
          </a:p>
        </p:txBody>
      </p:sp>
      <p:sp>
        <p:nvSpPr>
          <p:cNvPr id="158728" name="TextBox 8"/>
          <p:cNvSpPr txBox="1">
            <a:spLocks noChangeArrowheads="1"/>
          </p:cNvSpPr>
          <p:nvPr/>
        </p:nvSpPr>
        <p:spPr bwMode="auto">
          <a:xfrm>
            <a:off x="241300" y="1833563"/>
            <a:ext cx="4430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baseline="-25000">
                <a:solidFill>
                  <a:schemeClr val="bg2"/>
                </a:solidFill>
                <a:ea typeface="MS PGothic" pitchFamily="34" charset="-128"/>
              </a:rPr>
              <a:t>2KV  LCLS  200fs  Mimi virus single-shot.</a:t>
            </a:r>
          </a:p>
        </p:txBody>
      </p:sp>
      <p:sp>
        <p:nvSpPr>
          <p:cNvPr id="158730" name="TextBox 10"/>
          <p:cNvSpPr txBox="1">
            <a:spLocks noChangeArrowheads="1"/>
          </p:cNvSpPr>
          <p:nvPr/>
        </p:nvSpPr>
        <p:spPr bwMode="auto">
          <a:xfrm>
            <a:off x="5835929" y="4687208"/>
            <a:ext cx="3086101" cy="913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37931725" indent="-37474525"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sz="4000" baseline="-25000" dirty="0" smtClean="0">
                <a:ea typeface="MS PGothic" pitchFamily="34" charset="-128"/>
              </a:rPr>
              <a:t>Resolution: ~100 Å</a:t>
            </a:r>
          </a:p>
          <a:p>
            <a:pPr algn="ctr" eaLnBrk="1" hangingPunct="1"/>
            <a:r>
              <a:rPr lang="en-US" altLang="en-US" sz="4000" baseline="-25000" dirty="0" smtClean="0">
                <a:ea typeface="MS PGothic" pitchFamily="34" charset="-128"/>
              </a:rPr>
              <a:t>1 </a:t>
            </a:r>
            <a:r>
              <a:rPr lang="en-US" altLang="en-US" sz="4000" baseline="-25000" dirty="0" err="1">
                <a:ea typeface="MS PGothic" pitchFamily="34" charset="-128"/>
              </a:rPr>
              <a:t>G</a:t>
            </a:r>
            <a:r>
              <a:rPr lang="en-US" altLang="en-US" sz="4000" baseline="-25000" dirty="0" err="1" smtClean="0">
                <a:ea typeface="MS PGothic" pitchFamily="34" charset="-128"/>
              </a:rPr>
              <a:t>Gy</a:t>
            </a:r>
            <a:endParaRPr lang="en-US" altLang="en-US" sz="4000" baseline="-25000" dirty="0">
              <a:ea typeface="MS PGothic" pitchFamily="34" charset="-128"/>
            </a:endParaRPr>
          </a:p>
        </p:txBody>
      </p:sp>
      <p:sp>
        <p:nvSpPr>
          <p:cNvPr id="2" name="Rectangle 1"/>
          <p:cNvSpPr/>
          <p:nvPr/>
        </p:nvSpPr>
        <p:spPr>
          <a:xfrm>
            <a:off x="5747657" y="6027003"/>
            <a:ext cx="3396343" cy="830997"/>
          </a:xfrm>
          <a:prstGeom prst="rect">
            <a:avLst/>
          </a:prstGeom>
        </p:spPr>
        <p:txBody>
          <a:bodyPr wrap="square">
            <a:spAutoFit/>
          </a:bodyPr>
          <a:lstStyle/>
          <a:p>
            <a:r>
              <a:rPr lang="en-US" sz="2400" dirty="0">
                <a:latin typeface="+mn-lt"/>
              </a:rPr>
              <a:t>T. </a:t>
            </a:r>
            <a:r>
              <a:rPr lang="en-US" sz="2400" dirty="0" err="1">
                <a:latin typeface="+mn-lt"/>
              </a:rPr>
              <a:t>Ekeberg</a:t>
            </a:r>
            <a:r>
              <a:rPr lang="en-US" sz="2400" i="1" dirty="0">
                <a:latin typeface="+mn-lt"/>
              </a:rPr>
              <a:t> et al</a:t>
            </a:r>
            <a:r>
              <a:rPr lang="en-US" sz="2400" i="1" dirty="0" smtClean="0">
                <a:latin typeface="+mn-lt"/>
              </a:rPr>
              <a:t>.</a:t>
            </a:r>
            <a:r>
              <a:rPr lang="en-US" sz="2400" dirty="0" smtClean="0">
                <a:latin typeface="+mn-lt"/>
              </a:rPr>
              <a:t>. </a:t>
            </a:r>
            <a:r>
              <a:rPr lang="en-US" sz="2400" i="1" dirty="0" smtClean="0">
                <a:latin typeface="+mn-lt"/>
              </a:rPr>
              <a:t>PRL </a:t>
            </a:r>
            <a:r>
              <a:rPr lang="en-US" sz="2400" b="1" dirty="0" smtClean="0">
                <a:latin typeface="+mn-lt"/>
              </a:rPr>
              <a:t>114</a:t>
            </a:r>
            <a:r>
              <a:rPr lang="en-US" sz="2400" dirty="0">
                <a:latin typeface="+mn-lt"/>
              </a:rPr>
              <a:t>, 098102 </a:t>
            </a:r>
            <a:r>
              <a:rPr lang="en-US" sz="2400" dirty="0" smtClean="0">
                <a:latin typeface="+mn-lt"/>
              </a:rPr>
              <a:t>(2015</a:t>
            </a:r>
            <a:r>
              <a:rPr lang="en-US" sz="2400" dirty="0">
                <a:latin typeface="+mn-lt"/>
              </a:rPr>
              <a:t>).</a:t>
            </a:r>
            <a:endParaRPr lang="en-US" sz="2400" dirty="0">
              <a:latin typeface="+mn-lt"/>
            </a:endParaRPr>
          </a:p>
        </p:txBody>
      </p:sp>
    </p:spTree>
    <p:extLst>
      <p:ext uri="{BB962C8B-B14F-4D97-AF65-F5344CB8AC3E}">
        <p14:creationId xmlns:p14="http://schemas.microsoft.com/office/powerpoint/2010/main" val="2328189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rgbClr val="FF0000"/>
                </a:solidFill>
              </a:rPr>
              <a:t>Focusing</a:t>
            </a:r>
          </a:p>
          <a:p>
            <a:r>
              <a:rPr lang="en-US" sz="4000" dirty="0" smtClean="0"/>
              <a:t>Hit rate</a:t>
            </a:r>
          </a:p>
          <a:p>
            <a:r>
              <a:rPr lang="en-US" sz="4000" dirty="0" smtClean="0"/>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7201309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rgbClr val="FF0000"/>
                </a:solidFill>
              </a:rPr>
              <a:t>Hit rate</a:t>
            </a:r>
          </a:p>
          <a:p>
            <a:r>
              <a:rPr lang="en-US" sz="4000" dirty="0" smtClean="0"/>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11098210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2"/>
          <p:cNvGrpSpPr>
            <a:grpSpLocks/>
          </p:cNvGrpSpPr>
          <p:nvPr/>
        </p:nvGrpSpPr>
        <p:grpSpPr bwMode="auto">
          <a:xfrm>
            <a:off x="-533400" y="3455988"/>
            <a:ext cx="4884738" cy="2944812"/>
            <a:chOff x="-336" y="2177"/>
            <a:chExt cx="3077" cy="1135"/>
          </a:xfrm>
        </p:grpSpPr>
        <p:sp>
          <p:nvSpPr>
            <p:cNvPr id="103519" name="Rectangle 3"/>
            <p:cNvSpPr>
              <a:spLocks noChangeArrowheads="1"/>
            </p:cNvSpPr>
            <p:nvPr/>
          </p:nvSpPr>
          <p:spPr bwMode="auto">
            <a:xfrm>
              <a:off x="-96" y="2208"/>
              <a:ext cx="2400" cy="1056"/>
            </a:xfrm>
            <a:prstGeom prst="rect">
              <a:avLst/>
            </a:prstGeom>
            <a:pattFill prst="wdUp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20" name="AutoShape 4"/>
            <p:cNvSpPr>
              <a:spLocks noChangeArrowheads="1"/>
            </p:cNvSpPr>
            <p:nvPr/>
          </p:nvSpPr>
          <p:spPr bwMode="auto">
            <a:xfrm flipH="1">
              <a:off x="1248" y="2592"/>
              <a:ext cx="1104" cy="72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21" name="Freeform 5"/>
            <p:cNvSpPr>
              <a:spLocks/>
            </p:cNvSpPr>
            <p:nvPr/>
          </p:nvSpPr>
          <p:spPr bwMode="auto">
            <a:xfrm>
              <a:off x="-336" y="2177"/>
              <a:ext cx="3077" cy="683"/>
            </a:xfrm>
            <a:custGeom>
              <a:avLst/>
              <a:gdLst>
                <a:gd name="T0" fmla="*/ 0 w 3077"/>
                <a:gd name="T1" fmla="*/ 659 h 683"/>
                <a:gd name="T2" fmla="*/ 1104 w 3077"/>
                <a:gd name="T3" fmla="*/ 659 h 683"/>
                <a:gd name="T4" fmla="*/ 1824 w 3077"/>
                <a:gd name="T5" fmla="*/ 515 h 683"/>
                <a:gd name="T6" fmla="*/ 2496 w 3077"/>
                <a:gd name="T7" fmla="*/ 179 h 683"/>
                <a:gd name="T8" fmla="*/ 2703 w 3077"/>
                <a:gd name="T9" fmla="*/ 123 h 683"/>
                <a:gd name="T10" fmla="*/ 2932 w 3077"/>
                <a:gd name="T11" fmla="*/ 84 h 683"/>
                <a:gd name="T12" fmla="*/ 2624 w 3077"/>
                <a:gd name="T13" fmla="*/ 12 h 683"/>
                <a:gd name="T14" fmla="*/ 213 w 3077"/>
                <a:gd name="T15" fmla="*/ 12 h 6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77" h="683">
                  <a:moveTo>
                    <a:pt x="0" y="659"/>
                  </a:moveTo>
                  <a:cubicBezTo>
                    <a:pt x="400" y="671"/>
                    <a:pt x="800" y="683"/>
                    <a:pt x="1104" y="659"/>
                  </a:cubicBezTo>
                  <a:cubicBezTo>
                    <a:pt x="1408" y="635"/>
                    <a:pt x="1592" y="595"/>
                    <a:pt x="1824" y="515"/>
                  </a:cubicBezTo>
                  <a:cubicBezTo>
                    <a:pt x="2056" y="435"/>
                    <a:pt x="2350" y="244"/>
                    <a:pt x="2496" y="179"/>
                  </a:cubicBezTo>
                  <a:cubicBezTo>
                    <a:pt x="2642" y="114"/>
                    <a:pt x="2630" y="139"/>
                    <a:pt x="2703" y="123"/>
                  </a:cubicBezTo>
                  <a:cubicBezTo>
                    <a:pt x="2776" y="107"/>
                    <a:pt x="2945" y="102"/>
                    <a:pt x="2932" y="84"/>
                  </a:cubicBezTo>
                  <a:cubicBezTo>
                    <a:pt x="2919" y="66"/>
                    <a:pt x="3077" y="24"/>
                    <a:pt x="2624" y="12"/>
                  </a:cubicBezTo>
                  <a:cubicBezTo>
                    <a:pt x="2171" y="0"/>
                    <a:pt x="715" y="12"/>
                    <a:pt x="213" y="1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3427" name="Group 6"/>
          <p:cNvGrpSpPr>
            <a:grpSpLocks/>
          </p:cNvGrpSpPr>
          <p:nvPr/>
        </p:nvGrpSpPr>
        <p:grpSpPr bwMode="auto">
          <a:xfrm flipV="1">
            <a:off x="-533400" y="609600"/>
            <a:ext cx="4884738" cy="2944813"/>
            <a:chOff x="-336" y="2177"/>
            <a:chExt cx="3077" cy="1135"/>
          </a:xfrm>
        </p:grpSpPr>
        <p:sp>
          <p:nvSpPr>
            <p:cNvPr id="103516" name="Rectangle 7"/>
            <p:cNvSpPr>
              <a:spLocks noChangeArrowheads="1"/>
            </p:cNvSpPr>
            <p:nvPr/>
          </p:nvSpPr>
          <p:spPr bwMode="auto">
            <a:xfrm>
              <a:off x="-96" y="2208"/>
              <a:ext cx="2400" cy="1056"/>
            </a:xfrm>
            <a:prstGeom prst="rect">
              <a:avLst/>
            </a:prstGeom>
            <a:pattFill prst="wdUpDiag">
              <a:fgClr>
                <a:schemeClr val="accent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17" name="AutoShape 8"/>
            <p:cNvSpPr>
              <a:spLocks noChangeArrowheads="1"/>
            </p:cNvSpPr>
            <p:nvPr/>
          </p:nvSpPr>
          <p:spPr bwMode="auto">
            <a:xfrm flipH="1">
              <a:off x="1248" y="2592"/>
              <a:ext cx="1104" cy="720"/>
            </a:xfrm>
            <a:prstGeom prst="rtTriangle">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18" name="Freeform 9"/>
            <p:cNvSpPr>
              <a:spLocks/>
            </p:cNvSpPr>
            <p:nvPr/>
          </p:nvSpPr>
          <p:spPr bwMode="auto">
            <a:xfrm>
              <a:off x="-336" y="2177"/>
              <a:ext cx="3077" cy="683"/>
            </a:xfrm>
            <a:custGeom>
              <a:avLst/>
              <a:gdLst>
                <a:gd name="T0" fmla="*/ 0 w 3077"/>
                <a:gd name="T1" fmla="*/ 659 h 683"/>
                <a:gd name="T2" fmla="*/ 1104 w 3077"/>
                <a:gd name="T3" fmla="*/ 659 h 683"/>
                <a:gd name="T4" fmla="*/ 1824 w 3077"/>
                <a:gd name="T5" fmla="*/ 515 h 683"/>
                <a:gd name="T6" fmla="*/ 2496 w 3077"/>
                <a:gd name="T7" fmla="*/ 179 h 683"/>
                <a:gd name="T8" fmla="*/ 2703 w 3077"/>
                <a:gd name="T9" fmla="*/ 123 h 683"/>
                <a:gd name="T10" fmla="*/ 2932 w 3077"/>
                <a:gd name="T11" fmla="*/ 84 h 683"/>
                <a:gd name="T12" fmla="*/ 2624 w 3077"/>
                <a:gd name="T13" fmla="*/ 12 h 683"/>
                <a:gd name="T14" fmla="*/ 213 w 3077"/>
                <a:gd name="T15" fmla="*/ 12 h 6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77" h="683">
                  <a:moveTo>
                    <a:pt x="0" y="659"/>
                  </a:moveTo>
                  <a:cubicBezTo>
                    <a:pt x="400" y="671"/>
                    <a:pt x="800" y="683"/>
                    <a:pt x="1104" y="659"/>
                  </a:cubicBezTo>
                  <a:cubicBezTo>
                    <a:pt x="1408" y="635"/>
                    <a:pt x="1592" y="595"/>
                    <a:pt x="1824" y="515"/>
                  </a:cubicBezTo>
                  <a:cubicBezTo>
                    <a:pt x="2056" y="435"/>
                    <a:pt x="2350" y="244"/>
                    <a:pt x="2496" y="179"/>
                  </a:cubicBezTo>
                  <a:cubicBezTo>
                    <a:pt x="2642" y="114"/>
                    <a:pt x="2630" y="139"/>
                    <a:pt x="2703" y="123"/>
                  </a:cubicBezTo>
                  <a:cubicBezTo>
                    <a:pt x="2776" y="107"/>
                    <a:pt x="2945" y="102"/>
                    <a:pt x="2932" y="84"/>
                  </a:cubicBezTo>
                  <a:cubicBezTo>
                    <a:pt x="2919" y="66"/>
                    <a:pt x="3077" y="24"/>
                    <a:pt x="2624" y="12"/>
                  </a:cubicBezTo>
                  <a:cubicBezTo>
                    <a:pt x="2171" y="0"/>
                    <a:pt x="715" y="12"/>
                    <a:pt x="213" y="12"/>
                  </a:cubicBezTo>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3428" name="Rectangle 10"/>
          <p:cNvSpPr>
            <a:spLocks noChangeArrowheads="1"/>
          </p:cNvSpPr>
          <p:nvPr/>
        </p:nvSpPr>
        <p:spPr bwMode="auto">
          <a:xfrm>
            <a:off x="-990600" y="3225800"/>
            <a:ext cx="5562600" cy="5715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103429" name="Group 11"/>
          <p:cNvGrpSpPr>
            <a:grpSpLocks/>
          </p:cNvGrpSpPr>
          <p:nvPr/>
        </p:nvGrpSpPr>
        <p:grpSpPr bwMode="auto">
          <a:xfrm>
            <a:off x="-685800" y="2971800"/>
            <a:ext cx="2768600" cy="1092200"/>
            <a:chOff x="-432" y="1872"/>
            <a:chExt cx="1744" cy="688"/>
          </a:xfrm>
        </p:grpSpPr>
        <p:sp>
          <p:nvSpPr>
            <p:cNvPr id="103514" name="Freeform 12" descr="Wide upward diagonal"/>
            <p:cNvSpPr>
              <a:spLocks/>
            </p:cNvSpPr>
            <p:nvPr/>
          </p:nvSpPr>
          <p:spPr bwMode="auto">
            <a:xfrm>
              <a:off x="-432" y="2344"/>
              <a:ext cx="1744" cy="216"/>
            </a:xfrm>
            <a:custGeom>
              <a:avLst/>
              <a:gdLst>
                <a:gd name="T0" fmla="*/ 48 w 1744"/>
                <a:gd name="T1" fmla="*/ 200 h 216"/>
                <a:gd name="T2" fmla="*/ 816 w 1744"/>
                <a:gd name="T3" fmla="*/ 200 h 216"/>
                <a:gd name="T4" fmla="*/ 1344 w 1744"/>
                <a:gd name="T5" fmla="*/ 104 h 216"/>
                <a:gd name="T6" fmla="*/ 1680 w 1744"/>
                <a:gd name="T7" fmla="*/ 8 h 216"/>
                <a:gd name="T8" fmla="*/ 960 w 1744"/>
                <a:gd name="T9" fmla="*/ 56 h 216"/>
                <a:gd name="T10" fmla="*/ 0 w 1744"/>
                <a:gd name="T11" fmla="*/ 56 h 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4" h="216">
                  <a:moveTo>
                    <a:pt x="48" y="200"/>
                  </a:moveTo>
                  <a:cubicBezTo>
                    <a:pt x="324" y="208"/>
                    <a:pt x="600" y="216"/>
                    <a:pt x="816" y="200"/>
                  </a:cubicBezTo>
                  <a:cubicBezTo>
                    <a:pt x="1032" y="184"/>
                    <a:pt x="1200" y="136"/>
                    <a:pt x="1344" y="104"/>
                  </a:cubicBezTo>
                  <a:cubicBezTo>
                    <a:pt x="1488" y="72"/>
                    <a:pt x="1744" y="16"/>
                    <a:pt x="1680" y="8"/>
                  </a:cubicBezTo>
                  <a:cubicBezTo>
                    <a:pt x="1616" y="0"/>
                    <a:pt x="1240" y="48"/>
                    <a:pt x="960" y="56"/>
                  </a:cubicBezTo>
                  <a:cubicBezTo>
                    <a:pt x="680" y="64"/>
                    <a:pt x="340" y="60"/>
                    <a:pt x="0" y="56"/>
                  </a:cubicBezTo>
                </a:path>
              </a:pathLst>
            </a:custGeom>
            <a:pattFill prst="wdUp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15" name="Freeform 13" descr="Wide upward diagonal"/>
            <p:cNvSpPr>
              <a:spLocks/>
            </p:cNvSpPr>
            <p:nvPr/>
          </p:nvSpPr>
          <p:spPr bwMode="auto">
            <a:xfrm flipV="1">
              <a:off x="-432" y="1872"/>
              <a:ext cx="1744" cy="216"/>
            </a:xfrm>
            <a:custGeom>
              <a:avLst/>
              <a:gdLst>
                <a:gd name="T0" fmla="*/ 48 w 1744"/>
                <a:gd name="T1" fmla="*/ 200 h 216"/>
                <a:gd name="T2" fmla="*/ 816 w 1744"/>
                <a:gd name="T3" fmla="*/ 200 h 216"/>
                <a:gd name="T4" fmla="*/ 1344 w 1744"/>
                <a:gd name="T5" fmla="*/ 104 h 216"/>
                <a:gd name="T6" fmla="*/ 1680 w 1744"/>
                <a:gd name="T7" fmla="*/ 8 h 216"/>
                <a:gd name="T8" fmla="*/ 960 w 1744"/>
                <a:gd name="T9" fmla="*/ 56 h 216"/>
                <a:gd name="T10" fmla="*/ 0 w 1744"/>
                <a:gd name="T11" fmla="*/ 56 h 2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44" h="216">
                  <a:moveTo>
                    <a:pt x="48" y="200"/>
                  </a:moveTo>
                  <a:cubicBezTo>
                    <a:pt x="324" y="208"/>
                    <a:pt x="600" y="216"/>
                    <a:pt x="816" y="200"/>
                  </a:cubicBezTo>
                  <a:cubicBezTo>
                    <a:pt x="1032" y="184"/>
                    <a:pt x="1200" y="136"/>
                    <a:pt x="1344" y="104"/>
                  </a:cubicBezTo>
                  <a:cubicBezTo>
                    <a:pt x="1488" y="72"/>
                    <a:pt x="1744" y="16"/>
                    <a:pt x="1680" y="8"/>
                  </a:cubicBezTo>
                  <a:cubicBezTo>
                    <a:pt x="1616" y="0"/>
                    <a:pt x="1240" y="48"/>
                    <a:pt x="960" y="56"/>
                  </a:cubicBezTo>
                  <a:cubicBezTo>
                    <a:pt x="680" y="64"/>
                    <a:pt x="340" y="60"/>
                    <a:pt x="0" y="56"/>
                  </a:cubicBezTo>
                </a:path>
              </a:pathLst>
            </a:custGeom>
            <a:pattFill prst="wdUpDiag">
              <a:fgClr>
                <a:schemeClr val="accent2"/>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4878" name="Group 14"/>
          <p:cNvGrpSpPr>
            <a:grpSpLocks/>
          </p:cNvGrpSpPr>
          <p:nvPr/>
        </p:nvGrpSpPr>
        <p:grpSpPr bwMode="auto">
          <a:xfrm>
            <a:off x="3497263" y="523875"/>
            <a:ext cx="4037012" cy="3001963"/>
            <a:chOff x="2203" y="330"/>
            <a:chExt cx="2543" cy="1891"/>
          </a:xfrm>
        </p:grpSpPr>
        <p:sp>
          <p:nvSpPr>
            <p:cNvPr id="103510" name="Line 15"/>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11" name="Line 16"/>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12" name="Line 17"/>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13" name="Line 18"/>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4883" name="Group 19"/>
          <p:cNvGrpSpPr>
            <a:grpSpLocks/>
          </p:cNvGrpSpPr>
          <p:nvPr/>
        </p:nvGrpSpPr>
        <p:grpSpPr bwMode="auto">
          <a:xfrm>
            <a:off x="-727075" y="2530475"/>
            <a:ext cx="9966325" cy="2063750"/>
            <a:chOff x="-458" y="1594"/>
            <a:chExt cx="6278" cy="1300"/>
          </a:xfrm>
        </p:grpSpPr>
        <p:grpSp>
          <p:nvGrpSpPr>
            <p:cNvPr id="103498" name="Group 20"/>
            <p:cNvGrpSpPr>
              <a:grpSpLocks/>
            </p:cNvGrpSpPr>
            <p:nvPr/>
          </p:nvGrpSpPr>
          <p:grpSpPr bwMode="auto">
            <a:xfrm>
              <a:off x="-458" y="2023"/>
              <a:ext cx="6278" cy="384"/>
              <a:chOff x="-458" y="2023"/>
              <a:chExt cx="6278" cy="384"/>
            </a:xfrm>
          </p:grpSpPr>
          <p:sp>
            <p:nvSpPr>
              <p:cNvPr id="103501" name="Freeform 21"/>
              <p:cNvSpPr>
                <a:spLocks/>
              </p:cNvSpPr>
              <p:nvPr/>
            </p:nvSpPr>
            <p:spPr bwMode="auto">
              <a:xfrm>
                <a:off x="-458" y="2023"/>
                <a:ext cx="4620" cy="384"/>
              </a:xfrm>
              <a:custGeom>
                <a:avLst/>
                <a:gdLst>
                  <a:gd name="T0" fmla="*/ 0 w 4620"/>
                  <a:gd name="T1" fmla="*/ 379 h 384"/>
                  <a:gd name="T2" fmla="*/ 1008 w 4620"/>
                  <a:gd name="T3" fmla="*/ 375 h 384"/>
                  <a:gd name="T4" fmla="*/ 1704 w 4620"/>
                  <a:gd name="T5" fmla="*/ 325 h 384"/>
                  <a:gd name="T6" fmla="*/ 2186 w 4620"/>
                  <a:gd name="T7" fmla="*/ 285 h 384"/>
                  <a:gd name="T8" fmla="*/ 2760 w 4620"/>
                  <a:gd name="T9" fmla="*/ 231 h 384"/>
                  <a:gd name="T10" fmla="*/ 3088 w 4620"/>
                  <a:gd name="T11" fmla="*/ 231 h 384"/>
                  <a:gd name="T12" fmla="*/ 3408 w 4620"/>
                  <a:gd name="T13" fmla="*/ 235 h 384"/>
                  <a:gd name="T14" fmla="*/ 3780 w 4620"/>
                  <a:gd name="T15" fmla="*/ 239 h 384"/>
                  <a:gd name="T16" fmla="*/ 3908 w 4620"/>
                  <a:gd name="T17" fmla="*/ 231 h 384"/>
                  <a:gd name="T18" fmla="*/ 3994 w 4620"/>
                  <a:gd name="T19" fmla="*/ 243 h 384"/>
                  <a:gd name="T20" fmla="*/ 4102 w 4620"/>
                  <a:gd name="T21" fmla="*/ 229 h 384"/>
                  <a:gd name="T22" fmla="*/ 4218 w 4620"/>
                  <a:gd name="T23" fmla="*/ 247 h 384"/>
                  <a:gd name="T24" fmla="*/ 4310 w 4620"/>
                  <a:gd name="T25" fmla="*/ 227 h 384"/>
                  <a:gd name="T26" fmla="*/ 4382 w 4620"/>
                  <a:gd name="T27" fmla="*/ 271 h 384"/>
                  <a:gd name="T28" fmla="*/ 4428 w 4620"/>
                  <a:gd name="T29" fmla="*/ 251 h 384"/>
                  <a:gd name="T30" fmla="*/ 4484 w 4620"/>
                  <a:gd name="T31" fmla="*/ 227 h 384"/>
                  <a:gd name="T32" fmla="*/ 4520 w 4620"/>
                  <a:gd name="T33" fmla="*/ 255 h 384"/>
                  <a:gd name="T34" fmla="*/ 4572 w 4620"/>
                  <a:gd name="T35" fmla="*/ 267 h 384"/>
                  <a:gd name="T36" fmla="*/ 4613 w 4620"/>
                  <a:gd name="T37" fmla="*/ 223 h 384"/>
                  <a:gd name="T38" fmla="*/ 4612 w 4620"/>
                  <a:gd name="T39" fmla="*/ 181 h 384"/>
                  <a:gd name="T40" fmla="*/ 4570 w 4620"/>
                  <a:gd name="T41" fmla="*/ 147 h 384"/>
                  <a:gd name="T42" fmla="*/ 4480 w 4620"/>
                  <a:gd name="T43" fmla="*/ 199 h 384"/>
                  <a:gd name="T44" fmla="*/ 4438 w 4620"/>
                  <a:gd name="T45" fmla="*/ 177 h 384"/>
                  <a:gd name="T46" fmla="*/ 4388 w 4620"/>
                  <a:gd name="T47" fmla="*/ 157 h 384"/>
                  <a:gd name="T48" fmla="*/ 4348 w 4620"/>
                  <a:gd name="T49" fmla="*/ 173 h 384"/>
                  <a:gd name="T50" fmla="*/ 4306 w 4620"/>
                  <a:gd name="T51" fmla="*/ 187 h 384"/>
                  <a:gd name="T52" fmla="*/ 4226 w 4620"/>
                  <a:gd name="T53" fmla="*/ 159 h 384"/>
                  <a:gd name="T54" fmla="*/ 4104 w 4620"/>
                  <a:gd name="T55" fmla="*/ 169 h 384"/>
                  <a:gd name="T56" fmla="*/ 4002 w 4620"/>
                  <a:gd name="T57" fmla="*/ 151 h 384"/>
                  <a:gd name="T58" fmla="*/ 3912 w 4620"/>
                  <a:gd name="T59" fmla="*/ 169 h 384"/>
                  <a:gd name="T60" fmla="*/ 3784 w 4620"/>
                  <a:gd name="T61" fmla="*/ 157 h 384"/>
                  <a:gd name="T62" fmla="*/ 3410 w 4620"/>
                  <a:gd name="T63" fmla="*/ 157 h 384"/>
                  <a:gd name="T64" fmla="*/ 3094 w 4620"/>
                  <a:gd name="T65" fmla="*/ 157 h 384"/>
                  <a:gd name="T66" fmla="*/ 2754 w 4620"/>
                  <a:gd name="T67" fmla="*/ 149 h 384"/>
                  <a:gd name="T68" fmla="*/ 2190 w 4620"/>
                  <a:gd name="T69" fmla="*/ 101 h 384"/>
                  <a:gd name="T70" fmla="*/ 1714 w 4620"/>
                  <a:gd name="T71" fmla="*/ 61 h 384"/>
                  <a:gd name="T72" fmla="*/ 994 w 4620"/>
                  <a:gd name="T73" fmla="*/ 9 h 384"/>
                  <a:gd name="T74" fmla="*/ 34 w 4620"/>
                  <a:gd name="T75" fmla="*/ 9 h 38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20" h="384">
                    <a:moveTo>
                      <a:pt x="0" y="379"/>
                    </a:moveTo>
                    <a:cubicBezTo>
                      <a:pt x="168" y="378"/>
                      <a:pt x="724" y="384"/>
                      <a:pt x="1008" y="375"/>
                    </a:cubicBezTo>
                    <a:cubicBezTo>
                      <a:pt x="1292" y="366"/>
                      <a:pt x="1508" y="340"/>
                      <a:pt x="1704" y="325"/>
                    </a:cubicBezTo>
                    <a:cubicBezTo>
                      <a:pt x="1900" y="310"/>
                      <a:pt x="2010" y="301"/>
                      <a:pt x="2186" y="285"/>
                    </a:cubicBezTo>
                    <a:cubicBezTo>
                      <a:pt x="2362" y="269"/>
                      <a:pt x="2610" y="240"/>
                      <a:pt x="2760" y="231"/>
                    </a:cubicBezTo>
                    <a:cubicBezTo>
                      <a:pt x="2910" y="222"/>
                      <a:pt x="2980" y="230"/>
                      <a:pt x="3088" y="231"/>
                    </a:cubicBezTo>
                    <a:cubicBezTo>
                      <a:pt x="3196" y="232"/>
                      <a:pt x="3293" y="234"/>
                      <a:pt x="3408" y="235"/>
                    </a:cubicBezTo>
                    <a:cubicBezTo>
                      <a:pt x="3523" y="236"/>
                      <a:pt x="3697" y="240"/>
                      <a:pt x="3780" y="239"/>
                    </a:cubicBezTo>
                    <a:cubicBezTo>
                      <a:pt x="3863" y="238"/>
                      <a:pt x="3872" y="230"/>
                      <a:pt x="3908" y="231"/>
                    </a:cubicBezTo>
                    <a:cubicBezTo>
                      <a:pt x="3944" y="232"/>
                      <a:pt x="3962" y="243"/>
                      <a:pt x="3994" y="243"/>
                    </a:cubicBezTo>
                    <a:cubicBezTo>
                      <a:pt x="4026" y="243"/>
                      <a:pt x="4065" y="228"/>
                      <a:pt x="4102" y="229"/>
                    </a:cubicBezTo>
                    <a:cubicBezTo>
                      <a:pt x="4139" y="230"/>
                      <a:pt x="4183" y="247"/>
                      <a:pt x="4218" y="247"/>
                    </a:cubicBezTo>
                    <a:cubicBezTo>
                      <a:pt x="4253" y="247"/>
                      <a:pt x="4283" y="223"/>
                      <a:pt x="4310" y="227"/>
                    </a:cubicBezTo>
                    <a:cubicBezTo>
                      <a:pt x="4337" y="231"/>
                      <a:pt x="4362" y="267"/>
                      <a:pt x="4382" y="271"/>
                    </a:cubicBezTo>
                    <a:cubicBezTo>
                      <a:pt x="4402" y="275"/>
                      <a:pt x="4411" y="258"/>
                      <a:pt x="4428" y="251"/>
                    </a:cubicBezTo>
                    <a:cubicBezTo>
                      <a:pt x="4445" y="244"/>
                      <a:pt x="4469" y="226"/>
                      <a:pt x="4484" y="227"/>
                    </a:cubicBezTo>
                    <a:cubicBezTo>
                      <a:pt x="4499" y="228"/>
                      <a:pt x="4505" y="248"/>
                      <a:pt x="4520" y="255"/>
                    </a:cubicBezTo>
                    <a:cubicBezTo>
                      <a:pt x="4535" y="262"/>
                      <a:pt x="4557" y="272"/>
                      <a:pt x="4572" y="267"/>
                    </a:cubicBezTo>
                    <a:cubicBezTo>
                      <a:pt x="4587" y="262"/>
                      <a:pt x="4606" y="237"/>
                      <a:pt x="4613" y="223"/>
                    </a:cubicBezTo>
                    <a:cubicBezTo>
                      <a:pt x="4620" y="209"/>
                      <a:pt x="4619" y="194"/>
                      <a:pt x="4612" y="181"/>
                    </a:cubicBezTo>
                    <a:cubicBezTo>
                      <a:pt x="4605" y="168"/>
                      <a:pt x="4592" y="144"/>
                      <a:pt x="4570" y="147"/>
                    </a:cubicBezTo>
                    <a:cubicBezTo>
                      <a:pt x="4548" y="150"/>
                      <a:pt x="4502" y="194"/>
                      <a:pt x="4480" y="199"/>
                    </a:cubicBezTo>
                    <a:cubicBezTo>
                      <a:pt x="4458" y="204"/>
                      <a:pt x="4453" y="184"/>
                      <a:pt x="4438" y="177"/>
                    </a:cubicBezTo>
                    <a:cubicBezTo>
                      <a:pt x="4423" y="170"/>
                      <a:pt x="4403" y="158"/>
                      <a:pt x="4388" y="157"/>
                    </a:cubicBezTo>
                    <a:cubicBezTo>
                      <a:pt x="4373" y="156"/>
                      <a:pt x="4362" y="168"/>
                      <a:pt x="4348" y="173"/>
                    </a:cubicBezTo>
                    <a:cubicBezTo>
                      <a:pt x="4334" y="178"/>
                      <a:pt x="4326" y="189"/>
                      <a:pt x="4306" y="187"/>
                    </a:cubicBezTo>
                    <a:cubicBezTo>
                      <a:pt x="4286" y="185"/>
                      <a:pt x="4260" y="162"/>
                      <a:pt x="4226" y="159"/>
                    </a:cubicBezTo>
                    <a:cubicBezTo>
                      <a:pt x="4192" y="156"/>
                      <a:pt x="4141" y="170"/>
                      <a:pt x="4104" y="169"/>
                    </a:cubicBezTo>
                    <a:cubicBezTo>
                      <a:pt x="4067" y="168"/>
                      <a:pt x="4034" y="151"/>
                      <a:pt x="4002" y="151"/>
                    </a:cubicBezTo>
                    <a:cubicBezTo>
                      <a:pt x="3970" y="151"/>
                      <a:pt x="3948" y="168"/>
                      <a:pt x="3912" y="169"/>
                    </a:cubicBezTo>
                    <a:cubicBezTo>
                      <a:pt x="3876" y="170"/>
                      <a:pt x="3868" y="159"/>
                      <a:pt x="3784" y="157"/>
                    </a:cubicBezTo>
                    <a:cubicBezTo>
                      <a:pt x="3700" y="155"/>
                      <a:pt x="3525" y="157"/>
                      <a:pt x="3410" y="157"/>
                    </a:cubicBezTo>
                    <a:cubicBezTo>
                      <a:pt x="3295" y="157"/>
                      <a:pt x="3203" y="158"/>
                      <a:pt x="3094" y="157"/>
                    </a:cubicBezTo>
                    <a:cubicBezTo>
                      <a:pt x="2985" y="156"/>
                      <a:pt x="2905" y="158"/>
                      <a:pt x="2754" y="149"/>
                    </a:cubicBezTo>
                    <a:cubicBezTo>
                      <a:pt x="2603" y="140"/>
                      <a:pt x="2363" y="116"/>
                      <a:pt x="2190" y="101"/>
                    </a:cubicBezTo>
                    <a:cubicBezTo>
                      <a:pt x="2017" y="86"/>
                      <a:pt x="1913" y="76"/>
                      <a:pt x="1714" y="61"/>
                    </a:cubicBezTo>
                    <a:cubicBezTo>
                      <a:pt x="1515" y="46"/>
                      <a:pt x="1274" y="18"/>
                      <a:pt x="994" y="9"/>
                    </a:cubicBezTo>
                    <a:cubicBezTo>
                      <a:pt x="714" y="0"/>
                      <a:pt x="374" y="5"/>
                      <a:pt x="34" y="9"/>
                    </a:cubicBezTo>
                  </a:path>
                </a:pathLst>
              </a:cu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2" name="Oval 22"/>
              <p:cNvSpPr>
                <a:spLocks noChangeArrowheads="1"/>
              </p:cNvSpPr>
              <p:nvPr/>
            </p:nvSpPr>
            <p:spPr bwMode="auto">
              <a:xfrm>
                <a:off x="4264" y="2180"/>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3" name="Oval 23"/>
              <p:cNvSpPr>
                <a:spLocks noChangeArrowheads="1"/>
              </p:cNvSpPr>
              <p:nvPr/>
            </p:nvSpPr>
            <p:spPr bwMode="auto">
              <a:xfrm>
                <a:off x="4444" y="2180"/>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4" name="Oval 24"/>
              <p:cNvSpPr>
                <a:spLocks noChangeArrowheads="1"/>
              </p:cNvSpPr>
              <p:nvPr/>
            </p:nvSpPr>
            <p:spPr bwMode="auto">
              <a:xfrm>
                <a:off x="4634" y="2186"/>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5" name="Oval 25"/>
              <p:cNvSpPr>
                <a:spLocks noChangeArrowheads="1"/>
              </p:cNvSpPr>
              <p:nvPr/>
            </p:nvSpPr>
            <p:spPr bwMode="auto">
              <a:xfrm>
                <a:off x="4892" y="2176"/>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6" name="Oval 26"/>
              <p:cNvSpPr>
                <a:spLocks noChangeArrowheads="1"/>
              </p:cNvSpPr>
              <p:nvPr/>
            </p:nvSpPr>
            <p:spPr bwMode="auto">
              <a:xfrm>
                <a:off x="5138" y="2186"/>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7" name="Oval 27"/>
              <p:cNvSpPr>
                <a:spLocks noChangeArrowheads="1"/>
              </p:cNvSpPr>
              <p:nvPr/>
            </p:nvSpPr>
            <p:spPr bwMode="auto">
              <a:xfrm>
                <a:off x="5336" y="2184"/>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8" name="Oval 28"/>
              <p:cNvSpPr>
                <a:spLocks noChangeArrowheads="1"/>
              </p:cNvSpPr>
              <p:nvPr/>
            </p:nvSpPr>
            <p:spPr bwMode="auto">
              <a:xfrm>
                <a:off x="5500" y="2190"/>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509" name="Oval 29"/>
              <p:cNvSpPr>
                <a:spLocks noChangeArrowheads="1"/>
              </p:cNvSpPr>
              <p:nvPr/>
            </p:nvSpPr>
            <p:spPr bwMode="auto">
              <a:xfrm>
                <a:off x="5700" y="2188"/>
                <a:ext cx="120" cy="110"/>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03499" name="Freeform 30"/>
            <p:cNvSpPr>
              <a:spLocks/>
            </p:cNvSpPr>
            <p:nvPr/>
          </p:nvSpPr>
          <p:spPr bwMode="auto">
            <a:xfrm>
              <a:off x="955" y="1594"/>
              <a:ext cx="513" cy="244"/>
            </a:xfrm>
            <a:custGeom>
              <a:avLst/>
              <a:gdLst>
                <a:gd name="T0" fmla="*/ 0 w 513"/>
                <a:gd name="T1" fmla="*/ 0 h 244"/>
                <a:gd name="T2" fmla="*/ 292 w 513"/>
                <a:gd name="T3" fmla="*/ 95 h 244"/>
                <a:gd name="T4" fmla="*/ 513 w 513"/>
                <a:gd name="T5" fmla="*/ 244 h 244"/>
                <a:gd name="T6" fmla="*/ 0 60000 65536"/>
                <a:gd name="T7" fmla="*/ 0 60000 65536"/>
                <a:gd name="T8" fmla="*/ 0 60000 65536"/>
              </a:gdLst>
              <a:ahLst/>
              <a:cxnLst>
                <a:cxn ang="T6">
                  <a:pos x="T0" y="T1"/>
                </a:cxn>
                <a:cxn ang="T7">
                  <a:pos x="T2" y="T3"/>
                </a:cxn>
                <a:cxn ang="T8">
                  <a:pos x="T4" y="T5"/>
                </a:cxn>
              </a:cxnLst>
              <a:rect l="0" t="0" r="r" b="b"/>
              <a:pathLst>
                <a:path w="513" h="244">
                  <a:moveTo>
                    <a:pt x="0" y="0"/>
                  </a:moveTo>
                  <a:cubicBezTo>
                    <a:pt x="103" y="27"/>
                    <a:pt x="207" y="54"/>
                    <a:pt x="292" y="95"/>
                  </a:cubicBezTo>
                  <a:cubicBezTo>
                    <a:pt x="377" y="136"/>
                    <a:pt x="445" y="190"/>
                    <a:pt x="513" y="244"/>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500" name="Freeform 31"/>
            <p:cNvSpPr>
              <a:spLocks/>
            </p:cNvSpPr>
            <p:nvPr/>
          </p:nvSpPr>
          <p:spPr bwMode="auto">
            <a:xfrm flipV="1">
              <a:off x="955" y="2650"/>
              <a:ext cx="513" cy="244"/>
            </a:xfrm>
            <a:custGeom>
              <a:avLst/>
              <a:gdLst>
                <a:gd name="T0" fmla="*/ 0 w 513"/>
                <a:gd name="T1" fmla="*/ 0 h 244"/>
                <a:gd name="T2" fmla="*/ 292 w 513"/>
                <a:gd name="T3" fmla="*/ 95 h 244"/>
                <a:gd name="T4" fmla="*/ 513 w 513"/>
                <a:gd name="T5" fmla="*/ 244 h 244"/>
                <a:gd name="T6" fmla="*/ 0 60000 65536"/>
                <a:gd name="T7" fmla="*/ 0 60000 65536"/>
                <a:gd name="T8" fmla="*/ 0 60000 65536"/>
              </a:gdLst>
              <a:ahLst/>
              <a:cxnLst>
                <a:cxn ang="T6">
                  <a:pos x="T0" y="T1"/>
                </a:cxn>
                <a:cxn ang="T7">
                  <a:pos x="T2" y="T3"/>
                </a:cxn>
                <a:cxn ang="T8">
                  <a:pos x="T4" y="T5"/>
                </a:cxn>
              </a:cxnLst>
              <a:rect l="0" t="0" r="r" b="b"/>
              <a:pathLst>
                <a:path w="513" h="244">
                  <a:moveTo>
                    <a:pt x="0" y="0"/>
                  </a:moveTo>
                  <a:cubicBezTo>
                    <a:pt x="103" y="27"/>
                    <a:pt x="207" y="54"/>
                    <a:pt x="292" y="95"/>
                  </a:cubicBezTo>
                  <a:cubicBezTo>
                    <a:pt x="377" y="136"/>
                    <a:pt x="445" y="190"/>
                    <a:pt x="513" y="244"/>
                  </a:cubicBezTo>
                </a:path>
              </a:pathLst>
            </a:custGeom>
            <a:noFill/>
            <a:ln w="9525">
              <a:solidFill>
                <a:schemeClr val="tx1"/>
              </a:solidFill>
              <a:round/>
              <a:headEn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64896" name="Group 32"/>
          <p:cNvGrpSpPr>
            <a:grpSpLocks/>
          </p:cNvGrpSpPr>
          <p:nvPr/>
        </p:nvGrpSpPr>
        <p:grpSpPr bwMode="auto">
          <a:xfrm>
            <a:off x="-558800" y="3302000"/>
            <a:ext cx="9409113" cy="458788"/>
            <a:chOff x="-352" y="2080"/>
            <a:chExt cx="5927" cy="289"/>
          </a:xfrm>
        </p:grpSpPr>
        <p:sp>
          <p:nvSpPr>
            <p:cNvPr id="103436" name="Rectangle 33"/>
            <p:cNvSpPr>
              <a:spLocks noChangeArrowheads="1"/>
            </p:cNvSpPr>
            <p:nvPr/>
          </p:nvSpPr>
          <p:spPr bwMode="auto">
            <a:xfrm rot="-5723359">
              <a:off x="292" y="211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37" name="Rectangle 34"/>
            <p:cNvSpPr>
              <a:spLocks noChangeArrowheads="1"/>
            </p:cNvSpPr>
            <p:nvPr/>
          </p:nvSpPr>
          <p:spPr bwMode="auto">
            <a:xfrm rot="4130325">
              <a:off x="388" y="221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38" name="Rectangle 35"/>
            <p:cNvSpPr>
              <a:spLocks noChangeArrowheads="1"/>
            </p:cNvSpPr>
            <p:nvPr/>
          </p:nvSpPr>
          <p:spPr bwMode="auto">
            <a:xfrm rot="5027062">
              <a:off x="760" y="214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39" name="Rectangle 36"/>
            <p:cNvSpPr>
              <a:spLocks noChangeArrowheads="1"/>
            </p:cNvSpPr>
            <p:nvPr/>
          </p:nvSpPr>
          <p:spPr bwMode="auto">
            <a:xfrm rot="5640251">
              <a:off x="580" y="230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0" name="Rectangle 37"/>
            <p:cNvSpPr>
              <a:spLocks noChangeArrowheads="1"/>
            </p:cNvSpPr>
            <p:nvPr/>
          </p:nvSpPr>
          <p:spPr bwMode="auto">
            <a:xfrm rot="-4140077">
              <a:off x="1599" y="222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1" name="Rectangle 38"/>
            <p:cNvSpPr>
              <a:spLocks noChangeArrowheads="1"/>
            </p:cNvSpPr>
            <p:nvPr/>
          </p:nvSpPr>
          <p:spPr bwMode="auto">
            <a:xfrm rot="6250341">
              <a:off x="914" y="224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2" name="Rectangle 39"/>
            <p:cNvSpPr>
              <a:spLocks noChangeArrowheads="1"/>
            </p:cNvSpPr>
            <p:nvPr/>
          </p:nvSpPr>
          <p:spPr bwMode="auto">
            <a:xfrm rot="6858273">
              <a:off x="8" y="223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3" name="Rectangle 40"/>
            <p:cNvSpPr>
              <a:spLocks noChangeArrowheads="1"/>
            </p:cNvSpPr>
            <p:nvPr/>
          </p:nvSpPr>
          <p:spPr bwMode="auto">
            <a:xfrm rot="-4447731">
              <a:off x="1438" y="22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4" name="Rectangle 41"/>
            <p:cNvSpPr>
              <a:spLocks noChangeArrowheads="1"/>
            </p:cNvSpPr>
            <p:nvPr/>
          </p:nvSpPr>
          <p:spPr bwMode="auto">
            <a:xfrm rot="4104282">
              <a:off x="3206" y="218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5" name="Rectangle 42"/>
            <p:cNvSpPr>
              <a:spLocks noChangeArrowheads="1"/>
            </p:cNvSpPr>
            <p:nvPr/>
          </p:nvSpPr>
          <p:spPr bwMode="auto">
            <a:xfrm rot="-3260100">
              <a:off x="1393" y="214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6" name="Rectangle 43"/>
            <p:cNvSpPr>
              <a:spLocks noChangeArrowheads="1"/>
            </p:cNvSpPr>
            <p:nvPr/>
          </p:nvSpPr>
          <p:spPr bwMode="auto">
            <a:xfrm rot="-3351385">
              <a:off x="1693" y="21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7" name="Rectangle 44"/>
            <p:cNvSpPr>
              <a:spLocks noChangeArrowheads="1"/>
            </p:cNvSpPr>
            <p:nvPr/>
          </p:nvSpPr>
          <p:spPr bwMode="auto">
            <a:xfrm rot="5400000">
              <a:off x="1530" y="216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8" name="Rectangle 45"/>
            <p:cNvSpPr>
              <a:spLocks noChangeArrowheads="1"/>
            </p:cNvSpPr>
            <p:nvPr/>
          </p:nvSpPr>
          <p:spPr bwMode="auto">
            <a:xfrm rot="-6162427">
              <a:off x="2209" y="218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49" name="Rectangle 46"/>
            <p:cNvSpPr>
              <a:spLocks noChangeArrowheads="1"/>
            </p:cNvSpPr>
            <p:nvPr/>
          </p:nvSpPr>
          <p:spPr bwMode="auto">
            <a:xfrm rot="-3732964">
              <a:off x="1312" y="22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0" name="Rectangle 47"/>
            <p:cNvSpPr>
              <a:spLocks noChangeArrowheads="1"/>
            </p:cNvSpPr>
            <p:nvPr/>
          </p:nvSpPr>
          <p:spPr bwMode="auto">
            <a:xfrm rot="1458273">
              <a:off x="1912" y="217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1" name="Rectangle 48"/>
            <p:cNvSpPr>
              <a:spLocks noChangeArrowheads="1"/>
            </p:cNvSpPr>
            <p:nvPr/>
          </p:nvSpPr>
          <p:spPr bwMode="auto">
            <a:xfrm>
              <a:off x="3326" y="219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2" name="Rectangle 49"/>
            <p:cNvSpPr>
              <a:spLocks noChangeArrowheads="1"/>
            </p:cNvSpPr>
            <p:nvPr/>
          </p:nvSpPr>
          <p:spPr bwMode="auto">
            <a:xfrm rot="4368858">
              <a:off x="3092" y="219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3" name="Rectangle 50"/>
            <p:cNvSpPr>
              <a:spLocks noChangeArrowheads="1"/>
            </p:cNvSpPr>
            <p:nvPr/>
          </p:nvSpPr>
          <p:spPr bwMode="auto">
            <a:xfrm rot="3351720">
              <a:off x="2555" y="219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4" name="Rectangle 51"/>
            <p:cNvSpPr>
              <a:spLocks noChangeArrowheads="1"/>
            </p:cNvSpPr>
            <p:nvPr/>
          </p:nvSpPr>
          <p:spPr bwMode="auto">
            <a:xfrm rot="-2155325">
              <a:off x="1042" y="215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5" name="Rectangle 52"/>
            <p:cNvSpPr>
              <a:spLocks noChangeArrowheads="1"/>
            </p:cNvSpPr>
            <p:nvPr/>
          </p:nvSpPr>
          <p:spPr bwMode="auto">
            <a:xfrm rot="-3849796">
              <a:off x="3923" y="219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6" name="Rectangle 53"/>
            <p:cNvSpPr>
              <a:spLocks noChangeArrowheads="1"/>
            </p:cNvSpPr>
            <p:nvPr/>
          </p:nvSpPr>
          <p:spPr bwMode="auto">
            <a:xfrm rot="3866402">
              <a:off x="1802" y="21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7" name="Rectangle 54"/>
            <p:cNvSpPr>
              <a:spLocks noChangeArrowheads="1"/>
            </p:cNvSpPr>
            <p:nvPr/>
          </p:nvSpPr>
          <p:spPr bwMode="auto">
            <a:xfrm rot="-2309463">
              <a:off x="5543" y="222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8" name="Rectangle 55"/>
            <p:cNvSpPr>
              <a:spLocks noChangeArrowheads="1"/>
            </p:cNvSpPr>
            <p:nvPr/>
          </p:nvSpPr>
          <p:spPr bwMode="auto">
            <a:xfrm rot="1357192">
              <a:off x="5190" y="222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59" name="Rectangle 56"/>
            <p:cNvSpPr>
              <a:spLocks noChangeArrowheads="1"/>
            </p:cNvSpPr>
            <p:nvPr/>
          </p:nvSpPr>
          <p:spPr bwMode="auto">
            <a:xfrm rot="3501321">
              <a:off x="4694" y="220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0" name="Rectangle 57"/>
            <p:cNvSpPr>
              <a:spLocks noChangeArrowheads="1"/>
            </p:cNvSpPr>
            <p:nvPr/>
          </p:nvSpPr>
          <p:spPr bwMode="auto">
            <a:xfrm rot="-3497091">
              <a:off x="4308" y="220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1" name="Rectangle 58"/>
            <p:cNvSpPr>
              <a:spLocks noChangeArrowheads="1"/>
            </p:cNvSpPr>
            <p:nvPr/>
          </p:nvSpPr>
          <p:spPr bwMode="auto">
            <a:xfrm rot="5400000">
              <a:off x="3568" y="220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2" name="Rectangle 59"/>
            <p:cNvSpPr>
              <a:spLocks noChangeArrowheads="1"/>
            </p:cNvSpPr>
            <p:nvPr/>
          </p:nvSpPr>
          <p:spPr bwMode="auto">
            <a:xfrm rot="842174">
              <a:off x="2686" y="221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3" name="Rectangle 60"/>
            <p:cNvSpPr>
              <a:spLocks noChangeArrowheads="1"/>
            </p:cNvSpPr>
            <p:nvPr/>
          </p:nvSpPr>
          <p:spPr bwMode="auto">
            <a:xfrm rot="-4140077">
              <a:off x="-39" y="215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4" name="Rectangle 61"/>
            <p:cNvSpPr>
              <a:spLocks noChangeArrowheads="1"/>
            </p:cNvSpPr>
            <p:nvPr/>
          </p:nvSpPr>
          <p:spPr bwMode="auto">
            <a:xfrm rot="-4447731">
              <a:off x="-200" y="217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5" name="Rectangle 62"/>
            <p:cNvSpPr>
              <a:spLocks noChangeArrowheads="1"/>
            </p:cNvSpPr>
            <p:nvPr/>
          </p:nvSpPr>
          <p:spPr bwMode="auto">
            <a:xfrm rot="-3260100">
              <a:off x="-245" y="207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6" name="Rectangle 63"/>
            <p:cNvSpPr>
              <a:spLocks noChangeArrowheads="1"/>
            </p:cNvSpPr>
            <p:nvPr/>
          </p:nvSpPr>
          <p:spPr bwMode="auto">
            <a:xfrm rot="-3351385">
              <a:off x="55" y="208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7" name="Rectangle 64"/>
            <p:cNvSpPr>
              <a:spLocks noChangeArrowheads="1"/>
            </p:cNvSpPr>
            <p:nvPr/>
          </p:nvSpPr>
          <p:spPr bwMode="auto">
            <a:xfrm rot="5400000">
              <a:off x="-108" y="209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8" name="Rectangle 65"/>
            <p:cNvSpPr>
              <a:spLocks noChangeArrowheads="1"/>
            </p:cNvSpPr>
            <p:nvPr/>
          </p:nvSpPr>
          <p:spPr bwMode="auto">
            <a:xfrm rot="-3732964">
              <a:off x="-326" y="219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69" name="Rectangle 66"/>
            <p:cNvSpPr>
              <a:spLocks noChangeArrowheads="1"/>
            </p:cNvSpPr>
            <p:nvPr/>
          </p:nvSpPr>
          <p:spPr bwMode="auto">
            <a:xfrm rot="3866402">
              <a:off x="164" y="212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0" name="Rectangle 67"/>
            <p:cNvSpPr>
              <a:spLocks noChangeArrowheads="1"/>
            </p:cNvSpPr>
            <p:nvPr/>
          </p:nvSpPr>
          <p:spPr bwMode="auto">
            <a:xfrm rot="-4140077">
              <a:off x="1064" y="219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1" name="Rectangle 68"/>
            <p:cNvSpPr>
              <a:spLocks noChangeArrowheads="1"/>
            </p:cNvSpPr>
            <p:nvPr/>
          </p:nvSpPr>
          <p:spPr bwMode="auto">
            <a:xfrm rot="-4447731">
              <a:off x="903" y="22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2" name="Rectangle 69"/>
            <p:cNvSpPr>
              <a:spLocks noChangeArrowheads="1"/>
            </p:cNvSpPr>
            <p:nvPr/>
          </p:nvSpPr>
          <p:spPr bwMode="auto">
            <a:xfrm rot="-3260100">
              <a:off x="858" y="2112"/>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3" name="Rectangle 70"/>
            <p:cNvSpPr>
              <a:spLocks noChangeArrowheads="1"/>
            </p:cNvSpPr>
            <p:nvPr/>
          </p:nvSpPr>
          <p:spPr bwMode="auto">
            <a:xfrm rot="-3351385">
              <a:off x="1158" y="212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4" name="Rectangle 71"/>
            <p:cNvSpPr>
              <a:spLocks noChangeArrowheads="1"/>
            </p:cNvSpPr>
            <p:nvPr/>
          </p:nvSpPr>
          <p:spPr bwMode="auto">
            <a:xfrm rot="5400000">
              <a:off x="995" y="2130"/>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5" name="Rectangle 72"/>
            <p:cNvSpPr>
              <a:spLocks noChangeArrowheads="1"/>
            </p:cNvSpPr>
            <p:nvPr/>
          </p:nvSpPr>
          <p:spPr bwMode="auto">
            <a:xfrm rot="-3732964">
              <a:off x="777" y="223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6" name="Rectangle 73"/>
            <p:cNvSpPr>
              <a:spLocks noChangeArrowheads="1"/>
            </p:cNvSpPr>
            <p:nvPr/>
          </p:nvSpPr>
          <p:spPr bwMode="auto">
            <a:xfrm rot="3866402">
              <a:off x="1267" y="216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7" name="Rectangle 74"/>
            <p:cNvSpPr>
              <a:spLocks noChangeArrowheads="1"/>
            </p:cNvSpPr>
            <p:nvPr/>
          </p:nvSpPr>
          <p:spPr bwMode="auto">
            <a:xfrm rot="-4140077">
              <a:off x="527" y="216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8" name="Rectangle 75"/>
            <p:cNvSpPr>
              <a:spLocks noChangeArrowheads="1"/>
            </p:cNvSpPr>
            <p:nvPr/>
          </p:nvSpPr>
          <p:spPr bwMode="auto">
            <a:xfrm rot="-4447731">
              <a:off x="366" y="218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79" name="Rectangle 76"/>
            <p:cNvSpPr>
              <a:spLocks noChangeArrowheads="1"/>
            </p:cNvSpPr>
            <p:nvPr/>
          </p:nvSpPr>
          <p:spPr bwMode="auto">
            <a:xfrm rot="-3260100">
              <a:off x="321" y="208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0" name="Rectangle 77"/>
            <p:cNvSpPr>
              <a:spLocks noChangeArrowheads="1"/>
            </p:cNvSpPr>
            <p:nvPr/>
          </p:nvSpPr>
          <p:spPr bwMode="auto">
            <a:xfrm rot="-3351385">
              <a:off x="621" y="209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1" name="Rectangle 78"/>
            <p:cNvSpPr>
              <a:spLocks noChangeArrowheads="1"/>
            </p:cNvSpPr>
            <p:nvPr/>
          </p:nvSpPr>
          <p:spPr bwMode="auto">
            <a:xfrm rot="5400000">
              <a:off x="458" y="21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2" name="Rectangle 79"/>
            <p:cNvSpPr>
              <a:spLocks noChangeArrowheads="1"/>
            </p:cNvSpPr>
            <p:nvPr/>
          </p:nvSpPr>
          <p:spPr bwMode="auto">
            <a:xfrm rot="-3732964">
              <a:off x="240" y="221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3" name="Rectangle 80"/>
            <p:cNvSpPr>
              <a:spLocks noChangeArrowheads="1"/>
            </p:cNvSpPr>
            <p:nvPr/>
          </p:nvSpPr>
          <p:spPr bwMode="auto">
            <a:xfrm rot="3866402">
              <a:off x="730" y="214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4" name="Rectangle 81"/>
            <p:cNvSpPr>
              <a:spLocks noChangeArrowheads="1"/>
            </p:cNvSpPr>
            <p:nvPr/>
          </p:nvSpPr>
          <p:spPr bwMode="auto">
            <a:xfrm rot="-4140077">
              <a:off x="425" y="228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5" name="Rectangle 82"/>
            <p:cNvSpPr>
              <a:spLocks noChangeArrowheads="1"/>
            </p:cNvSpPr>
            <p:nvPr/>
          </p:nvSpPr>
          <p:spPr bwMode="auto">
            <a:xfrm rot="-4447731">
              <a:off x="264" y="23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6" name="Rectangle 83"/>
            <p:cNvSpPr>
              <a:spLocks noChangeArrowheads="1"/>
            </p:cNvSpPr>
            <p:nvPr/>
          </p:nvSpPr>
          <p:spPr bwMode="auto">
            <a:xfrm rot="-3260100">
              <a:off x="219" y="220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7" name="Rectangle 84"/>
            <p:cNvSpPr>
              <a:spLocks noChangeArrowheads="1"/>
            </p:cNvSpPr>
            <p:nvPr/>
          </p:nvSpPr>
          <p:spPr bwMode="auto">
            <a:xfrm rot="-3351385">
              <a:off x="519" y="2215"/>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8" name="Rectangle 85"/>
            <p:cNvSpPr>
              <a:spLocks noChangeArrowheads="1"/>
            </p:cNvSpPr>
            <p:nvPr/>
          </p:nvSpPr>
          <p:spPr bwMode="auto">
            <a:xfrm rot="5400000">
              <a:off x="356" y="2224"/>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89" name="Rectangle 86"/>
            <p:cNvSpPr>
              <a:spLocks noChangeArrowheads="1"/>
            </p:cNvSpPr>
            <p:nvPr/>
          </p:nvSpPr>
          <p:spPr bwMode="auto">
            <a:xfrm rot="-3732964">
              <a:off x="138" y="232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0" name="Rectangle 87"/>
            <p:cNvSpPr>
              <a:spLocks noChangeArrowheads="1"/>
            </p:cNvSpPr>
            <p:nvPr/>
          </p:nvSpPr>
          <p:spPr bwMode="auto">
            <a:xfrm rot="3866402">
              <a:off x="628" y="2259"/>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1" name="Rectangle 88"/>
            <p:cNvSpPr>
              <a:spLocks noChangeArrowheads="1"/>
            </p:cNvSpPr>
            <p:nvPr/>
          </p:nvSpPr>
          <p:spPr bwMode="auto">
            <a:xfrm rot="-4140077">
              <a:off x="-57" y="227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2" name="Rectangle 89"/>
            <p:cNvSpPr>
              <a:spLocks noChangeArrowheads="1"/>
            </p:cNvSpPr>
            <p:nvPr/>
          </p:nvSpPr>
          <p:spPr bwMode="auto">
            <a:xfrm rot="-4447731">
              <a:off x="-218" y="229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3" name="Rectangle 90"/>
            <p:cNvSpPr>
              <a:spLocks noChangeArrowheads="1"/>
            </p:cNvSpPr>
            <p:nvPr/>
          </p:nvSpPr>
          <p:spPr bwMode="auto">
            <a:xfrm rot="-3260100">
              <a:off x="-263" y="2198"/>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4" name="Rectangle 91"/>
            <p:cNvSpPr>
              <a:spLocks noChangeArrowheads="1"/>
            </p:cNvSpPr>
            <p:nvPr/>
          </p:nvSpPr>
          <p:spPr bwMode="auto">
            <a:xfrm rot="-3351385">
              <a:off x="37" y="2207"/>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5" name="Rectangle 92"/>
            <p:cNvSpPr>
              <a:spLocks noChangeArrowheads="1"/>
            </p:cNvSpPr>
            <p:nvPr/>
          </p:nvSpPr>
          <p:spPr bwMode="auto">
            <a:xfrm rot="5400000">
              <a:off x="-126" y="2216"/>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6" name="Rectangle 93"/>
            <p:cNvSpPr>
              <a:spLocks noChangeArrowheads="1"/>
            </p:cNvSpPr>
            <p:nvPr/>
          </p:nvSpPr>
          <p:spPr bwMode="auto">
            <a:xfrm rot="-3732964">
              <a:off x="-344" y="232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97" name="Rectangle 94"/>
            <p:cNvSpPr>
              <a:spLocks noChangeArrowheads="1"/>
            </p:cNvSpPr>
            <p:nvPr/>
          </p:nvSpPr>
          <p:spPr bwMode="auto">
            <a:xfrm rot="3866402">
              <a:off x="146" y="2251"/>
              <a:ext cx="32" cy="47"/>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64959" name="Rectangle 95"/>
          <p:cNvSpPr>
            <a:spLocks noChangeArrowheads="1"/>
          </p:cNvSpPr>
          <p:nvPr/>
        </p:nvSpPr>
        <p:spPr bwMode="auto">
          <a:xfrm>
            <a:off x="5229225" y="0"/>
            <a:ext cx="212725" cy="68580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3434" name="Line 96"/>
          <p:cNvSpPr>
            <a:spLocks noChangeShapeType="1"/>
          </p:cNvSpPr>
          <p:nvPr/>
        </p:nvSpPr>
        <p:spPr bwMode="auto">
          <a:xfrm>
            <a:off x="6122988" y="4054475"/>
            <a:ext cx="993775" cy="0"/>
          </a:xfrm>
          <a:prstGeom prst="line">
            <a:avLst/>
          </a:prstGeom>
          <a:noFill/>
          <a:ln w="952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435" name="Text Box 97"/>
          <p:cNvSpPr txBox="1">
            <a:spLocks noChangeArrowheads="1"/>
          </p:cNvSpPr>
          <p:nvPr/>
        </p:nvSpPr>
        <p:spPr bwMode="auto">
          <a:xfrm>
            <a:off x="6100763" y="40005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10 m/s</a:t>
            </a:r>
          </a:p>
        </p:txBody>
      </p:sp>
    </p:spTree>
    <p:extLst>
      <p:ext uri="{BB962C8B-B14F-4D97-AF65-F5344CB8AC3E}">
        <p14:creationId xmlns:p14="http://schemas.microsoft.com/office/powerpoint/2010/main" val="704051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4883"/>
                                        </p:tgtEl>
                                        <p:attrNameLst>
                                          <p:attrName>style.visibility</p:attrName>
                                        </p:attrNameLst>
                                      </p:cBhvr>
                                      <p:to>
                                        <p:strVal val="visible"/>
                                      </p:to>
                                    </p:set>
                                    <p:animEffect transition="in" filter="wipe(left)">
                                      <p:cBhvr>
                                        <p:cTn id="7" dur="500"/>
                                        <p:tgtEl>
                                          <p:spTgt spid="164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6489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495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48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9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Fixed target data collection “plan”</a:t>
            </a:r>
            <a:endParaRPr lang="en-US" dirty="0"/>
          </a:p>
        </p:txBody>
      </p:sp>
      <p:grpSp>
        <p:nvGrpSpPr>
          <p:cNvPr id="4" name="Group 6"/>
          <p:cNvGrpSpPr>
            <a:grpSpLocks/>
          </p:cNvGrpSpPr>
          <p:nvPr/>
        </p:nvGrpSpPr>
        <p:grpSpPr bwMode="auto">
          <a:xfrm rot="21030367">
            <a:off x="3307664" y="3696157"/>
            <a:ext cx="277813" cy="238125"/>
            <a:chOff x="3192" y="2215"/>
            <a:chExt cx="920" cy="943"/>
          </a:xfrm>
        </p:grpSpPr>
        <p:sp>
          <p:nvSpPr>
            <p:cNvPr id="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4" name="Group 6"/>
          <p:cNvGrpSpPr>
            <a:grpSpLocks/>
          </p:cNvGrpSpPr>
          <p:nvPr/>
        </p:nvGrpSpPr>
        <p:grpSpPr bwMode="auto">
          <a:xfrm flipH="1">
            <a:off x="2545663" y="3696155"/>
            <a:ext cx="277813" cy="238125"/>
            <a:chOff x="3192" y="2215"/>
            <a:chExt cx="920" cy="943"/>
          </a:xfrm>
        </p:grpSpPr>
        <p:sp>
          <p:nvSpPr>
            <p:cNvPr id="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4" name="Group 6"/>
          <p:cNvGrpSpPr>
            <a:grpSpLocks/>
          </p:cNvGrpSpPr>
          <p:nvPr/>
        </p:nvGrpSpPr>
        <p:grpSpPr bwMode="auto">
          <a:xfrm rot="21030367">
            <a:off x="3460064" y="3848557"/>
            <a:ext cx="277813" cy="238125"/>
            <a:chOff x="3192" y="2215"/>
            <a:chExt cx="920" cy="943"/>
          </a:xfrm>
        </p:grpSpPr>
        <p:sp>
          <p:nvSpPr>
            <p:cNvPr id="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 name="Group 6"/>
          <p:cNvGrpSpPr>
            <a:grpSpLocks/>
          </p:cNvGrpSpPr>
          <p:nvPr/>
        </p:nvGrpSpPr>
        <p:grpSpPr bwMode="auto">
          <a:xfrm flipH="1">
            <a:off x="7574863" y="2934155"/>
            <a:ext cx="277813" cy="238125"/>
            <a:chOff x="3192" y="2215"/>
            <a:chExt cx="920" cy="943"/>
          </a:xfrm>
        </p:grpSpPr>
        <p:sp>
          <p:nvSpPr>
            <p:cNvPr id="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4" name="Group 6"/>
          <p:cNvGrpSpPr>
            <a:grpSpLocks/>
          </p:cNvGrpSpPr>
          <p:nvPr/>
        </p:nvGrpSpPr>
        <p:grpSpPr bwMode="auto">
          <a:xfrm rot="21030367">
            <a:off x="3031894" y="5045986"/>
            <a:ext cx="277813" cy="238125"/>
            <a:chOff x="3192" y="2215"/>
            <a:chExt cx="920" cy="943"/>
          </a:xfrm>
        </p:grpSpPr>
        <p:sp>
          <p:nvSpPr>
            <p:cNvPr id="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4" name="Group 6"/>
          <p:cNvGrpSpPr>
            <a:grpSpLocks/>
          </p:cNvGrpSpPr>
          <p:nvPr/>
        </p:nvGrpSpPr>
        <p:grpSpPr bwMode="auto">
          <a:xfrm flipH="1">
            <a:off x="4505091" y="3754212"/>
            <a:ext cx="277813" cy="238125"/>
            <a:chOff x="3192" y="2215"/>
            <a:chExt cx="920" cy="943"/>
          </a:xfrm>
        </p:grpSpPr>
        <p:sp>
          <p:nvSpPr>
            <p:cNvPr id="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64" name="Group 6"/>
          <p:cNvGrpSpPr>
            <a:grpSpLocks/>
          </p:cNvGrpSpPr>
          <p:nvPr/>
        </p:nvGrpSpPr>
        <p:grpSpPr bwMode="auto">
          <a:xfrm rot="21030367">
            <a:off x="7378922" y="4646843"/>
            <a:ext cx="277813" cy="238125"/>
            <a:chOff x="3192" y="2215"/>
            <a:chExt cx="920" cy="943"/>
          </a:xfrm>
        </p:grpSpPr>
        <p:sp>
          <p:nvSpPr>
            <p:cNvPr id="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74" name="Group 6"/>
          <p:cNvGrpSpPr>
            <a:grpSpLocks/>
          </p:cNvGrpSpPr>
          <p:nvPr/>
        </p:nvGrpSpPr>
        <p:grpSpPr bwMode="auto">
          <a:xfrm flipH="1">
            <a:off x="3002863" y="4153355"/>
            <a:ext cx="277813" cy="238125"/>
            <a:chOff x="3192" y="2215"/>
            <a:chExt cx="920" cy="943"/>
          </a:xfrm>
        </p:grpSpPr>
        <p:sp>
          <p:nvSpPr>
            <p:cNvPr id="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84" name="Group 6"/>
          <p:cNvGrpSpPr>
            <a:grpSpLocks/>
          </p:cNvGrpSpPr>
          <p:nvPr/>
        </p:nvGrpSpPr>
        <p:grpSpPr bwMode="auto">
          <a:xfrm rot="21030367">
            <a:off x="4454293" y="2883357"/>
            <a:ext cx="277813" cy="238125"/>
            <a:chOff x="3192" y="2215"/>
            <a:chExt cx="920" cy="943"/>
          </a:xfrm>
        </p:grpSpPr>
        <p:sp>
          <p:nvSpPr>
            <p:cNvPr id="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94" name="Group 6"/>
          <p:cNvGrpSpPr>
            <a:grpSpLocks/>
          </p:cNvGrpSpPr>
          <p:nvPr/>
        </p:nvGrpSpPr>
        <p:grpSpPr bwMode="auto">
          <a:xfrm flipH="1">
            <a:off x="7262806" y="3957412"/>
            <a:ext cx="277813" cy="238125"/>
            <a:chOff x="3192" y="2215"/>
            <a:chExt cx="920" cy="943"/>
          </a:xfrm>
        </p:grpSpPr>
        <p:sp>
          <p:nvSpPr>
            <p:cNvPr id="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04" name="Group 6"/>
          <p:cNvGrpSpPr>
            <a:grpSpLocks/>
          </p:cNvGrpSpPr>
          <p:nvPr/>
        </p:nvGrpSpPr>
        <p:grpSpPr bwMode="auto">
          <a:xfrm rot="21030367">
            <a:off x="5492063" y="4225929"/>
            <a:ext cx="277813" cy="238125"/>
            <a:chOff x="3192" y="2215"/>
            <a:chExt cx="920" cy="943"/>
          </a:xfrm>
        </p:grpSpPr>
        <p:sp>
          <p:nvSpPr>
            <p:cNvPr id="10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0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14" name="Group 6"/>
          <p:cNvGrpSpPr>
            <a:grpSpLocks/>
          </p:cNvGrpSpPr>
          <p:nvPr/>
        </p:nvGrpSpPr>
        <p:grpSpPr bwMode="auto">
          <a:xfrm flipH="1">
            <a:off x="6965263" y="4951640"/>
            <a:ext cx="277813" cy="238125"/>
            <a:chOff x="3192" y="2215"/>
            <a:chExt cx="920" cy="943"/>
          </a:xfrm>
        </p:grpSpPr>
        <p:sp>
          <p:nvSpPr>
            <p:cNvPr id="1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24" name="Group 6"/>
          <p:cNvGrpSpPr>
            <a:grpSpLocks/>
          </p:cNvGrpSpPr>
          <p:nvPr/>
        </p:nvGrpSpPr>
        <p:grpSpPr bwMode="auto">
          <a:xfrm rot="21030367">
            <a:off x="4222064" y="4610557"/>
            <a:ext cx="277813" cy="238125"/>
            <a:chOff x="3192" y="2215"/>
            <a:chExt cx="920" cy="943"/>
          </a:xfrm>
        </p:grpSpPr>
        <p:sp>
          <p:nvSpPr>
            <p:cNvPr id="1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34" name="Group 6"/>
          <p:cNvGrpSpPr>
            <a:grpSpLocks/>
          </p:cNvGrpSpPr>
          <p:nvPr/>
        </p:nvGrpSpPr>
        <p:grpSpPr bwMode="auto">
          <a:xfrm flipH="1">
            <a:off x="1834464" y="5278212"/>
            <a:ext cx="277813" cy="238125"/>
            <a:chOff x="3192" y="2215"/>
            <a:chExt cx="920" cy="943"/>
          </a:xfrm>
        </p:grpSpPr>
        <p:sp>
          <p:nvSpPr>
            <p:cNvPr id="1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44" name="Group 6"/>
          <p:cNvGrpSpPr>
            <a:grpSpLocks/>
          </p:cNvGrpSpPr>
          <p:nvPr/>
        </p:nvGrpSpPr>
        <p:grpSpPr bwMode="auto">
          <a:xfrm rot="21030367">
            <a:off x="6406464" y="5125813"/>
            <a:ext cx="277813" cy="238125"/>
            <a:chOff x="3192" y="2215"/>
            <a:chExt cx="920" cy="943"/>
          </a:xfrm>
        </p:grpSpPr>
        <p:sp>
          <p:nvSpPr>
            <p:cNvPr id="1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54" name="Group 6"/>
          <p:cNvGrpSpPr>
            <a:grpSpLocks/>
          </p:cNvGrpSpPr>
          <p:nvPr/>
        </p:nvGrpSpPr>
        <p:grpSpPr bwMode="auto">
          <a:xfrm flipH="1">
            <a:off x="6704006" y="2948670"/>
            <a:ext cx="277813" cy="238125"/>
            <a:chOff x="3192" y="2215"/>
            <a:chExt cx="920" cy="943"/>
          </a:xfrm>
        </p:grpSpPr>
        <p:sp>
          <p:nvSpPr>
            <p:cNvPr id="1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64" name="Group 6"/>
          <p:cNvGrpSpPr>
            <a:grpSpLocks/>
          </p:cNvGrpSpPr>
          <p:nvPr/>
        </p:nvGrpSpPr>
        <p:grpSpPr bwMode="auto">
          <a:xfrm rot="21030367">
            <a:off x="3510863" y="2810786"/>
            <a:ext cx="277813" cy="238125"/>
            <a:chOff x="3192" y="2215"/>
            <a:chExt cx="920" cy="943"/>
          </a:xfrm>
        </p:grpSpPr>
        <p:sp>
          <p:nvSpPr>
            <p:cNvPr id="1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74" name="Group 6"/>
          <p:cNvGrpSpPr>
            <a:grpSpLocks/>
          </p:cNvGrpSpPr>
          <p:nvPr/>
        </p:nvGrpSpPr>
        <p:grpSpPr bwMode="auto">
          <a:xfrm flipH="1">
            <a:off x="5535606" y="4697640"/>
            <a:ext cx="277813" cy="238125"/>
            <a:chOff x="3192" y="2215"/>
            <a:chExt cx="920" cy="943"/>
          </a:xfrm>
        </p:grpSpPr>
        <p:sp>
          <p:nvSpPr>
            <p:cNvPr id="1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84" name="Group 6"/>
          <p:cNvGrpSpPr>
            <a:grpSpLocks/>
          </p:cNvGrpSpPr>
          <p:nvPr/>
        </p:nvGrpSpPr>
        <p:grpSpPr bwMode="auto">
          <a:xfrm rot="21030367">
            <a:off x="6609664" y="3645357"/>
            <a:ext cx="277813" cy="238125"/>
            <a:chOff x="3192" y="2215"/>
            <a:chExt cx="920" cy="943"/>
          </a:xfrm>
        </p:grpSpPr>
        <p:sp>
          <p:nvSpPr>
            <p:cNvPr id="1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194" name="Group 6"/>
          <p:cNvGrpSpPr>
            <a:grpSpLocks/>
          </p:cNvGrpSpPr>
          <p:nvPr/>
        </p:nvGrpSpPr>
        <p:grpSpPr bwMode="auto">
          <a:xfrm flipH="1">
            <a:off x="4265606" y="3790498"/>
            <a:ext cx="277813" cy="238125"/>
            <a:chOff x="3192" y="2215"/>
            <a:chExt cx="920" cy="943"/>
          </a:xfrm>
        </p:grpSpPr>
        <p:sp>
          <p:nvSpPr>
            <p:cNvPr id="1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04" name="Group 6"/>
          <p:cNvGrpSpPr>
            <a:grpSpLocks/>
          </p:cNvGrpSpPr>
          <p:nvPr/>
        </p:nvGrpSpPr>
        <p:grpSpPr bwMode="auto">
          <a:xfrm rot="21030367">
            <a:off x="7487779" y="6149071"/>
            <a:ext cx="277813" cy="238125"/>
            <a:chOff x="3192" y="2215"/>
            <a:chExt cx="920" cy="943"/>
          </a:xfrm>
        </p:grpSpPr>
        <p:sp>
          <p:nvSpPr>
            <p:cNvPr id="20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0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14" name="Group 6"/>
          <p:cNvGrpSpPr>
            <a:grpSpLocks/>
          </p:cNvGrpSpPr>
          <p:nvPr/>
        </p:nvGrpSpPr>
        <p:grpSpPr bwMode="auto">
          <a:xfrm flipH="1">
            <a:off x="4069663" y="5220155"/>
            <a:ext cx="277813" cy="238125"/>
            <a:chOff x="3192" y="2215"/>
            <a:chExt cx="920" cy="943"/>
          </a:xfrm>
        </p:grpSpPr>
        <p:sp>
          <p:nvSpPr>
            <p:cNvPr id="2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24" name="Group 6"/>
          <p:cNvGrpSpPr>
            <a:grpSpLocks/>
          </p:cNvGrpSpPr>
          <p:nvPr/>
        </p:nvGrpSpPr>
        <p:grpSpPr bwMode="auto">
          <a:xfrm rot="21030367">
            <a:off x="6391949" y="4254957"/>
            <a:ext cx="277813" cy="238125"/>
            <a:chOff x="3192" y="2215"/>
            <a:chExt cx="920" cy="943"/>
          </a:xfrm>
        </p:grpSpPr>
        <p:sp>
          <p:nvSpPr>
            <p:cNvPr id="2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34" name="Group 6"/>
          <p:cNvGrpSpPr>
            <a:grpSpLocks/>
          </p:cNvGrpSpPr>
          <p:nvPr/>
        </p:nvGrpSpPr>
        <p:grpSpPr bwMode="auto">
          <a:xfrm flipH="1">
            <a:off x="5513834" y="3050269"/>
            <a:ext cx="277813" cy="238125"/>
            <a:chOff x="3192" y="2215"/>
            <a:chExt cx="920" cy="943"/>
          </a:xfrm>
        </p:grpSpPr>
        <p:sp>
          <p:nvSpPr>
            <p:cNvPr id="2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44" name="Group 6"/>
          <p:cNvGrpSpPr>
            <a:grpSpLocks/>
          </p:cNvGrpSpPr>
          <p:nvPr/>
        </p:nvGrpSpPr>
        <p:grpSpPr bwMode="auto">
          <a:xfrm rot="21030367">
            <a:off x="6921722" y="5757185"/>
            <a:ext cx="277813" cy="238125"/>
            <a:chOff x="3192" y="2215"/>
            <a:chExt cx="920" cy="943"/>
          </a:xfrm>
        </p:grpSpPr>
        <p:sp>
          <p:nvSpPr>
            <p:cNvPr id="2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54" name="Group 6"/>
          <p:cNvGrpSpPr>
            <a:grpSpLocks/>
          </p:cNvGrpSpPr>
          <p:nvPr/>
        </p:nvGrpSpPr>
        <p:grpSpPr bwMode="auto">
          <a:xfrm flipH="1">
            <a:off x="4374463" y="5524955"/>
            <a:ext cx="277813" cy="238125"/>
            <a:chOff x="3192" y="2215"/>
            <a:chExt cx="920" cy="943"/>
          </a:xfrm>
        </p:grpSpPr>
        <p:sp>
          <p:nvSpPr>
            <p:cNvPr id="2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64" name="Group 6"/>
          <p:cNvGrpSpPr>
            <a:grpSpLocks/>
          </p:cNvGrpSpPr>
          <p:nvPr/>
        </p:nvGrpSpPr>
        <p:grpSpPr bwMode="auto">
          <a:xfrm rot="21030367">
            <a:off x="2719836" y="5807986"/>
            <a:ext cx="277813" cy="238125"/>
            <a:chOff x="3192" y="2215"/>
            <a:chExt cx="920" cy="943"/>
          </a:xfrm>
        </p:grpSpPr>
        <p:sp>
          <p:nvSpPr>
            <p:cNvPr id="2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74" name="Group 6"/>
          <p:cNvGrpSpPr>
            <a:grpSpLocks/>
          </p:cNvGrpSpPr>
          <p:nvPr/>
        </p:nvGrpSpPr>
        <p:grpSpPr bwMode="auto">
          <a:xfrm flipH="1">
            <a:off x="4889720" y="5154841"/>
            <a:ext cx="277813" cy="238125"/>
            <a:chOff x="3192" y="2215"/>
            <a:chExt cx="920" cy="943"/>
          </a:xfrm>
        </p:grpSpPr>
        <p:sp>
          <p:nvSpPr>
            <p:cNvPr id="2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84" name="Group 6"/>
          <p:cNvGrpSpPr>
            <a:grpSpLocks/>
          </p:cNvGrpSpPr>
          <p:nvPr/>
        </p:nvGrpSpPr>
        <p:grpSpPr bwMode="auto">
          <a:xfrm rot="21030367">
            <a:off x="5441264" y="5829757"/>
            <a:ext cx="277813" cy="238125"/>
            <a:chOff x="3192" y="2215"/>
            <a:chExt cx="920" cy="943"/>
          </a:xfrm>
        </p:grpSpPr>
        <p:sp>
          <p:nvSpPr>
            <p:cNvPr id="2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294" name="Group 6"/>
          <p:cNvGrpSpPr>
            <a:grpSpLocks/>
          </p:cNvGrpSpPr>
          <p:nvPr/>
        </p:nvGrpSpPr>
        <p:grpSpPr bwMode="auto">
          <a:xfrm flipH="1">
            <a:off x="5724292" y="3536498"/>
            <a:ext cx="277813" cy="238125"/>
            <a:chOff x="3192" y="2215"/>
            <a:chExt cx="920" cy="943"/>
          </a:xfrm>
        </p:grpSpPr>
        <p:sp>
          <p:nvSpPr>
            <p:cNvPr id="2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2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04" name="Group 6"/>
          <p:cNvGrpSpPr>
            <a:grpSpLocks/>
          </p:cNvGrpSpPr>
          <p:nvPr/>
        </p:nvGrpSpPr>
        <p:grpSpPr bwMode="auto">
          <a:xfrm rot="15630367">
            <a:off x="2182807" y="3137357"/>
            <a:ext cx="277813" cy="238125"/>
            <a:chOff x="3192" y="2215"/>
            <a:chExt cx="920" cy="943"/>
          </a:xfrm>
        </p:grpSpPr>
        <p:sp>
          <p:nvSpPr>
            <p:cNvPr id="30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0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4" name="Group 6"/>
          <p:cNvGrpSpPr>
            <a:grpSpLocks/>
          </p:cNvGrpSpPr>
          <p:nvPr/>
        </p:nvGrpSpPr>
        <p:grpSpPr bwMode="auto">
          <a:xfrm rot="16200000" flipH="1">
            <a:off x="1420806" y="3137355"/>
            <a:ext cx="277813" cy="238125"/>
            <a:chOff x="3192" y="2215"/>
            <a:chExt cx="920" cy="943"/>
          </a:xfrm>
        </p:grpSpPr>
        <p:sp>
          <p:nvSpPr>
            <p:cNvPr id="3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4" name="Group 6"/>
          <p:cNvGrpSpPr>
            <a:grpSpLocks/>
          </p:cNvGrpSpPr>
          <p:nvPr/>
        </p:nvGrpSpPr>
        <p:grpSpPr bwMode="auto">
          <a:xfrm rot="15630367">
            <a:off x="2422293" y="3130099"/>
            <a:ext cx="277813" cy="238125"/>
            <a:chOff x="3192" y="2215"/>
            <a:chExt cx="920" cy="943"/>
          </a:xfrm>
        </p:grpSpPr>
        <p:sp>
          <p:nvSpPr>
            <p:cNvPr id="3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4" name="Group 6"/>
          <p:cNvGrpSpPr>
            <a:grpSpLocks/>
          </p:cNvGrpSpPr>
          <p:nvPr/>
        </p:nvGrpSpPr>
        <p:grpSpPr bwMode="auto">
          <a:xfrm rot="16200000" flipH="1">
            <a:off x="6450006" y="2375355"/>
            <a:ext cx="277813" cy="238125"/>
            <a:chOff x="3192" y="2215"/>
            <a:chExt cx="920" cy="943"/>
          </a:xfrm>
        </p:grpSpPr>
        <p:sp>
          <p:nvSpPr>
            <p:cNvPr id="3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4" name="Group 6"/>
          <p:cNvGrpSpPr>
            <a:grpSpLocks/>
          </p:cNvGrpSpPr>
          <p:nvPr/>
        </p:nvGrpSpPr>
        <p:grpSpPr bwMode="auto">
          <a:xfrm rot="15630367">
            <a:off x="1907037" y="4487186"/>
            <a:ext cx="277813" cy="238125"/>
            <a:chOff x="3192" y="2215"/>
            <a:chExt cx="920" cy="943"/>
          </a:xfrm>
        </p:grpSpPr>
        <p:sp>
          <p:nvSpPr>
            <p:cNvPr id="3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4" name="Group 6"/>
          <p:cNvGrpSpPr>
            <a:grpSpLocks/>
          </p:cNvGrpSpPr>
          <p:nvPr/>
        </p:nvGrpSpPr>
        <p:grpSpPr bwMode="auto">
          <a:xfrm rot="16200000" flipH="1">
            <a:off x="3380234" y="3195412"/>
            <a:ext cx="277813" cy="238125"/>
            <a:chOff x="3192" y="2215"/>
            <a:chExt cx="920" cy="943"/>
          </a:xfrm>
        </p:grpSpPr>
        <p:sp>
          <p:nvSpPr>
            <p:cNvPr id="3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4" name="Group 6"/>
          <p:cNvGrpSpPr>
            <a:grpSpLocks/>
          </p:cNvGrpSpPr>
          <p:nvPr/>
        </p:nvGrpSpPr>
        <p:grpSpPr bwMode="auto">
          <a:xfrm rot="15630367">
            <a:off x="6137951" y="4088043"/>
            <a:ext cx="277813" cy="238125"/>
            <a:chOff x="3192" y="2215"/>
            <a:chExt cx="920" cy="943"/>
          </a:xfrm>
        </p:grpSpPr>
        <p:sp>
          <p:nvSpPr>
            <p:cNvPr id="3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74" name="Group 6"/>
          <p:cNvGrpSpPr>
            <a:grpSpLocks/>
          </p:cNvGrpSpPr>
          <p:nvPr/>
        </p:nvGrpSpPr>
        <p:grpSpPr bwMode="auto">
          <a:xfrm rot="16200000" flipH="1">
            <a:off x="1878006" y="3594555"/>
            <a:ext cx="277813" cy="238125"/>
            <a:chOff x="3192" y="2215"/>
            <a:chExt cx="920" cy="943"/>
          </a:xfrm>
        </p:grpSpPr>
        <p:sp>
          <p:nvSpPr>
            <p:cNvPr id="3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4" name="Group 6"/>
          <p:cNvGrpSpPr>
            <a:grpSpLocks/>
          </p:cNvGrpSpPr>
          <p:nvPr/>
        </p:nvGrpSpPr>
        <p:grpSpPr bwMode="auto">
          <a:xfrm rot="15630367">
            <a:off x="3329436" y="2324557"/>
            <a:ext cx="277813" cy="238125"/>
            <a:chOff x="3192" y="2215"/>
            <a:chExt cx="920" cy="943"/>
          </a:xfrm>
        </p:grpSpPr>
        <p:sp>
          <p:nvSpPr>
            <p:cNvPr id="3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4" name="Group 6"/>
          <p:cNvGrpSpPr>
            <a:grpSpLocks/>
          </p:cNvGrpSpPr>
          <p:nvPr/>
        </p:nvGrpSpPr>
        <p:grpSpPr bwMode="auto">
          <a:xfrm rot="16200000" flipH="1">
            <a:off x="6137949" y="3398612"/>
            <a:ext cx="277813" cy="238125"/>
            <a:chOff x="3192" y="2215"/>
            <a:chExt cx="920" cy="943"/>
          </a:xfrm>
        </p:grpSpPr>
        <p:sp>
          <p:nvSpPr>
            <p:cNvPr id="3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4" name="Group 6"/>
          <p:cNvGrpSpPr>
            <a:grpSpLocks/>
          </p:cNvGrpSpPr>
          <p:nvPr/>
        </p:nvGrpSpPr>
        <p:grpSpPr bwMode="auto">
          <a:xfrm rot="15630367">
            <a:off x="4352693" y="3551015"/>
            <a:ext cx="277813" cy="238125"/>
            <a:chOff x="3192" y="2215"/>
            <a:chExt cx="920" cy="943"/>
          </a:xfrm>
        </p:grpSpPr>
        <p:sp>
          <p:nvSpPr>
            <p:cNvPr id="40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4" name="Group 6"/>
          <p:cNvGrpSpPr>
            <a:grpSpLocks/>
          </p:cNvGrpSpPr>
          <p:nvPr/>
        </p:nvGrpSpPr>
        <p:grpSpPr bwMode="auto">
          <a:xfrm rot="16200000" flipH="1">
            <a:off x="5840406" y="4392840"/>
            <a:ext cx="277813" cy="238125"/>
            <a:chOff x="3192" y="2215"/>
            <a:chExt cx="920" cy="943"/>
          </a:xfrm>
        </p:grpSpPr>
        <p:sp>
          <p:nvSpPr>
            <p:cNvPr id="4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4" name="Group 6"/>
          <p:cNvGrpSpPr>
            <a:grpSpLocks/>
          </p:cNvGrpSpPr>
          <p:nvPr/>
        </p:nvGrpSpPr>
        <p:grpSpPr bwMode="auto">
          <a:xfrm rot="15630367">
            <a:off x="3227835" y="4095300"/>
            <a:ext cx="277813" cy="238125"/>
            <a:chOff x="3192" y="2215"/>
            <a:chExt cx="920" cy="943"/>
          </a:xfrm>
        </p:grpSpPr>
        <p:sp>
          <p:nvSpPr>
            <p:cNvPr id="4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4" name="Group 6"/>
          <p:cNvGrpSpPr>
            <a:grpSpLocks/>
          </p:cNvGrpSpPr>
          <p:nvPr/>
        </p:nvGrpSpPr>
        <p:grpSpPr bwMode="auto">
          <a:xfrm rot="16200000" flipH="1">
            <a:off x="622521" y="4719412"/>
            <a:ext cx="277813" cy="238125"/>
            <a:chOff x="3192" y="2215"/>
            <a:chExt cx="920" cy="943"/>
          </a:xfrm>
        </p:grpSpPr>
        <p:sp>
          <p:nvSpPr>
            <p:cNvPr id="4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44" name="Group 6"/>
          <p:cNvGrpSpPr>
            <a:grpSpLocks/>
          </p:cNvGrpSpPr>
          <p:nvPr/>
        </p:nvGrpSpPr>
        <p:grpSpPr bwMode="auto">
          <a:xfrm rot="15630367">
            <a:off x="5281607" y="4567013"/>
            <a:ext cx="277813" cy="238125"/>
            <a:chOff x="3192" y="2215"/>
            <a:chExt cx="920" cy="943"/>
          </a:xfrm>
        </p:grpSpPr>
        <p:sp>
          <p:nvSpPr>
            <p:cNvPr id="4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54" name="Group 6"/>
          <p:cNvGrpSpPr>
            <a:grpSpLocks/>
          </p:cNvGrpSpPr>
          <p:nvPr/>
        </p:nvGrpSpPr>
        <p:grpSpPr bwMode="auto">
          <a:xfrm rot="16200000" flipH="1">
            <a:off x="5579149" y="2389870"/>
            <a:ext cx="277813" cy="238125"/>
            <a:chOff x="3192" y="2215"/>
            <a:chExt cx="920" cy="943"/>
          </a:xfrm>
        </p:grpSpPr>
        <p:sp>
          <p:nvSpPr>
            <p:cNvPr id="4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64" name="Group 6"/>
          <p:cNvGrpSpPr>
            <a:grpSpLocks/>
          </p:cNvGrpSpPr>
          <p:nvPr/>
        </p:nvGrpSpPr>
        <p:grpSpPr bwMode="auto">
          <a:xfrm rot="15630367">
            <a:off x="2386006" y="2251986"/>
            <a:ext cx="277813" cy="238125"/>
            <a:chOff x="3192" y="2215"/>
            <a:chExt cx="920" cy="943"/>
          </a:xfrm>
        </p:grpSpPr>
        <p:sp>
          <p:nvSpPr>
            <p:cNvPr id="4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74" name="Group 6"/>
          <p:cNvGrpSpPr>
            <a:grpSpLocks/>
          </p:cNvGrpSpPr>
          <p:nvPr/>
        </p:nvGrpSpPr>
        <p:grpSpPr bwMode="auto">
          <a:xfrm rot="16200000" flipH="1">
            <a:off x="4410749" y="4138840"/>
            <a:ext cx="277813" cy="238125"/>
            <a:chOff x="3192" y="2215"/>
            <a:chExt cx="920" cy="943"/>
          </a:xfrm>
        </p:grpSpPr>
        <p:sp>
          <p:nvSpPr>
            <p:cNvPr id="4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84" name="Group 6"/>
          <p:cNvGrpSpPr>
            <a:grpSpLocks/>
          </p:cNvGrpSpPr>
          <p:nvPr/>
        </p:nvGrpSpPr>
        <p:grpSpPr bwMode="auto">
          <a:xfrm rot="15630367">
            <a:off x="5789608" y="2984957"/>
            <a:ext cx="277813" cy="238125"/>
            <a:chOff x="3192" y="2215"/>
            <a:chExt cx="920" cy="943"/>
          </a:xfrm>
        </p:grpSpPr>
        <p:sp>
          <p:nvSpPr>
            <p:cNvPr id="4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94" name="Group 6"/>
          <p:cNvGrpSpPr>
            <a:grpSpLocks/>
          </p:cNvGrpSpPr>
          <p:nvPr/>
        </p:nvGrpSpPr>
        <p:grpSpPr bwMode="auto">
          <a:xfrm rot="16200000" flipH="1">
            <a:off x="3140749" y="3231698"/>
            <a:ext cx="277813" cy="238125"/>
            <a:chOff x="3192" y="2215"/>
            <a:chExt cx="920" cy="943"/>
          </a:xfrm>
        </p:grpSpPr>
        <p:sp>
          <p:nvSpPr>
            <p:cNvPr id="4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04" name="Group 6"/>
          <p:cNvGrpSpPr>
            <a:grpSpLocks/>
          </p:cNvGrpSpPr>
          <p:nvPr/>
        </p:nvGrpSpPr>
        <p:grpSpPr bwMode="auto">
          <a:xfrm rot="15630367">
            <a:off x="6362922" y="5590271"/>
            <a:ext cx="277813" cy="238125"/>
            <a:chOff x="3192" y="2215"/>
            <a:chExt cx="920" cy="943"/>
          </a:xfrm>
        </p:grpSpPr>
        <p:sp>
          <p:nvSpPr>
            <p:cNvPr id="50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0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14" name="Group 6"/>
          <p:cNvGrpSpPr>
            <a:grpSpLocks/>
          </p:cNvGrpSpPr>
          <p:nvPr/>
        </p:nvGrpSpPr>
        <p:grpSpPr bwMode="auto">
          <a:xfrm rot="16200000" flipH="1">
            <a:off x="2944806" y="4661355"/>
            <a:ext cx="277813" cy="238125"/>
            <a:chOff x="3192" y="2215"/>
            <a:chExt cx="920" cy="943"/>
          </a:xfrm>
        </p:grpSpPr>
        <p:sp>
          <p:nvSpPr>
            <p:cNvPr id="51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1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24" name="Group 6"/>
          <p:cNvGrpSpPr>
            <a:grpSpLocks/>
          </p:cNvGrpSpPr>
          <p:nvPr/>
        </p:nvGrpSpPr>
        <p:grpSpPr bwMode="auto">
          <a:xfrm rot="15630367">
            <a:off x="5267092" y="3696157"/>
            <a:ext cx="277813" cy="238125"/>
            <a:chOff x="3192" y="2215"/>
            <a:chExt cx="920" cy="943"/>
          </a:xfrm>
        </p:grpSpPr>
        <p:sp>
          <p:nvSpPr>
            <p:cNvPr id="52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2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34" name="Group 6"/>
          <p:cNvGrpSpPr>
            <a:grpSpLocks/>
          </p:cNvGrpSpPr>
          <p:nvPr/>
        </p:nvGrpSpPr>
        <p:grpSpPr bwMode="auto">
          <a:xfrm rot="16200000" flipH="1">
            <a:off x="4388977" y="2491469"/>
            <a:ext cx="277813" cy="238125"/>
            <a:chOff x="3192" y="2215"/>
            <a:chExt cx="920" cy="943"/>
          </a:xfrm>
        </p:grpSpPr>
        <p:sp>
          <p:nvSpPr>
            <p:cNvPr id="53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3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44" name="Group 6"/>
          <p:cNvGrpSpPr>
            <a:grpSpLocks/>
          </p:cNvGrpSpPr>
          <p:nvPr/>
        </p:nvGrpSpPr>
        <p:grpSpPr bwMode="auto">
          <a:xfrm rot="15630367">
            <a:off x="5796865" y="5198385"/>
            <a:ext cx="277813" cy="238125"/>
            <a:chOff x="3192" y="2215"/>
            <a:chExt cx="920" cy="943"/>
          </a:xfrm>
        </p:grpSpPr>
        <p:sp>
          <p:nvSpPr>
            <p:cNvPr id="54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4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54" name="Group 6"/>
          <p:cNvGrpSpPr>
            <a:grpSpLocks/>
          </p:cNvGrpSpPr>
          <p:nvPr/>
        </p:nvGrpSpPr>
        <p:grpSpPr bwMode="auto">
          <a:xfrm rot="16200000" flipH="1">
            <a:off x="3249606" y="4966155"/>
            <a:ext cx="277813" cy="238125"/>
            <a:chOff x="3192" y="2215"/>
            <a:chExt cx="920" cy="943"/>
          </a:xfrm>
        </p:grpSpPr>
        <p:sp>
          <p:nvSpPr>
            <p:cNvPr id="55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5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64" name="Group 6"/>
          <p:cNvGrpSpPr>
            <a:grpSpLocks/>
          </p:cNvGrpSpPr>
          <p:nvPr/>
        </p:nvGrpSpPr>
        <p:grpSpPr bwMode="auto">
          <a:xfrm rot="15630367">
            <a:off x="1594979" y="5249186"/>
            <a:ext cx="277813" cy="238125"/>
            <a:chOff x="3192" y="2215"/>
            <a:chExt cx="920" cy="943"/>
          </a:xfrm>
        </p:grpSpPr>
        <p:sp>
          <p:nvSpPr>
            <p:cNvPr id="56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6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74" name="Group 6"/>
          <p:cNvGrpSpPr>
            <a:grpSpLocks/>
          </p:cNvGrpSpPr>
          <p:nvPr/>
        </p:nvGrpSpPr>
        <p:grpSpPr bwMode="auto">
          <a:xfrm rot="16200000" flipH="1">
            <a:off x="3764863" y="4596041"/>
            <a:ext cx="277813" cy="238125"/>
            <a:chOff x="3192" y="2215"/>
            <a:chExt cx="920" cy="943"/>
          </a:xfrm>
        </p:grpSpPr>
        <p:sp>
          <p:nvSpPr>
            <p:cNvPr id="57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7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84" name="Group 6"/>
          <p:cNvGrpSpPr>
            <a:grpSpLocks/>
          </p:cNvGrpSpPr>
          <p:nvPr/>
        </p:nvGrpSpPr>
        <p:grpSpPr bwMode="auto">
          <a:xfrm rot="15630367">
            <a:off x="4316407" y="5270957"/>
            <a:ext cx="277813" cy="238125"/>
            <a:chOff x="3192" y="2215"/>
            <a:chExt cx="920" cy="943"/>
          </a:xfrm>
        </p:grpSpPr>
        <p:sp>
          <p:nvSpPr>
            <p:cNvPr id="58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8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594" name="Group 6"/>
          <p:cNvGrpSpPr>
            <a:grpSpLocks/>
          </p:cNvGrpSpPr>
          <p:nvPr/>
        </p:nvGrpSpPr>
        <p:grpSpPr bwMode="auto">
          <a:xfrm rot="16200000" flipH="1">
            <a:off x="4599435" y="2977698"/>
            <a:ext cx="277813" cy="238125"/>
            <a:chOff x="3192" y="2215"/>
            <a:chExt cx="920" cy="943"/>
          </a:xfrm>
        </p:grpSpPr>
        <p:sp>
          <p:nvSpPr>
            <p:cNvPr id="595"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6"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7"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8"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599"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00"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01"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02"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603"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
        <p:nvSpPr>
          <p:cNvPr id="3" name="Freeform 2"/>
          <p:cNvSpPr/>
          <p:nvPr/>
        </p:nvSpPr>
        <p:spPr>
          <a:xfrm>
            <a:off x="-174171" y="2278743"/>
            <a:ext cx="7945425" cy="769257"/>
          </a:xfrm>
          <a:custGeom>
            <a:avLst/>
            <a:gdLst>
              <a:gd name="connsiteX0" fmla="*/ 0 w 7924800"/>
              <a:gd name="connsiteY0" fmla="*/ 0 h 769257"/>
              <a:gd name="connsiteX1" fmla="*/ 2743200 w 7924800"/>
              <a:gd name="connsiteY1" fmla="*/ 87086 h 769257"/>
              <a:gd name="connsiteX2" fmla="*/ 3628571 w 7924800"/>
              <a:gd name="connsiteY2" fmla="*/ 174171 h 769257"/>
              <a:gd name="connsiteX3" fmla="*/ 4702628 w 7924800"/>
              <a:gd name="connsiteY3" fmla="*/ 348343 h 769257"/>
              <a:gd name="connsiteX4" fmla="*/ 5878285 w 7924800"/>
              <a:gd name="connsiteY4" fmla="*/ 261257 h 769257"/>
              <a:gd name="connsiteX5" fmla="*/ 6792685 w 7924800"/>
              <a:gd name="connsiteY5" fmla="*/ 232228 h 769257"/>
              <a:gd name="connsiteX6" fmla="*/ 7924800 w 7924800"/>
              <a:gd name="connsiteY6" fmla="*/ 769257 h 769257"/>
              <a:gd name="connsiteX7" fmla="*/ 7924800 w 7924800"/>
              <a:gd name="connsiteY7" fmla="*/ 769257 h 769257"/>
              <a:gd name="connsiteX0" fmla="*/ 0 w 7924800"/>
              <a:gd name="connsiteY0" fmla="*/ 0 h 769257"/>
              <a:gd name="connsiteX1" fmla="*/ 2743200 w 7924800"/>
              <a:gd name="connsiteY1" fmla="*/ 87086 h 769257"/>
              <a:gd name="connsiteX2" fmla="*/ 3628571 w 7924800"/>
              <a:gd name="connsiteY2" fmla="*/ 174171 h 769257"/>
              <a:gd name="connsiteX3" fmla="*/ 4702628 w 7924800"/>
              <a:gd name="connsiteY3" fmla="*/ 348343 h 769257"/>
              <a:gd name="connsiteX4" fmla="*/ 5878285 w 7924800"/>
              <a:gd name="connsiteY4" fmla="*/ 261257 h 769257"/>
              <a:gd name="connsiteX5" fmla="*/ 6792685 w 7924800"/>
              <a:gd name="connsiteY5" fmla="*/ 232228 h 769257"/>
              <a:gd name="connsiteX6" fmla="*/ 7924800 w 7924800"/>
              <a:gd name="connsiteY6" fmla="*/ 769257 h 769257"/>
              <a:gd name="connsiteX7" fmla="*/ 7924800 w 7924800"/>
              <a:gd name="connsiteY7" fmla="*/ 769257 h 769257"/>
              <a:gd name="connsiteX0" fmla="*/ 0 w 7924800"/>
              <a:gd name="connsiteY0" fmla="*/ 0 h 769257"/>
              <a:gd name="connsiteX1" fmla="*/ 2743200 w 7924800"/>
              <a:gd name="connsiteY1" fmla="*/ 87086 h 769257"/>
              <a:gd name="connsiteX2" fmla="*/ 3628571 w 7924800"/>
              <a:gd name="connsiteY2" fmla="*/ 174171 h 769257"/>
              <a:gd name="connsiteX3" fmla="*/ 4702628 w 7924800"/>
              <a:gd name="connsiteY3" fmla="*/ 348343 h 769257"/>
              <a:gd name="connsiteX4" fmla="*/ 5878285 w 7924800"/>
              <a:gd name="connsiteY4" fmla="*/ 261257 h 769257"/>
              <a:gd name="connsiteX5" fmla="*/ 6792685 w 7924800"/>
              <a:gd name="connsiteY5" fmla="*/ 232228 h 769257"/>
              <a:gd name="connsiteX6" fmla="*/ 7924800 w 7924800"/>
              <a:gd name="connsiteY6" fmla="*/ 769257 h 769257"/>
              <a:gd name="connsiteX7" fmla="*/ 7924800 w 7924800"/>
              <a:gd name="connsiteY7" fmla="*/ 769257 h 769257"/>
              <a:gd name="connsiteX0" fmla="*/ 0 w 7924800"/>
              <a:gd name="connsiteY0" fmla="*/ 0 h 769257"/>
              <a:gd name="connsiteX1" fmla="*/ 2743200 w 7924800"/>
              <a:gd name="connsiteY1" fmla="*/ 87086 h 769257"/>
              <a:gd name="connsiteX2" fmla="*/ 3628571 w 7924800"/>
              <a:gd name="connsiteY2" fmla="*/ 174171 h 769257"/>
              <a:gd name="connsiteX3" fmla="*/ 4702628 w 7924800"/>
              <a:gd name="connsiteY3" fmla="*/ 348343 h 769257"/>
              <a:gd name="connsiteX4" fmla="*/ 5878285 w 7924800"/>
              <a:gd name="connsiteY4" fmla="*/ 261257 h 769257"/>
              <a:gd name="connsiteX5" fmla="*/ 6792685 w 7924800"/>
              <a:gd name="connsiteY5" fmla="*/ 232228 h 769257"/>
              <a:gd name="connsiteX6" fmla="*/ 7924800 w 7924800"/>
              <a:gd name="connsiteY6" fmla="*/ 769257 h 769257"/>
              <a:gd name="connsiteX7" fmla="*/ 7924800 w 7924800"/>
              <a:gd name="connsiteY7" fmla="*/ 769257 h 769257"/>
              <a:gd name="connsiteX0" fmla="*/ 0 w 7945425"/>
              <a:gd name="connsiteY0" fmla="*/ 0 h 769257"/>
              <a:gd name="connsiteX1" fmla="*/ 2743200 w 7945425"/>
              <a:gd name="connsiteY1" fmla="*/ 87086 h 769257"/>
              <a:gd name="connsiteX2" fmla="*/ 3628571 w 7945425"/>
              <a:gd name="connsiteY2" fmla="*/ 174171 h 769257"/>
              <a:gd name="connsiteX3" fmla="*/ 4702628 w 7945425"/>
              <a:gd name="connsiteY3" fmla="*/ 348343 h 769257"/>
              <a:gd name="connsiteX4" fmla="*/ 5878285 w 7945425"/>
              <a:gd name="connsiteY4" fmla="*/ 261257 h 769257"/>
              <a:gd name="connsiteX5" fmla="*/ 6792685 w 7945425"/>
              <a:gd name="connsiteY5" fmla="*/ 232228 h 769257"/>
              <a:gd name="connsiteX6" fmla="*/ 7924800 w 7945425"/>
              <a:gd name="connsiteY6" fmla="*/ 769257 h 769257"/>
              <a:gd name="connsiteX7" fmla="*/ 7924800 w 7945425"/>
              <a:gd name="connsiteY7" fmla="*/ 769257 h 769257"/>
              <a:gd name="connsiteX0" fmla="*/ 0 w 7945425"/>
              <a:gd name="connsiteY0" fmla="*/ 0 h 769257"/>
              <a:gd name="connsiteX1" fmla="*/ 2743200 w 7945425"/>
              <a:gd name="connsiteY1" fmla="*/ 87086 h 769257"/>
              <a:gd name="connsiteX2" fmla="*/ 3628571 w 7945425"/>
              <a:gd name="connsiteY2" fmla="*/ 174171 h 769257"/>
              <a:gd name="connsiteX3" fmla="*/ 4702628 w 7945425"/>
              <a:gd name="connsiteY3" fmla="*/ 348343 h 769257"/>
              <a:gd name="connsiteX4" fmla="*/ 6792685 w 7945425"/>
              <a:gd name="connsiteY4" fmla="*/ 232228 h 769257"/>
              <a:gd name="connsiteX5" fmla="*/ 7924800 w 7945425"/>
              <a:gd name="connsiteY5" fmla="*/ 769257 h 769257"/>
              <a:gd name="connsiteX6" fmla="*/ 7924800 w 7945425"/>
              <a:gd name="connsiteY6" fmla="*/ 769257 h 76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45425" h="769257">
                <a:moveTo>
                  <a:pt x="0" y="0"/>
                </a:moveTo>
                <a:lnTo>
                  <a:pt x="2743200" y="87086"/>
                </a:lnTo>
                <a:cubicBezTo>
                  <a:pt x="3347962" y="116114"/>
                  <a:pt x="3302000" y="130628"/>
                  <a:pt x="3628571" y="174171"/>
                </a:cubicBezTo>
                <a:cubicBezTo>
                  <a:pt x="3955142" y="217714"/>
                  <a:pt x="4175276" y="338667"/>
                  <a:pt x="4702628" y="348343"/>
                </a:cubicBezTo>
                <a:cubicBezTo>
                  <a:pt x="5229980" y="358019"/>
                  <a:pt x="6255656" y="162076"/>
                  <a:pt x="6792685" y="232228"/>
                </a:cubicBezTo>
                <a:cubicBezTo>
                  <a:pt x="8193314" y="316895"/>
                  <a:pt x="7924800" y="769257"/>
                  <a:pt x="7924800" y="769257"/>
                </a:cubicBezTo>
                <a:lnTo>
                  <a:pt x="7924800" y="7692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Freeform 604"/>
          <p:cNvSpPr/>
          <p:nvPr/>
        </p:nvSpPr>
        <p:spPr>
          <a:xfrm>
            <a:off x="1567543" y="2889736"/>
            <a:ext cx="6212115" cy="361466"/>
          </a:xfrm>
          <a:custGeom>
            <a:avLst/>
            <a:gdLst>
              <a:gd name="connsiteX0" fmla="*/ 6657579 w 6657579"/>
              <a:gd name="connsiteY0" fmla="*/ 213397 h 431112"/>
              <a:gd name="connsiteX1" fmla="*/ 5699636 w 6657579"/>
              <a:gd name="connsiteY1" fmla="*/ 198883 h 431112"/>
              <a:gd name="connsiteX2" fmla="*/ 4770722 w 6657579"/>
              <a:gd name="connsiteY2" fmla="*/ 242426 h 431112"/>
              <a:gd name="connsiteX3" fmla="*/ 4509465 w 6657579"/>
              <a:gd name="connsiteY3" fmla="*/ 314997 h 431112"/>
              <a:gd name="connsiteX4" fmla="*/ 3580551 w 6657579"/>
              <a:gd name="connsiteY4" fmla="*/ 242426 h 431112"/>
              <a:gd name="connsiteX5" fmla="*/ 3420893 w 6657579"/>
              <a:gd name="connsiteY5" fmla="*/ 126312 h 431112"/>
              <a:gd name="connsiteX6" fmla="*/ 2506493 w 6657579"/>
              <a:gd name="connsiteY6" fmla="*/ 53740 h 431112"/>
              <a:gd name="connsiteX7" fmla="*/ 155179 w 6657579"/>
              <a:gd name="connsiteY7" fmla="*/ 24712 h 431112"/>
              <a:gd name="connsiteX8" fmla="*/ 416436 w 6657579"/>
              <a:gd name="connsiteY8" fmla="*/ 431112 h 431112"/>
              <a:gd name="connsiteX0" fmla="*/ 6813339 w 6813339"/>
              <a:gd name="connsiteY0" fmla="*/ 201859 h 303459"/>
              <a:gd name="connsiteX1" fmla="*/ 5855396 w 6813339"/>
              <a:gd name="connsiteY1" fmla="*/ 187345 h 303459"/>
              <a:gd name="connsiteX2" fmla="*/ 4926482 w 6813339"/>
              <a:gd name="connsiteY2" fmla="*/ 230888 h 303459"/>
              <a:gd name="connsiteX3" fmla="*/ 4665225 w 6813339"/>
              <a:gd name="connsiteY3" fmla="*/ 303459 h 303459"/>
              <a:gd name="connsiteX4" fmla="*/ 3736311 w 6813339"/>
              <a:gd name="connsiteY4" fmla="*/ 230888 h 303459"/>
              <a:gd name="connsiteX5" fmla="*/ 3576653 w 6813339"/>
              <a:gd name="connsiteY5" fmla="*/ 114774 h 303459"/>
              <a:gd name="connsiteX6" fmla="*/ 2662253 w 6813339"/>
              <a:gd name="connsiteY6" fmla="*/ 42202 h 303459"/>
              <a:gd name="connsiteX7" fmla="*/ 310939 w 6813339"/>
              <a:gd name="connsiteY7" fmla="*/ 13174 h 303459"/>
              <a:gd name="connsiteX8" fmla="*/ 223853 w 6813339"/>
              <a:gd name="connsiteY8" fmla="*/ 259917 h 303459"/>
              <a:gd name="connsiteX0" fmla="*/ 6589486 w 6589486"/>
              <a:gd name="connsiteY0" fmla="*/ 164918 h 266518"/>
              <a:gd name="connsiteX1" fmla="*/ 5631543 w 6589486"/>
              <a:gd name="connsiteY1" fmla="*/ 150404 h 266518"/>
              <a:gd name="connsiteX2" fmla="*/ 4702629 w 6589486"/>
              <a:gd name="connsiteY2" fmla="*/ 193947 h 266518"/>
              <a:gd name="connsiteX3" fmla="*/ 4441372 w 6589486"/>
              <a:gd name="connsiteY3" fmla="*/ 266518 h 266518"/>
              <a:gd name="connsiteX4" fmla="*/ 3512458 w 6589486"/>
              <a:gd name="connsiteY4" fmla="*/ 193947 h 266518"/>
              <a:gd name="connsiteX5" fmla="*/ 3352800 w 6589486"/>
              <a:gd name="connsiteY5" fmla="*/ 77833 h 266518"/>
              <a:gd name="connsiteX6" fmla="*/ 2438400 w 6589486"/>
              <a:gd name="connsiteY6" fmla="*/ 5261 h 266518"/>
              <a:gd name="connsiteX7" fmla="*/ 0 w 6589486"/>
              <a:gd name="connsiteY7" fmla="*/ 222976 h 266518"/>
              <a:gd name="connsiteX0" fmla="*/ 6589486 w 6589486"/>
              <a:gd name="connsiteY0" fmla="*/ 179110 h 280710"/>
              <a:gd name="connsiteX1" fmla="*/ 5631543 w 6589486"/>
              <a:gd name="connsiteY1" fmla="*/ 164596 h 280710"/>
              <a:gd name="connsiteX2" fmla="*/ 4702629 w 6589486"/>
              <a:gd name="connsiteY2" fmla="*/ 208139 h 280710"/>
              <a:gd name="connsiteX3" fmla="*/ 4441372 w 6589486"/>
              <a:gd name="connsiteY3" fmla="*/ 280710 h 280710"/>
              <a:gd name="connsiteX4" fmla="*/ 3512458 w 6589486"/>
              <a:gd name="connsiteY4" fmla="*/ 208139 h 280710"/>
              <a:gd name="connsiteX5" fmla="*/ 3352800 w 6589486"/>
              <a:gd name="connsiteY5" fmla="*/ 92025 h 280710"/>
              <a:gd name="connsiteX6" fmla="*/ 2438400 w 6589486"/>
              <a:gd name="connsiteY6" fmla="*/ 19453 h 280710"/>
              <a:gd name="connsiteX7" fmla="*/ 0 w 6589486"/>
              <a:gd name="connsiteY7" fmla="*/ 237168 h 280710"/>
              <a:gd name="connsiteX0" fmla="*/ 6212115 w 6212115"/>
              <a:gd name="connsiteY0" fmla="*/ 172779 h 361466"/>
              <a:gd name="connsiteX1" fmla="*/ 5254172 w 6212115"/>
              <a:gd name="connsiteY1" fmla="*/ 158265 h 361466"/>
              <a:gd name="connsiteX2" fmla="*/ 4325258 w 6212115"/>
              <a:gd name="connsiteY2" fmla="*/ 201808 h 361466"/>
              <a:gd name="connsiteX3" fmla="*/ 4064001 w 6212115"/>
              <a:gd name="connsiteY3" fmla="*/ 274379 h 361466"/>
              <a:gd name="connsiteX4" fmla="*/ 3135087 w 6212115"/>
              <a:gd name="connsiteY4" fmla="*/ 201808 h 361466"/>
              <a:gd name="connsiteX5" fmla="*/ 2975429 w 6212115"/>
              <a:gd name="connsiteY5" fmla="*/ 85694 h 361466"/>
              <a:gd name="connsiteX6" fmla="*/ 2061029 w 6212115"/>
              <a:gd name="connsiteY6" fmla="*/ 13122 h 361466"/>
              <a:gd name="connsiteX7" fmla="*/ 0 w 6212115"/>
              <a:gd name="connsiteY7" fmla="*/ 361466 h 36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12115" h="361466">
                <a:moveTo>
                  <a:pt x="6212115" y="172779"/>
                </a:moveTo>
                <a:cubicBezTo>
                  <a:pt x="5890381" y="163103"/>
                  <a:pt x="5568648" y="153427"/>
                  <a:pt x="5254172" y="158265"/>
                </a:cubicBezTo>
                <a:cubicBezTo>
                  <a:pt x="4939696" y="163103"/>
                  <a:pt x="4523620" y="182456"/>
                  <a:pt x="4325258" y="201808"/>
                </a:cubicBezTo>
                <a:cubicBezTo>
                  <a:pt x="4126896" y="221160"/>
                  <a:pt x="4262363" y="274379"/>
                  <a:pt x="4064001" y="274379"/>
                </a:cubicBezTo>
                <a:cubicBezTo>
                  <a:pt x="3865639" y="274379"/>
                  <a:pt x="3316516" y="233256"/>
                  <a:pt x="3135087" y="201808"/>
                </a:cubicBezTo>
                <a:cubicBezTo>
                  <a:pt x="2953658" y="170360"/>
                  <a:pt x="3154439" y="117142"/>
                  <a:pt x="2975429" y="85694"/>
                </a:cubicBezTo>
                <a:cubicBezTo>
                  <a:pt x="2796419" y="54246"/>
                  <a:pt x="2556934" y="-32840"/>
                  <a:pt x="2061029" y="13122"/>
                </a:cubicBezTo>
                <a:cubicBezTo>
                  <a:pt x="1565124" y="59084"/>
                  <a:pt x="29029" y="-3206"/>
                  <a:pt x="0" y="36146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Freeform 605"/>
          <p:cNvSpPr/>
          <p:nvPr/>
        </p:nvSpPr>
        <p:spPr>
          <a:xfrm>
            <a:off x="1553030" y="3222170"/>
            <a:ext cx="5863773" cy="812801"/>
          </a:xfrm>
          <a:custGeom>
            <a:avLst/>
            <a:gdLst>
              <a:gd name="connsiteX0" fmla="*/ 0 w 6435053"/>
              <a:gd name="connsiteY0" fmla="*/ 58150 h 870950"/>
              <a:gd name="connsiteX1" fmla="*/ 827314 w 6435053"/>
              <a:gd name="connsiteY1" fmla="*/ 92 h 870950"/>
              <a:gd name="connsiteX2" fmla="*/ 1074057 w 6435053"/>
              <a:gd name="connsiteY2" fmla="*/ 43635 h 870950"/>
              <a:gd name="connsiteX3" fmla="*/ 1785257 w 6435053"/>
              <a:gd name="connsiteY3" fmla="*/ 145235 h 870950"/>
              <a:gd name="connsiteX4" fmla="*/ 2032000 w 6435053"/>
              <a:gd name="connsiteY4" fmla="*/ 116207 h 870950"/>
              <a:gd name="connsiteX5" fmla="*/ 4296228 w 6435053"/>
              <a:gd name="connsiteY5" fmla="*/ 188778 h 870950"/>
              <a:gd name="connsiteX6" fmla="*/ 4934857 w 6435053"/>
              <a:gd name="connsiteY6" fmla="*/ 43635 h 870950"/>
              <a:gd name="connsiteX7" fmla="*/ 6386285 w 6435053"/>
              <a:gd name="connsiteY7" fmla="*/ 464550 h 870950"/>
              <a:gd name="connsiteX8" fmla="*/ 5950857 w 6435053"/>
              <a:gd name="connsiteY8" fmla="*/ 870950 h 870950"/>
              <a:gd name="connsiteX0" fmla="*/ 0 w 6435053"/>
              <a:gd name="connsiteY0" fmla="*/ 58150 h 870950"/>
              <a:gd name="connsiteX1" fmla="*/ 827314 w 6435053"/>
              <a:gd name="connsiteY1" fmla="*/ 92 h 870950"/>
              <a:gd name="connsiteX2" fmla="*/ 1074057 w 6435053"/>
              <a:gd name="connsiteY2" fmla="*/ 43635 h 870950"/>
              <a:gd name="connsiteX3" fmla="*/ 1785257 w 6435053"/>
              <a:gd name="connsiteY3" fmla="*/ 145235 h 870950"/>
              <a:gd name="connsiteX4" fmla="*/ 2032000 w 6435053"/>
              <a:gd name="connsiteY4" fmla="*/ 116207 h 870950"/>
              <a:gd name="connsiteX5" fmla="*/ 2960914 w 6435053"/>
              <a:gd name="connsiteY5" fmla="*/ 421007 h 870950"/>
              <a:gd name="connsiteX6" fmla="*/ 4296228 w 6435053"/>
              <a:gd name="connsiteY6" fmla="*/ 188778 h 870950"/>
              <a:gd name="connsiteX7" fmla="*/ 4934857 w 6435053"/>
              <a:gd name="connsiteY7" fmla="*/ 43635 h 870950"/>
              <a:gd name="connsiteX8" fmla="*/ 6386285 w 6435053"/>
              <a:gd name="connsiteY8" fmla="*/ 464550 h 870950"/>
              <a:gd name="connsiteX9" fmla="*/ 5950857 w 6435053"/>
              <a:gd name="connsiteY9" fmla="*/ 870950 h 870950"/>
              <a:gd name="connsiteX0" fmla="*/ 0 w 6435053"/>
              <a:gd name="connsiteY0" fmla="*/ 58150 h 870950"/>
              <a:gd name="connsiteX1" fmla="*/ 827314 w 6435053"/>
              <a:gd name="connsiteY1" fmla="*/ 92 h 870950"/>
              <a:gd name="connsiteX2" fmla="*/ 1074057 w 6435053"/>
              <a:gd name="connsiteY2" fmla="*/ 43635 h 870950"/>
              <a:gd name="connsiteX3" fmla="*/ 1785257 w 6435053"/>
              <a:gd name="connsiteY3" fmla="*/ 145235 h 870950"/>
              <a:gd name="connsiteX4" fmla="*/ 2032000 w 6435053"/>
              <a:gd name="connsiteY4" fmla="*/ 116207 h 870950"/>
              <a:gd name="connsiteX5" fmla="*/ 2960914 w 6435053"/>
              <a:gd name="connsiteY5" fmla="*/ 421007 h 870950"/>
              <a:gd name="connsiteX6" fmla="*/ 4296228 w 6435053"/>
              <a:gd name="connsiteY6" fmla="*/ 188778 h 870950"/>
              <a:gd name="connsiteX7" fmla="*/ 4934857 w 6435053"/>
              <a:gd name="connsiteY7" fmla="*/ 43635 h 870950"/>
              <a:gd name="connsiteX8" fmla="*/ 6386285 w 6435053"/>
              <a:gd name="connsiteY8" fmla="*/ 464550 h 870950"/>
              <a:gd name="connsiteX9" fmla="*/ 5950857 w 6435053"/>
              <a:gd name="connsiteY9" fmla="*/ 870950 h 870950"/>
              <a:gd name="connsiteX0" fmla="*/ 0 w 6754367"/>
              <a:gd name="connsiteY0" fmla="*/ 0 h 972458"/>
              <a:gd name="connsiteX1" fmla="*/ 1146628 w 6754367"/>
              <a:gd name="connsiteY1" fmla="*/ 101600 h 972458"/>
              <a:gd name="connsiteX2" fmla="*/ 1393371 w 6754367"/>
              <a:gd name="connsiteY2" fmla="*/ 145143 h 972458"/>
              <a:gd name="connsiteX3" fmla="*/ 2104571 w 6754367"/>
              <a:gd name="connsiteY3" fmla="*/ 246743 h 972458"/>
              <a:gd name="connsiteX4" fmla="*/ 2351314 w 6754367"/>
              <a:gd name="connsiteY4" fmla="*/ 217715 h 972458"/>
              <a:gd name="connsiteX5" fmla="*/ 3280228 w 6754367"/>
              <a:gd name="connsiteY5" fmla="*/ 522515 h 972458"/>
              <a:gd name="connsiteX6" fmla="*/ 4615542 w 6754367"/>
              <a:gd name="connsiteY6" fmla="*/ 290286 h 972458"/>
              <a:gd name="connsiteX7" fmla="*/ 5254171 w 6754367"/>
              <a:gd name="connsiteY7" fmla="*/ 145143 h 972458"/>
              <a:gd name="connsiteX8" fmla="*/ 6705599 w 6754367"/>
              <a:gd name="connsiteY8" fmla="*/ 566058 h 972458"/>
              <a:gd name="connsiteX9" fmla="*/ 6270171 w 6754367"/>
              <a:gd name="connsiteY9" fmla="*/ 972458 h 972458"/>
              <a:gd name="connsiteX0" fmla="*/ 0 w 6734856"/>
              <a:gd name="connsiteY0" fmla="*/ 0 h 972458"/>
              <a:gd name="connsiteX1" fmla="*/ 1146628 w 6734856"/>
              <a:gd name="connsiteY1" fmla="*/ 101600 h 972458"/>
              <a:gd name="connsiteX2" fmla="*/ 1393371 w 6734856"/>
              <a:gd name="connsiteY2" fmla="*/ 145143 h 972458"/>
              <a:gd name="connsiteX3" fmla="*/ 2104571 w 6734856"/>
              <a:gd name="connsiteY3" fmla="*/ 246743 h 972458"/>
              <a:gd name="connsiteX4" fmla="*/ 2351314 w 6734856"/>
              <a:gd name="connsiteY4" fmla="*/ 217715 h 972458"/>
              <a:gd name="connsiteX5" fmla="*/ 3280228 w 6734856"/>
              <a:gd name="connsiteY5" fmla="*/ 522515 h 972458"/>
              <a:gd name="connsiteX6" fmla="*/ 4615542 w 6734856"/>
              <a:gd name="connsiteY6" fmla="*/ 290286 h 972458"/>
              <a:gd name="connsiteX7" fmla="*/ 5254171 w 6734856"/>
              <a:gd name="connsiteY7" fmla="*/ 145143 h 972458"/>
              <a:gd name="connsiteX8" fmla="*/ 6705599 w 6734856"/>
              <a:gd name="connsiteY8" fmla="*/ 566058 h 972458"/>
              <a:gd name="connsiteX9" fmla="*/ 6270171 w 6734856"/>
              <a:gd name="connsiteY9" fmla="*/ 972458 h 972458"/>
              <a:gd name="connsiteX0" fmla="*/ 0 w 6835999"/>
              <a:gd name="connsiteY0" fmla="*/ 0 h 783773"/>
              <a:gd name="connsiteX1" fmla="*/ 1146628 w 6835999"/>
              <a:gd name="connsiteY1" fmla="*/ 101600 h 783773"/>
              <a:gd name="connsiteX2" fmla="*/ 1393371 w 6835999"/>
              <a:gd name="connsiteY2" fmla="*/ 145143 h 783773"/>
              <a:gd name="connsiteX3" fmla="*/ 2104571 w 6835999"/>
              <a:gd name="connsiteY3" fmla="*/ 246743 h 783773"/>
              <a:gd name="connsiteX4" fmla="*/ 2351314 w 6835999"/>
              <a:gd name="connsiteY4" fmla="*/ 217715 h 783773"/>
              <a:gd name="connsiteX5" fmla="*/ 3280228 w 6835999"/>
              <a:gd name="connsiteY5" fmla="*/ 522515 h 783773"/>
              <a:gd name="connsiteX6" fmla="*/ 4615542 w 6835999"/>
              <a:gd name="connsiteY6" fmla="*/ 290286 h 783773"/>
              <a:gd name="connsiteX7" fmla="*/ 5254171 w 6835999"/>
              <a:gd name="connsiteY7" fmla="*/ 145143 h 783773"/>
              <a:gd name="connsiteX8" fmla="*/ 6705599 w 6835999"/>
              <a:gd name="connsiteY8" fmla="*/ 566058 h 783773"/>
              <a:gd name="connsiteX9" fmla="*/ 6778171 w 6835999"/>
              <a:gd name="connsiteY9" fmla="*/ 783773 h 783773"/>
              <a:gd name="connsiteX0" fmla="*/ 0 w 6778171"/>
              <a:gd name="connsiteY0" fmla="*/ 0 h 783773"/>
              <a:gd name="connsiteX1" fmla="*/ 1146628 w 6778171"/>
              <a:gd name="connsiteY1" fmla="*/ 101600 h 783773"/>
              <a:gd name="connsiteX2" fmla="*/ 1393371 w 6778171"/>
              <a:gd name="connsiteY2" fmla="*/ 145143 h 783773"/>
              <a:gd name="connsiteX3" fmla="*/ 2104571 w 6778171"/>
              <a:gd name="connsiteY3" fmla="*/ 246743 h 783773"/>
              <a:gd name="connsiteX4" fmla="*/ 2351314 w 6778171"/>
              <a:gd name="connsiteY4" fmla="*/ 217715 h 783773"/>
              <a:gd name="connsiteX5" fmla="*/ 3280228 w 6778171"/>
              <a:gd name="connsiteY5" fmla="*/ 522515 h 783773"/>
              <a:gd name="connsiteX6" fmla="*/ 4615542 w 6778171"/>
              <a:gd name="connsiteY6" fmla="*/ 290286 h 783773"/>
              <a:gd name="connsiteX7" fmla="*/ 5254171 w 6778171"/>
              <a:gd name="connsiteY7" fmla="*/ 145143 h 783773"/>
              <a:gd name="connsiteX8" fmla="*/ 6778171 w 6778171"/>
              <a:gd name="connsiteY8" fmla="*/ 783773 h 783773"/>
              <a:gd name="connsiteX0" fmla="*/ 0 w 6778173"/>
              <a:gd name="connsiteY0" fmla="*/ 0 h 783773"/>
              <a:gd name="connsiteX1" fmla="*/ 1146628 w 6778173"/>
              <a:gd name="connsiteY1" fmla="*/ 101600 h 783773"/>
              <a:gd name="connsiteX2" fmla="*/ 1393371 w 6778173"/>
              <a:gd name="connsiteY2" fmla="*/ 145143 h 783773"/>
              <a:gd name="connsiteX3" fmla="*/ 2104571 w 6778173"/>
              <a:gd name="connsiteY3" fmla="*/ 246743 h 783773"/>
              <a:gd name="connsiteX4" fmla="*/ 2351314 w 6778173"/>
              <a:gd name="connsiteY4" fmla="*/ 217715 h 783773"/>
              <a:gd name="connsiteX5" fmla="*/ 3280228 w 6778173"/>
              <a:gd name="connsiteY5" fmla="*/ 522515 h 783773"/>
              <a:gd name="connsiteX6" fmla="*/ 4615542 w 6778173"/>
              <a:gd name="connsiteY6" fmla="*/ 290286 h 783773"/>
              <a:gd name="connsiteX7" fmla="*/ 5254171 w 6778173"/>
              <a:gd name="connsiteY7" fmla="*/ 145143 h 783773"/>
              <a:gd name="connsiteX8" fmla="*/ 6778171 w 6778173"/>
              <a:gd name="connsiteY8" fmla="*/ 783773 h 783773"/>
              <a:gd name="connsiteX0" fmla="*/ 0 w 6415315"/>
              <a:gd name="connsiteY0" fmla="*/ 43543 h 682173"/>
              <a:gd name="connsiteX1" fmla="*/ 783770 w 6415315"/>
              <a:gd name="connsiteY1" fmla="*/ 0 h 682173"/>
              <a:gd name="connsiteX2" fmla="*/ 1030513 w 6415315"/>
              <a:gd name="connsiteY2" fmla="*/ 43543 h 682173"/>
              <a:gd name="connsiteX3" fmla="*/ 1741713 w 6415315"/>
              <a:gd name="connsiteY3" fmla="*/ 145143 h 682173"/>
              <a:gd name="connsiteX4" fmla="*/ 1988456 w 6415315"/>
              <a:gd name="connsiteY4" fmla="*/ 116115 h 682173"/>
              <a:gd name="connsiteX5" fmla="*/ 2917370 w 6415315"/>
              <a:gd name="connsiteY5" fmla="*/ 420915 h 682173"/>
              <a:gd name="connsiteX6" fmla="*/ 4252684 w 6415315"/>
              <a:gd name="connsiteY6" fmla="*/ 188686 h 682173"/>
              <a:gd name="connsiteX7" fmla="*/ 4891313 w 6415315"/>
              <a:gd name="connsiteY7" fmla="*/ 43543 h 682173"/>
              <a:gd name="connsiteX8" fmla="*/ 6415313 w 6415315"/>
              <a:gd name="connsiteY8" fmla="*/ 682173 h 682173"/>
              <a:gd name="connsiteX0" fmla="*/ 0 w 5863773"/>
              <a:gd name="connsiteY0" fmla="*/ 43543 h 812801"/>
              <a:gd name="connsiteX1" fmla="*/ 783770 w 5863773"/>
              <a:gd name="connsiteY1" fmla="*/ 0 h 812801"/>
              <a:gd name="connsiteX2" fmla="*/ 1030513 w 5863773"/>
              <a:gd name="connsiteY2" fmla="*/ 43543 h 812801"/>
              <a:gd name="connsiteX3" fmla="*/ 1741713 w 5863773"/>
              <a:gd name="connsiteY3" fmla="*/ 145143 h 812801"/>
              <a:gd name="connsiteX4" fmla="*/ 1988456 w 5863773"/>
              <a:gd name="connsiteY4" fmla="*/ 116115 h 812801"/>
              <a:gd name="connsiteX5" fmla="*/ 2917370 w 5863773"/>
              <a:gd name="connsiteY5" fmla="*/ 420915 h 812801"/>
              <a:gd name="connsiteX6" fmla="*/ 4252684 w 5863773"/>
              <a:gd name="connsiteY6" fmla="*/ 188686 h 812801"/>
              <a:gd name="connsiteX7" fmla="*/ 4891313 w 5863773"/>
              <a:gd name="connsiteY7" fmla="*/ 43543 h 812801"/>
              <a:gd name="connsiteX8" fmla="*/ 5863770 w 5863773"/>
              <a:gd name="connsiteY8" fmla="*/ 812801 h 812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3773" h="812801">
                <a:moveTo>
                  <a:pt x="0" y="43543"/>
                </a:moveTo>
                <a:cubicBezTo>
                  <a:pt x="4837" y="393094"/>
                  <a:pt x="612018" y="0"/>
                  <a:pt x="783770" y="0"/>
                </a:cubicBezTo>
                <a:cubicBezTo>
                  <a:pt x="955522" y="0"/>
                  <a:pt x="1030513" y="43543"/>
                  <a:pt x="1030513" y="43543"/>
                </a:cubicBezTo>
                <a:cubicBezTo>
                  <a:pt x="1190170" y="67734"/>
                  <a:pt x="1582056" y="133048"/>
                  <a:pt x="1741713" y="145143"/>
                </a:cubicBezTo>
                <a:cubicBezTo>
                  <a:pt x="1901370" y="157238"/>
                  <a:pt x="1792513" y="70153"/>
                  <a:pt x="1988456" y="116115"/>
                </a:cubicBezTo>
                <a:cubicBezTo>
                  <a:pt x="2184399" y="162077"/>
                  <a:pt x="2539999" y="408820"/>
                  <a:pt x="2917370" y="420915"/>
                </a:cubicBezTo>
                <a:cubicBezTo>
                  <a:pt x="3294741" y="433010"/>
                  <a:pt x="3923694" y="251581"/>
                  <a:pt x="4252684" y="188686"/>
                </a:cubicBezTo>
                <a:cubicBezTo>
                  <a:pt x="4581674" y="125791"/>
                  <a:pt x="4622799" y="-60476"/>
                  <a:pt x="4891313" y="43543"/>
                </a:cubicBezTo>
                <a:cubicBezTo>
                  <a:pt x="5159827" y="147562"/>
                  <a:pt x="5865584" y="505582"/>
                  <a:pt x="5863770" y="8128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Freeform 606"/>
          <p:cNvSpPr/>
          <p:nvPr/>
        </p:nvSpPr>
        <p:spPr>
          <a:xfrm>
            <a:off x="1247341" y="3552785"/>
            <a:ext cx="6154943" cy="733997"/>
          </a:xfrm>
          <a:custGeom>
            <a:avLst/>
            <a:gdLst>
              <a:gd name="connsiteX0" fmla="*/ 6139542 w 6139542"/>
              <a:gd name="connsiteY0" fmla="*/ 511215 h 511215"/>
              <a:gd name="connsiteX1" fmla="*/ 5500914 w 6139542"/>
              <a:gd name="connsiteY1" fmla="*/ 249958 h 511215"/>
              <a:gd name="connsiteX2" fmla="*/ 5050971 w 6139542"/>
              <a:gd name="connsiteY2" fmla="*/ 3215 h 511215"/>
              <a:gd name="connsiteX3" fmla="*/ 4601028 w 6139542"/>
              <a:gd name="connsiteY3" fmla="*/ 119329 h 511215"/>
              <a:gd name="connsiteX4" fmla="*/ 4122057 w 6139542"/>
              <a:gd name="connsiteY4" fmla="*/ 264472 h 511215"/>
              <a:gd name="connsiteX5" fmla="*/ 3410857 w 6139542"/>
              <a:gd name="connsiteY5" fmla="*/ 337044 h 511215"/>
              <a:gd name="connsiteX6" fmla="*/ 3135085 w 6139542"/>
              <a:gd name="connsiteY6" fmla="*/ 366072 h 511215"/>
              <a:gd name="connsiteX7" fmla="*/ 2351314 w 6139542"/>
              <a:gd name="connsiteY7" fmla="*/ 395101 h 511215"/>
              <a:gd name="connsiteX8" fmla="*/ 2191657 w 6139542"/>
              <a:gd name="connsiteY8" fmla="*/ 264472 h 511215"/>
              <a:gd name="connsiteX9" fmla="*/ 1436914 w 6139542"/>
              <a:gd name="connsiteY9" fmla="*/ 264472 h 511215"/>
              <a:gd name="connsiteX10" fmla="*/ 740228 w 6139542"/>
              <a:gd name="connsiteY10" fmla="*/ 162872 h 511215"/>
              <a:gd name="connsiteX11" fmla="*/ 0 w 6139542"/>
              <a:gd name="connsiteY11" fmla="*/ 337044 h 511215"/>
              <a:gd name="connsiteX0" fmla="*/ 6140429 w 6140429"/>
              <a:gd name="connsiteY0" fmla="*/ 511215 h 511215"/>
              <a:gd name="connsiteX1" fmla="*/ 5501801 w 6140429"/>
              <a:gd name="connsiteY1" fmla="*/ 249958 h 511215"/>
              <a:gd name="connsiteX2" fmla="*/ 5051858 w 6140429"/>
              <a:gd name="connsiteY2" fmla="*/ 3215 h 511215"/>
              <a:gd name="connsiteX3" fmla="*/ 4601915 w 6140429"/>
              <a:gd name="connsiteY3" fmla="*/ 119329 h 511215"/>
              <a:gd name="connsiteX4" fmla="*/ 4122944 w 6140429"/>
              <a:gd name="connsiteY4" fmla="*/ 264472 h 511215"/>
              <a:gd name="connsiteX5" fmla="*/ 3411744 w 6140429"/>
              <a:gd name="connsiteY5" fmla="*/ 337044 h 511215"/>
              <a:gd name="connsiteX6" fmla="*/ 3135972 w 6140429"/>
              <a:gd name="connsiteY6" fmla="*/ 366072 h 511215"/>
              <a:gd name="connsiteX7" fmla="*/ 2352201 w 6140429"/>
              <a:gd name="connsiteY7" fmla="*/ 395101 h 511215"/>
              <a:gd name="connsiteX8" fmla="*/ 2192544 w 6140429"/>
              <a:gd name="connsiteY8" fmla="*/ 264472 h 511215"/>
              <a:gd name="connsiteX9" fmla="*/ 1437801 w 6140429"/>
              <a:gd name="connsiteY9" fmla="*/ 264472 h 511215"/>
              <a:gd name="connsiteX10" fmla="*/ 741115 w 6140429"/>
              <a:gd name="connsiteY10" fmla="*/ 162872 h 511215"/>
              <a:gd name="connsiteX11" fmla="*/ 887 w 6140429"/>
              <a:gd name="connsiteY11" fmla="*/ 337044 h 511215"/>
              <a:gd name="connsiteX0" fmla="*/ 6750029 w 6750029"/>
              <a:gd name="connsiteY0" fmla="*/ 337043 h 399540"/>
              <a:gd name="connsiteX1" fmla="*/ 5501801 w 6750029"/>
              <a:gd name="connsiteY1" fmla="*/ 249958 h 399540"/>
              <a:gd name="connsiteX2" fmla="*/ 5051858 w 6750029"/>
              <a:gd name="connsiteY2" fmla="*/ 3215 h 399540"/>
              <a:gd name="connsiteX3" fmla="*/ 4601915 w 6750029"/>
              <a:gd name="connsiteY3" fmla="*/ 119329 h 399540"/>
              <a:gd name="connsiteX4" fmla="*/ 4122944 w 6750029"/>
              <a:gd name="connsiteY4" fmla="*/ 264472 h 399540"/>
              <a:gd name="connsiteX5" fmla="*/ 3411744 w 6750029"/>
              <a:gd name="connsiteY5" fmla="*/ 337044 h 399540"/>
              <a:gd name="connsiteX6" fmla="*/ 3135972 w 6750029"/>
              <a:gd name="connsiteY6" fmla="*/ 366072 h 399540"/>
              <a:gd name="connsiteX7" fmla="*/ 2352201 w 6750029"/>
              <a:gd name="connsiteY7" fmla="*/ 395101 h 399540"/>
              <a:gd name="connsiteX8" fmla="*/ 2192544 w 6750029"/>
              <a:gd name="connsiteY8" fmla="*/ 264472 h 399540"/>
              <a:gd name="connsiteX9" fmla="*/ 1437801 w 6750029"/>
              <a:gd name="connsiteY9" fmla="*/ 264472 h 399540"/>
              <a:gd name="connsiteX10" fmla="*/ 741115 w 6750029"/>
              <a:gd name="connsiteY10" fmla="*/ 162872 h 399540"/>
              <a:gd name="connsiteX11" fmla="*/ 887 w 6750029"/>
              <a:gd name="connsiteY11" fmla="*/ 337044 h 399540"/>
              <a:gd name="connsiteX0" fmla="*/ 6750029 w 6750029"/>
              <a:gd name="connsiteY0" fmla="*/ 337043 h 578378"/>
              <a:gd name="connsiteX1" fmla="*/ 5501801 w 6750029"/>
              <a:gd name="connsiteY1" fmla="*/ 249958 h 578378"/>
              <a:gd name="connsiteX2" fmla="*/ 5051858 w 6750029"/>
              <a:gd name="connsiteY2" fmla="*/ 3215 h 578378"/>
              <a:gd name="connsiteX3" fmla="*/ 4601915 w 6750029"/>
              <a:gd name="connsiteY3" fmla="*/ 119329 h 578378"/>
              <a:gd name="connsiteX4" fmla="*/ 4122944 w 6750029"/>
              <a:gd name="connsiteY4" fmla="*/ 264472 h 578378"/>
              <a:gd name="connsiteX5" fmla="*/ 3411744 w 6750029"/>
              <a:gd name="connsiteY5" fmla="*/ 337044 h 578378"/>
              <a:gd name="connsiteX6" fmla="*/ 3135972 w 6750029"/>
              <a:gd name="connsiteY6" fmla="*/ 366072 h 578378"/>
              <a:gd name="connsiteX7" fmla="*/ 2352201 w 6750029"/>
              <a:gd name="connsiteY7" fmla="*/ 395101 h 578378"/>
              <a:gd name="connsiteX8" fmla="*/ 2192544 w 6750029"/>
              <a:gd name="connsiteY8" fmla="*/ 264472 h 578378"/>
              <a:gd name="connsiteX9" fmla="*/ 1437801 w 6750029"/>
              <a:gd name="connsiteY9" fmla="*/ 264472 h 578378"/>
              <a:gd name="connsiteX10" fmla="*/ 741115 w 6750029"/>
              <a:gd name="connsiteY10" fmla="*/ 162872 h 578378"/>
              <a:gd name="connsiteX11" fmla="*/ 887 w 6750029"/>
              <a:gd name="connsiteY11" fmla="*/ 337044 h 578378"/>
              <a:gd name="connsiteX0" fmla="*/ 6154943 w 6154943"/>
              <a:gd name="connsiteY0" fmla="*/ 525728 h 733997"/>
              <a:gd name="connsiteX1" fmla="*/ 5501801 w 6154943"/>
              <a:gd name="connsiteY1" fmla="*/ 249958 h 733997"/>
              <a:gd name="connsiteX2" fmla="*/ 5051858 w 6154943"/>
              <a:gd name="connsiteY2" fmla="*/ 3215 h 733997"/>
              <a:gd name="connsiteX3" fmla="*/ 4601915 w 6154943"/>
              <a:gd name="connsiteY3" fmla="*/ 119329 h 733997"/>
              <a:gd name="connsiteX4" fmla="*/ 4122944 w 6154943"/>
              <a:gd name="connsiteY4" fmla="*/ 264472 h 733997"/>
              <a:gd name="connsiteX5" fmla="*/ 3411744 w 6154943"/>
              <a:gd name="connsiteY5" fmla="*/ 337044 h 733997"/>
              <a:gd name="connsiteX6" fmla="*/ 3135972 w 6154943"/>
              <a:gd name="connsiteY6" fmla="*/ 366072 h 733997"/>
              <a:gd name="connsiteX7" fmla="*/ 2352201 w 6154943"/>
              <a:gd name="connsiteY7" fmla="*/ 395101 h 733997"/>
              <a:gd name="connsiteX8" fmla="*/ 2192544 w 6154943"/>
              <a:gd name="connsiteY8" fmla="*/ 264472 h 733997"/>
              <a:gd name="connsiteX9" fmla="*/ 1437801 w 6154943"/>
              <a:gd name="connsiteY9" fmla="*/ 264472 h 733997"/>
              <a:gd name="connsiteX10" fmla="*/ 741115 w 6154943"/>
              <a:gd name="connsiteY10" fmla="*/ 162872 h 733997"/>
              <a:gd name="connsiteX11" fmla="*/ 887 w 6154943"/>
              <a:gd name="connsiteY11" fmla="*/ 337044 h 733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4943" h="733997">
                <a:moveTo>
                  <a:pt x="6154943" y="525728"/>
                </a:moveTo>
                <a:cubicBezTo>
                  <a:pt x="6144057" y="1090576"/>
                  <a:pt x="5685649" y="337044"/>
                  <a:pt x="5501801" y="249958"/>
                </a:cubicBezTo>
                <a:cubicBezTo>
                  <a:pt x="5317953" y="162872"/>
                  <a:pt x="5201839" y="24986"/>
                  <a:pt x="5051858" y="3215"/>
                </a:cubicBezTo>
                <a:cubicBezTo>
                  <a:pt x="4901877" y="-18556"/>
                  <a:pt x="4756734" y="75786"/>
                  <a:pt x="4601915" y="119329"/>
                </a:cubicBezTo>
                <a:cubicBezTo>
                  <a:pt x="4447096" y="162872"/>
                  <a:pt x="4321306" y="228186"/>
                  <a:pt x="4122944" y="264472"/>
                </a:cubicBezTo>
                <a:cubicBezTo>
                  <a:pt x="3924582" y="300758"/>
                  <a:pt x="3411744" y="337044"/>
                  <a:pt x="3411744" y="337044"/>
                </a:cubicBezTo>
                <a:cubicBezTo>
                  <a:pt x="3247249" y="353977"/>
                  <a:pt x="3312562" y="356396"/>
                  <a:pt x="3135972" y="366072"/>
                </a:cubicBezTo>
                <a:cubicBezTo>
                  <a:pt x="2959381" y="375748"/>
                  <a:pt x="2509439" y="412034"/>
                  <a:pt x="2352201" y="395101"/>
                </a:cubicBezTo>
                <a:cubicBezTo>
                  <a:pt x="2194963" y="378168"/>
                  <a:pt x="2344944" y="286243"/>
                  <a:pt x="2192544" y="264472"/>
                </a:cubicBezTo>
                <a:cubicBezTo>
                  <a:pt x="2040144" y="242700"/>
                  <a:pt x="1679706" y="281405"/>
                  <a:pt x="1437801" y="264472"/>
                </a:cubicBezTo>
                <a:cubicBezTo>
                  <a:pt x="1195896" y="247539"/>
                  <a:pt x="980601" y="150777"/>
                  <a:pt x="741115" y="162872"/>
                </a:cubicBezTo>
                <a:cubicBezTo>
                  <a:pt x="501629" y="174967"/>
                  <a:pt x="-24513" y="125377"/>
                  <a:pt x="887" y="3370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Freeform 607"/>
          <p:cNvSpPr/>
          <p:nvPr/>
        </p:nvSpPr>
        <p:spPr>
          <a:xfrm>
            <a:off x="1248230" y="3860800"/>
            <a:ext cx="6300492" cy="899886"/>
          </a:xfrm>
          <a:custGeom>
            <a:avLst/>
            <a:gdLst>
              <a:gd name="connsiteX0" fmla="*/ 0 w 6313135"/>
              <a:gd name="connsiteY0" fmla="*/ 0 h 1291771"/>
              <a:gd name="connsiteX1" fmla="*/ 1915885 w 6313135"/>
              <a:gd name="connsiteY1" fmla="*/ 406400 h 1291771"/>
              <a:gd name="connsiteX2" fmla="*/ 2133600 w 6313135"/>
              <a:gd name="connsiteY2" fmla="*/ 333829 h 1291771"/>
              <a:gd name="connsiteX3" fmla="*/ 3309257 w 6313135"/>
              <a:gd name="connsiteY3" fmla="*/ 420914 h 1291771"/>
              <a:gd name="connsiteX4" fmla="*/ 4426857 w 6313135"/>
              <a:gd name="connsiteY4" fmla="*/ 478971 h 1291771"/>
              <a:gd name="connsiteX5" fmla="*/ 5021942 w 6313135"/>
              <a:gd name="connsiteY5" fmla="*/ 362857 h 1291771"/>
              <a:gd name="connsiteX6" fmla="*/ 5283200 w 6313135"/>
              <a:gd name="connsiteY6" fmla="*/ 493486 h 1291771"/>
              <a:gd name="connsiteX7" fmla="*/ 6299200 w 6313135"/>
              <a:gd name="connsiteY7" fmla="*/ 914400 h 1291771"/>
              <a:gd name="connsiteX8" fmla="*/ 5863771 w 6313135"/>
              <a:gd name="connsiteY8" fmla="*/ 1190171 h 1291771"/>
              <a:gd name="connsiteX9" fmla="*/ 5718628 w 6313135"/>
              <a:gd name="connsiteY9" fmla="*/ 1291771 h 1291771"/>
              <a:gd name="connsiteX0" fmla="*/ 0 w 6313135"/>
              <a:gd name="connsiteY0" fmla="*/ 0 h 1291771"/>
              <a:gd name="connsiteX1" fmla="*/ 1915885 w 6313135"/>
              <a:gd name="connsiteY1" fmla="*/ 406400 h 1291771"/>
              <a:gd name="connsiteX2" fmla="*/ 2133600 w 6313135"/>
              <a:gd name="connsiteY2" fmla="*/ 333829 h 1291771"/>
              <a:gd name="connsiteX3" fmla="*/ 3309257 w 6313135"/>
              <a:gd name="connsiteY3" fmla="*/ 420914 h 1291771"/>
              <a:gd name="connsiteX4" fmla="*/ 4426857 w 6313135"/>
              <a:gd name="connsiteY4" fmla="*/ 478971 h 1291771"/>
              <a:gd name="connsiteX5" fmla="*/ 5021942 w 6313135"/>
              <a:gd name="connsiteY5" fmla="*/ 362857 h 1291771"/>
              <a:gd name="connsiteX6" fmla="*/ 5283200 w 6313135"/>
              <a:gd name="connsiteY6" fmla="*/ 493486 h 1291771"/>
              <a:gd name="connsiteX7" fmla="*/ 6299200 w 6313135"/>
              <a:gd name="connsiteY7" fmla="*/ 914400 h 1291771"/>
              <a:gd name="connsiteX8" fmla="*/ 5863771 w 6313135"/>
              <a:gd name="connsiteY8" fmla="*/ 1190171 h 1291771"/>
              <a:gd name="connsiteX9" fmla="*/ 5718628 w 6313135"/>
              <a:gd name="connsiteY9" fmla="*/ 1291771 h 1291771"/>
              <a:gd name="connsiteX0" fmla="*/ 0 w 6313135"/>
              <a:gd name="connsiteY0" fmla="*/ 0 h 1291771"/>
              <a:gd name="connsiteX1" fmla="*/ 1915885 w 6313135"/>
              <a:gd name="connsiteY1" fmla="*/ 406400 h 1291771"/>
              <a:gd name="connsiteX2" fmla="*/ 2133600 w 6313135"/>
              <a:gd name="connsiteY2" fmla="*/ 333829 h 1291771"/>
              <a:gd name="connsiteX3" fmla="*/ 3309257 w 6313135"/>
              <a:gd name="connsiteY3" fmla="*/ 420914 h 1291771"/>
              <a:gd name="connsiteX4" fmla="*/ 4426857 w 6313135"/>
              <a:gd name="connsiteY4" fmla="*/ 478971 h 1291771"/>
              <a:gd name="connsiteX5" fmla="*/ 4673600 w 6313135"/>
              <a:gd name="connsiteY5" fmla="*/ 638629 h 1291771"/>
              <a:gd name="connsiteX6" fmla="*/ 5021942 w 6313135"/>
              <a:gd name="connsiteY6" fmla="*/ 362857 h 1291771"/>
              <a:gd name="connsiteX7" fmla="*/ 5283200 w 6313135"/>
              <a:gd name="connsiteY7" fmla="*/ 493486 h 1291771"/>
              <a:gd name="connsiteX8" fmla="*/ 6299200 w 6313135"/>
              <a:gd name="connsiteY8" fmla="*/ 914400 h 1291771"/>
              <a:gd name="connsiteX9" fmla="*/ 5863771 w 6313135"/>
              <a:gd name="connsiteY9" fmla="*/ 1190171 h 1291771"/>
              <a:gd name="connsiteX10" fmla="*/ 5718628 w 6313135"/>
              <a:gd name="connsiteY10" fmla="*/ 1291771 h 1291771"/>
              <a:gd name="connsiteX0" fmla="*/ 0 w 6313135"/>
              <a:gd name="connsiteY0" fmla="*/ 0 h 1291771"/>
              <a:gd name="connsiteX1" fmla="*/ 1915885 w 6313135"/>
              <a:gd name="connsiteY1" fmla="*/ 406400 h 1291771"/>
              <a:gd name="connsiteX2" fmla="*/ 2133600 w 6313135"/>
              <a:gd name="connsiteY2" fmla="*/ 333829 h 1291771"/>
              <a:gd name="connsiteX3" fmla="*/ 3309257 w 6313135"/>
              <a:gd name="connsiteY3" fmla="*/ 420914 h 1291771"/>
              <a:gd name="connsiteX4" fmla="*/ 4383315 w 6313135"/>
              <a:gd name="connsiteY4" fmla="*/ 478971 h 1291771"/>
              <a:gd name="connsiteX5" fmla="*/ 4673600 w 6313135"/>
              <a:gd name="connsiteY5" fmla="*/ 638629 h 1291771"/>
              <a:gd name="connsiteX6" fmla="*/ 5021942 w 6313135"/>
              <a:gd name="connsiteY6" fmla="*/ 362857 h 1291771"/>
              <a:gd name="connsiteX7" fmla="*/ 5283200 w 6313135"/>
              <a:gd name="connsiteY7" fmla="*/ 493486 h 1291771"/>
              <a:gd name="connsiteX8" fmla="*/ 6299200 w 6313135"/>
              <a:gd name="connsiteY8" fmla="*/ 914400 h 1291771"/>
              <a:gd name="connsiteX9" fmla="*/ 5863771 w 6313135"/>
              <a:gd name="connsiteY9" fmla="*/ 1190171 h 1291771"/>
              <a:gd name="connsiteX10" fmla="*/ 5718628 w 6313135"/>
              <a:gd name="connsiteY10" fmla="*/ 1291771 h 1291771"/>
              <a:gd name="connsiteX0" fmla="*/ 0 w 6313135"/>
              <a:gd name="connsiteY0" fmla="*/ 0 h 1291771"/>
              <a:gd name="connsiteX1" fmla="*/ 1915885 w 6313135"/>
              <a:gd name="connsiteY1" fmla="*/ 406400 h 1291771"/>
              <a:gd name="connsiteX2" fmla="*/ 2133600 w 6313135"/>
              <a:gd name="connsiteY2" fmla="*/ 333829 h 1291771"/>
              <a:gd name="connsiteX3" fmla="*/ 3309257 w 6313135"/>
              <a:gd name="connsiteY3" fmla="*/ 420914 h 1291771"/>
              <a:gd name="connsiteX4" fmla="*/ 4383315 w 6313135"/>
              <a:gd name="connsiteY4" fmla="*/ 478971 h 1291771"/>
              <a:gd name="connsiteX5" fmla="*/ 4673600 w 6313135"/>
              <a:gd name="connsiteY5" fmla="*/ 682172 h 1291771"/>
              <a:gd name="connsiteX6" fmla="*/ 5021942 w 6313135"/>
              <a:gd name="connsiteY6" fmla="*/ 362857 h 1291771"/>
              <a:gd name="connsiteX7" fmla="*/ 5283200 w 6313135"/>
              <a:gd name="connsiteY7" fmla="*/ 493486 h 1291771"/>
              <a:gd name="connsiteX8" fmla="*/ 6299200 w 6313135"/>
              <a:gd name="connsiteY8" fmla="*/ 914400 h 1291771"/>
              <a:gd name="connsiteX9" fmla="*/ 5863771 w 6313135"/>
              <a:gd name="connsiteY9" fmla="*/ 1190171 h 1291771"/>
              <a:gd name="connsiteX10" fmla="*/ 5718628 w 6313135"/>
              <a:gd name="connsiteY10" fmla="*/ 1291771 h 1291771"/>
              <a:gd name="connsiteX0" fmla="*/ 0 w 6305969"/>
              <a:gd name="connsiteY0" fmla="*/ 0 h 1291771"/>
              <a:gd name="connsiteX1" fmla="*/ 1915885 w 6305969"/>
              <a:gd name="connsiteY1" fmla="*/ 406400 h 1291771"/>
              <a:gd name="connsiteX2" fmla="*/ 2133600 w 6305969"/>
              <a:gd name="connsiteY2" fmla="*/ 333829 h 1291771"/>
              <a:gd name="connsiteX3" fmla="*/ 3309257 w 6305969"/>
              <a:gd name="connsiteY3" fmla="*/ 420914 h 1291771"/>
              <a:gd name="connsiteX4" fmla="*/ 4383315 w 6305969"/>
              <a:gd name="connsiteY4" fmla="*/ 478971 h 1291771"/>
              <a:gd name="connsiteX5" fmla="*/ 4673600 w 6305969"/>
              <a:gd name="connsiteY5" fmla="*/ 682172 h 1291771"/>
              <a:gd name="connsiteX6" fmla="*/ 5021942 w 6305969"/>
              <a:gd name="connsiteY6" fmla="*/ 362857 h 1291771"/>
              <a:gd name="connsiteX7" fmla="*/ 5283200 w 6305969"/>
              <a:gd name="connsiteY7" fmla="*/ 493486 h 1291771"/>
              <a:gd name="connsiteX8" fmla="*/ 6299200 w 6305969"/>
              <a:gd name="connsiteY8" fmla="*/ 914400 h 1291771"/>
              <a:gd name="connsiteX9" fmla="*/ 5718628 w 6305969"/>
              <a:gd name="connsiteY9" fmla="*/ 1291771 h 1291771"/>
              <a:gd name="connsiteX0" fmla="*/ 0 w 6562939"/>
              <a:gd name="connsiteY0" fmla="*/ 0 h 1161143"/>
              <a:gd name="connsiteX1" fmla="*/ 1915885 w 6562939"/>
              <a:gd name="connsiteY1" fmla="*/ 406400 h 1161143"/>
              <a:gd name="connsiteX2" fmla="*/ 2133600 w 6562939"/>
              <a:gd name="connsiteY2" fmla="*/ 333829 h 1161143"/>
              <a:gd name="connsiteX3" fmla="*/ 3309257 w 6562939"/>
              <a:gd name="connsiteY3" fmla="*/ 420914 h 1161143"/>
              <a:gd name="connsiteX4" fmla="*/ 4383315 w 6562939"/>
              <a:gd name="connsiteY4" fmla="*/ 478971 h 1161143"/>
              <a:gd name="connsiteX5" fmla="*/ 4673600 w 6562939"/>
              <a:gd name="connsiteY5" fmla="*/ 682172 h 1161143"/>
              <a:gd name="connsiteX6" fmla="*/ 5021942 w 6562939"/>
              <a:gd name="connsiteY6" fmla="*/ 362857 h 1161143"/>
              <a:gd name="connsiteX7" fmla="*/ 5283200 w 6562939"/>
              <a:gd name="connsiteY7" fmla="*/ 493486 h 1161143"/>
              <a:gd name="connsiteX8" fmla="*/ 6299200 w 6562939"/>
              <a:gd name="connsiteY8" fmla="*/ 914400 h 1161143"/>
              <a:gd name="connsiteX9" fmla="*/ 6516914 w 6562939"/>
              <a:gd name="connsiteY9" fmla="*/ 1161143 h 1161143"/>
              <a:gd name="connsiteX0" fmla="*/ 0 w 6679805"/>
              <a:gd name="connsiteY0" fmla="*/ 0 h 1132115"/>
              <a:gd name="connsiteX1" fmla="*/ 1915885 w 6679805"/>
              <a:gd name="connsiteY1" fmla="*/ 406400 h 1132115"/>
              <a:gd name="connsiteX2" fmla="*/ 2133600 w 6679805"/>
              <a:gd name="connsiteY2" fmla="*/ 333829 h 1132115"/>
              <a:gd name="connsiteX3" fmla="*/ 3309257 w 6679805"/>
              <a:gd name="connsiteY3" fmla="*/ 420914 h 1132115"/>
              <a:gd name="connsiteX4" fmla="*/ 4383315 w 6679805"/>
              <a:gd name="connsiteY4" fmla="*/ 478971 h 1132115"/>
              <a:gd name="connsiteX5" fmla="*/ 4673600 w 6679805"/>
              <a:gd name="connsiteY5" fmla="*/ 682172 h 1132115"/>
              <a:gd name="connsiteX6" fmla="*/ 5021942 w 6679805"/>
              <a:gd name="connsiteY6" fmla="*/ 362857 h 1132115"/>
              <a:gd name="connsiteX7" fmla="*/ 5283200 w 6679805"/>
              <a:gd name="connsiteY7" fmla="*/ 493486 h 1132115"/>
              <a:gd name="connsiteX8" fmla="*/ 6299200 w 6679805"/>
              <a:gd name="connsiteY8" fmla="*/ 914400 h 1132115"/>
              <a:gd name="connsiteX9" fmla="*/ 6647543 w 6679805"/>
              <a:gd name="connsiteY9" fmla="*/ 1132115 h 1132115"/>
              <a:gd name="connsiteX0" fmla="*/ 0 w 6647543"/>
              <a:gd name="connsiteY0" fmla="*/ 0 h 1132115"/>
              <a:gd name="connsiteX1" fmla="*/ 1915885 w 6647543"/>
              <a:gd name="connsiteY1" fmla="*/ 406400 h 1132115"/>
              <a:gd name="connsiteX2" fmla="*/ 2133600 w 6647543"/>
              <a:gd name="connsiteY2" fmla="*/ 333829 h 1132115"/>
              <a:gd name="connsiteX3" fmla="*/ 3309257 w 6647543"/>
              <a:gd name="connsiteY3" fmla="*/ 420914 h 1132115"/>
              <a:gd name="connsiteX4" fmla="*/ 4383315 w 6647543"/>
              <a:gd name="connsiteY4" fmla="*/ 478971 h 1132115"/>
              <a:gd name="connsiteX5" fmla="*/ 4673600 w 6647543"/>
              <a:gd name="connsiteY5" fmla="*/ 682172 h 1132115"/>
              <a:gd name="connsiteX6" fmla="*/ 5021942 w 6647543"/>
              <a:gd name="connsiteY6" fmla="*/ 362857 h 1132115"/>
              <a:gd name="connsiteX7" fmla="*/ 5283200 w 6647543"/>
              <a:gd name="connsiteY7" fmla="*/ 493486 h 1132115"/>
              <a:gd name="connsiteX8" fmla="*/ 6299200 w 6647543"/>
              <a:gd name="connsiteY8" fmla="*/ 914400 h 1132115"/>
              <a:gd name="connsiteX9" fmla="*/ 6647543 w 6647543"/>
              <a:gd name="connsiteY9" fmla="*/ 1132115 h 1132115"/>
              <a:gd name="connsiteX0" fmla="*/ 0 w 6647543"/>
              <a:gd name="connsiteY0" fmla="*/ 0 h 1132115"/>
              <a:gd name="connsiteX1" fmla="*/ 1915885 w 6647543"/>
              <a:gd name="connsiteY1" fmla="*/ 406400 h 1132115"/>
              <a:gd name="connsiteX2" fmla="*/ 2133600 w 6647543"/>
              <a:gd name="connsiteY2" fmla="*/ 333829 h 1132115"/>
              <a:gd name="connsiteX3" fmla="*/ 3309257 w 6647543"/>
              <a:gd name="connsiteY3" fmla="*/ 420914 h 1132115"/>
              <a:gd name="connsiteX4" fmla="*/ 4383315 w 6647543"/>
              <a:gd name="connsiteY4" fmla="*/ 478971 h 1132115"/>
              <a:gd name="connsiteX5" fmla="*/ 4673600 w 6647543"/>
              <a:gd name="connsiteY5" fmla="*/ 682172 h 1132115"/>
              <a:gd name="connsiteX6" fmla="*/ 5021942 w 6647543"/>
              <a:gd name="connsiteY6" fmla="*/ 362857 h 1132115"/>
              <a:gd name="connsiteX7" fmla="*/ 5283200 w 6647543"/>
              <a:gd name="connsiteY7" fmla="*/ 493486 h 1132115"/>
              <a:gd name="connsiteX8" fmla="*/ 6647543 w 6647543"/>
              <a:gd name="connsiteY8" fmla="*/ 1132115 h 1132115"/>
              <a:gd name="connsiteX0" fmla="*/ 0 w 6648692"/>
              <a:gd name="connsiteY0" fmla="*/ 0 h 1132115"/>
              <a:gd name="connsiteX1" fmla="*/ 1915885 w 6648692"/>
              <a:gd name="connsiteY1" fmla="*/ 406400 h 1132115"/>
              <a:gd name="connsiteX2" fmla="*/ 2133600 w 6648692"/>
              <a:gd name="connsiteY2" fmla="*/ 333829 h 1132115"/>
              <a:gd name="connsiteX3" fmla="*/ 3309257 w 6648692"/>
              <a:gd name="connsiteY3" fmla="*/ 420914 h 1132115"/>
              <a:gd name="connsiteX4" fmla="*/ 4383315 w 6648692"/>
              <a:gd name="connsiteY4" fmla="*/ 478971 h 1132115"/>
              <a:gd name="connsiteX5" fmla="*/ 4673600 w 6648692"/>
              <a:gd name="connsiteY5" fmla="*/ 682172 h 1132115"/>
              <a:gd name="connsiteX6" fmla="*/ 5021942 w 6648692"/>
              <a:gd name="connsiteY6" fmla="*/ 362857 h 1132115"/>
              <a:gd name="connsiteX7" fmla="*/ 5283200 w 6648692"/>
              <a:gd name="connsiteY7" fmla="*/ 493486 h 1132115"/>
              <a:gd name="connsiteX8" fmla="*/ 6647543 w 6648692"/>
              <a:gd name="connsiteY8" fmla="*/ 1132115 h 1132115"/>
              <a:gd name="connsiteX0" fmla="*/ 0 w 6300492"/>
              <a:gd name="connsiteY0" fmla="*/ 0 h 899886"/>
              <a:gd name="connsiteX1" fmla="*/ 1915885 w 6300492"/>
              <a:gd name="connsiteY1" fmla="*/ 406400 h 899886"/>
              <a:gd name="connsiteX2" fmla="*/ 2133600 w 6300492"/>
              <a:gd name="connsiteY2" fmla="*/ 333829 h 899886"/>
              <a:gd name="connsiteX3" fmla="*/ 3309257 w 6300492"/>
              <a:gd name="connsiteY3" fmla="*/ 420914 h 899886"/>
              <a:gd name="connsiteX4" fmla="*/ 4383315 w 6300492"/>
              <a:gd name="connsiteY4" fmla="*/ 478971 h 899886"/>
              <a:gd name="connsiteX5" fmla="*/ 4673600 w 6300492"/>
              <a:gd name="connsiteY5" fmla="*/ 682172 h 899886"/>
              <a:gd name="connsiteX6" fmla="*/ 5021942 w 6300492"/>
              <a:gd name="connsiteY6" fmla="*/ 362857 h 899886"/>
              <a:gd name="connsiteX7" fmla="*/ 5283200 w 6300492"/>
              <a:gd name="connsiteY7" fmla="*/ 493486 h 899886"/>
              <a:gd name="connsiteX8" fmla="*/ 6299200 w 6300492"/>
              <a:gd name="connsiteY8" fmla="*/ 899886 h 89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492" h="899886">
                <a:moveTo>
                  <a:pt x="0" y="0"/>
                </a:moveTo>
                <a:cubicBezTo>
                  <a:pt x="10884" y="436638"/>
                  <a:pt x="1560285" y="350762"/>
                  <a:pt x="1915885" y="406400"/>
                </a:cubicBezTo>
                <a:cubicBezTo>
                  <a:pt x="2271485" y="462038"/>
                  <a:pt x="1901371" y="331410"/>
                  <a:pt x="2133600" y="333829"/>
                </a:cubicBezTo>
                <a:cubicBezTo>
                  <a:pt x="2365829" y="336248"/>
                  <a:pt x="2934304" y="396724"/>
                  <a:pt x="3309257" y="420914"/>
                </a:cubicBezTo>
                <a:cubicBezTo>
                  <a:pt x="3684210" y="445104"/>
                  <a:pt x="4155924" y="435428"/>
                  <a:pt x="4383315" y="478971"/>
                </a:cubicBezTo>
                <a:cubicBezTo>
                  <a:pt x="4610706" y="522514"/>
                  <a:pt x="4574419" y="701524"/>
                  <a:pt x="4673600" y="682172"/>
                </a:cubicBezTo>
                <a:cubicBezTo>
                  <a:pt x="4772781" y="662820"/>
                  <a:pt x="4920342" y="394305"/>
                  <a:pt x="5021942" y="362857"/>
                </a:cubicBezTo>
                <a:cubicBezTo>
                  <a:pt x="5123542" y="331409"/>
                  <a:pt x="5070324" y="403981"/>
                  <a:pt x="5283200" y="493486"/>
                </a:cubicBezTo>
                <a:cubicBezTo>
                  <a:pt x="5496076" y="582991"/>
                  <a:pt x="6337905" y="541867"/>
                  <a:pt x="6299200" y="8998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Freeform 608"/>
          <p:cNvSpPr/>
          <p:nvPr/>
        </p:nvSpPr>
        <p:spPr>
          <a:xfrm>
            <a:off x="725570" y="4571488"/>
            <a:ext cx="6836371" cy="783267"/>
          </a:xfrm>
          <a:custGeom>
            <a:avLst/>
            <a:gdLst>
              <a:gd name="connsiteX0" fmla="*/ 7170057 w 7170057"/>
              <a:gd name="connsiteY0" fmla="*/ 421426 h 783267"/>
              <a:gd name="connsiteX1" fmla="*/ 6371772 w 7170057"/>
              <a:gd name="connsiteY1" fmla="*/ 493998 h 783267"/>
              <a:gd name="connsiteX2" fmla="*/ 5834743 w 7170057"/>
              <a:gd name="connsiteY2" fmla="*/ 624626 h 783267"/>
              <a:gd name="connsiteX3" fmla="*/ 5196115 w 7170057"/>
              <a:gd name="connsiteY3" fmla="*/ 769769 h 783267"/>
              <a:gd name="connsiteX4" fmla="*/ 4992915 w 7170057"/>
              <a:gd name="connsiteY4" fmla="*/ 261769 h 783267"/>
              <a:gd name="connsiteX5" fmla="*/ 4615543 w 7170057"/>
              <a:gd name="connsiteY5" fmla="*/ 116626 h 783267"/>
              <a:gd name="connsiteX6" fmla="*/ 3585029 w 7170057"/>
              <a:gd name="connsiteY6" fmla="*/ 145655 h 783267"/>
              <a:gd name="connsiteX7" fmla="*/ 3135086 w 7170057"/>
              <a:gd name="connsiteY7" fmla="*/ 145655 h 783267"/>
              <a:gd name="connsiteX8" fmla="*/ 2336800 w 7170057"/>
              <a:gd name="connsiteY8" fmla="*/ 218226 h 783267"/>
              <a:gd name="connsiteX9" fmla="*/ 1291772 w 7170057"/>
              <a:gd name="connsiteY9" fmla="*/ 512 h 783267"/>
              <a:gd name="connsiteX10" fmla="*/ 0 w 7170057"/>
              <a:gd name="connsiteY10" fmla="*/ 290798 h 783267"/>
              <a:gd name="connsiteX0" fmla="*/ 7170200 w 7170200"/>
              <a:gd name="connsiteY0" fmla="*/ 421426 h 783267"/>
              <a:gd name="connsiteX1" fmla="*/ 6371915 w 7170200"/>
              <a:gd name="connsiteY1" fmla="*/ 493998 h 783267"/>
              <a:gd name="connsiteX2" fmla="*/ 5834886 w 7170200"/>
              <a:gd name="connsiteY2" fmla="*/ 624626 h 783267"/>
              <a:gd name="connsiteX3" fmla="*/ 5196258 w 7170200"/>
              <a:gd name="connsiteY3" fmla="*/ 769769 h 783267"/>
              <a:gd name="connsiteX4" fmla="*/ 4993058 w 7170200"/>
              <a:gd name="connsiteY4" fmla="*/ 261769 h 783267"/>
              <a:gd name="connsiteX5" fmla="*/ 4615686 w 7170200"/>
              <a:gd name="connsiteY5" fmla="*/ 116626 h 783267"/>
              <a:gd name="connsiteX6" fmla="*/ 3585172 w 7170200"/>
              <a:gd name="connsiteY6" fmla="*/ 145655 h 783267"/>
              <a:gd name="connsiteX7" fmla="*/ 3135229 w 7170200"/>
              <a:gd name="connsiteY7" fmla="*/ 145655 h 783267"/>
              <a:gd name="connsiteX8" fmla="*/ 2336943 w 7170200"/>
              <a:gd name="connsiteY8" fmla="*/ 218226 h 783267"/>
              <a:gd name="connsiteX9" fmla="*/ 1291915 w 7170200"/>
              <a:gd name="connsiteY9" fmla="*/ 512 h 783267"/>
              <a:gd name="connsiteX10" fmla="*/ 143 w 7170200"/>
              <a:gd name="connsiteY10" fmla="*/ 290798 h 783267"/>
              <a:gd name="connsiteX0" fmla="*/ 7170200 w 7170200"/>
              <a:gd name="connsiteY0" fmla="*/ 421426 h 783267"/>
              <a:gd name="connsiteX1" fmla="*/ 6371915 w 7170200"/>
              <a:gd name="connsiteY1" fmla="*/ 493998 h 783267"/>
              <a:gd name="connsiteX2" fmla="*/ 5834886 w 7170200"/>
              <a:gd name="connsiteY2" fmla="*/ 624626 h 783267"/>
              <a:gd name="connsiteX3" fmla="*/ 5196258 w 7170200"/>
              <a:gd name="connsiteY3" fmla="*/ 769769 h 783267"/>
              <a:gd name="connsiteX4" fmla="*/ 4993058 w 7170200"/>
              <a:gd name="connsiteY4" fmla="*/ 261769 h 783267"/>
              <a:gd name="connsiteX5" fmla="*/ 4615686 w 7170200"/>
              <a:gd name="connsiteY5" fmla="*/ 116626 h 783267"/>
              <a:gd name="connsiteX6" fmla="*/ 3585172 w 7170200"/>
              <a:gd name="connsiteY6" fmla="*/ 145655 h 783267"/>
              <a:gd name="connsiteX7" fmla="*/ 3135229 w 7170200"/>
              <a:gd name="connsiteY7" fmla="*/ 145655 h 783267"/>
              <a:gd name="connsiteX8" fmla="*/ 2336943 w 7170200"/>
              <a:gd name="connsiteY8" fmla="*/ 218226 h 783267"/>
              <a:gd name="connsiteX9" fmla="*/ 1291915 w 7170200"/>
              <a:gd name="connsiteY9" fmla="*/ 512 h 783267"/>
              <a:gd name="connsiteX10" fmla="*/ 143 w 7170200"/>
              <a:gd name="connsiteY10" fmla="*/ 290798 h 783267"/>
              <a:gd name="connsiteX0" fmla="*/ 6836371 w 6836371"/>
              <a:gd name="connsiteY0" fmla="*/ 160168 h 783267"/>
              <a:gd name="connsiteX1" fmla="*/ 6371915 w 6836371"/>
              <a:gd name="connsiteY1" fmla="*/ 493998 h 783267"/>
              <a:gd name="connsiteX2" fmla="*/ 5834886 w 6836371"/>
              <a:gd name="connsiteY2" fmla="*/ 624626 h 783267"/>
              <a:gd name="connsiteX3" fmla="*/ 5196258 w 6836371"/>
              <a:gd name="connsiteY3" fmla="*/ 769769 h 783267"/>
              <a:gd name="connsiteX4" fmla="*/ 4993058 w 6836371"/>
              <a:gd name="connsiteY4" fmla="*/ 261769 h 783267"/>
              <a:gd name="connsiteX5" fmla="*/ 4615686 w 6836371"/>
              <a:gd name="connsiteY5" fmla="*/ 116626 h 783267"/>
              <a:gd name="connsiteX6" fmla="*/ 3585172 w 6836371"/>
              <a:gd name="connsiteY6" fmla="*/ 145655 h 783267"/>
              <a:gd name="connsiteX7" fmla="*/ 3135229 w 6836371"/>
              <a:gd name="connsiteY7" fmla="*/ 145655 h 783267"/>
              <a:gd name="connsiteX8" fmla="*/ 2336943 w 6836371"/>
              <a:gd name="connsiteY8" fmla="*/ 218226 h 783267"/>
              <a:gd name="connsiteX9" fmla="*/ 1291915 w 6836371"/>
              <a:gd name="connsiteY9" fmla="*/ 512 h 783267"/>
              <a:gd name="connsiteX10" fmla="*/ 143 w 6836371"/>
              <a:gd name="connsiteY10" fmla="*/ 290798 h 78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36371" h="783267">
                <a:moveTo>
                  <a:pt x="6836371" y="160168"/>
                </a:moveTo>
                <a:cubicBezTo>
                  <a:pt x="6809761" y="382720"/>
                  <a:pt x="6538829" y="416588"/>
                  <a:pt x="6371915" y="493998"/>
                </a:cubicBezTo>
                <a:cubicBezTo>
                  <a:pt x="6205001" y="571408"/>
                  <a:pt x="5834886" y="624626"/>
                  <a:pt x="5834886" y="624626"/>
                </a:cubicBezTo>
                <a:cubicBezTo>
                  <a:pt x="5638943" y="670588"/>
                  <a:pt x="5336563" y="830245"/>
                  <a:pt x="5196258" y="769769"/>
                </a:cubicBezTo>
                <a:cubicBezTo>
                  <a:pt x="5055953" y="709293"/>
                  <a:pt x="5089820" y="370626"/>
                  <a:pt x="4993058" y="261769"/>
                </a:cubicBezTo>
                <a:cubicBezTo>
                  <a:pt x="4896296" y="152912"/>
                  <a:pt x="4850334" y="135978"/>
                  <a:pt x="4615686" y="116626"/>
                </a:cubicBezTo>
                <a:cubicBezTo>
                  <a:pt x="4381038" y="97274"/>
                  <a:pt x="3831915" y="140817"/>
                  <a:pt x="3585172" y="145655"/>
                </a:cubicBezTo>
                <a:cubicBezTo>
                  <a:pt x="3338429" y="150493"/>
                  <a:pt x="3343267" y="133560"/>
                  <a:pt x="3135229" y="145655"/>
                </a:cubicBezTo>
                <a:cubicBezTo>
                  <a:pt x="2927191" y="157750"/>
                  <a:pt x="2644162" y="242416"/>
                  <a:pt x="2336943" y="218226"/>
                </a:cubicBezTo>
                <a:cubicBezTo>
                  <a:pt x="2029724" y="194035"/>
                  <a:pt x="1681382" y="-11583"/>
                  <a:pt x="1291915" y="512"/>
                </a:cubicBezTo>
                <a:cubicBezTo>
                  <a:pt x="902448" y="12607"/>
                  <a:pt x="-13162" y="-36984"/>
                  <a:pt x="143" y="29079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Freeform 609"/>
          <p:cNvSpPr/>
          <p:nvPr/>
        </p:nvSpPr>
        <p:spPr>
          <a:xfrm>
            <a:off x="711200" y="4862286"/>
            <a:ext cx="6937879" cy="1407885"/>
          </a:xfrm>
          <a:custGeom>
            <a:avLst/>
            <a:gdLst>
              <a:gd name="connsiteX0" fmla="*/ 0 w 6937829"/>
              <a:gd name="connsiteY0" fmla="*/ 0 h 1407885"/>
              <a:gd name="connsiteX1" fmla="*/ 972457 w 6937829"/>
              <a:gd name="connsiteY1" fmla="*/ 522514 h 1407885"/>
              <a:gd name="connsiteX2" fmla="*/ 1335314 w 6937829"/>
              <a:gd name="connsiteY2" fmla="*/ 551543 h 1407885"/>
              <a:gd name="connsiteX3" fmla="*/ 2481943 w 6937829"/>
              <a:gd name="connsiteY3" fmla="*/ 290285 h 1407885"/>
              <a:gd name="connsiteX4" fmla="*/ 2728686 w 6937829"/>
              <a:gd name="connsiteY4" fmla="*/ 246743 h 1407885"/>
              <a:gd name="connsiteX5" fmla="*/ 3526971 w 6937829"/>
              <a:gd name="connsiteY5" fmla="*/ 508000 h 1407885"/>
              <a:gd name="connsiteX6" fmla="*/ 3744686 w 6937829"/>
              <a:gd name="connsiteY6" fmla="*/ 522514 h 1407885"/>
              <a:gd name="connsiteX7" fmla="*/ 4354286 w 6937829"/>
              <a:gd name="connsiteY7" fmla="*/ 420914 h 1407885"/>
              <a:gd name="connsiteX8" fmla="*/ 5834743 w 6937829"/>
              <a:gd name="connsiteY8" fmla="*/ 914400 h 1407885"/>
              <a:gd name="connsiteX9" fmla="*/ 6415314 w 6937829"/>
              <a:gd name="connsiteY9" fmla="*/ 1074057 h 1407885"/>
              <a:gd name="connsiteX10" fmla="*/ 6937829 w 6937829"/>
              <a:gd name="connsiteY10" fmla="*/ 1407885 h 1407885"/>
              <a:gd name="connsiteX0" fmla="*/ 0 w 6937879"/>
              <a:gd name="connsiteY0" fmla="*/ 0 h 1407885"/>
              <a:gd name="connsiteX1" fmla="*/ 972457 w 6937879"/>
              <a:gd name="connsiteY1" fmla="*/ 522514 h 1407885"/>
              <a:gd name="connsiteX2" fmla="*/ 1335314 w 6937879"/>
              <a:gd name="connsiteY2" fmla="*/ 551543 h 1407885"/>
              <a:gd name="connsiteX3" fmla="*/ 2481943 w 6937879"/>
              <a:gd name="connsiteY3" fmla="*/ 290285 h 1407885"/>
              <a:gd name="connsiteX4" fmla="*/ 2728686 w 6937879"/>
              <a:gd name="connsiteY4" fmla="*/ 246743 h 1407885"/>
              <a:gd name="connsiteX5" fmla="*/ 3526971 w 6937879"/>
              <a:gd name="connsiteY5" fmla="*/ 508000 h 1407885"/>
              <a:gd name="connsiteX6" fmla="*/ 3744686 w 6937879"/>
              <a:gd name="connsiteY6" fmla="*/ 522514 h 1407885"/>
              <a:gd name="connsiteX7" fmla="*/ 4354286 w 6937879"/>
              <a:gd name="connsiteY7" fmla="*/ 420914 h 1407885"/>
              <a:gd name="connsiteX8" fmla="*/ 5834743 w 6937879"/>
              <a:gd name="connsiteY8" fmla="*/ 914400 h 1407885"/>
              <a:gd name="connsiteX9" fmla="*/ 6415314 w 6937879"/>
              <a:gd name="connsiteY9" fmla="*/ 1074057 h 1407885"/>
              <a:gd name="connsiteX10" fmla="*/ 6937829 w 6937879"/>
              <a:gd name="connsiteY10" fmla="*/ 1407885 h 1407885"/>
              <a:gd name="connsiteX0" fmla="*/ 0 w 6937879"/>
              <a:gd name="connsiteY0" fmla="*/ 0 h 1407885"/>
              <a:gd name="connsiteX1" fmla="*/ 972457 w 6937879"/>
              <a:gd name="connsiteY1" fmla="*/ 522514 h 1407885"/>
              <a:gd name="connsiteX2" fmla="*/ 1335314 w 6937879"/>
              <a:gd name="connsiteY2" fmla="*/ 551543 h 1407885"/>
              <a:gd name="connsiteX3" fmla="*/ 2481943 w 6937879"/>
              <a:gd name="connsiteY3" fmla="*/ 290285 h 1407885"/>
              <a:gd name="connsiteX4" fmla="*/ 2728686 w 6937879"/>
              <a:gd name="connsiteY4" fmla="*/ 246743 h 1407885"/>
              <a:gd name="connsiteX5" fmla="*/ 3526971 w 6937879"/>
              <a:gd name="connsiteY5" fmla="*/ 508000 h 1407885"/>
              <a:gd name="connsiteX6" fmla="*/ 3744686 w 6937879"/>
              <a:gd name="connsiteY6" fmla="*/ 522514 h 1407885"/>
              <a:gd name="connsiteX7" fmla="*/ 4354286 w 6937879"/>
              <a:gd name="connsiteY7" fmla="*/ 420914 h 1407885"/>
              <a:gd name="connsiteX8" fmla="*/ 5834743 w 6937879"/>
              <a:gd name="connsiteY8" fmla="*/ 914400 h 1407885"/>
              <a:gd name="connsiteX9" fmla="*/ 6415314 w 6937879"/>
              <a:gd name="connsiteY9" fmla="*/ 1074057 h 1407885"/>
              <a:gd name="connsiteX10" fmla="*/ 6937829 w 6937879"/>
              <a:gd name="connsiteY10" fmla="*/ 1407885 h 140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37879" h="1407885">
                <a:moveTo>
                  <a:pt x="0" y="0"/>
                </a:moveTo>
                <a:cubicBezTo>
                  <a:pt x="26610" y="316895"/>
                  <a:pt x="749905" y="430590"/>
                  <a:pt x="972457" y="522514"/>
                </a:cubicBezTo>
                <a:cubicBezTo>
                  <a:pt x="1195009" y="614438"/>
                  <a:pt x="1083733" y="590248"/>
                  <a:pt x="1335314" y="551543"/>
                </a:cubicBezTo>
                <a:cubicBezTo>
                  <a:pt x="1586895" y="512838"/>
                  <a:pt x="2249714" y="341085"/>
                  <a:pt x="2481943" y="290285"/>
                </a:cubicBezTo>
                <a:cubicBezTo>
                  <a:pt x="2714172" y="239485"/>
                  <a:pt x="2554515" y="210457"/>
                  <a:pt x="2728686" y="246743"/>
                </a:cubicBezTo>
                <a:cubicBezTo>
                  <a:pt x="2902857" y="283029"/>
                  <a:pt x="3357638" y="462038"/>
                  <a:pt x="3526971" y="508000"/>
                </a:cubicBezTo>
                <a:cubicBezTo>
                  <a:pt x="3696304" y="553962"/>
                  <a:pt x="3606800" y="537028"/>
                  <a:pt x="3744686" y="522514"/>
                </a:cubicBezTo>
                <a:cubicBezTo>
                  <a:pt x="3882572" y="508000"/>
                  <a:pt x="4005943" y="355600"/>
                  <a:pt x="4354286" y="420914"/>
                </a:cubicBezTo>
                <a:cubicBezTo>
                  <a:pt x="4702629" y="486228"/>
                  <a:pt x="5491238" y="805543"/>
                  <a:pt x="5834743" y="914400"/>
                </a:cubicBezTo>
                <a:cubicBezTo>
                  <a:pt x="6178248" y="1023257"/>
                  <a:pt x="6231466" y="991810"/>
                  <a:pt x="6415314" y="1074057"/>
                </a:cubicBezTo>
                <a:cubicBezTo>
                  <a:pt x="6599162" y="1156305"/>
                  <a:pt x="6942667" y="1107923"/>
                  <a:pt x="6937829" y="140788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Freeform 610"/>
          <p:cNvSpPr/>
          <p:nvPr/>
        </p:nvSpPr>
        <p:spPr>
          <a:xfrm>
            <a:off x="1712686" y="5631213"/>
            <a:ext cx="5921829" cy="723495"/>
          </a:xfrm>
          <a:custGeom>
            <a:avLst/>
            <a:gdLst>
              <a:gd name="connsiteX0" fmla="*/ 5936343 w 5936343"/>
              <a:gd name="connsiteY0" fmla="*/ 682501 h 682501"/>
              <a:gd name="connsiteX1" fmla="*/ 3831771 w 5936343"/>
              <a:gd name="connsiteY1" fmla="*/ 334158 h 682501"/>
              <a:gd name="connsiteX2" fmla="*/ 2844800 w 5936343"/>
              <a:gd name="connsiteY2" fmla="*/ 330 h 682501"/>
              <a:gd name="connsiteX3" fmla="*/ 1132114 w 5936343"/>
              <a:gd name="connsiteY3" fmla="*/ 276101 h 682501"/>
              <a:gd name="connsiteX4" fmla="*/ 0 w 5936343"/>
              <a:gd name="connsiteY4" fmla="*/ 479301 h 682501"/>
              <a:gd name="connsiteX0" fmla="*/ 5936343 w 5936343"/>
              <a:gd name="connsiteY0" fmla="*/ 682501 h 762712"/>
              <a:gd name="connsiteX1" fmla="*/ 3831771 w 5936343"/>
              <a:gd name="connsiteY1" fmla="*/ 334158 h 762712"/>
              <a:gd name="connsiteX2" fmla="*/ 2844800 w 5936343"/>
              <a:gd name="connsiteY2" fmla="*/ 330 h 762712"/>
              <a:gd name="connsiteX3" fmla="*/ 1132114 w 5936343"/>
              <a:gd name="connsiteY3" fmla="*/ 276101 h 762712"/>
              <a:gd name="connsiteX4" fmla="*/ 0 w 5936343"/>
              <a:gd name="connsiteY4" fmla="*/ 479301 h 762712"/>
              <a:gd name="connsiteX0" fmla="*/ 5921829 w 5921829"/>
              <a:gd name="connsiteY0" fmla="*/ 638958 h 723495"/>
              <a:gd name="connsiteX1" fmla="*/ 3831771 w 5921829"/>
              <a:gd name="connsiteY1" fmla="*/ 334158 h 723495"/>
              <a:gd name="connsiteX2" fmla="*/ 2844800 w 5921829"/>
              <a:gd name="connsiteY2" fmla="*/ 330 h 723495"/>
              <a:gd name="connsiteX3" fmla="*/ 1132114 w 5921829"/>
              <a:gd name="connsiteY3" fmla="*/ 276101 h 723495"/>
              <a:gd name="connsiteX4" fmla="*/ 0 w 5921829"/>
              <a:gd name="connsiteY4" fmla="*/ 479301 h 723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1829" h="723495">
                <a:moveTo>
                  <a:pt x="5921829" y="638958"/>
                </a:moveTo>
                <a:cubicBezTo>
                  <a:pt x="5910943" y="913520"/>
                  <a:pt x="4344609" y="440596"/>
                  <a:pt x="3831771" y="334158"/>
                </a:cubicBezTo>
                <a:cubicBezTo>
                  <a:pt x="3318933" y="227720"/>
                  <a:pt x="3294743" y="10006"/>
                  <a:pt x="2844800" y="330"/>
                </a:cubicBezTo>
                <a:cubicBezTo>
                  <a:pt x="2394857" y="-9346"/>
                  <a:pt x="1606247" y="196273"/>
                  <a:pt x="1132114" y="276101"/>
                </a:cubicBezTo>
                <a:cubicBezTo>
                  <a:pt x="657981" y="355929"/>
                  <a:pt x="328990" y="417615"/>
                  <a:pt x="0" y="4793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719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par>
                          <p:cTn id="8" fill="hold">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605"/>
                                        </p:tgtEl>
                                        <p:attrNameLst>
                                          <p:attrName>style.visibility</p:attrName>
                                        </p:attrNameLst>
                                      </p:cBhvr>
                                      <p:to>
                                        <p:strVal val="visible"/>
                                      </p:to>
                                    </p:set>
                                    <p:animEffect transition="in" filter="wipe(right)">
                                      <p:cBhvr>
                                        <p:cTn id="11" dur="2000"/>
                                        <p:tgtEl>
                                          <p:spTgt spid="605"/>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606"/>
                                        </p:tgtEl>
                                        <p:attrNameLst>
                                          <p:attrName>style.visibility</p:attrName>
                                        </p:attrNameLst>
                                      </p:cBhvr>
                                      <p:to>
                                        <p:strVal val="visible"/>
                                      </p:to>
                                    </p:set>
                                    <p:animEffect transition="in" filter="wipe(left)">
                                      <p:cBhvr>
                                        <p:cTn id="15" dur="2000"/>
                                        <p:tgtEl>
                                          <p:spTgt spid="606"/>
                                        </p:tgtEl>
                                      </p:cBhvr>
                                    </p:animEffect>
                                  </p:childTnLst>
                                </p:cTn>
                              </p:par>
                            </p:childTnLst>
                          </p:cTn>
                        </p:par>
                        <p:par>
                          <p:cTn id="16" fill="hold">
                            <p:stCondLst>
                              <p:cond delay="6000"/>
                            </p:stCondLst>
                            <p:childTnLst>
                              <p:par>
                                <p:cTn id="17" presetID="22" presetClass="entr" presetSubtype="2" fill="hold" grpId="0" nodeType="afterEffect">
                                  <p:stCondLst>
                                    <p:cond delay="0"/>
                                  </p:stCondLst>
                                  <p:childTnLst>
                                    <p:set>
                                      <p:cBhvr>
                                        <p:cTn id="18" dur="1" fill="hold">
                                          <p:stCondLst>
                                            <p:cond delay="0"/>
                                          </p:stCondLst>
                                        </p:cTn>
                                        <p:tgtEl>
                                          <p:spTgt spid="607"/>
                                        </p:tgtEl>
                                        <p:attrNameLst>
                                          <p:attrName>style.visibility</p:attrName>
                                        </p:attrNameLst>
                                      </p:cBhvr>
                                      <p:to>
                                        <p:strVal val="visible"/>
                                      </p:to>
                                    </p:set>
                                    <p:animEffect transition="in" filter="wipe(right)">
                                      <p:cBhvr>
                                        <p:cTn id="19" dur="2000"/>
                                        <p:tgtEl>
                                          <p:spTgt spid="607"/>
                                        </p:tgtEl>
                                      </p:cBhvr>
                                    </p:animEffect>
                                  </p:childTnLst>
                                </p:cTn>
                              </p:par>
                            </p:childTnLst>
                          </p:cTn>
                        </p:par>
                        <p:par>
                          <p:cTn id="20" fill="hold">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608"/>
                                        </p:tgtEl>
                                        <p:attrNameLst>
                                          <p:attrName>style.visibility</p:attrName>
                                        </p:attrNameLst>
                                      </p:cBhvr>
                                      <p:to>
                                        <p:strVal val="visible"/>
                                      </p:to>
                                    </p:set>
                                    <p:animEffect transition="in" filter="wipe(left)">
                                      <p:cBhvr>
                                        <p:cTn id="23" dur="2000"/>
                                        <p:tgtEl>
                                          <p:spTgt spid="608"/>
                                        </p:tgtEl>
                                      </p:cBhvr>
                                    </p:animEffect>
                                  </p:childTnLst>
                                </p:cTn>
                              </p:par>
                            </p:childTnLst>
                          </p:cTn>
                        </p:par>
                        <p:par>
                          <p:cTn id="24" fill="hold">
                            <p:stCondLst>
                              <p:cond delay="10000"/>
                            </p:stCondLst>
                            <p:childTnLst>
                              <p:par>
                                <p:cTn id="25" presetID="22" presetClass="entr" presetSubtype="2" fill="hold" grpId="0" nodeType="afterEffect">
                                  <p:stCondLst>
                                    <p:cond delay="0"/>
                                  </p:stCondLst>
                                  <p:childTnLst>
                                    <p:set>
                                      <p:cBhvr>
                                        <p:cTn id="26" dur="1" fill="hold">
                                          <p:stCondLst>
                                            <p:cond delay="0"/>
                                          </p:stCondLst>
                                        </p:cTn>
                                        <p:tgtEl>
                                          <p:spTgt spid="609"/>
                                        </p:tgtEl>
                                        <p:attrNameLst>
                                          <p:attrName>style.visibility</p:attrName>
                                        </p:attrNameLst>
                                      </p:cBhvr>
                                      <p:to>
                                        <p:strVal val="visible"/>
                                      </p:to>
                                    </p:set>
                                    <p:animEffect transition="in" filter="wipe(right)">
                                      <p:cBhvr>
                                        <p:cTn id="27" dur="2000"/>
                                        <p:tgtEl>
                                          <p:spTgt spid="609"/>
                                        </p:tgtEl>
                                      </p:cBhvr>
                                    </p:animEffect>
                                  </p:childTnLst>
                                </p:cTn>
                              </p:par>
                            </p:childTnLst>
                          </p:cTn>
                        </p:par>
                        <p:par>
                          <p:cTn id="28" fill="hold">
                            <p:stCondLst>
                              <p:cond delay="12000"/>
                            </p:stCondLst>
                            <p:childTnLst>
                              <p:par>
                                <p:cTn id="29" presetID="22" presetClass="entr" presetSubtype="8" fill="hold" grpId="0" nodeType="afterEffect">
                                  <p:stCondLst>
                                    <p:cond delay="0"/>
                                  </p:stCondLst>
                                  <p:childTnLst>
                                    <p:set>
                                      <p:cBhvr>
                                        <p:cTn id="30" dur="1" fill="hold">
                                          <p:stCondLst>
                                            <p:cond delay="0"/>
                                          </p:stCondLst>
                                        </p:cTn>
                                        <p:tgtEl>
                                          <p:spTgt spid="610"/>
                                        </p:tgtEl>
                                        <p:attrNameLst>
                                          <p:attrName>style.visibility</p:attrName>
                                        </p:attrNameLst>
                                      </p:cBhvr>
                                      <p:to>
                                        <p:strVal val="visible"/>
                                      </p:to>
                                    </p:set>
                                    <p:animEffect transition="in" filter="wipe(left)">
                                      <p:cBhvr>
                                        <p:cTn id="31" dur="2000"/>
                                        <p:tgtEl>
                                          <p:spTgt spid="610"/>
                                        </p:tgtEl>
                                      </p:cBhvr>
                                    </p:animEffect>
                                  </p:childTnLst>
                                </p:cTn>
                              </p:par>
                            </p:childTnLst>
                          </p:cTn>
                        </p:par>
                        <p:par>
                          <p:cTn id="32" fill="hold">
                            <p:stCondLst>
                              <p:cond delay="14000"/>
                            </p:stCondLst>
                            <p:childTnLst>
                              <p:par>
                                <p:cTn id="33" presetID="22" presetClass="entr" presetSubtype="2" fill="hold" grpId="0" nodeType="afterEffect">
                                  <p:stCondLst>
                                    <p:cond delay="0"/>
                                  </p:stCondLst>
                                  <p:childTnLst>
                                    <p:set>
                                      <p:cBhvr>
                                        <p:cTn id="34" dur="1" fill="hold">
                                          <p:stCondLst>
                                            <p:cond delay="0"/>
                                          </p:stCondLst>
                                        </p:cTn>
                                        <p:tgtEl>
                                          <p:spTgt spid="611"/>
                                        </p:tgtEl>
                                        <p:attrNameLst>
                                          <p:attrName>style.visibility</p:attrName>
                                        </p:attrNameLst>
                                      </p:cBhvr>
                                      <p:to>
                                        <p:strVal val="visible"/>
                                      </p:to>
                                    </p:set>
                                    <p:animEffect transition="in" filter="wipe(right)">
                                      <p:cBhvr>
                                        <p:cTn id="35" dur="20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05" grpId="0" animBg="1"/>
      <p:bldP spid="606" grpId="0" animBg="1"/>
      <p:bldP spid="607" grpId="0" animBg="1"/>
      <p:bldP spid="608" grpId="0" animBg="1"/>
      <p:bldP spid="609" grpId="0" animBg="1"/>
      <p:bldP spid="610" grpId="0" animBg="1"/>
      <p:bldP spid="6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prstClr val="black"/>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Tree>
    <p:extLst>
      <p:ext uri="{BB962C8B-B14F-4D97-AF65-F5344CB8AC3E}">
        <p14:creationId xmlns:p14="http://schemas.microsoft.com/office/powerpoint/2010/main" val="171609300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smtClean="0">
                <a:solidFill>
                  <a:prstClr val="black"/>
                </a:solidFill>
              </a:rPr>
              <a:t>Diamond</a:t>
            </a:r>
          </a:p>
          <a:p>
            <a:pPr algn="ctr" fontAlgn="auto">
              <a:spcBef>
                <a:spcPts val="0"/>
              </a:spcBef>
              <a:spcAft>
                <a:spcPts val="0"/>
              </a:spcAft>
            </a:pPr>
            <a:r>
              <a:rPr lang="en-US" sz="2800" dirty="0" smtClean="0">
                <a:solidFill>
                  <a:prstClr val="black"/>
                </a:solidFill>
              </a:rPr>
              <a:t>($100, reusable)</a:t>
            </a:r>
            <a:endParaRPr lang="en-US" sz="2800" dirty="0">
              <a:solidFill>
                <a:prstClr val="black"/>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 name="Group 3"/>
          <p:cNvGrpSpPr/>
          <p:nvPr/>
        </p:nvGrpSpPr>
        <p:grpSpPr>
          <a:xfrm>
            <a:off x="4495800" y="2743200"/>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9" name="Group 388"/>
          <p:cNvGrpSpPr/>
          <p:nvPr/>
        </p:nvGrpSpPr>
        <p:grpSpPr>
          <a:xfrm>
            <a:off x="6400800" y="2895600"/>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6" name="Group 395"/>
          <p:cNvGrpSpPr/>
          <p:nvPr/>
        </p:nvGrpSpPr>
        <p:grpSpPr>
          <a:xfrm>
            <a:off x="3886200" y="3200400"/>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3" name="Group 402"/>
          <p:cNvGrpSpPr/>
          <p:nvPr/>
        </p:nvGrpSpPr>
        <p:grpSpPr>
          <a:xfrm>
            <a:off x="2590800" y="2895600"/>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0" name="Group 409"/>
          <p:cNvGrpSpPr/>
          <p:nvPr/>
        </p:nvGrpSpPr>
        <p:grpSpPr>
          <a:xfrm>
            <a:off x="5562600" y="2514600"/>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7" name="Group 436"/>
          <p:cNvGrpSpPr/>
          <p:nvPr/>
        </p:nvGrpSpPr>
        <p:grpSpPr>
          <a:xfrm>
            <a:off x="5181600" y="3124200"/>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Tree>
    <p:extLst>
      <p:ext uri="{BB962C8B-B14F-4D97-AF65-F5344CB8AC3E}">
        <p14:creationId xmlns:p14="http://schemas.microsoft.com/office/powerpoint/2010/main" val="24553442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decel="100000" fill="hold" nodeType="clickEffect">
                                  <p:stCondLst>
                                    <p:cond delay="0"/>
                                  </p:stCondLst>
                                  <p:childTnLst>
                                    <p:animMotion origin="layout" path="M 0.0007 0.0007 L 0.0007 0.09757 L 0.01892 0.09989 L 0.03715 0.12023 " pathEditMode="relative" rAng="0" ptsTypes="AAAA">
                                      <p:cBhvr>
                                        <p:cTn id="6" dur="2000" fill="hold"/>
                                        <p:tgtEl>
                                          <p:spTgt spid="403"/>
                                        </p:tgtEl>
                                        <p:attrNameLst>
                                          <p:attrName>ppt_x</p:attrName>
                                          <p:attrName>ppt_y</p:attrName>
                                        </p:attrNameLst>
                                      </p:cBhvr>
                                      <p:rCtr x="1823" y="5965"/>
                                    </p:animMotion>
                                  </p:childTnLst>
                                </p:cTn>
                              </p:par>
                              <p:par>
                                <p:cTn id="7" presetID="42" presetClass="path" presetSubtype="0" decel="100000" fill="hold" nodeType="withEffect">
                                  <p:stCondLst>
                                    <p:cond delay="0"/>
                                  </p:stCondLst>
                                  <p:childTnLst>
                                    <p:animMotion origin="layout" path="M 3.33333E-6 -3.69942E-6 L 3.33333E-6 0.06474 " pathEditMode="relative" rAng="0" ptsTypes="AA">
                                      <p:cBhvr>
                                        <p:cTn id="8" dur="2000" fill="hold"/>
                                        <p:tgtEl>
                                          <p:spTgt spid="396"/>
                                        </p:tgtEl>
                                        <p:attrNameLst>
                                          <p:attrName>ppt_x</p:attrName>
                                          <p:attrName>ppt_y</p:attrName>
                                        </p:attrNameLst>
                                      </p:cBhvr>
                                      <p:rCtr x="0" y="3237"/>
                                    </p:animMotion>
                                  </p:childTnLst>
                                </p:cTn>
                              </p:par>
                              <p:par>
                                <p:cTn id="9" presetID="42" presetClass="path" presetSubtype="0" decel="100000" fill="hold" nodeType="withEffect">
                                  <p:stCondLst>
                                    <p:cond delay="0"/>
                                  </p:stCondLst>
                                  <p:childTnLst>
                                    <p:animMotion origin="layout" path="M -3.88889E-6 3.12139E-6 L -3.88889E-6 0.07584 " pathEditMode="relative" rAng="0" ptsTypes="AA">
                                      <p:cBhvr>
                                        <p:cTn id="10" dur="2000" fill="hold"/>
                                        <p:tgtEl>
                                          <p:spTgt spid="437"/>
                                        </p:tgtEl>
                                        <p:attrNameLst>
                                          <p:attrName>ppt_x</p:attrName>
                                          <p:attrName>ppt_y</p:attrName>
                                        </p:attrNameLst>
                                      </p:cBhvr>
                                      <p:rCtr x="0" y="3792"/>
                                    </p:animMotion>
                                  </p:childTnLst>
                                </p:cTn>
                              </p:par>
                              <p:par>
                                <p:cTn id="11" presetID="0" presetClass="path" presetSubtype="0" decel="100000" fill="hold" nodeType="withEffect">
                                  <p:stCondLst>
                                    <p:cond delay="0"/>
                                  </p:stCondLst>
                                  <p:childTnLst>
                                    <p:animMotion origin="layout" path="M 6.38889E-6 -7.86127E-6 L 0.00174 0.1119 L 0.01754 0.11837 L 0.03022 0.13942 " pathEditMode="relative" ptsTypes="AAAA">
                                      <p:cBhvr>
                                        <p:cTn id="12" dur="2000" fill="hold"/>
                                        <p:tgtEl>
                                          <p:spTgt spid="4"/>
                                        </p:tgtEl>
                                        <p:attrNameLst>
                                          <p:attrName>ppt_x</p:attrName>
                                          <p:attrName>ppt_y</p:attrName>
                                        </p:attrNameLst>
                                      </p:cBhvr>
                                    </p:animMotion>
                                  </p:childTnLst>
                                </p:cTn>
                              </p:par>
                              <p:par>
                                <p:cTn id="13" presetID="0" presetClass="path" presetSubtype="0" decel="100000" fill="hold" nodeType="withEffect">
                                  <p:stCondLst>
                                    <p:cond delay="0"/>
                                  </p:stCondLst>
                                  <p:childTnLst>
                                    <p:animMotion origin="layout" path="M 1.11111E-6 -2.71676E-6 L 1.11111E-6 0.08463 L -0.01893 0.08879 L -0.03646 0.11422 " pathEditMode="relative" ptsTypes="AAAA">
                                      <p:cBhvr>
                                        <p:cTn id="14" dur="2000" fill="hold"/>
                                        <p:tgtEl>
                                          <p:spTgt spid="389"/>
                                        </p:tgtEl>
                                        <p:attrNameLst>
                                          <p:attrName>ppt_x</p:attrName>
                                          <p:attrName>ppt_y</p:attrName>
                                        </p:attrNameLst>
                                      </p:cBhvr>
                                    </p:animMotion>
                                  </p:childTnLst>
                                </p:cTn>
                              </p:par>
                              <p:par>
                                <p:cTn id="15" presetID="0" presetClass="path" presetSubtype="0" decel="100000" fill="hold" nodeType="withEffect">
                                  <p:stCondLst>
                                    <p:cond delay="0"/>
                                  </p:stCondLst>
                                  <p:childTnLst>
                                    <p:animMotion origin="layout" path="M -1.66667E-6 8.67052E-7 L -0.00156 0.1311 L 0.0158 0.14173 L 0.02535 0.15861 " pathEditMode="relative" ptsTypes="AAAA">
                                      <p:cBhvr>
                                        <p:cTn id="16" dur="2000" fill="hold"/>
                                        <p:tgtEl>
                                          <p:spTgt spid="4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Oval 2"/>
          <p:cNvSpPr/>
          <p:nvPr/>
        </p:nvSpPr>
        <p:spPr>
          <a:xfrm>
            <a:off x="1295400" y="1981200"/>
            <a:ext cx="6858000" cy="40386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smtClean="0">
                <a:solidFill>
                  <a:prstClr val="black"/>
                </a:solidFill>
              </a:rPr>
              <a:t>Diamond</a:t>
            </a:r>
          </a:p>
          <a:p>
            <a:pPr algn="ctr" fontAlgn="auto">
              <a:spcBef>
                <a:spcPts val="0"/>
              </a:spcBef>
              <a:spcAft>
                <a:spcPts val="0"/>
              </a:spcAft>
            </a:pPr>
            <a:r>
              <a:rPr lang="en-US" sz="2800" dirty="0" smtClean="0">
                <a:solidFill>
                  <a:prstClr val="black"/>
                </a:solidFill>
              </a:rPr>
              <a:t>($100, reusable)</a:t>
            </a:r>
            <a:endParaRPr lang="en-US" sz="2800" dirty="0">
              <a:solidFill>
                <a:prstClr val="black"/>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pPr fontAlgn="auto">
              <a:spcBef>
                <a:spcPts val="0"/>
              </a:spcBef>
              <a:spcAft>
                <a:spcPts val="0"/>
              </a:spcAft>
            </a:pPr>
            <a:r>
              <a:rPr lang="en-US" sz="3600" dirty="0">
                <a:solidFill>
                  <a:prstClr val="black"/>
                </a:solidFill>
                <a:latin typeface="Calibri"/>
                <a:cs typeface="+mn-cs"/>
              </a:rPr>
              <a:t>o</a:t>
            </a:r>
            <a:r>
              <a:rPr lang="en-US" sz="3600" dirty="0" smtClean="0">
                <a:solidFill>
                  <a:prstClr val="black"/>
                </a:solidFill>
                <a:latin typeface="Calibri"/>
                <a:cs typeface="+mn-cs"/>
              </a:rPr>
              <a:t>il ?</a:t>
            </a:r>
            <a:endParaRPr lang="en-US" sz="3600" dirty="0">
              <a:solidFill>
                <a:prstClr val="black"/>
              </a:solidFill>
              <a:latin typeface="Calibri"/>
              <a:cs typeface="+mn-cs"/>
            </a:endParaRPr>
          </a:p>
        </p:txBody>
      </p:sp>
    </p:spTree>
    <p:extLst>
      <p:ext uri="{BB962C8B-B14F-4D97-AF65-F5344CB8AC3E}">
        <p14:creationId xmlns:p14="http://schemas.microsoft.com/office/powerpoint/2010/main" val="17681987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Rectangle 1"/>
          <p:cNvSpPr/>
          <p:nvPr/>
        </p:nvSpPr>
        <p:spPr>
          <a:xfrm>
            <a:off x="1295400" y="3886200"/>
            <a:ext cx="6858000" cy="2971800"/>
          </a:xfrm>
          <a:prstGeom prst="rect">
            <a:avLst/>
          </a:prstGeom>
          <a:pattFill prst="ltDn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sz="4800" dirty="0" smtClean="0">
                <a:solidFill>
                  <a:prstClr val="black"/>
                </a:solidFill>
              </a:rPr>
              <a:t>Diamond</a:t>
            </a:r>
          </a:p>
          <a:p>
            <a:pPr algn="ctr" fontAlgn="auto">
              <a:spcBef>
                <a:spcPts val="0"/>
              </a:spcBef>
              <a:spcAft>
                <a:spcPts val="0"/>
              </a:spcAft>
            </a:pPr>
            <a:r>
              <a:rPr lang="en-US" sz="2800" dirty="0" smtClean="0">
                <a:solidFill>
                  <a:prstClr val="black"/>
                </a:solidFill>
              </a:rPr>
              <a:t>($100, reusable)</a:t>
            </a:r>
            <a:endParaRPr lang="en-US" sz="2800" dirty="0">
              <a:solidFill>
                <a:prstClr val="black"/>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pPr fontAlgn="auto">
              <a:spcBef>
                <a:spcPts val="0"/>
              </a:spcBef>
              <a:spcAft>
                <a:spcPts val="0"/>
              </a:spcAft>
            </a:pPr>
            <a:r>
              <a:rPr lang="en-US" sz="3600" dirty="0">
                <a:solidFill>
                  <a:prstClr val="black"/>
                </a:solidFill>
                <a:latin typeface="Calibri"/>
                <a:cs typeface="+mn-cs"/>
              </a:rPr>
              <a:t>o</a:t>
            </a:r>
            <a:r>
              <a:rPr lang="en-US" sz="3600" dirty="0" smtClean="0">
                <a:solidFill>
                  <a:prstClr val="black"/>
                </a:solidFill>
                <a:latin typeface="Calibri"/>
                <a:cs typeface="+mn-cs"/>
              </a:rPr>
              <a:t>il ?</a:t>
            </a:r>
            <a:endParaRPr lang="en-US" sz="3600" dirty="0">
              <a:solidFill>
                <a:prstClr val="black"/>
              </a:solidFill>
              <a:latin typeface="Calibri"/>
              <a:cs typeface="+mn-cs"/>
            </a:endParaRPr>
          </a:p>
        </p:txBody>
      </p:sp>
    </p:spTree>
    <p:extLst>
      <p:ext uri="{BB962C8B-B14F-4D97-AF65-F5344CB8AC3E}">
        <p14:creationId xmlns:p14="http://schemas.microsoft.com/office/powerpoint/2010/main" val="407309173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rot="921728">
            <a:off x="986971" y="841829"/>
            <a:ext cx="7373257" cy="6016171"/>
            <a:chOff x="986971" y="841829"/>
            <a:chExt cx="7373257" cy="6016171"/>
          </a:xfrm>
        </p:grpSpPr>
        <p:sp>
          <p:nvSpPr>
            <p:cNvPr id="5" name="Rectangle 4"/>
            <p:cNvSpPr/>
            <p:nvPr/>
          </p:nvSpPr>
          <p:spPr>
            <a:xfrm>
              <a:off x="1277257" y="841829"/>
              <a:ext cx="6894286" cy="3077028"/>
            </a:xfrm>
            <a:prstGeom prst="rect">
              <a:avLst/>
            </a:prstGeom>
            <a:solidFill>
              <a:srgbClr val="FFBC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3" name="Oval 2"/>
            <p:cNvSpPr/>
            <p:nvPr/>
          </p:nvSpPr>
          <p:spPr>
            <a:xfrm>
              <a:off x="1295400" y="1981200"/>
              <a:ext cx="6858000" cy="4038600"/>
            </a:xfrm>
            <a:prstGeom prst="ellipse">
              <a:avLst/>
            </a:prstGeom>
            <a:gradFill flip="none" rotWithShape="1">
              <a:gsLst>
                <a:gs pos="0">
                  <a:schemeClr val="tx1">
                    <a:lumMod val="85000"/>
                    <a:lumOff val="15000"/>
                  </a:schemeClr>
                </a:gs>
                <a:gs pos="46000">
                  <a:schemeClr val="accent5">
                    <a:lumMod val="40000"/>
                    <a:lumOff val="60000"/>
                  </a:schemeClr>
                </a:gs>
                <a:gs pos="35000">
                  <a:schemeClr val="tx1"/>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Rectangle 1"/>
            <p:cNvSpPr/>
            <p:nvPr/>
          </p:nvSpPr>
          <p:spPr>
            <a:xfrm>
              <a:off x="986971" y="3886200"/>
              <a:ext cx="737325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2800" dirty="0">
                <a:solidFill>
                  <a:prstClr val="black"/>
                </a:solidFill>
              </a:endParaRPr>
            </a:p>
          </p:txBody>
        </p:sp>
        <p:grpSp>
          <p:nvGrpSpPr>
            <p:cNvPr id="308" name="Group 6"/>
            <p:cNvGrpSpPr>
              <a:grpSpLocks/>
            </p:cNvGrpSpPr>
            <p:nvPr/>
          </p:nvGrpSpPr>
          <p:grpSpPr bwMode="auto">
            <a:xfrm rot="1133284">
              <a:off x="6431863" y="3696156"/>
              <a:ext cx="277813" cy="238125"/>
              <a:chOff x="3192" y="2215"/>
              <a:chExt cx="920" cy="943"/>
            </a:xfrm>
          </p:grpSpPr>
          <p:sp>
            <p:nvSpPr>
              <p:cNvPr id="30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1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18" name="Group 6"/>
            <p:cNvGrpSpPr>
              <a:grpSpLocks/>
            </p:cNvGrpSpPr>
            <p:nvPr/>
          </p:nvGrpSpPr>
          <p:grpSpPr bwMode="auto">
            <a:xfrm rot="1133284">
              <a:off x="7574863" y="3696156"/>
              <a:ext cx="277813" cy="238125"/>
              <a:chOff x="3192" y="2215"/>
              <a:chExt cx="920" cy="943"/>
            </a:xfrm>
          </p:grpSpPr>
          <p:sp>
            <p:nvSpPr>
              <p:cNvPr id="31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2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28" name="Group 6"/>
            <p:cNvGrpSpPr>
              <a:grpSpLocks/>
            </p:cNvGrpSpPr>
            <p:nvPr/>
          </p:nvGrpSpPr>
          <p:grpSpPr bwMode="auto">
            <a:xfrm rot="20466716" flipH="1">
              <a:off x="6812863" y="3696156"/>
              <a:ext cx="277813" cy="238125"/>
              <a:chOff x="3192" y="2215"/>
              <a:chExt cx="920" cy="943"/>
            </a:xfrm>
          </p:grpSpPr>
          <p:sp>
            <p:nvSpPr>
              <p:cNvPr id="32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3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38" name="Group 6"/>
            <p:cNvGrpSpPr>
              <a:grpSpLocks/>
            </p:cNvGrpSpPr>
            <p:nvPr/>
          </p:nvGrpSpPr>
          <p:grpSpPr bwMode="auto">
            <a:xfrm rot="1133284">
              <a:off x="3307664" y="3696157"/>
              <a:ext cx="277813" cy="238125"/>
              <a:chOff x="3192" y="2215"/>
              <a:chExt cx="920" cy="943"/>
            </a:xfrm>
          </p:grpSpPr>
          <p:sp>
            <p:nvSpPr>
              <p:cNvPr id="33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4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48" name="Group 6"/>
            <p:cNvGrpSpPr>
              <a:grpSpLocks/>
            </p:cNvGrpSpPr>
            <p:nvPr/>
          </p:nvGrpSpPr>
          <p:grpSpPr bwMode="auto">
            <a:xfrm rot="20466716" flipH="1">
              <a:off x="2545663" y="3696155"/>
              <a:ext cx="277813" cy="238125"/>
              <a:chOff x="3192" y="2215"/>
              <a:chExt cx="920" cy="943"/>
            </a:xfrm>
          </p:grpSpPr>
          <p:sp>
            <p:nvSpPr>
              <p:cNvPr id="34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5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58" name="Group 6"/>
            <p:cNvGrpSpPr>
              <a:grpSpLocks/>
            </p:cNvGrpSpPr>
            <p:nvPr/>
          </p:nvGrpSpPr>
          <p:grpSpPr bwMode="auto">
            <a:xfrm rot="1133284">
              <a:off x="4374464" y="3696156"/>
              <a:ext cx="277813" cy="238125"/>
              <a:chOff x="3192" y="2215"/>
              <a:chExt cx="920" cy="943"/>
            </a:xfrm>
          </p:grpSpPr>
          <p:sp>
            <p:nvSpPr>
              <p:cNvPr id="35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6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68" name="Group 6"/>
            <p:cNvGrpSpPr>
              <a:grpSpLocks/>
            </p:cNvGrpSpPr>
            <p:nvPr/>
          </p:nvGrpSpPr>
          <p:grpSpPr bwMode="auto">
            <a:xfrm rot="20466716" flipH="1">
              <a:off x="5517463" y="3696156"/>
              <a:ext cx="277813" cy="238125"/>
              <a:chOff x="3192" y="2215"/>
              <a:chExt cx="920" cy="943"/>
            </a:xfrm>
          </p:grpSpPr>
          <p:sp>
            <p:nvSpPr>
              <p:cNvPr id="369"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0"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1"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2"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3"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4"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5"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6"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77"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 name="Group 3"/>
            <p:cNvGrpSpPr/>
            <p:nvPr/>
          </p:nvGrpSpPr>
          <p:grpSpPr>
            <a:xfrm rot="20604231">
              <a:off x="4724400" y="3707569"/>
              <a:ext cx="236161" cy="178631"/>
              <a:chOff x="5458290" y="3058908"/>
              <a:chExt cx="236161" cy="178631"/>
            </a:xfrm>
          </p:grpSpPr>
          <p:sp>
            <p:nvSpPr>
              <p:cNvPr id="379"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8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89" name="Group 388"/>
            <p:cNvGrpSpPr/>
            <p:nvPr/>
          </p:nvGrpSpPr>
          <p:grpSpPr>
            <a:xfrm rot="20509672">
              <a:off x="6194166" y="3707569"/>
              <a:ext cx="236161" cy="178631"/>
              <a:chOff x="5458290" y="3058908"/>
              <a:chExt cx="236161" cy="178631"/>
            </a:xfrm>
          </p:grpSpPr>
          <p:sp>
            <p:nvSpPr>
              <p:cNvPr id="390"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1"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2"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3"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4"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5"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396" name="Group 395"/>
            <p:cNvGrpSpPr/>
            <p:nvPr/>
          </p:nvGrpSpPr>
          <p:grpSpPr>
            <a:xfrm rot="20519456">
              <a:off x="3886200" y="3707569"/>
              <a:ext cx="236161" cy="178631"/>
              <a:chOff x="5458290" y="3058908"/>
              <a:chExt cx="236161" cy="178631"/>
            </a:xfrm>
          </p:grpSpPr>
          <p:sp>
            <p:nvSpPr>
              <p:cNvPr id="397"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8"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399"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0"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1"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2"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03" name="Group 402"/>
            <p:cNvGrpSpPr/>
            <p:nvPr/>
          </p:nvGrpSpPr>
          <p:grpSpPr>
            <a:xfrm rot="20503538">
              <a:off x="2895600" y="3707569"/>
              <a:ext cx="236161" cy="178631"/>
              <a:chOff x="5458290" y="3058908"/>
              <a:chExt cx="236161" cy="178631"/>
            </a:xfrm>
          </p:grpSpPr>
          <p:sp>
            <p:nvSpPr>
              <p:cNvPr id="404"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5"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6"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7"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8"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09"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0" name="Group 409"/>
            <p:cNvGrpSpPr/>
            <p:nvPr/>
          </p:nvGrpSpPr>
          <p:grpSpPr>
            <a:xfrm rot="20618101">
              <a:off x="5887782" y="3708681"/>
              <a:ext cx="236161" cy="178631"/>
              <a:chOff x="5458290" y="3058908"/>
              <a:chExt cx="236161" cy="178631"/>
            </a:xfrm>
          </p:grpSpPr>
          <p:sp>
            <p:nvSpPr>
              <p:cNvPr id="411"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2"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3"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4"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5"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6"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17" name="Group 6"/>
            <p:cNvGrpSpPr>
              <a:grpSpLocks/>
            </p:cNvGrpSpPr>
            <p:nvPr/>
          </p:nvGrpSpPr>
          <p:grpSpPr bwMode="auto">
            <a:xfrm rot="13008648">
              <a:off x="6215844" y="2193090"/>
              <a:ext cx="277813" cy="238125"/>
              <a:chOff x="3192" y="2215"/>
              <a:chExt cx="920" cy="943"/>
            </a:xfrm>
          </p:grpSpPr>
          <p:sp>
            <p:nvSpPr>
              <p:cNvPr id="41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1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27" name="Group 6"/>
            <p:cNvGrpSpPr>
              <a:grpSpLocks/>
            </p:cNvGrpSpPr>
            <p:nvPr/>
          </p:nvGrpSpPr>
          <p:grpSpPr bwMode="auto">
            <a:xfrm rot="11202083">
              <a:off x="3518145" y="2032478"/>
              <a:ext cx="277813" cy="238125"/>
              <a:chOff x="3192" y="2215"/>
              <a:chExt cx="920" cy="943"/>
            </a:xfrm>
          </p:grpSpPr>
          <p:sp>
            <p:nvSpPr>
              <p:cNvPr id="428" name="Freeform 7"/>
              <p:cNvSpPr>
                <a:spLocks/>
              </p:cNvSpPr>
              <p:nvPr/>
            </p:nvSpPr>
            <p:spPr bwMode="auto">
              <a:xfrm>
                <a:off x="3192" y="2220"/>
                <a:ext cx="918" cy="938"/>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18" h="938">
                    <a:moveTo>
                      <a:pt x="0" y="938"/>
                    </a:moveTo>
                    <a:lnTo>
                      <a:pt x="222" y="108"/>
                    </a:lnTo>
                    <a:lnTo>
                      <a:pt x="258" y="84"/>
                    </a:lnTo>
                    <a:lnTo>
                      <a:pt x="316" y="54"/>
                    </a:lnTo>
                    <a:lnTo>
                      <a:pt x="386" y="26"/>
                    </a:lnTo>
                    <a:lnTo>
                      <a:pt x="466" y="8"/>
                    </a:lnTo>
                    <a:lnTo>
                      <a:pt x="550" y="0"/>
                    </a:lnTo>
                    <a:lnTo>
                      <a:pt x="650" y="2"/>
                    </a:lnTo>
                    <a:lnTo>
                      <a:pt x="726" y="12"/>
                    </a:lnTo>
                    <a:lnTo>
                      <a:pt x="788" y="30"/>
                    </a:lnTo>
                    <a:lnTo>
                      <a:pt x="824" y="56"/>
                    </a:lnTo>
                    <a:lnTo>
                      <a:pt x="862" y="88"/>
                    </a:lnTo>
                    <a:lnTo>
                      <a:pt x="890" y="126"/>
                    </a:lnTo>
                    <a:lnTo>
                      <a:pt x="918" y="164"/>
                    </a:lnTo>
                    <a:lnTo>
                      <a:pt x="798" y="614"/>
                    </a:lnTo>
                    <a:lnTo>
                      <a:pt x="648" y="684"/>
                    </a:lnTo>
                    <a:lnTo>
                      <a:pt x="512" y="744"/>
                    </a:lnTo>
                    <a:lnTo>
                      <a:pt x="358" y="806"/>
                    </a:lnTo>
                    <a:lnTo>
                      <a:pt x="174" y="878"/>
                    </a:lnTo>
                    <a:lnTo>
                      <a:pt x="58" y="916"/>
                    </a:lnTo>
                    <a:lnTo>
                      <a:pt x="0" y="938"/>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29" name="Line 8"/>
              <p:cNvSpPr>
                <a:spLocks noChangeShapeType="1"/>
              </p:cNvSpPr>
              <p:nvPr/>
            </p:nvSpPr>
            <p:spPr bwMode="auto">
              <a:xfrm flipV="1">
                <a:off x="3193" y="2326"/>
                <a:ext cx="222" cy="8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0" name="Line 9"/>
              <p:cNvSpPr>
                <a:spLocks noChangeShapeType="1"/>
              </p:cNvSpPr>
              <p:nvPr/>
            </p:nvSpPr>
            <p:spPr bwMode="auto">
              <a:xfrm flipV="1">
                <a:off x="3344" y="2372"/>
                <a:ext cx="195" cy="72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1" name="Line 10"/>
              <p:cNvSpPr>
                <a:spLocks noChangeShapeType="1"/>
              </p:cNvSpPr>
              <p:nvPr/>
            </p:nvSpPr>
            <p:spPr bwMode="auto">
              <a:xfrm flipV="1">
                <a:off x="3791" y="2408"/>
                <a:ext cx="138" cy="5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2" name="Line 11"/>
              <p:cNvSpPr>
                <a:spLocks noChangeShapeType="1"/>
              </p:cNvSpPr>
              <p:nvPr/>
            </p:nvSpPr>
            <p:spPr bwMode="auto">
              <a:xfrm flipV="1">
                <a:off x="3992" y="2383"/>
                <a:ext cx="120" cy="4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3" name="Freeform 12"/>
              <p:cNvSpPr>
                <a:spLocks/>
              </p:cNvSpPr>
              <p:nvPr/>
            </p:nvSpPr>
            <p:spPr bwMode="auto">
              <a:xfrm>
                <a:off x="3416" y="2317"/>
                <a:ext cx="122" cy="55"/>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4" name="Freeform 13"/>
              <p:cNvSpPr>
                <a:spLocks/>
              </p:cNvSpPr>
              <p:nvPr/>
            </p:nvSpPr>
            <p:spPr bwMode="auto">
              <a:xfrm>
                <a:off x="3538" y="2334"/>
                <a:ext cx="390" cy="70"/>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5" name="Freeform 14"/>
              <p:cNvSpPr>
                <a:spLocks/>
              </p:cNvSpPr>
              <p:nvPr/>
            </p:nvSpPr>
            <p:spPr bwMode="auto">
              <a:xfrm>
                <a:off x="3930" y="2338"/>
                <a:ext cx="182" cy="70"/>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6" name="Freeform 15"/>
              <p:cNvSpPr>
                <a:spLocks/>
              </p:cNvSpPr>
              <p:nvPr/>
            </p:nvSpPr>
            <p:spPr bwMode="auto">
              <a:xfrm>
                <a:off x="3412" y="2215"/>
                <a:ext cx="698" cy="167"/>
              </a:xfrm>
              <a:custGeom>
                <a:avLst/>
                <a:gdLst>
                  <a:gd name="T0" fmla="*/ 0 w 698"/>
                  <a:gd name="T1" fmla="*/ 111 h 167"/>
                  <a:gd name="T2" fmla="*/ 232 w 698"/>
                  <a:gd name="T3" fmla="*/ 15 h 167"/>
                  <a:gd name="T4" fmla="*/ 538 w 698"/>
                  <a:gd name="T5" fmla="*/ 25 h 167"/>
                  <a:gd name="T6" fmla="*/ 698 w 698"/>
                  <a:gd name="T7" fmla="*/ 167 h 1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8" h="167">
                    <a:moveTo>
                      <a:pt x="0" y="111"/>
                    </a:moveTo>
                    <a:cubicBezTo>
                      <a:pt x="71" y="70"/>
                      <a:pt x="142" y="29"/>
                      <a:pt x="232" y="15"/>
                    </a:cubicBezTo>
                    <a:cubicBezTo>
                      <a:pt x="322" y="1"/>
                      <a:pt x="460" y="0"/>
                      <a:pt x="538" y="25"/>
                    </a:cubicBezTo>
                    <a:cubicBezTo>
                      <a:pt x="616" y="50"/>
                      <a:pt x="657" y="108"/>
                      <a:pt x="698" y="16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nvGrpSpPr>
            <p:cNvPr id="437" name="Group 436"/>
            <p:cNvGrpSpPr/>
            <p:nvPr/>
          </p:nvGrpSpPr>
          <p:grpSpPr>
            <a:xfrm rot="20548492">
              <a:off x="5181600" y="3707569"/>
              <a:ext cx="236161" cy="178631"/>
              <a:chOff x="5458290" y="3058908"/>
              <a:chExt cx="236161" cy="178631"/>
            </a:xfrm>
          </p:grpSpPr>
          <p:sp>
            <p:nvSpPr>
              <p:cNvPr id="438" name="Freeform 7"/>
              <p:cNvSpPr>
                <a:spLocks/>
              </p:cNvSpPr>
              <p:nvPr/>
            </p:nvSpPr>
            <p:spPr bwMode="auto">
              <a:xfrm rot="21311054">
                <a:off x="5458290" y="3058908"/>
                <a:ext cx="236161" cy="178631"/>
              </a:xfrm>
              <a:custGeom>
                <a:avLst/>
                <a:gdLst>
                  <a:gd name="T0" fmla="*/ 0 w 918"/>
                  <a:gd name="T1" fmla="*/ 938 h 938"/>
                  <a:gd name="T2" fmla="*/ 222 w 918"/>
                  <a:gd name="T3" fmla="*/ 108 h 938"/>
                  <a:gd name="T4" fmla="*/ 258 w 918"/>
                  <a:gd name="T5" fmla="*/ 84 h 938"/>
                  <a:gd name="T6" fmla="*/ 316 w 918"/>
                  <a:gd name="T7" fmla="*/ 54 h 938"/>
                  <a:gd name="T8" fmla="*/ 386 w 918"/>
                  <a:gd name="T9" fmla="*/ 26 h 938"/>
                  <a:gd name="T10" fmla="*/ 466 w 918"/>
                  <a:gd name="T11" fmla="*/ 8 h 938"/>
                  <a:gd name="T12" fmla="*/ 550 w 918"/>
                  <a:gd name="T13" fmla="*/ 0 h 938"/>
                  <a:gd name="T14" fmla="*/ 650 w 918"/>
                  <a:gd name="T15" fmla="*/ 2 h 938"/>
                  <a:gd name="T16" fmla="*/ 726 w 918"/>
                  <a:gd name="T17" fmla="*/ 12 h 938"/>
                  <a:gd name="T18" fmla="*/ 788 w 918"/>
                  <a:gd name="T19" fmla="*/ 30 h 938"/>
                  <a:gd name="T20" fmla="*/ 824 w 918"/>
                  <a:gd name="T21" fmla="*/ 56 h 938"/>
                  <a:gd name="T22" fmla="*/ 862 w 918"/>
                  <a:gd name="T23" fmla="*/ 88 h 938"/>
                  <a:gd name="T24" fmla="*/ 890 w 918"/>
                  <a:gd name="T25" fmla="*/ 126 h 938"/>
                  <a:gd name="T26" fmla="*/ 918 w 918"/>
                  <a:gd name="T27" fmla="*/ 164 h 938"/>
                  <a:gd name="T28" fmla="*/ 798 w 918"/>
                  <a:gd name="T29" fmla="*/ 614 h 938"/>
                  <a:gd name="T30" fmla="*/ 648 w 918"/>
                  <a:gd name="T31" fmla="*/ 684 h 938"/>
                  <a:gd name="T32" fmla="*/ 512 w 918"/>
                  <a:gd name="T33" fmla="*/ 744 h 938"/>
                  <a:gd name="T34" fmla="*/ 358 w 918"/>
                  <a:gd name="T35" fmla="*/ 806 h 938"/>
                  <a:gd name="T36" fmla="*/ 174 w 918"/>
                  <a:gd name="T37" fmla="*/ 878 h 938"/>
                  <a:gd name="T38" fmla="*/ 58 w 918"/>
                  <a:gd name="T39" fmla="*/ 916 h 938"/>
                  <a:gd name="T40" fmla="*/ 0 w 918"/>
                  <a:gd name="T41" fmla="*/ 938 h 9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connsiteX0" fmla="*/ 849 w 9368"/>
                  <a:gd name="connsiteY0" fmla="*/ 5001 h 9765"/>
                  <a:gd name="connsiteX1" fmla="*/ 1786 w 9368"/>
                  <a:gd name="connsiteY1" fmla="*/ 1151 h 9765"/>
                  <a:gd name="connsiteX2" fmla="*/ 2178 w 9368"/>
                  <a:gd name="connsiteY2" fmla="*/ 896 h 9765"/>
                  <a:gd name="connsiteX3" fmla="*/ 2810 w 9368"/>
                  <a:gd name="connsiteY3" fmla="*/ 576 h 9765"/>
                  <a:gd name="connsiteX4" fmla="*/ 3573 w 9368"/>
                  <a:gd name="connsiteY4" fmla="*/ 277 h 9765"/>
                  <a:gd name="connsiteX5" fmla="*/ 4444 w 9368"/>
                  <a:gd name="connsiteY5" fmla="*/ 85 h 9765"/>
                  <a:gd name="connsiteX6" fmla="*/ 5359 w 9368"/>
                  <a:gd name="connsiteY6" fmla="*/ 0 h 9765"/>
                  <a:gd name="connsiteX7" fmla="*/ 6449 w 9368"/>
                  <a:gd name="connsiteY7" fmla="*/ 21 h 9765"/>
                  <a:gd name="connsiteX8" fmla="*/ 7276 w 9368"/>
                  <a:gd name="connsiteY8" fmla="*/ 128 h 9765"/>
                  <a:gd name="connsiteX9" fmla="*/ 7952 w 9368"/>
                  <a:gd name="connsiteY9" fmla="*/ 320 h 9765"/>
                  <a:gd name="connsiteX10" fmla="*/ 8344 w 9368"/>
                  <a:gd name="connsiteY10" fmla="*/ 597 h 9765"/>
                  <a:gd name="connsiteX11" fmla="*/ 8758 w 9368"/>
                  <a:gd name="connsiteY11" fmla="*/ 938 h 9765"/>
                  <a:gd name="connsiteX12" fmla="*/ 9063 w 9368"/>
                  <a:gd name="connsiteY12" fmla="*/ 1343 h 9765"/>
                  <a:gd name="connsiteX13" fmla="*/ 9368 w 9368"/>
                  <a:gd name="connsiteY13" fmla="*/ 1748 h 9765"/>
                  <a:gd name="connsiteX14" fmla="*/ 8061 w 9368"/>
                  <a:gd name="connsiteY14" fmla="*/ 6546 h 9765"/>
                  <a:gd name="connsiteX15" fmla="*/ 6427 w 9368"/>
                  <a:gd name="connsiteY15" fmla="*/ 7292 h 9765"/>
                  <a:gd name="connsiteX16" fmla="*/ 4945 w 9368"/>
                  <a:gd name="connsiteY16" fmla="*/ 7932 h 9765"/>
                  <a:gd name="connsiteX17" fmla="*/ 3268 w 9368"/>
                  <a:gd name="connsiteY17" fmla="*/ 8593 h 9765"/>
                  <a:gd name="connsiteX18" fmla="*/ 1263 w 9368"/>
                  <a:gd name="connsiteY18" fmla="*/ 9360 h 9765"/>
                  <a:gd name="connsiteX19" fmla="*/ 0 w 9368"/>
                  <a:gd name="connsiteY19" fmla="*/ 9765 h 9765"/>
                  <a:gd name="connsiteX20" fmla="*/ 849 w 9368"/>
                  <a:gd name="connsiteY20" fmla="*/ 5001 h 9765"/>
                  <a:gd name="connsiteX0" fmla="*/ 0 w 9094"/>
                  <a:gd name="connsiteY0" fmla="*/ 5121 h 9585"/>
                  <a:gd name="connsiteX1" fmla="*/ 1000 w 9094"/>
                  <a:gd name="connsiteY1" fmla="*/ 1179 h 9585"/>
                  <a:gd name="connsiteX2" fmla="*/ 1419 w 9094"/>
                  <a:gd name="connsiteY2" fmla="*/ 918 h 9585"/>
                  <a:gd name="connsiteX3" fmla="*/ 2094 w 9094"/>
                  <a:gd name="connsiteY3" fmla="*/ 590 h 9585"/>
                  <a:gd name="connsiteX4" fmla="*/ 2908 w 9094"/>
                  <a:gd name="connsiteY4" fmla="*/ 284 h 9585"/>
                  <a:gd name="connsiteX5" fmla="*/ 3838 w 9094"/>
                  <a:gd name="connsiteY5" fmla="*/ 87 h 9585"/>
                  <a:gd name="connsiteX6" fmla="*/ 4815 w 9094"/>
                  <a:gd name="connsiteY6" fmla="*/ 0 h 9585"/>
                  <a:gd name="connsiteX7" fmla="*/ 5978 w 9094"/>
                  <a:gd name="connsiteY7" fmla="*/ 22 h 9585"/>
                  <a:gd name="connsiteX8" fmla="*/ 6861 w 9094"/>
                  <a:gd name="connsiteY8" fmla="*/ 131 h 9585"/>
                  <a:gd name="connsiteX9" fmla="*/ 7582 w 9094"/>
                  <a:gd name="connsiteY9" fmla="*/ 328 h 9585"/>
                  <a:gd name="connsiteX10" fmla="*/ 8001 w 9094"/>
                  <a:gd name="connsiteY10" fmla="*/ 611 h 9585"/>
                  <a:gd name="connsiteX11" fmla="*/ 8443 w 9094"/>
                  <a:gd name="connsiteY11" fmla="*/ 961 h 9585"/>
                  <a:gd name="connsiteX12" fmla="*/ 8768 w 9094"/>
                  <a:gd name="connsiteY12" fmla="*/ 1375 h 9585"/>
                  <a:gd name="connsiteX13" fmla="*/ 9094 w 9094"/>
                  <a:gd name="connsiteY13" fmla="*/ 1790 h 9585"/>
                  <a:gd name="connsiteX14" fmla="*/ 7699 w 9094"/>
                  <a:gd name="connsiteY14" fmla="*/ 6704 h 9585"/>
                  <a:gd name="connsiteX15" fmla="*/ 5955 w 9094"/>
                  <a:gd name="connsiteY15" fmla="*/ 7467 h 9585"/>
                  <a:gd name="connsiteX16" fmla="*/ 4373 w 9094"/>
                  <a:gd name="connsiteY16" fmla="*/ 8123 h 9585"/>
                  <a:gd name="connsiteX17" fmla="*/ 2582 w 9094"/>
                  <a:gd name="connsiteY17" fmla="*/ 8800 h 9585"/>
                  <a:gd name="connsiteX18" fmla="*/ 442 w 9094"/>
                  <a:gd name="connsiteY18" fmla="*/ 9585 h 9585"/>
                  <a:gd name="connsiteX19" fmla="*/ 0 w 9094"/>
                  <a:gd name="connsiteY19" fmla="*/ 5121 h 9585"/>
                  <a:gd name="connsiteX0" fmla="*/ 0 w 10000"/>
                  <a:gd name="connsiteY0" fmla="*/ 5343 h 9181"/>
                  <a:gd name="connsiteX1" fmla="*/ 1100 w 10000"/>
                  <a:gd name="connsiteY1" fmla="*/ 1230 h 9181"/>
                  <a:gd name="connsiteX2" fmla="*/ 1560 w 10000"/>
                  <a:gd name="connsiteY2" fmla="*/ 958 h 9181"/>
                  <a:gd name="connsiteX3" fmla="*/ 2303 w 10000"/>
                  <a:gd name="connsiteY3" fmla="*/ 616 h 9181"/>
                  <a:gd name="connsiteX4" fmla="*/ 3198 w 10000"/>
                  <a:gd name="connsiteY4" fmla="*/ 296 h 9181"/>
                  <a:gd name="connsiteX5" fmla="*/ 4220 w 10000"/>
                  <a:gd name="connsiteY5" fmla="*/ 91 h 9181"/>
                  <a:gd name="connsiteX6" fmla="*/ 5295 w 10000"/>
                  <a:gd name="connsiteY6" fmla="*/ 0 h 9181"/>
                  <a:gd name="connsiteX7" fmla="*/ 6574 w 10000"/>
                  <a:gd name="connsiteY7" fmla="*/ 23 h 9181"/>
                  <a:gd name="connsiteX8" fmla="*/ 7545 w 10000"/>
                  <a:gd name="connsiteY8" fmla="*/ 137 h 9181"/>
                  <a:gd name="connsiteX9" fmla="*/ 8337 w 10000"/>
                  <a:gd name="connsiteY9" fmla="*/ 342 h 9181"/>
                  <a:gd name="connsiteX10" fmla="*/ 8798 w 10000"/>
                  <a:gd name="connsiteY10" fmla="*/ 637 h 9181"/>
                  <a:gd name="connsiteX11" fmla="*/ 9284 w 10000"/>
                  <a:gd name="connsiteY11" fmla="*/ 1003 h 9181"/>
                  <a:gd name="connsiteX12" fmla="*/ 9642 w 10000"/>
                  <a:gd name="connsiteY12" fmla="*/ 1435 h 9181"/>
                  <a:gd name="connsiteX13" fmla="*/ 10000 w 10000"/>
                  <a:gd name="connsiteY13" fmla="*/ 1868 h 9181"/>
                  <a:gd name="connsiteX14" fmla="*/ 8466 w 10000"/>
                  <a:gd name="connsiteY14" fmla="*/ 6994 h 9181"/>
                  <a:gd name="connsiteX15" fmla="*/ 6548 w 10000"/>
                  <a:gd name="connsiteY15" fmla="*/ 7790 h 9181"/>
                  <a:gd name="connsiteX16" fmla="*/ 4809 w 10000"/>
                  <a:gd name="connsiteY16" fmla="*/ 8475 h 9181"/>
                  <a:gd name="connsiteX17" fmla="*/ 2839 w 10000"/>
                  <a:gd name="connsiteY17" fmla="*/ 9181 h 9181"/>
                  <a:gd name="connsiteX18" fmla="*/ 0 w 10000"/>
                  <a:gd name="connsiteY18" fmla="*/ 5343 h 9181"/>
                  <a:gd name="connsiteX0" fmla="*/ 0 w 10000"/>
                  <a:gd name="connsiteY0" fmla="*/ 5820 h 9231"/>
                  <a:gd name="connsiteX1" fmla="*/ 1100 w 10000"/>
                  <a:gd name="connsiteY1" fmla="*/ 1340 h 9231"/>
                  <a:gd name="connsiteX2" fmla="*/ 1560 w 10000"/>
                  <a:gd name="connsiteY2" fmla="*/ 1043 h 9231"/>
                  <a:gd name="connsiteX3" fmla="*/ 2303 w 10000"/>
                  <a:gd name="connsiteY3" fmla="*/ 671 h 9231"/>
                  <a:gd name="connsiteX4" fmla="*/ 3198 w 10000"/>
                  <a:gd name="connsiteY4" fmla="*/ 322 h 9231"/>
                  <a:gd name="connsiteX5" fmla="*/ 4220 w 10000"/>
                  <a:gd name="connsiteY5" fmla="*/ 99 h 9231"/>
                  <a:gd name="connsiteX6" fmla="*/ 5295 w 10000"/>
                  <a:gd name="connsiteY6" fmla="*/ 0 h 9231"/>
                  <a:gd name="connsiteX7" fmla="*/ 6574 w 10000"/>
                  <a:gd name="connsiteY7" fmla="*/ 25 h 9231"/>
                  <a:gd name="connsiteX8" fmla="*/ 7545 w 10000"/>
                  <a:gd name="connsiteY8" fmla="*/ 149 h 9231"/>
                  <a:gd name="connsiteX9" fmla="*/ 8337 w 10000"/>
                  <a:gd name="connsiteY9" fmla="*/ 373 h 9231"/>
                  <a:gd name="connsiteX10" fmla="*/ 8798 w 10000"/>
                  <a:gd name="connsiteY10" fmla="*/ 694 h 9231"/>
                  <a:gd name="connsiteX11" fmla="*/ 9284 w 10000"/>
                  <a:gd name="connsiteY11" fmla="*/ 1092 h 9231"/>
                  <a:gd name="connsiteX12" fmla="*/ 9642 w 10000"/>
                  <a:gd name="connsiteY12" fmla="*/ 1563 h 9231"/>
                  <a:gd name="connsiteX13" fmla="*/ 10000 w 10000"/>
                  <a:gd name="connsiteY13" fmla="*/ 2035 h 9231"/>
                  <a:gd name="connsiteX14" fmla="*/ 8466 w 10000"/>
                  <a:gd name="connsiteY14" fmla="*/ 7618 h 9231"/>
                  <a:gd name="connsiteX15" fmla="*/ 6548 w 10000"/>
                  <a:gd name="connsiteY15" fmla="*/ 8485 h 9231"/>
                  <a:gd name="connsiteX16" fmla="*/ 4809 w 10000"/>
                  <a:gd name="connsiteY16" fmla="*/ 9231 h 9231"/>
                  <a:gd name="connsiteX17" fmla="*/ 0 w 10000"/>
                  <a:gd name="connsiteY17" fmla="*/ 5820 h 9231"/>
                  <a:gd name="connsiteX0" fmla="*/ 0 w 10000"/>
                  <a:gd name="connsiteY0" fmla="*/ 6305 h 9192"/>
                  <a:gd name="connsiteX1" fmla="*/ 1100 w 10000"/>
                  <a:gd name="connsiteY1" fmla="*/ 1452 h 9192"/>
                  <a:gd name="connsiteX2" fmla="*/ 1560 w 10000"/>
                  <a:gd name="connsiteY2" fmla="*/ 1130 h 9192"/>
                  <a:gd name="connsiteX3" fmla="*/ 2303 w 10000"/>
                  <a:gd name="connsiteY3" fmla="*/ 727 h 9192"/>
                  <a:gd name="connsiteX4" fmla="*/ 3198 w 10000"/>
                  <a:gd name="connsiteY4" fmla="*/ 349 h 9192"/>
                  <a:gd name="connsiteX5" fmla="*/ 4220 w 10000"/>
                  <a:gd name="connsiteY5" fmla="*/ 107 h 9192"/>
                  <a:gd name="connsiteX6" fmla="*/ 5295 w 10000"/>
                  <a:gd name="connsiteY6" fmla="*/ 0 h 9192"/>
                  <a:gd name="connsiteX7" fmla="*/ 6574 w 10000"/>
                  <a:gd name="connsiteY7" fmla="*/ 27 h 9192"/>
                  <a:gd name="connsiteX8" fmla="*/ 7545 w 10000"/>
                  <a:gd name="connsiteY8" fmla="*/ 161 h 9192"/>
                  <a:gd name="connsiteX9" fmla="*/ 8337 w 10000"/>
                  <a:gd name="connsiteY9" fmla="*/ 404 h 9192"/>
                  <a:gd name="connsiteX10" fmla="*/ 8798 w 10000"/>
                  <a:gd name="connsiteY10" fmla="*/ 752 h 9192"/>
                  <a:gd name="connsiteX11" fmla="*/ 9284 w 10000"/>
                  <a:gd name="connsiteY11" fmla="*/ 1183 h 9192"/>
                  <a:gd name="connsiteX12" fmla="*/ 9642 w 10000"/>
                  <a:gd name="connsiteY12" fmla="*/ 1693 h 9192"/>
                  <a:gd name="connsiteX13" fmla="*/ 10000 w 10000"/>
                  <a:gd name="connsiteY13" fmla="*/ 2205 h 9192"/>
                  <a:gd name="connsiteX14" fmla="*/ 8466 w 10000"/>
                  <a:gd name="connsiteY14" fmla="*/ 8253 h 9192"/>
                  <a:gd name="connsiteX15" fmla="*/ 6548 w 10000"/>
                  <a:gd name="connsiteY15" fmla="*/ 9192 h 9192"/>
                  <a:gd name="connsiteX16" fmla="*/ 0 w 10000"/>
                  <a:gd name="connsiteY16" fmla="*/ 6305 h 9192"/>
                  <a:gd name="connsiteX0" fmla="*/ 0 w 10000"/>
                  <a:gd name="connsiteY0" fmla="*/ 6859 h 10343"/>
                  <a:gd name="connsiteX1" fmla="*/ 1100 w 10000"/>
                  <a:gd name="connsiteY1" fmla="*/ 1580 h 10343"/>
                  <a:gd name="connsiteX2" fmla="*/ 1560 w 10000"/>
                  <a:gd name="connsiteY2" fmla="*/ 1229 h 10343"/>
                  <a:gd name="connsiteX3" fmla="*/ 2303 w 10000"/>
                  <a:gd name="connsiteY3" fmla="*/ 791 h 10343"/>
                  <a:gd name="connsiteX4" fmla="*/ 3198 w 10000"/>
                  <a:gd name="connsiteY4" fmla="*/ 380 h 10343"/>
                  <a:gd name="connsiteX5" fmla="*/ 4220 w 10000"/>
                  <a:gd name="connsiteY5" fmla="*/ 116 h 10343"/>
                  <a:gd name="connsiteX6" fmla="*/ 5295 w 10000"/>
                  <a:gd name="connsiteY6" fmla="*/ 0 h 10343"/>
                  <a:gd name="connsiteX7" fmla="*/ 6574 w 10000"/>
                  <a:gd name="connsiteY7" fmla="*/ 29 h 10343"/>
                  <a:gd name="connsiteX8" fmla="*/ 7545 w 10000"/>
                  <a:gd name="connsiteY8" fmla="*/ 175 h 10343"/>
                  <a:gd name="connsiteX9" fmla="*/ 8337 w 10000"/>
                  <a:gd name="connsiteY9" fmla="*/ 440 h 10343"/>
                  <a:gd name="connsiteX10" fmla="*/ 8798 w 10000"/>
                  <a:gd name="connsiteY10" fmla="*/ 818 h 10343"/>
                  <a:gd name="connsiteX11" fmla="*/ 9284 w 10000"/>
                  <a:gd name="connsiteY11" fmla="*/ 1287 h 10343"/>
                  <a:gd name="connsiteX12" fmla="*/ 9642 w 10000"/>
                  <a:gd name="connsiteY12" fmla="*/ 1842 h 10343"/>
                  <a:gd name="connsiteX13" fmla="*/ 10000 w 10000"/>
                  <a:gd name="connsiteY13" fmla="*/ 2399 h 10343"/>
                  <a:gd name="connsiteX14" fmla="*/ 8466 w 10000"/>
                  <a:gd name="connsiteY14" fmla="*/ 8978 h 10343"/>
                  <a:gd name="connsiteX15" fmla="*/ 5920 w 10000"/>
                  <a:gd name="connsiteY15" fmla="*/ 10343 h 10343"/>
                  <a:gd name="connsiteX16" fmla="*/ 0 w 10000"/>
                  <a:gd name="connsiteY16" fmla="*/ 6859 h 10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343">
                    <a:moveTo>
                      <a:pt x="0" y="6859"/>
                    </a:moveTo>
                    <a:lnTo>
                      <a:pt x="1100" y="1580"/>
                    </a:lnTo>
                    <a:lnTo>
                      <a:pt x="1560" y="1229"/>
                    </a:lnTo>
                    <a:lnTo>
                      <a:pt x="2303" y="791"/>
                    </a:lnTo>
                    <a:lnTo>
                      <a:pt x="3198" y="380"/>
                    </a:lnTo>
                    <a:lnTo>
                      <a:pt x="4220" y="116"/>
                    </a:lnTo>
                    <a:lnTo>
                      <a:pt x="5295" y="0"/>
                    </a:lnTo>
                    <a:lnTo>
                      <a:pt x="6574" y="29"/>
                    </a:lnTo>
                    <a:lnTo>
                      <a:pt x="7545" y="175"/>
                    </a:lnTo>
                    <a:lnTo>
                      <a:pt x="8337" y="440"/>
                    </a:lnTo>
                    <a:lnTo>
                      <a:pt x="8798" y="818"/>
                    </a:lnTo>
                    <a:lnTo>
                      <a:pt x="9284" y="1287"/>
                    </a:lnTo>
                    <a:lnTo>
                      <a:pt x="9642" y="1842"/>
                    </a:lnTo>
                    <a:lnTo>
                      <a:pt x="10000" y="2399"/>
                    </a:lnTo>
                    <a:lnTo>
                      <a:pt x="8466" y="8978"/>
                    </a:lnTo>
                    <a:lnTo>
                      <a:pt x="5920" y="10343"/>
                    </a:lnTo>
                    <a:lnTo>
                      <a:pt x="0" y="6859"/>
                    </a:lnTo>
                    <a:close/>
                  </a:path>
                </a:pathLst>
              </a:custGeom>
              <a:solidFill>
                <a:srgbClr val="FF616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39" name="Line 9"/>
              <p:cNvSpPr>
                <a:spLocks noChangeShapeType="1"/>
              </p:cNvSpPr>
              <p:nvPr/>
            </p:nvSpPr>
            <p:spPr bwMode="auto">
              <a:xfrm rot="21311054" flipV="1">
                <a:off x="5491491" y="3103145"/>
                <a:ext cx="30507" cy="9537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0" name="Line 10"/>
              <p:cNvSpPr>
                <a:spLocks noChangeShapeType="1"/>
              </p:cNvSpPr>
              <p:nvPr/>
            </p:nvSpPr>
            <p:spPr bwMode="auto">
              <a:xfrm rot="21311054" flipV="1">
                <a:off x="5599929" y="3102723"/>
                <a:ext cx="41672" cy="1303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1" name="Freeform 12"/>
              <p:cNvSpPr>
                <a:spLocks/>
              </p:cNvSpPr>
              <p:nvPr/>
            </p:nvSpPr>
            <p:spPr bwMode="auto">
              <a:xfrm rot="21311054">
                <a:off x="5480283" y="3089740"/>
                <a:ext cx="36840" cy="13889"/>
              </a:xfrm>
              <a:custGeom>
                <a:avLst/>
                <a:gdLst>
                  <a:gd name="T0" fmla="*/ 0 w 122"/>
                  <a:gd name="T1" fmla="*/ 11 h 55"/>
                  <a:gd name="T2" fmla="*/ 56 w 122"/>
                  <a:gd name="T3" fmla="*/ 7 h 55"/>
                  <a:gd name="T4" fmla="*/ 122 w 122"/>
                  <a:gd name="T5" fmla="*/ 55 h 55"/>
                  <a:gd name="T6" fmla="*/ 0 60000 65536"/>
                  <a:gd name="T7" fmla="*/ 0 60000 65536"/>
                  <a:gd name="T8" fmla="*/ 0 60000 65536"/>
                </a:gdLst>
                <a:ahLst/>
                <a:cxnLst>
                  <a:cxn ang="T6">
                    <a:pos x="T0" y="T1"/>
                  </a:cxn>
                  <a:cxn ang="T7">
                    <a:pos x="T2" y="T3"/>
                  </a:cxn>
                  <a:cxn ang="T8">
                    <a:pos x="T4" y="T5"/>
                  </a:cxn>
                </a:cxnLst>
                <a:rect l="0" t="0" r="r" b="b"/>
                <a:pathLst>
                  <a:path w="122" h="55">
                    <a:moveTo>
                      <a:pt x="0" y="11"/>
                    </a:moveTo>
                    <a:cubicBezTo>
                      <a:pt x="9" y="10"/>
                      <a:pt x="36" y="0"/>
                      <a:pt x="56" y="7"/>
                    </a:cubicBezTo>
                    <a:cubicBezTo>
                      <a:pt x="76" y="14"/>
                      <a:pt x="108" y="45"/>
                      <a:pt x="122" y="55"/>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2" name="Freeform 13"/>
              <p:cNvSpPr>
                <a:spLocks/>
              </p:cNvSpPr>
              <p:nvPr/>
            </p:nvSpPr>
            <p:spPr bwMode="auto">
              <a:xfrm rot="21311054">
                <a:off x="5517370" y="3087521"/>
                <a:ext cx="117769" cy="17676"/>
              </a:xfrm>
              <a:custGeom>
                <a:avLst/>
                <a:gdLst>
                  <a:gd name="T0" fmla="*/ 0 w 390"/>
                  <a:gd name="T1" fmla="*/ 36 h 70"/>
                  <a:gd name="T2" fmla="*/ 204 w 390"/>
                  <a:gd name="T3" fmla="*/ 6 h 70"/>
                  <a:gd name="T4" fmla="*/ 390 w 390"/>
                  <a:gd name="T5" fmla="*/ 70 h 70"/>
                  <a:gd name="T6" fmla="*/ 0 60000 65536"/>
                  <a:gd name="T7" fmla="*/ 0 60000 65536"/>
                  <a:gd name="T8" fmla="*/ 0 60000 65536"/>
                </a:gdLst>
                <a:ahLst/>
                <a:cxnLst>
                  <a:cxn ang="T6">
                    <a:pos x="T0" y="T1"/>
                  </a:cxn>
                  <a:cxn ang="T7">
                    <a:pos x="T2" y="T3"/>
                  </a:cxn>
                  <a:cxn ang="T8">
                    <a:pos x="T4" y="T5"/>
                  </a:cxn>
                </a:cxnLst>
                <a:rect l="0" t="0" r="r" b="b"/>
                <a:pathLst>
                  <a:path w="390" h="70">
                    <a:moveTo>
                      <a:pt x="0" y="36"/>
                    </a:moveTo>
                    <a:cubicBezTo>
                      <a:pt x="34" y="31"/>
                      <a:pt x="139" y="0"/>
                      <a:pt x="204" y="6"/>
                    </a:cubicBezTo>
                    <a:cubicBezTo>
                      <a:pt x="269" y="12"/>
                      <a:pt x="351" y="57"/>
                      <a:pt x="390" y="7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443" name="Freeform 14"/>
              <p:cNvSpPr>
                <a:spLocks/>
              </p:cNvSpPr>
              <p:nvPr/>
            </p:nvSpPr>
            <p:spPr bwMode="auto">
              <a:xfrm rot="21311054">
                <a:off x="5635520" y="3081227"/>
                <a:ext cx="54959" cy="17676"/>
              </a:xfrm>
              <a:custGeom>
                <a:avLst/>
                <a:gdLst>
                  <a:gd name="T0" fmla="*/ 0 w 182"/>
                  <a:gd name="T1" fmla="*/ 70 h 70"/>
                  <a:gd name="T2" fmla="*/ 124 w 182"/>
                  <a:gd name="T3" fmla="*/ 4 h 70"/>
                  <a:gd name="T4" fmla="*/ 182 w 182"/>
                  <a:gd name="T5" fmla="*/ 46 h 70"/>
                  <a:gd name="T6" fmla="*/ 0 60000 65536"/>
                  <a:gd name="T7" fmla="*/ 0 60000 65536"/>
                  <a:gd name="T8" fmla="*/ 0 60000 65536"/>
                </a:gdLst>
                <a:ahLst/>
                <a:cxnLst>
                  <a:cxn ang="T6">
                    <a:pos x="T0" y="T1"/>
                  </a:cxn>
                  <a:cxn ang="T7">
                    <a:pos x="T2" y="T3"/>
                  </a:cxn>
                  <a:cxn ang="T8">
                    <a:pos x="T4" y="T5"/>
                  </a:cxn>
                </a:cxnLst>
                <a:rect l="0" t="0" r="r" b="b"/>
                <a:pathLst>
                  <a:path w="182" h="70">
                    <a:moveTo>
                      <a:pt x="0" y="70"/>
                    </a:moveTo>
                    <a:cubicBezTo>
                      <a:pt x="21" y="59"/>
                      <a:pt x="94" y="8"/>
                      <a:pt x="124" y="4"/>
                    </a:cubicBezTo>
                    <a:cubicBezTo>
                      <a:pt x="154" y="0"/>
                      <a:pt x="170" y="37"/>
                      <a:pt x="182" y="46"/>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sp>
          <p:nvSpPr>
            <p:cNvPr id="6" name="TextBox 5"/>
            <p:cNvSpPr txBox="1"/>
            <p:nvPr/>
          </p:nvSpPr>
          <p:spPr>
            <a:xfrm>
              <a:off x="4267200" y="1132114"/>
              <a:ext cx="957313" cy="646331"/>
            </a:xfrm>
            <a:prstGeom prst="rect">
              <a:avLst/>
            </a:prstGeom>
            <a:noFill/>
          </p:spPr>
          <p:txBody>
            <a:bodyPr wrap="none" rtlCol="0">
              <a:spAutoFit/>
            </a:bodyPr>
            <a:lstStyle/>
            <a:p>
              <a:pPr fontAlgn="auto">
                <a:spcBef>
                  <a:spcPts val="0"/>
                </a:spcBef>
                <a:spcAft>
                  <a:spcPts val="0"/>
                </a:spcAft>
              </a:pPr>
              <a:r>
                <a:rPr lang="en-US" sz="3600" dirty="0">
                  <a:solidFill>
                    <a:prstClr val="black"/>
                  </a:solidFill>
                  <a:latin typeface="Calibri"/>
                  <a:cs typeface="+mn-cs"/>
                </a:rPr>
                <a:t>o</a:t>
              </a:r>
              <a:r>
                <a:rPr lang="en-US" sz="3600" dirty="0" smtClean="0">
                  <a:solidFill>
                    <a:prstClr val="black"/>
                  </a:solidFill>
                  <a:latin typeface="Calibri"/>
                  <a:cs typeface="+mn-cs"/>
                </a:rPr>
                <a:t>il ?</a:t>
              </a:r>
              <a:endParaRPr lang="en-US" sz="3600" dirty="0">
                <a:solidFill>
                  <a:prstClr val="black"/>
                </a:solidFill>
                <a:latin typeface="Calibri"/>
                <a:cs typeface="+mn-cs"/>
              </a:endParaRPr>
            </a:p>
          </p:txBody>
        </p:sp>
      </p:grpSp>
      <p:grpSp>
        <p:nvGrpSpPr>
          <p:cNvPr id="8" name="Group 7"/>
          <p:cNvGrpSpPr/>
          <p:nvPr/>
        </p:nvGrpSpPr>
        <p:grpSpPr>
          <a:xfrm flipV="1">
            <a:off x="-217711" y="3606344"/>
            <a:ext cx="5959475" cy="3001963"/>
            <a:chOff x="-174168" y="1022801"/>
            <a:chExt cx="5959475" cy="3001963"/>
          </a:xfrm>
        </p:grpSpPr>
        <p:sp>
          <p:nvSpPr>
            <p:cNvPr id="139" name="Rectangle 146"/>
            <p:cNvSpPr>
              <a:spLocks noChangeArrowheads="1"/>
            </p:cNvSpPr>
            <p:nvPr/>
          </p:nvSpPr>
          <p:spPr bwMode="auto">
            <a:xfrm rot="5400000">
              <a:off x="2170569" y="1424439"/>
              <a:ext cx="85725" cy="4775200"/>
            </a:xfrm>
            <a:prstGeom prst="rect">
              <a:avLst/>
            </a:prstGeom>
            <a:solidFill>
              <a:srgbClr val="FF00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a:solidFill>
                  <a:prstClr val="black"/>
                </a:solidFill>
                <a:cs typeface="+mn-cs"/>
              </a:endParaRPr>
            </a:p>
          </p:txBody>
        </p:sp>
        <p:grpSp>
          <p:nvGrpSpPr>
            <p:cNvPr id="140" name="Group 295"/>
            <p:cNvGrpSpPr>
              <a:grpSpLocks/>
            </p:cNvGrpSpPr>
            <p:nvPr/>
          </p:nvGrpSpPr>
          <p:grpSpPr bwMode="auto">
            <a:xfrm rot="-2293099">
              <a:off x="1748295" y="1022801"/>
              <a:ext cx="4037012" cy="3001963"/>
              <a:chOff x="2203" y="330"/>
              <a:chExt cx="2543" cy="1891"/>
            </a:xfrm>
          </p:grpSpPr>
          <p:sp>
            <p:nvSpPr>
              <p:cNvPr id="141" name="Line 296"/>
              <p:cNvSpPr>
                <a:spLocks noChangeShapeType="1"/>
              </p:cNvSpPr>
              <p:nvPr/>
            </p:nvSpPr>
            <p:spPr bwMode="auto">
              <a:xfrm flipH="1" flipV="1">
                <a:off x="2203" y="961"/>
                <a:ext cx="1136" cy="126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2" name="Line 297"/>
              <p:cNvSpPr>
                <a:spLocks noChangeShapeType="1"/>
              </p:cNvSpPr>
              <p:nvPr/>
            </p:nvSpPr>
            <p:spPr bwMode="auto">
              <a:xfrm flipH="1" flipV="1">
                <a:off x="2817" y="330"/>
                <a:ext cx="518" cy="187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3" name="Line 298"/>
              <p:cNvSpPr>
                <a:spLocks noChangeShapeType="1"/>
              </p:cNvSpPr>
              <p:nvPr/>
            </p:nvSpPr>
            <p:spPr bwMode="auto">
              <a:xfrm flipV="1">
                <a:off x="3339" y="1136"/>
                <a:ext cx="526" cy="1068"/>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sp>
            <p:nvSpPr>
              <p:cNvPr id="144" name="Line 299"/>
              <p:cNvSpPr>
                <a:spLocks noChangeShapeType="1"/>
              </p:cNvSpPr>
              <p:nvPr/>
            </p:nvSpPr>
            <p:spPr bwMode="auto">
              <a:xfrm flipV="1">
                <a:off x="3335" y="773"/>
                <a:ext cx="1411" cy="1444"/>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auto">
                  <a:spcBef>
                    <a:spcPts val="0"/>
                  </a:spcBef>
                  <a:spcAft>
                    <a:spcPts val="0"/>
                  </a:spcAft>
                </a:pPr>
                <a:endParaRPr lang="en-US">
                  <a:solidFill>
                    <a:prstClr val="black"/>
                  </a:solidFill>
                  <a:latin typeface="Calibri"/>
                  <a:cs typeface="+mn-cs"/>
                </a:endParaRPr>
              </a:p>
            </p:txBody>
          </p:sp>
        </p:grpSp>
      </p:grpSp>
      <p:sp>
        <p:nvSpPr>
          <p:cNvPr id="148" name="Rectangle 305"/>
          <p:cNvSpPr>
            <a:spLocks noChangeArrowheads="1"/>
          </p:cNvSpPr>
          <p:nvPr/>
        </p:nvSpPr>
        <p:spPr bwMode="auto">
          <a:xfrm>
            <a:off x="5448754" y="5694817"/>
            <a:ext cx="346392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r>
              <a:rPr lang="en-US" altLang="en-US" dirty="0">
                <a:solidFill>
                  <a:prstClr val="black"/>
                </a:solidFill>
                <a:cs typeface="+mn-cs"/>
              </a:rPr>
              <a:t>International Tables for Crystallography, Vol. C, 2nd ed., chapter 6.3</a:t>
            </a:r>
          </a:p>
        </p:txBody>
      </p:sp>
    </p:spTree>
    <p:extLst>
      <p:ext uri="{BB962C8B-B14F-4D97-AF65-F5344CB8AC3E}">
        <p14:creationId xmlns:p14="http://schemas.microsoft.com/office/powerpoint/2010/main" val="8480939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7363"/>
            <a:ext cx="9140825" cy="3824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3" name="Rectangle 3"/>
          <p:cNvSpPr>
            <a:spLocks noChangeArrowheads="1"/>
          </p:cNvSpPr>
          <p:nvPr/>
        </p:nvSpPr>
        <p:spPr bwMode="auto">
          <a:xfrm>
            <a:off x="0" y="6491288"/>
            <a:ext cx="5149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solidFill>
                  <a:srgbClr val="000000"/>
                </a:solidFill>
                <a:cs typeface="Arial" charset="0"/>
              </a:rPr>
              <a:t>R. Neutze </a:t>
            </a:r>
            <a:r>
              <a:rPr lang="en-US" altLang="en-US" sz="1800" i="1">
                <a:solidFill>
                  <a:srgbClr val="000000"/>
                </a:solidFill>
                <a:cs typeface="Arial" charset="0"/>
              </a:rPr>
              <a:t>et al., </a:t>
            </a:r>
            <a:r>
              <a:rPr lang="en-US" altLang="en-US" sz="1800">
                <a:solidFill>
                  <a:srgbClr val="000000"/>
                </a:solidFill>
                <a:cs typeface="Arial" charset="0"/>
              </a:rPr>
              <a:t>Nature </a:t>
            </a:r>
            <a:r>
              <a:rPr lang="en-US" altLang="en-US" sz="1800" b="1">
                <a:solidFill>
                  <a:srgbClr val="000000"/>
                </a:solidFill>
                <a:cs typeface="Arial" charset="0"/>
              </a:rPr>
              <a:t>406</a:t>
            </a:r>
            <a:r>
              <a:rPr lang="en-US" altLang="en-US" sz="1800">
                <a:solidFill>
                  <a:srgbClr val="000000"/>
                </a:solidFill>
                <a:cs typeface="Arial" charset="0"/>
              </a:rPr>
              <a:t>, pp. 752-757 (2000) </a:t>
            </a:r>
          </a:p>
        </p:txBody>
      </p:sp>
      <p:sp>
        <p:nvSpPr>
          <p:cNvPr id="102404" name="Rectangle 4"/>
          <p:cNvSpPr>
            <a:spLocks noGrp="1" noChangeArrowheads="1"/>
          </p:cNvSpPr>
          <p:nvPr>
            <p:ph type="ctrTitle"/>
          </p:nvPr>
        </p:nvSpPr>
        <p:spPr>
          <a:xfrm>
            <a:off x="0" y="0"/>
            <a:ext cx="9144000" cy="1470025"/>
          </a:xfrm>
        </p:spPr>
        <p:txBody>
          <a:bodyPr/>
          <a:lstStyle/>
          <a:p>
            <a:pPr eaLnBrk="1" hangingPunct="1"/>
            <a:r>
              <a:rPr lang="en-US" altLang="en-US" sz="4000" smtClean="0"/>
              <a:t>Promise of Single-molecule imaging</a:t>
            </a:r>
          </a:p>
        </p:txBody>
      </p:sp>
    </p:spTree>
    <p:extLst>
      <p:ext uri="{BB962C8B-B14F-4D97-AF65-F5344CB8AC3E}">
        <p14:creationId xmlns:p14="http://schemas.microsoft.com/office/powerpoint/2010/main" val="12488890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“sweet spot” for sample size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Tree>
    <p:extLst>
      <p:ext uri="{BB962C8B-B14F-4D97-AF65-F5344CB8AC3E}">
        <p14:creationId xmlns:p14="http://schemas.microsoft.com/office/powerpoint/2010/main" val="331910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8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8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rgbClr val="FF0000"/>
                </a:solidFill>
              </a:rPr>
              <a:t>Hit rate</a:t>
            </a:r>
          </a:p>
          <a:p>
            <a:r>
              <a:rPr lang="en-US" sz="4000" dirty="0" smtClean="0"/>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7201309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rgbClr val="FF0000"/>
                </a:solidFill>
              </a:rPr>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20308738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5029" y="914400"/>
            <a:ext cx="184731" cy="369332"/>
          </a:xfrm>
          <a:prstGeom prst="rect">
            <a:avLst/>
          </a:prstGeom>
          <a:noFill/>
        </p:spPr>
        <p:txBody>
          <a:bodyPr wrap="none" rtlCol="0">
            <a:spAutoFit/>
          </a:bodyPr>
          <a:lstStyle/>
          <a:p>
            <a:endParaRPr lang="en-US" dirty="0"/>
          </a:p>
        </p:txBody>
      </p:sp>
      <p:cxnSp>
        <p:nvCxnSpPr>
          <p:cNvPr id="4" name="Straight Connector 3"/>
          <p:cNvCxnSpPr/>
          <p:nvPr/>
        </p:nvCxnSpPr>
        <p:spPr>
          <a:xfrm>
            <a:off x="-885372" y="4934858"/>
            <a:ext cx="550091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579257" y="232229"/>
            <a:ext cx="4826000" cy="469537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586514" y="0"/>
            <a:ext cx="4557486" cy="4920343"/>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601145" y="4255961"/>
            <a:ext cx="3238056" cy="707886"/>
          </a:xfrm>
          <a:prstGeom prst="rect">
            <a:avLst/>
          </a:prstGeom>
        </p:spPr>
        <p:txBody>
          <a:bodyPr wrap="square">
            <a:spAutoFit/>
          </a:bodyPr>
          <a:lstStyle/>
          <a:p>
            <a:pPr lvl="0"/>
            <a:r>
              <a:rPr lang="el-GR" altLang="en-US" sz="4000" b="1" dirty="0">
                <a:solidFill>
                  <a:srgbClr val="000000"/>
                </a:solidFill>
                <a:latin typeface="Arial"/>
              </a:rPr>
              <a:t>λ</a:t>
            </a:r>
            <a:r>
              <a:rPr lang="en-US" altLang="en-US" sz="4000" b="1" dirty="0">
                <a:solidFill>
                  <a:srgbClr val="000000"/>
                </a:solidFill>
                <a:latin typeface="Arial"/>
              </a:rPr>
              <a:t> = 2d sin(</a:t>
            </a:r>
            <a:r>
              <a:rPr lang="el-GR" altLang="en-US" sz="4000" b="1" dirty="0">
                <a:solidFill>
                  <a:srgbClr val="000000"/>
                </a:solidFill>
                <a:latin typeface="Arial"/>
              </a:rPr>
              <a:t>θ</a:t>
            </a:r>
            <a:r>
              <a:rPr lang="en-US" altLang="en-US" sz="4000" b="1" dirty="0">
                <a:solidFill>
                  <a:srgbClr val="000000"/>
                </a:solidFill>
                <a:latin typeface="Arial"/>
              </a:rPr>
              <a:t>)</a:t>
            </a:r>
            <a:endParaRPr lang="el-GR" altLang="en-US" sz="4000" b="1" dirty="0">
              <a:solidFill>
                <a:srgbClr val="000000"/>
              </a:solidFill>
              <a:latin typeface="Arial"/>
            </a:endParaRPr>
          </a:p>
        </p:txBody>
      </p:sp>
      <p:sp>
        <p:nvSpPr>
          <p:cNvPr id="11" name="Rectangle 10"/>
          <p:cNvSpPr/>
          <p:nvPr/>
        </p:nvSpPr>
        <p:spPr>
          <a:xfrm>
            <a:off x="3997316" y="5105046"/>
            <a:ext cx="1706798" cy="707886"/>
          </a:xfrm>
          <a:prstGeom prst="rect">
            <a:avLst/>
          </a:prstGeom>
        </p:spPr>
        <p:txBody>
          <a:bodyPr wrap="square">
            <a:spAutoFit/>
          </a:bodyPr>
          <a:lstStyle/>
          <a:p>
            <a:pPr lvl="0"/>
            <a:r>
              <a:rPr lang="en-US" altLang="en-US" sz="4000" b="1" dirty="0" smtClean="0">
                <a:solidFill>
                  <a:srgbClr val="000000"/>
                </a:solidFill>
                <a:latin typeface="Arial"/>
              </a:rPr>
              <a:t>F = e</a:t>
            </a:r>
            <a:r>
              <a:rPr lang="en-US" altLang="en-US" sz="4000" b="1" baseline="30000" dirty="0" smtClean="0">
                <a:solidFill>
                  <a:srgbClr val="000000"/>
                </a:solidFill>
                <a:latin typeface="Arial"/>
              </a:rPr>
              <a:t>-</a:t>
            </a:r>
            <a:endParaRPr lang="el-GR" altLang="en-US" sz="4000" b="1" baseline="30000" dirty="0">
              <a:solidFill>
                <a:srgbClr val="000000"/>
              </a:solidFill>
              <a:latin typeface="Arial"/>
            </a:endParaRPr>
          </a:p>
        </p:txBody>
      </p:sp>
    </p:spTree>
    <p:extLst>
      <p:ext uri="{BB962C8B-B14F-4D97-AF65-F5344CB8AC3E}">
        <p14:creationId xmlns:p14="http://schemas.microsoft.com/office/powerpoint/2010/main" val="23281982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5029" y="914400"/>
            <a:ext cx="184731" cy="369332"/>
          </a:xfrm>
          <a:prstGeom prst="rect">
            <a:avLst/>
          </a:prstGeom>
          <a:noFill/>
        </p:spPr>
        <p:txBody>
          <a:bodyPr wrap="none" rtlCol="0">
            <a:spAutoFit/>
          </a:bodyPr>
          <a:lstStyle/>
          <a:p>
            <a:endParaRPr lang="en-US" dirty="0"/>
          </a:p>
        </p:txBody>
      </p:sp>
      <p:cxnSp>
        <p:nvCxnSpPr>
          <p:cNvPr id="4" name="Straight Connector 3"/>
          <p:cNvCxnSpPr/>
          <p:nvPr/>
        </p:nvCxnSpPr>
        <p:spPr>
          <a:xfrm>
            <a:off x="-885372" y="4934858"/>
            <a:ext cx="550091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579257" y="-101600"/>
            <a:ext cx="94343" cy="502920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875314" y="-159657"/>
            <a:ext cx="711200" cy="508000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997316" y="5105046"/>
            <a:ext cx="1706798" cy="707886"/>
          </a:xfrm>
          <a:prstGeom prst="rect">
            <a:avLst/>
          </a:prstGeom>
        </p:spPr>
        <p:txBody>
          <a:bodyPr wrap="square">
            <a:spAutoFit/>
          </a:bodyPr>
          <a:lstStyle/>
          <a:p>
            <a:pPr lvl="0"/>
            <a:r>
              <a:rPr lang="en-US" altLang="en-US" sz="4000" b="1" dirty="0" smtClean="0">
                <a:solidFill>
                  <a:srgbClr val="000000"/>
                </a:solidFill>
                <a:latin typeface="Arial"/>
              </a:rPr>
              <a:t>F = e</a:t>
            </a:r>
            <a:r>
              <a:rPr lang="en-US" altLang="en-US" sz="4000" b="1" baseline="30000" dirty="0" smtClean="0">
                <a:solidFill>
                  <a:srgbClr val="000000"/>
                </a:solidFill>
                <a:latin typeface="Arial"/>
              </a:rPr>
              <a:t>-</a:t>
            </a:r>
            <a:endParaRPr lang="el-GR" altLang="en-US" sz="4000" b="1" baseline="30000" dirty="0">
              <a:solidFill>
                <a:srgbClr val="000000"/>
              </a:solidFill>
              <a:latin typeface="Arial"/>
            </a:endParaRPr>
          </a:p>
        </p:txBody>
      </p:sp>
      <p:sp>
        <p:nvSpPr>
          <p:cNvPr id="15" name="Rectangle 14"/>
          <p:cNvSpPr/>
          <p:nvPr/>
        </p:nvSpPr>
        <p:spPr>
          <a:xfrm>
            <a:off x="5601145" y="4255961"/>
            <a:ext cx="3238056" cy="707886"/>
          </a:xfrm>
          <a:prstGeom prst="rect">
            <a:avLst/>
          </a:prstGeom>
        </p:spPr>
        <p:txBody>
          <a:bodyPr wrap="square">
            <a:spAutoFit/>
          </a:bodyPr>
          <a:lstStyle/>
          <a:p>
            <a:pPr lvl="0"/>
            <a:r>
              <a:rPr lang="el-GR" altLang="en-US" sz="4000" b="1" dirty="0">
                <a:solidFill>
                  <a:srgbClr val="000000"/>
                </a:solidFill>
                <a:latin typeface="Arial"/>
              </a:rPr>
              <a:t>λ</a:t>
            </a:r>
            <a:r>
              <a:rPr lang="en-US" altLang="en-US" sz="4000" b="1" dirty="0">
                <a:solidFill>
                  <a:srgbClr val="000000"/>
                </a:solidFill>
                <a:latin typeface="Arial"/>
              </a:rPr>
              <a:t> = 2d sin(</a:t>
            </a:r>
            <a:r>
              <a:rPr lang="el-GR" altLang="en-US" sz="4000" b="1" dirty="0">
                <a:solidFill>
                  <a:srgbClr val="000000"/>
                </a:solidFill>
                <a:latin typeface="Arial"/>
              </a:rPr>
              <a:t>θ</a:t>
            </a:r>
            <a:r>
              <a:rPr lang="en-US" altLang="en-US" sz="4000" b="1" dirty="0">
                <a:solidFill>
                  <a:srgbClr val="000000"/>
                </a:solidFill>
                <a:latin typeface="Arial"/>
              </a:rPr>
              <a:t>)</a:t>
            </a:r>
            <a:endParaRPr lang="el-GR" altLang="en-US" sz="4000" b="1" dirty="0">
              <a:solidFill>
                <a:srgbClr val="000000"/>
              </a:solidFill>
              <a:latin typeface="Arial"/>
            </a:endParaRPr>
          </a:p>
        </p:txBody>
      </p:sp>
    </p:spTree>
    <p:extLst>
      <p:ext uri="{BB962C8B-B14F-4D97-AF65-F5344CB8AC3E}">
        <p14:creationId xmlns:p14="http://schemas.microsoft.com/office/powerpoint/2010/main" val="13917782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45029" y="914400"/>
            <a:ext cx="184731" cy="369332"/>
          </a:xfrm>
          <a:prstGeom prst="rect">
            <a:avLst/>
          </a:prstGeom>
          <a:noFill/>
        </p:spPr>
        <p:txBody>
          <a:bodyPr wrap="none" rtlCol="0">
            <a:spAutoFit/>
          </a:bodyPr>
          <a:lstStyle/>
          <a:p>
            <a:endParaRPr lang="en-US" dirty="0"/>
          </a:p>
        </p:txBody>
      </p:sp>
      <p:cxnSp>
        <p:nvCxnSpPr>
          <p:cNvPr id="4" name="Straight Connector 3"/>
          <p:cNvCxnSpPr/>
          <p:nvPr/>
        </p:nvCxnSpPr>
        <p:spPr>
          <a:xfrm>
            <a:off x="-885372" y="4934858"/>
            <a:ext cx="5500914"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flipV="1">
            <a:off x="-1248229" y="1611086"/>
            <a:ext cx="5827486" cy="3316516"/>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870857" y="3672114"/>
            <a:ext cx="5457371" cy="1248231"/>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997316" y="5105046"/>
            <a:ext cx="1706798" cy="707886"/>
          </a:xfrm>
          <a:prstGeom prst="rect">
            <a:avLst/>
          </a:prstGeom>
        </p:spPr>
        <p:txBody>
          <a:bodyPr wrap="square">
            <a:spAutoFit/>
          </a:bodyPr>
          <a:lstStyle/>
          <a:p>
            <a:pPr lvl="0"/>
            <a:r>
              <a:rPr lang="en-US" altLang="en-US" sz="4000" b="1" dirty="0" smtClean="0">
                <a:solidFill>
                  <a:srgbClr val="000000"/>
                </a:solidFill>
                <a:latin typeface="Arial"/>
              </a:rPr>
              <a:t>F = e</a:t>
            </a:r>
            <a:r>
              <a:rPr lang="en-US" altLang="en-US" sz="4000" b="1" baseline="30000" dirty="0" smtClean="0">
                <a:solidFill>
                  <a:srgbClr val="000000"/>
                </a:solidFill>
                <a:latin typeface="Arial"/>
              </a:rPr>
              <a:t>-</a:t>
            </a:r>
            <a:endParaRPr lang="el-GR" altLang="en-US" sz="4000" b="1" baseline="30000" dirty="0">
              <a:solidFill>
                <a:srgbClr val="000000"/>
              </a:solidFill>
              <a:latin typeface="Arial"/>
            </a:endParaRPr>
          </a:p>
        </p:txBody>
      </p:sp>
      <p:sp>
        <p:nvSpPr>
          <p:cNvPr id="11" name="Rectangle 10"/>
          <p:cNvSpPr/>
          <p:nvPr/>
        </p:nvSpPr>
        <p:spPr>
          <a:xfrm>
            <a:off x="5601145" y="4255961"/>
            <a:ext cx="3238056" cy="707886"/>
          </a:xfrm>
          <a:prstGeom prst="rect">
            <a:avLst/>
          </a:prstGeom>
        </p:spPr>
        <p:txBody>
          <a:bodyPr wrap="square">
            <a:spAutoFit/>
          </a:bodyPr>
          <a:lstStyle/>
          <a:p>
            <a:pPr lvl="0"/>
            <a:r>
              <a:rPr lang="el-GR" altLang="en-US" sz="4000" b="1" dirty="0">
                <a:solidFill>
                  <a:srgbClr val="000000"/>
                </a:solidFill>
                <a:latin typeface="Arial"/>
              </a:rPr>
              <a:t>λ</a:t>
            </a:r>
            <a:r>
              <a:rPr lang="en-US" altLang="en-US" sz="4000" b="1" dirty="0">
                <a:solidFill>
                  <a:srgbClr val="000000"/>
                </a:solidFill>
                <a:latin typeface="Arial"/>
              </a:rPr>
              <a:t> = 2d sin(</a:t>
            </a:r>
            <a:r>
              <a:rPr lang="el-GR" altLang="en-US" sz="4000" b="1" dirty="0">
                <a:solidFill>
                  <a:srgbClr val="000000"/>
                </a:solidFill>
                <a:latin typeface="Arial"/>
              </a:rPr>
              <a:t>θ</a:t>
            </a:r>
            <a:r>
              <a:rPr lang="en-US" altLang="en-US" sz="4000" b="1" dirty="0">
                <a:solidFill>
                  <a:srgbClr val="000000"/>
                </a:solidFill>
                <a:latin typeface="Arial"/>
              </a:rPr>
              <a:t>)</a:t>
            </a:r>
            <a:endParaRPr lang="el-GR" altLang="en-US" sz="4000" b="1" dirty="0">
              <a:solidFill>
                <a:srgbClr val="000000"/>
              </a:solidFill>
              <a:latin typeface="Arial"/>
            </a:endParaRPr>
          </a:p>
        </p:txBody>
      </p:sp>
    </p:spTree>
    <p:extLst>
      <p:ext uri="{BB962C8B-B14F-4D97-AF65-F5344CB8AC3E}">
        <p14:creationId xmlns:p14="http://schemas.microsoft.com/office/powerpoint/2010/main" val="2141137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941987"/>
            <a:ext cx="7391400" cy="5916013"/>
          </a:xfrm>
          <a:prstGeom prst="rect">
            <a:avLst/>
          </a:prstGeom>
        </p:spPr>
      </p:pic>
      <p:cxnSp>
        <p:nvCxnSpPr>
          <p:cNvPr id="5" name="Straight Connector 4"/>
          <p:cNvCxnSpPr/>
          <p:nvPr/>
        </p:nvCxnSpPr>
        <p:spPr>
          <a:xfrm>
            <a:off x="1905000" y="39624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828800" y="49530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74520" y="440436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35480" y="25298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859280" y="352044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905000" y="2971800"/>
            <a:ext cx="52578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389120" y="1845948"/>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531166" y="182880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99345" y="184404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74166" y="1847375"/>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036118" y="1851664"/>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47547" y="1882617"/>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35680" y="1835943"/>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94760"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12882" y="1841659"/>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214337" y="1833562"/>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92680" y="185928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70836" y="1874520"/>
            <a:ext cx="0" cy="406908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65891" name="Group 165890"/>
          <p:cNvGrpSpPr/>
          <p:nvPr/>
        </p:nvGrpSpPr>
        <p:grpSpPr>
          <a:xfrm>
            <a:off x="6294120" y="2804160"/>
            <a:ext cx="2441392" cy="1499771"/>
            <a:chOff x="6294120" y="2804160"/>
            <a:chExt cx="2441392" cy="1499771"/>
          </a:xfrm>
        </p:grpSpPr>
        <p:cxnSp>
          <p:nvCxnSpPr>
            <p:cNvPr id="29" name="Straight Arrow Connector 28"/>
            <p:cNvCxnSpPr/>
            <p:nvPr/>
          </p:nvCxnSpPr>
          <p:spPr>
            <a:xfrm flipH="1" flipV="1">
              <a:off x="6294120" y="2804160"/>
              <a:ext cx="1371600" cy="1143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585838" y="3657600"/>
              <a:ext cx="1149674" cy="646331"/>
            </a:xfrm>
            <a:prstGeom prst="rect">
              <a:avLst/>
            </a:prstGeom>
            <a:noFill/>
          </p:spPr>
          <p:txBody>
            <a:bodyPr wrap="none" rtlCol="0">
              <a:spAutoFit/>
            </a:bodyPr>
            <a:lstStyle/>
            <a:p>
              <a:pPr algn="ctr"/>
              <a:r>
                <a:rPr lang="en-US" b="1" u="sng" dirty="0" smtClean="0">
                  <a:solidFill>
                    <a:srgbClr val="C00000"/>
                  </a:solidFill>
                </a:rPr>
                <a:t>    2 Å    </a:t>
              </a:r>
            </a:p>
            <a:p>
              <a:pPr algn="ctr"/>
              <a:r>
                <a:rPr lang="en-US" b="1" dirty="0" smtClean="0">
                  <a:solidFill>
                    <a:srgbClr val="C00000"/>
                  </a:solidFill>
                </a:rPr>
                <a:t>2sin(90°)</a:t>
              </a:r>
              <a:endParaRPr lang="en-US" b="1" dirty="0">
                <a:solidFill>
                  <a:srgbClr val="C00000"/>
                </a:solidFill>
              </a:endParaRPr>
            </a:p>
          </p:txBody>
        </p:sp>
      </p:grpSp>
      <p:cxnSp>
        <p:nvCxnSpPr>
          <p:cNvPr id="165888" name="Straight Connector 165887"/>
          <p:cNvCxnSpPr/>
          <p:nvPr/>
        </p:nvCxnSpPr>
        <p:spPr>
          <a:xfrm>
            <a:off x="9555480" y="3886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165892" name="Group 165891"/>
          <p:cNvGrpSpPr/>
          <p:nvPr/>
        </p:nvGrpSpPr>
        <p:grpSpPr>
          <a:xfrm>
            <a:off x="5577840" y="3627120"/>
            <a:ext cx="3199715" cy="1585956"/>
            <a:chOff x="5577840" y="3627120"/>
            <a:chExt cx="3199715" cy="1585956"/>
          </a:xfrm>
        </p:grpSpPr>
        <p:cxnSp>
          <p:nvCxnSpPr>
            <p:cNvPr id="27" name="Straight Arrow Connector 26"/>
            <p:cNvCxnSpPr/>
            <p:nvPr/>
          </p:nvCxnSpPr>
          <p:spPr>
            <a:xfrm flipH="1" flipV="1">
              <a:off x="5577840" y="3627120"/>
              <a:ext cx="2103120" cy="1219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627881" y="4566745"/>
              <a:ext cx="1149674" cy="646331"/>
            </a:xfrm>
            <a:prstGeom prst="rect">
              <a:avLst/>
            </a:prstGeom>
            <a:noFill/>
          </p:spPr>
          <p:txBody>
            <a:bodyPr wrap="none" rtlCol="0">
              <a:spAutoFit/>
            </a:bodyPr>
            <a:lstStyle/>
            <a:p>
              <a:pPr algn="ctr"/>
              <a:r>
                <a:rPr lang="en-US" b="1" u="sng" dirty="0" smtClean="0">
                  <a:solidFill>
                    <a:srgbClr val="C00000"/>
                  </a:solidFill>
                </a:rPr>
                <a:t>    3 Å    </a:t>
              </a:r>
            </a:p>
            <a:p>
              <a:pPr algn="ctr"/>
              <a:r>
                <a:rPr lang="en-US" b="1" dirty="0" smtClean="0">
                  <a:solidFill>
                    <a:srgbClr val="C00000"/>
                  </a:solidFill>
                </a:rPr>
                <a:t>2sin(90°)</a:t>
              </a:r>
              <a:endParaRPr lang="en-US" b="1" dirty="0">
                <a:solidFill>
                  <a:srgbClr val="C00000"/>
                </a:solidFill>
              </a:endParaRPr>
            </a:p>
          </p:txBody>
        </p:sp>
      </p:grpSp>
      <p:sp>
        <p:nvSpPr>
          <p:cNvPr id="165889" name="TextBox 165888"/>
          <p:cNvSpPr txBox="1"/>
          <p:nvPr/>
        </p:nvSpPr>
        <p:spPr>
          <a:xfrm>
            <a:off x="5582569" y="2836216"/>
            <a:ext cx="423514" cy="523220"/>
          </a:xfrm>
          <a:prstGeom prst="rect">
            <a:avLst/>
          </a:prstGeom>
          <a:noFill/>
        </p:spPr>
        <p:txBody>
          <a:bodyPr wrap="none" rtlCol="0">
            <a:spAutoFit/>
          </a:bodyPr>
          <a:lstStyle/>
          <a:p>
            <a:r>
              <a:rPr lang="en-US" sz="2800" b="1" dirty="0" smtClean="0">
                <a:solidFill>
                  <a:srgbClr val="003300"/>
                </a:solidFill>
              </a:rPr>
              <a:t>S</a:t>
            </a:r>
            <a:endParaRPr lang="en-US" b="1" dirty="0">
              <a:solidFill>
                <a:srgbClr val="003300"/>
              </a:solidFill>
            </a:endParaRPr>
          </a:p>
        </p:txBody>
      </p:sp>
      <p:sp>
        <p:nvSpPr>
          <p:cNvPr id="36" name="TextBox 35"/>
          <p:cNvSpPr txBox="1"/>
          <p:nvPr/>
        </p:nvSpPr>
        <p:spPr>
          <a:xfrm>
            <a:off x="5339255" y="3069020"/>
            <a:ext cx="423514" cy="523220"/>
          </a:xfrm>
          <a:prstGeom prst="rect">
            <a:avLst/>
          </a:prstGeom>
          <a:noFill/>
        </p:spPr>
        <p:txBody>
          <a:bodyPr wrap="none" rtlCol="0">
            <a:spAutoFit/>
          </a:bodyPr>
          <a:lstStyle/>
          <a:p>
            <a:r>
              <a:rPr lang="en-US" sz="2800" b="1" dirty="0" smtClean="0">
                <a:solidFill>
                  <a:srgbClr val="003300"/>
                </a:solidFill>
              </a:rPr>
              <a:t>P</a:t>
            </a:r>
            <a:endParaRPr lang="en-US" b="1" dirty="0">
              <a:solidFill>
                <a:srgbClr val="003300"/>
              </a:solidFill>
            </a:endParaRPr>
          </a:p>
        </p:txBody>
      </p:sp>
      <p:sp>
        <p:nvSpPr>
          <p:cNvPr id="37" name="TextBox 36"/>
          <p:cNvSpPr txBox="1"/>
          <p:nvPr/>
        </p:nvSpPr>
        <p:spPr>
          <a:xfrm>
            <a:off x="4333415" y="3861500"/>
            <a:ext cx="704039" cy="523220"/>
          </a:xfrm>
          <a:prstGeom prst="rect">
            <a:avLst/>
          </a:prstGeom>
          <a:noFill/>
        </p:spPr>
        <p:txBody>
          <a:bodyPr wrap="none" rtlCol="0">
            <a:spAutoFit/>
          </a:bodyPr>
          <a:lstStyle/>
          <a:p>
            <a:r>
              <a:rPr lang="en-US" sz="2800" b="1" dirty="0" smtClean="0">
                <a:solidFill>
                  <a:srgbClr val="003300"/>
                </a:solidFill>
              </a:rPr>
              <a:t>Mg</a:t>
            </a:r>
            <a:endParaRPr lang="en-US" b="1" dirty="0">
              <a:solidFill>
                <a:srgbClr val="003300"/>
              </a:solidFill>
            </a:endParaRPr>
          </a:p>
        </p:txBody>
      </p:sp>
      <p:sp>
        <p:nvSpPr>
          <p:cNvPr id="38" name="TextBox 37"/>
          <p:cNvSpPr txBox="1"/>
          <p:nvPr/>
        </p:nvSpPr>
        <p:spPr>
          <a:xfrm>
            <a:off x="4104815" y="4196780"/>
            <a:ext cx="644728" cy="523220"/>
          </a:xfrm>
          <a:prstGeom prst="rect">
            <a:avLst/>
          </a:prstGeom>
          <a:noFill/>
        </p:spPr>
        <p:txBody>
          <a:bodyPr wrap="none" rtlCol="0">
            <a:spAutoFit/>
          </a:bodyPr>
          <a:lstStyle/>
          <a:p>
            <a:r>
              <a:rPr lang="en-US" sz="2800" b="1" dirty="0" smtClean="0">
                <a:solidFill>
                  <a:srgbClr val="003300"/>
                </a:solidFill>
              </a:rPr>
              <a:t>Na</a:t>
            </a:r>
            <a:endParaRPr lang="en-US" b="1" dirty="0">
              <a:solidFill>
                <a:srgbClr val="003300"/>
              </a:solidFill>
            </a:endParaRPr>
          </a:p>
        </p:txBody>
      </p:sp>
      <p:sp>
        <p:nvSpPr>
          <p:cNvPr id="39" name="TextBox 38"/>
          <p:cNvSpPr txBox="1"/>
          <p:nvPr/>
        </p:nvSpPr>
        <p:spPr>
          <a:xfrm>
            <a:off x="2062655" y="4333940"/>
            <a:ext cx="444352" cy="523220"/>
          </a:xfrm>
          <a:prstGeom prst="rect">
            <a:avLst/>
          </a:prstGeom>
          <a:noFill/>
        </p:spPr>
        <p:txBody>
          <a:bodyPr wrap="none" rtlCol="0">
            <a:spAutoFit/>
          </a:bodyPr>
          <a:lstStyle/>
          <a:p>
            <a:r>
              <a:rPr lang="en-US" sz="2800" b="1" dirty="0" smtClean="0">
                <a:solidFill>
                  <a:srgbClr val="003300"/>
                </a:solidFill>
              </a:rPr>
              <a:t>C</a:t>
            </a:r>
            <a:endParaRPr lang="en-US" b="1" dirty="0">
              <a:solidFill>
                <a:srgbClr val="003300"/>
              </a:solidFill>
            </a:endParaRPr>
          </a:p>
        </p:txBody>
      </p:sp>
      <p:sp>
        <p:nvSpPr>
          <p:cNvPr id="40" name="TextBox 39"/>
          <p:cNvSpPr txBox="1"/>
          <p:nvPr/>
        </p:nvSpPr>
        <p:spPr>
          <a:xfrm>
            <a:off x="3571415" y="4913060"/>
            <a:ext cx="404278" cy="523220"/>
          </a:xfrm>
          <a:prstGeom prst="rect">
            <a:avLst/>
          </a:prstGeom>
          <a:noFill/>
        </p:spPr>
        <p:txBody>
          <a:bodyPr wrap="none" rtlCol="0">
            <a:spAutoFit/>
          </a:bodyPr>
          <a:lstStyle/>
          <a:p>
            <a:r>
              <a:rPr lang="en-US" sz="2800" b="1" dirty="0" smtClean="0">
                <a:solidFill>
                  <a:srgbClr val="003300"/>
                </a:solidFill>
              </a:rPr>
              <a:t>F</a:t>
            </a:r>
            <a:endParaRPr lang="en-US" b="1" dirty="0">
              <a:solidFill>
                <a:srgbClr val="003300"/>
              </a:solidFill>
            </a:endParaRPr>
          </a:p>
        </p:txBody>
      </p:sp>
      <p:sp>
        <p:nvSpPr>
          <p:cNvPr id="41" name="TextBox 40"/>
          <p:cNvSpPr txBox="1"/>
          <p:nvPr/>
        </p:nvSpPr>
        <p:spPr>
          <a:xfrm>
            <a:off x="2626535" y="4867340"/>
            <a:ext cx="444352" cy="523220"/>
          </a:xfrm>
          <a:prstGeom prst="rect">
            <a:avLst/>
          </a:prstGeom>
          <a:noFill/>
        </p:spPr>
        <p:txBody>
          <a:bodyPr wrap="none" rtlCol="0">
            <a:spAutoFit/>
          </a:bodyPr>
          <a:lstStyle/>
          <a:p>
            <a:r>
              <a:rPr lang="en-US" sz="2800" b="1" dirty="0" smtClean="0">
                <a:solidFill>
                  <a:srgbClr val="003300"/>
                </a:solidFill>
              </a:rPr>
              <a:t>N</a:t>
            </a:r>
            <a:endParaRPr lang="en-US" b="1" dirty="0">
              <a:solidFill>
                <a:srgbClr val="003300"/>
              </a:solidFill>
            </a:endParaRPr>
          </a:p>
        </p:txBody>
      </p:sp>
      <p:sp>
        <p:nvSpPr>
          <p:cNvPr id="42" name="TextBox 41"/>
          <p:cNvSpPr txBox="1"/>
          <p:nvPr/>
        </p:nvSpPr>
        <p:spPr>
          <a:xfrm>
            <a:off x="3098975" y="4974020"/>
            <a:ext cx="463588" cy="523220"/>
          </a:xfrm>
          <a:prstGeom prst="rect">
            <a:avLst/>
          </a:prstGeom>
          <a:noFill/>
        </p:spPr>
        <p:txBody>
          <a:bodyPr wrap="none" rtlCol="0">
            <a:spAutoFit/>
          </a:bodyPr>
          <a:lstStyle/>
          <a:p>
            <a:r>
              <a:rPr lang="en-US" sz="2800" b="1" dirty="0" smtClean="0">
                <a:solidFill>
                  <a:srgbClr val="003300"/>
                </a:solidFill>
              </a:rPr>
              <a:t>O</a:t>
            </a:r>
            <a:endParaRPr lang="en-US" b="1" dirty="0">
              <a:solidFill>
                <a:srgbClr val="003300"/>
              </a:solidFill>
            </a:endParaRPr>
          </a:p>
        </p:txBody>
      </p:sp>
      <p:sp>
        <p:nvSpPr>
          <p:cNvPr id="43" name="TextBox 42"/>
          <p:cNvSpPr txBox="1"/>
          <p:nvPr/>
        </p:nvSpPr>
        <p:spPr>
          <a:xfrm>
            <a:off x="5826409" y="2409496"/>
            <a:ext cx="543739" cy="523220"/>
          </a:xfrm>
          <a:prstGeom prst="rect">
            <a:avLst/>
          </a:prstGeom>
          <a:noFill/>
        </p:spPr>
        <p:txBody>
          <a:bodyPr wrap="none" rtlCol="0">
            <a:spAutoFit/>
          </a:bodyPr>
          <a:lstStyle/>
          <a:p>
            <a:r>
              <a:rPr lang="en-US" sz="2800" b="1" dirty="0" smtClean="0">
                <a:solidFill>
                  <a:srgbClr val="003300"/>
                </a:solidFill>
              </a:rPr>
              <a:t>Cl</a:t>
            </a:r>
            <a:endParaRPr lang="en-US" b="1" dirty="0">
              <a:solidFill>
                <a:srgbClr val="003300"/>
              </a:solidFill>
            </a:endParaRPr>
          </a:p>
        </p:txBody>
      </p:sp>
      <p:sp>
        <p:nvSpPr>
          <p:cNvPr id="44" name="TextBox 43"/>
          <p:cNvSpPr txBox="1"/>
          <p:nvPr/>
        </p:nvSpPr>
        <p:spPr>
          <a:xfrm>
            <a:off x="6055009" y="2089456"/>
            <a:ext cx="583814" cy="523220"/>
          </a:xfrm>
          <a:prstGeom prst="rect">
            <a:avLst/>
          </a:prstGeom>
          <a:noFill/>
        </p:spPr>
        <p:txBody>
          <a:bodyPr wrap="none" rtlCol="0">
            <a:spAutoFit/>
          </a:bodyPr>
          <a:lstStyle/>
          <a:p>
            <a:r>
              <a:rPr lang="en-US" sz="2800" b="1" dirty="0" err="1" smtClean="0">
                <a:solidFill>
                  <a:srgbClr val="003300"/>
                </a:solidFill>
              </a:rPr>
              <a:t>Ar</a:t>
            </a:r>
            <a:endParaRPr lang="en-US" b="1" dirty="0">
              <a:solidFill>
                <a:srgbClr val="003300"/>
              </a:solidFill>
            </a:endParaRPr>
          </a:p>
        </p:txBody>
      </p:sp>
      <p:sp>
        <p:nvSpPr>
          <p:cNvPr id="45" name="TextBox 44"/>
          <p:cNvSpPr txBox="1"/>
          <p:nvPr/>
        </p:nvSpPr>
        <p:spPr>
          <a:xfrm>
            <a:off x="6390289" y="2561896"/>
            <a:ext cx="444352" cy="523220"/>
          </a:xfrm>
          <a:prstGeom prst="rect">
            <a:avLst/>
          </a:prstGeom>
          <a:noFill/>
        </p:spPr>
        <p:txBody>
          <a:bodyPr wrap="none" rtlCol="0">
            <a:spAutoFit/>
          </a:bodyPr>
          <a:lstStyle/>
          <a:p>
            <a:r>
              <a:rPr lang="en-US" sz="2800" b="1" dirty="0" smtClean="0">
                <a:solidFill>
                  <a:srgbClr val="003300"/>
                </a:solidFill>
              </a:rPr>
              <a:t>K</a:t>
            </a:r>
            <a:endParaRPr lang="en-US" b="1" dirty="0">
              <a:solidFill>
                <a:srgbClr val="003300"/>
              </a:solidFill>
            </a:endParaRPr>
          </a:p>
        </p:txBody>
      </p:sp>
      <p:sp>
        <p:nvSpPr>
          <p:cNvPr id="46" name="TextBox 45"/>
          <p:cNvSpPr txBox="1"/>
          <p:nvPr/>
        </p:nvSpPr>
        <p:spPr>
          <a:xfrm>
            <a:off x="6359809" y="1738936"/>
            <a:ext cx="644728" cy="523220"/>
          </a:xfrm>
          <a:prstGeom prst="rect">
            <a:avLst/>
          </a:prstGeom>
          <a:noFill/>
        </p:spPr>
        <p:txBody>
          <a:bodyPr wrap="none" rtlCol="0">
            <a:spAutoFit/>
          </a:bodyPr>
          <a:lstStyle/>
          <a:p>
            <a:r>
              <a:rPr lang="en-US" sz="2800" b="1" dirty="0" smtClean="0">
                <a:solidFill>
                  <a:srgbClr val="003300"/>
                </a:solidFill>
              </a:rPr>
              <a:t>Ca</a:t>
            </a:r>
            <a:endParaRPr lang="en-US" b="1" dirty="0">
              <a:solidFill>
                <a:srgbClr val="003300"/>
              </a:solidFill>
            </a:endParaRPr>
          </a:p>
        </p:txBody>
      </p:sp>
      <p:sp>
        <p:nvSpPr>
          <p:cNvPr id="47" name="TextBox 46"/>
          <p:cNvSpPr txBox="1"/>
          <p:nvPr/>
        </p:nvSpPr>
        <p:spPr>
          <a:xfrm>
            <a:off x="3815255" y="4486340"/>
            <a:ext cx="644728" cy="523220"/>
          </a:xfrm>
          <a:prstGeom prst="rect">
            <a:avLst/>
          </a:prstGeom>
          <a:noFill/>
        </p:spPr>
        <p:txBody>
          <a:bodyPr wrap="none" rtlCol="0">
            <a:spAutoFit/>
          </a:bodyPr>
          <a:lstStyle/>
          <a:p>
            <a:r>
              <a:rPr lang="en-US" sz="2800" b="1" dirty="0" smtClean="0">
                <a:solidFill>
                  <a:srgbClr val="003300"/>
                </a:solidFill>
              </a:rPr>
              <a:t>Ne</a:t>
            </a:r>
            <a:endParaRPr lang="en-US" b="1" dirty="0">
              <a:solidFill>
                <a:srgbClr val="003300"/>
              </a:solidFill>
            </a:endParaRPr>
          </a:p>
        </p:txBody>
      </p:sp>
      <p:sp>
        <p:nvSpPr>
          <p:cNvPr id="51" name="TextBox 50"/>
          <p:cNvSpPr txBox="1"/>
          <p:nvPr/>
        </p:nvSpPr>
        <p:spPr>
          <a:xfrm>
            <a:off x="4816890" y="4250383"/>
            <a:ext cx="623889" cy="523220"/>
          </a:xfrm>
          <a:prstGeom prst="rect">
            <a:avLst/>
          </a:prstGeom>
          <a:noFill/>
        </p:spPr>
        <p:txBody>
          <a:bodyPr wrap="none" rtlCol="0">
            <a:spAutoFit/>
          </a:bodyPr>
          <a:lstStyle/>
          <a:p>
            <a:r>
              <a:rPr lang="en-US" sz="2800" b="1" dirty="0" smtClean="0">
                <a:solidFill>
                  <a:srgbClr val="003300"/>
                </a:solidFill>
              </a:rPr>
              <a:t>Se</a:t>
            </a:r>
            <a:endParaRPr lang="en-US" b="1" dirty="0">
              <a:solidFill>
                <a:srgbClr val="003300"/>
              </a:solidFill>
            </a:endParaRPr>
          </a:p>
        </p:txBody>
      </p:sp>
      <p:grpSp>
        <p:nvGrpSpPr>
          <p:cNvPr id="165895" name="Group 165894"/>
          <p:cNvGrpSpPr/>
          <p:nvPr/>
        </p:nvGrpSpPr>
        <p:grpSpPr>
          <a:xfrm>
            <a:off x="5155324" y="4177862"/>
            <a:ext cx="3648507" cy="1770938"/>
            <a:chOff x="5155324" y="4177862"/>
            <a:chExt cx="3648507" cy="1770938"/>
          </a:xfrm>
        </p:grpSpPr>
        <p:cxnSp>
          <p:nvCxnSpPr>
            <p:cNvPr id="54" name="Straight Arrow Connector 53"/>
            <p:cNvCxnSpPr/>
            <p:nvPr/>
          </p:nvCxnSpPr>
          <p:spPr>
            <a:xfrm flipH="1" flipV="1">
              <a:off x="5155324" y="4177862"/>
              <a:ext cx="2551912" cy="14041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654157" y="5302469"/>
              <a:ext cx="1149674" cy="646331"/>
            </a:xfrm>
            <a:prstGeom prst="rect">
              <a:avLst/>
            </a:prstGeom>
            <a:noFill/>
          </p:spPr>
          <p:txBody>
            <a:bodyPr wrap="none" rtlCol="0">
              <a:spAutoFit/>
            </a:bodyPr>
            <a:lstStyle/>
            <a:p>
              <a:pPr algn="ctr"/>
              <a:r>
                <a:rPr lang="en-US" b="1" u="sng" dirty="0" smtClean="0">
                  <a:solidFill>
                    <a:srgbClr val="C00000"/>
                  </a:solidFill>
                </a:rPr>
                <a:t>    4 Å    </a:t>
              </a:r>
            </a:p>
            <a:p>
              <a:pPr algn="ctr"/>
              <a:r>
                <a:rPr lang="en-US" b="1" dirty="0" smtClean="0">
                  <a:solidFill>
                    <a:srgbClr val="C00000"/>
                  </a:solidFill>
                </a:rPr>
                <a:t>2sin(90°)</a:t>
              </a:r>
              <a:endParaRPr lang="en-US" b="1" dirty="0">
                <a:solidFill>
                  <a:srgbClr val="C00000"/>
                </a:solidFill>
              </a:endParaRPr>
            </a:p>
          </p:txBody>
        </p:sp>
      </p:grpSp>
      <p:sp>
        <p:nvSpPr>
          <p:cNvPr id="2" name="Title 1"/>
          <p:cNvSpPr>
            <a:spLocks noGrp="1"/>
          </p:cNvSpPr>
          <p:nvPr>
            <p:ph type="title"/>
          </p:nvPr>
        </p:nvSpPr>
        <p:spPr>
          <a:xfrm>
            <a:off x="457200" y="0"/>
            <a:ext cx="8229600" cy="1484026"/>
          </a:xfrm>
          <a:solidFill>
            <a:schemeClr val="bg1"/>
          </a:solidFill>
        </p:spPr>
        <p:txBody>
          <a:bodyPr/>
          <a:lstStyle/>
          <a:p>
            <a:r>
              <a:rPr lang="en-US" dirty="0" smtClean="0"/>
              <a:t>“sweet spot” for </a:t>
            </a:r>
            <a:br>
              <a:rPr lang="en-US" dirty="0" smtClean="0"/>
            </a:br>
            <a:r>
              <a:rPr lang="en-US" dirty="0" smtClean="0"/>
              <a:t>resolution and phasing</a:t>
            </a:r>
            <a:endParaRPr lang="en-US" dirty="0"/>
          </a:p>
        </p:txBody>
      </p:sp>
    </p:spTree>
    <p:extLst>
      <p:ext uri="{BB962C8B-B14F-4D97-AF65-F5344CB8AC3E}">
        <p14:creationId xmlns:p14="http://schemas.microsoft.com/office/powerpoint/2010/main" val="252624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8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89" grpId="0"/>
      <p:bldP spid="36" grpId="0"/>
      <p:bldP spid="37" grpId="0"/>
      <p:bldP spid="38" grpId="0"/>
      <p:bldP spid="40" grpId="0"/>
      <p:bldP spid="43" grpId="0"/>
      <p:bldP spid="44" grpId="0"/>
      <p:bldP spid="45" grpId="0"/>
      <p:bldP spid="46" grpId="0"/>
      <p:bldP spid="47" grpId="0"/>
      <p:bldP spid="5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1159076250"/>
              </p:ext>
            </p:extLst>
          </p:nvPr>
        </p:nvGraphicFramePr>
        <p:xfrm>
          <a:off x="260350" y="519107"/>
          <a:ext cx="8680450" cy="6378575"/>
        </p:xfrm>
        <a:graphic>
          <a:graphicData uri="http://schemas.openxmlformats.org/presentationml/2006/ole">
            <mc:AlternateContent xmlns:mc="http://schemas.openxmlformats.org/markup-compatibility/2006">
              <mc:Choice xmlns:v="urn:schemas-microsoft-com:vml" Requires="v">
                <p:oleObj spid="_x0000_s104470" name="Chart" r:id="rId3" imgW="7115101" imgH="5229153" progId="MSGraph.Chart.8">
                  <p:embed followColorScheme="full"/>
                </p:oleObj>
              </mc:Choice>
              <mc:Fallback>
                <p:oleObj name="Chart" r:id="rId3" imgW="7115101" imgH="5229153" progId="MSGraph.Chart.8">
                  <p:embed followColorScheme="full"/>
                  <p:pic>
                    <p:nvPicPr>
                      <p:cNvPr id="0" name=""/>
                      <p:cNvPicPr>
                        <a:picLocks noChangeAspect="1" noChangeArrowheads="1"/>
                      </p:cNvPicPr>
                      <p:nvPr/>
                    </p:nvPicPr>
                    <p:blipFill>
                      <a:blip r:embed="rId4"/>
                      <a:srcRect/>
                      <a:stretch>
                        <a:fillRect/>
                      </a:stretch>
                    </p:blipFill>
                    <p:spPr bwMode="auto">
                      <a:xfrm>
                        <a:off x="260350" y="519107"/>
                        <a:ext cx="8680450" cy="637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880590" y="6203037"/>
            <a:ext cx="35189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Photon Energy (eV)</a:t>
            </a:r>
            <a:endParaRPr lang="en-US" altLang="en-US" sz="2800" b="1" dirty="0"/>
          </a:p>
        </p:txBody>
      </p:sp>
      <p:sp>
        <p:nvSpPr>
          <p:cNvPr id="71685" name="Text Box 5"/>
          <p:cNvSpPr txBox="1">
            <a:spLocks noChangeArrowheads="1"/>
          </p:cNvSpPr>
          <p:nvPr/>
        </p:nvSpPr>
        <p:spPr bwMode="auto">
          <a:xfrm rot="16200000">
            <a:off x="-1495778" y="3452238"/>
            <a:ext cx="38603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400" b="1" dirty="0" smtClean="0"/>
              <a:t>Anomalous f” (electrons)</a:t>
            </a:r>
            <a:endParaRPr lang="en-US" altLang="en-US" sz="2400" b="1" dirty="0"/>
          </a:p>
        </p:txBody>
      </p:sp>
      <p:sp>
        <p:nvSpPr>
          <p:cNvPr id="2" name="Rectangle 1"/>
          <p:cNvSpPr/>
          <p:nvPr/>
        </p:nvSpPr>
        <p:spPr>
          <a:xfrm>
            <a:off x="0" y="0"/>
            <a:ext cx="9144000" cy="523220"/>
          </a:xfrm>
          <a:prstGeom prst="rect">
            <a:avLst/>
          </a:prstGeom>
        </p:spPr>
        <p:txBody>
          <a:bodyPr wrap="square">
            <a:spAutoFit/>
          </a:bodyPr>
          <a:lstStyle/>
          <a:p>
            <a:r>
              <a:rPr lang="en-US" sz="2800" dirty="0" err="1" smtClean="0">
                <a:latin typeface="+mn-lt"/>
              </a:rPr>
              <a:t>Almkvist</a:t>
            </a:r>
            <a:r>
              <a:rPr lang="en-US" sz="2800" dirty="0">
                <a:latin typeface="+mn-lt"/>
              </a:rPr>
              <a:t>, </a:t>
            </a:r>
            <a:r>
              <a:rPr lang="en-US" sz="2800" dirty="0" smtClean="0">
                <a:latin typeface="+mn-lt"/>
              </a:rPr>
              <a:t>et al. </a:t>
            </a:r>
            <a:r>
              <a:rPr lang="en-US" sz="2800" i="1" dirty="0" smtClean="0">
                <a:latin typeface="+mn-lt"/>
              </a:rPr>
              <a:t>J. Synch. Rad.</a:t>
            </a:r>
            <a:r>
              <a:rPr lang="en-US" sz="2800" dirty="0" smtClean="0">
                <a:latin typeface="+mn-lt"/>
              </a:rPr>
              <a:t> </a:t>
            </a:r>
            <a:r>
              <a:rPr lang="en-US" sz="2800" b="1" dirty="0">
                <a:latin typeface="+mn-lt"/>
              </a:rPr>
              <a:t>17</a:t>
            </a:r>
            <a:r>
              <a:rPr lang="en-US" sz="2800" dirty="0">
                <a:latin typeface="+mn-lt"/>
              </a:rPr>
              <a:t>, 683 (2010).</a:t>
            </a:r>
            <a:endParaRPr lang="en-US" sz="2800" dirty="0">
              <a:latin typeface="+mn-lt"/>
            </a:endParaRPr>
          </a:p>
        </p:txBody>
      </p:sp>
    </p:spTree>
    <p:extLst>
      <p:ext uri="{BB962C8B-B14F-4D97-AF65-F5344CB8AC3E}">
        <p14:creationId xmlns:p14="http://schemas.microsoft.com/office/powerpoint/2010/main" val="127040998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0850" name="Group 2"/>
          <p:cNvGrpSpPr>
            <a:grpSpLocks/>
          </p:cNvGrpSpPr>
          <p:nvPr/>
        </p:nvGrpSpPr>
        <p:grpSpPr bwMode="auto">
          <a:xfrm>
            <a:off x="2509838" y="-317500"/>
            <a:ext cx="10160000" cy="8002588"/>
            <a:chOff x="1581" y="-200"/>
            <a:chExt cx="6400" cy="5041"/>
          </a:xfrm>
        </p:grpSpPr>
        <p:sp>
          <p:nvSpPr>
            <p:cNvPr id="590851" name="Line 3"/>
            <p:cNvSpPr>
              <a:spLocks noChangeShapeType="1"/>
            </p:cNvSpPr>
            <p:nvPr/>
          </p:nvSpPr>
          <p:spPr bwMode="auto">
            <a:xfrm flipH="1">
              <a:off x="3285" y="2336"/>
              <a:ext cx="2142" cy="52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2" name="Rectangle 4"/>
            <p:cNvSpPr>
              <a:spLocks noChangeArrowheads="1"/>
            </p:cNvSpPr>
            <p:nvPr/>
          </p:nvSpPr>
          <p:spPr bwMode="auto">
            <a:xfrm rot="15584641">
              <a:off x="3513" y="2768"/>
              <a:ext cx="80"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3" name="Line 5"/>
            <p:cNvSpPr>
              <a:spLocks noChangeShapeType="1"/>
            </p:cNvSpPr>
            <p:nvPr/>
          </p:nvSpPr>
          <p:spPr bwMode="auto">
            <a:xfrm flipH="1">
              <a:off x="2980" y="2330"/>
              <a:ext cx="2452" cy="1570"/>
            </a:xfrm>
            <a:prstGeom prst="line">
              <a:avLst/>
            </a:prstGeom>
            <a:noFill/>
            <a:ln w="38100">
              <a:solidFill>
                <a:srgbClr val="FFC26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54" name="Rectangle 6"/>
            <p:cNvSpPr>
              <a:spLocks noChangeArrowheads="1"/>
            </p:cNvSpPr>
            <p:nvPr/>
          </p:nvSpPr>
          <p:spPr bwMode="auto">
            <a:xfrm rot="281921">
              <a:off x="4630" y="2792"/>
              <a:ext cx="99" cy="4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5" name="Rectangle 7"/>
            <p:cNvSpPr>
              <a:spLocks noChangeArrowheads="1"/>
            </p:cNvSpPr>
            <p:nvPr/>
          </p:nvSpPr>
          <p:spPr bwMode="auto">
            <a:xfrm>
              <a:off x="2844" y="73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6" name="Rectangle 8"/>
            <p:cNvSpPr>
              <a:spLocks noChangeArrowheads="1"/>
            </p:cNvSpPr>
            <p:nvPr/>
          </p:nvSpPr>
          <p:spPr bwMode="auto">
            <a:xfrm flipH="1" flipV="1">
              <a:off x="3374" y="3824"/>
              <a:ext cx="81" cy="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7" name="Rectangle 9"/>
            <p:cNvSpPr>
              <a:spLocks noChangeArrowheads="1"/>
            </p:cNvSpPr>
            <p:nvPr/>
          </p:nvSpPr>
          <p:spPr bwMode="auto">
            <a:xfrm flipH="1" flipV="1">
              <a:off x="2840" y="3840"/>
              <a:ext cx="75" cy="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8" name="Oval 10"/>
            <p:cNvSpPr>
              <a:spLocks noChangeArrowheads="1"/>
            </p:cNvSpPr>
            <p:nvPr/>
          </p:nvSpPr>
          <p:spPr bwMode="auto">
            <a:xfrm flipH="1" flipV="1">
              <a:off x="2883" y="-200"/>
              <a:ext cx="5096" cy="5041"/>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59" name="Rectangle 11"/>
            <p:cNvSpPr>
              <a:spLocks noChangeArrowheads="1"/>
            </p:cNvSpPr>
            <p:nvPr/>
          </p:nvSpPr>
          <p:spPr bwMode="auto">
            <a:xfrm rot="3799929" flipH="1" flipV="1">
              <a:off x="3846" y="3756"/>
              <a:ext cx="70" cy="6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0" name="Line 12"/>
            <p:cNvSpPr>
              <a:spLocks noChangeShapeType="1"/>
            </p:cNvSpPr>
            <p:nvPr/>
          </p:nvSpPr>
          <p:spPr bwMode="auto">
            <a:xfrm flipH="1" flipV="1">
              <a:off x="3519" y="2007"/>
              <a:ext cx="1915" cy="325"/>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1" name="Rectangle 13"/>
            <p:cNvSpPr>
              <a:spLocks noChangeArrowheads="1"/>
            </p:cNvSpPr>
            <p:nvPr/>
          </p:nvSpPr>
          <p:spPr bwMode="auto">
            <a:xfrm rot="8724962" flipH="1" flipV="1">
              <a:off x="3268" y="3653"/>
              <a:ext cx="24" cy="10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2" name="Text Box 14"/>
            <p:cNvSpPr txBox="1">
              <a:spLocks noChangeArrowheads="1"/>
            </p:cNvSpPr>
            <p:nvPr/>
          </p:nvSpPr>
          <p:spPr bwMode="auto">
            <a:xfrm flipH="1">
              <a:off x="4056" y="986"/>
              <a:ext cx="11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 2</a:t>
              </a:r>
            </a:p>
          </p:txBody>
        </p:sp>
        <p:sp>
          <p:nvSpPr>
            <p:cNvPr id="590863" name="Text Box 15"/>
            <p:cNvSpPr txBox="1">
              <a:spLocks noChangeArrowheads="1"/>
            </p:cNvSpPr>
            <p:nvPr/>
          </p:nvSpPr>
          <p:spPr bwMode="auto">
            <a:xfrm rot="-12762713" flipH="1" flipV="1">
              <a:off x="3577" y="2972"/>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64" name="Text Box 16"/>
            <p:cNvSpPr txBox="1">
              <a:spLocks noChangeArrowheads="1"/>
            </p:cNvSpPr>
            <p:nvPr/>
          </p:nvSpPr>
          <p:spPr bwMode="auto">
            <a:xfrm flipH="1">
              <a:off x="4442" y="298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65" name="Line 17"/>
            <p:cNvSpPr>
              <a:spLocks noChangeShapeType="1"/>
            </p:cNvSpPr>
            <p:nvPr/>
          </p:nvSpPr>
          <p:spPr bwMode="auto">
            <a:xfrm flipH="1">
              <a:off x="3250" y="2792"/>
              <a:ext cx="75" cy="20"/>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6" name="Line 18"/>
            <p:cNvSpPr>
              <a:spLocks noChangeShapeType="1"/>
            </p:cNvSpPr>
            <p:nvPr/>
          </p:nvSpPr>
          <p:spPr bwMode="auto">
            <a:xfrm>
              <a:off x="3324" y="2792"/>
              <a:ext cx="34" cy="45"/>
            </a:xfrm>
            <a:prstGeom prst="line">
              <a:avLst/>
            </a:prstGeom>
            <a:noFill/>
            <a:ln w="9525">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67" name="Arc 19"/>
            <p:cNvSpPr>
              <a:spLocks/>
            </p:cNvSpPr>
            <p:nvPr/>
          </p:nvSpPr>
          <p:spPr bwMode="auto">
            <a:xfrm flipH="1" flipV="1">
              <a:off x="4927" y="2332"/>
              <a:ext cx="507"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8" name="Rectangle 20"/>
            <p:cNvSpPr>
              <a:spLocks noChangeArrowheads="1"/>
            </p:cNvSpPr>
            <p:nvPr/>
          </p:nvSpPr>
          <p:spPr bwMode="auto">
            <a:xfrm rot="8724962" flipH="1" flipV="1">
              <a:off x="3299" y="3672"/>
              <a:ext cx="25" cy="2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69" name="Oval 21"/>
            <p:cNvSpPr>
              <a:spLocks noChangeArrowheads="1"/>
            </p:cNvSpPr>
            <p:nvPr/>
          </p:nvSpPr>
          <p:spPr bwMode="auto">
            <a:xfrm flipH="1" flipV="1">
              <a:off x="3519" y="-200"/>
              <a:ext cx="3823" cy="5041"/>
            </a:xfrm>
            <a:prstGeom prst="ellipse">
              <a:avLst/>
            </a:prstGeom>
            <a:noFill/>
            <a:ln w="25400">
              <a:solidFill>
                <a:srgbClr val="EAEA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0" name="Rectangle 22"/>
            <p:cNvSpPr>
              <a:spLocks noChangeArrowheads="1"/>
            </p:cNvSpPr>
            <p:nvPr/>
          </p:nvSpPr>
          <p:spPr bwMode="auto">
            <a:xfrm rot="1886337">
              <a:off x="2948" y="2462"/>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1" name="Rectangle 23"/>
            <p:cNvSpPr>
              <a:spLocks noChangeArrowheads="1"/>
            </p:cNvSpPr>
            <p:nvPr/>
          </p:nvSpPr>
          <p:spPr bwMode="auto">
            <a:xfrm rot="741832">
              <a:off x="3496" y="2649"/>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2" name="Rectangle 24"/>
            <p:cNvSpPr>
              <a:spLocks noChangeArrowheads="1"/>
            </p:cNvSpPr>
            <p:nvPr/>
          </p:nvSpPr>
          <p:spPr bwMode="auto">
            <a:xfrm rot="741832">
              <a:off x="3794" y="2703"/>
              <a:ext cx="81" cy="3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3" name="Oval 25"/>
            <p:cNvSpPr>
              <a:spLocks noChangeAspect="1" noChangeArrowheads="1"/>
            </p:cNvSpPr>
            <p:nvPr/>
          </p:nvSpPr>
          <p:spPr bwMode="auto">
            <a:xfrm flipH="1">
              <a:off x="2884" y="1835"/>
              <a:ext cx="5097" cy="99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4" name="Line 26"/>
            <p:cNvSpPr>
              <a:spLocks noChangeShapeType="1"/>
            </p:cNvSpPr>
            <p:nvPr/>
          </p:nvSpPr>
          <p:spPr bwMode="auto">
            <a:xfrm flipH="1" flipV="1">
              <a:off x="2885" y="2329"/>
              <a:ext cx="25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75" name="Oval 27"/>
            <p:cNvSpPr>
              <a:spLocks noChangeAspect="1" noChangeArrowheads="1"/>
            </p:cNvSpPr>
            <p:nvPr/>
          </p:nvSpPr>
          <p:spPr bwMode="auto">
            <a:xfrm flipH="1">
              <a:off x="2874" y="1820"/>
              <a:ext cx="5107" cy="1013"/>
            </a:xfrm>
            <a:prstGeom prst="ellipse">
              <a:avLst/>
            </a:prstGeom>
            <a:gradFill rotWithShape="1">
              <a:gsLst>
                <a:gs pos="0">
                  <a:schemeClr val="bg1">
                    <a:alpha val="70000"/>
                  </a:schemeClr>
                </a:gs>
                <a:gs pos="100000">
                  <a:schemeClr val="bg1">
                    <a:alpha val="39999"/>
                  </a:schemeClr>
                </a:gs>
              </a:gsLst>
              <a:lin ang="5400000" scaled="1"/>
            </a:gradFill>
            <a:ln>
              <a:noFill/>
            </a:ln>
            <a:effectLst/>
            <a:extLst>
              <a:ext uri="{91240B29-F687-4F45-9708-019B960494DF}">
                <a14:hiddenLine xmlns:a14="http://schemas.microsoft.com/office/drawing/2010/main" w="1905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76" name="Text Box 28"/>
            <p:cNvSpPr txBox="1">
              <a:spLocks noChangeArrowheads="1"/>
            </p:cNvSpPr>
            <p:nvPr/>
          </p:nvSpPr>
          <p:spPr bwMode="auto">
            <a:xfrm flipH="1">
              <a:off x="3894" y="2304"/>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77" name="Text Box 29"/>
            <p:cNvSpPr txBox="1">
              <a:spLocks noChangeArrowheads="1"/>
            </p:cNvSpPr>
            <p:nvPr/>
          </p:nvSpPr>
          <p:spPr bwMode="auto">
            <a:xfrm flipH="1" flipV="1">
              <a:off x="4742" y="2271"/>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sp>
          <p:nvSpPr>
            <p:cNvPr id="590878" name="Text Box 30"/>
            <p:cNvSpPr txBox="1">
              <a:spLocks noChangeArrowheads="1"/>
            </p:cNvSpPr>
            <p:nvPr/>
          </p:nvSpPr>
          <p:spPr bwMode="auto">
            <a:xfrm>
              <a:off x="1581" y="341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1</a:t>
              </a:r>
            </a:p>
          </p:txBody>
        </p:sp>
      </p:grpSp>
      <p:sp>
        <p:nvSpPr>
          <p:cNvPr id="590879" name="Rectangle 31"/>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0" name="Oval 32"/>
          <p:cNvSpPr>
            <a:spLocks noChangeAspect="1" noChangeArrowheads="1"/>
          </p:cNvSpPr>
          <p:nvPr/>
        </p:nvSpPr>
        <p:spPr bwMode="auto">
          <a:xfrm>
            <a:off x="-3524250" y="2908300"/>
            <a:ext cx="8091488" cy="15843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1" name="Rectangle 33"/>
          <p:cNvSpPr>
            <a:spLocks noChangeArrowheads="1"/>
          </p:cNvSpPr>
          <p:nvPr/>
        </p:nvSpPr>
        <p:spPr bwMode="auto">
          <a:xfrm>
            <a:off x="-2089150" y="2868613"/>
            <a:ext cx="6500813" cy="890587"/>
          </a:xfrm>
          <a:prstGeom prst="rect">
            <a:avLst/>
          </a:prstGeom>
          <a:gradFill rotWithShape="1">
            <a:gsLst>
              <a:gs pos="0">
                <a:schemeClr val="bg1">
                  <a:alpha val="89999"/>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590882" name="Oval 34"/>
          <p:cNvSpPr>
            <a:spLocks noChangeArrowheads="1"/>
          </p:cNvSpPr>
          <p:nvPr/>
        </p:nvSpPr>
        <p:spPr bwMode="auto">
          <a:xfrm>
            <a:off x="-3524250" y="-292100"/>
            <a:ext cx="8091488" cy="800258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3" name="Rectangle 35"/>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4" name="Oval 36"/>
          <p:cNvSpPr>
            <a:spLocks noChangeArrowheads="1"/>
          </p:cNvSpPr>
          <p:nvPr/>
        </p:nvSpPr>
        <p:spPr bwMode="auto">
          <a:xfrm>
            <a:off x="-2513013" y="-292100"/>
            <a:ext cx="6069013" cy="8002588"/>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5" name="Line 37"/>
          <p:cNvSpPr>
            <a:spLocks noChangeShapeType="1"/>
          </p:cNvSpPr>
          <p:nvPr/>
        </p:nvSpPr>
        <p:spPr bwMode="auto">
          <a:xfrm>
            <a:off x="519113" y="3706813"/>
            <a:ext cx="2992437" cy="533400"/>
          </a:xfrm>
          <a:prstGeom prst="line">
            <a:avLst/>
          </a:prstGeom>
          <a:noFill/>
          <a:ln w="19050">
            <a:solidFill>
              <a:srgbClr val="FFCC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86" name="Rectangle 38"/>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0887" name="Text Box 39"/>
          <p:cNvSpPr txBox="1">
            <a:spLocks noChangeArrowheads="1"/>
          </p:cNvSpPr>
          <p:nvPr/>
        </p:nvSpPr>
        <p:spPr bwMode="auto">
          <a:xfrm>
            <a:off x="973138" y="5419725"/>
            <a:ext cx="165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Ewald sphere</a:t>
            </a:r>
          </a:p>
        </p:txBody>
      </p:sp>
      <p:grpSp>
        <p:nvGrpSpPr>
          <p:cNvPr id="590888" name="Group 40"/>
          <p:cNvGrpSpPr>
            <a:grpSpLocks/>
          </p:cNvGrpSpPr>
          <p:nvPr/>
        </p:nvGrpSpPr>
        <p:grpSpPr bwMode="auto">
          <a:xfrm>
            <a:off x="515938" y="3414713"/>
            <a:ext cx="4046537" cy="366712"/>
            <a:chOff x="325" y="2151"/>
            <a:chExt cx="2549" cy="231"/>
          </a:xfrm>
        </p:grpSpPr>
        <p:sp>
          <p:nvSpPr>
            <p:cNvPr id="590889" name="Line 41"/>
            <p:cNvSpPr>
              <a:spLocks noChangeShapeType="1"/>
            </p:cNvSpPr>
            <p:nvPr/>
          </p:nvSpPr>
          <p:spPr bwMode="auto">
            <a:xfrm>
              <a:off x="325" y="2329"/>
              <a:ext cx="2549" cy="0"/>
            </a:xfrm>
            <a:prstGeom prst="line">
              <a:avLst/>
            </a:prstGeom>
            <a:noFill/>
            <a:ln w="9525">
              <a:solidFill>
                <a:srgbClr val="3333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890" name="Text Box 42"/>
            <p:cNvSpPr txBox="1">
              <a:spLocks noChangeArrowheads="1"/>
            </p:cNvSpPr>
            <p:nvPr/>
          </p:nvSpPr>
          <p:spPr bwMode="auto">
            <a:xfrm>
              <a:off x="1644" y="2151"/>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grpSp>
      <p:grpSp>
        <p:nvGrpSpPr>
          <p:cNvPr id="590891" name="Group 43"/>
          <p:cNvGrpSpPr>
            <a:grpSpLocks/>
          </p:cNvGrpSpPr>
          <p:nvPr/>
        </p:nvGrpSpPr>
        <p:grpSpPr bwMode="auto">
          <a:xfrm>
            <a:off x="2093913" y="1547813"/>
            <a:ext cx="1093787" cy="376237"/>
            <a:chOff x="1319" y="975"/>
            <a:chExt cx="689" cy="237"/>
          </a:xfrm>
        </p:grpSpPr>
        <p:sp>
          <p:nvSpPr>
            <p:cNvPr id="590892" name="Text Box 44"/>
            <p:cNvSpPr txBox="1">
              <a:spLocks noChangeArrowheads="1"/>
            </p:cNvSpPr>
            <p:nvPr/>
          </p:nvSpPr>
          <p:spPr bwMode="auto">
            <a:xfrm flipH="1">
              <a:off x="1319" y="975"/>
              <a:ext cx="5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8000"/>
                  </a:solidFill>
                </a:rPr>
                <a:t>(h,k,l)</a:t>
              </a:r>
            </a:p>
          </p:txBody>
        </p:sp>
        <p:sp>
          <p:nvSpPr>
            <p:cNvPr id="590893" name="Freeform 45"/>
            <p:cNvSpPr>
              <a:spLocks/>
            </p:cNvSpPr>
            <p:nvPr/>
          </p:nvSpPr>
          <p:spPr bwMode="auto">
            <a:xfrm>
              <a:off x="1741" y="1057"/>
              <a:ext cx="267" cy="155"/>
            </a:xfrm>
            <a:custGeom>
              <a:avLst/>
              <a:gdLst>
                <a:gd name="T0" fmla="*/ 0 w 302"/>
                <a:gd name="T1" fmla="*/ 12 h 177"/>
                <a:gd name="T2" fmla="*/ 105 w 302"/>
                <a:gd name="T3" fmla="*/ 12 h 177"/>
                <a:gd name="T4" fmla="*/ 192 w 302"/>
                <a:gd name="T5" fmla="*/ 82 h 177"/>
                <a:gd name="T6" fmla="*/ 302 w 302"/>
                <a:gd name="T7" fmla="*/ 177 h 177"/>
              </a:gdLst>
              <a:ahLst/>
              <a:cxnLst>
                <a:cxn ang="0">
                  <a:pos x="T0" y="T1"/>
                </a:cxn>
                <a:cxn ang="0">
                  <a:pos x="T2" y="T3"/>
                </a:cxn>
                <a:cxn ang="0">
                  <a:pos x="T4" y="T5"/>
                </a:cxn>
                <a:cxn ang="0">
                  <a:pos x="T6" y="T7"/>
                </a:cxn>
              </a:cxnLst>
              <a:rect l="0" t="0" r="r" b="b"/>
              <a:pathLst>
                <a:path w="302" h="177">
                  <a:moveTo>
                    <a:pt x="0" y="12"/>
                  </a:moveTo>
                  <a:cubicBezTo>
                    <a:pt x="37" y="6"/>
                    <a:pt x="73" y="0"/>
                    <a:pt x="105" y="12"/>
                  </a:cubicBezTo>
                  <a:cubicBezTo>
                    <a:pt x="137" y="24"/>
                    <a:pt x="159" y="55"/>
                    <a:pt x="192" y="82"/>
                  </a:cubicBezTo>
                  <a:cubicBezTo>
                    <a:pt x="225" y="109"/>
                    <a:pt x="284" y="161"/>
                    <a:pt x="302" y="177"/>
                  </a:cubicBezTo>
                </a:path>
              </a:pathLst>
            </a:custGeom>
            <a:noFill/>
            <a:ln w="9525">
              <a:solidFill>
                <a:srgbClr val="008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894" name="Rectangle 46"/>
          <p:cNvSpPr>
            <a:spLocks noChangeArrowheads="1"/>
          </p:cNvSpPr>
          <p:nvPr/>
        </p:nvSpPr>
        <p:spPr bwMode="auto">
          <a:xfrm rot="4254391">
            <a:off x="3191670" y="1904206"/>
            <a:ext cx="112712" cy="793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90895" name="Group 47"/>
          <p:cNvGrpSpPr>
            <a:grpSpLocks/>
          </p:cNvGrpSpPr>
          <p:nvPr/>
        </p:nvGrpSpPr>
        <p:grpSpPr bwMode="auto">
          <a:xfrm>
            <a:off x="519113" y="1060450"/>
            <a:ext cx="4114800" cy="2633663"/>
            <a:chOff x="327" y="668"/>
            <a:chExt cx="2592" cy="1659"/>
          </a:xfrm>
        </p:grpSpPr>
        <p:sp>
          <p:nvSpPr>
            <p:cNvPr id="590896" name="Text Box 48"/>
            <p:cNvSpPr txBox="1">
              <a:spLocks noChangeArrowheads="1"/>
            </p:cNvSpPr>
            <p:nvPr/>
          </p:nvSpPr>
          <p:spPr bwMode="auto">
            <a:xfrm rot="-2052373">
              <a:off x="1062" y="1545"/>
              <a:ext cx="102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diffracted ray</a:t>
              </a:r>
            </a:p>
          </p:txBody>
        </p:sp>
        <p:sp>
          <p:nvSpPr>
            <p:cNvPr id="590897" name="Text Box 49"/>
            <p:cNvSpPr txBox="1">
              <a:spLocks noChangeArrowheads="1"/>
            </p:cNvSpPr>
            <p:nvPr/>
          </p:nvSpPr>
          <p:spPr bwMode="auto">
            <a:xfrm>
              <a:off x="1096" y="1470"/>
              <a:ext cx="2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b="1"/>
                <a:t>λ</a:t>
              </a:r>
              <a:r>
                <a:rPr lang="en-US" altLang="en-US" b="1"/>
                <a:t>*</a:t>
              </a:r>
            </a:p>
          </p:txBody>
        </p:sp>
        <p:sp>
          <p:nvSpPr>
            <p:cNvPr id="590898" name="Line 50"/>
            <p:cNvSpPr>
              <a:spLocks noChangeShapeType="1"/>
            </p:cNvSpPr>
            <p:nvPr/>
          </p:nvSpPr>
          <p:spPr bwMode="auto">
            <a:xfrm flipV="1">
              <a:off x="327" y="668"/>
              <a:ext cx="2592" cy="1659"/>
            </a:xfrm>
            <a:prstGeom prst="line">
              <a:avLst/>
            </a:prstGeom>
            <a:noFill/>
            <a:ln w="381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0899" name="Group 51"/>
          <p:cNvGrpSpPr>
            <a:grpSpLocks/>
          </p:cNvGrpSpPr>
          <p:nvPr/>
        </p:nvGrpSpPr>
        <p:grpSpPr bwMode="auto">
          <a:xfrm>
            <a:off x="517525" y="2859088"/>
            <a:ext cx="3465513" cy="928687"/>
            <a:chOff x="326" y="1801"/>
            <a:chExt cx="2183" cy="585"/>
          </a:xfrm>
        </p:grpSpPr>
        <p:sp>
          <p:nvSpPr>
            <p:cNvPr id="590900" name="Text Box 52"/>
            <p:cNvSpPr txBox="1">
              <a:spLocks noChangeArrowheads="1"/>
            </p:cNvSpPr>
            <p:nvPr/>
          </p:nvSpPr>
          <p:spPr bwMode="auto">
            <a:xfrm>
              <a:off x="821" y="2155"/>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a:cs typeface="Arial" pitchFamily="34" charset="0"/>
                </a:rPr>
                <a:t>θ</a:t>
              </a:r>
            </a:p>
          </p:txBody>
        </p:sp>
        <p:grpSp>
          <p:nvGrpSpPr>
            <p:cNvPr id="590901" name="Group 53"/>
            <p:cNvGrpSpPr>
              <a:grpSpLocks/>
            </p:cNvGrpSpPr>
            <p:nvPr/>
          </p:nvGrpSpPr>
          <p:grpSpPr bwMode="auto">
            <a:xfrm>
              <a:off x="332" y="1801"/>
              <a:ext cx="2177" cy="520"/>
              <a:chOff x="332" y="1801"/>
              <a:chExt cx="2177" cy="520"/>
            </a:xfrm>
          </p:grpSpPr>
          <p:sp>
            <p:nvSpPr>
              <p:cNvPr id="590902" name="Line 54"/>
              <p:cNvSpPr>
                <a:spLocks noChangeShapeType="1"/>
              </p:cNvSpPr>
              <p:nvPr/>
            </p:nvSpPr>
            <p:spPr bwMode="auto">
              <a:xfrm flipV="1">
                <a:off x="332" y="1801"/>
                <a:ext cx="2143" cy="5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3" name="Line 55"/>
              <p:cNvSpPr>
                <a:spLocks noChangeShapeType="1"/>
              </p:cNvSpPr>
              <p:nvPr/>
            </p:nvSpPr>
            <p:spPr bwMode="auto">
              <a:xfrm flipV="1">
                <a:off x="2434" y="1845"/>
                <a:ext cx="75"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04" name="Line 56"/>
              <p:cNvSpPr>
                <a:spLocks noChangeShapeType="1"/>
              </p:cNvSpPr>
              <p:nvPr/>
            </p:nvSpPr>
            <p:spPr bwMode="auto">
              <a:xfrm flipH="1" flipV="1">
                <a:off x="2401" y="1820"/>
                <a:ext cx="34"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90905" name="Arc 57"/>
            <p:cNvSpPr>
              <a:spLocks/>
            </p:cNvSpPr>
            <p:nvPr/>
          </p:nvSpPr>
          <p:spPr bwMode="auto">
            <a:xfrm>
              <a:off x="326" y="2221"/>
              <a:ext cx="506" cy="104"/>
            </a:xfrm>
            <a:custGeom>
              <a:avLst/>
              <a:gdLst>
                <a:gd name="G0" fmla="+- 0 0 0"/>
                <a:gd name="G1" fmla="+- 11770 0 0"/>
                <a:gd name="G2" fmla="+- 21600 0 0"/>
                <a:gd name="T0" fmla="*/ 18112 w 21600"/>
                <a:gd name="T1" fmla="*/ 0 h 11830"/>
                <a:gd name="T2" fmla="*/ 21600 w 21600"/>
                <a:gd name="T3" fmla="*/ 11830 h 11830"/>
                <a:gd name="T4" fmla="*/ 0 w 21600"/>
                <a:gd name="T5" fmla="*/ 11770 h 11830"/>
              </a:gdLst>
              <a:ahLst/>
              <a:cxnLst>
                <a:cxn ang="0">
                  <a:pos x="T0" y="T1"/>
                </a:cxn>
                <a:cxn ang="0">
                  <a:pos x="T2" y="T3"/>
                </a:cxn>
                <a:cxn ang="0">
                  <a:pos x="T4" y="T5"/>
                </a:cxn>
              </a:cxnLst>
              <a:rect l="0" t="0" r="r" b="b"/>
              <a:pathLst>
                <a:path w="21600" h="11830" fill="none" extrusionOk="0">
                  <a:moveTo>
                    <a:pt x="18111" y="0"/>
                  </a:moveTo>
                  <a:cubicBezTo>
                    <a:pt x="20388" y="3503"/>
                    <a:pt x="21600" y="7591"/>
                    <a:pt x="21600" y="11770"/>
                  </a:cubicBezTo>
                  <a:cubicBezTo>
                    <a:pt x="21600" y="11789"/>
                    <a:pt x="21599" y="11809"/>
                    <a:pt x="21599" y="11829"/>
                  </a:cubicBezTo>
                </a:path>
                <a:path w="21600" h="11830" stroke="0" extrusionOk="0">
                  <a:moveTo>
                    <a:pt x="18111" y="0"/>
                  </a:moveTo>
                  <a:cubicBezTo>
                    <a:pt x="20388" y="3503"/>
                    <a:pt x="21600" y="7591"/>
                    <a:pt x="21600" y="11770"/>
                  </a:cubicBezTo>
                  <a:cubicBezTo>
                    <a:pt x="21600" y="11789"/>
                    <a:pt x="21599" y="11809"/>
                    <a:pt x="21599" y="11829"/>
                  </a:cubicBezTo>
                  <a:lnTo>
                    <a:pt x="0" y="117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90906" name="Group 58"/>
          <p:cNvGrpSpPr>
            <a:grpSpLocks/>
          </p:cNvGrpSpPr>
          <p:nvPr/>
        </p:nvGrpSpPr>
        <p:grpSpPr bwMode="auto">
          <a:xfrm>
            <a:off x="3271838" y="1973263"/>
            <a:ext cx="1298575" cy="1731962"/>
            <a:chOff x="2061" y="1243"/>
            <a:chExt cx="818" cy="1091"/>
          </a:xfrm>
        </p:grpSpPr>
        <p:sp>
          <p:nvSpPr>
            <p:cNvPr id="590907" name="Text Box 59"/>
            <p:cNvSpPr txBox="1">
              <a:spLocks noChangeArrowheads="1"/>
            </p:cNvSpPr>
            <p:nvPr/>
          </p:nvSpPr>
          <p:spPr bwMode="auto">
            <a:xfrm>
              <a:off x="2419" y="1630"/>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t>d*</a:t>
              </a:r>
            </a:p>
          </p:txBody>
        </p:sp>
        <p:sp>
          <p:nvSpPr>
            <p:cNvPr id="590908" name="Line 60"/>
            <p:cNvSpPr>
              <a:spLocks noChangeShapeType="1"/>
            </p:cNvSpPr>
            <p:nvPr/>
          </p:nvSpPr>
          <p:spPr bwMode="auto">
            <a:xfrm flipH="1" flipV="1">
              <a:off x="2061" y="1243"/>
              <a:ext cx="818" cy="109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90912" name="Group 64"/>
          <p:cNvGrpSpPr>
            <a:grpSpLocks/>
          </p:cNvGrpSpPr>
          <p:nvPr/>
        </p:nvGrpSpPr>
        <p:grpSpPr bwMode="auto">
          <a:xfrm>
            <a:off x="4572000" y="3687763"/>
            <a:ext cx="2797175" cy="2233612"/>
            <a:chOff x="2880" y="2323"/>
            <a:chExt cx="1762" cy="1407"/>
          </a:xfrm>
        </p:grpSpPr>
        <p:sp>
          <p:nvSpPr>
            <p:cNvPr id="590913" name="Line 65"/>
            <p:cNvSpPr>
              <a:spLocks noChangeShapeType="1"/>
            </p:cNvSpPr>
            <p:nvPr/>
          </p:nvSpPr>
          <p:spPr bwMode="auto">
            <a:xfrm>
              <a:off x="2880" y="2323"/>
              <a:ext cx="818" cy="1091"/>
            </a:xfrm>
            <a:prstGeom prst="line">
              <a:avLst/>
            </a:prstGeom>
            <a:noFill/>
            <a:ln w="9525">
              <a:solidFill>
                <a:srgbClr val="96969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4" name="Text Box 66"/>
            <p:cNvSpPr txBox="1">
              <a:spLocks noChangeArrowheads="1"/>
            </p:cNvSpPr>
            <p:nvPr/>
          </p:nvSpPr>
          <p:spPr bwMode="auto">
            <a:xfrm>
              <a:off x="3998" y="3499"/>
              <a:ext cx="6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rgbClr val="00A400"/>
                  </a:solidFill>
                </a:rPr>
                <a:t>(-h,-k,-l)</a:t>
              </a:r>
            </a:p>
          </p:txBody>
        </p:sp>
        <p:sp>
          <p:nvSpPr>
            <p:cNvPr id="590915" name="Freeform 67"/>
            <p:cNvSpPr>
              <a:spLocks/>
            </p:cNvSpPr>
            <p:nvPr/>
          </p:nvSpPr>
          <p:spPr bwMode="auto">
            <a:xfrm>
              <a:off x="3743" y="3450"/>
              <a:ext cx="276" cy="170"/>
            </a:xfrm>
            <a:custGeom>
              <a:avLst/>
              <a:gdLst>
                <a:gd name="T0" fmla="*/ 312 w 312"/>
                <a:gd name="T1" fmla="*/ 182 h 194"/>
                <a:gd name="T2" fmla="*/ 207 w 312"/>
                <a:gd name="T3" fmla="*/ 182 h 194"/>
                <a:gd name="T4" fmla="*/ 120 w 312"/>
                <a:gd name="T5" fmla="*/ 112 h 194"/>
                <a:gd name="T6" fmla="*/ 0 w 312"/>
                <a:gd name="T7" fmla="*/ 0 h 194"/>
              </a:gdLst>
              <a:ahLst/>
              <a:cxnLst>
                <a:cxn ang="0">
                  <a:pos x="T0" y="T1"/>
                </a:cxn>
                <a:cxn ang="0">
                  <a:pos x="T2" y="T3"/>
                </a:cxn>
                <a:cxn ang="0">
                  <a:pos x="T4" y="T5"/>
                </a:cxn>
                <a:cxn ang="0">
                  <a:pos x="T6" y="T7"/>
                </a:cxn>
              </a:cxnLst>
              <a:rect l="0" t="0" r="r" b="b"/>
              <a:pathLst>
                <a:path w="312" h="194">
                  <a:moveTo>
                    <a:pt x="312" y="182"/>
                  </a:moveTo>
                  <a:cubicBezTo>
                    <a:pt x="275" y="188"/>
                    <a:pt x="239" y="194"/>
                    <a:pt x="207" y="182"/>
                  </a:cubicBezTo>
                  <a:cubicBezTo>
                    <a:pt x="175" y="170"/>
                    <a:pt x="155" y="142"/>
                    <a:pt x="120" y="112"/>
                  </a:cubicBezTo>
                  <a:cubicBezTo>
                    <a:pt x="85" y="82"/>
                    <a:pt x="20" y="19"/>
                    <a:pt x="0" y="0"/>
                  </a:cubicBezTo>
                </a:path>
              </a:pathLst>
            </a:custGeom>
            <a:noFill/>
            <a:ln w="9525">
              <a:solidFill>
                <a:srgbClr val="00A4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0916" name="Text Box 68"/>
            <p:cNvSpPr txBox="1">
              <a:spLocks noChangeArrowheads="1"/>
            </p:cNvSpPr>
            <p:nvPr/>
          </p:nvSpPr>
          <p:spPr bwMode="auto">
            <a:xfrm flipH="1">
              <a:off x="3110" y="2825"/>
              <a:ext cx="26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b="1">
                  <a:solidFill>
                    <a:schemeClr val="bg2"/>
                  </a:solidFill>
                </a:rPr>
                <a:t>d*</a:t>
              </a:r>
            </a:p>
          </p:txBody>
        </p:sp>
      </p:grpSp>
    </p:spTree>
    <p:extLst>
      <p:ext uri="{BB962C8B-B14F-4D97-AF65-F5344CB8AC3E}">
        <p14:creationId xmlns:p14="http://schemas.microsoft.com/office/powerpoint/2010/main" val="2632448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90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9089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9089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088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088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089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088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090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9089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909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590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84" grpId="0" animBg="1"/>
      <p:bldP spid="590885" grpId="0" animBg="1"/>
      <p:bldP spid="590886" grpId="0" animBg="1"/>
      <p:bldP spid="5908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4451350" y="2432050"/>
            <a:ext cx="2166938" cy="1819275"/>
            <a:chOff x="3484" y="1533"/>
            <a:chExt cx="1365" cy="1146"/>
          </a:xfrm>
        </p:grpSpPr>
        <p:sp>
          <p:nvSpPr>
            <p:cNvPr id="128048" name="Line 3"/>
            <p:cNvSpPr>
              <a:spLocks noChangeShapeType="1"/>
            </p:cNvSpPr>
            <p:nvPr/>
          </p:nvSpPr>
          <p:spPr bwMode="auto">
            <a:xfrm flipH="1" flipV="1">
              <a:off x="3733" y="1533"/>
              <a:ext cx="714" cy="114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9" name="Text Box 4"/>
            <p:cNvSpPr txBox="1">
              <a:spLocks noChangeArrowheads="1"/>
            </p:cNvSpPr>
            <p:nvPr/>
          </p:nvSpPr>
          <p:spPr bwMode="auto">
            <a:xfrm>
              <a:off x="3484" y="1634"/>
              <a:ext cx="38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sp>
          <p:nvSpPr>
            <p:cNvPr id="128050" name="Text Box 5"/>
            <p:cNvSpPr txBox="1">
              <a:spLocks noChangeArrowheads="1"/>
            </p:cNvSpPr>
            <p:nvPr/>
          </p:nvSpPr>
          <p:spPr bwMode="auto">
            <a:xfrm>
              <a:off x="4325" y="2308"/>
              <a:ext cx="52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-h,-k,-l</a:t>
              </a:r>
            </a:p>
          </p:txBody>
        </p:sp>
      </p:grpSp>
      <p:grpSp>
        <p:nvGrpSpPr>
          <p:cNvPr id="128003" name="Group 6"/>
          <p:cNvGrpSpPr>
            <a:grpSpLocks/>
          </p:cNvGrpSpPr>
          <p:nvPr/>
        </p:nvGrpSpPr>
        <p:grpSpPr bwMode="auto">
          <a:xfrm rot="5400000">
            <a:off x="6444457" y="1821656"/>
            <a:ext cx="165100" cy="3074987"/>
            <a:chOff x="1877" y="1257"/>
            <a:chExt cx="104" cy="1937"/>
          </a:xfrm>
        </p:grpSpPr>
        <p:sp>
          <p:nvSpPr>
            <p:cNvPr id="128046" name="Line 7"/>
            <p:cNvSpPr>
              <a:spLocks noChangeShapeType="1"/>
            </p:cNvSpPr>
            <p:nvPr/>
          </p:nvSpPr>
          <p:spPr bwMode="auto">
            <a:xfrm flipH="1">
              <a:off x="1930" y="1536"/>
              <a:ext cx="9" cy="1658"/>
            </a:xfrm>
            <a:prstGeom prst="line">
              <a:avLst/>
            </a:prstGeom>
            <a:noFill/>
            <a:ln w="38100" cap="rnd">
              <a:solidFill>
                <a:srgbClr val="00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7" name="AutoShape 8"/>
            <p:cNvSpPr>
              <a:spLocks noChangeArrowheads="1"/>
            </p:cNvSpPr>
            <p:nvPr/>
          </p:nvSpPr>
          <p:spPr bwMode="auto">
            <a:xfrm>
              <a:off x="1877" y="1257"/>
              <a:ext cx="104" cy="855"/>
            </a:xfrm>
            <a:prstGeom prst="roundRect">
              <a:avLst>
                <a:gd name="adj" fmla="val 16667"/>
              </a:avLst>
            </a:prstGeom>
            <a:solidFill>
              <a:srgbClr val="96969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5136" name="AutoShape 16"/>
          <p:cNvSpPr>
            <a:spLocks noChangeArrowheads="1"/>
          </p:cNvSpPr>
          <p:nvPr/>
        </p:nvSpPr>
        <p:spPr bwMode="auto">
          <a:xfrm>
            <a:off x="5270500" y="3255963"/>
            <a:ext cx="333375" cy="228600"/>
          </a:xfrm>
          <a:prstGeom prst="irregularSeal1">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05" name="Rectangle 17"/>
          <p:cNvSpPr>
            <a:spLocks noChangeArrowheads="1"/>
          </p:cNvSpPr>
          <p:nvPr/>
        </p:nvSpPr>
        <p:spPr bwMode="auto">
          <a:xfrm rot="-8100000">
            <a:off x="3220244" y="4228307"/>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6" name="Rectangle 18"/>
          <p:cNvSpPr>
            <a:spLocks noChangeArrowheads="1"/>
          </p:cNvSpPr>
          <p:nvPr/>
        </p:nvSpPr>
        <p:spPr bwMode="auto">
          <a:xfrm rot="8100000">
            <a:off x="5799138" y="43719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7" name="Rectangle 19"/>
          <p:cNvSpPr>
            <a:spLocks noChangeArrowheads="1"/>
          </p:cNvSpPr>
          <p:nvPr/>
        </p:nvSpPr>
        <p:spPr bwMode="auto">
          <a:xfrm rot="-2700000">
            <a:off x="3221038" y="2162175"/>
            <a:ext cx="2243137" cy="2857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8" name="Rectangle 20"/>
          <p:cNvSpPr>
            <a:spLocks noChangeArrowheads="1"/>
          </p:cNvSpPr>
          <p:nvPr/>
        </p:nvSpPr>
        <p:spPr bwMode="auto">
          <a:xfrm rot="2700000">
            <a:off x="5780088" y="2260600"/>
            <a:ext cx="2243137" cy="22066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a:solidFill>
                  <a:srgbClr val="000000"/>
                </a:solidFill>
              </a:rPr>
              <a:t>Detector</a:t>
            </a:r>
          </a:p>
        </p:txBody>
      </p:sp>
      <p:sp>
        <p:nvSpPr>
          <p:cNvPr id="128009" name="Text Box 21"/>
          <p:cNvSpPr txBox="1">
            <a:spLocks noChangeArrowheads="1"/>
          </p:cNvSpPr>
          <p:nvPr/>
        </p:nvSpPr>
        <p:spPr bwMode="auto">
          <a:xfrm>
            <a:off x="92075" y="26924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42" name="Text Box 22"/>
          <p:cNvSpPr txBox="1">
            <a:spLocks noChangeArrowheads="1"/>
          </p:cNvSpPr>
          <p:nvPr/>
        </p:nvSpPr>
        <p:spPr bwMode="auto">
          <a:xfrm>
            <a:off x="161925" y="2317750"/>
            <a:ext cx="9017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l-GR" altLang="en-US">
                <a:solidFill>
                  <a:srgbClr val="000000"/>
                </a:solidFill>
                <a:cs typeface="Arial" pitchFamily="34" charset="0"/>
              </a:rPr>
              <a:t>λ</a:t>
            </a:r>
            <a:r>
              <a:rPr lang="en-US" altLang="en-US">
                <a:solidFill>
                  <a:srgbClr val="000000"/>
                </a:solidFill>
                <a:cs typeface="Arial" pitchFamily="34" charset="0"/>
              </a:rPr>
              <a:t> = 5 Å</a:t>
            </a:r>
          </a:p>
        </p:txBody>
      </p:sp>
      <p:sp>
        <p:nvSpPr>
          <p:cNvPr id="128011" name="Text Box 27"/>
          <p:cNvSpPr txBox="1">
            <a:spLocks noChangeArrowheads="1"/>
          </p:cNvSpPr>
          <p:nvPr/>
        </p:nvSpPr>
        <p:spPr bwMode="auto">
          <a:xfrm rot="81537">
            <a:off x="7800975" y="2890838"/>
            <a:ext cx="992188"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sample </a:t>
            </a:r>
          </a:p>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injector</a:t>
            </a:r>
          </a:p>
        </p:txBody>
      </p:sp>
      <p:sp>
        <p:nvSpPr>
          <p:cNvPr id="128012" name="Rectangle 47"/>
          <p:cNvSpPr>
            <a:spLocks noChangeArrowheads="1"/>
          </p:cNvSpPr>
          <p:nvPr/>
        </p:nvSpPr>
        <p:spPr bwMode="auto">
          <a:xfrm rot="-3496212">
            <a:off x="899319" y="33408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3" name="Rectangle 48"/>
          <p:cNvSpPr>
            <a:spLocks noChangeArrowheads="1"/>
          </p:cNvSpPr>
          <p:nvPr/>
        </p:nvSpPr>
        <p:spPr bwMode="auto">
          <a:xfrm rot="-6954412">
            <a:off x="2369344" y="2528094"/>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4" name="Rectangle 49"/>
          <p:cNvSpPr>
            <a:spLocks noChangeArrowheads="1"/>
          </p:cNvSpPr>
          <p:nvPr/>
        </p:nvSpPr>
        <p:spPr bwMode="auto">
          <a:xfrm rot="-7164033">
            <a:off x="12565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5" name="Rectangle 50"/>
          <p:cNvSpPr>
            <a:spLocks noChangeArrowheads="1"/>
          </p:cNvSpPr>
          <p:nvPr/>
        </p:nvSpPr>
        <p:spPr bwMode="auto">
          <a:xfrm rot="-6998364">
            <a:off x="5564982" y="505619"/>
            <a:ext cx="1077912"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16" name="Rectangle 51"/>
          <p:cNvSpPr>
            <a:spLocks noChangeArrowheads="1"/>
          </p:cNvSpPr>
          <p:nvPr/>
        </p:nvSpPr>
        <p:spPr bwMode="auto">
          <a:xfrm rot="-3496212">
            <a:off x="53181" y="5992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74" name="Line 54"/>
          <p:cNvSpPr>
            <a:spLocks noChangeShapeType="1"/>
          </p:cNvSpPr>
          <p:nvPr/>
        </p:nvSpPr>
        <p:spPr bwMode="auto">
          <a:xfrm flipH="1" flipV="1">
            <a:off x="774700" y="711200"/>
            <a:ext cx="681038" cy="24018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5" name="Line 55"/>
          <p:cNvSpPr>
            <a:spLocks noChangeShapeType="1"/>
          </p:cNvSpPr>
          <p:nvPr/>
        </p:nvSpPr>
        <p:spPr bwMode="auto">
          <a:xfrm flipH="1">
            <a:off x="5464175" y="657225"/>
            <a:ext cx="528638" cy="1630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77" name="Line 57"/>
          <p:cNvSpPr>
            <a:spLocks noChangeShapeType="1"/>
          </p:cNvSpPr>
          <p:nvPr/>
        </p:nvSpPr>
        <p:spPr bwMode="auto">
          <a:xfrm rot="244142">
            <a:off x="5399088" y="2162175"/>
            <a:ext cx="80962" cy="1177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20" name="Rectangle 58"/>
          <p:cNvSpPr>
            <a:spLocks noChangeArrowheads="1"/>
          </p:cNvSpPr>
          <p:nvPr/>
        </p:nvSpPr>
        <p:spPr bwMode="auto">
          <a:xfrm rot="1198243">
            <a:off x="5583238" y="1304925"/>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1" name="Rectangle 59"/>
          <p:cNvSpPr>
            <a:spLocks noChangeArrowheads="1"/>
          </p:cNvSpPr>
          <p:nvPr/>
        </p:nvSpPr>
        <p:spPr bwMode="auto">
          <a:xfrm rot="250395">
            <a:off x="5295900" y="1990725"/>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2" name="Rectangle 62"/>
          <p:cNvSpPr>
            <a:spLocks noChangeArrowheads="1"/>
          </p:cNvSpPr>
          <p:nvPr/>
        </p:nvSpPr>
        <p:spPr bwMode="auto">
          <a:xfrm rot="-256763">
            <a:off x="5334000" y="3733800"/>
            <a:ext cx="111125" cy="7016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3" name="Rectangle 64"/>
          <p:cNvSpPr>
            <a:spLocks noChangeArrowheads="1"/>
          </p:cNvSpPr>
          <p:nvPr/>
        </p:nvSpPr>
        <p:spPr bwMode="auto">
          <a:xfrm rot="-903458">
            <a:off x="5518150" y="4489450"/>
            <a:ext cx="339725" cy="58737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8024" name="Rectangle 65"/>
          <p:cNvSpPr>
            <a:spLocks noChangeArrowheads="1"/>
          </p:cNvSpPr>
          <p:nvPr/>
        </p:nvSpPr>
        <p:spPr bwMode="auto">
          <a:xfrm rot="-4261901">
            <a:off x="5676106" y="5755482"/>
            <a:ext cx="1077913" cy="22225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5186" name="Line 66"/>
          <p:cNvSpPr>
            <a:spLocks noChangeShapeType="1"/>
          </p:cNvSpPr>
          <p:nvPr/>
        </p:nvSpPr>
        <p:spPr bwMode="auto">
          <a:xfrm>
            <a:off x="814388" y="657225"/>
            <a:ext cx="5108575"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7" name="Line 67"/>
          <p:cNvSpPr>
            <a:spLocks noChangeShapeType="1"/>
          </p:cNvSpPr>
          <p:nvPr/>
        </p:nvSpPr>
        <p:spPr bwMode="auto">
          <a:xfrm>
            <a:off x="0" y="3113088"/>
            <a:ext cx="1549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8" name="Line 68"/>
          <p:cNvSpPr>
            <a:spLocks noChangeShapeType="1"/>
          </p:cNvSpPr>
          <p:nvPr/>
        </p:nvSpPr>
        <p:spPr bwMode="auto">
          <a:xfrm>
            <a:off x="0" y="2895600"/>
            <a:ext cx="292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89" name="Line 69"/>
          <p:cNvSpPr>
            <a:spLocks noChangeShapeType="1"/>
          </p:cNvSpPr>
          <p:nvPr/>
        </p:nvSpPr>
        <p:spPr bwMode="auto">
          <a:xfrm flipH="1">
            <a:off x="1906588" y="2935288"/>
            <a:ext cx="962025" cy="28733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0" name="Line 70"/>
          <p:cNvSpPr>
            <a:spLocks noChangeShapeType="1"/>
          </p:cNvSpPr>
          <p:nvPr/>
        </p:nvSpPr>
        <p:spPr bwMode="auto">
          <a:xfrm>
            <a:off x="1906588" y="5808663"/>
            <a:ext cx="419735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2" name="Line 72"/>
          <p:cNvSpPr>
            <a:spLocks noChangeShapeType="1"/>
          </p:cNvSpPr>
          <p:nvPr/>
        </p:nvSpPr>
        <p:spPr bwMode="auto">
          <a:xfrm flipH="1" flipV="1">
            <a:off x="5464175" y="4029075"/>
            <a:ext cx="549275" cy="18129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5193" name="Line 73"/>
          <p:cNvSpPr>
            <a:spLocks noChangeShapeType="1"/>
          </p:cNvSpPr>
          <p:nvPr/>
        </p:nvSpPr>
        <p:spPr bwMode="auto">
          <a:xfrm flipH="1" flipV="1">
            <a:off x="5448300" y="3397250"/>
            <a:ext cx="38100" cy="6318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2" name="Text Box 74"/>
          <p:cNvSpPr txBox="1">
            <a:spLocks noChangeArrowheads="1"/>
          </p:cNvSpPr>
          <p:nvPr/>
        </p:nvSpPr>
        <p:spPr bwMode="auto">
          <a:xfrm>
            <a:off x="2336800" y="59531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3" name="Text Box 75"/>
          <p:cNvSpPr txBox="1">
            <a:spLocks noChangeArrowheads="1"/>
          </p:cNvSpPr>
          <p:nvPr/>
        </p:nvSpPr>
        <p:spPr bwMode="auto">
          <a:xfrm>
            <a:off x="4551363" y="171450"/>
            <a:ext cx="1136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52.87deg</a:t>
            </a:r>
          </a:p>
        </p:txBody>
      </p:sp>
      <p:sp>
        <p:nvSpPr>
          <p:cNvPr id="128034" name="Line 76"/>
          <p:cNvSpPr>
            <a:spLocks noChangeShapeType="1"/>
          </p:cNvSpPr>
          <p:nvPr/>
        </p:nvSpPr>
        <p:spPr bwMode="auto">
          <a:xfrm flipV="1">
            <a:off x="5576888" y="171450"/>
            <a:ext cx="266700" cy="48577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35" name="Text Box 78"/>
          <p:cNvSpPr txBox="1">
            <a:spLocks noChangeArrowheads="1"/>
          </p:cNvSpPr>
          <p:nvPr/>
        </p:nvSpPr>
        <p:spPr bwMode="auto">
          <a:xfrm>
            <a:off x="1063625" y="288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6" name="Text Box 79"/>
          <p:cNvSpPr txBox="1">
            <a:spLocks noChangeArrowheads="1"/>
          </p:cNvSpPr>
          <p:nvPr/>
        </p:nvSpPr>
        <p:spPr bwMode="auto">
          <a:xfrm>
            <a:off x="6326188" y="4730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7" name="Text Box 80"/>
          <p:cNvSpPr txBox="1">
            <a:spLocks noChangeArrowheads="1"/>
          </p:cNvSpPr>
          <p:nvPr/>
        </p:nvSpPr>
        <p:spPr bwMode="auto">
          <a:xfrm>
            <a:off x="2782888" y="1758950"/>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8" name="Text Box 81"/>
          <p:cNvSpPr txBox="1">
            <a:spLocks noChangeArrowheads="1"/>
          </p:cNvSpPr>
          <p:nvPr/>
        </p:nvSpPr>
        <p:spPr bwMode="auto">
          <a:xfrm>
            <a:off x="868363" y="40671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39" name="Text Box 82"/>
          <p:cNvSpPr txBox="1">
            <a:spLocks noChangeArrowheads="1"/>
          </p:cNvSpPr>
          <p:nvPr/>
        </p:nvSpPr>
        <p:spPr bwMode="auto">
          <a:xfrm>
            <a:off x="6543675" y="607377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Si(111)</a:t>
            </a:r>
          </a:p>
        </p:txBody>
      </p:sp>
      <p:sp>
        <p:nvSpPr>
          <p:cNvPr id="128040" name="Text Box 83"/>
          <p:cNvSpPr txBox="1">
            <a:spLocks noChangeArrowheads="1"/>
          </p:cNvSpPr>
          <p:nvPr/>
        </p:nvSpPr>
        <p:spPr bwMode="auto">
          <a:xfrm>
            <a:off x="6557963" y="938213"/>
            <a:ext cx="2127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2 Multilayer mirrors</a:t>
            </a:r>
          </a:p>
          <a:p>
            <a:pPr eaLnBrk="1" fontAlgn="base" hangingPunct="1">
              <a:spcBef>
                <a:spcPct val="0"/>
              </a:spcBef>
              <a:spcAft>
                <a:spcPct val="0"/>
              </a:spcAft>
            </a:pPr>
            <a:r>
              <a:rPr lang="en-US" altLang="en-US">
                <a:solidFill>
                  <a:srgbClr val="000000"/>
                </a:solidFill>
              </a:rPr>
              <a:t>d=2nm, W/B4C</a:t>
            </a:r>
          </a:p>
        </p:txBody>
      </p:sp>
      <p:sp>
        <p:nvSpPr>
          <p:cNvPr id="128041" name="Text Box 84"/>
          <p:cNvSpPr txBox="1">
            <a:spLocks noChangeArrowheads="1"/>
          </p:cNvSpPr>
          <p:nvPr/>
        </p:nvSpPr>
        <p:spPr bwMode="auto">
          <a:xfrm>
            <a:off x="6846888" y="1249363"/>
            <a:ext cx="18859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a:p>
            <a:pPr eaLnBrk="1" fontAlgn="base" hangingPunct="1">
              <a:spcBef>
                <a:spcPct val="0"/>
              </a:spcBef>
              <a:spcAft>
                <a:spcPct val="0"/>
              </a:spcAft>
            </a:pPr>
            <a:r>
              <a:rPr lang="en-US" altLang="en-US">
                <a:solidFill>
                  <a:srgbClr val="000000"/>
                </a:solidFill>
              </a:rPr>
              <a:t>KB Horiz focus</a:t>
            </a:r>
          </a:p>
          <a:p>
            <a:pPr eaLnBrk="1" fontAlgn="base" hangingPunct="1">
              <a:spcBef>
                <a:spcPct val="0"/>
              </a:spcBef>
              <a:spcAft>
                <a:spcPct val="0"/>
              </a:spcAft>
            </a:pPr>
            <a:r>
              <a:rPr lang="en-US" altLang="en-US">
                <a:solidFill>
                  <a:srgbClr val="000000"/>
                </a:solidFill>
              </a:rPr>
              <a:t>KB vertical focus</a:t>
            </a:r>
          </a:p>
        </p:txBody>
      </p:sp>
      <p:sp>
        <p:nvSpPr>
          <p:cNvPr id="128042" name="Line 85"/>
          <p:cNvSpPr>
            <a:spLocks noChangeShapeType="1"/>
          </p:cNvSpPr>
          <p:nvPr/>
        </p:nvSpPr>
        <p:spPr bwMode="auto">
          <a:xfrm flipH="1">
            <a:off x="5427663" y="1990725"/>
            <a:ext cx="1419225" cy="4413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3" name="Line 86"/>
          <p:cNvSpPr>
            <a:spLocks noChangeShapeType="1"/>
          </p:cNvSpPr>
          <p:nvPr/>
        </p:nvSpPr>
        <p:spPr bwMode="auto">
          <a:xfrm flipH="1" flipV="1">
            <a:off x="5922963" y="1550988"/>
            <a:ext cx="923925" cy="1397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4" name="Line 87"/>
          <p:cNvSpPr>
            <a:spLocks noChangeShapeType="1"/>
          </p:cNvSpPr>
          <p:nvPr/>
        </p:nvSpPr>
        <p:spPr bwMode="auto">
          <a:xfrm>
            <a:off x="8967788" y="3373438"/>
            <a:ext cx="0" cy="2579687"/>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8045" name="Text Box 88"/>
          <p:cNvSpPr txBox="1">
            <a:spLocks noChangeArrowheads="1"/>
          </p:cNvSpPr>
          <p:nvPr/>
        </p:nvSpPr>
        <p:spPr bwMode="auto">
          <a:xfrm>
            <a:off x="8234363" y="4587875"/>
            <a:ext cx="698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 1m</a:t>
            </a:r>
          </a:p>
        </p:txBody>
      </p:sp>
    </p:spTree>
    <p:extLst>
      <p:ext uri="{BB962C8B-B14F-4D97-AF65-F5344CB8AC3E}">
        <p14:creationId xmlns:p14="http://schemas.microsoft.com/office/powerpoint/2010/main" val="20027806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1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188"/>
                                        </p:tgtEl>
                                        <p:attrNameLst>
                                          <p:attrName>style.visibility</p:attrName>
                                        </p:attrNameLst>
                                      </p:cBhvr>
                                      <p:to>
                                        <p:strVal val="visible"/>
                                      </p:to>
                                    </p:set>
                                    <p:animEffect transition="in" filter="wipe(left)">
                                      <p:cBhvr>
                                        <p:cTn id="11" dur="1000"/>
                                        <p:tgtEl>
                                          <p:spTgt spid="5188"/>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87"/>
                                        </p:tgtEl>
                                        <p:attrNameLst>
                                          <p:attrName>style.visibility</p:attrName>
                                        </p:attrNameLst>
                                      </p:cBhvr>
                                      <p:to>
                                        <p:strVal val="visible"/>
                                      </p:to>
                                    </p:set>
                                    <p:animEffect transition="in" filter="wipe(left)">
                                      <p:cBhvr>
                                        <p:cTn id="14" dur="500"/>
                                        <p:tgtEl>
                                          <p:spTgt spid="5187"/>
                                        </p:tgtEl>
                                      </p:cBhvr>
                                    </p:animEffect>
                                  </p:childTnLst>
                                </p:cTn>
                              </p:par>
                              <p:par>
                                <p:cTn id="15" presetID="22" presetClass="entr" presetSubtype="4" fill="hold" grpId="0" nodeType="withEffect">
                                  <p:stCondLst>
                                    <p:cond delay="500"/>
                                  </p:stCondLst>
                                  <p:childTnLst>
                                    <p:set>
                                      <p:cBhvr>
                                        <p:cTn id="16" dur="1" fill="hold">
                                          <p:stCondLst>
                                            <p:cond delay="0"/>
                                          </p:stCondLst>
                                        </p:cTn>
                                        <p:tgtEl>
                                          <p:spTgt spid="5174"/>
                                        </p:tgtEl>
                                        <p:attrNameLst>
                                          <p:attrName>style.visibility</p:attrName>
                                        </p:attrNameLst>
                                      </p:cBhvr>
                                      <p:to>
                                        <p:strVal val="visible"/>
                                      </p:to>
                                    </p:set>
                                    <p:animEffect transition="in" filter="wipe(down)">
                                      <p:cBhvr>
                                        <p:cTn id="17" dur="1000"/>
                                        <p:tgtEl>
                                          <p:spTgt spid="5174"/>
                                        </p:tgtEl>
                                      </p:cBhvr>
                                    </p:animEffect>
                                  </p:childTnLst>
                                </p:cTn>
                              </p:par>
                              <p:par>
                                <p:cTn id="18" presetID="22" presetClass="entr" presetSubtype="1" fill="hold" grpId="0" nodeType="withEffect">
                                  <p:stCondLst>
                                    <p:cond delay="1000"/>
                                  </p:stCondLst>
                                  <p:childTnLst>
                                    <p:set>
                                      <p:cBhvr>
                                        <p:cTn id="19" dur="1" fill="hold">
                                          <p:stCondLst>
                                            <p:cond delay="0"/>
                                          </p:stCondLst>
                                        </p:cTn>
                                        <p:tgtEl>
                                          <p:spTgt spid="5189"/>
                                        </p:tgtEl>
                                        <p:attrNameLst>
                                          <p:attrName>style.visibility</p:attrName>
                                        </p:attrNameLst>
                                      </p:cBhvr>
                                      <p:to>
                                        <p:strVal val="visible"/>
                                      </p:to>
                                    </p:set>
                                    <p:animEffect transition="in" filter="wipe(up)">
                                      <p:cBhvr>
                                        <p:cTn id="20" dur="900"/>
                                        <p:tgtEl>
                                          <p:spTgt spid="5189"/>
                                        </p:tgtEl>
                                      </p:cBhvr>
                                    </p:animEffect>
                                  </p:childTnLst>
                                </p:cTn>
                              </p:par>
                              <p:par>
                                <p:cTn id="21" presetID="22" presetClass="entr" presetSubtype="8" fill="hold" grpId="0" nodeType="withEffect">
                                  <p:stCondLst>
                                    <p:cond delay="1900"/>
                                  </p:stCondLst>
                                  <p:childTnLst>
                                    <p:set>
                                      <p:cBhvr>
                                        <p:cTn id="22" dur="1" fill="hold">
                                          <p:stCondLst>
                                            <p:cond delay="0"/>
                                          </p:stCondLst>
                                        </p:cTn>
                                        <p:tgtEl>
                                          <p:spTgt spid="5190"/>
                                        </p:tgtEl>
                                        <p:attrNameLst>
                                          <p:attrName>style.visibility</p:attrName>
                                        </p:attrNameLst>
                                      </p:cBhvr>
                                      <p:to>
                                        <p:strVal val="visible"/>
                                      </p:to>
                                    </p:set>
                                    <p:animEffect transition="in" filter="wipe(left)">
                                      <p:cBhvr>
                                        <p:cTn id="23" dur="600"/>
                                        <p:tgtEl>
                                          <p:spTgt spid="5190"/>
                                        </p:tgtEl>
                                      </p:cBhvr>
                                    </p:animEffect>
                                  </p:childTnLst>
                                </p:cTn>
                              </p:par>
                              <p:par>
                                <p:cTn id="24" presetID="22" presetClass="entr" presetSubtype="8" fill="hold" grpId="0" nodeType="withEffect">
                                  <p:stCondLst>
                                    <p:cond delay="1500"/>
                                  </p:stCondLst>
                                  <p:childTnLst>
                                    <p:set>
                                      <p:cBhvr>
                                        <p:cTn id="25" dur="1" fill="hold">
                                          <p:stCondLst>
                                            <p:cond delay="0"/>
                                          </p:stCondLst>
                                        </p:cTn>
                                        <p:tgtEl>
                                          <p:spTgt spid="5186"/>
                                        </p:tgtEl>
                                        <p:attrNameLst>
                                          <p:attrName>style.visibility</p:attrName>
                                        </p:attrNameLst>
                                      </p:cBhvr>
                                      <p:to>
                                        <p:strVal val="visible"/>
                                      </p:to>
                                    </p:set>
                                    <p:animEffect transition="in" filter="wipe(left)">
                                      <p:cBhvr>
                                        <p:cTn id="26" dur="1000"/>
                                        <p:tgtEl>
                                          <p:spTgt spid="5186"/>
                                        </p:tgtEl>
                                      </p:cBhvr>
                                    </p:animEffect>
                                  </p:childTnLst>
                                </p:cTn>
                              </p:par>
                              <p:par>
                                <p:cTn id="27" presetID="22" presetClass="entr" presetSubtype="4" fill="hold" grpId="0" nodeType="withEffect">
                                  <p:stCondLst>
                                    <p:cond delay="2500"/>
                                  </p:stCondLst>
                                  <p:childTnLst>
                                    <p:set>
                                      <p:cBhvr>
                                        <p:cTn id="28" dur="1" fill="hold">
                                          <p:stCondLst>
                                            <p:cond delay="0"/>
                                          </p:stCondLst>
                                        </p:cTn>
                                        <p:tgtEl>
                                          <p:spTgt spid="5192"/>
                                        </p:tgtEl>
                                        <p:attrNameLst>
                                          <p:attrName>style.visibility</p:attrName>
                                        </p:attrNameLst>
                                      </p:cBhvr>
                                      <p:to>
                                        <p:strVal val="visible"/>
                                      </p:to>
                                    </p:set>
                                    <p:animEffect transition="in" filter="wipe(down)">
                                      <p:cBhvr>
                                        <p:cTn id="29" dur="500"/>
                                        <p:tgtEl>
                                          <p:spTgt spid="5192"/>
                                        </p:tgtEl>
                                      </p:cBhvr>
                                    </p:animEffect>
                                  </p:childTnLst>
                                </p:cTn>
                              </p:par>
                              <p:par>
                                <p:cTn id="30" presetID="22" presetClass="entr" presetSubtype="1" fill="hold" grpId="0" nodeType="withEffect">
                                  <p:stCondLst>
                                    <p:cond delay="2500"/>
                                  </p:stCondLst>
                                  <p:childTnLst>
                                    <p:set>
                                      <p:cBhvr>
                                        <p:cTn id="31" dur="1" fill="hold">
                                          <p:stCondLst>
                                            <p:cond delay="0"/>
                                          </p:stCondLst>
                                        </p:cTn>
                                        <p:tgtEl>
                                          <p:spTgt spid="5175"/>
                                        </p:tgtEl>
                                        <p:attrNameLst>
                                          <p:attrName>style.visibility</p:attrName>
                                        </p:attrNameLst>
                                      </p:cBhvr>
                                      <p:to>
                                        <p:strVal val="visible"/>
                                      </p:to>
                                    </p:set>
                                    <p:animEffect transition="in" filter="wipe(up)">
                                      <p:cBhvr>
                                        <p:cTn id="32" dur="500"/>
                                        <p:tgtEl>
                                          <p:spTgt spid="5175"/>
                                        </p:tgtEl>
                                      </p:cBhvr>
                                    </p:animEffect>
                                  </p:childTnLst>
                                </p:cTn>
                              </p:par>
                              <p:par>
                                <p:cTn id="33" presetID="22" presetClass="entr" presetSubtype="1" fill="hold" grpId="0" nodeType="withEffect">
                                  <p:stCondLst>
                                    <p:cond delay="3000"/>
                                  </p:stCondLst>
                                  <p:childTnLst>
                                    <p:set>
                                      <p:cBhvr>
                                        <p:cTn id="34" dur="1" fill="hold">
                                          <p:stCondLst>
                                            <p:cond delay="0"/>
                                          </p:stCondLst>
                                        </p:cTn>
                                        <p:tgtEl>
                                          <p:spTgt spid="5177"/>
                                        </p:tgtEl>
                                        <p:attrNameLst>
                                          <p:attrName>style.visibility</p:attrName>
                                        </p:attrNameLst>
                                      </p:cBhvr>
                                      <p:to>
                                        <p:strVal val="visible"/>
                                      </p:to>
                                    </p:set>
                                    <p:animEffect transition="in" filter="wipe(up)">
                                      <p:cBhvr>
                                        <p:cTn id="35" dur="500"/>
                                        <p:tgtEl>
                                          <p:spTgt spid="5177"/>
                                        </p:tgtEl>
                                      </p:cBhvr>
                                    </p:animEffect>
                                  </p:childTnLst>
                                </p:cTn>
                              </p:par>
                              <p:par>
                                <p:cTn id="36" presetID="22" presetClass="entr" presetSubtype="4" fill="hold" grpId="0" nodeType="withEffect">
                                  <p:stCondLst>
                                    <p:cond delay="3000"/>
                                  </p:stCondLst>
                                  <p:childTnLst>
                                    <p:set>
                                      <p:cBhvr>
                                        <p:cTn id="37" dur="1" fill="hold">
                                          <p:stCondLst>
                                            <p:cond delay="0"/>
                                          </p:stCondLst>
                                        </p:cTn>
                                        <p:tgtEl>
                                          <p:spTgt spid="5193"/>
                                        </p:tgtEl>
                                        <p:attrNameLst>
                                          <p:attrName>style.visibility</p:attrName>
                                        </p:attrNameLst>
                                      </p:cBhvr>
                                      <p:to>
                                        <p:strVal val="visible"/>
                                      </p:to>
                                    </p:set>
                                    <p:animEffect transition="in" filter="wipe(down)">
                                      <p:cBhvr>
                                        <p:cTn id="38" dur="500"/>
                                        <p:tgtEl>
                                          <p:spTgt spid="5193"/>
                                        </p:tgtEl>
                                      </p:cBhvr>
                                    </p:animEffect>
                                  </p:childTnLst>
                                </p:cTn>
                              </p:par>
                              <p:par>
                                <p:cTn id="39" presetID="1" presetClass="entr" presetSubtype="0" fill="hold" grpId="0" nodeType="withEffect">
                                  <p:stCondLst>
                                    <p:cond delay="3200"/>
                                  </p:stCondLst>
                                  <p:childTnLst>
                                    <p:set>
                                      <p:cBhvr>
                                        <p:cTn id="40" dur="1" fill="hold">
                                          <p:stCondLst>
                                            <p:cond delay="499"/>
                                          </p:stCondLst>
                                        </p:cTn>
                                        <p:tgtEl>
                                          <p:spTgt spid="5136"/>
                                        </p:tgtEl>
                                        <p:attrNameLst>
                                          <p:attrName>style.visibility</p:attrName>
                                        </p:attrNameLst>
                                      </p:cBhvr>
                                      <p:to>
                                        <p:strVal val="visible"/>
                                      </p:to>
                                    </p:set>
                                  </p:childTnLst>
                                </p:cTn>
                              </p:par>
                            </p:childTnLst>
                          </p:cTn>
                        </p:par>
                        <p:par>
                          <p:cTn id="41" fill="hold" nodeType="afterGroup">
                            <p:stCondLst>
                              <p:cond delay="3700"/>
                            </p:stCondLst>
                            <p:childTnLst>
                              <p:par>
                                <p:cTn id="42" presetID="16" presetClass="entr" presetSubtype="42" fill="hold" nodeType="after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outHorizont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6" grpId="0" animBg="1"/>
      <p:bldP spid="5142" grpId="0" autoUpdateAnimBg="0"/>
      <p:bldP spid="5174" grpId="0" animBg="1"/>
      <p:bldP spid="5175" grpId="0" animBg="1"/>
      <p:bldP spid="5177" grpId="0" animBg="1"/>
      <p:bldP spid="5186" grpId="0" animBg="1"/>
      <p:bldP spid="5187" grpId="0" animBg="1"/>
      <p:bldP spid="5188" grpId="0" animBg="1"/>
      <p:bldP spid="5189" grpId="0" animBg="1"/>
      <p:bldP spid="5190" grpId="0" animBg="1"/>
      <p:bldP spid="5192" grpId="0" animBg="1"/>
      <p:bldP spid="519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t>Focusing</a:t>
            </a:r>
          </a:p>
          <a:p>
            <a:r>
              <a:rPr lang="en-US" sz="4000" dirty="0" smtClean="0"/>
              <a:t>Hit rate</a:t>
            </a:r>
          </a:p>
          <a:p>
            <a:r>
              <a:rPr lang="en-US" sz="4000" dirty="0" smtClean="0"/>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737913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143000"/>
          </a:xfrm>
        </p:spPr>
        <p:txBody>
          <a:bodyPr/>
          <a:lstStyle/>
          <a:p>
            <a:pPr eaLnBrk="1" hangingPunct="1"/>
            <a:r>
              <a:rPr lang="en-US" altLang="en-US" sz="4000" dirty="0" smtClean="0"/>
              <a:t>S-SAD threshold of solvability</a:t>
            </a:r>
          </a:p>
        </p:txBody>
      </p:sp>
      <p:graphicFrame>
        <p:nvGraphicFramePr>
          <p:cNvPr id="71683" name="Object 3"/>
          <p:cNvGraphicFramePr>
            <a:graphicFrameLocks noChangeAspect="1"/>
          </p:cNvGraphicFramePr>
          <p:nvPr>
            <p:extLst>
              <p:ext uri="{D42A27DB-BD31-4B8C-83A1-F6EECF244321}">
                <p14:modId xmlns:p14="http://schemas.microsoft.com/office/powerpoint/2010/main" val="4237942324"/>
              </p:ext>
            </p:extLst>
          </p:nvPr>
        </p:nvGraphicFramePr>
        <p:xfrm>
          <a:off x="254000" y="936625"/>
          <a:ext cx="8709025" cy="5670550"/>
        </p:xfrm>
        <a:graphic>
          <a:graphicData uri="http://schemas.openxmlformats.org/presentationml/2006/ole">
            <mc:AlternateContent xmlns:mc="http://schemas.openxmlformats.org/markup-compatibility/2006">
              <mc:Choice xmlns:v="urn:schemas-microsoft-com:vml" Requires="v">
                <p:oleObj spid="_x0000_s106519" name="Chart" r:id="rId3" imgW="7115101" imgH="4629091" progId="MSGraph.Chart.8">
                  <p:embed followColorScheme="full"/>
                </p:oleObj>
              </mc:Choice>
              <mc:Fallback>
                <p:oleObj name="Chart" r:id="rId3" imgW="7115101" imgH="4629091" progId="MSGraph.Chart.8">
                  <p:embed followColorScheme="full"/>
                  <p:pic>
                    <p:nvPicPr>
                      <p:cNvPr id="0" name=""/>
                      <p:cNvPicPr>
                        <a:picLocks noChangeAspect="1" noChangeArrowheads="1"/>
                      </p:cNvPicPr>
                      <p:nvPr/>
                    </p:nvPicPr>
                    <p:blipFill>
                      <a:blip r:embed="rId4"/>
                      <a:srcRect/>
                      <a:stretch>
                        <a:fillRect/>
                      </a:stretch>
                    </p:blipFill>
                    <p:spPr bwMode="auto">
                      <a:xfrm>
                        <a:off x="254000" y="936625"/>
                        <a:ext cx="8709025" cy="567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2047827" y="6057900"/>
            <a:ext cx="51844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Required signal-to-noise (I/</a:t>
            </a:r>
            <a:r>
              <a:rPr lang="el-GR" altLang="en-US" sz="2800" b="1" dirty="0" smtClean="0">
                <a:solidFill>
                  <a:prstClr val="black"/>
                </a:solidFill>
              </a:rPr>
              <a:t>σ</a:t>
            </a:r>
            <a:r>
              <a:rPr lang="en-US" altLang="en-US" sz="2800" b="1" dirty="0" smtClean="0">
                <a:solidFill>
                  <a:prstClr val="black"/>
                </a:solidFill>
              </a:rPr>
              <a:t>)</a:t>
            </a:r>
            <a:endParaRPr lang="en-US" altLang="en-US" sz="2800" b="1" dirty="0">
              <a:solidFill>
                <a:prstClr val="black"/>
              </a:solidFill>
            </a:endParaRPr>
          </a:p>
        </p:txBody>
      </p:sp>
      <p:sp>
        <p:nvSpPr>
          <p:cNvPr id="71685" name="Text Box 5"/>
          <p:cNvSpPr txBox="1">
            <a:spLocks noChangeArrowheads="1"/>
          </p:cNvSpPr>
          <p:nvPr/>
        </p:nvSpPr>
        <p:spPr bwMode="auto">
          <a:xfrm rot="-5400000">
            <a:off x="-1645663" y="3030866"/>
            <a:ext cx="416011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solidFill>
                  <a:prstClr val="black"/>
                </a:solidFill>
              </a:rPr>
              <a:t>Solve-able proteins (%)</a:t>
            </a:r>
            <a:endParaRPr lang="en-US" altLang="en-US" sz="2800" b="1" dirty="0">
              <a:solidFill>
                <a:prstClr val="black"/>
              </a:solidFill>
            </a:endParaRPr>
          </a:p>
        </p:txBody>
      </p:sp>
      <p:sp>
        <p:nvSpPr>
          <p:cNvPr id="14" name="TextBox 13"/>
          <p:cNvSpPr txBox="1"/>
          <p:nvPr/>
        </p:nvSpPr>
        <p:spPr>
          <a:xfrm>
            <a:off x="1558342" y="3082105"/>
            <a:ext cx="1700012" cy="1446550"/>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limit </a:t>
            </a:r>
          </a:p>
          <a:p>
            <a:pPr algn="ctr"/>
            <a:r>
              <a:rPr lang="en-US" sz="2400" dirty="0" smtClean="0">
                <a:solidFill>
                  <a:prstClr val="black"/>
                </a:solidFill>
                <a:latin typeface="Arial" panose="020B0604020202020204" pitchFamily="34" charset="0"/>
                <a:cs typeface="Arial" panose="020B0604020202020204" pitchFamily="34" charset="0"/>
              </a:rPr>
              <a:t>CCD</a:t>
            </a:r>
          </a:p>
          <a:p>
            <a:pPr algn="ctr"/>
            <a:r>
              <a:rPr lang="en-US" sz="2400" dirty="0" smtClean="0">
                <a:solidFill>
                  <a:prstClr val="black"/>
                </a:solidFill>
                <a:latin typeface="Arial" panose="020B0604020202020204" pitchFamily="34" charset="0"/>
                <a:cs typeface="Arial" panose="020B0604020202020204" pitchFamily="34" charset="0"/>
              </a:rPr>
              <a:t>&amp; </a:t>
            </a:r>
            <a:r>
              <a:rPr lang="en-US" sz="2400" dirty="0">
                <a:solidFill>
                  <a:prstClr val="black"/>
                </a:solidFill>
                <a:latin typeface="Arial" panose="020B0604020202020204" pitchFamily="34" charset="0"/>
                <a:cs typeface="Arial" panose="020B0604020202020204" pitchFamily="34" charset="0"/>
              </a:rPr>
              <a:t>e</a:t>
            </a:r>
            <a:r>
              <a:rPr lang="en-US" sz="2400" dirty="0" smtClean="0">
                <a:solidFill>
                  <a:prstClr val="black"/>
                </a:solidFill>
                <a:latin typeface="Arial" panose="020B0604020202020204" pitchFamily="34" charset="0"/>
                <a:cs typeface="Arial" panose="020B0604020202020204" pitchFamily="34" charset="0"/>
              </a:rPr>
              <a:t>arly PAD</a:t>
            </a:r>
          </a:p>
        </p:txBody>
      </p:sp>
      <p:cxnSp>
        <p:nvCxnSpPr>
          <p:cNvPr id="15" name="Straight Arrow Connector 14"/>
          <p:cNvCxnSpPr>
            <a:stCxn id="14" idx="0"/>
          </p:cNvCxnSpPr>
          <p:nvPr/>
        </p:nvCxnSpPr>
        <p:spPr>
          <a:xfrm flipH="1" flipV="1">
            <a:off x="2047828" y="1532587"/>
            <a:ext cx="360520" cy="154951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2"/>
          </p:cNvCxnSpPr>
          <p:nvPr/>
        </p:nvCxnSpPr>
        <p:spPr>
          <a:xfrm flipH="1">
            <a:off x="2047828" y="4528655"/>
            <a:ext cx="360520" cy="8438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421227" y="1629411"/>
            <a:ext cx="1740795" cy="984885"/>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 limit</a:t>
            </a:r>
          </a:p>
          <a:p>
            <a:pPr algn="ctr"/>
            <a:r>
              <a:rPr lang="en-US" sz="2400" dirty="0">
                <a:solidFill>
                  <a:prstClr val="black"/>
                </a:solidFill>
                <a:latin typeface="Arial" panose="020B0604020202020204" pitchFamily="34" charset="0"/>
                <a:cs typeface="Arial" panose="020B0604020202020204" pitchFamily="34" charset="0"/>
              </a:rPr>
              <a:t>l</a:t>
            </a:r>
            <a:r>
              <a:rPr lang="en-US" sz="2400" dirty="0" smtClean="0">
                <a:solidFill>
                  <a:prstClr val="black"/>
                </a:solidFill>
                <a:latin typeface="Arial" panose="020B0604020202020204" pitchFamily="34" charset="0"/>
                <a:cs typeface="Arial" panose="020B0604020202020204" pitchFamily="34" charset="0"/>
              </a:rPr>
              <a:t>atest PAD</a:t>
            </a:r>
          </a:p>
          <a:p>
            <a:pPr algn="ctr"/>
            <a:r>
              <a:rPr lang="en-US" dirty="0" smtClean="0">
                <a:solidFill>
                  <a:prstClr val="black"/>
                </a:solidFill>
                <a:latin typeface="Arial" panose="020B0604020202020204" pitchFamily="34" charset="0"/>
                <a:cs typeface="Arial" panose="020B0604020202020204" pitchFamily="34" charset="0"/>
              </a:rPr>
              <a:t>(</a:t>
            </a:r>
            <a:r>
              <a:rPr lang="en-US" dirty="0" err="1" smtClean="0">
                <a:solidFill>
                  <a:prstClr val="black"/>
                </a:solidFill>
                <a:latin typeface="Arial" panose="020B0604020202020204" pitchFamily="34" charset="0"/>
                <a:cs typeface="Arial" panose="020B0604020202020204" pitchFamily="34" charset="0"/>
              </a:rPr>
              <a:t>uncalibrated</a:t>
            </a:r>
            <a:r>
              <a:rPr lang="en-US" dirty="0" smtClean="0">
                <a:solidFill>
                  <a:prstClr val="black"/>
                </a:solidFill>
                <a:latin typeface="Arial" panose="020B0604020202020204" pitchFamily="34" charset="0"/>
                <a:cs typeface="Arial" panose="020B0604020202020204" pitchFamily="34" charset="0"/>
              </a:rPr>
              <a:t>)</a:t>
            </a:r>
          </a:p>
        </p:txBody>
      </p:sp>
      <p:cxnSp>
        <p:nvCxnSpPr>
          <p:cNvPr id="40" name="Straight Arrow Connector 39"/>
          <p:cNvCxnSpPr>
            <a:stCxn id="33" idx="2"/>
          </p:cNvCxnSpPr>
          <p:nvPr/>
        </p:nvCxnSpPr>
        <p:spPr>
          <a:xfrm>
            <a:off x="3291625" y="2614296"/>
            <a:ext cx="353096" cy="117569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5072128" y="2447994"/>
            <a:ext cx="1740795" cy="1077218"/>
          </a:xfrm>
          <a:prstGeom prst="rect">
            <a:avLst/>
          </a:prstGeom>
          <a:solidFill>
            <a:schemeClr val="bg1"/>
          </a:solid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Single-spot limit</a:t>
            </a:r>
          </a:p>
          <a:p>
            <a:pPr algn="ctr"/>
            <a:r>
              <a:rPr lang="en-US" sz="2400" dirty="0" smtClean="0">
                <a:solidFill>
                  <a:prstClr val="black"/>
                </a:solidFill>
                <a:latin typeface="Arial" panose="020B0604020202020204" pitchFamily="34" charset="0"/>
                <a:cs typeface="Arial" panose="020B0604020202020204" pitchFamily="34" charset="0"/>
              </a:rPr>
              <a:t>Goal</a:t>
            </a:r>
          </a:p>
          <a:p>
            <a:pPr algn="ctr"/>
            <a:r>
              <a:rPr lang="en-US" sz="2400" dirty="0" smtClean="0">
                <a:solidFill>
                  <a:prstClr val="black"/>
                </a:solidFill>
                <a:latin typeface="Arial" panose="020B0604020202020204" pitchFamily="34" charset="0"/>
                <a:cs typeface="Arial" panose="020B0604020202020204" pitchFamily="34" charset="0"/>
              </a:rPr>
              <a:t>Aim 1 &amp; 2</a:t>
            </a:r>
          </a:p>
        </p:txBody>
      </p:sp>
      <p:cxnSp>
        <p:nvCxnSpPr>
          <p:cNvPr id="44" name="Straight Arrow Connector 43"/>
          <p:cNvCxnSpPr>
            <a:stCxn id="43" idx="0"/>
          </p:cNvCxnSpPr>
          <p:nvPr/>
        </p:nvCxnSpPr>
        <p:spPr>
          <a:xfrm flipH="1" flipV="1">
            <a:off x="5834130" y="1777285"/>
            <a:ext cx="108396" cy="67070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625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rgbClr val="FF0000"/>
                </a:solidFill>
              </a:rPr>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20308738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chemeClr val="bg1">
                    <a:lumMod val="75000"/>
                  </a:schemeClr>
                </a:solidFill>
              </a:rPr>
              <a:t>Bragg’s law</a:t>
            </a:r>
          </a:p>
          <a:p>
            <a:r>
              <a:rPr lang="en-US" sz="4000" dirty="0">
                <a:solidFill>
                  <a:srgbClr val="FF0000"/>
                </a:solidFill>
              </a:rPr>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7201309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idx="4294967295"/>
          </p:nvPr>
        </p:nvSpPr>
        <p:spPr>
          <a:xfrm>
            <a:off x="609600" y="304800"/>
            <a:ext cx="8153400" cy="533400"/>
          </a:xfrm>
        </p:spPr>
        <p:txBody>
          <a:bodyPr/>
          <a:lstStyle/>
          <a:p>
            <a:pPr eaLnBrk="1" hangingPunct="1"/>
            <a:r>
              <a:rPr lang="en-US" altLang="en-US" sz="3600" smtClean="0"/>
              <a:t>100 fs damage “threshold”</a:t>
            </a:r>
          </a:p>
        </p:txBody>
      </p:sp>
      <p:pic>
        <p:nvPicPr>
          <p:cNvPr id="147459" name="Picture 3"/>
          <p:cNvPicPr>
            <a:picLocks noChangeAspect="1" noChangeArrowheads="1"/>
          </p:cNvPicPr>
          <p:nvPr/>
        </p:nvPicPr>
        <p:blipFill>
          <a:blip r:embed="rId2">
            <a:extLst>
              <a:ext uri="{28A0092B-C50C-407E-A947-70E740481C1C}">
                <a14:useLocalDpi xmlns:a14="http://schemas.microsoft.com/office/drawing/2010/main" val="0"/>
              </a:ext>
            </a:extLst>
          </a:blip>
          <a:srcRect l="8333" t="27580" r="8333" b="15016"/>
          <a:stretch>
            <a:fillRect/>
          </a:stretch>
        </p:blipFill>
        <p:spPr bwMode="auto">
          <a:xfrm>
            <a:off x="0" y="1125538"/>
            <a:ext cx="9144000" cy="524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7460" name="Rectangle 4"/>
          <p:cNvSpPr>
            <a:spLocks noChangeArrowheads="1"/>
          </p:cNvSpPr>
          <p:nvPr/>
        </p:nvSpPr>
        <p:spPr bwMode="auto">
          <a:xfrm>
            <a:off x="3513138" y="1069975"/>
            <a:ext cx="2084387" cy="246063"/>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smtClean="0">
              <a:solidFill>
                <a:srgbClr val="000000"/>
              </a:solidFill>
              <a:cs typeface="Arial" pitchFamily="34" charset="0"/>
            </a:endParaRPr>
          </a:p>
        </p:txBody>
      </p:sp>
      <p:sp>
        <p:nvSpPr>
          <p:cNvPr id="147461" name="Text Box 5"/>
          <p:cNvSpPr txBox="1">
            <a:spLocks noChangeArrowheads="1"/>
          </p:cNvSpPr>
          <p:nvPr/>
        </p:nvSpPr>
        <p:spPr bwMode="auto">
          <a:xfrm>
            <a:off x="3421063" y="1312863"/>
            <a:ext cx="4978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2000" smtClean="0">
                <a:solidFill>
                  <a:srgbClr val="000000"/>
                </a:solidFill>
                <a:cs typeface="Arial" pitchFamily="34" charset="0"/>
              </a:rPr>
              <a:t>Lomb </a:t>
            </a:r>
            <a:r>
              <a:rPr lang="en-US" altLang="en-US" sz="2000" i="1" smtClean="0">
                <a:solidFill>
                  <a:srgbClr val="000000"/>
                </a:solidFill>
                <a:cs typeface="Arial" pitchFamily="34" charset="0"/>
              </a:rPr>
              <a:t>et al.</a:t>
            </a:r>
            <a:r>
              <a:rPr lang="en-US" altLang="en-US" sz="2000" smtClean="0">
                <a:solidFill>
                  <a:srgbClr val="000000"/>
                </a:solidFill>
                <a:cs typeface="Arial" pitchFamily="34" charset="0"/>
              </a:rPr>
              <a:t> (2011) </a:t>
            </a:r>
            <a:r>
              <a:rPr lang="en-US" altLang="en-US" sz="2000" i="1" smtClean="0">
                <a:solidFill>
                  <a:srgbClr val="000000"/>
                </a:solidFill>
                <a:cs typeface="Arial" pitchFamily="34" charset="0"/>
              </a:rPr>
              <a:t>Phys Rev B</a:t>
            </a:r>
            <a:r>
              <a:rPr lang="en-US" altLang="en-US" sz="2000" smtClean="0">
                <a:solidFill>
                  <a:srgbClr val="000000"/>
                </a:solidFill>
                <a:cs typeface="Arial" pitchFamily="34" charset="0"/>
              </a:rPr>
              <a:t> </a:t>
            </a:r>
            <a:r>
              <a:rPr lang="en-US" altLang="en-US" sz="2000" b="1" smtClean="0">
                <a:solidFill>
                  <a:srgbClr val="000000"/>
                </a:solidFill>
                <a:cs typeface="Arial" pitchFamily="34" charset="0"/>
              </a:rPr>
              <a:t>84</a:t>
            </a:r>
            <a:r>
              <a:rPr lang="en-US" altLang="en-US" sz="2000" smtClean="0">
                <a:solidFill>
                  <a:srgbClr val="000000"/>
                </a:solidFill>
                <a:cs typeface="Arial" pitchFamily="34" charset="0"/>
              </a:rPr>
              <a:t>, 214111</a:t>
            </a:r>
          </a:p>
        </p:txBody>
      </p:sp>
    </p:spTree>
    <p:extLst>
      <p:ext uri="{BB962C8B-B14F-4D97-AF65-F5344CB8AC3E}">
        <p14:creationId xmlns:p14="http://schemas.microsoft.com/office/powerpoint/2010/main" val="11998577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damage at high </a:t>
            </a:r>
            <a:r>
              <a:rPr lang="en-US" dirty="0" err="1" smtClean="0"/>
              <a:t>fluence</a:t>
            </a:r>
            <a:r>
              <a:rPr lang="en-US" dirty="0" smtClean="0"/>
              <a:t>?</a:t>
            </a:r>
            <a:endParaRPr lang="en-US" dirty="0"/>
          </a:p>
        </p:txBody>
      </p:sp>
      <p:sp>
        <p:nvSpPr>
          <p:cNvPr id="3" name="Rectangle 2"/>
          <p:cNvSpPr/>
          <p:nvPr/>
        </p:nvSpPr>
        <p:spPr>
          <a:xfrm>
            <a:off x="-15240" y="6211669"/>
            <a:ext cx="9159240" cy="646331"/>
          </a:xfrm>
          <a:prstGeom prst="rect">
            <a:avLst/>
          </a:prstGeom>
        </p:spPr>
        <p:txBody>
          <a:bodyPr wrap="square">
            <a:spAutoFit/>
          </a:bodyPr>
          <a:lstStyle/>
          <a:p>
            <a:r>
              <a:rPr lang="en-US" dirty="0"/>
              <a:t>Abbey </a:t>
            </a:r>
            <a:r>
              <a:rPr lang="en-US" dirty="0" smtClean="0"/>
              <a:t> et al. </a:t>
            </a:r>
            <a:r>
              <a:rPr lang="en-US" dirty="0"/>
              <a:t>(2012)."Femtosecond X-ray Laser induced transient electronic phase change observed in fullerene C60", </a:t>
            </a:r>
            <a:r>
              <a:rPr lang="en-US" i="1" dirty="0" smtClean="0"/>
              <a:t>arXiv:1209.5168</a:t>
            </a:r>
            <a:r>
              <a:rPr lang="en-US" dirty="0"/>
              <a:t>. </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055" t="27586" r="17483" b="17242"/>
          <a:stretch/>
        </p:blipFill>
        <p:spPr bwMode="auto">
          <a:xfrm>
            <a:off x="304800" y="1676400"/>
            <a:ext cx="8387255" cy="4035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descr="Fullerene C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022387"/>
            <a:ext cx="2286000" cy="230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3956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9506" name="Group 2"/>
          <p:cNvGrpSpPr>
            <a:grpSpLocks/>
          </p:cNvGrpSpPr>
          <p:nvPr/>
        </p:nvGrpSpPr>
        <p:grpSpPr bwMode="auto">
          <a:xfrm>
            <a:off x="0" y="2782888"/>
            <a:ext cx="5018088" cy="1319212"/>
            <a:chOff x="-1194" y="2058"/>
            <a:chExt cx="3161" cy="831"/>
          </a:xfrm>
        </p:grpSpPr>
        <p:grpSp>
          <p:nvGrpSpPr>
            <p:cNvPr id="149537" name="Group 3"/>
            <p:cNvGrpSpPr>
              <a:grpSpLocks/>
            </p:cNvGrpSpPr>
            <p:nvPr/>
          </p:nvGrpSpPr>
          <p:grpSpPr bwMode="auto">
            <a:xfrm>
              <a:off x="-1194" y="2273"/>
              <a:ext cx="370" cy="369"/>
              <a:chOff x="362" y="2318"/>
              <a:chExt cx="370" cy="369"/>
            </a:xfrm>
          </p:grpSpPr>
          <p:sp>
            <p:nvSpPr>
              <p:cNvPr id="149559"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60"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38" name="Group 6"/>
            <p:cNvGrpSpPr>
              <a:grpSpLocks/>
            </p:cNvGrpSpPr>
            <p:nvPr/>
          </p:nvGrpSpPr>
          <p:grpSpPr bwMode="auto">
            <a:xfrm>
              <a:off x="-826" y="2273"/>
              <a:ext cx="370" cy="369"/>
              <a:chOff x="362" y="2318"/>
              <a:chExt cx="370" cy="369"/>
            </a:xfrm>
          </p:grpSpPr>
          <p:sp>
            <p:nvSpPr>
              <p:cNvPr id="149557"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58"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39" name="Group 9"/>
            <p:cNvGrpSpPr>
              <a:grpSpLocks/>
            </p:cNvGrpSpPr>
            <p:nvPr/>
          </p:nvGrpSpPr>
          <p:grpSpPr bwMode="auto">
            <a:xfrm>
              <a:off x="-458" y="2273"/>
              <a:ext cx="370" cy="369"/>
              <a:chOff x="362" y="2318"/>
              <a:chExt cx="370" cy="369"/>
            </a:xfrm>
          </p:grpSpPr>
          <p:sp>
            <p:nvSpPr>
              <p:cNvPr id="149555"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56"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40" name="Group 12"/>
            <p:cNvGrpSpPr>
              <a:grpSpLocks/>
            </p:cNvGrpSpPr>
            <p:nvPr/>
          </p:nvGrpSpPr>
          <p:grpSpPr bwMode="auto">
            <a:xfrm>
              <a:off x="-90" y="2273"/>
              <a:ext cx="370" cy="369"/>
              <a:chOff x="362" y="2318"/>
              <a:chExt cx="370" cy="369"/>
            </a:xfrm>
          </p:grpSpPr>
          <p:sp>
            <p:nvSpPr>
              <p:cNvPr id="149553"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54"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41" name="Group 15"/>
            <p:cNvGrpSpPr>
              <a:grpSpLocks/>
            </p:cNvGrpSpPr>
            <p:nvPr/>
          </p:nvGrpSpPr>
          <p:grpSpPr bwMode="auto">
            <a:xfrm>
              <a:off x="278" y="2273"/>
              <a:ext cx="370" cy="369"/>
              <a:chOff x="362" y="2318"/>
              <a:chExt cx="370" cy="369"/>
            </a:xfrm>
          </p:grpSpPr>
          <p:sp>
            <p:nvSpPr>
              <p:cNvPr id="149551"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52"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42" name="Group 18"/>
            <p:cNvGrpSpPr>
              <a:grpSpLocks/>
            </p:cNvGrpSpPr>
            <p:nvPr/>
          </p:nvGrpSpPr>
          <p:grpSpPr bwMode="auto">
            <a:xfrm>
              <a:off x="646" y="2273"/>
              <a:ext cx="370" cy="369"/>
              <a:chOff x="362" y="2318"/>
              <a:chExt cx="370" cy="369"/>
            </a:xfrm>
          </p:grpSpPr>
          <p:sp>
            <p:nvSpPr>
              <p:cNvPr id="149549"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50"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43" name="Group 21"/>
            <p:cNvGrpSpPr>
              <a:grpSpLocks/>
            </p:cNvGrpSpPr>
            <p:nvPr/>
          </p:nvGrpSpPr>
          <p:grpSpPr bwMode="auto">
            <a:xfrm>
              <a:off x="1014" y="2273"/>
              <a:ext cx="370" cy="369"/>
              <a:chOff x="362" y="2318"/>
              <a:chExt cx="370" cy="369"/>
            </a:xfrm>
          </p:grpSpPr>
          <p:sp>
            <p:nvSpPr>
              <p:cNvPr id="149547"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48"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9544"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45"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46"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49507" name="Rectangle 27"/>
          <p:cNvSpPr>
            <a:spLocks noGrp="1" noChangeArrowheads="1"/>
          </p:cNvSpPr>
          <p:nvPr>
            <p:ph type="title"/>
          </p:nvPr>
        </p:nvSpPr>
        <p:spPr/>
        <p:txBody>
          <a:bodyPr/>
          <a:lstStyle/>
          <a:p>
            <a:pPr eaLnBrk="1" hangingPunct="1"/>
            <a:r>
              <a:rPr lang="en-US" altLang="en-US" smtClean="0"/>
              <a:t>Elastic scattering</a:t>
            </a:r>
          </a:p>
        </p:txBody>
      </p:sp>
      <p:sp>
        <p:nvSpPr>
          <p:cNvPr id="149508"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49509"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49510"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49511"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149512" name="Group 32"/>
          <p:cNvGrpSpPr>
            <a:grpSpLocks/>
          </p:cNvGrpSpPr>
          <p:nvPr/>
        </p:nvGrpSpPr>
        <p:grpSpPr bwMode="auto">
          <a:xfrm rot="-2052048">
            <a:off x="4125913" y="1389063"/>
            <a:ext cx="5018087" cy="1319212"/>
            <a:chOff x="-1194" y="2058"/>
            <a:chExt cx="3161" cy="831"/>
          </a:xfrm>
        </p:grpSpPr>
        <p:grpSp>
          <p:nvGrpSpPr>
            <p:cNvPr id="149513" name="Group 33"/>
            <p:cNvGrpSpPr>
              <a:grpSpLocks/>
            </p:cNvGrpSpPr>
            <p:nvPr/>
          </p:nvGrpSpPr>
          <p:grpSpPr bwMode="auto">
            <a:xfrm>
              <a:off x="-1194" y="2273"/>
              <a:ext cx="370" cy="369"/>
              <a:chOff x="362" y="2318"/>
              <a:chExt cx="370" cy="369"/>
            </a:xfrm>
          </p:grpSpPr>
          <p:sp>
            <p:nvSpPr>
              <p:cNvPr id="149535"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36"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4" name="Group 36"/>
            <p:cNvGrpSpPr>
              <a:grpSpLocks/>
            </p:cNvGrpSpPr>
            <p:nvPr/>
          </p:nvGrpSpPr>
          <p:grpSpPr bwMode="auto">
            <a:xfrm>
              <a:off x="-826" y="2273"/>
              <a:ext cx="370" cy="369"/>
              <a:chOff x="362" y="2318"/>
              <a:chExt cx="370" cy="369"/>
            </a:xfrm>
          </p:grpSpPr>
          <p:sp>
            <p:nvSpPr>
              <p:cNvPr id="149533"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34"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5" name="Group 39"/>
            <p:cNvGrpSpPr>
              <a:grpSpLocks/>
            </p:cNvGrpSpPr>
            <p:nvPr/>
          </p:nvGrpSpPr>
          <p:grpSpPr bwMode="auto">
            <a:xfrm>
              <a:off x="-458" y="2273"/>
              <a:ext cx="370" cy="369"/>
              <a:chOff x="362" y="2318"/>
              <a:chExt cx="370" cy="369"/>
            </a:xfrm>
          </p:grpSpPr>
          <p:sp>
            <p:nvSpPr>
              <p:cNvPr id="149531"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32"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6" name="Group 42"/>
            <p:cNvGrpSpPr>
              <a:grpSpLocks/>
            </p:cNvGrpSpPr>
            <p:nvPr/>
          </p:nvGrpSpPr>
          <p:grpSpPr bwMode="auto">
            <a:xfrm>
              <a:off x="-90" y="2273"/>
              <a:ext cx="370" cy="369"/>
              <a:chOff x="362" y="2318"/>
              <a:chExt cx="370" cy="369"/>
            </a:xfrm>
          </p:grpSpPr>
          <p:sp>
            <p:nvSpPr>
              <p:cNvPr id="149529"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30"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7" name="Group 45"/>
            <p:cNvGrpSpPr>
              <a:grpSpLocks/>
            </p:cNvGrpSpPr>
            <p:nvPr/>
          </p:nvGrpSpPr>
          <p:grpSpPr bwMode="auto">
            <a:xfrm>
              <a:off x="278" y="2273"/>
              <a:ext cx="370" cy="369"/>
              <a:chOff x="362" y="2318"/>
              <a:chExt cx="370" cy="369"/>
            </a:xfrm>
          </p:grpSpPr>
          <p:sp>
            <p:nvSpPr>
              <p:cNvPr id="149527"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28"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8" name="Group 48"/>
            <p:cNvGrpSpPr>
              <a:grpSpLocks/>
            </p:cNvGrpSpPr>
            <p:nvPr/>
          </p:nvGrpSpPr>
          <p:grpSpPr bwMode="auto">
            <a:xfrm>
              <a:off x="646" y="2273"/>
              <a:ext cx="370" cy="369"/>
              <a:chOff x="362" y="2318"/>
              <a:chExt cx="370" cy="369"/>
            </a:xfrm>
          </p:grpSpPr>
          <p:sp>
            <p:nvSpPr>
              <p:cNvPr id="149525"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26"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9519" name="Group 51"/>
            <p:cNvGrpSpPr>
              <a:grpSpLocks/>
            </p:cNvGrpSpPr>
            <p:nvPr/>
          </p:nvGrpSpPr>
          <p:grpSpPr bwMode="auto">
            <a:xfrm>
              <a:off x="1014" y="2273"/>
              <a:ext cx="370" cy="369"/>
              <a:chOff x="362" y="2318"/>
              <a:chExt cx="370" cy="369"/>
            </a:xfrm>
          </p:grpSpPr>
          <p:sp>
            <p:nvSpPr>
              <p:cNvPr id="149523"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24"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9520"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21"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522"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Tree>
    <p:extLst>
      <p:ext uri="{BB962C8B-B14F-4D97-AF65-F5344CB8AC3E}">
        <p14:creationId xmlns:p14="http://schemas.microsoft.com/office/powerpoint/2010/main" val="1670204274"/>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2782888"/>
            <a:ext cx="5018088" cy="1319212"/>
            <a:chOff x="-1194" y="2058"/>
            <a:chExt cx="3161" cy="831"/>
          </a:xfrm>
        </p:grpSpPr>
        <p:grpSp>
          <p:nvGrpSpPr>
            <p:cNvPr id="150561" name="Group 3"/>
            <p:cNvGrpSpPr>
              <a:grpSpLocks/>
            </p:cNvGrpSpPr>
            <p:nvPr/>
          </p:nvGrpSpPr>
          <p:grpSpPr bwMode="auto">
            <a:xfrm>
              <a:off x="-1194" y="2273"/>
              <a:ext cx="370" cy="369"/>
              <a:chOff x="362" y="2318"/>
              <a:chExt cx="370" cy="369"/>
            </a:xfrm>
          </p:grpSpPr>
          <p:sp>
            <p:nvSpPr>
              <p:cNvPr id="150583" name="Freeform 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84" name="Freeform 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2" name="Group 6"/>
            <p:cNvGrpSpPr>
              <a:grpSpLocks/>
            </p:cNvGrpSpPr>
            <p:nvPr/>
          </p:nvGrpSpPr>
          <p:grpSpPr bwMode="auto">
            <a:xfrm>
              <a:off x="-826" y="2273"/>
              <a:ext cx="370" cy="369"/>
              <a:chOff x="362" y="2318"/>
              <a:chExt cx="370" cy="369"/>
            </a:xfrm>
          </p:grpSpPr>
          <p:sp>
            <p:nvSpPr>
              <p:cNvPr id="150581" name="Freeform 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82" name="Freeform 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3" name="Group 9"/>
            <p:cNvGrpSpPr>
              <a:grpSpLocks/>
            </p:cNvGrpSpPr>
            <p:nvPr/>
          </p:nvGrpSpPr>
          <p:grpSpPr bwMode="auto">
            <a:xfrm>
              <a:off x="-458" y="2273"/>
              <a:ext cx="370" cy="369"/>
              <a:chOff x="362" y="2318"/>
              <a:chExt cx="370" cy="369"/>
            </a:xfrm>
          </p:grpSpPr>
          <p:sp>
            <p:nvSpPr>
              <p:cNvPr id="150579" name="Freeform 1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80" name="Freeform 1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4" name="Group 12"/>
            <p:cNvGrpSpPr>
              <a:grpSpLocks/>
            </p:cNvGrpSpPr>
            <p:nvPr/>
          </p:nvGrpSpPr>
          <p:grpSpPr bwMode="auto">
            <a:xfrm>
              <a:off x="-90" y="2273"/>
              <a:ext cx="370" cy="369"/>
              <a:chOff x="362" y="2318"/>
              <a:chExt cx="370" cy="369"/>
            </a:xfrm>
          </p:grpSpPr>
          <p:sp>
            <p:nvSpPr>
              <p:cNvPr id="150577" name="Freeform 1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78" name="Freeform 1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5" name="Group 15"/>
            <p:cNvGrpSpPr>
              <a:grpSpLocks/>
            </p:cNvGrpSpPr>
            <p:nvPr/>
          </p:nvGrpSpPr>
          <p:grpSpPr bwMode="auto">
            <a:xfrm>
              <a:off x="278" y="2273"/>
              <a:ext cx="370" cy="369"/>
              <a:chOff x="362" y="2318"/>
              <a:chExt cx="370" cy="369"/>
            </a:xfrm>
          </p:grpSpPr>
          <p:sp>
            <p:nvSpPr>
              <p:cNvPr id="150575" name="Freeform 1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76" name="Freeform 1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6" name="Group 18"/>
            <p:cNvGrpSpPr>
              <a:grpSpLocks/>
            </p:cNvGrpSpPr>
            <p:nvPr/>
          </p:nvGrpSpPr>
          <p:grpSpPr bwMode="auto">
            <a:xfrm>
              <a:off x="646" y="2273"/>
              <a:ext cx="370" cy="369"/>
              <a:chOff x="362" y="2318"/>
              <a:chExt cx="370" cy="369"/>
            </a:xfrm>
          </p:grpSpPr>
          <p:sp>
            <p:nvSpPr>
              <p:cNvPr id="150573" name="Freeform 1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74" name="Freeform 2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67" name="Group 21"/>
            <p:cNvGrpSpPr>
              <a:grpSpLocks/>
            </p:cNvGrpSpPr>
            <p:nvPr/>
          </p:nvGrpSpPr>
          <p:grpSpPr bwMode="auto">
            <a:xfrm>
              <a:off x="1014" y="2273"/>
              <a:ext cx="370" cy="369"/>
              <a:chOff x="362" y="2318"/>
              <a:chExt cx="370" cy="369"/>
            </a:xfrm>
          </p:grpSpPr>
          <p:sp>
            <p:nvSpPr>
              <p:cNvPr id="150571" name="Freeform 2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72" name="Freeform 2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0568" name="Freeform 2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69" name="Freeform 2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70" name="Rectangle 2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50531" name="Rectangle 27"/>
          <p:cNvSpPr>
            <a:spLocks noGrp="1" noChangeArrowheads="1"/>
          </p:cNvSpPr>
          <p:nvPr>
            <p:ph type="title"/>
          </p:nvPr>
        </p:nvSpPr>
        <p:spPr/>
        <p:txBody>
          <a:bodyPr/>
          <a:lstStyle/>
          <a:p>
            <a:pPr eaLnBrk="1" hangingPunct="1"/>
            <a:r>
              <a:rPr lang="en-US" altLang="en-US" smtClean="0"/>
              <a:t>Inelastic scattering</a:t>
            </a:r>
          </a:p>
        </p:txBody>
      </p:sp>
      <p:sp>
        <p:nvSpPr>
          <p:cNvPr id="150532" name="Oval 28"/>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0533" name="Oval 29"/>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0534" name="Oval 30"/>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0535" name="Oval 31"/>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nvGrpSpPr>
          <p:cNvPr id="150536" name="Group 32"/>
          <p:cNvGrpSpPr>
            <a:grpSpLocks/>
          </p:cNvGrpSpPr>
          <p:nvPr/>
        </p:nvGrpSpPr>
        <p:grpSpPr bwMode="auto">
          <a:xfrm rot="-2052048">
            <a:off x="4100513" y="1306513"/>
            <a:ext cx="5310187" cy="1319212"/>
            <a:chOff x="-1194" y="2058"/>
            <a:chExt cx="3161" cy="831"/>
          </a:xfrm>
        </p:grpSpPr>
        <p:grpSp>
          <p:nvGrpSpPr>
            <p:cNvPr id="150537" name="Group 33"/>
            <p:cNvGrpSpPr>
              <a:grpSpLocks/>
            </p:cNvGrpSpPr>
            <p:nvPr/>
          </p:nvGrpSpPr>
          <p:grpSpPr bwMode="auto">
            <a:xfrm>
              <a:off x="-1194" y="2273"/>
              <a:ext cx="370" cy="369"/>
              <a:chOff x="362" y="2318"/>
              <a:chExt cx="370" cy="369"/>
            </a:xfrm>
          </p:grpSpPr>
          <p:sp>
            <p:nvSpPr>
              <p:cNvPr id="150559" name="Freeform 3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60" name="Freeform 3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38" name="Group 36"/>
            <p:cNvGrpSpPr>
              <a:grpSpLocks/>
            </p:cNvGrpSpPr>
            <p:nvPr/>
          </p:nvGrpSpPr>
          <p:grpSpPr bwMode="auto">
            <a:xfrm>
              <a:off x="-826" y="2273"/>
              <a:ext cx="370" cy="369"/>
              <a:chOff x="362" y="2318"/>
              <a:chExt cx="370" cy="369"/>
            </a:xfrm>
          </p:grpSpPr>
          <p:sp>
            <p:nvSpPr>
              <p:cNvPr id="150557" name="Freeform 3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58" name="Freeform 3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39" name="Group 39"/>
            <p:cNvGrpSpPr>
              <a:grpSpLocks/>
            </p:cNvGrpSpPr>
            <p:nvPr/>
          </p:nvGrpSpPr>
          <p:grpSpPr bwMode="auto">
            <a:xfrm>
              <a:off x="-458" y="2273"/>
              <a:ext cx="370" cy="369"/>
              <a:chOff x="362" y="2318"/>
              <a:chExt cx="370" cy="369"/>
            </a:xfrm>
          </p:grpSpPr>
          <p:sp>
            <p:nvSpPr>
              <p:cNvPr id="150555" name="Freeform 40"/>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56" name="Freeform 41"/>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40" name="Group 42"/>
            <p:cNvGrpSpPr>
              <a:grpSpLocks/>
            </p:cNvGrpSpPr>
            <p:nvPr/>
          </p:nvGrpSpPr>
          <p:grpSpPr bwMode="auto">
            <a:xfrm>
              <a:off x="-90" y="2273"/>
              <a:ext cx="370" cy="369"/>
              <a:chOff x="362" y="2318"/>
              <a:chExt cx="370" cy="369"/>
            </a:xfrm>
          </p:grpSpPr>
          <p:sp>
            <p:nvSpPr>
              <p:cNvPr id="150553" name="Freeform 43"/>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54" name="Freeform 44"/>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41" name="Group 45"/>
            <p:cNvGrpSpPr>
              <a:grpSpLocks/>
            </p:cNvGrpSpPr>
            <p:nvPr/>
          </p:nvGrpSpPr>
          <p:grpSpPr bwMode="auto">
            <a:xfrm>
              <a:off x="278" y="2273"/>
              <a:ext cx="370" cy="369"/>
              <a:chOff x="362" y="2318"/>
              <a:chExt cx="370" cy="369"/>
            </a:xfrm>
          </p:grpSpPr>
          <p:sp>
            <p:nvSpPr>
              <p:cNvPr id="150551" name="Freeform 46"/>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52" name="Freeform 47"/>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42" name="Group 48"/>
            <p:cNvGrpSpPr>
              <a:grpSpLocks/>
            </p:cNvGrpSpPr>
            <p:nvPr/>
          </p:nvGrpSpPr>
          <p:grpSpPr bwMode="auto">
            <a:xfrm>
              <a:off x="646" y="2273"/>
              <a:ext cx="370" cy="369"/>
              <a:chOff x="362" y="2318"/>
              <a:chExt cx="370" cy="369"/>
            </a:xfrm>
          </p:grpSpPr>
          <p:sp>
            <p:nvSpPr>
              <p:cNvPr id="150549" name="Freeform 4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50" name="Freeform 5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0543" name="Group 51"/>
            <p:cNvGrpSpPr>
              <a:grpSpLocks/>
            </p:cNvGrpSpPr>
            <p:nvPr/>
          </p:nvGrpSpPr>
          <p:grpSpPr bwMode="auto">
            <a:xfrm>
              <a:off x="1014" y="2273"/>
              <a:ext cx="370" cy="369"/>
              <a:chOff x="362" y="2318"/>
              <a:chExt cx="370" cy="369"/>
            </a:xfrm>
          </p:grpSpPr>
          <p:sp>
            <p:nvSpPr>
              <p:cNvPr id="150547" name="Freeform 5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8" name="Freeform 5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0544" name="Freeform 54"/>
            <p:cNvSpPr>
              <a:spLocks/>
            </p:cNvSpPr>
            <p:nvPr/>
          </p:nvSpPr>
          <p:spPr bwMode="auto">
            <a:xfrm>
              <a:off x="1382" y="2454"/>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5" name="Freeform 55"/>
            <p:cNvSpPr>
              <a:spLocks/>
            </p:cNvSpPr>
            <p:nvPr/>
          </p:nvSpPr>
          <p:spPr bwMode="auto">
            <a:xfrm rot="10800000">
              <a:off x="1567" y="2273"/>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546" name="Rectangle 56"/>
            <p:cNvSpPr>
              <a:spLocks noChangeArrowheads="1"/>
            </p:cNvSpPr>
            <p:nvPr/>
          </p:nvSpPr>
          <p:spPr bwMode="auto">
            <a:xfrm>
              <a:off x="1661" y="2058"/>
              <a:ext cx="306" cy="831"/>
            </a:xfrm>
            <a:prstGeom prst="rect">
              <a:avLst/>
            </a:prstGeom>
            <a:solidFill>
              <a:schemeClr val="bg1"/>
            </a:solidFill>
            <a:ln>
              <a:noFill/>
            </a:ln>
            <a:effectLst/>
            <a:extLst>
              <a:ext uri="{91240B29-F687-4F45-9708-019B960494DF}">
                <a14:hiddenLine xmlns:a14="http://schemas.microsoft.com/office/drawing/2010/main" w="9525">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Tree>
    <p:extLst>
      <p:ext uri="{BB962C8B-B14F-4D97-AF65-F5344CB8AC3E}">
        <p14:creationId xmlns:p14="http://schemas.microsoft.com/office/powerpoint/2010/main" val="1812755101"/>
      </p:ext>
    </p:extLst>
  </p:cSld>
  <p:clrMapOvr>
    <a:masterClrMapping/>
  </p:clrMapOvr>
  <p:transition spd="slow">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1555" name="Rectangle 3"/>
          <p:cNvSpPr>
            <a:spLocks noGrp="1" noChangeArrowheads="1"/>
          </p:cNvSpPr>
          <p:nvPr>
            <p:ph type="title"/>
          </p:nvPr>
        </p:nvSpPr>
        <p:spPr/>
        <p:txBody>
          <a:bodyPr/>
          <a:lstStyle/>
          <a:p>
            <a:pPr eaLnBrk="1" hangingPunct="1"/>
            <a:r>
              <a:rPr lang="en-US" altLang="en-US" smtClean="0"/>
              <a:t>Photoelectric absorption</a:t>
            </a:r>
          </a:p>
        </p:txBody>
      </p:sp>
      <p:sp>
        <p:nvSpPr>
          <p:cNvPr id="151556"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1557"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1558"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80687074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79" name="Rectangle 3"/>
          <p:cNvSpPr>
            <a:spLocks noGrp="1" noChangeArrowheads="1"/>
          </p:cNvSpPr>
          <p:nvPr>
            <p:ph type="title"/>
          </p:nvPr>
        </p:nvSpPr>
        <p:spPr/>
        <p:txBody>
          <a:bodyPr/>
          <a:lstStyle/>
          <a:p>
            <a:pPr eaLnBrk="1" hangingPunct="1"/>
            <a:r>
              <a:rPr lang="en-US" altLang="en-US" smtClean="0"/>
              <a:t>Photoelectric absorption</a:t>
            </a:r>
          </a:p>
        </p:txBody>
      </p:sp>
      <p:sp>
        <p:nvSpPr>
          <p:cNvPr id="152580" name="Rectangle 4"/>
          <p:cNvSpPr>
            <a:spLocks noChangeArrowheads="1"/>
          </p:cNvSpPr>
          <p:nvPr/>
        </p:nvSpPr>
        <p:spPr bwMode="auto">
          <a:xfrm>
            <a:off x="2608263" y="3146425"/>
            <a:ext cx="1924050" cy="711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81" name="Oval 5"/>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82" name="Text Box 6"/>
          <p:cNvSpPr txBox="1">
            <a:spLocks noChangeArrowheads="1"/>
          </p:cNvSpPr>
          <p:nvPr/>
        </p:nvSpPr>
        <p:spPr bwMode="auto">
          <a:xfrm>
            <a:off x="4386263" y="1546225"/>
            <a:ext cx="36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t>e</a:t>
            </a:r>
            <a:r>
              <a:rPr lang="en-US" altLang="en-US" b="1" baseline="30000"/>
              <a:t>-</a:t>
            </a:r>
          </a:p>
        </p:txBody>
      </p:sp>
      <p:grpSp>
        <p:nvGrpSpPr>
          <p:cNvPr id="152583" name="Group 7"/>
          <p:cNvGrpSpPr>
            <a:grpSpLocks/>
          </p:cNvGrpSpPr>
          <p:nvPr/>
        </p:nvGrpSpPr>
        <p:grpSpPr bwMode="auto">
          <a:xfrm>
            <a:off x="0" y="3124200"/>
            <a:ext cx="4733925" cy="585788"/>
            <a:chOff x="0" y="1968"/>
            <a:chExt cx="2982" cy="369"/>
          </a:xfrm>
        </p:grpSpPr>
        <p:grpSp>
          <p:nvGrpSpPr>
            <p:cNvPr id="152589" name="Group 8"/>
            <p:cNvGrpSpPr>
              <a:grpSpLocks/>
            </p:cNvGrpSpPr>
            <p:nvPr/>
          </p:nvGrpSpPr>
          <p:grpSpPr bwMode="auto">
            <a:xfrm>
              <a:off x="0" y="1968"/>
              <a:ext cx="370" cy="369"/>
              <a:chOff x="362" y="2318"/>
              <a:chExt cx="370" cy="369"/>
            </a:xfrm>
          </p:grpSpPr>
          <p:sp>
            <p:nvSpPr>
              <p:cNvPr id="152611" name="Freeform 9"/>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2" name="Freeform 10"/>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0" name="Group 11"/>
            <p:cNvGrpSpPr>
              <a:grpSpLocks/>
            </p:cNvGrpSpPr>
            <p:nvPr/>
          </p:nvGrpSpPr>
          <p:grpSpPr bwMode="auto">
            <a:xfrm>
              <a:off x="368" y="1968"/>
              <a:ext cx="370" cy="369"/>
              <a:chOff x="362" y="2318"/>
              <a:chExt cx="370" cy="369"/>
            </a:xfrm>
          </p:grpSpPr>
          <p:sp>
            <p:nvSpPr>
              <p:cNvPr id="152609" name="Freeform 12"/>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10" name="Freeform 13"/>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1" name="Group 14"/>
            <p:cNvGrpSpPr>
              <a:grpSpLocks/>
            </p:cNvGrpSpPr>
            <p:nvPr/>
          </p:nvGrpSpPr>
          <p:grpSpPr bwMode="auto">
            <a:xfrm>
              <a:off x="736" y="1968"/>
              <a:ext cx="370" cy="369"/>
              <a:chOff x="362" y="2318"/>
              <a:chExt cx="370" cy="369"/>
            </a:xfrm>
          </p:grpSpPr>
          <p:sp>
            <p:nvSpPr>
              <p:cNvPr id="152607" name="Freeform 15"/>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8" name="Freeform 16"/>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2" name="Group 17"/>
            <p:cNvGrpSpPr>
              <a:grpSpLocks/>
            </p:cNvGrpSpPr>
            <p:nvPr/>
          </p:nvGrpSpPr>
          <p:grpSpPr bwMode="auto">
            <a:xfrm>
              <a:off x="1104" y="1968"/>
              <a:ext cx="370" cy="369"/>
              <a:chOff x="362" y="2318"/>
              <a:chExt cx="370" cy="369"/>
            </a:xfrm>
          </p:grpSpPr>
          <p:sp>
            <p:nvSpPr>
              <p:cNvPr id="152605" name="Freeform 18"/>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6" name="Freeform 19"/>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3" name="Group 20"/>
            <p:cNvGrpSpPr>
              <a:grpSpLocks/>
            </p:cNvGrpSpPr>
            <p:nvPr/>
          </p:nvGrpSpPr>
          <p:grpSpPr bwMode="auto">
            <a:xfrm>
              <a:off x="1472" y="1968"/>
              <a:ext cx="370" cy="369"/>
              <a:chOff x="362" y="2318"/>
              <a:chExt cx="370" cy="369"/>
            </a:xfrm>
          </p:grpSpPr>
          <p:sp>
            <p:nvSpPr>
              <p:cNvPr id="152603" name="Freeform 21"/>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4" name="Freeform 22"/>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4" name="Group 23"/>
            <p:cNvGrpSpPr>
              <a:grpSpLocks/>
            </p:cNvGrpSpPr>
            <p:nvPr/>
          </p:nvGrpSpPr>
          <p:grpSpPr bwMode="auto">
            <a:xfrm>
              <a:off x="1840" y="1968"/>
              <a:ext cx="370" cy="369"/>
              <a:chOff x="362" y="2318"/>
              <a:chExt cx="370" cy="369"/>
            </a:xfrm>
          </p:grpSpPr>
          <p:sp>
            <p:nvSpPr>
              <p:cNvPr id="152601" name="Freeform 24"/>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2" name="Freeform 25"/>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2595" name="Group 26"/>
            <p:cNvGrpSpPr>
              <a:grpSpLocks/>
            </p:cNvGrpSpPr>
            <p:nvPr/>
          </p:nvGrpSpPr>
          <p:grpSpPr bwMode="auto">
            <a:xfrm>
              <a:off x="2208" y="1968"/>
              <a:ext cx="370" cy="369"/>
              <a:chOff x="362" y="2318"/>
              <a:chExt cx="370" cy="369"/>
            </a:xfrm>
          </p:grpSpPr>
          <p:sp>
            <p:nvSpPr>
              <p:cNvPr id="152599" name="Freeform 27"/>
              <p:cNvSpPr>
                <a:spLocks/>
              </p:cNvSpPr>
              <p:nvPr/>
            </p:nvSpPr>
            <p:spPr bwMode="auto">
              <a:xfrm>
                <a:off x="362" y="249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600" name="Freeform 28"/>
              <p:cNvSpPr>
                <a:spLocks/>
              </p:cNvSpPr>
              <p:nvPr/>
            </p:nvSpPr>
            <p:spPr bwMode="auto">
              <a:xfrm rot="10800000">
                <a:off x="547" y="231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2596" name="Freeform 29"/>
            <p:cNvSpPr>
              <a:spLocks/>
            </p:cNvSpPr>
            <p:nvPr/>
          </p:nvSpPr>
          <p:spPr bwMode="auto">
            <a:xfrm>
              <a:off x="2576" y="2149"/>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7" name="Freeform 30"/>
            <p:cNvSpPr>
              <a:spLocks/>
            </p:cNvSpPr>
            <p:nvPr/>
          </p:nvSpPr>
          <p:spPr bwMode="auto">
            <a:xfrm rot="10800000">
              <a:off x="2761" y="1968"/>
              <a:ext cx="185" cy="188"/>
            </a:xfrm>
            <a:custGeom>
              <a:avLst/>
              <a:gdLst>
                <a:gd name="T0" fmla="*/ 0 w 644"/>
                <a:gd name="T1" fmla="*/ 0 h 408"/>
                <a:gd name="T2" fmla="*/ 93 w 644"/>
                <a:gd name="T3" fmla="*/ 188 h 408"/>
                <a:gd name="T4" fmla="*/ 185 w 644"/>
                <a:gd name="T5" fmla="*/ 4 h 408"/>
                <a:gd name="T6" fmla="*/ 0 60000 65536"/>
                <a:gd name="T7" fmla="*/ 0 60000 65536"/>
                <a:gd name="T8" fmla="*/ 0 60000 65536"/>
              </a:gdLst>
              <a:ahLst/>
              <a:cxnLst>
                <a:cxn ang="T6">
                  <a:pos x="T0" y="T1"/>
                </a:cxn>
                <a:cxn ang="T7">
                  <a:pos x="T2" y="T3"/>
                </a:cxn>
                <a:cxn ang="T8">
                  <a:pos x="T4" y="T5"/>
                </a:cxn>
              </a:cxnLst>
              <a:rect l="0" t="0" r="r" b="b"/>
              <a:pathLst>
                <a:path w="644" h="408">
                  <a:moveTo>
                    <a:pt x="0" y="0"/>
                  </a:moveTo>
                  <a:cubicBezTo>
                    <a:pt x="107" y="203"/>
                    <a:pt x="215" y="406"/>
                    <a:pt x="322" y="407"/>
                  </a:cubicBezTo>
                  <a:cubicBezTo>
                    <a:pt x="429" y="408"/>
                    <a:pt x="590" y="75"/>
                    <a:pt x="644" y="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98" name="Rectangle 31"/>
            <p:cNvSpPr>
              <a:spLocks noChangeArrowheads="1"/>
            </p:cNvSpPr>
            <p:nvPr/>
          </p:nvSpPr>
          <p:spPr bwMode="auto">
            <a:xfrm>
              <a:off x="2855" y="1973"/>
              <a:ext cx="127" cy="1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grpSp>
      <p:sp>
        <p:nvSpPr>
          <p:cNvPr id="152584" name="Line 32"/>
          <p:cNvSpPr>
            <a:spLocks noChangeShapeType="1"/>
          </p:cNvSpPr>
          <p:nvPr/>
        </p:nvSpPr>
        <p:spPr bwMode="auto">
          <a:xfrm flipV="1">
            <a:off x="4545013" y="1881188"/>
            <a:ext cx="0" cy="1533525"/>
          </a:xfrm>
          <a:prstGeom prst="line">
            <a:avLst/>
          </a:prstGeom>
          <a:noFill/>
          <a:ln w="76200">
            <a:solidFill>
              <a:srgbClr val="CC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2585" name="Oval 33"/>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86" name="Oval 34"/>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87" name="Rectangle 35"/>
          <p:cNvSpPr>
            <a:spLocks noChangeArrowheads="1"/>
          </p:cNvSpPr>
          <p:nvPr/>
        </p:nvSpPr>
        <p:spPr bwMode="auto">
          <a:xfrm>
            <a:off x="1376363" y="3822700"/>
            <a:ext cx="1924050" cy="79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2588" name="Text Box 36"/>
          <p:cNvSpPr txBox="1">
            <a:spLocks noChangeArrowheads="1"/>
          </p:cNvSpPr>
          <p:nvPr/>
        </p:nvSpPr>
        <p:spPr bwMode="auto">
          <a:xfrm>
            <a:off x="4341813" y="3517900"/>
            <a:ext cx="681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4000" b="1">
                <a:solidFill>
                  <a:srgbClr val="FF0000"/>
                </a:solidFill>
              </a:rPr>
              <a:t>+</a:t>
            </a:r>
            <a:endParaRPr lang="en-US" altLang="en-US" sz="4000" b="1" baseline="30000">
              <a:solidFill>
                <a:srgbClr val="FF0000"/>
              </a:solidFill>
            </a:endParaRPr>
          </a:p>
        </p:txBody>
      </p:sp>
    </p:spTree>
    <p:extLst>
      <p:ext uri="{BB962C8B-B14F-4D97-AF65-F5344CB8AC3E}">
        <p14:creationId xmlns:p14="http://schemas.microsoft.com/office/powerpoint/2010/main" val="2066921191"/>
      </p:ext>
    </p:extLst>
  </p:cSld>
  <p:clrMapOvr>
    <a:masterClrMapping/>
  </p:clrMapOvr>
  <p:transition spd="slow">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Oval 2"/>
          <p:cNvSpPr>
            <a:spLocks noChangeArrowheads="1"/>
          </p:cNvSpPr>
          <p:nvPr/>
        </p:nvSpPr>
        <p:spPr bwMode="auto">
          <a:xfrm>
            <a:off x="2800350"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3603" name="Rectangle 3"/>
          <p:cNvSpPr>
            <a:spLocks noGrp="1" noChangeArrowheads="1"/>
          </p:cNvSpPr>
          <p:nvPr>
            <p:ph type="title"/>
          </p:nvPr>
        </p:nvSpPr>
        <p:spPr/>
        <p:txBody>
          <a:bodyPr/>
          <a:lstStyle/>
          <a:p>
            <a:pPr eaLnBrk="1" hangingPunct="1"/>
            <a:r>
              <a:rPr lang="en-US" altLang="en-US" smtClean="0"/>
              <a:t>Field Ionization?</a:t>
            </a:r>
          </a:p>
        </p:txBody>
      </p:sp>
      <p:sp>
        <p:nvSpPr>
          <p:cNvPr id="153604" name="Oval 4"/>
          <p:cNvSpPr>
            <a:spLocks noChangeArrowheads="1"/>
          </p:cNvSpPr>
          <p:nvPr/>
        </p:nvSpPr>
        <p:spPr bwMode="auto">
          <a:xfrm>
            <a:off x="4524375" y="3822700"/>
            <a:ext cx="95250" cy="1079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3605" name="Oval 5"/>
          <p:cNvSpPr>
            <a:spLocks noChangeArrowheads="1"/>
          </p:cNvSpPr>
          <p:nvPr/>
        </p:nvSpPr>
        <p:spPr bwMode="auto">
          <a:xfrm rot="-3404052">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3606" name="Oval 6"/>
          <p:cNvSpPr>
            <a:spLocks noChangeArrowheads="1"/>
          </p:cNvSpPr>
          <p:nvPr/>
        </p:nvSpPr>
        <p:spPr bwMode="auto">
          <a:xfrm rot="3371678">
            <a:off x="2801938" y="3409950"/>
            <a:ext cx="3543300" cy="933450"/>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3607" name="AutoShape 7"/>
          <p:cNvSpPr>
            <a:spLocks noChangeArrowheads="1"/>
          </p:cNvSpPr>
          <p:nvPr/>
        </p:nvSpPr>
        <p:spPr bwMode="auto">
          <a:xfrm rot="-5400000">
            <a:off x="-1448594" y="3559969"/>
            <a:ext cx="4772025" cy="788988"/>
          </a:xfrm>
          <a:prstGeom prst="parallelogram">
            <a:avLst>
              <a:gd name="adj" fmla="val 151207"/>
            </a:avLst>
          </a:prstGeom>
          <a:gradFill rotWithShape="1">
            <a:gsLst>
              <a:gs pos="0">
                <a:srgbClr val="DDDDDD"/>
              </a:gs>
              <a:gs pos="50000">
                <a:srgbClr val="666666"/>
              </a:gs>
              <a:gs pos="100000">
                <a:srgbClr val="DDDDDD"/>
              </a:gs>
            </a:gsLst>
            <a:lin ang="5400000" scaled="1"/>
          </a:gradFill>
          <a:ln w="9525">
            <a:miter lim="800000"/>
            <a:headEnd/>
            <a:tailEnd/>
          </a:ln>
          <a:effectLst/>
          <a:scene3d>
            <a:camera prst="legacyPerspectiveBottom">
              <a:rot lat="1799999" lon="899999" rev="0"/>
            </a:camera>
            <a:lightRig rig="legacyFlat3" dir="t"/>
          </a:scene3d>
          <a:sp3d extrusionH="430200" prstMaterial="legacyMatt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53608" name="Freeform 9"/>
          <p:cNvSpPr>
            <a:spLocks/>
          </p:cNvSpPr>
          <p:nvPr/>
        </p:nvSpPr>
        <p:spPr bwMode="auto">
          <a:xfrm>
            <a:off x="1277938" y="6142038"/>
            <a:ext cx="2935287" cy="492125"/>
          </a:xfrm>
          <a:custGeom>
            <a:avLst/>
            <a:gdLst>
              <a:gd name="T0" fmla="*/ 0 w 1807"/>
              <a:gd name="T1" fmla="*/ 95250 h 310"/>
              <a:gd name="T2" fmla="*/ 666003 w 1807"/>
              <a:gd name="T3" fmla="*/ 484188 h 310"/>
              <a:gd name="T4" fmla="*/ 1538305 w 1807"/>
              <a:gd name="T5" fmla="*/ 46038 h 310"/>
              <a:gd name="T6" fmla="*/ 2332635 w 1807"/>
              <a:gd name="T7" fmla="*/ 207963 h 310"/>
              <a:gd name="T8" fmla="*/ 2935287 w 1807"/>
              <a:gd name="T9" fmla="*/ 220663 h 3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07" h="310">
                <a:moveTo>
                  <a:pt x="0" y="60"/>
                </a:moveTo>
                <a:cubicBezTo>
                  <a:pt x="126" y="185"/>
                  <a:pt x="252" y="310"/>
                  <a:pt x="410" y="305"/>
                </a:cubicBezTo>
                <a:cubicBezTo>
                  <a:pt x="568" y="300"/>
                  <a:pt x="776" y="58"/>
                  <a:pt x="947" y="29"/>
                </a:cubicBezTo>
                <a:cubicBezTo>
                  <a:pt x="1118" y="0"/>
                  <a:pt x="1293" y="113"/>
                  <a:pt x="1436" y="131"/>
                </a:cubicBezTo>
                <a:cubicBezTo>
                  <a:pt x="1579" y="149"/>
                  <a:pt x="1745" y="138"/>
                  <a:pt x="1807" y="139"/>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09" name="Freeform 10"/>
          <p:cNvSpPr>
            <a:spLocks/>
          </p:cNvSpPr>
          <p:nvPr/>
        </p:nvSpPr>
        <p:spPr bwMode="auto">
          <a:xfrm>
            <a:off x="4572000" y="6124575"/>
            <a:ext cx="3933825" cy="552450"/>
          </a:xfrm>
          <a:custGeom>
            <a:avLst/>
            <a:gdLst>
              <a:gd name="T0" fmla="*/ 3933825 w 2478"/>
              <a:gd name="T1" fmla="*/ 112713 h 348"/>
              <a:gd name="T2" fmla="*/ 3457575 w 2478"/>
              <a:gd name="T3" fmla="*/ 539750 h 348"/>
              <a:gd name="T4" fmla="*/ 2671763 w 2478"/>
              <a:gd name="T5" fmla="*/ 38100 h 348"/>
              <a:gd name="T6" fmla="*/ 1387475 w 2478"/>
              <a:gd name="T7" fmla="*/ 314325 h 348"/>
              <a:gd name="T8" fmla="*/ 590550 w 2478"/>
              <a:gd name="T9" fmla="*/ 250825 h 348"/>
              <a:gd name="T10" fmla="*/ 0 w 2478"/>
              <a:gd name="T11" fmla="*/ 250825 h 3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78" h="348">
                <a:moveTo>
                  <a:pt x="2478" y="71"/>
                </a:moveTo>
                <a:cubicBezTo>
                  <a:pt x="2428" y="116"/>
                  <a:pt x="2310" y="348"/>
                  <a:pt x="2178" y="340"/>
                </a:cubicBezTo>
                <a:cubicBezTo>
                  <a:pt x="2046" y="332"/>
                  <a:pt x="1901" y="48"/>
                  <a:pt x="1683" y="24"/>
                </a:cubicBezTo>
                <a:cubicBezTo>
                  <a:pt x="1466" y="0"/>
                  <a:pt x="1092" y="176"/>
                  <a:pt x="874" y="198"/>
                </a:cubicBezTo>
                <a:cubicBezTo>
                  <a:pt x="655" y="220"/>
                  <a:pt x="518" y="165"/>
                  <a:pt x="372" y="158"/>
                </a:cubicBezTo>
                <a:cubicBezTo>
                  <a:pt x="227" y="151"/>
                  <a:pt x="113" y="154"/>
                  <a:pt x="0" y="15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0" name="Line 12"/>
          <p:cNvSpPr>
            <a:spLocks noChangeShapeType="1"/>
          </p:cNvSpPr>
          <p:nvPr/>
        </p:nvSpPr>
        <p:spPr bwMode="auto">
          <a:xfrm>
            <a:off x="4210050" y="6081713"/>
            <a:ext cx="0" cy="595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1" name="Line 13"/>
          <p:cNvSpPr>
            <a:spLocks noChangeShapeType="1"/>
          </p:cNvSpPr>
          <p:nvPr/>
        </p:nvSpPr>
        <p:spPr bwMode="auto">
          <a:xfrm>
            <a:off x="4267200" y="6181725"/>
            <a:ext cx="0" cy="395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2" name="Line 14"/>
          <p:cNvSpPr>
            <a:spLocks noChangeShapeType="1"/>
          </p:cNvSpPr>
          <p:nvPr/>
        </p:nvSpPr>
        <p:spPr bwMode="auto">
          <a:xfrm>
            <a:off x="4362450" y="6081713"/>
            <a:ext cx="0" cy="595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3" name="Line 15"/>
          <p:cNvSpPr>
            <a:spLocks noChangeShapeType="1"/>
          </p:cNvSpPr>
          <p:nvPr/>
        </p:nvSpPr>
        <p:spPr bwMode="auto">
          <a:xfrm>
            <a:off x="4419600" y="6181725"/>
            <a:ext cx="0" cy="395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4" name="Line 16"/>
          <p:cNvSpPr>
            <a:spLocks noChangeShapeType="1"/>
          </p:cNvSpPr>
          <p:nvPr/>
        </p:nvSpPr>
        <p:spPr bwMode="auto">
          <a:xfrm>
            <a:off x="4514850" y="6081713"/>
            <a:ext cx="0" cy="59531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5" name="Line 17"/>
          <p:cNvSpPr>
            <a:spLocks noChangeShapeType="1"/>
          </p:cNvSpPr>
          <p:nvPr/>
        </p:nvSpPr>
        <p:spPr bwMode="auto">
          <a:xfrm>
            <a:off x="4572000" y="6181725"/>
            <a:ext cx="0" cy="3952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16" name="Text Box 18"/>
          <p:cNvSpPr txBox="1">
            <a:spLocks noChangeArrowheads="1"/>
          </p:cNvSpPr>
          <p:nvPr/>
        </p:nvSpPr>
        <p:spPr bwMode="auto">
          <a:xfrm>
            <a:off x="3951288" y="6105525"/>
            <a:ext cx="2730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200"/>
              <a:t>+</a:t>
            </a:r>
          </a:p>
        </p:txBody>
      </p:sp>
      <p:sp>
        <p:nvSpPr>
          <p:cNvPr id="153617" name="AutoShape 19"/>
          <p:cNvSpPr>
            <a:spLocks noChangeArrowheads="1"/>
          </p:cNvSpPr>
          <p:nvPr/>
        </p:nvSpPr>
        <p:spPr bwMode="auto">
          <a:xfrm rot="-5400000">
            <a:off x="5768181" y="3558382"/>
            <a:ext cx="4772025" cy="788988"/>
          </a:xfrm>
          <a:prstGeom prst="parallelogram">
            <a:avLst>
              <a:gd name="adj" fmla="val 151207"/>
            </a:avLst>
          </a:prstGeom>
          <a:gradFill rotWithShape="1">
            <a:gsLst>
              <a:gs pos="0">
                <a:srgbClr val="DDDDDD"/>
              </a:gs>
              <a:gs pos="50000">
                <a:srgbClr val="666666"/>
              </a:gs>
              <a:gs pos="100000">
                <a:srgbClr val="DDDDDD"/>
              </a:gs>
            </a:gsLst>
            <a:lin ang="5400000" scaled="1"/>
          </a:gradFill>
          <a:ln w="9525">
            <a:miter lim="800000"/>
            <a:headEnd/>
            <a:tailEnd/>
          </a:ln>
          <a:effectLst/>
          <a:scene3d>
            <a:camera prst="legacyPerspectiveBottom">
              <a:rot lat="1799999" lon="899999" rev="0"/>
            </a:camera>
            <a:lightRig rig="legacyFlat3" dir="t"/>
          </a:scene3d>
          <a:sp3d extrusionH="430200" prstMaterial="legacyMatte">
            <a:bevelT w="13500" h="13500" prst="angle"/>
            <a:bevelB w="13500" h="13500" prst="angle"/>
            <a:extrusionClr>
              <a:srgbClr val="969696"/>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Tree>
    <p:extLst>
      <p:ext uri="{BB962C8B-B14F-4D97-AF65-F5344CB8AC3E}">
        <p14:creationId xmlns:p14="http://schemas.microsoft.com/office/powerpoint/2010/main" val="52060837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rgbClr val="FF0000"/>
                </a:solidFill>
              </a:rPr>
              <a:t>Focusing</a:t>
            </a:r>
          </a:p>
          <a:p>
            <a:r>
              <a:rPr lang="en-US" sz="4000" dirty="0" smtClean="0"/>
              <a:t>Hit rate</a:t>
            </a:r>
          </a:p>
          <a:p>
            <a:r>
              <a:rPr lang="en-US" sz="4000" dirty="0" smtClean="0"/>
              <a:t>Bragg’s law</a:t>
            </a:r>
          </a:p>
          <a:p>
            <a:r>
              <a:rPr lang="en-US" sz="4000" dirty="0"/>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1109821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chemeClr val="bg1">
                    <a:lumMod val="75000"/>
                  </a:schemeClr>
                </a:solidFill>
              </a:rPr>
              <a:t>Bragg’s law</a:t>
            </a:r>
          </a:p>
          <a:p>
            <a:r>
              <a:rPr lang="en-US" sz="4000" dirty="0">
                <a:solidFill>
                  <a:srgbClr val="FF0000"/>
                </a:solidFill>
              </a:rPr>
              <a:t>Radiation damage</a:t>
            </a:r>
          </a:p>
          <a:p>
            <a:r>
              <a:rPr lang="en-US" sz="4000" dirty="0" smtClean="0"/>
              <a:t>Motion blur</a:t>
            </a:r>
          </a:p>
          <a:p>
            <a:r>
              <a:rPr lang="en-US" sz="4000" dirty="0" smtClean="0"/>
              <a:t>Data processing</a:t>
            </a:r>
            <a:endParaRPr lang="en-US" sz="4000" dirty="0"/>
          </a:p>
        </p:txBody>
      </p:sp>
    </p:spTree>
    <p:extLst>
      <p:ext uri="{BB962C8B-B14F-4D97-AF65-F5344CB8AC3E}">
        <p14:creationId xmlns:p14="http://schemas.microsoft.com/office/powerpoint/2010/main" val="40494188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chemeClr val="bg1">
                    <a:lumMod val="75000"/>
                  </a:schemeClr>
                </a:solidFill>
              </a:rPr>
              <a:t>Bragg’s law</a:t>
            </a:r>
          </a:p>
          <a:p>
            <a:r>
              <a:rPr lang="en-US" sz="4000" dirty="0">
                <a:solidFill>
                  <a:schemeClr val="bg1">
                    <a:lumMod val="75000"/>
                  </a:schemeClr>
                </a:solidFill>
              </a:rPr>
              <a:t>Radiation damage</a:t>
            </a:r>
          </a:p>
          <a:p>
            <a:r>
              <a:rPr lang="en-US" sz="4000" dirty="0" smtClean="0">
                <a:solidFill>
                  <a:srgbClr val="FF0000"/>
                </a:solidFill>
              </a:rPr>
              <a:t>Motion blur</a:t>
            </a:r>
          </a:p>
          <a:p>
            <a:r>
              <a:rPr lang="en-US" sz="4000" dirty="0" smtClean="0"/>
              <a:t>Data processing</a:t>
            </a:r>
            <a:endParaRPr lang="en-US" sz="4000" dirty="0"/>
          </a:p>
        </p:txBody>
      </p:sp>
    </p:spTree>
    <p:extLst>
      <p:ext uri="{BB962C8B-B14F-4D97-AF65-F5344CB8AC3E}">
        <p14:creationId xmlns:p14="http://schemas.microsoft.com/office/powerpoint/2010/main" val="4049418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r>
              <a:rPr lang="en-US" altLang="en-US" smtClean="0">
                <a:solidFill>
                  <a:schemeClr val="tx1"/>
                </a:solidFill>
              </a:rPr>
              <a:t>lysozyme: real and reciprocal</a:t>
            </a:r>
          </a:p>
        </p:txBody>
      </p:sp>
      <p:pic>
        <p:nvPicPr>
          <p:cNvPr id="3" name="lyso_rotate.wmv">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4400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r>
              <a:rPr lang="en-US" altLang="en-US" smtClean="0">
                <a:solidFill>
                  <a:schemeClr val="tx1"/>
                </a:solidFill>
              </a:rPr>
              <a:t>lysozyme: thermal motion</a:t>
            </a:r>
          </a:p>
        </p:txBody>
      </p:sp>
      <p:pic>
        <p:nvPicPr>
          <p:cNvPr id="25600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192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8160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96838"/>
            <a:ext cx="8229600" cy="1143000"/>
          </a:xfrm>
        </p:spPr>
        <p:txBody>
          <a:bodyPr/>
          <a:lstStyle/>
          <a:p>
            <a:pPr eaLnBrk="1" hangingPunct="1"/>
            <a:r>
              <a:rPr lang="en-US" altLang="en-US" sz="5400" smtClean="0">
                <a:solidFill>
                  <a:schemeClr val="tx1"/>
                </a:solidFill>
              </a:rPr>
              <a:t>Protein crystal reality</a:t>
            </a: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t="50754" r="52782" b="4214"/>
          <a:stretch>
            <a:fillRect/>
          </a:stretch>
        </p:blipFill>
        <p:spPr bwMode="auto">
          <a:xfrm>
            <a:off x="1804988" y="1333500"/>
            <a:ext cx="5484812"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4" name="Rectangle 4"/>
          <p:cNvSpPr>
            <a:spLocks noChangeArrowheads="1"/>
          </p:cNvSpPr>
          <p:nvPr/>
        </p:nvSpPr>
        <p:spPr bwMode="auto">
          <a:xfrm rot="-5400000">
            <a:off x="5222875" y="2979738"/>
            <a:ext cx="684688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t>McPherson, A., Malkin, A. J., Kuznetsov, Y. G. &amp; Plomp, M. (2001)."Atomic force microscopy applications in macromolecular crystallography", </a:t>
            </a:r>
            <a:r>
              <a:rPr lang="en-US" altLang="en-US" i="1"/>
              <a:t>Acta Cryst. D</a:t>
            </a:r>
            <a:r>
              <a:rPr lang="en-US" altLang="en-US"/>
              <a:t> </a:t>
            </a:r>
            <a:r>
              <a:rPr lang="en-US" altLang="en-US" b="1"/>
              <a:t>57</a:t>
            </a:r>
            <a:r>
              <a:rPr lang="en-US" altLang="en-US"/>
              <a:t>, 1053-1060. </a:t>
            </a:r>
          </a:p>
        </p:txBody>
      </p:sp>
      <p:sp>
        <p:nvSpPr>
          <p:cNvPr id="15365" name="Text Box 5"/>
          <p:cNvSpPr txBox="1">
            <a:spLocks noChangeArrowheads="1"/>
          </p:cNvSpPr>
          <p:nvPr/>
        </p:nvSpPr>
        <p:spPr bwMode="auto">
          <a:xfrm>
            <a:off x="2386013" y="2530475"/>
            <a:ext cx="4346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en-US" altLang="en-US"/>
          </a:p>
        </p:txBody>
      </p:sp>
    </p:spTree>
    <p:extLst>
      <p:ext uri="{BB962C8B-B14F-4D97-AF65-F5344CB8AC3E}">
        <p14:creationId xmlns:p14="http://schemas.microsoft.com/office/powerpoint/2010/main" val="3185268313"/>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sp>
        <p:nvSpPr>
          <p:cNvPr id="6147" name="Rectangle 3"/>
          <p:cNvSpPr>
            <a:spLocks noGrp="1" noChangeArrowheads="1"/>
          </p:cNvSpPr>
          <p:nvPr>
            <p:ph type="body" idx="1"/>
          </p:nvPr>
        </p:nvSpPr>
        <p:spPr/>
        <p:txBody>
          <a:bodyPr/>
          <a:lstStyle/>
          <a:p>
            <a:pPr eaLnBrk="1" hangingPunct="1"/>
            <a:endParaRPr lang="en-US" altLang="en-US" smtClean="0"/>
          </a:p>
        </p:txBody>
      </p:sp>
      <p:pic>
        <p:nvPicPr>
          <p:cNvPr id="6148" name="Picture 4" descr="Muybridge_race_horse_animated"/>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408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7500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1143000"/>
          </a:xfrm>
        </p:spPr>
        <p:txBody>
          <a:bodyPr/>
          <a:lstStyle/>
          <a:p>
            <a:pPr eaLnBrk="1" hangingPunct="1"/>
            <a:r>
              <a:rPr lang="en-US" altLang="en-US" smtClean="0"/>
              <a:t>realistic “crystal” of horses</a:t>
            </a:r>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13" y="1141413"/>
            <a:ext cx="8226425" cy="548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8895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457200" y="0"/>
            <a:ext cx="8229600" cy="1143000"/>
          </a:xfrm>
        </p:spPr>
        <p:txBody>
          <a:bodyPr/>
          <a:lstStyle/>
          <a:p>
            <a:pPr eaLnBrk="1" hangingPunct="1"/>
            <a:r>
              <a:rPr lang="en-US" altLang="en-US" sz="4000" smtClean="0"/>
              <a:t>average structure: galloping horse</a:t>
            </a:r>
          </a:p>
        </p:txBody>
      </p:sp>
    </p:spTree>
    <p:extLst>
      <p:ext uri="{BB962C8B-B14F-4D97-AF65-F5344CB8AC3E}">
        <p14:creationId xmlns:p14="http://schemas.microsoft.com/office/powerpoint/2010/main" val="12636103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5" name="Rectangle 3"/>
          <p:cNvSpPr>
            <a:spLocks noGrp="1" noChangeArrowheads="1"/>
          </p:cNvSpPr>
          <p:nvPr>
            <p:ph type="title"/>
          </p:nvPr>
        </p:nvSpPr>
        <p:spPr>
          <a:xfrm>
            <a:off x="457200" y="0"/>
            <a:ext cx="8229600" cy="1143000"/>
          </a:xfrm>
        </p:spPr>
        <p:txBody>
          <a:bodyPr/>
          <a:lstStyle/>
          <a:p>
            <a:pPr eaLnBrk="1" hangingPunct="1"/>
            <a:r>
              <a:rPr lang="en-US" altLang="en-US" sz="4000" dirty="0" smtClean="0"/>
              <a:t>average structure: 1-sigma contour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752" y="1069848"/>
            <a:ext cx="8577072" cy="5718048"/>
          </a:xfrm>
          <a:prstGeom prst="rect">
            <a:avLst/>
          </a:prstGeom>
        </p:spPr>
      </p:pic>
    </p:spTree>
    <p:extLst>
      <p:ext uri="{BB962C8B-B14F-4D97-AF65-F5344CB8AC3E}">
        <p14:creationId xmlns:p14="http://schemas.microsoft.com/office/powerpoint/2010/main" val="3890874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12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Box 3"/>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Real space </a:t>
            </a:r>
          </a:p>
        </p:txBody>
      </p:sp>
      <p:sp>
        <p:nvSpPr>
          <p:cNvPr id="11269" name="TextBox 7"/>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reciprocal</a:t>
            </a:r>
          </a:p>
        </p:txBody>
      </p:sp>
      <p:sp>
        <p:nvSpPr>
          <p:cNvPr id="11270" name="TextBox 4"/>
          <p:cNvSpPr txBox="1">
            <a:spLocks noChangeArrowheads="1"/>
          </p:cNvSpPr>
          <p:nvPr/>
        </p:nvSpPr>
        <p:spPr bwMode="auto">
          <a:xfrm>
            <a:off x="2695575" y="1293813"/>
            <a:ext cx="37528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“Time-resolved” diffraction</a:t>
            </a:r>
          </a:p>
        </p:txBody>
      </p:sp>
    </p:spTree>
    <p:extLst>
      <p:ext uri="{BB962C8B-B14F-4D97-AF65-F5344CB8AC3E}">
        <p14:creationId xmlns:p14="http://schemas.microsoft.com/office/powerpoint/2010/main" val="2102551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altLang="en-US" smtClean="0"/>
              <a:t>X-ray laser</a:t>
            </a:r>
          </a:p>
        </p:txBody>
      </p:sp>
      <p:sp>
        <p:nvSpPr>
          <p:cNvPr id="335878" name="Oval 6"/>
          <p:cNvSpPr>
            <a:spLocks noChangeArrowheads="1"/>
          </p:cNvSpPr>
          <p:nvPr/>
        </p:nvSpPr>
        <p:spPr bwMode="auto">
          <a:xfrm>
            <a:off x="2744788" y="458788"/>
            <a:ext cx="6399212" cy="6399212"/>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dirty="0" smtClean="0"/>
          </a:p>
          <a:p>
            <a:pPr algn="ctr" eaLnBrk="1" hangingPunct="1"/>
            <a:endParaRPr lang="en-US" altLang="en-US" dirty="0"/>
          </a:p>
          <a:p>
            <a:pPr algn="ctr" eaLnBrk="1" hangingPunct="1"/>
            <a:endParaRPr lang="en-US" altLang="en-US" dirty="0" smtClean="0"/>
          </a:p>
          <a:p>
            <a:pPr algn="ctr" eaLnBrk="1" hangingPunct="1"/>
            <a:endParaRPr lang="en-US" altLang="en-US" dirty="0"/>
          </a:p>
          <a:p>
            <a:pPr algn="ctr" eaLnBrk="1" hangingPunct="1"/>
            <a:endParaRPr lang="en-US" altLang="en-US" dirty="0" smtClean="0"/>
          </a:p>
          <a:p>
            <a:pPr algn="ctr" eaLnBrk="1" hangingPunct="1"/>
            <a:endParaRPr lang="en-US" altLang="en-US" dirty="0" smtClean="0"/>
          </a:p>
          <a:p>
            <a:pPr algn="ctr" eaLnBrk="1" hangingPunct="1"/>
            <a:endParaRPr lang="en-US" altLang="en-US" dirty="0"/>
          </a:p>
          <a:p>
            <a:pPr algn="ctr" eaLnBrk="1" hangingPunct="1"/>
            <a:endParaRPr lang="en-US" altLang="en-US" dirty="0" smtClean="0"/>
          </a:p>
          <a:p>
            <a:pPr algn="ctr" eaLnBrk="1" hangingPunct="1"/>
            <a:r>
              <a:rPr lang="en-US" altLang="en-US" dirty="0" smtClean="0"/>
              <a:t>7 </a:t>
            </a:r>
            <a:r>
              <a:rPr lang="el-GR" altLang="en-US" dirty="0">
                <a:cs typeface="Arial" pitchFamily="34" charset="0"/>
              </a:rPr>
              <a:t>μ</a:t>
            </a:r>
            <a:r>
              <a:rPr lang="en-US" altLang="en-US" dirty="0">
                <a:cs typeface="Arial" pitchFamily="34" charset="0"/>
              </a:rPr>
              <a:t>m </a:t>
            </a:r>
            <a:r>
              <a:rPr lang="en-US" altLang="en-US" dirty="0" smtClean="0">
                <a:cs typeface="Arial" pitchFamily="34" charset="0"/>
              </a:rPr>
              <a:t>beam</a:t>
            </a:r>
          </a:p>
          <a:p>
            <a:pPr algn="ctr" eaLnBrk="1" hangingPunct="1"/>
            <a:endParaRPr lang="en-US" altLang="en-US" dirty="0">
              <a:cs typeface="Arial" pitchFamily="34" charset="0"/>
            </a:endParaRPr>
          </a:p>
          <a:p>
            <a:pPr algn="ctr" eaLnBrk="1" hangingPunct="1"/>
            <a:endParaRPr lang="en-US" altLang="en-US" dirty="0" smtClean="0">
              <a:cs typeface="Arial" pitchFamily="34" charset="0"/>
            </a:endParaRPr>
          </a:p>
          <a:p>
            <a:pPr algn="ctr" eaLnBrk="1" hangingPunct="1"/>
            <a:endParaRPr lang="en-US" altLang="en-US" dirty="0" smtClean="0">
              <a:cs typeface="Arial" pitchFamily="34" charset="0"/>
            </a:endParaRPr>
          </a:p>
          <a:p>
            <a:pPr algn="ctr" eaLnBrk="1" hangingPunct="1"/>
            <a:endParaRPr lang="en-US" altLang="en-US" dirty="0">
              <a:cs typeface="Arial" pitchFamily="34" charset="0"/>
            </a:endParaRPr>
          </a:p>
          <a:p>
            <a:pPr algn="ctr" eaLnBrk="1" hangingPunct="1"/>
            <a:endParaRPr lang="en-US" altLang="en-US" dirty="0">
              <a:cs typeface="Arial" pitchFamily="34" charset="0"/>
            </a:endParaRPr>
          </a:p>
          <a:p>
            <a:pPr algn="ctr" eaLnBrk="1" hangingPunct="1"/>
            <a:r>
              <a:rPr lang="en-US" altLang="en-US" dirty="0" smtClean="0">
                <a:cs typeface="Arial" pitchFamily="34" charset="0"/>
              </a:rPr>
              <a:t>10</a:t>
            </a:r>
            <a:r>
              <a:rPr lang="en-US" altLang="en-US" baseline="30000" dirty="0" smtClean="0">
                <a:cs typeface="Arial" pitchFamily="34" charset="0"/>
              </a:rPr>
              <a:t>12</a:t>
            </a:r>
            <a:r>
              <a:rPr lang="en-US" altLang="en-US" dirty="0" smtClean="0">
                <a:cs typeface="Arial" pitchFamily="34" charset="0"/>
              </a:rPr>
              <a:t>/10</a:t>
            </a:r>
            <a:r>
              <a:rPr lang="en-US" altLang="en-US" baseline="30000" dirty="0">
                <a:cs typeface="Arial" pitchFamily="34" charset="0"/>
              </a:rPr>
              <a:t> 2 </a:t>
            </a:r>
            <a:r>
              <a:rPr lang="en-US" altLang="en-US" dirty="0" smtClean="0">
                <a:cs typeface="Arial" pitchFamily="34" charset="0"/>
              </a:rPr>
              <a:t>/2000*(12.4/9.5)</a:t>
            </a:r>
            <a:r>
              <a:rPr lang="en-US" altLang="en-US" baseline="30000" dirty="0" smtClean="0">
                <a:cs typeface="Arial" pitchFamily="34" charset="0"/>
              </a:rPr>
              <a:t>2</a:t>
            </a:r>
            <a:endParaRPr lang="en-US" altLang="en-US" baseline="30000" dirty="0" smtClean="0">
              <a:cs typeface="Arial" pitchFamily="34" charset="0"/>
            </a:endParaRPr>
          </a:p>
          <a:p>
            <a:pPr algn="ctr" eaLnBrk="1" hangingPunct="1"/>
            <a:endParaRPr lang="en-US" altLang="en-US" dirty="0" smtClean="0">
              <a:cs typeface="Arial" pitchFamily="34" charset="0"/>
            </a:endParaRPr>
          </a:p>
          <a:p>
            <a:pPr algn="ctr" eaLnBrk="1" hangingPunct="1"/>
            <a:r>
              <a:rPr lang="en-US" altLang="en-US" dirty="0">
                <a:cs typeface="Arial" pitchFamily="34" charset="0"/>
              </a:rPr>
              <a:t>8</a:t>
            </a:r>
            <a:r>
              <a:rPr lang="en-US" altLang="en-US" dirty="0" smtClean="0">
                <a:cs typeface="Arial" pitchFamily="34" charset="0"/>
              </a:rPr>
              <a:t> </a:t>
            </a:r>
            <a:r>
              <a:rPr lang="en-US" altLang="en-US" dirty="0" err="1" smtClean="0">
                <a:cs typeface="Arial" pitchFamily="34" charset="0"/>
              </a:rPr>
              <a:t>MGy</a:t>
            </a:r>
            <a:endParaRPr lang="en-US" altLang="en-US" dirty="0">
              <a:cs typeface="Arial" pitchFamily="34" charset="0"/>
            </a:endParaRPr>
          </a:p>
          <a:p>
            <a:pPr algn="ctr" eaLnBrk="1" hangingPunct="1"/>
            <a:endParaRPr lang="en-US" altLang="en-US" dirty="0">
              <a:cs typeface="Arial" pitchFamily="34" charset="0"/>
            </a:endParaRPr>
          </a:p>
        </p:txBody>
      </p:sp>
      <p:grpSp>
        <p:nvGrpSpPr>
          <p:cNvPr id="100356" name="Group 9"/>
          <p:cNvGrpSpPr>
            <a:grpSpLocks/>
          </p:cNvGrpSpPr>
          <p:nvPr/>
        </p:nvGrpSpPr>
        <p:grpSpPr bwMode="auto">
          <a:xfrm>
            <a:off x="652463" y="3127375"/>
            <a:ext cx="1581150" cy="658813"/>
            <a:chOff x="411" y="1970"/>
            <a:chExt cx="996" cy="415"/>
          </a:xfrm>
        </p:grpSpPr>
        <p:sp>
          <p:nvSpPr>
            <p:cNvPr id="100363" name="Oval 5"/>
            <p:cNvSpPr>
              <a:spLocks noChangeArrowheads="1"/>
            </p:cNvSpPr>
            <p:nvPr/>
          </p:nvSpPr>
          <p:spPr bwMode="auto">
            <a:xfrm>
              <a:off x="816" y="2327"/>
              <a:ext cx="58" cy="58"/>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p>
          </p:txBody>
        </p:sp>
        <p:sp>
          <p:nvSpPr>
            <p:cNvPr id="100364" name="Text Box 7"/>
            <p:cNvSpPr txBox="1">
              <a:spLocks noChangeArrowheads="1"/>
            </p:cNvSpPr>
            <p:nvPr/>
          </p:nvSpPr>
          <p:spPr bwMode="auto">
            <a:xfrm>
              <a:off x="411" y="1970"/>
              <a:ext cx="9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dirty="0"/>
                <a:t>100 nm beam</a:t>
              </a:r>
            </a:p>
          </p:txBody>
        </p:sp>
      </p:grpSp>
      <p:sp>
        <p:nvSpPr>
          <p:cNvPr id="335882" name="Oval 10"/>
          <p:cNvSpPr>
            <a:spLocks noChangeArrowheads="1"/>
          </p:cNvSpPr>
          <p:nvPr/>
        </p:nvSpPr>
        <p:spPr bwMode="auto">
          <a:xfrm>
            <a:off x="3105150" y="2139950"/>
            <a:ext cx="2741613" cy="2741613"/>
          </a:xfrm>
          <a:prstGeom prst="ellipse">
            <a:avLst/>
          </a:prstGeom>
          <a:solidFill>
            <a:srgbClr val="00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altLang="en-US" dirty="0"/>
              <a:t>3 </a:t>
            </a:r>
            <a:r>
              <a:rPr lang="el-GR" altLang="en-US" dirty="0">
                <a:cs typeface="Arial" pitchFamily="34" charset="0"/>
              </a:rPr>
              <a:t>μ</a:t>
            </a:r>
            <a:r>
              <a:rPr lang="en-US" altLang="en-US" dirty="0">
                <a:cs typeface="Arial" pitchFamily="34" charset="0"/>
              </a:rPr>
              <a:t>m beam</a:t>
            </a:r>
          </a:p>
          <a:p>
            <a:pPr algn="ctr" eaLnBrk="1" hangingPunct="1"/>
            <a:endParaRPr lang="en-US" altLang="en-US" dirty="0" smtClean="0">
              <a:cs typeface="Arial" pitchFamily="34" charset="0"/>
            </a:endParaRPr>
          </a:p>
          <a:p>
            <a:pPr algn="ctr" eaLnBrk="1" hangingPunct="1"/>
            <a:r>
              <a:rPr lang="en-US" altLang="en-US" dirty="0" smtClean="0">
                <a:cs typeface="Arial" pitchFamily="34" charset="0"/>
              </a:rPr>
              <a:t>10</a:t>
            </a:r>
            <a:r>
              <a:rPr lang="en-US" altLang="en-US" baseline="30000" dirty="0" smtClean="0">
                <a:cs typeface="Arial" pitchFamily="34" charset="0"/>
              </a:rPr>
              <a:t>12</a:t>
            </a:r>
            <a:r>
              <a:rPr lang="en-US" altLang="en-US" dirty="0" smtClean="0">
                <a:cs typeface="Arial" pitchFamily="34" charset="0"/>
              </a:rPr>
              <a:t>/3</a:t>
            </a:r>
            <a:r>
              <a:rPr lang="en-US" altLang="en-US" baseline="30000" dirty="0" smtClean="0">
                <a:cs typeface="Arial" pitchFamily="34" charset="0"/>
              </a:rPr>
              <a:t> </a:t>
            </a:r>
            <a:r>
              <a:rPr lang="en-US" altLang="en-US" baseline="30000" dirty="0">
                <a:cs typeface="Arial" pitchFamily="34" charset="0"/>
              </a:rPr>
              <a:t>2 </a:t>
            </a:r>
            <a:r>
              <a:rPr lang="en-US" altLang="en-US" dirty="0">
                <a:cs typeface="Arial" pitchFamily="34" charset="0"/>
              </a:rPr>
              <a:t>/2000*(</a:t>
            </a:r>
            <a:r>
              <a:rPr lang="en-US" altLang="en-US" dirty="0" smtClean="0">
                <a:cs typeface="Arial" pitchFamily="34" charset="0"/>
              </a:rPr>
              <a:t>12.4/2)</a:t>
            </a:r>
            <a:r>
              <a:rPr lang="en-US" altLang="en-US" baseline="30000" dirty="0" smtClean="0">
                <a:cs typeface="Arial" pitchFamily="34" charset="0"/>
              </a:rPr>
              <a:t>2</a:t>
            </a:r>
            <a:endParaRPr lang="en-US" altLang="en-US" baseline="30000" dirty="0">
              <a:cs typeface="Arial" pitchFamily="34" charset="0"/>
            </a:endParaRPr>
          </a:p>
          <a:p>
            <a:pPr algn="ctr" eaLnBrk="1" hangingPunct="1"/>
            <a:endParaRPr lang="en-US" altLang="en-US" dirty="0">
              <a:cs typeface="Arial" pitchFamily="34" charset="0"/>
            </a:endParaRPr>
          </a:p>
          <a:p>
            <a:pPr algn="ctr" eaLnBrk="1" hangingPunct="1"/>
            <a:r>
              <a:rPr lang="en-US" altLang="en-US" dirty="0" smtClean="0">
                <a:cs typeface="Arial" pitchFamily="34" charset="0"/>
              </a:rPr>
              <a:t>2 </a:t>
            </a:r>
            <a:r>
              <a:rPr lang="en-US" altLang="en-US" dirty="0" err="1" smtClean="0">
                <a:cs typeface="Arial" pitchFamily="34" charset="0"/>
              </a:rPr>
              <a:t>GGy</a:t>
            </a:r>
            <a:endParaRPr lang="el-GR" altLang="en-US" dirty="0">
              <a:cs typeface="Arial" pitchFamily="34" charset="0"/>
            </a:endParaRPr>
          </a:p>
        </p:txBody>
      </p:sp>
      <p:grpSp>
        <p:nvGrpSpPr>
          <p:cNvPr id="335889" name="Group 17"/>
          <p:cNvGrpSpPr>
            <a:grpSpLocks/>
          </p:cNvGrpSpPr>
          <p:nvPr/>
        </p:nvGrpSpPr>
        <p:grpSpPr bwMode="auto">
          <a:xfrm>
            <a:off x="439738" y="3829050"/>
            <a:ext cx="1828800" cy="1889125"/>
            <a:chOff x="277" y="2412"/>
            <a:chExt cx="1152" cy="1190"/>
          </a:xfrm>
        </p:grpSpPr>
        <p:pic>
          <p:nvPicPr>
            <p:cNvPr id="100360"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 y="3120"/>
              <a:ext cx="1152" cy="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361" name="Line 14"/>
            <p:cNvSpPr>
              <a:spLocks noChangeShapeType="1"/>
            </p:cNvSpPr>
            <p:nvPr/>
          </p:nvSpPr>
          <p:spPr bwMode="auto">
            <a:xfrm flipH="1">
              <a:off x="292" y="2413"/>
              <a:ext cx="521" cy="6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0362" name="Line 15"/>
            <p:cNvSpPr>
              <a:spLocks noChangeShapeType="1"/>
            </p:cNvSpPr>
            <p:nvPr/>
          </p:nvSpPr>
          <p:spPr bwMode="auto">
            <a:xfrm>
              <a:off x="874" y="2412"/>
              <a:ext cx="535" cy="6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 name="Rectangle 3"/>
          <p:cNvSpPr/>
          <p:nvPr/>
        </p:nvSpPr>
        <p:spPr>
          <a:xfrm>
            <a:off x="4083287" y="4967473"/>
            <a:ext cx="3534230" cy="923330"/>
          </a:xfrm>
          <a:prstGeom prst="rect">
            <a:avLst/>
          </a:prstGeom>
          <a:solidFill>
            <a:srgbClr val="00FF00"/>
          </a:solidFill>
        </p:spPr>
        <p:txBody>
          <a:bodyPr wrap="square">
            <a:spAutoFit/>
          </a:bodyPr>
          <a:lstStyle/>
          <a:p>
            <a:pPr lvl="0" algn="ctr"/>
            <a:r>
              <a:rPr lang="en-US" altLang="en-US" dirty="0" smtClean="0">
                <a:solidFill>
                  <a:srgbClr val="000000"/>
                </a:solidFill>
                <a:latin typeface="+mn-lt"/>
                <a:cs typeface="Arial" pitchFamily="34" charset="0"/>
              </a:rPr>
              <a:t>10</a:t>
            </a:r>
            <a:r>
              <a:rPr lang="en-US" altLang="en-US" baseline="30000" dirty="0" smtClean="0">
                <a:solidFill>
                  <a:srgbClr val="000000"/>
                </a:solidFill>
                <a:latin typeface="+mn-lt"/>
                <a:cs typeface="Arial" pitchFamily="34" charset="0"/>
              </a:rPr>
              <a:t>12</a:t>
            </a:r>
            <a:r>
              <a:rPr lang="en-US" altLang="en-US" dirty="0" smtClean="0">
                <a:solidFill>
                  <a:srgbClr val="000000"/>
                </a:solidFill>
                <a:latin typeface="+mn-lt"/>
                <a:cs typeface="Arial" pitchFamily="34" charset="0"/>
              </a:rPr>
              <a:t>/10</a:t>
            </a:r>
            <a:r>
              <a:rPr lang="en-US" altLang="en-US" baseline="30000" dirty="0" smtClean="0">
                <a:solidFill>
                  <a:srgbClr val="000000"/>
                </a:solidFill>
                <a:latin typeface="+mn-lt"/>
                <a:cs typeface="Arial" pitchFamily="34" charset="0"/>
              </a:rPr>
              <a:t> </a:t>
            </a:r>
            <a:r>
              <a:rPr lang="en-US" altLang="en-US" baseline="30000" dirty="0">
                <a:solidFill>
                  <a:srgbClr val="000000"/>
                </a:solidFill>
                <a:latin typeface="+mn-lt"/>
                <a:cs typeface="Arial" pitchFamily="34" charset="0"/>
              </a:rPr>
              <a:t>2 </a:t>
            </a:r>
            <a:r>
              <a:rPr lang="en-US" altLang="en-US" dirty="0">
                <a:solidFill>
                  <a:srgbClr val="000000"/>
                </a:solidFill>
                <a:latin typeface="+mn-lt"/>
                <a:cs typeface="Arial" pitchFamily="34" charset="0"/>
              </a:rPr>
              <a:t>/2000*(12.4/2)</a:t>
            </a:r>
            <a:r>
              <a:rPr lang="en-US" altLang="en-US" baseline="30000" dirty="0">
                <a:solidFill>
                  <a:srgbClr val="000000"/>
                </a:solidFill>
                <a:latin typeface="+mn-lt"/>
                <a:cs typeface="Arial" pitchFamily="34" charset="0"/>
              </a:rPr>
              <a:t>2</a:t>
            </a:r>
          </a:p>
          <a:p>
            <a:pPr lvl="0" algn="ctr"/>
            <a:endParaRPr lang="en-US" altLang="en-US" dirty="0">
              <a:solidFill>
                <a:srgbClr val="000000"/>
              </a:solidFill>
              <a:latin typeface="+mn-lt"/>
              <a:cs typeface="Arial" pitchFamily="34" charset="0"/>
            </a:endParaRPr>
          </a:p>
          <a:p>
            <a:pPr lvl="0" algn="ctr"/>
            <a:r>
              <a:rPr lang="en-US" altLang="en-US" dirty="0" smtClean="0">
                <a:solidFill>
                  <a:srgbClr val="000000"/>
                </a:solidFill>
                <a:latin typeface="+mn-lt"/>
                <a:cs typeface="Arial" pitchFamily="34" charset="0"/>
              </a:rPr>
              <a:t>200 </a:t>
            </a:r>
            <a:r>
              <a:rPr lang="en-US" altLang="en-US" dirty="0" err="1" smtClean="0">
                <a:solidFill>
                  <a:srgbClr val="000000"/>
                </a:solidFill>
                <a:latin typeface="+mn-lt"/>
                <a:cs typeface="Arial" pitchFamily="34" charset="0"/>
              </a:rPr>
              <a:t>MGy</a:t>
            </a:r>
            <a:endParaRPr lang="el-GR" altLang="en-US" dirty="0">
              <a:solidFill>
                <a:srgbClr val="000000"/>
              </a:solidFill>
              <a:latin typeface="+mn-lt"/>
              <a:cs typeface="Arial" pitchFamily="34" charset="0"/>
            </a:endParaRPr>
          </a:p>
        </p:txBody>
      </p:sp>
      <p:sp>
        <p:nvSpPr>
          <p:cNvPr id="16" name="Rectangle 15"/>
          <p:cNvSpPr/>
          <p:nvPr/>
        </p:nvSpPr>
        <p:spPr>
          <a:xfrm>
            <a:off x="940037" y="2748148"/>
            <a:ext cx="841138" cy="369332"/>
          </a:xfrm>
          <a:prstGeom prst="rect">
            <a:avLst/>
          </a:prstGeom>
          <a:noFill/>
        </p:spPr>
        <p:txBody>
          <a:bodyPr wrap="square">
            <a:spAutoFit/>
          </a:bodyPr>
          <a:lstStyle/>
          <a:p>
            <a:pPr lvl="0" algn="ctr"/>
            <a:r>
              <a:rPr lang="en-US" altLang="en-US" dirty="0" smtClean="0">
                <a:solidFill>
                  <a:srgbClr val="000000"/>
                </a:solidFill>
                <a:latin typeface="+mn-lt"/>
                <a:cs typeface="Arial" pitchFamily="34" charset="0"/>
              </a:rPr>
              <a:t>2 </a:t>
            </a:r>
            <a:r>
              <a:rPr lang="en-US" altLang="en-US" dirty="0" err="1" smtClean="0">
                <a:solidFill>
                  <a:srgbClr val="000000"/>
                </a:solidFill>
                <a:latin typeface="+mn-lt"/>
                <a:cs typeface="Arial" pitchFamily="34" charset="0"/>
              </a:rPr>
              <a:t>TGy</a:t>
            </a:r>
            <a:endParaRPr lang="el-GR" altLang="en-US" dirty="0">
              <a:solidFill>
                <a:srgbClr val="000000"/>
              </a:solidFill>
              <a:latin typeface="+mn-lt"/>
              <a:cs typeface="Arial" pitchFamily="34" charset="0"/>
            </a:endParaRPr>
          </a:p>
        </p:txBody>
      </p:sp>
    </p:spTree>
    <p:extLst>
      <p:ext uri="{BB962C8B-B14F-4D97-AF65-F5344CB8AC3E}">
        <p14:creationId xmlns:p14="http://schemas.microsoft.com/office/powerpoint/2010/main" val="1543459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58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5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588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3587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78" grpId="0" animBg="1"/>
      <p:bldP spid="335878" grpId="1" animBg="1"/>
      <p:bldP spid="335882" grpId="0" animBg="1"/>
      <p:bldP spid="4" grpId="0" animBg="1"/>
      <p:bldP spid="4" grpId="1" animBg="1"/>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5"/>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Real space </a:t>
            </a:r>
          </a:p>
        </p:txBody>
      </p:sp>
      <p:sp>
        <p:nvSpPr>
          <p:cNvPr id="12293" name="TextBox 6"/>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reciprocal</a:t>
            </a:r>
          </a:p>
        </p:txBody>
      </p:sp>
      <p:sp>
        <p:nvSpPr>
          <p:cNvPr id="12294" name="TextBox 7"/>
          <p:cNvSpPr txBox="1">
            <a:spLocks noChangeArrowheads="1"/>
          </p:cNvSpPr>
          <p:nvPr/>
        </p:nvSpPr>
        <p:spPr bwMode="auto">
          <a:xfrm>
            <a:off x="3300413" y="1293813"/>
            <a:ext cx="2543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Average intensity</a:t>
            </a:r>
          </a:p>
        </p:txBody>
      </p:sp>
    </p:spTree>
    <p:extLst>
      <p:ext uri="{BB962C8B-B14F-4D97-AF65-F5344CB8AC3E}">
        <p14:creationId xmlns:p14="http://schemas.microsoft.com/office/powerpoint/2010/main" val="13942292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43000"/>
          </a:xfrm>
        </p:spPr>
        <p:txBody>
          <a:bodyPr/>
          <a:lstStyle/>
          <a:p>
            <a:pPr eaLnBrk="1" hangingPunct="1"/>
            <a:r>
              <a:rPr lang="en-US" altLang="en-US" sz="4000" smtClean="0"/>
              <a:t>Muybridge’s galloping horse (1878)</a:t>
            </a:r>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30425"/>
            <a:ext cx="9074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4"/>
          <p:cNvSpPr txBox="1">
            <a:spLocks noChangeArrowheads="1"/>
          </p:cNvSpPr>
          <p:nvPr/>
        </p:nvSpPr>
        <p:spPr bwMode="auto">
          <a:xfrm>
            <a:off x="2362200" y="6410325"/>
            <a:ext cx="1403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Real space </a:t>
            </a:r>
          </a:p>
        </p:txBody>
      </p:sp>
      <p:sp>
        <p:nvSpPr>
          <p:cNvPr id="13317" name="TextBox 5"/>
          <p:cNvSpPr txBox="1">
            <a:spLocks noChangeArrowheads="1"/>
          </p:cNvSpPr>
          <p:nvPr/>
        </p:nvSpPr>
        <p:spPr bwMode="auto">
          <a:xfrm>
            <a:off x="7121525" y="6410325"/>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reciprocal</a:t>
            </a:r>
          </a:p>
        </p:txBody>
      </p:sp>
      <p:sp>
        <p:nvSpPr>
          <p:cNvPr id="13318" name="TextBox 6"/>
          <p:cNvSpPr txBox="1">
            <a:spLocks noChangeArrowheads="1"/>
          </p:cNvSpPr>
          <p:nvPr/>
        </p:nvSpPr>
        <p:spPr bwMode="auto">
          <a:xfrm>
            <a:off x="2787650" y="1293813"/>
            <a:ext cx="3568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t>Average electron density</a:t>
            </a:r>
          </a:p>
        </p:txBody>
      </p:sp>
    </p:spTree>
    <p:extLst>
      <p:ext uri="{BB962C8B-B14F-4D97-AF65-F5344CB8AC3E}">
        <p14:creationId xmlns:p14="http://schemas.microsoft.com/office/powerpoint/2010/main" val="28781506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8"/>
          <p:cNvPicPr>
            <a:picLocks noChangeAspect="1" noChangeArrowheads="1"/>
          </p:cNvPicPr>
          <p:nvPr/>
        </p:nvPicPr>
        <p:blipFill>
          <a:blip r:embed="rId2">
            <a:lum contrast="20000"/>
            <a:extLst>
              <a:ext uri="{28A0092B-C50C-407E-A947-70E740481C1C}">
                <a14:useLocalDpi xmlns:a14="http://schemas.microsoft.com/office/drawing/2010/main" val="0"/>
              </a:ext>
            </a:extLst>
          </a:blip>
          <a:srcRect l="31195" t="10866" r="600" b="4068"/>
          <a:stretch>
            <a:fillRect/>
          </a:stretch>
        </p:blipFill>
        <p:spPr bwMode="auto">
          <a:xfrm>
            <a:off x="0" y="0"/>
            <a:ext cx="91408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1907" name="Rectangle 3"/>
          <p:cNvSpPr>
            <a:spLocks noGrp="1" noChangeArrowheads="1"/>
          </p:cNvSpPr>
          <p:nvPr>
            <p:ph type="title"/>
          </p:nvPr>
        </p:nvSpPr>
        <p:spPr/>
        <p:txBody>
          <a:bodyPr/>
          <a:lstStyle/>
          <a:p>
            <a:pPr eaLnBrk="1" hangingPunct="1"/>
            <a:r>
              <a:rPr lang="en-US" altLang="en-US" sz="5400" dirty="0" smtClean="0">
                <a:solidFill>
                  <a:schemeClr val="tx1"/>
                </a:solidFill>
              </a:rPr>
              <a:t>Now What?</a:t>
            </a:r>
          </a:p>
        </p:txBody>
      </p:sp>
      <p:grpSp>
        <p:nvGrpSpPr>
          <p:cNvPr id="46091" name="Group 11"/>
          <p:cNvGrpSpPr>
            <a:grpSpLocks/>
          </p:cNvGrpSpPr>
          <p:nvPr/>
        </p:nvGrpSpPr>
        <p:grpSpPr bwMode="auto">
          <a:xfrm>
            <a:off x="5830888" y="3856038"/>
            <a:ext cx="801687" cy="831850"/>
            <a:chOff x="3673" y="2429"/>
            <a:chExt cx="505" cy="524"/>
          </a:xfrm>
        </p:grpSpPr>
        <p:sp>
          <p:nvSpPr>
            <p:cNvPr id="251909" name="Text Box 9"/>
            <p:cNvSpPr txBox="1">
              <a:spLocks noChangeArrowheads="1"/>
            </p:cNvSpPr>
            <p:nvPr/>
          </p:nvSpPr>
          <p:spPr bwMode="auto">
            <a:xfrm>
              <a:off x="3724" y="2703"/>
              <a:ext cx="45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altLang="en-US" sz="2000" b="1">
                  <a:solidFill>
                    <a:srgbClr val="000000"/>
                  </a:solidFill>
                  <a:cs typeface="Arial" pitchFamily="34" charset="0"/>
                </a:rPr>
                <a:t>10 Å</a:t>
              </a:r>
            </a:p>
          </p:txBody>
        </p:sp>
        <p:sp>
          <p:nvSpPr>
            <p:cNvPr id="251910" name="Line 10"/>
            <p:cNvSpPr>
              <a:spLocks noChangeShapeType="1"/>
            </p:cNvSpPr>
            <p:nvPr/>
          </p:nvSpPr>
          <p:spPr bwMode="auto">
            <a:xfrm flipH="1" flipV="1">
              <a:off x="3673" y="2429"/>
              <a:ext cx="117" cy="276"/>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cs typeface="Arial" pitchFamily="34" charset="0"/>
              </a:endParaRPr>
            </a:p>
          </p:txBody>
        </p:sp>
      </p:grpSp>
      <p:sp>
        <p:nvSpPr>
          <p:cNvPr id="2" name="TextBox 1"/>
          <p:cNvSpPr txBox="1"/>
          <p:nvPr/>
        </p:nvSpPr>
        <p:spPr>
          <a:xfrm>
            <a:off x="3181081" y="5422006"/>
            <a:ext cx="5648278" cy="584775"/>
          </a:xfrm>
          <a:prstGeom prst="rect">
            <a:avLst/>
          </a:prstGeom>
          <a:noFill/>
        </p:spPr>
        <p:txBody>
          <a:bodyPr wrap="none" rtlCol="0">
            <a:spAutoFit/>
          </a:bodyPr>
          <a:lstStyle/>
          <a:p>
            <a:r>
              <a:rPr lang="en-US" sz="3200" b="1" dirty="0" smtClean="0">
                <a:solidFill>
                  <a:srgbClr val="C00000"/>
                </a:solidFill>
              </a:rPr>
              <a:t>The “Amplitude Problem” in MX</a:t>
            </a:r>
            <a:endParaRPr lang="en-US" sz="3200" b="1" dirty="0">
              <a:solidFill>
                <a:srgbClr val="C00000"/>
              </a:solidFill>
            </a:endParaRPr>
          </a:p>
        </p:txBody>
      </p:sp>
    </p:spTree>
    <p:extLst>
      <p:ext uri="{BB962C8B-B14F-4D97-AF65-F5344CB8AC3E}">
        <p14:creationId xmlns:p14="http://schemas.microsoft.com/office/powerpoint/2010/main" val="317864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473710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21013" y="4776788"/>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5163" y="36925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370046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8838" y="47371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7913" y="58293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35625" y="57880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935413" y="367347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92963" y="5853113"/>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153275" y="3717925"/>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58838" y="581660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081463" y="5762625"/>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2301875" y="3663950"/>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178550" y="4776788"/>
            <a:ext cx="6334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itle 1"/>
          <p:cNvSpPr>
            <a:spLocks noGrp="1"/>
          </p:cNvSpPr>
          <p:nvPr>
            <p:ph type="title"/>
          </p:nvPr>
        </p:nvSpPr>
        <p:spPr/>
        <p:txBody>
          <a:bodyPr/>
          <a:lstStyle/>
          <a:p>
            <a:pPr eaLnBrk="1" hangingPunct="1"/>
            <a:r>
              <a:rPr lang="en-US" altLang="en-US" smtClean="0"/>
              <a:t>Supporting a model with data</a:t>
            </a:r>
          </a:p>
        </p:txBody>
      </p:sp>
      <p:pic>
        <p:nvPicPr>
          <p:cNvPr id="17425" name="Picture 7"/>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0" y="1847850"/>
            <a:ext cx="91440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9" name="Straight Arrow Connector 38"/>
          <p:cNvCxnSpPr/>
          <p:nvPr/>
        </p:nvCxnSpPr>
        <p:spPr>
          <a:xfrm flipV="1">
            <a:off x="982663" y="2254250"/>
            <a:ext cx="1119187" cy="14176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flipV="1">
            <a:off x="976313" y="2254250"/>
            <a:ext cx="2362200" cy="25336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H="1" flipV="1">
            <a:off x="1541463" y="2239963"/>
            <a:ext cx="149225" cy="25955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H="1" flipV="1">
            <a:off x="2717800" y="2251075"/>
            <a:ext cx="3100388" cy="14208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2619375" y="2251075"/>
            <a:ext cx="5565775" cy="14255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268288" y="2254250"/>
            <a:ext cx="7902575"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496050" y="2254250"/>
            <a:ext cx="2374900" cy="25225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2665413" y="2254250"/>
            <a:ext cx="1346200" cy="35750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1176338" y="2254250"/>
            <a:ext cx="5892800" cy="3598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379788" y="2254250"/>
            <a:ext cx="1587500" cy="24828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V="1">
            <a:off x="4398963" y="2254250"/>
            <a:ext cx="3284537" cy="34861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5818188" y="2254250"/>
            <a:ext cx="1692275" cy="356235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17425" idx="2"/>
          </p:cNvCxnSpPr>
          <p:nvPr/>
        </p:nvCxnSpPr>
        <p:spPr>
          <a:xfrm flipH="1" flipV="1">
            <a:off x="4572000" y="2254250"/>
            <a:ext cx="1368425" cy="353377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V="1">
            <a:off x="4271963" y="2239963"/>
            <a:ext cx="954087" cy="14303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flipV="1">
            <a:off x="6373813" y="2254250"/>
            <a:ext cx="1096962" cy="1427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41" name="Picture 3"/>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379538" y="4832350"/>
            <a:ext cx="635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79397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nodeType="clickEffect">
                                  <p:stCondLst>
                                    <p:cond delay="0"/>
                                  </p:stCondLst>
                                  <p:childTnLst>
                                    <p:set>
                                      <p:cBhvr>
                                        <p:cTn id="90" dur="1" fill="hold">
                                          <p:stCondLst>
                                            <p:cond delay="0"/>
                                          </p:stCondLst>
                                        </p:cTn>
                                        <p:tgtEl>
                                          <p:spTgt spid="52"/>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7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nodeType="click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43"/>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0" y="0"/>
            <a:ext cx="9144000" cy="1119188"/>
          </a:xfrm>
        </p:spPr>
        <p:txBody>
          <a:bodyPr/>
          <a:lstStyle/>
          <a:p>
            <a:pPr eaLnBrk="1" hangingPunct="1"/>
            <a:r>
              <a:rPr lang="en-US" altLang="en-US" smtClean="0"/>
              <a:t>What is the structure of “disorder” ?</a:t>
            </a:r>
          </a:p>
        </p:txBody>
      </p:sp>
      <p:sp>
        <p:nvSpPr>
          <p:cNvPr id="108547" name="Rectangle 3"/>
          <p:cNvSpPr>
            <a:spLocks noGrp="1" noChangeArrowheads="1"/>
          </p:cNvSpPr>
          <p:nvPr>
            <p:ph type="body" idx="1"/>
          </p:nvPr>
        </p:nvSpPr>
        <p:spPr>
          <a:xfrm>
            <a:off x="0" y="6108700"/>
            <a:ext cx="9144000" cy="749300"/>
          </a:xfrm>
        </p:spPr>
        <p:txBody>
          <a:bodyPr/>
          <a:lstStyle/>
          <a:p>
            <a:pPr algn="ctr" eaLnBrk="1" hangingPunct="1">
              <a:buFontTx/>
              <a:buNone/>
            </a:pPr>
            <a:r>
              <a:rPr lang="en-US" altLang="en-US" sz="2600" smtClean="0"/>
              <a:t>a grand challenge for structural biology in the 21</a:t>
            </a:r>
            <a:r>
              <a:rPr lang="en-US" altLang="en-US" sz="2600" baseline="30000" smtClean="0"/>
              <a:t>st</a:t>
            </a:r>
            <a:r>
              <a:rPr lang="en-US" altLang="en-US" sz="2600" smtClean="0"/>
              <a:t> century</a:t>
            </a:r>
          </a:p>
          <a:p>
            <a:pPr algn="ctr" eaLnBrk="1" hangingPunct="1">
              <a:buFontTx/>
              <a:buNone/>
            </a:pPr>
            <a:endParaRPr lang="en-US" altLang="en-US" sz="2600" smtClean="0"/>
          </a:p>
        </p:txBody>
      </p:sp>
      <p:pic>
        <p:nvPicPr>
          <p:cNvPr id="108548" name="Picture 2"/>
          <p:cNvPicPr>
            <a:picLocks noChangeAspect="1"/>
          </p:cNvPicPr>
          <p:nvPr/>
        </p:nvPicPr>
        <p:blipFill>
          <a:blip r:embed="rId2">
            <a:extLst>
              <a:ext uri="{28A0092B-C50C-407E-A947-70E740481C1C}">
                <a14:useLocalDpi xmlns:a14="http://schemas.microsoft.com/office/drawing/2010/main" val="0"/>
              </a:ext>
            </a:extLst>
          </a:blip>
          <a:srcRect b="5125"/>
          <a:stretch>
            <a:fillRect/>
          </a:stretch>
        </p:blipFill>
        <p:spPr bwMode="auto">
          <a:xfrm>
            <a:off x="1952625" y="1341438"/>
            <a:ext cx="523875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413709"/>
      </p:ext>
    </p:extLst>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chemeClr val="bg1">
                    <a:lumMod val="75000"/>
                  </a:schemeClr>
                </a:solidFill>
              </a:rPr>
              <a:t>Bragg’s law</a:t>
            </a:r>
          </a:p>
          <a:p>
            <a:r>
              <a:rPr lang="en-US" sz="4000" dirty="0">
                <a:solidFill>
                  <a:schemeClr val="bg1">
                    <a:lumMod val="75000"/>
                  </a:schemeClr>
                </a:solidFill>
              </a:rPr>
              <a:t>Radiation damage</a:t>
            </a:r>
          </a:p>
          <a:p>
            <a:r>
              <a:rPr lang="en-US" sz="4000" dirty="0" smtClean="0">
                <a:solidFill>
                  <a:srgbClr val="FF0000"/>
                </a:solidFill>
              </a:rPr>
              <a:t>Motion blur</a:t>
            </a:r>
          </a:p>
          <a:p>
            <a:r>
              <a:rPr lang="en-US" sz="4000" dirty="0" smtClean="0"/>
              <a:t>Data processing</a:t>
            </a:r>
            <a:endParaRPr lang="en-US" sz="4000" dirty="0"/>
          </a:p>
        </p:txBody>
      </p:sp>
    </p:spTree>
    <p:extLst>
      <p:ext uri="{BB962C8B-B14F-4D97-AF65-F5344CB8AC3E}">
        <p14:creationId xmlns:p14="http://schemas.microsoft.com/office/powerpoint/2010/main" val="6472476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000" b="1" dirty="0" smtClean="0"/>
              <a:t>Single-molecule diffraction: problems</a:t>
            </a:r>
            <a:endParaRPr lang="en-US" sz="4000" b="1" dirty="0"/>
          </a:p>
        </p:txBody>
      </p:sp>
      <p:sp>
        <p:nvSpPr>
          <p:cNvPr id="3" name="Content Placeholder 2"/>
          <p:cNvSpPr>
            <a:spLocks noGrp="1"/>
          </p:cNvSpPr>
          <p:nvPr>
            <p:ph idx="1"/>
          </p:nvPr>
        </p:nvSpPr>
        <p:spPr>
          <a:xfrm>
            <a:off x="1785256" y="1919514"/>
            <a:ext cx="6887029" cy="4481286"/>
          </a:xfrm>
        </p:spPr>
        <p:txBody>
          <a:bodyPr/>
          <a:lstStyle/>
          <a:p>
            <a:r>
              <a:rPr lang="en-US" sz="4000" dirty="0" smtClean="0">
                <a:solidFill>
                  <a:schemeClr val="bg1">
                    <a:lumMod val="75000"/>
                  </a:schemeClr>
                </a:solidFill>
              </a:rPr>
              <a:t>Focusing</a:t>
            </a:r>
          </a:p>
          <a:p>
            <a:r>
              <a:rPr lang="en-US" sz="4000" dirty="0" smtClean="0">
                <a:solidFill>
                  <a:schemeClr val="bg1">
                    <a:lumMod val="75000"/>
                  </a:schemeClr>
                </a:solidFill>
              </a:rPr>
              <a:t>Hit rate</a:t>
            </a:r>
          </a:p>
          <a:p>
            <a:r>
              <a:rPr lang="en-US" sz="4000" dirty="0" smtClean="0">
                <a:solidFill>
                  <a:schemeClr val="bg1">
                    <a:lumMod val="75000"/>
                  </a:schemeClr>
                </a:solidFill>
              </a:rPr>
              <a:t>Bragg’s law</a:t>
            </a:r>
          </a:p>
          <a:p>
            <a:r>
              <a:rPr lang="en-US" sz="4000" dirty="0">
                <a:solidFill>
                  <a:schemeClr val="bg1">
                    <a:lumMod val="75000"/>
                  </a:schemeClr>
                </a:solidFill>
              </a:rPr>
              <a:t>Radiation damage</a:t>
            </a:r>
          </a:p>
          <a:p>
            <a:r>
              <a:rPr lang="en-US" sz="4000" dirty="0" smtClean="0">
                <a:solidFill>
                  <a:schemeClr val="bg1">
                    <a:lumMod val="75000"/>
                  </a:schemeClr>
                </a:solidFill>
              </a:rPr>
              <a:t>Motion blur</a:t>
            </a:r>
          </a:p>
          <a:p>
            <a:r>
              <a:rPr lang="en-US" sz="4000" dirty="0" smtClean="0">
                <a:solidFill>
                  <a:srgbClr val="FF0000"/>
                </a:solidFill>
              </a:rPr>
              <a:t>Data processing</a:t>
            </a:r>
            <a:endParaRPr lang="en-US" sz="4000" dirty="0">
              <a:solidFill>
                <a:srgbClr val="FF0000"/>
              </a:solidFill>
            </a:endParaRPr>
          </a:p>
        </p:txBody>
      </p:sp>
    </p:spTree>
    <p:extLst>
      <p:ext uri="{BB962C8B-B14F-4D97-AF65-F5344CB8AC3E}">
        <p14:creationId xmlns:p14="http://schemas.microsoft.com/office/powerpoint/2010/main" val="647247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8240"/>
          </a:xfrm>
        </p:spPr>
        <p:txBody>
          <a:bodyPr/>
          <a:lstStyle/>
          <a:p>
            <a:r>
              <a:rPr lang="en-US" sz="4000" dirty="0" smtClean="0"/>
              <a:t>Averaging doesn’t always reduce error</a:t>
            </a:r>
            <a:endParaRPr lang="en-US" sz="4000" dirty="0"/>
          </a:p>
        </p:txBody>
      </p:sp>
      <p:pic>
        <p:nvPicPr>
          <p:cNvPr id="163842" name="Picture 2" descr="It's only a virtue if you're not a screw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360" y="1356360"/>
            <a:ext cx="7391400" cy="521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5653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26124" y="1229709"/>
            <a:ext cx="8799661" cy="5580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3780" y="252248"/>
            <a:ext cx="8448147" cy="584775"/>
          </a:xfrm>
          <a:prstGeom prst="rect">
            <a:avLst/>
          </a:prstGeom>
          <a:noFill/>
        </p:spPr>
        <p:txBody>
          <a:bodyPr wrap="none" rtlCol="0">
            <a:spAutoFit/>
          </a:bodyPr>
          <a:lstStyle/>
          <a:p>
            <a:r>
              <a:rPr lang="en-US" sz="3200" dirty="0" smtClean="0"/>
              <a:t>May learn more about detectors than planned</a:t>
            </a:r>
            <a:endParaRPr lang="en-US" sz="3200" dirty="0"/>
          </a:p>
        </p:txBody>
      </p:sp>
      <p:sp>
        <p:nvSpPr>
          <p:cNvPr id="6" name="TextBox 5"/>
          <p:cNvSpPr txBox="1"/>
          <p:nvPr/>
        </p:nvSpPr>
        <p:spPr>
          <a:xfrm>
            <a:off x="1234440" y="868680"/>
            <a:ext cx="7285446" cy="369332"/>
          </a:xfrm>
          <a:prstGeom prst="rect">
            <a:avLst/>
          </a:prstGeom>
          <a:noFill/>
        </p:spPr>
        <p:txBody>
          <a:bodyPr wrap="square" rtlCol="0">
            <a:spAutoFit/>
          </a:bodyPr>
          <a:lstStyle/>
          <a:p>
            <a:r>
              <a:rPr lang="en-US" dirty="0" smtClean="0"/>
              <a:t>~3x10</a:t>
            </a:r>
            <a:r>
              <a:rPr lang="en-US" baseline="30000" dirty="0" smtClean="0"/>
              <a:t>5</a:t>
            </a:r>
            <a:r>
              <a:rPr lang="en-US" dirty="0" smtClean="0"/>
              <a:t> photon/pixel  Pilatus detector  Black to white is a 2% range</a:t>
            </a:r>
          </a:p>
        </p:txBody>
      </p:sp>
    </p:spTree>
    <p:extLst>
      <p:ext uri="{BB962C8B-B14F-4D97-AF65-F5344CB8AC3E}">
        <p14:creationId xmlns:p14="http://schemas.microsoft.com/office/powerpoint/2010/main" val="129311851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Oval 9"/>
          <p:cNvSpPr>
            <a:spLocks noChangeAspect="1" noChangeArrowheads="1"/>
          </p:cNvSpPr>
          <p:nvPr/>
        </p:nvSpPr>
        <p:spPr bwMode="auto">
          <a:xfrm>
            <a:off x="-2173288" y="4487863"/>
            <a:ext cx="7929563" cy="15700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7" name="Oval 9"/>
          <p:cNvSpPr>
            <a:spLocks noChangeAspect="1" noChangeArrowheads="1"/>
          </p:cNvSpPr>
          <p:nvPr/>
        </p:nvSpPr>
        <p:spPr bwMode="auto">
          <a:xfrm>
            <a:off x="-7824788" y="3921125"/>
            <a:ext cx="13584238" cy="2689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8"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29" name="Rectangle 6"/>
          <p:cNvSpPr>
            <a:spLocks noChangeArrowheads="1"/>
          </p:cNvSpPr>
          <p:nvPr/>
        </p:nvSpPr>
        <p:spPr bwMode="auto">
          <a:xfrm>
            <a:off x="5014913" y="2667000"/>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0" name="Oval 9"/>
          <p:cNvSpPr>
            <a:spLocks noChangeAspect="1" noChangeArrowheads="1"/>
          </p:cNvSpPr>
          <p:nvPr/>
        </p:nvSpPr>
        <p:spPr bwMode="auto">
          <a:xfrm>
            <a:off x="-4284663" y="4291013"/>
            <a:ext cx="10053638" cy="19891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1" name="Rectangle 10"/>
          <p:cNvSpPr>
            <a:spLocks noChangeArrowheads="1"/>
          </p:cNvSpPr>
          <p:nvPr/>
        </p:nvSpPr>
        <p:spPr bwMode="auto">
          <a:xfrm>
            <a:off x="-1751013" y="3852863"/>
            <a:ext cx="7345363" cy="1414462"/>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solidFill>
                <a:srgbClr val="000000"/>
              </a:solidFill>
            </a:endParaRPr>
          </a:p>
        </p:txBody>
      </p:sp>
      <p:sp>
        <p:nvSpPr>
          <p:cNvPr id="129032" name="Oval 11"/>
          <p:cNvSpPr>
            <a:spLocks noChangeAspect="1" noChangeArrowheads="1"/>
          </p:cNvSpPr>
          <p:nvPr/>
        </p:nvSpPr>
        <p:spPr bwMode="auto">
          <a:xfrm>
            <a:off x="-2173288" y="1258888"/>
            <a:ext cx="7942263" cy="7929562"/>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3"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4"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Ewald sphere</a:t>
            </a:r>
          </a:p>
        </p:txBody>
      </p:sp>
      <p:sp>
        <p:nvSpPr>
          <p:cNvPr id="129035"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6" name="Oval 11"/>
          <p:cNvSpPr>
            <a:spLocks noChangeAspect="1" noChangeArrowheads="1"/>
          </p:cNvSpPr>
          <p:nvPr/>
        </p:nvSpPr>
        <p:spPr bwMode="auto">
          <a:xfrm>
            <a:off x="-7818438" y="-1573213"/>
            <a:ext cx="13590588" cy="135667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7" name="Oval 37"/>
          <p:cNvSpPr>
            <a:spLocks noChangeArrowheads="1"/>
          </p:cNvSpPr>
          <p:nvPr/>
        </p:nvSpPr>
        <p:spPr bwMode="auto">
          <a:xfrm>
            <a:off x="5305425" y="340518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8" name="Oval 39"/>
          <p:cNvSpPr>
            <a:spLocks noChangeArrowheads="1"/>
          </p:cNvSpPr>
          <p:nvPr/>
        </p:nvSpPr>
        <p:spPr bwMode="auto">
          <a:xfrm rot="-1107932">
            <a:off x="5416550" y="34004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39" name="Rectangle 16"/>
          <p:cNvSpPr>
            <a:spLocks noChangeArrowheads="1"/>
          </p:cNvSpPr>
          <p:nvPr/>
        </p:nvSpPr>
        <p:spPr bwMode="auto">
          <a:xfrm>
            <a:off x="-207963" y="0"/>
            <a:ext cx="46148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0"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129041" name="Oval 39"/>
          <p:cNvSpPr>
            <a:spLocks noChangeArrowheads="1"/>
          </p:cNvSpPr>
          <p:nvPr/>
        </p:nvSpPr>
        <p:spPr bwMode="auto">
          <a:xfrm rot="-823452">
            <a:off x="5505450" y="3413125"/>
            <a:ext cx="120650" cy="3111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2" name="Oval 39"/>
          <p:cNvSpPr>
            <a:spLocks noChangeArrowheads="1"/>
          </p:cNvSpPr>
          <p:nvPr/>
        </p:nvSpPr>
        <p:spPr bwMode="auto">
          <a:xfrm rot="-1415540">
            <a:off x="5360988" y="3451225"/>
            <a:ext cx="127000" cy="3286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3" name="Oval 37"/>
          <p:cNvSpPr>
            <a:spLocks noChangeArrowheads="1"/>
          </p:cNvSpPr>
          <p:nvPr/>
        </p:nvSpPr>
        <p:spPr bwMode="auto">
          <a:xfrm>
            <a:off x="5562600" y="426085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4" name="Oval 39"/>
          <p:cNvSpPr>
            <a:spLocks noChangeArrowheads="1"/>
          </p:cNvSpPr>
          <p:nvPr/>
        </p:nvSpPr>
        <p:spPr bwMode="auto">
          <a:xfrm rot="-579559">
            <a:off x="5632450" y="42640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5" name="Oval 39"/>
          <p:cNvSpPr>
            <a:spLocks noChangeArrowheads="1"/>
          </p:cNvSpPr>
          <p:nvPr/>
        </p:nvSpPr>
        <p:spPr bwMode="auto">
          <a:xfrm rot="-325263">
            <a:off x="5670550" y="4267200"/>
            <a:ext cx="122238" cy="3540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6" name="Oval 39"/>
          <p:cNvSpPr>
            <a:spLocks noChangeArrowheads="1"/>
          </p:cNvSpPr>
          <p:nvPr/>
        </p:nvSpPr>
        <p:spPr bwMode="auto">
          <a:xfrm rot="-651798">
            <a:off x="5626100" y="4287838"/>
            <a:ext cx="123825" cy="3492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7" name="Oval 37"/>
          <p:cNvSpPr>
            <a:spLocks noChangeArrowheads="1"/>
          </p:cNvSpPr>
          <p:nvPr/>
        </p:nvSpPr>
        <p:spPr bwMode="auto">
          <a:xfrm>
            <a:off x="4951413" y="2581275"/>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8" name="Oval 39"/>
          <p:cNvSpPr>
            <a:spLocks noChangeArrowheads="1"/>
          </p:cNvSpPr>
          <p:nvPr/>
        </p:nvSpPr>
        <p:spPr bwMode="auto">
          <a:xfrm rot="-1107932">
            <a:off x="5062538" y="2576513"/>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49" name="Oval 39"/>
          <p:cNvSpPr>
            <a:spLocks noChangeArrowheads="1"/>
          </p:cNvSpPr>
          <p:nvPr/>
        </p:nvSpPr>
        <p:spPr bwMode="auto">
          <a:xfrm rot="-1364125">
            <a:off x="5268913" y="2633663"/>
            <a:ext cx="46037" cy="12858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0" name="Oval 39"/>
          <p:cNvSpPr>
            <a:spLocks noChangeArrowheads="1"/>
          </p:cNvSpPr>
          <p:nvPr/>
        </p:nvSpPr>
        <p:spPr bwMode="auto">
          <a:xfrm rot="-1951001">
            <a:off x="4973638" y="2798763"/>
            <a:ext cx="52387" cy="1397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1" name="Rectangle 6"/>
          <p:cNvSpPr>
            <a:spLocks noChangeArrowheads="1"/>
          </p:cNvSpPr>
          <p:nvPr/>
        </p:nvSpPr>
        <p:spPr bwMode="auto">
          <a:xfrm>
            <a:off x="4518025" y="19351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2" name="Oval 37"/>
          <p:cNvSpPr>
            <a:spLocks noChangeArrowheads="1"/>
          </p:cNvSpPr>
          <p:nvPr/>
        </p:nvSpPr>
        <p:spPr bwMode="auto">
          <a:xfrm>
            <a:off x="4454525" y="18494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29053" name="Oval 39"/>
          <p:cNvSpPr>
            <a:spLocks noChangeArrowheads="1"/>
          </p:cNvSpPr>
          <p:nvPr/>
        </p:nvSpPr>
        <p:spPr bwMode="auto">
          <a:xfrm rot="-2261990">
            <a:off x="4554538" y="1849438"/>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724291998"/>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90" t="12910" r="34676" b="3968"/>
          <a:stretch/>
        </p:blipFill>
        <p:spPr bwMode="auto">
          <a:xfrm>
            <a:off x="849442" y="611741"/>
            <a:ext cx="7381823" cy="6080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454400" y="4470400"/>
            <a:ext cx="0" cy="609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1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Oval 9"/>
          <p:cNvSpPr>
            <a:spLocks noChangeAspect="1" noChangeArrowheads="1"/>
          </p:cNvSpPr>
          <p:nvPr/>
        </p:nvSpPr>
        <p:spPr bwMode="auto">
          <a:xfrm>
            <a:off x="-2173288" y="4487863"/>
            <a:ext cx="7929563" cy="15700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1" name="Oval 9"/>
          <p:cNvSpPr>
            <a:spLocks noChangeAspect="1" noChangeArrowheads="1"/>
          </p:cNvSpPr>
          <p:nvPr/>
        </p:nvSpPr>
        <p:spPr bwMode="auto">
          <a:xfrm>
            <a:off x="-7824788" y="3921125"/>
            <a:ext cx="13584238" cy="2689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2" name="Rectangle 3"/>
          <p:cNvSpPr>
            <a:spLocks noChangeArrowheads="1"/>
          </p:cNvSpPr>
          <p:nvPr/>
        </p:nvSpPr>
        <p:spPr bwMode="auto">
          <a:xfrm>
            <a:off x="5222875" y="3240088"/>
            <a:ext cx="67945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3" name="Rectangle 6"/>
          <p:cNvSpPr>
            <a:spLocks noChangeArrowheads="1"/>
          </p:cNvSpPr>
          <p:nvPr/>
        </p:nvSpPr>
        <p:spPr bwMode="auto">
          <a:xfrm>
            <a:off x="5014913" y="2667000"/>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4" name="Oval 9"/>
          <p:cNvSpPr>
            <a:spLocks noChangeAspect="1" noChangeArrowheads="1"/>
          </p:cNvSpPr>
          <p:nvPr/>
        </p:nvSpPr>
        <p:spPr bwMode="auto">
          <a:xfrm>
            <a:off x="-4284663" y="4291013"/>
            <a:ext cx="10053638" cy="1989137"/>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5" name="Rectangle 10"/>
          <p:cNvSpPr>
            <a:spLocks noChangeArrowheads="1"/>
          </p:cNvSpPr>
          <p:nvPr/>
        </p:nvSpPr>
        <p:spPr bwMode="auto">
          <a:xfrm>
            <a:off x="-1751013" y="3852863"/>
            <a:ext cx="7345363" cy="1414462"/>
          </a:xfrm>
          <a:prstGeom prst="rect">
            <a:avLst/>
          </a:prstGeom>
          <a:gradFill rotWithShape="1">
            <a:gsLst>
              <a:gs pos="0">
                <a:schemeClr val="bg1">
                  <a:alpha val="89998"/>
                </a:schemeClr>
              </a:gs>
              <a:gs pos="100000">
                <a:schemeClr val="bg1">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a:solidFill>
                <a:srgbClr val="000000"/>
              </a:solidFill>
            </a:endParaRPr>
          </a:p>
        </p:txBody>
      </p:sp>
      <p:sp>
        <p:nvSpPr>
          <p:cNvPr id="130056" name="Oval 11"/>
          <p:cNvSpPr>
            <a:spLocks noChangeAspect="1" noChangeArrowheads="1"/>
          </p:cNvSpPr>
          <p:nvPr/>
        </p:nvSpPr>
        <p:spPr bwMode="auto">
          <a:xfrm>
            <a:off x="-2173288" y="1258888"/>
            <a:ext cx="7942263" cy="7929562"/>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7" name="Rectangle 14"/>
          <p:cNvSpPr>
            <a:spLocks noChangeArrowheads="1"/>
          </p:cNvSpPr>
          <p:nvPr/>
        </p:nvSpPr>
        <p:spPr bwMode="auto">
          <a:xfrm rot="3799929">
            <a:off x="4243388" y="2424113"/>
            <a:ext cx="127000" cy="120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58" name="Text Box 22"/>
          <p:cNvSpPr txBox="1">
            <a:spLocks noChangeArrowheads="1"/>
          </p:cNvSpPr>
          <p:nvPr/>
        </p:nvSpPr>
        <p:spPr bwMode="auto">
          <a:xfrm>
            <a:off x="741363" y="1779588"/>
            <a:ext cx="1657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solidFill>
                  <a:srgbClr val="000000"/>
                </a:solidFill>
              </a:rPr>
              <a:t>Ewald sphere</a:t>
            </a:r>
          </a:p>
        </p:txBody>
      </p:sp>
      <p:sp>
        <p:nvSpPr>
          <p:cNvPr id="130059" name="Oval 11"/>
          <p:cNvSpPr>
            <a:spLocks noChangeAspect="1" noChangeArrowheads="1"/>
          </p:cNvSpPr>
          <p:nvPr/>
        </p:nvSpPr>
        <p:spPr bwMode="auto">
          <a:xfrm>
            <a:off x="-4286250" y="182563"/>
            <a:ext cx="10055225" cy="1005522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0" name="Oval 11"/>
          <p:cNvSpPr>
            <a:spLocks noChangeAspect="1" noChangeArrowheads="1"/>
          </p:cNvSpPr>
          <p:nvPr/>
        </p:nvSpPr>
        <p:spPr bwMode="auto">
          <a:xfrm>
            <a:off x="-7818438" y="-1573213"/>
            <a:ext cx="13590588" cy="135667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1" name="Oval 37"/>
          <p:cNvSpPr>
            <a:spLocks noChangeArrowheads="1"/>
          </p:cNvSpPr>
          <p:nvPr/>
        </p:nvSpPr>
        <p:spPr bwMode="auto">
          <a:xfrm>
            <a:off x="5305425" y="340518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9" name="Oval 39"/>
          <p:cNvSpPr>
            <a:spLocks noChangeArrowheads="1"/>
          </p:cNvSpPr>
          <p:nvPr/>
        </p:nvSpPr>
        <p:spPr bwMode="auto">
          <a:xfrm rot="-1107932">
            <a:off x="5416550" y="34004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3" name="Rectangle 16"/>
          <p:cNvSpPr>
            <a:spLocks noChangeArrowheads="1"/>
          </p:cNvSpPr>
          <p:nvPr/>
        </p:nvSpPr>
        <p:spPr bwMode="auto">
          <a:xfrm>
            <a:off x="-207963" y="0"/>
            <a:ext cx="4614863" cy="1344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4" name="Rectangle 17"/>
          <p:cNvSpPr>
            <a:spLocks noGrp="1" noChangeArrowheads="1"/>
          </p:cNvSpPr>
          <p:nvPr>
            <p:ph type="title"/>
          </p:nvPr>
        </p:nvSpPr>
        <p:spPr>
          <a:xfrm>
            <a:off x="457200" y="0"/>
            <a:ext cx="8229600" cy="1143000"/>
          </a:xfrm>
          <a:extLst>
            <a:ext uri="{909E8E84-426E-40DD-AFC4-6F175D3DCCD1}">
              <a14:hiddenFill xmlns:a14="http://schemas.microsoft.com/office/drawing/2010/main">
                <a:solidFill>
                  <a:schemeClr val="bg1"/>
                </a:solidFill>
              </a14:hiddenFill>
            </a:ext>
          </a:extLst>
        </p:spPr>
        <p:txBody>
          <a:bodyPr/>
          <a:lstStyle/>
          <a:p>
            <a:pPr eaLnBrk="1" hangingPunct="1"/>
            <a:r>
              <a:rPr lang="en-US" altLang="en-US" b="1" smtClean="0"/>
              <a:t>What is “partiality”?</a:t>
            </a:r>
          </a:p>
        </p:txBody>
      </p:sp>
      <p:sp>
        <p:nvSpPr>
          <p:cNvPr id="23" name="Oval 39"/>
          <p:cNvSpPr>
            <a:spLocks noChangeArrowheads="1"/>
          </p:cNvSpPr>
          <p:nvPr/>
        </p:nvSpPr>
        <p:spPr bwMode="auto">
          <a:xfrm rot="-823452">
            <a:off x="5505450" y="3413125"/>
            <a:ext cx="120650" cy="3111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25" name="Oval 39"/>
          <p:cNvSpPr>
            <a:spLocks noChangeArrowheads="1"/>
          </p:cNvSpPr>
          <p:nvPr/>
        </p:nvSpPr>
        <p:spPr bwMode="auto">
          <a:xfrm rot="-1415540">
            <a:off x="5360988" y="3451225"/>
            <a:ext cx="127000" cy="3286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67" name="Oval 37"/>
          <p:cNvSpPr>
            <a:spLocks noChangeArrowheads="1"/>
          </p:cNvSpPr>
          <p:nvPr/>
        </p:nvSpPr>
        <p:spPr bwMode="auto">
          <a:xfrm>
            <a:off x="5562600" y="4260850"/>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5" name="Oval 39"/>
          <p:cNvSpPr>
            <a:spLocks noChangeArrowheads="1"/>
          </p:cNvSpPr>
          <p:nvPr/>
        </p:nvSpPr>
        <p:spPr bwMode="auto">
          <a:xfrm rot="-579559">
            <a:off x="5632450" y="4264025"/>
            <a:ext cx="160338"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6" name="Oval 39"/>
          <p:cNvSpPr>
            <a:spLocks noChangeArrowheads="1"/>
          </p:cNvSpPr>
          <p:nvPr/>
        </p:nvSpPr>
        <p:spPr bwMode="auto">
          <a:xfrm rot="-325263">
            <a:off x="5670550" y="4267200"/>
            <a:ext cx="122238" cy="354013"/>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47" name="Oval 39"/>
          <p:cNvSpPr>
            <a:spLocks noChangeArrowheads="1"/>
          </p:cNvSpPr>
          <p:nvPr/>
        </p:nvSpPr>
        <p:spPr bwMode="auto">
          <a:xfrm rot="-651798">
            <a:off x="5626100" y="4287838"/>
            <a:ext cx="123825" cy="34925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1" name="Oval 37"/>
          <p:cNvSpPr>
            <a:spLocks noChangeArrowheads="1"/>
          </p:cNvSpPr>
          <p:nvPr/>
        </p:nvSpPr>
        <p:spPr bwMode="auto">
          <a:xfrm>
            <a:off x="4951413" y="2581275"/>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0" name="Oval 39"/>
          <p:cNvSpPr>
            <a:spLocks noChangeArrowheads="1"/>
          </p:cNvSpPr>
          <p:nvPr/>
        </p:nvSpPr>
        <p:spPr bwMode="auto">
          <a:xfrm rot="-1107932">
            <a:off x="5062538" y="2576513"/>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1" name="Oval 39"/>
          <p:cNvSpPr>
            <a:spLocks noChangeArrowheads="1"/>
          </p:cNvSpPr>
          <p:nvPr/>
        </p:nvSpPr>
        <p:spPr bwMode="auto">
          <a:xfrm rot="-1364125">
            <a:off x="5268913" y="2633663"/>
            <a:ext cx="46037" cy="128587"/>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2" name="Oval 39"/>
          <p:cNvSpPr>
            <a:spLocks noChangeArrowheads="1"/>
          </p:cNvSpPr>
          <p:nvPr/>
        </p:nvSpPr>
        <p:spPr bwMode="auto">
          <a:xfrm rot="-1951001">
            <a:off x="4973638" y="2798763"/>
            <a:ext cx="52387" cy="1397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5" name="Rectangle 6"/>
          <p:cNvSpPr>
            <a:spLocks noChangeArrowheads="1"/>
          </p:cNvSpPr>
          <p:nvPr/>
        </p:nvSpPr>
        <p:spPr bwMode="auto">
          <a:xfrm>
            <a:off x="4518025" y="1935163"/>
            <a:ext cx="146050" cy="130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130076" name="Oval 37"/>
          <p:cNvSpPr>
            <a:spLocks noChangeArrowheads="1"/>
          </p:cNvSpPr>
          <p:nvPr/>
        </p:nvSpPr>
        <p:spPr bwMode="auto">
          <a:xfrm>
            <a:off x="4454525" y="1849438"/>
            <a:ext cx="365125" cy="368300"/>
          </a:xfrm>
          <a:prstGeom prst="ellipse">
            <a:avLst/>
          </a:prstGeom>
          <a:solidFill>
            <a:srgbClr val="40C04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
        <p:nvSpPr>
          <p:cNvPr id="55" name="Oval 39"/>
          <p:cNvSpPr>
            <a:spLocks noChangeArrowheads="1"/>
          </p:cNvSpPr>
          <p:nvPr/>
        </p:nvSpPr>
        <p:spPr bwMode="auto">
          <a:xfrm rot="-2261990">
            <a:off x="4554538" y="1849438"/>
            <a:ext cx="160337" cy="368300"/>
          </a:xfrm>
          <a:prstGeom prst="ellipse">
            <a:avLst/>
          </a:prstGeom>
          <a:solidFill>
            <a:srgbClr val="008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tLang="en-US">
              <a:solidFill>
                <a:srgbClr val="000000"/>
              </a:solidFill>
            </a:endParaRPr>
          </a:p>
        </p:txBody>
      </p:sp>
    </p:spTree>
    <p:extLst>
      <p:ext uri="{BB962C8B-B14F-4D97-AF65-F5344CB8AC3E}">
        <p14:creationId xmlns:p14="http://schemas.microsoft.com/office/powerpoint/2010/main" val="12776975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6" dur="5000" fill="hold"/>
                                        <p:tgtEl>
                                          <p:spTgt spid="23"/>
                                        </p:tgtEl>
                                        <p:attrNameLst>
                                          <p:attrName>ppt_x</p:attrName>
                                          <p:attrName>ppt_y</p:attrName>
                                        </p:attrNameLst>
                                      </p:cBhvr>
                                      <p:rCtr x="12500" y="0"/>
                                    </p:animMotion>
                                  </p:childTnLst>
                                </p:cTn>
                              </p:par>
                              <p:par>
                                <p:cTn id="7" presetID="26" presetClass="path" presetSubtype="0" repeatCount="indefinite" decel="40000" fill="hold" grpId="0" nodeType="withEffect">
                                  <p:stCondLst>
                                    <p:cond delay="0"/>
                                  </p:stCondLst>
                                  <p:childTnLst>
                                    <p:animMotion origin="layout" path="M -0.00035 -0.00093 C -0.00035 0.00069 0.02396 0.00231 0.05399 0.00231 C 0.08924 0.00231 0.10191 0.00069 0.10712 -0.00024 L 0.11285 -0.00163 C 0.11823 -0.00255 0.13177 -0.00394 0.17136 -0.00394 C 0.19705 -0.00394 0.22622 -0.00255 0.22622 -0.00093 C 0.22622 0.00069 0.19705 0.00231 0.17136 0.00231 C 0.13177 0.00231 0.11823 0.00069 0.11285 -0.00024 L 0.10712 -0.00163 C 0.10191 -0.00255 0.08924 -0.00394 0.05399 -0.00394 C 0.02396 -0.00394 -0.00035 -0.00255 -0.00035 -0.00093 Z " pathEditMode="relative" rAng="0" ptsTypes="ffFffffFfff">
                                      <p:cBhvr>
                                        <p:cTn id="8" dur="5000" fill="hold"/>
                                        <p:tgtEl>
                                          <p:spTgt spid="19"/>
                                        </p:tgtEl>
                                        <p:attrNameLst>
                                          <p:attrName>ppt_x</p:attrName>
                                          <p:attrName>ppt_y</p:attrName>
                                        </p:attrNameLst>
                                      </p:cBhvr>
                                      <p:rCtr x="11319" y="0"/>
                                    </p:animMotion>
                                  </p:childTnLst>
                                </p:cTn>
                              </p:par>
                              <p:par>
                                <p:cTn id="9" presetID="26" presetClass="path" presetSubtype="0" repeatCount="indefinite" decel="40000" fill="hold" grpId="0" nodeType="withEffect">
                                  <p:stCondLst>
                                    <p:cond delay="0"/>
                                  </p:stCondLst>
                                  <p:childTnLst>
                                    <p:animMotion origin="layout" path="M 8.33333E-7 -0.00277 C 8.33333E-7 -0.00115 0.02066 0.00047 0.04583 0.00047 C 0.07569 0.00047 0.08646 -0.00115 0.09097 -0.00208 L 0.09566 -0.00347 C 0.10017 -0.00439 0.11163 -0.00578 0.14531 -0.00578 C 0.16684 -0.00578 0.19132 -0.00439 0.19132 -0.00277 C 0.19132 -0.00115 0.16684 0.00047 0.14531 0.00047 C 0.11163 0.00047 0.10017 -0.00115 0.09566 -0.00208 L 0.09097 -0.00347 C 0.08646 -0.00439 0.07569 -0.00578 0.04583 -0.00578 C 0.02066 -0.00578 8.33333E-7 -0.00439 8.33333E-7 -0.00277 Z " pathEditMode="relative" rAng="0" ptsTypes="ffFffffFfff">
                                      <p:cBhvr>
                                        <p:cTn id="10" dur="5000" fill="hold"/>
                                        <p:tgtEl>
                                          <p:spTgt spid="25"/>
                                        </p:tgtEl>
                                        <p:attrNameLst>
                                          <p:attrName>ppt_x</p:attrName>
                                          <p:attrName>ppt_y</p:attrName>
                                        </p:attrNameLst>
                                      </p:cBhvr>
                                      <p:rCtr x="9566" y="0"/>
                                    </p:animMotion>
                                  </p:childTnLst>
                                </p:cTn>
                              </p:par>
                              <p:par>
                                <p:cTn id="11" presetID="26" presetClass="path" presetSubtype="0" repeatCount="indefinite" decel="40000" fill="hold" grpId="0" nodeType="withEffect">
                                  <p:stCondLst>
                                    <p:cond delay="0"/>
                                  </p:stCondLst>
                                  <p:childTnLst>
                                    <p:animMotion origin="layout" path="M -5.55556E-7 -0.00069 C -5.55556E-7 0.00093 0.02708 0.00255 0.06007 0.00255 C 0.09896 0.00255 0.11302 0.00093 0.11892 -3.7037E-7 L 0.125 -0.00139 C 0.13108 -0.00231 0.14601 -0.0037 0.18993 -0.0037 C 0.21806 -0.0037 0.25 -0.00231 0.25 -0.00069 C 0.25 0.00093 0.21806 0.00255 0.18993 0.00255 C 0.14601 0.00255 0.13108 0.00093 0.125 -3.7037E-7 L 0.11892 -0.00139 C 0.11302 -0.00231 0.09896 -0.0037 0.06007 -0.0037 C 0.02708 -0.0037 -5.55556E-7 -0.00231 -5.55556E-7 -0.00069 Z " pathEditMode="relative" rAng="0" ptsTypes="ffFffffFfff">
                                      <p:cBhvr>
                                        <p:cTn id="12" dur="5000" fill="hold"/>
                                        <p:tgtEl>
                                          <p:spTgt spid="46"/>
                                        </p:tgtEl>
                                        <p:attrNameLst>
                                          <p:attrName>ppt_x</p:attrName>
                                          <p:attrName>ppt_y</p:attrName>
                                        </p:attrNameLst>
                                      </p:cBhvr>
                                      <p:rCtr x="12500" y="0"/>
                                    </p:animMotion>
                                  </p:childTnLst>
                                </p:cTn>
                              </p:par>
                              <p:par>
                                <p:cTn id="1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14" dur="5000" fill="hold"/>
                                        <p:tgtEl>
                                          <p:spTgt spid="45"/>
                                        </p:tgtEl>
                                        <p:attrNameLst>
                                          <p:attrName>ppt_x</p:attrName>
                                          <p:attrName>ppt_y</p:attrName>
                                        </p:attrNameLst>
                                      </p:cBhvr>
                                      <p:rCtr x="11319" y="0"/>
                                    </p:animMotion>
                                  </p:childTnLst>
                                </p:cTn>
                              </p:par>
                              <p:par>
                                <p:cTn id="15" presetID="26" presetClass="path" presetSubtype="0" repeatCount="indefinite" decel="40000" fill="hold" grpId="0" nodeType="withEffect">
                                  <p:stCondLst>
                                    <p:cond delay="0"/>
                                  </p:stCondLst>
                                  <p:childTnLst>
                                    <p:animMotion origin="layout" path="M 0.00226 -0.0074 C 0.00226 -0.00578 0.02292 -0.00416 0.04809 -0.00416 C 0.07795 -0.00416 0.08871 -0.00578 0.09323 -0.00671 L 0.09792 -0.0081 C 0.10243 -0.00902 0.11389 -0.01041 0.14757 -0.01041 C 0.1691 -0.01041 0.19358 -0.00902 0.19358 -0.0074 C 0.19358 -0.00578 0.1691 -0.00416 0.14757 -0.00416 C 0.11389 -0.00416 0.10243 -0.00578 0.09792 -0.00671 L 0.09323 -0.0081 C 0.08871 -0.00902 0.07795 -0.01041 0.04809 -0.01041 C 0.02292 -0.01041 0.00226 -0.00902 0.00226 -0.0074 Z " pathEditMode="relative" rAng="0" ptsTypes="ffFffffFfff">
                                      <p:cBhvr>
                                        <p:cTn id="16" dur="5000" fill="hold"/>
                                        <p:tgtEl>
                                          <p:spTgt spid="47"/>
                                        </p:tgtEl>
                                        <p:attrNameLst>
                                          <p:attrName>ppt_x</p:attrName>
                                          <p:attrName>ppt_y</p:attrName>
                                        </p:attrNameLst>
                                      </p:cBhvr>
                                      <p:rCtr x="9566" y="0"/>
                                    </p:animMotion>
                                  </p:childTnLst>
                                </p:cTn>
                              </p:par>
                              <p:par>
                                <p:cTn id="17" presetID="26" presetClass="path" presetSubtype="0" repeatCount="indefinite" decel="40000" fill="hold" grpId="0" nodeType="withEffect">
                                  <p:stCondLst>
                                    <p:cond delay="0"/>
                                  </p:stCondLst>
                                  <p:childTnLst>
                                    <p:animMotion origin="layout" path="M 4.16667E-6 0.00046 C 4.16667E-6 0.00208 0.02708 0.0037 0.06007 0.0037 C 0.09895 0.0037 0.11302 0.00208 0.11892 0.00115 L 0.125 -0.00023 C 0.13107 -0.00116 0.146 -0.00255 0.18993 -0.00255 C 0.21805 -0.00255 0.25 -0.00116 0.25 0.00046 C 0.25 0.00208 0.21805 0.0037 0.18993 0.0037 C 0.146 0.0037 0.13107 0.00208 0.125 0.00115 L 0.11892 -0.00023 C 0.11302 -0.00116 0.09895 -0.00255 0.06007 -0.00255 C 0.02708 -0.00255 4.16667E-6 -0.00116 4.16667E-6 0.00046 Z " pathEditMode="relative" rAng="0" ptsTypes="ffFffffFfff">
                                      <p:cBhvr>
                                        <p:cTn id="18" dur="5000" fill="hold"/>
                                        <p:tgtEl>
                                          <p:spTgt spid="51"/>
                                        </p:tgtEl>
                                        <p:attrNameLst>
                                          <p:attrName>ppt_x</p:attrName>
                                          <p:attrName>ppt_y</p:attrName>
                                        </p:attrNameLst>
                                      </p:cBhvr>
                                      <p:rCtr x="12500" y="0"/>
                                    </p:animMotion>
                                  </p:childTnLst>
                                </p:cTn>
                              </p:par>
                              <p:par>
                                <p:cTn id="19"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0" dur="5000" fill="hold"/>
                                        <p:tgtEl>
                                          <p:spTgt spid="50"/>
                                        </p:tgtEl>
                                        <p:attrNameLst>
                                          <p:attrName>ppt_x</p:attrName>
                                          <p:attrName>ppt_y</p:attrName>
                                        </p:attrNameLst>
                                      </p:cBhvr>
                                      <p:rCtr x="11319" y="0"/>
                                    </p:animMotion>
                                  </p:childTnLst>
                                </p:cTn>
                              </p:par>
                              <p:par>
                                <p:cTn id="21" presetID="26" presetClass="path" presetSubtype="0" repeatCount="indefinite" decel="40000" fill="hold" grpId="0" nodeType="withEffect">
                                  <p:stCondLst>
                                    <p:cond delay="0"/>
                                  </p:stCondLst>
                                  <p:childTnLst>
                                    <p:animMotion origin="layout" path="M -4.16667E-6 1.85185E-6 C -4.16667E-6 0.00162 0.02066 0.00324 0.04584 0.00324 C 0.0757 0.00324 0.08646 0.00162 0.09098 0.00069 L 0.09566 -0.0007 C 0.10018 -0.00162 0.11164 -0.00301 0.14532 -0.00301 C 0.16684 -0.00301 0.19132 -0.00162 0.19132 1.85185E-6 C 0.19132 0.00162 0.16684 0.00324 0.14532 0.00324 C 0.11164 0.00324 0.10018 0.00162 0.09566 0.00069 L 0.09098 -0.0007 C 0.08646 -0.00162 0.0757 -0.00301 0.04584 -0.00301 C 0.02066 -0.00301 -4.16667E-6 -0.00162 -4.16667E-6 1.85185E-6 Z " pathEditMode="relative" rAng="0" ptsTypes="ffFffffFfff">
                                      <p:cBhvr>
                                        <p:cTn id="22" dur="5000" fill="hold"/>
                                        <p:tgtEl>
                                          <p:spTgt spid="52"/>
                                        </p:tgtEl>
                                        <p:attrNameLst>
                                          <p:attrName>ppt_x</p:attrName>
                                          <p:attrName>ppt_y</p:attrName>
                                        </p:attrNameLst>
                                      </p:cBhvr>
                                      <p:rCtr x="9566" y="0"/>
                                    </p:animMotion>
                                  </p:childTnLst>
                                </p:cTn>
                              </p:par>
                              <p:par>
                                <p:cTn id="23" presetID="26" presetClass="path" presetSubtype="0" repeatCount="indefinite" decel="40000" fill="hold" grpId="0" nodeType="withEffect">
                                  <p:stCondLst>
                                    <p:cond delay="0"/>
                                  </p:stCondLst>
                                  <p:childTnLst>
                                    <p:animMotion origin="layout" path="M -1.66667E-6 -0.00278 C -1.66667E-6 -0.00116 0.02431 0.00046 0.05434 0.00046 C 0.08959 0.00046 0.10226 -0.00116 0.10747 -0.00209 L 0.1132 -0.00348 C 0.11858 -0.0044 0.13212 -0.00579 0.1717 -0.00579 C 0.1974 -0.00579 0.22656 -0.0044 0.22656 -0.00278 C 0.22656 -0.00116 0.1974 0.00046 0.1717 0.00046 C 0.13212 0.00046 0.11858 -0.00116 0.1132 -0.00209 L 0.10747 -0.00348 C 0.10226 -0.0044 0.08959 -0.00579 0.05434 -0.00579 C 0.02431 -0.00579 -1.66667E-6 -0.0044 -1.66667E-6 -0.00278 Z " pathEditMode="relative" rAng="0" ptsTypes="ffFffffFfff">
                                      <p:cBhvr>
                                        <p:cTn id="24" dur="5000" fill="hold"/>
                                        <p:tgtEl>
                                          <p:spTgt spid="55"/>
                                        </p:tgtEl>
                                        <p:attrNameLst>
                                          <p:attrName>ppt_x</p:attrName>
                                          <p:attrName>ppt_y</p:attrName>
                                        </p:attrNameLst>
                                      </p:cBhvr>
                                      <p:rCtr x="113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animBg="1"/>
      <p:bldP spid="45" grpId="0" animBg="1"/>
      <p:bldP spid="46" grpId="0" animBg="1"/>
      <p:bldP spid="47" grpId="0" animBg="1"/>
      <p:bldP spid="50" grpId="0" animBg="1"/>
      <p:bldP spid="51" grpId="0" animBg="1"/>
      <p:bldP spid="52" grpId="0" animBg="1"/>
      <p:bldP spid="5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657600" y="1208088"/>
            <a:ext cx="128588" cy="1143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1" name="Rectangle 3"/>
          <p:cNvSpPr>
            <a:spLocks noChangeArrowheads="1"/>
          </p:cNvSpPr>
          <p:nvPr/>
        </p:nvSpPr>
        <p:spPr bwMode="auto">
          <a:xfrm rot="3799929">
            <a:off x="2925762" y="1322388"/>
            <a:ext cx="111125" cy="1079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2" name="Rectangle 4"/>
          <p:cNvSpPr>
            <a:spLocks noChangeArrowheads="1"/>
          </p:cNvSpPr>
          <p:nvPr/>
        </p:nvSpPr>
        <p:spPr bwMode="auto">
          <a:xfrm rot="3438604">
            <a:off x="4173537" y="854076"/>
            <a:ext cx="104775" cy="933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3" name="Rectangle 5"/>
          <p:cNvSpPr>
            <a:spLocks noChangeArrowheads="1"/>
          </p:cNvSpPr>
          <p:nvPr/>
        </p:nvSpPr>
        <p:spPr bwMode="auto">
          <a:xfrm>
            <a:off x="0" y="0"/>
            <a:ext cx="9144000" cy="104775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34" name="Title 1"/>
          <p:cNvSpPr>
            <a:spLocks noGrp="1"/>
          </p:cNvSpPr>
          <p:nvPr>
            <p:ph type="title" idx="4294967295"/>
          </p:nvPr>
        </p:nvSpPr>
        <p:spPr>
          <a:xfrm>
            <a:off x="609600" y="304800"/>
            <a:ext cx="8153400" cy="533400"/>
          </a:xfrm>
        </p:spPr>
        <p:txBody>
          <a:bodyPr/>
          <a:lstStyle/>
          <a:p>
            <a:pPr eaLnBrk="1" hangingPunct="1"/>
            <a:r>
              <a:rPr lang="en-US" altLang="en-US" sz="3600" smtClean="0"/>
              <a:t>The “nanocrystal advantage”</a:t>
            </a:r>
          </a:p>
        </p:txBody>
      </p:sp>
      <p:grpSp>
        <p:nvGrpSpPr>
          <p:cNvPr id="124935" name="Group 7"/>
          <p:cNvGrpSpPr>
            <a:grpSpLocks/>
          </p:cNvGrpSpPr>
          <p:nvPr/>
        </p:nvGrpSpPr>
        <p:grpSpPr bwMode="auto">
          <a:xfrm rot="-1374393">
            <a:off x="3602038" y="2106613"/>
            <a:ext cx="1490662" cy="2582862"/>
            <a:chOff x="2120" y="1398"/>
            <a:chExt cx="939" cy="1627"/>
          </a:xfrm>
        </p:grpSpPr>
        <p:grpSp>
          <p:nvGrpSpPr>
            <p:cNvPr id="124947" name="Group 8"/>
            <p:cNvGrpSpPr>
              <a:grpSpLocks/>
            </p:cNvGrpSpPr>
            <p:nvPr/>
          </p:nvGrpSpPr>
          <p:grpSpPr bwMode="auto">
            <a:xfrm>
              <a:off x="2424" y="1398"/>
              <a:ext cx="331" cy="1627"/>
              <a:chOff x="2446" y="1398"/>
              <a:chExt cx="331" cy="1627"/>
            </a:xfrm>
          </p:grpSpPr>
          <p:grpSp>
            <p:nvGrpSpPr>
              <p:cNvPr id="124950" name="Group 9"/>
              <p:cNvGrpSpPr>
                <a:grpSpLocks/>
              </p:cNvGrpSpPr>
              <p:nvPr/>
            </p:nvGrpSpPr>
            <p:grpSpPr bwMode="auto">
              <a:xfrm>
                <a:off x="2446" y="2091"/>
                <a:ext cx="331" cy="934"/>
                <a:chOff x="2446" y="2091"/>
                <a:chExt cx="331" cy="934"/>
              </a:xfrm>
            </p:grpSpPr>
            <p:sp>
              <p:nvSpPr>
                <p:cNvPr id="124954" name="AutoShape 10"/>
                <p:cNvSpPr>
                  <a:spLocks noChangeArrowheads="1"/>
                </p:cNvSpPr>
                <p:nvPr/>
              </p:nvSpPr>
              <p:spPr bwMode="auto">
                <a:xfrm>
                  <a:off x="2446" y="2091"/>
                  <a:ext cx="331" cy="245"/>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5" name="AutoShape 11"/>
                <p:cNvSpPr>
                  <a:spLocks noChangeArrowheads="1"/>
                </p:cNvSpPr>
                <p:nvPr/>
              </p:nvSpPr>
              <p:spPr bwMode="auto">
                <a:xfrm>
                  <a:off x="2482" y="2436"/>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6" name="AutoShape 12"/>
                <p:cNvSpPr>
                  <a:spLocks noChangeArrowheads="1"/>
                </p:cNvSpPr>
                <p:nvPr/>
              </p:nvSpPr>
              <p:spPr bwMode="auto">
                <a:xfrm>
                  <a:off x="2521" y="2718"/>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7" name="AutoShape 13"/>
                <p:cNvSpPr>
                  <a:spLocks noChangeArrowheads="1"/>
                </p:cNvSpPr>
                <p:nvPr/>
              </p:nvSpPr>
              <p:spPr bwMode="auto">
                <a:xfrm>
                  <a:off x="2537" y="293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24951" name="AutoShape 14"/>
              <p:cNvSpPr>
                <a:spLocks noChangeArrowheads="1"/>
              </p:cNvSpPr>
              <p:nvPr/>
            </p:nvSpPr>
            <p:spPr bwMode="auto">
              <a:xfrm flipV="1">
                <a:off x="2475" y="1805"/>
                <a:ext cx="260" cy="182"/>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2" name="AutoShape 15"/>
              <p:cNvSpPr>
                <a:spLocks noChangeArrowheads="1"/>
              </p:cNvSpPr>
              <p:nvPr/>
            </p:nvSpPr>
            <p:spPr bwMode="auto">
              <a:xfrm flipV="1">
                <a:off x="2514" y="1586"/>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53" name="AutoShape 16"/>
              <p:cNvSpPr>
                <a:spLocks noChangeArrowheads="1"/>
              </p:cNvSpPr>
              <p:nvPr/>
            </p:nvSpPr>
            <p:spPr bwMode="auto">
              <a:xfrm flipV="1">
                <a:off x="2530" y="1398"/>
                <a:ext cx="150" cy="87"/>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24948" name="AutoShape 17"/>
            <p:cNvSpPr>
              <a:spLocks noChangeArrowheads="1"/>
            </p:cNvSpPr>
            <p:nvPr/>
          </p:nvSpPr>
          <p:spPr bwMode="auto">
            <a:xfrm flipV="1">
              <a:off x="2878"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24949" name="AutoShape 18"/>
            <p:cNvSpPr>
              <a:spLocks noChangeArrowheads="1"/>
            </p:cNvSpPr>
            <p:nvPr/>
          </p:nvSpPr>
          <p:spPr bwMode="auto">
            <a:xfrm flipV="1">
              <a:off x="2120" y="2139"/>
              <a:ext cx="181" cy="119"/>
            </a:xfrm>
            <a:prstGeom prst="roundRect">
              <a:avLst>
                <a:gd name="adj" fmla="val 42856"/>
              </a:avLst>
            </a:prstGeom>
            <a:solidFill>
              <a:schemeClr val="tx1"/>
            </a:solidFill>
            <a:ln w="12700">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67955" name="Arc 19"/>
          <p:cNvSpPr>
            <a:spLocks/>
          </p:cNvSpPr>
          <p:nvPr/>
        </p:nvSpPr>
        <p:spPr bwMode="auto">
          <a:xfrm>
            <a:off x="-5322888" y="965200"/>
            <a:ext cx="10279063" cy="9242425"/>
          </a:xfrm>
          <a:custGeom>
            <a:avLst/>
            <a:gdLst>
              <a:gd name="T0" fmla="*/ 5907922 w 20240"/>
              <a:gd name="T1" fmla="*/ 0 h 18200"/>
              <a:gd name="T2" fmla="*/ 10279063 w 20240"/>
              <a:gd name="T3" fmla="*/ 5412405 h 18200"/>
              <a:gd name="T4" fmla="*/ 0 w 20240"/>
              <a:gd name="T5" fmla="*/ 9242425 h 18200"/>
              <a:gd name="T6" fmla="*/ 0 60000 65536"/>
              <a:gd name="T7" fmla="*/ 0 60000 65536"/>
              <a:gd name="T8" fmla="*/ 0 60000 65536"/>
            </a:gdLst>
            <a:ahLst/>
            <a:cxnLst>
              <a:cxn ang="T6">
                <a:pos x="T0" y="T1"/>
              </a:cxn>
              <a:cxn ang="T7">
                <a:pos x="T2" y="T3"/>
              </a:cxn>
              <a:cxn ang="T8">
                <a:pos x="T4" y="T5"/>
              </a:cxn>
            </a:cxnLst>
            <a:rect l="0" t="0" r="r" b="b"/>
            <a:pathLst>
              <a:path w="20240" h="18200" fill="none" extrusionOk="0">
                <a:moveTo>
                  <a:pt x="11632" y="0"/>
                </a:moveTo>
                <a:cubicBezTo>
                  <a:pt x="15582" y="2524"/>
                  <a:pt x="18603" y="6265"/>
                  <a:pt x="20240" y="10657"/>
                </a:cubicBezTo>
              </a:path>
              <a:path w="20240" h="18200" stroke="0" extrusionOk="0">
                <a:moveTo>
                  <a:pt x="11632" y="0"/>
                </a:moveTo>
                <a:cubicBezTo>
                  <a:pt x="15582" y="2524"/>
                  <a:pt x="18603" y="6265"/>
                  <a:pt x="20240" y="10657"/>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7956" name="Arc 20"/>
          <p:cNvSpPr>
            <a:spLocks/>
          </p:cNvSpPr>
          <p:nvPr/>
        </p:nvSpPr>
        <p:spPr bwMode="auto">
          <a:xfrm>
            <a:off x="-3387725" y="887413"/>
            <a:ext cx="10255250" cy="9242425"/>
          </a:xfrm>
          <a:custGeom>
            <a:avLst/>
            <a:gdLst>
              <a:gd name="T0" fmla="*/ 5908247 w 20192"/>
              <a:gd name="T1" fmla="*/ 0 h 18200"/>
              <a:gd name="T2" fmla="*/ 10255250 w 20192"/>
              <a:gd name="T3" fmla="*/ 5346895 h 18200"/>
              <a:gd name="T4" fmla="*/ 0 w 20192"/>
              <a:gd name="T5" fmla="*/ 9242425 h 18200"/>
              <a:gd name="T6" fmla="*/ 0 60000 65536"/>
              <a:gd name="T7" fmla="*/ 0 60000 65536"/>
              <a:gd name="T8" fmla="*/ 0 60000 65536"/>
            </a:gdLst>
            <a:ahLst/>
            <a:cxnLst>
              <a:cxn ang="T6">
                <a:pos x="T0" y="T1"/>
              </a:cxn>
              <a:cxn ang="T7">
                <a:pos x="T2" y="T3"/>
              </a:cxn>
              <a:cxn ang="T8">
                <a:pos x="T4" y="T5"/>
              </a:cxn>
            </a:cxnLst>
            <a:rect l="0" t="0" r="r" b="b"/>
            <a:pathLst>
              <a:path w="20192" h="18200" fill="none" extrusionOk="0">
                <a:moveTo>
                  <a:pt x="11632" y="0"/>
                </a:moveTo>
                <a:cubicBezTo>
                  <a:pt x="15542" y="2499"/>
                  <a:pt x="18543" y="6191"/>
                  <a:pt x="20191" y="10529"/>
                </a:cubicBezTo>
              </a:path>
              <a:path w="20192" h="18200" stroke="0" extrusionOk="0">
                <a:moveTo>
                  <a:pt x="11632" y="0"/>
                </a:moveTo>
                <a:cubicBezTo>
                  <a:pt x="15542" y="2499"/>
                  <a:pt x="18543" y="6191"/>
                  <a:pt x="20191" y="10529"/>
                </a:cubicBezTo>
                <a:lnTo>
                  <a:pt x="0" y="18200"/>
                </a:lnTo>
                <a:lnTo>
                  <a:pt x="11632"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24938" name="Text Box 21"/>
          <p:cNvSpPr txBox="1">
            <a:spLocks noChangeArrowheads="1"/>
          </p:cNvSpPr>
          <p:nvPr/>
        </p:nvSpPr>
        <p:spPr bwMode="auto">
          <a:xfrm>
            <a:off x="5743575" y="1651000"/>
            <a:ext cx="2405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200">
                <a:solidFill>
                  <a:srgbClr val="000000"/>
                </a:solidFill>
              </a:rPr>
              <a:t>I</a:t>
            </a:r>
            <a:r>
              <a:rPr lang="en-US" altLang="en-US" sz="3200" baseline="-25000">
                <a:solidFill>
                  <a:srgbClr val="000000"/>
                </a:solidFill>
              </a:rPr>
              <a:t>spot</a:t>
            </a:r>
            <a:r>
              <a:rPr lang="en-US" altLang="en-US" sz="3200">
                <a:solidFill>
                  <a:srgbClr val="000000"/>
                </a:solidFill>
              </a:rPr>
              <a:t> </a:t>
            </a:r>
            <a:r>
              <a:rPr lang="en-US" altLang="en-US" sz="3200">
                <a:solidFill>
                  <a:srgbClr val="000000"/>
                </a:solidFill>
                <a:sym typeface="Symbol" pitchFamily="18" charset="2"/>
              </a:rPr>
              <a:t>= k N</a:t>
            </a:r>
            <a:r>
              <a:rPr lang="en-US" altLang="en-US" sz="3200" baseline="-25000">
                <a:solidFill>
                  <a:srgbClr val="000000"/>
                </a:solidFill>
                <a:sym typeface="Symbol" pitchFamily="18" charset="2"/>
              </a:rPr>
              <a:t>cells</a:t>
            </a:r>
            <a:endParaRPr lang="en-US" altLang="en-US" sz="3200" baseline="30000">
              <a:solidFill>
                <a:srgbClr val="000000"/>
              </a:solidFill>
              <a:sym typeface="Symbol" pitchFamily="18" charset="2"/>
            </a:endParaRPr>
          </a:p>
        </p:txBody>
      </p:sp>
      <p:sp>
        <p:nvSpPr>
          <p:cNvPr id="124939" name="Text Box 22"/>
          <p:cNvSpPr txBox="1">
            <a:spLocks noChangeArrowheads="1"/>
          </p:cNvSpPr>
          <p:nvPr/>
        </p:nvSpPr>
        <p:spPr bwMode="auto">
          <a:xfrm>
            <a:off x="6594475" y="4078288"/>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a:solidFill>
                  <a:srgbClr val="000000"/>
                </a:solidFill>
              </a:rPr>
              <a:t>Ewald sphere</a:t>
            </a:r>
          </a:p>
          <a:p>
            <a:pPr eaLnBrk="1" fontAlgn="base" hangingPunct="1">
              <a:spcBef>
                <a:spcPct val="0"/>
              </a:spcBef>
              <a:spcAft>
                <a:spcPct val="0"/>
              </a:spcAft>
            </a:pPr>
            <a:r>
              <a:rPr lang="en-US" altLang="en-US">
                <a:solidFill>
                  <a:srgbClr val="000000"/>
                </a:solidFill>
              </a:rPr>
              <a:t>range</a:t>
            </a:r>
          </a:p>
        </p:txBody>
      </p:sp>
      <p:grpSp>
        <p:nvGrpSpPr>
          <p:cNvPr id="167959" name="Group 23"/>
          <p:cNvGrpSpPr>
            <a:grpSpLocks/>
          </p:cNvGrpSpPr>
          <p:nvPr/>
        </p:nvGrpSpPr>
        <p:grpSpPr bwMode="auto">
          <a:xfrm>
            <a:off x="4995863" y="4284663"/>
            <a:ext cx="1603375" cy="792162"/>
            <a:chOff x="3147" y="2699"/>
            <a:chExt cx="1010" cy="499"/>
          </a:xfrm>
        </p:grpSpPr>
        <p:sp>
          <p:nvSpPr>
            <p:cNvPr id="124945" name="Freeform 24"/>
            <p:cNvSpPr>
              <a:spLocks/>
            </p:cNvSpPr>
            <p:nvPr/>
          </p:nvSpPr>
          <p:spPr bwMode="auto">
            <a:xfrm>
              <a:off x="3431" y="2699"/>
              <a:ext cx="710" cy="444"/>
            </a:xfrm>
            <a:custGeom>
              <a:avLst/>
              <a:gdLst>
                <a:gd name="T0" fmla="*/ 710 w 710"/>
                <a:gd name="T1" fmla="*/ 0 h 444"/>
                <a:gd name="T2" fmla="*/ 544 w 710"/>
                <a:gd name="T3" fmla="*/ 166 h 444"/>
                <a:gd name="T4" fmla="*/ 0 w 710"/>
                <a:gd name="T5" fmla="*/ 444 h 444"/>
                <a:gd name="T6" fmla="*/ 0 60000 65536"/>
                <a:gd name="T7" fmla="*/ 0 60000 65536"/>
                <a:gd name="T8" fmla="*/ 0 60000 65536"/>
              </a:gdLst>
              <a:ahLst/>
              <a:cxnLst>
                <a:cxn ang="T6">
                  <a:pos x="T0" y="T1"/>
                </a:cxn>
                <a:cxn ang="T7">
                  <a:pos x="T2" y="T3"/>
                </a:cxn>
                <a:cxn ang="T8">
                  <a:pos x="T4" y="T5"/>
                </a:cxn>
              </a:cxnLst>
              <a:rect l="0" t="0" r="r" b="b"/>
              <a:pathLst>
                <a:path w="710" h="444">
                  <a:moveTo>
                    <a:pt x="710" y="0"/>
                  </a:moveTo>
                  <a:cubicBezTo>
                    <a:pt x="682" y="28"/>
                    <a:pt x="662" y="92"/>
                    <a:pt x="544" y="166"/>
                  </a:cubicBezTo>
                  <a:cubicBezTo>
                    <a:pt x="426" y="240"/>
                    <a:pt x="113" y="386"/>
                    <a:pt x="0" y="444"/>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4946" name="Freeform 25"/>
            <p:cNvSpPr>
              <a:spLocks/>
            </p:cNvSpPr>
            <p:nvPr/>
          </p:nvSpPr>
          <p:spPr bwMode="auto">
            <a:xfrm>
              <a:off x="3147" y="2699"/>
              <a:ext cx="1010" cy="499"/>
            </a:xfrm>
            <a:custGeom>
              <a:avLst/>
              <a:gdLst>
                <a:gd name="T0" fmla="*/ 1010 w 1010"/>
                <a:gd name="T1" fmla="*/ 0 h 499"/>
                <a:gd name="T2" fmla="*/ 401 w 1010"/>
                <a:gd name="T3" fmla="*/ 90 h 499"/>
                <a:gd name="T4" fmla="*/ 50 w 1010"/>
                <a:gd name="T5" fmla="*/ 337 h 499"/>
                <a:gd name="T6" fmla="*/ 101 w 1010"/>
                <a:gd name="T7" fmla="*/ 480 h 499"/>
                <a:gd name="T8" fmla="*/ 245 w 1010"/>
                <a:gd name="T9" fmla="*/ 453 h 49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0" h="499">
                  <a:moveTo>
                    <a:pt x="1010" y="0"/>
                  </a:moveTo>
                  <a:cubicBezTo>
                    <a:pt x="909" y="15"/>
                    <a:pt x="561" y="34"/>
                    <a:pt x="401" y="90"/>
                  </a:cubicBezTo>
                  <a:cubicBezTo>
                    <a:pt x="241" y="146"/>
                    <a:pt x="100" y="272"/>
                    <a:pt x="50" y="337"/>
                  </a:cubicBezTo>
                  <a:cubicBezTo>
                    <a:pt x="0" y="402"/>
                    <a:pt x="68" y="461"/>
                    <a:pt x="101" y="480"/>
                  </a:cubicBezTo>
                  <a:cubicBezTo>
                    <a:pt x="134" y="499"/>
                    <a:pt x="215" y="459"/>
                    <a:pt x="245" y="453"/>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grpSp>
        <p:nvGrpSpPr>
          <p:cNvPr id="167962" name="Group 26"/>
          <p:cNvGrpSpPr>
            <a:grpSpLocks/>
          </p:cNvGrpSpPr>
          <p:nvPr/>
        </p:nvGrpSpPr>
        <p:grpSpPr bwMode="auto">
          <a:xfrm>
            <a:off x="4483100" y="4284663"/>
            <a:ext cx="2105025" cy="939800"/>
            <a:chOff x="3006" y="2951"/>
            <a:chExt cx="1326" cy="592"/>
          </a:xfrm>
        </p:grpSpPr>
        <p:sp>
          <p:nvSpPr>
            <p:cNvPr id="124943" name="Freeform 27"/>
            <p:cNvSpPr>
              <a:spLocks/>
            </p:cNvSpPr>
            <p:nvPr/>
          </p:nvSpPr>
          <p:spPr bwMode="auto">
            <a:xfrm>
              <a:off x="4128" y="2951"/>
              <a:ext cx="188" cy="481"/>
            </a:xfrm>
            <a:custGeom>
              <a:avLst/>
              <a:gdLst>
                <a:gd name="T0" fmla="*/ 188 w 188"/>
                <a:gd name="T1" fmla="*/ 0 h 481"/>
                <a:gd name="T2" fmla="*/ 22 w 188"/>
                <a:gd name="T3" fmla="*/ 166 h 481"/>
                <a:gd name="T4" fmla="*/ 54 w 188"/>
                <a:gd name="T5" fmla="*/ 481 h 481"/>
                <a:gd name="T6" fmla="*/ 0 60000 65536"/>
                <a:gd name="T7" fmla="*/ 0 60000 65536"/>
                <a:gd name="T8" fmla="*/ 0 60000 65536"/>
              </a:gdLst>
              <a:ahLst/>
              <a:cxnLst>
                <a:cxn ang="T6">
                  <a:pos x="T0" y="T1"/>
                </a:cxn>
                <a:cxn ang="T7">
                  <a:pos x="T2" y="T3"/>
                </a:cxn>
                <a:cxn ang="T8">
                  <a:pos x="T4" y="T5"/>
                </a:cxn>
              </a:cxnLst>
              <a:rect l="0" t="0" r="r" b="b"/>
              <a:pathLst>
                <a:path w="188" h="481">
                  <a:moveTo>
                    <a:pt x="188" y="0"/>
                  </a:moveTo>
                  <a:cubicBezTo>
                    <a:pt x="160" y="28"/>
                    <a:pt x="44" y="86"/>
                    <a:pt x="22" y="166"/>
                  </a:cubicBezTo>
                  <a:cubicBezTo>
                    <a:pt x="0" y="246"/>
                    <a:pt x="47" y="416"/>
                    <a:pt x="54" y="481"/>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4944" name="Freeform 28"/>
            <p:cNvSpPr>
              <a:spLocks/>
            </p:cNvSpPr>
            <p:nvPr/>
          </p:nvSpPr>
          <p:spPr bwMode="auto">
            <a:xfrm>
              <a:off x="3006" y="2951"/>
              <a:ext cx="1326" cy="592"/>
            </a:xfrm>
            <a:custGeom>
              <a:avLst/>
              <a:gdLst>
                <a:gd name="T0" fmla="*/ 1326 w 1326"/>
                <a:gd name="T1" fmla="*/ 0 h 592"/>
                <a:gd name="T2" fmla="*/ 410 w 1326"/>
                <a:gd name="T3" fmla="*/ 277 h 592"/>
                <a:gd name="T4" fmla="*/ 0 w 1326"/>
                <a:gd name="T5" fmla="*/ 592 h 592"/>
                <a:gd name="T6" fmla="*/ 0 60000 65536"/>
                <a:gd name="T7" fmla="*/ 0 60000 65536"/>
                <a:gd name="T8" fmla="*/ 0 60000 65536"/>
              </a:gdLst>
              <a:ahLst/>
              <a:cxnLst>
                <a:cxn ang="T6">
                  <a:pos x="T0" y="T1"/>
                </a:cxn>
                <a:cxn ang="T7">
                  <a:pos x="T2" y="T3"/>
                </a:cxn>
                <a:cxn ang="T8">
                  <a:pos x="T4" y="T5"/>
                </a:cxn>
              </a:cxnLst>
              <a:rect l="0" t="0" r="r" b="b"/>
              <a:pathLst>
                <a:path w="1326" h="592">
                  <a:moveTo>
                    <a:pt x="1326" y="0"/>
                  </a:moveTo>
                  <a:cubicBezTo>
                    <a:pt x="1175" y="46"/>
                    <a:pt x="631" y="178"/>
                    <a:pt x="410" y="277"/>
                  </a:cubicBezTo>
                  <a:cubicBezTo>
                    <a:pt x="189" y="376"/>
                    <a:pt x="85" y="526"/>
                    <a:pt x="0" y="592"/>
                  </a:cubicBezTo>
                </a:path>
              </a:pathLst>
            </a:custGeom>
            <a:noFill/>
            <a:ln w="9525">
              <a:solidFill>
                <a:schemeClr val="tx1"/>
              </a:solidFill>
              <a:round/>
              <a:headEn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67965" name="Rectangle 29"/>
          <p:cNvSpPr>
            <a:spLocks noChangeArrowheads="1"/>
          </p:cNvSpPr>
          <p:nvPr/>
        </p:nvSpPr>
        <p:spPr bwMode="auto">
          <a:xfrm>
            <a:off x="7961313" y="1617663"/>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Bef>
                <a:spcPct val="0"/>
              </a:spcBef>
              <a:spcAft>
                <a:spcPct val="0"/>
              </a:spcAft>
            </a:pPr>
            <a:r>
              <a:rPr lang="en-US" altLang="en-US" sz="2000" b="1">
                <a:solidFill>
                  <a:srgbClr val="000000"/>
                </a:solidFill>
                <a:sym typeface="Symbol" pitchFamily="18" charset="2"/>
              </a:rPr>
              <a:t>2</a:t>
            </a:r>
          </a:p>
        </p:txBody>
      </p:sp>
    </p:spTree>
    <p:extLst>
      <p:ext uri="{BB962C8B-B14F-4D97-AF65-F5344CB8AC3E}">
        <p14:creationId xmlns:p14="http://schemas.microsoft.com/office/powerpoint/2010/main" val="41721389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67962"/>
                                        </p:tgtEl>
                                        <p:attrNameLst>
                                          <p:attrName>style.visibility</p:attrName>
                                        </p:attrNameLst>
                                      </p:cBhvr>
                                      <p:to>
                                        <p:strVal val="hidden"/>
                                      </p:to>
                                    </p:set>
                                  </p:childTnLst>
                                </p:cTn>
                              </p:par>
                            </p:childTnLst>
                          </p:cTn>
                        </p:par>
                        <p:par>
                          <p:cTn id="7" fill="hold" nodeType="afterGroup">
                            <p:stCondLst>
                              <p:cond delay="0"/>
                            </p:stCondLst>
                            <p:childTnLst>
                              <p:par>
                                <p:cTn id="8" presetID="35" presetClass="path" presetSubtype="0" accel="50000" decel="50000" fill="hold" grpId="0" nodeType="afterEffect">
                                  <p:stCondLst>
                                    <p:cond delay="0"/>
                                  </p:stCondLst>
                                  <p:childTnLst>
                                    <p:animMotion origin="layout" path="M 5.55556E-7 4.81481E-6 L -0.09271 4.81481E-6 " pathEditMode="relative" rAng="0" ptsTypes="AA">
                                      <p:cBhvr>
                                        <p:cTn id="9" dur="2000" fill="hold"/>
                                        <p:tgtEl>
                                          <p:spTgt spid="167956"/>
                                        </p:tgtEl>
                                        <p:attrNameLst>
                                          <p:attrName>ppt_x</p:attrName>
                                          <p:attrName>ppt_y</p:attrName>
                                        </p:attrNameLst>
                                      </p:cBhvr>
                                      <p:rCtr x="-4635" y="0"/>
                                    </p:animMotion>
                                  </p:childTnLst>
                                </p:cTn>
                              </p:par>
                              <p:par>
                                <p:cTn id="10" presetID="63" presetClass="path" presetSubtype="0" accel="50000" decel="50000" fill="hold" grpId="0" nodeType="withEffect">
                                  <p:stCondLst>
                                    <p:cond delay="0"/>
                                  </p:stCondLst>
                                  <p:childTnLst>
                                    <p:animMotion origin="layout" path="M -4.72222E-6 -3.33333E-6 L 0.11355 -3.33333E-6 " pathEditMode="relative" rAng="0" ptsTypes="AA">
                                      <p:cBhvr>
                                        <p:cTn id="11" dur="2000" fill="hold"/>
                                        <p:tgtEl>
                                          <p:spTgt spid="167955"/>
                                        </p:tgtEl>
                                        <p:attrNameLst>
                                          <p:attrName>ppt_x</p:attrName>
                                          <p:attrName>ppt_y</p:attrName>
                                        </p:attrNameLst>
                                      </p:cBhvr>
                                      <p:rCtr x="5677" y="0"/>
                                    </p:animMotion>
                                  </p:childTnLst>
                                </p:cTn>
                              </p:par>
                            </p:childTnLst>
                          </p:cTn>
                        </p:par>
                        <p:par>
                          <p:cTn id="12" fill="hold" nodeType="afterGroup">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67965"/>
                                        </p:tgtEl>
                                        <p:attrNameLst>
                                          <p:attrName>style.visibility</p:attrName>
                                        </p:attrNameLst>
                                      </p:cBhvr>
                                      <p:to>
                                        <p:strVal val="visible"/>
                                      </p:to>
                                    </p:set>
                                  </p:childTnLst>
                                </p:cTn>
                              </p:par>
                            </p:childTnLst>
                          </p:cTn>
                        </p:par>
                        <p:par>
                          <p:cTn id="15" fill="hold" nodeType="afterGroup">
                            <p:stCondLst>
                              <p:cond delay="2000"/>
                            </p:stCondLst>
                            <p:childTnLst>
                              <p:par>
                                <p:cTn id="16" presetID="1" presetClass="entr" presetSubtype="0" fill="hold" nodeType="afterEffect">
                                  <p:stCondLst>
                                    <p:cond delay="0"/>
                                  </p:stCondLst>
                                  <p:childTnLst>
                                    <p:set>
                                      <p:cBhvr>
                                        <p:cTn id="17" dur="1" fill="hold">
                                          <p:stCondLst>
                                            <p:cond delay="0"/>
                                          </p:stCondLst>
                                        </p:cTn>
                                        <p:tgtEl>
                                          <p:spTgt spid="1679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55" grpId="0" animBg="1"/>
      <p:bldP spid="167956" grpId="0" animBg="1"/>
      <p:bldP spid="167965"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7413" y="0"/>
            <a:ext cx="4090987" cy="690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288" y="0"/>
            <a:ext cx="3862387" cy="67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Rectangle 3"/>
          <p:cNvSpPr>
            <a:spLocks noChangeArrowheads="1"/>
          </p:cNvSpPr>
          <p:nvPr/>
        </p:nvSpPr>
        <p:spPr bwMode="auto">
          <a:xfrm rot="-5400000">
            <a:off x="-3128963" y="3255963"/>
            <a:ext cx="67675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fr-FR" altLang="en-US" sz="1600">
                <a:solidFill>
                  <a:srgbClr val="000000"/>
                </a:solidFill>
                <a:latin typeface="Advt93-r"/>
              </a:rPr>
              <a:t>Bragg, James &amp; Bosanquet (1921). </a:t>
            </a:r>
            <a:r>
              <a:rPr lang="fr-FR" altLang="en-US" sz="1600">
                <a:solidFill>
                  <a:srgbClr val="000000"/>
                </a:solidFill>
                <a:latin typeface="Advt93-i"/>
              </a:rPr>
              <a:t>Philos. Mag. </a:t>
            </a:r>
            <a:r>
              <a:rPr lang="en-US" altLang="en-US" sz="1600">
                <a:solidFill>
                  <a:srgbClr val="000000"/>
                </a:solidFill>
                <a:latin typeface="Advt93-i"/>
              </a:rPr>
              <a:t>Ser. 6</a:t>
            </a:r>
            <a:r>
              <a:rPr lang="en-US" altLang="en-US" sz="1600">
                <a:solidFill>
                  <a:srgbClr val="000000"/>
                </a:solidFill>
                <a:latin typeface="Advt93-r"/>
              </a:rPr>
              <a:t>, </a:t>
            </a:r>
            <a:r>
              <a:rPr lang="en-US" altLang="en-US" sz="1600">
                <a:solidFill>
                  <a:srgbClr val="000000"/>
                </a:solidFill>
                <a:latin typeface="Advt93-b"/>
              </a:rPr>
              <a:t>41</a:t>
            </a:r>
            <a:r>
              <a:rPr lang="en-US" altLang="en-US" sz="1600">
                <a:solidFill>
                  <a:srgbClr val="000000"/>
                </a:solidFill>
                <a:latin typeface="Advt93-r"/>
              </a:rPr>
              <a:t>, 309–337.</a:t>
            </a:r>
            <a:endParaRPr lang="en-US" altLang="en-US" sz="1600">
              <a:solidFill>
                <a:srgbClr val="000000"/>
              </a:solidFill>
              <a:latin typeface="Arial" pitchFamily="34" charset="0"/>
            </a:endParaRPr>
          </a:p>
        </p:txBody>
      </p:sp>
      <p:sp>
        <p:nvSpPr>
          <p:cNvPr id="5" name="Oval 4"/>
          <p:cNvSpPr/>
          <p:nvPr/>
        </p:nvSpPr>
        <p:spPr>
          <a:xfrm>
            <a:off x="4697413" y="6207125"/>
            <a:ext cx="3975100" cy="6016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 name="Oval 5"/>
          <p:cNvSpPr/>
          <p:nvPr/>
        </p:nvSpPr>
        <p:spPr>
          <a:xfrm>
            <a:off x="4697413" y="4211638"/>
            <a:ext cx="3975100" cy="6016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cxnSp>
        <p:nvCxnSpPr>
          <p:cNvPr id="7" name="Straight Connector 6"/>
          <p:cNvCxnSpPr/>
          <p:nvPr/>
        </p:nvCxnSpPr>
        <p:spPr>
          <a:xfrm>
            <a:off x="2152650" y="1546225"/>
            <a:ext cx="0" cy="957263"/>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401888" y="1446213"/>
            <a:ext cx="0" cy="105727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635250"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87663" y="1490663"/>
            <a:ext cx="0" cy="10128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114675" y="2227263"/>
            <a:ext cx="0" cy="276225"/>
          </a:xfrm>
          <a:prstGeom prst="line">
            <a:avLst/>
          </a:prstGeom>
          <a:ln w="76200">
            <a:solidFill>
              <a:srgbClr val="008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3274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7963" y="-304800"/>
            <a:ext cx="8709025" cy="7543800"/>
          </a:xfrm>
        </p:spPr>
      </p:pic>
      <p:sp>
        <p:nvSpPr>
          <p:cNvPr id="28675" name="TextBox 5"/>
          <p:cNvSpPr txBox="1">
            <a:spLocks noChangeArrowheads="1"/>
          </p:cNvSpPr>
          <p:nvPr/>
        </p:nvSpPr>
        <p:spPr bwMode="auto">
          <a:xfrm>
            <a:off x="304800" y="6019800"/>
            <a:ext cx="3332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mtClean="0">
                <a:solidFill>
                  <a:srgbClr val="000000"/>
                </a:solidFill>
                <a:latin typeface="Calibri" pitchFamily="34" charset="0"/>
                <a:cs typeface="Arial" pitchFamily="34" charset="0"/>
              </a:rPr>
              <a:t>RH 84.2% vs 71.9%</a:t>
            </a:r>
          </a:p>
        </p:txBody>
      </p:sp>
      <p:sp>
        <p:nvSpPr>
          <p:cNvPr id="8" name="Rectangle 7"/>
          <p:cNvSpPr>
            <a:spLocks noChangeArrowheads="1"/>
          </p:cNvSpPr>
          <p:nvPr/>
        </p:nvSpPr>
        <p:spPr bwMode="auto">
          <a:xfrm>
            <a:off x="6781800" y="6049963"/>
            <a:ext cx="213518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mtClean="0">
                <a:solidFill>
                  <a:srgbClr val="000000"/>
                </a:solidFill>
                <a:latin typeface="Calibri" pitchFamily="34" charset="0"/>
                <a:cs typeface="Arial" pitchFamily="34" charset="0"/>
              </a:rPr>
              <a:t>R</a:t>
            </a:r>
            <a:r>
              <a:rPr lang="en-US" altLang="en-US" baseline="-25000" smtClean="0">
                <a:solidFill>
                  <a:srgbClr val="000000"/>
                </a:solidFill>
                <a:latin typeface="Calibri" pitchFamily="34" charset="0"/>
                <a:cs typeface="Arial" pitchFamily="34" charset="0"/>
              </a:rPr>
              <a:t>iso</a:t>
            </a:r>
            <a:r>
              <a:rPr lang="en-US" altLang="en-US" smtClean="0">
                <a:solidFill>
                  <a:srgbClr val="000000"/>
                </a:solidFill>
                <a:latin typeface="Calibri" pitchFamily="34" charset="0"/>
                <a:cs typeface="Arial" pitchFamily="34" charset="0"/>
              </a:rPr>
              <a:t> = 44.5%</a:t>
            </a:r>
          </a:p>
        </p:txBody>
      </p:sp>
      <p:sp>
        <p:nvSpPr>
          <p:cNvPr id="10" name="Rectangle 9"/>
          <p:cNvSpPr>
            <a:spLocks noChangeArrowheads="1"/>
          </p:cNvSpPr>
          <p:nvPr/>
        </p:nvSpPr>
        <p:spPr bwMode="auto">
          <a:xfrm>
            <a:off x="3671888" y="6049963"/>
            <a:ext cx="26527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mtClean="0">
                <a:solidFill>
                  <a:srgbClr val="000000"/>
                </a:solidFill>
                <a:latin typeface="Calibri" pitchFamily="34" charset="0"/>
                <a:cs typeface="Arial" pitchFamily="34" charset="0"/>
              </a:rPr>
              <a:t>RMSD = 0.18 Å</a:t>
            </a:r>
          </a:p>
        </p:txBody>
      </p:sp>
      <p:sp>
        <p:nvSpPr>
          <p:cNvPr id="11" name="Rectangle 10"/>
          <p:cNvSpPr/>
          <p:nvPr/>
        </p:nvSpPr>
        <p:spPr>
          <a:xfrm>
            <a:off x="-381000" y="-152400"/>
            <a:ext cx="152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8679" name="Title 1"/>
          <p:cNvSpPr>
            <a:spLocks noGrp="1"/>
          </p:cNvSpPr>
          <p:nvPr>
            <p:ph type="title"/>
          </p:nvPr>
        </p:nvSpPr>
        <p:spPr>
          <a:xfrm>
            <a:off x="457200" y="0"/>
            <a:ext cx="8229600" cy="1143000"/>
          </a:xfrm>
        </p:spPr>
        <p:txBody>
          <a:bodyPr/>
          <a:lstStyle/>
          <a:p>
            <a:pPr eaLnBrk="1" hangingPunct="1"/>
            <a:r>
              <a:rPr lang="en-US" altLang="en-US" smtClean="0"/>
              <a:t>Non-isomorphism in lysozyme</a:t>
            </a:r>
          </a:p>
        </p:txBody>
      </p:sp>
    </p:spTree>
    <p:extLst>
      <p:ext uri="{BB962C8B-B14F-4D97-AF65-F5344CB8AC3E}">
        <p14:creationId xmlns:p14="http://schemas.microsoft.com/office/powerpoint/2010/main" val="3664124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TextBox 18"/>
          <p:cNvSpPr txBox="1"/>
          <p:nvPr/>
        </p:nvSpPr>
        <p:spPr>
          <a:xfrm>
            <a:off x="609882" y="2868842"/>
            <a:ext cx="3626314" cy="461665"/>
          </a:xfrm>
          <a:prstGeom prst="rect">
            <a:avLst/>
          </a:prstGeom>
          <a:noFill/>
        </p:spPr>
        <p:txBody>
          <a:bodyPr wrap="none" rtlCol="0">
            <a:spAutoFit/>
          </a:bodyPr>
          <a:lstStyle/>
          <a:p>
            <a:r>
              <a:rPr lang="en-US" sz="2400" dirty="0" smtClean="0">
                <a:latin typeface="+mj-lt"/>
                <a:cs typeface="Arial" panose="020B0604020202020204" pitchFamily="34" charset="0"/>
              </a:rPr>
              <a:t>0.5% cell change</a:t>
            </a:r>
            <a:r>
              <a:rPr lang="en-US" sz="2400" dirty="0">
                <a:latin typeface="+mj-lt"/>
                <a:cs typeface="Arial" panose="020B0604020202020204" pitchFamily="34" charset="0"/>
              </a:rPr>
              <a:t> →</a:t>
            </a:r>
            <a:r>
              <a:rPr lang="en-US" sz="2400" dirty="0" smtClean="0">
                <a:latin typeface="+mj-lt"/>
                <a:cs typeface="Arial" panose="020B0604020202020204" pitchFamily="34" charset="0"/>
              </a:rPr>
              <a:t> 15%</a:t>
            </a:r>
            <a:endParaRPr lang="en-US" sz="2400" dirty="0">
              <a:latin typeface="+mj-lt"/>
              <a:cs typeface="Arial" panose="020B0604020202020204" pitchFamily="34" charset="0"/>
            </a:endParaRPr>
          </a:p>
        </p:txBody>
      </p:sp>
      <p:sp>
        <p:nvSpPr>
          <p:cNvPr id="56" name="TextBox 55"/>
          <p:cNvSpPr txBox="1"/>
          <p:nvPr/>
        </p:nvSpPr>
        <p:spPr>
          <a:xfrm>
            <a:off x="1057120" y="5749114"/>
            <a:ext cx="2901756" cy="461665"/>
          </a:xfrm>
          <a:prstGeom prst="rect">
            <a:avLst/>
          </a:prstGeom>
          <a:noFill/>
        </p:spPr>
        <p:txBody>
          <a:bodyPr wrap="none" rtlCol="0">
            <a:spAutoFit/>
          </a:bodyPr>
          <a:lstStyle/>
          <a:p>
            <a:r>
              <a:rPr lang="en-US" sz="2400" dirty="0" smtClean="0">
                <a:latin typeface="+mj-lt"/>
                <a:cs typeface="Arial" panose="020B0604020202020204" pitchFamily="34" charset="0"/>
              </a:rPr>
              <a:t>0.1 Å shift   →  17%</a:t>
            </a:r>
          </a:p>
        </p:txBody>
      </p:sp>
      <p:sp>
        <p:nvSpPr>
          <p:cNvPr id="69" name="TextBox 68"/>
          <p:cNvSpPr txBox="1"/>
          <p:nvPr/>
        </p:nvSpPr>
        <p:spPr>
          <a:xfrm>
            <a:off x="5088101" y="2872839"/>
            <a:ext cx="3113353" cy="461665"/>
          </a:xfrm>
          <a:prstGeom prst="rect">
            <a:avLst/>
          </a:prstGeom>
          <a:noFill/>
        </p:spPr>
        <p:txBody>
          <a:bodyPr wrap="none" rtlCol="0">
            <a:spAutoFit/>
          </a:bodyPr>
          <a:lstStyle/>
          <a:p>
            <a:r>
              <a:rPr lang="en-US" sz="2400" dirty="0" smtClean="0">
                <a:latin typeface="+mj-lt"/>
                <a:cs typeface="Arial" panose="020B0604020202020204" pitchFamily="34" charset="0"/>
              </a:rPr>
              <a:t>0.5° rotation</a:t>
            </a:r>
            <a:r>
              <a:rPr lang="en-US" sz="2400" dirty="0">
                <a:latin typeface="+mj-lt"/>
                <a:cs typeface="Arial" panose="020B0604020202020204" pitchFamily="34" charset="0"/>
              </a:rPr>
              <a:t> </a:t>
            </a:r>
            <a:r>
              <a:rPr lang="en-US" sz="2400" dirty="0" smtClean="0">
                <a:latin typeface="+mj-lt"/>
                <a:cs typeface="Arial" panose="020B0604020202020204" pitchFamily="34" charset="0"/>
              </a:rPr>
              <a:t> →  16%</a:t>
            </a:r>
            <a:endParaRPr lang="en-US" sz="2400" dirty="0">
              <a:latin typeface="+mj-lt"/>
              <a:cs typeface="Arial" panose="020B0604020202020204" pitchFamily="34" charset="0"/>
            </a:endParaRPr>
          </a:p>
        </p:txBody>
      </p:sp>
      <p:sp>
        <p:nvSpPr>
          <p:cNvPr id="70" name="TextBox 69"/>
          <p:cNvSpPr txBox="1"/>
          <p:nvPr/>
        </p:nvSpPr>
        <p:spPr>
          <a:xfrm>
            <a:off x="4822003" y="5753111"/>
            <a:ext cx="3304110" cy="461665"/>
          </a:xfrm>
          <a:prstGeom prst="rect">
            <a:avLst/>
          </a:prstGeom>
          <a:noFill/>
        </p:spPr>
        <p:txBody>
          <a:bodyPr wrap="none" rtlCol="0">
            <a:spAutoFit/>
          </a:bodyPr>
          <a:lstStyle/>
          <a:p>
            <a:r>
              <a:rPr lang="en-US" sz="2400" dirty="0" smtClean="0">
                <a:latin typeface="+mj-lt"/>
                <a:cs typeface="Arial" panose="020B0604020202020204" pitchFamily="34" charset="0"/>
              </a:rPr>
              <a:t>0.5° cell angle  → 16%</a:t>
            </a:r>
            <a:endParaRPr lang="en-US" sz="2400" dirty="0">
              <a:latin typeface="+mj-lt"/>
              <a:cs typeface="Arial" panose="020B0604020202020204" pitchFamily="34" charset="0"/>
            </a:endParaRPr>
          </a:p>
        </p:txBody>
      </p:sp>
      <p:grpSp>
        <p:nvGrpSpPr>
          <p:cNvPr id="74" name="Group 73"/>
          <p:cNvGrpSpPr/>
          <p:nvPr/>
        </p:nvGrpSpPr>
        <p:grpSpPr>
          <a:xfrm>
            <a:off x="1276433" y="969318"/>
            <a:ext cx="2293213" cy="1765722"/>
            <a:chOff x="3696237" y="2927796"/>
            <a:chExt cx="1324377" cy="1418824"/>
          </a:xfrm>
        </p:grpSpPr>
        <p:sp>
          <p:nvSpPr>
            <p:cNvPr id="77" name="Rectangle 76"/>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78" name="Straight Connector 77"/>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75"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431112" y="1426475"/>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327191" y="1043860"/>
            <a:ext cx="1231538" cy="130456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79" name="Group 178"/>
          <p:cNvGrpSpPr/>
          <p:nvPr/>
        </p:nvGrpSpPr>
        <p:grpSpPr>
          <a:xfrm>
            <a:off x="5413212" y="3855559"/>
            <a:ext cx="2293213" cy="1765722"/>
            <a:chOff x="3696237" y="2927796"/>
            <a:chExt cx="1324377" cy="1418824"/>
          </a:xfrm>
        </p:grpSpPr>
        <p:sp>
          <p:nvSpPr>
            <p:cNvPr id="182" name="Rectangle 181"/>
            <p:cNvSpPr/>
            <p:nvPr/>
          </p:nvSpPr>
          <p:spPr>
            <a:xfrm>
              <a:off x="3696237" y="3251915"/>
              <a:ext cx="978794" cy="1094705"/>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83" name="Straight Connector 182"/>
            <p:cNvCxnSpPr/>
            <p:nvPr/>
          </p:nvCxnSpPr>
          <p:spPr>
            <a:xfrm flipV="1">
              <a:off x="3696237"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flipV="1">
              <a:off x="4668726" y="2927796"/>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4675031" y="4022501"/>
              <a:ext cx="345583" cy="324119"/>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3696237" y="4022501"/>
              <a:ext cx="345583" cy="324119"/>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4041820" y="4022501"/>
              <a:ext cx="978794" cy="1"/>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V="1">
              <a:off x="4041820" y="2927796"/>
              <a:ext cx="978794" cy="1"/>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4041820" y="2927796"/>
              <a:ext cx="0" cy="1094706"/>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020614" y="2927797"/>
              <a:ext cx="0" cy="1094706"/>
            </a:xfrm>
            <a:prstGeom prst="line">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pic>
        <p:nvPicPr>
          <p:cNvPr id="180"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5567891"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6463970"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192" name="Group 191"/>
          <p:cNvGrpSpPr/>
          <p:nvPr/>
        </p:nvGrpSpPr>
        <p:grpSpPr>
          <a:xfrm>
            <a:off x="1276433" y="3855559"/>
            <a:ext cx="2293213" cy="1765722"/>
            <a:chOff x="3696237" y="2927796"/>
            <a:chExt cx="1324377" cy="1418824"/>
          </a:xfrm>
        </p:grpSpPr>
        <p:sp>
          <p:nvSpPr>
            <p:cNvPr id="195" name="Rectangle 194"/>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196" name="Straight Connector 195"/>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193"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1431112" y="4312716"/>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2327191" y="3930101"/>
            <a:ext cx="1231538" cy="1304567"/>
          </a:xfrm>
          <a:prstGeom prst="rect">
            <a:avLst/>
          </a:prstGeom>
          <a:noFill/>
          <a:extLst>
            <a:ext uri="{909E8E84-426E-40DD-AFC4-6F175D3DCCD1}">
              <a14:hiddenFill xmlns:a14="http://schemas.microsoft.com/office/drawing/2010/main">
                <a:solidFill>
                  <a:srgbClr val="FFFFFF"/>
                </a:solidFill>
              </a14:hiddenFill>
            </a:ext>
          </a:extLst>
        </p:spPr>
      </p:pic>
      <p:grpSp>
        <p:nvGrpSpPr>
          <p:cNvPr id="217" name="Group 216"/>
          <p:cNvGrpSpPr/>
          <p:nvPr/>
        </p:nvGrpSpPr>
        <p:grpSpPr>
          <a:xfrm>
            <a:off x="1274285" y="425003"/>
            <a:ext cx="2692408" cy="2307889"/>
            <a:chOff x="3696237" y="2927796"/>
            <a:chExt cx="1324377" cy="1418824"/>
          </a:xfrm>
        </p:grpSpPr>
        <p:sp>
          <p:nvSpPr>
            <p:cNvPr id="218" name="Rectangle 21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19" name="Straight Connector 21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28" name="Straight Arrow Connector 227"/>
          <p:cNvCxnSpPr/>
          <p:nvPr/>
        </p:nvCxnSpPr>
        <p:spPr>
          <a:xfrm flipV="1">
            <a:off x="3571875" y="509590"/>
            <a:ext cx="332024" cy="449899"/>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05" name="Group 204"/>
          <p:cNvGrpSpPr/>
          <p:nvPr/>
        </p:nvGrpSpPr>
        <p:grpSpPr>
          <a:xfrm>
            <a:off x="5413212" y="750377"/>
            <a:ext cx="2293213" cy="1765722"/>
            <a:chOff x="3696237" y="2927796"/>
            <a:chExt cx="1324377" cy="1418824"/>
          </a:xfrm>
        </p:grpSpPr>
        <p:sp>
          <p:nvSpPr>
            <p:cNvPr id="208" name="Rectangle 207"/>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09" name="Straight Connector 208"/>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206"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5567891" y="120753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t="-64" b="-64"/>
          <a:stretch/>
        </p:blipFill>
        <p:spPr bwMode="auto">
          <a:xfrm>
            <a:off x="6463970" y="824919"/>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20775330">
            <a:off x="5575963" y="1219640"/>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rot="927590">
            <a:off x="6472042" y="837025"/>
            <a:ext cx="1231538" cy="1304567"/>
          </a:xfrm>
          <a:prstGeom prst="rect">
            <a:avLst/>
          </a:prstGeom>
          <a:noFill/>
          <a:extLst>
            <a:ext uri="{909E8E84-426E-40DD-AFC4-6F175D3DCCD1}">
              <a14:hiddenFill xmlns:a14="http://schemas.microsoft.com/office/drawing/2010/main">
                <a:solidFill>
                  <a:srgbClr val="FFFFFF"/>
                </a:solidFill>
              </a14:hiddenFill>
            </a:ext>
          </a:extLst>
        </p:spPr>
      </p:pic>
      <p:sp>
        <p:nvSpPr>
          <p:cNvPr id="239" name="Arc 238"/>
          <p:cNvSpPr/>
          <p:nvPr/>
        </p:nvSpPr>
        <p:spPr>
          <a:xfrm>
            <a:off x="6143221" y="528034"/>
            <a:ext cx="1828800" cy="1828800"/>
          </a:xfrm>
          <a:prstGeom prst="arc">
            <a:avLst>
              <a:gd name="adj1" fmla="val 14723672"/>
              <a:gd name="adj2" fmla="val 17788736"/>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0" name="Arc 239"/>
          <p:cNvSpPr/>
          <p:nvPr/>
        </p:nvSpPr>
        <p:spPr>
          <a:xfrm>
            <a:off x="5252432" y="950891"/>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1" name="Arc 240"/>
          <p:cNvSpPr/>
          <p:nvPr/>
        </p:nvSpPr>
        <p:spPr>
          <a:xfrm flipV="1">
            <a:off x="5366196" y="832835"/>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42" name="Arc 241"/>
          <p:cNvSpPr/>
          <p:nvPr/>
        </p:nvSpPr>
        <p:spPr>
          <a:xfrm flipV="1">
            <a:off x="6265570" y="598868"/>
            <a:ext cx="1828800" cy="1828800"/>
          </a:xfrm>
          <a:prstGeom prst="arc">
            <a:avLst>
              <a:gd name="adj1" fmla="val 14723672"/>
              <a:gd name="adj2" fmla="val 17788736"/>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grpSp>
        <p:nvGrpSpPr>
          <p:cNvPr id="254" name="Group 253"/>
          <p:cNvGrpSpPr/>
          <p:nvPr/>
        </p:nvGrpSpPr>
        <p:grpSpPr>
          <a:xfrm>
            <a:off x="5412859" y="3966693"/>
            <a:ext cx="2550793" cy="1650590"/>
            <a:chOff x="532119" y="4319198"/>
            <a:chExt cx="2550793" cy="1765723"/>
          </a:xfrm>
        </p:grpSpPr>
        <p:sp>
          <p:nvSpPr>
            <p:cNvPr id="255" name="Rectangle 254"/>
            <p:cNvSpPr/>
            <p:nvPr/>
          </p:nvSpPr>
          <p:spPr>
            <a:xfrm>
              <a:off x="532119" y="4722563"/>
              <a:ext cx="1694822" cy="136235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mj-lt"/>
                <a:cs typeface="Arial" panose="020B0604020202020204" pitchFamily="34" charset="0"/>
              </a:endParaRPr>
            </a:p>
          </p:txBody>
        </p:sp>
        <p:cxnSp>
          <p:nvCxnSpPr>
            <p:cNvPr id="256" name="Straight Connector 255"/>
            <p:cNvCxnSpPr/>
            <p:nvPr/>
          </p:nvCxnSpPr>
          <p:spPr>
            <a:xfrm flipV="1">
              <a:off x="532119" y="4319199"/>
              <a:ext cx="855971" cy="403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2216024" y="4319199"/>
              <a:ext cx="866888" cy="4033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V="1">
              <a:off x="2226941" y="5681555"/>
              <a:ext cx="855971" cy="403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V="1">
              <a:off x="532119" y="5681555"/>
              <a:ext cx="855971" cy="40336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V="1">
              <a:off x="1388090" y="5681555"/>
              <a:ext cx="1694822"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V="1">
              <a:off x="1388090" y="4319198"/>
              <a:ext cx="1694822"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388090" y="4319198"/>
              <a:ext cx="0" cy="136235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3082912" y="4319199"/>
              <a:ext cx="0" cy="136235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264" name="Straight Arrow Connector 263"/>
          <p:cNvCxnSpPr/>
          <p:nvPr/>
        </p:nvCxnSpPr>
        <p:spPr>
          <a:xfrm flipV="1">
            <a:off x="2781508" y="3684134"/>
            <a:ext cx="469810" cy="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1741937" y="4068354"/>
            <a:ext cx="469810" cy="1"/>
          </a:xfrm>
          <a:prstGeom prst="straightConnector1">
            <a:avLst/>
          </a:prstGeom>
          <a:ln w="5715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pic>
        <p:nvPicPr>
          <p:cNvPr id="267"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1302322" y="4316714"/>
            <a:ext cx="1231538" cy="1304567"/>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 descr="http://upload.wikimedia.org/wikipedia/commons/d/df/Myoglobin-1mba.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4" b="-64"/>
          <a:stretch/>
        </p:blipFill>
        <p:spPr bwMode="auto">
          <a:xfrm>
            <a:off x="2455981" y="3934099"/>
            <a:ext cx="1231538" cy="1304567"/>
          </a:xfrm>
          <a:prstGeom prst="rect">
            <a:avLst/>
          </a:prstGeom>
          <a:noFill/>
          <a:extLst>
            <a:ext uri="{909E8E84-426E-40DD-AFC4-6F175D3DCCD1}">
              <a14:hiddenFill xmlns:a14="http://schemas.microsoft.com/office/drawing/2010/main">
                <a:solidFill>
                  <a:srgbClr val="FFFFFF"/>
                </a:solidFill>
              </a14:hiddenFill>
            </a:ext>
          </a:extLst>
        </p:spPr>
      </p:pic>
      <p:sp>
        <p:nvSpPr>
          <p:cNvPr id="269" name="Arc 268"/>
          <p:cNvSpPr/>
          <p:nvPr/>
        </p:nvSpPr>
        <p:spPr>
          <a:xfrm>
            <a:off x="6567287" y="3684134"/>
            <a:ext cx="1828800" cy="1828800"/>
          </a:xfrm>
          <a:prstGeom prst="arc">
            <a:avLst>
              <a:gd name="adj1" fmla="val 17326383"/>
              <a:gd name="adj2" fmla="val 18988873"/>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mj-lt"/>
            </a:endParaRPr>
          </a:p>
        </p:txBody>
      </p:sp>
      <p:sp>
        <p:nvSpPr>
          <p:cNvPr id="270" name="TextBox 269"/>
          <p:cNvSpPr txBox="1"/>
          <p:nvPr/>
        </p:nvSpPr>
        <p:spPr>
          <a:xfrm>
            <a:off x="431441" y="581965"/>
            <a:ext cx="631065" cy="830997"/>
          </a:xfrm>
          <a:prstGeom prst="rect">
            <a:avLst/>
          </a:prstGeom>
          <a:solidFill>
            <a:schemeClr val="bg1"/>
          </a:solidFill>
        </p:spPr>
        <p:txBody>
          <a:bodyPr wrap="square" rtlCol="0">
            <a:spAutoFit/>
          </a:bodyPr>
          <a:lstStyle/>
          <a:p>
            <a:r>
              <a:rPr lang="en-US" sz="4800" b="1" dirty="0" smtClean="0">
                <a:latin typeface="+mj-lt"/>
              </a:rPr>
              <a:t>A</a:t>
            </a:r>
            <a:endParaRPr lang="en-US" sz="4800" b="1" dirty="0">
              <a:latin typeface="+mj-lt"/>
            </a:endParaRPr>
          </a:p>
        </p:txBody>
      </p:sp>
      <p:sp>
        <p:nvSpPr>
          <p:cNvPr id="271" name="TextBox 270"/>
          <p:cNvSpPr txBox="1"/>
          <p:nvPr/>
        </p:nvSpPr>
        <p:spPr>
          <a:xfrm>
            <a:off x="431441" y="3608769"/>
            <a:ext cx="631065" cy="830997"/>
          </a:xfrm>
          <a:prstGeom prst="rect">
            <a:avLst/>
          </a:prstGeom>
          <a:solidFill>
            <a:schemeClr val="bg1"/>
          </a:solidFill>
        </p:spPr>
        <p:txBody>
          <a:bodyPr wrap="square" rtlCol="0">
            <a:spAutoFit/>
          </a:bodyPr>
          <a:lstStyle/>
          <a:p>
            <a:r>
              <a:rPr lang="en-US" sz="4800" b="1" dirty="0">
                <a:latin typeface="+mj-lt"/>
              </a:rPr>
              <a:t>C</a:t>
            </a:r>
          </a:p>
        </p:txBody>
      </p:sp>
      <p:sp>
        <p:nvSpPr>
          <p:cNvPr id="272" name="TextBox 271"/>
          <p:cNvSpPr txBox="1"/>
          <p:nvPr/>
        </p:nvSpPr>
        <p:spPr>
          <a:xfrm>
            <a:off x="4581658" y="581965"/>
            <a:ext cx="631065" cy="830997"/>
          </a:xfrm>
          <a:prstGeom prst="rect">
            <a:avLst/>
          </a:prstGeom>
          <a:solidFill>
            <a:schemeClr val="bg1"/>
          </a:solidFill>
        </p:spPr>
        <p:txBody>
          <a:bodyPr wrap="square" rtlCol="0">
            <a:spAutoFit/>
          </a:bodyPr>
          <a:lstStyle/>
          <a:p>
            <a:r>
              <a:rPr lang="en-US" sz="4800" b="1" dirty="0">
                <a:latin typeface="+mj-lt"/>
              </a:rPr>
              <a:t>B</a:t>
            </a:r>
          </a:p>
        </p:txBody>
      </p:sp>
      <p:sp>
        <p:nvSpPr>
          <p:cNvPr id="273" name="TextBox 272"/>
          <p:cNvSpPr txBox="1"/>
          <p:nvPr/>
        </p:nvSpPr>
        <p:spPr>
          <a:xfrm>
            <a:off x="4581658" y="3608769"/>
            <a:ext cx="631065" cy="830997"/>
          </a:xfrm>
          <a:prstGeom prst="rect">
            <a:avLst/>
          </a:prstGeom>
          <a:solidFill>
            <a:schemeClr val="bg1"/>
          </a:solidFill>
        </p:spPr>
        <p:txBody>
          <a:bodyPr wrap="square" rtlCol="0">
            <a:spAutoFit/>
          </a:bodyPr>
          <a:lstStyle/>
          <a:p>
            <a:r>
              <a:rPr lang="en-US" sz="4800" b="1" dirty="0">
                <a:latin typeface="+mj-lt"/>
              </a:rPr>
              <a:t>D</a:t>
            </a:r>
          </a:p>
        </p:txBody>
      </p:sp>
    </p:spTree>
    <p:extLst>
      <p:ext uri="{BB962C8B-B14F-4D97-AF65-F5344CB8AC3E}">
        <p14:creationId xmlns:p14="http://schemas.microsoft.com/office/powerpoint/2010/main" val="30695390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2194002"/>
              </p:ext>
            </p:extLst>
          </p:nvPr>
        </p:nvGraphicFramePr>
        <p:xfrm>
          <a:off x="421322" y="866510"/>
          <a:ext cx="3149601" cy="3488176"/>
        </p:xfrm>
        <a:graphic>
          <a:graphicData uri="http://schemas.openxmlformats.org/drawingml/2006/table">
            <a:tbl>
              <a:tblPr firstRow="1" bandRow="1">
                <a:tableStyleId>{5C22544A-7EE6-4342-B048-85BDC9FD1C3A}</a:tableStyleId>
              </a:tblPr>
              <a:tblGrid>
                <a:gridCol w="725645"/>
                <a:gridCol w="605989"/>
                <a:gridCol w="605989"/>
                <a:gridCol w="605989"/>
                <a:gridCol w="605989"/>
              </a:tblGrid>
              <a:tr h="411480">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gridSpan="4">
                  <a:txBody>
                    <a:bodyPr/>
                    <a:lstStyle/>
                    <a:p>
                      <a:pPr algn="ctr"/>
                      <a:r>
                        <a:rPr lang="en-US" sz="1800" dirty="0" smtClean="0">
                          <a:solidFill>
                            <a:schemeClr val="tx1"/>
                          </a:solidFill>
                          <a:latin typeface="Arial" panose="020B0604020202020204" pitchFamily="34" charset="0"/>
                          <a:cs typeface="Arial" panose="020B0604020202020204" pitchFamily="34" charset="0"/>
                        </a:rPr>
                        <a:t>structure factors (F)</a:t>
                      </a: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8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11480">
                <a:tc vMerge="1">
                  <a:txBody>
                    <a:bodyPr/>
                    <a:lstStyle/>
                    <a:p>
                      <a:endParaRPr lang="en-US"/>
                    </a:p>
                  </a:txBody>
                  <a:tcPr/>
                </a:tc>
                <a:tc>
                  <a:txBody>
                    <a:bodyPr/>
                    <a:lstStyle/>
                    <a:p>
                      <a:pPr algn="ctr"/>
                      <a:r>
                        <a:rPr lang="en-US" sz="1800" b="1" dirty="0" smtClean="0">
                          <a:solidFill>
                            <a:srgbClr val="0070C0"/>
                          </a:solidFill>
                          <a:latin typeface="Arial" panose="020B0604020202020204" pitchFamily="34" charset="0"/>
                          <a:cs typeface="Arial" panose="020B0604020202020204" pitchFamily="34" charset="0"/>
                        </a:rPr>
                        <a:t>#1</a:t>
                      </a:r>
                      <a:endParaRPr lang="en-US" sz="1800" b="1" dirty="0">
                        <a:solidFill>
                          <a:srgbClr val="0070C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rgbClr val="C00000"/>
                          </a:solidFill>
                          <a:latin typeface="Arial" panose="020B0604020202020204" pitchFamily="34" charset="0"/>
                          <a:cs typeface="Arial" panose="020B0604020202020204" pitchFamily="34" charset="0"/>
                        </a:rPr>
                        <a:t>#2</a:t>
                      </a:r>
                      <a:endParaRPr lang="en-US" sz="1800" b="1" dirty="0">
                        <a:solidFill>
                          <a:srgbClr val="C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4">
                              <a:lumMod val="75000"/>
                            </a:schemeClr>
                          </a:solidFill>
                          <a:latin typeface="Arial" panose="020B0604020202020204" pitchFamily="34" charset="0"/>
                          <a:cs typeface="Arial" panose="020B0604020202020204" pitchFamily="34" charset="0"/>
                        </a:rPr>
                        <a:t>#3</a:t>
                      </a:r>
                      <a:endParaRPr lang="en-US" sz="1800" b="1" dirty="0">
                        <a:solidFill>
                          <a:schemeClr val="accent4">
                            <a:lumMod val="75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accent6">
                              <a:lumMod val="50000"/>
                            </a:schemeClr>
                          </a:solidFill>
                          <a:latin typeface="Arial" panose="020B0604020202020204" pitchFamily="34" charset="0"/>
                          <a:cs typeface="Arial" panose="020B0604020202020204" pitchFamily="34" charset="0"/>
                        </a:rPr>
                        <a:t>#4</a:t>
                      </a:r>
                      <a:endParaRPr lang="en-US" sz="1800" b="1" dirty="0">
                        <a:solidFill>
                          <a:schemeClr val="accent6">
                            <a:lumMod val="50000"/>
                          </a:schemeClr>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523.7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559.8</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579.9</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603.2</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168.2</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166.6</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177.2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196.1</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34.9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26.4</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19.2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17.3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305.7</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301.1</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298.1</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296.3</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353.0</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353.9</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356.2</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366.9</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300.9</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285.3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273.5</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259.4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0070C0"/>
                          </a:solidFill>
                          <a:effectLst/>
                          <a:latin typeface="Arial Narrow" panose="020B0606020202030204" pitchFamily="34" charset="0"/>
                          <a:ea typeface="Calibri"/>
                          <a:cs typeface="Courier New" panose="02070309020205020404" pitchFamily="49" charset="0"/>
                        </a:rPr>
                        <a:t>223.8</a:t>
                      </a:r>
                      <a:endParaRPr lang="en-US" sz="2800" b="1" dirty="0">
                        <a:solidFill>
                          <a:srgbClr val="0070C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rgbClr val="C00000"/>
                          </a:solidFill>
                          <a:effectLst/>
                          <a:latin typeface="Arial Narrow" panose="020B0606020202030204" pitchFamily="34" charset="0"/>
                          <a:ea typeface="Calibri"/>
                          <a:cs typeface="Courier New" panose="02070309020205020404" pitchFamily="49" charset="0"/>
                        </a:rPr>
                        <a:t>226.3</a:t>
                      </a:r>
                      <a:endParaRPr lang="en-US" sz="2800" b="1" dirty="0">
                        <a:solidFill>
                          <a:srgbClr val="C00000"/>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4">
                              <a:lumMod val="75000"/>
                            </a:schemeClr>
                          </a:solidFill>
                          <a:effectLst/>
                          <a:latin typeface="Arial Narrow" panose="020B0606020202030204" pitchFamily="34" charset="0"/>
                          <a:ea typeface="Calibri"/>
                          <a:cs typeface="Courier New" panose="02070309020205020404" pitchFamily="49" charset="0"/>
                        </a:rPr>
                        <a:t>234.6</a:t>
                      </a:r>
                      <a:endParaRPr lang="en-US" sz="2800" b="1" dirty="0">
                        <a:solidFill>
                          <a:schemeClr val="accent4">
                            <a:lumMod val="75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solidFill>
                            <a:schemeClr val="accent6">
                              <a:lumMod val="50000"/>
                            </a:schemeClr>
                          </a:solidFill>
                          <a:effectLst/>
                          <a:latin typeface="Arial Narrow" panose="020B0606020202030204" pitchFamily="34" charset="0"/>
                          <a:ea typeface="Calibri"/>
                          <a:cs typeface="Courier New" panose="02070309020205020404" pitchFamily="49" charset="0"/>
                        </a:rPr>
                        <a:t>251.4</a:t>
                      </a:r>
                      <a:endParaRPr lang="en-US" sz="2800" b="1" dirty="0">
                        <a:solidFill>
                          <a:schemeClr val="accent6">
                            <a:lumMod val="50000"/>
                          </a:schemeClr>
                        </a:solidFill>
                        <a:effectLst/>
                        <a:latin typeface="Arial Narrow" panose="020B0606020202030204" pitchFamily="34" charset="0"/>
                        <a:ea typeface="Calibri"/>
                        <a:cs typeface="Courier New" panose="02070309020205020404" pitchFamily="49"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200" b="1" dirty="0" smtClean="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0070C0"/>
                          </a:solidFill>
                          <a:effectLst/>
                          <a:latin typeface="Arial" panose="020B0604020202020204" pitchFamily="34" charset="0"/>
                          <a:ea typeface="Calibri"/>
                          <a:cs typeface="Arial" panose="020B0604020202020204" pitchFamily="34" charset="0"/>
                        </a:rPr>
                        <a:t>…</a:t>
                      </a:r>
                      <a:endParaRPr lang="en-US" sz="1200" b="1" dirty="0">
                        <a:solidFill>
                          <a:srgbClr val="0070C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rgbClr val="C00000"/>
                          </a:solidFill>
                          <a:effectLst/>
                          <a:latin typeface="Arial" panose="020B0604020202020204" pitchFamily="34" charset="0"/>
                          <a:ea typeface="Calibri"/>
                          <a:cs typeface="Arial" panose="020B0604020202020204" pitchFamily="34" charset="0"/>
                        </a:rPr>
                        <a:t>…</a:t>
                      </a:r>
                      <a:endParaRPr lang="en-US" sz="1200" b="1" dirty="0">
                        <a:solidFill>
                          <a:srgbClr val="C00000"/>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4">
                              <a:lumMod val="75000"/>
                            </a:schemeClr>
                          </a:solidFill>
                          <a:effectLst/>
                          <a:latin typeface="Arial" panose="020B0604020202020204" pitchFamily="34" charset="0"/>
                          <a:ea typeface="Calibri"/>
                          <a:cs typeface="Arial" panose="020B0604020202020204" pitchFamily="34" charset="0"/>
                        </a:rPr>
                        <a:t>…</a:t>
                      </a:r>
                      <a:endParaRPr lang="en-US" sz="1200" b="1" dirty="0">
                        <a:solidFill>
                          <a:schemeClr val="accent4">
                            <a:lumMod val="75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solidFill>
                            <a:schemeClr val="accent6">
                              <a:lumMod val="50000"/>
                            </a:schemeClr>
                          </a:solidFill>
                          <a:effectLst/>
                          <a:latin typeface="Arial" panose="020B0604020202020204" pitchFamily="34" charset="0"/>
                          <a:ea typeface="Calibri"/>
                          <a:cs typeface="Arial" panose="020B0604020202020204" pitchFamily="34" charset="0"/>
                        </a:rPr>
                        <a:t>…</a:t>
                      </a:r>
                      <a:endParaRPr lang="en-US" sz="1200" b="1" dirty="0">
                        <a:solidFill>
                          <a:schemeClr val="accent6">
                            <a:lumMod val="50000"/>
                          </a:schemeClr>
                        </a:solidFill>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3" name="TextBox 2"/>
          <p:cNvSpPr txBox="1"/>
          <p:nvPr/>
        </p:nvSpPr>
        <p:spPr>
          <a:xfrm>
            <a:off x="756649" y="362857"/>
            <a:ext cx="2356735"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X-ray Data Sets</a:t>
            </a:r>
            <a:endParaRPr lang="en-US" sz="2400" dirty="0">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33186374"/>
              </p:ext>
            </p:extLst>
          </p:nvPr>
        </p:nvGraphicFramePr>
        <p:xfrm>
          <a:off x="5428343" y="902794"/>
          <a:ext cx="3222275" cy="3614074"/>
        </p:xfrm>
        <a:graphic>
          <a:graphicData uri="http://schemas.openxmlformats.org/drawingml/2006/table">
            <a:tbl>
              <a:tblPr firstRow="1" bandRow="1">
                <a:tableStyleId>{5C22544A-7EE6-4342-B048-85BDC9FD1C3A}</a:tableStyleId>
              </a:tblPr>
              <a:tblGrid>
                <a:gridCol w="798319"/>
                <a:gridCol w="605989"/>
                <a:gridCol w="605989"/>
                <a:gridCol w="605989"/>
                <a:gridCol w="605989"/>
              </a:tblGrid>
              <a:tr h="583098">
                <a:tc rowSpan="2">
                  <a:txBody>
                    <a:bodyPr/>
                    <a:lstStyle/>
                    <a:p>
                      <a:endParaRPr lang="en-US" sz="1600" b="0" dirty="0" smtClean="0">
                        <a:solidFill>
                          <a:schemeClr val="tx1"/>
                        </a:solidFill>
                        <a:latin typeface="Arial Narrow" panose="020B0606020202030204" pitchFamily="34" charset="0"/>
                        <a:cs typeface="Arial" panose="020B0604020202020204" pitchFamily="34" charset="0"/>
                      </a:endParaRPr>
                    </a:p>
                    <a:p>
                      <a:r>
                        <a:rPr lang="en-US" sz="1600" b="0" dirty="0" err="1" smtClean="0">
                          <a:solidFill>
                            <a:schemeClr val="tx1"/>
                          </a:solidFill>
                          <a:latin typeface="Arial Narrow" panose="020B0606020202030204" pitchFamily="34" charset="0"/>
                          <a:cs typeface="Arial" panose="020B0604020202020204" pitchFamily="34" charset="0"/>
                        </a:rPr>
                        <a:t>h,k,l</a:t>
                      </a:r>
                      <a:endParaRPr lang="en-US" sz="1600" b="0" dirty="0">
                        <a:solidFill>
                          <a:schemeClr val="tx1"/>
                        </a:solidFill>
                        <a:latin typeface="Arial Narrow" panose="020B0606020202030204" pitchFamily="34" charset="0"/>
                        <a:cs typeface="Arial" panose="020B0604020202020204" pitchFamily="34" charset="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noFill/>
                      <a:prstDash val="solid"/>
                      <a:round/>
                      <a:headEnd type="none" w="med" len="med"/>
                      <a:tailEnd type="none" w="med" len="med"/>
                    </a:lnTlToBr>
                    <a:solidFill>
                      <a:schemeClr val="bg1"/>
                    </a:solidFill>
                  </a:tcPr>
                </a:tc>
                <a:tc>
                  <a:txBody>
                    <a:bodyPr/>
                    <a:lstStyle/>
                    <a:p>
                      <a:pPr algn="ctr"/>
                      <a:r>
                        <a:rPr lang="en-US" sz="1600" dirty="0" smtClean="0">
                          <a:solidFill>
                            <a:schemeClr val="tx1"/>
                          </a:solidFill>
                          <a:latin typeface="Arial" panose="020B0604020202020204" pitchFamily="34" charset="0"/>
                          <a:cs typeface="Arial" panose="020B0604020202020204" pitchFamily="34"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50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50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schemeClr val="bg1">
                              <a:lumMod val="75000"/>
                            </a:schemeClr>
                          </a:solidFill>
                          <a:effectLst/>
                          <a:uLnTx/>
                          <a:uFillTx/>
                          <a:latin typeface="Arial" panose="020B0604020202020204" pitchFamily="34" charset="0"/>
                          <a:ea typeface="+mn-ea"/>
                          <a:cs typeface="Arial" panose="020B0604020202020204" pitchFamily="34" charset="0"/>
                        </a:rPr>
                        <a:t>%</a:t>
                      </a:r>
                      <a:endParaRPr kumimoji="0" lang="en-US" sz="1800" b="1" i="0" u="none" strike="noStrike" kern="1200" cap="none" spc="0" normalizeH="0" baseline="3000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558">
                <a:tc vMerge="1">
                  <a:txBody>
                    <a:bodyPr/>
                    <a:lstStyle/>
                    <a:p>
                      <a:endParaRPr lang="en-US"/>
                    </a:p>
                  </a:txBody>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1</a:t>
                      </a:r>
                      <a:r>
                        <a:rPr lang="en-US" sz="1800" b="1" baseline="30000" dirty="0" smtClean="0">
                          <a:solidFill>
                            <a:schemeClr val="tx1"/>
                          </a:solidFill>
                          <a:latin typeface="Arial" panose="020B0604020202020204" pitchFamily="34" charset="0"/>
                          <a:cs typeface="Arial" panose="020B0604020202020204" pitchFamily="34" charset="0"/>
                        </a:rPr>
                        <a:t>st</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2</a:t>
                      </a:r>
                      <a:r>
                        <a:rPr lang="en-US" sz="1800" b="1" baseline="30000" dirty="0" smtClean="0">
                          <a:solidFill>
                            <a:schemeClr val="tx1"/>
                          </a:solidFill>
                          <a:latin typeface="Arial" panose="020B0604020202020204" pitchFamily="34" charset="0"/>
                          <a:cs typeface="Arial" panose="020B0604020202020204" pitchFamily="34" charset="0"/>
                        </a:rPr>
                        <a:t>nd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3</a:t>
                      </a:r>
                      <a:r>
                        <a:rPr lang="en-US" sz="1800" b="1" baseline="30000" dirty="0" smtClean="0">
                          <a:solidFill>
                            <a:schemeClr val="tx1"/>
                          </a:solidFill>
                          <a:latin typeface="Arial" panose="020B0604020202020204" pitchFamily="34" charset="0"/>
                          <a:cs typeface="Arial" panose="020B0604020202020204" pitchFamily="34" charset="0"/>
                        </a:rPr>
                        <a:t>rd</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b="1" dirty="0" smtClean="0">
                          <a:solidFill>
                            <a:schemeClr val="tx1"/>
                          </a:solidFill>
                          <a:latin typeface="Arial" panose="020B0604020202020204" pitchFamily="34" charset="0"/>
                          <a:cs typeface="Arial" panose="020B0604020202020204" pitchFamily="34" charset="0"/>
                        </a:rPr>
                        <a:t>4</a:t>
                      </a:r>
                      <a:r>
                        <a:rPr lang="en-US" sz="1800" b="1" baseline="30000" dirty="0" smtClean="0">
                          <a:solidFill>
                            <a:schemeClr val="tx1"/>
                          </a:solidFill>
                          <a:latin typeface="Arial" panose="020B0604020202020204" pitchFamily="34" charset="0"/>
                          <a:cs typeface="Arial" panose="020B0604020202020204" pitchFamily="34" charset="0"/>
                        </a:rPr>
                        <a:t>th</a:t>
                      </a:r>
                      <a:endParaRPr lang="en-US" sz="18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-1.46</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-0.02</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1.84</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-0.72</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5,4,4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-0.29</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-0.34</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0.15</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5,5,4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1.02</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1.47</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6,1,4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-0.90</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1.44</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-0.40</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6,2,4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-1.20</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-0.37</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0.67</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0.01</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6,3,4</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-0.75</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a:effectLst/>
                          <a:latin typeface="Arial Narrow" panose="020B0606020202030204" pitchFamily="34" charset="0"/>
                          <a:ea typeface="Calibri"/>
                        </a:rPr>
                        <a:t>0.31</a:t>
                      </a:r>
                      <a:endParaRPr lang="en-US" sz="2800" b="1">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0.48</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0.00</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600" b="1" dirty="0" smtClean="0">
                          <a:solidFill>
                            <a:schemeClr val="tx1"/>
                          </a:solidFill>
                          <a:latin typeface="Arial" panose="020B0604020202020204" pitchFamily="34" charset="0"/>
                          <a:cs typeface="Arial" panose="020B0604020202020204" pitchFamily="34" charset="0"/>
                        </a:rPr>
                        <a:t>6,3,5</a:t>
                      </a:r>
                      <a:endParaRPr lang="en-US" sz="16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-0.85</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0.72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r">
                        <a:lnSpc>
                          <a:spcPct val="115000"/>
                        </a:lnSpc>
                        <a:spcBef>
                          <a:spcPts val="0"/>
                        </a:spcBef>
                        <a:spcAft>
                          <a:spcPts val="0"/>
                        </a:spcAft>
                      </a:pPr>
                      <a:r>
                        <a:rPr lang="en-US" sz="1600" b="1" dirty="0">
                          <a:effectLst/>
                          <a:latin typeface="Arial Narrow" panose="020B0606020202030204" pitchFamily="34" charset="0"/>
                          <a:ea typeface="Calibri"/>
                        </a:rPr>
                        <a:t>-0.82</a:t>
                      </a:r>
                      <a:endParaRPr lang="en-US" sz="2800" b="1" dirty="0">
                        <a:effectLst/>
                        <a:latin typeface="Arial Narrow" panose="020B0606020202030204" pitchFamily="34" charset="0"/>
                        <a:ea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8256">
                <a:tc>
                  <a:txBody>
                    <a:bodyPr/>
                    <a:lstStyle/>
                    <a:p>
                      <a:pPr algn="ctr"/>
                      <a:r>
                        <a:rPr lang="en-US" sz="1100" b="1" dirty="0" smtClean="0">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200" b="1" dirty="0" smtClean="0">
                          <a:effectLst/>
                          <a:latin typeface="Arial" panose="020B0604020202020204" pitchFamily="34" charset="0"/>
                          <a:ea typeface="Calibri"/>
                          <a:cs typeface="Arial" panose="020B0604020202020204" pitchFamily="34" charset="0"/>
                        </a:rPr>
                        <a:t>…</a:t>
                      </a:r>
                      <a:endParaRPr lang="en-US" sz="1200" b="1" dirty="0">
                        <a:effectLst/>
                        <a:latin typeface="Arial" panose="020B0604020202020204" pitchFamily="34" charset="0"/>
                        <a:ea typeface="Calibri"/>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r>
            </a:tbl>
          </a:graphicData>
        </a:graphic>
      </p:graphicFrame>
      <p:sp>
        <p:nvSpPr>
          <p:cNvPr id="6" name="TextBox 5"/>
          <p:cNvSpPr txBox="1"/>
          <p:nvPr/>
        </p:nvSpPr>
        <p:spPr>
          <a:xfrm>
            <a:off x="637369" y="796754"/>
            <a:ext cx="554960" cy="646331"/>
          </a:xfrm>
          <a:prstGeom prst="rect">
            <a:avLst/>
          </a:prstGeom>
          <a:noFill/>
        </p:spPr>
        <p:txBody>
          <a:bodyPr wrap="none" rtlCol="0">
            <a:spAutoFit/>
          </a:bodyPr>
          <a:lstStyle/>
          <a:p>
            <a:pPr algn="r"/>
            <a:r>
              <a:rPr lang="en-US" dirty="0">
                <a:latin typeface="Arial Narrow" panose="020B0606020202030204" pitchFamily="34" charset="0"/>
              </a:rPr>
              <a:t>d</a:t>
            </a:r>
            <a:r>
              <a:rPr lang="en-US" dirty="0" smtClean="0">
                <a:latin typeface="Arial Narrow" panose="020B0606020202030204" pitchFamily="34" charset="0"/>
              </a:rPr>
              <a:t>ata</a:t>
            </a:r>
          </a:p>
          <a:p>
            <a:pPr algn="r"/>
            <a:r>
              <a:rPr lang="en-US" dirty="0" smtClean="0">
                <a:latin typeface="Arial Narrow" panose="020B0606020202030204" pitchFamily="34" charset="0"/>
              </a:rPr>
              <a:t>set</a:t>
            </a:r>
            <a:endParaRPr lang="en-US" dirty="0">
              <a:latin typeface="Arial Narrow" panose="020B0606020202030204" pitchFamily="34" charset="0"/>
            </a:endParaRPr>
          </a:p>
        </p:txBody>
      </p:sp>
      <p:sp>
        <p:nvSpPr>
          <p:cNvPr id="7" name="TextBox 6"/>
          <p:cNvSpPr txBox="1"/>
          <p:nvPr/>
        </p:nvSpPr>
        <p:spPr>
          <a:xfrm rot="2181799">
            <a:off x="5473739" y="1197680"/>
            <a:ext cx="700833" cy="369332"/>
          </a:xfrm>
          <a:prstGeom prst="rect">
            <a:avLst/>
          </a:prstGeom>
          <a:noFill/>
        </p:spPr>
        <p:txBody>
          <a:bodyPr wrap="none" rtlCol="0">
            <a:spAutoFit/>
          </a:bodyPr>
          <a:lstStyle/>
          <a:p>
            <a:r>
              <a:rPr lang="en-US" dirty="0" smtClean="0">
                <a:latin typeface="Arial Narrow" panose="020B0606020202030204" pitchFamily="34" charset="0"/>
              </a:rPr>
              <a:t>vector</a:t>
            </a:r>
            <a:endParaRPr lang="en-US" dirty="0">
              <a:latin typeface="Arial Narrow" panose="020B0606020202030204" pitchFamily="34" charset="0"/>
            </a:endParaRPr>
          </a:p>
        </p:txBody>
      </p:sp>
      <p:cxnSp>
        <p:nvCxnSpPr>
          <p:cNvPr id="9" name="Straight Connector 8"/>
          <p:cNvCxnSpPr/>
          <p:nvPr/>
        </p:nvCxnSpPr>
        <p:spPr>
          <a:xfrm flipH="1" flipV="1">
            <a:off x="5426869" y="901473"/>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rot="2154997">
            <a:off x="5661591" y="935062"/>
            <a:ext cx="638316" cy="369332"/>
          </a:xfrm>
          <a:prstGeom prst="rect">
            <a:avLst/>
          </a:prstGeom>
          <a:noFill/>
        </p:spPr>
        <p:txBody>
          <a:bodyPr wrap="none" rtlCol="0">
            <a:spAutoFit/>
          </a:bodyPr>
          <a:lstStyle/>
          <a:p>
            <a:r>
              <a:rPr lang="en-US" dirty="0" smtClean="0">
                <a:latin typeface="Arial Narrow" panose="020B0606020202030204" pitchFamily="34" charset="0"/>
              </a:rPr>
              <a:t>value</a:t>
            </a:r>
            <a:endParaRPr lang="en-US" dirty="0">
              <a:latin typeface="Arial Narrow" panose="020B0606020202030204" pitchFamily="34" charset="0"/>
            </a:endParaRPr>
          </a:p>
        </p:txBody>
      </p:sp>
      <p:sp>
        <p:nvSpPr>
          <p:cNvPr id="11" name="TextBox 10"/>
          <p:cNvSpPr txBox="1"/>
          <p:nvPr/>
        </p:nvSpPr>
        <p:spPr>
          <a:xfrm>
            <a:off x="5234311" y="384628"/>
            <a:ext cx="3744936"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Singular values &amp; vectors</a:t>
            </a:r>
            <a:endParaRPr lang="en-US" sz="2400" dirty="0">
              <a:latin typeface="Arial" panose="020B0604020202020204" pitchFamily="34" charset="0"/>
              <a:cs typeface="Arial" panose="020B0604020202020204" pitchFamily="34" charset="0"/>
            </a:endParaRPr>
          </a:p>
        </p:txBody>
      </p:sp>
      <p:cxnSp>
        <p:nvCxnSpPr>
          <p:cNvPr id="13" name="Straight Arrow Connector 12"/>
          <p:cNvCxnSpPr/>
          <p:nvPr/>
        </p:nvCxnSpPr>
        <p:spPr>
          <a:xfrm>
            <a:off x="3773715" y="2815771"/>
            <a:ext cx="1393371" cy="0"/>
          </a:xfrm>
          <a:prstGeom prst="straightConnector1">
            <a:avLst/>
          </a:prstGeom>
          <a:ln w="762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3860801" y="1393372"/>
            <a:ext cx="1306284" cy="1233714"/>
          </a:xfrm>
          <a:prstGeom prst="roundRect">
            <a:avLst>
              <a:gd name="adj" fmla="val 34849"/>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006600"/>
                </a:solidFill>
                <a:latin typeface="Arial" panose="020B0604020202020204" pitchFamily="34" charset="0"/>
                <a:cs typeface="Arial" panose="020B0604020202020204" pitchFamily="34" charset="0"/>
              </a:rPr>
              <a:t>Singular value </a:t>
            </a:r>
            <a:r>
              <a:rPr lang="en-US" sz="1400" b="1" dirty="0" err="1" smtClean="0">
                <a:solidFill>
                  <a:srgbClr val="006600"/>
                </a:solidFill>
                <a:latin typeface="Arial" panose="020B0604020202020204" pitchFamily="34" charset="0"/>
                <a:cs typeface="Arial" panose="020B0604020202020204" pitchFamily="34" charset="0"/>
              </a:rPr>
              <a:t>decomp</a:t>
            </a:r>
            <a:r>
              <a:rPr lang="en-US" sz="1400" b="1" dirty="0" smtClean="0">
                <a:solidFill>
                  <a:srgbClr val="006600"/>
                </a:solidFill>
                <a:latin typeface="Arial" panose="020B0604020202020204" pitchFamily="34" charset="0"/>
                <a:cs typeface="Arial" panose="020B0604020202020204" pitchFamily="34" charset="0"/>
              </a:rPr>
              <a:t>.</a:t>
            </a:r>
          </a:p>
          <a:p>
            <a:pPr algn="ctr"/>
            <a:r>
              <a:rPr lang="en-US" sz="2400" b="1" dirty="0" smtClean="0">
                <a:solidFill>
                  <a:srgbClr val="006600"/>
                </a:solidFill>
                <a:latin typeface="Arial" panose="020B0604020202020204" pitchFamily="34" charset="0"/>
                <a:cs typeface="Arial" panose="020B0604020202020204" pitchFamily="34" charset="0"/>
              </a:rPr>
              <a:t>SVD</a:t>
            </a:r>
            <a:endParaRPr lang="en-US" sz="2400" b="1" dirty="0">
              <a:solidFill>
                <a:srgbClr val="006600"/>
              </a:solidFill>
              <a:latin typeface="Arial" panose="020B0604020202020204" pitchFamily="34" charset="0"/>
              <a:cs typeface="Arial" panose="020B0604020202020204" pitchFamily="34" charset="0"/>
            </a:endParaRPr>
          </a:p>
        </p:txBody>
      </p:sp>
      <p:cxnSp>
        <p:nvCxnSpPr>
          <p:cNvPr id="25" name="Straight Connector 24"/>
          <p:cNvCxnSpPr/>
          <p:nvPr/>
        </p:nvCxnSpPr>
        <p:spPr>
          <a:xfrm flipH="1" flipV="1">
            <a:off x="5424488" y="1265804"/>
            <a:ext cx="800100" cy="5834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5468915" y="5239658"/>
            <a:ext cx="1425371" cy="1146630"/>
            <a:chOff x="3696237" y="2927796"/>
            <a:chExt cx="1324377" cy="1418824"/>
          </a:xfrm>
        </p:grpSpPr>
        <p:sp>
          <p:nvSpPr>
            <p:cNvPr id="27" name="Rectangle 26"/>
            <p:cNvSpPr/>
            <p:nvPr/>
          </p:nvSpPr>
          <p:spPr>
            <a:xfrm>
              <a:off x="3696237" y="3251915"/>
              <a:ext cx="978794" cy="109470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cxnSp>
          <p:nvCxnSpPr>
            <p:cNvPr id="28" name="Straight Connector 27"/>
            <p:cNvCxnSpPr/>
            <p:nvPr/>
          </p:nvCxnSpPr>
          <p:spPr>
            <a:xfrm flipV="1">
              <a:off x="3696237"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668726" y="2927796"/>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675031" y="4022501"/>
              <a:ext cx="345583" cy="3241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696237" y="4022501"/>
              <a:ext cx="345583" cy="324119"/>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4041820" y="4022501"/>
              <a:ext cx="978794" cy="1"/>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4041820" y="2927796"/>
              <a:ext cx="978794" cy="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41820" y="2927796"/>
              <a:ext cx="0" cy="109470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20614" y="2927797"/>
              <a:ext cx="0" cy="109470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36" name="TextBox 35"/>
          <p:cNvSpPr txBox="1"/>
          <p:nvPr/>
        </p:nvSpPr>
        <p:spPr>
          <a:xfrm>
            <a:off x="174174" y="5486399"/>
            <a:ext cx="1505540" cy="646331"/>
          </a:xfrm>
          <a:prstGeom prst="rect">
            <a:avLst/>
          </a:prstGeom>
          <a:noFill/>
          <a:ln>
            <a:noFill/>
          </a:ln>
        </p:spPr>
        <p:txBody>
          <a:bodyPr wrap="none" rtlCol="0">
            <a:spAutoFit/>
          </a:bodyPr>
          <a:lstStyle/>
          <a:p>
            <a:pPr algn="r"/>
            <a:r>
              <a:rPr lang="en-US" b="1" dirty="0" smtClean="0">
                <a:solidFill>
                  <a:srgbClr val="006600"/>
                </a:solidFill>
                <a:latin typeface="Arial" panose="020B0604020202020204" pitchFamily="34" charset="0"/>
                <a:cs typeface="Arial" panose="020B0604020202020204" pitchFamily="34" charset="0"/>
              </a:rPr>
              <a:t>Correlation </a:t>
            </a:r>
          </a:p>
          <a:p>
            <a:pPr algn="r"/>
            <a:r>
              <a:rPr lang="en-US" b="1" dirty="0" smtClean="0">
                <a:solidFill>
                  <a:srgbClr val="006600"/>
                </a:solidFill>
                <a:latin typeface="Arial" panose="020B0604020202020204" pitchFamily="34" charset="0"/>
                <a:cs typeface="Arial" panose="020B0604020202020204" pitchFamily="34" charset="0"/>
              </a:rPr>
              <a:t>Coefficients</a:t>
            </a:r>
            <a:endParaRPr lang="en-US" b="1" dirty="0">
              <a:solidFill>
                <a:srgbClr val="006600"/>
              </a:solidFill>
              <a:latin typeface="Arial" panose="020B0604020202020204" pitchFamily="34" charset="0"/>
              <a:cs typeface="Arial" panose="020B0604020202020204" pitchFamily="34" charset="0"/>
            </a:endParaRPr>
          </a:p>
        </p:txBody>
      </p:sp>
      <p:sp>
        <p:nvSpPr>
          <p:cNvPr id="40" name="Freeform 39"/>
          <p:cNvSpPr/>
          <p:nvPr/>
        </p:nvSpPr>
        <p:spPr>
          <a:xfrm>
            <a:off x="1930401" y="4513943"/>
            <a:ext cx="4615634" cy="653144"/>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3978057 w 3978176"/>
              <a:gd name="connsiteY0" fmla="*/ 34386 h 890729"/>
              <a:gd name="connsiteX1" fmla="*/ 1278400 w 3978176"/>
              <a:gd name="connsiteY1" fmla="*/ 19872 h 890729"/>
              <a:gd name="connsiteX2" fmla="*/ 1144 w 3978176"/>
              <a:gd name="connsiteY2" fmla="*/ 890729 h 890729"/>
              <a:gd name="connsiteX0" fmla="*/ 3847649 w 3847767"/>
              <a:gd name="connsiteY0" fmla="*/ 28423 h 725109"/>
              <a:gd name="connsiteX1" fmla="*/ 1147992 w 3847767"/>
              <a:gd name="connsiteY1" fmla="*/ 13909 h 725109"/>
              <a:gd name="connsiteX2" fmla="*/ 1364 w 3847767"/>
              <a:gd name="connsiteY2" fmla="*/ 725109 h 725109"/>
              <a:gd name="connsiteX0" fmla="*/ 3847330 w 3847458"/>
              <a:gd name="connsiteY0" fmla="*/ 0 h 696686"/>
              <a:gd name="connsiteX1" fmla="*/ 1321844 w 3847458"/>
              <a:gd name="connsiteY1" fmla="*/ 43543 h 696686"/>
              <a:gd name="connsiteX2" fmla="*/ 1045 w 3847458"/>
              <a:gd name="connsiteY2" fmla="*/ 696686 h 696686"/>
              <a:gd name="connsiteX0" fmla="*/ 3848241 w 3848350"/>
              <a:gd name="connsiteY0" fmla="*/ 0 h 696686"/>
              <a:gd name="connsiteX1" fmla="*/ 974413 w 3848350"/>
              <a:gd name="connsiteY1" fmla="*/ 87086 h 696686"/>
              <a:gd name="connsiteX2" fmla="*/ 1956 w 3848350"/>
              <a:gd name="connsiteY2" fmla="*/ 696686 h 696686"/>
              <a:gd name="connsiteX0" fmla="*/ 3804664 w 3804774"/>
              <a:gd name="connsiteY0" fmla="*/ 11227 h 620828"/>
              <a:gd name="connsiteX1" fmla="*/ 974379 w 3804774"/>
              <a:gd name="connsiteY1" fmla="*/ 11228 h 620828"/>
              <a:gd name="connsiteX2" fmla="*/ 1922 w 3804774"/>
              <a:gd name="connsiteY2" fmla="*/ 620828 h 620828"/>
              <a:gd name="connsiteX0" fmla="*/ 4616259 w 4616376"/>
              <a:gd name="connsiteY0" fmla="*/ 12680 h 665824"/>
              <a:gd name="connsiteX1" fmla="*/ 1785974 w 4616376"/>
              <a:gd name="connsiteY1" fmla="*/ 12681 h 665824"/>
              <a:gd name="connsiteX2" fmla="*/ 717 w 4616376"/>
              <a:gd name="connsiteY2" fmla="*/ 665824 h 665824"/>
              <a:gd name="connsiteX0" fmla="*/ 4616259 w 4616376"/>
              <a:gd name="connsiteY0" fmla="*/ 627 h 653771"/>
              <a:gd name="connsiteX1" fmla="*/ 1785974 w 4616376"/>
              <a:gd name="connsiteY1" fmla="*/ 628 h 653771"/>
              <a:gd name="connsiteX2" fmla="*/ 717 w 4616376"/>
              <a:gd name="connsiteY2" fmla="*/ 653771 h 653771"/>
              <a:gd name="connsiteX0" fmla="*/ 4616259 w 4616376"/>
              <a:gd name="connsiteY0" fmla="*/ 813 h 653957"/>
              <a:gd name="connsiteX1" fmla="*/ 1785974 w 4616376"/>
              <a:gd name="connsiteY1" fmla="*/ 814 h 653957"/>
              <a:gd name="connsiteX2" fmla="*/ 717 w 4616376"/>
              <a:gd name="connsiteY2" fmla="*/ 653957 h 653957"/>
              <a:gd name="connsiteX0" fmla="*/ 4617091 w 4617183"/>
              <a:gd name="connsiteY0" fmla="*/ 0 h 653144"/>
              <a:gd name="connsiteX1" fmla="*/ 1206234 w 4617183"/>
              <a:gd name="connsiteY1" fmla="*/ 43543 h 653144"/>
              <a:gd name="connsiteX2" fmla="*/ 1549 w 4617183"/>
              <a:gd name="connsiteY2" fmla="*/ 653144 h 653144"/>
              <a:gd name="connsiteX0" fmla="*/ 4617091 w 4617183"/>
              <a:gd name="connsiteY0" fmla="*/ 0 h 653144"/>
              <a:gd name="connsiteX1" fmla="*/ 1206234 w 4617183"/>
              <a:gd name="connsiteY1" fmla="*/ 43543 h 653144"/>
              <a:gd name="connsiteX2" fmla="*/ 1549 w 4617183"/>
              <a:gd name="connsiteY2" fmla="*/ 653144 h 653144"/>
              <a:gd name="connsiteX0" fmla="*/ 4615542 w 4615634"/>
              <a:gd name="connsiteY0" fmla="*/ 0 h 653144"/>
              <a:gd name="connsiteX1" fmla="*/ 1204685 w 4615634"/>
              <a:gd name="connsiteY1" fmla="*/ 43543 h 653144"/>
              <a:gd name="connsiteX2" fmla="*/ 0 w 4615634"/>
              <a:gd name="connsiteY2" fmla="*/ 653144 h 653144"/>
            </a:gdLst>
            <a:ahLst/>
            <a:cxnLst>
              <a:cxn ang="0">
                <a:pos x="connsiteX0" y="connsiteY0"/>
              </a:cxn>
              <a:cxn ang="0">
                <a:pos x="connsiteX1" y="connsiteY1"/>
              </a:cxn>
              <a:cxn ang="0">
                <a:pos x="connsiteX2" y="connsiteY2"/>
              </a:cxn>
            </a:cxnLst>
            <a:rect l="l" t="t" r="r" b="b"/>
            <a:pathLst>
              <a:path w="4615634" h="653144">
                <a:moveTo>
                  <a:pt x="4615542" y="0"/>
                </a:moveTo>
                <a:cubicBezTo>
                  <a:pt x="4633685" y="403376"/>
                  <a:pt x="1973942" y="-79829"/>
                  <a:pt x="1204685" y="43543"/>
                </a:cubicBezTo>
                <a:cubicBezTo>
                  <a:pt x="435428" y="166915"/>
                  <a:pt x="11491" y="121560"/>
                  <a:pt x="0" y="653144"/>
                </a:cubicBezTo>
              </a:path>
            </a:pathLst>
          </a:custGeom>
          <a:noFill/>
          <a:ln w="57150">
            <a:solidFill>
              <a:srgbClr val="C898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1" name="TextBox 40"/>
          <p:cNvSpPr txBox="1"/>
          <p:nvPr/>
        </p:nvSpPr>
        <p:spPr>
          <a:xfrm>
            <a:off x="1564883" y="5080001"/>
            <a:ext cx="3224831"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-0.68   -0.24   0.32   …</a:t>
            </a:r>
          </a:p>
        </p:txBody>
      </p:sp>
      <p:sp>
        <p:nvSpPr>
          <p:cNvPr id="43" name="Freeform 42"/>
          <p:cNvSpPr/>
          <p:nvPr/>
        </p:nvSpPr>
        <p:spPr>
          <a:xfrm>
            <a:off x="2730555" y="4463141"/>
            <a:ext cx="4417732" cy="682171"/>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4615542 w 4615636"/>
              <a:gd name="connsiteY0" fmla="*/ 0 h 1233714"/>
              <a:gd name="connsiteX1" fmla="*/ 1277256 w 4615636"/>
              <a:gd name="connsiteY1" fmla="*/ 362857 h 1233714"/>
              <a:gd name="connsiteX2" fmla="*/ 0 w 4615636"/>
              <a:gd name="connsiteY2" fmla="*/ 1233714 h 1233714"/>
              <a:gd name="connsiteX0" fmla="*/ 4615542 w 4615636"/>
              <a:gd name="connsiteY0" fmla="*/ 0 h 1233714"/>
              <a:gd name="connsiteX1" fmla="*/ 1277256 w 4615636"/>
              <a:gd name="connsiteY1" fmla="*/ 362857 h 1233714"/>
              <a:gd name="connsiteX2" fmla="*/ 0 w 4615636"/>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4615542 w 4615641"/>
              <a:gd name="connsiteY0" fmla="*/ 0 h 1233714"/>
              <a:gd name="connsiteX1" fmla="*/ 1407885 w 4615641"/>
              <a:gd name="connsiteY1" fmla="*/ 246742 h 1233714"/>
              <a:gd name="connsiteX2" fmla="*/ 0 w 4615641"/>
              <a:gd name="connsiteY2" fmla="*/ 1233714 h 1233714"/>
              <a:gd name="connsiteX0" fmla="*/ 3715656 w 3715750"/>
              <a:gd name="connsiteY0" fmla="*/ 0 h 798285"/>
              <a:gd name="connsiteX1" fmla="*/ 507999 w 3715750"/>
              <a:gd name="connsiteY1" fmla="*/ 246742 h 798285"/>
              <a:gd name="connsiteX2" fmla="*/ 0 w 3715750"/>
              <a:gd name="connsiteY2" fmla="*/ 798285 h 798285"/>
              <a:gd name="connsiteX0" fmla="*/ 3657599 w 3657695"/>
              <a:gd name="connsiteY0" fmla="*/ 0 h 711199"/>
              <a:gd name="connsiteX1" fmla="*/ 507999 w 3657695"/>
              <a:gd name="connsiteY1" fmla="*/ 159656 h 711199"/>
              <a:gd name="connsiteX2" fmla="*/ 0 w 3657695"/>
              <a:gd name="connsiteY2" fmla="*/ 711199 h 711199"/>
              <a:gd name="connsiteX0" fmla="*/ 4412342 w 4412442"/>
              <a:gd name="connsiteY0" fmla="*/ 0 h 682171"/>
              <a:gd name="connsiteX1" fmla="*/ 1262742 w 4412442"/>
              <a:gd name="connsiteY1" fmla="*/ 159656 h 682171"/>
              <a:gd name="connsiteX2" fmla="*/ 0 w 4412442"/>
              <a:gd name="connsiteY2" fmla="*/ 682171 h 682171"/>
              <a:gd name="connsiteX0" fmla="*/ 4412342 w 4412442"/>
              <a:gd name="connsiteY0" fmla="*/ 0 h 682171"/>
              <a:gd name="connsiteX1" fmla="*/ 1262742 w 4412442"/>
              <a:gd name="connsiteY1" fmla="*/ 159656 h 682171"/>
              <a:gd name="connsiteX2" fmla="*/ 0 w 4412442"/>
              <a:gd name="connsiteY2" fmla="*/ 682171 h 682171"/>
              <a:gd name="connsiteX0" fmla="*/ 4412342 w 4412342"/>
              <a:gd name="connsiteY0" fmla="*/ 0 h 682171"/>
              <a:gd name="connsiteX1" fmla="*/ 1262742 w 4412342"/>
              <a:gd name="connsiteY1" fmla="*/ 159656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827313 w 4412342"/>
              <a:gd name="connsiteY1" fmla="*/ 174170 h 682171"/>
              <a:gd name="connsiteX2" fmla="*/ 0 w 4412342"/>
              <a:gd name="connsiteY2" fmla="*/ 682171 h 682171"/>
              <a:gd name="connsiteX0" fmla="*/ 4412342 w 4412342"/>
              <a:gd name="connsiteY0" fmla="*/ 0 h 682171"/>
              <a:gd name="connsiteX1" fmla="*/ 638628 w 4412342"/>
              <a:gd name="connsiteY1" fmla="*/ 217713 h 682171"/>
              <a:gd name="connsiteX2" fmla="*/ 0 w 4412342"/>
              <a:gd name="connsiteY2" fmla="*/ 682171 h 682171"/>
              <a:gd name="connsiteX0" fmla="*/ 4412342 w 4412342"/>
              <a:gd name="connsiteY0" fmla="*/ 0 h 682171"/>
              <a:gd name="connsiteX1" fmla="*/ 638628 w 4412342"/>
              <a:gd name="connsiteY1" fmla="*/ 188684 h 682171"/>
              <a:gd name="connsiteX2" fmla="*/ 0 w 4412342"/>
              <a:gd name="connsiteY2" fmla="*/ 682171 h 682171"/>
              <a:gd name="connsiteX0" fmla="*/ 4429550 w 4429550"/>
              <a:gd name="connsiteY0" fmla="*/ 0 h 682171"/>
              <a:gd name="connsiteX1" fmla="*/ 655836 w 4429550"/>
              <a:gd name="connsiteY1" fmla="*/ 188684 h 682171"/>
              <a:gd name="connsiteX2" fmla="*/ 17208 w 4429550"/>
              <a:gd name="connsiteY2" fmla="*/ 682171 h 682171"/>
              <a:gd name="connsiteX0" fmla="*/ 4417732 w 4417732"/>
              <a:gd name="connsiteY0" fmla="*/ 0 h 682171"/>
              <a:gd name="connsiteX1" fmla="*/ 644018 w 4417732"/>
              <a:gd name="connsiteY1" fmla="*/ 188684 h 682171"/>
              <a:gd name="connsiteX2" fmla="*/ 5390 w 4417732"/>
              <a:gd name="connsiteY2" fmla="*/ 682171 h 682171"/>
            </a:gdLst>
            <a:ahLst/>
            <a:cxnLst>
              <a:cxn ang="0">
                <a:pos x="connsiteX0" y="connsiteY0"/>
              </a:cxn>
              <a:cxn ang="0">
                <a:pos x="connsiteX1" y="connsiteY1"/>
              </a:cxn>
              <a:cxn ang="0">
                <a:pos x="connsiteX2" y="connsiteY2"/>
              </a:cxn>
            </a:cxnLst>
            <a:rect l="l" t="t" r="r" b="b"/>
            <a:pathLst>
              <a:path w="4417732" h="682171">
                <a:moveTo>
                  <a:pt x="4417732" y="0"/>
                </a:moveTo>
                <a:cubicBezTo>
                  <a:pt x="4406846" y="780747"/>
                  <a:pt x="1379408" y="74989"/>
                  <a:pt x="644018" y="188684"/>
                </a:cubicBezTo>
                <a:cubicBezTo>
                  <a:pt x="-91372" y="302379"/>
                  <a:pt x="2367" y="310244"/>
                  <a:pt x="5390" y="682171"/>
                </a:cubicBezTo>
              </a:path>
            </a:pathLst>
          </a:custGeom>
          <a:noFill/>
          <a:ln w="57150">
            <a:solidFill>
              <a:srgbClr val="FFDA65"/>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4" name="Freeform 43"/>
          <p:cNvSpPr/>
          <p:nvPr/>
        </p:nvSpPr>
        <p:spPr>
          <a:xfrm>
            <a:off x="3423861" y="4499427"/>
            <a:ext cx="4312255" cy="682172"/>
          </a:xfrm>
          <a:custGeom>
            <a:avLst/>
            <a:gdLst>
              <a:gd name="connsiteX0" fmla="*/ 5178843 w 5293303"/>
              <a:gd name="connsiteY0" fmla="*/ 14514 h 740228"/>
              <a:gd name="connsiteX1" fmla="*/ 4975643 w 5293303"/>
              <a:gd name="connsiteY1" fmla="*/ 261257 h 740228"/>
              <a:gd name="connsiteX2" fmla="*/ 2479186 w 5293303"/>
              <a:gd name="connsiteY2" fmla="*/ 0 h 740228"/>
              <a:gd name="connsiteX3" fmla="*/ 316557 w 5293303"/>
              <a:gd name="connsiteY3" fmla="*/ 159657 h 740228"/>
              <a:gd name="connsiteX4" fmla="*/ 55300 w 5293303"/>
              <a:gd name="connsiteY4" fmla="*/ 740228 h 740228"/>
              <a:gd name="connsiteX0" fmla="*/ 5178843 w 5254228"/>
              <a:gd name="connsiteY0" fmla="*/ 14514 h 740228"/>
              <a:gd name="connsiteX1" fmla="*/ 4975643 w 5254228"/>
              <a:gd name="connsiteY1" fmla="*/ 261257 h 740228"/>
              <a:gd name="connsiteX2" fmla="*/ 2479186 w 5254228"/>
              <a:gd name="connsiteY2" fmla="*/ 0 h 740228"/>
              <a:gd name="connsiteX3" fmla="*/ 316557 w 5254228"/>
              <a:gd name="connsiteY3" fmla="*/ 159657 h 740228"/>
              <a:gd name="connsiteX4" fmla="*/ 55300 w 5254228"/>
              <a:gd name="connsiteY4" fmla="*/ 740228 h 740228"/>
              <a:gd name="connsiteX0" fmla="*/ 5178843 w 5179336"/>
              <a:gd name="connsiteY0" fmla="*/ 14619 h 740333"/>
              <a:gd name="connsiteX1" fmla="*/ 4046729 w 5179336"/>
              <a:gd name="connsiteY1" fmla="*/ 174276 h 740333"/>
              <a:gd name="connsiteX2" fmla="*/ 2479186 w 5179336"/>
              <a:gd name="connsiteY2" fmla="*/ 105 h 740333"/>
              <a:gd name="connsiteX3" fmla="*/ 316557 w 5179336"/>
              <a:gd name="connsiteY3" fmla="*/ 159762 h 740333"/>
              <a:gd name="connsiteX4" fmla="*/ 55300 w 5179336"/>
              <a:gd name="connsiteY4" fmla="*/ 740333 h 740333"/>
              <a:gd name="connsiteX0" fmla="*/ 5141332 w 5141825"/>
              <a:gd name="connsiteY0" fmla="*/ 14619 h 740333"/>
              <a:gd name="connsiteX1" fmla="*/ 4009218 w 5141825"/>
              <a:gd name="connsiteY1" fmla="*/ 174276 h 740333"/>
              <a:gd name="connsiteX2" fmla="*/ 2441675 w 5141825"/>
              <a:gd name="connsiteY2" fmla="*/ 105 h 740333"/>
              <a:gd name="connsiteX3" fmla="*/ 279046 w 5141825"/>
              <a:gd name="connsiteY3" fmla="*/ 159762 h 740333"/>
              <a:gd name="connsiteX4" fmla="*/ 17789 w 5141825"/>
              <a:gd name="connsiteY4" fmla="*/ 740333 h 740333"/>
              <a:gd name="connsiteX0" fmla="*/ 5123543 w 5124036"/>
              <a:gd name="connsiteY0" fmla="*/ 31909 h 757623"/>
              <a:gd name="connsiteX1" fmla="*/ 3991429 w 5124036"/>
              <a:gd name="connsiteY1" fmla="*/ 191566 h 757623"/>
              <a:gd name="connsiteX2" fmla="*/ 2423886 w 5124036"/>
              <a:gd name="connsiteY2" fmla="*/ 17395 h 757623"/>
              <a:gd name="connsiteX3" fmla="*/ 827315 w 5124036"/>
              <a:gd name="connsiteY3" fmla="*/ 89967 h 757623"/>
              <a:gd name="connsiteX4" fmla="*/ 0 w 5124036"/>
              <a:gd name="connsiteY4" fmla="*/ 757623 h 757623"/>
              <a:gd name="connsiteX0" fmla="*/ 5123543 w 5124036"/>
              <a:gd name="connsiteY0" fmla="*/ 21561 h 747275"/>
              <a:gd name="connsiteX1" fmla="*/ 3991429 w 5124036"/>
              <a:gd name="connsiteY1" fmla="*/ 181218 h 747275"/>
              <a:gd name="connsiteX2" fmla="*/ 2423886 w 5124036"/>
              <a:gd name="connsiteY2" fmla="*/ 7047 h 747275"/>
              <a:gd name="connsiteX3" fmla="*/ 827315 w 5124036"/>
              <a:gd name="connsiteY3" fmla="*/ 79619 h 747275"/>
              <a:gd name="connsiteX4" fmla="*/ 0 w 5124036"/>
              <a:gd name="connsiteY4" fmla="*/ 747275 h 74727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24201 h 749915"/>
              <a:gd name="connsiteX1" fmla="*/ 3991429 w 5124036"/>
              <a:gd name="connsiteY1" fmla="*/ 183858 h 749915"/>
              <a:gd name="connsiteX2" fmla="*/ 2423886 w 5124036"/>
              <a:gd name="connsiteY2" fmla="*/ 9687 h 749915"/>
              <a:gd name="connsiteX3" fmla="*/ 827315 w 5124036"/>
              <a:gd name="connsiteY3" fmla="*/ 82259 h 749915"/>
              <a:gd name="connsiteX4" fmla="*/ 0 w 5124036"/>
              <a:gd name="connsiteY4" fmla="*/ 749915 h 749915"/>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4036"/>
              <a:gd name="connsiteY0" fmla="*/ 34745 h 760459"/>
              <a:gd name="connsiteX1" fmla="*/ 3991429 w 5124036"/>
              <a:gd name="connsiteY1" fmla="*/ 194402 h 760459"/>
              <a:gd name="connsiteX2" fmla="*/ 2423886 w 5124036"/>
              <a:gd name="connsiteY2" fmla="*/ 20231 h 760459"/>
              <a:gd name="connsiteX3" fmla="*/ 0 w 5124036"/>
              <a:gd name="connsiteY3" fmla="*/ 760459 h 760459"/>
              <a:gd name="connsiteX0" fmla="*/ 5123543 w 5123543"/>
              <a:gd name="connsiteY0" fmla="*/ 65352 h 791066"/>
              <a:gd name="connsiteX1" fmla="*/ 2423886 w 5123543"/>
              <a:gd name="connsiteY1" fmla="*/ 50838 h 791066"/>
              <a:gd name="connsiteX2" fmla="*/ 0 w 5123543"/>
              <a:gd name="connsiteY2" fmla="*/ 791066 h 791066"/>
              <a:gd name="connsiteX0" fmla="*/ 5123543 w 5123674"/>
              <a:gd name="connsiteY0" fmla="*/ 29451 h 755165"/>
              <a:gd name="connsiteX1" fmla="*/ 2423886 w 5123674"/>
              <a:gd name="connsiteY1" fmla="*/ 14937 h 755165"/>
              <a:gd name="connsiteX2" fmla="*/ 0 w 5123674"/>
              <a:gd name="connsiteY2" fmla="*/ 755165 h 755165"/>
              <a:gd name="connsiteX0" fmla="*/ 4688114 w 4688240"/>
              <a:gd name="connsiteY0" fmla="*/ 36730 h 951130"/>
              <a:gd name="connsiteX1" fmla="*/ 1988457 w 4688240"/>
              <a:gd name="connsiteY1" fmla="*/ 22216 h 951130"/>
              <a:gd name="connsiteX2" fmla="*/ 0 w 4688240"/>
              <a:gd name="connsiteY2" fmla="*/ 951130 h 951130"/>
              <a:gd name="connsiteX0" fmla="*/ 4688114 w 4688240"/>
              <a:gd name="connsiteY0" fmla="*/ 36730 h 951130"/>
              <a:gd name="connsiteX1" fmla="*/ 1988457 w 4688240"/>
              <a:gd name="connsiteY1" fmla="*/ 22216 h 951130"/>
              <a:gd name="connsiteX2" fmla="*/ 0 w 4688240"/>
              <a:gd name="connsiteY2" fmla="*/ 951130 h 951130"/>
              <a:gd name="connsiteX0" fmla="*/ 4673599 w 4673725"/>
              <a:gd name="connsiteY0" fmla="*/ 36137 h 936023"/>
              <a:gd name="connsiteX1" fmla="*/ 1973942 w 4673725"/>
              <a:gd name="connsiteY1" fmla="*/ 21623 h 936023"/>
              <a:gd name="connsiteX2" fmla="*/ 0 w 4673725"/>
              <a:gd name="connsiteY2" fmla="*/ 936023 h 936023"/>
              <a:gd name="connsiteX0" fmla="*/ 3976913 w 3977032"/>
              <a:gd name="connsiteY0" fmla="*/ 34386 h 890729"/>
              <a:gd name="connsiteX1" fmla="*/ 1277256 w 3977032"/>
              <a:gd name="connsiteY1" fmla="*/ 19872 h 890729"/>
              <a:gd name="connsiteX2" fmla="*/ 0 w 3977032"/>
              <a:gd name="connsiteY2" fmla="*/ 890729 h 890729"/>
              <a:gd name="connsiteX0" fmla="*/ 5167085 w 5167165"/>
              <a:gd name="connsiteY0" fmla="*/ 0 h 1509486"/>
              <a:gd name="connsiteX1" fmla="*/ 1277256 w 5167165"/>
              <a:gd name="connsiteY1" fmla="*/ 638629 h 1509486"/>
              <a:gd name="connsiteX2" fmla="*/ 0 w 5167165"/>
              <a:gd name="connsiteY2" fmla="*/ 1509486 h 1509486"/>
              <a:gd name="connsiteX0" fmla="*/ 5167085 w 5167172"/>
              <a:gd name="connsiteY0" fmla="*/ 0 h 1509486"/>
              <a:gd name="connsiteX1" fmla="*/ 1509484 w 5167172"/>
              <a:gd name="connsiteY1" fmla="*/ 435429 h 1509486"/>
              <a:gd name="connsiteX2" fmla="*/ 0 w 5167172"/>
              <a:gd name="connsiteY2" fmla="*/ 1509486 h 1509486"/>
              <a:gd name="connsiteX0" fmla="*/ 5167085 w 5167085"/>
              <a:gd name="connsiteY0" fmla="*/ 0 h 1509486"/>
              <a:gd name="connsiteX1" fmla="*/ 1509484 w 5167085"/>
              <a:gd name="connsiteY1" fmla="*/ 435429 h 1509486"/>
              <a:gd name="connsiteX2" fmla="*/ 0 w 5167085"/>
              <a:gd name="connsiteY2" fmla="*/ 1509486 h 1509486"/>
              <a:gd name="connsiteX0" fmla="*/ 5168172 w 5168172"/>
              <a:gd name="connsiteY0" fmla="*/ 0 h 1509486"/>
              <a:gd name="connsiteX1" fmla="*/ 1510571 w 5168172"/>
              <a:gd name="connsiteY1" fmla="*/ 435429 h 1509486"/>
              <a:gd name="connsiteX2" fmla="*/ 1087 w 5168172"/>
              <a:gd name="connsiteY2" fmla="*/ 1509486 h 1509486"/>
              <a:gd name="connsiteX0" fmla="*/ 3912018 w 3912018"/>
              <a:gd name="connsiteY0" fmla="*/ 0 h 754743"/>
              <a:gd name="connsiteX1" fmla="*/ 254417 w 3912018"/>
              <a:gd name="connsiteY1" fmla="*/ 435429 h 754743"/>
              <a:gd name="connsiteX2" fmla="*/ 326991 w 3912018"/>
              <a:gd name="connsiteY2"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0 w 3585027"/>
              <a:gd name="connsiteY1"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953558 w 3953558"/>
              <a:gd name="connsiteY0" fmla="*/ 0 h 754743"/>
              <a:gd name="connsiteX1" fmla="*/ 760414 w 3953558"/>
              <a:gd name="connsiteY1" fmla="*/ 406403 h 754743"/>
              <a:gd name="connsiteX2" fmla="*/ 368531 w 3953558"/>
              <a:gd name="connsiteY2" fmla="*/ 754743 h 754743"/>
              <a:gd name="connsiteX0" fmla="*/ 3585027 w 3585027"/>
              <a:gd name="connsiteY0" fmla="*/ 0 h 754743"/>
              <a:gd name="connsiteX1" fmla="*/ 391883 w 3585027"/>
              <a:gd name="connsiteY1" fmla="*/ 406403 h 754743"/>
              <a:gd name="connsiteX2" fmla="*/ 0 w 3585027"/>
              <a:gd name="connsiteY2" fmla="*/ 754743 h 754743"/>
              <a:gd name="connsiteX0" fmla="*/ 3585027 w 3585027"/>
              <a:gd name="connsiteY0" fmla="*/ 0 h 754743"/>
              <a:gd name="connsiteX1" fmla="*/ 1306283 w 3585027"/>
              <a:gd name="connsiteY1" fmla="*/ 493489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585027 w 3585027"/>
              <a:gd name="connsiteY0" fmla="*/ 0 h 754743"/>
              <a:gd name="connsiteX1" fmla="*/ 1001483 w 3585027"/>
              <a:gd name="connsiteY1" fmla="*/ 449946 h 754743"/>
              <a:gd name="connsiteX2" fmla="*/ 0 w 3585027"/>
              <a:gd name="connsiteY2" fmla="*/ 754743 h 754743"/>
              <a:gd name="connsiteX0" fmla="*/ 3605979 w 3605979"/>
              <a:gd name="connsiteY0" fmla="*/ 0 h 754743"/>
              <a:gd name="connsiteX1" fmla="*/ 1022435 w 3605979"/>
              <a:gd name="connsiteY1" fmla="*/ 449946 h 754743"/>
              <a:gd name="connsiteX2" fmla="*/ 20952 w 3605979"/>
              <a:gd name="connsiteY2" fmla="*/ 754743 h 754743"/>
              <a:gd name="connsiteX0" fmla="*/ 3585592 w 3585592"/>
              <a:gd name="connsiteY0" fmla="*/ 0 h 754743"/>
              <a:gd name="connsiteX1" fmla="*/ 1002048 w 3585592"/>
              <a:gd name="connsiteY1" fmla="*/ 449946 h 754743"/>
              <a:gd name="connsiteX2" fmla="*/ 565 w 3585592"/>
              <a:gd name="connsiteY2" fmla="*/ 754743 h 754743"/>
              <a:gd name="connsiteX0" fmla="*/ 3586360 w 3586360"/>
              <a:gd name="connsiteY0" fmla="*/ 0 h 754743"/>
              <a:gd name="connsiteX1" fmla="*/ 552873 w 3586360"/>
              <a:gd name="connsiteY1" fmla="*/ 391889 h 754743"/>
              <a:gd name="connsiteX2" fmla="*/ 1333 w 3586360"/>
              <a:gd name="connsiteY2" fmla="*/ 754743 h 754743"/>
              <a:gd name="connsiteX0" fmla="*/ 3535433 w 3535433"/>
              <a:gd name="connsiteY0" fmla="*/ 0 h 653143"/>
              <a:gd name="connsiteX1" fmla="*/ 560003 w 3535433"/>
              <a:gd name="connsiteY1" fmla="*/ 290289 h 653143"/>
              <a:gd name="connsiteX2" fmla="*/ 8463 w 3535433"/>
              <a:gd name="connsiteY2" fmla="*/ 653143 h 653143"/>
              <a:gd name="connsiteX0" fmla="*/ 4311405 w 4311405"/>
              <a:gd name="connsiteY0" fmla="*/ 0 h 682172"/>
              <a:gd name="connsiteX1" fmla="*/ 1335975 w 4311405"/>
              <a:gd name="connsiteY1" fmla="*/ 290289 h 682172"/>
              <a:gd name="connsiteX2" fmla="*/ 663 w 4311405"/>
              <a:gd name="connsiteY2" fmla="*/ 682172 h 682172"/>
              <a:gd name="connsiteX0" fmla="*/ 4311392 w 4311392"/>
              <a:gd name="connsiteY0" fmla="*/ 0 h 682172"/>
              <a:gd name="connsiteX1" fmla="*/ 1335962 w 4311392"/>
              <a:gd name="connsiteY1" fmla="*/ 290289 h 682172"/>
              <a:gd name="connsiteX2" fmla="*/ 650 w 4311392"/>
              <a:gd name="connsiteY2" fmla="*/ 682172 h 682172"/>
              <a:gd name="connsiteX0" fmla="*/ 4312255 w 4312255"/>
              <a:gd name="connsiteY0" fmla="*/ 0 h 682172"/>
              <a:gd name="connsiteX1" fmla="*/ 944940 w 4312255"/>
              <a:gd name="connsiteY1" fmla="*/ 246746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 name="connsiteX0" fmla="*/ 4312255 w 4312255"/>
              <a:gd name="connsiteY0" fmla="*/ 0 h 682172"/>
              <a:gd name="connsiteX1" fmla="*/ 944940 w 4312255"/>
              <a:gd name="connsiteY1" fmla="*/ 290289 h 682172"/>
              <a:gd name="connsiteX2" fmla="*/ 1513 w 4312255"/>
              <a:gd name="connsiteY2" fmla="*/ 682172 h 682172"/>
            </a:gdLst>
            <a:ahLst/>
            <a:cxnLst>
              <a:cxn ang="0">
                <a:pos x="connsiteX0" y="connsiteY0"/>
              </a:cxn>
              <a:cxn ang="0">
                <a:pos x="connsiteX1" y="connsiteY1"/>
              </a:cxn>
              <a:cxn ang="0">
                <a:pos x="connsiteX2" y="connsiteY2"/>
              </a:cxn>
            </a:cxnLst>
            <a:rect l="l" t="t" r="r" b="b"/>
            <a:pathLst>
              <a:path w="4312255" h="682172">
                <a:moveTo>
                  <a:pt x="4312255" y="0"/>
                </a:moveTo>
                <a:cubicBezTo>
                  <a:pt x="4246940" y="781352"/>
                  <a:pt x="1648883" y="350765"/>
                  <a:pt x="944940" y="290289"/>
                </a:cubicBezTo>
                <a:cubicBezTo>
                  <a:pt x="240997" y="229813"/>
                  <a:pt x="-22679" y="38706"/>
                  <a:pt x="1513" y="682172"/>
                </a:cubicBezTo>
              </a:path>
            </a:pathLst>
          </a:custGeom>
          <a:noFill/>
          <a:ln w="57150">
            <a:solidFill>
              <a:srgbClr val="FFD85D"/>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6" name="Freeform 45"/>
          <p:cNvSpPr/>
          <p:nvPr/>
        </p:nvSpPr>
        <p:spPr>
          <a:xfrm>
            <a:off x="1181678" y="4325257"/>
            <a:ext cx="385866" cy="943428"/>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269751 w 385866"/>
              <a:gd name="connsiteY0" fmla="*/ 0 h 943428"/>
              <a:gd name="connsiteX1" fmla="*/ 385866 w 385866"/>
              <a:gd name="connsiteY1" fmla="*/ 943428 h 943428"/>
            </a:gdLst>
            <a:ahLst/>
            <a:cxnLst>
              <a:cxn ang="0">
                <a:pos x="connsiteX0" y="connsiteY0"/>
              </a:cxn>
              <a:cxn ang="0">
                <a:pos x="connsiteX1" y="connsiteY1"/>
              </a:cxn>
            </a:cxnLst>
            <a:rect l="l" t="t" r="r" b="b"/>
            <a:pathLst>
              <a:path w="385866" h="943428">
                <a:moveTo>
                  <a:pt x="269751" y="0"/>
                </a:moveTo>
                <a:cubicBezTo>
                  <a:pt x="260075" y="759581"/>
                  <a:pt x="-402744" y="924075"/>
                  <a:pt x="385866" y="943428"/>
                </a:cubicBezTo>
              </a:path>
            </a:pathLst>
          </a:custGeom>
          <a:noFill/>
          <a:ln w="57150">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 Brace 47"/>
          <p:cNvSpPr/>
          <p:nvPr/>
        </p:nvSpPr>
        <p:spPr>
          <a:xfrm rot="16200000">
            <a:off x="2554516" y="4789711"/>
            <a:ext cx="391883" cy="2075543"/>
          </a:xfrm>
          <a:prstGeom prst="leftBrace">
            <a:avLst>
              <a:gd name="adj1" fmla="val 45370"/>
              <a:gd name="adj2" fmla="val 50000"/>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Freeform 48"/>
          <p:cNvSpPr/>
          <p:nvPr/>
        </p:nvSpPr>
        <p:spPr>
          <a:xfrm>
            <a:off x="2771140" y="5890985"/>
            <a:ext cx="3324861" cy="365430"/>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861" h="365430">
                <a:moveTo>
                  <a:pt x="182" y="99674"/>
                </a:moveTo>
                <a:cubicBezTo>
                  <a:pt x="-6245" y="255966"/>
                  <a:pt x="158176" y="376145"/>
                  <a:pt x="363946" y="364673"/>
                </a:cubicBezTo>
                <a:cubicBezTo>
                  <a:pt x="569716" y="353201"/>
                  <a:pt x="888879" y="76805"/>
                  <a:pt x="1234803" y="30843"/>
                </a:cubicBezTo>
                <a:cubicBezTo>
                  <a:pt x="1580727" y="-15119"/>
                  <a:pt x="2076632" y="-605"/>
                  <a:pt x="2424975" y="16329"/>
                </a:cubicBezTo>
                <a:cubicBezTo>
                  <a:pt x="2773318" y="33263"/>
                  <a:pt x="3177299" y="125188"/>
                  <a:pt x="3324861" y="132445"/>
                </a:cubicBezTo>
              </a:path>
            </a:pathLst>
          </a:custGeom>
          <a:noFill/>
          <a:ln w="28575">
            <a:solidFill>
              <a:srgbClr val="0070C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TextBox 49"/>
          <p:cNvSpPr txBox="1"/>
          <p:nvPr/>
        </p:nvSpPr>
        <p:spPr>
          <a:xfrm rot="5400000">
            <a:off x="6720114" y="5529944"/>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CC2</a:t>
            </a:r>
            <a:endParaRPr lang="en-US" dirty="0">
              <a:solidFill>
                <a:srgbClr val="006600"/>
              </a:solidFill>
              <a:latin typeface="Arial" panose="020B0604020202020204" pitchFamily="34" charset="0"/>
              <a:cs typeface="Arial" panose="020B0604020202020204" pitchFamily="34" charset="0"/>
            </a:endParaRPr>
          </a:p>
        </p:txBody>
      </p:sp>
      <p:sp>
        <p:nvSpPr>
          <p:cNvPr id="52" name="TextBox 51"/>
          <p:cNvSpPr txBox="1"/>
          <p:nvPr/>
        </p:nvSpPr>
        <p:spPr>
          <a:xfrm>
            <a:off x="6683829" y="6146800"/>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CC3</a:t>
            </a:r>
            <a:endParaRPr lang="en-US" dirty="0">
              <a:solidFill>
                <a:srgbClr val="006600"/>
              </a:solidFill>
              <a:latin typeface="Arial" panose="020B0604020202020204" pitchFamily="34" charset="0"/>
              <a:cs typeface="Arial" panose="020B0604020202020204" pitchFamily="34" charset="0"/>
            </a:endParaRPr>
          </a:p>
        </p:txBody>
      </p:sp>
      <p:sp>
        <p:nvSpPr>
          <p:cNvPr id="53" name="TextBox 52"/>
          <p:cNvSpPr txBox="1"/>
          <p:nvPr/>
        </p:nvSpPr>
        <p:spPr>
          <a:xfrm>
            <a:off x="6415315" y="4949373"/>
            <a:ext cx="646331"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a:t>
            </a:r>
            <a:endParaRPr lang="en-US" dirty="0">
              <a:solidFill>
                <a:srgbClr val="006600"/>
              </a:solidFill>
              <a:latin typeface="Arial" panose="020B0604020202020204" pitchFamily="34" charset="0"/>
              <a:cs typeface="Arial" panose="020B0604020202020204" pitchFamily="34" charset="0"/>
            </a:endParaRPr>
          </a:p>
        </p:txBody>
      </p:sp>
      <p:sp>
        <p:nvSpPr>
          <p:cNvPr id="54" name="TextBox 53"/>
          <p:cNvSpPr txBox="1"/>
          <p:nvPr/>
        </p:nvSpPr>
        <p:spPr>
          <a:xfrm>
            <a:off x="1661887" y="5421085"/>
            <a:ext cx="2210862" cy="369332"/>
          </a:xfrm>
          <a:prstGeom prst="rect">
            <a:avLst/>
          </a:prstGeom>
          <a:noFill/>
        </p:spPr>
        <p:txBody>
          <a:bodyPr wrap="none" rtlCol="0">
            <a:spAutoFit/>
          </a:bodyPr>
          <a:lstStyle/>
          <a:p>
            <a:r>
              <a:rPr lang="en-US" dirty="0" smtClean="0">
                <a:solidFill>
                  <a:srgbClr val="006600"/>
                </a:solidFill>
                <a:latin typeface="Arial" panose="020B0604020202020204" pitchFamily="34" charset="0"/>
                <a:cs typeface="Arial" panose="020B0604020202020204" pitchFamily="34" charset="0"/>
              </a:rPr>
              <a:t>CC1     CC2    CC3</a:t>
            </a:r>
            <a:endParaRPr lang="en-US" dirty="0">
              <a:solidFill>
                <a:srgbClr val="006600"/>
              </a:solidFill>
              <a:latin typeface="Arial" panose="020B0604020202020204" pitchFamily="34" charset="0"/>
              <a:cs typeface="Arial" panose="020B0604020202020204" pitchFamily="34" charset="0"/>
            </a:endParaRPr>
          </a:p>
        </p:txBody>
      </p:sp>
      <p:sp>
        <p:nvSpPr>
          <p:cNvPr id="55" name="TextBox 54"/>
          <p:cNvSpPr txBox="1"/>
          <p:nvPr/>
        </p:nvSpPr>
        <p:spPr>
          <a:xfrm>
            <a:off x="3978831" y="5587998"/>
            <a:ext cx="1326004" cy="923330"/>
          </a:xfrm>
          <a:prstGeom prst="rect">
            <a:avLst/>
          </a:prstGeom>
          <a:noFill/>
        </p:spPr>
        <p:txBody>
          <a:bodyPr wrap="none" rtlCol="0">
            <a:spAutoFit/>
          </a:bodyPr>
          <a:lstStyle/>
          <a:p>
            <a:r>
              <a:rPr lang="en-US" dirty="0" smtClean="0">
                <a:solidFill>
                  <a:srgbClr val="0070C0"/>
                </a:solidFill>
                <a:latin typeface="Arial" panose="020B0604020202020204" pitchFamily="34" charset="0"/>
                <a:cs typeface="Arial" panose="020B0604020202020204" pitchFamily="34" charset="0"/>
              </a:rPr>
              <a:t>data set #1</a:t>
            </a:r>
          </a:p>
          <a:p>
            <a:r>
              <a:rPr lang="en-US" dirty="0">
                <a:solidFill>
                  <a:srgbClr val="C00000"/>
                </a:solidFill>
                <a:latin typeface="Arial" panose="020B0604020202020204" pitchFamily="34" charset="0"/>
                <a:cs typeface="Arial" panose="020B0604020202020204" pitchFamily="34" charset="0"/>
              </a:rPr>
              <a:t>d</a:t>
            </a:r>
            <a:r>
              <a:rPr lang="en-US" dirty="0" smtClean="0">
                <a:solidFill>
                  <a:srgbClr val="C00000"/>
                </a:solidFill>
                <a:latin typeface="Arial" panose="020B0604020202020204" pitchFamily="34" charset="0"/>
                <a:cs typeface="Arial" panose="020B0604020202020204" pitchFamily="34" charset="0"/>
              </a:rPr>
              <a:t>ata set #2</a:t>
            </a:r>
          </a:p>
          <a:p>
            <a:r>
              <a:rPr lang="en-US" dirty="0">
                <a:solidFill>
                  <a:schemeClr val="accent4">
                    <a:lumMod val="75000"/>
                  </a:schemeClr>
                </a:solidFill>
                <a:latin typeface="Arial" panose="020B0604020202020204" pitchFamily="34" charset="0"/>
                <a:cs typeface="Arial" panose="020B0604020202020204" pitchFamily="34" charset="0"/>
              </a:rPr>
              <a:t>d</a:t>
            </a:r>
            <a:r>
              <a:rPr lang="en-US" dirty="0" smtClean="0">
                <a:solidFill>
                  <a:schemeClr val="accent4">
                    <a:lumMod val="75000"/>
                  </a:schemeClr>
                </a:solidFill>
                <a:latin typeface="Arial" panose="020B0604020202020204" pitchFamily="34" charset="0"/>
                <a:cs typeface="Arial" panose="020B0604020202020204" pitchFamily="34" charset="0"/>
              </a:rPr>
              <a:t>ata set #3</a:t>
            </a:r>
          </a:p>
        </p:txBody>
      </p:sp>
      <p:sp>
        <p:nvSpPr>
          <p:cNvPr id="56" name="Freeform 55"/>
          <p:cNvSpPr/>
          <p:nvPr/>
        </p:nvSpPr>
        <p:spPr>
          <a:xfrm>
            <a:off x="3135087" y="5667829"/>
            <a:ext cx="2823029" cy="791028"/>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Lst>
            <a:ahLst/>
            <a:cxnLst>
              <a:cxn ang="0">
                <a:pos x="connsiteX0" y="connsiteY0"/>
              </a:cxn>
              <a:cxn ang="0">
                <a:pos x="connsiteX1" y="connsiteY1"/>
              </a:cxn>
              <a:cxn ang="0">
                <a:pos x="connsiteX2" y="connsiteY2"/>
              </a:cxn>
              <a:cxn ang="0">
                <a:pos x="connsiteX3" y="connsiteY3"/>
              </a:cxn>
            </a:cxnLst>
            <a:rect l="l" t="t" r="r" b="b"/>
            <a:pathLst>
              <a:path w="2204652" h="739277">
                <a:moveTo>
                  <a:pt x="0" y="739277"/>
                </a:moveTo>
                <a:cubicBezTo>
                  <a:pt x="85012" y="723452"/>
                  <a:pt x="398613" y="540328"/>
                  <a:pt x="668763" y="495112"/>
                </a:cubicBezTo>
                <a:cubicBezTo>
                  <a:pt x="938913" y="449896"/>
                  <a:pt x="1319578" y="455548"/>
                  <a:pt x="1620899" y="467982"/>
                </a:cubicBezTo>
                <a:cubicBezTo>
                  <a:pt x="1922220" y="480416"/>
                  <a:pt x="1937346" y="995437"/>
                  <a:pt x="2204652" y="0"/>
                </a:cubicBezTo>
              </a:path>
            </a:pathLst>
          </a:custGeom>
          <a:noFill/>
          <a:ln w="28575">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8" name="Freeform 57"/>
          <p:cNvSpPr/>
          <p:nvPr/>
        </p:nvSpPr>
        <p:spPr>
          <a:xfrm>
            <a:off x="3156859" y="5776685"/>
            <a:ext cx="3505201" cy="863599"/>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12771 w 3047164"/>
              <a:gd name="connsiteY0" fmla="*/ 475229 h 758343"/>
              <a:gd name="connsiteX1" fmla="*/ 376535 w 3047164"/>
              <a:gd name="connsiteY1" fmla="*/ 740228 h 758343"/>
              <a:gd name="connsiteX2" fmla="*/ 3047164 w 3047164"/>
              <a:gd name="connsiteY2" fmla="*/ 0 h 758343"/>
              <a:gd name="connsiteX0" fmla="*/ 12771 w 3047164"/>
              <a:gd name="connsiteY0" fmla="*/ 475229 h 758343"/>
              <a:gd name="connsiteX1" fmla="*/ 376535 w 3047164"/>
              <a:gd name="connsiteY1" fmla="*/ 740228 h 758343"/>
              <a:gd name="connsiteX2" fmla="*/ 3047164 w 3047164"/>
              <a:gd name="connsiteY2" fmla="*/ 0 h 758343"/>
              <a:gd name="connsiteX0" fmla="*/ 0 w 2670629"/>
              <a:gd name="connsiteY0" fmla="*/ 740228 h 740228"/>
              <a:gd name="connsiteX1" fmla="*/ 2670629 w 2670629"/>
              <a:gd name="connsiteY1" fmla="*/ 0 h 740228"/>
              <a:gd name="connsiteX0" fmla="*/ 0 w 1785258"/>
              <a:gd name="connsiteY0" fmla="*/ 725713 h 725713"/>
              <a:gd name="connsiteX1" fmla="*/ 1785258 w 1785258"/>
              <a:gd name="connsiteY1" fmla="*/ 0 h 725713"/>
              <a:gd name="connsiteX0" fmla="*/ 0 w 1717249"/>
              <a:gd name="connsiteY0" fmla="*/ 847795 h 847795"/>
              <a:gd name="connsiteX1" fmla="*/ 1717249 w 1717249"/>
              <a:gd name="connsiteY1"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1717249"/>
              <a:gd name="connsiteY0" fmla="*/ 847795 h 847795"/>
              <a:gd name="connsiteX1" fmla="*/ 1133496 w 1717249"/>
              <a:gd name="connsiteY1" fmla="*/ 467982 h 847795"/>
              <a:gd name="connsiteX2" fmla="*/ 1717249 w 1717249"/>
              <a:gd name="connsiteY2" fmla="*/ 0 h 847795"/>
              <a:gd name="connsiteX0" fmla="*/ 0 w 2204652"/>
              <a:gd name="connsiteY0" fmla="*/ 739277 h 739277"/>
              <a:gd name="connsiteX1" fmla="*/ 1620899 w 2204652"/>
              <a:gd name="connsiteY1" fmla="*/ 467982 h 739277"/>
              <a:gd name="connsiteX2" fmla="*/ 2204652 w 2204652"/>
              <a:gd name="connsiteY2"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204652"/>
              <a:gd name="connsiteY0" fmla="*/ 739277 h 739277"/>
              <a:gd name="connsiteX1" fmla="*/ 668763 w 2204652"/>
              <a:gd name="connsiteY1" fmla="*/ 495112 h 739277"/>
              <a:gd name="connsiteX2" fmla="*/ 1620899 w 2204652"/>
              <a:gd name="connsiteY2" fmla="*/ 467982 h 739277"/>
              <a:gd name="connsiteX3" fmla="*/ 2204652 w 2204652"/>
              <a:gd name="connsiteY3" fmla="*/ 0 h 739277"/>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26061"/>
              <a:gd name="connsiteY0" fmla="*/ 888489 h 888489"/>
              <a:gd name="connsiteX1" fmla="*/ 668763 w 2726061"/>
              <a:gd name="connsiteY1" fmla="*/ 644324 h 888489"/>
              <a:gd name="connsiteX2" fmla="*/ 1620899 w 2726061"/>
              <a:gd name="connsiteY2" fmla="*/ 617194 h 888489"/>
              <a:gd name="connsiteX3" fmla="*/ 2726061 w 2726061"/>
              <a:gd name="connsiteY3" fmla="*/ 0 h 888489"/>
              <a:gd name="connsiteX0" fmla="*/ 0 w 2737396"/>
              <a:gd name="connsiteY0" fmla="*/ 807100 h 807100"/>
              <a:gd name="connsiteX1" fmla="*/ 680098 w 2737396"/>
              <a:gd name="connsiteY1" fmla="*/ 644324 h 807100"/>
              <a:gd name="connsiteX2" fmla="*/ 1632234 w 2737396"/>
              <a:gd name="connsiteY2" fmla="*/ 617194 h 807100"/>
              <a:gd name="connsiteX3" fmla="*/ 2737396 w 2737396"/>
              <a:gd name="connsiteY3" fmla="*/ 0 h 807100"/>
            </a:gdLst>
            <a:ahLst/>
            <a:cxnLst>
              <a:cxn ang="0">
                <a:pos x="connsiteX0" y="connsiteY0"/>
              </a:cxn>
              <a:cxn ang="0">
                <a:pos x="connsiteX1" y="connsiteY1"/>
              </a:cxn>
              <a:cxn ang="0">
                <a:pos x="connsiteX2" y="connsiteY2"/>
              </a:cxn>
              <a:cxn ang="0">
                <a:pos x="connsiteX3" y="connsiteY3"/>
              </a:cxn>
            </a:cxnLst>
            <a:rect l="l" t="t" r="r" b="b"/>
            <a:pathLst>
              <a:path w="2737396" h="807100">
                <a:moveTo>
                  <a:pt x="0" y="807100"/>
                </a:moveTo>
                <a:cubicBezTo>
                  <a:pt x="85012" y="791275"/>
                  <a:pt x="409948" y="689540"/>
                  <a:pt x="680098" y="644324"/>
                </a:cubicBezTo>
                <a:cubicBezTo>
                  <a:pt x="950248" y="599108"/>
                  <a:pt x="1210007" y="616063"/>
                  <a:pt x="1632234" y="617194"/>
                </a:cubicBezTo>
                <a:cubicBezTo>
                  <a:pt x="2054461" y="618325"/>
                  <a:pt x="2470090" y="995437"/>
                  <a:pt x="2737396" y="0"/>
                </a:cubicBezTo>
              </a:path>
            </a:pathLst>
          </a:custGeom>
          <a:noFill/>
          <a:ln w="28575">
            <a:solidFill>
              <a:schemeClr val="accent4">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5" name="Freeform 64"/>
          <p:cNvSpPr/>
          <p:nvPr/>
        </p:nvSpPr>
        <p:spPr>
          <a:xfrm>
            <a:off x="2690360" y="6271647"/>
            <a:ext cx="454251" cy="188141"/>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Lst>
            <a:ahLst/>
            <a:cxnLst>
              <a:cxn ang="0">
                <a:pos x="connsiteX0" y="connsiteY0"/>
              </a:cxn>
              <a:cxn ang="0">
                <a:pos x="connsiteX1" y="connsiteY1"/>
              </a:cxn>
            </a:cxnLst>
            <a:rect l="l" t="t" r="r" b="b"/>
            <a:pathLst>
              <a:path w="454251" h="188141">
                <a:moveTo>
                  <a:pt x="0" y="0"/>
                </a:moveTo>
                <a:cubicBezTo>
                  <a:pt x="81679" y="153911"/>
                  <a:pt x="248481" y="197890"/>
                  <a:pt x="454251" y="186418"/>
                </a:cubicBezTo>
              </a:path>
            </a:pathLst>
          </a:custGeom>
          <a:noFill/>
          <a:ln w="28575">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6" name="Freeform 65"/>
          <p:cNvSpPr/>
          <p:nvPr/>
        </p:nvSpPr>
        <p:spPr>
          <a:xfrm>
            <a:off x="2647497" y="6505009"/>
            <a:ext cx="511401" cy="141595"/>
          </a:xfrm>
          <a:custGeom>
            <a:avLst/>
            <a:gdLst>
              <a:gd name="connsiteX0" fmla="*/ 14702 w 2903045"/>
              <a:gd name="connsiteY0" fmla="*/ 0 h 348368"/>
              <a:gd name="connsiteX1" fmla="*/ 435616 w 2903045"/>
              <a:gd name="connsiteY1" fmla="*/ 348343 h 348368"/>
              <a:gd name="connsiteX2" fmla="*/ 2903045 w 2903045"/>
              <a:gd name="connsiteY2" fmla="*/ 14515 h 348368"/>
              <a:gd name="connsiteX0" fmla="*/ 20033 w 2872657"/>
              <a:gd name="connsiteY0" fmla="*/ 0 h 398816"/>
              <a:gd name="connsiteX1" fmla="*/ 405228 w 2872657"/>
              <a:gd name="connsiteY1" fmla="*/ 398349 h 398816"/>
              <a:gd name="connsiteX2" fmla="*/ 2872657 w 2872657"/>
              <a:gd name="connsiteY2" fmla="*/ 64521 h 398816"/>
              <a:gd name="connsiteX0" fmla="*/ 2407 w 2855031"/>
              <a:gd name="connsiteY0" fmla="*/ 0 h 398816"/>
              <a:gd name="connsiteX1" fmla="*/ 387602 w 2855031"/>
              <a:gd name="connsiteY1" fmla="*/ 398349 h 398816"/>
              <a:gd name="connsiteX2" fmla="*/ 2855031 w 2855031"/>
              <a:gd name="connsiteY2" fmla="*/ 64521 h 398816"/>
              <a:gd name="connsiteX0" fmla="*/ 1401 w 2861169"/>
              <a:gd name="connsiteY0" fmla="*/ 0 h 398817"/>
              <a:gd name="connsiteX1" fmla="*/ 393740 w 2861169"/>
              <a:gd name="connsiteY1" fmla="*/ 398349 h 398817"/>
              <a:gd name="connsiteX2" fmla="*/ 2861169 w 2861169"/>
              <a:gd name="connsiteY2" fmla="*/ 64521 h 398817"/>
              <a:gd name="connsiteX0" fmla="*/ 6134 w 2837327"/>
              <a:gd name="connsiteY0" fmla="*/ 68829 h 336249"/>
              <a:gd name="connsiteX1" fmla="*/ 369898 w 2837327"/>
              <a:gd name="connsiteY1" fmla="*/ 333828 h 336249"/>
              <a:gd name="connsiteX2" fmla="*/ 2837327 w 2837327"/>
              <a:gd name="connsiteY2" fmla="*/ 0 h 336249"/>
              <a:gd name="connsiteX0" fmla="*/ 7188 w 2838381"/>
              <a:gd name="connsiteY0" fmla="*/ 68829 h 334386"/>
              <a:gd name="connsiteX1" fmla="*/ 370952 w 2838381"/>
              <a:gd name="connsiteY1" fmla="*/ 333828 h 334386"/>
              <a:gd name="connsiteX2" fmla="*/ 2838381 w 2838381"/>
              <a:gd name="connsiteY2" fmla="*/ 0 h 334386"/>
              <a:gd name="connsiteX0" fmla="*/ 7188 w 2838381"/>
              <a:gd name="connsiteY0" fmla="*/ 68829 h 334401"/>
              <a:gd name="connsiteX1" fmla="*/ 370952 w 2838381"/>
              <a:gd name="connsiteY1" fmla="*/ 333828 h 334401"/>
              <a:gd name="connsiteX2" fmla="*/ 2838381 w 2838381"/>
              <a:gd name="connsiteY2" fmla="*/ 0 h 334401"/>
              <a:gd name="connsiteX0" fmla="*/ 0 w 2831193"/>
              <a:gd name="connsiteY0" fmla="*/ 68829 h 334904"/>
              <a:gd name="connsiteX1" fmla="*/ 363764 w 2831193"/>
              <a:gd name="connsiteY1" fmla="*/ 333828 h 334904"/>
              <a:gd name="connsiteX2" fmla="*/ 2831193 w 2831193"/>
              <a:gd name="connsiteY2" fmla="*/ 0 h 334904"/>
              <a:gd name="connsiteX0" fmla="*/ 6133 w 2837326"/>
              <a:gd name="connsiteY0" fmla="*/ 68829 h 334727"/>
              <a:gd name="connsiteX1" fmla="*/ 369897 w 2837326"/>
              <a:gd name="connsiteY1" fmla="*/ 333828 h 334727"/>
              <a:gd name="connsiteX2" fmla="*/ 2837326 w 2837326"/>
              <a:gd name="connsiteY2" fmla="*/ 0 h 334727"/>
              <a:gd name="connsiteX0" fmla="*/ 2970 w 2834163"/>
              <a:gd name="connsiteY0" fmla="*/ 68829 h 334727"/>
              <a:gd name="connsiteX1" fmla="*/ 366734 w 2834163"/>
              <a:gd name="connsiteY1" fmla="*/ 333828 h 334727"/>
              <a:gd name="connsiteX2" fmla="*/ 2834163 w 2834163"/>
              <a:gd name="connsiteY2" fmla="*/ 0 h 334727"/>
              <a:gd name="connsiteX0" fmla="*/ 5078 w 2836271"/>
              <a:gd name="connsiteY0" fmla="*/ 68829 h 334535"/>
              <a:gd name="connsiteX1" fmla="*/ 368842 w 2836271"/>
              <a:gd name="connsiteY1" fmla="*/ 333828 h 334535"/>
              <a:gd name="connsiteX2" fmla="*/ 2836271 w 2836271"/>
              <a:gd name="connsiteY2" fmla="*/ 0 h 334535"/>
              <a:gd name="connsiteX0" fmla="*/ 26161 w 3350840"/>
              <a:gd name="connsiteY0" fmla="*/ 0 h 265296"/>
              <a:gd name="connsiteX1" fmla="*/ 389925 w 3350840"/>
              <a:gd name="connsiteY1" fmla="*/ 264999 h 265296"/>
              <a:gd name="connsiteX2" fmla="*/ 3350840 w 3350840"/>
              <a:gd name="connsiteY2" fmla="*/ 32771 h 265296"/>
              <a:gd name="connsiteX0" fmla="*/ 0 w 3324679"/>
              <a:gd name="connsiteY0" fmla="*/ 74411 h 340117"/>
              <a:gd name="connsiteX1" fmla="*/ 363764 w 3324679"/>
              <a:gd name="connsiteY1" fmla="*/ 339410 h 340117"/>
              <a:gd name="connsiteX2" fmla="*/ 1234621 w 3324679"/>
              <a:gd name="connsiteY2" fmla="*/ 5580 h 340117"/>
              <a:gd name="connsiteX3" fmla="*/ 3324679 w 3324679"/>
              <a:gd name="connsiteY3" fmla="*/ 107182 h 340117"/>
              <a:gd name="connsiteX0" fmla="*/ 0 w 3324679"/>
              <a:gd name="connsiteY0" fmla="*/ 99674 h 365380"/>
              <a:gd name="connsiteX1" fmla="*/ 363764 w 3324679"/>
              <a:gd name="connsiteY1" fmla="*/ 364673 h 365380"/>
              <a:gd name="connsiteX2" fmla="*/ 1234621 w 3324679"/>
              <a:gd name="connsiteY2" fmla="*/ 30843 h 365380"/>
              <a:gd name="connsiteX3" fmla="*/ 2424793 w 3324679"/>
              <a:gd name="connsiteY3" fmla="*/ 16329 h 365380"/>
              <a:gd name="connsiteX4" fmla="*/ 3324679 w 3324679"/>
              <a:gd name="connsiteY4" fmla="*/ 132445 h 365380"/>
              <a:gd name="connsiteX0" fmla="*/ 182 w 3324861"/>
              <a:gd name="connsiteY0" fmla="*/ 99674 h 365430"/>
              <a:gd name="connsiteX1" fmla="*/ 363946 w 3324861"/>
              <a:gd name="connsiteY1" fmla="*/ 364673 h 365430"/>
              <a:gd name="connsiteX2" fmla="*/ 1234803 w 3324861"/>
              <a:gd name="connsiteY2" fmla="*/ 30843 h 365430"/>
              <a:gd name="connsiteX3" fmla="*/ 2424975 w 3324861"/>
              <a:gd name="connsiteY3" fmla="*/ 16329 h 365430"/>
              <a:gd name="connsiteX4" fmla="*/ 3324861 w 3324861"/>
              <a:gd name="connsiteY4" fmla="*/ 132445 h 365430"/>
              <a:gd name="connsiteX0" fmla="*/ 182 w 3324861"/>
              <a:gd name="connsiteY0" fmla="*/ 76510 h 342266"/>
              <a:gd name="connsiteX1" fmla="*/ 363946 w 3324861"/>
              <a:gd name="connsiteY1" fmla="*/ 341509 h 342266"/>
              <a:gd name="connsiteX2" fmla="*/ 1234803 w 3324861"/>
              <a:gd name="connsiteY2" fmla="*/ 7679 h 342266"/>
              <a:gd name="connsiteX3" fmla="*/ 3324861 w 3324861"/>
              <a:gd name="connsiteY3" fmla="*/ 109281 h 342266"/>
              <a:gd name="connsiteX0" fmla="*/ 182 w 1234803"/>
              <a:gd name="connsiteY0" fmla="*/ 68831 h 334587"/>
              <a:gd name="connsiteX1" fmla="*/ 363946 w 1234803"/>
              <a:gd name="connsiteY1" fmla="*/ 333830 h 334587"/>
              <a:gd name="connsiteX2" fmla="*/ 1234803 w 1234803"/>
              <a:gd name="connsiteY2" fmla="*/ 0 h 334587"/>
              <a:gd name="connsiteX0" fmla="*/ 182 w 363946"/>
              <a:gd name="connsiteY0" fmla="*/ 0 h 265756"/>
              <a:gd name="connsiteX1" fmla="*/ 363946 w 363946"/>
              <a:gd name="connsiteY1" fmla="*/ 264999 h 265756"/>
              <a:gd name="connsiteX0" fmla="*/ 151 w 399634"/>
              <a:gd name="connsiteY0" fmla="*/ 0 h 258656"/>
              <a:gd name="connsiteX1" fmla="*/ 399634 w 399634"/>
              <a:gd name="connsiteY1" fmla="*/ 257856 h 258656"/>
              <a:gd name="connsiteX0" fmla="*/ 156 w 392495"/>
              <a:gd name="connsiteY0" fmla="*/ 0 h 263389"/>
              <a:gd name="connsiteX1" fmla="*/ 392495 w 392495"/>
              <a:gd name="connsiteY1" fmla="*/ 262618 h 263389"/>
              <a:gd name="connsiteX0" fmla="*/ 119 w 454370"/>
              <a:gd name="connsiteY0" fmla="*/ 0 h 188206"/>
              <a:gd name="connsiteX1" fmla="*/ 454370 w 454370"/>
              <a:gd name="connsiteY1" fmla="*/ 186418 h 188206"/>
              <a:gd name="connsiteX0" fmla="*/ 0 w 454251"/>
              <a:gd name="connsiteY0" fmla="*/ 0 h 188141"/>
              <a:gd name="connsiteX1" fmla="*/ 454251 w 454251"/>
              <a:gd name="connsiteY1" fmla="*/ 186418 h 188141"/>
              <a:gd name="connsiteX0" fmla="*/ 0 w 511401"/>
              <a:gd name="connsiteY0" fmla="*/ 0 h 141595"/>
              <a:gd name="connsiteX1" fmla="*/ 511401 w 511401"/>
              <a:gd name="connsiteY1" fmla="*/ 136412 h 141595"/>
            </a:gdLst>
            <a:ahLst/>
            <a:cxnLst>
              <a:cxn ang="0">
                <a:pos x="connsiteX0" y="connsiteY0"/>
              </a:cxn>
              <a:cxn ang="0">
                <a:pos x="connsiteX1" y="connsiteY1"/>
              </a:cxn>
            </a:cxnLst>
            <a:rect l="l" t="t" r="r" b="b"/>
            <a:pathLst>
              <a:path w="511401" h="141595">
                <a:moveTo>
                  <a:pt x="0" y="0"/>
                </a:moveTo>
                <a:cubicBezTo>
                  <a:pt x="81679" y="153911"/>
                  <a:pt x="305631" y="147884"/>
                  <a:pt x="511401" y="136412"/>
                </a:cubicBezTo>
              </a:path>
            </a:pathLst>
          </a:custGeom>
          <a:noFill/>
          <a:ln w="28575">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7" name="Freeform 66"/>
          <p:cNvSpPr/>
          <p:nvPr/>
        </p:nvSpPr>
        <p:spPr>
          <a:xfrm flipH="1">
            <a:off x="2014174" y="4274457"/>
            <a:ext cx="45719" cy="224972"/>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320890 w 364433"/>
              <a:gd name="connsiteY0" fmla="*/ 0 h 558887"/>
              <a:gd name="connsiteX1" fmla="*/ 364433 w 364433"/>
              <a:gd name="connsiteY1" fmla="*/ 537028 h 558887"/>
              <a:gd name="connsiteX0" fmla="*/ 21846 w 65389"/>
              <a:gd name="connsiteY0" fmla="*/ 0 h 537028"/>
              <a:gd name="connsiteX1" fmla="*/ 65389 w 65389"/>
              <a:gd name="connsiteY1" fmla="*/ 537028 h 537028"/>
              <a:gd name="connsiteX0" fmla="*/ 89748 w 133291"/>
              <a:gd name="connsiteY0" fmla="*/ 0 h 537028"/>
              <a:gd name="connsiteX1" fmla="*/ 133291 w 133291"/>
              <a:gd name="connsiteY1" fmla="*/ 537028 h 537028"/>
              <a:gd name="connsiteX0" fmla="*/ 19509 w 193680"/>
              <a:gd name="connsiteY0" fmla="*/ 0 h 537028"/>
              <a:gd name="connsiteX1" fmla="*/ 193680 w 193680"/>
              <a:gd name="connsiteY1" fmla="*/ 537028 h 537028"/>
              <a:gd name="connsiteX0" fmla="*/ 703 w 174874"/>
              <a:gd name="connsiteY0" fmla="*/ 0 h 537028"/>
              <a:gd name="connsiteX1" fmla="*/ 174874 w 174874"/>
              <a:gd name="connsiteY1" fmla="*/ 537028 h 537028"/>
              <a:gd name="connsiteX0" fmla="*/ 0 w 174171"/>
              <a:gd name="connsiteY0" fmla="*/ 0 h 537028"/>
              <a:gd name="connsiteX1" fmla="*/ 174171 w 174171"/>
              <a:gd name="connsiteY1" fmla="*/ 537028 h 537028"/>
              <a:gd name="connsiteX0" fmla="*/ 3485 w 177656"/>
              <a:gd name="connsiteY0" fmla="*/ 0 h 537028"/>
              <a:gd name="connsiteX1" fmla="*/ 177656 w 177656"/>
              <a:gd name="connsiteY1" fmla="*/ 537028 h 537028"/>
              <a:gd name="connsiteX0" fmla="*/ 4479 w 149622"/>
              <a:gd name="connsiteY0" fmla="*/ 0 h 449942"/>
              <a:gd name="connsiteX1" fmla="*/ 149622 w 149622"/>
              <a:gd name="connsiteY1" fmla="*/ 449942 h 449942"/>
              <a:gd name="connsiteX0" fmla="*/ 29102 w 58131"/>
              <a:gd name="connsiteY0" fmla="*/ 0 h 377370"/>
              <a:gd name="connsiteX1" fmla="*/ 58131 w 58131"/>
              <a:gd name="connsiteY1" fmla="*/ 377370 h 377370"/>
              <a:gd name="connsiteX0" fmla="*/ 8393 w 37422"/>
              <a:gd name="connsiteY0" fmla="*/ 0 h 377370"/>
              <a:gd name="connsiteX1" fmla="*/ 37422 w 37422"/>
              <a:gd name="connsiteY1" fmla="*/ 377370 h 377370"/>
            </a:gdLst>
            <a:ahLst/>
            <a:cxnLst>
              <a:cxn ang="0">
                <a:pos x="connsiteX0" y="connsiteY0"/>
              </a:cxn>
              <a:cxn ang="0">
                <a:pos x="connsiteX1" y="connsiteY1"/>
              </a:cxn>
            </a:cxnLst>
            <a:rect l="l" t="t" r="r" b="b"/>
            <a:pathLst>
              <a:path w="37422" h="377370">
                <a:moveTo>
                  <a:pt x="8393" y="0"/>
                </a:moveTo>
                <a:cubicBezTo>
                  <a:pt x="-15798" y="353180"/>
                  <a:pt x="18071" y="169332"/>
                  <a:pt x="37422" y="377370"/>
                </a:cubicBezTo>
              </a:path>
            </a:pathLst>
          </a:custGeom>
          <a:noFill/>
          <a:ln w="57150">
            <a:solidFill>
              <a:srgbClr val="C00000"/>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2641599" y="4238171"/>
            <a:ext cx="29029" cy="232229"/>
          </a:xfrm>
          <a:custGeom>
            <a:avLst/>
            <a:gdLst>
              <a:gd name="connsiteX0" fmla="*/ 0 w 754742"/>
              <a:gd name="connsiteY0" fmla="*/ 0 h 580572"/>
              <a:gd name="connsiteX1" fmla="*/ 754742 w 754742"/>
              <a:gd name="connsiteY1" fmla="*/ 580572 h 580572"/>
              <a:gd name="connsiteX2" fmla="*/ 754742 w 754742"/>
              <a:gd name="connsiteY2" fmla="*/ 580572 h 580572"/>
              <a:gd name="connsiteX0" fmla="*/ 135 w 754877"/>
              <a:gd name="connsiteY0" fmla="*/ 0 h 580572"/>
              <a:gd name="connsiteX1" fmla="*/ 754877 w 754877"/>
              <a:gd name="connsiteY1" fmla="*/ 580572 h 580572"/>
              <a:gd name="connsiteX2" fmla="*/ 754877 w 754877"/>
              <a:gd name="connsiteY2" fmla="*/ 580572 h 580572"/>
              <a:gd name="connsiteX0" fmla="*/ 92 w 754834"/>
              <a:gd name="connsiteY0" fmla="*/ 0 h 580572"/>
              <a:gd name="connsiteX1" fmla="*/ 754834 w 754834"/>
              <a:gd name="connsiteY1" fmla="*/ 580572 h 580572"/>
              <a:gd name="connsiteX2" fmla="*/ 754834 w 754834"/>
              <a:gd name="connsiteY2"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624114 w 754742"/>
              <a:gd name="connsiteY1" fmla="*/ 217715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0 w 754742"/>
              <a:gd name="connsiteY0" fmla="*/ 0 h 580572"/>
              <a:gd name="connsiteX1" fmla="*/ 580571 w 754742"/>
              <a:gd name="connsiteY1" fmla="*/ 188687 h 580572"/>
              <a:gd name="connsiteX2" fmla="*/ 754742 w 754742"/>
              <a:gd name="connsiteY2" fmla="*/ 580572 h 580572"/>
              <a:gd name="connsiteX3" fmla="*/ 754742 w 754742"/>
              <a:gd name="connsiteY3" fmla="*/ 580572 h 580572"/>
              <a:gd name="connsiteX0" fmla="*/ 798286 w 1641103"/>
              <a:gd name="connsiteY0" fmla="*/ 0 h 593889"/>
              <a:gd name="connsiteX1" fmla="*/ 1378857 w 1641103"/>
              <a:gd name="connsiteY1" fmla="*/ 188687 h 593889"/>
              <a:gd name="connsiteX2" fmla="*/ 1553028 w 1641103"/>
              <a:gd name="connsiteY2" fmla="*/ 580572 h 593889"/>
              <a:gd name="connsiteX3" fmla="*/ 0 w 1641103"/>
              <a:gd name="connsiteY3" fmla="*/ 493486 h 593889"/>
              <a:gd name="connsiteX0" fmla="*/ 0 w 1095056"/>
              <a:gd name="connsiteY0" fmla="*/ 0 h 717701"/>
              <a:gd name="connsiteX1" fmla="*/ 580571 w 1095056"/>
              <a:gd name="connsiteY1" fmla="*/ 188687 h 717701"/>
              <a:gd name="connsiteX2" fmla="*/ 754742 w 1095056"/>
              <a:gd name="connsiteY2" fmla="*/ 580572 h 717701"/>
              <a:gd name="connsiteX3" fmla="*/ 885372 w 1095056"/>
              <a:gd name="connsiteY3" fmla="*/ 711200 h 717701"/>
              <a:gd name="connsiteX0" fmla="*/ 0 w 885372"/>
              <a:gd name="connsiteY0" fmla="*/ 0 h 717701"/>
              <a:gd name="connsiteX1" fmla="*/ 580571 w 885372"/>
              <a:gd name="connsiteY1" fmla="*/ 188687 h 717701"/>
              <a:gd name="connsiteX2" fmla="*/ 754742 w 885372"/>
              <a:gd name="connsiteY2" fmla="*/ 580572 h 717701"/>
              <a:gd name="connsiteX3" fmla="*/ 885372 w 885372"/>
              <a:gd name="connsiteY3" fmla="*/ 711200 h 717701"/>
              <a:gd name="connsiteX0" fmla="*/ 0 w 885372"/>
              <a:gd name="connsiteY0" fmla="*/ 0 h 711200"/>
              <a:gd name="connsiteX1" fmla="*/ 580571 w 885372"/>
              <a:gd name="connsiteY1" fmla="*/ 188687 h 711200"/>
              <a:gd name="connsiteX2" fmla="*/ 885372 w 885372"/>
              <a:gd name="connsiteY2" fmla="*/ 711200 h 711200"/>
              <a:gd name="connsiteX0" fmla="*/ 0 w 885372"/>
              <a:gd name="connsiteY0" fmla="*/ 0 h 711200"/>
              <a:gd name="connsiteX1" fmla="*/ 406400 w 885372"/>
              <a:gd name="connsiteY1" fmla="*/ 275773 h 711200"/>
              <a:gd name="connsiteX2" fmla="*/ 885372 w 885372"/>
              <a:gd name="connsiteY2" fmla="*/ 711200 h 711200"/>
              <a:gd name="connsiteX0" fmla="*/ 0 w 885372"/>
              <a:gd name="connsiteY0" fmla="*/ 0 h 711200"/>
              <a:gd name="connsiteX1" fmla="*/ 885372 w 885372"/>
              <a:gd name="connsiteY1" fmla="*/ 711200 h 711200"/>
              <a:gd name="connsiteX0" fmla="*/ 115 w 885487"/>
              <a:gd name="connsiteY0" fmla="*/ 0 h 711200"/>
              <a:gd name="connsiteX1" fmla="*/ 885487 w 885487"/>
              <a:gd name="connsiteY1" fmla="*/ 711200 h 711200"/>
              <a:gd name="connsiteX0" fmla="*/ 569 w 885941"/>
              <a:gd name="connsiteY0" fmla="*/ 0 h 711200"/>
              <a:gd name="connsiteX1" fmla="*/ 885941 w 885941"/>
              <a:gd name="connsiteY1" fmla="*/ 711200 h 711200"/>
              <a:gd name="connsiteX0" fmla="*/ 569 w 885941"/>
              <a:gd name="connsiteY0" fmla="*/ 0 h 928914"/>
              <a:gd name="connsiteX1" fmla="*/ 885941 w 885941"/>
              <a:gd name="connsiteY1" fmla="*/ 928914 h 928914"/>
              <a:gd name="connsiteX0" fmla="*/ 0 w 885372"/>
              <a:gd name="connsiteY0" fmla="*/ 0 h 928914"/>
              <a:gd name="connsiteX1" fmla="*/ 58057 w 885372"/>
              <a:gd name="connsiteY1" fmla="*/ 580572 h 928914"/>
              <a:gd name="connsiteX2" fmla="*/ 885372 w 885372"/>
              <a:gd name="connsiteY2" fmla="*/ 928914 h 928914"/>
              <a:gd name="connsiteX0" fmla="*/ 0 w 58057"/>
              <a:gd name="connsiteY0" fmla="*/ 0 h 580572"/>
              <a:gd name="connsiteX1" fmla="*/ 58057 w 58057"/>
              <a:gd name="connsiteY1" fmla="*/ 580572 h 580572"/>
              <a:gd name="connsiteX0" fmla="*/ 0 w 29029"/>
              <a:gd name="connsiteY0" fmla="*/ 0 h 232229"/>
              <a:gd name="connsiteX1" fmla="*/ 29029 w 29029"/>
              <a:gd name="connsiteY1" fmla="*/ 232229 h 232229"/>
            </a:gdLst>
            <a:ahLst/>
            <a:cxnLst>
              <a:cxn ang="0">
                <a:pos x="connsiteX0" y="connsiteY0"/>
              </a:cxn>
              <a:cxn ang="0">
                <a:pos x="connsiteX1" y="connsiteY1"/>
              </a:cxn>
            </a:cxnLst>
            <a:rect l="l" t="t" r="r" b="b"/>
            <a:pathLst>
              <a:path w="29029" h="232229">
                <a:moveTo>
                  <a:pt x="0" y="0"/>
                </a:moveTo>
                <a:lnTo>
                  <a:pt x="29029" y="232229"/>
                </a:lnTo>
              </a:path>
            </a:pathLst>
          </a:custGeom>
          <a:noFill/>
          <a:ln w="57150">
            <a:solidFill>
              <a:schemeClr val="accent4">
                <a:lumMod val="75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7257215" y="5007429"/>
            <a:ext cx="1680267" cy="1631216"/>
          </a:xfrm>
          <a:prstGeom prst="rect">
            <a:avLst/>
          </a:prstGeom>
          <a:noFill/>
        </p:spPr>
        <p:txBody>
          <a:bodyPr wrap="none" rtlCol="0">
            <a:spAutoFit/>
          </a:bodyPr>
          <a:lstStyle/>
          <a:p>
            <a:pPr algn="ctr"/>
            <a:r>
              <a:rPr lang="en-US" sz="2000" b="1" dirty="0" smtClean="0">
                <a:solidFill>
                  <a:srgbClr val="FF0000"/>
                </a:solidFill>
                <a:latin typeface="Arial" panose="020B0604020202020204" pitchFamily="34" charset="0"/>
                <a:cs typeface="Arial" panose="020B0604020202020204" pitchFamily="34" charset="0"/>
              </a:rPr>
              <a:t>Data sets</a:t>
            </a:r>
          </a:p>
          <a:p>
            <a:pPr algn="ctr"/>
            <a:r>
              <a:rPr lang="en-US" sz="2000" b="1" dirty="0" smtClean="0">
                <a:solidFill>
                  <a:srgbClr val="FF0000"/>
                </a:solidFill>
                <a:latin typeface="Arial" panose="020B0604020202020204" pitchFamily="34" charset="0"/>
                <a:cs typeface="Arial" panose="020B0604020202020204" pitchFamily="34" charset="0"/>
              </a:rPr>
              <a:t>Positioned</a:t>
            </a:r>
          </a:p>
          <a:p>
            <a:pPr algn="ctr"/>
            <a:r>
              <a:rPr lang="en-US" sz="2000" b="1" dirty="0" smtClean="0">
                <a:solidFill>
                  <a:srgbClr val="FF0000"/>
                </a:solidFill>
                <a:latin typeface="Arial" panose="020B0604020202020204" pitchFamily="34" charset="0"/>
                <a:cs typeface="Arial" panose="020B0604020202020204" pitchFamily="34" charset="0"/>
              </a:rPr>
              <a:t>in</a:t>
            </a:r>
          </a:p>
          <a:p>
            <a:pPr algn="ctr"/>
            <a:r>
              <a:rPr lang="en-US" sz="2000" b="1" dirty="0" smtClean="0">
                <a:solidFill>
                  <a:srgbClr val="FF0000"/>
                </a:solidFill>
                <a:latin typeface="Arial" panose="020B0604020202020204" pitchFamily="34" charset="0"/>
                <a:cs typeface="Arial" panose="020B0604020202020204" pitchFamily="34" charset="0"/>
              </a:rPr>
              <a:t>“Correlation</a:t>
            </a:r>
          </a:p>
          <a:p>
            <a:pPr algn="ctr"/>
            <a:r>
              <a:rPr lang="en-US" sz="2000" b="1" dirty="0" smtClean="0">
                <a:solidFill>
                  <a:srgbClr val="FF0000"/>
                </a:solidFill>
                <a:latin typeface="Arial" panose="020B0604020202020204" pitchFamily="34" charset="0"/>
                <a:cs typeface="Arial" panose="020B0604020202020204" pitchFamily="34" charset="0"/>
              </a:rPr>
              <a:t>Space”</a:t>
            </a:r>
          </a:p>
        </p:txBody>
      </p:sp>
    </p:spTree>
    <p:extLst>
      <p:ext uri="{BB962C8B-B14F-4D97-AF65-F5344CB8AC3E}">
        <p14:creationId xmlns:p14="http://schemas.microsoft.com/office/powerpoint/2010/main" val="42376472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3" name="Object 3"/>
          <p:cNvGraphicFramePr>
            <a:graphicFrameLocks noChangeAspect="1"/>
          </p:cNvGraphicFramePr>
          <p:nvPr>
            <p:extLst>
              <p:ext uri="{D42A27DB-BD31-4B8C-83A1-F6EECF244321}">
                <p14:modId xmlns:p14="http://schemas.microsoft.com/office/powerpoint/2010/main" val="3061396423"/>
              </p:ext>
            </p:extLst>
          </p:nvPr>
        </p:nvGraphicFramePr>
        <p:xfrm>
          <a:off x="260350" y="146050"/>
          <a:ext cx="8680450" cy="6446838"/>
        </p:xfrm>
        <a:graphic>
          <a:graphicData uri="http://schemas.openxmlformats.org/presentationml/2006/ole">
            <mc:AlternateContent xmlns:mc="http://schemas.openxmlformats.org/markup-compatibility/2006">
              <mc:Choice xmlns:v="urn:schemas-microsoft-com:vml" Requires="v">
                <p:oleObj spid="_x0000_s103445" name="Chart" r:id="rId3" imgW="7115101" imgH="5276932" progId="MSGraph.Chart.8">
                  <p:embed followColorScheme="full"/>
                </p:oleObj>
              </mc:Choice>
              <mc:Fallback>
                <p:oleObj name="Chart" r:id="rId3" imgW="7115101" imgH="5276932" progId="MSGraph.Chart.8">
                  <p:embed followColorScheme="full"/>
                  <p:pic>
                    <p:nvPicPr>
                      <p:cNvPr id="0" name=""/>
                      <p:cNvPicPr>
                        <a:picLocks noChangeAspect="1" noChangeArrowheads="1"/>
                      </p:cNvPicPr>
                      <p:nvPr/>
                    </p:nvPicPr>
                    <p:blipFill>
                      <a:blip r:embed="rId4"/>
                      <a:srcRect/>
                      <a:stretch>
                        <a:fillRect/>
                      </a:stretch>
                    </p:blipFill>
                    <p:spPr bwMode="auto">
                      <a:xfrm>
                        <a:off x="260350" y="146050"/>
                        <a:ext cx="8680450" cy="6446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684" name="Text Box 4"/>
          <p:cNvSpPr txBox="1">
            <a:spLocks noChangeArrowheads="1"/>
          </p:cNvSpPr>
          <p:nvPr/>
        </p:nvSpPr>
        <p:spPr bwMode="auto">
          <a:xfrm>
            <a:off x="1186223" y="6057900"/>
            <a:ext cx="69076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Correlation to 2</a:t>
            </a:r>
            <a:r>
              <a:rPr lang="en-US" altLang="en-US" sz="2800" b="1" baseline="30000" dirty="0" smtClean="0"/>
              <a:t>nd</a:t>
            </a:r>
            <a:r>
              <a:rPr lang="en-US" altLang="en-US" sz="2800" b="1" dirty="0" smtClean="0"/>
              <a:t> &amp; 3</a:t>
            </a:r>
            <a:r>
              <a:rPr lang="en-US" altLang="en-US" sz="2800" b="1" baseline="30000" dirty="0" smtClean="0"/>
              <a:t>rd</a:t>
            </a:r>
            <a:r>
              <a:rPr lang="en-US" altLang="en-US" sz="2800" b="1" dirty="0" smtClean="0"/>
              <a:t> singular vectors</a:t>
            </a:r>
            <a:endParaRPr lang="en-US" altLang="en-US" sz="2800" b="1" dirty="0"/>
          </a:p>
        </p:txBody>
      </p:sp>
      <p:sp>
        <p:nvSpPr>
          <p:cNvPr id="71685" name="Text Box 5"/>
          <p:cNvSpPr txBox="1">
            <a:spLocks noChangeArrowheads="1"/>
          </p:cNvSpPr>
          <p:nvPr/>
        </p:nvSpPr>
        <p:spPr bwMode="auto">
          <a:xfrm rot="-5400000">
            <a:off x="-2110829" y="2618745"/>
            <a:ext cx="48221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2800" b="1" dirty="0" smtClean="0"/>
              <a:t>Structure factor (electrons)</a:t>
            </a:r>
            <a:endParaRPr lang="en-US" altLang="en-US" sz="2800" b="1" dirty="0"/>
          </a:p>
        </p:txBody>
      </p:sp>
    </p:spTree>
    <p:extLst>
      <p:ext uri="{BB962C8B-B14F-4D97-AF65-F5344CB8AC3E}">
        <p14:creationId xmlns:p14="http://schemas.microsoft.com/office/powerpoint/2010/main" val="281374500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_images/plot_compare_methods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5829"/>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145140"/>
            <a:ext cx="9144000" cy="584775"/>
          </a:xfrm>
          <a:prstGeom prst="rect">
            <a:avLst/>
          </a:prstGeom>
          <a:noFill/>
        </p:spPr>
        <p:txBody>
          <a:bodyPr wrap="square" rtlCol="0">
            <a:spAutoFit/>
          </a:bodyPr>
          <a:lstStyle/>
          <a:p>
            <a:pPr algn="ctr"/>
            <a:r>
              <a:rPr lang="en-US" sz="3200" dirty="0" smtClean="0">
                <a:latin typeface="+mn-lt"/>
              </a:rPr>
              <a:t>Manifold Embedding: solution for systematics?</a:t>
            </a:r>
            <a:endParaRPr lang="en-US" sz="3200" dirty="0">
              <a:latin typeface="+mn-lt"/>
            </a:endParaRPr>
          </a:p>
        </p:txBody>
      </p:sp>
    </p:spTree>
    <p:extLst>
      <p:ext uri="{BB962C8B-B14F-4D97-AF65-F5344CB8AC3E}">
        <p14:creationId xmlns:p14="http://schemas.microsoft.com/office/powerpoint/2010/main" val="33506015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n-US" altLang="en-US" sz="3200" smtClean="0"/>
              <a:t>Anything is possible … with the right tools.</a:t>
            </a: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524000"/>
            <a:ext cx="7542213" cy="502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7457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9999"/>
            <a:ext cx="9144000" cy="1143000"/>
          </a:xfrm>
        </p:spPr>
        <p:txBody>
          <a:bodyPr/>
          <a:lstStyle/>
          <a:p>
            <a:r>
              <a:rPr lang="en-US" sz="4000" b="1" dirty="0" smtClean="0"/>
              <a:t>Single-molecule diffraction: solutions to problems</a:t>
            </a:r>
            <a:endParaRPr lang="en-US" sz="4000" b="1" dirty="0"/>
          </a:p>
        </p:txBody>
      </p:sp>
      <p:sp>
        <p:nvSpPr>
          <p:cNvPr id="3" name="Content Placeholder 2"/>
          <p:cNvSpPr>
            <a:spLocks noGrp="1"/>
          </p:cNvSpPr>
          <p:nvPr>
            <p:ph idx="1"/>
          </p:nvPr>
        </p:nvSpPr>
        <p:spPr>
          <a:xfrm>
            <a:off x="4949371" y="2354935"/>
            <a:ext cx="3955142" cy="4481286"/>
          </a:xfrm>
        </p:spPr>
        <p:txBody>
          <a:bodyPr/>
          <a:lstStyle/>
          <a:p>
            <a:pPr>
              <a:lnSpc>
                <a:spcPts val="6200"/>
              </a:lnSpc>
            </a:pPr>
            <a:r>
              <a:rPr lang="en-US" sz="4000" dirty="0" smtClean="0"/>
              <a:t>More power!</a:t>
            </a:r>
          </a:p>
          <a:p>
            <a:pPr>
              <a:lnSpc>
                <a:spcPts val="6200"/>
              </a:lnSpc>
            </a:pPr>
            <a:r>
              <a:rPr lang="en-US" sz="4000" dirty="0" smtClean="0"/>
              <a:t>Plan targets</a:t>
            </a:r>
          </a:p>
          <a:p>
            <a:pPr>
              <a:lnSpc>
                <a:spcPts val="6200"/>
              </a:lnSpc>
            </a:pPr>
            <a:r>
              <a:rPr lang="en-US" sz="4000" dirty="0" smtClean="0"/>
              <a:t>4</a:t>
            </a:r>
            <a:r>
              <a:rPr lang="el-GR" sz="4000" dirty="0" smtClean="0"/>
              <a:t>π</a:t>
            </a:r>
            <a:r>
              <a:rPr lang="en-US" sz="4000" dirty="0" smtClean="0"/>
              <a:t> detector</a:t>
            </a:r>
          </a:p>
          <a:p>
            <a:pPr>
              <a:lnSpc>
                <a:spcPts val="6200"/>
              </a:lnSpc>
            </a:pPr>
            <a:r>
              <a:rPr lang="en-US" sz="3600" dirty="0" err="1" smtClean="0"/>
              <a:t>Raddam</a:t>
            </a:r>
            <a:r>
              <a:rPr lang="en-US" sz="3600" dirty="0" smtClean="0"/>
              <a:t> studies</a:t>
            </a:r>
          </a:p>
          <a:p>
            <a:pPr>
              <a:lnSpc>
                <a:spcPts val="6200"/>
              </a:lnSpc>
            </a:pPr>
            <a:r>
              <a:rPr lang="en-US" sz="4000" dirty="0"/>
              <a:t>S</a:t>
            </a:r>
            <a:r>
              <a:rPr lang="en-US" sz="4000" dirty="0" smtClean="0"/>
              <a:t>oftware</a:t>
            </a:r>
            <a:endParaRPr lang="en-US" sz="4000" dirty="0"/>
          </a:p>
        </p:txBody>
      </p:sp>
      <p:sp>
        <p:nvSpPr>
          <p:cNvPr id="4" name="Content Placeholder 2"/>
          <p:cNvSpPr txBox="1">
            <a:spLocks/>
          </p:cNvSpPr>
          <p:nvPr/>
        </p:nvSpPr>
        <p:spPr bwMode="auto">
          <a:xfrm>
            <a:off x="152399" y="2376703"/>
            <a:ext cx="4927602" cy="448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4000" kern="0" dirty="0" smtClean="0"/>
              <a:t>Focusing</a:t>
            </a:r>
          </a:p>
          <a:p>
            <a:r>
              <a:rPr lang="en-US" sz="4000" kern="0" dirty="0" smtClean="0"/>
              <a:t>Hit rate</a:t>
            </a:r>
          </a:p>
          <a:p>
            <a:r>
              <a:rPr lang="en-US" sz="4000" kern="0" dirty="0" smtClean="0"/>
              <a:t>Bragg’s law</a:t>
            </a:r>
          </a:p>
          <a:p>
            <a:r>
              <a:rPr lang="en-US" sz="4000" kern="0" dirty="0" smtClean="0"/>
              <a:t>Radiation damage</a:t>
            </a:r>
          </a:p>
          <a:p>
            <a:r>
              <a:rPr lang="en-US" sz="4000" kern="0" dirty="0" smtClean="0"/>
              <a:t>Motion blur</a:t>
            </a:r>
          </a:p>
          <a:p>
            <a:r>
              <a:rPr lang="en-US" sz="4000" kern="0" dirty="0" smtClean="0"/>
              <a:t>Data processing</a:t>
            </a:r>
            <a:endParaRPr lang="en-US" sz="4000" kern="0" dirty="0"/>
          </a:p>
        </p:txBody>
      </p:sp>
      <p:sp>
        <p:nvSpPr>
          <p:cNvPr id="5" name="Rectangle 4"/>
          <p:cNvSpPr/>
          <p:nvPr/>
        </p:nvSpPr>
        <p:spPr>
          <a:xfrm>
            <a:off x="0" y="0"/>
            <a:ext cx="9144000" cy="830997"/>
          </a:xfrm>
          <a:prstGeom prst="rect">
            <a:avLst/>
          </a:prstGeom>
        </p:spPr>
        <p:txBody>
          <a:bodyPr wrap="square">
            <a:spAutoFit/>
          </a:bodyPr>
          <a:lstStyle/>
          <a:p>
            <a:r>
              <a:rPr lang="en-US" sz="2400" b="1" dirty="0">
                <a:latin typeface="Courier New" panose="02070309020205020404" pitchFamily="49" charset="0"/>
                <a:cs typeface="Courier New" panose="02070309020205020404" pitchFamily="49" charset="0"/>
              </a:rPr>
              <a:t>http://bl831.als.lbl.gov/~jamesh/powerpoint</a:t>
            </a:r>
            <a:r>
              <a:rPr lang="en-US" sz="2400" b="1" dirty="0" smtClean="0">
                <a:latin typeface="Courier New" panose="02070309020205020404" pitchFamily="49" charset="0"/>
                <a:cs typeface="Courier New" panose="02070309020205020404" pitchFamily="49" charset="0"/>
              </a:rPr>
              <a:t>/</a:t>
            </a:r>
          </a:p>
          <a:p>
            <a:r>
              <a:rPr lang="en-US" sz="2400" b="1" dirty="0" smtClean="0">
                <a:latin typeface="Courier New" panose="02070309020205020404" pitchFamily="49" charset="0"/>
                <a:cs typeface="Courier New" panose="02070309020205020404" pitchFamily="49" charset="0"/>
              </a:rPr>
              <a:t>UCSF_exploding_lysozyme_2015.pptx</a:t>
            </a:r>
            <a:endParaRPr lang="en-US" sz="24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2790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a:ln>
            <a:solidFill>
              <a:schemeClr val="tx1"/>
            </a:solidFill>
          </a:ln>
        </p:spPr>
      </p:pic>
      <p:pic>
        <p:nvPicPr>
          <p:cNvPr id="5" name="Picture 4"/>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387" y="4987601"/>
            <a:ext cx="1962150" cy="1571625"/>
          </a:xfrm>
          <a:prstGeom prst="rect">
            <a:avLst/>
          </a:prstGeom>
        </p:spPr>
      </p:pic>
      <p:sp>
        <p:nvSpPr>
          <p:cNvPr id="6" name="TextBox 5"/>
          <p:cNvSpPr txBox="1"/>
          <p:nvPr/>
        </p:nvSpPr>
        <p:spPr>
          <a:xfrm>
            <a:off x="0" y="0"/>
            <a:ext cx="2220480" cy="5170646"/>
          </a:xfrm>
          <a:prstGeom prst="rect">
            <a:avLst/>
          </a:prstGeom>
          <a:noFill/>
        </p:spPr>
        <p:txBody>
          <a:bodyPr wrap="none" rtlCol="0">
            <a:spAutoFit/>
          </a:bodyPr>
          <a:lstStyle/>
          <a:p>
            <a:pPr>
              <a:lnSpc>
                <a:spcPct val="150000"/>
              </a:lnSpc>
            </a:pPr>
            <a:r>
              <a:rPr lang="en-US" sz="2000" b="1" dirty="0" smtClean="0">
                <a:latin typeface="+mn-lt"/>
              </a:rPr>
              <a:t>5x10</a:t>
            </a:r>
            <a:r>
              <a:rPr lang="en-US" sz="2000" b="1" baseline="30000" dirty="0" smtClean="0">
                <a:latin typeface="+mn-lt"/>
              </a:rPr>
              <a:t>12</a:t>
            </a:r>
            <a:r>
              <a:rPr lang="en-US" sz="2000" b="1" dirty="0" smtClean="0">
                <a:latin typeface="+mn-lt"/>
              </a:rPr>
              <a:t> photons</a:t>
            </a:r>
          </a:p>
          <a:p>
            <a:pPr>
              <a:lnSpc>
                <a:spcPct val="150000"/>
              </a:lnSpc>
            </a:pPr>
            <a:r>
              <a:rPr lang="en-US" sz="2000" b="1" dirty="0" smtClean="0">
                <a:latin typeface="+mn-lt"/>
              </a:rPr>
              <a:t>100 nm focus</a:t>
            </a:r>
          </a:p>
          <a:p>
            <a:pPr>
              <a:lnSpc>
                <a:spcPct val="150000"/>
              </a:lnSpc>
            </a:pPr>
            <a:r>
              <a:rPr lang="en-US" sz="2000" b="1" dirty="0" smtClean="0">
                <a:latin typeface="+mn-lt"/>
              </a:rPr>
              <a:t>one lysozyme</a:t>
            </a:r>
          </a:p>
          <a:p>
            <a:pPr>
              <a:lnSpc>
                <a:spcPct val="150000"/>
              </a:lnSpc>
            </a:pPr>
            <a:r>
              <a:rPr lang="en-US" sz="2000" b="1" dirty="0" err="1" smtClean="0">
                <a:latin typeface="+mn-lt"/>
              </a:rPr>
              <a:t>Babinet</a:t>
            </a:r>
            <a:r>
              <a:rPr lang="en-US" sz="2000" b="1" dirty="0" smtClean="0">
                <a:latin typeface="+mn-lt"/>
              </a:rPr>
              <a:t> water</a:t>
            </a:r>
          </a:p>
          <a:p>
            <a:pPr>
              <a:lnSpc>
                <a:spcPct val="150000"/>
              </a:lnSpc>
            </a:pPr>
            <a:r>
              <a:rPr lang="en-US" sz="2000" b="1" dirty="0" smtClean="0">
                <a:latin typeface="+mn-lt"/>
              </a:rPr>
              <a:t>flat detector</a:t>
            </a:r>
          </a:p>
          <a:p>
            <a:pPr>
              <a:lnSpc>
                <a:spcPct val="150000"/>
              </a:lnSpc>
            </a:pPr>
            <a:r>
              <a:rPr lang="en-US" sz="2000" b="1" dirty="0" smtClean="0">
                <a:latin typeface="+mn-lt"/>
              </a:rPr>
              <a:t>200 mm detector</a:t>
            </a:r>
          </a:p>
          <a:p>
            <a:pPr>
              <a:lnSpc>
                <a:spcPct val="150000"/>
              </a:lnSpc>
            </a:pPr>
            <a:r>
              <a:rPr lang="en-US" sz="2000" b="1" dirty="0" smtClean="0">
                <a:latin typeface="+mn-lt"/>
              </a:rPr>
              <a:t>50 mm distance</a:t>
            </a:r>
          </a:p>
          <a:p>
            <a:pPr>
              <a:lnSpc>
                <a:spcPct val="150000"/>
              </a:lnSpc>
            </a:pPr>
            <a:r>
              <a:rPr lang="en-US" sz="2000" b="1" dirty="0">
                <a:latin typeface="+mn-lt"/>
              </a:rPr>
              <a:t>4 </a:t>
            </a:r>
            <a:r>
              <a:rPr lang="en-US" sz="2000" b="1" dirty="0" err="1">
                <a:latin typeface="+mn-lt"/>
              </a:rPr>
              <a:t>keV</a:t>
            </a:r>
            <a:r>
              <a:rPr lang="en-US" sz="2000" b="1" dirty="0">
                <a:latin typeface="+mn-lt"/>
              </a:rPr>
              <a:t> photons</a:t>
            </a:r>
          </a:p>
          <a:p>
            <a:pPr>
              <a:lnSpc>
                <a:spcPct val="150000"/>
              </a:lnSpc>
            </a:pPr>
            <a:r>
              <a:rPr lang="en-US" sz="2000" b="1" dirty="0" smtClean="0">
                <a:latin typeface="+mn-lt"/>
              </a:rPr>
              <a:t>2.7 Å at corner</a:t>
            </a:r>
          </a:p>
          <a:p>
            <a:pPr>
              <a:lnSpc>
                <a:spcPct val="150000"/>
              </a:lnSpc>
            </a:pPr>
            <a:r>
              <a:rPr lang="en-US" sz="2000" b="1" dirty="0" smtClean="0">
                <a:latin typeface="+mn-lt"/>
              </a:rPr>
              <a:t>2.4 </a:t>
            </a:r>
            <a:r>
              <a:rPr lang="en-US" sz="2000" b="1" dirty="0" err="1" smtClean="0">
                <a:latin typeface="+mn-lt"/>
              </a:rPr>
              <a:t>TGy</a:t>
            </a:r>
            <a:endParaRPr lang="en-US" sz="2000" b="1" dirty="0">
              <a:latin typeface="+mn-lt"/>
            </a:endParaRPr>
          </a:p>
          <a:p>
            <a:pPr>
              <a:lnSpc>
                <a:spcPct val="150000"/>
              </a:lnSpc>
            </a:pPr>
            <a:endParaRPr lang="en-US" sz="2000" b="1" dirty="0">
              <a:latin typeface="+mn-lt"/>
            </a:endParaRPr>
          </a:p>
        </p:txBody>
      </p:sp>
      <p:sp>
        <p:nvSpPr>
          <p:cNvPr id="7" name="&quot;No&quot; Symbol 6"/>
          <p:cNvSpPr/>
          <p:nvPr/>
        </p:nvSpPr>
        <p:spPr>
          <a:xfrm>
            <a:off x="0" y="928914"/>
            <a:ext cx="667657" cy="609600"/>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8489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altLang="en-US" smtClean="0"/>
              <a:t>nearBragg program</a:t>
            </a:r>
          </a:p>
        </p:txBody>
      </p:sp>
      <p:pic>
        <p:nvPicPr>
          <p:cNvPr id="140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438" y="208438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0292" name="Text Box 4"/>
          <p:cNvSpPr txBox="1">
            <a:spLocks noChangeArrowheads="1"/>
          </p:cNvSpPr>
          <p:nvPr/>
        </p:nvSpPr>
        <p:spPr bwMode="auto">
          <a:xfrm>
            <a:off x="1460500" y="1479550"/>
            <a:ext cx="60547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a:latin typeface="Courier New" pitchFamily="49" charset="0"/>
              </a:rPr>
              <a:t>http://bl831.als.lbl.gov/~jamesh/nearBragg/</a:t>
            </a:r>
          </a:p>
        </p:txBody>
      </p:sp>
      <p:sp>
        <p:nvSpPr>
          <p:cNvPr id="91141" name="Text Box 5"/>
          <p:cNvSpPr txBox="1">
            <a:spLocks noChangeArrowheads="1"/>
          </p:cNvSpPr>
          <p:nvPr/>
        </p:nvSpPr>
        <p:spPr bwMode="auto">
          <a:xfrm>
            <a:off x="271463" y="2038350"/>
            <a:ext cx="5516562"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40000"/>
              </a:lnSpc>
              <a:buFontTx/>
              <a:buChar char="•"/>
            </a:pPr>
            <a:r>
              <a:rPr lang="en-US" altLang="en-US" sz="2800"/>
              <a:t>“assumption-free” total scattering</a:t>
            </a:r>
          </a:p>
          <a:p>
            <a:pPr eaLnBrk="1" hangingPunct="1">
              <a:lnSpc>
                <a:spcPct val="140000"/>
              </a:lnSpc>
              <a:buFontTx/>
              <a:buChar char="•"/>
            </a:pPr>
            <a:r>
              <a:rPr lang="en-US" altLang="en-US" sz="2800"/>
              <a:t>no Fourier Transform</a:t>
            </a:r>
          </a:p>
          <a:p>
            <a:pPr eaLnBrk="1" hangingPunct="1">
              <a:lnSpc>
                <a:spcPct val="140000"/>
              </a:lnSpc>
              <a:buFontTx/>
              <a:buChar char="•"/>
            </a:pPr>
            <a:r>
              <a:rPr lang="en-US" altLang="en-US" sz="2800"/>
              <a:t>no unit cells</a:t>
            </a:r>
          </a:p>
          <a:p>
            <a:pPr eaLnBrk="1" hangingPunct="1">
              <a:lnSpc>
                <a:spcPct val="140000"/>
              </a:lnSpc>
              <a:buFontTx/>
              <a:buChar char="•"/>
            </a:pPr>
            <a:r>
              <a:rPr lang="en-US" altLang="en-US" sz="2800"/>
              <a:t>no “mosaicity”</a:t>
            </a:r>
          </a:p>
          <a:p>
            <a:pPr eaLnBrk="1" hangingPunct="1">
              <a:lnSpc>
                <a:spcPct val="140000"/>
              </a:lnSpc>
              <a:buFontTx/>
              <a:buChar char="•"/>
            </a:pPr>
            <a:r>
              <a:rPr lang="en-US" altLang="en-US" sz="2800"/>
              <a:t>arbitrary “atoms”</a:t>
            </a:r>
          </a:p>
          <a:p>
            <a:pPr eaLnBrk="1" hangingPunct="1">
              <a:lnSpc>
                <a:spcPct val="140000"/>
              </a:lnSpc>
              <a:buFontTx/>
              <a:buChar char="•"/>
            </a:pPr>
            <a:r>
              <a:rPr lang="en-US" altLang="en-US" sz="2800"/>
              <a:t>arbitrary “source”</a:t>
            </a:r>
          </a:p>
          <a:p>
            <a:pPr eaLnBrk="1" hangingPunct="1">
              <a:lnSpc>
                <a:spcPct val="140000"/>
              </a:lnSpc>
              <a:buFontTx/>
              <a:buChar char="•"/>
            </a:pPr>
            <a:r>
              <a:rPr lang="en-US" altLang="en-US" sz="2800"/>
              <a:t>coherent or not</a:t>
            </a:r>
          </a:p>
        </p:txBody>
      </p:sp>
    </p:spTree>
    <p:extLst>
      <p:ext uri="{BB962C8B-B14F-4D97-AF65-F5344CB8AC3E}">
        <p14:creationId xmlns:p14="http://schemas.microsoft.com/office/powerpoint/2010/main" val="390916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11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11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114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114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114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114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114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tLang="en-US" b="1" smtClean="0"/>
              <a:t>fastBragg</a:t>
            </a:r>
          </a:p>
        </p:txBody>
      </p:sp>
      <p:pic>
        <p:nvPicPr>
          <p:cNvPr id="126979" name="Picture 2" descr="http://bl831.als.lbl.gov/%7Ejamesh/fastBragg/movi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38313" y="1970088"/>
            <a:ext cx="57150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5"/>
          <p:cNvSpPr>
            <a:spLocks noChangeArrowheads="1"/>
          </p:cNvSpPr>
          <p:nvPr/>
        </p:nvSpPr>
        <p:spPr bwMode="auto">
          <a:xfrm>
            <a:off x="5995988" y="5749925"/>
            <a:ext cx="28781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altLang="en-US" sz="3600">
                <a:solidFill>
                  <a:srgbClr val="000000"/>
                </a:solidFill>
              </a:rPr>
              <a:t>P A | F(hkl) |</a:t>
            </a:r>
            <a:r>
              <a:rPr lang="en-US" altLang="en-US" sz="3600" baseline="30000">
                <a:solidFill>
                  <a:srgbClr val="000000"/>
                </a:solidFill>
              </a:rPr>
              <a:t>2</a:t>
            </a:r>
          </a:p>
        </p:txBody>
      </p:sp>
      <p:grpSp>
        <p:nvGrpSpPr>
          <p:cNvPr id="126981" name="Group 22"/>
          <p:cNvGrpSpPr>
            <a:grpSpLocks/>
          </p:cNvGrpSpPr>
          <p:nvPr/>
        </p:nvGrpSpPr>
        <p:grpSpPr bwMode="auto">
          <a:xfrm>
            <a:off x="3517900" y="5418138"/>
            <a:ext cx="2430463" cy="1304925"/>
            <a:chOff x="2161" y="935"/>
            <a:chExt cx="1531" cy="822"/>
          </a:xfrm>
        </p:grpSpPr>
        <p:sp>
          <p:nvSpPr>
            <p:cNvPr id="126986" name="Text Box 12"/>
            <p:cNvSpPr txBox="1">
              <a:spLocks noChangeArrowheads="1"/>
            </p:cNvSpPr>
            <p:nvPr/>
          </p:nvSpPr>
          <p:spPr bwMode="auto">
            <a:xfrm>
              <a:off x="2161" y="935"/>
              <a:ext cx="153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N·hkl)</a:t>
              </a:r>
              <a:endParaRPr lang="el-GR" altLang="en-US" sz="3600" baseline="-25000">
                <a:solidFill>
                  <a:srgbClr val="FF0000"/>
                </a:solidFill>
                <a:cs typeface="Arial" pitchFamily="34" charset="0"/>
              </a:endParaRPr>
            </a:p>
          </p:txBody>
        </p:sp>
        <p:sp>
          <p:nvSpPr>
            <p:cNvPr id="126987" name="Text Box 13"/>
            <p:cNvSpPr txBox="1">
              <a:spLocks noChangeArrowheads="1"/>
            </p:cNvSpPr>
            <p:nvPr/>
          </p:nvSpPr>
          <p:spPr bwMode="auto">
            <a:xfrm>
              <a:off x="2265" y="1353"/>
              <a:ext cx="132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altLang="en-US" sz="3600">
                  <a:solidFill>
                    <a:srgbClr val="000000"/>
                  </a:solidFill>
                  <a:cs typeface="Arial" pitchFamily="34" charset="0"/>
                </a:rPr>
                <a:t>sin(</a:t>
              </a:r>
              <a:r>
                <a:rPr lang="el-GR" altLang="en-US" sz="3600">
                  <a:solidFill>
                    <a:srgbClr val="000000"/>
                  </a:solidFill>
                  <a:cs typeface="Arial" pitchFamily="34" charset="0"/>
                </a:rPr>
                <a:t>π</a:t>
              </a:r>
              <a:r>
                <a:rPr lang="en-US" altLang="en-US" sz="3600">
                  <a:solidFill>
                    <a:srgbClr val="000000"/>
                  </a:solidFill>
                  <a:cs typeface="Arial" pitchFamily="34" charset="0"/>
                </a:rPr>
                <a:t>·hkl)</a:t>
              </a:r>
              <a:endParaRPr lang="el-GR" altLang="en-US" sz="3600">
                <a:solidFill>
                  <a:srgbClr val="000000"/>
                </a:solidFill>
                <a:cs typeface="Arial" pitchFamily="34" charset="0"/>
              </a:endParaRPr>
            </a:p>
          </p:txBody>
        </p:sp>
        <p:sp>
          <p:nvSpPr>
            <p:cNvPr id="126988" name="Line 14"/>
            <p:cNvSpPr>
              <a:spLocks noChangeShapeType="1"/>
            </p:cNvSpPr>
            <p:nvPr/>
          </p:nvSpPr>
          <p:spPr bwMode="auto">
            <a:xfrm flipV="1">
              <a:off x="2280" y="1360"/>
              <a:ext cx="133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grpSp>
      <p:sp>
        <p:nvSpPr>
          <p:cNvPr id="126982" name="Text Box 16"/>
          <p:cNvSpPr txBox="1">
            <a:spLocks noChangeArrowheads="1"/>
          </p:cNvSpPr>
          <p:nvPr/>
        </p:nvSpPr>
        <p:spPr bwMode="auto">
          <a:xfrm>
            <a:off x="157163" y="5737225"/>
            <a:ext cx="339566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3600">
                <a:solidFill>
                  <a:srgbClr val="000000"/>
                </a:solidFill>
                <a:cs typeface="Arial" pitchFamily="34" charset="0"/>
              </a:rPr>
              <a:t>I</a:t>
            </a:r>
            <a:r>
              <a:rPr lang="en-US" altLang="en-US" sz="3600" baseline="-25000">
                <a:solidFill>
                  <a:srgbClr val="000000"/>
                </a:solidFill>
                <a:cs typeface="Arial" pitchFamily="34" charset="0"/>
              </a:rPr>
              <a:t>pixel</a:t>
            </a:r>
            <a:r>
              <a:rPr lang="en-US" altLang="en-US" sz="3600">
                <a:solidFill>
                  <a:srgbClr val="000000"/>
                </a:solidFill>
                <a:cs typeface="Arial" pitchFamily="34" charset="0"/>
              </a:rPr>
              <a:t> = I</a:t>
            </a:r>
            <a:r>
              <a:rPr lang="en-US" altLang="en-US" sz="3600" baseline="-25000">
                <a:solidFill>
                  <a:srgbClr val="000000"/>
                </a:solidFill>
                <a:cs typeface="Arial" pitchFamily="34" charset="0"/>
              </a:rPr>
              <a:t>beam</a:t>
            </a:r>
            <a:r>
              <a:rPr lang="en-US" altLang="en-US" sz="3600">
                <a:solidFill>
                  <a:srgbClr val="000000"/>
                </a:solidFill>
                <a:cs typeface="Arial" pitchFamily="34" charset="0"/>
              </a:rPr>
              <a:t> r</a:t>
            </a:r>
            <a:r>
              <a:rPr lang="en-US" altLang="en-US" sz="3600" baseline="-25000">
                <a:solidFill>
                  <a:srgbClr val="000000"/>
                </a:solidFill>
                <a:cs typeface="Arial" pitchFamily="34" charset="0"/>
              </a:rPr>
              <a:t>e</a:t>
            </a:r>
            <a:r>
              <a:rPr lang="en-US" altLang="en-US" sz="3600" baseline="30000">
                <a:solidFill>
                  <a:srgbClr val="000000"/>
                </a:solidFill>
                <a:cs typeface="Arial" pitchFamily="34" charset="0"/>
              </a:rPr>
              <a:t>2 </a:t>
            </a:r>
            <a:r>
              <a:rPr lang="el-GR" altLang="en-US" sz="3600">
                <a:solidFill>
                  <a:srgbClr val="000000"/>
                </a:solidFill>
                <a:cs typeface="Arial" pitchFamily="34" charset="0"/>
              </a:rPr>
              <a:t>Ω</a:t>
            </a:r>
          </a:p>
        </p:txBody>
      </p:sp>
      <p:sp>
        <p:nvSpPr>
          <p:cNvPr id="126983" name="Freeform 19"/>
          <p:cNvSpPr>
            <a:spLocks/>
          </p:cNvSpPr>
          <p:nvPr/>
        </p:nvSpPr>
        <p:spPr bwMode="auto">
          <a:xfrm>
            <a:off x="5854700" y="5503863"/>
            <a:ext cx="122238"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4" name="Freeform 21"/>
          <p:cNvSpPr>
            <a:spLocks/>
          </p:cNvSpPr>
          <p:nvPr/>
        </p:nvSpPr>
        <p:spPr bwMode="auto">
          <a:xfrm flipH="1">
            <a:off x="3506788" y="5503863"/>
            <a:ext cx="122237" cy="1133475"/>
          </a:xfrm>
          <a:custGeom>
            <a:avLst/>
            <a:gdLst>
              <a:gd name="T0" fmla="*/ 0 w 77"/>
              <a:gd name="T1" fmla="*/ 1133475 h 714"/>
              <a:gd name="T2" fmla="*/ 120650 w 77"/>
              <a:gd name="T3" fmla="*/ 576263 h 714"/>
              <a:gd name="T4" fmla="*/ 9525 w 77"/>
              <a:gd name="T5" fmla="*/ 0 h 714"/>
              <a:gd name="T6" fmla="*/ 0 60000 65536"/>
              <a:gd name="T7" fmla="*/ 0 60000 65536"/>
              <a:gd name="T8" fmla="*/ 0 60000 65536"/>
            </a:gdLst>
            <a:ahLst/>
            <a:cxnLst>
              <a:cxn ang="T6">
                <a:pos x="T0" y="T1"/>
              </a:cxn>
              <a:cxn ang="T7">
                <a:pos x="T2" y="T3"/>
              </a:cxn>
              <a:cxn ang="T8">
                <a:pos x="T4" y="T5"/>
              </a:cxn>
            </a:cxnLst>
            <a:rect l="0" t="0" r="r" b="b"/>
            <a:pathLst>
              <a:path w="77" h="714">
                <a:moveTo>
                  <a:pt x="0" y="714"/>
                </a:moveTo>
                <a:cubicBezTo>
                  <a:pt x="13" y="655"/>
                  <a:pt x="75" y="482"/>
                  <a:pt x="76" y="363"/>
                </a:cubicBezTo>
                <a:cubicBezTo>
                  <a:pt x="77" y="244"/>
                  <a:pt x="21" y="76"/>
                  <a:pt x="6" y="0"/>
                </a:cubicBezTo>
              </a:path>
            </a:pathLst>
          </a:cu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126985" name="TextBox 1"/>
          <p:cNvSpPr txBox="1">
            <a:spLocks noChangeArrowheads="1"/>
          </p:cNvSpPr>
          <p:nvPr/>
        </p:nvSpPr>
        <p:spPr bwMode="auto">
          <a:xfrm>
            <a:off x="347663" y="1247775"/>
            <a:ext cx="811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altLang="en-US" sz="2400">
                <a:solidFill>
                  <a:srgbClr val="000000"/>
                </a:solidFill>
                <a:latin typeface="Courier New" pitchFamily="49" charset="0"/>
                <a:cs typeface="Courier New" pitchFamily="49" charset="0"/>
              </a:rPr>
              <a:t>http://bl831.als.lbl.gov/~jamesh/fastBragg/</a:t>
            </a:r>
          </a:p>
        </p:txBody>
      </p:sp>
    </p:spTree>
    <p:extLst>
      <p:ext uri="{BB962C8B-B14F-4D97-AF65-F5344CB8AC3E}">
        <p14:creationId xmlns:p14="http://schemas.microsoft.com/office/powerpoint/2010/main" val="1486441292"/>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10" descr="intimage_id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97536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5" name="Rectangle 2"/>
          <p:cNvSpPr>
            <a:spLocks noGrp="1" noChangeArrowheads="1"/>
          </p:cNvSpPr>
          <p:nvPr>
            <p:ph type="title"/>
          </p:nvPr>
        </p:nvSpPr>
        <p:spPr/>
        <p:txBody>
          <a:bodyPr/>
          <a:lstStyle/>
          <a:p>
            <a:pPr eaLnBrk="1" hangingPunct="1"/>
            <a:r>
              <a:rPr lang="en-US" altLang="en-US" smtClean="0"/>
              <a:t>square</a:t>
            </a:r>
          </a:p>
        </p:txBody>
      </p:sp>
    </p:spTree>
    <p:extLst>
      <p:ext uri="{BB962C8B-B14F-4D97-AF65-F5344CB8AC3E}">
        <p14:creationId xmlns:p14="http://schemas.microsoft.com/office/powerpoint/2010/main" val="34392328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8" descr="intimage_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895600"/>
            <a:ext cx="97536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39" name="Rectangle 2"/>
          <p:cNvSpPr>
            <a:spLocks noGrp="1" noChangeArrowheads="1"/>
          </p:cNvSpPr>
          <p:nvPr>
            <p:ph type="title"/>
          </p:nvPr>
        </p:nvSpPr>
        <p:spPr/>
        <p:txBody>
          <a:bodyPr/>
          <a:lstStyle/>
          <a:p>
            <a:pPr eaLnBrk="1" hangingPunct="1"/>
            <a:r>
              <a:rPr lang="en-US" altLang="en-US" smtClean="0"/>
              <a:t>round</a:t>
            </a:r>
          </a:p>
        </p:txBody>
      </p:sp>
    </p:spTree>
    <p:extLst>
      <p:ext uri="{BB962C8B-B14F-4D97-AF65-F5344CB8AC3E}">
        <p14:creationId xmlns:p14="http://schemas.microsoft.com/office/powerpoint/2010/main" val="9928284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3363"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3364"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3365"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33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27112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4387"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4388"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4389"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439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13462606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3"/>
          <p:cNvSpPr>
            <a:spLocks noChangeArrowheads="1"/>
          </p:cNvSpPr>
          <p:nvPr/>
        </p:nvSpPr>
        <p:spPr bwMode="auto">
          <a:xfrm>
            <a:off x="180975" y="0"/>
            <a:ext cx="89630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4400">
                <a:solidFill>
                  <a:srgbClr val="000000"/>
                </a:solidFill>
              </a:rPr>
              <a:t>scattering from a crystal structure</a:t>
            </a:r>
          </a:p>
        </p:txBody>
      </p:sp>
      <p:sp>
        <p:nvSpPr>
          <p:cNvPr id="145411" name="Text Box 4"/>
          <p:cNvSpPr txBox="1">
            <a:spLocks noChangeArrowheads="1"/>
          </p:cNvSpPr>
          <p:nvPr/>
        </p:nvSpPr>
        <p:spPr bwMode="auto">
          <a:xfrm>
            <a:off x="3317875" y="1063625"/>
            <a:ext cx="2906713"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000000"/>
                </a:solidFill>
              </a:rPr>
              <a:t>False color intensity</a:t>
            </a:r>
          </a:p>
        </p:txBody>
      </p:sp>
      <p:sp>
        <p:nvSpPr>
          <p:cNvPr id="145412" name="Text Box 5"/>
          <p:cNvSpPr txBox="1">
            <a:spLocks noChangeArrowheads="1"/>
          </p:cNvSpPr>
          <p:nvPr/>
        </p:nvSpPr>
        <p:spPr bwMode="auto">
          <a:xfrm>
            <a:off x="1695450" y="1812925"/>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sample</a:t>
            </a:r>
          </a:p>
        </p:txBody>
      </p:sp>
      <p:sp>
        <p:nvSpPr>
          <p:cNvPr id="145413" name="Text Box 6"/>
          <p:cNvSpPr txBox="1">
            <a:spLocks noChangeArrowheads="1"/>
          </p:cNvSpPr>
          <p:nvPr/>
        </p:nvSpPr>
        <p:spPr bwMode="auto">
          <a:xfrm>
            <a:off x="6434138" y="1833563"/>
            <a:ext cx="1009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solidFill>
                  <a:srgbClr val="000000"/>
                </a:solidFill>
              </a:rPr>
              <a:t>detector</a:t>
            </a:r>
          </a:p>
        </p:txBody>
      </p:sp>
      <p:pic>
        <p:nvPicPr>
          <p:cNvPr id="14541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p:nvSpPr>
        <p:spPr>
          <a:xfrm>
            <a:off x="1584325" y="3794125"/>
            <a:ext cx="1463675" cy="14636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575532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a:ln>
            <a:solidFill>
              <a:schemeClr val="tx1"/>
            </a:solidFill>
          </a:ln>
        </p:spPr>
      </p:pic>
      <p:sp>
        <p:nvSpPr>
          <p:cNvPr id="5" name="TextBox 4"/>
          <p:cNvSpPr txBox="1"/>
          <p:nvPr/>
        </p:nvSpPr>
        <p:spPr>
          <a:xfrm>
            <a:off x="0" y="0"/>
            <a:ext cx="2220480" cy="5170646"/>
          </a:xfrm>
          <a:prstGeom prst="rect">
            <a:avLst/>
          </a:prstGeom>
          <a:noFill/>
        </p:spPr>
        <p:txBody>
          <a:bodyPr wrap="none" rtlCol="0">
            <a:spAutoFit/>
          </a:bodyPr>
          <a:lstStyle/>
          <a:p>
            <a:pPr>
              <a:lnSpc>
                <a:spcPct val="150000"/>
              </a:lnSpc>
            </a:pPr>
            <a:r>
              <a:rPr lang="en-US" sz="2000" b="1" dirty="0" smtClean="0">
                <a:latin typeface="+mn-lt"/>
              </a:rPr>
              <a:t>5x10</a:t>
            </a:r>
            <a:r>
              <a:rPr lang="en-US" sz="2000" b="1" baseline="30000" dirty="0" smtClean="0">
                <a:latin typeface="+mn-lt"/>
              </a:rPr>
              <a:t>15</a:t>
            </a:r>
            <a:r>
              <a:rPr lang="en-US" sz="2000" b="1" dirty="0" smtClean="0">
                <a:latin typeface="+mn-lt"/>
              </a:rPr>
              <a:t> photons</a:t>
            </a:r>
          </a:p>
          <a:p>
            <a:pPr>
              <a:lnSpc>
                <a:spcPct val="150000"/>
              </a:lnSpc>
            </a:pPr>
            <a:r>
              <a:rPr lang="en-US" sz="2000" b="1" dirty="0" smtClean="0">
                <a:latin typeface="+mn-lt"/>
              </a:rPr>
              <a:t>100 nm focus</a:t>
            </a:r>
          </a:p>
          <a:p>
            <a:pPr>
              <a:lnSpc>
                <a:spcPct val="150000"/>
              </a:lnSpc>
            </a:pPr>
            <a:r>
              <a:rPr lang="en-US" sz="2000" b="1" dirty="0" smtClean="0">
                <a:latin typeface="+mn-lt"/>
              </a:rPr>
              <a:t>one lysozyme</a:t>
            </a:r>
          </a:p>
          <a:p>
            <a:pPr>
              <a:lnSpc>
                <a:spcPct val="150000"/>
              </a:lnSpc>
            </a:pPr>
            <a:r>
              <a:rPr lang="en-US" sz="2000" b="1" dirty="0" err="1" smtClean="0">
                <a:latin typeface="+mn-lt"/>
              </a:rPr>
              <a:t>Babinet</a:t>
            </a:r>
            <a:r>
              <a:rPr lang="en-US" sz="2000" b="1" dirty="0" smtClean="0">
                <a:latin typeface="+mn-lt"/>
              </a:rPr>
              <a:t> water</a:t>
            </a:r>
          </a:p>
          <a:p>
            <a:pPr>
              <a:lnSpc>
                <a:spcPct val="150000"/>
              </a:lnSpc>
            </a:pPr>
            <a:r>
              <a:rPr lang="en-US" sz="2000" b="1" dirty="0" smtClean="0">
                <a:latin typeface="+mn-lt"/>
              </a:rPr>
              <a:t>flat detector</a:t>
            </a:r>
          </a:p>
          <a:p>
            <a:pPr>
              <a:lnSpc>
                <a:spcPct val="150000"/>
              </a:lnSpc>
            </a:pPr>
            <a:r>
              <a:rPr lang="en-US" sz="2000" b="1" dirty="0" smtClean="0">
                <a:latin typeface="+mn-lt"/>
              </a:rPr>
              <a:t>200 mm detector</a:t>
            </a:r>
          </a:p>
          <a:p>
            <a:pPr>
              <a:lnSpc>
                <a:spcPct val="150000"/>
              </a:lnSpc>
            </a:pPr>
            <a:r>
              <a:rPr lang="en-US" sz="2000" b="1" dirty="0" smtClean="0">
                <a:latin typeface="+mn-lt"/>
              </a:rPr>
              <a:t>50 mm distance</a:t>
            </a:r>
          </a:p>
          <a:p>
            <a:pPr>
              <a:lnSpc>
                <a:spcPct val="150000"/>
              </a:lnSpc>
            </a:pPr>
            <a:r>
              <a:rPr lang="en-US" sz="2000" b="1" dirty="0">
                <a:latin typeface="+mn-lt"/>
              </a:rPr>
              <a:t>4 </a:t>
            </a:r>
            <a:r>
              <a:rPr lang="en-US" sz="2000" b="1" dirty="0" err="1">
                <a:latin typeface="+mn-lt"/>
              </a:rPr>
              <a:t>keV</a:t>
            </a:r>
            <a:r>
              <a:rPr lang="en-US" sz="2000" b="1" dirty="0">
                <a:latin typeface="+mn-lt"/>
              </a:rPr>
              <a:t> photons</a:t>
            </a:r>
          </a:p>
          <a:p>
            <a:pPr>
              <a:lnSpc>
                <a:spcPct val="150000"/>
              </a:lnSpc>
            </a:pPr>
            <a:r>
              <a:rPr lang="en-US" sz="2000" b="1" dirty="0" smtClean="0">
                <a:latin typeface="+mn-lt"/>
              </a:rPr>
              <a:t>2.7 Å at corner</a:t>
            </a:r>
          </a:p>
          <a:p>
            <a:pPr>
              <a:lnSpc>
                <a:spcPct val="150000"/>
              </a:lnSpc>
            </a:pPr>
            <a:r>
              <a:rPr lang="en-US" sz="2000" b="1" dirty="0" smtClean="0">
                <a:latin typeface="+mn-lt"/>
              </a:rPr>
              <a:t>2400 </a:t>
            </a:r>
            <a:r>
              <a:rPr lang="en-US" sz="2000" b="1" dirty="0" err="1" smtClean="0">
                <a:latin typeface="+mn-lt"/>
              </a:rPr>
              <a:t>TGy</a:t>
            </a:r>
            <a:endParaRPr lang="en-US" sz="2000" b="1" dirty="0">
              <a:latin typeface="+mn-lt"/>
            </a:endParaRPr>
          </a:p>
          <a:p>
            <a:pPr>
              <a:lnSpc>
                <a:spcPct val="150000"/>
              </a:lnSpc>
            </a:pPr>
            <a:endParaRPr lang="en-US" sz="2000" b="1" dirty="0">
              <a:latin typeface="+mn-lt"/>
            </a:endParaRPr>
          </a:p>
        </p:txBody>
      </p:sp>
      <p:pic>
        <p:nvPicPr>
          <p:cNvPr id="6" name="Picture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387" y="4987601"/>
            <a:ext cx="1962150" cy="1571625"/>
          </a:xfrm>
          <a:prstGeom prst="rect">
            <a:avLst/>
          </a:prstGeom>
        </p:spPr>
      </p:pic>
    </p:spTree>
    <p:extLst>
      <p:ext uri="{BB962C8B-B14F-4D97-AF65-F5344CB8AC3E}">
        <p14:creationId xmlns:p14="http://schemas.microsoft.com/office/powerpoint/2010/main" val="29803665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0"/>
            <a:ext cx="6858000" cy="6858000"/>
          </a:xfrm>
          <a:prstGeom prst="rect">
            <a:avLst/>
          </a:prstGeom>
          <a:ln>
            <a:solidFill>
              <a:schemeClr val="tx1"/>
            </a:solidFill>
          </a:ln>
        </p:spPr>
      </p:pic>
      <p:sp>
        <p:nvSpPr>
          <p:cNvPr id="5" name="TextBox 4"/>
          <p:cNvSpPr txBox="1"/>
          <p:nvPr/>
        </p:nvSpPr>
        <p:spPr>
          <a:xfrm>
            <a:off x="0" y="0"/>
            <a:ext cx="2220480" cy="5170646"/>
          </a:xfrm>
          <a:prstGeom prst="rect">
            <a:avLst/>
          </a:prstGeom>
          <a:noFill/>
        </p:spPr>
        <p:txBody>
          <a:bodyPr wrap="none" rtlCol="0">
            <a:spAutoFit/>
          </a:bodyPr>
          <a:lstStyle/>
          <a:p>
            <a:pPr>
              <a:lnSpc>
                <a:spcPct val="150000"/>
              </a:lnSpc>
            </a:pPr>
            <a:r>
              <a:rPr lang="en-US" sz="2000" b="1" dirty="0" smtClean="0">
                <a:latin typeface="+mn-lt"/>
              </a:rPr>
              <a:t>5x10</a:t>
            </a:r>
            <a:r>
              <a:rPr lang="en-US" sz="2000" b="1" baseline="30000" dirty="0" smtClean="0">
                <a:latin typeface="+mn-lt"/>
              </a:rPr>
              <a:t>12</a:t>
            </a:r>
            <a:r>
              <a:rPr lang="en-US" sz="2000" b="1" dirty="0" smtClean="0">
                <a:latin typeface="+mn-lt"/>
              </a:rPr>
              <a:t> photons</a:t>
            </a:r>
          </a:p>
          <a:p>
            <a:pPr>
              <a:lnSpc>
                <a:spcPct val="150000"/>
              </a:lnSpc>
            </a:pPr>
            <a:r>
              <a:rPr lang="en-US" sz="2000" b="1" dirty="0" smtClean="0">
                <a:latin typeface="+mn-lt"/>
              </a:rPr>
              <a:t>30 Å focus</a:t>
            </a:r>
          </a:p>
          <a:p>
            <a:pPr>
              <a:lnSpc>
                <a:spcPct val="150000"/>
              </a:lnSpc>
            </a:pPr>
            <a:r>
              <a:rPr lang="en-US" sz="2000" b="1" dirty="0" smtClean="0">
                <a:latin typeface="+mn-lt"/>
              </a:rPr>
              <a:t>one lysozyme</a:t>
            </a:r>
          </a:p>
          <a:p>
            <a:pPr>
              <a:lnSpc>
                <a:spcPct val="150000"/>
              </a:lnSpc>
            </a:pPr>
            <a:r>
              <a:rPr lang="en-US" sz="2000" b="1" dirty="0" err="1" smtClean="0">
                <a:latin typeface="+mn-lt"/>
              </a:rPr>
              <a:t>Babinet</a:t>
            </a:r>
            <a:r>
              <a:rPr lang="en-US" sz="2000" b="1" dirty="0" smtClean="0">
                <a:latin typeface="+mn-lt"/>
              </a:rPr>
              <a:t> water</a:t>
            </a:r>
          </a:p>
          <a:p>
            <a:pPr>
              <a:lnSpc>
                <a:spcPct val="150000"/>
              </a:lnSpc>
            </a:pPr>
            <a:r>
              <a:rPr lang="en-US" sz="2000" b="1" dirty="0" smtClean="0">
                <a:latin typeface="+mn-lt"/>
              </a:rPr>
              <a:t>flat detector</a:t>
            </a:r>
          </a:p>
          <a:p>
            <a:pPr>
              <a:lnSpc>
                <a:spcPct val="150000"/>
              </a:lnSpc>
            </a:pPr>
            <a:r>
              <a:rPr lang="en-US" sz="2000" b="1" dirty="0" smtClean="0">
                <a:latin typeface="+mn-lt"/>
              </a:rPr>
              <a:t>200 mm detector</a:t>
            </a:r>
          </a:p>
          <a:p>
            <a:pPr>
              <a:lnSpc>
                <a:spcPct val="150000"/>
              </a:lnSpc>
            </a:pPr>
            <a:r>
              <a:rPr lang="en-US" sz="2000" b="1" dirty="0" smtClean="0">
                <a:latin typeface="+mn-lt"/>
              </a:rPr>
              <a:t>50 mm distance</a:t>
            </a:r>
          </a:p>
          <a:p>
            <a:pPr>
              <a:lnSpc>
                <a:spcPct val="150000"/>
              </a:lnSpc>
            </a:pPr>
            <a:r>
              <a:rPr lang="en-US" sz="2000" b="1" dirty="0">
                <a:latin typeface="+mn-lt"/>
              </a:rPr>
              <a:t>4 </a:t>
            </a:r>
            <a:r>
              <a:rPr lang="en-US" sz="2000" b="1" dirty="0" err="1">
                <a:latin typeface="+mn-lt"/>
              </a:rPr>
              <a:t>keV</a:t>
            </a:r>
            <a:r>
              <a:rPr lang="en-US" sz="2000" b="1" dirty="0">
                <a:latin typeface="+mn-lt"/>
              </a:rPr>
              <a:t> photons</a:t>
            </a:r>
          </a:p>
          <a:p>
            <a:pPr>
              <a:lnSpc>
                <a:spcPct val="150000"/>
              </a:lnSpc>
            </a:pPr>
            <a:r>
              <a:rPr lang="en-US" sz="2000" b="1" dirty="0" smtClean="0">
                <a:latin typeface="+mn-lt"/>
              </a:rPr>
              <a:t>2.7 Å at corner</a:t>
            </a:r>
          </a:p>
          <a:p>
            <a:pPr>
              <a:lnSpc>
                <a:spcPct val="150000"/>
              </a:lnSpc>
            </a:pPr>
            <a:r>
              <a:rPr lang="en-US" sz="2000" b="1" dirty="0" smtClean="0">
                <a:latin typeface="+mn-lt"/>
              </a:rPr>
              <a:t>2400 </a:t>
            </a:r>
            <a:r>
              <a:rPr lang="en-US" sz="2000" b="1" dirty="0" err="1" smtClean="0">
                <a:latin typeface="+mn-lt"/>
              </a:rPr>
              <a:t>TGy</a:t>
            </a:r>
            <a:endParaRPr lang="en-US" sz="2000" b="1" dirty="0">
              <a:latin typeface="+mn-lt"/>
            </a:endParaRPr>
          </a:p>
          <a:p>
            <a:pPr>
              <a:lnSpc>
                <a:spcPct val="150000"/>
              </a:lnSpc>
            </a:pPr>
            <a:endParaRPr lang="en-US" sz="2000" b="1" dirty="0">
              <a:latin typeface="+mn-lt"/>
            </a:endParaRPr>
          </a:p>
        </p:txBody>
      </p:sp>
      <p:pic>
        <p:nvPicPr>
          <p:cNvPr id="6" name="Picture 5"/>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5387" y="4987601"/>
            <a:ext cx="1962150" cy="1571625"/>
          </a:xfrm>
          <a:prstGeom prst="rect">
            <a:avLst/>
          </a:prstGeom>
        </p:spPr>
      </p:pic>
      <p:sp>
        <p:nvSpPr>
          <p:cNvPr id="7" name="Rectangle 6"/>
          <p:cNvSpPr/>
          <p:nvPr/>
        </p:nvSpPr>
        <p:spPr>
          <a:xfrm>
            <a:off x="1959430" y="3859929"/>
            <a:ext cx="420914" cy="28529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593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latin typeface="Arial" panose="020B0604020202020204" pitchFamily="34" charset="0"/>
            <a:cs typeface="Arial" panose="020B0604020202020204" pitchFamily="34" charset="0"/>
          </a:defRPr>
        </a:defPPr>
      </a:lstStyle>
    </a:txDef>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21137</TotalTime>
  <Words>1587</Words>
  <Application>Microsoft Office PowerPoint</Application>
  <PresentationFormat>On-screen Show (4:3)</PresentationFormat>
  <Paragraphs>517</Paragraphs>
  <Slides>76</Slides>
  <Notes>5</Notes>
  <HiddenSlides>10</HiddenSlides>
  <MMClips>1</MMClips>
  <ScaleCrop>false</ScaleCrop>
  <HeadingPairs>
    <vt:vector size="6" baseType="variant">
      <vt:variant>
        <vt:lpstr>Theme</vt:lpstr>
      </vt:variant>
      <vt:variant>
        <vt:i4>6</vt:i4>
      </vt:variant>
      <vt:variant>
        <vt:lpstr>Embedded OLE Servers</vt:lpstr>
      </vt:variant>
      <vt:variant>
        <vt:i4>2</vt:i4>
      </vt:variant>
      <vt:variant>
        <vt:lpstr>Slide Titles</vt:lpstr>
      </vt:variant>
      <vt:variant>
        <vt:i4>76</vt:i4>
      </vt:variant>
    </vt:vector>
  </HeadingPairs>
  <TitlesOfParts>
    <vt:vector size="84" baseType="lpstr">
      <vt:lpstr>Office Theme</vt:lpstr>
      <vt:lpstr>1_Default Design</vt:lpstr>
      <vt:lpstr>2_Default Design</vt:lpstr>
      <vt:lpstr>5_Default Design</vt:lpstr>
      <vt:lpstr>Default Design</vt:lpstr>
      <vt:lpstr>1_Office Theme</vt:lpstr>
      <vt:lpstr>Chart</vt:lpstr>
      <vt:lpstr>Microsoft Graph Chart</vt:lpstr>
      <vt:lpstr>Acknowledgements</vt:lpstr>
      <vt:lpstr>Promise of Single-molecule imaging</vt:lpstr>
      <vt:lpstr>Single-molecule diffraction: problems</vt:lpstr>
      <vt:lpstr>Single-molecule diffraction: problems</vt:lpstr>
      <vt:lpstr>X-ray laser</vt:lpstr>
      <vt:lpstr>PowerPoint Presentation</vt:lpstr>
      <vt:lpstr>PowerPoint Presentation</vt:lpstr>
      <vt:lpstr>PowerPoint Presentation</vt:lpstr>
      <vt:lpstr>PowerPoint Presentation</vt:lpstr>
      <vt:lpstr>Snapshot from single virus particles</vt:lpstr>
      <vt:lpstr>Single-molecule diffraction: problems</vt:lpstr>
      <vt:lpstr>Single-molecule diffraction: problems</vt:lpstr>
      <vt:lpstr>PowerPoint Presentation</vt:lpstr>
      <vt:lpstr>Fixed target data collection “plan”</vt:lpstr>
      <vt:lpstr>PowerPoint Presentation</vt:lpstr>
      <vt:lpstr>PowerPoint Presentation</vt:lpstr>
      <vt:lpstr>PowerPoint Presentation</vt:lpstr>
      <vt:lpstr>PowerPoint Presentation</vt:lpstr>
      <vt:lpstr>PowerPoint Presentation</vt:lpstr>
      <vt:lpstr>“sweet spot” for sample size ?</vt:lpstr>
      <vt:lpstr>Single-molecule diffraction: problems</vt:lpstr>
      <vt:lpstr>Single-molecule diffraction: problems</vt:lpstr>
      <vt:lpstr>PowerPoint Presentation</vt:lpstr>
      <vt:lpstr>PowerPoint Presentation</vt:lpstr>
      <vt:lpstr>PowerPoint Presentation</vt:lpstr>
      <vt:lpstr>“sweet spot” for  resolution and phasing</vt:lpstr>
      <vt:lpstr>PowerPoint Presentation</vt:lpstr>
      <vt:lpstr>PowerPoint Presentation</vt:lpstr>
      <vt:lpstr>PowerPoint Presentation</vt:lpstr>
      <vt:lpstr>S-SAD threshold of solvability</vt:lpstr>
      <vt:lpstr>Single-molecule diffraction: problems</vt:lpstr>
      <vt:lpstr>Single-molecule diffraction: problems</vt:lpstr>
      <vt:lpstr>100 fs damage “threshold”</vt:lpstr>
      <vt:lpstr>New damage at high fluence?</vt:lpstr>
      <vt:lpstr>Elastic scattering</vt:lpstr>
      <vt:lpstr>Inelastic scattering</vt:lpstr>
      <vt:lpstr>Photoelectric absorption</vt:lpstr>
      <vt:lpstr>Photoelectric absorption</vt:lpstr>
      <vt:lpstr>Field Ionization?</vt:lpstr>
      <vt:lpstr>Single-molecule diffraction: problems</vt:lpstr>
      <vt:lpstr>Single-molecule diffraction: problems</vt:lpstr>
      <vt:lpstr>lysozyme: real and reciprocal</vt:lpstr>
      <vt:lpstr>lysozyme: thermal motion</vt:lpstr>
      <vt:lpstr>Protein crystal reality</vt:lpstr>
      <vt:lpstr>Muybridge’s galloping horse (1878)</vt:lpstr>
      <vt:lpstr>realistic “crystal” of horses</vt:lpstr>
      <vt:lpstr>average structure: galloping horse</vt:lpstr>
      <vt:lpstr>average structure: 1-sigma contour</vt:lpstr>
      <vt:lpstr>Muybridge’s galloping horse (1878)</vt:lpstr>
      <vt:lpstr>Muybridge’s galloping horse (1878)</vt:lpstr>
      <vt:lpstr>Muybridge’s galloping horse (1878)</vt:lpstr>
      <vt:lpstr>Now What?</vt:lpstr>
      <vt:lpstr>Supporting a model with data</vt:lpstr>
      <vt:lpstr>What is the structure of “disorder” ?</vt:lpstr>
      <vt:lpstr>Single-molecule diffraction: problems</vt:lpstr>
      <vt:lpstr>Single-molecule diffraction: problems</vt:lpstr>
      <vt:lpstr>Averaging doesn’t always reduce error</vt:lpstr>
      <vt:lpstr>PowerPoint Presentation</vt:lpstr>
      <vt:lpstr>What is “partiality”?</vt:lpstr>
      <vt:lpstr>What is “partiality”?</vt:lpstr>
      <vt:lpstr>The “nanocrystal advantage”</vt:lpstr>
      <vt:lpstr>PowerPoint Presentation</vt:lpstr>
      <vt:lpstr>Non-isomorphism in lysozyme</vt:lpstr>
      <vt:lpstr>PowerPoint Presentation</vt:lpstr>
      <vt:lpstr>PowerPoint Presentation</vt:lpstr>
      <vt:lpstr>PowerPoint Presentation</vt:lpstr>
      <vt:lpstr>PowerPoint Presentation</vt:lpstr>
      <vt:lpstr>Anything is possible … with the right tools.</vt:lpstr>
      <vt:lpstr>Single-molecule diffraction: solutions to problems</vt:lpstr>
      <vt:lpstr>nearBragg program</vt:lpstr>
      <vt:lpstr>fastBragg</vt:lpstr>
      <vt:lpstr>square</vt:lpstr>
      <vt:lpstr>round</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JMHolton</dc:creator>
  <cp:lastModifiedBy>JMHolton</cp:lastModifiedBy>
  <cp:revision>260</cp:revision>
  <dcterms:created xsi:type="dcterms:W3CDTF">2014-05-18T19:38:07Z</dcterms:created>
  <dcterms:modified xsi:type="dcterms:W3CDTF">2015-06-17T00:07:26Z</dcterms:modified>
</cp:coreProperties>
</file>