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8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0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1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2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8" r:id="rId4"/>
    <p:sldMasterId id="2147483700" r:id="rId5"/>
    <p:sldMasterId id="2147483715" r:id="rId6"/>
    <p:sldMasterId id="2147483742" r:id="rId7"/>
    <p:sldMasterId id="2147483767" r:id="rId8"/>
    <p:sldMasterId id="2147483781" r:id="rId9"/>
    <p:sldMasterId id="2147483795" r:id="rId10"/>
    <p:sldMasterId id="2147483808" r:id="rId11"/>
    <p:sldMasterId id="2147483822" r:id="rId12"/>
    <p:sldMasterId id="2147483835" r:id="rId13"/>
    <p:sldMasterId id="2147483850" r:id="rId14"/>
    <p:sldMasterId id="2147483864" r:id="rId15"/>
    <p:sldMasterId id="2147483879" r:id="rId16"/>
    <p:sldMasterId id="2147483893" r:id="rId17"/>
    <p:sldMasterId id="2147483906" r:id="rId18"/>
    <p:sldMasterId id="2147483921" r:id="rId19"/>
    <p:sldMasterId id="2147483933" r:id="rId20"/>
    <p:sldMasterId id="2147483946" r:id="rId21"/>
    <p:sldMasterId id="2147483972" r:id="rId22"/>
    <p:sldMasterId id="2147483985" r:id="rId23"/>
    <p:sldMasterId id="2147483998" r:id="rId24"/>
  </p:sldMasterIdLst>
  <p:notesMasterIdLst>
    <p:notesMasterId r:id="rId207"/>
  </p:notesMasterIdLst>
  <p:sldIdLst>
    <p:sldId id="311" r:id="rId25"/>
    <p:sldId id="312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68" r:id="rId37"/>
    <p:sldId id="369" r:id="rId38"/>
    <p:sldId id="370" r:id="rId39"/>
    <p:sldId id="371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25" r:id="rId48"/>
    <p:sldId id="373" r:id="rId49"/>
    <p:sldId id="486" r:id="rId50"/>
    <p:sldId id="487" r:id="rId51"/>
    <p:sldId id="374" r:id="rId52"/>
    <p:sldId id="375" r:id="rId53"/>
    <p:sldId id="376" r:id="rId54"/>
    <p:sldId id="377" r:id="rId55"/>
    <p:sldId id="378" r:id="rId56"/>
    <p:sldId id="265" r:id="rId57"/>
    <p:sldId id="266" r:id="rId58"/>
    <p:sldId id="267" r:id="rId59"/>
    <p:sldId id="272" r:id="rId60"/>
    <p:sldId id="270" r:id="rId61"/>
    <p:sldId id="271" r:id="rId62"/>
    <p:sldId id="438" r:id="rId63"/>
    <p:sldId id="439" r:id="rId64"/>
    <p:sldId id="273" r:id="rId65"/>
    <p:sldId id="274" r:id="rId66"/>
    <p:sldId id="275" r:id="rId67"/>
    <p:sldId id="276" r:id="rId68"/>
    <p:sldId id="277" r:id="rId69"/>
    <p:sldId id="278" r:id="rId70"/>
    <p:sldId id="279" r:id="rId71"/>
    <p:sldId id="281" r:id="rId72"/>
    <p:sldId id="282" r:id="rId73"/>
    <p:sldId id="280" r:id="rId74"/>
    <p:sldId id="28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1" r:id="rId83"/>
    <p:sldId id="292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66" r:id="rId95"/>
    <p:sldId id="367" r:id="rId96"/>
    <p:sldId id="342" r:id="rId97"/>
    <p:sldId id="488" r:id="rId98"/>
    <p:sldId id="489" r:id="rId99"/>
    <p:sldId id="490" r:id="rId100"/>
    <p:sldId id="491" r:id="rId101"/>
    <p:sldId id="492" r:id="rId102"/>
    <p:sldId id="493" r:id="rId103"/>
    <p:sldId id="343" r:id="rId104"/>
    <p:sldId id="464" r:id="rId105"/>
    <p:sldId id="365" r:id="rId106"/>
    <p:sldId id="427" r:id="rId107"/>
    <p:sldId id="426" r:id="rId108"/>
    <p:sldId id="428" r:id="rId109"/>
    <p:sldId id="429" r:id="rId110"/>
    <p:sldId id="430" r:id="rId111"/>
    <p:sldId id="431" r:id="rId112"/>
    <p:sldId id="432" r:id="rId113"/>
    <p:sldId id="433" r:id="rId114"/>
    <p:sldId id="434" r:id="rId115"/>
    <p:sldId id="435" r:id="rId116"/>
    <p:sldId id="436" r:id="rId117"/>
    <p:sldId id="356" r:id="rId118"/>
    <p:sldId id="353" r:id="rId119"/>
    <p:sldId id="354" r:id="rId120"/>
    <p:sldId id="355" r:id="rId121"/>
    <p:sldId id="437" r:id="rId122"/>
    <p:sldId id="295" r:id="rId123"/>
    <p:sldId id="297" r:id="rId124"/>
    <p:sldId id="294" r:id="rId125"/>
    <p:sldId id="298" r:id="rId126"/>
    <p:sldId id="299" r:id="rId127"/>
    <p:sldId id="372" r:id="rId128"/>
    <p:sldId id="379" r:id="rId129"/>
    <p:sldId id="380" r:id="rId130"/>
    <p:sldId id="381" r:id="rId131"/>
    <p:sldId id="382" r:id="rId132"/>
    <p:sldId id="383" r:id="rId133"/>
    <p:sldId id="451" r:id="rId134"/>
    <p:sldId id="447" r:id="rId135"/>
    <p:sldId id="448" r:id="rId136"/>
    <p:sldId id="449" r:id="rId137"/>
    <p:sldId id="450" r:id="rId138"/>
    <p:sldId id="384" r:id="rId139"/>
    <p:sldId id="385" r:id="rId140"/>
    <p:sldId id="386" r:id="rId141"/>
    <p:sldId id="387" r:id="rId142"/>
    <p:sldId id="388" r:id="rId143"/>
    <p:sldId id="389" r:id="rId144"/>
    <p:sldId id="390" r:id="rId145"/>
    <p:sldId id="391" r:id="rId146"/>
    <p:sldId id="392" r:id="rId147"/>
    <p:sldId id="393" r:id="rId148"/>
    <p:sldId id="394" r:id="rId149"/>
    <p:sldId id="395" r:id="rId150"/>
    <p:sldId id="396" r:id="rId151"/>
    <p:sldId id="397" r:id="rId152"/>
    <p:sldId id="398" r:id="rId153"/>
    <p:sldId id="399" r:id="rId154"/>
    <p:sldId id="400" r:id="rId155"/>
    <p:sldId id="401" r:id="rId156"/>
    <p:sldId id="402" r:id="rId157"/>
    <p:sldId id="403" r:id="rId158"/>
    <p:sldId id="404" r:id="rId159"/>
    <p:sldId id="405" r:id="rId160"/>
    <p:sldId id="406" r:id="rId161"/>
    <p:sldId id="407" r:id="rId162"/>
    <p:sldId id="408" r:id="rId163"/>
    <p:sldId id="409" r:id="rId164"/>
    <p:sldId id="410" r:id="rId165"/>
    <p:sldId id="411" r:id="rId166"/>
    <p:sldId id="412" r:id="rId167"/>
    <p:sldId id="413" r:id="rId168"/>
    <p:sldId id="414" r:id="rId169"/>
    <p:sldId id="415" r:id="rId170"/>
    <p:sldId id="416" r:id="rId171"/>
    <p:sldId id="417" r:id="rId172"/>
    <p:sldId id="418" r:id="rId173"/>
    <p:sldId id="419" r:id="rId174"/>
    <p:sldId id="420" r:id="rId175"/>
    <p:sldId id="421" r:id="rId176"/>
    <p:sldId id="422" r:id="rId177"/>
    <p:sldId id="423" r:id="rId178"/>
    <p:sldId id="424" r:id="rId179"/>
    <p:sldId id="461" r:id="rId180"/>
    <p:sldId id="466" r:id="rId181"/>
    <p:sldId id="467" r:id="rId182"/>
    <p:sldId id="468" r:id="rId183"/>
    <p:sldId id="469" r:id="rId184"/>
    <p:sldId id="470" r:id="rId185"/>
    <p:sldId id="471" r:id="rId186"/>
    <p:sldId id="472" r:id="rId187"/>
    <p:sldId id="473" r:id="rId188"/>
    <p:sldId id="474" r:id="rId189"/>
    <p:sldId id="475" r:id="rId190"/>
    <p:sldId id="476" r:id="rId191"/>
    <p:sldId id="477" r:id="rId192"/>
    <p:sldId id="478" r:id="rId193"/>
    <p:sldId id="479" r:id="rId194"/>
    <p:sldId id="480" r:id="rId195"/>
    <p:sldId id="481" r:id="rId196"/>
    <p:sldId id="482" r:id="rId197"/>
    <p:sldId id="483" r:id="rId198"/>
    <p:sldId id="484" r:id="rId199"/>
    <p:sldId id="485" r:id="rId200"/>
    <p:sldId id="465" r:id="rId201"/>
    <p:sldId id="462" r:id="rId202"/>
    <p:sldId id="358" r:id="rId203"/>
    <p:sldId id="359" r:id="rId204"/>
    <p:sldId id="360" r:id="rId205"/>
    <p:sldId id="460" r:id="rId2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1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7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63" Type="http://schemas.openxmlformats.org/officeDocument/2006/relationships/slide" Target="slides/slide39.xml"/><Relationship Id="rId84" Type="http://schemas.openxmlformats.org/officeDocument/2006/relationships/slide" Target="slides/slide60.xml"/><Relationship Id="rId138" Type="http://schemas.openxmlformats.org/officeDocument/2006/relationships/slide" Target="slides/slide114.xml"/><Relationship Id="rId159" Type="http://schemas.openxmlformats.org/officeDocument/2006/relationships/slide" Target="slides/slide135.xml"/><Relationship Id="rId170" Type="http://schemas.openxmlformats.org/officeDocument/2006/relationships/slide" Target="slides/slide146.xml"/><Relationship Id="rId191" Type="http://schemas.openxmlformats.org/officeDocument/2006/relationships/slide" Target="slides/slide167.xml"/><Relationship Id="rId205" Type="http://schemas.openxmlformats.org/officeDocument/2006/relationships/slide" Target="slides/slide181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slide" Target="slides/slide120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60" Type="http://schemas.openxmlformats.org/officeDocument/2006/relationships/slide" Target="slides/slide136.xml"/><Relationship Id="rId165" Type="http://schemas.openxmlformats.org/officeDocument/2006/relationships/slide" Target="slides/slide141.xml"/><Relationship Id="rId181" Type="http://schemas.openxmlformats.org/officeDocument/2006/relationships/slide" Target="slides/slide157.xml"/><Relationship Id="rId186" Type="http://schemas.openxmlformats.org/officeDocument/2006/relationships/slide" Target="slides/slide162.xml"/><Relationship Id="rId211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55" Type="http://schemas.openxmlformats.org/officeDocument/2006/relationships/slide" Target="slides/slide131.xml"/><Relationship Id="rId171" Type="http://schemas.openxmlformats.org/officeDocument/2006/relationships/slide" Target="slides/slide147.xml"/><Relationship Id="rId176" Type="http://schemas.openxmlformats.org/officeDocument/2006/relationships/slide" Target="slides/slide152.xml"/><Relationship Id="rId192" Type="http://schemas.openxmlformats.org/officeDocument/2006/relationships/slide" Target="slides/slide168.xml"/><Relationship Id="rId197" Type="http://schemas.openxmlformats.org/officeDocument/2006/relationships/slide" Target="slides/slide173.xml"/><Relationship Id="rId206" Type="http://schemas.openxmlformats.org/officeDocument/2006/relationships/slide" Target="slides/slide182.xml"/><Relationship Id="rId201" Type="http://schemas.openxmlformats.org/officeDocument/2006/relationships/slide" Target="slides/slide17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54" Type="http://schemas.openxmlformats.org/officeDocument/2006/relationships/slide" Target="slides/slide30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40" Type="http://schemas.openxmlformats.org/officeDocument/2006/relationships/slide" Target="slides/slide116.xml"/><Relationship Id="rId145" Type="http://schemas.openxmlformats.org/officeDocument/2006/relationships/slide" Target="slides/slide121.xml"/><Relationship Id="rId161" Type="http://schemas.openxmlformats.org/officeDocument/2006/relationships/slide" Target="slides/slide137.xml"/><Relationship Id="rId166" Type="http://schemas.openxmlformats.org/officeDocument/2006/relationships/slide" Target="slides/slide142.xml"/><Relationship Id="rId182" Type="http://schemas.openxmlformats.org/officeDocument/2006/relationships/slide" Target="slides/slide158.xml"/><Relationship Id="rId187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49" Type="http://schemas.openxmlformats.org/officeDocument/2006/relationships/slide" Target="slides/slide25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44" Type="http://schemas.openxmlformats.org/officeDocument/2006/relationships/slide" Target="slides/slide20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51" Type="http://schemas.openxmlformats.org/officeDocument/2006/relationships/slide" Target="slides/slide127.xml"/><Relationship Id="rId156" Type="http://schemas.openxmlformats.org/officeDocument/2006/relationships/slide" Target="slides/slide132.xml"/><Relationship Id="rId177" Type="http://schemas.openxmlformats.org/officeDocument/2006/relationships/slide" Target="slides/slide153.xml"/><Relationship Id="rId198" Type="http://schemas.openxmlformats.org/officeDocument/2006/relationships/slide" Target="slides/slide174.xml"/><Relationship Id="rId172" Type="http://schemas.openxmlformats.org/officeDocument/2006/relationships/slide" Target="slides/slide148.xml"/><Relationship Id="rId193" Type="http://schemas.openxmlformats.org/officeDocument/2006/relationships/slide" Target="slides/slide169.xml"/><Relationship Id="rId202" Type="http://schemas.openxmlformats.org/officeDocument/2006/relationships/slide" Target="slides/slide178.xml"/><Relationship Id="rId207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slide" Target="slides/slide117.xml"/><Relationship Id="rId146" Type="http://schemas.openxmlformats.org/officeDocument/2006/relationships/slide" Target="slides/slide122.xml"/><Relationship Id="rId167" Type="http://schemas.openxmlformats.org/officeDocument/2006/relationships/slide" Target="slides/slide143.xml"/><Relationship Id="rId188" Type="http://schemas.openxmlformats.org/officeDocument/2006/relationships/slide" Target="slides/slide1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162" Type="http://schemas.openxmlformats.org/officeDocument/2006/relationships/slide" Target="slides/slide138.xml"/><Relationship Id="rId183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157" Type="http://schemas.openxmlformats.org/officeDocument/2006/relationships/slide" Target="slides/slide133.xml"/><Relationship Id="rId178" Type="http://schemas.openxmlformats.org/officeDocument/2006/relationships/slide" Target="slides/slide154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52" Type="http://schemas.openxmlformats.org/officeDocument/2006/relationships/slide" Target="slides/slide128.xml"/><Relationship Id="rId173" Type="http://schemas.openxmlformats.org/officeDocument/2006/relationships/slide" Target="slides/slide149.xml"/><Relationship Id="rId194" Type="http://schemas.openxmlformats.org/officeDocument/2006/relationships/slide" Target="slides/slide170.xml"/><Relationship Id="rId199" Type="http://schemas.openxmlformats.org/officeDocument/2006/relationships/slide" Target="slides/slide175.xml"/><Relationship Id="rId203" Type="http://schemas.openxmlformats.org/officeDocument/2006/relationships/slide" Target="slides/slide179.xml"/><Relationship Id="rId208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168" Type="http://schemas.openxmlformats.org/officeDocument/2006/relationships/slide" Target="slides/slide1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163" Type="http://schemas.openxmlformats.org/officeDocument/2006/relationships/slide" Target="slides/slide139.xml"/><Relationship Id="rId184" Type="http://schemas.openxmlformats.org/officeDocument/2006/relationships/slide" Target="slides/slide160.xml"/><Relationship Id="rId189" Type="http://schemas.openxmlformats.org/officeDocument/2006/relationships/slide" Target="slides/slide16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slide" Target="slides/slide1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53" Type="http://schemas.openxmlformats.org/officeDocument/2006/relationships/slide" Target="slides/slide129.xml"/><Relationship Id="rId174" Type="http://schemas.openxmlformats.org/officeDocument/2006/relationships/slide" Target="slides/slide150.xml"/><Relationship Id="rId179" Type="http://schemas.openxmlformats.org/officeDocument/2006/relationships/slide" Target="slides/slide155.xml"/><Relationship Id="rId195" Type="http://schemas.openxmlformats.org/officeDocument/2006/relationships/slide" Target="slides/slide171.xml"/><Relationship Id="rId209" Type="http://schemas.openxmlformats.org/officeDocument/2006/relationships/viewProps" Target="viewProps.xml"/><Relationship Id="rId190" Type="http://schemas.openxmlformats.org/officeDocument/2006/relationships/slide" Target="slides/slide166.xml"/><Relationship Id="rId204" Type="http://schemas.openxmlformats.org/officeDocument/2006/relationships/slide" Target="slides/slide18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2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52" Type="http://schemas.openxmlformats.org/officeDocument/2006/relationships/slide" Target="slides/slide28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64" Type="http://schemas.openxmlformats.org/officeDocument/2006/relationships/slide" Target="slides/slide140.xml"/><Relationship Id="rId169" Type="http://schemas.openxmlformats.org/officeDocument/2006/relationships/slide" Target="slides/slide145.xml"/><Relationship Id="rId185" Type="http://schemas.openxmlformats.org/officeDocument/2006/relationships/slide" Target="slides/slide1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6.xml"/><Relationship Id="rId210" Type="http://schemas.openxmlformats.org/officeDocument/2006/relationships/theme" Target="theme/theme1.xml"/><Relationship Id="rId26" Type="http://schemas.openxmlformats.org/officeDocument/2006/relationships/slide" Target="slides/slide2.xml"/><Relationship Id="rId47" Type="http://schemas.openxmlformats.org/officeDocument/2006/relationships/slide" Target="slides/slide23.xml"/><Relationship Id="rId68" Type="http://schemas.openxmlformats.org/officeDocument/2006/relationships/slide" Target="slides/slide44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54" Type="http://schemas.openxmlformats.org/officeDocument/2006/relationships/slide" Target="slides/slide130.xml"/><Relationship Id="rId175" Type="http://schemas.openxmlformats.org/officeDocument/2006/relationships/slide" Target="slides/slide151.xml"/><Relationship Id="rId196" Type="http://schemas.openxmlformats.org/officeDocument/2006/relationships/slide" Target="slides/slide172.xml"/><Relationship Id="rId200" Type="http://schemas.openxmlformats.org/officeDocument/2006/relationships/slide" Target="slides/slide176.xml"/><Relationship Id="rId16" Type="http://schemas.openxmlformats.org/officeDocument/2006/relationships/slideMaster" Target="slideMasters/slideMaster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248064"/>
        <c:axId val="104249600"/>
      </c:scatterChart>
      <c:valAx>
        <c:axId val="104248064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249600"/>
        <c:crossesAt val="0"/>
        <c:crossBetween val="midCat"/>
        <c:majorUnit val="0.2"/>
        <c:minorUnit val="0.2"/>
      </c:valAx>
      <c:valAx>
        <c:axId val="104249600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248064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e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image" Target="../media/image142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image" Target="../media/image1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image" Target="../media/image146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image" Target="../media/image148.e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image" Target="../media/image150.e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image" Target="../media/image156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26D38-0E8D-4FC3-828B-73C6E3DC561C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69D48-B3B8-4027-B5E3-90663AF0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70BEB-2F27-47DE-802C-73A6627197D6}" type="slidenum">
              <a:rPr lang="en-US" altLang="en-US">
                <a:solidFill>
                  <a:prstClr val="black"/>
                </a:solidFill>
              </a:rPr>
              <a:pPr/>
              <a:t>129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3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3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387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51BBB-9077-40D6-9A3A-0FEE494C1F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7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B0839-A92A-456B-8338-1DBDCFD209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4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FC3AB-CCAF-48F2-9A9F-DC24CD01CC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598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32E15-89BB-4605-ADAB-A253B01C22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50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F5669-F371-487B-A4B6-D330E43045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486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2FDC9-2650-46FE-A5AC-658B7DF3B6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640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06903-F634-4CE6-B811-ABE5493063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5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D3F35-9D26-490F-BF6E-B1074BF11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882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CE9F1-652D-4EC1-BFA2-5C7AE57A8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121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2DBE5-FF81-4320-93AF-B1B3FFF156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1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894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E9A39-073B-4B6C-B472-0A55769DB1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677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95E19C-DCB1-45CC-926C-C2CC2CDF3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133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2EF63A-CA63-4060-BFDD-2CD10E8201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533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652C-0C43-4185-A279-A0EFED0F8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25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07B05-6F37-4F30-9ACD-20C0DEDF1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2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9F32A-B259-43E9-8433-B8DD2F54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490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27CD-EAEC-4C66-8A8B-8646C809F5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59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B61B9-9B91-487D-808D-EA35F597F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57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2D3F-3922-42F7-B961-9BF813C8F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006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7E2A-2797-4D08-8D72-4A1882B04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3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6147EA-1E1F-4BE2-B167-4CC4190D8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2769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00BC-E7EE-434D-AE4D-0DEF5CCBB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43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2549-B016-48B8-BEB3-3AB6DBF68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045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2D59-E63D-4119-B086-7F97E8E95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231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DAE3-F982-4CD0-88C1-237B1C4CB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27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3A06-BA0D-4535-B868-EBC6BA342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01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682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52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696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27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3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63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441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432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829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27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91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963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783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927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6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057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631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06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16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54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901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6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533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607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7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7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919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8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614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500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873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301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089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652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477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670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34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277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82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471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870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710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83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048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54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515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811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5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823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1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42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48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608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812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60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204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240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35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5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42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710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49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988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923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073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9354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980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556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051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01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642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142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84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82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554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538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35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222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274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066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7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7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748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704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868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452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83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85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61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23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27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22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73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870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6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41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733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526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7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03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440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830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111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83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61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364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078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423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919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576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819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83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073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395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20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3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7812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0510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392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423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2709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8634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21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605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6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244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729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436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88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851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214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27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169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962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668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2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879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6360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070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760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652C-0C43-4185-A279-A0EFED0F8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2910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07B05-6F37-4F30-9ACD-20C0DEDF1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6200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9F32A-B259-43E9-8433-B8DD2F54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950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27CD-EAEC-4C66-8A8B-8646C809F5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747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B61B9-9B91-487D-808D-EA35F597F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2102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2D3F-3922-42F7-B961-9BF813C8F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094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7E2A-2797-4D08-8D72-4A1882B04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8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3938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00BC-E7EE-434D-AE4D-0DEF5CCBB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676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2549-B016-48B8-BEB3-3AB6DBF68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5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2D59-E63D-4119-B086-7F97E8E95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5815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DAE3-F982-4CD0-88C1-237B1C4CB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686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3A06-BA0D-4535-B868-EBC6BA342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143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652C-0C43-4185-A279-A0EFED0F8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2386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07B05-6F37-4F30-9ACD-20C0DEDF1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5526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9F32A-B259-43E9-8433-B8DD2F54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3992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27CD-EAEC-4C66-8A8B-8646C809F5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716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B61B9-9B91-487D-808D-EA35F597F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5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039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2D3F-3922-42F7-B961-9BF813C8F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321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7E2A-2797-4D08-8D72-4A1882B04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5361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00BC-E7EE-434D-AE4D-0DEF5CCBB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620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2549-B016-48B8-BEB3-3AB6DBF68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3403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2D59-E63D-4119-B086-7F97E8E95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8217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DAE3-F982-4CD0-88C1-237B1C4CB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7572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3A06-BA0D-4535-B868-EBC6BA342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800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652C-0C43-4185-A279-A0EFED0F8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9865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07B05-6F37-4F30-9ACD-20C0DEDF1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559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9F32A-B259-43E9-8433-B8DD2F54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85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4816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27CD-EAEC-4C66-8A8B-8646C809F5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2605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B61B9-9B91-487D-808D-EA35F597F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5455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2D3F-3922-42F7-B961-9BF813C8F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154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7E2A-2797-4D08-8D72-4A1882B04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4709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00BC-E7EE-434D-AE4D-0DEF5CCBB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7865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2549-B016-48B8-BEB3-3AB6DBF68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595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2D59-E63D-4119-B086-7F97E8E95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449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DAE3-F982-4CD0-88C1-237B1C4CB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257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3A06-BA0D-4535-B868-EBC6BA342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065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08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931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4375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5349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3097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669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3159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9104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57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1787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931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3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9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1553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9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6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1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09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7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32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37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88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91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3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4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82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84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4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84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1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69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96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07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80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4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27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69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6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07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95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93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65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02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3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5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2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52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91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C8835-E7A7-4203-A4BE-3BB5E68A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7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A399-4676-4506-99F7-53BDB9834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4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9D2E-BAA1-4A09-9203-C3930A531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55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4E3A8-F28E-482D-B12D-29ACADC81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83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C62E1-BDBE-4EC9-A70E-86BEDD722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2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2FA27-95F1-4015-B5FE-AFCB8A432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7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9717-6605-49F7-8CF5-FF8C4D336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6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47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8E125-64C0-49DA-9067-39D4D0CC5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73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946F1-8274-4C6D-B030-E39EBC6F1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63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016B5-AF81-4EF4-9A2E-24EED63C1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69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332C0-65BC-42D2-8292-5BEE33354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4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545F-7F39-4549-AA56-A3FBE4A93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078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4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94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451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4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5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65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185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15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97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862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372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478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9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75AB5E-2347-40F8-9751-6BE3CE35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9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7B317A-F778-4BDF-A8D0-CE2F94D8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B0393E-B0AA-4188-9B5D-4443AB40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0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284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550082-AF02-4976-BF10-71FE0057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93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F1ECE-69C0-43CF-BAFA-01FF10CE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7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0CC5A2-281F-49AD-B737-A26E7EB9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1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9F37CB-B11C-40AE-925D-BA73C66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7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03C856-AA97-4D0A-8861-976C994E8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85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AE2115-05B2-486E-A0BA-141622973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17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60ECB7-5377-46C4-9586-F8147AF8F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164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3A1304-1AD8-4477-A761-F0984D940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04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65E865-6F26-447A-B36F-F810D5AF2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74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F14C04-FCAA-4967-B0EA-4609B82AE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2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A777C-82E1-483B-8144-B1750ECFC77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5B260-C0ED-4C7E-9502-62DDDCEAC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48B67-163F-4EA0-9223-0A9B051578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9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7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9FCF9-0C65-45B6-8388-7C4DC06937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1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6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5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1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1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3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3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48B67-163F-4EA0-9223-0A9B051578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48B67-163F-4EA0-9223-0A9B051578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1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48B67-163F-4EA0-9223-0A9B051578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7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1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5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CCAF3-C751-4863-A219-FD3EFFA33F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3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FB296-6699-48E2-AA58-4057871644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0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BA3EFD-B55D-43B0-B355-4080930EE99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overload.mpe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lo_cut.mpe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osc.mpe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completeness.mpeg" TargetMode="Externa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76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03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76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0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76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05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76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06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11.e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6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6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18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9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19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178.xml"/><Relationship Id="rId1" Type="http://schemas.openxmlformats.org/officeDocument/2006/relationships/video" Target="file:///C:\Users\James_Holton\Desktop\James_Holton\APS_talk\damage\warp.avi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178.xml"/><Relationship Id="rId1" Type="http://schemas.openxmlformats.org/officeDocument/2006/relationships/video" Target="file:///C:\Users\James_Holton\Desktop\James_Holton\APS_talk\damage\phaser.avi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24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1" Type="http://schemas.openxmlformats.org/officeDocument/2006/relationships/video" Target="file:///C:\Users\James_Holton\Desktop\James_Holton\beamline%20talk\resolution.avi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3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0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4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4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4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35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36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dephase.mpeg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40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43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42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45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44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47.e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146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49.e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48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51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50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53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52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54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57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56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159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160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161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162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163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64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65.emf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1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6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69.emf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54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3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6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84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64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8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64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86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64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87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54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88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rfactor.m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UCSF_DQvMI_2017.pptx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203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41675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27717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18651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29802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And the dominant source of error is…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Disorder </a:t>
            </a:r>
            <a:r>
              <a:rPr lang="en-US" altLang="en-US" sz="2400" dirty="0" smtClean="0">
                <a:solidFill>
                  <a:srgbClr val="EA0000"/>
                </a:solidFill>
              </a:rPr>
              <a:t>(including Radiation Damage)</a:t>
            </a:r>
            <a:endParaRPr lang="en-US" altLang="en-US" sz="3600" dirty="0" smtClean="0">
              <a:solidFill>
                <a:srgbClr val="EA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Background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Non-isomorphism </a:t>
            </a:r>
            <a:r>
              <a:rPr lang="en-US" altLang="en-US" sz="2400" dirty="0" smtClean="0">
                <a:solidFill>
                  <a:srgbClr val="EA0000"/>
                </a:solidFill>
              </a:rPr>
              <a:t>(including Radiation Damage)</a:t>
            </a:r>
            <a:endParaRPr lang="en-US" altLang="en-US" sz="3600" dirty="0" smtClean="0">
              <a:solidFill>
                <a:srgbClr val="EA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Vibration (beam, </a:t>
            </a:r>
            <a:r>
              <a:rPr lang="en-US" altLang="en-US" sz="3600" dirty="0" err="1" smtClean="0">
                <a:solidFill>
                  <a:srgbClr val="EA0000"/>
                </a:solidFill>
              </a:rPr>
              <a:t>xtal</a:t>
            </a:r>
            <a:r>
              <a:rPr lang="en-US" altLang="en-US" sz="3600" dirty="0" smtClean="0">
                <a:solidFill>
                  <a:srgbClr val="EA0000"/>
                </a:solidFill>
              </a:rPr>
              <a:t>, spindle, etc.)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Detector calibration</a:t>
            </a: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/>
              <a:t>What is “disorder”?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6148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9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0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1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2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3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4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5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6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7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8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0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1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2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3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4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5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6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7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8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9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0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1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172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6173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4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5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6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7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8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79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0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1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2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3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4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5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6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7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8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89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0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1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2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3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4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5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6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97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6198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99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0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1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2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3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4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5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6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7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8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09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0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1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2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3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4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5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6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7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8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19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0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1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22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6223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4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5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6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7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8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29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0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1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2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3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4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5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6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7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8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39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0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1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2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3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4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5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6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247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6248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49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0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1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2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3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4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5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6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7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8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59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0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1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2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3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4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5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6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7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69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0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1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272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627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7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8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5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6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7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5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7171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2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3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4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5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6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7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8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9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0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1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2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3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5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6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7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8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9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0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1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2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3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4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5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6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7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8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9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0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1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2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3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4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5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6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7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8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9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0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1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2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3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4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5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6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7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8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9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1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3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4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5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6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7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8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9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0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1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2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3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4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5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6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7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8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9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0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1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2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3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4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5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6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7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8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9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0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1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2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3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4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5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6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7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8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9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0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1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2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3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4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5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6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7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8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9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0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9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0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1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4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5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6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7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8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9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0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1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2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3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4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5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6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7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8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9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0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1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2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3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4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5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6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7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8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9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0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1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2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3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4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5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6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7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8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9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0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1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2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3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4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5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6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7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8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9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0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1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2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3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4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5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6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7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8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7340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1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2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3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4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5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6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7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8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9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0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1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2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3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4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5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6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7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8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9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0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1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2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3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4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5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6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7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8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9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0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1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2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3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4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5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6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7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8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9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0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1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2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3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4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5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6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7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8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9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0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1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2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3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4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5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6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7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8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9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0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1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2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3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4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5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6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7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8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9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0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1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2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3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4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5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6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7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8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9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0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1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2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3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4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5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6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7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8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9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0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1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2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3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4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5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6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7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8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9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0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1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2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3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4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5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6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7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8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9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0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1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2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3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4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5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6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7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8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9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0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1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2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3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4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5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6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7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8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9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0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1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2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3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4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5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8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9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1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2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3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4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5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6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7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8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9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0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1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2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3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4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5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6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7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8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9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0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1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2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3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4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5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6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7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08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/>
              <a:t>What is “disorder”?</a:t>
            </a:r>
          </a:p>
        </p:txBody>
      </p:sp>
    </p:spTree>
    <p:extLst>
      <p:ext uri="{BB962C8B-B14F-4D97-AF65-F5344CB8AC3E}">
        <p14:creationId xmlns:p14="http://schemas.microsoft.com/office/powerpoint/2010/main" val="28184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/>
              <a:t>What is “disorder”?</a:t>
            </a:r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343044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45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46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47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48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49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0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1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2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3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4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5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6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7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8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59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0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1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2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3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4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5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6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067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43068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06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7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8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093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094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5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6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7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8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099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0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1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2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3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4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5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6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7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8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09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0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1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2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3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4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5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6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17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118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119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0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1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2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3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4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5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6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7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8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29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0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1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2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3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4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5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6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7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8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39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0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1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2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14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14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4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5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6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168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169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0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1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2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3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4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5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6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7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8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79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0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1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2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3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4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5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6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7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8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89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0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1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2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193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194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5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6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7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8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199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0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1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2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3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4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5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6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7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8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09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0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1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2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3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4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5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6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17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343219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0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1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2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3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4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5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6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7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8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29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0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1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2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3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4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5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6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7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8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39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40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41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242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43243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244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45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46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47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48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49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0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1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3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4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5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6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7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8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59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0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1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2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3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4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5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6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67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268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269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0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1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2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3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4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5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6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7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8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79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0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1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2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3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4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5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6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7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8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89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0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1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2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293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294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5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6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7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8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299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0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1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2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3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4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5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6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7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8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09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0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1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2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3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4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5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6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17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318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319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0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1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2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3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4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5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6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7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8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29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0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1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2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3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4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5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6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7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8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39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0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1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2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34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344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5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6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7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8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49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0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1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2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3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4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5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6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7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8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59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0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1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2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3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4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5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6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67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3368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36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0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1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2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3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4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5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6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7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8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79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0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1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2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3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4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5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6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7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8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89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90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91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392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53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/>
              <a:t>What is “disorder”?</a:t>
            </a:r>
          </a:p>
        </p:txBody>
      </p:sp>
      <p:grpSp>
        <p:nvGrpSpPr>
          <p:cNvPr id="433155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43315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5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5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5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6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17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3318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433181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2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3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4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5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6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7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8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89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0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1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2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3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4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5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6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7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8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99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0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1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2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3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4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3205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433206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7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8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09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0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1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2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3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4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5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6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7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8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19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0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1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2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3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4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5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6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7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8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29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3230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43323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3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4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3255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433256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7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8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59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0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1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2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3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5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6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7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8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69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0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1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2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3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4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5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6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7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8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79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3280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433281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2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3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4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5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6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7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8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89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0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1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2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3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4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5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6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7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8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99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0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1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2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3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4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3305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433306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7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8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09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0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1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2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3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4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5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6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7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8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19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0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1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2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3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4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5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6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7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8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29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433384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072 h 2073"/>
                <a:gd name="T2" fmla="*/ 408 w 3486"/>
                <a:gd name="T3" fmla="*/ 2066 h 2073"/>
                <a:gd name="T4" fmla="*/ 618 w 3486"/>
                <a:gd name="T5" fmla="*/ 2030 h 2073"/>
                <a:gd name="T6" fmla="*/ 798 w 3486"/>
                <a:gd name="T7" fmla="*/ 1934 h 2073"/>
                <a:gd name="T8" fmla="*/ 996 w 3486"/>
                <a:gd name="T9" fmla="*/ 1682 h 2073"/>
                <a:gd name="T10" fmla="*/ 1224 w 3486"/>
                <a:gd name="T11" fmla="*/ 1148 h 2073"/>
                <a:gd name="T12" fmla="*/ 1392 w 3486"/>
                <a:gd name="T13" fmla="*/ 644 h 2073"/>
                <a:gd name="T14" fmla="*/ 1524 w 3486"/>
                <a:gd name="T15" fmla="*/ 278 h 2073"/>
                <a:gd name="T16" fmla="*/ 1626 w 3486"/>
                <a:gd name="T17" fmla="*/ 86 h 2073"/>
                <a:gd name="T18" fmla="*/ 1686 w 3486"/>
                <a:gd name="T19" fmla="*/ 14 h 2073"/>
                <a:gd name="T20" fmla="*/ 1746 w 3486"/>
                <a:gd name="T21" fmla="*/ 2 h 2073"/>
                <a:gd name="T22" fmla="*/ 1830 w 3486"/>
                <a:gd name="T23" fmla="*/ 26 h 2073"/>
                <a:gd name="T24" fmla="*/ 1914 w 3486"/>
                <a:gd name="T25" fmla="*/ 146 h 2073"/>
                <a:gd name="T26" fmla="*/ 2004 w 3486"/>
                <a:gd name="T27" fmla="*/ 362 h 2073"/>
                <a:gd name="T28" fmla="*/ 2154 w 3486"/>
                <a:gd name="T29" fmla="*/ 794 h 2073"/>
                <a:gd name="T30" fmla="*/ 2274 w 3486"/>
                <a:gd name="T31" fmla="*/ 1160 h 2073"/>
                <a:gd name="T32" fmla="*/ 2424 w 3486"/>
                <a:gd name="T33" fmla="*/ 1532 h 2073"/>
                <a:gd name="T34" fmla="*/ 2532 w 3486"/>
                <a:gd name="T35" fmla="*/ 1736 h 2073"/>
                <a:gd name="T36" fmla="*/ 2634 w 3486"/>
                <a:gd name="T37" fmla="*/ 1868 h 2073"/>
                <a:gd name="T38" fmla="*/ 2760 w 3486"/>
                <a:gd name="T39" fmla="*/ 1976 h 2073"/>
                <a:gd name="T40" fmla="*/ 2922 w 3486"/>
                <a:gd name="T41" fmla="*/ 2030 h 2073"/>
                <a:gd name="T42" fmla="*/ 3192 w 3486"/>
                <a:gd name="T43" fmla="*/ 2066 h 2073"/>
                <a:gd name="T44" fmla="*/ 3486 w 3486"/>
                <a:gd name="T45" fmla="*/ 2072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385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6044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668588" y="2295525"/>
            <a:ext cx="39576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 </a:t>
            </a:r>
            <a:r>
              <a:rPr lang="en-US" altLang="en-US" sz="5400">
                <a:solidFill>
                  <a:srgbClr val="000000"/>
                </a:solidFill>
                <a:cs typeface="Arial" pitchFamily="34" charset="0"/>
              </a:rPr>
              <a:t>≈</a:t>
            </a:r>
            <a:r>
              <a:rPr lang="en-US" altLang="en-US" sz="5400">
                <a:solidFill>
                  <a:srgbClr val="000000"/>
                </a:solidFill>
              </a:rPr>
              <a:t> 4d</a:t>
            </a:r>
            <a:r>
              <a:rPr lang="en-US" altLang="en-US" sz="5400" baseline="30000">
                <a:solidFill>
                  <a:srgbClr val="000000"/>
                </a:solidFill>
              </a:rPr>
              <a:t>2</a:t>
            </a:r>
            <a:r>
              <a:rPr lang="en-US" altLang="en-US" sz="5400">
                <a:solidFill>
                  <a:srgbClr val="000000"/>
                </a:solidFill>
              </a:rPr>
              <a:t> + 12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619125" y="5508625"/>
            <a:ext cx="790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essentially, the “resolution” of an atom</a:t>
            </a: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613025" y="4508500"/>
            <a:ext cx="385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d = resolution in </a:t>
            </a:r>
            <a:r>
              <a:rPr lang="en-US" altLang="en-US" sz="3600">
                <a:solidFill>
                  <a:srgbClr val="000000"/>
                </a:solidFill>
                <a:cs typeface="Arial" pitchFamily="34" charset="0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40145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540800313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209923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104138110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7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700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8415604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614889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63393240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587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Bragg, W. H. (1914)."XCVII. The intensity of reflexion of X rays by crystals", </a:t>
            </a:r>
            <a:r>
              <a:rPr lang="en-US" altLang="en-US" sz="1800" i="1">
                <a:solidFill>
                  <a:srgbClr val="000000"/>
                </a:solidFill>
              </a:rPr>
              <a:t>Philosophical Magazine Series 6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27</a:t>
            </a:r>
            <a:r>
              <a:rPr lang="en-US" altLang="en-US" sz="1800">
                <a:solidFill>
                  <a:srgbClr val="000000"/>
                </a:solidFill>
              </a:rPr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58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0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665649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itchFamily="34" charset="0"/>
              </a:rPr>
              <a:t>Bigger is better, but not by much</a:t>
            </a:r>
          </a:p>
        </p:txBody>
      </p:sp>
    </p:spTree>
    <p:extLst>
      <p:ext uri="{BB962C8B-B14F-4D97-AF65-F5344CB8AC3E}">
        <p14:creationId xmlns:p14="http://schemas.microsoft.com/office/powerpoint/2010/main" val="995174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real problem is: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08700"/>
            <a:ext cx="9144000" cy="7493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600" dirty="0" smtClean="0"/>
              <a:t>a grand challenge for structural biology in the 21</a:t>
            </a:r>
            <a:r>
              <a:rPr lang="en-US" altLang="en-US" sz="2600" baseline="30000" dirty="0" smtClean="0"/>
              <a:t>st</a:t>
            </a:r>
            <a:r>
              <a:rPr lang="en-US" altLang="en-US" sz="2600" dirty="0" smtClean="0"/>
              <a:t> century</a:t>
            </a:r>
          </a:p>
          <a:p>
            <a:pPr algn="ctr" eaLnBrk="1" hangingPunct="1">
              <a:buFontTx/>
              <a:buNone/>
            </a:pPr>
            <a:endParaRPr lang="en-US" altLang="en-US" sz="2600" dirty="0" smtClean="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>
            <a:fillRect/>
          </a:stretch>
        </p:blipFill>
        <p:spPr bwMode="auto">
          <a:xfrm>
            <a:off x="755702" y="1194934"/>
            <a:ext cx="5215463" cy="458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32317" y="1506846"/>
            <a:ext cx="2519095" cy="370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996600"/>
                </a:solidFill>
              </a:rPr>
              <a:t>Averaging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000000"/>
                </a:solidFill>
              </a:rPr>
              <a:t>+</a:t>
            </a:r>
            <a:endParaRPr lang="en-US" altLang="en-US" sz="36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00B050"/>
                </a:solidFill>
              </a:rPr>
              <a:t>Dynamics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000000"/>
                </a:solidFill>
              </a:rPr>
              <a:t>=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C00000"/>
                </a:solidFill>
              </a:rPr>
              <a:t>Poor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C00000"/>
                </a:solidFill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24983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/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realistic “crystal” of horses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41413"/>
            <a:ext cx="822642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4819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7413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Ways to improve order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5164" y="1011238"/>
            <a:ext cx="5535612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New crystal form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Purify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add a column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heat shock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Bind something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Known ligand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Silver bullets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Change the clone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chop off floppy bits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homolog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</a:rPr>
              <a:t>Ala</a:t>
            </a:r>
            <a:r>
              <a:rPr lang="en-US" altLang="en-US" sz="2400" dirty="0">
                <a:solidFill>
                  <a:srgbClr val="000000"/>
                </a:solidFill>
              </a:rPr>
              <a:t> -&gt; Lys mutants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Make Protein Sit Still!!!</a:t>
            </a:r>
          </a:p>
        </p:txBody>
      </p:sp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-33338" y="6491288"/>
            <a:ext cx="452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Newman J. (2006) </a:t>
            </a:r>
            <a:r>
              <a:rPr lang="en-US" altLang="en-US" sz="1800" i="1">
                <a:solidFill>
                  <a:srgbClr val="000000"/>
                </a:solidFill>
              </a:rPr>
              <a:t>Acta Cryst.</a:t>
            </a:r>
            <a:r>
              <a:rPr lang="en-US" altLang="en-US" sz="1800">
                <a:solidFill>
                  <a:srgbClr val="000000"/>
                </a:solidFill>
              </a:rPr>
              <a:t> D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 27-31.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53051" y="1123950"/>
            <a:ext cx="3200400" cy="1828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8000 cases in PDB of resolution improvement</a:t>
            </a:r>
          </a:p>
          <a:p>
            <a:r>
              <a:rPr lang="en-US" dirty="0" smtClean="0"/>
              <a:t>80% of these are different crystal forms</a:t>
            </a:r>
          </a:p>
          <a:p>
            <a:r>
              <a:rPr lang="en-US" dirty="0" smtClean="0"/>
              <a:t>&gt; 1 Å improvement → 94% different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Disorder?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Function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1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3661749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2"/>
                </a:solidFill>
              </a:rPr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2"/>
                </a:solidFill>
              </a:rPr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2"/>
                </a:solidFill>
              </a:rPr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2"/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42506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22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325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2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Global damage</a:t>
            </a:r>
          </a:p>
        </p:txBody>
      </p:sp>
      <p:sp>
        <p:nvSpPr>
          <p:cNvPr id="2129925" name="Rectangle 5"/>
          <p:cNvSpPr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Howells,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(2009) </a:t>
            </a:r>
            <a:r>
              <a:rPr lang="en-US" altLang="en-US" i="1">
                <a:solidFill>
                  <a:srgbClr val="000000"/>
                </a:solidFill>
              </a:rPr>
              <a:t>J. Electron Spectrosc. Relat. Phenom.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170</a:t>
            </a:r>
            <a:r>
              <a:rPr lang="en-US" altLang="en-US">
                <a:solidFill>
                  <a:srgbClr val="000000"/>
                </a:solidFill>
              </a:rPr>
              <a:t>, 4-12.</a:t>
            </a:r>
          </a:p>
        </p:txBody>
      </p:sp>
    </p:spTree>
    <p:extLst>
      <p:ext uri="{BB962C8B-B14F-4D97-AF65-F5344CB8AC3E}">
        <p14:creationId xmlns:p14="http://schemas.microsoft.com/office/powerpoint/2010/main" val="1289426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What do we want?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408" y="1630837"/>
            <a:ext cx="6063792" cy="4465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00B050"/>
                </a:solidFill>
              </a:rPr>
              <a:t>Resolution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Low R factor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Mosaicity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Nice, round spots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No overlaps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No twinning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Lots of crystals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15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051529"/>
              </p:ext>
            </p:extLst>
          </p:nvPr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Chart" r:id="rId3" imgW="6172413" imgH="3703320" progId="MSGraph.Chart.8">
                  <p:embed followColorScheme="full"/>
                </p:oleObj>
              </mc:Choice>
              <mc:Fallback>
                <p:oleObj name="Chart" r:id="rId3" imgW="617241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13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634252"/>
              </p:ext>
            </p:extLst>
          </p:nvPr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Chart" r:id="rId3" imgW="6172413" imgH="3703320" progId="MSGraph.Chart.8">
                  <p:embed followColorScheme="full"/>
                </p:oleObj>
              </mc:Choice>
              <mc:Fallback>
                <p:oleObj name="Chart" r:id="rId3" imgW="617241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CC0066"/>
                </a:solidFill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25095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C00000"/>
                </a:solidFill>
              </a:rPr>
              <a:t>1 </a:t>
            </a:r>
            <a:r>
              <a:rPr lang="en-US" sz="4000" dirty="0" err="1">
                <a:solidFill>
                  <a:srgbClr val="C00000"/>
                </a:solidFill>
              </a:rPr>
              <a:t>MGy</a:t>
            </a:r>
            <a:r>
              <a:rPr lang="en-US" sz="4000" dirty="0">
                <a:solidFill>
                  <a:srgbClr val="C00000"/>
                </a:solidFill>
              </a:rPr>
              <a:t> = 10</a:t>
            </a:r>
            <a:r>
              <a:rPr lang="en-US" sz="4000" baseline="30000" dirty="0">
                <a:solidFill>
                  <a:srgbClr val="C00000"/>
                </a:solidFill>
              </a:rPr>
              <a:t>6</a:t>
            </a:r>
            <a:r>
              <a:rPr lang="en-US" sz="4000" dirty="0">
                <a:solidFill>
                  <a:srgbClr val="C00000"/>
                </a:solidFill>
              </a:rPr>
              <a:t> J/kg</a:t>
            </a:r>
          </a:p>
        </p:txBody>
      </p:sp>
    </p:spTree>
    <p:extLst>
      <p:ext uri="{BB962C8B-B14F-4D97-AF65-F5344CB8AC3E}">
        <p14:creationId xmlns:p14="http://schemas.microsoft.com/office/powerpoint/2010/main" val="2940399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</p:spTree>
    <p:extLst>
      <p:ext uri="{BB962C8B-B14F-4D97-AF65-F5344CB8AC3E}">
        <p14:creationId xmlns:p14="http://schemas.microsoft.com/office/powerpoint/2010/main" val="19932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50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28919" name="war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8921" name="Text Box 25"/>
          <p:cNvSpPr txBox="1">
            <a:spLocks noChangeArrowheads="1"/>
          </p:cNvSpPr>
          <p:nvPr/>
        </p:nvSpPr>
        <p:spPr bwMode="auto">
          <a:xfrm>
            <a:off x="3457575" y="608171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final, refined phases</a:t>
            </a:r>
          </a:p>
        </p:txBody>
      </p:sp>
    </p:spTree>
    <p:extLst>
      <p:ext uri="{BB962C8B-B14F-4D97-AF65-F5344CB8AC3E}">
        <p14:creationId xmlns:p14="http://schemas.microsoft.com/office/powerpoint/2010/main" val="3251209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289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2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919"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32997" name="phase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32999" name="Text Box 7"/>
          <p:cNvSpPr txBox="1">
            <a:spLocks noChangeArrowheads="1"/>
          </p:cNvSpPr>
          <p:nvPr/>
        </p:nvSpPr>
        <p:spPr bwMode="auto">
          <a:xfrm>
            <a:off x="2867025" y="608171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experimentally-obtained phases</a:t>
            </a:r>
          </a:p>
        </p:txBody>
      </p:sp>
    </p:spTree>
    <p:extLst>
      <p:ext uri="{BB962C8B-B14F-4D97-AF65-F5344CB8AC3E}">
        <p14:creationId xmlns:p14="http://schemas.microsoft.com/office/powerpoint/2010/main" val="3538475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329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32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2997"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4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440893"/>
              </p:ext>
            </p:extLst>
          </p:nvPr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Chart" r:id="rId3" imgW="4876942" imgH="3886247" progId="MSGraph.Chart.8">
                  <p:embed followColorScheme="full"/>
                </p:oleObj>
              </mc:Choice>
              <mc:Fallback>
                <p:oleObj name="Chart" r:id="rId3" imgW="4876942" imgH="388624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38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42367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4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418130"/>
              </p:ext>
            </p:extLst>
          </p:nvPr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8" name="Chart" r:id="rId3" imgW="4876942" imgH="3886247" progId="MSGraph.Chart.8">
                  <p:embed followColorScheme="full"/>
                </p:oleObj>
              </mc:Choice>
              <mc:Fallback>
                <p:oleObj name="Chart" r:id="rId3" imgW="4876942" imgH="388624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2455" name="Group 7"/>
          <p:cNvGrpSpPr>
            <a:grpSpLocks/>
          </p:cNvGrpSpPr>
          <p:nvPr/>
        </p:nvGrpSpPr>
        <p:grpSpPr bwMode="auto">
          <a:xfrm>
            <a:off x="2209800" y="1200150"/>
            <a:ext cx="1219200" cy="1262063"/>
            <a:chOff x="1392" y="756"/>
            <a:chExt cx="768" cy="795"/>
          </a:xfrm>
        </p:grpSpPr>
        <p:sp>
          <p:nvSpPr>
            <p:cNvPr id="2152456" name="Line 8"/>
            <p:cNvSpPr>
              <a:spLocks noChangeShapeType="1"/>
            </p:cNvSpPr>
            <p:nvPr/>
          </p:nvSpPr>
          <p:spPr bwMode="auto">
            <a:xfrm>
              <a:off x="1920" y="816"/>
              <a:ext cx="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57" name="Text Box 9"/>
            <p:cNvSpPr txBox="1">
              <a:spLocks noChangeArrowheads="1"/>
            </p:cNvSpPr>
            <p:nvPr/>
          </p:nvSpPr>
          <p:spPr bwMode="auto">
            <a:xfrm>
              <a:off x="1632" y="756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3333CC"/>
                  </a:solidFill>
                </a:rPr>
                <a:t>1.0</a:t>
              </a:r>
            </a:p>
          </p:txBody>
        </p:sp>
        <p:sp>
          <p:nvSpPr>
            <p:cNvPr id="2152458" name="Text Box 10"/>
            <p:cNvSpPr txBox="1">
              <a:spLocks noChangeArrowheads="1"/>
            </p:cNvSpPr>
            <p:nvPr/>
          </p:nvSpPr>
          <p:spPr bwMode="auto">
            <a:xfrm>
              <a:off x="1632" y="1320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3333CC"/>
                  </a:solidFill>
                </a:rPr>
                <a:t>0.0</a:t>
              </a:r>
            </a:p>
          </p:txBody>
        </p:sp>
        <p:sp>
          <p:nvSpPr>
            <p:cNvPr id="2152459" name="Text Box 11"/>
            <p:cNvSpPr txBox="1">
              <a:spLocks noChangeArrowheads="1"/>
            </p:cNvSpPr>
            <p:nvPr/>
          </p:nvSpPr>
          <p:spPr bwMode="auto">
            <a:xfrm rot="16200000">
              <a:off x="1190" y="1008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3333CC"/>
                  </a:solidFill>
                </a:rPr>
                <a:t>fraction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3333CC"/>
                  </a:solidFill>
                </a:rPr>
                <a:t>unconverted</a:t>
              </a:r>
            </a:p>
          </p:txBody>
        </p:sp>
        <p:sp>
          <p:nvSpPr>
            <p:cNvPr id="2152460" name="Line 12"/>
            <p:cNvSpPr>
              <a:spLocks noChangeShapeType="1"/>
            </p:cNvSpPr>
            <p:nvPr/>
          </p:nvSpPr>
          <p:spPr bwMode="auto">
            <a:xfrm>
              <a:off x="1920" y="816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61" name="Line 13"/>
            <p:cNvSpPr>
              <a:spLocks noChangeShapeType="1"/>
            </p:cNvSpPr>
            <p:nvPr/>
          </p:nvSpPr>
          <p:spPr bwMode="auto">
            <a:xfrm>
              <a:off x="1920" y="1440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62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25427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resolution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1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440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22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79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10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3727697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041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4" name="Picture 2" descr="time_split_2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7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 Damage in the Dark!</a:t>
            </a:r>
          </a:p>
        </p:txBody>
      </p:sp>
      <p:sp>
        <p:nvSpPr>
          <p:cNvPr id="2327556" name="Text Box 4"/>
          <p:cNvSpPr txBox="1">
            <a:spLocks noChangeArrowheads="1"/>
          </p:cNvSpPr>
          <p:nvPr/>
        </p:nvSpPr>
        <p:spPr bwMode="auto">
          <a:xfrm>
            <a:off x="3467100" y="615315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itchFamily="34" charset="0"/>
              </a:rPr>
              <a:t>Experiment time (hours)</a:t>
            </a:r>
          </a:p>
        </p:txBody>
      </p:sp>
      <p:sp>
        <p:nvSpPr>
          <p:cNvPr id="2327557" name="Text Box 5"/>
          <p:cNvSpPr txBox="1">
            <a:spLocks noChangeArrowheads="1"/>
          </p:cNvSpPr>
          <p:nvPr/>
        </p:nvSpPr>
        <p:spPr bwMode="auto">
          <a:xfrm rot="-5400000">
            <a:off x="-1039018" y="35186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itchFamily="34" charset="0"/>
              </a:rPr>
              <a:t>Peak absorbance (electrons)</a:t>
            </a:r>
          </a:p>
        </p:txBody>
      </p:sp>
      <p:sp>
        <p:nvSpPr>
          <p:cNvPr id="2327558" name="Text Box 6"/>
          <p:cNvSpPr txBox="1">
            <a:spLocks noChangeArrowheads="1"/>
          </p:cNvSpPr>
          <p:nvPr/>
        </p:nvSpPr>
        <p:spPr bwMode="auto">
          <a:xfrm rot="-5400000">
            <a:off x="-1522412" y="3365500"/>
            <a:ext cx="522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pitchFamily="34" charset="0"/>
              </a:rPr>
              <a:t>  4.6           5.0          5.4           5.8           6.2           6.6</a:t>
            </a:r>
          </a:p>
        </p:txBody>
      </p:sp>
      <p:sp>
        <p:nvSpPr>
          <p:cNvPr id="2327559" name="Text Box 7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itchFamily="34" charset="0"/>
              </a:rPr>
              <a:t>0                   5                   10                  15                  20                   25   </a:t>
            </a:r>
          </a:p>
        </p:txBody>
      </p:sp>
    </p:spTree>
    <p:extLst>
      <p:ext uri="{BB962C8B-B14F-4D97-AF65-F5344CB8AC3E}">
        <p14:creationId xmlns:p14="http://schemas.microsoft.com/office/powerpoint/2010/main" val="34944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Rad dam take-home lesson:</a:t>
            </a:r>
          </a:p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The 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1660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unacceptable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completeness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unacceptable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719609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What do we want?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408" y="1630837"/>
            <a:ext cx="6063792" cy="4465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00B050"/>
                </a:solidFill>
              </a:rPr>
              <a:t>Resolution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Low R-factor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Mosaicity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Nice, round spots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No overlaps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No twinning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Lots of crystals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2. Phases</a:t>
            </a:r>
          </a:p>
        </p:txBody>
      </p:sp>
    </p:spTree>
    <p:extLst>
      <p:ext uri="{BB962C8B-B14F-4D97-AF65-F5344CB8AC3E}">
        <p14:creationId xmlns:p14="http://schemas.microsoft.com/office/powerpoint/2010/main" val="32174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Glue, and do 12960° faint exposures?</a:t>
            </a:r>
          </a:p>
        </p:txBody>
      </p:sp>
    </p:spTree>
    <p:extLst>
      <p:ext uri="{BB962C8B-B14F-4D97-AF65-F5344CB8AC3E}">
        <p14:creationId xmlns:p14="http://schemas.microsoft.com/office/powerpoint/2010/main" val="16496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434194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351436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44237"/>
              </p:ext>
            </p:extLst>
          </p:nvPr>
        </p:nvGraphicFramePr>
        <p:xfrm>
          <a:off x="214960" y="1351107"/>
          <a:ext cx="8624240" cy="4135293"/>
        </p:xfrm>
        <a:graphic>
          <a:graphicData uri="http://schemas.openxmlformats.org/drawingml/2006/table">
            <a:tbl>
              <a:tblPr/>
              <a:tblGrid>
                <a:gridCol w="2156060"/>
                <a:gridCol w="2156060"/>
                <a:gridCol w="2156060"/>
                <a:gridCol w="2156060"/>
              </a:tblGrid>
              <a:tr h="1378431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 &amp; fine</a:t>
                      </a:r>
                      <a:endParaRPr lang="en-US" sz="3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photons/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42345"/>
              </p:ext>
            </p:extLst>
          </p:nvPr>
        </p:nvGraphicFramePr>
        <p:xfrm>
          <a:off x="0" y="10886"/>
          <a:ext cx="9144000" cy="6457902"/>
        </p:xfrm>
        <a:graphic>
          <a:graphicData uri="http://schemas.openxmlformats.org/drawingml/2006/table">
            <a:tbl>
              <a:tblPr/>
              <a:tblGrid>
                <a:gridCol w="2895600"/>
                <a:gridCol w="1562100"/>
                <a:gridCol w="1562100"/>
                <a:gridCol w="1447800"/>
                <a:gridCol w="1676400"/>
              </a:tblGrid>
              <a:tr h="313566">
                <a:tc rowSpan="2"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/>
                      </a:r>
                      <a:b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resolution limit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glue&amp;fine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3.16251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3.15922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3.16675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</a:t>
                      </a:r>
                      <a:r>
                        <a:rPr lang="en-US" sz="2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noscale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3.27289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3.15617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3.38929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3.18166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3.20354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HKL2000-expert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3.12646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3.11551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3.16119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3.16300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3.42125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DIALS-expert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3.10296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3.09547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3.07653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3.08465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4.34076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3.14352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3.10383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3.09936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3.14105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EVAL15-sadabs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3.13920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3.10797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3.10171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3.13700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6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Diederichs</a:t>
            </a:r>
            <a:r>
              <a:rPr lang="en-US" dirty="0"/>
              <a:t>, K. (2006). "Some aspects of quantitative analysis and correction of radiation damage." </a:t>
            </a:r>
            <a:r>
              <a:rPr lang="en-US" u="sng" dirty="0" err="1"/>
              <a:t>Acta</a:t>
            </a:r>
            <a:r>
              <a:rPr lang="en-US" u="sng" dirty="0"/>
              <a:t> </a:t>
            </a:r>
            <a:r>
              <a:rPr lang="en-US" u="sng" dirty="0" err="1" smtClean="0"/>
              <a:t>Cryst</a:t>
            </a:r>
            <a:r>
              <a:rPr lang="en-US" u="sng" dirty="0" smtClean="0"/>
              <a:t>. </a:t>
            </a:r>
            <a:r>
              <a:rPr lang="en-US" u="sng" dirty="0"/>
              <a:t>D </a:t>
            </a:r>
            <a:r>
              <a:rPr lang="en-US" b="1" u="sng" dirty="0"/>
              <a:t>62</a:t>
            </a:r>
            <a:r>
              <a:rPr lang="en-US" u="sng" dirty="0"/>
              <a:t>(1): 96-101.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pSp>
        <p:nvGrpSpPr>
          <p:cNvPr id="26636" name="Group 12"/>
          <p:cNvGrpSpPr>
            <a:grpSpLocks/>
          </p:cNvGrpSpPr>
          <p:nvPr/>
        </p:nvGrpSpPr>
        <p:grpSpPr bwMode="auto">
          <a:xfrm>
            <a:off x="52388" y="1676400"/>
            <a:ext cx="4291012" cy="4494213"/>
            <a:chOff x="33" y="1056"/>
            <a:chExt cx="2703" cy="2831"/>
          </a:xfrm>
        </p:grpSpPr>
        <p:graphicFrame>
          <p:nvGraphicFramePr>
            <p:cNvPr id="266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2381734"/>
                </p:ext>
              </p:extLst>
            </p:nvPr>
          </p:nvGraphicFramePr>
          <p:xfrm>
            <a:off x="144" y="1056"/>
            <a:ext cx="2592" cy="2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6" name="Chart" r:id="rId3" imgW="3954886" imgH="4168101" progId="MSGraph.Chart.8">
                    <p:embed followColorScheme="full"/>
                  </p:oleObj>
                </mc:Choice>
                <mc:Fallback>
                  <p:oleObj name="Chart" r:id="rId3" imgW="3954886" imgH="4168101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056"/>
                          <a:ext cx="2592" cy="2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 rot="16200000">
              <a:off x="-496" y="2303"/>
              <a:ext cx="12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structure factor (e</a:t>
              </a:r>
              <a:r>
                <a:rPr lang="en-US" altLang="en-US" sz="1400" baseline="30000"/>
                <a:t>-</a:t>
              </a:r>
              <a:r>
                <a:rPr lang="en-US" altLang="en-US" sz="1400"/>
                <a:t>/cell)</a:t>
              </a:r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1104" y="3695"/>
              <a:ext cx="6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spot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48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7695931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4" name="Chart" r:id="rId3" imgW="3954886" imgH="4168101" progId="MSGraph.Chart.8">
                  <p:embed followColorScheme="full"/>
                </p:oleObj>
              </mc:Choice>
              <mc:Fallback>
                <p:oleObj name="Chart" r:id="rId3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grpSp>
        <p:nvGrpSpPr>
          <p:cNvPr id="34827" name="Group 11"/>
          <p:cNvGrpSpPr>
            <a:grpSpLocks/>
          </p:cNvGrpSpPr>
          <p:nvPr/>
        </p:nvGrpSpPr>
        <p:grpSpPr bwMode="auto">
          <a:xfrm>
            <a:off x="4267200" y="1676400"/>
            <a:ext cx="4797425" cy="4495800"/>
            <a:chOff x="2688" y="1056"/>
            <a:chExt cx="3022" cy="2832"/>
          </a:xfrm>
        </p:grpSpPr>
        <p:graphicFrame>
          <p:nvGraphicFramePr>
            <p:cNvPr id="3481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9077599"/>
                </p:ext>
              </p:extLst>
            </p:nvPr>
          </p:nvGraphicFramePr>
          <p:xfrm>
            <a:off x="2765" y="1056"/>
            <a:ext cx="2945" cy="2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5" name="Chart" r:id="rId5" imgW="4328302" imgH="4168101" progId="MSGraph.Chart.8">
                    <p:embed followColorScheme="full"/>
                  </p:oleObj>
                </mc:Choice>
                <mc:Fallback>
                  <p:oleObj name="Chart" r:id="rId5" imgW="4328302" imgH="4168101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" y="1056"/>
                          <a:ext cx="2945" cy="27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3744" y="3696"/>
              <a:ext cx="11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fractional coordinate</a:t>
              </a:r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 rot="16200000">
              <a:off x="2166" y="2304"/>
              <a:ext cx="12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electron density (e</a:t>
              </a:r>
              <a:r>
                <a:rPr lang="en-US" altLang="en-US" sz="1400" baseline="30000"/>
                <a:t>-</a:t>
              </a:r>
              <a:r>
                <a:rPr lang="en-US" altLang="en-US" sz="1400"/>
                <a:t>/</a:t>
              </a:r>
              <a:r>
                <a:rPr lang="en-US" altLang="en-US" sz="1400">
                  <a:cs typeface="Arial" charset="0"/>
                </a:rPr>
                <a:t>Å</a:t>
              </a:r>
              <a:r>
                <a:rPr lang="en-US" altLang="en-US" sz="1400" baseline="30000">
                  <a:cs typeface="Arial" charset="0"/>
                </a:rPr>
                <a:t>3</a:t>
              </a:r>
              <a:r>
                <a:rPr lang="en-US" altLang="en-US" sz="140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4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3795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2524792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7236433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9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19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Phases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56854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28675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4474176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2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8657155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23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27651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5429880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5336565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7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10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2457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4364129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6252268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71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2399688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388378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5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5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569167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0721219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80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0459534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0820775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25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9369785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6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151701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42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8915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72032016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8129458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48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5290678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4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4664321"/>
              </p:ext>
            </p:extLst>
          </p:nvPr>
        </p:nvGraphicFramePr>
        <p:xfrm>
          <a:off x="263525" y="1676400"/>
          <a:ext cx="404495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5" name="Chart" r:id="rId5" imgW="3954886" imgH="4168101" progId="MSGraph.Chart.8">
                  <p:embed followColorScheme="full"/>
                </p:oleObj>
              </mc:Choice>
              <mc:Fallback>
                <p:oleObj name="Chart" r:id="rId5" imgW="3954886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676400"/>
                        <a:ext cx="404495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structure factor (e</a:t>
            </a:r>
            <a:r>
              <a:rPr lang="en-US" altLang="en-US" sz="1400" baseline="30000"/>
              <a:t>-</a:t>
            </a:r>
            <a:r>
              <a:rPr lang="en-US" altLang="en-US" sz="1400"/>
              <a:t>/cell)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spot index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5181600" y="238125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5149850" y="26098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5149850" y="23812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8089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5154398"/>
              </p:ext>
            </p:extLst>
          </p:nvPr>
        </p:nvGraphicFramePr>
        <p:xfrm>
          <a:off x="4471988" y="1676400"/>
          <a:ext cx="4508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Chart" r:id="rId3" imgW="4328302" imgH="4168101" progId="MSGraph.Chart.8">
                  <p:embed followColorScheme="full"/>
                </p:oleObj>
              </mc:Choice>
              <mc:Fallback>
                <p:oleObj name="Chart" r:id="rId3" imgW="4328302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1676400"/>
                        <a:ext cx="45085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fractional coordinate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electron density (e</a:t>
            </a:r>
            <a:r>
              <a:rPr lang="en-US" altLang="en-US" sz="1400" baseline="30000"/>
              <a:t>-</a:t>
            </a:r>
            <a:r>
              <a:rPr lang="en-US" altLang="en-US" sz="1400"/>
              <a:t>/</a:t>
            </a:r>
            <a:r>
              <a:rPr lang="en-US" altLang="en-US" sz="1400">
                <a:cs typeface="Arial" charset="0"/>
              </a:rPr>
              <a:t>Å</a:t>
            </a:r>
            <a:r>
              <a:rPr lang="en-US" altLang="en-US" sz="1400" baseline="30000">
                <a:cs typeface="Arial" charset="0"/>
              </a:rPr>
              <a:t>3</a:t>
            </a:r>
            <a:r>
              <a:rPr lang="en-US" altLang="en-US" sz="1400"/>
              <a:t>)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5181600" y="238125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5149850" y="26098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Line 11"/>
          <p:cNvSpPr>
            <a:spLocks noChangeShapeType="1"/>
          </p:cNvSpPr>
          <p:nvPr/>
        </p:nvSpPr>
        <p:spPr bwMode="auto">
          <a:xfrm>
            <a:off x="5149850" y="23812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Text Box 13"/>
          <p:cNvSpPr txBox="1">
            <a:spLocks noGrp="1" noChangeArrowheads="1"/>
          </p:cNvSpPr>
          <p:nvPr>
            <p:ph sz="half" idx="2"/>
          </p:nvPr>
        </p:nvSpPr>
        <p:spPr>
          <a:xfrm>
            <a:off x="188913" y="1473200"/>
            <a:ext cx="4038600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R</a:t>
            </a:r>
            <a:r>
              <a:rPr lang="en-US" altLang="en-US" sz="4800"/>
              <a:t>efinement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A</a:t>
            </a:r>
            <a:r>
              <a:rPr lang="en-US" altLang="en-US" sz="4800"/>
              <a:t>gainst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P</a:t>
            </a:r>
            <a:r>
              <a:rPr lang="en-US" altLang="en-US" sz="4800"/>
              <a:t>erturbed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I</a:t>
            </a:r>
            <a:r>
              <a:rPr lang="en-US" altLang="en-US" sz="4800"/>
              <a:t>nput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D</a:t>
            </a:r>
            <a:r>
              <a:rPr lang="en-US" altLang="en-US" sz="480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38421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        +</a:t>
            </a:r>
          </a:p>
        </p:txBody>
      </p:sp>
    </p:spTree>
    <p:extLst>
      <p:ext uri="{BB962C8B-B14F-4D97-AF65-F5344CB8AC3E}">
        <p14:creationId xmlns:p14="http://schemas.microsoft.com/office/powerpoint/2010/main" val="5180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/>
              <a:t>How does the “error” compare to “sigma”?</a:t>
            </a:r>
          </a:p>
        </p:txBody>
      </p:sp>
      <p:graphicFrame>
        <p:nvGraphicFramePr>
          <p:cNvPr id="10342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297532"/>
              </p:ext>
            </p:extLst>
          </p:nvPr>
        </p:nvGraphicFramePr>
        <p:xfrm>
          <a:off x="600075" y="1509713"/>
          <a:ext cx="7942263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Chart" r:id="rId3" imgW="5951255" imgH="3406116" progId="MSGraph.Chart.8">
                  <p:embed followColorScheme="full"/>
                </p:oleObj>
              </mc:Choice>
              <mc:Fallback>
                <p:oleObj name="Chart" r:id="rId3" imgW="5951255" imgH="34061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509713"/>
                        <a:ext cx="7942263" cy="454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862263" y="5970588"/>
            <a:ext cx="3417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Electron Number Density (e</a:t>
            </a:r>
            <a:r>
              <a:rPr lang="en-US" altLang="en-US" baseline="30000"/>
              <a:t>-</a:t>
            </a:r>
            <a:r>
              <a:rPr lang="en-US" altLang="en-US"/>
              <a:t>/</a:t>
            </a:r>
            <a:r>
              <a:rPr lang="en-US" altLang="en-US">
                <a:cs typeface="Arial" charset="0"/>
              </a:rPr>
              <a:t>Å</a:t>
            </a:r>
            <a:r>
              <a:rPr lang="en-US" altLang="en-US" baseline="30000">
                <a:cs typeface="Arial" charset="0"/>
              </a:rPr>
              <a:t>3</a:t>
            </a:r>
            <a:r>
              <a:rPr lang="en-US" altLang="en-US"/>
              <a:t>)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 rot="16200000">
            <a:off x="-556418" y="3393281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normalized counts</a:t>
            </a:r>
          </a:p>
        </p:txBody>
      </p:sp>
    </p:spTree>
    <p:extLst>
      <p:ext uri="{BB962C8B-B14F-4D97-AF65-F5344CB8AC3E}">
        <p14:creationId xmlns:p14="http://schemas.microsoft.com/office/powerpoint/2010/main" val="3881251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/>
              <a:t>How does the “error” compare to “sigma”?</a:t>
            </a:r>
          </a:p>
        </p:txBody>
      </p:sp>
      <p:graphicFrame>
        <p:nvGraphicFramePr>
          <p:cNvPr id="9830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368120"/>
              </p:ext>
            </p:extLst>
          </p:nvPr>
        </p:nvGraphicFramePr>
        <p:xfrm>
          <a:off x="600075" y="1509713"/>
          <a:ext cx="7942263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2" name="Chart" r:id="rId3" imgW="5951255" imgH="3406116" progId="MSGraph.Chart.8">
                  <p:embed followColorScheme="full"/>
                </p:oleObj>
              </mc:Choice>
              <mc:Fallback>
                <p:oleObj name="Chart" r:id="rId3" imgW="5951255" imgH="34061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509713"/>
                        <a:ext cx="7942263" cy="454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862263" y="5970588"/>
            <a:ext cx="3417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Electron Number Density (e</a:t>
            </a:r>
            <a:r>
              <a:rPr lang="en-US" altLang="en-US" baseline="30000"/>
              <a:t>-</a:t>
            </a:r>
            <a:r>
              <a:rPr lang="en-US" altLang="en-US"/>
              <a:t>/</a:t>
            </a:r>
            <a:r>
              <a:rPr lang="en-US" altLang="en-US">
                <a:cs typeface="Arial" charset="0"/>
              </a:rPr>
              <a:t>Å</a:t>
            </a:r>
            <a:r>
              <a:rPr lang="en-US" altLang="en-US" baseline="30000">
                <a:cs typeface="Arial" charset="0"/>
              </a:rPr>
              <a:t>3</a:t>
            </a:r>
            <a:r>
              <a:rPr lang="en-US" altLang="en-US"/>
              <a:t>)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16200000">
            <a:off x="-556418" y="3393281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normalized counts</a:t>
            </a:r>
          </a:p>
        </p:txBody>
      </p:sp>
    </p:spTree>
    <p:extLst>
      <p:ext uri="{BB962C8B-B14F-4D97-AF65-F5344CB8AC3E}">
        <p14:creationId xmlns:p14="http://schemas.microsoft.com/office/powerpoint/2010/main" val="4053471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/>
              <a:t>How does the “error” compare to “sigma”?</a:t>
            </a:r>
          </a:p>
        </p:txBody>
      </p:sp>
      <p:graphicFrame>
        <p:nvGraphicFramePr>
          <p:cNvPr id="9933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403042"/>
              </p:ext>
            </p:extLst>
          </p:nvPr>
        </p:nvGraphicFramePr>
        <p:xfrm>
          <a:off x="600075" y="1509713"/>
          <a:ext cx="7942263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Chart" r:id="rId3" imgW="5951255" imgH="3406116" progId="MSGraph.Chart.8">
                  <p:embed followColorScheme="full"/>
                </p:oleObj>
              </mc:Choice>
              <mc:Fallback>
                <p:oleObj name="Chart" r:id="rId3" imgW="5951255" imgH="34061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509713"/>
                        <a:ext cx="7942263" cy="454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862263" y="5970588"/>
            <a:ext cx="3417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Electron Number Density (e</a:t>
            </a:r>
            <a:r>
              <a:rPr lang="en-US" altLang="en-US" baseline="30000"/>
              <a:t>-</a:t>
            </a:r>
            <a:r>
              <a:rPr lang="en-US" altLang="en-US"/>
              <a:t>/</a:t>
            </a:r>
            <a:r>
              <a:rPr lang="en-US" altLang="en-US">
                <a:cs typeface="Arial" charset="0"/>
              </a:rPr>
              <a:t>Å</a:t>
            </a:r>
            <a:r>
              <a:rPr lang="en-US" altLang="en-US" baseline="30000">
                <a:cs typeface="Arial" charset="0"/>
              </a:rPr>
              <a:t>3</a:t>
            </a:r>
            <a:r>
              <a:rPr lang="en-US" altLang="en-US"/>
              <a:t>)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 rot="16200000">
            <a:off x="-556418" y="3393281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normalized counts</a:t>
            </a:r>
          </a:p>
        </p:txBody>
      </p:sp>
    </p:spTree>
    <p:extLst>
      <p:ext uri="{BB962C8B-B14F-4D97-AF65-F5344CB8AC3E}">
        <p14:creationId xmlns:p14="http://schemas.microsoft.com/office/powerpoint/2010/main" val="1406307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/>
              <a:t>What is the “error” in 2Fo-Fc “sigma” units?</a:t>
            </a:r>
          </a:p>
        </p:txBody>
      </p:sp>
      <p:graphicFrame>
        <p:nvGraphicFramePr>
          <p:cNvPr id="10035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111016"/>
              </p:ext>
            </p:extLst>
          </p:nvPr>
        </p:nvGraphicFramePr>
        <p:xfrm>
          <a:off x="606425" y="1576388"/>
          <a:ext cx="7943850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0" name="Chart" r:id="rId3" imgW="5951255" imgH="3520393" progId="MSGraph.Chart.8">
                  <p:embed followColorScheme="full"/>
                </p:oleObj>
              </mc:Choice>
              <mc:Fallback>
                <p:oleObj name="Chart" r:id="rId3" imgW="5951255" imgH="35203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576388"/>
                        <a:ext cx="7943850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446213" y="6018213"/>
            <a:ext cx="6332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ym typeface="Symbol" pitchFamily="18" charset="2"/>
              </a:rPr>
              <a:t>traditional “sigma” units (</a:t>
            </a:r>
            <a:r>
              <a:rPr lang="en-US" altLang="en-US"/>
              <a:t>multples of rms(</a:t>
            </a:r>
            <a:r>
              <a:rPr lang="en-US" altLang="en-US">
                <a:sym typeface="Symbol" pitchFamily="18" charset="2"/>
              </a:rPr>
              <a:t>-</a:t>
            </a:r>
            <a:r>
              <a:rPr lang="en-US" altLang="en-US"/>
              <a:t>) relative to </a:t>
            </a:r>
            <a:r>
              <a:rPr lang="en-US" altLang="en-US">
                <a:sym typeface="Symbol" pitchFamily="18" charset="2"/>
              </a:rPr>
              <a:t>)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16200000">
            <a:off x="-554831" y="3393282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normalized counts</a:t>
            </a:r>
          </a:p>
        </p:txBody>
      </p:sp>
    </p:spTree>
    <p:extLst>
      <p:ext uri="{BB962C8B-B14F-4D97-AF65-F5344CB8AC3E}">
        <p14:creationId xmlns:p14="http://schemas.microsoft.com/office/powerpoint/2010/main" val="234472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/>
              <a:t>What is the “error” in Fo-Fc “sigma” units?</a:t>
            </a:r>
          </a:p>
        </p:txBody>
      </p:sp>
      <p:graphicFrame>
        <p:nvGraphicFramePr>
          <p:cNvPr id="10445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940095"/>
              </p:ext>
            </p:extLst>
          </p:nvPr>
        </p:nvGraphicFramePr>
        <p:xfrm>
          <a:off x="606425" y="1576388"/>
          <a:ext cx="7943850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Chart" r:id="rId3" imgW="5951255" imgH="3520393" progId="MSGraph.Chart.8">
                  <p:embed followColorScheme="full"/>
                </p:oleObj>
              </mc:Choice>
              <mc:Fallback>
                <p:oleObj name="Chart" r:id="rId3" imgW="5951255" imgH="35203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576388"/>
                        <a:ext cx="7943850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446213" y="6018213"/>
            <a:ext cx="6332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ym typeface="Symbol" pitchFamily="18" charset="2"/>
              </a:rPr>
              <a:t>traditional “sigma” units (</a:t>
            </a:r>
            <a:r>
              <a:rPr lang="en-US" altLang="en-US"/>
              <a:t>multples of rms(</a:t>
            </a:r>
            <a:r>
              <a:rPr lang="en-US" altLang="en-US">
                <a:sym typeface="Symbol" pitchFamily="18" charset="2"/>
              </a:rPr>
              <a:t>-</a:t>
            </a:r>
            <a:r>
              <a:rPr lang="en-US" altLang="en-US"/>
              <a:t>) relative to </a:t>
            </a:r>
            <a:r>
              <a:rPr lang="en-US" altLang="en-US">
                <a:sym typeface="Symbol" pitchFamily="18" charset="2"/>
              </a:rPr>
              <a:t>)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 rot="16200000">
            <a:off x="-554831" y="3393282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normalized counts</a:t>
            </a:r>
          </a:p>
        </p:txBody>
      </p:sp>
    </p:spTree>
    <p:extLst>
      <p:ext uri="{BB962C8B-B14F-4D97-AF65-F5344CB8AC3E}">
        <p14:creationId xmlns:p14="http://schemas.microsoft.com/office/powerpoint/2010/main" val="3014666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Tradition</a:t>
            </a:r>
          </a:p>
        </p:txBody>
      </p:sp>
      <p:graphicFrame>
        <p:nvGraphicFramePr>
          <p:cNvPr id="10137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706360"/>
              </p:ext>
            </p:extLst>
          </p:nvPr>
        </p:nvGraphicFramePr>
        <p:xfrm>
          <a:off x="1343025" y="1603375"/>
          <a:ext cx="6457950" cy="45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1603375"/>
                        <a:ext cx="6457950" cy="451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657600" y="5988050"/>
            <a:ext cx="201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fractional coordinate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16200000">
            <a:off x="44450" y="3421063"/>
            <a:ext cx="222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electron density (e</a:t>
            </a:r>
            <a:r>
              <a:rPr lang="en-US" altLang="en-US" sz="1600" baseline="30000"/>
              <a:t>-</a:t>
            </a:r>
            <a:r>
              <a:rPr lang="en-US" altLang="en-US" sz="1600"/>
              <a:t>/</a:t>
            </a:r>
            <a:r>
              <a:rPr lang="en-US" altLang="en-US" sz="1600">
                <a:cs typeface="Arial" charset="0"/>
              </a:rPr>
              <a:t>Å</a:t>
            </a:r>
            <a:r>
              <a:rPr lang="en-US" altLang="en-US" sz="1600" baseline="30000">
                <a:cs typeface="Arial" charset="0"/>
              </a:rPr>
              <a:t>3</a:t>
            </a:r>
            <a:r>
              <a:rPr lang="en-US" altLang="en-US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2901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Better contour: derived from noise</a:t>
            </a:r>
            <a:endParaRPr lang="en-US" altLang="en-US" sz="3600" dirty="0"/>
          </a:p>
        </p:txBody>
      </p:sp>
      <p:graphicFrame>
        <p:nvGraphicFramePr>
          <p:cNvPr id="10240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65079"/>
              </p:ext>
            </p:extLst>
          </p:nvPr>
        </p:nvGraphicFramePr>
        <p:xfrm>
          <a:off x="1343025" y="1603375"/>
          <a:ext cx="6457950" cy="45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1603375"/>
                        <a:ext cx="6457950" cy="451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657600" y="5988050"/>
            <a:ext cx="201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fractional coordinate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 rot="16200000">
            <a:off x="44450" y="3421063"/>
            <a:ext cx="222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electron density (e</a:t>
            </a:r>
            <a:r>
              <a:rPr lang="en-US" altLang="en-US" sz="1600" baseline="30000"/>
              <a:t>-</a:t>
            </a:r>
            <a:r>
              <a:rPr lang="en-US" altLang="en-US" sz="1600"/>
              <a:t>/</a:t>
            </a:r>
            <a:r>
              <a:rPr lang="en-US" altLang="en-US" sz="1600">
                <a:cs typeface="Arial" charset="0"/>
              </a:rPr>
              <a:t>Å</a:t>
            </a:r>
            <a:r>
              <a:rPr lang="en-US" altLang="en-US" sz="1600" baseline="30000">
                <a:cs typeface="Arial" charset="0"/>
              </a:rPr>
              <a:t>3</a:t>
            </a:r>
            <a:r>
              <a:rPr lang="en-US" altLang="en-US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2752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6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Basic Principles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1600200"/>
            <a:ext cx="8386762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“Hell, there are </a:t>
            </a:r>
            <a:r>
              <a:rPr lang="en-US" altLang="en-US" smtClean="0">
                <a:solidFill>
                  <a:srgbClr val="990000"/>
                </a:solidFill>
              </a:rPr>
              <a:t>NO RULES</a:t>
            </a:r>
            <a:r>
              <a:rPr lang="en-US" altLang="en-US" smtClean="0"/>
              <a:t> here - we're trying to accomplish something.”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Thomas A. Edison – inventor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“You’ve got to have an </a:t>
            </a:r>
            <a:r>
              <a:rPr lang="en-US" altLang="en-US" smtClean="0">
                <a:solidFill>
                  <a:srgbClr val="990000"/>
                </a:solidFill>
              </a:rPr>
              <a:t>ASSAY</a:t>
            </a:r>
            <a:r>
              <a:rPr lang="en-US" altLang="en-US" smtClean="0"/>
              <a:t>.”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Arthur Kornberg – Nobel Laureate</a:t>
            </a:r>
          </a:p>
          <a:p>
            <a:pPr algn="ctr" eaLnBrk="1" hangingPunct="1">
              <a:buFontTx/>
              <a:buNone/>
            </a:pPr>
            <a:endParaRPr lang="en-US" altLang="en-US" sz="2000" smtClean="0"/>
          </a:p>
          <a:p>
            <a:pPr eaLnBrk="1" hangingPunct="1">
              <a:buFontTx/>
              <a:buNone/>
            </a:pPr>
            <a:r>
              <a:rPr lang="en-US" altLang="en-US" smtClean="0"/>
              <a:t>“Control, control, you must learn </a:t>
            </a:r>
            <a:r>
              <a:rPr lang="en-US" altLang="en-US" smtClean="0">
                <a:solidFill>
                  <a:srgbClr val="990000"/>
                </a:solidFill>
              </a:rPr>
              <a:t>CONTROL</a:t>
            </a:r>
            <a:r>
              <a:rPr lang="en-US" altLang="en-US" smtClean="0"/>
              <a:t>!”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Yoda – Jedi Master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</p:txBody>
      </p:sp>
    </p:spTree>
    <p:extLst>
      <p:ext uri="{BB962C8B-B14F-4D97-AF65-F5344CB8AC3E}">
        <p14:creationId xmlns:p14="http://schemas.microsoft.com/office/powerpoint/2010/main" val="42545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Data quality vs Model Interpretation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113" y="1700213"/>
            <a:ext cx="7913687" cy="4700587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dirty="0" smtClean="0"/>
              <a:t>Big difference features first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400" dirty="0"/>
              <a:t>Don’t build anything you don’t have to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dirty="0" smtClean="0"/>
              <a:t>Ligand bound or not?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sz="2400" dirty="0" smtClean="0"/>
              <a:t>Omit maps, “polder” maps, chemistry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dirty="0" smtClean="0"/>
              <a:t>R factor good enough?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sz="2400" dirty="0" smtClean="0"/>
              <a:t>Rules of thumb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sz="2400" dirty="0" smtClean="0"/>
              <a:t>Nothing beats a “control”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Radiation damage?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sz="2400" dirty="0" smtClean="0"/>
              <a:t>Only control: early vs late data</a:t>
            </a:r>
          </a:p>
        </p:txBody>
      </p:sp>
    </p:spTree>
    <p:extLst>
      <p:ext uri="{BB962C8B-B14F-4D97-AF65-F5344CB8AC3E}">
        <p14:creationId xmlns:p14="http://schemas.microsoft.com/office/powerpoint/2010/main" val="55660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UCSF_DQvMI_2017.pptx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869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21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obs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1aho.cif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75" y="3238500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1aho.pdb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800850" y="4697413"/>
            <a:ext cx="1487488" cy="409575"/>
            <a:chOff x="6800376" y="4697100"/>
            <a:chExt cx="1487955" cy="4094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88331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0037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800376" y="4901816"/>
              <a:ext cx="1472075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calc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0.137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18313" y="4511675"/>
            <a:ext cx="143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0.116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394200" y="4376738"/>
            <a:ext cx="2058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charset="0"/>
              </a:rPr>
              <a:t>vault</a:t>
            </a: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 = 0.69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refined_vs_Fsim.pdb</a:t>
            </a: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65125" y="3603625"/>
            <a:ext cx="8548688" cy="2822575"/>
            <a:chOff x="364715" y="3603003"/>
            <a:chExt cx="8549575" cy="2822575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78"/>
              <a:ext cx="3907243" cy="2366963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263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63" name="TextBox 53"/>
            <p:cNvSpPr txBox="1">
              <a:spLocks noChangeArrowheads="1"/>
            </p:cNvSpPr>
            <p:nvPr/>
          </p:nvSpPr>
          <p:spPr bwMode="auto">
            <a:xfrm>
              <a:off x="4279406" y="6056246"/>
              <a:ext cx="2089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LSQ rmsd = 0.43Å</a:t>
              </a:r>
            </a:p>
          </p:txBody>
        </p:sp>
        <p:sp>
          <p:nvSpPr>
            <p:cNvPr id="39964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rmsd = 1.05 Å</a:t>
              </a:r>
            </a:p>
          </p:txBody>
        </p:sp>
      </p:grpSp>
      <p:sp>
        <p:nvSpPr>
          <p:cNvPr id="39954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252913" y="5008563"/>
            <a:ext cx="2259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charset="0"/>
              </a:rPr>
              <a:t>vault</a:t>
            </a: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 = 0.48 to 4 Å</a:t>
            </a:r>
          </a:p>
        </p:txBody>
      </p:sp>
      <p:pic>
        <p:nvPicPr>
          <p:cNvPr id="39957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97000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418013" y="4378325"/>
            <a:ext cx="1058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charset="0"/>
              </a:rPr>
              <a:t>iso</a:t>
            </a: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10033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/>
      <p:bldP spid="38" grpId="0"/>
      <p:bldP spid="39" grpId="0"/>
      <p:bldP spid="48" grpId="0"/>
      <p:bldP spid="49" grpId="0"/>
      <p:bldP spid="52" grpId="0"/>
      <p:bldP spid="50" grpId="0"/>
      <p:bldP spid="60" grpId="0"/>
      <p:bldP spid="66" grpId="0"/>
      <p:bldP spid="66" grpId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obs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fav8.fcf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7794625" y="3238500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fav8.cif</a:t>
            </a:r>
          </a:p>
        </p:txBody>
      </p:sp>
      <p:sp>
        <p:nvSpPr>
          <p:cNvPr id="4506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287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88338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0850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93825" y="4899025"/>
            <a:ext cx="2559050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00850" y="4902200"/>
            <a:ext cx="1471613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9382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071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calc</a:t>
            </a:r>
          </a:p>
        </p:txBody>
      </p:sp>
      <p:sp>
        <p:nvSpPr>
          <p:cNvPr id="45072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49463" y="4503738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0.13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73875" y="4511675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0.16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45000" y="4376738"/>
            <a:ext cx="1958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charset="0"/>
              </a:rPr>
              <a:t>vault</a:t>
            </a:r>
            <a:r>
              <a:rPr lang="en-US" altLang="en-US" sz="2800">
                <a:solidFill>
                  <a:srgbClr val="000000"/>
                </a:solidFill>
                <a:cs typeface="Arial" charset="0"/>
              </a:rPr>
              <a:t>= 0.23</a:t>
            </a:r>
          </a:p>
        </p:txBody>
      </p:sp>
      <p:sp>
        <p:nvSpPr>
          <p:cNvPr id="45076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refined_vs_Fsim.pdb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5125" y="3603625"/>
            <a:ext cx="8548688" cy="2832100"/>
            <a:chOff x="364715" y="3603003"/>
            <a:chExt cx="8549575" cy="2832863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89"/>
              <a:ext cx="3907243" cy="2366012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897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87" name="TextBox 53"/>
            <p:cNvSpPr txBox="1">
              <a:spLocks noChangeArrowheads="1"/>
            </p:cNvSpPr>
            <p:nvPr/>
          </p:nvSpPr>
          <p:spPr bwMode="auto">
            <a:xfrm>
              <a:off x="3840751" y="6066534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LSQ rmsd = 0.091Å &amp; 0.15 Å</a:t>
              </a:r>
            </a:p>
          </p:txBody>
        </p:sp>
        <p:sp>
          <p:nvSpPr>
            <p:cNvPr id="45088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rmsd = 0.20 Å</a:t>
              </a:r>
            </a:p>
          </p:txBody>
        </p:sp>
      </p:grpSp>
      <p:sp>
        <p:nvSpPr>
          <p:cNvPr id="45078" name="TextBox 54"/>
          <p:cNvSpPr txBox="1">
            <a:spLocks noChangeArrowheads="1"/>
          </p:cNvSpPr>
          <p:nvPr/>
        </p:nvSpPr>
        <p:spPr bwMode="auto">
          <a:xfrm>
            <a:off x="1152525" y="769938"/>
            <a:ext cx="683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“fav8” 8-residue aromatic peptide with 4 waters to 1.0 Å resolution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02425" y="5030788"/>
            <a:ext cx="1668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R1 = 0.041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With 4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σ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cutoff!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270375" y="5003800"/>
            <a:ext cx="218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charset="0"/>
              </a:rPr>
              <a:t>vault</a:t>
            </a:r>
            <a:r>
              <a:rPr lang="en-US" altLang="en-US" sz="2000">
                <a:solidFill>
                  <a:srgbClr val="000000"/>
                </a:solidFill>
                <a:cs typeface="Arial" charset="0"/>
              </a:rPr>
              <a:t> = 0.20 to 2Å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08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9700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  <p:bldP spid="29" grpId="0"/>
      <p:bldP spid="30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the structure any good?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79713"/>
            <a:ext cx="8229600" cy="33464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mtClean="0"/>
              <a:t>“do the data presented justify the conclusions drawn?”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1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23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1289950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>
                <a:solidFill>
                  <a:srgbClr val="00B05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24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>
                <a:solidFill>
                  <a:srgbClr val="00B050"/>
                </a:solidFill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0621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>
                <a:solidFill>
                  <a:srgbClr val="00B050"/>
                </a:solidFill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35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>
                <a:solidFill>
                  <a:srgbClr val="00B050"/>
                </a:solidFill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1738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50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960563" y="3997325"/>
            <a:ext cx="60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892425" y="145415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correct structure and intensities</a:t>
            </a:r>
          </a:p>
        </p:txBody>
      </p:sp>
      <p:sp>
        <p:nvSpPr>
          <p:cNvPr id="103431" name="Rectangle 10"/>
          <p:cNvSpPr>
            <a:spLocks noChangeArrowheads="1"/>
          </p:cNvSpPr>
          <p:nvPr/>
        </p:nvSpPr>
        <p:spPr bwMode="auto">
          <a:xfrm>
            <a:off x="0" y="6143625"/>
            <a:ext cx="392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</p:spTree>
    <p:extLst>
      <p:ext uri="{BB962C8B-B14F-4D97-AF65-F5344CB8AC3E}">
        <p14:creationId xmlns:p14="http://schemas.microsoft.com/office/powerpoint/2010/main" val="15176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Molecular Replacement</a:t>
            </a: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2689224" y="1454150"/>
            <a:ext cx="3863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Available model and intensities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960563" y="3997325"/>
            <a:ext cx="60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892425" y="145415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correct structure and intensities</a:t>
            </a:r>
          </a:p>
        </p:txBody>
      </p:sp>
    </p:spTree>
    <p:extLst>
      <p:ext uri="{BB962C8B-B14F-4D97-AF65-F5344CB8AC3E}">
        <p14:creationId xmlns:p14="http://schemas.microsoft.com/office/powerpoint/2010/main" val="16308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t="37215" r="37215" b="37215"/>
          <a:stretch>
            <a:fillRect/>
          </a:stretch>
        </p:blipFill>
        <p:spPr bwMode="auto">
          <a:xfrm>
            <a:off x="1700213" y="3984625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8" name="Picture 10" descr="MR_Fc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635375"/>
            <a:ext cx="19018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2378075" y="1454150"/>
            <a:ext cx="438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 something similar as a starting model</a:t>
            </a:r>
          </a:p>
        </p:txBody>
      </p:sp>
    </p:spTree>
    <p:extLst>
      <p:ext uri="{BB962C8B-B14F-4D97-AF65-F5344CB8AC3E}">
        <p14:creationId xmlns:p14="http://schemas.microsoft.com/office/powerpoint/2010/main" val="7251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2689225" y="1454150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current model is missing something</a:t>
            </a:r>
          </a:p>
        </p:txBody>
      </p:sp>
    </p:spTree>
    <p:extLst>
      <p:ext uri="{BB962C8B-B14F-4D97-AF65-F5344CB8AC3E}">
        <p14:creationId xmlns:p14="http://schemas.microsoft.com/office/powerpoint/2010/main" val="31193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                                   </a:t>
            </a:r>
            <a:endParaRPr lang="el-GR" altLang="en-US" sz="4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767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767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rgbClr val="000000"/>
                </a:solidFill>
              </a:rPr>
              <a:t>“If you don’t have </a:t>
            </a:r>
            <a:br>
              <a:rPr lang="en-US" altLang="en-US" sz="4800" dirty="0">
                <a:solidFill>
                  <a:srgbClr val="000000"/>
                </a:solidFill>
              </a:rPr>
            </a:br>
            <a:r>
              <a:rPr lang="en-US" altLang="en-US" sz="4800" dirty="0">
                <a:solidFill>
                  <a:srgbClr val="000000"/>
                </a:solidFill>
              </a:rPr>
              <a:t>good data,</a:t>
            </a:r>
            <a:br>
              <a:rPr lang="en-US" altLang="en-US" sz="4800" dirty="0">
                <a:solidFill>
                  <a:srgbClr val="000000"/>
                </a:solidFill>
              </a:rPr>
            </a:br>
            <a:r>
              <a:rPr lang="en-US" altLang="en-US" sz="4800" dirty="0">
                <a:solidFill>
                  <a:srgbClr val="000000"/>
                </a:solidFill>
              </a:rPr>
              <a:t>then you have </a:t>
            </a:r>
            <a:br>
              <a:rPr lang="en-US" altLang="en-US" sz="4800" dirty="0">
                <a:solidFill>
                  <a:srgbClr val="000000"/>
                </a:solidFill>
              </a:rPr>
            </a:br>
            <a:r>
              <a:rPr lang="en-US" altLang="en-US" sz="4800" dirty="0">
                <a:solidFill>
                  <a:srgbClr val="000000"/>
                </a:solidFill>
              </a:rPr>
              <a:t>no data at all.”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</a:rPr>
              <a:t>-Sung-Hou Kim</a:t>
            </a:r>
          </a:p>
        </p:txBody>
      </p:sp>
      <p:sp>
        <p:nvSpPr>
          <p:cNvPr id="2676744" name="Rectangle 8"/>
          <p:cNvSpPr>
            <a:spLocks noChangeArrowheads="1"/>
          </p:cNvSpPr>
          <p:nvPr/>
        </p:nvSpPr>
        <p:spPr bwMode="auto">
          <a:xfrm>
            <a:off x="4248150" y="0"/>
            <a:ext cx="4895850" cy="257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2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38" grpId="0"/>
      <p:bldP spid="2676740" grpId="0" animBg="1"/>
      <p:bldP spid="2676741" grpId="0" animBg="1"/>
      <p:bldP spid="26767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011317" y="1454150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phases from </a:t>
            </a:r>
            <a:r>
              <a:rPr lang="en-US" altLang="en-US" dirty="0" smtClean="0">
                <a:solidFill>
                  <a:srgbClr val="000000"/>
                </a:solidFill>
              </a:rPr>
              <a:t>available model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75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1831506" y="1454150"/>
            <a:ext cx="5480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missing bits show </a:t>
            </a:r>
            <a:r>
              <a:rPr lang="en-US" altLang="en-US" dirty="0" smtClean="0">
                <a:solidFill>
                  <a:srgbClr val="000000"/>
                </a:solidFill>
              </a:rPr>
              <a:t>up, even if not in available model!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681625" y="1454150"/>
            <a:ext cx="5780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missing bits show up better in </a:t>
            </a:r>
            <a:r>
              <a:rPr lang="en-US" altLang="en-US" dirty="0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obs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+ (</a:t>
            </a:r>
            <a:r>
              <a:rPr lang="en-US" altLang="en-US" dirty="0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obs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- </a:t>
            </a:r>
            <a:r>
              <a:rPr lang="en-US" altLang="en-US" dirty="0" err="1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err="1" smtClean="0">
                <a:solidFill>
                  <a:srgbClr val="000000"/>
                </a:solidFill>
              </a:rPr>
              <a:t>calc</a:t>
            </a:r>
            <a:r>
              <a:rPr lang="en-US" altLang="en-US" dirty="0" smtClean="0">
                <a:solidFill>
                  <a:srgbClr val="000000"/>
                </a:solidFill>
              </a:rPr>
              <a:t>) </a:t>
            </a:r>
            <a:r>
              <a:rPr lang="en-US" altLang="en-US" dirty="0">
                <a:solidFill>
                  <a:srgbClr val="000000"/>
                </a:solidFill>
              </a:rPr>
              <a:t>map</a:t>
            </a: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63117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7135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82039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661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7467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661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47916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9699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38801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289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45731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472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66745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6680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0899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</p:spTree>
    <p:extLst>
      <p:ext uri="{BB962C8B-B14F-4D97-AF65-F5344CB8AC3E}">
        <p14:creationId xmlns:p14="http://schemas.microsoft.com/office/powerpoint/2010/main" val="12498796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281561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504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69432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538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95711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057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01388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4582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368581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4582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823889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4582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31017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12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08554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12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788541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6125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43921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659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1923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8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0" y="47132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127375" y="434657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threshold of “solvability”</a:t>
            </a:r>
          </a:p>
        </p:txBody>
      </p:sp>
    </p:spTree>
    <p:extLst>
      <p:ext uri="{BB962C8B-B14F-4D97-AF65-F5344CB8AC3E}">
        <p14:creationId xmlns:p14="http://schemas.microsoft.com/office/powerpoint/2010/main" val="2896934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32141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6125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81095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4330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384420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140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22773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7600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5088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6924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94201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2977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23425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512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74090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861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50595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2946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92831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2622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                                   </a:t>
            </a:r>
            <a:endParaRPr lang="el-GR" altLang="en-US" sz="4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000000"/>
                </a:solidFill>
              </a:rPr>
              <a:t>“If you don’t have </a:t>
            </a:r>
            <a:br>
              <a:rPr lang="en-US" altLang="en-US" sz="4800">
                <a:solidFill>
                  <a:srgbClr val="000000"/>
                </a:solidFill>
              </a:rPr>
            </a:br>
            <a:r>
              <a:rPr lang="en-US" altLang="en-US" sz="4800">
                <a:solidFill>
                  <a:srgbClr val="000000"/>
                </a:solidFill>
              </a:rPr>
              <a:t>good data,</a:t>
            </a:r>
            <a:br>
              <a:rPr lang="en-US" altLang="en-US" sz="4800">
                <a:solidFill>
                  <a:srgbClr val="000000"/>
                </a:solidFill>
              </a:rPr>
            </a:br>
            <a:r>
              <a:rPr lang="en-US" altLang="en-US" sz="4800">
                <a:solidFill>
                  <a:srgbClr val="000000"/>
                </a:solidFill>
              </a:rPr>
              <a:t>then you must </a:t>
            </a:r>
            <a:br>
              <a:rPr lang="en-US" altLang="en-US" sz="4800">
                <a:solidFill>
                  <a:srgbClr val="000000"/>
                </a:solidFill>
              </a:rPr>
            </a:br>
            <a:r>
              <a:rPr lang="en-US" altLang="en-US" sz="4800">
                <a:solidFill>
                  <a:srgbClr val="000000"/>
                </a:solidFill>
              </a:rPr>
              <a:t>learn statistics.”</a:t>
            </a: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</a:rPr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193151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33742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8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8439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cs typeface="Arial" charset="0"/>
              </a:rPr>
              <a:t>1aho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Scorpion toxin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0.96 Å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64 residues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Solvent: H</a:t>
            </a:r>
            <a:r>
              <a:rPr lang="en-US" altLang="en-US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0 + acetate</a:t>
            </a: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Cerutti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(2010).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J. Phys. Chem. B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, 12811-12824. </a:t>
            </a:r>
          </a:p>
        </p:txBody>
      </p:sp>
      <p:sp>
        <p:nvSpPr>
          <p:cNvPr id="358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real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2436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1103020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2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ff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041" r="40001" b="295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2076450" y="274638"/>
            <a:ext cx="4991100" cy="7366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MLFSOM 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2746" y="6488668"/>
            <a:ext cx="7871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Holton, </a:t>
            </a:r>
            <a:r>
              <a:rPr 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Classen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, Frankel &amp; </a:t>
            </a:r>
            <a:r>
              <a:rPr 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Tainer</a:t>
            </a:r>
            <a:r>
              <a:rPr lang="en-US" i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(2014) "R-factor gap" </a:t>
            </a:r>
            <a:r>
              <a:rPr lang="en-US" u="sng" dirty="0">
                <a:solidFill>
                  <a:prstClr val="black"/>
                </a:solidFill>
                <a:latin typeface="Arial" charset="0"/>
                <a:cs typeface="Arial" charset="0"/>
              </a:rPr>
              <a:t>FEBS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4046-60</a:t>
            </a:r>
          </a:p>
        </p:txBody>
      </p:sp>
    </p:spTree>
    <p:extLst>
      <p:ext uri="{BB962C8B-B14F-4D97-AF65-F5344CB8AC3E}">
        <p14:creationId xmlns:p14="http://schemas.microsoft.com/office/powerpoint/2010/main" val="90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  <a:cs typeface="Arial" charset="0"/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  <a:cs typeface="Arial" charset="0"/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  <a:cs typeface="Arial" charset="0"/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  <a:cs typeface="Arial" charset="0"/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2.5 “sigma” </a:t>
            </a:r>
            <a:r>
              <a:rPr lang="en-US" altLang="en-US" sz="2400" dirty="0" err="1">
                <a:solidFill>
                  <a:srgbClr val="CC9900"/>
                </a:solidFill>
                <a:cs typeface="Arial" charset="0"/>
              </a:rPr>
              <a:t>F</a:t>
            </a:r>
            <a:r>
              <a:rPr lang="en-US" altLang="en-US" sz="2400" baseline="-25000" dirty="0" err="1">
                <a:solidFill>
                  <a:srgbClr val="CC9900"/>
                </a:solidFill>
                <a:cs typeface="Arial" charset="0"/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  <a:cs typeface="Arial" charset="0"/>
              </a:rPr>
              <a:t>c</a:t>
            </a:r>
            <a:endParaRPr lang="en-US" altLang="en-US" sz="2400" dirty="0">
              <a:solidFill>
                <a:srgbClr val="CC99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76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“true difference”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  <a:cs typeface="Arial" charset="0"/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  <a:cs typeface="Arial" charset="0"/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  <a:cs typeface="Arial" charset="0"/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  <a:cs typeface="Arial" charset="0"/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F</a:t>
            </a:r>
            <a:r>
              <a:rPr lang="en-US" altLang="en-US" sz="2400" baseline="-25000" dirty="0">
                <a:solidFill>
                  <a:srgbClr val="CC9900"/>
                </a:solidFill>
                <a:cs typeface="Arial" charset="0"/>
              </a:rPr>
              <a:t>right</a:t>
            </a: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 – (2F</a:t>
            </a:r>
            <a:r>
              <a:rPr lang="en-US" altLang="en-US" sz="2400" baseline="-25000" dirty="0">
                <a:solidFill>
                  <a:srgbClr val="CC9900"/>
                </a:solidFill>
                <a:cs typeface="Arial" charset="0"/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  <a:cs typeface="Arial" charset="0"/>
              </a:rPr>
              <a:t>c</a:t>
            </a:r>
            <a:r>
              <a:rPr lang="en-US" altLang="en-US" sz="2400" dirty="0">
                <a:solidFill>
                  <a:srgbClr val="CC9900"/>
                </a:solidFill>
                <a:cs typeface="Arial" charset="0"/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076926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016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Conventional model vs X-ray data</a:t>
            </a: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  <a:cs typeface="Arial" pitchFamily="34" charset="0"/>
              </a:rPr>
              <a:t>1 “sigma” 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2F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c</a:t>
            </a:r>
            <a:endParaRPr lang="en-US" altLang="en-US" sz="2400" baseline="-25000" dirty="0">
              <a:solidFill>
                <a:srgbClr val="4F4FC5"/>
              </a:solidFill>
              <a:cs typeface="Arial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  <a:cs typeface="Arial" pitchFamily="34" charset="0"/>
              </a:rPr>
              <a:t>2.5 “sigma” 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 dirty="0">
              <a:solidFill>
                <a:srgbClr val="CC9900"/>
              </a:solidFill>
              <a:cs typeface="Arial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75592" y="4573588"/>
            <a:ext cx="193796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1942201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needed?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2-14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0002" y="925386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B050"/>
                </a:solidFill>
                <a:cs typeface="Arial" charset="0"/>
              </a:rPr>
              <a:t>MD-derived fake data</a:t>
            </a:r>
          </a:p>
        </p:txBody>
      </p:sp>
    </p:spTree>
    <p:extLst>
      <p:ext uri="{BB962C8B-B14F-4D97-AF65-F5344CB8AC3E}">
        <p14:creationId xmlns:p14="http://schemas.microsoft.com/office/powerpoint/2010/main" val="615556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</p:spTree>
    <p:extLst>
      <p:ext uri="{BB962C8B-B14F-4D97-AF65-F5344CB8AC3E}">
        <p14:creationId xmlns:p14="http://schemas.microsoft.com/office/powerpoint/2010/main" val="37750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= 0.135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 = 0.158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= 0.1475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 = 0.1685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needed?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1-7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002" y="925386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B050"/>
                </a:solidFill>
                <a:cs typeface="Arial" charset="0"/>
              </a:rPr>
              <a:t>Observed x-ray data</a:t>
            </a:r>
          </a:p>
        </p:txBody>
      </p:sp>
    </p:spTree>
    <p:extLst>
      <p:ext uri="{BB962C8B-B14F-4D97-AF65-F5344CB8AC3E}">
        <p14:creationId xmlns:p14="http://schemas.microsoft.com/office/powerpoint/2010/main" val="3170911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17%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work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12.6%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work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19166905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8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28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01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3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92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r>
              <a:rPr lang="en-US" dirty="0" smtClean="0"/>
              <a:t>Better implementation?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(not available yet)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8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multi-conformer &amp; cloud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6285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7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Getting rid of “bias”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Throw out everything not 100% sure about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 Side chains? Loops?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often cut down to 50% or more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feature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Refine to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Atoms stop moving, not just R settling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marL="914400" lvl="1" indent="-514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Note: Repeating MR = rigid-body shift</a:t>
            </a:r>
          </a:p>
          <a:p>
            <a:pPr marL="914400" lvl="1" indent="-5143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Solvent-flattened SAD phases not better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Building back from </a:t>
            </a:r>
            <a:r>
              <a:rPr lang="en-US" altLang="en-US" b="1" dirty="0" err="1" smtClean="0"/>
              <a:t>mainchain</a:t>
            </a:r>
            <a:endParaRPr lang="en-US" alt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4954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Building back from </a:t>
            </a:r>
            <a:r>
              <a:rPr lang="en-US" altLang="en-US" b="1" dirty="0" err="1"/>
              <a:t>mainchain</a:t>
            </a:r>
            <a:endParaRPr lang="en-US" alt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001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792214" y="3230614"/>
            <a:ext cx="3630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Fo</a:t>
            </a:r>
            <a:r>
              <a:rPr lang="en-US" dirty="0" smtClean="0"/>
              <a:t>-Fc difference map peak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7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Take-home lesson: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7543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build into the</a:t>
            </a:r>
          </a:p>
          <a:p>
            <a:pPr algn="ctr"/>
            <a:r>
              <a:rPr lang="en-US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</a:t>
            </a: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 feature</a:t>
            </a:r>
          </a:p>
          <a:p>
            <a:pPr algn="ctr"/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(least likely to be noise)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If biggest feature is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djust bulk solvent parameters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743200" y="2895600"/>
            <a:ext cx="370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R = % error</a:t>
            </a:r>
          </a:p>
        </p:txBody>
      </p:sp>
    </p:spTree>
    <p:extLst>
      <p:ext uri="{BB962C8B-B14F-4D97-AF65-F5344CB8AC3E}">
        <p14:creationId xmlns:p14="http://schemas.microsoft.com/office/powerpoint/2010/main" val="39607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graphicFrame>
        <p:nvGraphicFramePr>
          <p:cNvPr id="1105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192338" y="1295400"/>
          <a:ext cx="4570412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Equation" r:id="rId3" imgW="1167893" imgH="482391" progId="Equation.3">
                  <p:embed/>
                </p:oleObj>
              </mc:Choice>
              <mc:Fallback>
                <p:oleObj name="Equation" r:id="rId3" imgW="1167893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1295400"/>
                        <a:ext cx="4570412" cy="188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0850" y="3498850"/>
            <a:ext cx="8453438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completely random:			0.59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starting MR solution:			0.4-0.55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something still wrong?:		&gt; 0.3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correct chain trace:			&lt; 0.2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small molecule:				~ 0.05</a:t>
            </a:r>
          </a:p>
        </p:txBody>
      </p:sp>
    </p:spTree>
    <p:extLst>
      <p:ext uri="{BB962C8B-B14F-4D97-AF65-F5344CB8AC3E}">
        <p14:creationId xmlns:p14="http://schemas.microsoft.com/office/powerpoint/2010/main" val="10041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free</a:t>
            </a:r>
            <a:r>
              <a:rPr lang="en-US" altLang="en-US" sz="2800" b="1">
                <a:solidFill>
                  <a:srgbClr val="000000"/>
                </a:solidFill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0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755668560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spot index (h)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347801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183969359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spot index (h)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2705292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283447880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spot index (h)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154835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42922138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structure factor (F)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spot index (h)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490109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free</a:t>
            </a:r>
            <a:r>
              <a:rPr lang="en-US" altLang="en-US" sz="2800" b="1">
                <a:solidFill>
                  <a:srgbClr val="000000"/>
                </a:solidFill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sym</a:t>
            </a:r>
            <a:r>
              <a:rPr lang="en-US" altLang="en-US" sz="2800" b="1">
                <a:solidFill>
                  <a:srgbClr val="000000"/>
                </a:solidFill>
              </a:rPr>
              <a:t>  =  R</a:t>
            </a:r>
            <a:r>
              <a:rPr lang="en-US" altLang="en-US" sz="2800" b="1" baseline="-25000">
                <a:solidFill>
                  <a:srgbClr val="000000"/>
                </a:solidFill>
              </a:rPr>
              <a:t>merge</a:t>
            </a:r>
            <a:r>
              <a:rPr lang="en-US" altLang="en-US" sz="2800" b="1">
                <a:solidFill>
                  <a:srgbClr val="000000"/>
                </a:solidFill>
              </a:rPr>
              <a:t>	(self-consistency of data: Is)</a:t>
            </a:r>
            <a:endParaRPr lang="en-US" altLang="en-US" sz="2800" b="1" baseline="-25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</a:t>
            </a:r>
            <a:r>
              <a:rPr lang="en-US" altLang="en-US" baseline="-25000" smtClean="0"/>
              <a:t>merge</a:t>
            </a: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86000" y="1296988"/>
          <a:ext cx="4570413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Equation" r:id="rId3" imgW="1307532" imgH="495085" progId="Equation.3">
                  <p:embed/>
                </p:oleObj>
              </mc:Choice>
              <mc:Fallback>
                <p:oleObj name="Equation" r:id="rId3" imgW="1307532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6988"/>
                        <a:ext cx="4570413" cy="173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50850" y="3498850"/>
            <a:ext cx="8453438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completely random:			0.59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weak data (high angle):		0.7- </a:t>
            </a:r>
            <a:r>
              <a:rPr lang="en-US" altLang="en-US" sz="6600" b="1" baseline="-5000">
                <a:solidFill>
                  <a:srgbClr val="000000"/>
                </a:solidFill>
                <a:cs typeface="Arial" pitchFamily="34" charset="0"/>
              </a:rPr>
              <a:t>∞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wrong symmetry choice?:		~0.2-0.55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small or disordered crystal:	~0.1-0.2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typical:					~ 0.05</a:t>
            </a: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6226175" y="2200275"/>
            <a:ext cx="2484438" cy="822325"/>
            <a:chOff x="3922" y="1386"/>
            <a:chExt cx="1565" cy="518"/>
          </a:xfrm>
        </p:grpSpPr>
        <p:sp>
          <p:nvSpPr>
            <p:cNvPr id="117766" name="Text Box 5"/>
            <p:cNvSpPr txBox="1">
              <a:spLocks noChangeArrowheads="1"/>
            </p:cNvSpPr>
            <p:nvPr/>
          </p:nvSpPr>
          <p:spPr bwMode="auto">
            <a:xfrm>
              <a:off x="4451" y="1386"/>
              <a:ext cx="103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0000"/>
                  </a:solidFill>
                </a:rPr>
                <a:t>blows up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0000"/>
                  </a:solidFill>
                </a:rPr>
                <a:t>as </a:t>
              </a:r>
              <a:r>
                <a:rPr lang="en-US" altLang="en-US" sz="2400" i="1">
                  <a:solidFill>
                    <a:srgbClr val="FF0000"/>
                  </a:solidFill>
                </a:rPr>
                <a:t>I</a:t>
              </a:r>
              <a:r>
                <a:rPr lang="en-US" altLang="en-US" sz="2400" i="1" baseline="-25000">
                  <a:solidFill>
                    <a:srgbClr val="FF0000"/>
                  </a:solidFill>
                </a:rPr>
                <a:t>obs</a:t>
              </a:r>
              <a:r>
                <a:rPr lang="en-US" altLang="en-US" sz="2400">
                  <a:solidFill>
                    <a:srgbClr val="FF0000"/>
                  </a:solidFill>
                </a:rPr>
                <a:t> </a:t>
              </a:r>
              <a:r>
                <a:rPr lang="en-US" altLang="en-US" sz="2400">
                  <a:solidFill>
                    <a:srgbClr val="FF0000"/>
                  </a:solidFill>
                  <a:cs typeface="Arial" pitchFamily="34" charset="0"/>
                </a:rPr>
                <a:t>→ 0</a:t>
              </a:r>
            </a:p>
          </p:txBody>
        </p:sp>
        <p:sp>
          <p:nvSpPr>
            <p:cNvPr id="117767" name="Line 6"/>
            <p:cNvSpPr>
              <a:spLocks noChangeShapeType="1"/>
            </p:cNvSpPr>
            <p:nvPr/>
          </p:nvSpPr>
          <p:spPr bwMode="auto">
            <a:xfrm flipH="1">
              <a:off x="3922" y="1641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3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R-factor Gap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Holton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al.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(2014).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FEBS J.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281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4046-60.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R1 &lt; 2*</a:t>
            </a:r>
            <a:r>
              <a:rPr lang="en-US" sz="54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5400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sigma</a:t>
            </a:r>
            <a:endParaRPr lang="en-US" sz="5400" baseline="-25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R1 		= </a:t>
            </a:r>
            <a:r>
              <a:rPr lang="en-US" sz="44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4400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o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vs F</a:t>
            </a:r>
            <a:r>
              <a:rPr lang="en-US" sz="4400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for I/</a:t>
            </a:r>
            <a:r>
              <a:rPr lang="el-GR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4400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sigma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	= &lt;</a:t>
            </a:r>
            <a:r>
              <a:rPr lang="el-GR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PDB entries that pass this test!</a:t>
            </a:r>
          </a:p>
        </p:txBody>
      </p:sp>
    </p:spTree>
    <p:extLst>
      <p:ext uri="{BB962C8B-B14F-4D97-AF65-F5344CB8AC3E}">
        <p14:creationId xmlns:p14="http://schemas.microsoft.com/office/powerpoint/2010/main" val="223598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17487" r="28372" b="27554"/>
          <a:stretch/>
        </p:blipFill>
        <p:spPr bwMode="auto">
          <a:xfrm>
            <a:off x="339375" y="1210963"/>
            <a:ext cx="8358259" cy="564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d</a:t>
            </a:r>
            <a:r>
              <a:rPr lang="en-US" altLang="en-US" sz="5400" baseline="-25000">
                <a:cs typeface="Arial" pitchFamily="34" charset="0"/>
              </a:rPr>
              <a:t>max</a:t>
            </a:r>
            <a:r>
              <a:rPr lang="en-US" altLang="en-US" sz="540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cryst</a:t>
            </a:r>
            <a:r>
              <a:rPr lang="en-US" altLang="en-US" sz="540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free</a:t>
            </a:r>
            <a:r>
              <a:rPr lang="en-US" altLang="en-US" sz="5400">
                <a:cs typeface="Arial" pitchFamily="34" charset="0"/>
              </a:rPr>
              <a:t> = 38%</a:t>
            </a:r>
            <a:endParaRPr lang="en-US" altLang="en-US" sz="5400" baseline="-25000">
              <a:cs typeface="Arial" pitchFamily="34" charset="0"/>
            </a:endParaRPr>
          </a:p>
          <a:p>
            <a:pPr algn="ctr">
              <a:buFontTx/>
              <a:buNone/>
            </a:pPr>
            <a:endParaRPr lang="el-GR" altLang="en-US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8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3a8n  4.5 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Å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R</a:t>
            </a:r>
            <a:r>
              <a:rPr lang="en-US" altLang="en-US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merge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= 0.15  </a:t>
            </a:r>
            <a:r>
              <a:rPr lang="pt-BR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R/R</a:t>
            </a:r>
            <a:r>
              <a:rPr lang="pt-BR" altLang="en-US" baseline="-25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pt-BR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=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1grz 5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 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0.052 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0.369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/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0.428</a:t>
              </a:r>
              <a:endParaRPr lang="en-US" alt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1qzv 4.44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0.099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2100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</a:p>
        </p:txBody>
      </p:sp>
      <p:grpSp>
        <p:nvGrpSpPr>
          <p:cNvPr id="3261463" name="Group 23"/>
          <p:cNvGrpSpPr>
            <a:grpSpLocks/>
          </p:cNvGrpSpPr>
          <p:nvPr/>
        </p:nvGrpSpPr>
        <p:grpSpPr bwMode="auto">
          <a:xfrm>
            <a:off x="0" y="1393825"/>
            <a:ext cx="8686800" cy="1511300"/>
            <a:chOff x="0" y="878"/>
            <a:chExt cx="5472" cy="952"/>
          </a:xfrm>
        </p:grpSpPr>
        <p:sp>
          <p:nvSpPr>
            <p:cNvPr id="3261449" name="Rectangle 9"/>
            <p:cNvSpPr>
              <a:spLocks noChangeArrowheads="1"/>
            </p:cNvSpPr>
            <p:nvPr/>
          </p:nvSpPr>
          <p:spPr bwMode="auto">
            <a:xfrm>
              <a:off x="0" y="878"/>
              <a:ext cx="3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1hvu 4.75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0.064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0.34/0.413</a:t>
              </a:r>
            </a:p>
          </p:txBody>
        </p:sp>
        <p:grpSp>
          <p:nvGrpSpPr>
            <p:cNvPr id="3261452" name="Group 12"/>
            <p:cNvGrpSpPr>
              <a:grpSpLocks/>
            </p:cNvGrpSpPr>
            <p:nvPr/>
          </p:nvGrpSpPr>
          <p:grpSpPr bwMode="auto">
            <a:xfrm>
              <a:off x="1098" y="1082"/>
              <a:ext cx="4374" cy="748"/>
              <a:chOff x="378" y="1127"/>
              <a:chExt cx="4374" cy="748"/>
            </a:xfrm>
          </p:grpSpPr>
          <p:pic>
            <p:nvPicPr>
              <p:cNvPr id="32614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9" t="26947" r="31277" b="56454"/>
              <a:stretch>
                <a:fillRect/>
              </a:stretch>
            </p:blipFill>
            <p:spPr bwMode="auto">
              <a:xfrm>
                <a:off x="378" y="1142"/>
                <a:ext cx="3768" cy="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14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5" t="54756" r="54362" b="37749"/>
              <a:stretch>
                <a:fillRect/>
              </a:stretch>
            </p:blipFill>
            <p:spPr bwMode="auto">
              <a:xfrm>
                <a:off x="2538" y="1127"/>
                <a:ext cx="2214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61464" name="Group 24"/>
          <p:cNvGrpSpPr>
            <a:grpSpLocks/>
          </p:cNvGrpSpPr>
          <p:nvPr/>
        </p:nvGrpSpPr>
        <p:grpSpPr bwMode="auto">
          <a:xfrm>
            <a:off x="0" y="4872038"/>
            <a:ext cx="8758238" cy="1606550"/>
            <a:chOff x="0" y="3069"/>
            <a:chExt cx="5517" cy="1012"/>
          </a:xfrm>
        </p:grpSpPr>
        <p:sp>
          <p:nvSpPr>
            <p:cNvPr id="3261455" name="Rectangle 15"/>
            <p:cNvSpPr>
              <a:spLocks noChangeArrowheads="1"/>
            </p:cNvSpPr>
            <p:nvPr/>
          </p:nvSpPr>
          <p:spPr bwMode="auto">
            <a:xfrm>
              <a:off x="0" y="3069"/>
              <a:ext cx="3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2r6e 5.02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0.058   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0.394/0.397</a:t>
              </a:r>
            </a:p>
          </p:txBody>
        </p:sp>
        <p:pic>
          <p:nvPicPr>
            <p:cNvPr id="326145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" t="24208" r="27122" b="59035"/>
            <a:stretch>
              <a:fillRect/>
            </a:stretch>
          </p:blipFill>
          <p:spPr bwMode="auto">
            <a:xfrm>
              <a:off x="1181" y="3341"/>
              <a:ext cx="433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1459" name="Group 19"/>
          <p:cNvGrpSpPr>
            <a:grpSpLocks/>
          </p:cNvGrpSpPr>
          <p:nvPr/>
        </p:nvGrpSpPr>
        <p:grpSpPr bwMode="auto">
          <a:xfrm>
            <a:off x="0" y="3025775"/>
            <a:ext cx="9144000" cy="1689100"/>
            <a:chOff x="0" y="928"/>
            <a:chExt cx="5760" cy="1064"/>
          </a:xfrm>
        </p:grpSpPr>
        <p:pic>
          <p:nvPicPr>
            <p:cNvPr id="32614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25612" r="10764" b="54710"/>
            <a:stretch>
              <a:fillRect/>
            </a:stretch>
          </p:blipFill>
          <p:spPr bwMode="auto">
            <a:xfrm>
              <a:off x="1045" y="1123"/>
              <a:ext cx="4715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61461" name="Text Box 21"/>
            <p:cNvSpPr txBox="1">
              <a:spLocks noChangeArrowheads="1"/>
            </p:cNvSpPr>
            <p:nvPr/>
          </p:nvSpPr>
          <p:spPr bwMode="auto">
            <a:xfrm>
              <a:off x="0" y="928"/>
              <a:ext cx="3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1n8e  4.5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0.138 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=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0.415/0.416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959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450850" y="1458913"/>
            <a:ext cx="8453438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free</a:t>
            </a:r>
            <a:r>
              <a:rPr lang="en-US" altLang="en-US" sz="2800" b="1">
                <a:solidFill>
                  <a:srgbClr val="000000"/>
                </a:solidFill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</a:rPr>
              <a:t>cryst</a:t>
            </a:r>
            <a:r>
              <a:rPr lang="en-US" altLang="en-US" sz="2800" b="1">
                <a:solidFill>
                  <a:srgbClr val="000000"/>
                </a:solidFill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sym</a:t>
            </a:r>
            <a:r>
              <a:rPr lang="en-US" altLang="en-US" sz="2800" b="1">
                <a:solidFill>
                  <a:srgbClr val="000000"/>
                </a:solidFill>
              </a:rPr>
              <a:t>  =  R</a:t>
            </a:r>
            <a:r>
              <a:rPr lang="en-US" altLang="en-US" sz="2800" b="1" baseline="-25000">
                <a:solidFill>
                  <a:srgbClr val="000000"/>
                </a:solidFill>
              </a:rPr>
              <a:t>merge</a:t>
            </a:r>
            <a:r>
              <a:rPr lang="en-US" altLang="en-US" sz="2800" b="1">
                <a:solidFill>
                  <a:srgbClr val="000000"/>
                </a:solidFill>
              </a:rPr>
              <a:t>	(self-consistency of data: Is)</a:t>
            </a:r>
            <a:endParaRPr lang="en-US" altLang="en-US" sz="2800" b="1" baseline="-250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rim</a:t>
            </a:r>
            <a:r>
              <a:rPr lang="en-US" altLang="en-US" sz="2800" b="1">
                <a:solidFill>
                  <a:srgbClr val="000000"/>
                </a:solidFill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</a:rPr>
              <a:t>pim</a:t>
            </a:r>
            <a:r>
              <a:rPr lang="en-US" altLang="en-US" sz="2800" b="1">
                <a:solidFill>
                  <a:srgbClr val="000000"/>
                </a:solidFill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</a:rPr>
              <a:t>meas</a:t>
            </a:r>
            <a:r>
              <a:rPr lang="en-US" altLang="en-US" sz="2800" b="1">
                <a:solidFill>
                  <a:srgbClr val="000000"/>
                </a:solidFill>
              </a:rPr>
              <a:t>  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iso</a:t>
            </a:r>
            <a:r>
              <a:rPr lang="en-US" altLang="en-US" sz="2800" b="1">
                <a:solidFill>
                  <a:srgbClr val="000000"/>
                </a:solidFill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</a:rPr>
              <a:t>anom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</a:rPr>
              <a:t>diff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859213" y="4972050"/>
            <a:ext cx="5070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</a:rPr>
              <a:t>R</a:t>
            </a:r>
            <a:r>
              <a:rPr lang="en-US" altLang="en-US" sz="3600" b="1" baseline="-25000">
                <a:solidFill>
                  <a:srgbClr val="000000"/>
                </a:solidFill>
              </a:rPr>
              <a:t>sym</a:t>
            </a:r>
            <a:r>
              <a:rPr lang="en-US" altLang="en-US" sz="3600" b="1">
                <a:solidFill>
                  <a:srgbClr val="000000"/>
                </a:solidFill>
              </a:rPr>
              <a:t> is “unfair” to high multiplicity</a:t>
            </a:r>
          </a:p>
        </p:txBody>
      </p:sp>
    </p:spTree>
    <p:extLst>
      <p:ext uri="{BB962C8B-B14F-4D97-AF65-F5344CB8AC3E}">
        <p14:creationId xmlns:p14="http://schemas.microsoft.com/office/powerpoint/2010/main" val="282083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18916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4051</Words>
  <Application>Microsoft Office PowerPoint</Application>
  <PresentationFormat>On-screen Show (4:3)</PresentationFormat>
  <Paragraphs>1010</Paragraphs>
  <Slides>182</Slides>
  <Notes>1</Notes>
  <HiddenSlides>37</HiddenSlides>
  <MMClips>9</MMClips>
  <ScaleCrop>false</ScaleCrop>
  <HeadingPairs>
    <vt:vector size="6" baseType="variant">
      <vt:variant>
        <vt:lpstr>Theme</vt:lpstr>
      </vt:variant>
      <vt:variant>
        <vt:i4>24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182</vt:i4>
      </vt:variant>
    </vt:vector>
  </HeadingPairs>
  <TitlesOfParts>
    <vt:vector size="208" baseType="lpstr">
      <vt:lpstr>Office Theme</vt:lpstr>
      <vt:lpstr>Default Design</vt:lpstr>
      <vt:lpstr>1_Default Design</vt:lpstr>
      <vt:lpstr>4_Office Theme</vt:lpstr>
      <vt:lpstr>16_Default Design</vt:lpstr>
      <vt:lpstr>2_Default Design</vt:lpstr>
      <vt:lpstr>2_Office Theme</vt:lpstr>
      <vt:lpstr>4_Default Design</vt:lpstr>
      <vt:lpstr>5_Default Design</vt:lpstr>
      <vt:lpstr>6_Default Design</vt:lpstr>
      <vt:lpstr>7_Default Design</vt:lpstr>
      <vt:lpstr>8_Default Design</vt:lpstr>
      <vt:lpstr>3_Office Theme</vt:lpstr>
      <vt:lpstr>9_Default Design</vt:lpstr>
      <vt:lpstr>10_Default Design</vt:lpstr>
      <vt:lpstr>19_Default Design</vt:lpstr>
      <vt:lpstr>20_Default Design</vt:lpstr>
      <vt:lpstr>21_Default Design</vt:lpstr>
      <vt:lpstr>11_Default Design</vt:lpstr>
      <vt:lpstr>12_Default Design</vt:lpstr>
      <vt:lpstr>13_Default Design</vt:lpstr>
      <vt:lpstr>15_Default Design</vt:lpstr>
      <vt:lpstr>14_Default Design</vt:lpstr>
      <vt:lpstr>5_Office Theme</vt:lpstr>
      <vt:lpstr>Chart</vt:lpstr>
      <vt:lpstr>Equation</vt:lpstr>
      <vt:lpstr>PowerPoint File available:</vt:lpstr>
      <vt:lpstr>Acknowledgements</vt:lpstr>
      <vt:lpstr>signal vs noise</vt:lpstr>
      <vt:lpstr>signal vs noise</vt:lpstr>
      <vt:lpstr>signal vs noise</vt:lpstr>
      <vt:lpstr>signal vs noise</vt:lpstr>
      <vt:lpstr>Adding noise</vt:lpstr>
      <vt:lpstr>Adding noise</vt:lpstr>
      <vt:lpstr>Adding noise</vt:lpstr>
      <vt:lpstr>Adding noise</vt:lpstr>
      <vt:lpstr>Adding noise</vt:lpstr>
      <vt:lpstr>Adding noise</vt:lpstr>
      <vt:lpstr>What do we want?</vt:lpstr>
      <vt:lpstr>PowerPoint Presentation</vt:lpstr>
      <vt:lpstr>What do we want?</vt:lpstr>
      <vt:lpstr>Phases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Phasing techniques</vt:lpstr>
      <vt:lpstr>Molecular Replacement</vt:lpstr>
      <vt:lpstr>Molecular Replacement</vt:lpstr>
      <vt:lpstr>Molecular Replacement</vt:lpstr>
      <vt:lpstr>Molecular Replacement</vt:lpstr>
      <vt:lpstr>Model Building</vt:lpstr>
      <vt:lpstr>Model Building</vt:lpstr>
      <vt:lpstr>Model Building</vt:lpstr>
      <vt:lpstr>Model Building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Molecular Dynamics Simulation</vt:lpstr>
      <vt:lpstr>MD simulation:  30 conformers from 24,000</vt:lpstr>
      <vt:lpstr>Electron density from 24,000 conformers</vt:lpstr>
      <vt:lpstr>MLFSOM simulation</vt:lpstr>
      <vt:lpstr>2Fsim-Fcalc and Fsim-Fcalc maps</vt:lpstr>
      <vt:lpstr>2Fsim-Fcalc and “true difference” maps</vt:lpstr>
      <vt:lpstr>30 conformers from 24,000</vt:lpstr>
      <vt:lpstr>Conventional model vs X-ray data</vt:lpstr>
      <vt:lpstr>How many conformers are needed?</vt:lpstr>
      <vt:lpstr>How many conformers are needed?</vt:lpstr>
      <vt:lpstr>Adding noise</vt:lpstr>
      <vt:lpstr>Adding noise</vt:lpstr>
      <vt:lpstr>How many conformers are there?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 (not available yet)</vt:lpstr>
      <vt:lpstr>Combined multi-conformer &amp; cloud solvent </vt:lpstr>
      <vt:lpstr>Getting rid of “bias”</vt:lpstr>
      <vt:lpstr>Building back from mainchain</vt:lpstr>
      <vt:lpstr>Building back from mainchain</vt:lpstr>
      <vt:lpstr>Take-home lesson:</vt:lpstr>
      <vt:lpstr>“R” factors</vt:lpstr>
      <vt:lpstr>“R” factors</vt:lpstr>
      <vt:lpstr>“R” factors</vt:lpstr>
      <vt:lpstr>PowerPoint Presentation</vt:lpstr>
      <vt:lpstr>PowerPoint Presentation</vt:lpstr>
      <vt:lpstr>PowerPoint Presentation</vt:lpstr>
      <vt:lpstr>PowerPoint Presentation</vt:lpstr>
      <vt:lpstr>“R” factors</vt:lpstr>
      <vt:lpstr>Rmerge</vt:lpstr>
      <vt:lpstr>R-factor Gap</vt:lpstr>
      <vt:lpstr>Why should you care?</vt:lpstr>
      <vt:lpstr>Why should you care?</vt:lpstr>
      <vt:lpstr>Why should you care?</vt:lpstr>
      <vt:lpstr>“R” factors</vt:lpstr>
      <vt:lpstr>R-factor</vt:lpstr>
      <vt:lpstr>Overloads</vt:lpstr>
      <vt:lpstr>Resolution: low-angle cutoff</vt:lpstr>
      <vt:lpstr>Completeness: missing wedge</vt:lpstr>
      <vt:lpstr>Completeness: random deletion</vt:lpstr>
      <vt:lpstr>And the dominant source of error is…</vt:lpstr>
      <vt:lpstr>What is “disorder”?</vt:lpstr>
      <vt:lpstr>What is “disorder”?</vt:lpstr>
      <vt:lpstr>What is “disorder”?</vt:lpstr>
      <vt:lpstr>What is “disorder”?</vt:lpstr>
      <vt:lpstr>“B” factors</vt:lpstr>
      <vt:lpstr>“B” factors</vt:lpstr>
      <vt:lpstr>PowerPoint Presentation</vt:lpstr>
      <vt:lpstr>PowerPoint Presentation</vt:lpstr>
      <vt:lpstr>PowerPoint Presentation</vt:lpstr>
      <vt:lpstr>PowerPoint Presentation</vt:lpstr>
      <vt:lpstr>The B factor</vt:lpstr>
      <vt:lpstr>B factor from image analysis</vt:lpstr>
      <vt:lpstr>B factor from image analysis</vt:lpstr>
      <vt:lpstr>PowerPoint Presentation</vt:lpstr>
      <vt:lpstr>The real problem is:</vt:lpstr>
      <vt:lpstr>What Causes Disorder?</vt:lpstr>
      <vt:lpstr>What Causes Disorder?</vt:lpstr>
      <vt:lpstr>Muybridge’s galloping horse (1878)</vt:lpstr>
      <vt:lpstr>realistic “crystal” of horses</vt:lpstr>
      <vt:lpstr>average structure: galloping horse</vt:lpstr>
      <vt:lpstr>Ways to improve order</vt:lpstr>
      <vt:lpstr>What Causes Disorder?</vt:lpstr>
      <vt:lpstr>Types of radiation damage</vt:lpstr>
      <vt:lpstr>Types of radiation damage</vt:lpstr>
      <vt:lpstr>PowerPoint Presentation</vt:lpstr>
      <vt:lpstr>resolution dependence of global damage</vt:lpstr>
      <vt:lpstr>resolution dependence of global damage</vt:lpstr>
      <vt:lpstr>what the is a MGy?</vt:lpstr>
      <vt:lpstr>PowerPoint Presentation</vt:lpstr>
      <vt:lpstr>PowerPoint Presentation</vt:lpstr>
      <vt:lpstr>PowerPoint Presentation</vt:lpstr>
      <vt:lpstr>Specific damage</vt:lpstr>
      <vt:lpstr>Specific damage</vt:lpstr>
      <vt:lpstr>PowerPoint Presentation</vt:lpstr>
      <vt:lpstr>PowerPoint Presentation</vt:lpstr>
      <vt:lpstr>PowerPoint Presentation</vt:lpstr>
      <vt:lpstr>Life-halving concentration</vt:lpstr>
      <vt:lpstr>Life-halving concentration</vt:lpstr>
      <vt:lpstr>No Damage in the Dark!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PowerPoint Presentation</vt:lpstr>
      <vt:lpstr>Zero-dose extrapolation (ZDE)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How does the “error” compare to “sigma”?</vt:lpstr>
      <vt:lpstr>How does the “error” compare to “sigma”?</vt:lpstr>
      <vt:lpstr>How does the “error” compare to “sigma”?</vt:lpstr>
      <vt:lpstr>What is the “error” in 2Fo-Fc “sigma” units?</vt:lpstr>
      <vt:lpstr>What is the “error” in Fo-Fc “sigma” units?</vt:lpstr>
      <vt:lpstr>Tradition</vt:lpstr>
      <vt:lpstr>Better contour: derived from noise</vt:lpstr>
      <vt:lpstr>Basic Principles</vt:lpstr>
      <vt:lpstr>Data quality vs Model Interpretation</vt:lpstr>
      <vt:lpstr>PowerPoint File available:</vt:lpstr>
      <vt:lpstr>Molecular Dynamics vs Observation</vt:lpstr>
      <vt:lpstr>Molecular Dynamics vs Observation</vt:lpstr>
      <vt:lpstr>Is the structure any good?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</dc:title>
  <dc:creator>James_Holton</dc:creator>
  <cp:lastModifiedBy>James_Holton</cp:lastModifiedBy>
  <cp:revision>43</cp:revision>
  <dcterms:created xsi:type="dcterms:W3CDTF">2017-12-05T02:52:23Z</dcterms:created>
  <dcterms:modified xsi:type="dcterms:W3CDTF">2017-12-05T20:35:37Z</dcterms:modified>
</cp:coreProperties>
</file>