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712" r:id="rId5"/>
    <p:sldMasterId id="2147483741" r:id="rId6"/>
    <p:sldMasterId id="2147483743" r:id="rId7"/>
    <p:sldMasterId id="2147483745" r:id="rId8"/>
    <p:sldMasterId id="2147483747" r:id="rId9"/>
    <p:sldMasterId id="2147483749" r:id="rId10"/>
    <p:sldMasterId id="2147483751" r:id="rId11"/>
    <p:sldMasterId id="2147483753" r:id="rId12"/>
  </p:sldMasterIdLst>
  <p:notesMasterIdLst>
    <p:notesMasterId r:id="rId111"/>
  </p:notesMasterIdLst>
  <p:sldIdLst>
    <p:sldId id="278" r:id="rId13"/>
    <p:sldId id="280" r:id="rId14"/>
    <p:sldId id="385" r:id="rId15"/>
    <p:sldId id="386" r:id="rId16"/>
    <p:sldId id="290" r:id="rId17"/>
    <p:sldId id="384" r:id="rId18"/>
    <p:sldId id="382" r:id="rId19"/>
    <p:sldId id="383" r:id="rId20"/>
    <p:sldId id="387" r:id="rId21"/>
    <p:sldId id="388" r:id="rId22"/>
    <p:sldId id="389" r:id="rId23"/>
    <p:sldId id="390" r:id="rId24"/>
    <p:sldId id="391" r:id="rId25"/>
    <p:sldId id="392" r:id="rId26"/>
    <p:sldId id="291" r:id="rId27"/>
    <p:sldId id="289" r:id="rId28"/>
    <p:sldId id="265" r:id="rId29"/>
    <p:sldId id="397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67" r:id="rId38"/>
    <p:sldId id="266" r:id="rId39"/>
    <p:sldId id="262" r:id="rId40"/>
    <p:sldId id="256" r:id="rId41"/>
    <p:sldId id="257" r:id="rId42"/>
    <p:sldId id="258" r:id="rId43"/>
    <p:sldId id="259" r:id="rId44"/>
    <p:sldId id="260" r:id="rId45"/>
    <p:sldId id="348" r:id="rId46"/>
    <p:sldId id="394" r:id="rId47"/>
    <p:sldId id="393" r:id="rId48"/>
    <p:sldId id="279" r:id="rId49"/>
    <p:sldId id="311" r:id="rId50"/>
    <p:sldId id="380" r:id="rId51"/>
    <p:sldId id="303" r:id="rId52"/>
    <p:sldId id="304" r:id="rId53"/>
    <p:sldId id="305" r:id="rId54"/>
    <p:sldId id="343" r:id="rId55"/>
    <p:sldId id="293" r:id="rId56"/>
    <p:sldId id="294" r:id="rId57"/>
    <p:sldId id="295" r:id="rId58"/>
    <p:sldId id="351" r:id="rId59"/>
    <p:sldId id="354" r:id="rId60"/>
    <p:sldId id="353" r:id="rId61"/>
    <p:sldId id="355" r:id="rId62"/>
    <p:sldId id="356" r:id="rId63"/>
    <p:sldId id="357" r:id="rId64"/>
    <p:sldId id="358" r:id="rId65"/>
    <p:sldId id="296" r:id="rId66"/>
    <p:sldId id="361" r:id="rId67"/>
    <p:sldId id="297" r:id="rId68"/>
    <p:sldId id="282" r:id="rId69"/>
    <p:sldId id="283" r:id="rId70"/>
    <p:sldId id="284" r:id="rId71"/>
    <p:sldId id="285" r:id="rId72"/>
    <p:sldId id="286" r:id="rId73"/>
    <p:sldId id="287" r:id="rId74"/>
    <p:sldId id="292" r:id="rId75"/>
    <p:sldId id="344" r:id="rId76"/>
    <p:sldId id="395" r:id="rId77"/>
    <p:sldId id="313" r:id="rId78"/>
    <p:sldId id="314" r:id="rId79"/>
    <p:sldId id="306" r:id="rId80"/>
    <p:sldId id="359" r:id="rId81"/>
    <p:sldId id="315" r:id="rId82"/>
    <p:sldId id="316" r:id="rId83"/>
    <p:sldId id="360" r:id="rId84"/>
    <p:sldId id="307" r:id="rId85"/>
    <p:sldId id="317" r:id="rId86"/>
    <p:sldId id="318" r:id="rId87"/>
    <p:sldId id="308" r:id="rId88"/>
    <p:sldId id="349" r:id="rId89"/>
    <p:sldId id="324" r:id="rId90"/>
    <p:sldId id="320" r:id="rId91"/>
    <p:sldId id="323" r:id="rId92"/>
    <p:sldId id="322" r:id="rId93"/>
    <p:sldId id="321" r:id="rId94"/>
    <p:sldId id="327" r:id="rId95"/>
    <p:sldId id="326" r:id="rId96"/>
    <p:sldId id="345" r:id="rId97"/>
    <p:sldId id="396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78" r:id="rId108"/>
    <p:sldId id="379" r:id="rId109"/>
    <p:sldId id="341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B40C7C"/>
    <a:srgbClr val="C00064"/>
    <a:srgbClr val="8D78AA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-830" y="-3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presProps" Target="presProps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102" Type="http://schemas.openxmlformats.org/officeDocument/2006/relationships/slide" Target="slides/slide90.xml"/><Relationship Id="rId110" Type="http://schemas.openxmlformats.org/officeDocument/2006/relationships/slide" Target="slides/slide98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180352"/>
        <c:axId val="422181888"/>
      </c:scatterChart>
      <c:valAx>
        <c:axId val="422180352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22181888"/>
        <c:crosses val="autoZero"/>
        <c:crossBetween val="midCat"/>
        <c:minorUnit val="0.1"/>
      </c:valAx>
      <c:valAx>
        <c:axId val="422181888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22180352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490304"/>
        <c:axId val="401491840"/>
      </c:scatterChart>
      <c:valAx>
        <c:axId val="40149030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1491840"/>
        <c:crosses val="autoZero"/>
        <c:crossBetween val="midCat"/>
        <c:minorUnit val="0.1"/>
      </c:valAx>
      <c:valAx>
        <c:axId val="401491840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149030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16064"/>
        <c:axId val="182617984"/>
      </c:scatterChart>
      <c:valAx>
        <c:axId val="18261606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2617984"/>
        <c:crosses val="autoZero"/>
        <c:crossBetween val="midCat"/>
        <c:minorUnit val="0.1"/>
      </c:valAx>
      <c:valAx>
        <c:axId val="182617984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261606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10676156583629"/>
          <c:y val="3.9267015706806283E-2"/>
          <c:w val="0.83274021352313154"/>
          <c:h val="0.8298429319371727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True F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Sheet1!$A$2:$A$203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Sheet1!$B$2:$B$203</c:f>
              <c:numCache>
                <c:formatCode>General</c:formatCode>
                <c:ptCount val="201"/>
                <c:pt idx="0">
                  <c:v>16847.400000000001</c:v>
                </c:pt>
                <c:pt idx="1">
                  <c:v>10422.5</c:v>
                </c:pt>
                <c:pt idx="2">
                  <c:v>9465.64</c:v>
                </c:pt>
                <c:pt idx="3">
                  <c:v>6689.31</c:v>
                </c:pt>
                <c:pt idx="4">
                  <c:v>5085.55</c:v>
                </c:pt>
                <c:pt idx="5">
                  <c:v>3919.1</c:v>
                </c:pt>
                <c:pt idx="6">
                  <c:v>2474.9699999999998</c:v>
                </c:pt>
                <c:pt idx="7">
                  <c:v>1868.47</c:v>
                </c:pt>
                <c:pt idx="8">
                  <c:v>1398.58</c:v>
                </c:pt>
                <c:pt idx="9">
                  <c:v>1046.1199999999999</c:v>
                </c:pt>
                <c:pt idx="10">
                  <c:v>855.23900000000003</c:v>
                </c:pt>
                <c:pt idx="11">
                  <c:v>639.28399999999999</c:v>
                </c:pt>
                <c:pt idx="12">
                  <c:v>535.27800000000002</c:v>
                </c:pt>
                <c:pt idx="13">
                  <c:v>410.57</c:v>
                </c:pt>
                <c:pt idx="14">
                  <c:v>314.82</c:v>
                </c:pt>
                <c:pt idx="15">
                  <c:v>228.773</c:v>
                </c:pt>
                <c:pt idx="16">
                  <c:v>189.459</c:v>
                </c:pt>
                <c:pt idx="17">
                  <c:v>149.4</c:v>
                </c:pt>
                <c:pt idx="18">
                  <c:v>108.678</c:v>
                </c:pt>
                <c:pt idx="19">
                  <c:v>80.372699999999995</c:v>
                </c:pt>
                <c:pt idx="20">
                  <c:v>56.832700000000003</c:v>
                </c:pt>
                <c:pt idx="21">
                  <c:v>46.9876</c:v>
                </c:pt>
                <c:pt idx="22">
                  <c:v>38.733199999999997</c:v>
                </c:pt>
                <c:pt idx="23">
                  <c:v>32.548499999999997</c:v>
                </c:pt>
                <c:pt idx="24">
                  <c:v>21.735499999999998</c:v>
                </c:pt>
                <c:pt idx="25">
                  <c:v>20.156700000000001</c:v>
                </c:pt>
                <c:pt idx="26">
                  <c:v>15.780799999999999</c:v>
                </c:pt>
                <c:pt idx="27">
                  <c:v>12.3871</c:v>
                </c:pt>
                <c:pt idx="28">
                  <c:v>9.6020900000000005</c:v>
                </c:pt>
                <c:pt idx="29">
                  <c:v>7.0586700000000002</c:v>
                </c:pt>
                <c:pt idx="30">
                  <c:v>5.8876600000000003</c:v>
                </c:pt>
                <c:pt idx="31">
                  <c:v>4.2053700000000003</c:v>
                </c:pt>
                <c:pt idx="32">
                  <c:v>3.47525</c:v>
                </c:pt>
                <c:pt idx="33">
                  <c:v>2.7046999999999999</c:v>
                </c:pt>
                <c:pt idx="34">
                  <c:v>2.1745199999999998</c:v>
                </c:pt>
                <c:pt idx="35">
                  <c:v>1.7856000000000001</c:v>
                </c:pt>
                <c:pt idx="36">
                  <c:v>1.38473</c:v>
                </c:pt>
                <c:pt idx="37">
                  <c:v>1.18872</c:v>
                </c:pt>
                <c:pt idx="38">
                  <c:v>0.89147100000000001</c:v>
                </c:pt>
                <c:pt idx="39">
                  <c:v>0.67295499999999997</c:v>
                </c:pt>
                <c:pt idx="40">
                  <c:v>0.54382600000000003</c:v>
                </c:pt>
                <c:pt idx="41">
                  <c:v>0.46145999999999998</c:v>
                </c:pt>
                <c:pt idx="42">
                  <c:v>0.35184100000000001</c:v>
                </c:pt>
                <c:pt idx="43">
                  <c:v>0.30707299999999998</c:v>
                </c:pt>
                <c:pt idx="44">
                  <c:v>0.235009</c:v>
                </c:pt>
                <c:pt idx="45">
                  <c:v>0.17616200000000001</c:v>
                </c:pt>
                <c:pt idx="46">
                  <c:v>0.14759700000000001</c:v>
                </c:pt>
                <c:pt idx="47">
                  <c:v>0.103891</c:v>
                </c:pt>
                <c:pt idx="48">
                  <c:v>9.5964499999999994E-2</c:v>
                </c:pt>
                <c:pt idx="49">
                  <c:v>6.9887099999999994E-2</c:v>
                </c:pt>
                <c:pt idx="50">
                  <c:v>6.4989199999999997E-2</c:v>
                </c:pt>
                <c:pt idx="51">
                  <c:v>5.13657E-2</c:v>
                </c:pt>
                <c:pt idx="52">
                  <c:v>3.6863899999999998E-2</c:v>
                </c:pt>
                <c:pt idx="53">
                  <c:v>2.9079000000000001E-2</c:v>
                </c:pt>
                <c:pt idx="54">
                  <c:v>2.5014999999999999E-2</c:v>
                </c:pt>
                <c:pt idx="55">
                  <c:v>1.88042E-2</c:v>
                </c:pt>
                <c:pt idx="56">
                  <c:v>1.54681E-2</c:v>
                </c:pt>
                <c:pt idx="57">
                  <c:v>1.24081E-2</c:v>
                </c:pt>
                <c:pt idx="58">
                  <c:v>1.0108600000000001E-2</c:v>
                </c:pt>
                <c:pt idx="59">
                  <c:v>8.4957100000000001E-3</c:v>
                </c:pt>
                <c:pt idx="60">
                  <c:v>6.0451400000000001E-3</c:v>
                </c:pt>
                <c:pt idx="61">
                  <c:v>5.0931500000000003E-3</c:v>
                </c:pt>
                <c:pt idx="62">
                  <c:v>4.3020100000000002E-3</c:v>
                </c:pt>
                <c:pt idx="63">
                  <c:v>3.4064500000000001E-3</c:v>
                </c:pt>
                <c:pt idx="64">
                  <c:v>2.7430100000000002E-3</c:v>
                </c:pt>
                <c:pt idx="65">
                  <c:v>2.1431800000000002E-3</c:v>
                </c:pt>
                <c:pt idx="66">
                  <c:v>1.8718000000000001E-3</c:v>
                </c:pt>
                <c:pt idx="67">
                  <c:v>1.44202E-3</c:v>
                </c:pt>
                <c:pt idx="68">
                  <c:v>1.14332E-3</c:v>
                </c:pt>
                <c:pt idx="69">
                  <c:v>9.3134499999999998E-4</c:v>
                </c:pt>
                <c:pt idx="70">
                  <c:v>7.7865300000000003E-4</c:v>
                </c:pt>
                <c:pt idx="71">
                  <c:v>6.3341899999999997E-4</c:v>
                </c:pt>
                <c:pt idx="72">
                  <c:v>4.9519899999999999E-4</c:v>
                </c:pt>
                <c:pt idx="73">
                  <c:v>3.9514299999999998E-4</c:v>
                </c:pt>
                <c:pt idx="74">
                  <c:v>3.2793999999999998E-4</c:v>
                </c:pt>
                <c:pt idx="75">
                  <c:v>2.5690400000000002E-4</c:v>
                </c:pt>
                <c:pt idx="76">
                  <c:v>2.22945E-4</c:v>
                </c:pt>
                <c:pt idx="77">
                  <c:v>1.93122E-4</c:v>
                </c:pt>
                <c:pt idx="78">
                  <c:v>1.4211900000000001E-4</c:v>
                </c:pt>
                <c:pt idx="79">
                  <c:v>1.07796E-4</c:v>
                </c:pt>
                <c:pt idx="80" formatCode="0.00E+00">
                  <c:v>9.7109599999999996E-5</c:v>
                </c:pt>
                <c:pt idx="81" formatCode="0.00E+00">
                  <c:v>7.5474000000000003E-5</c:v>
                </c:pt>
                <c:pt idx="82" formatCode="0.00E+00">
                  <c:v>6.2694000000000007E-5</c:v>
                </c:pt>
                <c:pt idx="83" formatCode="0.00E+00">
                  <c:v>4.8353499999999997E-5</c:v>
                </c:pt>
                <c:pt idx="84" formatCode="0.00E+00">
                  <c:v>4.0155299999999998E-5</c:v>
                </c:pt>
                <c:pt idx="85" formatCode="0.00E+00">
                  <c:v>3.3364500000000002E-5</c:v>
                </c:pt>
                <c:pt idx="86" formatCode="0.00E+00">
                  <c:v>2.5726200000000001E-5</c:v>
                </c:pt>
                <c:pt idx="87" formatCode="0.00E+00">
                  <c:v>1.99529E-5</c:v>
                </c:pt>
                <c:pt idx="88" formatCode="0.00E+00">
                  <c:v>1.785E-5</c:v>
                </c:pt>
                <c:pt idx="89" formatCode="0.00E+00">
                  <c:v>1.3706999999999999E-5</c:v>
                </c:pt>
                <c:pt idx="90" formatCode="0.00E+00">
                  <c:v>1.0783400000000001E-5</c:v>
                </c:pt>
                <c:pt idx="91" formatCode="0.00E+00">
                  <c:v>9.6364499999999999E-6</c:v>
                </c:pt>
                <c:pt idx="92" formatCode="0.00E+00">
                  <c:v>7.7965000000000007E-6</c:v>
                </c:pt>
                <c:pt idx="93" formatCode="0.00E+00">
                  <c:v>5.8311199999999997E-6</c:v>
                </c:pt>
                <c:pt idx="94" formatCode="0.00E+00">
                  <c:v>5.00784E-6</c:v>
                </c:pt>
                <c:pt idx="95" formatCode="0.00E+00">
                  <c:v>3.8439300000000001E-6</c:v>
                </c:pt>
                <c:pt idx="96" formatCode="0.00E+00">
                  <c:v>3.3990599999999999E-6</c:v>
                </c:pt>
                <c:pt idx="97" formatCode="0.00E+00">
                  <c:v>2.6696799999999999E-6</c:v>
                </c:pt>
                <c:pt idx="98" formatCode="0.00E+00">
                  <c:v>2.0825700000000002E-6</c:v>
                </c:pt>
                <c:pt idx="99" formatCode="0.00E+00">
                  <c:v>1.75534E-6</c:v>
                </c:pt>
                <c:pt idx="100" formatCode="0.00E+00">
                  <c:v>1.40445E-6</c:v>
                </c:pt>
                <c:pt idx="101" formatCode="0.00E+00">
                  <c:v>1.08794E-6</c:v>
                </c:pt>
                <c:pt idx="102" formatCode="0.00E+00">
                  <c:v>9.0298200000000001E-7</c:v>
                </c:pt>
                <c:pt idx="103" formatCode="0.00E+00">
                  <c:v>7.8447600000000004E-7</c:v>
                </c:pt>
                <c:pt idx="104" formatCode="0.00E+00">
                  <c:v>5.8907500000000005E-7</c:v>
                </c:pt>
                <c:pt idx="105" formatCode="0.00E+00">
                  <c:v>4.7638900000000002E-7</c:v>
                </c:pt>
                <c:pt idx="106" formatCode="0.00E+00">
                  <c:v>4.0582800000000003E-7</c:v>
                </c:pt>
                <c:pt idx="107" formatCode="0.00E+00">
                  <c:v>3.37968E-7</c:v>
                </c:pt>
                <c:pt idx="108" formatCode="0.00E+00">
                  <c:v>2.5295E-7</c:v>
                </c:pt>
                <c:pt idx="109" formatCode="0.00E+00">
                  <c:v>2.1785499999999999E-7</c:v>
                </c:pt>
                <c:pt idx="110" formatCode="0.00E+00">
                  <c:v>1.8109099999999999E-7</c:v>
                </c:pt>
                <c:pt idx="111" formatCode="0.00E+00">
                  <c:v>1.3687799999999999E-7</c:v>
                </c:pt>
                <c:pt idx="112" formatCode="0.00E+00">
                  <c:v>1.18873E-7</c:v>
                </c:pt>
                <c:pt idx="113" formatCode="0.00E+00">
                  <c:v>1.00294E-7</c:v>
                </c:pt>
                <c:pt idx="114" formatCode="0.00E+00">
                  <c:v>8.0822999999999995E-8</c:v>
                </c:pt>
                <c:pt idx="115" formatCode="0.00E+00">
                  <c:v>5.9529600000000003E-8</c:v>
                </c:pt>
                <c:pt idx="116" formatCode="0.00E+00">
                  <c:v>4.9516700000000003E-8</c:v>
                </c:pt>
                <c:pt idx="117" formatCode="0.00E+00">
                  <c:v>4.0725700000000001E-8</c:v>
                </c:pt>
                <c:pt idx="118" formatCode="0.00E+00">
                  <c:v>3.5156000000000001E-8</c:v>
                </c:pt>
                <c:pt idx="119" formatCode="0.00E+00">
                  <c:v>2.7507700000000001E-8</c:v>
                </c:pt>
                <c:pt idx="120" formatCode="0.00E+00">
                  <c:v>2.17018E-8</c:v>
                </c:pt>
                <c:pt idx="121" formatCode="0.00E+00">
                  <c:v>1.8624300000000002E-8</c:v>
                </c:pt>
                <c:pt idx="122" formatCode="0.00E+00">
                  <c:v>1.44846E-8</c:v>
                </c:pt>
                <c:pt idx="123" formatCode="0.00E+00">
                  <c:v>1.18884E-8</c:v>
                </c:pt>
                <c:pt idx="124" formatCode="0.00E+00">
                  <c:v>9.5047499999999995E-9</c:v>
                </c:pt>
                <c:pt idx="125" formatCode="0.00E+00">
                  <c:v>8.2172700000000001E-9</c:v>
                </c:pt>
                <c:pt idx="126" formatCode="0.00E+00">
                  <c:v>6.4768400000000001E-9</c:v>
                </c:pt>
                <c:pt idx="127" formatCode="0.00E+00">
                  <c:v>5.1942399999999996E-9</c:v>
                </c:pt>
                <c:pt idx="128" formatCode="0.00E+00">
                  <c:v>4.0811799999999998E-9</c:v>
                </c:pt>
                <c:pt idx="129" formatCode="0.00E+00">
                  <c:v>3.7892299999999997E-9</c:v>
                </c:pt>
                <c:pt idx="130" formatCode="0.00E+00">
                  <c:v>2.8573900000000002E-9</c:v>
                </c:pt>
                <c:pt idx="131" formatCode="0.00E+00">
                  <c:v>2.3440999999999998E-9</c:v>
                </c:pt>
                <c:pt idx="132" formatCode="0.00E+00">
                  <c:v>1.9395999999999998E-9</c:v>
                </c:pt>
                <c:pt idx="133" formatCode="0.00E+00">
                  <c:v>1.5715899999999999E-9</c:v>
                </c:pt>
                <c:pt idx="134" formatCode="0.00E+00">
                  <c:v>1.3032100000000001E-9</c:v>
                </c:pt>
                <c:pt idx="135" formatCode="0.00E+00">
                  <c:v>1.0861300000000001E-9</c:v>
                </c:pt>
                <c:pt idx="136" formatCode="0.00E+00">
                  <c:v>8.2911499999999998E-10</c:v>
                </c:pt>
                <c:pt idx="137" formatCode="0.00E+00">
                  <c:v>6.6538299999999996E-10</c:v>
                </c:pt>
                <c:pt idx="138" formatCode="0.00E+00">
                  <c:v>5.5622500000000001E-10</c:v>
                </c:pt>
                <c:pt idx="139" formatCode="0.00E+00">
                  <c:v>4.6154800000000001E-10</c:v>
                </c:pt>
                <c:pt idx="140" formatCode="0.00E+00">
                  <c:v>3.4466400000000001E-10</c:v>
                </c:pt>
                <c:pt idx="141" formatCode="0.00E+00">
                  <c:v>3.0187899999999999E-10</c:v>
                </c:pt>
                <c:pt idx="142" formatCode="0.00E+00">
                  <c:v>2.5558700000000002E-10</c:v>
                </c:pt>
                <c:pt idx="143" formatCode="0.00E+00">
                  <c:v>2.05155E-10</c:v>
                </c:pt>
                <c:pt idx="144" formatCode="0.00E+00">
                  <c:v>1.5789900000000001E-10</c:v>
                </c:pt>
                <c:pt idx="145" formatCode="0.00E+00">
                  <c:v>1.3937099999999999E-10</c:v>
                </c:pt>
                <c:pt idx="146" formatCode="0.00E+00">
                  <c:v>1.11292E-10</c:v>
                </c:pt>
                <c:pt idx="147" formatCode="0.00E+00">
                  <c:v>8.9630699999999995E-11</c:v>
                </c:pt>
                <c:pt idx="148" formatCode="0.00E+00">
                  <c:v>7.1642900000000004E-11</c:v>
                </c:pt>
                <c:pt idx="149" formatCode="0.00E+00">
                  <c:v>5.9781800000000004E-11</c:v>
                </c:pt>
                <c:pt idx="150" formatCode="0.00E+00">
                  <c:v>4.64749E-11</c:v>
                </c:pt>
                <c:pt idx="151" formatCode="0.00E+00">
                  <c:v>4.2229500000000001E-11</c:v>
                </c:pt>
                <c:pt idx="152" formatCode="0.00E+00">
                  <c:v>3.1628499999999998E-11</c:v>
                </c:pt>
                <c:pt idx="153" formatCode="0.00E+00">
                  <c:v>2.6738699999999999E-11</c:v>
                </c:pt>
                <c:pt idx="154" formatCode="0.00E+00">
                  <c:v>2.18034E-11</c:v>
                </c:pt>
                <c:pt idx="155" formatCode="0.00E+00">
                  <c:v>1.7920100000000001E-11</c:v>
                </c:pt>
                <c:pt idx="156" formatCode="0.00E+00">
                  <c:v>1.4232899999999999E-11</c:v>
                </c:pt>
                <c:pt idx="157" formatCode="0.00E+00">
                  <c:v>1.12511E-11</c:v>
                </c:pt>
                <c:pt idx="158" formatCode="0.00E+00">
                  <c:v>9.9122600000000004E-12</c:v>
                </c:pt>
                <c:pt idx="159" formatCode="0.00E+00">
                  <c:v>7.9739999999999997E-12</c:v>
                </c:pt>
                <c:pt idx="160" formatCode="0.00E+00">
                  <c:v>6.2801399999999999E-12</c:v>
                </c:pt>
                <c:pt idx="161" formatCode="0.00E+00">
                  <c:v>5.5192399999999998E-12</c:v>
                </c:pt>
                <c:pt idx="162" formatCode="0.00E+00">
                  <c:v>4.1846400000000002E-12</c:v>
                </c:pt>
                <c:pt idx="163" formatCode="0.00E+00">
                  <c:v>3.6109900000000001E-12</c:v>
                </c:pt>
                <c:pt idx="164" formatCode="0.00E+00">
                  <c:v>2.8908600000000001E-12</c:v>
                </c:pt>
                <c:pt idx="165" formatCode="0.00E+00">
                  <c:v>2.23961E-12</c:v>
                </c:pt>
                <c:pt idx="166" formatCode="0.00E+00">
                  <c:v>1.98636E-12</c:v>
                </c:pt>
                <c:pt idx="167" formatCode="0.00E+00">
                  <c:v>1.5739600000000001E-12</c:v>
                </c:pt>
                <c:pt idx="168" formatCode="0.00E+00">
                  <c:v>1.25168E-12</c:v>
                </c:pt>
                <c:pt idx="169" formatCode="0.00E+00">
                  <c:v>1.05626E-12</c:v>
                </c:pt>
                <c:pt idx="170" formatCode="0.00E+00">
                  <c:v>8.1151999999999996E-13</c:v>
                </c:pt>
                <c:pt idx="171" formatCode="0.00E+00">
                  <c:v>7.0167999999999999E-13</c:v>
                </c:pt>
                <c:pt idx="172" formatCode="0.00E+00">
                  <c:v>5.5185899999999996E-13</c:v>
                </c:pt>
                <c:pt idx="173" formatCode="0.00E+00">
                  <c:v>4.4310100000000002E-13</c:v>
                </c:pt>
                <c:pt idx="174" formatCode="0.00E+00">
                  <c:v>3.6376000000000001E-13</c:v>
                </c:pt>
                <c:pt idx="175" formatCode="0.00E+00">
                  <c:v>3.2440999999999998E-13</c:v>
                </c:pt>
                <c:pt idx="176" formatCode="0.00E+00">
                  <c:v>2.4977399999999999E-13</c:v>
                </c:pt>
                <c:pt idx="177" formatCode="0.00E+00">
                  <c:v>2.0727000000000001E-13</c:v>
                </c:pt>
                <c:pt idx="178" formatCode="0.00E+00">
                  <c:v>1.6144099999999999E-13</c:v>
                </c:pt>
                <c:pt idx="179" formatCode="0.00E+00">
                  <c:v>1.3914399999999999E-13</c:v>
                </c:pt>
                <c:pt idx="180" formatCode="0.00E+00">
                  <c:v>1.0331E-13</c:v>
                </c:pt>
                <c:pt idx="181" formatCode="0.00E+00">
                  <c:v>8.8960500000000005E-14</c:v>
                </c:pt>
                <c:pt idx="182" formatCode="0.00E+00">
                  <c:v>7.2972600000000003E-14</c:v>
                </c:pt>
                <c:pt idx="183" formatCode="0.00E+00">
                  <c:v>5.95429E-14</c:v>
                </c:pt>
                <c:pt idx="184" formatCode="0.00E+00">
                  <c:v>4.8215800000000001E-14</c:v>
                </c:pt>
                <c:pt idx="185" formatCode="0.00E+00">
                  <c:v>3.9929500000000002E-14</c:v>
                </c:pt>
                <c:pt idx="186" formatCode="0.00E+00">
                  <c:v>3.2525300000000002E-14</c:v>
                </c:pt>
                <c:pt idx="187" formatCode="0.00E+00">
                  <c:v>2.5417799999999999E-14</c:v>
                </c:pt>
                <c:pt idx="188" formatCode="0.00E+00">
                  <c:v>1.92734E-14</c:v>
                </c:pt>
                <c:pt idx="189" formatCode="0.00E+00">
                  <c:v>1.7813099999999999E-14</c:v>
                </c:pt>
                <c:pt idx="190" formatCode="0.00E+00">
                  <c:v>1.5630999999999999E-14</c:v>
                </c:pt>
                <c:pt idx="191" formatCode="0.00E+00">
                  <c:v>1.1862699999999999E-14</c:v>
                </c:pt>
                <c:pt idx="192" formatCode="0.00E+00">
                  <c:v>9.4465200000000003E-15</c:v>
                </c:pt>
                <c:pt idx="193" formatCode="0.00E+00">
                  <c:v>7.9355599999999999E-15</c:v>
                </c:pt>
                <c:pt idx="194" formatCode="0.00E+00">
                  <c:v>6.4925900000000001E-15</c:v>
                </c:pt>
                <c:pt idx="195" formatCode="0.00E+00">
                  <c:v>5.03305E-15</c:v>
                </c:pt>
                <c:pt idx="196" formatCode="0.00E+00">
                  <c:v>4.0875700000000003E-15</c:v>
                </c:pt>
                <c:pt idx="197" formatCode="0.00E+00">
                  <c:v>3.45365E-15</c:v>
                </c:pt>
                <c:pt idx="198" formatCode="0.00E+00">
                  <c:v>2.78208E-15</c:v>
                </c:pt>
                <c:pt idx="199" formatCode="0.00E+00">
                  <c:v>2.5197400000000002E-15</c:v>
                </c:pt>
                <c:pt idx="200" formatCode="0.00E+00">
                  <c:v>2.0412700000000001E-15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French-Wilson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Sheet1!$A$2:$A$203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Sheet1!$D$2:$D$203</c:f>
              <c:numCache>
                <c:formatCode>General</c:formatCode>
                <c:ptCount val="201"/>
                <c:pt idx="0">
                  <c:v>16846.400000000001</c:v>
                </c:pt>
                <c:pt idx="1">
                  <c:v>10422.9</c:v>
                </c:pt>
                <c:pt idx="2">
                  <c:v>9466.08</c:v>
                </c:pt>
                <c:pt idx="3">
                  <c:v>6689.95</c:v>
                </c:pt>
                <c:pt idx="4">
                  <c:v>5085.51</c:v>
                </c:pt>
                <c:pt idx="5">
                  <c:v>3918.81</c:v>
                </c:pt>
                <c:pt idx="6">
                  <c:v>2474.96</c:v>
                </c:pt>
                <c:pt idx="7">
                  <c:v>1868.53</c:v>
                </c:pt>
                <c:pt idx="8">
                  <c:v>1398.49</c:v>
                </c:pt>
                <c:pt idx="9">
                  <c:v>1045.98</c:v>
                </c:pt>
                <c:pt idx="10">
                  <c:v>855.25300000000004</c:v>
                </c:pt>
                <c:pt idx="11">
                  <c:v>639.10400000000004</c:v>
                </c:pt>
                <c:pt idx="12">
                  <c:v>535.37800000000004</c:v>
                </c:pt>
                <c:pt idx="13">
                  <c:v>410.572</c:v>
                </c:pt>
                <c:pt idx="14">
                  <c:v>314.738</c:v>
                </c:pt>
                <c:pt idx="15">
                  <c:v>228.86099999999999</c:v>
                </c:pt>
                <c:pt idx="16">
                  <c:v>189.39500000000001</c:v>
                </c:pt>
                <c:pt idx="17">
                  <c:v>149.37899999999999</c:v>
                </c:pt>
                <c:pt idx="18">
                  <c:v>108.70399999999999</c:v>
                </c:pt>
                <c:pt idx="19">
                  <c:v>80.4178</c:v>
                </c:pt>
                <c:pt idx="20">
                  <c:v>56.790199999999999</c:v>
                </c:pt>
                <c:pt idx="21">
                  <c:v>46.851199999999999</c:v>
                </c:pt>
                <c:pt idx="22">
                  <c:v>38.705300000000001</c:v>
                </c:pt>
                <c:pt idx="23">
                  <c:v>32.500500000000002</c:v>
                </c:pt>
                <c:pt idx="24">
                  <c:v>21.722999999999999</c:v>
                </c:pt>
                <c:pt idx="25">
                  <c:v>20.135300000000001</c:v>
                </c:pt>
                <c:pt idx="26">
                  <c:v>15.651899999999999</c:v>
                </c:pt>
                <c:pt idx="27">
                  <c:v>12.371499999999999</c:v>
                </c:pt>
                <c:pt idx="28">
                  <c:v>9.5516100000000002</c:v>
                </c:pt>
                <c:pt idx="29">
                  <c:v>6.9750399999999999</c:v>
                </c:pt>
                <c:pt idx="30">
                  <c:v>5.8085699999999996</c:v>
                </c:pt>
                <c:pt idx="31">
                  <c:v>4.0883799999999999</c:v>
                </c:pt>
                <c:pt idx="32">
                  <c:v>3.3549799999999999</c:v>
                </c:pt>
                <c:pt idx="33">
                  <c:v>2.5823200000000002</c:v>
                </c:pt>
                <c:pt idx="34">
                  <c:v>2.1332100000000001</c:v>
                </c:pt>
                <c:pt idx="35">
                  <c:v>1.70933</c:v>
                </c:pt>
                <c:pt idx="36">
                  <c:v>1.2580899999999999</c:v>
                </c:pt>
                <c:pt idx="37">
                  <c:v>1.135</c:v>
                </c:pt>
                <c:pt idx="38">
                  <c:v>0.79053200000000001</c:v>
                </c:pt>
                <c:pt idx="39">
                  <c:v>0.60916199999999998</c:v>
                </c:pt>
                <c:pt idx="40">
                  <c:v>0.43304900000000002</c:v>
                </c:pt>
                <c:pt idx="41">
                  <c:v>0.39992699999999998</c:v>
                </c:pt>
                <c:pt idx="42">
                  <c:v>0.28105400000000003</c:v>
                </c:pt>
                <c:pt idx="43">
                  <c:v>0.28272000000000003</c:v>
                </c:pt>
                <c:pt idx="44">
                  <c:v>0.26027</c:v>
                </c:pt>
                <c:pt idx="45">
                  <c:v>0.242812</c:v>
                </c:pt>
                <c:pt idx="46">
                  <c:v>0.271148</c:v>
                </c:pt>
                <c:pt idx="47">
                  <c:v>0.26101799999999997</c:v>
                </c:pt>
                <c:pt idx="48">
                  <c:v>0.22798099999999999</c:v>
                </c:pt>
                <c:pt idx="49">
                  <c:v>0.21743199999999999</c:v>
                </c:pt>
                <c:pt idx="50">
                  <c:v>0.21726100000000001</c:v>
                </c:pt>
                <c:pt idx="51">
                  <c:v>0.22829099999999999</c:v>
                </c:pt>
                <c:pt idx="52">
                  <c:v>0.239703</c:v>
                </c:pt>
                <c:pt idx="53">
                  <c:v>0.223027</c:v>
                </c:pt>
                <c:pt idx="55">
                  <c:v>0.28174900000000003</c:v>
                </c:pt>
                <c:pt idx="56">
                  <c:v>0.225051</c:v>
                </c:pt>
                <c:pt idx="57">
                  <c:v>0.235204</c:v>
                </c:pt>
                <c:pt idx="59">
                  <c:v>0.21269199999999999</c:v>
                </c:pt>
                <c:pt idx="61">
                  <c:v>0.20982000000000001</c:v>
                </c:pt>
                <c:pt idx="64">
                  <c:v>0.19992099999999999</c:v>
                </c:pt>
                <c:pt idx="65">
                  <c:v>0.23026099999999999</c:v>
                </c:pt>
                <c:pt idx="69">
                  <c:v>0.23291700000000001</c:v>
                </c:pt>
                <c:pt idx="71">
                  <c:v>0.21596099999999999</c:v>
                </c:pt>
                <c:pt idx="73">
                  <c:v>0.24157200000000001</c:v>
                </c:pt>
                <c:pt idx="74">
                  <c:v>0.216027</c:v>
                </c:pt>
                <c:pt idx="76">
                  <c:v>0.21783</c:v>
                </c:pt>
                <c:pt idx="78">
                  <c:v>0.189141</c:v>
                </c:pt>
                <c:pt idx="80">
                  <c:v>0.19106200000000001</c:v>
                </c:pt>
                <c:pt idx="81">
                  <c:v>0.21939900000000001</c:v>
                </c:pt>
                <c:pt idx="84">
                  <c:v>0.197154</c:v>
                </c:pt>
                <c:pt idx="86">
                  <c:v>0.19993900000000001</c:v>
                </c:pt>
                <c:pt idx="87">
                  <c:v>0.18198800000000001</c:v>
                </c:pt>
                <c:pt idx="88">
                  <c:v>0.216282</c:v>
                </c:pt>
                <c:pt idx="89">
                  <c:v>0.223472</c:v>
                </c:pt>
                <c:pt idx="90">
                  <c:v>0.217224</c:v>
                </c:pt>
                <c:pt idx="91">
                  <c:v>0.201511</c:v>
                </c:pt>
                <c:pt idx="92">
                  <c:v>0.21826999999999999</c:v>
                </c:pt>
                <c:pt idx="93">
                  <c:v>0.18037</c:v>
                </c:pt>
                <c:pt idx="94">
                  <c:v>0.21648200000000001</c:v>
                </c:pt>
                <c:pt idx="95">
                  <c:v>0.19942199999999999</c:v>
                </c:pt>
                <c:pt idx="96">
                  <c:v>0.20385200000000001</c:v>
                </c:pt>
                <c:pt idx="97">
                  <c:v>0.213564</c:v>
                </c:pt>
                <c:pt idx="101">
                  <c:v>0.205149</c:v>
                </c:pt>
                <c:pt idx="105">
                  <c:v>0.27889000000000003</c:v>
                </c:pt>
                <c:pt idx="106">
                  <c:v>0.20133200000000001</c:v>
                </c:pt>
                <c:pt idx="107">
                  <c:v>0.218144</c:v>
                </c:pt>
                <c:pt idx="108">
                  <c:v>0.22140899999999999</c:v>
                </c:pt>
                <c:pt idx="109">
                  <c:v>0.19117700000000001</c:v>
                </c:pt>
                <c:pt idx="111">
                  <c:v>0.20949100000000001</c:v>
                </c:pt>
                <c:pt idx="113">
                  <c:v>0.205956</c:v>
                </c:pt>
                <c:pt idx="115">
                  <c:v>0.20705999999999999</c:v>
                </c:pt>
                <c:pt idx="116">
                  <c:v>0.22317500000000001</c:v>
                </c:pt>
                <c:pt idx="117">
                  <c:v>0.217032</c:v>
                </c:pt>
                <c:pt idx="119">
                  <c:v>0.18216399999999999</c:v>
                </c:pt>
                <c:pt idx="120">
                  <c:v>0.20746000000000001</c:v>
                </c:pt>
                <c:pt idx="121">
                  <c:v>0.200048</c:v>
                </c:pt>
                <c:pt idx="122">
                  <c:v>0.205572</c:v>
                </c:pt>
                <c:pt idx="123">
                  <c:v>0.20061599999999999</c:v>
                </c:pt>
                <c:pt idx="126">
                  <c:v>0.22583500000000001</c:v>
                </c:pt>
                <c:pt idx="127">
                  <c:v>0.24751799999999999</c:v>
                </c:pt>
                <c:pt idx="128">
                  <c:v>0.243365</c:v>
                </c:pt>
                <c:pt idx="129">
                  <c:v>0.19975200000000001</c:v>
                </c:pt>
                <c:pt idx="130">
                  <c:v>0.20594399999999999</c:v>
                </c:pt>
                <c:pt idx="132">
                  <c:v>0.18399199999999999</c:v>
                </c:pt>
                <c:pt idx="133">
                  <c:v>0.21149999999999999</c:v>
                </c:pt>
                <c:pt idx="135">
                  <c:v>0.19121099999999999</c:v>
                </c:pt>
                <c:pt idx="138">
                  <c:v>0.19669200000000001</c:v>
                </c:pt>
                <c:pt idx="141">
                  <c:v>0.21388399999999999</c:v>
                </c:pt>
                <c:pt idx="142">
                  <c:v>0.21851599999999999</c:v>
                </c:pt>
                <c:pt idx="143">
                  <c:v>0.22160299999999999</c:v>
                </c:pt>
                <c:pt idx="144">
                  <c:v>0.22788</c:v>
                </c:pt>
                <c:pt idx="145">
                  <c:v>0.20203699999999999</c:v>
                </c:pt>
                <c:pt idx="146">
                  <c:v>0.21061099999999999</c:v>
                </c:pt>
                <c:pt idx="147">
                  <c:v>0.20693400000000001</c:v>
                </c:pt>
                <c:pt idx="150">
                  <c:v>0.19680300000000001</c:v>
                </c:pt>
                <c:pt idx="151">
                  <c:v>0.20894799999999999</c:v>
                </c:pt>
                <c:pt idx="152">
                  <c:v>0.21105199999999999</c:v>
                </c:pt>
                <c:pt idx="154">
                  <c:v>0.20682200000000001</c:v>
                </c:pt>
                <c:pt idx="156">
                  <c:v>0.20518400000000001</c:v>
                </c:pt>
                <c:pt idx="157">
                  <c:v>0.18003</c:v>
                </c:pt>
                <c:pt idx="158">
                  <c:v>0.204036</c:v>
                </c:pt>
                <c:pt idx="161">
                  <c:v>0.210619</c:v>
                </c:pt>
                <c:pt idx="162">
                  <c:v>0.18447</c:v>
                </c:pt>
                <c:pt idx="163">
                  <c:v>0.190798</c:v>
                </c:pt>
                <c:pt idx="165">
                  <c:v>0.182585</c:v>
                </c:pt>
                <c:pt idx="166">
                  <c:v>0.21519199999999999</c:v>
                </c:pt>
                <c:pt idx="168">
                  <c:v>0.20064799999999999</c:v>
                </c:pt>
                <c:pt idx="169">
                  <c:v>0.240232</c:v>
                </c:pt>
                <c:pt idx="170">
                  <c:v>0.217996</c:v>
                </c:pt>
                <c:pt idx="172">
                  <c:v>0.208535</c:v>
                </c:pt>
                <c:pt idx="173">
                  <c:v>0.20346500000000001</c:v>
                </c:pt>
                <c:pt idx="174">
                  <c:v>0.194746</c:v>
                </c:pt>
                <c:pt idx="176">
                  <c:v>0.22017600000000001</c:v>
                </c:pt>
                <c:pt idx="177">
                  <c:v>0.218973</c:v>
                </c:pt>
                <c:pt idx="178">
                  <c:v>0.20627899999999999</c:v>
                </c:pt>
                <c:pt idx="179">
                  <c:v>0.20552200000000001</c:v>
                </c:pt>
                <c:pt idx="180">
                  <c:v>0.19955600000000001</c:v>
                </c:pt>
                <c:pt idx="181">
                  <c:v>0.19573699999999999</c:v>
                </c:pt>
                <c:pt idx="182">
                  <c:v>0.202432</c:v>
                </c:pt>
                <c:pt idx="184">
                  <c:v>0.21232500000000001</c:v>
                </c:pt>
                <c:pt idx="186">
                  <c:v>0.202515</c:v>
                </c:pt>
                <c:pt idx="187">
                  <c:v>0.2</c:v>
                </c:pt>
                <c:pt idx="190">
                  <c:v>0.197909</c:v>
                </c:pt>
                <c:pt idx="191">
                  <c:v>0.18610599999999999</c:v>
                </c:pt>
                <c:pt idx="192">
                  <c:v>0.202013</c:v>
                </c:pt>
                <c:pt idx="195">
                  <c:v>0.219391</c:v>
                </c:pt>
                <c:pt idx="196">
                  <c:v>0.21192</c:v>
                </c:pt>
                <c:pt idx="197">
                  <c:v>0.21796199999999999</c:v>
                </c:pt>
                <c:pt idx="199">
                  <c:v>0.21865100000000001</c:v>
                </c:pt>
                <c:pt idx="20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7309056"/>
        <c:axId val="247311744"/>
      </c:scatterChart>
      <c:valAx>
        <c:axId val="247309056"/>
        <c:scaling>
          <c:orientation val="minMax"/>
          <c:max val="0.5"/>
          <c:min val="0"/>
        </c:scaling>
        <c:delete val="0"/>
        <c:axPos val="b"/>
        <c:majorGridlines/>
        <c:minorGridlines/>
        <c:numFmt formatCode="General" sourceLinked="1"/>
        <c:majorTickMark val="cross"/>
        <c:minorTickMark val="cross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247311744"/>
        <c:crosses val="autoZero"/>
        <c:crossBetween val="midCat"/>
        <c:majorUnit val="0.05"/>
        <c:minorUnit val="0.05"/>
      </c:valAx>
      <c:valAx>
        <c:axId val="247311744"/>
        <c:scaling>
          <c:logBase val="10"/>
          <c:orientation val="minMax"/>
          <c:min val="9.9999999999999995E-7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2000" b="1"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47309056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66508851064155394"/>
          <c:y val="6.5267565326237606E-2"/>
          <c:w val="0.26043411499598174"/>
          <c:h val="0.1732418742309433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4AD1-5FFD-406F-A8F8-E88122A42054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5288-F3E0-4846-BD93-0B0CE35B3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0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3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07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A2FFB-0404-4ABC-B174-5EB869EEB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94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86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5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44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56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58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2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9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2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02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4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17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75AB5E-2347-40F8-9751-6BE3CE35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45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7B317A-F778-4BDF-A8D0-CE2F94D8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B0393E-B0AA-4188-9B5D-4443AB40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5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550082-AF02-4976-BF10-71FE0057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F1ECE-69C0-43CF-BAFA-01FF10CE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1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0CC5A2-281F-49AD-B737-A26E7EB9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6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9F37CB-B11C-40AE-925D-BA73C66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0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03C856-AA97-4D0A-8861-976C994E8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2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AE2115-05B2-486E-A0BA-141622973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0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60ECB7-5377-46C4-9586-F8147AF8F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6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3A1304-1AD8-4477-A761-F0984D940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21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65E865-6F26-447A-B36F-F810D5AF2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59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F14C04-FCAA-4967-B0EA-4609B82AE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63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51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8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9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85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23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3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45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46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7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77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2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9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2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07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23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7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0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72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3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7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99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78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79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8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2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16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64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82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5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83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25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99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84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20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8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3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FB296-6699-48E2-AA58-4057871644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1/18/2023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2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4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9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AI150476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endParaRPr lang="en-US" altLang="en-US" sz="1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05" y="1542415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3999" cy="61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Arial Narrow" panose="020B0606020202030204" pitchFamily="34" charset="0"/>
              </a:rPr>
              <a:t>http://bl831.als.lbl.gov/~</a:t>
            </a:r>
            <a:r>
              <a:rPr lang="en-US" altLang="en-US" sz="26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jamesh/powerpoint/UCLA_summit_2023.pptx</a:t>
            </a:r>
            <a:endParaRPr lang="en-US" altLang="en-US" sz="26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540835"/>
            <a:ext cx="26860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43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906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hart" r:id="rId3" imgW="7448400" imgH="5219753" progId="MSGraph.Chart.8">
                  <p:embed followColorScheme="full"/>
                </p:oleObj>
              </mc:Choice>
              <mc:Fallback>
                <p:oleObj name="Chart" r:id="rId3" imgW="7448400" imgH="52197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spot index (h)</a:t>
            </a:r>
            <a:endParaRPr lang="el-GR" altLang="en-US" sz="1800" b="1" baseline="30000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hart" r:id="rId3" imgW="7448400" imgH="5219753" progId="MSGraph.Chart.8">
                  <p:embed followColorScheme="full"/>
                </p:oleObj>
              </mc:Choice>
              <mc:Fallback>
                <p:oleObj name="Chart" r:id="rId3" imgW="7448400" imgH="52197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spot index (h)</a:t>
            </a:r>
            <a:endParaRPr lang="el-GR" altLang="en-US" sz="1800" b="1" baseline="30000">
              <a:solidFill>
                <a:srgbClr val="000000"/>
              </a:solidFill>
            </a:endParaRPr>
          </a:p>
        </p:txBody>
      </p:sp>
      <p:sp>
        <p:nvSpPr>
          <p:cNvPr id="25293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954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Chart" r:id="rId3" imgW="7448400" imgH="5219753" progId="MSGraph.Chart.8">
                  <p:embed followColorScheme="full"/>
                </p:oleObj>
              </mc:Choice>
              <mc:Fallback>
                <p:oleObj name="Chart" r:id="rId3" imgW="7448400" imgH="52197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spot index (h)</a:t>
            </a:r>
            <a:endParaRPr lang="el-GR" altLang="en-US" sz="1800" b="1" baseline="30000">
              <a:solidFill>
                <a:srgbClr val="000000"/>
              </a:solidFill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978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Chart" r:id="rId3" imgW="7448400" imgH="5219753" progId="MSGraph.Chart.8">
                  <p:embed followColorScheme="full"/>
                </p:oleObj>
              </mc:Choice>
              <mc:Fallback>
                <p:oleObj name="Chart" r:id="rId3" imgW="7448400" imgH="52197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97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spot index (h)</a:t>
            </a:r>
            <a:endParaRPr lang="el-GR" altLang="en-US" sz="1800" b="1" baseline="30000">
              <a:solidFill>
                <a:srgbClr val="000000"/>
              </a:solidFill>
            </a:endParaRPr>
          </a:p>
        </p:txBody>
      </p:sp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0.1106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0.014 Å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1.92°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0.49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1.7%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7727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3 parameters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per observation!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001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792214" y="3230614"/>
            <a:ext cx="3630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Fo</a:t>
            </a:r>
            <a:r>
              <a:rPr lang="en-US" dirty="0" smtClean="0">
                <a:solidFill>
                  <a:srgbClr val="000000"/>
                </a:solidFill>
              </a:rPr>
              <a:t>-Fc difference map peak height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58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Model building: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real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vs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data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Model building: 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real</a:t>
            </a:r>
            <a:r>
              <a:rPr lang="en-US" altLang="en-US" b="1" dirty="0" smtClean="0"/>
              <a:t> vs 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sim</a:t>
            </a:r>
            <a:r>
              <a:rPr lang="en-US" altLang="en-US" b="1" dirty="0" smtClean="0"/>
              <a:t> data</a:t>
            </a:r>
            <a:endParaRPr lang="en-US" alt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406115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>
          <a:xfrm>
            <a:off x="0" y="1371601"/>
            <a:ext cx="91440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5794917" y="1241508"/>
            <a:ext cx="2686050" cy="1476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932" y="6027003"/>
            <a:ext cx="837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implest possible chain tangle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wap assignments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41765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2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low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14.3%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7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6.8%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5.7%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25026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1.2%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0.06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wap assignments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932" y="6027003"/>
            <a:ext cx="837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implest possible chain tangle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efault refinement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32" y="6027003"/>
            <a:ext cx="837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implest possible chain tangle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32" y="6027003"/>
            <a:ext cx="837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implest possible chain tangle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12648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09600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if …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Exactly two conformations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Geometry/energy excellent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Solvent model-able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correct assignments be found?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so,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hat would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be?  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~4%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5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14400"/>
            <a:ext cx="2133600" cy="533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flipme.pdb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b="22556"/>
          <a:stretch/>
        </p:blipFill>
        <p:spPr>
          <a:xfrm>
            <a:off x="1676400" y="2133600"/>
            <a:ext cx="1905000" cy="702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1"/>
          <a:stretch/>
        </p:blipFill>
        <p:spPr>
          <a:xfrm>
            <a:off x="1676400" y="3048000"/>
            <a:ext cx="1905000" cy="100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13360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0861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 r="3333" b="18112"/>
          <a:stretch/>
        </p:blipFill>
        <p:spPr>
          <a:xfrm>
            <a:off x="1676400" y="4000007"/>
            <a:ext cx="1905000" cy="800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0386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95700" y="2514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95700" y="34671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95700" y="4419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33800" y="175260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3600" y="1676400"/>
            <a:ext cx="222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Score &amp; Sort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474" y="2667000"/>
            <a:ext cx="38387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Multiply together: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Clashscore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VdW_Energy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Worst &amp; average Z-scores: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sin(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bonds angles planes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Chirals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dihedrals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3143250" y="1065826"/>
            <a:ext cx="5926689" cy="1572599"/>
          </a:xfrm>
          <a:custGeom>
            <a:avLst/>
            <a:gdLst>
              <a:gd name="connsiteX0" fmla="*/ 5248275 w 5926689"/>
              <a:gd name="connsiteY0" fmla="*/ 1572599 h 1572599"/>
              <a:gd name="connsiteX1" fmla="*/ 5467350 w 5926689"/>
              <a:gd name="connsiteY1" fmla="*/ 143849 h 1572599"/>
              <a:gd name="connsiteX2" fmla="*/ 0 w 5926689"/>
              <a:gd name="connsiteY2" fmla="*/ 124799 h 157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89" h="1572599">
                <a:moveTo>
                  <a:pt x="5248275" y="1572599"/>
                </a:moveTo>
                <a:cubicBezTo>
                  <a:pt x="5795169" y="978874"/>
                  <a:pt x="6342063" y="385149"/>
                  <a:pt x="5467350" y="143849"/>
                </a:cubicBezTo>
                <a:cubicBezTo>
                  <a:pt x="4592637" y="-97451"/>
                  <a:pt x="2296318" y="13674"/>
                  <a:pt x="0" y="124799"/>
                </a:cubicBezTo>
              </a:path>
            </a:pathLst>
          </a:custGeom>
          <a:noFill/>
          <a:ln w="762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3400" y="50292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Flip_3    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60198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Flip_4    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4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  <p:bldP spid="17" grpId="0"/>
      <p:bldP spid="18" grpId="0"/>
      <p:bldP spid="20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9050"/>
            <a:ext cx="29718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0.1226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0.1385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0.0319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 3.57</a:t>
            </a: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2.12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6.52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  11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2.78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1.61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5146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0.1107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0.1250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0.024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 4.11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0.89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0.54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 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0.93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6818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0.0815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0.0805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0.0101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1.83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0.72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7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1"/>
            <a:ext cx="9144000" cy="6818095"/>
          </a:xfrm>
          <a:prstGeom prst="rect">
            <a:avLst/>
          </a:prstGeom>
        </p:spPr>
      </p:pic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0.0815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0.0805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0.0101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1.83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0.72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261956" y="3276600"/>
            <a:ext cx="46201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Single-electron changes</a:t>
            </a:r>
          </a:p>
          <a:p>
            <a:pPr algn="ctr"/>
            <a:r>
              <a:rPr lang="en-US" sz="3600" dirty="0" smtClean="0"/>
              <a:t>are visible at 3.5 Å</a:t>
            </a:r>
          </a:p>
          <a:p>
            <a:pPr algn="ctr"/>
            <a:r>
              <a:rPr lang="en-US" sz="2800" dirty="0" smtClean="0"/>
              <a:t>(but only if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free</a:t>
            </a:r>
            <a:r>
              <a:rPr lang="en-US" sz="2800" dirty="0" smtClean="0"/>
              <a:t> ~ 5%)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3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2800" baseline="-25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Zero-dose extrapolation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7" y="1215483"/>
            <a:ext cx="8521582" cy="465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73225"/>
            <a:ext cx="7904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Diederichs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(2003, 2006, 2009 )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6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1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2272681" y="0"/>
            <a:ext cx="80645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2297151" y="1504169"/>
            <a:ext cx="601976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12" y="0"/>
            <a:ext cx="959009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300keV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25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5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2.7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2.2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2.2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1.7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0.6</a:t>
            </a: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0.6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0.3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0.03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0.01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1408" y="0"/>
            <a:ext cx="959009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200keV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18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</a:t>
            </a: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2</a:t>
            </a: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1.6</a:t>
            </a: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1.6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1.2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0.4</a:t>
            </a: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0.4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0.2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0.024</a:t>
            </a:r>
          </a:p>
          <a:p>
            <a:pPr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0.008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87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High background (poor resolution)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Softer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</a:t>
            </a:r>
            <a:r>
              <a:rPr lang="en-US" dirty="0" smtClean="0">
                <a:solidFill>
                  <a:srgbClr val="C00000"/>
                </a:solidFill>
              </a:rPr>
              <a:t>contrast (distortion)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459" y="657922"/>
            <a:ext cx="10058400" cy="68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1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77" y="2438400"/>
            <a:ext cx="491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2*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criterion ? :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502" y="4120465"/>
            <a:ext cx="7241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2" y="-260620"/>
            <a:ext cx="8229600" cy="1143000"/>
          </a:xfrm>
        </p:spPr>
        <p:txBody>
          <a:bodyPr/>
          <a:lstStyle/>
          <a:p>
            <a:r>
              <a:rPr lang="en-US" dirty="0" smtClean="0"/>
              <a:t>0 </a:t>
            </a:r>
            <a:r>
              <a:rPr lang="en-US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016"/>
            <a:ext cx="8229600" cy="1143000"/>
          </a:xfrm>
        </p:spPr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MGy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2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1601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50 </a:t>
            </a:r>
            <a:r>
              <a:rPr lang="en-US" kern="0" dirty="0" err="1" smtClean="0"/>
              <a:t>MGy</a:t>
            </a:r>
            <a:r>
              <a:rPr lang="en-US" kern="0" dirty="0" smtClean="0"/>
              <a:t> ?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97"/>
            <a:ext cx="8229600" cy="1143000"/>
          </a:xfrm>
        </p:spPr>
        <p:txBody>
          <a:bodyPr/>
          <a:lstStyle/>
          <a:p>
            <a:r>
              <a:rPr lang="en-US" dirty="0" smtClean="0"/>
              <a:t>What is the dose?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7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876672" y="3276600"/>
            <a:ext cx="3390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“dose contrast” </a:t>
            </a:r>
          </a:p>
          <a:p>
            <a:pPr algn="ctr"/>
            <a:r>
              <a:rPr lang="en-US" sz="3600" dirty="0" smtClean="0"/>
              <a:t>makes rad dam</a:t>
            </a:r>
          </a:p>
          <a:p>
            <a:pPr algn="ctr"/>
            <a:r>
              <a:rPr lang="en-US" sz="3600" dirty="0" smtClean="0"/>
              <a:t>Hard to correct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133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9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4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0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5665962" y="3147045"/>
            <a:ext cx="2725316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679679" y="1446597"/>
            <a:ext cx="697881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011650" y="3492733"/>
            <a:ext cx="2033940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328415" y="1797860"/>
            <a:ext cx="1400408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9813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542926"/>
            <a:ext cx="3644505" cy="1565542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6424" y="1239470"/>
            <a:ext cx="379757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6600" b="1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349895"/>
            <a:ext cx="366074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“perfect”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4" y="19050"/>
            <a:ext cx="865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Hydrogen: visible at 3.5 Å resolution!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37000">
                <a:srgbClr val="8D78AA"/>
              </a:gs>
              <a:gs pos="24000">
                <a:srgbClr val="9BB0DE"/>
              </a:gs>
              <a:gs pos="0">
                <a:schemeClr val="bg1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2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44000">
                <a:srgbClr val="A67C9C"/>
              </a:gs>
              <a:gs pos="24000">
                <a:srgbClr val="9BB0DE"/>
              </a:gs>
              <a:gs pos="0">
                <a:schemeClr val="bg1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1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56000">
                <a:srgbClr val="A67C9C"/>
              </a:gs>
              <a:gs pos="24000">
                <a:srgbClr val="9BB0DE"/>
              </a:gs>
              <a:gs pos="0">
                <a:schemeClr val="bg1"/>
              </a:gs>
              <a:gs pos="100000">
                <a:srgbClr val="B40C7C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71513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2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59000">
                <a:srgbClr val="A67C9C"/>
              </a:gs>
              <a:gs pos="24000">
                <a:srgbClr val="9BB0DE"/>
              </a:gs>
              <a:gs pos="0">
                <a:schemeClr val="bg1"/>
              </a:gs>
              <a:gs pos="100000">
                <a:srgbClr val="C00000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71513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897732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1123950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1133475" y="5606165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131093" y="4922779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1128712" y="4239393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1126331" y="3556007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1123950" y="2872621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3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photons/image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Lossless data 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1.2e-5 scattered photons per incident photon can be derived form the cross section of oxygen (0.2 cm^2/g) and the rough density of protein crystals (1.2 g/cm^3), and the fact that about half of all scattered photons hit a flat detector: 0.2*1.2*1e-4/2 = 1.155e-5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is, flux*thickness*1.2e-5 is the rate of photon arrivals and log2(pixels) is the number of bits required to store the location of one photon in the entropy-limited regime.  Lossless compression cannot be better than this because individual photon arrivals are genuinely random. 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71600"/>
            <a:ext cx="7727230" cy="1077218"/>
            <a:chOff x="625139" y="1524000"/>
            <a:chExt cx="7727230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25139" y="1524000"/>
              <a:ext cx="8226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</a:t>
              </a: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1828800"/>
              <a:ext cx="6752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log</a:t>
              </a:r>
              <a:r>
                <a:rPr lang="en-US" sz="3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(pixels) * flux * thick * 1.2x10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3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5139" y="2133600"/>
              <a:ext cx="8226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00200" y="23622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bits/s = 	entropy-limited compressed data rate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=	number of pixels in the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= 	photons/s onto the sample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= 	sample thickness in microns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8100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EG: 1e12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* 100um thick = 3.4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59618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6" y="-1"/>
            <a:ext cx="10511946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0.1106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  1.0 Å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8649" y="1849670"/>
            <a:ext cx="3362325" cy="1952625"/>
          </a:xfrm>
          <a:prstGeom prst="rect">
            <a:avLst/>
          </a:prstGeom>
          <a:gradFill>
            <a:gsLst>
              <a:gs pos="0">
                <a:srgbClr val="FFFF00"/>
              </a:gs>
              <a:gs pos="69000">
                <a:srgbClr val="FFFF8F"/>
              </a:gs>
              <a:gs pos="26000">
                <a:srgbClr val="FFC000"/>
              </a:gs>
              <a:gs pos="51000">
                <a:srgbClr val="C00000"/>
              </a:gs>
              <a:gs pos="100000">
                <a:schemeClr val="bg1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70"/>
          <p:cNvSpPr/>
          <p:nvPr/>
        </p:nvSpPr>
        <p:spPr>
          <a:xfrm>
            <a:off x="608192" y="1828800"/>
            <a:ext cx="3411358" cy="2011598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10647" y="2460345"/>
            <a:ext cx="14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photons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3659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" y="1830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667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4181475"/>
            <a:ext cx="3867150" cy="2430696"/>
            <a:chOff x="152400" y="4181475"/>
            <a:chExt cx="3867150" cy="2430696"/>
          </a:xfrm>
        </p:grpSpPr>
        <p:sp>
          <p:nvSpPr>
            <p:cNvPr id="42" name="Rectangle 41"/>
            <p:cNvSpPr/>
            <p:nvPr/>
          </p:nvSpPr>
          <p:spPr>
            <a:xfrm>
              <a:off x="638174" y="4221395"/>
              <a:ext cx="3362325" cy="195262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rgbClr val="FFFF8F"/>
                </a:gs>
                <a:gs pos="8000">
                  <a:srgbClr val="FFFF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36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3356" y="624283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70"/>
            <p:cNvSpPr/>
            <p:nvPr/>
          </p:nvSpPr>
          <p:spPr>
            <a:xfrm>
              <a:off x="608192" y="4181475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10647" y="4813020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" y="6012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175" y="41832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7525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1075" y="1828800"/>
            <a:ext cx="3867150" cy="2199953"/>
            <a:chOff x="4791075" y="1828800"/>
            <a:chExt cx="3867150" cy="2199953"/>
          </a:xfrm>
        </p:grpSpPr>
        <p:grpSp>
          <p:nvGrpSpPr>
            <p:cNvPr id="52" name="Group 51"/>
            <p:cNvGrpSpPr/>
            <p:nvPr/>
          </p:nvGrpSpPr>
          <p:grpSpPr>
            <a:xfrm>
              <a:off x="4791075" y="1828800"/>
              <a:ext cx="3867150" cy="2199953"/>
              <a:chOff x="4714875" y="369654"/>
              <a:chExt cx="3867150" cy="219995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181599" y="400049"/>
                <a:ext cx="3362325" cy="1952625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82000">
                    <a:srgbClr val="FFFF8F"/>
                  </a:gs>
                  <a:gs pos="17000">
                    <a:srgbClr val="FFC000"/>
                  </a:gs>
                  <a:gs pos="51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70"/>
              <p:cNvSpPr/>
              <p:nvPr/>
            </p:nvSpPr>
            <p:spPr>
              <a:xfrm>
                <a:off x="5170667" y="369654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151828" y="1001199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29175" y="22002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19650" y="3714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657975" y="3249846"/>
              <a:ext cx="533400" cy="5552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1075" y="4181475"/>
            <a:ext cx="3867150" cy="2430696"/>
            <a:chOff x="4791075" y="4181475"/>
            <a:chExt cx="3867150" cy="2430696"/>
          </a:xfrm>
        </p:grpSpPr>
        <p:grpSp>
          <p:nvGrpSpPr>
            <p:cNvPr id="50" name="Group 49"/>
            <p:cNvGrpSpPr/>
            <p:nvPr/>
          </p:nvGrpSpPr>
          <p:grpSpPr>
            <a:xfrm>
              <a:off x="4791075" y="4181475"/>
              <a:ext cx="3867150" cy="2430696"/>
              <a:chOff x="4733925" y="2722329"/>
              <a:chExt cx="3867150" cy="243069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181599" y="2762249"/>
                <a:ext cx="3362325" cy="1952625"/>
              </a:xfrm>
              <a:prstGeom prst="rect">
                <a:avLst/>
              </a:prstGeom>
              <a:gradFill>
                <a:gsLst>
                  <a:gs pos="57000">
                    <a:srgbClr val="FFFF8F"/>
                  </a:gs>
                  <a:gs pos="333">
                    <a:srgbClr val="FFA700"/>
                  </a:gs>
                  <a:gs pos="22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374881" y="4783693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time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0"/>
              <p:cNvSpPr/>
              <p:nvPr/>
            </p:nvSpPr>
            <p:spPr>
              <a:xfrm>
                <a:off x="5189717" y="2722329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170878" y="3353874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848225" y="45529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38700" y="27241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37210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2005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20764" y="0"/>
            <a:ext cx="91855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ingle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hotons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arry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nformation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</a:rPr>
              <a:t>bout </a:t>
            </a:r>
            <a:r>
              <a:rPr lang="en-US" sz="3200" b="1" dirty="0">
                <a:solidFill>
                  <a:srgbClr val="C00000"/>
                </a:solidFill>
              </a:rPr>
              <a:t>R</a:t>
            </a:r>
            <a:r>
              <a:rPr lang="en-US" sz="3200" b="1" dirty="0" smtClean="0">
                <a:solidFill>
                  <a:srgbClr val="C00000"/>
                </a:solidFill>
              </a:rPr>
              <a:t>adiation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en-US" sz="3200" b="1" dirty="0" smtClean="0">
                <a:solidFill>
                  <a:srgbClr val="C00000"/>
                </a:solidFill>
              </a:rPr>
              <a:t>amage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450760" y="3276600"/>
            <a:ext cx="42425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rad dam is</a:t>
            </a:r>
            <a:endParaRPr lang="en-US" sz="3600" dirty="0" smtClean="0"/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orrectable</a:t>
            </a:r>
          </a:p>
          <a:p>
            <a:pPr algn="ctr"/>
            <a:r>
              <a:rPr lang="en-US" sz="2800" dirty="0" smtClean="0"/>
              <a:t>(if we can use weak images)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39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endParaRPr 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2800" baseline="-25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1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2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93" y="14478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annoying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862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dam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humidity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temperature</a:t>
            </a:r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95800" y="40386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conditions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  <a:p>
            <a:pPr algn="l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2209800"/>
            <a:ext cx="3352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you: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can’t merge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19600" y="2362200"/>
            <a:ext cx="2362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23622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67305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clustering: 100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49186" name="Picture 2" descr="http://bl831.als.lbl.gov/~jamesh/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61"/>
            <a:ext cx="9053852" cy="5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849" y="1582892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Perfect isomorphism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(simulated data)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06222"/>
            <a:ext cx="9144000" cy="4301991"/>
            <a:chOff x="0" y="2506222"/>
            <a:chExt cx="9144000" cy="4301991"/>
          </a:xfrm>
        </p:grpSpPr>
        <p:sp>
          <p:nvSpPr>
            <p:cNvPr id="7" name="Rectangle 6"/>
            <p:cNvSpPr/>
            <p:nvPr/>
          </p:nvSpPr>
          <p:spPr>
            <a:xfrm>
              <a:off x="0" y="6408103"/>
              <a:ext cx="85070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err="1"/>
                <a:t>Holton</a:t>
              </a:r>
              <a:r>
                <a:rPr lang="es-ES" sz="2000" dirty="0"/>
                <a:t>, J. (2019).</a:t>
              </a:r>
              <a:r>
                <a:rPr lang="es-ES" sz="2000" i="1" dirty="0"/>
                <a:t> Acta </a:t>
              </a:r>
              <a:r>
                <a:rPr lang="es-ES" sz="2000" i="1" dirty="0" err="1"/>
                <a:t>Cryst</a:t>
              </a:r>
              <a:r>
                <a:rPr lang="es-ES" sz="2000" i="1" dirty="0"/>
                <a:t>. D</a:t>
              </a:r>
              <a:r>
                <a:rPr lang="es-ES" sz="2000" dirty="0"/>
                <a:t> </a:t>
              </a:r>
              <a:r>
                <a:rPr lang="es-ES" sz="2000" b="1" dirty="0"/>
                <a:t>75</a:t>
              </a:r>
              <a:r>
                <a:rPr lang="es-ES" sz="2000" dirty="0"/>
                <a:t>, 113-122.</a:t>
              </a:r>
              <a:endPara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6" name="Picture 4" descr="http://bl831.als.lbl.gov/~jamesh/challenge/microfocus/movi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552" y="2506222"/>
              <a:ext cx="4045448" cy="406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636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0.1106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0.014 Å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1.92°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0.49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1.7%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841" y="5750004"/>
            <a:ext cx="229215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57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18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69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vs 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197" y="5559029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Δ</a:t>
            </a:r>
            <a:r>
              <a:rPr lang="en-US" sz="3200" dirty="0">
                <a:solidFill>
                  <a:srgbClr val="FF0000"/>
                </a:solidFill>
              </a:rPr>
              <a:t>cell = 0.7 %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1.70 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382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0.18 </a:t>
            </a:r>
            <a:r>
              <a:rPr lang="en-US" sz="3200" dirty="0" smtClean="0">
                <a:solidFill>
                  <a:prstClr val="black"/>
                </a:solidFill>
              </a:rPr>
              <a:t>Å LSQ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5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09600"/>
            <a:ext cx="9117875" cy="683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76200"/>
            <a:ext cx="890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Spatial Distortion Vector Field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7" name="TextBox 6"/>
          <p:cNvSpPr txBox="1"/>
          <p:nvPr/>
        </p:nvSpPr>
        <p:spPr>
          <a:xfrm>
            <a:off x="6851841" y="5750004"/>
            <a:ext cx="229215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23622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050"/>
            <a:ext cx="26670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0.1106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775" y="390525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“unbent”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7775" y="390525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old way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764335" y="3276600"/>
            <a:ext cx="36153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Non-isomorphism</a:t>
            </a:r>
          </a:p>
          <a:p>
            <a:pPr algn="ctr"/>
            <a:r>
              <a:rPr lang="en-US" sz="3600" dirty="0"/>
              <a:t>i</a:t>
            </a:r>
            <a:r>
              <a:rPr lang="en-US" sz="3600" dirty="0" smtClean="0"/>
              <a:t>s </a:t>
            </a:r>
            <a:r>
              <a:rPr lang="en-US" sz="3600" dirty="0" smtClean="0"/>
              <a:t>correctable</a:t>
            </a:r>
            <a:endParaRPr lang="en-US" sz="3600" dirty="0" smtClean="0"/>
          </a:p>
          <a:p>
            <a:pPr algn="ctr"/>
            <a:r>
              <a:rPr lang="en-US" sz="2800" dirty="0" smtClean="0"/>
              <a:t>(in real space)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3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2800" baseline="-25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Convert 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ack to F (French-Wilson Truncate)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322735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3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52930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4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8824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38051"/>
              </p:ext>
            </p:extLst>
          </p:nvPr>
        </p:nvGraphicFramePr>
        <p:xfrm>
          <a:off x="146050" y="652500"/>
          <a:ext cx="8886954" cy="5837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37420" y="5867400"/>
            <a:ext cx="8092966" cy="1261884"/>
            <a:chOff x="914400" y="5867400"/>
            <a:chExt cx="8092966" cy="1261884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14400" y="5867400"/>
              <a:ext cx="8092966" cy="1261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altLang="en-US" sz="2000" b="1" dirty="0" smtClean="0">
                  <a:solidFill>
                    <a:srgbClr val="000000"/>
                  </a:solidFill>
                  <a:cs typeface="Arial" charset="0"/>
                </a:rPr>
                <a:t>        2.2     1.6      1.3      1.1     1.0      0.9    0.85     0.8    0.75     0.7</a:t>
              </a:r>
              <a:endParaRPr lang="en-US" altLang="en-US" sz="2000" b="1" dirty="0">
                <a:solidFill>
                  <a:srgbClr val="000000"/>
                </a:solidFill>
                <a:cs typeface="Arial" charset="0"/>
              </a:endParaRPr>
            </a:p>
            <a:p>
              <a:pPr eaLnBrk="1" fontAlgn="base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cs typeface="Arial" charset="0"/>
                </a:rPr>
                <a:t>			resolution (Å)</a:t>
              </a:r>
            </a:p>
            <a:p>
              <a:pPr eaLnBrk="1" fontAlgn="base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5400000">
              <a:off x="963612" y="5853082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8</a:t>
              </a:r>
              <a:endPara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204244" y="945029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57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my reviewer says…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9509"/>
            <a:ext cx="8229600" cy="3526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R</a:t>
            </a:r>
            <a:r>
              <a:rPr lang="en-US" baseline="-25000" dirty="0" err="1" smtClean="0">
                <a:solidFill>
                  <a:srgbClr val="C00000"/>
                </a:solidFill>
              </a:rPr>
              <a:t>merge</a:t>
            </a:r>
            <a:r>
              <a:rPr lang="en-US" dirty="0" smtClean="0">
                <a:solidFill>
                  <a:srgbClr val="C00000"/>
                </a:solidFill>
              </a:rPr>
              <a:t> in high-resolution bin is &gt;100% 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Answer:  this is expected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0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055810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13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075163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Gaussian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04727"/>
              </p:ext>
            </p:extLst>
          </p:nvPr>
        </p:nvGraphicFramePr>
        <p:xfrm>
          <a:off x="2649849" y="4068184"/>
          <a:ext cx="2614613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49" y="4068184"/>
                        <a:ext cx="2614613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5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05727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Gauss/Gauss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40846"/>
              </p:ext>
            </p:extLst>
          </p:nvPr>
        </p:nvGraphicFramePr>
        <p:xfrm>
          <a:off x="2649538" y="4068763"/>
          <a:ext cx="26146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4068763"/>
                        <a:ext cx="26146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17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238556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4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486826"/>
            <a:ext cx="8162925" cy="4044667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4000" b="1" dirty="0" smtClean="0">
                <a:solidFill>
                  <a:srgbClr val="008000"/>
                </a:solidFill>
              </a:rPr>
              <a:t>Low counts/image is the future</a:t>
            </a:r>
            <a:endParaRPr lang="en-US" altLang="en-US" sz="40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4000" b="1" dirty="0" smtClean="0">
                <a:solidFill>
                  <a:srgbClr val="008000"/>
                </a:solidFill>
              </a:rPr>
              <a:t>Non-isomorphism is </a:t>
            </a:r>
            <a:r>
              <a:rPr lang="en-US" altLang="en-US" sz="4000" b="1" dirty="0" smtClean="0">
                <a:solidFill>
                  <a:srgbClr val="008000"/>
                </a:solidFill>
              </a:rPr>
              <a:t>correctable</a:t>
            </a:r>
            <a:endParaRPr lang="en-US" altLang="en-US" sz="40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4000" b="1" dirty="0" smtClean="0">
                <a:solidFill>
                  <a:srgbClr val="008000"/>
                </a:solidFill>
              </a:rPr>
              <a:t>Untangling improves models</a:t>
            </a:r>
            <a:endParaRPr lang="en-US" altLang="en-US" sz="40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4000" b="1" dirty="0" smtClean="0">
                <a:solidFill>
                  <a:srgbClr val="008000"/>
                </a:solidFill>
              </a:rPr>
              <a:t>Hydrogens at 3.5 Å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39751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133815" y="1185863"/>
            <a:ext cx="901018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latin typeface="Courier New" pitchFamily="49" charset="0"/>
              </a:rPr>
              <a:t>powerpoint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UCLA_summit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_2023.pptx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0"/>
            <a:ext cx="26860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42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1397</Words>
  <Application>Microsoft Office PowerPoint</Application>
  <PresentationFormat>On-screen Show (4:3)</PresentationFormat>
  <Paragraphs>485</Paragraphs>
  <Slides>98</Slides>
  <Notes>2</Notes>
  <HiddenSlides>38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3" baseType="lpstr">
      <vt:lpstr>Office Theme</vt:lpstr>
      <vt:lpstr>12_Default Design</vt:lpstr>
      <vt:lpstr>4_Default Design</vt:lpstr>
      <vt:lpstr>1_Office Theme</vt:lpstr>
      <vt:lpstr>13_Default Design</vt:lpstr>
      <vt:lpstr>3_Office Theme</vt:lpstr>
      <vt:lpstr>9_Office Theme</vt:lpstr>
      <vt:lpstr>2_Office Theme</vt:lpstr>
      <vt:lpstr>4_Office Theme</vt:lpstr>
      <vt:lpstr>5_Office Theme</vt:lpstr>
      <vt:lpstr>6_Office Theme</vt:lpstr>
      <vt:lpstr>7_Office Theme</vt:lpstr>
      <vt:lpstr>Equation</vt:lpstr>
      <vt:lpstr>Chart</vt:lpstr>
      <vt:lpstr>Microsoft Graph Chart</vt:lpstr>
      <vt:lpstr>Acknowledgements</vt:lpstr>
      <vt:lpstr>Systematic Errors! … and how to eliminate them</vt:lpstr>
      <vt:lpstr>R-factor Gap  small vs macro molecules</vt:lpstr>
      <vt:lpstr>R-factor Gap  </vt:lpstr>
      <vt:lpstr>PowerPoint Presentation</vt:lpstr>
      <vt:lpstr>PowerPoint Presentation</vt:lpstr>
      <vt:lpstr>PowerPoint Presentation</vt:lpstr>
      <vt:lpstr>PowerPoint Presentation</vt:lpstr>
      <vt:lpstr>Why does  ensemble refinement  suck?  (3 parameters/observation and Rwork still high!)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building: real vs sim data</vt:lpstr>
      <vt:lpstr>Why does  ensemble refinement  suck?  (3 parameters/observation and Rwork still high!)  The chains are “tangled”</vt:lpstr>
      <vt:lpstr>Right answer</vt:lpstr>
      <vt:lpstr>swap assignments</vt:lpstr>
      <vt:lpstr>Refine – low x-ray weight</vt:lpstr>
      <vt:lpstr>Refine – step 61</vt:lpstr>
      <vt:lpstr>Refine – step 62</vt:lpstr>
      <vt:lpstr>swap assignments</vt:lpstr>
      <vt:lpstr>default refinement</vt:lpstr>
      <vt:lpstr>Right answer</vt:lpstr>
      <vt:lpstr>PowerPoint Presentation</vt:lpstr>
      <vt:lpstr>PowerPoint Presentation</vt:lpstr>
      <vt:lpstr>What if …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Errors! … and how to eliminate them</vt:lpstr>
      <vt:lpstr>Zero-dose extrapolation</vt:lpstr>
      <vt:lpstr>PowerPoint Presentation</vt:lpstr>
      <vt:lpstr>Beam Shape Dichotomy</vt:lpstr>
      <vt:lpstr>PowerPoint Presentation</vt:lpstr>
      <vt:lpstr>0 Gy</vt:lpstr>
      <vt:lpstr>100 MGy</vt:lpstr>
      <vt:lpstr>What is the dose?</vt:lpstr>
      <vt:lpstr>PowerPoint Presentation</vt:lpstr>
      <vt:lpstr>“rastering” to find the crystal</vt:lpstr>
      <vt:lpstr>“rastering” for flat dose</vt:lpstr>
      <vt:lpstr>“rastering” for virtual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images?</vt:lpstr>
      <vt:lpstr>Lossless data rate</vt:lpstr>
      <vt:lpstr>How to lose information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PowerPoint Presentation</vt:lpstr>
      <vt:lpstr>PowerPoint Presentation</vt:lpstr>
      <vt:lpstr>Systematic Errors! … and how to eliminate them</vt:lpstr>
      <vt:lpstr>PowerPoint Presentation</vt:lpstr>
      <vt:lpstr>PowerPoint Presentation</vt:lpstr>
      <vt:lpstr>Non-isomorphism </vt:lpstr>
      <vt:lpstr>Cell clustering: 100 datasets</vt:lpstr>
      <vt:lpstr>PowerPoint Presentation</vt:lpstr>
      <vt:lpstr>PowerPoint Presentation</vt:lpstr>
      <vt:lpstr>Hygrostatic gradients</vt:lpstr>
      <vt:lpstr>Non-isomorphism in lysozyme</vt:lpstr>
      <vt:lpstr>3aw6</vt:lpstr>
      <vt:lpstr>3aw6 3aw7</vt:lpstr>
      <vt:lpstr>PowerPoint Presentation</vt:lpstr>
      <vt:lpstr>3aw6 3aw7</vt:lpstr>
      <vt:lpstr>3aw6, 3aw7, “bent” 3aw6</vt:lpstr>
      <vt:lpstr>3aw7, “bent” 3aw6</vt:lpstr>
      <vt:lpstr>3aw7</vt:lpstr>
      <vt:lpstr>“bent” 3aw7</vt:lpstr>
      <vt:lpstr>3aw6</vt:lpstr>
      <vt:lpstr>PowerPoint Presentation</vt:lpstr>
      <vt:lpstr>PowerPoint Presentation</vt:lpstr>
      <vt:lpstr>PowerPoint Presentation</vt:lpstr>
      <vt:lpstr>Systematic Errors! … and how to eliminate them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But my reviewer says…</vt:lpstr>
      <vt:lpstr>Expected Rmerge as Iobs → 0 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77</cp:revision>
  <dcterms:created xsi:type="dcterms:W3CDTF">2022-05-01T23:15:01Z</dcterms:created>
  <dcterms:modified xsi:type="dcterms:W3CDTF">2023-01-19T16:17:07Z</dcterms:modified>
</cp:coreProperties>
</file>