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8" r:id="rId2"/>
    <p:sldMasterId id="2147483810" r:id="rId3"/>
    <p:sldMasterId id="2147483822" r:id="rId4"/>
    <p:sldMasterId id="2147483834" r:id="rId5"/>
    <p:sldMasterId id="2147483847" r:id="rId6"/>
    <p:sldMasterId id="2147483861" r:id="rId7"/>
    <p:sldMasterId id="2147483875" r:id="rId8"/>
  </p:sldMasterIdLst>
  <p:notesMasterIdLst>
    <p:notesMasterId r:id="rId77"/>
  </p:notesMasterIdLst>
  <p:sldIdLst>
    <p:sldId id="999" r:id="rId9"/>
    <p:sldId id="845" r:id="rId10"/>
    <p:sldId id="846" r:id="rId11"/>
    <p:sldId id="848" r:id="rId12"/>
    <p:sldId id="847" r:id="rId13"/>
    <p:sldId id="853" r:id="rId14"/>
    <p:sldId id="854" r:id="rId15"/>
    <p:sldId id="855" r:id="rId16"/>
    <p:sldId id="856" r:id="rId17"/>
    <p:sldId id="850" r:id="rId18"/>
    <p:sldId id="851" r:id="rId19"/>
    <p:sldId id="852" r:id="rId20"/>
    <p:sldId id="936" r:id="rId21"/>
    <p:sldId id="938" r:id="rId22"/>
    <p:sldId id="954" r:id="rId23"/>
    <p:sldId id="955" r:id="rId24"/>
    <p:sldId id="953" r:id="rId25"/>
    <p:sldId id="909" r:id="rId26"/>
    <p:sldId id="979" r:id="rId27"/>
    <p:sldId id="980" r:id="rId28"/>
    <p:sldId id="981" r:id="rId29"/>
    <p:sldId id="933" r:id="rId30"/>
    <p:sldId id="934" r:id="rId31"/>
    <p:sldId id="935" r:id="rId32"/>
    <p:sldId id="946" r:id="rId33"/>
    <p:sldId id="940" r:id="rId34"/>
    <p:sldId id="942" r:id="rId35"/>
    <p:sldId id="944" r:id="rId36"/>
    <p:sldId id="947" r:id="rId37"/>
    <p:sldId id="956" r:id="rId38"/>
    <p:sldId id="957" r:id="rId39"/>
    <p:sldId id="982" r:id="rId40"/>
    <p:sldId id="958" r:id="rId41"/>
    <p:sldId id="959" r:id="rId42"/>
    <p:sldId id="960" r:id="rId43"/>
    <p:sldId id="983" r:id="rId44"/>
    <p:sldId id="961" r:id="rId45"/>
    <p:sldId id="962" r:id="rId46"/>
    <p:sldId id="965" r:id="rId47"/>
    <p:sldId id="966" r:id="rId48"/>
    <p:sldId id="968" r:id="rId49"/>
    <p:sldId id="969" r:id="rId50"/>
    <p:sldId id="963" r:id="rId51"/>
    <p:sldId id="964" r:id="rId52"/>
    <p:sldId id="970" r:id="rId53"/>
    <p:sldId id="971" r:id="rId54"/>
    <p:sldId id="972" r:id="rId55"/>
    <p:sldId id="973" r:id="rId56"/>
    <p:sldId id="974" r:id="rId57"/>
    <p:sldId id="984" r:id="rId58"/>
    <p:sldId id="996" r:id="rId59"/>
    <p:sldId id="997" r:id="rId60"/>
    <p:sldId id="998" r:id="rId61"/>
    <p:sldId id="992" r:id="rId62"/>
    <p:sldId id="993" r:id="rId63"/>
    <p:sldId id="994" r:id="rId64"/>
    <p:sldId id="991" r:id="rId65"/>
    <p:sldId id="943" r:id="rId66"/>
    <p:sldId id="1000" r:id="rId67"/>
    <p:sldId id="977" r:id="rId68"/>
    <p:sldId id="978" r:id="rId69"/>
    <p:sldId id="985" r:id="rId70"/>
    <p:sldId id="986" r:id="rId71"/>
    <p:sldId id="987" r:id="rId72"/>
    <p:sldId id="988" r:id="rId73"/>
    <p:sldId id="995" r:id="rId74"/>
    <p:sldId id="989" r:id="rId75"/>
    <p:sldId id="990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C0C0C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2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602E569-BEB8-43CB-90DD-755B5387A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412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A521-FCD7-442C-9977-70C44E0AF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4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3E582-AE95-4BF1-9D80-92EEE6DA2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0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FF02A-7C64-415D-A17B-89E3CA777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9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5C0A6-CA6F-46AE-B28D-9641DA9A3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99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C8835-E7A7-4203-A4BE-3BB5E68A2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91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CA399-4676-4506-99F7-53BDB9834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77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9D2E-BAA1-4A09-9203-C3930A531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09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4E3A8-F28E-482D-B12D-29ACADC81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91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C62E1-BDBE-4EC9-A70E-86BEDD722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8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2FA27-95F1-4015-B5FE-AFCB8A4322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42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69717-6605-49F7-8CF5-FF8C4D336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3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9C52-DF22-4182-86D4-97F6B56AF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2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8E125-64C0-49DA-9067-39D4D0CC5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00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946F1-8274-4C6D-B030-E39EBC6F1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90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016B5-AF81-4EF4-9A2E-24EED63C1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4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332C0-65BC-42D2-8292-5BEE33354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46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545F-7F39-4549-AA56-A3FBE4A93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37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710D6-B733-4669-AF38-69A9A9FE6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18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44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28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78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3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D533B-8E87-4763-963D-0BD75700A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52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12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14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75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35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15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2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57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77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76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4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D2C0-3532-46A8-8ADE-A5BFAB7A9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85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69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44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5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7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43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08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068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67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76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5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61B4-14C3-4F3F-98E2-5EEC44A55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032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35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28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28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884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374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501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838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01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50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FE4ECA0-55B2-4D26-8D7B-464C3147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A6DC-A0E3-4864-B3B4-BE1F80DCC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394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975AB5E-2347-40F8-9751-6BE3CE352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50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7B317A-F778-4BDF-A8D0-CE2F94D8D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2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B0393E-B0AA-4188-9B5D-4443AB405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011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550082-AF02-4976-BF10-71FE00574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06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1F1ECE-69C0-43CF-BAFA-01FF10CEB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915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50CC5A2-281F-49AD-B737-A26E7EB9F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18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9F37CB-B11C-40AE-925D-BA73C6642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108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D03C856-AA97-4D0A-8861-976C994E8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9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AE2115-05B2-486E-A0BA-141622973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135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60ECB7-5377-46C4-9586-F8147AF8F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65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72E46-310E-4346-8220-4EE52CBA0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937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33A1304-1AD8-4477-A761-F0984D940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39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65E865-6F26-447A-B36F-F810D5AF2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02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BF14C04-FCAA-4967-B0EA-4609B82AE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386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03C4-9487-41A0-94F2-96D9EC6F7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5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0BD0-3672-4ADF-BA9A-AF19E14CF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27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D58D-D311-4154-9D6C-8941D9BEE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241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18B0-743E-45EF-B4E0-5D2664073C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677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BEC1-34FF-42AF-B27D-2A7AD18D2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59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8F18-A9FB-499C-ABE4-DECBCB7651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900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AF94-7AEA-4816-9A91-EEE9770D5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3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33E2C-93DB-4039-9645-201315A1E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558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80F8-EA6D-4361-B3D2-E60E3239C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836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DFAE-8948-4671-9CD1-4FBF57BCA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991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5D3B-E745-42F2-A57E-97833C443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938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3428-CB90-4CBD-A687-9EE87C2CE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45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DBEBA-F755-41C3-9883-93764CAB5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670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453A6-D4B1-4F76-8FCA-05352AC6D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809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A521-FCD7-442C-9977-70C44E0AFC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54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9C52-DF22-4182-86D4-97F6B56AF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377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D533B-8E87-4763-963D-0BD75700AB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756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D2C0-3532-46A8-8ADE-A5BFAB7A98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8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67A58-A2EE-4A30-8729-CC95044E7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43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61B4-14C3-4F3F-98E2-5EEC44A553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652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A6DC-A0E3-4864-B3B4-BE1F80DCC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079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72E46-310E-4346-8220-4EE52CBA06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517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33E2C-93DB-4039-9645-201315A1E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581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67A58-A2EE-4A30-8729-CC95044E73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7194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3E582-AE95-4BF1-9D80-92EEE6DA2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147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FF02A-7C64-415D-A17B-89E3CA777A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021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5C0A6-CA6F-46AE-B28D-9641DA9A3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FE0B61B-2876-4FF7-A33D-1695AEB5B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96CCAF3-C751-4863-A219-FD3EFFA33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07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2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7FFB296-6699-48E2-AA58-405787164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D22583C-CF72-4775-9036-F110A89183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4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FE0B61B-2876-4FF7-A33D-1695AEB5BE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9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James_Holton\Desktop\James_Holton\ESG_talk\chomp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file:///C:\Users\James_Holton\Desktop\James_Holton\xtallography_talks\movies\lyso_rotate.wmv" TargetMode="External"/><Relationship Id="rId1" Type="http://schemas.microsoft.com/office/2007/relationships/media" Target="file:///C:\Users\James_Holton\Desktop\James_Holton\xtallography_talks\movies\lyso_rotate.wmv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Supergroup</a:t>
            </a:r>
            <a:r>
              <a:rPr lang="en-US" altLang="en-US" sz="4400" dirty="0" smtClean="0"/>
              <a:t>_AXTP_2017.pptx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490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 “crystal” of horses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461963" y="1143000"/>
            <a:ext cx="8220075" cy="5480050"/>
            <a:chOff x="291" y="720"/>
            <a:chExt cx="5178" cy="3452"/>
          </a:xfrm>
        </p:grpSpPr>
        <p:pic>
          <p:nvPicPr>
            <p:cNvPr id="16388" name="Picture 4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1583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5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1583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1583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7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1583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8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2446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3" name="Picture 9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2446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10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2446"/>
              <a:ext cx="1295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Picture 11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2446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12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3309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13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3309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14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" y="3309"/>
              <a:ext cx="1295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15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3309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16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720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7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" y="720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18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" y="720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3" name="Picture 19" descr="horse-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" y="720"/>
              <a:ext cx="1294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realistic “crystal” of horses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141413"/>
            <a:ext cx="8226425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average structure: galloping horse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Real space </a:t>
            </a: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reciprocal</a:t>
            </a:r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34128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Real space </a:t>
            </a:r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reciprocal</a:t>
            </a:r>
          </a:p>
        </p:txBody>
      </p:sp>
      <p:sp>
        <p:nvSpPr>
          <p:cNvPr id="13318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33983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The “6 Å slump”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29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The faint hope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746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499162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0" name="Chart" r:id="rId3" imgW="7115040" imgH="4914740" progId="MSGraph.Chart.8">
                  <p:embed followColorScheme="full"/>
                </p:oleObj>
              </mc:Choice>
              <mc:Fallback>
                <p:oleObj name="Chart" r:id="rId3" imgW="7115040" imgH="491474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Bigger is better, but not by much</a:t>
            </a:r>
          </a:p>
        </p:txBody>
      </p:sp>
    </p:spTree>
    <p:extLst>
      <p:ext uri="{BB962C8B-B14F-4D97-AF65-F5344CB8AC3E}">
        <p14:creationId xmlns:p14="http://schemas.microsoft.com/office/powerpoint/2010/main" val="3845986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87413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Ways to improve </a:t>
            </a:r>
            <a:r>
              <a:rPr lang="en-US" altLang="en-US" b="1" dirty="0" smtClean="0"/>
              <a:t>resolution</a:t>
            </a:r>
            <a:endParaRPr lang="en-US" altLang="en-US" b="1" dirty="0" smtClean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65163" y="1011238"/>
            <a:ext cx="7661275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New crystal form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Purify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add a column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heat shock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Bind something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Known ligand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Silver bullets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Change the clone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 chop off floppy bits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 homolog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 Ala -&gt; Lys mutants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FF0000"/>
                </a:solidFill>
              </a:rPr>
              <a:t>Make Protein Sit Still!!!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-33338" y="6491288"/>
            <a:ext cx="452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Newman J. (2006) </a:t>
            </a:r>
            <a:r>
              <a:rPr lang="en-US" altLang="en-US" sz="1800" i="1" dirty="0" err="1">
                <a:solidFill>
                  <a:srgbClr val="000000"/>
                </a:solidFill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</a:rPr>
              <a:t> </a:t>
            </a:r>
            <a:r>
              <a:rPr lang="en-US" altLang="en-US" sz="1800" i="1" dirty="0" err="1">
                <a:solidFill>
                  <a:srgbClr val="000000"/>
                </a:solidFill>
              </a:rPr>
              <a:t>Cryst</a:t>
            </a:r>
            <a:r>
              <a:rPr lang="en-US" altLang="en-US" sz="1800" i="1" dirty="0">
                <a:solidFill>
                  <a:srgbClr val="000000"/>
                </a:solidFill>
              </a:rPr>
              <a:t>.</a:t>
            </a:r>
            <a:r>
              <a:rPr lang="en-US" altLang="en-US" sz="1800" dirty="0">
                <a:solidFill>
                  <a:srgbClr val="000000"/>
                </a:solidFill>
              </a:rPr>
              <a:t> D</a:t>
            </a:r>
            <a:r>
              <a:rPr lang="en-US" altLang="en-US" sz="1800" b="1" dirty="0">
                <a:solidFill>
                  <a:srgbClr val="000000"/>
                </a:solidFill>
              </a:rPr>
              <a:t>62</a:t>
            </a:r>
            <a:r>
              <a:rPr lang="en-US" altLang="en-US" sz="1800" dirty="0">
                <a:solidFill>
                  <a:srgbClr val="000000"/>
                </a:solidFill>
              </a:rPr>
              <a:t> 27-31.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053914" y="1682668"/>
            <a:ext cx="3719383" cy="3492664"/>
          </a:xfrm>
          <a:prstGeom prst="roundRect">
            <a:avLst/>
          </a:prstGeom>
          <a:solidFill>
            <a:schemeClr val="accent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ALS 8.3.1 MRPI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Max Data Qual. W.S.</a:t>
            </a:r>
          </a:p>
          <a:p>
            <a:pPr algn="ctr"/>
            <a:endParaRPr lang="en-US" sz="2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Oct 5-6 at LBL</a:t>
            </a:r>
          </a:p>
          <a:p>
            <a:pPr algn="ctr"/>
            <a:endParaRPr lang="en-US" sz="2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Sign up with: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JTanamachi@lbl.gov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244600" y="2125663"/>
            <a:ext cx="6616700" cy="2351087"/>
          </a:xfrm>
          <a:custGeom>
            <a:avLst/>
            <a:gdLst>
              <a:gd name="T0" fmla="*/ 202 w 4168"/>
              <a:gd name="T1" fmla="*/ 452 h 1481"/>
              <a:gd name="T2" fmla="*/ 297 w 4168"/>
              <a:gd name="T3" fmla="*/ 121 h 1481"/>
              <a:gd name="T4" fmla="*/ 922 w 4168"/>
              <a:gd name="T5" fmla="*/ 91 h 1481"/>
              <a:gd name="T6" fmla="*/ 1159 w 4168"/>
              <a:gd name="T7" fmla="*/ 106 h 1481"/>
              <a:gd name="T8" fmla="*/ 1404 w 4168"/>
              <a:gd name="T9" fmla="*/ 106 h 1481"/>
              <a:gd name="T10" fmla="*/ 1836 w 4168"/>
              <a:gd name="T11" fmla="*/ 89 h 1481"/>
              <a:gd name="T12" fmla="*/ 2128 w 4168"/>
              <a:gd name="T13" fmla="*/ 89 h 1481"/>
              <a:gd name="T14" fmla="*/ 2285 w 4168"/>
              <a:gd name="T15" fmla="*/ 81 h 1481"/>
              <a:gd name="T16" fmla="*/ 2427 w 4168"/>
              <a:gd name="T17" fmla="*/ 81 h 1481"/>
              <a:gd name="T18" fmla="*/ 2577 w 4168"/>
              <a:gd name="T19" fmla="*/ 65 h 1481"/>
              <a:gd name="T20" fmla="*/ 2901 w 4168"/>
              <a:gd name="T21" fmla="*/ 58 h 1481"/>
              <a:gd name="T22" fmla="*/ 3264 w 4168"/>
              <a:gd name="T23" fmla="*/ 65 h 1481"/>
              <a:gd name="T24" fmla="*/ 3942 w 4168"/>
              <a:gd name="T25" fmla="*/ 97 h 1481"/>
              <a:gd name="T26" fmla="*/ 4005 w 4168"/>
              <a:gd name="T27" fmla="*/ 649 h 1481"/>
              <a:gd name="T28" fmla="*/ 4053 w 4168"/>
              <a:gd name="T29" fmla="*/ 1312 h 1481"/>
              <a:gd name="T30" fmla="*/ 3313 w 4168"/>
              <a:gd name="T31" fmla="*/ 1227 h 1481"/>
              <a:gd name="T32" fmla="*/ 851 w 4168"/>
              <a:gd name="T33" fmla="*/ 1274 h 1481"/>
              <a:gd name="T34" fmla="*/ 108 w 4168"/>
              <a:gd name="T35" fmla="*/ 1344 h 1481"/>
              <a:gd name="T36" fmla="*/ 202 w 4168"/>
              <a:gd name="T37" fmla="*/ 45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168" h="1481">
                <a:moveTo>
                  <a:pt x="202" y="452"/>
                </a:moveTo>
                <a:cubicBezTo>
                  <a:pt x="233" y="248"/>
                  <a:pt x="177" y="181"/>
                  <a:pt x="297" y="121"/>
                </a:cubicBezTo>
                <a:cubicBezTo>
                  <a:pt x="417" y="61"/>
                  <a:pt x="778" y="93"/>
                  <a:pt x="922" y="91"/>
                </a:cubicBezTo>
                <a:cubicBezTo>
                  <a:pt x="1066" y="89"/>
                  <a:pt x="1079" y="103"/>
                  <a:pt x="1159" y="106"/>
                </a:cubicBezTo>
                <a:cubicBezTo>
                  <a:pt x="1239" y="109"/>
                  <a:pt x="1291" y="109"/>
                  <a:pt x="1404" y="106"/>
                </a:cubicBezTo>
                <a:cubicBezTo>
                  <a:pt x="1517" y="103"/>
                  <a:pt x="1715" y="92"/>
                  <a:pt x="1836" y="89"/>
                </a:cubicBezTo>
                <a:cubicBezTo>
                  <a:pt x="1957" y="86"/>
                  <a:pt x="2053" y="90"/>
                  <a:pt x="2128" y="89"/>
                </a:cubicBezTo>
                <a:cubicBezTo>
                  <a:pt x="2203" y="88"/>
                  <a:pt x="2235" y="82"/>
                  <a:pt x="2285" y="81"/>
                </a:cubicBezTo>
                <a:cubicBezTo>
                  <a:pt x="2335" y="80"/>
                  <a:pt x="2378" y="84"/>
                  <a:pt x="2427" y="81"/>
                </a:cubicBezTo>
                <a:cubicBezTo>
                  <a:pt x="2476" y="78"/>
                  <a:pt x="2498" y="69"/>
                  <a:pt x="2577" y="65"/>
                </a:cubicBezTo>
                <a:cubicBezTo>
                  <a:pt x="2656" y="61"/>
                  <a:pt x="2787" y="58"/>
                  <a:pt x="2901" y="58"/>
                </a:cubicBezTo>
                <a:cubicBezTo>
                  <a:pt x="3015" y="58"/>
                  <a:pt x="3091" y="59"/>
                  <a:pt x="3264" y="65"/>
                </a:cubicBezTo>
                <a:cubicBezTo>
                  <a:pt x="3437" y="71"/>
                  <a:pt x="3818" y="0"/>
                  <a:pt x="3942" y="97"/>
                </a:cubicBezTo>
                <a:cubicBezTo>
                  <a:pt x="4066" y="194"/>
                  <a:pt x="3987" y="447"/>
                  <a:pt x="4005" y="649"/>
                </a:cubicBezTo>
                <a:cubicBezTo>
                  <a:pt x="4023" y="851"/>
                  <a:pt x="4168" y="1216"/>
                  <a:pt x="4053" y="1312"/>
                </a:cubicBezTo>
                <a:cubicBezTo>
                  <a:pt x="3938" y="1408"/>
                  <a:pt x="3847" y="1233"/>
                  <a:pt x="3313" y="1227"/>
                </a:cubicBezTo>
                <a:cubicBezTo>
                  <a:pt x="2779" y="1221"/>
                  <a:pt x="1385" y="1255"/>
                  <a:pt x="851" y="1274"/>
                </a:cubicBezTo>
                <a:cubicBezTo>
                  <a:pt x="317" y="1293"/>
                  <a:pt x="216" y="1481"/>
                  <a:pt x="108" y="1344"/>
                </a:cubicBezTo>
                <a:cubicBezTo>
                  <a:pt x="0" y="1207"/>
                  <a:pt x="72" y="669"/>
                  <a:pt x="202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Freeform 3"/>
          <p:cNvSpPr>
            <a:spLocks/>
          </p:cNvSpPr>
          <p:nvPr/>
        </p:nvSpPr>
        <p:spPr bwMode="auto">
          <a:xfrm>
            <a:off x="1935163" y="2562225"/>
            <a:ext cx="5219700" cy="2727325"/>
          </a:xfrm>
          <a:custGeom>
            <a:avLst/>
            <a:gdLst>
              <a:gd name="T0" fmla="*/ 399 w 3288"/>
              <a:gd name="T1" fmla="*/ 359 h 1718"/>
              <a:gd name="T2" fmla="*/ 462 w 3288"/>
              <a:gd name="T3" fmla="*/ 303 h 1718"/>
              <a:gd name="T4" fmla="*/ 493 w 3288"/>
              <a:gd name="T5" fmla="*/ 351 h 1718"/>
              <a:gd name="T6" fmla="*/ 572 w 3288"/>
              <a:gd name="T7" fmla="*/ 366 h 1718"/>
              <a:gd name="T8" fmla="*/ 604 w 3288"/>
              <a:gd name="T9" fmla="*/ 319 h 1718"/>
              <a:gd name="T10" fmla="*/ 667 w 3288"/>
              <a:gd name="T11" fmla="*/ 366 h 1718"/>
              <a:gd name="T12" fmla="*/ 730 w 3288"/>
              <a:gd name="T13" fmla="*/ 366 h 1718"/>
              <a:gd name="T14" fmla="*/ 801 w 3288"/>
              <a:gd name="T15" fmla="*/ 390 h 1718"/>
              <a:gd name="T16" fmla="*/ 840 w 3288"/>
              <a:gd name="T17" fmla="*/ 382 h 1718"/>
              <a:gd name="T18" fmla="*/ 880 w 3288"/>
              <a:gd name="T19" fmla="*/ 366 h 1718"/>
              <a:gd name="T20" fmla="*/ 975 w 3288"/>
              <a:gd name="T21" fmla="*/ 366 h 1718"/>
              <a:gd name="T22" fmla="*/ 1022 w 3288"/>
              <a:gd name="T23" fmla="*/ 382 h 1718"/>
              <a:gd name="T24" fmla="*/ 1077 w 3288"/>
              <a:gd name="T25" fmla="*/ 359 h 1718"/>
              <a:gd name="T26" fmla="*/ 1132 w 3288"/>
              <a:gd name="T27" fmla="*/ 335 h 1718"/>
              <a:gd name="T28" fmla="*/ 1243 w 3288"/>
              <a:gd name="T29" fmla="*/ 335 h 1718"/>
              <a:gd name="T30" fmla="*/ 1282 w 3288"/>
              <a:gd name="T31" fmla="*/ 390 h 1718"/>
              <a:gd name="T32" fmla="*/ 1330 w 3288"/>
              <a:gd name="T33" fmla="*/ 366 h 1718"/>
              <a:gd name="T34" fmla="*/ 1416 w 3288"/>
              <a:gd name="T35" fmla="*/ 398 h 1718"/>
              <a:gd name="T36" fmla="*/ 1503 w 3288"/>
              <a:gd name="T37" fmla="*/ 374 h 1718"/>
              <a:gd name="T38" fmla="*/ 1551 w 3288"/>
              <a:gd name="T39" fmla="*/ 398 h 1718"/>
              <a:gd name="T40" fmla="*/ 1637 w 3288"/>
              <a:gd name="T41" fmla="*/ 366 h 1718"/>
              <a:gd name="T42" fmla="*/ 1700 w 3288"/>
              <a:gd name="T43" fmla="*/ 382 h 1718"/>
              <a:gd name="T44" fmla="*/ 1811 w 3288"/>
              <a:gd name="T45" fmla="*/ 351 h 1718"/>
              <a:gd name="T46" fmla="*/ 1866 w 3288"/>
              <a:gd name="T47" fmla="*/ 382 h 1718"/>
              <a:gd name="T48" fmla="*/ 1937 w 3288"/>
              <a:gd name="T49" fmla="*/ 351 h 1718"/>
              <a:gd name="T50" fmla="*/ 2000 w 3288"/>
              <a:gd name="T51" fmla="*/ 366 h 1718"/>
              <a:gd name="T52" fmla="*/ 2071 w 3288"/>
              <a:gd name="T53" fmla="*/ 343 h 1718"/>
              <a:gd name="T54" fmla="*/ 2150 w 3288"/>
              <a:gd name="T55" fmla="*/ 366 h 1718"/>
              <a:gd name="T56" fmla="*/ 2237 w 3288"/>
              <a:gd name="T57" fmla="*/ 343 h 1718"/>
              <a:gd name="T58" fmla="*/ 2292 w 3288"/>
              <a:gd name="T59" fmla="*/ 359 h 1718"/>
              <a:gd name="T60" fmla="*/ 2371 w 3288"/>
              <a:gd name="T61" fmla="*/ 335 h 1718"/>
              <a:gd name="T62" fmla="*/ 2482 w 3288"/>
              <a:gd name="T63" fmla="*/ 351 h 1718"/>
              <a:gd name="T64" fmla="*/ 2576 w 3288"/>
              <a:gd name="T65" fmla="*/ 351 h 1718"/>
              <a:gd name="T66" fmla="*/ 2718 w 3288"/>
              <a:gd name="T67" fmla="*/ 343 h 1718"/>
              <a:gd name="T68" fmla="*/ 2789 w 3288"/>
              <a:gd name="T69" fmla="*/ 327 h 1718"/>
              <a:gd name="T70" fmla="*/ 2845 w 3288"/>
              <a:gd name="T71" fmla="*/ 193 h 1718"/>
              <a:gd name="T72" fmla="*/ 2884 w 3288"/>
              <a:gd name="T73" fmla="*/ 1487 h 1718"/>
              <a:gd name="T74" fmla="*/ 422 w 3288"/>
              <a:gd name="T75" fmla="*/ 1534 h 1718"/>
              <a:gd name="T76" fmla="*/ 351 w 3288"/>
              <a:gd name="T77" fmla="*/ 382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88" h="1718">
                <a:moveTo>
                  <a:pt x="399" y="359"/>
                </a:moveTo>
                <a:cubicBezTo>
                  <a:pt x="422" y="331"/>
                  <a:pt x="446" y="304"/>
                  <a:pt x="462" y="303"/>
                </a:cubicBezTo>
                <a:cubicBezTo>
                  <a:pt x="478" y="302"/>
                  <a:pt x="475" y="341"/>
                  <a:pt x="493" y="351"/>
                </a:cubicBezTo>
                <a:cubicBezTo>
                  <a:pt x="511" y="361"/>
                  <a:pt x="554" y="371"/>
                  <a:pt x="572" y="366"/>
                </a:cubicBezTo>
                <a:cubicBezTo>
                  <a:pt x="590" y="361"/>
                  <a:pt x="588" y="319"/>
                  <a:pt x="604" y="319"/>
                </a:cubicBezTo>
                <a:cubicBezTo>
                  <a:pt x="620" y="319"/>
                  <a:pt x="646" y="358"/>
                  <a:pt x="667" y="366"/>
                </a:cubicBezTo>
                <a:cubicBezTo>
                  <a:pt x="688" y="374"/>
                  <a:pt x="708" y="362"/>
                  <a:pt x="730" y="366"/>
                </a:cubicBezTo>
                <a:cubicBezTo>
                  <a:pt x="752" y="370"/>
                  <a:pt x="783" y="387"/>
                  <a:pt x="801" y="390"/>
                </a:cubicBezTo>
                <a:cubicBezTo>
                  <a:pt x="819" y="393"/>
                  <a:pt x="827" y="386"/>
                  <a:pt x="840" y="382"/>
                </a:cubicBezTo>
                <a:cubicBezTo>
                  <a:pt x="853" y="378"/>
                  <a:pt x="858" y="369"/>
                  <a:pt x="880" y="366"/>
                </a:cubicBezTo>
                <a:cubicBezTo>
                  <a:pt x="902" y="363"/>
                  <a:pt x="951" y="363"/>
                  <a:pt x="975" y="366"/>
                </a:cubicBezTo>
                <a:cubicBezTo>
                  <a:pt x="999" y="369"/>
                  <a:pt x="1005" y="383"/>
                  <a:pt x="1022" y="382"/>
                </a:cubicBezTo>
                <a:cubicBezTo>
                  <a:pt x="1039" y="381"/>
                  <a:pt x="1059" y="367"/>
                  <a:pt x="1077" y="359"/>
                </a:cubicBezTo>
                <a:cubicBezTo>
                  <a:pt x="1095" y="351"/>
                  <a:pt x="1104" y="339"/>
                  <a:pt x="1132" y="335"/>
                </a:cubicBezTo>
                <a:cubicBezTo>
                  <a:pt x="1160" y="331"/>
                  <a:pt x="1218" y="326"/>
                  <a:pt x="1243" y="335"/>
                </a:cubicBezTo>
                <a:cubicBezTo>
                  <a:pt x="1268" y="344"/>
                  <a:pt x="1268" y="385"/>
                  <a:pt x="1282" y="390"/>
                </a:cubicBezTo>
                <a:cubicBezTo>
                  <a:pt x="1296" y="395"/>
                  <a:pt x="1308" y="365"/>
                  <a:pt x="1330" y="366"/>
                </a:cubicBezTo>
                <a:cubicBezTo>
                  <a:pt x="1352" y="367"/>
                  <a:pt x="1387" y="397"/>
                  <a:pt x="1416" y="398"/>
                </a:cubicBezTo>
                <a:cubicBezTo>
                  <a:pt x="1445" y="399"/>
                  <a:pt x="1481" y="374"/>
                  <a:pt x="1503" y="374"/>
                </a:cubicBezTo>
                <a:cubicBezTo>
                  <a:pt x="1525" y="374"/>
                  <a:pt x="1529" y="399"/>
                  <a:pt x="1551" y="398"/>
                </a:cubicBezTo>
                <a:cubicBezTo>
                  <a:pt x="1573" y="397"/>
                  <a:pt x="1612" y="369"/>
                  <a:pt x="1637" y="366"/>
                </a:cubicBezTo>
                <a:cubicBezTo>
                  <a:pt x="1662" y="363"/>
                  <a:pt x="1671" y="384"/>
                  <a:pt x="1700" y="382"/>
                </a:cubicBezTo>
                <a:cubicBezTo>
                  <a:pt x="1729" y="380"/>
                  <a:pt x="1783" y="351"/>
                  <a:pt x="1811" y="351"/>
                </a:cubicBezTo>
                <a:cubicBezTo>
                  <a:pt x="1839" y="351"/>
                  <a:pt x="1845" y="382"/>
                  <a:pt x="1866" y="382"/>
                </a:cubicBezTo>
                <a:cubicBezTo>
                  <a:pt x="1887" y="382"/>
                  <a:pt x="1915" y="354"/>
                  <a:pt x="1937" y="351"/>
                </a:cubicBezTo>
                <a:cubicBezTo>
                  <a:pt x="1959" y="348"/>
                  <a:pt x="1978" y="367"/>
                  <a:pt x="2000" y="366"/>
                </a:cubicBezTo>
                <a:cubicBezTo>
                  <a:pt x="2022" y="365"/>
                  <a:pt x="2046" y="343"/>
                  <a:pt x="2071" y="343"/>
                </a:cubicBezTo>
                <a:cubicBezTo>
                  <a:pt x="2096" y="343"/>
                  <a:pt x="2122" y="366"/>
                  <a:pt x="2150" y="366"/>
                </a:cubicBezTo>
                <a:cubicBezTo>
                  <a:pt x="2178" y="366"/>
                  <a:pt x="2213" y="344"/>
                  <a:pt x="2237" y="343"/>
                </a:cubicBezTo>
                <a:cubicBezTo>
                  <a:pt x="2261" y="342"/>
                  <a:pt x="2270" y="360"/>
                  <a:pt x="2292" y="359"/>
                </a:cubicBezTo>
                <a:cubicBezTo>
                  <a:pt x="2314" y="358"/>
                  <a:pt x="2339" y="336"/>
                  <a:pt x="2371" y="335"/>
                </a:cubicBezTo>
                <a:cubicBezTo>
                  <a:pt x="2403" y="334"/>
                  <a:pt x="2448" y="348"/>
                  <a:pt x="2482" y="351"/>
                </a:cubicBezTo>
                <a:cubicBezTo>
                  <a:pt x="2516" y="354"/>
                  <a:pt x="2537" y="352"/>
                  <a:pt x="2576" y="351"/>
                </a:cubicBezTo>
                <a:cubicBezTo>
                  <a:pt x="2615" y="350"/>
                  <a:pt x="2683" y="347"/>
                  <a:pt x="2718" y="343"/>
                </a:cubicBezTo>
                <a:cubicBezTo>
                  <a:pt x="2753" y="339"/>
                  <a:pt x="2768" y="352"/>
                  <a:pt x="2789" y="327"/>
                </a:cubicBezTo>
                <a:cubicBezTo>
                  <a:pt x="2810" y="302"/>
                  <a:pt x="2829" y="0"/>
                  <a:pt x="2845" y="193"/>
                </a:cubicBezTo>
                <a:cubicBezTo>
                  <a:pt x="2861" y="386"/>
                  <a:pt x="3288" y="1264"/>
                  <a:pt x="2884" y="1487"/>
                </a:cubicBezTo>
                <a:cubicBezTo>
                  <a:pt x="2480" y="1710"/>
                  <a:pt x="844" y="1718"/>
                  <a:pt x="422" y="1534"/>
                </a:cubicBezTo>
                <a:cubicBezTo>
                  <a:pt x="0" y="1350"/>
                  <a:pt x="175" y="866"/>
                  <a:pt x="351" y="382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altLang="en-US"/>
              <a:t>plunge cooling</a:t>
            </a: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1771650" y="2427288"/>
            <a:ext cx="5600700" cy="3371850"/>
          </a:xfrm>
          <a:custGeom>
            <a:avLst/>
            <a:gdLst>
              <a:gd name="T0" fmla="*/ 1 w 3528"/>
              <a:gd name="T1" fmla="*/ 2124 h 2124"/>
              <a:gd name="T2" fmla="*/ 0 w 3528"/>
              <a:gd name="T3" fmla="*/ 1 h 2124"/>
              <a:gd name="T4" fmla="*/ 703 w 3528"/>
              <a:gd name="T5" fmla="*/ 0 h 2124"/>
              <a:gd name="T6" fmla="*/ 704 w 3528"/>
              <a:gd name="T7" fmla="*/ 1422 h 2124"/>
              <a:gd name="T8" fmla="*/ 2824 w 3528"/>
              <a:gd name="T9" fmla="*/ 1422 h 2124"/>
              <a:gd name="T10" fmla="*/ 2826 w 3528"/>
              <a:gd name="T11" fmla="*/ 1 h 2124"/>
              <a:gd name="T12" fmla="*/ 3528 w 3528"/>
              <a:gd name="T13" fmla="*/ 2 h 2124"/>
              <a:gd name="T14" fmla="*/ 3528 w 3528"/>
              <a:gd name="T15" fmla="*/ 2124 h 2124"/>
              <a:gd name="T16" fmla="*/ 1 w 3528"/>
              <a:gd name="T17" fmla="*/ 2124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28" h="2124">
                <a:moveTo>
                  <a:pt x="1" y="2124"/>
                </a:moveTo>
                <a:lnTo>
                  <a:pt x="0" y="1"/>
                </a:lnTo>
                <a:lnTo>
                  <a:pt x="703" y="0"/>
                </a:lnTo>
                <a:lnTo>
                  <a:pt x="704" y="1422"/>
                </a:lnTo>
                <a:lnTo>
                  <a:pt x="2824" y="1422"/>
                </a:lnTo>
                <a:lnTo>
                  <a:pt x="2826" y="1"/>
                </a:lnTo>
                <a:lnTo>
                  <a:pt x="3528" y="2"/>
                </a:lnTo>
                <a:lnTo>
                  <a:pt x="3528" y="2124"/>
                </a:lnTo>
                <a:lnTo>
                  <a:pt x="1" y="2124"/>
                </a:lnTo>
                <a:close/>
              </a:path>
            </a:pathLst>
          </a:custGeom>
          <a:solidFill>
            <a:srgbClr val="A589A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3711575" y="504348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foam insulation</a:t>
            </a:r>
          </a:p>
        </p:txBody>
      </p:sp>
      <p:sp>
        <p:nvSpPr>
          <p:cNvPr id="98311" name="AutoShape 7"/>
          <p:cNvSpPr>
            <a:spLocks noChangeArrowheads="1"/>
          </p:cNvSpPr>
          <p:nvPr/>
        </p:nvSpPr>
        <p:spPr bwMode="auto">
          <a:xfrm>
            <a:off x="7372350" y="25622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AutoShape 8"/>
          <p:cNvSpPr>
            <a:spLocks noChangeArrowheads="1"/>
          </p:cNvSpPr>
          <p:nvPr/>
        </p:nvSpPr>
        <p:spPr bwMode="auto">
          <a:xfrm>
            <a:off x="7418388" y="33909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AutoShape 9"/>
          <p:cNvSpPr>
            <a:spLocks noChangeArrowheads="1"/>
          </p:cNvSpPr>
          <p:nvPr/>
        </p:nvSpPr>
        <p:spPr bwMode="auto">
          <a:xfrm>
            <a:off x="767556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AutoShape 10"/>
          <p:cNvSpPr>
            <a:spLocks noChangeArrowheads="1"/>
          </p:cNvSpPr>
          <p:nvPr/>
        </p:nvSpPr>
        <p:spPr bwMode="auto">
          <a:xfrm>
            <a:off x="746601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5" name="AutoShape 11"/>
          <p:cNvSpPr>
            <a:spLocks noChangeArrowheads="1"/>
          </p:cNvSpPr>
          <p:nvPr/>
        </p:nvSpPr>
        <p:spPr bwMode="auto">
          <a:xfrm>
            <a:off x="7673975" y="33464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AutoShape 12"/>
          <p:cNvSpPr>
            <a:spLocks noChangeArrowheads="1"/>
          </p:cNvSpPr>
          <p:nvPr/>
        </p:nvSpPr>
        <p:spPr bwMode="auto">
          <a:xfrm>
            <a:off x="7558088" y="31686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7" name="AutoShape 13"/>
          <p:cNvSpPr>
            <a:spLocks noChangeArrowheads="1"/>
          </p:cNvSpPr>
          <p:nvPr/>
        </p:nvSpPr>
        <p:spPr bwMode="auto">
          <a:xfrm>
            <a:off x="7675563" y="40020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8" name="AutoShape 14"/>
          <p:cNvSpPr>
            <a:spLocks noChangeArrowheads="1"/>
          </p:cNvSpPr>
          <p:nvPr/>
        </p:nvSpPr>
        <p:spPr bwMode="auto">
          <a:xfrm>
            <a:off x="7372350" y="353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9" name="AutoShape 15"/>
          <p:cNvSpPr>
            <a:spLocks noChangeArrowheads="1"/>
          </p:cNvSpPr>
          <p:nvPr/>
        </p:nvSpPr>
        <p:spPr bwMode="auto">
          <a:xfrm>
            <a:off x="7418388" y="2905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0" name="AutoShape 16"/>
          <p:cNvSpPr>
            <a:spLocks noChangeArrowheads="1"/>
          </p:cNvSpPr>
          <p:nvPr/>
        </p:nvSpPr>
        <p:spPr bwMode="auto">
          <a:xfrm>
            <a:off x="7558088" y="2651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1" name="AutoShape 17"/>
          <p:cNvSpPr>
            <a:spLocks noChangeArrowheads="1"/>
          </p:cNvSpPr>
          <p:nvPr/>
        </p:nvSpPr>
        <p:spPr bwMode="auto">
          <a:xfrm>
            <a:off x="2889250" y="20780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2" name="AutoShape 18"/>
          <p:cNvSpPr>
            <a:spLocks noChangeArrowheads="1"/>
          </p:cNvSpPr>
          <p:nvPr/>
        </p:nvSpPr>
        <p:spPr bwMode="auto">
          <a:xfrm>
            <a:off x="3041650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AutoShape 19"/>
          <p:cNvSpPr>
            <a:spLocks noChangeArrowheads="1"/>
          </p:cNvSpPr>
          <p:nvPr/>
        </p:nvSpPr>
        <p:spPr bwMode="auto">
          <a:xfrm>
            <a:off x="3194050" y="2382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4" name="AutoShape 20"/>
          <p:cNvSpPr>
            <a:spLocks noChangeArrowheads="1"/>
          </p:cNvSpPr>
          <p:nvPr/>
        </p:nvSpPr>
        <p:spPr bwMode="auto">
          <a:xfrm>
            <a:off x="3333750" y="2319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5" name="AutoShape 21"/>
          <p:cNvSpPr>
            <a:spLocks noChangeArrowheads="1"/>
          </p:cNvSpPr>
          <p:nvPr/>
        </p:nvSpPr>
        <p:spPr bwMode="auto">
          <a:xfrm>
            <a:off x="2795588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3427413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3684588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8" name="AutoShape 24"/>
          <p:cNvSpPr>
            <a:spLocks noChangeArrowheads="1"/>
          </p:cNvSpPr>
          <p:nvPr/>
        </p:nvSpPr>
        <p:spPr bwMode="auto">
          <a:xfrm>
            <a:off x="3825875" y="2154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9" name="AutoShape 25"/>
          <p:cNvSpPr>
            <a:spLocks noChangeArrowheads="1"/>
          </p:cNvSpPr>
          <p:nvPr/>
        </p:nvSpPr>
        <p:spPr bwMode="auto">
          <a:xfrm>
            <a:off x="3240088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0" name="AutoShape 26"/>
          <p:cNvSpPr>
            <a:spLocks noChangeArrowheads="1"/>
          </p:cNvSpPr>
          <p:nvPr/>
        </p:nvSpPr>
        <p:spPr bwMode="auto">
          <a:xfrm>
            <a:off x="3087688" y="1989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1" name="AutoShape 27"/>
          <p:cNvSpPr>
            <a:spLocks noChangeArrowheads="1"/>
          </p:cNvSpPr>
          <p:nvPr/>
        </p:nvSpPr>
        <p:spPr bwMode="auto">
          <a:xfrm>
            <a:off x="3638550" y="2058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2" name="AutoShape 28"/>
          <p:cNvSpPr>
            <a:spLocks noChangeArrowheads="1"/>
          </p:cNvSpPr>
          <p:nvPr/>
        </p:nvSpPr>
        <p:spPr bwMode="auto">
          <a:xfrm>
            <a:off x="3943350" y="23637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3" name="AutoShape 29"/>
          <p:cNvSpPr>
            <a:spLocks noChangeArrowheads="1"/>
          </p:cNvSpPr>
          <p:nvPr/>
        </p:nvSpPr>
        <p:spPr bwMode="auto">
          <a:xfrm>
            <a:off x="4083050" y="23002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4" name="AutoShape 30"/>
          <p:cNvSpPr>
            <a:spLocks noChangeArrowheads="1"/>
          </p:cNvSpPr>
          <p:nvPr/>
        </p:nvSpPr>
        <p:spPr bwMode="auto">
          <a:xfrm>
            <a:off x="3333750" y="20335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5" name="AutoShape 31"/>
          <p:cNvSpPr>
            <a:spLocks noChangeArrowheads="1"/>
          </p:cNvSpPr>
          <p:nvPr/>
        </p:nvSpPr>
        <p:spPr bwMode="auto">
          <a:xfrm>
            <a:off x="4176713" y="21478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6" name="AutoShape 32"/>
          <p:cNvSpPr>
            <a:spLocks noChangeArrowheads="1"/>
          </p:cNvSpPr>
          <p:nvPr/>
        </p:nvSpPr>
        <p:spPr bwMode="auto">
          <a:xfrm>
            <a:off x="4270375" y="2403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3943350" y="21082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8" name="AutoShape 34"/>
          <p:cNvSpPr>
            <a:spLocks noChangeArrowheads="1"/>
          </p:cNvSpPr>
          <p:nvPr/>
        </p:nvSpPr>
        <p:spPr bwMode="auto">
          <a:xfrm>
            <a:off x="4364038" y="1976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39" name="AutoShape 35"/>
          <p:cNvSpPr>
            <a:spLocks noChangeArrowheads="1"/>
          </p:cNvSpPr>
          <p:nvPr/>
        </p:nvSpPr>
        <p:spPr bwMode="auto">
          <a:xfrm>
            <a:off x="4516438" y="2128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0" name="AutoShape 36"/>
          <p:cNvSpPr>
            <a:spLocks noChangeArrowheads="1"/>
          </p:cNvSpPr>
          <p:nvPr/>
        </p:nvSpPr>
        <p:spPr bwMode="auto">
          <a:xfrm>
            <a:off x="4668838" y="22812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1" name="AutoShape 37"/>
          <p:cNvSpPr>
            <a:spLocks noChangeArrowheads="1"/>
          </p:cNvSpPr>
          <p:nvPr/>
        </p:nvSpPr>
        <p:spPr bwMode="auto">
          <a:xfrm>
            <a:off x="4808538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2" name="AutoShape 38"/>
          <p:cNvSpPr>
            <a:spLocks noChangeArrowheads="1"/>
          </p:cNvSpPr>
          <p:nvPr/>
        </p:nvSpPr>
        <p:spPr bwMode="auto">
          <a:xfrm>
            <a:off x="5065713" y="2141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3" name="AutoShape 39"/>
          <p:cNvSpPr>
            <a:spLocks noChangeArrowheads="1"/>
          </p:cNvSpPr>
          <p:nvPr/>
        </p:nvSpPr>
        <p:spPr bwMode="auto">
          <a:xfrm>
            <a:off x="4995863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4" name="AutoShape 40"/>
          <p:cNvSpPr>
            <a:spLocks noChangeArrowheads="1"/>
          </p:cNvSpPr>
          <p:nvPr/>
        </p:nvSpPr>
        <p:spPr bwMode="auto">
          <a:xfrm>
            <a:off x="4714875" y="2065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5" name="AutoShape 41"/>
          <p:cNvSpPr>
            <a:spLocks noChangeArrowheads="1"/>
          </p:cNvSpPr>
          <p:nvPr/>
        </p:nvSpPr>
        <p:spPr bwMode="auto">
          <a:xfrm>
            <a:off x="4562475" y="1887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6" name="AutoShape 42"/>
          <p:cNvSpPr>
            <a:spLocks noChangeArrowheads="1"/>
          </p:cNvSpPr>
          <p:nvPr/>
        </p:nvSpPr>
        <p:spPr bwMode="auto">
          <a:xfrm>
            <a:off x="5006975" y="1976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7" name="AutoShape 43"/>
          <p:cNvSpPr>
            <a:spLocks noChangeArrowheads="1"/>
          </p:cNvSpPr>
          <p:nvPr/>
        </p:nvSpPr>
        <p:spPr bwMode="auto">
          <a:xfrm>
            <a:off x="5159375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8" name="AutoShape 44"/>
          <p:cNvSpPr>
            <a:spLocks noChangeArrowheads="1"/>
          </p:cNvSpPr>
          <p:nvPr/>
        </p:nvSpPr>
        <p:spPr bwMode="auto">
          <a:xfrm>
            <a:off x="5311775" y="2281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49" name="AutoShape 45"/>
          <p:cNvSpPr>
            <a:spLocks noChangeArrowheads="1"/>
          </p:cNvSpPr>
          <p:nvPr/>
        </p:nvSpPr>
        <p:spPr bwMode="auto">
          <a:xfrm>
            <a:off x="5451475" y="2217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0" name="AutoShape 46"/>
          <p:cNvSpPr>
            <a:spLocks noChangeArrowheads="1"/>
          </p:cNvSpPr>
          <p:nvPr/>
        </p:nvSpPr>
        <p:spPr bwMode="auto">
          <a:xfrm>
            <a:off x="5218113" y="2039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1" name="AutoShape 47"/>
          <p:cNvSpPr>
            <a:spLocks noChangeArrowheads="1"/>
          </p:cNvSpPr>
          <p:nvPr/>
        </p:nvSpPr>
        <p:spPr bwMode="auto">
          <a:xfrm>
            <a:off x="5545138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2" name="AutoShape 48"/>
          <p:cNvSpPr>
            <a:spLocks noChangeArrowheads="1"/>
          </p:cNvSpPr>
          <p:nvPr/>
        </p:nvSpPr>
        <p:spPr bwMode="auto">
          <a:xfrm>
            <a:off x="563880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3" name="AutoShape 49"/>
          <p:cNvSpPr>
            <a:spLocks noChangeArrowheads="1"/>
          </p:cNvSpPr>
          <p:nvPr/>
        </p:nvSpPr>
        <p:spPr bwMode="auto">
          <a:xfrm>
            <a:off x="53578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4" name="AutoShape 50"/>
          <p:cNvSpPr>
            <a:spLocks noChangeArrowheads="1"/>
          </p:cNvSpPr>
          <p:nvPr/>
        </p:nvSpPr>
        <p:spPr bwMode="auto">
          <a:xfrm>
            <a:off x="5205413" y="1887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5" name="AutoShape 51"/>
          <p:cNvSpPr>
            <a:spLocks noChangeArrowheads="1"/>
          </p:cNvSpPr>
          <p:nvPr/>
        </p:nvSpPr>
        <p:spPr bwMode="auto">
          <a:xfrm>
            <a:off x="4422775" y="2276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6" name="AutoShape 52"/>
          <p:cNvSpPr>
            <a:spLocks noChangeArrowheads="1"/>
          </p:cNvSpPr>
          <p:nvPr/>
        </p:nvSpPr>
        <p:spPr bwMode="auto">
          <a:xfrm>
            <a:off x="58150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7" name="AutoShape 53"/>
          <p:cNvSpPr>
            <a:spLocks noChangeArrowheads="1"/>
          </p:cNvSpPr>
          <p:nvPr/>
        </p:nvSpPr>
        <p:spPr bwMode="auto">
          <a:xfrm>
            <a:off x="5967413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8" name="AutoShape 54"/>
          <p:cNvSpPr>
            <a:spLocks noChangeArrowheads="1"/>
          </p:cNvSpPr>
          <p:nvPr/>
        </p:nvSpPr>
        <p:spPr bwMode="auto">
          <a:xfrm>
            <a:off x="6200775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59" name="AutoShape 55"/>
          <p:cNvSpPr>
            <a:spLocks noChangeArrowheads="1"/>
          </p:cNvSpPr>
          <p:nvPr/>
        </p:nvSpPr>
        <p:spPr bwMode="auto">
          <a:xfrm>
            <a:off x="6294438" y="22574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0" name="AutoShape 56"/>
          <p:cNvSpPr>
            <a:spLocks noChangeArrowheads="1"/>
          </p:cNvSpPr>
          <p:nvPr/>
        </p:nvSpPr>
        <p:spPr bwMode="auto">
          <a:xfrm>
            <a:off x="6318250" y="2090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1" name="AutoShape 57"/>
          <p:cNvSpPr>
            <a:spLocks noChangeArrowheads="1"/>
          </p:cNvSpPr>
          <p:nvPr/>
        </p:nvSpPr>
        <p:spPr bwMode="auto">
          <a:xfrm>
            <a:off x="6013450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2" name="AutoShape 58"/>
          <p:cNvSpPr>
            <a:spLocks noChangeArrowheads="1"/>
          </p:cNvSpPr>
          <p:nvPr/>
        </p:nvSpPr>
        <p:spPr bwMode="auto">
          <a:xfrm>
            <a:off x="4083050" y="1989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3" name="AutoShape 59"/>
          <p:cNvSpPr>
            <a:spLocks noChangeArrowheads="1"/>
          </p:cNvSpPr>
          <p:nvPr/>
        </p:nvSpPr>
        <p:spPr bwMode="auto">
          <a:xfrm>
            <a:off x="1935163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4" name="AutoShape 60"/>
          <p:cNvSpPr>
            <a:spLocks noChangeArrowheads="1"/>
          </p:cNvSpPr>
          <p:nvPr/>
        </p:nvSpPr>
        <p:spPr bwMode="auto">
          <a:xfrm>
            <a:off x="2087563" y="2090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5" name="AutoShape 61"/>
          <p:cNvSpPr>
            <a:spLocks noChangeArrowheads="1"/>
          </p:cNvSpPr>
          <p:nvPr/>
        </p:nvSpPr>
        <p:spPr bwMode="auto">
          <a:xfrm>
            <a:off x="2239963" y="2243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6" name="AutoShape 62"/>
          <p:cNvSpPr>
            <a:spLocks noChangeArrowheads="1"/>
          </p:cNvSpPr>
          <p:nvPr/>
        </p:nvSpPr>
        <p:spPr bwMode="auto">
          <a:xfrm>
            <a:off x="2379663" y="21796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7" name="AutoShape 63"/>
          <p:cNvSpPr>
            <a:spLocks noChangeArrowheads="1"/>
          </p:cNvSpPr>
          <p:nvPr/>
        </p:nvSpPr>
        <p:spPr bwMode="auto">
          <a:xfrm>
            <a:off x="2098675" y="2316163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8" name="AutoShape 64"/>
          <p:cNvSpPr>
            <a:spLocks noChangeArrowheads="1"/>
          </p:cNvSpPr>
          <p:nvPr/>
        </p:nvSpPr>
        <p:spPr bwMode="auto">
          <a:xfrm>
            <a:off x="24733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69" name="AutoShape 65"/>
          <p:cNvSpPr>
            <a:spLocks noChangeArrowheads="1"/>
          </p:cNvSpPr>
          <p:nvPr/>
        </p:nvSpPr>
        <p:spPr bwMode="auto">
          <a:xfrm>
            <a:off x="2566988" y="22828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0" name="AutoShape 66"/>
          <p:cNvSpPr>
            <a:spLocks noChangeArrowheads="1"/>
          </p:cNvSpPr>
          <p:nvPr/>
        </p:nvSpPr>
        <p:spPr bwMode="auto">
          <a:xfrm>
            <a:off x="2590800" y="2116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1" name="AutoShape 67"/>
          <p:cNvSpPr>
            <a:spLocks noChangeArrowheads="1"/>
          </p:cNvSpPr>
          <p:nvPr/>
        </p:nvSpPr>
        <p:spPr bwMode="auto">
          <a:xfrm>
            <a:off x="2286000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2" name="AutoShape 68"/>
          <p:cNvSpPr>
            <a:spLocks noChangeArrowheads="1"/>
          </p:cNvSpPr>
          <p:nvPr/>
        </p:nvSpPr>
        <p:spPr bwMode="auto">
          <a:xfrm>
            <a:off x="7067550" y="226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3" name="AutoShape 69"/>
          <p:cNvSpPr>
            <a:spLocks noChangeArrowheads="1"/>
          </p:cNvSpPr>
          <p:nvPr/>
        </p:nvSpPr>
        <p:spPr bwMode="auto">
          <a:xfrm>
            <a:off x="7219950" y="21685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4" name="AutoShape 70"/>
          <p:cNvSpPr>
            <a:spLocks noChangeArrowheads="1"/>
          </p:cNvSpPr>
          <p:nvPr/>
        </p:nvSpPr>
        <p:spPr bwMode="auto">
          <a:xfrm>
            <a:off x="737235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5" name="AutoShape 71"/>
          <p:cNvSpPr>
            <a:spLocks noChangeArrowheads="1"/>
          </p:cNvSpPr>
          <p:nvPr/>
        </p:nvSpPr>
        <p:spPr bwMode="auto">
          <a:xfrm>
            <a:off x="7512050" y="22574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6" name="AutoShape 72"/>
          <p:cNvSpPr>
            <a:spLocks noChangeArrowheads="1"/>
          </p:cNvSpPr>
          <p:nvPr/>
        </p:nvSpPr>
        <p:spPr bwMode="auto">
          <a:xfrm>
            <a:off x="7605713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7" name="AutoShape 73"/>
          <p:cNvSpPr>
            <a:spLocks noChangeArrowheads="1"/>
          </p:cNvSpPr>
          <p:nvPr/>
        </p:nvSpPr>
        <p:spPr bwMode="auto">
          <a:xfrm>
            <a:off x="7558088" y="24733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8" name="AutoShape 74"/>
          <p:cNvSpPr>
            <a:spLocks noChangeArrowheads="1"/>
          </p:cNvSpPr>
          <p:nvPr/>
        </p:nvSpPr>
        <p:spPr bwMode="auto">
          <a:xfrm>
            <a:off x="1579563" y="24526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79" name="AutoShape 75"/>
          <p:cNvSpPr>
            <a:spLocks noChangeArrowheads="1"/>
          </p:cNvSpPr>
          <p:nvPr/>
        </p:nvSpPr>
        <p:spPr bwMode="auto">
          <a:xfrm>
            <a:off x="7418388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0" name="AutoShape 76"/>
          <p:cNvSpPr>
            <a:spLocks noChangeArrowheads="1"/>
          </p:cNvSpPr>
          <p:nvPr/>
        </p:nvSpPr>
        <p:spPr bwMode="auto">
          <a:xfrm>
            <a:off x="6470650" y="23050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1" name="AutoShape 77"/>
          <p:cNvSpPr>
            <a:spLocks noChangeArrowheads="1"/>
          </p:cNvSpPr>
          <p:nvPr/>
        </p:nvSpPr>
        <p:spPr bwMode="auto">
          <a:xfrm>
            <a:off x="6318250" y="19113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2" name="AutoShape 78"/>
          <p:cNvSpPr>
            <a:spLocks noChangeArrowheads="1"/>
          </p:cNvSpPr>
          <p:nvPr/>
        </p:nvSpPr>
        <p:spPr bwMode="auto">
          <a:xfrm>
            <a:off x="6470650" y="20637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3" name="AutoShape 79"/>
          <p:cNvSpPr>
            <a:spLocks noChangeArrowheads="1"/>
          </p:cNvSpPr>
          <p:nvPr/>
        </p:nvSpPr>
        <p:spPr bwMode="auto">
          <a:xfrm>
            <a:off x="6623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4" name="AutoShape 80"/>
          <p:cNvSpPr>
            <a:spLocks noChangeArrowheads="1"/>
          </p:cNvSpPr>
          <p:nvPr/>
        </p:nvSpPr>
        <p:spPr bwMode="auto">
          <a:xfrm>
            <a:off x="6762750" y="21526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5" name="AutoShape 81"/>
          <p:cNvSpPr>
            <a:spLocks noChangeArrowheads="1"/>
          </p:cNvSpPr>
          <p:nvPr/>
        </p:nvSpPr>
        <p:spPr bwMode="auto">
          <a:xfrm>
            <a:off x="6856413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6" name="AutoShape 82"/>
          <p:cNvSpPr>
            <a:spLocks noChangeArrowheads="1"/>
          </p:cNvSpPr>
          <p:nvPr/>
        </p:nvSpPr>
        <p:spPr bwMode="auto">
          <a:xfrm>
            <a:off x="6950075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7" name="AutoShape 83"/>
          <p:cNvSpPr>
            <a:spLocks noChangeArrowheads="1"/>
          </p:cNvSpPr>
          <p:nvPr/>
        </p:nvSpPr>
        <p:spPr bwMode="auto">
          <a:xfrm>
            <a:off x="6669088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8" name="AutoShape 84"/>
          <p:cNvSpPr>
            <a:spLocks noChangeArrowheads="1"/>
          </p:cNvSpPr>
          <p:nvPr/>
        </p:nvSpPr>
        <p:spPr bwMode="auto">
          <a:xfrm>
            <a:off x="1381125" y="3627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89" name="AutoShape 85"/>
          <p:cNvSpPr>
            <a:spLocks noChangeArrowheads="1"/>
          </p:cNvSpPr>
          <p:nvPr/>
        </p:nvSpPr>
        <p:spPr bwMode="auto">
          <a:xfrm>
            <a:off x="1579563" y="32575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90" name="AutoShape 86"/>
          <p:cNvSpPr>
            <a:spLocks noChangeArrowheads="1"/>
          </p:cNvSpPr>
          <p:nvPr/>
        </p:nvSpPr>
        <p:spPr bwMode="auto">
          <a:xfrm>
            <a:off x="1381125" y="4090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91" name="AutoShape 87"/>
          <p:cNvSpPr>
            <a:spLocks noChangeArrowheads="1"/>
          </p:cNvSpPr>
          <p:nvPr/>
        </p:nvSpPr>
        <p:spPr bwMode="auto">
          <a:xfrm>
            <a:off x="1520825" y="26955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92" name="AutoShape 88"/>
          <p:cNvSpPr>
            <a:spLocks noChangeArrowheads="1"/>
          </p:cNvSpPr>
          <p:nvPr/>
        </p:nvSpPr>
        <p:spPr bwMode="auto">
          <a:xfrm>
            <a:off x="1381125" y="33020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93" name="AutoShape 89"/>
          <p:cNvSpPr>
            <a:spLocks noChangeArrowheads="1"/>
          </p:cNvSpPr>
          <p:nvPr/>
        </p:nvSpPr>
        <p:spPr bwMode="auto">
          <a:xfrm>
            <a:off x="1244600" y="39131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94" name="AutoShape 90"/>
          <p:cNvSpPr>
            <a:spLocks noChangeArrowheads="1"/>
          </p:cNvSpPr>
          <p:nvPr/>
        </p:nvSpPr>
        <p:spPr bwMode="auto">
          <a:xfrm>
            <a:off x="1720850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95" name="AutoShape 91"/>
          <p:cNvSpPr>
            <a:spLocks noChangeArrowheads="1"/>
          </p:cNvSpPr>
          <p:nvPr/>
        </p:nvSpPr>
        <p:spPr bwMode="auto">
          <a:xfrm>
            <a:off x="1744663" y="20891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96" name="AutoShape 92"/>
          <p:cNvSpPr>
            <a:spLocks noChangeArrowheads="1"/>
          </p:cNvSpPr>
          <p:nvPr/>
        </p:nvSpPr>
        <p:spPr bwMode="auto">
          <a:xfrm>
            <a:off x="1427163" y="31242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97" name="AutoShape 93"/>
          <p:cNvSpPr>
            <a:spLocks noChangeArrowheads="1"/>
          </p:cNvSpPr>
          <p:nvPr/>
        </p:nvSpPr>
        <p:spPr bwMode="auto">
          <a:xfrm>
            <a:off x="1533525" y="29051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98" name="Text Box 94"/>
          <p:cNvSpPr txBox="1">
            <a:spLocks noChangeArrowheads="1"/>
          </p:cNvSpPr>
          <p:nvPr/>
        </p:nvSpPr>
        <p:spPr bwMode="auto">
          <a:xfrm>
            <a:off x="3705225" y="1235075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warm, moist air</a:t>
            </a:r>
          </a:p>
        </p:txBody>
      </p:sp>
      <p:sp>
        <p:nvSpPr>
          <p:cNvPr id="98399" name="Text Box 95"/>
          <p:cNvSpPr txBox="1">
            <a:spLocks noChangeArrowheads="1"/>
          </p:cNvSpPr>
          <p:nvPr/>
        </p:nvSpPr>
        <p:spPr bwMode="auto">
          <a:xfrm>
            <a:off x="4113213" y="2636838"/>
            <a:ext cx="915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cold N</a:t>
            </a:r>
            <a:r>
              <a:rPr lang="en-US" altLang="en-US" baseline="-25000"/>
              <a:t>2</a:t>
            </a:r>
          </a:p>
        </p:txBody>
      </p:sp>
      <p:sp>
        <p:nvSpPr>
          <p:cNvPr id="98400" name="Text Box 96"/>
          <p:cNvSpPr txBox="1">
            <a:spLocks noChangeArrowheads="1"/>
          </p:cNvSpPr>
          <p:nvPr/>
        </p:nvSpPr>
        <p:spPr bwMode="auto">
          <a:xfrm>
            <a:off x="4056063" y="3729038"/>
            <a:ext cx="1030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liquid N</a:t>
            </a:r>
            <a:r>
              <a:rPr lang="en-US" altLang="en-US" baseline="-25000"/>
              <a:t>2</a:t>
            </a:r>
          </a:p>
        </p:txBody>
      </p:sp>
      <p:sp>
        <p:nvSpPr>
          <p:cNvPr id="98401" name="Text Box 97"/>
          <p:cNvSpPr txBox="1">
            <a:spLocks noChangeArrowheads="1"/>
          </p:cNvSpPr>
          <p:nvPr/>
        </p:nvSpPr>
        <p:spPr bwMode="auto">
          <a:xfrm>
            <a:off x="6550025" y="1417638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993300"/>
                </a:solidFill>
              </a:rPr>
              <a:t>ice</a:t>
            </a:r>
            <a:endParaRPr lang="en-US" altLang="en-US" baseline="-25000">
              <a:solidFill>
                <a:srgbClr val="993300"/>
              </a:solidFill>
            </a:endParaRPr>
          </a:p>
        </p:txBody>
      </p:sp>
      <p:grpSp>
        <p:nvGrpSpPr>
          <p:cNvPr id="98402" name="Group 98"/>
          <p:cNvGrpSpPr>
            <a:grpSpLocks/>
          </p:cNvGrpSpPr>
          <p:nvPr/>
        </p:nvGrpSpPr>
        <p:grpSpPr bwMode="auto">
          <a:xfrm>
            <a:off x="-1071563" y="4995863"/>
            <a:ext cx="820738" cy="427037"/>
            <a:chOff x="445" y="1175"/>
            <a:chExt cx="517" cy="269"/>
          </a:xfrm>
        </p:grpSpPr>
        <p:sp>
          <p:nvSpPr>
            <p:cNvPr id="98403" name="Freeform 99"/>
            <p:cNvSpPr>
              <a:spLocks noChangeAspect="1"/>
            </p:cNvSpPr>
            <p:nvPr/>
          </p:nvSpPr>
          <p:spPr bwMode="auto">
            <a:xfrm rot="2166978" flipH="1">
              <a:off x="647" y="1293"/>
              <a:ext cx="315" cy="151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404" name="Rectangle 100"/>
            <p:cNvSpPr>
              <a:spLocks noChangeArrowheads="1"/>
            </p:cNvSpPr>
            <p:nvPr/>
          </p:nvSpPr>
          <p:spPr bwMode="auto">
            <a:xfrm rot="2166978" flipH="1">
              <a:off x="833" y="1393"/>
              <a:ext cx="23" cy="27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399999" lon="20999999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8405" name="Freeform 101"/>
            <p:cNvSpPr>
              <a:spLocks/>
            </p:cNvSpPr>
            <p:nvPr/>
          </p:nvSpPr>
          <p:spPr bwMode="auto">
            <a:xfrm rot="2166978" flipH="1">
              <a:off x="445" y="1175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406" name="Freeform 102"/>
            <p:cNvSpPr>
              <a:spLocks/>
            </p:cNvSpPr>
            <p:nvPr/>
          </p:nvSpPr>
          <p:spPr bwMode="auto">
            <a:xfrm rot="12966978">
              <a:off x="454" y="1179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649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72988 L 0.67899 -0.1651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8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0" y="28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41 -0.73079 L 0.75416 -0.0689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8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79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23 -0.72942 L 0.69305 -0.1466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8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41" y="29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 smtClean="0"/>
              <a:t>Anything is possible … with the right tools.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542213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244600" y="2125663"/>
            <a:ext cx="6616700" cy="2351087"/>
          </a:xfrm>
          <a:custGeom>
            <a:avLst/>
            <a:gdLst>
              <a:gd name="T0" fmla="*/ 202 w 4168"/>
              <a:gd name="T1" fmla="*/ 452 h 1481"/>
              <a:gd name="T2" fmla="*/ 297 w 4168"/>
              <a:gd name="T3" fmla="*/ 121 h 1481"/>
              <a:gd name="T4" fmla="*/ 922 w 4168"/>
              <a:gd name="T5" fmla="*/ 91 h 1481"/>
              <a:gd name="T6" fmla="*/ 1159 w 4168"/>
              <a:gd name="T7" fmla="*/ 106 h 1481"/>
              <a:gd name="T8" fmla="*/ 1404 w 4168"/>
              <a:gd name="T9" fmla="*/ 106 h 1481"/>
              <a:gd name="T10" fmla="*/ 1836 w 4168"/>
              <a:gd name="T11" fmla="*/ 89 h 1481"/>
              <a:gd name="T12" fmla="*/ 2128 w 4168"/>
              <a:gd name="T13" fmla="*/ 89 h 1481"/>
              <a:gd name="T14" fmla="*/ 2285 w 4168"/>
              <a:gd name="T15" fmla="*/ 81 h 1481"/>
              <a:gd name="T16" fmla="*/ 2427 w 4168"/>
              <a:gd name="T17" fmla="*/ 81 h 1481"/>
              <a:gd name="T18" fmla="*/ 2577 w 4168"/>
              <a:gd name="T19" fmla="*/ 65 h 1481"/>
              <a:gd name="T20" fmla="*/ 2901 w 4168"/>
              <a:gd name="T21" fmla="*/ 58 h 1481"/>
              <a:gd name="T22" fmla="*/ 3264 w 4168"/>
              <a:gd name="T23" fmla="*/ 65 h 1481"/>
              <a:gd name="T24" fmla="*/ 3942 w 4168"/>
              <a:gd name="T25" fmla="*/ 97 h 1481"/>
              <a:gd name="T26" fmla="*/ 4005 w 4168"/>
              <a:gd name="T27" fmla="*/ 649 h 1481"/>
              <a:gd name="T28" fmla="*/ 4053 w 4168"/>
              <a:gd name="T29" fmla="*/ 1312 h 1481"/>
              <a:gd name="T30" fmla="*/ 3313 w 4168"/>
              <a:gd name="T31" fmla="*/ 1227 h 1481"/>
              <a:gd name="T32" fmla="*/ 851 w 4168"/>
              <a:gd name="T33" fmla="*/ 1274 h 1481"/>
              <a:gd name="T34" fmla="*/ 108 w 4168"/>
              <a:gd name="T35" fmla="*/ 1344 h 1481"/>
              <a:gd name="T36" fmla="*/ 202 w 4168"/>
              <a:gd name="T37" fmla="*/ 45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168" h="1481">
                <a:moveTo>
                  <a:pt x="202" y="452"/>
                </a:moveTo>
                <a:cubicBezTo>
                  <a:pt x="233" y="248"/>
                  <a:pt x="177" y="181"/>
                  <a:pt x="297" y="121"/>
                </a:cubicBezTo>
                <a:cubicBezTo>
                  <a:pt x="417" y="61"/>
                  <a:pt x="778" y="93"/>
                  <a:pt x="922" y="91"/>
                </a:cubicBezTo>
                <a:cubicBezTo>
                  <a:pt x="1066" y="89"/>
                  <a:pt x="1079" y="103"/>
                  <a:pt x="1159" y="106"/>
                </a:cubicBezTo>
                <a:cubicBezTo>
                  <a:pt x="1239" y="109"/>
                  <a:pt x="1291" y="109"/>
                  <a:pt x="1404" y="106"/>
                </a:cubicBezTo>
                <a:cubicBezTo>
                  <a:pt x="1517" y="103"/>
                  <a:pt x="1715" y="92"/>
                  <a:pt x="1836" y="89"/>
                </a:cubicBezTo>
                <a:cubicBezTo>
                  <a:pt x="1957" y="86"/>
                  <a:pt x="2053" y="90"/>
                  <a:pt x="2128" y="89"/>
                </a:cubicBezTo>
                <a:cubicBezTo>
                  <a:pt x="2203" y="88"/>
                  <a:pt x="2235" y="82"/>
                  <a:pt x="2285" y="81"/>
                </a:cubicBezTo>
                <a:cubicBezTo>
                  <a:pt x="2335" y="80"/>
                  <a:pt x="2378" y="84"/>
                  <a:pt x="2427" y="81"/>
                </a:cubicBezTo>
                <a:cubicBezTo>
                  <a:pt x="2476" y="78"/>
                  <a:pt x="2498" y="69"/>
                  <a:pt x="2577" y="65"/>
                </a:cubicBezTo>
                <a:cubicBezTo>
                  <a:pt x="2656" y="61"/>
                  <a:pt x="2787" y="58"/>
                  <a:pt x="2901" y="58"/>
                </a:cubicBezTo>
                <a:cubicBezTo>
                  <a:pt x="3015" y="58"/>
                  <a:pt x="3091" y="59"/>
                  <a:pt x="3264" y="65"/>
                </a:cubicBezTo>
                <a:cubicBezTo>
                  <a:pt x="3437" y="71"/>
                  <a:pt x="3818" y="0"/>
                  <a:pt x="3942" y="97"/>
                </a:cubicBezTo>
                <a:cubicBezTo>
                  <a:pt x="4066" y="194"/>
                  <a:pt x="3987" y="447"/>
                  <a:pt x="4005" y="649"/>
                </a:cubicBezTo>
                <a:cubicBezTo>
                  <a:pt x="4023" y="851"/>
                  <a:pt x="4168" y="1216"/>
                  <a:pt x="4053" y="1312"/>
                </a:cubicBezTo>
                <a:cubicBezTo>
                  <a:pt x="3938" y="1408"/>
                  <a:pt x="3847" y="1233"/>
                  <a:pt x="3313" y="1227"/>
                </a:cubicBezTo>
                <a:cubicBezTo>
                  <a:pt x="2779" y="1221"/>
                  <a:pt x="1385" y="1255"/>
                  <a:pt x="851" y="1274"/>
                </a:cubicBezTo>
                <a:cubicBezTo>
                  <a:pt x="317" y="1293"/>
                  <a:pt x="216" y="1481"/>
                  <a:pt x="108" y="1344"/>
                </a:cubicBezTo>
                <a:cubicBezTo>
                  <a:pt x="0" y="1207"/>
                  <a:pt x="72" y="669"/>
                  <a:pt x="202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113213" y="2636838"/>
            <a:ext cx="915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cold N</a:t>
            </a:r>
            <a:r>
              <a:rPr lang="en-US" altLang="en-US" baseline="-25000"/>
              <a:t>2</a:t>
            </a:r>
          </a:p>
        </p:txBody>
      </p:sp>
      <p:sp>
        <p:nvSpPr>
          <p:cNvPr id="99332" name="Freeform 4"/>
          <p:cNvSpPr>
            <a:spLocks/>
          </p:cNvSpPr>
          <p:nvPr/>
        </p:nvSpPr>
        <p:spPr bwMode="auto">
          <a:xfrm>
            <a:off x="1935163" y="2562225"/>
            <a:ext cx="5219700" cy="2727325"/>
          </a:xfrm>
          <a:custGeom>
            <a:avLst/>
            <a:gdLst>
              <a:gd name="T0" fmla="*/ 399 w 3288"/>
              <a:gd name="T1" fmla="*/ 359 h 1718"/>
              <a:gd name="T2" fmla="*/ 462 w 3288"/>
              <a:gd name="T3" fmla="*/ 303 h 1718"/>
              <a:gd name="T4" fmla="*/ 493 w 3288"/>
              <a:gd name="T5" fmla="*/ 351 h 1718"/>
              <a:gd name="T6" fmla="*/ 572 w 3288"/>
              <a:gd name="T7" fmla="*/ 366 h 1718"/>
              <a:gd name="T8" fmla="*/ 604 w 3288"/>
              <a:gd name="T9" fmla="*/ 319 h 1718"/>
              <a:gd name="T10" fmla="*/ 667 w 3288"/>
              <a:gd name="T11" fmla="*/ 366 h 1718"/>
              <a:gd name="T12" fmla="*/ 730 w 3288"/>
              <a:gd name="T13" fmla="*/ 366 h 1718"/>
              <a:gd name="T14" fmla="*/ 801 w 3288"/>
              <a:gd name="T15" fmla="*/ 390 h 1718"/>
              <a:gd name="T16" fmla="*/ 840 w 3288"/>
              <a:gd name="T17" fmla="*/ 382 h 1718"/>
              <a:gd name="T18" fmla="*/ 880 w 3288"/>
              <a:gd name="T19" fmla="*/ 366 h 1718"/>
              <a:gd name="T20" fmla="*/ 975 w 3288"/>
              <a:gd name="T21" fmla="*/ 366 h 1718"/>
              <a:gd name="T22" fmla="*/ 1022 w 3288"/>
              <a:gd name="T23" fmla="*/ 382 h 1718"/>
              <a:gd name="T24" fmla="*/ 1077 w 3288"/>
              <a:gd name="T25" fmla="*/ 359 h 1718"/>
              <a:gd name="T26" fmla="*/ 1132 w 3288"/>
              <a:gd name="T27" fmla="*/ 335 h 1718"/>
              <a:gd name="T28" fmla="*/ 1243 w 3288"/>
              <a:gd name="T29" fmla="*/ 335 h 1718"/>
              <a:gd name="T30" fmla="*/ 1282 w 3288"/>
              <a:gd name="T31" fmla="*/ 390 h 1718"/>
              <a:gd name="T32" fmla="*/ 1330 w 3288"/>
              <a:gd name="T33" fmla="*/ 366 h 1718"/>
              <a:gd name="T34" fmla="*/ 1416 w 3288"/>
              <a:gd name="T35" fmla="*/ 398 h 1718"/>
              <a:gd name="T36" fmla="*/ 1503 w 3288"/>
              <a:gd name="T37" fmla="*/ 374 h 1718"/>
              <a:gd name="T38" fmla="*/ 1551 w 3288"/>
              <a:gd name="T39" fmla="*/ 398 h 1718"/>
              <a:gd name="T40" fmla="*/ 1637 w 3288"/>
              <a:gd name="T41" fmla="*/ 366 h 1718"/>
              <a:gd name="T42" fmla="*/ 1700 w 3288"/>
              <a:gd name="T43" fmla="*/ 382 h 1718"/>
              <a:gd name="T44" fmla="*/ 1811 w 3288"/>
              <a:gd name="T45" fmla="*/ 351 h 1718"/>
              <a:gd name="T46" fmla="*/ 1866 w 3288"/>
              <a:gd name="T47" fmla="*/ 382 h 1718"/>
              <a:gd name="T48" fmla="*/ 1937 w 3288"/>
              <a:gd name="T49" fmla="*/ 351 h 1718"/>
              <a:gd name="T50" fmla="*/ 2000 w 3288"/>
              <a:gd name="T51" fmla="*/ 366 h 1718"/>
              <a:gd name="T52" fmla="*/ 2071 w 3288"/>
              <a:gd name="T53" fmla="*/ 343 h 1718"/>
              <a:gd name="T54" fmla="*/ 2150 w 3288"/>
              <a:gd name="T55" fmla="*/ 366 h 1718"/>
              <a:gd name="T56" fmla="*/ 2237 w 3288"/>
              <a:gd name="T57" fmla="*/ 343 h 1718"/>
              <a:gd name="T58" fmla="*/ 2292 w 3288"/>
              <a:gd name="T59" fmla="*/ 359 h 1718"/>
              <a:gd name="T60" fmla="*/ 2371 w 3288"/>
              <a:gd name="T61" fmla="*/ 335 h 1718"/>
              <a:gd name="T62" fmla="*/ 2482 w 3288"/>
              <a:gd name="T63" fmla="*/ 351 h 1718"/>
              <a:gd name="T64" fmla="*/ 2576 w 3288"/>
              <a:gd name="T65" fmla="*/ 351 h 1718"/>
              <a:gd name="T66" fmla="*/ 2718 w 3288"/>
              <a:gd name="T67" fmla="*/ 343 h 1718"/>
              <a:gd name="T68" fmla="*/ 2789 w 3288"/>
              <a:gd name="T69" fmla="*/ 327 h 1718"/>
              <a:gd name="T70" fmla="*/ 2845 w 3288"/>
              <a:gd name="T71" fmla="*/ 193 h 1718"/>
              <a:gd name="T72" fmla="*/ 2884 w 3288"/>
              <a:gd name="T73" fmla="*/ 1487 h 1718"/>
              <a:gd name="T74" fmla="*/ 422 w 3288"/>
              <a:gd name="T75" fmla="*/ 1534 h 1718"/>
              <a:gd name="T76" fmla="*/ 351 w 3288"/>
              <a:gd name="T77" fmla="*/ 382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88" h="1718">
                <a:moveTo>
                  <a:pt x="399" y="359"/>
                </a:moveTo>
                <a:cubicBezTo>
                  <a:pt x="422" y="331"/>
                  <a:pt x="446" y="304"/>
                  <a:pt x="462" y="303"/>
                </a:cubicBezTo>
                <a:cubicBezTo>
                  <a:pt x="478" y="302"/>
                  <a:pt x="475" y="341"/>
                  <a:pt x="493" y="351"/>
                </a:cubicBezTo>
                <a:cubicBezTo>
                  <a:pt x="511" y="361"/>
                  <a:pt x="554" y="371"/>
                  <a:pt x="572" y="366"/>
                </a:cubicBezTo>
                <a:cubicBezTo>
                  <a:pt x="590" y="361"/>
                  <a:pt x="588" y="319"/>
                  <a:pt x="604" y="319"/>
                </a:cubicBezTo>
                <a:cubicBezTo>
                  <a:pt x="620" y="319"/>
                  <a:pt x="646" y="358"/>
                  <a:pt x="667" y="366"/>
                </a:cubicBezTo>
                <a:cubicBezTo>
                  <a:pt x="688" y="374"/>
                  <a:pt x="708" y="362"/>
                  <a:pt x="730" y="366"/>
                </a:cubicBezTo>
                <a:cubicBezTo>
                  <a:pt x="752" y="370"/>
                  <a:pt x="783" y="387"/>
                  <a:pt x="801" y="390"/>
                </a:cubicBezTo>
                <a:cubicBezTo>
                  <a:pt x="819" y="393"/>
                  <a:pt x="827" y="386"/>
                  <a:pt x="840" y="382"/>
                </a:cubicBezTo>
                <a:cubicBezTo>
                  <a:pt x="853" y="378"/>
                  <a:pt x="858" y="369"/>
                  <a:pt x="880" y="366"/>
                </a:cubicBezTo>
                <a:cubicBezTo>
                  <a:pt x="902" y="363"/>
                  <a:pt x="951" y="363"/>
                  <a:pt x="975" y="366"/>
                </a:cubicBezTo>
                <a:cubicBezTo>
                  <a:pt x="999" y="369"/>
                  <a:pt x="1005" y="383"/>
                  <a:pt x="1022" y="382"/>
                </a:cubicBezTo>
                <a:cubicBezTo>
                  <a:pt x="1039" y="381"/>
                  <a:pt x="1059" y="367"/>
                  <a:pt x="1077" y="359"/>
                </a:cubicBezTo>
                <a:cubicBezTo>
                  <a:pt x="1095" y="351"/>
                  <a:pt x="1104" y="339"/>
                  <a:pt x="1132" y="335"/>
                </a:cubicBezTo>
                <a:cubicBezTo>
                  <a:pt x="1160" y="331"/>
                  <a:pt x="1218" y="326"/>
                  <a:pt x="1243" y="335"/>
                </a:cubicBezTo>
                <a:cubicBezTo>
                  <a:pt x="1268" y="344"/>
                  <a:pt x="1268" y="385"/>
                  <a:pt x="1282" y="390"/>
                </a:cubicBezTo>
                <a:cubicBezTo>
                  <a:pt x="1296" y="395"/>
                  <a:pt x="1308" y="365"/>
                  <a:pt x="1330" y="366"/>
                </a:cubicBezTo>
                <a:cubicBezTo>
                  <a:pt x="1352" y="367"/>
                  <a:pt x="1387" y="397"/>
                  <a:pt x="1416" y="398"/>
                </a:cubicBezTo>
                <a:cubicBezTo>
                  <a:pt x="1445" y="399"/>
                  <a:pt x="1481" y="374"/>
                  <a:pt x="1503" y="374"/>
                </a:cubicBezTo>
                <a:cubicBezTo>
                  <a:pt x="1525" y="374"/>
                  <a:pt x="1529" y="399"/>
                  <a:pt x="1551" y="398"/>
                </a:cubicBezTo>
                <a:cubicBezTo>
                  <a:pt x="1573" y="397"/>
                  <a:pt x="1612" y="369"/>
                  <a:pt x="1637" y="366"/>
                </a:cubicBezTo>
                <a:cubicBezTo>
                  <a:pt x="1662" y="363"/>
                  <a:pt x="1671" y="384"/>
                  <a:pt x="1700" y="382"/>
                </a:cubicBezTo>
                <a:cubicBezTo>
                  <a:pt x="1729" y="380"/>
                  <a:pt x="1783" y="351"/>
                  <a:pt x="1811" y="351"/>
                </a:cubicBezTo>
                <a:cubicBezTo>
                  <a:pt x="1839" y="351"/>
                  <a:pt x="1845" y="382"/>
                  <a:pt x="1866" y="382"/>
                </a:cubicBezTo>
                <a:cubicBezTo>
                  <a:pt x="1887" y="382"/>
                  <a:pt x="1915" y="354"/>
                  <a:pt x="1937" y="351"/>
                </a:cubicBezTo>
                <a:cubicBezTo>
                  <a:pt x="1959" y="348"/>
                  <a:pt x="1978" y="367"/>
                  <a:pt x="2000" y="366"/>
                </a:cubicBezTo>
                <a:cubicBezTo>
                  <a:pt x="2022" y="365"/>
                  <a:pt x="2046" y="343"/>
                  <a:pt x="2071" y="343"/>
                </a:cubicBezTo>
                <a:cubicBezTo>
                  <a:pt x="2096" y="343"/>
                  <a:pt x="2122" y="366"/>
                  <a:pt x="2150" y="366"/>
                </a:cubicBezTo>
                <a:cubicBezTo>
                  <a:pt x="2178" y="366"/>
                  <a:pt x="2213" y="344"/>
                  <a:pt x="2237" y="343"/>
                </a:cubicBezTo>
                <a:cubicBezTo>
                  <a:pt x="2261" y="342"/>
                  <a:pt x="2270" y="360"/>
                  <a:pt x="2292" y="359"/>
                </a:cubicBezTo>
                <a:cubicBezTo>
                  <a:pt x="2314" y="358"/>
                  <a:pt x="2339" y="336"/>
                  <a:pt x="2371" y="335"/>
                </a:cubicBezTo>
                <a:cubicBezTo>
                  <a:pt x="2403" y="334"/>
                  <a:pt x="2448" y="348"/>
                  <a:pt x="2482" y="351"/>
                </a:cubicBezTo>
                <a:cubicBezTo>
                  <a:pt x="2516" y="354"/>
                  <a:pt x="2537" y="352"/>
                  <a:pt x="2576" y="351"/>
                </a:cubicBezTo>
                <a:cubicBezTo>
                  <a:pt x="2615" y="350"/>
                  <a:pt x="2683" y="347"/>
                  <a:pt x="2718" y="343"/>
                </a:cubicBezTo>
                <a:cubicBezTo>
                  <a:pt x="2753" y="339"/>
                  <a:pt x="2768" y="352"/>
                  <a:pt x="2789" y="327"/>
                </a:cubicBezTo>
                <a:cubicBezTo>
                  <a:pt x="2810" y="302"/>
                  <a:pt x="2829" y="0"/>
                  <a:pt x="2845" y="193"/>
                </a:cubicBezTo>
                <a:cubicBezTo>
                  <a:pt x="2861" y="386"/>
                  <a:pt x="3288" y="1264"/>
                  <a:pt x="2884" y="1487"/>
                </a:cubicBezTo>
                <a:cubicBezTo>
                  <a:pt x="2480" y="1710"/>
                  <a:pt x="844" y="1718"/>
                  <a:pt x="422" y="1534"/>
                </a:cubicBezTo>
                <a:cubicBezTo>
                  <a:pt x="0" y="1350"/>
                  <a:pt x="175" y="866"/>
                  <a:pt x="351" y="382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1935163" y="2035175"/>
            <a:ext cx="5205412" cy="3005138"/>
          </a:xfrm>
          <a:custGeom>
            <a:avLst/>
            <a:gdLst>
              <a:gd name="T0" fmla="*/ 399 w 3279"/>
              <a:gd name="T1" fmla="*/ 266 h 1893"/>
              <a:gd name="T2" fmla="*/ 462 w 3279"/>
              <a:gd name="T3" fmla="*/ 199 h 1893"/>
              <a:gd name="T4" fmla="*/ 493 w 3279"/>
              <a:gd name="T5" fmla="*/ 256 h 1893"/>
              <a:gd name="T6" fmla="*/ 572 w 3279"/>
              <a:gd name="T7" fmla="*/ 274 h 1893"/>
              <a:gd name="T8" fmla="*/ 604 w 3279"/>
              <a:gd name="T9" fmla="*/ 218 h 1893"/>
              <a:gd name="T10" fmla="*/ 667 w 3279"/>
              <a:gd name="T11" fmla="*/ 274 h 1893"/>
              <a:gd name="T12" fmla="*/ 730 w 3279"/>
              <a:gd name="T13" fmla="*/ 274 h 1893"/>
              <a:gd name="T14" fmla="*/ 801 w 3279"/>
              <a:gd name="T15" fmla="*/ 303 h 1893"/>
              <a:gd name="T16" fmla="*/ 840 w 3279"/>
              <a:gd name="T17" fmla="*/ 293 h 1893"/>
              <a:gd name="T18" fmla="*/ 880 w 3279"/>
              <a:gd name="T19" fmla="*/ 274 h 1893"/>
              <a:gd name="T20" fmla="*/ 975 w 3279"/>
              <a:gd name="T21" fmla="*/ 274 h 1893"/>
              <a:gd name="T22" fmla="*/ 1022 w 3279"/>
              <a:gd name="T23" fmla="*/ 293 h 1893"/>
              <a:gd name="T24" fmla="*/ 1077 w 3279"/>
              <a:gd name="T25" fmla="*/ 266 h 1893"/>
              <a:gd name="T26" fmla="*/ 1132 w 3279"/>
              <a:gd name="T27" fmla="*/ 237 h 1893"/>
              <a:gd name="T28" fmla="*/ 1243 w 3279"/>
              <a:gd name="T29" fmla="*/ 237 h 1893"/>
              <a:gd name="T30" fmla="*/ 1282 w 3279"/>
              <a:gd name="T31" fmla="*/ 303 h 1893"/>
              <a:gd name="T32" fmla="*/ 1330 w 3279"/>
              <a:gd name="T33" fmla="*/ 274 h 1893"/>
              <a:gd name="T34" fmla="*/ 1416 w 3279"/>
              <a:gd name="T35" fmla="*/ 313 h 1893"/>
              <a:gd name="T36" fmla="*/ 1503 w 3279"/>
              <a:gd name="T37" fmla="*/ 284 h 1893"/>
              <a:gd name="T38" fmla="*/ 1551 w 3279"/>
              <a:gd name="T39" fmla="*/ 313 h 1893"/>
              <a:gd name="T40" fmla="*/ 1637 w 3279"/>
              <a:gd name="T41" fmla="*/ 274 h 1893"/>
              <a:gd name="T42" fmla="*/ 1700 w 3279"/>
              <a:gd name="T43" fmla="*/ 293 h 1893"/>
              <a:gd name="T44" fmla="*/ 1811 w 3279"/>
              <a:gd name="T45" fmla="*/ 256 h 1893"/>
              <a:gd name="T46" fmla="*/ 1866 w 3279"/>
              <a:gd name="T47" fmla="*/ 293 h 1893"/>
              <a:gd name="T48" fmla="*/ 1937 w 3279"/>
              <a:gd name="T49" fmla="*/ 256 h 1893"/>
              <a:gd name="T50" fmla="*/ 2000 w 3279"/>
              <a:gd name="T51" fmla="*/ 274 h 1893"/>
              <a:gd name="T52" fmla="*/ 2071 w 3279"/>
              <a:gd name="T53" fmla="*/ 247 h 1893"/>
              <a:gd name="T54" fmla="*/ 2150 w 3279"/>
              <a:gd name="T55" fmla="*/ 274 h 1893"/>
              <a:gd name="T56" fmla="*/ 2237 w 3279"/>
              <a:gd name="T57" fmla="*/ 247 h 1893"/>
              <a:gd name="T58" fmla="*/ 2292 w 3279"/>
              <a:gd name="T59" fmla="*/ 266 h 1893"/>
              <a:gd name="T60" fmla="*/ 2371 w 3279"/>
              <a:gd name="T61" fmla="*/ 237 h 1893"/>
              <a:gd name="T62" fmla="*/ 2482 w 3279"/>
              <a:gd name="T63" fmla="*/ 256 h 1893"/>
              <a:gd name="T64" fmla="*/ 2576 w 3279"/>
              <a:gd name="T65" fmla="*/ 256 h 1893"/>
              <a:gd name="T66" fmla="*/ 2718 w 3279"/>
              <a:gd name="T67" fmla="*/ 247 h 1893"/>
              <a:gd name="T68" fmla="*/ 2789 w 3279"/>
              <a:gd name="T69" fmla="*/ 228 h 1893"/>
              <a:gd name="T70" fmla="*/ 2884 w 3279"/>
              <a:gd name="T71" fmla="*/ 1616 h 1893"/>
              <a:gd name="T72" fmla="*/ 422 w 3279"/>
              <a:gd name="T73" fmla="*/ 1673 h 1893"/>
              <a:gd name="T74" fmla="*/ 351 w 3279"/>
              <a:gd name="T75" fmla="*/ 293 h 1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279" h="1893">
                <a:moveTo>
                  <a:pt x="399" y="266"/>
                </a:moveTo>
                <a:cubicBezTo>
                  <a:pt x="422" y="232"/>
                  <a:pt x="446" y="200"/>
                  <a:pt x="462" y="199"/>
                </a:cubicBezTo>
                <a:cubicBezTo>
                  <a:pt x="478" y="198"/>
                  <a:pt x="475" y="244"/>
                  <a:pt x="493" y="256"/>
                </a:cubicBezTo>
                <a:cubicBezTo>
                  <a:pt x="511" y="268"/>
                  <a:pt x="554" y="280"/>
                  <a:pt x="572" y="274"/>
                </a:cubicBezTo>
                <a:cubicBezTo>
                  <a:pt x="590" y="268"/>
                  <a:pt x="588" y="218"/>
                  <a:pt x="604" y="218"/>
                </a:cubicBezTo>
                <a:cubicBezTo>
                  <a:pt x="620" y="218"/>
                  <a:pt x="646" y="265"/>
                  <a:pt x="667" y="274"/>
                </a:cubicBezTo>
                <a:cubicBezTo>
                  <a:pt x="688" y="284"/>
                  <a:pt x="708" y="269"/>
                  <a:pt x="730" y="274"/>
                </a:cubicBezTo>
                <a:cubicBezTo>
                  <a:pt x="752" y="279"/>
                  <a:pt x="783" y="299"/>
                  <a:pt x="801" y="303"/>
                </a:cubicBezTo>
                <a:cubicBezTo>
                  <a:pt x="819" y="307"/>
                  <a:pt x="827" y="298"/>
                  <a:pt x="840" y="293"/>
                </a:cubicBezTo>
                <a:cubicBezTo>
                  <a:pt x="853" y="289"/>
                  <a:pt x="858" y="278"/>
                  <a:pt x="880" y="274"/>
                </a:cubicBezTo>
                <a:cubicBezTo>
                  <a:pt x="902" y="271"/>
                  <a:pt x="951" y="271"/>
                  <a:pt x="975" y="274"/>
                </a:cubicBezTo>
                <a:cubicBezTo>
                  <a:pt x="999" y="278"/>
                  <a:pt x="1005" y="295"/>
                  <a:pt x="1022" y="293"/>
                </a:cubicBezTo>
                <a:cubicBezTo>
                  <a:pt x="1039" y="292"/>
                  <a:pt x="1059" y="275"/>
                  <a:pt x="1077" y="266"/>
                </a:cubicBezTo>
                <a:cubicBezTo>
                  <a:pt x="1095" y="256"/>
                  <a:pt x="1104" y="242"/>
                  <a:pt x="1132" y="237"/>
                </a:cubicBezTo>
                <a:cubicBezTo>
                  <a:pt x="1160" y="232"/>
                  <a:pt x="1218" y="226"/>
                  <a:pt x="1243" y="237"/>
                </a:cubicBezTo>
                <a:cubicBezTo>
                  <a:pt x="1268" y="248"/>
                  <a:pt x="1268" y="297"/>
                  <a:pt x="1282" y="303"/>
                </a:cubicBezTo>
                <a:cubicBezTo>
                  <a:pt x="1296" y="309"/>
                  <a:pt x="1308" y="273"/>
                  <a:pt x="1330" y="274"/>
                </a:cubicBezTo>
                <a:cubicBezTo>
                  <a:pt x="1352" y="275"/>
                  <a:pt x="1387" y="311"/>
                  <a:pt x="1416" y="313"/>
                </a:cubicBezTo>
                <a:cubicBezTo>
                  <a:pt x="1445" y="314"/>
                  <a:pt x="1481" y="284"/>
                  <a:pt x="1503" y="284"/>
                </a:cubicBezTo>
                <a:cubicBezTo>
                  <a:pt x="1525" y="284"/>
                  <a:pt x="1529" y="314"/>
                  <a:pt x="1551" y="313"/>
                </a:cubicBezTo>
                <a:cubicBezTo>
                  <a:pt x="1573" y="311"/>
                  <a:pt x="1612" y="278"/>
                  <a:pt x="1637" y="274"/>
                </a:cubicBezTo>
                <a:cubicBezTo>
                  <a:pt x="1662" y="271"/>
                  <a:pt x="1671" y="296"/>
                  <a:pt x="1700" y="293"/>
                </a:cubicBezTo>
                <a:cubicBezTo>
                  <a:pt x="1729" y="291"/>
                  <a:pt x="1783" y="256"/>
                  <a:pt x="1811" y="256"/>
                </a:cubicBezTo>
                <a:cubicBezTo>
                  <a:pt x="1839" y="256"/>
                  <a:pt x="1845" y="293"/>
                  <a:pt x="1866" y="293"/>
                </a:cubicBezTo>
                <a:cubicBezTo>
                  <a:pt x="1887" y="293"/>
                  <a:pt x="1915" y="260"/>
                  <a:pt x="1937" y="256"/>
                </a:cubicBezTo>
                <a:cubicBezTo>
                  <a:pt x="1959" y="253"/>
                  <a:pt x="1978" y="275"/>
                  <a:pt x="2000" y="274"/>
                </a:cubicBezTo>
                <a:cubicBezTo>
                  <a:pt x="2022" y="273"/>
                  <a:pt x="2046" y="247"/>
                  <a:pt x="2071" y="247"/>
                </a:cubicBezTo>
                <a:cubicBezTo>
                  <a:pt x="2096" y="247"/>
                  <a:pt x="2122" y="274"/>
                  <a:pt x="2150" y="274"/>
                </a:cubicBezTo>
                <a:cubicBezTo>
                  <a:pt x="2178" y="274"/>
                  <a:pt x="2213" y="248"/>
                  <a:pt x="2237" y="247"/>
                </a:cubicBezTo>
                <a:cubicBezTo>
                  <a:pt x="2261" y="245"/>
                  <a:pt x="2270" y="267"/>
                  <a:pt x="2292" y="266"/>
                </a:cubicBezTo>
                <a:cubicBezTo>
                  <a:pt x="2314" y="265"/>
                  <a:pt x="2339" y="238"/>
                  <a:pt x="2371" y="237"/>
                </a:cubicBezTo>
                <a:cubicBezTo>
                  <a:pt x="2403" y="236"/>
                  <a:pt x="2448" y="253"/>
                  <a:pt x="2482" y="256"/>
                </a:cubicBezTo>
                <a:cubicBezTo>
                  <a:pt x="2516" y="260"/>
                  <a:pt x="2537" y="257"/>
                  <a:pt x="2576" y="256"/>
                </a:cubicBezTo>
                <a:cubicBezTo>
                  <a:pt x="2615" y="255"/>
                  <a:pt x="2683" y="251"/>
                  <a:pt x="2718" y="247"/>
                </a:cubicBezTo>
                <a:cubicBezTo>
                  <a:pt x="2753" y="242"/>
                  <a:pt x="2761" y="0"/>
                  <a:pt x="2789" y="228"/>
                </a:cubicBezTo>
                <a:cubicBezTo>
                  <a:pt x="2817" y="456"/>
                  <a:pt x="3279" y="1375"/>
                  <a:pt x="2884" y="1616"/>
                </a:cubicBezTo>
                <a:cubicBezTo>
                  <a:pt x="2489" y="1857"/>
                  <a:pt x="844" y="1893"/>
                  <a:pt x="422" y="1673"/>
                </a:cubicBezTo>
                <a:cubicBezTo>
                  <a:pt x="0" y="1452"/>
                  <a:pt x="175" y="873"/>
                  <a:pt x="351" y="293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altLang="en-US"/>
              <a:t>plunge cooling</a:t>
            </a:r>
          </a:p>
        </p:txBody>
      </p:sp>
      <p:sp>
        <p:nvSpPr>
          <p:cNvPr id="99335" name="Freeform 7"/>
          <p:cNvSpPr>
            <a:spLocks/>
          </p:cNvSpPr>
          <p:nvPr/>
        </p:nvSpPr>
        <p:spPr bwMode="auto">
          <a:xfrm>
            <a:off x="1771650" y="2427288"/>
            <a:ext cx="5600700" cy="3371850"/>
          </a:xfrm>
          <a:custGeom>
            <a:avLst/>
            <a:gdLst>
              <a:gd name="T0" fmla="*/ 1 w 3528"/>
              <a:gd name="T1" fmla="*/ 2124 h 2124"/>
              <a:gd name="T2" fmla="*/ 0 w 3528"/>
              <a:gd name="T3" fmla="*/ 1 h 2124"/>
              <a:gd name="T4" fmla="*/ 703 w 3528"/>
              <a:gd name="T5" fmla="*/ 0 h 2124"/>
              <a:gd name="T6" fmla="*/ 704 w 3528"/>
              <a:gd name="T7" fmla="*/ 1422 h 2124"/>
              <a:gd name="T8" fmla="*/ 2824 w 3528"/>
              <a:gd name="T9" fmla="*/ 1422 h 2124"/>
              <a:gd name="T10" fmla="*/ 2826 w 3528"/>
              <a:gd name="T11" fmla="*/ 1 h 2124"/>
              <a:gd name="T12" fmla="*/ 3528 w 3528"/>
              <a:gd name="T13" fmla="*/ 2 h 2124"/>
              <a:gd name="T14" fmla="*/ 3528 w 3528"/>
              <a:gd name="T15" fmla="*/ 2124 h 2124"/>
              <a:gd name="T16" fmla="*/ 1 w 3528"/>
              <a:gd name="T17" fmla="*/ 2124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28" h="2124">
                <a:moveTo>
                  <a:pt x="1" y="2124"/>
                </a:moveTo>
                <a:lnTo>
                  <a:pt x="0" y="1"/>
                </a:lnTo>
                <a:lnTo>
                  <a:pt x="703" y="0"/>
                </a:lnTo>
                <a:lnTo>
                  <a:pt x="704" y="1422"/>
                </a:lnTo>
                <a:lnTo>
                  <a:pt x="2824" y="1422"/>
                </a:lnTo>
                <a:lnTo>
                  <a:pt x="2826" y="1"/>
                </a:lnTo>
                <a:lnTo>
                  <a:pt x="3528" y="2"/>
                </a:lnTo>
                <a:lnTo>
                  <a:pt x="3528" y="2124"/>
                </a:lnTo>
                <a:lnTo>
                  <a:pt x="1" y="2124"/>
                </a:lnTo>
                <a:close/>
              </a:path>
            </a:pathLst>
          </a:custGeom>
          <a:solidFill>
            <a:srgbClr val="A589A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3711575" y="504348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foam insulation</a:t>
            </a:r>
          </a:p>
        </p:txBody>
      </p:sp>
      <p:sp>
        <p:nvSpPr>
          <p:cNvPr id="99337" name="AutoShape 9"/>
          <p:cNvSpPr>
            <a:spLocks noChangeArrowheads="1"/>
          </p:cNvSpPr>
          <p:nvPr/>
        </p:nvSpPr>
        <p:spPr bwMode="auto">
          <a:xfrm>
            <a:off x="7372350" y="25622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AutoShape 10"/>
          <p:cNvSpPr>
            <a:spLocks noChangeArrowheads="1"/>
          </p:cNvSpPr>
          <p:nvPr/>
        </p:nvSpPr>
        <p:spPr bwMode="auto">
          <a:xfrm>
            <a:off x="7418388" y="33909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9" name="AutoShape 11"/>
          <p:cNvSpPr>
            <a:spLocks noChangeArrowheads="1"/>
          </p:cNvSpPr>
          <p:nvPr/>
        </p:nvSpPr>
        <p:spPr bwMode="auto">
          <a:xfrm>
            <a:off x="767556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AutoShape 12"/>
          <p:cNvSpPr>
            <a:spLocks noChangeArrowheads="1"/>
          </p:cNvSpPr>
          <p:nvPr/>
        </p:nvSpPr>
        <p:spPr bwMode="auto">
          <a:xfrm>
            <a:off x="746601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AutoShape 13"/>
          <p:cNvSpPr>
            <a:spLocks noChangeArrowheads="1"/>
          </p:cNvSpPr>
          <p:nvPr/>
        </p:nvSpPr>
        <p:spPr bwMode="auto">
          <a:xfrm>
            <a:off x="7673975" y="33464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AutoShape 14"/>
          <p:cNvSpPr>
            <a:spLocks noChangeArrowheads="1"/>
          </p:cNvSpPr>
          <p:nvPr/>
        </p:nvSpPr>
        <p:spPr bwMode="auto">
          <a:xfrm>
            <a:off x="7558088" y="31686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AutoShape 15"/>
          <p:cNvSpPr>
            <a:spLocks noChangeArrowheads="1"/>
          </p:cNvSpPr>
          <p:nvPr/>
        </p:nvSpPr>
        <p:spPr bwMode="auto">
          <a:xfrm>
            <a:off x="7675563" y="40020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4" name="AutoShape 16"/>
          <p:cNvSpPr>
            <a:spLocks noChangeArrowheads="1"/>
          </p:cNvSpPr>
          <p:nvPr/>
        </p:nvSpPr>
        <p:spPr bwMode="auto">
          <a:xfrm>
            <a:off x="7372350" y="353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AutoShape 17"/>
          <p:cNvSpPr>
            <a:spLocks noChangeArrowheads="1"/>
          </p:cNvSpPr>
          <p:nvPr/>
        </p:nvSpPr>
        <p:spPr bwMode="auto">
          <a:xfrm>
            <a:off x="7418388" y="2905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AutoShape 18"/>
          <p:cNvSpPr>
            <a:spLocks noChangeArrowheads="1"/>
          </p:cNvSpPr>
          <p:nvPr/>
        </p:nvSpPr>
        <p:spPr bwMode="auto">
          <a:xfrm>
            <a:off x="7558088" y="2651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AutoShape 19"/>
          <p:cNvSpPr>
            <a:spLocks noChangeArrowheads="1"/>
          </p:cNvSpPr>
          <p:nvPr/>
        </p:nvSpPr>
        <p:spPr bwMode="auto">
          <a:xfrm>
            <a:off x="2889250" y="20780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AutoShape 20"/>
          <p:cNvSpPr>
            <a:spLocks noChangeArrowheads="1"/>
          </p:cNvSpPr>
          <p:nvPr/>
        </p:nvSpPr>
        <p:spPr bwMode="auto">
          <a:xfrm>
            <a:off x="3041650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AutoShape 21"/>
          <p:cNvSpPr>
            <a:spLocks noChangeArrowheads="1"/>
          </p:cNvSpPr>
          <p:nvPr/>
        </p:nvSpPr>
        <p:spPr bwMode="auto">
          <a:xfrm>
            <a:off x="3194050" y="2382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AutoShape 22"/>
          <p:cNvSpPr>
            <a:spLocks noChangeArrowheads="1"/>
          </p:cNvSpPr>
          <p:nvPr/>
        </p:nvSpPr>
        <p:spPr bwMode="auto">
          <a:xfrm>
            <a:off x="3333750" y="2319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AutoShape 23"/>
          <p:cNvSpPr>
            <a:spLocks noChangeArrowheads="1"/>
          </p:cNvSpPr>
          <p:nvPr/>
        </p:nvSpPr>
        <p:spPr bwMode="auto">
          <a:xfrm>
            <a:off x="2795588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AutoShape 24"/>
          <p:cNvSpPr>
            <a:spLocks noChangeArrowheads="1"/>
          </p:cNvSpPr>
          <p:nvPr/>
        </p:nvSpPr>
        <p:spPr bwMode="auto">
          <a:xfrm>
            <a:off x="3427413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3" name="AutoShape 25"/>
          <p:cNvSpPr>
            <a:spLocks noChangeArrowheads="1"/>
          </p:cNvSpPr>
          <p:nvPr/>
        </p:nvSpPr>
        <p:spPr bwMode="auto">
          <a:xfrm>
            <a:off x="3684588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4" name="AutoShape 26"/>
          <p:cNvSpPr>
            <a:spLocks noChangeArrowheads="1"/>
          </p:cNvSpPr>
          <p:nvPr/>
        </p:nvSpPr>
        <p:spPr bwMode="auto">
          <a:xfrm>
            <a:off x="3825875" y="2154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5" name="AutoShape 27"/>
          <p:cNvSpPr>
            <a:spLocks noChangeArrowheads="1"/>
          </p:cNvSpPr>
          <p:nvPr/>
        </p:nvSpPr>
        <p:spPr bwMode="auto">
          <a:xfrm>
            <a:off x="3240088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6" name="AutoShape 28"/>
          <p:cNvSpPr>
            <a:spLocks noChangeArrowheads="1"/>
          </p:cNvSpPr>
          <p:nvPr/>
        </p:nvSpPr>
        <p:spPr bwMode="auto">
          <a:xfrm>
            <a:off x="3087688" y="1989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AutoShape 29"/>
          <p:cNvSpPr>
            <a:spLocks noChangeArrowheads="1"/>
          </p:cNvSpPr>
          <p:nvPr/>
        </p:nvSpPr>
        <p:spPr bwMode="auto">
          <a:xfrm>
            <a:off x="3638550" y="2058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8" name="AutoShape 30"/>
          <p:cNvSpPr>
            <a:spLocks noChangeArrowheads="1"/>
          </p:cNvSpPr>
          <p:nvPr/>
        </p:nvSpPr>
        <p:spPr bwMode="auto">
          <a:xfrm>
            <a:off x="3943350" y="23637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9" name="AutoShape 31"/>
          <p:cNvSpPr>
            <a:spLocks noChangeArrowheads="1"/>
          </p:cNvSpPr>
          <p:nvPr/>
        </p:nvSpPr>
        <p:spPr bwMode="auto">
          <a:xfrm>
            <a:off x="4083050" y="23002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0" name="AutoShape 32"/>
          <p:cNvSpPr>
            <a:spLocks noChangeArrowheads="1"/>
          </p:cNvSpPr>
          <p:nvPr/>
        </p:nvSpPr>
        <p:spPr bwMode="auto">
          <a:xfrm>
            <a:off x="3333750" y="20335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1" name="AutoShape 33"/>
          <p:cNvSpPr>
            <a:spLocks noChangeArrowheads="1"/>
          </p:cNvSpPr>
          <p:nvPr/>
        </p:nvSpPr>
        <p:spPr bwMode="auto">
          <a:xfrm>
            <a:off x="4176713" y="21478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2" name="AutoShape 34"/>
          <p:cNvSpPr>
            <a:spLocks noChangeArrowheads="1"/>
          </p:cNvSpPr>
          <p:nvPr/>
        </p:nvSpPr>
        <p:spPr bwMode="auto">
          <a:xfrm>
            <a:off x="4270375" y="2403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3" name="AutoShape 35"/>
          <p:cNvSpPr>
            <a:spLocks noChangeArrowheads="1"/>
          </p:cNvSpPr>
          <p:nvPr/>
        </p:nvSpPr>
        <p:spPr bwMode="auto">
          <a:xfrm>
            <a:off x="3943350" y="21082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4" name="AutoShape 36"/>
          <p:cNvSpPr>
            <a:spLocks noChangeArrowheads="1"/>
          </p:cNvSpPr>
          <p:nvPr/>
        </p:nvSpPr>
        <p:spPr bwMode="auto">
          <a:xfrm>
            <a:off x="4364038" y="1976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5" name="AutoShape 37"/>
          <p:cNvSpPr>
            <a:spLocks noChangeArrowheads="1"/>
          </p:cNvSpPr>
          <p:nvPr/>
        </p:nvSpPr>
        <p:spPr bwMode="auto">
          <a:xfrm>
            <a:off x="4516438" y="2128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6" name="AutoShape 38"/>
          <p:cNvSpPr>
            <a:spLocks noChangeArrowheads="1"/>
          </p:cNvSpPr>
          <p:nvPr/>
        </p:nvSpPr>
        <p:spPr bwMode="auto">
          <a:xfrm>
            <a:off x="4668838" y="22812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7" name="AutoShape 39"/>
          <p:cNvSpPr>
            <a:spLocks noChangeArrowheads="1"/>
          </p:cNvSpPr>
          <p:nvPr/>
        </p:nvSpPr>
        <p:spPr bwMode="auto">
          <a:xfrm>
            <a:off x="4808538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8" name="AutoShape 40"/>
          <p:cNvSpPr>
            <a:spLocks noChangeArrowheads="1"/>
          </p:cNvSpPr>
          <p:nvPr/>
        </p:nvSpPr>
        <p:spPr bwMode="auto">
          <a:xfrm>
            <a:off x="5065713" y="2141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9" name="AutoShape 41"/>
          <p:cNvSpPr>
            <a:spLocks noChangeArrowheads="1"/>
          </p:cNvSpPr>
          <p:nvPr/>
        </p:nvSpPr>
        <p:spPr bwMode="auto">
          <a:xfrm>
            <a:off x="4995863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0" name="AutoShape 42"/>
          <p:cNvSpPr>
            <a:spLocks noChangeArrowheads="1"/>
          </p:cNvSpPr>
          <p:nvPr/>
        </p:nvSpPr>
        <p:spPr bwMode="auto">
          <a:xfrm>
            <a:off x="4714875" y="2065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1" name="AutoShape 43"/>
          <p:cNvSpPr>
            <a:spLocks noChangeArrowheads="1"/>
          </p:cNvSpPr>
          <p:nvPr/>
        </p:nvSpPr>
        <p:spPr bwMode="auto">
          <a:xfrm>
            <a:off x="4562475" y="1887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2" name="AutoShape 44"/>
          <p:cNvSpPr>
            <a:spLocks noChangeArrowheads="1"/>
          </p:cNvSpPr>
          <p:nvPr/>
        </p:nvSpPr>
        <p:spPr bwMode="auto">
          <a:xfrm>
            <a:off x="5006975" y="1976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3" name="AutoShape 45"/>
          <p:cNvSpPr>
            <a:spLocks noChangeArrowheads="1"/>
          </p:cNvSpPr>
          <p:nvPr/>
        </p:nvSpPr>
        <p:spPr bwMode="auto">
          <a:xfrm>
            <a:off x="5159375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4" name="AutoShape 46"/>
          <p:cNvSpPr>
            <a:spLocks noChangeArrowheads="1"/>
          </p:cNvSpPr>
          <p:nvPr/>
        </p:nvSpPr>
        <p:spPr bwMode="auto">
          <a:xfrm>
            <a:off x="5311775" y="2281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5" name="AutoShape 47"/>
          <p:cNvSpPr>
            <a:spLocks noChangeArrowheads="1"/>
          </p:cNvSpPr>
          <p:nvPr/>
        </p:nvSpPr>
        <p:spPr bwMode="auto">
          <a:xfrm>
            <a:off x="5451475" y="2217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6" name="AutoShape 48"/>
          <p:cNvSpPr>
            <a:spLocks noChangeArrowheads="1"/>
          </p:cNvSpPr>
          <p:nvPr/>
        </p:nvSpPr>
        <p:spPr bwMode="auto">
          <a:xfrm>
            <a:off x="5218113" y="2039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7" name="AutoShape 49"/>
          <p:cNvSpPr>
            <a:spLocks noChangeArrowheads="1"/>
          </p:cNvSpPr>
          <p:nvPr/>
        </p:nvSpPr>
        <p:spPr bwMode="auto">
          <a:xfrm>
            <a:off x="5545138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8" name="AutoShape 50"/>
          <p:cNvSpPr>
            <a:spLocks noChangeArrowheads="1"/>
          </p:cNvSpPr>
          <p:nvPr/>
        </p:nvSpPr>
        <p:spPr bwMode="auto">
          <a:xfrm>
            <a:off x="563880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79" name="AutoShape 51"/>
          <p:cNvSpPr>
            <a:spLocks noChangeArrowheads="1"/>
          </p:cNvSpPr>
          <p:nvPr/>
        </p:nvSpPr>
        <p:spPr bwMode="auto">
          <a:xfrm>
            <a:off x="53578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0" name="AutoShape 52"/>
          <p:cNvSpPr>
            <a:spLocks noChangeArrowheads="1"/>
          </p:cNvSpPr>
          <p:nvPr/>
        </p:nvSpPr>
        <p:spPr bwMode="auto">
          <a:xfrm>
            <a:off x="5205413" y="1887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1" name="AutoShape 53"/>
          <p:cNvSpPr>
            <a:spLocks noChangeArrowheads="1"/>
          </p:cNvSpPr>
          <p:nvPr/>
        </p:nvSpPr>
        <p:spPr bwMode="auto">
          <a:xfrm>
            <a:off x="4422775" y="2276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2" name="AutoShape 54"/>
          <p:cNvSpPr>
            <a:spLocks noChangeArrowheads="1"/>
          </p:cNvSpPr>
          <p:nvPr/>
        </p:nvSpPr>
        <p:spPr bwMode="auto">
          <a:xfrm>
            <a:off x="58150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3" name="AutoShape 55"/>
          <p:cNvSpPr>
            <a:spLocks noChangeArrowheads="1"/>
          </p:cNvSpPr>
          <p:nvPr/>
        </p:nvSpPr>
        <p:spPr bwMode="auto">
          <a:xfrm>
            <a:off x="5967413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4" name="AutoShape 56"/>
          <p:cNvSpPr>
            <a:spLocks noChangeArrowheads="1"/>
          </p:cNvSpPr>
          <p:nvPr/>
        </p:nvSpPr>
        <p:spPr bwMode="auto">
          <a:xfrm>
            <a:off x="6200775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5" name="AutoShape 57"/>
          <p:cNvSpPr>
            <a:spLocks noChangeArrowheads="1"/>
          </p:cNvSpPr>
          <p:nvPr/>
        </p:nvSpPr>
        <p:spPr bwMode="auto">
          <a:xfrm>
            <a:off x="6294438" y="22574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6" name="AutoShape 58"/>
          <p:cNvSpPr>
            <a:spLocks noChangeArrowheads="1"/>
          </p:cNvSpPr>
          <p:nvPr/>
        </p:nvSpPr>
        <p:spPr bwMode="auto">
          <a:xfrm>
            <a:off x="6318250" y="2090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7" name="AutoShape 59"/>
          <p:cNvSpPr>
            <a:spLocks noChangeArrowheads="1"/>
          </p:cNvSpPr>
          <p:nvPr/>
        </p:nvSpPr>
        <p:spPr bwMode="auto">
          <a:xfrm>
            <a:off x="6013450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8" name="AutoShape 60"/>
          <p:cNvSpPr>
            <a:spLocks noChangeArrowheads="1"/>
          </p:cNvSpPr>
          <p:nvPr/>
        </p:nvSpPr>
        <p:spPr bwMode="auto">
          <a:xfrm>
            <a:off x="4083050" y="1989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9" name="AutoShape 61"/>
          <p:cNvSpPr>
            <a:spLocks noChangeArrowheads="1"/>
          </p:cNvSpPr>
          <p:nvPr/>
        </p:nvSpPr>
        <p:spPr bwMode="auto">
          <a:xfrm>
            <a:off x="1935163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0" name="AutoShape 62"/>
          <p:cNvSpPr>
            <a:spLocks noChangeArrowheads="1"/>
          </p:cNvSpPr>
          <p:nvPr/>
        </p:nvSpPr>
        <p:spPr bwMode="auto">
          <a:xfrm>
            <a:off x="2087563" y="2090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1" name="AutoShape 63"/>
          <p:cNvSpPr>
            <a:spLocks noChangeArrowheads="1"/>
          </p:cNvSpPr>
          <p:nvPr/>
        </p:nvSpPr>
        <p:spPr bwMode="auto">
          <a:xfrm>
            <a:off x="2239963" y="2243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2" name="AutoShape 64"/>
          <p:cNvSpPr>
            <a:spLocks noChangeArrowheads="1"/>
          </p:cNvSpPr>
          <p:nvPr/>
        </p:nvSpPr>
        <p:spPr bwMode="auto">
          <a:xfrm>
            <a:off x="2379663" y="21796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3" name="AutoShape 65"/>
          <p:cNvSpPr>
            <a:spLocks noChangeArrowheads="1"/>
          </p:cNvSpPr>
          <p:nvPr/>
        </p:nvSpPr>
        <p:spPr bwMode="auto">
          <a:xfrm>
            <a:off x="2098675" y="2316163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4" name="AutoShape 66"/>
          <p:cNvSpPr>
            <a:spLocks noChangeArrowheads="1"/>
          </p:cNvSpPr>
          <p:nvPr/>
        </p:nvSpPr>
        <p:spPr bwMode="auto">
          <a:xfrm>
            <a:off x="24733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5" name="AutoShape 67"/>
          <p:cNvSpPr>
            <a:spLocks noChangeArrowheads="1"/>
          </p:cNvSpPr>
          <p:nvPr/>
        </p:nvSpPr>
        <p:spPr bwMode="auto">
          <a:xfrm>
            <a:off x="2566988" y="22828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6" name="AutoShape 68"/>
          <p:cNvSpPr>
            <a:spLocks noChangeArrowheads="1"/>
          </p:cNvSpPr>
          <p:nvPr/>
        </p:nvSpPr>
        <p:spPr bwMode="auto">
          <a:xfrm>
            <a:off x="2590800" y="2116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7" name="AutoShape 69"/>
          <p:cNvSpPr>
            <a:spLocks noChangeArrowheads="1"/>
          </p:cNvSpPr>
          <p:nvPr/>
        </p:nvSpPr>
        <p:spPr bwMode="auto">
          <a:xfrm>
            <a:off x="2286000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8" name="AutoShape 70"/>
          <p:cNvSpPr>
            <a:spLocks noChangeArrowheads="1"/>
          </p:cNvSpPr>
          <p:nvPr/>
        </p:nvSpPr>
        <p:spPr bwMode="auto">
          <a:xfrm>
            <a:off x="7067550" y="226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9" name="AutoShape 71"/>
          <p:cNvSpPr>
            <a:spLocks noChangeArrowheads="1"/>
          </p:cNvSpPr>
          <p:nvPr/>
        </p:nvSpPr>
        <p:spPr bwMode="auto">
          <a:xfrm>
            <a:off x="7219950" y="21685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0" name="AutoShape 72"/>
          <p:cNvSpPr>
            <a:spLocks noChangeArrowheads="1"/>
          </p:cNvSpPr>
          <p:nvPr/>
        </p:nvSpPr>
        <p:spPr bwMode="auto">
          <a:xfrm>
            <a:off x="737235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1" name="AutoShape 73"/>
          <p:cNvSpPr>
            <a:spLocks noChangeArrowheads="1"/>
          </p:cNvSpPr>
          <p:nvPr/>
        </p:nvSpPr>
        <p:spPr bwMode="auto">
          <a:xfrm>
            <a:off x="7512050" y="22574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2" name="AutoShape 74"/>
          <p:cNvSpPr>
            <a:spLocks noChangeArrowheads="1"/>
          </p:cNvSpPr>
          <p:nvPr/>
        </p:nvSpPr>
        <p:spPr bwMode="auto">
          <a:xfrm>
            <a:off x="7605713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3" name="AutoShape 75"/>
          <p:cNvSpPr>
            <a:spLocks noChangeArrowheads="1"/>
          </p:cNvSpPr>
          <p:nvPr/>
        </p:nvSpPr>
        <p:spPr bwMode="auto">
          <a:xfrm>
            <a:off x="7558088" y="24733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4" name="AutoShape 76"/>
          <p:cNvSpPr>
            <a:spLocks noChangeArrowheads="1"/>
          </p:cNvSpPr>
          <p:nvPr/>
        </p:nvSpPr>
        <p:spPr bwMode="auto">
          <a:xfrm>
            <a:off x="1579563" y="24526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5" name="AutoShape 77"/>
          <p:cNvSpPr>
            <a:spLocks noChangeArrowheads="1"/>
          </p:cNvSpPr>
          <p:nvPr/>
        </p:nvSpPr>
        <p:spPr bwMode="auto">
          <a:xfrm>
            <a:off x="7418388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6" name="AutoShape 78"/>
          <p:cNvSpPr>
            <a:spLocks noChangeArrowheads="1"/>
          </p:cNvSpPr>
          <p:nvPr/>
        </p:nvSpPr>
        <p:spPr bwMode="auto">
          <a:xfrm>
            <a:off x="6470650" y="23050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7" name="AutoShape 79"/>
          <p:cNvSpPr>
            <a:spLocks noChangeArrowheads="1"/>
          </p:cNvSpPr>
          <p:nvPr/>
        </p:nvSpPr>
        <p:spPr bwMode="auto">
          <a:xfrm>
            <a:off x="6318250" y="19113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8" name="AutoShape 80"/>
          <p:cNvSpPr>
            <a:spLocks noChangeArrowheads="1"/>
          </p:cNvSpPr>
          <p:nvPr/>
        </p:nvSpPr>
        <p:spPr bwMode="auto">
          <a:xfrm>
            <a:off x="6470650" y="20637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09" name="AutoShape 81"/>
          <p:cNvSpPr>
            <a:spLocks noChangeArrowheads="1"/>
          </p:cNvSpPr>
          <p:nvPr/>
        </p:nvSpPr>
        <p:spPr bwMode="auto">
          <a:xfrm>
            <a:off x="6623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0" name="AutoShape 82"/>
          <p:cNvSpPr>
            <a:spLocks noChangeArrowheads="1"/>
          </p:cNvSpPr>
          <p:nvPr/>
        </p:nvSpPr>
        <p:spPr bwMode="auto">
          <a:xfrm>
            <a:off x="6762750" y="21526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1" name="AutoShape 83"/>
          <p:cNvSpPr>
            <a:spLocks noChangeArrowheads="1"/>
          </p:cNvSpPr>
          <p:nvPr/>
        </p:nvSpPr>
        <p:spPr bwMode="auto">
          <a:xfrm>
            <a:off x="6856413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2" name="AutoShape 84"/>
          <p:cNvSpPr>
            <a:spLocks noChangeArrowheads="1"/>
          </p:cNvSpPr>
          <p:nvPr/>
        </p:nvSpPr>
        <p:spPr bwMode="auto">
          <a:xfrm>
            <a:off x="6950075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3" name="AutoShape 85"/>
          <p:cNvSpPr>
            <a:spLocks noChangeArrowheads="1"/>
          </p:cNvSpPr>
          <p:nvPr/>
        </p:nvSpPr>
        <p:spPr bwMode="auto">
          <a:xfrm>
            <a:off x="6669088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4" name="AutoShape 86"/>
          <p:cNvSpPr>
            <a:spLocks noChangeArrowheads="1"/>
          </p:cNvSpPr>
          <p:nvPr/>
        </p:nvSpPr>
        <p:spPr bwMode="auto">
          <a:xfrm>
            <a:off x="1381125" y="3627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5" name="AutoShape 87"/>
          <p:cNvSpPr>
            <a:spLocks noChangeArrowheads="1"/>
          </p:cNvSpPr>
          <p:nvPr/>
        </p:nvSpPr>
        <p:spPr bwMode="auto">
          <a:xfrm>
            <a:off x="1579563" y="32575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6" name="AutoShape 88"/>
          <p:cNvSpPr>
            <a:spLocks noChangeArrowheads="1"/>
          </p:cNvSpPr>
          <p:nvPr/>
        </p:nvSpPr>
        <p:spPr bwMode="auto">
          <a:xfrm>
            <a:off x="1381125" y="4090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7" name="AutoShape 89"/>
          <p:cNvSpPr>
            <a:spLocks noChangeArrowheads="1"/>
          </p:cNvSpPr>
          <p:nvPr/>
        </p:nvSpPr>
        <p:spPr bwMode="auto">
          <a:xfrm>
            <a:off x="1520825" y="26955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8" name="AutoShape 90"/>
          <p:cNvSpPr>
            <a:spLocks noChangeArrowheads="1"/>
          </p:cNvSpPr>
          <p:nvPr/>
        </p:nvSpPr>
        <p:spPr bwMode="auto">
          <a:xfrm>
            <a:off x="1381125" y="33020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19" name="AutoShape 91"/>
          <p:cNvSpPr>
            <a:spLocks noChangeArrowheads="1"/>
          </p:cNvSpPr>
          <p:nvPr/>
        </p:nvSpPr>
        <p:spPr bwMode="auto">
          <a:xfrm>
            <a:off x="1244600" y="39131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20" name="AutoShape 92"/>
          <p:cNvSpPr>
            <a:spLocks noChangeArrowheads="1"/>
          </p:cNvSpPr>
          <p:nvPr/>
        </p:nvSpPr>
        <p:spPr bwMode="auto">
          <a:xfrm>
            <a:off x="1720850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21" name="AutoShape 93"/>
          <p:cNvSpPr>
            <a:spLocks noChangeArrowheads="1"/>
          </p:cNvSpPr>
          <p:nvPr/>
        </p:nvSpPr>
        <p:spPr bwMode="auto">
          <a:xfrm>
            <a:off x="1744663" y="20891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22" name="AutoShape 94"/>
          <p:cNvSpPr>
            <a:spLocks noChangeArrowheads="1"/>
          </p:cNvSpPr>
          <p:nvPr/>
        </p:nvSpPr>
        <p:spPr bwMode="auto">
          <a:xfrm>
            <a:off x="1427163" y="31242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23" name="AutoShape 95"/>
          <p:cNvSpPr>
            <a:spLocks noChangeArrowheads="1"/>
          </p:cNvSpPr>
          <p:nvPr/>
        </p:nvSpPr>
        <p:spPr bwMode="auto">
          <a:xfrm>
            <a:off x="1533525" y="29051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424" name="Text Box 96"/>
          <p:cNvSpPr txBox="1">
            <a:spLocks noChangeArrowheads="1"/>
          </p:cNvSpPr>
          <p:nvPr/>
        </p:nvSpPr>
        <p:spPr bwMode="auto">
          <a:xfrm>
            <a:off x="3705225" y="1235075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warm, moist air</a:t>
            </a:r>
          </a:p>
        </p:txBody>
      </p:sp>
      <p:sp>
        <p:nvSpPr>
          <p:cNvPr id="99425" name="Text Box 97"/>
          <p:cNvSpPr txBox="1">
            <a:spLocks noChangeArrowheads="1"/>
          </p:cNvSpPr>
          <p:nvPr/>
        </p:nvSpPr>
        <p:spPr bwMode="auto">
          <a:xfrm>
            <a:off x="4056063" y="3729038"/>
            <a:ext cx="1030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liquid N</a:t>
            </a:r>
            <a:r>
              <a:rPr lang="en-US" altLang="en-US" baseline="-25000"/>
              <a:t>2</a:t>
            </a:r>
          </a:p>
        </p:txBody>
      </p:sp>
      <p:sp>
        <p:nvSpPr>
          <p:cNvPr id="99426" name="Text Box 98"/>
          <p:cNvSpPr txBox="1">
            <a:spLocks noChangeArrowheads="1"/>
          </p:cNvSpPr>
          <p:nvPr/>
        </p:nvSpPr>
        <p:spPr bwMode="auto">
          <a:xfrm>
            <a:off x="6550025" y="1417638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993300"/>
                </a:solidFill>
              </a:rPr>
              <a:t>ice</a:t>
            </a:r>
            <a:endParaRPr lang="en-US" altLang="en-US" baseline="-2500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5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244600" y="1701800"/>
            <a:ext cx="6616700" cy="2774950"/>
          </a:xfrm>
          <a:custGeom>
            <a:avLst/>
            <a:gdLst>
              <a:gd name="T0" fmla="*/ 202 w 4168"/>
              <a:gd name="T1" fmla="*/ 719 h 1748"/>
              <a:gd name="T2" fmla="*/ 297 w 4168"/>
              <a:gd name="T3" fmla="*/ 388 h 1748"/>
              <a:gd name="T4" fmla="*/ 620 w 4168"/>
              <a:gd name="T5" fmla="*/ 175 h 1748"/>
              <a:gd name="T6" fmla="*/ 1102 w 4168"/>
              <a:gd name="T7" fmla="*/ 411 h 1748"/>
              <a:gd name="T8" fmla="*/ 1417 w 4168"/>
              <a:gd name="T9" fmla="*/ 506 h 1748"/>
              <a:gd name="T10" fmla="*/ 1804 w 4168"/>
              <a:gd name="T11" fmla="*/ 356 h 1748"/>
              <a:gd name="T12" fmla="*/ 1836 w 4168"/>
              <a:gd name="T13" fmla="*/ 356 h 1748"/>
              <a:gd name="T14" fmla="*/ 2199 w 4168"/>
              <a:gd name="T15" fmla="*/ 41 h 1748"/>
              <a:gd name="T16" fmla="*/ 2443 w 4168"/>
              <a:gd name="T17" fmla="*/ 112 h 1748"/>
              <a:gd name="T18" fmla="*/ 2427 w 4168"/>
              <a:gd name="T19" fmla="*/ 348 h 1748"/>
              <a:gd name="T20" fmla="*/ 2869 w 4168"/>
              <a:gd name="T21" fmla="*/ 104 h 1748"/>
              <a:gd name="T22" fmla="*/ 2901 w 4168"/>
              <a:gd name="T23" fmla="*/ 325 h 1748"/>
              <a:gd name="T24" fmla="*/ 3264 w 4168"/>
              <a:gd name="T25" fmla="*/ 332 h 1748"/>
              <a:gd name="T26" fmla="*/ 3942 w 4168"/>
              <a:gd name="T27" fmla="*/ 364 h 1748"/>
              <a:gd name="T28" fmla="*/ 4005 w 4168"/>
              <a:gd name="T29" fmla="*/ 916 h 1748"/>
              <a:gd name="T30" fmla="*/ 4053 w 4168"/>
              <a:gd name="T31" fmla="*/ 1579 h 1748"/>
              <a:gd name="T32" fmla="*/ 3313 w 4168"/>
              <a:gd name="T33" fmla="*/ 1494 h 1748"/>
              <a:gd name="T34" fmla="*/ 851 w 4168"/>
              <a:gd name="T35" fmla="*/ 1541 h 1748"/>
              <a:gd name="T36" fmla="*/ 108 w 4168"/>
              <a:gd name="T37" fmla="*/ 1611 h 1748"/>
              <a:gd name="T38" fmla="*/ 202 w 4168"/>
              <a:gd name="T39" fmla="*/ 719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68" h="1748">
                <a:moveTo>
                  <a:pt x="202" y="719"/>
                </a:moveTo>
                <a:cubicBezTo>
                  <a:pt x="233" y="515"/>
                  <a:pt x="227" y="479"/>
                  <a:pt x="297" y="388"/>
                </a:cubicBezTo>
                <a:cubicBezTo>
                  <a:pt x="367" y="297"/>
                  <a:pt x="486" y="171"/>
                  <a:pt x="620" y="175"/>
                </a:cubicBezTo>
                <a:cubicBezTo>
                  <a:pt x="754" y="179"/>
                  <a:pt x="969" y="356"/>
                  <a:pt x="1102" y="411"/>
                </a:cubicBezTo>
                <a:cubicBezTo>
                  <a:pt x="1235" y="466"/>
                  <a:pt x="1300" y="515"/>
                  <a:pt x="1417" y="506"/>
                </a:cubicBezTo>
                <a:cubicBezTo>
                  <a:pt x="1534" y="497"/>
                  <a:pt x="1734" y="381"/>
                  <a:pt x="1804" y="356"/>
                </a:cubicBezTo>
                <a:cubicBezTo>
                  <a:pt x="1874" y="331"/>
                  <a:pt x="1770" y="408"/>
                  <a:pt x="1836" y="356"/>
                </a:cubicBezTo>
                <a:cubicBezTo>
                  <a:pt x="1902" y="304"/>
                  <a:pt x="2098" y="82"/>
                  <a:pt x="2199" y="41"/>
                </a:cubicBezTo>
                <a:cubicBezTo>
                  <a:pt x="2300" y="0"/>
                  <a:pt x="2405" y="61"/>
                  <a:pt x="2443" y="112"/>
                </a:cubicBezTo>
                <a:cubicBezTo>
                  <a:pt x="2481" y="163"/>
                  <a:pt x="2356" y="349"/>
                  <a:pt x="2427" y="348"/>
                </a:cubicBezTo>
                <a:cubicBezTo>
                  <a:pt x="2498" y="347"/>
                  <a:pt x="2790" y="108"/>
                  <a:pt x="2869" y="104"/>
                </a:cubicBezTo>
                <a:cubicBezTo>
                  <a:pt x="2948" y="100"/>
                  <a:pt x="2835" y="287"/>
                  <a:pt x="2901" y="325"/>
                </a:cubicBezTo>
                <a:cubicBezTo>
                  <a:pt x="2967" y="363"/>
                  <a:pt x="3091" y="326"/>
                  <a:pt x="3264" y="332"/>
                </a:cubicBezTo>
                <a:cubicBezTo>
                  <a:pt x="3437" y="338"/>
                  <a:pt x="3818" y="267"/>
                  <a:pt x="3942" y="364"/>
                </a:cubicBezTo>
                <a:cubicBezTo>
                  <a:pt x="4066" y="461"/>
                  <a:pt x="3987" y="714"/>
                  <a:pt x="4005" y="916"/>
                </a:cubicBezTo>
                <a:cubicBezTo>
                  <a:pt x="4023" y="1118"/>
                  <a:pt x="4168" y="1483"/>
                  <a:pt x="4053" y="1579"/>
                </a:cubicBezTo>
                <a:cubicBezTo>
                  <a:pt x="3938" y="1675"/>
                  <a:pt x="3847" y="1500"/>
                  <a:pt x="3313" y="1494"/>
                </a:cubicBezTo>
                <a:cubicBezTo>
                  <a:pt x="2779" y="1488"/>
                  <a:pt x="1385" y="1522"/>
                  <a:pt x="851" y="1541"/>
                </a:cubicBezTo>
                <a:cubicBezTo>
                  <a:pt x="317" y="1560"/>
                  <a:pt x="216" y="1748"/>
                  <a:pt x="108" y="1611"/>
                </a:cubicBezTo>
                <a:cubicBezTo>
                  <a:pt x="0" y="1474"/>
                  <a:pt x="72" y="936"/>
                  <a:pt x="202" y="7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Freeform 3"/>
          <p:cNvSpPr>
            <a:spLocks/>
          </p:cNvSpPr>
          <p:nvPr/>
        </p:nvSpPr>
        <p:spPr bwMode="auto">
          <a:xfrm>
            <a:off x="1935163" y="2024063"/>
            <a:ext cx="5203825" cy="3041650"/>
          </a:xfrm>
          <a:custGeom>
            <a:avLst/>
            <a:gdLst>
              <a:gd name="T0" fmla="*/ 399 w 3278"/>
              <a:gd name="T1" fmla="*/ 270 h 1916"/>
              <a:gd name="T2" fmla="*/ 462 w 3278"/>
              <a:gd name="T3" fmla="*/ 202 h 1916"/>
              <a:gd name="T4" fmla="*/ 493 w 3278"/>
              <a:gd name="T5" fmla="*/ 260 h 1916"/>
              <a:gd name="T6" fmla="*/ 572 w 3278"/>
              <a:gd name="T7" fmla="*/ 278 h 1916"/>
              <a:gd name="T8" fmla="*/ 604 w 3278"/>
              <a:gd name="T9" fmla="*/ 221 h 1916"/>
              <a:gd name="T10" fmla="*/ 667 w 3278"/>
              <a:gd name="T11" fmla="*/ 278 h 1916"/>
              <a:gd name="T12" fmla="*/ 730 w 3278"/>
              <a:gd name="T13" fmla="*/ 278 h 1916"/>
              <a:gd name="T14" fmla="*/ 801 w 3278"/>
              <a:gd name="T15" fmla="*/ 307 h 1916"/>
              <a:gd name="T16" fmla="*/ 998 w 3278"/>
              <a:gd name="T17" fmla="*/ 335 h 1916"/>
              <a:gd name="T18" fmla="*/ 1243 w 3278"/>
              <a:gd name="T19" fmla="*/ 241 h 1916"/>
              <a:gd name="T20" fmla="*/ 1330 w 3278"/>
              <a:gd name="T21" fmla="*/ 208 h 1916"/>
              <a:gd name="T22" fmla="*/ 1330 w 3278"/>
              <a:gd name="T23" fmla="*/ 278 h 1916"/>
              <a:gd name="T24" fmla="*/ 1432 w 3278"/>
              <a:gd name="T25" fmla="*/ 240 h 1916"/>
              <a:gd name="T26" fmla="*/ 1503 w 3278"/>
              <a:gd name="T27" fmla="*/ 288 h 1916"/>
              <a:gd name="T28" fmla="*/ 1551 w 3278"/>
              <a:gd name="T29" fmla="*/ 317 h 1916"/>
              <a:gd name="T30" fmla="*/ 1637 w 3278"/>
              <a:gd name="T31" fmla="*/ 278 h 1916"/>
              <a:gd name="T32" fmla="*/ 1700 w 3278"/>
              <a:gd name="T33" fmla="*/ 298 h 1916"/>
              <a:gd name="T34" fmla="*/ 1811 w 3278"/>
              <a:gd name="T35" fmla="*/ 260 h 1916"/>
              <a:gd name="T36" fmla="*/ 1866 w 3278"/>
              <a:gd name="T37" fmla="*/ 298 h 1916"/>
              <a:gd name="T38" fmla="*/ 1937 w 3278"/>
              <a:gd name="T39" fmla="*/ 260 h 1916"/>
              <a:gd name="T40" fmla="*/ 2000 w 3278"/>
              <a:gd name="T41" fmla="*/ 278 h 1916"/>
              <a:gd name="T42" fmla="*/ 2071 w 3278"/>
              <a:gd name="T43" fmla="*/ 250 h 1916"/>
              <a:gd name="T44" fmla="*/ 2150 w 3278"/>
              <a:gd name="T45" fmla="*/ 278 h 1916"/>
              <a:gd name="T46" fmla="*/ 2237 w 3278"/>
              <a:gd name="T47" fmla="*/ 250 h 1916"/>
              <a:gd name="T48" fmla="*/ 2292 w 3278"/>
              <a:gd name="T49" fmla="*/ 270 h 1916"/>
              <a:gd name="T50" fmla="*/ 2371 w 3278"/>
              <a:gd name="T51" fmla="*/ 241 h 1916"/>
              <a:gd name="T52" fmla="*/ 2482 w 3278"/>
              <a:gd name="T53" fmla="*/ 260 h 1916"/>
              <a:gd name="T54" fmla="*/ 2576 w 3278"/>
              <a:gd name="T55" fmla="*/ 260 h 1916"/>
              <a:gd name="T56" fmla="*/ 2718 w 3278"/>
              <a:gd name="T57" fmla="*/ 250 h 1916"/>
              <a:gd name="T58" fmla="*/ 2789 w 3278"/>
              <a:gd name="T59" fmla="*/ 231 h 1916"/>
              <a:gd name="T60" fmla="*/ 2884 w 3278"/>
              <a:gd name="T61" fmla="*/ 1636 h 1916"/>
              <a:gd name="T62" fmla="*/ 422 w 3278"/>
              <a:gd name="T63" fmla="*/ 1693 h 1916"/>
              <a:gd name="T64" fmla="*/ 351 w 3278"/>
              <a:gd name="T65" fmla="*/ 298 h 1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78" h="1916">
                <a:moveTo>
                  <a:pt x="399" y="270"/>
                </a:moveTo>
                <a:cubicBezTo>
                  <a:pt x="422" y="236"/>
                  <a:pt x="446" y="203"/>
                  <a:pt x="462" y="202"/>
                </a:cubicBezTo>
                <a:cubicBezTo>
                  <a:pt x="478" y="201"/>
                  <a:pt x="475" y="248"/>
                  <a:pt x="493" y="260"/>
                </a:cubicBezTo>
                <a:cubicBezTo>
                  <a:pt x="511" y="272"/>
                  <a:pt x="554" y="284"/>
                  <a:pt x="572" y="278"/>
                </a:cubicBezTo>
                <a:cubicBezTo>
                  <a:pt x="590" y="272"/>
                  <a:pt x="588" y="221"/>
                  <a:pt x="604" y="221"/>
                </a:cubicBezTo>
                <a:cubicBezTo>
                  <a:pt x="620" y="221"/>
                  <a:pt x="646" y="269"/>
                  <a:pt x="667" y="278"/>
                </a:cubicBezTo>
                <a:cubicBezTo>
                  <a:pt x="688" y="288"/>
                  <a:pt x="708" y="273"/>
                  <a:pt x="730" y="278"/>
                </a:cubicBezTo>
                <a:cubicBezTo>
                  <a:pt x="752" y="283"/>
                  <a:pt x="756" y="297"/>
                  <a:pt x="801" y="307"/>
                </a:cubicBezTo>
                <a:cubicBezTo>
                  <a:pt x="846" y="317"/>
                  <a:pt x="924" y="346"/>
                  <a:pt x="998" y="335"/>
                </a:cubicBezTo>
                <a:cubicBezTo>
                  <a:pt x="1072" y="324"/>
                  <a:pt x="1188" y="262"/>
                  <a:pt x="1243" y="241"/>
                </a:cubicBezTo>
                <a:cubicBezTo>
                  <a:pt x="1298" y="220"/>
                  <a:pt x="1315" y="202"/>
                  <a:pt x="1330" y="208"/>
                </a:cubicBezTo>
                <a:cubicBezTo>
                  <a:pt x="1345" y="214"/>
                  <a:pt x="1313" y="273"/>
                  <a:pt x="1330" y="278"/>
                </a:cubicBezTo>
                <a:cubicBezTo>
                  <a:pt x="1347" y="283"/>
                  <a:pt x="1403" y="238"/>
                  <a:pt x="1432" y="240"/>
                </a:cubicBezTo>
                <a:cubicBezTo>
                  <a:pt x="1461" y="242"/>
                  <a:pt x="1483" y="275"/>
                  <a:pt x="1503" y="288"/>
                </a:cubicBezTo>
                <a:cubicBezTo>
                  <a:pt x="1523" y="301"/>
                  <a:pt x="1529" y="318"/>
                  <a:pt x="1551" y="317"/>
                </a:cubicBezTo>
                <a:cubicBezTo>
                  <a:pt x="1573" y="316"/>
                  <a:pt x="1612" y="282"/>
                  <a:pt x="1637" y="278"/>
                </a:cubicBezTo>
                <a:cubicBezTo>
                  <a:pt x="1662" y="275"/>
                  <a:pt x="1671" y="300"/>
                  <a:pt x="1700" y="298"/>
                </a:cubicBezTo>
                <a:cubicBezTo>
                  <a:pt x="1729" y="295"/>
                  <a:pt x="1783" y="260"/>
                  <a:pt x="1811" y="260"/>
                </a:cubicBezTo>
                <a:cubicBezTo>
                  <a:pt x="1839" y="260"/>
                  <a:pt x="1845" y="298"/>
                  <a:pt x="1866" y="298"/>
                </a:cubicBezTo>
                <a:cubicBezTo>
                  <a:pt x="1887" y="298"/>
                  <a:pt x="1915" y="264"/>
                  <a:pt x="1937" y="260"/>
                </a:cubicBezTo>
                <a:cubicBezTo>
                  <a:pt x="1959" y="257"/>
                  <a:pt x="1978" y="280"/>
                  <a:pt x="2000" y="278"/>
                </a:cubicBezTo>
                <a:cubicBezTo>
                  <a:pt x="2022" y="277"/>
                  <a:pt x="2046" y="250"/>
                  <a:pt x="2071" y="250"/>
                </a:cubicBezTo>
                <a:cubicBezTo>
                  <a:pt x="2096" y="250"/>
                  <a:pt x="2122" y="278"/>
                  <a:pt x="2150" y="278"/>
                </a:cubicBezTo>
                <a:cubicBezTo>
                  <a:pt x="2178" y="278"/>
                  <a:pt x="2213" y="252"/>
                  <a:pt x="2237" y="250"/>
                </a:cubicBezTo>
                <a:cubicBezTo>
                  <a:pt x="2261" y="249"/>
                  <a:pt x="2270" y="271"/>
                  <a:pt x="2292" y="270"/>
                </a:cubicBezTo>
                <a:cubicBezTo>
                  <a:pt x="2314" y="269"/>
                  <a:pt x="2339" y="242"/>
                  <a:pt x="2371" y="241"/>
                </a:cubicBezTo>
                <a:cubicBezTo>
                  <a:pt x="2403" y="240"/>
                  <a:pt x="2448" y="257"/>
                  <a:pt x="2482" y="260"/>
                </a:cubicBezTo>
                <a:cubicBezTo>
                  <a:pt x="2516" y="264"/>
                  <a:pt x="2537" y="261"/>
                  <a:pt x="2576" y="260"/>
                </a:cubicBezTo>
                <a:cubicBezTo>
                  <a:pt x="2615" y="259"/>
                  <a:pt x="2683" y="255"/>
                  <a:pt x="2718" y="250"/>
                </a:cubicBezTo>
                <a:cubicBezTo>
                  <a:pt x="2753" y="246"/>
                  <a:pt x="2761" y="0"/>
                  <a:pt x="2789" y="231"/>
                </a:cubicBezTo>
                <a:cubicBezTo>
                  <a:pt x="2817" y="462"/>
                  <a:pt x="3278" y="1392"/>
                  <a:pt x="2884" y="1636"/>
                </a:cubicBezTo>
                <a:cubicBezTo>
                  <a:pt x="2490" y="1880"/>
                  <a:pt x="844" y="1916"/>
                  <a:pt x="422" y="1693"/>
                </a:cubicBezTo>
                <a:cubicBezTo>
                  <a:pt x="0" y="1470"/>
                  <a:pt x="175" y="884"/>
                  <a:pt x="351" y="298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altLang="en-US"/>
              <a:t>Warkentin method</a:t>
            </a: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1771650" y="2427288"/>
            <a:ext cx="5600700" cy="3371850"/>
          </a:xfrm>
          <a:custGeom>
            <a:avLst/>
            <a:gdLst>
              <a:gd name="T0" fmla="*/ 1 w 3528"/>
              <a:gd name="T1" fmla="*/ 2124 h 2124"/>
              <a:gd name="T2" fmla="*/ 0 w 3528"/>
              <a:gd name="T3" fmla="*/ 1 h 2124"/>
              <a:gd name="T4" fmla="*/ 703 w 3528"/>
              <a:gd name="T5" fmla="*/ 0 h 2124"/>
              <a:gd name="T6" fmla="*/ 704 w 3528"/>
              <a:gd name="T7" fmla="*/ 1422 h 2124"/>
              <a:gd name="T8" fmla="*/ 2824 w 3528"/>
              <a:gd name="T9" fmla="*/ 1422 h 2124"/>
              <a:gd name="T10" fmla="*/ 2826 w 3528"/>
              <a:gd name="T11" fmla="*/ 1 h 2124"/>
              <a:gd name="T12" fmla="*/ 3528 w 3528"/>
              <a:gd name="T13" fmla="*/ 2 h 2124"/>
              <a:gd name="T14" fmla="*/ 3528 w 3528"/>
              <a:gd name="T15" fmla="*/ 2124 h 2124"/>
              <a:gd name="T16" fmla="*/ 1 w 3528"/>
              <a:gd name="T17" fmla="*/ 2124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28" h="2124">
                <a:moveTo>
                  <a:pt x="1" y="2124"/>
                </a:moveTo>
                <a:lnTo>
                  <a:pt x="0" y="1"/>
                </a:lnTo>
                <a:lnTo>
                  <a:pt x="703" y="0"/>
                </a:lnTo>
                <a:lnTo>
                  <a:pt x="704" y="1422"/>
                </a:lnTo>
                <a:lnTo>
                  <a:pt x="2824" y="1422"/>
                </a:lnTo>
                <a:lnTo>
                  <a:pt x="2826" y="1"/>
                </a:lnTo>
                <a:lnTo>
                  <a:pt x="3528" y="2"/>
                </a:lnTo>
                <a:lnTo>
                  <a:pt x="3528" y="2124"/>
                </a:lnTo>
                <a:lnTo>
                  <a:pt x="1" y="2124"/>
                </a:lnTo>
                <a:close/>
              </a:path>
            </a:pathLst>
          </a:custGeom>
          <a:solidFill>
            <a:srgbClr val="A589A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3711575" y="504348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foam insulation</a:t>
            </a:r>
          </a:p>
        </p:txBody>
      </p:sp>
      <p:sp>
        <p:nvSpPr>
          <p:cNvPr id="100359" name="AutoShape 7"/>
          <p:cNvSpPr>
            <a:spLocks noChangeArrowheads="1"/>
          </p:cNvSpPr>
          <p:nvPr/>
        </p:nvSpPr>
        <p:spPr bwMode="auto">
          <a:xfrm>
            <a:off x="7372350" y="25622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AutoShape 8"/>
          <p:cNvSpPr>
            <a:spLocks noChangeArrowheads="1"/>
          </p:cNvSpPr>
          <p:nvPr/>
        </p:nvSpPr>
        <p:spPr bwMode="auto">
          <a:xfrm>
            <a:off x="7418388" y="33909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AutoShape 9"/>
          <p:cNvSpPr>
            <a:spLocks noChangeArrowheads="1"/>
          </p:cNvSpPr>
          <p:nvPr/>
        </p:nvSpPr>
        <p:spPr bwMode="auto">
          <a:xfrm>
            <a:off x="767556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AutoShape 10"/>
          <p:cNvSpPr>
            <a:spLocks noChangeArrowheads="1"/>
          </p:cNvSpPr>
          <p:nvPr/>
        </p:nvSpPr>
        <p:spPr bwMode="auto">
          <a:xfrm>
            <a:off x="746601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>
            <a:off x="7673975" y="33464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AutoShape 12"/>
          <p:cNvSpPr>
            <a:spLocks noChangeArrowheads="1"/>
          </p:cNvSpPr>
          <p:nvPr/>
        </p:nvSpPr>
        <p:spPr bwMode="auto">
          <a:xfrm>
            <a:off x="7558088" y="31686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5" name="AutoShape 13"/>
          <p:cNvSpPr>
            <a:spLocks noChangeArrowheads="1"/>
          </p:cNvSpPr>
          <p:nvPr/>
        </p:nvSpPr>
        <p:spPr bwMode="auto">
          <a:xfrm>
            <a:off x="7675563" y="40020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6" name="AutoShape 14"/>
          <p:cNvSpPr>
            <a:spLocks noChangeArrowheads="1"/>
          </p:cNvSpPr>
          <p:nvPr/>
        </p:nvSpPr>
        <p:spPr bwMode="auto">
          <a:xfrm>
            <a:off x="7372350" y="353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7" name="AutoShape 15"/>
          <p:cNvSpPr>
            <a:spLocks noChangeArrowheads="1"/>
          </p:cNvSpPr>
          <p:nvPr/>
        </p:nvSpPr>
        <p:spPr bwMode="auto">
          <a:xfrm>
            <a:off x="7418388" y="2905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8" name="AutoShape 16"/>
          <p:cNvSpPr>
            <a:spLocks noChangeArrowheads="1"/>
          </p:cNvSpPr>
          <p:nvPr/>
        </p:nvSpPr>
        <p:spPr bwMode="auto">
          <a:xfrm>
            <a:off x="7558088" y="2651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4840288" y="18415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3943350" y="23637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1" name="AutoShape 19"/>
          <p:cNvSpPr>
            <a:spLocks noChangeArrowheads="1"/>
          </p:cNvSpPr>
          <p:nvPr/>
        </p:nvSpPr>
        <p:spPr bwMode="auto">
          <a:xfrm>
            <a:off x="4083050" y="23002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2" name="AutoShape 20"/>
          <p:cNvSpPr>
            <a:spLocks noChangeArrowheads="1"/>
          </p:cNvSpPr>
          <p:nvPr/>
        </p:nvSpPr>
        <p:spPr bwMode="auto">
          <a:xfrm>
            <a:off x="4176713" y="21478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3" name="AutoShape 21"/>
          <p:cNvSpPr>
            <a:spLocks noChangeArrowheads="1"/>
          </p:cNvSpPr>
          <p:nvPr/>
        </p:nvSpPr>
        <p:spPr bwMode="auto">
          <a:xfrm>
            <a:off x="4270375" y="2403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4" name="AutoShape 22"/>
          <p:cNvSpPr>
            <a:spLocks noChangeArrowheads="1"/>
          </p:cNvSpPr>
          <p:nvPr/>
        </p:nvSpPr>
        <p:spPr bwMode="auto">
          <a:xfrm>
            <a:off x="5510213" y="190817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5" name="AutoShape 23"/>
          <p:cNvSpPr>
            <a:spLocks noChangeArrowheads="1"/>
          </p:cNvSpPr>
          <p:nvPr/>
        </p:nvSpPr>
        <p:spPr bwMode="auto">
          <a:xfrm>
            <a:off x="4364038" y="1976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6" name="AutoShape 24"/>
          <p:cNvSpPr>
            <a:spLocks noChangeArrowheads="1"/>
          </p:cNvSpPr>
          <p:nvPr/>
        </p:nvSpPr>
        <p:spPr bwMode="auto">
          <a:xfrm>
            <a:off x="4516438" y="2128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7" name="AutoShape 25"/>
          <p:cNvSpPr>
            <a:spLocks noChangeArrowheads="1"/>
          </p:cNvSpPr>
          <p:nvPr/>
        </p:nvSpPr>
        <p:spPr bwMode="auto">
          <a:xfrm>
            <a:off x="4668838" y="22812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8" name="AutoShape 26"/>
          <p:cNvSpPr>
            <a:spLocks noChangeArrowheads="1"/>
          </p:cNvSpPr>
          <p:nvPr/>
        </p:nvSpPr>
        <p:spPr bwMode="auto">
          <a:xfrm>
            <a:off x="4808538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9" name="AutoShape 27"/>
          <p:cNvSpPr>
            <a:spLocks noChangeArrowheads="1"/>
          </p:cNvSpPr>
          <p:nvPr/>
        </p:nvSpPr>
        <p:spPr bwMode="auto">
          <a:xfrm>
            <a:off x="5065713" y="2141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0" name="AutoShape 28"/>
          <p:cNvSpPr>
            <a:spLocks noChangeArrowheads="1"/>
          </p:cNvSpPr>
          <p:nvPr/>
        </p:nvSpPr>
        <p:spPr bwMode="auto">
          <a:xfrm>
            <a:off x="4995863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4714875" y="2065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2" name="AutoShape 30"/>
          <p:cNvSpPr>
            <a:spLocks noChangeArrowheads="1"/>
          </p:cNvSpPr>
          <p:nvPr/>
        </p:nvSpPr>
        <p:spPr bwMode="auto">
          <a:xfrm>
            <a:off x="4562475" y="1887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3" name="AutoShape 31"/>
          <p:cNvSpPr>
            <a:spLocks noChangeArrowheads="1"/>
          </p:cNvSpPr>
          <p:nvPr/>
        </p:nvSpPr>
        <p:spPr bwMode="auto">
          <a:xfrm>
            <a:off x="5006975" y="1976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4" name="AutoShape 32"/>
          <p:cNvSpPr>
            <a:spLocks noChangeArrowheads="1"/>
          </p:cNvSpPr>
          <p:nvPr/>
        </p:nvSpPr>
        <p:spPr bwMode="auto">
          <a:xfrm>
            <a:off x="5159375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5" name="AutoShape 33"/>
          <p:cNvSpPr>
            <a:spLocks noChangeArrowheads="1"/>
          </p:cNvSpPr>
          <p:nvPr/>
        </p:nvSpPr>
        <p:spPr bwMode="auto">
          <a:xfrm>
            <a:off x="5311775" y="2281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6" name="AutoShape 34"/>
          <p:cNvSpPr>
            <a:spLocks noChangeArrowheads="1"/>
          </p:cNvSpPr>
          <p:nvPr/>
        </p:nvSpPr>
        <p:spPr bwMode="auto">
          <a:xfrm>
            <a:off x="5451475" y="2217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7" name="AutoShape 35"/>
          <p:cNvSpPr>
            <a:spLocks noChangeArrowheads="1"/>
          </p:cNvSpPr>
          <p:nvPr/>
        </p:nvSpPr>
        <p:spPr bwMode="auto">
          <a:xfrm>
            <a:off x="5218113" y="2039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8" name="AutoShape 36"/>
          <p:cNvSpPr>
            <a:spLocks noChangeArrowheads="1"/>
          </p:cNvSpPr>
          <p:nvPr/>
        </p:nvSpPr>
        <p:spPr bwMode="auto">
          <a:xfrm>
            <a:off x="5545138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9" name="AutoShape 37"/>
          <p:cNvSpPr>
            <a:spLocks noChangeArrowheads="1"/>
          </p:cNvSpPr>
          <p:nvPr/>
        </p:nvSpPr>
        <p:spPr bwMode="auto">
          <a:xfrm>
            <a:off x="563880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0" name="AutoShape 38"/>
          <p:cNvSpPr>
            <a:spLocks noChangeArrowheads="1"/>
          </p:cNvSpPr>
          <p:nvPr/>
        </p:nvSpPr>
        <p:spPr bwMode="auto">
          <a:xfrm>
            <a:off x="53578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1" name="AutoShape 39"/>
          <p:cNvSpPr>
            <a:spLocks noChangeArrowheads="1"/>
          </p:cNvSpPr>
          <p:nvPr/>
        </p:nvSpPr>
        <p:spPr bwMode="auto">
          <a:xfrm>
            <a:off x="5205413" y="1887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2" name="AutoShape 40"/>
          <p:cNvSpPr>
            <a:spLocks noChangeArrowheads="1"/>
          </p:cNvSpPr>
          <p:nvPr/>
        </p:nvSpPr>
        <p:spPr bwMode="auto">
          <a:xfrm>
            <a:off x="4422775" y="2276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3" name="AutoShape 41"/>
          <p:cNvSpPr>
            <a:spLocks noChangeArrowheads="1"/>
          </p:cNvSpPr>
          <p:nvPr/>
        </p:nvSpPr>
        <p:spPr bwMode="auto">
          <a:xfrm>
            <a:off x="58150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4" name="AutoShape 42"/>
          <p:cNvSpPr>
            <a:spLocks noChangeArrowheads="1"/>
          </p:cNvSpPr>
          <p:nvPr/>
        </p:nvSpPr>
        <p:spPr bwMode="auto">
          <a:xfrm>
            <a:off x="5967413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5" name="AutoShape 43"/>
          <p:cNvSpPr>
            <a:spLocks noChangeArrowheads="1"/>
          </p:cNvSpPr>
          <p:nvPr/>
        </p:nvSpPr>
        <p:spPr bwMode="auto">
          <a:xfrm>
            <a:off x="6200775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6" name="AutoShape 44"/>
          <p:cNvSpPr>
            <a:spLocks noChangeArrowheads="1"/>
          </p:cNvSpPr>
          <p:nvPr/>
        </p:nvSpPr>
        <p:spPr bwMode="auto">
          <a:xfrm>
            <a:off x="6294438" y="22574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7" name="AutoShape 45"/>
          <p:cNvSpPr>
            <a:spLocks noChangeArrowheads="1"/>
          </p:cNvSpPr>
          <p:nvPr/>
        </p:nvSpPr>
        <p:spPr bwMode="auto">
          <a:xfrm>
            <a:off x="6318250" y="2090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8" name="AutoShape 46"/>
          <p:cNvSpPr>
            <a:spLocks noChangeArrowheads="1"/>
          </p:cNvSpPr>
          <p:nvPr/>
        </p:nvSpPr>
        <p:spPr bwMode="auto">
          <a:xfrm>
            <a:off x="6013450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99" name="AutoShape 47"/>
          <p:cNvSpPr>
            <a:spLocks noChangeArrowheads="1"/>
          </p:cNvSpPr>
          <p:nvPr/>
        </p:nvSpPr>
        <p:spPr bwMode="auto">
          <a:xfrm>
            <a:off x="48228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0" name="AutoShape 48"/>
          <p:cNvSpPr>
            <a:spLocks noChangeArrowheads="1"/>
          </p:cNvSpPr>
          <p:nvPr/>
        </p:nvSpPr>
        <p:spPr bwMode="auto">
          <a:xfrm>
            <a:off x="1935163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1" name="AutoShape 49"/>
          <p:cNvSpPr>
            <a:spLocks noChangeArrowheads="1"/>
          </p:cNvSpPr>
          <p:nvPr/>
        </p:nvSpPr>
        <p:spPr bwMode="auto">
          <a:xfrm>
            <a:off x="2087563" y="2090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2" name="AutoShape 50"/>
          <p:cNvSpPr>
            <a:spLocks noChangeArrowheads="1"/>
          </p:cNvSpPr>
          <p:nvPr/>
        </p:nvSpPr>
        <p:spPr bwMode="auto">
          <a:xfrm>
            <a:off x="2239963" y="2243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3" name="AutoShape 51"/>
          <p:cNvSpPr>
            <a:spLocks noChangeArrowheads="1"/>
          </p:cNvSpPr>
          <p:nvPr/>
        </p:nvSpPr>
        <p:spPr bwMode="auto">
          <a:xfrm>
            <a:off x="2379663" y="21796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4" name="AutoShape 52"/>
          <p:cNvSpPr>
            <a:spLocks noChangeArrowheads="1"/>
          </p:cNvSpPr>
          <p:nvPr/>
        </p:nvSpPr>
        <p:spPr bwMode="auto">
          <a:xfrm>
            <a:off x="2098675" y="2316163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5" name="AutoShape 53"/>
          <p:cNvSpPr>
            <a:spLocks noChangeArrowheads="1"/>
          </p:cNvSpPr>
          <p:nvPr/>
        </p:nvSpPr>
        <p:spPr bwMode="auto">
          <a:xfrm>
            <a:off x="24733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6" name="AutoShape 54"/>
          <p:cNvSpPr>
            <a:spLocks noChangeArrowheads="1"/>
          </p:cNvSpPr>
          <p:nvPr/>
        </p:nvSpPr>
        <p:spPr bwMode="auto">
          <a:xfrm>
            <a:off x="2566988" y="22828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7" name="AutoShape 55"/>
          <p:cNvSpPr>
            <a:spLocks noChangeArrowheads="1"/>
          </p:cNvSpPr>
          <p:nvPr/>
        </p:nvSpPr>
        <p:spPr bwMode="auto">
          <a:xfrm>
            <a:off x="5734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8" name="AutoShape 56"/>
          <p:cNvSpPr>
            <a:spLocks noChangeArrowheads="1"/>
          </p:cNvSpPr>
          <p:nvPr/>
        </p:nvSpPr>
        <p:spPr bwMode="auto">
          <a:xfrm>
            <a:off x="2286000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09" name="AutoShape 57"/>
          <p:cNvSpPr>
            <a:spLocks noChangeArrowheads="1"/>
          </p:cNvSpPr>
          <p:nvPr/>
        </p:nvSpPr>
        <p:spPr bwMode="auto">
          <a:xfrm>
            <a:off x="7067550" y="226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0" name="AutoShape 58"/>
          <p:cNvSpPr>
            <a:spLocks noChangeArrowheads="1"/>
          </p:cNvSpPr>
          <p:nvPr/>
        </p:nvSpPr>
        <p:spPr bwMode="auto">
          <a:xfrm>
            <a:off x="7219950" y="21685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1" name="AutoShape 59"/>
          <p:cNvSpPr>
            <a:spLocks noChangeArrowheads="1"/>
          </p:cNvSpPr>
          <p:nvPr/>
        </p:nvSpPr>
        <p:spPr bwMode="auto">
          <a:xfrm>
            <a:off x="737235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2" name="AutoShape 60"/>
          <p:cNvSpPr>
            <a:spLocks noChangeArrowheads="1"/>
          </p:cNvSpPr>
          <p:nvPr/>
        </p:nvSpPr>
        <p:spPr bwMode="auto">
          <a:xfrm>
            <a:off x="7512050" y="22574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3" name="AutoShape 61"/>
          <p:cNvSpPr>
            <a:spLocks noChangeArrowheads="1"/>
          </p:cNvSpPr>
          <p:nvPr/>
        </p:nvSpPr>
        <p:spPr bwMode="auto">
          <a:xfrm>
            <a:off x="7605713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4" name="AutoShape 62"/>
          <p:cNvSpPr>
            <a:spLocks noChangeArrowheads="1"/>
          </p:cNvSpPr>
          <p:nvPr/>
        </p:nvSpPr>
        <p:spPr bwMode="auto">
          <a:xfrm>
            <a:off x="7558088" y="24733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5" name="AutoShape 63"/>
          <p:cNvSpPr>
            <a:spLocks noChangeArrowheads="1"/>
          </p:cNvSpPr>
          <p:nvPr/>
        </p:nvSpPr>
        <p:spPr bwMode="auto">
          <a:xfrm>
            <a:off x="1579563" y="24526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6" name="AutoShape 64"/>
          <p:cNvSpPr>
            <a:spLocks noChangeArrowheads="1"/>
          </p:cNvSpPr>
          <p:nvPr/>
        </p:nvSpPr>
        <p:spPr bwMode="auto">
          <a:xfrm>
            <a:off x="7418388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7" name="AutoShape 65"/>
          <p:cNvSpPr>
            <a:spLocks noChangeArrowheads="1"/>
          </p:cNvSpPr>
          <p:nvPr/>
        </p:nvSpPr>
        <p:spPr bwMode="auto">
          <a:xfrm>
            <a:off x="6470650" y="23050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8" name="AutoShape 66"/>
          <p:cNvSpPr>
            <a:spLocks noChangeArrowheads="1"/>
          </p:cNvSpPr>
          <p:nvPr/>
        </p:nvSpPr>
        <p:spPr bwMode="auto">
          <a:xfrm>
            <a:off x="6318250" y="19113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19" name="AutoShape 67"/>
          <p:cNvSpPr>
            <a:spLocks noChangeArrowheads="1"/>
          </p:cNvSpPr>
          <p:nvPr/>
        </p:nvSpPr>
        <p:spPr bwMode="auto">
          <a:xfrm>
            <a:off x="6470650" y="20637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0" name="AutoShape 68"/>
          <p:cNvSpPr>
            <a:spLocks noChangeArrowheads="1"/>
          </p:cNvSpPr>
          <p:nvPr/>
        </p:nvSpPr>
        <p:spPr bwMode="auto">
          <a:xfrm>
            <a:off x="6623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1" name="AutoShape 69"/>
          <p:cNvSpPr>
            <a:spLocks noChangeArrowheads="1"/>
          </p:cNvSpPr>
          <p:nvPr/>
        </p:nvSpPr>
        <p:spPr bwMode="auto">
          <a:xfrm>
            <a:off x="6762750" y="21526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2" name="AutoShape 70"/>
          <p:cNvSpPr>
            <a:spLocks noChangeArrowheads="1"/>
          </p:cNvSpPr>
          <p:nvPr/>
        </p:nvSpPr>
        <p:spPr bwMode="auto">
          <a:xfrm>
            <a:off x="6856413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3" name="AutoShape 71"/>
          <p:cNvSpPr>
            <a:spLocks noChangeArrowheads="1"/>
          </p:cNvSpPr>
          <p:nvPr/>
        </p:nvSpPr>
        <p:spPr bwMode="auto">
          <a:xfrm>
            <a:off x="6950075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4" name="AutoShape 72"/>
          <p:cNvSpPr>
            <a:spLocks noChangeArrowheads="1"/>
          </p:cNvSpPr>
          <p:nvPr/>
        </p:nvSpPr>
        <p:spPr bwMode="auto">
          <a:xfrm>
            <a:off x="6669088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5" name="AutoShape 73"/>
          <p:cNvSpPr>
            <a:spLocks noChangeArrowheads="1"/>
          </p:cNvSpPr>
          <p:nvPr/>
        </p:nvSpPr>
        <p:spPr bwMode="auto">
          <a:xfrm>
            <a:off x="1381125" y="3627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6" name="AutoShape 74"/>
          <p:cNvSpPr>
            <a:spLocks noChangeArrowheads="1"/>
          </p:cNvSpPr>
          <p:nvPr/>
        </p:nvSpPr>
        <p:spPr bwMode="auto">
          <a:xfrm>
            <a:off x="1579563" y="32575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7" name="AutoShape 75"/>
          <p:cNvSpPr>
            <a:spLocks noChangeArrowheads="1"/>
          </p:cNvSpPr>
          <p:nvPr/>
        </p:nvSpPr>
        <p:spPr bwMode="auto">
          <a:xfrm>
            <a:off x="1381125" y="4090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8" name="AutoShape 76"/>
          <p:cNvSpPr>
            <a:spLocks noChangeArrowheads="1"/>
          </p:cNvSpPr>
          <p:nvPr/>
        </p:nvSpPr>
        <p:spPr bwMode="auto">
          <a:xfrm>
            <a:off x="1520825" y="26955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29" name="AutoShape 77"/>
          <p:cNvSpPr>
            <a:spLocks noChangeArrowheads="1"/>
          </p:cNvSpPr>
          <p:nvPr/>
        </p:nvSpPr>
        <p:spPr bwMode="auto">
          <a:xfrm>
            <a:off x="1381125" y="33020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0" name="AutoShape 78"/>
          <p:cNvSpPr>
            <a:spLocks noChangeArrowheads="1"/>
          </p:cNvSpPr>
          <p:nvPr/>
        </p:nvSpPr>
        <p:spPr bwMode="auto">
          <a:xfrm>
            <a:off x="1244600" y="39131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1" name="AutoShape 79"/>
          <p:cNvSpPr>
            <a:spLocks noChangeArrowheads="1"/>
          </p:cNvSpPr>
          <p:nvPr/>
        </p:nvSpPr>
        <p:spPr bwMode="auto">
          <a:xfrm>
            <a:off x="1720850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2" name="AutoShape 80"/>
          <p:cNvSpPr>
            <a:spLocks noChangeArrowheads="1"/>
          </p:cNvSpPr>
          <p:nvPr/>
        </p:nvSpPr>
        <p:spPr bwMode="auto">
          <a:xfrm>
            <a:off x="1744663" y="20891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3" name="AutoShape 81"/>
          <p:cNvSpPr>
            <a:spLocks noChangeArrowheads="1"/>
          </p:cNvSpPr>
          <p:nvPr/>
        </p:nvSpPr>
        <p:spPr bwMode="auto">
          <a:xfrm>
            <a:off x="1427163" y="31242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4" name="AutoShape 82"/>
          <p:cNvSpPr>
            <a:spLocks noChangeArrowheads="1"/>
          </p:cNvSpPr>
          <p:nvPr/>
        </p:nvSpPr>
        <p:spPr bwMode="auto">
          <a:xfrm>
            <a:off x="1533525" y="29051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435" name="Text Box 83"/>
          <p:cNvSpPr txBox="1">
            <a:spLocks noChangeArrowheads="1"/>
          </p:cNvSpPr>
          <p:nvPr/>
        </p:nvSpPr>
        <p:spPr bwMode="auto">
          <a:xfrm>
            <a:off x="4056063" y="3729038"/>
            <a:ext cx="1030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liquid N</a:t>
            </a:r>
            <a:r>
              <a:rPr lang="en-US" altLang="en-US" baseline="-25000"/>
              <a:t>2</a:t>
            </a:r>
          </a:p>
        </p:txBody>
      </p:sp>
      <p:grpSp>
        <p:nvGrpSpPr>
          <p:cNvPr id="100436" name="Group 84"/>
          <p:cNvGrpSpPr>
            <a:grpSpLocks/>
          </p:cNvGrpSpPr>
          <p:nvPr/>
        </p:nvGrpSpPr>
        <p:grpSpPr bwMode="auto">
          <a:xfrm>
            <a:off x="-1071563" y="4995863"/>
            <a:ext cx="820738" cy="427037"/>
            <a:chOff x="445" y="1175"/>
            <a:chExt cx="517" cy="269"/>
          </a:xfrm>
        </p:grpSpPr>
        <p:sp>
          <p:nvSpPr>
            <p:cNvPr id="100437" name="Freeform 85"/>
            <p:cNvSpPr>
              <a:spLocks noChangeAspect="1"/>
            </p:cNvSpPr>
            <p:nvPr/>
          </p:nvSpPr>
          <p:spPr bwMode="auto">
            <a:xfrm rot="2166978" flipH="1">
              <a:off x="647" y="1293"/>
              <a:ext cx="315" cy="151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438" name="Rectangle 86"/>
            <p:cNvSpPr>
              <a:spLocks noChangeArrowheads="1"/>
            </p:cNvSpPr>
            <p:nvPr/>
          </p:nvSpPr>
          <p:spPr bwMode="auto">
            <a:xfrm rot="2166978" flipH="1">
              <a:off x="833" y="1393"/>
              <a:ext cx="23" cy="27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399999" lon="20999999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00439" name="Freeform 87"/>
            <p:cNvSpPr>
              <a:spLocks/>
            </p:cNvSpPr>
            <p:nvPr/>
          </p:nvSpPr>
          <p:spPr bwMode="auto">
            <a:xfrm rot="2166978" flipH="1">
              <a:off x="445" y="1175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440" name="Freeform 88"/>
            <p:cNvSpPr>
              <a:spLocks/>
            </p:cNvSpPr>
            <p:nvPr/>
          </p:nvSpPr>
          <p:spPr bwMode="auto">
            <a:xfrm rot="12966978">
              <a:off x="454" y="1179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441" name="Text Box 89"/>
          <p:cNvSpPr txBox="1">
            <a:spLocks noChangeArrowheads="1"/>
          </p:cNvSpPr>
          <p:nvPr/>
        </p:nvSpPr>
        <p:spPr bwMode="auto">
          <a:xfrm>
            <a:off x="1849438" y="6178550"/>
            <a:ext cx="539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/>
              <a:t>Warkentin</a:t>
            </a:r>
            <a:r>
              <a:rPr lang="en-US" altLang="en-US" dirty="0"/>
              <a:t> (2006) </a:t>
            </a:r>
            <a:r>
              <a:rPr lang="en-US" altLang="en-US" i="1" dirty="0"/>
              <a:t>J. Appl. </a:t>
            </a:r>
            <a:r>
              <a:rPr lang="en-US" altLang="en-US" i="1" dirty="0" err="1"/>
              <a:t>Crystallogr</a:t>
            </a:r>
            <a:r>
              <a:rPr lang="en-US" altLang="en-US" i="1" dirty="0"/>
              <a:t>.</a:t>
            </a:r>
            <a:r>
              <a:rPr lang="en-US" altLang="en-US" dirty="0"/>
              <a:t> </a:t>
            </a:r>
            <a:r>
              <a:rPr lang="en-US" altLang="en-US" b="1" dirty="0"/>
              <a:t>39</a:t>
            </a:r>
            <a:r>
              <a:rPr lang="en-US" altLang="en-US" dirty="0"/>
              <a:t>, 805-811. </a:t>
            </a:r>
          </a:p>
          <a:p>
            <a:endParaRPr lang="en-US" altLang="en-US" dirty="0"/>
          </a:p>
        </p:txBody>
      </p:sp>
      <p:sp>
        <p:nvSpPr>
          <p:cNvPr id="100442" name="Freeform 90"/>
          <p:cNvSpPr>
            <a:spLocks/>
          </p:cNvSpPr>
          <p:nvPr/>
        </p:nvSpPr>
        <p:spPr bwMode="auto">
          <a:xfrm>
            <a:off x="2617788" y="1114425"/>
            <a:ext cx="498475" cy="1084263"/>
          </a:xfrm>
          <a:custGeom>
            <a:avLst/>
            <a:gdLst>
              <a:gd name="T0" fmla="*/ 150 w 314"/>
              <a:gd name="T1" fmla="*/ 0 h 683"/>
              <a:gd name="T2" fmla="*/ 276 w 314"/>
              <a:gd name="T3" fmla="*/ 371 h 683"/>
              <a:gd name="T4" fmla="*/ 268 w 314"/>
              <a:gd name="T5" fmla="*/ 655 h 683"/>
              <a:gd name="T6" fmla="*/ 0 w 314"/>
              <a:gd name="T7" fmla="*/ 537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4" h="683">
                <a:moveTo>
                  <a:pt x="150" y="0"/>
                </a:moveTo>
                <a:cubicBezTo>
                  <a:pt x="203" y="131"/>
                  <a:pt x="256" y="262"/>
                  <a:pt x="276" y="371"/>
                </a:cubicBezTo>
                <a:cubicBezTo>
                  <a:pt x="296" y="480"/>
                  <a:pt x="314" y="627"/>
                  <a:pt x="268" y="655"/>
                </a:cubicBezTo>
                <a:cubicBezTo>
                  <a:pt x="222" y="683"/>
                  <a:pt x="111" y="610"/>
                  <a:pt x="0" y="537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43" name="Freeform 91"/>
          <p:cNvSpPr>
            <a:spLocks/>
          </p:cNvSpPr>
          <p:nvPr/>
        </p:nvSpPr>
        <p:spPr bwMode="auto">
          <a:xfrm>
            <a:off x="3319463" y="1039813"/>
            <a:ext cx="939800" cy="773112"/>
          </a:xfrm>
          <a:custGeom>
            <a:avLst/>
            <a:gdLst>
              <a:gd name="T0" fmla="*/ 0 w 592"/>
              <a:gd name="T1" fmla="*/ 0 h 487"/>
              <a:gd name="T2" fmla="*/ 134 w 592"/>
              <a:gd name="T3" fmla="*/ 387 h 487"/>
              <a:gd name="T4" fmla="*/ 371 w 592"/>
              <a:gd name="T5" fmla="*/ 458 h 487"/>
              <a:gd name="T6" fmla="*/ 592 w 592"/>
              <a:gd name="T7" fmla="*/ 213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2" h="487">
                <a:moveTo>
                  <a:pt x="0" y="0"/>
                </a:moveTo>
                <a:cubicBezTo>
                  <a:pt x="36" y="155"/>
                  <a:pt x="72" y="311"/>
                  <a:pt x="134" y="387"/>
                </a:cubicBezTo>
                <a:cubicBezTo>
                  <a:pt x="196" y="463"/>
                  <a:pt x="295" y="487"/>
                  <a:pt x="371" y="458"/>
                </a:cubicBezTo>
                <a:cubicBezTo>
                  <a:pt x="447" y="429"/>
                  <a:pt x="519" y="321"/>
                  <a:pt x="592" y="213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44" name="Freeform 92"/>
          <p:cNvSpPr>
            <a:spLocks/>
          </p:cNvSpPr>
          <p:nvPr/>
        </p:nvSpPr>
        <p:spPr bwMode="auto">
          <a:xfrm>
            <a:off x="3043238" y="1165225"/>
            <a:ext cx="333375" cy="1139825"/>
          </a:xfrm>
          <a:custGeom>
            <a:avLst/>
            <a:gdLst>
              <a:gd name="T0" fmla="*/ 0 w 210"/>
              <a:gd name="T1" fmla="*/ 0 h 718"/>
              <a:gd name="T2" fmla="*/ 182 w 210"/>
              <a:gd name="T3" fmla="*/ 513 h 718"/>
              <a:gd name="T4" fmla="*/ 166 w 210"/>
              <a:gd name="T5" fmla="*/ 718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" h="718">
                <a:moveTo>
                  <a:pt x="0" y="0"/>
                </a:moveTo>
                <a:cubicBezTo>
                  <a:pt x="77" y="197"/>
                  <a:pt x="154" y="394"/>
                  <a:pt x="182" y="513"/>
                </a:cubicBezTo>
                <a:cubicBezTo>
                  <a:pt x="210" y="632"/>
                  <a:pt x="188" y="675"/>
                  <a:pt x="166" y="718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45" name="Freeform 93"/>
          <p:cNvSpPr>
            <a:spLocks/>
          </p:cNvSpPr>
          <p:nvPr/>
        </p:nvSpPr>
        <p:spPr bwMode="auto">
          <a:xfrm>
            <a:off x="3170238" y="1076325"/>
            <a:ext cx="1050925" cy="969963"/>
          </a:xfrm>
          <a:custGeom>
            <a:avLst/>
            <a:gdLst>
              <a:gd name="T0" fmla="*/ 0 w 449"/>
              <a:gd name="T1" fmla="*/ 0 h 555"/>
              <a:gd name="T2" fmla="*/ 110 w 449"/>
              <a:gd name="T3" fmla="*/ 395 h 555"/>
              <a:gd name="T4" fmla="*/ 276 w 449"/>
              <a:gd name="T5" fmla="*/ 537 h 555"/>
              <a:gd name="T6" fmla="*/ 449 w 449"/>
              <a:gd name="T7" fmla="*/ 505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9" h="555">
                <a:moveTo>
                  <a:pt x="0" y="0"/>
                </a:moveTo>
                <a:cubicBezTo>
                  <a:pt x="32" y="153"/>
                  <a:pt x="64" y="306"/>
                  <a:pt x="110" y="395"/>
                </a:cubicBezTo>
                <a:cubicBezTo>
                  <a:pt x="156" y="484"/>
                  <a:pt x="220" y="519"/>
                  <a:pt x="276" y="537"/>
                </a:cubicBezTo>
                <a:cubicBezTo>
                  <a:pt x="332" y="555"/>
                  <a:pt x="390" y="530"/>
                  <a:pt x="449" y="505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72988 L 0.67899 -0.1651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0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0" y="28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21</a:t>
            </a:r>
            <a:r>
              <a:rPr lang="en-US" altLang="en-US" baseline="30000" smtClean="0">
                <a:solidFill>
                  <a:schemeClr val="bg1"/>
                </a:solidFill>
              </a:rPr>
              <a:t>st</a:t>
            </a:r>
            <a:r>
              <a:rPr lang="en-US" altLang="en-US" smtClean="0">
                <a:solidFill>
                  <a:schemeClr val="bg1"/>
                </a:solidFill>
              </a:rPr>
              <a:t> Century Big Question:</a:t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how do biomolecules work?</a:t>
            </a:r>
          </a:p>
        </p:txBody>
      </p:sp>
      <p:pic>
        <p:nvPicPr>
          <p:cNvPr id="365571" name="chomp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554163" y="1600200"/>
            <a:ext cx="6034087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301750" y="6491288"/>
            <a:ext cx="784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808080"/>
                </a:solidFill>
              </a:rPr>
              <a:t>Beernink, Endrizzi, Alber &amp; Schachman (1999). </a:t>
            </a:r>
            <a:r>
              <a:rPr lang="en-US" altLang="en-US" sz="1800" i="1">
                <a:solidFill>
                  <a:srgbClr val="808080"/>
                </a:solidFill>
              </a:rPr>
              <a:t>PNAS USA</a:t>
            </a:r>
            <a:r>
              <a:rPr lang="en-US" altLang="en-US" sz="1800">
                <a:solidFill>
                  <a:srgbClr val="808080"/>
                </a:solidFill>
              </a:rPr>
              <a:t> </a:t>
            </a:r>
            <a:r>
              <a:rPr lang="en-US" altLang="en-US" sz="1800" b="1">
                <a:solidFill>
                  <a:srgbClr val="808080"/>
                </a:solidFill>
              </a:rPr>
              <a:t>96</a:t>
            </a:r>
            <a:r>
              <a:rPr lang="en-US" altLang="en-US" sz="1800">
                <a:solidFill>
                  <a:srgbClr val="808080"/>
                </a:solidFill>
              </a:rPr>
              <a:t>, 5388-5393.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5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557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yso_rota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7432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kern="0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</p:spTree>
    <p:extLst>
      <p:ext uri="{BB962C8B-B14F-4D97-AF65-F5344CB8AC3E}">
        <p14:creationId xmlns:p14="http://schemas.microsoft.com/office/powerpoint/2010/main" val="35536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87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918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real problem is:</a:t>
            </a:r>
            <a:endParaRPr lang="en-US" alt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108700"/>
            <a:ext cx="9144000" cy="7493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600" dirty="0" smtClean="0"/>
              <a:t>a grand challenge for structural biology in the 21</a:t>
            </a:r>
            <a:r>
              <a:rPr lang="en-US" altLang="en-US" sz="2600" baseline="30000" dirty="0" smtClean="0"/>
              <a:t>st</a:t>
            </a:r>
            <a:r>
              <a:rPr lang="en-US" altLang="en-US" sz="2600" dirty="0" smtClean="0"/>
              <a:t> century</a:t>
            </a:r>
          </a:p>
          <a:p>
            <a:pPr algn="ctr" eaLnBrk="1" hangingPunct="1">
              <a:buFontTx/>
              <a:buNone/>
            </a:pPr>
            <a:endParaRPr lang="en-US" altLang="en-US" sz="2600" dirty="0" smtClean="0"/>
          </a:p>
        </p:txBody>
      </p:sp>
      <p:pic>
        <p:nvPicPr>
          <p:cNvPr id="51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"/>
          <a:stretch>
            <a:fillRect/>
          </a:stretch>
        </p:blipFill>
        <p:spPr bwMode="auto">
          <a:xfrm>
            <a:off x="755702" y="1194934"/>
            <a:ext cx="5215463" cy="458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32317" y="1506846"/>
            <a:ext cx="2519095" cy="370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996600"/>
                </a:solidFill>
              </a:rPr>
              <a:t>Averaging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/>
              <a:t>+</a:t>
            </a:r>
            <a:endParaRPr lang="en-US" altLang="en-US" sz="3600" kern="0" dirty="0"/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00B050"/>
                </a:solidFill>
              </a:rPr>
              <a:t>Dynamics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/>
              <a:t>=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C00000"/>
                </a:solidFill>
              </a:rPr>
              <a:t>Poor</a:t>
            </a:r>
          </a:p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en-US" sz="3600" kern="0" dirty="0" smtClean="0">
                <a:solidFill>
                  <a:srgbClr val="C00000"/>
                </a:solidFill>
              </a:rPr>
              <a:t>resolution</a:t>
            </a:r>
            <a:endParaRPr lang="en-US" altLang="en-US" sz="3600" kern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Real space 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reciprocal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3300413" y="1293813"/>
            <a:ext cx="2543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/>
              <a:t>Average intensity</a:t>
            </a:r>
          </a:p>
        </p:txBody>
      </p:sp>
    </p:spTree>
    <p:extLst>
      <p:ext uri="{BB962C8B-B14F-4D97-AF65-F5344CB8AC3E}">
        <p14:creationId xmlns:p14="http://schemas.microsoft.com/office/powerpoint/2010/main" val="61166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Getting around averaging?</a:t>
            </a:r>
            <a:endParaRPr lang="en-US" altLang="en-US" dirty="0" smtClean="0"/>
          </a:p>
        </p:txBody>
      </p:sp>
      <p:pic>
        <p:nvPicPr>
          <p:cNvPr id="17425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7425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41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9806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What if we knew everything?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8650" indent="-571500"/>
            <a:r>
              <a:rPr lang="en-US" sz="3600" dirty="0"/>
              <a:t>H</a:t>
            </a:r>
            <a:r>
              <a:rPr lang="en-US" sz="3600" dirty="0" smtClean="0"/>
              <a:t>ow would we store it?</a:t>
            </a:r>
          </a:p>
          <a:p>
            <a:pPr marL="628650" indent="-571500"/>
            <a:r>
              <a:rPr lang="en-US" sz="3600" dirty="0" smtClean="0"/>
              <a:t>How would we look at it?</a:t>
            </a:r>
          </a:p>
          <a:p>
            <a:pPr marL="628650" indent="-571500"/>
            <a:r>
              <a:rPr lang="en-US" sz="3600" dirty="0" smtClean="0"/>
              <a:t>How would we compare to data?</a:t>
            </a:r>
          </a:p>
          <a:p>
            <a:pPr marL="628650" indent="-571500"/>
            <a:r>
              <a:rPr lang="en-US" sz="3600" dirty="0" smtClean="0"/>
              <a:t>How would we know we know?</a:t>
            </a:r>
          </a:p>
          <a:p>
            <a:pPr marL="628650" indent="-571500"/>
            <a:r>
              <a:rPr lang="en-US" sz="3600" dirty="0" smtClean="0"/>
              <a:t>…</a:t>
            </a:r>
            <a:endParaRPr lang="en-US" sz="3600" dirty="0"/>
          </a:p>
          <a:p>
            <a:pPr marL="628650" indent="-571500"/>
            <a:r>
              <a:rPr lang="en-US" sz="3600" dirty="0" smtClean="0"/>
              <a:t>How would we begin?</a:t>
            </a:r>
          </a:p>
        </p:txBody>
      </p:sp>
    </p:spTree>
    <p:extLst>
      <p:ext uri="{BB962C8B-B14F-4D97-AF65-F5344CB8AC3E}">
        <p14:creationId xmlns:p14="http://schemas.microsoft.com/office/powerpoint/2010/main" val="561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2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/>
              <a:t>1aho</a:t>
            </a:r>
            <a:r>
              <a:rPr lang="en-US" altLang="en-US"/>
              <a:t> </a:t>
            </a:r>
          </a:p>
          <a:p>
            <a:pPr eaLnBrk="1" hangingPunct="1"/>
            <a:r>
              <a:rPr lang="en-US" altLang="en-US"/>
              <a:t>Scorpion toxin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0.96 Å resolution</a:t>
            </a:r>
          </a:p>
          <a:p>
            <a:pPr eaLnBrk="1" hangingPunct="1"/>
            <a:r>
              <a:rPr lang="en-US" altLang="en-US"/>
              <a:t>64 residues</a:t>
            </a:r>
          </a:p>
          <a:p>
            <a:pPr eaLnBrk="1" hangingPunct="1"/>
            <a:r>
              <a:rPr lang="en-US" altLang="en-US"/>
              <a:t>Solvent: H</a:t>
            </a:r>
            <a:r>
              <a:rPr lang="en-US" altLang="en-US" baseline="-25000"/>
              <a:t>2</a:t>
            </a:r>
            <a:r>
              <a:rPr lang="en-US" altLang="en-US"/>
              <a:t>0 + acetate</a:t>
            </a:r>
          </a:p>
        </p:txBody>
      </p:sp>
      <p:sp>
        <p:nvSpPr>
          <p:cNvPr id="35845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Cerutti </a:t>
            </a:r>
            <a:r>
              <a:rPr lang="en-US" altLang="en-US" i="1"/>
              <a:t>et al.</a:t>
            </a:r>
            <a:r>
              <a:rPr lang="en-US" altLang="en-US"/>
              <a:t> (2010).</a:t>
            </a:r>
            <a:r>
              <a:rPr lang="en-US" altLang="en-US" i="1"/>
              <a:t>J. Phys. Chem. B</a:t>
            </a:r>
            <a:r>
              <a:rPr lang="en-US" altLang="en-US"/>
              <a:t> </a:t>
            </a:r>
            <a:r>
              <a:rPr lang="en-US" altLang="en-US" b="1"/>
              <a:t>114</a:t>
            </a:r>
            <a:r>
              <a:rPr lang="en-US" altLang="en-US"/>
              <a:t>, 12811-12824. </a:t>
            </a:r>
          </a:p>
        </p:txBody>
      </p:sp>
      <p:sp>
        <p:nvSpPr>
          <p:cNvPr id="35846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using </a:t>
            </a:r>
            <a:r>
              <a:rPr lang="en-US" altLang="en-US" sz="2800" b="1" dirty="0"/>
              <a:t>real</a:t>
            </a:r>
          </a:p>
          <a:p>
            <a:pPr eaLnBrk="1" hangingPunct="1"/>
            <a:r>
              <a:rPr lang="en-US" altLang="en-US" sz="2800" dirty="0"/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8094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Big Question: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When a horse gallops, is there ever a moment where all four hooves leave the ground?</a:t>
            </a:r>
          </a:p>
        </p:txBody>
      </p:sp>
      <p:sp>
        <p:nvSpPr>
          <p:cNvPr id="362500" name="Text Box 4"/>
          <p:cNvSpPr txBox="1">
            <a:spLocks noChangeArrowheads="1"/>
          </p:cNvSpPr>
          <p:nvPr/>
        </p:nvSpPr>
        <p:spPr bwMode="auto">
          <a:xfrm>
            <a:off x="3040063" y="704850"/>
            <a:ext cx="314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/>
              <a:t>AD 1872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 simulation:  30 conformers from 24,000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84513" y="6489700"/>
            <a:ext cx="6059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000000"/>
                </a:solidFill>
                <a:cs typeface="Arial" pitchFamily="34" charset="0"/>
              </a:rPr>
              <a:t>Cerutti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et al.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(2010).</a:t>
            </a:r>
            <a:r>
              <a:rPr lang="en-US" altLang="en-US" sz="1800" i="1" dirty="0">
                <a:solidFill>
                  <a:srgbClr val="000000"/>
                </a:solidFill>
                <a:cs typeface="Arial" pitchFamily="34" charset="0"/>
              </a:rPr>
              <a:t>J. Phys. Chem. B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itchFamily="34" charset="0"/>
              </a:rPr>
              <a:t>114</a:t>
            </a:r>
            <a:r>
              <a:rPr lang="en-US" altLang="en-US" sz="1800" dirty="0">
                <a:solidFill>
                  <a:srgbClr val="000000"/>
                </a:solidFill>
                <a:cs typeface="Arial" pitchFamily="34" charset="0"/>
              </a:rPr>
              <a:t>, 12811-12824. </a:t>
            </a:r>
          </a:p>
        </p:txBody>
      </p:sp>
    </p:spTree>
    <p:extLst>
      <p:ext uri="{BB962C8B-B14F-4D97-AF65-F5344CB8AC3E}">
        <p14:creationId xmlns:p14="http://schemas.microsoft.com/office/powerpoint/2010/main" val="24720582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489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iffra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041" r="40001" b="295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2076450" y="274638"/>
            <a:ext cx="4991100" cy="7366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MLFSOM 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2746" y="6488668"/>
            <a:ext cx="7871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Holton, </a:t>
            </a:r>
            <a:r>
              <a:rPr lang="en-US" dirty="0" err="1" smtClean="0"/>
              <a:t>Classen</a:t>
            </a:r>
            <a:r>
              <a:rPr lang="en-US" dirty="0" smtClean="0"/>
              <a:t>, Frankel &amp; </a:t>
            </a:r>
            <a:r>
              <a:rPr lang="en-US" dirty="0" err="1" smtClean="0"/>
              <a:t>Tainer</a:t>
            </a:r>
            <a:r>
              <a:rPr lang="en-US" i="1" dirty="0" smtClean="0"/>
              <a:t> </a:t>
            </a:r>
            <a:r>
              <a:rPr lang="en-US" dirty="0" smtClean="0"/>
              <a:t>(2014) "R-factor gap" </a:t>
            </a:r>
            <a:r>
              <a:rPr lang="en-US" u="sng" dirty="0" smtClean="0"/>
              <a:t>FEBS</a:t>
            </a:r>
            <a:r>
              <a:rPr lang="en-US" dirty="0" smtClean="0"/>
              <a:t> </a:t>
            </a:r>
            <a:r>
              <a:rPr lang="en-US" b="1" dirty="0" smtClean="0"/>
              <a:t>281</a:t>
            </a:r>
            <a:r>
              <a:rPr lang="en-US" dirty="0" smtClean="0"/>
              <a:t> 4046-60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and 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sim</a:t>
            </a:r>
            <a:r>
              <a:rPr lang="en-US" altLang="en-US" sz="3600" dirty="0" err="1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err="1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270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</a:rPr>
              <a:t>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</a:rPr>
              <a:t> = 0.159</a:t>
            </a:r>
          </a:p>
        </p:txBody>
      </p:sp>
      <p:sp>
        <p:nvSpPr>
          <p:cNvPr id="270341" name="Text Box 4"/>
          <p:cNvSpPr txBox="1">
            <a:spLocks noChangeArrowheads="1"/>
          </p:cNvSpPr>
          <p:nvPr/>
        </p:nvSpPr>
        <p:spPr bwMode="auto">
          <a:xfrm>
            <a:off x="78255" y="5789613"/>
            <a:ext cx="270939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sim</a:t>
            </a:r>
            <a:r>
              <a:rPr lang="en-US" altLang="en-US" sz="2400" dirty="0">
                <a:solidFill>
                  <a:srgbClr val="4F4FC5"/>
                </a:solidFill>
              </a:rPr>
              <a:t>-F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</a:rPr>
              <a:t>2.5 “sigma” </a:t>
            </a:r>
            <a:r>
              <a:rPr lang="en-US" altLang="en-US" sz="2400" dirty="0" err="1">
                <a:solidFill>
                  <a:srgbClr val="CC9900"/>
                </a:solidFill>
              </a:rPr>
              <a:t>F</a:t>
            </a:r>
            <a:r>
              <a:rPr lang="en-US" altLang="en-US" sz="2400" baseline="-25000" dirty="0" err="1">
                <a:solidFill>
                  <a:srgbClr val="CC9900"/>
                </a:solidFill>
              </a:rPr>
              <a:t>sim</a:t>
            </a:r>
            <a:r>
              <a:rPr lang="en-US" altLang="en-US" sz="2400" dirty="0">
                <a:solidFill>
                  <a:srgbClr val="CC9900"/>
                </a:solidFill>
              </a:rPr>
              <a:t>-F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c</a:t>
            </a:r>
            <a:endParaRPr lang="en-US" altLang="en-US" sz="2400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422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sim</a:t>
            </a:r>
            <a:r>
              <a:rPr lang="en-US" altLang="en-US" sz="3600" dirty="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dirty="0" smtClean="0">
                <a:solidFill>
                  <a:schemeClr val="tx1"/>
                </a:solidFill>
              </a:rPr>
              <a:t>calc</a:t>
            </a:r>
            <a:r>
              <a:rPr lang="en-US" altLang="en-US" sz="3600" dirty="0" smtClean="0">
                <a:solidFill>
                  <a:schemeClr val="tx1"/>
                </a:solidFill>
              </a:rPr>
              <a:t> and </a:t>
            </a:r>
            <a:r>
              <a:rPr lang="en-US" altLang="en-US" sz="3600" dirty="0" smtClean="0">
                <a:solidFill>
                  <a:schemeClr val="tx1"/>
                </a:solidFill>
              </a:rPr>
              <a:t>“true difference” maps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271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sim</a:t>
            </a:r>
            <a:r>
              <a:rPr lang="en-US" altLang="en-US" sz="2400" dirty="0">
                <a:solidFill>
                  <a:srgbClr val="4F4FC5"/>
                </a:solidFill>
              </a:rPr>
              <a:t>-F</a:t>
            </a:r>
            <a:r>
              <a:rPr lang="en-US" altLang="en-US" sz="2400" baseline="-25000" dirty="0">
                <a:solidFill>
                  <a:srgbClr val="4F4FC5"/>
                </a:solidFill>
              </a:rPr>
              <a:t>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</a:rPr>
              <a:t>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right</a:t>
            </a:r>
            <a:r>
              <a:rPr lang="en-US" altLang="en-US" sz="2400" dirty="0">
                <a:solidFill>
                  <a:srgbClr val="CC9900"/>
                </a:solidFill>
              </a:rPr>
              <a:t> – (2F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sim</a:t>
            </a:r>
            <a:r>
              <a:rPr lang="en-US" altLang="en-US" sz="2400" dirty="0">
                <a:solidFill>
                  <a:srgbClr val="CC9900"/>
                </a:solidFill>
              </a:rPr>
              <a:t>-F</a:t>
            </a:r>
            <a:r>
              <a:rPr lang="en-US" altLang="en-US" sz="2400" baseline="-25000" dirty="0">
                <a:solidFill>
                  <a:srgbClr val="CC9900"/>
                </a:solidFill>
              </a:rPr>
              <a:t>c</a:t>
            </a:r>
            <a:r>
              <a:rPr lang="en-US" altLang="en-US" sz="2400" dirty="0">
                <a:solidFill>
                  <a:srgbClr val="CC9900"/>
                </a:solidFill>
              </a:rPr>
              <a:t>)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</a:rPr>
              <a:t>= </a:t>
            </a:r>
            <a:r>
              <a:rPr lang="en-US" altLang="en-US" sz="2400" dirty="0">
                <a:solidFill>
                  <a:srgbClr val="000000"/>
                </a:solidFill>
              </a:rPr>
              <a:t>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</a:rPr>
              <a:t> = 0.159</a:t>
            </a:r>
          </a:p>
        </p:txBody>
      </p:sp>
    </p:spTree>
    <p:extLst>
      <p:ext uri="{BB962C8B-B14F-4D97-AF65-F5344CB8AC3E}">
        <p14:creationId xmlns:p14="http://schemas.microsoft.com/office/powerpoint/2010/main" val="1981650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4448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Conventional model vs X-ray data</a:t>
            </a:r>
          </a:p>
        </p:txBody>
      </p:sp>
      <p:pic>
        <p:nvPicPr>
          <p:cNvPr id="808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78255" y="5789613"/>
            <a:ext cx="270939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4F4FC5"/>
                </a:solidFill>
                <a:cs typeface="Arial" pitchFamily="34" charset="0"/>
              </a:rPr>
              <a:t>1 “sigma” </a:t>
            </a:r>
            <a:r>
              <a:rPr lang="en-US" altLang="en-US" sz="2400" dirty="0" smtClean="0">
                <a:solidFill>
                  <a:srgbClr val="4F4FC5"/>
                </a:solidFill>
                <a:cs typeface="Arial" pitchFamily="34" charset="0"/>
              </a:rPr>
              <a:t>2F</a:t>
            </a:r>
            <a:r>
              <a:rPr lang="en-US" altLang="en-US" sz="2400" baseline="-25000" dirty="0" smtClean="0">
                <a:solidFill>
                  <a:srgbClr val="4F4FC5"/>
                </a:solidFill>
                <a:cs typeface="Arial" pitchFamily="34" charset="0"/>
              </a:rPr>
              <a:t>obs</a:t>
            </a:r>
            <a:r>
              <a:rPr lang="en-US" altLang="en-US" sz="2400" dirty="0" smtClean="0">
                <a:solidFill>
                  <a:srgbClr val="4F4FC5"/>
                </a:solidFill>
                <a:cs typeface="Arial" pitchFamily="34" charset="0"/>
              </a:rPr>
              <a:t>-F</a:t>
            </a:r>
            <a:r>
              <a:rPr lang="en-US" altLang="en-US" sz="2400" baseline="-25000" dirty="0" smtClean="0">
                <a:solidFill>
                  <a:srgbClr val="4F4FC5"/>
                </a:solidFill>
                <a:cs typeface="Arial" pitchFamily="34" charset="0"/>
              </a:rPr>
              <a:t>c</a:t>
            </a:r>
            <a:endParaRPr lang="en-US" altLang="en-US" sz="2400" baseline="-25000" dirty="0">
              <a:solidFill>
                <a:srgbClr val="4F4FC5"/>
              </a:solidFill>
              <a:cs typeface="Arial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9900"/>
                </a:solidFill>
                <a:cs typeface="Arial" pitchFamily="34" charset="0"/>
              </a:rPr>
              <a:t>2.5 “sigma” </a:t>
            </a:r>
            <a:r>
              <a:rPr lang="en-US" altLang="en-US" sz="2400" dirty="0" smtClean="0">
                <a:solidFill>
                  <a:srgbClr val="CC9900"/>
                </a:solidFill>
                <a:cs typeface="Arial" pitchFamily="34" charset="0"/>
              </a:rPr>
              <a:t>F</a:t>
            </a:r>
            <a:r>
              <a:rPr lang="en-US" altLang="en-US" sz="2400" baseline="-25000" dirty="0" smtClean="0">
                <a:solidFill>
                  <a:srgbClr val="CC9900"/>
                </a:solidFill>
                <a:cs typeface="Arial" pitchFamily="34" charset="0"/>
              </a:rPr>
              <a:t>obs</a:t>
            </a:r>
            <a:r>
              <a:rPr lang="en-US" altLang="en-US" sz="2400" dirty="0" smtClean="0">
                <a:solidFill>
                  <a:srgbClr val="CC9900"/>
                </a:solidFill>
                <a:cs typeface="Arial" pitchFamily="34" charset="0"/>
              </a:rPr>
              <a:t>-F</a:t>
            </a:r>
            <a:r>
              <a:rPr lang="en-US" altLang="en-US" sz="2400" baseline="-25000" dirty="0" smtClean="0">
                <a:solidFill>
                  <a:srgbClr val="CC9900"/>
                </a:solidFill>
                <a:cs typeface="Arial" pitchFamily="34" charset="0"/>
              </a:rPr>
              <a:t>c</a:t>
            </a:r>
            <a:endParaRPr lang="en-US" altLang="en-US" sz="2400" dirty="0">
              <a:solidFill>
                <a:srgbClr val="CC9900"/>
              </a:solidFill>
              <a:cs typeface="Arial" pitchFamily="34" charset="0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75592" y="4573588"/>
            <a:ext cx="1937967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1.0 Å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 smtClean="0">
                <a:solidFill>
                  <a:srgbClr val="000000"/>
                </a:solidFill>
                <a:cs typeface="Arial" pitchFamily="34" charset="0"/>
              </a:rPr>
              <a:t>work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 = 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0.116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cs typeface="Arial" pitchFamily="34" charset="0"/>
              </a:rPr>
              <a:t>R</a:t>
            </a:r>
            <a:r>
              <a:rPr lang="en-US" altLang="en-US" sz="2400" baseline="-25000" dirty="0" err="1">
                <a:solidFill>
                  <a:srgbClr val="000000"/>
                </a:solidFill>
                <a:cs typeface="Arial" pitchFamily="34" charset="0"/>
              </a:rPr>
              <a:t>free</a:t>
            </a: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 = 0.135</a:t>
            </a:r>
          </a:p>
        </p:txBody>
      </p:sp>
    </p:spTree>
    <p:extLst>
      <p:ext uri="{BB962C8B-B14F-4D97-AF65-F5344CB8AC3E}">
        <p14:creationId xmlns:p14="http://schemas.microsoft.com/office/powerpoint/2010/main" val="2802822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</a:t>
            </a:r>
            <a:r>
              <a:rPr lang="en-US" altLang="en-US" sz="3600" dirty="0" smtClean="0">
                <a:solidFill>
                  <a:schemeClr val="tx1"/>
                </a:solidFill>
              </a:rPr>
              <a:t>needed?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0.0441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0.0516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2-14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0002" y="925386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MD-derived fake data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37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0.135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0.158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1aho: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0.1475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0.1685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</a:t>
            </a:r>
            <a:r>
              <a:rPr lang="en-US" altLang="en-US" sz="3600" dirty="0" smtClean="0">
                <a:solidFill>
                  <a:schemeClr val="tx1"/>
                </a:solidFill>
              </a:rPr>
              <a:t>needed?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  <a:latin typeface="Arial" panose="020B0604020202020204" pitchFamily="34" charset="0"/>
              </a:rPr>
              <a:t>Answer: 1-7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002" y="925386"/>
            <a:ext cx="3443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Observed x-ray data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692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6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Muybridge’s multi-camera</a:t>
            </a:r>
          </a:p>
        </p:txBody>
      </p:sp>
      <p:pic>
        <p:nvPicPr>
          <p:cNvPr id="10243" name="Picture 3" descr="Muybridge_camea_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6500"/>
            <a:ext cx="82296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charset="0"/>
              </a:rPr>
              <a:t>σ</a:t>
            </a:r>
            <a:r>
              <a:rPr lang="el-GR" altLang="en-US" sz="5400" baseline="-25000" smtClean="0">
                <a:cs typeface="Arial" charset="0"/>
              </a:rPr>
              <a:t>total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1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2</a:t>
            </a:r>
            <a:r>
              <a:rPr lang="en-US" altLang="en-US" sz="5400" baseline="30000" smtClean="0"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5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dirty="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dirty="0" smtClean="0">
                <a:cs typeface="Arial" charset="0"/>
              </a:rPr>
              <a:t>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+ 1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= 1.4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None/>
            </a:pPr>
            <a:endParaRPr lang="en-US" altLang="en-US" sz="1800" dirty="0">
              <a:cs typeface="Arial" charset="0"/>
            </a:endParaRPr>
          </a:p>
          <a:p>
            <a:pPr algn="ctr" eaLnBrk="1" hangingPunct="1">
              <a:buNone/>
            </a:pPr>
            <a:r>
              <a:rPr lang="en-US" altLang="en-US" sz="5400" dirty="0" smtClean="0">
                <a:cs typeface="Arial" charset="0"/>
              </a:rPr>
              <a:t>3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+ 1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= 3.2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>
                <a:solidFill>
                  <a:schemeClr val="bg1"/>
                </a:solidFill>
                <a:cs typeface="Arial" charset="0"/>
              </a:rPr>
              <a:t> </a:t>
            </a:r>
            <a:endParaRPr lang="en-US" altLang="en-US" sz="5400" dirty="0">
              <a:solidFill>
                <a:schemeClr val="bg1"/>
              </a:solidFill>
              <a:cs typeface="Arial" charset="0"/>
            </a:endParaRPr>
          </a:p>
          <a:p>
            <a:pPr algn="ctr" eaLnBrk="1" hangingPunct="1">
              <a:buNone/>
            </a:pPr>
            <a:endParaRPr lang="en-US" altLang="en-US" sz="1800" dirty="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dirty="0" smtClean="0">
                <a:cs typeface="Arial" charset="0"/>
              </a:rPr>
              <a:t>σ</a:t>
            </a:r>
            <a:r>
              <a:rPr lang="el-GR" altLang="en-US" sz="5400" baseline="-25000" dirty="0" smtClean="0">
                <a:cs typeface="Arial" charset="0"/>
              </a:rPr>
              <a:t>total</a:t>
            </a:r>
            <a:r>
              <a:rPr lang="en-US" altLang="en-US" sz="5400" baseline="30000" dirty="0" smtClean="0"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= </a:t>
            </a:r>
            <a:r>
              <a:rPr lang="el-GR" altLang="en-US" sz="5400" dirty="0" smtClean="0">
                <a:cs typeface="Arial" charset="0"/>
              </a:rPr>
              <a:t>σ</a:t>
            </a:r>
            <a:r>
              <a:rPr lang="en-US" altLang="en-US" sz="5400" baseline="-25000" dirty="0" smtClean="0">
                <a:cs typeface="Arial" charset="0"/>
              </a:rPr>
              <a:t>1</a:t>
            </a:r>
            <a:r>
              <a:rPr lang="en-US" altLang="en-US" sz="5400" baseline="30000" dirty="0" smtClean="0"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+ </a:t>
            </a:r>
            <a:r>
              <a:rPr lang="el-GR" altLang="en-US" sz="5400" dirty="0" smtClean="0">
                <a:cs typeface="Arial" charset="0"/>
              </a:rPr>
              <a:t>σ</a:t>
            </a:r>
            <a:r>
              <a:rPr lang="en-US" altLang="en-US" sz="5400" baseline="-25000" dirty="0" smtClean="0">
                <a:cs typeface="Arial" charset="0"/>
              </a:rPr>
              <a:t>2</a:t>
            </a:r>
            <a:r>
              <a:rPr lang="en-US" altLang="en-US" sz="5400" baseline="30000" dirty="0" smtClean="0">
                <a:cs typeface="Arial" charset="0"/>
              </a:rPr>
              <a:t>2</a:t>
            </a:r>
            <a:endParaRPr lang="en-US" altLang="en-US" sz="5400" dirty="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5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dirty="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dirty="0" smtClean="0">
                <a:cs typeface="Arial" charset="0"/>
              </a:rPr>
              <a:t>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+ 1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= 1.4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dirty="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dirty="0" smtClean="0">
                <a:cs typeface="Arial" charset="0"/>
              </a:rPr>
              <a:t>3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+ 1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= 3.2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dirty="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dirty="0" smtClean="0">
                <a:cs typeface="Arial" charset="0"/>
              </a:rPr>
              <a:t>10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+ 1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= 10.05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dirty="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2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difference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3581995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multi-conformer &amp;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cloud solvent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" y="564713"/>
            <a:ext cx="9147220" cy="6293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838200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work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= 0.0309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 = 0.0678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6499" y="4504499"/>
            <a:ext cx="66285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Problem: diverges with more cycles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89475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5" name="Chart" r:id="rId3" imgW="7115040" imgH="4914740" progId="MSGraph.Chart.8">
                  <p:embed followColorScheme="full"/>
                </p:oleObj>
              </mc:Choice>
              <mc:Fallback>
                <p:oleObj name="Chart" r:id="rId3" imgW="7115040" imgH="491474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665806" y="620462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Phenix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macro-cycle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667007" y="32630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R factor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“hydrogen cloud” solvent:  unstable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37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04754" y="2442757"/>
            <a:ext cx="2519498" cy="2519498"/>
            <a:chOff x="3162844" y="2194560"/>
            <a:chExt cx="1136469" cy="1136469"/>
          </a:xfrm>
        </p:grpSpPr>
        <p:sp>
          <p:nvSpPr>
            <p:cNvPr id="2" name="Oval 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Plus 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71554" y="1419500"/>
            <a:ext cx="2519498" cy="2519498"/>
            <a:chOff x="3162844" y="2194560"/>
            <a:chExt cx="1136469" cy="1136469"/>
          </a:xfrm>
        </p:grpSpPr>
        <p:sp>
          <p:nvSpPr>
            <p:cNvPr id="12" name="Oval 1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05498" y="3583580"/>
            <a:ext cx="2519498" cy="2519498"/>
            <a:chOff x="3162844" y="2194560"/>
            <a:chExt cx="1136469" cy="1136469"/>
          </a:xfrm>
        </p:grpSpPr>
        <p:sp>
          <p:nvSpPr>
            <p:cNvPr id="15" name="Oval 14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25440" y="3500847"/>
            <a:ext cx="2519498" cy="2519498"/>
            <a:chOff x="3162844" y="2194560"/>
            <a:chExt cx="1136469" cy="1136469"/>
          </a:xfrm>
        </p:grpSpPr>
        <p:sp>
          <p:nvSpPr>
            <p:cNvPr id="18" name="Oval 17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56217" y="2046517"/>
            <a:ext cx="2519498" cy="2519498"/>
            <a:chOff x="3162844" y="2194560"/>
            <a:chExt cx="1136469" cy="1136469"/>
          </a:xfrm>
        </p:grpSpPr>
        <p:sp>
          <p:nvSpPr>
            <p:cNvPr id="21" name="Oval 20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Plus 21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824697" y="2934790"/>
            <a:ext cx="1792332" cy="1792332"/>
          </a:xfrm>
          <a:prstGeom prst="ellipse">
            <a:avLst/>
          </a:prstGeom>
          <a:gradFill flip="none" rotWithShape="1">
            <a:gsLst>
              <a:gs pos="0">
                <a:srgbClr val="00B000"/>
              </a:gs>
              <a:gs pos="5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4685"/>
            <a:ext cx="9144000" cy="1091485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Crowded-atom </a:t>
            </a:r>
            <a:r>
              <a:rPr lang="en-US" altLang="en-US" sz="5400" dirty="0"/>
              <a:t>problem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76866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26823" y="2468883"/>
            <a:ext cx="2519498" cy="2519498"/>
            <a:chOff x="3162844" y="2194560"/>
            <a:chExt cx="1136469" cy="1136469"/>
          </a:xfrm>
        </p:grpSpPr>
        <p:sp>
          <p:nvSpPr>
            <p:cNvPr id="2" name="Oval 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Plus 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3806" y="1693820"/>
            <a:ext cx="2519498" cy="2519498"/>
            <a:chOff x="3162844" y="2194560"/>
            <a:chExt cx="1136469" cy="1136469"/>
          </a:xfrm>
        </p:grpSpPr>
        <p:sp>
          <p:nvSpPr>
            <p:cNvPr id="12" name="Oval 11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62252" y="3387637"/>
            <a:ext cx="2519498" cy="2519498"/>
            <a:chOff x="3162844" y="2194560"/>
            <a:chExt cx="1136469" cy="1136469"/>
          </a:xfrm>
        </p:grpSpPr>
        <p:sp>
          <p:nvSpPr>
            <p:cNvPr id="15" name="Oval 14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64183" y="3291841"/>
            <a:ext cx="2519498" cy="2519498"/>
            <a:chOff x="3162844" y="2194560"/>
            <a:chExt cx="1136469" cy="1136469"/>
          </a:xfrm>
        </p:grpSpPr>
        <p:sp>
          <p:nvSpPr>
            <p:cNvPr id="18" name="Oval 17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281897" y="2203272"/>
            <a:ext cx="2519498" cy="2519498"/>
            <a:chOff x="3162844" y="2194560"/>
            <a:chExt cx="1136469" cy="1136469"/>
          </a:xfrm>
        </p:grpSpPr>
        <p:sp>
          <p:nvSpPr>
            <p:cNvPr id="21" name="Oval 20"/>
            <p:cNvSpPr/>
            <p:nvPr/>
          </p:nvSpPr>
          <p:spPr>
            <a:xfrm>
              <a:off x="3162844" y="2194560"/>
              <a:ext cx="1136469" cy="1136469"/>
            </a:xfrm>
            <a:prstGeom prst="ellipse">
              <a:avLst/>
            </a:prstGeom>
            <a:gradFill flip="none" rotWithShape="1">
              <a:gsLst>
                <a:gs pos="0">
                  <a:schemeClr val="tx2"/>
                </a:gs>
                <a:gs pos="75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Plus 21"/>
            <p:cNvSpPr/>
            <p:nvPr/>
          </p:nvSpPr>
          <p:spPr>
            <a:xfrm>
              <a:off x="3571058" y="2599508"/>
              <a:ext cx="320040" cy="320040"/>
            </a:xfrm>
            <a:prstGeom prst="mathPlus">
              <a:avLst>
                <a:gd name="adj1" fmla="val 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3448594" y="2663190"/>
            <a:ext cx="2299063" cy="229906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4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4685"/>
            <a:ext cx="9144000" cy="1091485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Crowded-atom </a:t>
            </a:r>
            <a:r>
              <a:rPr lang="en-US" altLang="en-US" sz="5400" dirty="0" smtClean="0"/>
              <a:t>problem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7478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stabilize refinement?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5920"/>
            <a:ext cx="8229600" cy="48463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just 1 macro cycle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Apply overall scale factor to occupancies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Scale all changes back so that:</a:t>
            </a:r>
          </a:p>
          <a:p>
            <a:pPr marL="914400" lvl="1" indent="-514350"/>
            <a:r>
              <a:rPr lang="en-US" dirty="0"/>
              <a:t>m</a:t>
            </a:r>
            <a:r>
              <a:rPr lang="en-US" dirty="0" smtClean="0"/>
              <a:t>ax XYZ shift &lt;= 0.01 Å</a:t>
            </a:r>
          </a:p>
          <a:p>
            <a:pPr marL="914400" lvl="1" indent="-514350"/>
            <a:r>
              <a:rPr lang="en-US" dirty="0" smtClean="0"/>
              <a:t>Max </a:t>
            </a:r>
            <a:r>
              <a:rPr lang="en-US" dirty="0" err="1" smtClean="0"/>
              <a:t>occ</a:t>
            </a:r>
            <a:r>
              <a:rPr lang="en-US" dirty="0" smtClean="0"/>
              <a:t> shift &lt;= 0.01</a:t>
            </a:r>
          </a:p>
          <a:p>
            <a:pPr marL="914400" lvl="1" indent="-514350"/>
            <a:r>
              <a:rPr lang="en-US" dirty="0" smtClean="0"/>
              <a:t>Max B shift &lt;= 1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1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5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07418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40" name="Chart" r:id="rId3" imgW="7115040" imgH="4914740" progId="MSGraph.Chart.8">
                  <p:embed followColorScheme="full"/>
                </p:oleObj>
              </mc:Choice>
              <mc:Fallback>
                <p:oleObj name="Chart" r:id="rId3" imgW="7115040" imgH="491474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665806" y="6204621"/>
            <a:ext cx="35621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Phenix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macro-cycle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667007" y="3263090"/>
            <a:ext cx="22028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R factor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“</a:t>
            </a:r>
            <a:r>
              <a:rPr lang="en-US" sz="4000" dirty="0" smtClean="0"/>
              <a:t>Small moves, Ellie. Small moves.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”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292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1126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Closing the R-factor Gap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4005"/>
              </p:ext>
            </p:extLst>
          </p:nvPr>
        </p:nvGraphicFramePr>
        <p:xfrm>
          <a:off x="442685" y="1349828"/>
          <a:ext cx="8229600" cy="1956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78067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solidFill>
                            <a:schemeClr val="tx1"/>
                          </a:solidFill>
                        </a:rPr>
                        <a:t>Method</a:t>
                      </a:r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4800" baseline="-25000" dirty="0" err="1" smtClean="0">
                          <a:solidFill>
                            <a:schemeClr val="tx1"/>
                          </a:solidFill>
                        </a:rPr>
                        <a:t>work</a:t>
                      </a:r>
                      <a:endParaRPr lang="en-US" sz="4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4800" baseline="-25000" dirty="0" err="1" smtClean="0">
                          <a:solidFill>
                            <a:schemeClr val="tx1"/>
                          </a:solidFill>
                        </a:rPr>
                        <a:t>free</a:t>
                      </a:r>
                      <a:endParaRPr lang="en-US" sz="4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Deposited 1aho</a:t>
                      </a:r>
                      <a:r>
                        <a:rPr lang="en-US" sz="2400" baseline="0" dirty="0" smtClean="0"/>
                        <a:t> model</a:t>
                      </a:r>
                      <a:endParaRPr lang="en-US" sz="2400" baseline="0" dirty="0" smtClean="0"/>
                    </a:p>
                    <a:p>
                      <a:r>
                        <a:rPr lang="en-US" sz="2400" baseline="0" dirty="0" smtClean="0"/>
                        <a:t>flat bulk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1475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1685</a:t>
                      </a:r>
                      <a:endParaRPr lang="en-US" sz="4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9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Closing the R-factor Gap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498484"/>
              </p:ext>
            </p:extLst>
          </p:nvPr>
        </p:nvGraphicFramePr>
        <p:xfrm>
          <a:off x="442685" y="1349828"/>
          <a:ext cx="8229600" cy="2934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78067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solidFill>
                            <a:schemeClr val="tx1"/>
                          </a:solidFill>
                        </a:rPr>
                        <a:t>Method</a:t>
                      </a:r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4800" baseline="-25000" dirty="0" err="1" smtClean="0">
                          <a:solidFill>
                            <a:schemeClr val="tx1"/>
                          </a:solidFill>
                        </a:rPr>
                        <a:t>work</a:t>
                      </a:r>
                      <a:endParaRPr lang="en-US" sz="4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4800" baseline="-25000" dirty="0" err="1" smtClean="0">
                          <a:solidFill>
                            <a:schemeClr val="tx1"/>
                          </a:solidFill>
                        </a:rPr>
                        <a:t>free</a:t>
                      </a:r>
                      <a:endParaRPr lang="en-US" sz="4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Deposited 1aho</a:t>
                      </a:r>
                      <a:r>
                        <a:rPr lang="en-US" sz="2400" baseline="0" dirty="0" smtClean="0"/>
                        <a:t> model</a:t>
                      </a:r>
                      <a:endParaRPr lang="en-US" sz="2400" baseline="0" dirty="0" smtClean="0"/>
                    </a:p>
                    <a:p>
                      <a:r>
                        <a:rPr lang="en-US" sz="2400" baseline="0" dirty="0" smtClean="0"/>
                        <a:t>flat bulk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1475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1685</a:t>
                      </a:r>
                      <a:endParaRPr lang="en-US" sz="4800" dirty="0"/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MD-derived protein</a:t>
                      </a:r>
                    </a:p>
                    <a:p>
                      <a:r>
                        <a:rPr lang="en-US" sz="2400" dirty="0" smtClean="0"/>
                        <a:t>flat bulk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1350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1580</a:t>
                      </a:r>
                      <a:endParaRPr lang="en-US" sz="4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4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Closing the R-factor Gap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460870"/>
              </p:ext>
            </p:extLst>
          </p:nvPr>
        </p:nvGraphicFramePr>
        <p:xfrm>
          <a:off x="442685" y="1349828"/>
          <a:ext cx="8229600" cy="391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78067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solidFill>
                            <a:schemeClr val="tx1"/>
                          </a:solidFill>
                        </a:rPr>
                        <a:t>Method</a:t>
                      </a:r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4800" baseline="-25000" dirty="0" err="1" smtClean="0">
                          <a:solidFill>
                            <a:schemeClr val="tx1"/>
                          </a:solidFill>
                        </a:rPr>
                        <a:t>work</a:t>
                      </a:r>
                      <a:endParaRPr lang="en-US" sz="4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4800" baseline="-25000" dirty="0" err="1" smtClean="0">
                          <a:solidFill>
                            <a:schemeClr val="tx1"/>
                          </a:solidFill>
                        </a:rPr>
                        <a:t>free</a:t>
                      </a:r>
                      <a:endParaRPr lang="en-US" sz="4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Deposited 1aho</a:t>
                      </a:r>
                      <a:r>
                        <a:rPr lang="en-US" sz="2400" baseline="0" dirty="0" smtClean="0"/>
                        <a:t> model</a:t>
                      </a:r>
                      <a:endParaRPr lang="en-US" sz="2400" baseline="0" dirty="0" smtClean="0"/>
                    </a:p>
                    <a:p>
                      <a:r>
                        <a:rPr lang="en-US" sz="2400" baseline="0" dirty="0" smtClean="0"/>
                        <a:t>flat bulk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1475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1685</a:t>
                      </a:r>
                      <a:endParaRPr lang="en-US" sz="4800" dirty="0"/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MD-derived protein</a:t>
                      </a:r>
                    </a:p>
                    <a:p>
                      <a:r>
                        <a:rPr lang="en-US" sz="2400" dirty="0" smtClean="0"/>
                        <a:t>flat bulk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1350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1580</a:t>
                      </a:r>
                      <a:endParaRPr lang="en-US" sz="4800" dirty="0"/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MD-derived protein</a:t>
                      </a:r>
                    </a:p>
                    <a:p>
                      <a:r>
                        <a:rPr lang="en-US" sz="2400" dirty="0" smtClean="0"/>
                        <a:t>MD-derived “hard”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.1308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1476</a:t>
                      </a:r>
                      <a:endParaRPr lang="en-US" sz="4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4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Closing the R-factor Gap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815829"/>
              </p:ext>
            </p:extLst>
          </p:nvPr>
        </p:nvGraphicFramePr>
        <p:xfrm>
          <a:off x="442685" y="1349828"/>
          <a:ext cx="8229600" cy="4890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978067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solidFill>
                            <a:schemeClr val="tx1"/>
                          </a:solidFill>
                        </a:rPr>
                        <a:t>Method</a:t>
                      </a:r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4800" baseline="-25000" dirty="0" err="1" smtClean="0">
                          <a:solidFill>
                            <a:schemeClr val="tx1"/>
                          </a:solidFill>
                        </a:rPr>
                        <a:t>work</a:t>
                      </a:r>
                      <a:endParaRPr lang="en-US" sz="4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4800" baseline="-25000" dirty="0" err="1" smtClean="0">
                          <a:solidFill>
                            <a:schemeClr val="tx1"/>
                          </a:solidFill>
                        </a:rPr>
                        <a:t>free</a:t>
                      </a:r>
                      <a:endParaRPr lang="en-US" sz="4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Deposited 1aho</a:t>
                      </a:r>
                      <a:r>
                        <a:rPr lang="en-US" sz="2400" baseline="0" dirty="0" smtClean="0"/>
                        <a:t> model</a:t>
                      </a:r>
                      <a:endParaRPr lang="en-US" sz="2400" baseline="0" dirty="0" smtClean="0"/>
                    </a:p>
                    <a:p>
                      <a:r>
                        <a:rPr lang="en-US" sz="2400" baseline="0" dirty="0" smtClean="0"/>
                        <a:t>flat bulk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1475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1685</a:t>
                      </a:r>
                      <a:endParaRPr lang="en-US" sz="4800" dirty="0"/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MD-derived protein</a:t>
                      </a:r>
                    </a:p>
                    <a:p>
                      <a:r>
                        <a:rPr lang="en-US" sz="2400" dirty="0" smtClean="0"/>
                        <a:t>flat bulk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1350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1580</a:t>
                      </a:r>
                      <a:endParaRPr lang="en-US" sz="4800" dirty="0"/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MD-derived protein</a:t>
                      </a:r>
                    </a:p>
                    <a:p>
                      <a:r>
                        <a:rPr lang="en-US" sz="2400" dirty="0" smtClean="0"/>
                        <a:t>MD-derived “hard”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.1308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</a:t>
                      </a:r>
                      <a:r>
                        <a:rPr lang="en-US" sz="4800" dirty="0" smtClean="0"/>
                        <a:t>1476</a:t>
                      </a:r>
                      <a:endParaRPr lang="en-US" sz="4800" dirty="0"/>
                    </a:p>
                  </a:txBody>
                  <a:tcPr/>
                </a:tc>
              </a:tr>
              <a:tr h="97806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MD-derived protein</a:t>
                      </a:r>
                    </a:p>
                    <a:p>
                      <a:r>
                        <a:rPr lang="en-US" sz="2400" dirty="0" smtClean="0"/>
                        <a:t>“hydrogen cloud”</a:t>
                      </a:r>
                      <a:r>
                        <a:rPr lang="en-US" sz="2400" baseline="0" dirty="0" smtClean="0"/>
                        <a:t> solvent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.0963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.1426</a:t>
                      </a:r>
                      <a:endParaRPr lang="en-US" sz="4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4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17487" r="28372" b="27554"/>
          <a:stretch/>
        </p:blipFill>
        <p:spPr bwMode="auto">
          <a:xfrm>
            <a:off x="339375" y="1210963"/>
            <a:ext cx="8358259" cy="564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Why should you care?</a:t>
            </a:r>
            <a:endParaRPr lang="en-US" altLang="en-US" sz="6000" dirty="0"/>
          </a:p>
        </p:txBody>
      </p:sp>
      <p:sp>
        <p:nvSpPr>
          <p:cNvPr id="32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d</a:t>
            </a:r>
            <a:r>
              <a:rPr lang="en-US" altLang="en-US" sz="5400" baseline="-25000">
                <a:cs typeface="Arial" pitchFamily="34" charset="0"/>
              </a:rPr>
              <a:t>max</a:t>
            </a:r>
            <a:r>
              <a:rPr lang="en-US" altLang="en-US" sz="5400">
                <a:cs typeface="Arial" pitchFamily="34" charset="0"/>
              </a:rPr>
              <a:t> = 4.5 Å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cryst</a:t>
            </a:r>
            <a:r>
              <a:rPr lang="en-US" altLang="en-US" sz="5400">
                <a:cs typeface="Arial" pitchFamily="34" charset="0"/>
              </a:rPr>
              <a:t> = 27%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free</a:t>
            </a:r>
            <a:r>
              <a:rPr lang="en-US" altLang="en-US" sz="5400">
                <a:cs typeface="Arial" pitchFamily="34" charset="0"/>
              </a:rPr>
              <a:t> = 38%</a:t>
            </a:r>
            <a:endParaRPr lang="en-US" altLang="en-US" sz="5400" baseline="-25000">
              <a:cs typeface="Arial" pitchFamily="34" charset="0"/>
            </a:endParaRPr>
          </a:p>
          <a:p>
            <a:pPr algn="ctr">
              <a:buFontTx/>
              <a:buNone/>
            </a:pPr>
            <a:endParaRPr lang="el-GR" altLang="en-US" sz="5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7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Why should you care?</a:t>
            </a:r>
            <a:endParaRPr lang="en-US" altLang="en-US" sz="6000" dirty="0"/>
          </a:p>
        </p:txBody>
      </p:sp>
      <p:pic>
        <p:nvPicPr>
          <p:cNvPr id="32604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25771" r="9317" b="52332"/>
          <a:stretch>
            <a:fillRect/>
          </a:stretch>
        </p:blipFill>
        <p:spPr bwMode="auto">
          <a:xfrm>
            <a:off x="323850" y="1970088"/>
            <a:ext cx="8628063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0423" name="Text Box 7"/>
          <p:cNvSpPr txBox="1">
            <a:spLocks noChangeArrowheads="1"/>
          </p:cNvSpPr>
          <p:nvPr/>
        </p:nvSpPr>
        <p:spPr bwMode="auto">
          <a:xfrm>
            <a:off x="0" y="1571625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3a8n  4.5 </a:t>
            </a:r>
            <a:r>
              <a:rPr lang="en-US" alt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Å</a:t>
            </a:r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  R</a:t>
            </a:r>
            <a:r>
              <a:rPr lang="en-US" altLang="en-US" baseline="-25000">
                <a:solidFill>
                  <a:srgbClr val="000000"/>
                </a:solidFill>
                <a:latin typeface="Calibri" pitchFamily="34" charset="0"/>
              </a:rPr>
              <a:t>merge</a:t>
            </a:r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 = 0.15  </a:t>
            </a:r>
            <a:r>
              <a:rPr lang="pt-BR" altLang="en-US">
                <a:solidFill>
                  <a:srgbClr val="000000"/>
                </a:solidFill>
                <a:latin typeface="Calibri" pitchFamily="34" charset="0"/>
              </a:rPr>
              <a:t>R/R</a:t>
            </a:r>
            <a:r>
              <a:rPr lang="pt-BR" altLang="en-US" baseline="-25000">
                <a:solidFill>
                  <a:srgbClr val="000000"/>
                </a:solidFill>
                <a:latin typeface="Calibri" pitchFamily="34" charset="0"/>
              </a:rPr>
              <a:t>free</a:t>
            </a:r>
            <a:r>
              <a:rPr lang="pt-BR" altLang="en-US">
                <a:solidFill>
                  <a:srgbClr val="000000"/>
                </a:solidFill>
                <a:latin typeface="Calibri" pitchFamily="34" charset="0"/>
              </a:rPr>
              <a:t> =</a:t>
            </a:r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 0.306/0.396</a:t>
            </a:r>
          </a:p>
        </p:txBody>
      </p:sp>
      <p:grpSp>
        <p:nvGrpSpPr>
          <p:cNvPr id="3260428" name="Group 12"/>
          <p:cNvGrpSpPr>
            <a:grpSpLocks/>
          </p:cNvGrpSpPr>
          <p:nvPr/>
        </p:nvGrpSpPr>
        <p:grpSpPr bwMode="auto">
          <a:xfrm>
            <a:off x="0" y="5170488"/>
            <a:ext cx="9144000" cy="1487487"/>
            <a:chOff x="0" y="3159"/>
            <a:chExt cx="5760" cy="937"/>
          </a:xfrm>
        </p:grpSpPr>
        <p:sp>
          <p:nvSpPr>
            <p:cNvPr id="3260425" name="Rectangle 9"/>
            <p:cNvSpPr>
              <a:spLocks noChangeArrowheads="1"/>
            </p:cNvSpPr>
            <p:nvPr/>
          </p:nvSpPr>
          <p:spPr bwMode="auto">
            <a:xfrm>
              <a:off x="0" y="3159"/>
              <a:ext cx="30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en-US">
                  <a:solidFill>
                    <a:srgbClr val="000000"/>
                  </a:solidFill>
                  <a:latin typeface="Calibri" pitchFamily="34" charset="0"/>
                </a:rPr>
                <a:t>1grz 5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  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 = 0.052 </a:t>
              </a:r>
              <a:r>
                <a:rPr lang="pl-PL" altLang="en-US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 = </a:t>
              </a:r>
              <a:r>
                <a:rPr lang="pl-PL" altLang="en-US">
                  <a:solidFill>
                    <a:srgbClr val="000000"/>
                  </a:solidFill>
                  <a:latin typeface="Calibri" pitchFamily="34" charset="0"/>
                </a:rPr>
                <a:t>0.369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/</a:t>
              </a:r>
              <a:r>
                <a:rPr lang="pl-PL" altLang="en-US">
                  <a:solidFill>
                    <a:srgbClr val="000000"/>
                  </a:solidFill>
                  <a:latin typeface="Calibri" pitchFamily="34" charset="0"/>
                </a:rPr>
                <a:t>0.428</a:t>
              </a:r>
              <a:endParaRPr lang="en-US" alt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326042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 t="23346" r="22620" b="60576"/>
            <a:stretch>
              <a:fillRect/>
            </a:stretch>
          </p:blipFill>
          <p:spPr bwMode="auto">
            <a:xfrm>
              <a:off x="1530" y="3386"/>
              <a:ext cx="4230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0430" name="Group 14"/>
          <p:cNvGrpSpPr>
            <a:grpSpLocks/>
          </p:cNvGrpSpPr>
          <p:nvPr/>
        </p:nvGrpSpPr>
        <p:grpSpPr bwMode="auto">
          <a:xfrm>
            <a:off x="0" y="3668713"/>
            <a:ext cx="8693150" cy="1370012"/>
            <a:chOff x="0" y="1977"/>
            <a:chExt cx="5476" cy="863"/>
          </a:xfrm>
        </p:grpSpPr>
        <p:sp>
          <p:nvSpPr>
            <p:cNvPr id="3260431" name="Rectangle 15"/>
            <p:cNvSpPr>
              <a:spLocks noChangeArrowheads="1"/>
            </p:cNvSpPr>
            <p:nvPr/>
          </p:nvSpPr>
          <p:spPr bwMode="auto">
            <a:xfrm>
              <a:off x="0" y="1977"/>
              <a:ext cx="3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1qzv 4.44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 =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0.099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 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 = 0.41/0.42</a:t>
              </a:r>
            </a:p>
          </p:txBody>
        </p:sp>
        <p:grpSp>
          <p:nvGrpSpPr>
            <p:cNvPr id="3260432" name="Group 16"/>
            <p:cNvGrpSpPr>
              <a:grpSpLocks/>
            </p:cNvGrpSpPr>
            <p:nvPr/>
          </p:nvGrpSpPr>
          <p:grpSpPr bwMode="auto">
            <a:xfrm>
              <a:off x="715" y="2225"/>
              <a:ext cx="4761" cy="615"/>
              <a:chOff x="715" y="2104"/>
              <a:chExt cx="4761" cy="615"/>
            </a:xfrm>
          </p:grpSpPr>
          <p:pic>
            <p:nvPicPr>
              <p:cNvPr id="3260433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7" t="33289" r="11742" b="52876"/>
              <a:stretch>
                <a:fillRect/>
              </a:stretch>
            </p:blipFill>
            <p:spPr bwMode="auto">
              <a:xfrm>
                <a:off x="715" y="2104"/>
                <a:ext cx="4761" cy="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0434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87" t="40671" r="11366" b="54913"/>
              <a:stretch>
                <a:fillRect/>
              </a:stretch>
            </p:blipFill>
            <p:spPr bwMode="auto">
              <a:xfrm>
                <a:off x="2520" y="2524"/>
                <a:ext cx="2934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0170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04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Why should you care?</a:t>
            </a:r>
            <a:endParaRPr lang="en-US" altLang="en-US" sz="6000" dirty="0"/>
          </a:p>
        </p:txBody>
      </p:sp>
      <p:grpSp>
        <p:nvGrpSpPr>
          <p:cNvPr id="3261463" name="Group 23"/>
          <p:cNvGrpSpPr>
            <a:grpSpLocks/>
          </p:cNvGrpSpPr>
          <p:nvPr/>
        </p:nvGrpSpPr>
        <p:grpSpPr bwMode="auto">
          <a:xfrm>
            <a:off x="0" y="1393825"/>
            <a:ext cx="8686800" cy="1511300"/>
            <a:chOff x="0" y="878"/>
            <a:chExt cx="5472" cy="952"/>
          </a:xfrm>
        </p:grpSpPr>
        <p:sp>
          <p:nvSpPr>
            <p:cNvPr id="3261449" name="Rectangle 9"/>
            <p:cNvSpPr>
              <a:spLocks noChangeArrowheads="1"/>
            </p:cNvSpPr>
            <p:nvPr/>
          </p:nvSpPr>
          <p:spPr bwMode="auto">
            <a:xfrm>
              <a:off x="0" y="878"/>
              <a:ext cx="3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a-DK" altLang="en-US">
                  <a:solidFill>
                    <a:srgbClr val="000000"/>
                  </a:solidFill>
                  <a:latin typeface="Calibri" pitchFamily="34" charset="0"/>
                </a:rPr>
                <a:t>1hvu 4.75 </a:t>
              </a:r>
              <a:r>
                <a:rPr lang="da-DK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 = </a:t>
              </a:r>
              <a:r>
                <a:rPr lang="da-DK" altLang="en-US">
                  <a:solidFill>
                    <a:srgbClr val="000000"/>
                  </a:solidFill>
                  <a:latin typeface="Calibri" pitchFamily="34" charset="0"/>
                </a:rPr>
                <a:t>0.064</a:t>
              </a:r>
              <a:r>
                <a:rPr lang="da-DK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 = </a:t>
              </a:r>
              <a:r>
                <a:rPr lang="da-DK" altLang="en-US">
                  <a:solidFill>
                    <a:srgbClr val="000000"/>
                  </a:solidFill>
                  <a:latin typeface="Calibri" pitchFamily="34" charset="0"/>
                </a:rPr>
                <a:t>0.34/0.413</a:t>
              </a:r>
            </a:p>
          </p:txBody>
        </p:sp>
        <p:grpSp>
          <p:nvGrpSpPr>
            <p:cNvPr id="3261452" name="Group 12"/>
            <p:cNvGrpSpPr>
              <a:grpSpLocks/>
            </p:cNvGrpSpPr>
            <p:nvPr/>
          </p:nvGrpSpPr>
          <p:grpSpPr bwMode="auto">
            <a:xfrm>
              <a:off x="1098" y="1082"/>
              <a:ext cx="4374" cy="748"/>
              <a:chOff x="378" y="1127"/>
              <a:chExt cx="4374" cy="748"/>
            </a:xfrm>
          </p:grpSpPr>
          <p:pic>
            <p:nvPicPr>
              <p:cNvPr id="3261450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99" t="26947" r="31277" b="56454"/>
              <a:stretch>
                <a:fillRect/>
              </a:stretch>
            </p:blipFill>
            <p:spPr bwMode="auto">
              <a:xfrm>
                <a:off x="378" y="1142"/>
                <a:ext cx="3768" cy="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1451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95" t="54756" r="54362" b="37749"/>
              <a:stretch>
                <a:fillRect/>
              </a:stretch>
            </p:blipFill>
            <p:spPr bwMode="auto">
              <a:xfrm>
                <a:off x="2538" y="1127"/>
                <a:ext cx="2214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261464" name="Group 24"/>
          <p:cNvGrpSpPr>
            <a:grpSpLocks/>
          </p:cNvGrpSpPr>
          <p:nvPr/>
        </p:nvGrpSpPr>
        <p:grpSpPr bwMode="auto">
          <a:xfrm>
            <a:off x="0" y="4872038"/>
            <a:ext cx="8758238" cy="1606550"/>
            <a:chOff x="0" y="3069"/>
            <a:chExt cx="5517" cy="1012"/>
          </a:xfrm>
        </p:grpSpPr>
        <p:sp>
          <p:nvSpPr>
            <p:cNvPr id="3261455" name="Rectangle 15"/>
            <p:cNvSpPr>
              <a:spLocks noChangeArrowheads="1"/>
            </p:cNvSpPr>
            <p:nvPr/>
          </p:nvSpPr>
          <p:spPr bwMode="auto">
            <a:xfrm>
              <a:off x="0" y="3069"/>
              <a:ext cx="3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2r6e 5.02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 =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0.058   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 = 0.394/0.397</a:t>
              </a:r>
            </a:p>
          </p:txBody>
        </p:sp>
        <p:pic>
          <p:nvPicPr>
            <p:cNvPr id="326145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5" t="24208" r="27122" b="59035"/>
            <a:stretch>
              <a:fillRect/>
            </a:stretch>
          </p:blipFill>
          <p:spPr bwMode="auto">
            <a:xfrm>
              <a:off x="1181" y="3341"/>
              <a:ext cx="4336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1459" name="Group 19"/>
          <p:cNvGrpSpPr>
            <a:grpSpLocks/>
          </p:cNvGrpSpPr>
          <p:nvPr/>
        </p:nvGrpSpPr>
        <p:grpSpPr bwMode="auto">
          <a:xfrm>
            <a:off x="0" y="3025775"/>
            <a:ext cx="9144000" cy="1689100"/>
            <a:chOff x="0" y="928"/>
            <a:chExt cx="5760" cy="1064"/>
          </a:xfrm>
        </p:grpSpPr>
        <p:pic>
          <p:nvPicPr>
            <p:cNvPr id="3261460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25612" r="10764" b="54710"/>
            <a:stretch>
              <a:fillRect/>
            </a:stretch>
          </p:blipFill>
          <p:spPr bwMode="auto">
            <a:xfrm>
              <a:off x="1045" y="1123"/>
              <a:ext cx="4715" cy="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61461" name="Text Box 21"/>
            <p:cNvSpPr txBox="1">
              <a:spLocks noChangeArrowheads="1"/>
            </p:cNvSpPr>
            <p:nvPr/>
          </p:nvSpPr>
          <p:spPr bwMode="auto">
            <a:xfrm>
              <a:off x="0" y="928"/>
              <a:ext cx="32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1n8e  4.5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Å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latin typeface="Calibri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 = 0.138  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  <a:latin typeface="Calibri" pitchFamily="34" charset="0"/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  <a:latin typeface="Calibri" pitchFamily="34" charset="0"/>
                </a:rPr>
                <a:t> = </a:t>
              </a:r>
              <a:r>
                <a:rPr lang="en-US" altLang="en-US">
                  <a:solidFill>
                    <a:srgbClr val="000000"/>
                  </a:solidFill>
                  <a:latin typeface="Calibri" pitchFamily="34" charset="0"/>
                </a:rPr>
                <a:t>0.415/0.416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9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R-factor Gap?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5275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Holton 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et al.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(2014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). 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FEBS 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J.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281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4046-60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Calibri" pitchFamily="34" charset="0"/>
              </a:rPr>
              <a:t>R1 &lt; 2*</a:t>
            </a:r>
            <a:r>
              <a:rPr lang="en-US" sz="5400" dirty="0" err="1">
                <a:solidFill>
                  <a:srgbClr val="000000"/>
                </a:solidFill>
                <a:latin typeface="Calibri" pitchFamily="34" charset="0"/>
              </a:rPr>
              <a:t>R</a:t>
            </a:r>
            <a:r>
              <a:rPr lang="en-US" sz="5400" baseline="-25000" dirty="0" err="1">
                <a:solidFill>
                  <a:srgbClr val="000000"/>
                </a:solidFill>
                <a:latin typeface="Calibri" pitchFamily="34" charset="0"/>
              </a:rPr>
              <a:t>sigma</a:t>
            </a:r>
            <a:endParaRPr lang="en-US" sz="5400" baseline="-25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Publication criterion for chemical crystallography: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alibri" pitchFamily="34" charset="0"/>
              </a:rPr>
              <a:t>R1 		= </a:t>
            </a:r>
            <a:r>
              <a:rPr lang="en-US" sz="4400" dirty="0" err="1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sz="4400" baseline="-25000" dirty="0" err="1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</a:rPr>
              <a:t> vs F</a:t>
            </a:r>
            <a:r>
              <a:rPr lang="en-US" sz="4400" baseline="-25000" dirty="0">
                <a:solidFill>
                  <a:srgbClr val="000000"/>
                </a:solidFill>
                <a:latin typeface="Calibri" pitchFamily="34" charset="0"/>
              </a:rPr>
              <a:t>c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</a:rPr>
              <a:t> for I/</a:t>
            </a:r>
            <a:r>
              <a:rPr lang="el-GR" sz="4400" dirty="0">
                <a:solidFill>
                  <a:srgbClr val="000000"/>
                </a:solidFill>
                <a:latin typeface="Calibri" pitchFamily="34" charset="0"/>
              </a:rPr>
              <a:t>σ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</a:rPr>
              <a:t>(I) &gt; 3</a:t>
            </a:r>
          </a:p>
          <a:p>
            <a:r>
              <a:rPr lang="en-US" sz="4400" dirty="0" err="1">
                <a:solidFill>
                  <a:srgbClr val="000000"/>
                </a:solidFill>
                <a:latin typeface="Calibri" pitchFamily="34" charset="0"/>
              </a:rPr>
              <a:t>R</a:t>
            </a:r>
            <a:r>
              <a:rPr lang="en-US" sz="4400" baseline="-25000" dirty="0" err="1">
                <a:solidFill>
                  <a:srgbClr val="000000"/>
                </a:solidFill>
                <a:latin typeface="Calibri" pitchFamily="34" charset="0"/>
              </a:rPr>
              <a:t>sigma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</a:rPr>
              <a:t> 	= &lt;</a:t>
            </a:r>
            <a:r>
              <a:rPr lang="el-GR" sz="4400" dirty="0">
                <a:solidFill>
                  <a:srgbClr val="000000"/>
                </a:solidFill>
                <a:latin typeface="Calibri" pitchFamily="34" charset="0"/>
              </a:rPr>
              <a:t>σ</a:t>
            </a:r>
            <a:r>
              <a:rPr lang="en-US" sz="4400" dirty="0">
                <a:solidFill>
                  <a:srgbClr val="000000"/>
                </a:solidFill>
                <a:latin typeface="Calibri" pitchFamily="34" charset="0"/>
              </a:rPr>
              <a:t>(I)&gt;/&lt;I&gt;</a:t>
            </a:r>
            <a:endParaRPr lang="en-US" sz="4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 PDB entries that pass this test!</a:t>
            </a:r>
            <a:endParaRPr lang="en-US" sz="28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3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dirty="0" smtClean="0"/>
              <a:t>Closing the R-factor Gap</a:t>
            </a:r>
            <a:endParaRPr lang="en-US" altLang="en-US" sz="5400" dirty="0" smtClean="0"/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3113" y="1700213"/>
            <a:ext cx="7913687" cy="4700587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3600" dirty="0" smtClean="0"/>
              <a:t>Explain data to within error bars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3600" dirty="0" smtClean="0"/>
              <a:t>extract &amp; validate dynamics</a:t>
            </a:r>
            <a:endParaRPr lang="en-US" altLang="en-US" sz="3600" dirty="0" smtClean="0"/>
          </a:p>
          <a:p>
            <a:pPr eaLnBrk="1" hangingPunct="1">
              <a:spcBef>
                <a:spcPts val="1200"/>
              </a:spcBef>
            </a:pPr>
            <a:r>
              <a:rPr lang="en-US" altLang="en-US" sz="3600" dirty="0" smtClean="0"/>
              <a:t>Ligand bound or not?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en-US" dirty="0" smtClean="0"/>
              <a:t>error bar → p value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3600" dirty="0" smtClean="0"/>
              <a:t>Single-electron changes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en-US" dirty="0" smtClean="0"/>
              <a:t>20% * 6 e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 = 1.2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dirty="0" smtClean="0"/>
              <a:t>Make reviewers shut up</a:t>
            </a:r>
          </a:p>
          <a:p>
            <a:pPr lvl="1" eaLnBrk="1" hangingPunct="1">
              <a:spcBef>
                <a:spcPts val="0"/>
              </a:spcBef>
            </a:pPr>
            <a:r>
              <a:rPr lang="en-US" altLang="en-US" dirty="0" smtClean="0"/>
              <a:t>statistics = end of story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760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Supergroup</a:t>
            </a:r>
            <a:r>
              <a:rPr lang="en-US" altLang="en-US" sz="4400" dirty="0" smtClean="0"/>
              <a:t>_AXTP_2017.pptx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270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not enough signal</a:t>
            </a:r>
          </a:p>
        </p:txBody>
      </p:sp>
      <p:pic>
        <p:nvPicPr>
          <p:cNvPr id="12291" name="Picture 3" descr="horse-noi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068388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9"/>
          <p:cNvGrpSpPr>
            <a:grpSpLocks/>
          </p:cNvGrpSpPr>
          <p:nvPr/>
        </p:nvGrpSpPr>
        <p:grpSpPr bwMode="auto">
          <a:xfrm>
            <a:off x="0" y="839788"/>
            <a:ext cx="8969375" cy="6018212"/>
            <a:chOff x="0" y="529"/>
            <a:chExt cx="5650" cy="3791"/>
          </a:xfrm>
        </p:grpSpPr>
        <p:sp>
          <p:nvSpPr>
            <p:cNvPr id="12293" name="Rectangle 6"/>
            <p:cNvSpPr>
              <a:spLocks noChangeArrowheads="1"/>
            </p:cNvSpPr>
            <p:nvPr/>
          </p:nvSpPr>
          <p:spPr bwMode="auto">
            <a:xfrm>
              <a:off x="134" y="529"/>
              <a:ext cx="174" cy="3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12294" name="Rectangle 7"/>
            <p:cNvSpPr>
              <a:spLocks noChangeArrowheads="1"/>
            </p:cNvSpPr>
            <p:nvPr/>
          </p:nvSpPr>
          <p:spPr bwMode="auto">
            <a:xfrm>
              <a:off x="0" y="4166"/>
              <a:ext cx="5650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12295" name="Rectangle 8"/>
            <p:cNvSpPr>
              <a:spLocks noChangeArrowheads="1"/>
            </p:cNvSpPr>
            <p:nvPr/>
          </p:nvSpPr>
          <p:spPr bwMode="auto">
            <a:xfrm>
              <a:off x="5335" y="529"/>
              <a:ext cx="292" cy="3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/>
              <a:t>F</a:t>
            </a:r>
            <a:r>
              <a:rPr lang="en-US" altLang="en-US" sz="4000" baseline="-25000"/>
              <a:t>obs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9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1aho.cif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99375" y="3238500"/>
            <a:ext cx="1146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1aho.pdb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/>
              <a:t>F</a:t>
            </a:r>
            <a:r>
              <a:rPr lang="en-US" altLang="en-US" sz="4000" baseline="-25000"/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6800850" y="4697413"/>
            <a:ext cx="1487488" cy="409575"/>
            <a:chOff x="6800376" y="4697100"/>
            <a:chExt cx="1487955" cy="4094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88331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0037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800376" y="4901816"/>
              <a:ext cx="1472075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1393825" y="4697413"/>
            <a:ext cx="2559050" cy="409575"/>
            <a:chOff x="1393787" y="4697100"/>
            <a:chExt cx="2558549" cy="4094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5233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393787" y="4900229"/>
              <a:ext cx="2558549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93787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/>
              <a:t>F</a:t>
            </a:r>
            <a:r>
              <a:rPr lang="en-US" altLang="en-US" sz="4000" baseline="-25000"/>
              <a:t>calc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/>
              <a:t>F</a:t>
            </a:r>
            <a:r>
              <a:rPr lang="en-US" altLang="en-US" sz="4000" baseline="-25000"/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984375" y="4503738"/>
            <a:ext cx="1452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 err="1" smtClean="0"/>
              <a:t>R</a:t>
            </a:r>
            <a:r>
              <a:rPr lang="en-US" altLang="en-US" baseline="-25000" dirty="0" err="1" smtClean="0"/>
              <a:t>work</a:t>
            </a:r>
            <a:r>
              <a:rPr lang="en-US" altLang="en-US" dirty="0" smtClean="0"/>
              <a:t>= </a:t>
            </a:r>
            <a:r>
              <a:rPr lang="en-US" altLang="en-US" dirty="0"/>
              <a:t>0.137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818313" y="4511675"/>
            <a:ext cx="1436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 err="1" smtClean="0"/>
              <a:t>R</a:t>
            </a:r>
            <a:r>
              <a:rPr lang="en-US" altLang="en-US" baseline="-25000" dirty="0" err="1" smtClean="0"/>
              <a:t>work</a:t>
            </a:r>
            <a:r>
              <a:rPr lang="en-US" altLang="en-US" dirty="0" smtClean="0"/>
              <a:t>= </a:t>
            </a:r>
            <a:r>
              <a:rPr lang="en-US" altLang="en-US" dirty="0"/>
              <a:t>0.116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394200" y="4376738"/>
            <a:ext cx="2058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/>
              <a:t>R</a:t>
            </a:r>
            <a:r>
              <a:rPr lang="en-US" altLang="en-US" sz="2800" baseline="-25000"/>
              <a:t>vault</a:t>
            </a:r>
            <a:r>
              <a:rPr lang="en-US" altLang="en-US" sz="2800"/>
              <a:t> = 0.69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refined_vs_Fsim.pdb</a:t>
            </a:r>
          </a:p>
        </p:txBody>
      </p: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365125" y="3603625"/>
            <a:ext cx="8548688" cy="2822575"/>
            <a:chOff x="364715" y="3603003"/>
            <a:chExt cx="8549575" cy="2822575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78"/>
              <a:ext cx="3907243" cy="2366963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263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963" name="TextBox 53"/>
            <p:cNvSpPr txBox="1">
              <a:spLocks noChangeArrowheads="1"/>
            </p:cNvSpPr>
            <p:nvPr/>
          </p:nvSpPr>
          <p:spPr bwMode="auto">
            <a:xfrm>
              <a:off x="4279406" y="6056246"/>
              <a:ext cx="20890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LSQ rmsd = 0.43Å</a:t>
              </a:r>
            </a:p>
          </p:txBody>
        </p:sp>
        <p:sp>
          <p:nvSpPr>
            <p:cNvPr id="39964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rmsd = 1.05 Å</a:t>
              </a:r>
            </a:p>
          </p:txBody>
        </p:sp>
      </p:grpSp>
      <p:sp>
        <p:nvSpPr>
          <p:cNvPr id="39954" name="TextBox 54"/>
          <p:cNvSpPr txBox="1">
            <a:spLocks noChangeArrowheads="1"/>
          </p:cNvSpPr>
          <p:nvPr/>
        </p:nvSpPr>
        <p:spPr bwMode="auto">
          <a:xfrm>
            <a:off x="1504950" y="769938"/>
            <a:ext cx="613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1aho 64-residue scorpion toxin in water to 1.0 Å resolution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252913" y="5008563"/>
            <a:ext cx="2259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/>
              <a:t>R</a:t>
            </a:r>
            <a:r>
              <a:rPr lang="en-US" altLang="en-US" sz="2000" baseline="-25000"/>
              <a:t>vault</a:t>
            </a:r>
            <a:r>
              <a:rPr lang="en-US" altLang="en-US" sz="2000"/>
              <a:t> = 0.48 to 4 Å</a:t>
            </a:r>
          </a:p>
        </p:txBody>
      </p:sp>
      <p:pic>
        <p:nvPicPr>
          <p:cNvPr id="39957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397000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418013" y="4378325"/>
            <a:ext cx="1058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/>
              <a:t>R</a:t>
            </a:r>
            <a:r>
              <a:rPr lang="en-US" altLang="en-US" sz="2800" baseline="-25000"/>
              <a:t>iso</a:t>
            </a:r>
            <a:r>
              <a:rPr lang="en-US" altLang="en-US" sz="2800"/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37980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2" grpId="0"/>
      <p:bldP spid="38" grpId="0"/>
      <p:bldP spid="39" grpId="0"/>
      <p:bldP spid="48" grpId="0"/>
      <p:bldP spid="49" grpId="0"/>
      <p:bldP spid="52" grpId="0"/>
      <p:bldP spid="50" grpId="0"/>
      <p:bldP spid="60" grpId="0"/>
      <p:bldP spid="66" grpId="0"/>
      <p:bldP spid="66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/>
              <a:t>F</a:t>
            </a:r>
            <a:r>
              <a:rPr lang="en-US" altLang="en-US" sz="4000" baseline="-25000"/>
              <a:t>obs</a:t>
            </a: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fav8.fcf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7794625" y="3238500"/>
            <a:ext cx="91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fav8.cif</a:t>
            </a:r>
          </a:p>
        </p:txBody>
      </p:sp>
      <p:sp>
        <p:nvSpPr>
          <p:cNvPr id="45062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/>
              <a:t>F</a:t>
            </a:r>
            <a:r>
              <a:rPr lang="en-US" altLang="en-US" sz="4000" baseline="-25000"/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5287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88338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0850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393825" y="4899025"/>
            <a:ext cx="2559050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800850" y="4902200"/>
            <a:ext cx="1471613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39382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071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/>
              <a:t>F</a:t>
            </a:r>
            <a:r>
              <a:rPr lang="en-US" altLang="en-US" sz="4000" baseline="-25000"/>
              <a:t>calc</a:t>
            </a:r>
          </a:p>
        </p:txBody>
      </p:sp>
      <p:sp>
        <p:nvSpPr>
          <p:cNvPr id="45072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/>
              <a:t>F</a:t>
            </a:r>
            <a:r>
              <a:rPr lang="en-US" altLang="en-US" sz="4000" baseline="-25000"/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049463" y="4503738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 err="1" smtClean="0"/>
              <a:t>R</a:t>
            </a:r>
            <a:r>
              <a:rPr lang="en-US" altLang="en-US" baseline="-25000" dirty="0" err="1" smtClean="0"/>
              <a:t>work</a:t>
            </a:r>
            <a:r>
              <a:rPr lang="en-US" altLang="en-US" dirty="0" smtClean="0"/>
              <a:t>= </a:t>
            </a:r>
            <a:r>
              <a:rPr lang="en-US" altLang="en-US" dirty="0"/>
              <a:t>0.13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873875" y="4511675"/>
            <a:ext cx="132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 err="1" smtClean="0"/>
              <a:t>R</a:t>
            </a:r>
            <a:r>
              <a:rPr lang="en-US" altLang="en-US" baseline="-25000" dirty="0" err="1" smtClean="0"/>
              <a:t>work</a:t>
            </a:r>
            <a:r>
              <a:rPr lang="en-US" altLang="en-US" dirty="0" smtClean="0"/>
              <a:t>= </a:t>
            </a:r>
            <a:r>
              <a:rPr lang="en-US" altLang="en-US" dirty="0"/>
              <a:t>0.16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445000" y="4376738"/>
            <a:ext cx="1958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/>
              <a:t>R</a:t>
            </a:r>
            <a:r>
              <a:rPr lang="en-US" altLang="en-US" sz="2800" baseline="-25000"/>
              <a:t>vault</a:t>
            </a:r>
            <a:r>
              <a:rPr lang="en-US" altLang="en-US" sz="2800"/>
              <a:t>= 0.23</a:t>
            </a:r>
          </a:p>
        </p:txBody>
      </p:sp>
      <p:sp>
        <p:nvSpPr>
          <p:cNvPr id="45076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refined_vs_Fsim.pdb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65125" y="3603625"/>
            <a:ext cx="8548688" cy="2832100"/>
            <a:chOff x="364715" y="3603003"/>
            <a:chExt cx="8549575" cy="2832863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89"/>
              <a:ext cx="3907243" cy="2366012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897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087" name="TextBox 53"/>
            <p:cNvSpPr txBox="1">
              <a:spLocks noChangeArrowheads="1"/>
            </p:cNvSpPr>
            <p:nvPr/>
          </p:nvSpPr>
          <p:spPr bwMode="auto">
            <a:xfrm>
              <a:off x="3840751" y="6066534"/>
              <a:ext cx="31662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LSQ rmsd = 0.091Å &amp; 0.15 Å</a:t>
              </a:r>
            </a:p>
          </p:txBody>
        </p:sp>
        <p:sp>
          <p:nvSpPr>
            <p:cNvPr id="45088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rmsd = 0.20 Å</a:t>
              </a:r>
            </a:p>
          </p:txBody>
        </p:sp>
      </p:grpSp>
      <p:sp>
        <p:nvSpPr>
          <p:cNvPr id="45078" name="TextBox 54"/>
          <p:cNvSpPr txBox="1">
            <a:spLocks noChangeArrowheads="1"/>
          </p:cNvSpPr>
          <p:nvPr/>
        </p:nvSpPr>
        <p:spPr bwMode="auto">
          <a:xfrm>
            <a:off x="1152525" y="769938"/>
            <a:ext cx="683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“fav8” 8-residue aromatic peptide with 4 waters to 1.0 Å resolution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702425" y="5030788"/>
            <a:ext cx="1668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/>
              <a:t>R1 = 0.041</a:t>
            </a:r>
          </a:p>
          <a:p>
            <a:pPr algn="ctr" eaLnBrk="1" hangingPunct="1"/>
            <a:r>
              <a:rPr lang="en-US" altLang="en-US"/>
              <a:t>With 4</a:t>
            </a:r>
            <a:r>
              <a:rPr lang="el-GR" altLang="en-US"/>
              <a:t>σ</a:t>
            </a:r>
            <a:r>
              <a:rPr lang="en-US" altLang="en-US"/>
              <a:t> cutoff!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270375" y="5003800"/>
            <a:ext cx="2187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/>
              <a:t>R</a:t>
            </a:r>
            <a:r>
              <a:rPr lang="en-US" altLang="en-US" sz="2000" baseline="-25000"/>
              <a:t>vault</a:t>
            </a:r>
            <a:r>
              <a:rPr lang="en-US" altLang="en-US" sz="2000"/>
              <a:t> = 0.20 to 2Å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082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39700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72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  <p:bldP spid="29" grpId="0"/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6000" smtClean="0"/>
              <a:t>What is a B-factor?</a:t>
            </a:r>
          </a:p>
        </p:txBody>
      </p:sp>
      <p:grpSp>
        <p:nvGrpSpPr>
          <p:cNvPr id="223235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223236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37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38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39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0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1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2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3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4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5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6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7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8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49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0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1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2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3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4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5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6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7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8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3259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223260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223386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87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88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89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0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1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2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3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4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5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6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7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8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99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0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1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2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3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4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5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6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7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8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409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3261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223362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63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64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65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66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67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68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69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0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1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2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3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4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5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6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7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8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79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80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81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82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83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84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85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3262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223338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39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0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1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2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3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4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5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6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7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8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49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0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1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2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3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4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5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6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7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8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59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60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61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3263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223314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15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16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17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18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19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0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1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2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3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4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5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6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7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8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29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30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31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32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33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34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35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36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37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3264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223290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91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92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93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94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95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96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97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98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99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0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1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2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3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4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5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6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7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8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09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10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11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12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313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3265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223266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67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68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69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0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1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2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3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4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5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6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7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8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79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0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1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2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3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4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5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6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7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8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289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28727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033463" y="1871663"/>
            <a:ext cx="7054850" cy="4229100"/>
            <a:chOff x="658" y="1178"/>
            <a:chExt cx="4444" cy="2664"/>
          </a:xfrm>
        </p:grpSpPr>
        <p:sp>
          <p:nvSpPr>
            <p:cNvPr id="224429" name="Oval 3"/>
            <p:cNvSpPr>
              <a:spLocks noChangeAspect="1" noChangeArrowheads="1"/>
            </p:cNvSpPr>
            <p:nvPr/>
          </p:nvSpPr>
          <p:spPr bwMode="auto">
            <a:xfrm>
              <a:off x="1932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0" name="Oval 4"/>
            <p:cNvSpPr>
              <a:spLocks noChangeAspect="1" noChangeArrowheads="1"/>
            </p:cNvSpPr>
            <p:nvPr/>
          </p:nvSpPr>
          <p:spPr bwMode="auto">
            <a:xfrm>
              <a:off x="2531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1" name="Oval 5"/>
            <p:cNvSpPr>
              <a:spLocks noChangeAspect="1" noChangeArrowheads="1"/>
            </p:cNvSpPr>
            <p:nvPr/>
          </p:nvSpPr>
          <p:spPr bwMode="auto">
            <a:xfrm>
              <a:off x="31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2" name="Oval 6"/>
            <p:cNvSpPr>
              <a:spLocks noChangeAspect="1" noChangeArrowheads="1"/>
            </p:cNvSpPr>
            <p:nvPr/>
          </p:nvSpPr>
          <p:spPr bwMode="auto">
            <a:xfrm>
              <a:off x="3706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3" name="Oval 7"/>
            <p:cNvSpPr>
              <a:spLocks noChangeAspect="1" noChangeArrowheads="1"/>
            </p:cNvSpPr>
            <p:nvPr/>
          </p:nvSpPr>
          <p:spPr bwMode="auto">
            <a:xfrm>
              <a:off x="4305" y="157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4" name="Oval 8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5" name="Oval 9"/>
            <p:cNvSpPr>
              <a:spLocks noChangeAspect="1" noChangeArrowheads="1"/>
            </p:cNvSpPr>
            <p:nvPr/>
          </p:nvSpPr>
          <p:spPr bwMode="auto">
            <a:xfrm>
              <a:off x="1927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6" name="Oval 10"/>
            <p:cNvSpPr>
              <a:spLocks noChangeAspect="1" noChangeArrowheads="1"/>
            </p:cNvSpPr>
            <p:nvPr/>
          </p:nvSpPr>
          <p:spPr bwMode="auto">
            <a:xfrm>
              <a:off x="252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7" name="Oval 11"/>
            <p:cNvSpPr>
              <a:spLocks noChangeAspect="1" noChangeArrowheads="1"/>
            </p:cNvSpPr>
            <p:nvPr/>
          </p:nvSpPr>
          <p:spPr bwMode="auto">
            <a:xfrm>
              <a:off x="311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8" name="Oval 12"/>
            <p:cNvSpPr>
              <a:spLocks noChangeAspect="1" noChangeArrowheads="1"/>
            </p:cNvSpPr>
            <p:nvPr/>
          </p:nvSpPr>
          <p:spPr bwMode="auto">
            <a:xfrm>
              <a:off x="3706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39" name="Oval 13"/>
            <p:cNvSpPr>
              <a:spLocks noChangeAspect="1" noChangeArrowheads="1"/>
            </p:cNvSpPr>
            <p:nvPr/>
          </p:nvSpPr>
          <p:spPr bwMode="auto">
            <a:xfrm>
              <a:off x="4299" y="2165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0" name="Oval 14"/>
            <p:cNvSpPr>
              <a:spLocks noChangeAspect="1" noChangeArrowheads="1"/>
            </p:cNvSpPr>
            <p:nvPr/>
          </p:nvSpPr>
          <p:spPr bwMode="auto">
            <a:xfrm>
              <a:off x="1334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1" name="Oval 15"/>
            <p:cNvSpPr>
              <a:spLocks noChangeAspect="1" noChangeArrowheads="1"/>
            </p:cNvSpPr>
            <p:nvPr/>
          </p:nvSpPr>
          <p:spPr bwMode="auto">
            <a:xfrm>
              <a:off x="1927" y="273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2" name="Oval 16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3" name="Oval 17"/>
            <p:cNvSpPr>
              <a:spLocks noChangeAspect="1" noChangeArrowheads="1"/>
            </p:cNvSpPr>
            <p:nvPr/>
          </p:nvSpPr>
          <p:spPr bwMode="auto">
            <a:xfrm>
              <a:off x="3113" y="2743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4" name="Oval 18"/>
            <p:cNvSpPr>
              <a:spLocks noChangeAspect="1" noChangeArrowheads="1"/>
            </p:cNvSpPr>
            <p:nvPr/>
          </p:nvSpPr>
          <p:spPr bwMode="auto">
            <a:xfrm>
              <a:off x="370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5" name="Oval 19"/>
            <p:cNvSpPr>
              <a:spLocks noChangeAspect="1" noChangeArrowheads="1"/>
            </p:cNvSpPr>
            <p:nvPr/>
          </p:nvSpPr>
          <p:spPr bwMode="auto">
            <a:xfrm>
              <a:off x="429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6" name="Oval 20"/>
            <p:cNvSpPr>
              <a:spLocks noChangeAspect="1" noChangeArrowheads="1"/>
            </p:cNvSpPr>
            <p:nvPr/>
          </p:nvSpPr>
          <p:spPr bwMode="auto">
            <a:xfrm>
              <a:off x="1331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7" name="Oval 21"/>
            <p:cNvSpPr>
              <a:spLocks noChangeAspect="1" noChangeArrowheads="1"/>
            </p:cNvSpPr>
            <p:nvPr/>
          </p:nvSpPr>
          <p:spPr bwMode="auto">
            <a:xfrm>
              <a:off x="1927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8" name="Oval 22"/>
            <p:cNvSpPr>
              <a:spLocks noChangeAspect="1" noChangeArrowheads="1"/>
            </p:cNvSpPr>
            <p:nvPr/>
          </p:nvSpPr>
          <p:spPr bwMode="auto">
            <a:xfrm>
              <a:off x="2520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49" name="Oval 23"/>
            <p:cNvSpPr>
              <a:spLocks noChangeAspect="1" noChangeArrowheads="1"/>
            </p:cNvSpPr>
            <p:nvPr/>
          </p:nvSpPr>
          <p:spPr bwMode="auto">
            <a:xfrm>
              <a:off x="311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0" name="Oval 24"/>
            <p:cNvSpPr>
              <a:spLocks noChangeAspect="1" noChangeArrowheads="1"/>
            </p:cNvSpPr>
            <p:nvPr/>
          </p:nvSpPr>
          <p:spPr bwMode="auto">
            <a:xfrm>
              <a:off x="3709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1" name="Oval 25"/>
            <p:cNvSpPr>
              <a:spLocks noChangeAspect="1" noChangeArrowheads="1"/>
            </p:cNvSpPr>
            <p:nvPr/>
          </p:nvSpPr>
          <p:spPr bwMode="auto">
            <a:xfrm>
              <a:off x="429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2" name="Oval 26"/>
            <p:cNvSpPr>
              <a:spLocks noChangeAspect="1" noChangeArrowheads="1"/>
            </p:cNvSpPr>
            <p:nvPr/>
          </p:nvSpPr>
          <p:spPr bwMode="auto">
            <a:xfrm>
              <a:off x="133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3" name="Oval 27"/>
            <p:cNvSpPr>
              <a:spLocks noChangeAspect="1" noChangeArrowheads="1"/>
            </p:cNvSpPr>
            <p:nvPr/>
          </p:nvSpPr>
          <p:spPr bwMode="auto">
            <a:xfrm>
              <a:off x="1877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4" name="Oval 28"/>
            <p:cNvSpPr>
              <a:spLocks noChangeAspect="1" noChangeArrowheads="1"/>
            </p:cNvSpPr>
            <p:nvPr/>
          </p:nvSpPr>
          <p:spPr bwMode="auto">
            <a:xfrm>
              <a:off x="2498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5" name="Oval 29"/>
            <p:cNvSpPr>
              <a:spLocks noChangeAspect="1" noChangeArrowheads="1"/>
            </p:cNvSpPr>
            <p:nvPr/>
          </p:nvSpPr>
          <p:spPr bwMode="auto">
            <a:xfrm>
              <a:off x="313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6" name="Oval 30"/>
            <p:cNvSpPr>
              <a:spLocks noChangeAspect="1" noChangeArrowheads="1"/>
            </p:cNvSpPr>
            <p:nvPr/>
          </p:nvSpPr>
          <p:spPr bwMode="auto">
            <a:xfrm>
              <a:off x="3759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7" name="Oval 31"/>
            <p:cNvSpPr>
              <a:spLocks noChangeAspect="1" noChangeArrowheads="1"/>
            </p:cNvSpPr>
            <p:nvPr/>
          </p:nvSpPr>
          <p:spPr bwMode="auto">
            <a:xfrm>
              <a:off x="4387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8" name="Oval 32"/>
            <p:cNvSpPr>
              <a:spLocks noChangeAspect="1" noChangeArrowheads="1"/>
            </p:cNvSpPr>
            <p:nvPr/>
          </p:nvSpPr>
          <p:spPr bwMode="auto">
            <a:xfrm>
              <a:off x="124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59" name="Oval 33"/>
            <p:cNvSpPr>
              <a:spLocks noChangeAspect="1" noChangeArrowheads="1"/>
            </p:cNvSpPr>
            <p:nvPr/>
          </p:nvSpPr>
          <p:spPr bwMode="auto">
            <a:xfrm>
              <a:off x="1871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0" name="Oval 34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1" name="Oval 35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2" name="Oval 36"/>
            <p:cNvSpPr>
              <a:spLocks noChangeAspect="1" noChangeArrowheads="1"/>
            </p:cNvSpPr>
            <p:nvPr/>
          </p:nvSpPr>
          <p:spPr bwMode="auto">
            <a:xfrm>
              <a:off x="3756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3" name="Oval 37"/>
            <p:cNvSpPr>
              <a:spLocks noChangeAspect="1" noChangeArrowheads="1"/>
            </p:cNvSpPr>
            <p:nvPr/>
          </p:nvSpPr>
          <p:spPr bwMode="auto">
            <a:xfrm>
              <a:off x="4378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4" name="Oval 38"/>
            <p:cNvSpPr>
              <a:spLocks noChangeAspect="1" noChangeArrowheads="1"/>
            </p:cNvSpPr>
            <p:nvPr/>
          </p:nvSpPr>
          <p:spPr bwMode="auto">
            <a:xfrm>
              <a:off x="1244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5" name="Oval 39"/>
            <p:cNvSpPr>
              <a:spLocks noChangeAspect="1" noChangeArrowheads="1"/>
            </p:cNvSpPr>
            <p:nvPr/>
          </p:nvSpPr>
          <p:spPr bwMode="auto">
            <a:xfrm>
              <a:off x="1871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6" name="Oval 40"/>
            <p:cNvSpPr>
              <a:spLocks noChangeAspect="1" noChangeArrowheads="1"/>
            </p:cNvSpPr>
            <p:nvPr/>
          </p:nvSpPr>
          <p:spPr bwMode="auto">
            <a:xfrm>
              <a:off x="2498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7" name="Oval 41"/>
            <p:cNvSpPr>
              <a:spLocks noChangeAspect="1" noChangeArrowheads="1"/>
            </p:cNvSpPr>
            <p:nvPr/>
          </p:nvSpPr>
          <p:spPr bwMode="auto">
            <a:xfrm>
              <a:off x="3126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8" name="Oval 42"/>
            <p:cNvSpPr>
              <a:spLocks noChangeAspect="1" noChangeArrowheads="1"/>
            </p:cNvSpPr>
            <p:nvPr/>
          </p:nvSpPr>
          <p:spPr bwMode="auto">
            <a:xfrm>
              <a:off x="3753" y="2757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69" name="Oval 43"/>
            <p:cNvSpPr>
              <a:spLocks noChangeAspect="1" noChangeArrowheads="1"/>
            </p:cNvSpPr>
            <p:nvPr/>
          </p:nvSpPr>
          <p:spPr bwMode="auto">
            <a:xfrm>
              <a:off x="4381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0" name="Oval 44"/>
            <p:cNvSpPr>
              <a:spLocks noChangeAspect="1" noChangeArrowheads="1"/>
            </p:cNvSpPr>
            <p:nvPr/>
          </p:nvSpPr>
          <p:spPr bwMode="auto">
            <a:xfrm>
              <a:off x="1247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1" name="Oval 45"/>
            <p:cNvSpPr>
              <a:spLocks noChangeAspect="1" noChangeArrowheads="1"/>
            </p:cNvSpPr>
            <p:nvPr/>
          </p:nvSpPr>
          <p:spPr bwMode="auto">
            <a:xfrm>
              <a:off x="1874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2" name="Oval 46"/>
            <p:cNvSpPr>
              <a:spLocks noChangeAspect="1" noChangeArrowheads="1"/>
            </p:cNvSpPr>
            <p:nvPr/>
          </p:nvSpPr>
          <p:spPr bwMode="auto">
            <a:xfrm>
              <a:off x="2495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3" name="Oval 47"/>
            <p:cNvSpPr>
              <a:spLocks noChangeAspect="1" noChangeArrowheads="1"/>
            </p:cNvSpPr>
            <p:nvPr/>
          </p:nvSpPr>
          <p:spPr bwMode="auto">
            <a:xfrm>
              <a:off x="3126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4" name="Oval 48"/>
            <p:cNvSpPr>
              <a:spLocks noChangeAspect="1" noChangeArrowheads="1"/>
            </p:cNvSpPr>
            <p:nvPr/>
          </p:nvSpPr>
          <p:spPr bwMode="auto">
            <a:xfrm>
              <a:off x="3753" y="3363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5" name="Oval 49"/>
            <p:cNvSpPr>
              <a:spLocks noChangeAspect="1" noChangeArrowheads="1"/>
            </p:cNvSpPr>
            <p:nvPr/>
          </p:nvSpPr>
          <p:spPr bwMode="auto">
            <a:xfrm>
              <a:off x="4381" y="336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6" name="Oval 50"/>
            <p:cNvSpPr>
              <a:spLocks noChangeAspect="1" noChangeArrowheads="1"/>
            </p:cNvSpPr>
            <p:nvPr/>
          </p:nvSpPr>
          <p:spPr bwMode="auto">
            <a:xfrm>
              <a:off x="1244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7" name="Oval 51"/>
            <p:cNvSpPr>
              <a:spLocks noChangeAspect="1" noChangeArrowheads="1"/>
            </p:cNvSpPr>
            <p:nvPr/>
          </p:nvSpPr>
          <p:spPr bwMode="auto">
            <a:xfrm>
              <a:off x="1824" y="1487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8" name="Oval 52"/>
            <p:cNvSpPr>
              <a:spLocks noChangeAspect="1" noChangeArrowheads="1"/>
            </p:cNvSpPr>
            <p:nvPr/>
          </p:nvSpPr>
          <p:spPr bwMode="auto">
            <a:xfrm>
              <a:off x="2485" y="1473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79" name="Oval 53"/>
            <p:cNvSpPr>
              <a:spLocks noChangeAspect="1" noChangeArrowheads="1"/>
            </p:cNvSpPr>
            <p:nvPr/>
          </p:nvSpPr>
          <p:spPr bwMode="auto">
            <a:xfrm>
              <a:off x="3151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0" name="Oval 54"/>
            <p:cNvSpPr>
              <a:spLocks noChangeAspect="1" noChangeArrowheads="1"/>
            </p:cNvSpPr>
            <p:nvPr/>
          </p:nvSpPr>
          <p:spPr bwMode="auto">
            <a:xfrm>
              <a:off x="3800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1" name="Oval 55"/>
            <p:cNvSpPr>
              <a:spLocks noChangeAspect="1" noChangeArrowheads="1"/>
            </p:cNvSpPr>
            <p:nvPr/>
          </p:nvSpPr>
          <p:spPr bwMode="auto">
            <a:xfrm>
              <a:off x="4460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2" name="Oval 56"/>
            <p:cNvSpPr>
              <a:spLocks noChangeAspect="1" noChangeArrowheads="1"/>
            </p:cNvSpPr>
            <p:nvPr/>
          </p:nvSpPr>
          <p:spPr bwMode="auto">
            <a:xfrm>
              <a:off x="1164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3" name="Oval 57"/>
            <p:cNvSpPr>
              <a:spLocks noChangeAspect="1" noChangeArrowheads="1"/>
            </p:cNvSpPr>
            <p:nvPr/>
          </p:nvSpPr>
          <p:spPr bwMode="auto">
            <a:xfrm>
              <a:off x="1818" y="211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4" name="Oval 58"/>
            <p:cNvSpPr>
              <a:spLocks noChangeAspect="1" noChangeArrowheads="1"/>
            </p:cNvSpPr>
            <p:nvPr/>
          </p:nvSpPr>
          <p:spPr bwMode="auto">
            <a:xfrm>
              <a:off x="2475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5" name="Oval 59"/>
            <p:cNvSpPr>
              <a:spLocks noChangeAspect="1" noChangeArrowheads="1"/>
            </p:cNvSpPr>
            <p:nvPr/>
          </p:nvSpPr>
          <p:spPr bwMode="auto">
            <a:xfrm>
              <a:off x="314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6" name="Oval 60"/>
            <p:cNvSpPr>
              <a:spLocks noChangeAspect="1" noChangeArrowheads="1"/>
            </p:cNvSpPr>
            <p:nvPr/>
          </p:nvSpPr>
          <p:spPr bwMode="auto">
            <a:xfrm>
              <a:off x="379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7" name="Oval 61"/>
            <p:cNvSpPr>
              <a:spLocks noChangeAspect="1" noChangeArrowheads="1"/>
            </p:cNvSpPr>
            <p:nvPr/>
          </p:nvSpPr>
          <p:spPr bwMode="auto">
            <a:xfrm>
              <a:off x="4460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8" name="Oval 62"/>
            <p:cNvSpPr>
              <a:spLocks noChangeAspect="1" noChangeArrowheads="1"/>
            </p:cNvSpPr>
            <p:nvPr/>
          </p:nvSpPr>
          <p:spPr bwMode="auto">
            <a:xfrm>
              <a:off x="115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89" name="Oval 63"/>
            <p:cNvSpPr>
              <a:spLocks noChangeAspect="1" noChangeArrowheads="1"/>
            </p:cNvSpPr>
            <p:nvPr/>
          </p:nvSpPr>
          <p:spPr bwMode="auto">
            <a:xfrm>
              <a:off x="1821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0" name="Oval 64"/>
            <p:cNvSpPr>
              <a:spLocks noChangeAspect="1" noChangeArrowheads="1"/>
            </p:cNvSpPr>
            <p:nvPr/>
          </p:nvSpPr>
          <p:spPr bwMode="auto">
            <a:xfrm>
              <a:off x="2478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1" name="Oval 65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2" name="Oval 66"/>
            <p:cNvSpPr>
              <a:spLocks noChangeAspect="1" noChangeArrowheads="1"/>
            </p:cNvSpPr>
            <p:nvPr/>
          </p:nvSpPr>
          <p:spPr bwMode="auto">
            <a:xfrm>
              <a:off x="3799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3" name="Oval 67"/>
            <p:cNvSpPr>
              <a:spLocks noChangeAspect="1" noChangeArrowheads="1"/>
            </p:cNvSpPr>
            <p:nvPr/>
          </p:nvSpPr>
          <p:spPr bwMode="auto">
            <a:xfrm>
              <a:off x="4457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4" name="Oval 68"/>
            <p:cNvSpPr>
              <a:spLocks noChangeAspect="1" noChangeArrowheads="1"/>
            </p:cNvSpPr>
            <p:nvPr/>
          </p:nvSpPr>
          <p:spPr bwMode="auto">
            <a:xfrm>
              <a:off x="1158" y="276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5" name="Oval 69"/>
            <p:cNvSpPr>
              <a:spLocks noChangeAspect="1" noChangeArrowheads="1"/>
            </p:cNvSpPr>
            <p:nvPr/>
          </p:nvSpPr>
          <p:spPr bwMode="auto">
            <a:xfrm>
              <a:off x="181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6" name="Oval 70"/>
            <p:cNvSpPr>
              <a:spLocks noChangeAspect="1" noChangeArrowheads="1"/>
            </p:cNvSpPr>
            <p:nvPr/>
          </p:nvSpPr>
          <p:spPr bwMode="auto">
            <a:xfrm>
              <a:off x="248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7" name="Oval 71"/>
            <p:cNvSpPr>
              <a:spLocks noChangeAspect="1" noChangeArrowheads="1"/>
            </p:cNvSpPr>
            <p:nvPr/>
          </p:nvSpPr>
          <p:spPr bwMode="auto">
            <a:xfrm>
              <a:off x="3142" y="341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8" name="Oval 72"/>
            <p:cNvSpPr>
              <a:spLocks noChangeAspect="1" noChangeArrowheads="1"/>
            </p:cNvSpPr>
            <p:nvPr/>
          </p:nvSpPr>
          <p:spPr bwMode="auto">
            <a:xfrm>
              <a:off x="3796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99" name="Oval 73"/>
            <p:cNvSpPr>
              <a:spLocks noChangeAspect="1" noChangeArrowheads="1"/>
            </p:cNvSpPr>
            <p:nvPr/>
          </p:nvSpPr>
          <p:spPr bwMode="auto">
            <a:xfrm>
              <a:off x="4457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0" name="Oval 74"/>
            <p:cNvSpPr>
              <a:spLocks noChangeAspect="1" noChangeArrowheads="1"/>
            </p:cNvSpPr>
            <p:nvPr/>
          </p:nvSpPr>
          <p:spPr bwMode="auto">
            <a:xfrm>
              <a:off x="115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1" name="Oval 75"/>
            <p:cNvSpPr>
              <a:spLocks noChangeAspect="1" noChangeArrowheads="1"/>
            </p:cNvSpPr>
            <p:nvPr/>
          </p:nvSpPr>
          <p:spPr bwMode="auto">
            <a:xfrm>
              <a:off x="1749" y="141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2" name="Oval 76"/>
            <p:cNvSpPr>
              <a:spLocks noChangeAspect="1" noChangeArrowheads="1"/>
            </p:cNvSpPr>
            <p:nvPr/>
          </p:nvSpPr>
          <p:spPr bwMode="auto">
            <a:xfrm>
              <a:off x="2460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3" name="Oval 77"/>
            <p:cNvSpPr>
              <a:spLocks noChangeAspect="1" noChangeArrowheads="1"/>
            </p:cNvSpPr>
            <p:nvPr/>
          </p:nvSpPr>
          <p:spPr bwMode="auto">
            <a:xfrm>
              <a:off x="3157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4" name="Oval 78"/>
            <p:cNvSpPr>
              <a:spLocks noChangeAspect="1" noChangeArrowheads="1"/>
            </p:cNvSpPr>
            <p:nvPr/>
          </p:nvSpPr>
          <p:spPr bwMode="auto">
            <a:xfrm>
              <a:off x="3865" y="1407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5" name="Oval 79"/>
            <p:cNvSpPr>
              <a:spLocks noChangeAspect="1" noChangeArrowheads="1"/>
            </p:cNvSpPr>
            <p:nvPr/>
          </p:nvSpPr>
          <p:spPr bwMode="auto">
            <a:xfrm>
              <a:off x="4574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6" name="Oval 80"/>
            <p:cNvSpPr>
              <a:spLocks noChangeAspect="1" noChangeArrowheads="1"/>
            </p:cNvSpPr>
            <p:nvPr/>
          </p:nvSpPr>
          <p:spPr bwMode="auto">
            <a:xfrm>
              <a:off x="104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7" name="Oval 81"/>
            <p:cNvSpPr>
              <a:spLocks noChangeAspect="1" noChangeArrowheads="1"/>
            </p:cNvSpPr>
            <p:nvPr/>
          </p:nvSpPr>
          <p:spPr bwMode="auto">
            <a:xfrm>
              <a:off x="1745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8" name="Oval 82"/>
            <p:cNvSpPr>
              <a:spLocks noChangeAspect="1" noChangeArrowheads="1"/>
            </p:cNvSpPr>
            <p:nvPr/>
          </p:nvSpPr>
          <p:spPr bwMode="auto">
            <a:xfrm>
              <a:off x="2453" y="209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09" name="Oval 83"/>
            <p:cNvSpPr>
              <a:spLocks noChangeAspect="1" noChangeArrowheads="1"/>
            </p:cNvSpPr>
            <p:nvPr/>
          </p:nvSpPr>
          <p:spPr bwMode="auto">
            <a:xfrm>
              <a:off x="3156" y="2100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0" name="Oval 84"/>
            <p:cNvSpPr>
              <a:spLocks noChangeAspect="1" noChangeArrowheads="1"/>
            </p:cNvSpPr>
            <p:nvPr/>
          </p:nvSpPr>
          <p:spPr bwMode="auto">
            <a:xfrm>
              <a:off x="3855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1" name="Oval 85"/>
            <p:cNvSpPr>
              <a:spLocks noChangeAspect="1" noChangeArrowheads="1"/>
            </p:cNvSpPr>
            <p:nvPr/>
          </p:nvSpPr>
          <p:spPr bwMode="auto">
            <a:xfrm>
              <a:off x="4564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2" name="Oval 86"/>
            <p:cNvSpPr>
              <a:spLocks noChangeAspect="1" noChangeArrowheads="1"/>
            </p:cNvSpPr>
            <p:nvPr/>
          </p:nvSpPr>
          <p:spPr bwMode="auto">
            <a:xfrm>
              <a:off x="1049" y="2091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3" name="Oval 87"/>
            <p:cNvSpPr>
              <a:spLocks noChangeAspect="1" noChangeArrowheads="1"/>
            </p:cNvSpPr>
            <p:nvPr/>
          </p:nvSpPr>
          <p:spPr bwMode="auto">
            <a:xfrm>
              <a:off x="175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4" name="Oval 88"/>
            <p:cNvSpPr>
              <a:spLocks noChangeAspect="1" noChangeArrowheads="1"/>
            </p:cNvSpPr>
            <p:nvPr/>
          </p:nvSpPr>
          <p:spPr bwMode="auto">
            <a:xfrm>
              <a:off x="2456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5" name="Oval 89"/>
            <p:cNvSpPr>
              <a:spLocks noChangeAspect="1" noChangeArrowheads="1"/>
            </p:cNvSpPr>
            <p:nvPr/>
          </p:nvSpPr>
          <p:spPr bwMode="auto">
            <a:xfrm>
              <a:off x="3156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6" name="Oval 90"/>
            <p:cNvSpPr>
              <a:spLocks noChangeAspect="1" noChangeArrowheads="1"/>
            </p:cNvSpPr>
            <p:nvPr/>
          </p:nvSpPr>
          <p:spPr bwMode="auto">
            <a:xfrm>
              <a:off x="3858" y="278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7" name="Oval 91"/>
            <p:cNvSpPr>
              <a:spLocks noChangeAspect="1" noChangeArrowheads="1"/>
            </p:cNvSpPr>
            <p:nvPr/>
          </p:nvSpPr>
          <p:spPr bwMode="auto">
            <a:xfrm>
              <a:off x="456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8" name="Oval 92"/>
            <p:cNvSpPr>
              <a:spLocks noChangeAspect="1" noChangeArrowheads="1"/>
            </p:cNvSpPr>
            <p:nvPr/>
          </p:nvSpPr>
          <p:spPr bwMode="auto">
            <a:xfrm>
              <a:off x="1049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19" name="Oval 93"/>
            <p:cNvSpPr>
              <a:spLocks noChangeAspect="1" noChangeArrowheads="1"/>
            </p:cNvSpPr>
            <p:nvPr/>
          </p:nvSpPr>
          <p:spPr bwMode="auto">
            <a:xfrm>
              <a:off x="1748" y="347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0" name="Oval 94"/>
            <p:cNvSpPr>
              <a:spLocks noChangeAspect="1" noChangeArrowheads="1"/>
            </p:cNvSpPr>
            <p:nvPr/>
          </p:nvSpPr>
          <p:spPr bwMode="auto">
            <a:xfrm>
              <a:off x="2453" y="3471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1" name="Oval 95"/>
            <p:cNvSpPr>
              <a:spLocks noChangeAspect="1" noChangeArrowheads="1"/>
            </p:cNvSpPr>
            <p:nvPr/>
          </p:nvSpPr>
          <p:spPr bwMode="auto">
            <a:xfrm>
              <a:off x="315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2" name="Oval 96"/>
            <p:cNvSpPr>
              <a:spLocks noChangeAspect="1" noChangeArrowheads="1"/>
            </p:cNvSpPr>
            <p:nvPr/>
          </p:nvSpPr>
          <p:spPr bwMode="auto">
            <a:xfrm>
              <a:off x="3858" y="346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3" name="Oval 97"/>
            <p:cNvSpPr>
              <a:spLocks noChangeAspect="1" noChangeArrowheads="1"/>
            </p:cNvSpPr>
            <p:nvPr/>
          </p:nvSpPr>
          <p:spPr bwMode="auto">
            <a:xfrm>
              <a:off x="4561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4" name="Oval 98"/>
            <p:cNvSpPr>
              <a:spLocks noChangeAspect="1" noChangeArrowheads="1"/>
            </p:cNvSpPr>
            <p:nvPr/>
          </p:nvSpPr>
          <p:spPr bwMode="auto">
            <a:xfrm>
              <a:off x="104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5" name="Oval 99"/>
            <p:cNvSpPr>
              <a:spLocks noChangeAspect="1" noChangeArrowheads="1"/>
            </p:cNvSpPr>
            <p:nvPr/>
          </p:nvSpPr>
          <p:spPr bwMode="auto">
            <a:xfrm>
              <a:off x="1686" y="132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6" name="Oval 100"/>
            <p:cNvSpPr>
              <a:spLocks noChangeAspect="1" noChangeArrowheads="1"/>
            </p:cNvSpPr>
            <p:nvPr/>
          </p:nvSpPr>
          <p:spPr bwMode="auto">
            <a:xfrm>
              <a:off x="2439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7" name="Oval 101"/>
            <p:cNvSpPr>
              <a:spLocks noChangeAspect="1" noChangeArrowheads="1"/>
            </p:cNvSpPr>
            <p:nvPr/>
          </p:nvSpPr>
          <p:spPr bwMode="auto">
            <a:xfrm>
              <a:off x="3180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8" name="Oval 102"/>
            <p:cNvSpPr>
              <a:spLocks noChangeAspect="1" noChangeArrowheads="1"/>
            </p:cNvSpPr>
            <p:nvPr/>
          </p:nvSpPr>
          <p:spPr bwMode="auto">
            <a:xfrm>
              <a:off x="3933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29" name="Oval 103"/>
            <p:cNvSpPr>
              <a:spLocks noChangeAspect="1" noChangeArrowheads="1"/>
            </p:cNvSpPr>
            <p:nvPr/>
          </p:nvSpPr>
          <p:spPr bwMode="auto">
            <a:xfrm>
              <a:off x="4674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0" name="Oval 104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1" name="Oval 105"/>
            <p:cNvSpPr>
              <a:spLocks noChangeAspect="1" noChangeArrowheads="1"/>
            </p:cNvSpPr>
            <p:nvPr/>
          </p:nvSpPr>
          <p:spPr bwMode="auto">
            <a:xfrm>
              <a:off x="1679" y="207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2" name="Oval 106"/>
            <p:cNvSpPr>
              <a:spLocks noChangeAspect="1" noChangeArrowheads="1"/>
            </p:cNvSpPr>
            <p:nvPr/>
          </p:nvSpPr>
          <p:spPr bwMode="auto">
            <a:xfrm>
              <a:off x="242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3" name="Oval 107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4" name="Oval 108"/>
            <p:cNvSpPr>
              <a:spLocks noChangeAspect="1" noChangeArrowheads="1"/>
            </p:cNvSpPr>
            <p:nvPr/>
          </p:nvSpPr>
          <p:spPr bwMode="auto">
            <a:xfrm>
              <a:off x="3920" y="206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5" name="Oval 109"/>
            <p:cNvSpPr>
              <a:spLocks noChangeAspect="1" noChangeArrowheads="1"/>
            </p:cNvSpPr>
            <p:nvPr/>
          </p:nvSpPr>
          <p:spPr bwMode="auto">
            <a:xfrm>
              <a:off x="4667" y="2075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6" name="Oval 110"/>
            <p:cNvSpPr>
              <a:spLocks noChangeAspect="1" noChangeArrowheads="1"/>
            </p:cNvSpPr>
            <p:nvPr/>
          </p:nvSpPr>
          <p:spPr bwMode="auto">
            <a:xfrm>
              <a:off x="93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7" name="Oval 111"/>
            <p:cNvSpPr>
              <a:spLocks noChangeAspect="1" noChangeArrowheads="1"/>
            </p:cNvSpPr>
            <p:nvPr/>
          </p:nvSpPr>
          <p:spPr bwMode="auto">
            <a:xfrm>
              <a:off x="1682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8" name="Oval 112"/>
            <p:cNvSpPr>
              <a:spLocks noChangeAspect="1" noChangeArrowheads="1"/>
            </p:cNvSpPr>
            <p:nvPr/>
          </p:nvSpPr>
          <p:spPr bwMode="auto">
            <a:xfrm>
              <a:off x="2426" y="2803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39" name="Oval 113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0" name="Oval 114"/>
            <p:cNvSpPr>
              <a:spLocks noChangeAspect="1" noChangeArrowheads="1"/>
            </p:cNvSpPr>
            <p:nvPr/>
          </p:nvSpPr>
          <p:spPr bwMode="auto">
            <a:xfrm>
              <a:off x="392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1" name="Oval 115"/>
            <p:cNvSpPr>
              <a:spLocks noChangeAspect="1" noChangeArrowheads="1"/>
            </p:cNvSpPr>
            <p:nvPr/>
          </p:nvSpPr>
          <p:spPr bwMode="auto">
            <a:xfrm>
              <a:off x="4667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2" name="Oval 116"/>
            <p:cNvSpPr>
              <a:spLocks noChangeAspect="1" noChangeArrowheads="1"/>
            </p:cNvSpPr>
            <p:nvPr/>
          </p:nvSpPr>
          <p:spPr bwMode="auto">
            <a:xfrm>
              <a:off x="93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3" name="Oval 117"/>
            <p:cNvSpPr>
              <a:spLocks noChangeAspect="1" noChangeArrowheads="1"/>
            </p:cNvSpPr>
            <p:nvPr/>
          </p:nvSpPr>
          <p:spPr bwMode="auto">
            <a:xfrm>
              <a:off x="1682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4" name="Oval 118"/>
            <p:cNvSpPr>
              <a:spLocks noChangeAspect="1" noChangeArrowheads="1"/>
            </p:cNvSpPr>
            <p:nvPr/>
          </p:nvSpPr>
          <p:spPr bwMode="auto">
            <a:xfrm>
              <a:off x="242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5" name="Oval 119"/>
            <p:cNvSpPr>
              <a:spLocks noChangeAspect="1" noChangeArrowheads="1"/>
            </p:cNvSpPr>
            <p:nvPr/>
          </p:nvSpPr>
          <p:spPr bwMode="auto">
            <a:xfrm>
              <a:off x="317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6" name="Oval 120"/>
            <p:cNvSpPr>
              <a:spLocks noChangeAspect="1" noChangeArrowheads="1"/>
            </p:cNvSpPr>
            <p:nvPr/>
          </p:nvSpPr>
          <p:spPr bwMode="auto">
            <a:xfrm>
              <a:off x="3923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7" name="Oval 121"/>
            <p:cNvSpPr>
              <a:spLocks noChangeAspect="1" noChangeArrowheads="1"/>
            </p:cNvSpPr>
            <p:nvPr/>
          </p:nvSpPr>
          <p:spPr bwMode="auto">
            <a:xfrm>
              <a:off x="4664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8" name="Oval 122"/>
            <p:cNvSpPr>
              <a:spLocks noChangeAspect="1" noChangeArrowheads="1"/>
            </p:cNvSpPr>
            <p:nvPr/>
          </p:nvSpPr>
          <p:spPr bwMode="auto">
            <a:xfrm>
              <a:off x="936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49" name="Oval 123"/>
            <p:cNvSpPr>
              <a:spLocks noChangeAspect="1" noChangeArrowheads="1"/>
            </p:cNvSpPr>
            <p:nvPr/>
          </p:nvSpPr>
          <p:spPr bwMode="auto">
            <a:xfrm>
              <a:off x="1599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0" name="Oval 124"/>
            <p:cNvSpPr>
              <a:spLocks noChangeAspect="1" noChangeArrowheads="1"/>
            </p:cNvSpPr>
            <p:nvPr/>
          </p:nvSpPr>
          <p:spPr bwMode="auto">
            <a:xfrm>
              <a:off x="2398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1" name="Oval 125"/>
            <p:cNvSpPr>
              <a:spLocks noChangeAspect="1" noChangeArrowheads="1"/>
            </p:cNvSpPr>
            <p:nvPr/>
          </p:nvSpPr>
          <p:spPr bwMode="auto">
            <a:xfrm>
              <a:off x="3200" y="127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2" name="Oval 126"/>
            <p:cNvSpPr>
              <a:spLocks noChangeAspect="1" noChangeArrowheads="1"/>
            </p:cNvSpPr>
            <p:nvPr/>
          </p:nvSpPr>
          <p:spPr bwMode="auto">
            <a:xfrm>
              <a:off x="4003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3" name="Oval 127"/>
            <p:cNvSpPr>
              <a:spLocks noChangeAspect="1" noChangeArrowheads="1"/>
            </p:cNvSpPr>
            <p:nvPr/>
          </p:nvSpPr>
          <p:spPr bwMode="auto">
            <a:xfrm>
              <a:off x="4787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4" name="Oval 128"/>
            <p:cNvSpPr>
              <a:spLocks noChangeAspect="1" noChangeArrowheads="1"/>
            </p:cNvSpPr>
            <p:nvPr/>
          </p:nvSpPr>
          <p:spPr bwMode="auto">
            <a:xfrm>
              <a:off x="812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5" name="Oval 129"/>
            <p:cNvSpPr>
              <a:spLocks noChangeAspect="1" noChangeArrowheads="1"/>
            </p:cNvSpPr>
            <p:nvPr/>
          </p:nvSpPr>
          <p:spPr bwMode="auto">
            <a:xfrm>
              <a:off x="160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6" name="Oval 130"/>
            <p:cNvSpPr>
              <a:spLocks noChangeAspect="1" noChangeArrowheads="1"/>
            </p:cNvSpPr>
            <p:nvPr/>
          </p:nvSpPr>
          <p:spPr bwMode="auto">
            <a:xfrm>
              <a:off x="2396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7" name="Oval 131"/>
            <p:cNvSpPr>
              <a:spLocks noChangeAspect="1" noChangeArrowheads="1"/>
            </p:cNvSpPr>
            <p:nvPr/>
          </p:nvSpPr>
          <p:spPr bwMode="auto">
            <a:xfrm>
              <a:off x="3193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8" name="Oval 132"/>
            <p:cNvSpPr>
              <a:spLocks noChangeAspect="1" noChangeArrowheads="1"/>
            </p:cNvSpPr>
            <p:nvPr/>
          </p:nvSpPr>
          <p:spPr bwMode="auto">
            <a:xfrm>
              <a:off x="3989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59" name="Oval 133"/>
            <p:cNvSpPr>
              <a:spLocks noChangeAspect="1" noChangeArrowheads="1"/>
            </p:cNvSpPr>
            <p:nvPr/>
          </p:nvSpPr>
          <p:spPr bwMode="auto">
            <a:xfrm>
              <a:off x="4789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0" name="Oval 134"/>
            <p:cNvSpPr>
              <a:spLocks noChangeAspect="1" noChangeArrowheads="1"/>
            </p:cNvSpPr>
            <p:nvPr/>
          </p:nvSpPr>
          <p:spPr bwMode="auto">
            <a:xfrm>
              <a:off x="804" y="2048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1" name="Oval 135"/>
            <p:cNvSpPr>
              <a:spLocks noChangeAspect="1" noChangeArrowheads="1"/>
            </p:cNvSpPr>
            <p:nvPr/>
          </p:nvSpPr>
          <p:spPr bwMode="auto">
            <a:xfrm>
              <a:off x="1597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2" name="Oval 136"/>
            <p:cNvSpPr>
              <a:spLocks noChangeAspect="1" noChangeArrowheads="1"/>
            </p:cNvSpPr>
            <p:nvPr/>
          </p:nvSpPr>
          <p:spPr bwMode="auto">
            <a:xfrm>
              <a:off x="2393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3" name="Oval 137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4" name="Oval 138"/>
            <p:cNvSpPr>
              <a:spLocks noChangeAspect="1" noChangeArrowheads="1"/>
            </p:cNvSpPr>
            <p:nvPr/>
          </p:nvSpPr>
          <p:spPr bwMode="auto">
            <a:xfrm>
              <a:off x="3986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5" name="Oval 139"/>
            <p:cNvSpPr>
              <a:spLocks noChangeAspect="1" noChangeArrowheads="1"/>
            </p:cNvSpPr>
            <p:nvPr/>
          </p:nvSpPr>
          <p:spPr bwMode="auto">
            <a:xfrm>
              <a:off x="4786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6" name="Oval 140"/>
            <p:cNvSpPr>
              <a:spLocks noChangeAspect="1" noChangeArrowheads="1"/>
            </p:cNvSpPr>
            <p:nvPr/>
          </p:nvSpPr>
          <p:spPr bwMode="auto">
            <a:xfrm>
              <a:off x="807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7" name="Oval 141"/>
            <p:cNvSpPr>
              <a:spLocks noChangeAspect="1" noChangeArrowheads="1"/>
            </p:cNvSpPr>
            <p:nvPr/>
          </p:nvSpPr>
          <p:spPr bwMode="auto">
            <a:xfrm>
              <a:off x="1600" y="3592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8" name="Oval 142"/>
            <p:cNvSpPr>
              <a:spLocks noChangeAspect="1" noChangeArrowheads="1"/>
            </p:cNvSpPr>
            <p:nvPr/>
          </p:nvSpPr>
          <p:spPr bwMode="auto">
            <a:xfrm>
              <a:off x="2393" y="3598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69" name="Oval 143"/>
            <p:cNvSpPr>
              <a:spLocks noChangeAspect="1" noChangeArrowheads="1"/>
            </p:cNvSpPr>
            <p:nvPr/>
          </p:nvSpPr>
          <p:spPr bwMode="auto">
            <a:xfrm>
              <a:off x="3187" y="3598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0" name="Oval 144"/>
            <p:cNvSpPr>
              <a:spLocks noChangeAspect="1" noChangeArrowheads="1"/>
            </p:cNvSpPr>
            <p:nvPr/>
          </p:nvSpPr>
          <p:spPr bwMode="auto">
            <a:xfrm>
              <a:off x="3989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1" name="Oval 145"/>
            <p:cNvSpPr>
              <a:spLocks noChangeAspect="1" noChangeArrowheads="1"/>
            </p:cNvSpPr>
            <p:nvPr/>
          </p:nvSpPr>
          <p:spPr bwMode="auto">
            <a:xfrm>
              <a:off x="4786" y="3589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2" name="Oval 146"/>
            <p:cNvSpPr>
              <a:spLocks noChangeAspect="1" noChangeArrowheads="1"/>
            </p:cNvSpPr>
            <p:nvPr/>
          </p:nvSpPr>
          <p:spPr bwMode="auto">
            <a:xfrm>
              <a:off x="801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3" name="Oval 147"/>
            <p:cNvSpPr>
              <a:spLocks noChangeArrowheads="1"/>
            </p:cNvSpPr>
            <p:nvPr/>
          </p:nvSpPr>
          <p:spPr bwMode="auto">
            <a:xfrm>
              <a:off x="1525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4" name="Oval 148"/>
            <p:cNvSpPr>
              <a:spLocks noChangeArrowheads="1"/>
            </p:cNvSpPr>
            <p:nvPr/>
          </p:nvSpPr>
          <p:spPr bwMode="auto">
            <a:xfrm>
              <a:off x="238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5" name="Oval 149"/>
            <p:cNvSpPr>
              <a:spLocks noChangeArrowheads="1"/>
            </p:cNvSpPr>
            <p:nvPr/>
          </p:nvSpPr>
          <p:spPr bwMode="auto">
            <a:xfrm>
              <a:off x="32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6" name="Oval 150"/>
            <p:cNvSpPr>
              <a:spLocks noChangeArrowheads="1"/>
            </p:cNvSpPr>
            <p:nvPr/>
          </p:nvSpPr>
          <p:spPr bwMode="auto">
            <a:xfrm>
              <a:off x="4069" y="119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7" name="Oval 151"/>
            <p:cNvSpPr>
              <a:spLocks noChangeArrowheads="1"/>
            </p:cNvSpPr>
            <p:nvPr/>
          </p:nvSpPr>
          <p:spPr bwMode="auto">
            <a:xfrm>
              <a:off x="492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8" name="Oval 152"/>
            <p:cNvSpPr>
              <a:spLocks noChangeArrowheads="1"/>
            </p:cNvSpPr>
            <p:nvPr/>
          </p:nvSpPr>
          <p:spPr bwMode="auto">
            <a:xfrm>
              <a:off x="686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79" name="Oval 153"/>
            <p:cNvSpPr>
              <a:spLocks noChangeArrowheads="1"/>
            </p:cNvSpPr>
            <p:nvPr/>
          </p:nvSpPr>
          <p:spPr bwMode="auto">
            <a:xfrm>
              <a:off x="1517" y="200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0" name="Oval 154"/>
            <p:cNvSpPr>
              <a:spLocks noChangeArrowheads="1"/>
            </p:cNvSpPr>
            <p:nvPr/>
          </p:nvSpPr>
          <p:spPr bwMode="auto">
            <a:xfrm>
              <a:off x="2365" y="200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1" name="Oval 155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2" name="Oval 156"/>
            <p:cNvSpPr>
              <a:spLocks noChangeArrowheads="1"/>
            </p:cNvSpPr>
            <p:nvPr/>
          </p:nvSpPr>
          <p:spPr bwMode="auto">
            <a:xfrm>
              <a:off x="4064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3" name="Oval 157"/>
            <p:cNvSpPr>
              <a:spLocks noChangeArrowheads="1"/>
            </p:cNvSpPr>
            <p:nvPr/>
          </p:nvSpPr>
          <p:spPr bwMode="auto">
            <a:xfrm>
              <a:off x="4912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4" name="Oval 158"/>
            <p:cNvSpPr>
              <a:spLocks noChangeArrowheads="1"/>
            </p:cNvSpPr>
            <p:nvPr/>
          </p:nvSpPr>
          <p:spPr bwMode="auto">
            <a:xfrm>
              <a:off x="658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5" name="Oval 159"/>
            <p:cNvSpPr>
              <a:spLocks noChangeArrowheads="1"/>
            </p:cNvSpPr>
            <p:nvPr/>
          </p:nvSpPr>
          <p:spPr bwMode="auto">
            <a:xfrm>
              <a:off x="1520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6" name="Oval 160"/>
            <p:cNvSpPr>
              <a:spLocks noChangeArrowheads="1"/>
            </p:cNvSpPr>
            <p:nvPr/>
          </p:nvSpPr>
          <p:spPr bwMode="auto">
            <a:xfrm>
              <a:off x="2368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7" name="Oval 161"/>
            <p:cNvSpPr>
              <a:spLocks noChangeArrowheads="1"/>
            </p:cNvSpPr>
            <p:nvPr/>
          </p:nvSpPr>
          <p:spPr bwMode="auto">
            <a:xfrm>
              <a:off x="3213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8" name="Oval 162"/>
            <p:cNvSpPr>
              <a:spLocks noChangeArrowheads="1"/>
            </p:cNvSpPr>
            <p:nvPr/>
          </p:nvSpPr>
          <p:spPr bwMode="auto">
            <a:xfrm>
              <a:off x="4067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89" name="Oval 163"/>
            <p:cNvSpPr>
              <a:spLocks noChangeArrowheads="1"/>
            </p:cNvSpPr>
            <p:nvPr/>
          </p:nvSpPr>
          <p:spPr bwMode="auto">
            <a:xfrm>
              <a:off x="4909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90" name="Oval 164"/>
            <p:cNvSpPr>
              <a:spLocks noChangeArrowheads="1"/>
            </p:cNvSpPr>
            <p:nvPr/>
          </p:nvSpPr>
          <p:spPr bwMode="auto">
            <a:xfrm>
              <a:off x="67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91" name="Oval 165"/>
            <p:cNvSpPr>
              <a:spLocks noChangeArrowheads="1"/>
            </p:cNvSpPr>
            <p:nvPr/>
          </p:nvSpPr>
          <p:spPr bwMode="auto">
            <a:xfrm>
              <a:off x="1520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92" name="Oval 166"/>
            <p:cNvSpPr>
              <a:spLocks noChangeArrowheads="1"/>
            </p:cNvSpPr>
            <p:nvPr/>
          </p:nvSpPr>
          <p:spPr bwMode="auto">
            <a:xfrm>
              <a:off x="2371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93" name="Oval 167"/>
            <p:cNvSpPr>
              <a:spLocks noChangeArrowheads="1"/>
            </p:cNvSpPr>
            <p:nvPr/>
          </p:nvSpPr>
          <p:spPr bwMode="auto">
            <a:xfrm>
              <a:off x="3216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94" name="Oval 168"/>
            <p:cNvSpPr>
              <a:spLocks noChangeArrowheads="1"/>
            </p:cNvSpPr>
            <p:nvPr/>
          </p:nvSpPr>
          <p:spPr bwMode="auto">
            <a:xfrm>
              <a:off x="4058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95" name="Oval 169"/>
            <p:cNvSpPr>
              <a:spLocks noChangeArrowheads="1"/>
            </p:cNvSpPr>
            <p:nvPr/>
          </p:nvSpPr>
          <p:spPr bwMode="auto">
            <a:xfrm>
              <a:off x="4915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596" name="Oval 170"/>
            <p:cNvSpPr>
              <a:spLocks noChangeArrowheads="1"/>
            </p:cNvSpPr>
            <p:nvPr/>
          </p:nvSpPr>
          <p:spPr bwMode="auto">
            <a:xfrm>
              <a:off x="673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7339" name="Group 171"/>
          <p:cNvGrpSpPr>
            <a:grpSpLocks/>
          </p:cNvGrpSpPr>
          <p:nvPr/>
        </p:nvGrpSpPr>
        <p:grpSpPr bwMode="auto">
          <a:xfrm>
            <a:off x="1038225" y="1870075"/>
            <a:ext cx="7042150" cy="4237038"/>
            <a:chOff x="662" y="1178"/>
            <a:chExt cx="4436" cy="2669"/>
          </a:xfrm>
        </p:grpSpPr>
        <p:sp>
          <p:nvSpPr>
            <p:cNvPr id="224261" name="Oval 172"/>
            <p:cNvSpPr>
              <a:spLocks noChangeAspect="1" noChangeArrowheads="1"/>
            </p:cNvSpPr>
            <p:nvPr/>
          </p:nvSpPr>
          <p:spPr bwMode="auto">
            <a:xfrm>
              <a:off x="19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62" name="Oval 173"/>
            <p:cNvSpPr>
              <a:spLocks noChangeAspect="1" noChangeArrowheads="1"/>
            </p:cNvSpPr>
            <p:nvPr/>
          </p:nvSpPr>
          <p:spPr bwMode="auto">
            <a:xfrm>
              <a:off x="2525" y="157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63" name="Oval 174"/>
            <p:cNvSpPr>
              <a:spLocks noChangeAspect="1" noChangeArrowheads="1"/>
            </p:cNvSpPr>
            <p:nvPr/>
          </p:nvSpPr>
          <p:spPr bwMode="auto">
            <a:xfrm>
              <a:off x="3119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64" name="Oval 175"/>
            <p:cNvSpPr>
              <a:spLocks noChangeAspect="1" noChangeArrowheads="1"/>
            </p:cNvSpPr>
            <p:nvPr/>
          </p:nvSpPr>
          <p:spPr bwMode="auto">
            <a:xfrm>
              <a:off x="372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65" name="Oval 176"/>
            <p:cNvSpPr>
              <a:spLocks noChangeAspect="1" noChangeArrowheads="1"/>
            </p:cNvSpPr>
            <p:nvPr/>
          </p:nvSpPr>
          <p:spPr bwMode="auto">
            <a:xfrm>
              <a:off x="43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66" name="Oval 177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67" name="Oval 178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68" name="Oval 179"/>
            <p:cNvSpPr>
              <a:spLocks noChangeAspect="1" noChangeArrowheads="1"/>
            </p:cNvSpPr>
            <p:nvPr/>
          </p:nvSpPr>
          <p:spPr bwMode="auto">
            <a:xfrm>
              <a:off x="2520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69" name="Oval 180"/>
            <p:cNvSpPr>
              <a:spLocks noChangeAspect="1" noChangeArrowheads="1"/>
            </p:cNvSpPr>
            <p:nvPr/>
          </p:nvSpPr>
          <p:spPr bwMode="auto">
            <a:xfrm>
              <a:off x="311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0" name="Oval 181"/>
            <p:cNvSpPr>
              <a:spLocks noChangeAspect="1" noChangeArrowheads="1"/>
            </p:cNvSpPr>
            <p:nvPr/>
          </p:nvSpPr>
          <p:spPr bwMode="auto">
            <a:xfrm>
              <a:off x="3714" y="215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1" name="Oval 182"/>
            <p:cNvSpPr>
              <a:spLocks noChangeAspect="1" noChangeArrowheads="1"/>
            </p:cNvSpPr>
            <p:nvPr/>
          </p:nvSpPr>
          <p:spPr bwMode="auto">
            <a:xfrm>
              <a:off x="4307" y="217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2" name="Oval 183"/>
            <p:cNvSpPr>
              <a:spLocks noChangeAspect="1" noChangeArrowheads="1"/>
            </p:cNvSpPr>
            <p:nvPr/>
          </p:nvSpPr>
          <p:spPr bwMode="auto">
            <a:xfrm>
              <a:off x="132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3" name="Oval 184"/>
            <p:cNvSpPr>
              <a:spLocks noChangeAspect="1" noChangeArrowheads="1"/>
            </p:cNvSpPr>
            <p:nvPr/>
          </p:nvSpPr>
          <p:spPr bwMode="auto">
            <a:xfrm>
              <a:off x="1919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4" name="Oval 185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5" name="Oval 186"/>
            <p:cNvSpPr>
              <a:spLocks noChangeAspect="1" noChangeArrowheads="1"/>
            </p:cNvSpPr>
            <p:nvPr/>
          </p:nvSpPr>
          <p:spPr bwMode="auto">
            <a:xfrm>
              <a:off x="311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6" name="Oval 187"/>
            <p:cNvSpPr>
              <a:spLocks noChangeAspect="1" noChangeArrowheads="1"/>
            </p:cNvSpPr>
            <p:nvPr/>
          </p:nvSpPr>
          <p:spPr bwMode="auto">
            <a:xfrm>
              <a:off x="3706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7" name="Oval 188"/>
            <p:cNvSpPr>
              <a:spLocks noChangeAspect="1" noChangeArrowheads="1"/>
            </p:cNvSpPr>
            <p:nvPr/>
          </p:nvSpPr>
          <p:spPr bwMode="auto">
            <a:xfrm>
              <a:off x="430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8" name="Oval 189"/>
            <p:cNvSpPr>
              <a:spLocks noChangeAspect="1" noChangeArrowheads="1"/>
            </p:cNvSpPr>
            <p:nvPr/>
          </p:nvSpPr>
          <p:spPr bwMode="auto">
            <a:xfrm>
              <a:off x="1342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79" name="Oval 190"/>
            <p:cNvSpPr>
              <a:spLocks noChangeAspect="1" noChangeArrowheads="1"/>
            </p:cNvSpPr>
            <p:nvPr/>
          </p:nvSpPr>
          <p:spPr bwMode="auto">
            <a:xfrm>
              <a:off x="1935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0" name="Oval 191"/>
            <p:cNvSpPr>
              <a:spLocks noChangeAspect="1" noChangeArrowheads="1"/>
            </p:cNvSpPr>
            <p:nvPr/>
          </p:nvSpPr>
          <p:spPr bwMode="auto">
            <a:xfrm>
              <a:off x="2528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1" name="Oval 192"/>
            <p:cNvSpPr>
              <a:spLocks noChangeAspect="1" noChangeArrowheads="1"/>
            </p:cNvSpPr>
            <p:nvPr/>
          </p:nvSpPr>
          <p:spPr bwMode="auto">
            <a:xfrm>
              <a:off x="3105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2" name="Oval 193"/>
            <p:cNvSpPr>
              <a:spLocks noChangeAspect="1" noChangeArrowheads="1"/>
            </p:cNvSpPr>
            <p:nvPr/>
          </p:nvSpPr>
          <p:spPr bwMode="auto">
            <a:xfrm>
              <a:off x="3698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3" name="Oval 194"/>
            <p:cNvSpPr>
              <a:spLocks noChangeAspect="1" noChangeArrowheads="1"/>
            </p:cNvSpPr>
            <p:nvPr/>
          </p:nvSpPr>
          <p:spPr bwMode="auto">
            <a:xfrm>
              <a:off x="4299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4" name="Oval 195"/>
            <p:cNvSpPr>
              <a:spLocks noChangeAspect="1" noChangeArrowheads="1"/>
            </p:cNvSpPr>
            <p:nvPr/>
          </p:nvSpPr>
          <p:spPr bwMode="auto">
            <a:xfrm>
              <a:off x="1342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5" name="Oval 196"/>
            <p:cNvSpPr>
              <a:spLocks noChangeAspect="1" noChangeArrowheads="1"/>
            </p:cNvSpPr>
            <p:nvPr/>
          </p:nvSpPr>
          <p:spPr bwMode="auto">
            <a:xfrm>
              <a:off x="187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6" name="Oval 197"/>
            <p:cNvSpPr>
              <a:spLocks noChangeAspect="1" noChangeArrowheads="1"/>
            </p:cNvSpPr>
            <p:nvPr/>
          </p:nvSpPr>
          <p:spPr bwMode="auto">
            <a:xfrm>
              <a:off x="2504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7" name="Oval 198"/>
            <p:cNvSpPr>
              <a:spLocks noChangeAspect="1" noChangeArrowheads="1"/>
            </p:cNvSpPr>
            <p:nvPr/>
          </p:nvSpPr>
          <p:spPr bwMode="auto">
            <a:xfrm>
              <a:off x="3124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8" name="Oval 199"/>
            <p:cNvSpPr>
              <a:spLocks noChangeAspect="1" noChangeArrowheads="1"/>
            </p:cNvSpPr>
            <p:nvPr/>
          </p:nvSpPr>
          <p:spPr bwMode="auto">
            <a:xfrm>
              <a:off x="3759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89" name="Oval 200"/>
            <p:cNvSpPr>
              <a:spLocks noChangeAspect="1" noChangeArrowheads="1"/>
            </p:cNvSpPr>
            <p:nvPr/>
          </p:nvSpPr>
          <p:spPr bwMode="auto">
            <a:xfrm>
              <a:off x="438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0" name="Oval 201"/>
            <p:cNvSpPr>
              <a:spLocks noChangeAspect="1" noChangeArrowheads="1"/>
            </p:cNvSpPr>
            <p:nvPr/>
          </p:nvSpPr>
          <p:spPr bwMode="auto">
            <a:xfrm>
              <a:off x="1250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1" name="Oval 202"/>
            <p:cNvSpPr>
              <a:spLocks noChangeAspect="1" noChangeArrowheads="1"/>
            </p:cNvSpPr>
            <p:nvPr/>
          </p:nvSpPr>
          <p:spPr bwMode="auto">
            <a:xfrm>
              <a:off x="1871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2" name="Oval 203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3" name="Oval 204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4" name="Oval 205"/>
            <p:cNvSpPr>
              <a:spLocks noChangeAspect="1" noChangeArrowheads="1"/>
            </p:cNvSpPr>
            <p:nvPr/>
          </p:nvSpPr>
          <p:spPr bwMode="auto">
            <a:xfrm>
              <a:off x="3753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5" name="Oval 206"/>
            <p:cNvSpPr>
              <a:spLocks noChangeAspect="1" noChangeArrowheads="1"/>
            </p:cNvSpPr>
            <p:nvPr/>
          </p:nvSpPr>
          <p:spPr bwMode="auto">
            <a:xfrm>
              <a:off x="4373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6" name="Oval 207"/>
            <p:cNvSpPr>
              <a:spLocks noChangeAspect="1" noChangeArrowheads="1"/>
            </p:cNvSpPr>
            <p:nvPr/>
          </p:nvSpPr>
          <p:spPr bwMode="auto">
            <a:xfrm>
              <a:off x="1244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7" name="Oval 208"/>
            <p:cNvSpPr>
              <a:spLocks noChangeAspect="1" noChangeArrowheads="1"/>
            </p:cNvSpPr>
            <p:nvPr/>
          </p:nvSpPr>
          <p:spPr bwMode="auto">
            <a:xfrm>
              <a:off x="1863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8" name="Oval 209"/>
            <p:cNvSpPr>
              <a:spLocks noChangeAspect="1" noChangeArrowheads="1"/>
            </p:cNvSpPr>
            <p:nvPr/>
          </p:nvSpPr>
          <p:spPr bwMode="auto">
            <a:xfrm>
              <a:off x="2498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299" name="Oval 210"/>
            <p:cNvSpPr>
              <a:spLocks noChangeAspect="1" noChangeArrowheads="1"/>
            </p:cNvSpPr>
            <p:nvPr/>
          </p:nvSpPr>
          <p:spPr bwMode="auto">
            <a:xfrm>
              <a:off x="3126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0" name="Oval 211"/>
            <p:cNvSpPr>
              <a:spLocks noChangeAspect="1" noChangeArrowheads="1"/>
            </p:cNvSpPr>
            <p:nvPr/>
          </p:nvSpPr>
          <p:spPr bwMode="auto">
            <a:xfrm>
              <a:off x="3753" y="2746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1" name="Oval 212"/>
            <p:cNvSpPr>
              <a:spLocks noChangeAspect="1" noChangeArrowheads="1"/>
            </p:cNvSpPr>
            <p:nvPr/>
          </p:nvSpPr>
          <p:spPr bwMode="auto">
            <a:xfrm>
              <a:off x="4381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2" name="Oval 213"/>
            <p:cNvSpPr>
              <a:spLocks noChangeAspect="1" noChangeArrowheads="1"/>
            </p:cNvSpPr>
            <p:nvPr/>
          </p:nvSpPr>
          <p:spPr bwMode="auto">
            <a:xfrm>
              <a:off x="1236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3" name="Oval 214"/>
            <p:cNvSpPr>
              <a:spLocks noChangeAspect="1" noChangeArrowheads="1"/>
            </p:cNvSpPr>
            <p:nvPr/>
          </p:nvSpPr>
          <p:spPr bwMode="auto">
            <a:xfrm>
              <a:off x="1879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4" name="Oval 215"/>
            <p:cNvSpPr>
              <a:spLocks noChangeAspect="1" noChangeArrowheads="1"/>
            </p:cNvSpPr>
            <p:nvPr/>
          </p:nvSpPr>
          <p:spPr bwMode="auto">
            <a:xfrm>
              <a:off x="2498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5" name="Oval 216"/>
            <p:cNvSpPr>
              <a:spLocks noChangeAspect="1" noChangeArrowheads="1"/>
            </p:cNvSpPr>
            <p:nvPr/>
          </p:nvSpPr>
          <p:spPr bwMode="auto">
            <a:xfrm>
              <a:off x="3126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6" name="Oval 217"/>
            <p:cNvSpPr>
              <a:spLocks noChangeAspect="1" noChangeArrowheads="1"/>
            </p:cNvSpPr>
            <p:nvPr/>
          </p:nvSpPr>
          <p:spPr bwMode="auto">
            <a:xfrm>
              <a:off x="3761" y="3358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7" name="Oval 218"/>
            <p:cNvSpPr>
              <a:spLocks noChangeAspect="1" noChangeArrowheads="1"/>
            </p:cNvSpPr>
            <p:nvPr/>
          </p:nvSpPr>
          <p:spPr bwMode="auto">
            <a:xfrm>
              <a:off x="4389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8" name="Oval 219"/>
            <p:cNvSpPr>
              <a:spLocks noChangeAspect="1" noChangeArrowheads="1"/>
            </p:cNvSpPr>
            <p:nvPr/>
          </p:nvSpPr>
          <p:spPr bwMode="auto">
            <a:xfrm>
              <a:off x="1244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9" name="Oval 220"/>
            <p:cNvSpPr>
              <a:spLocks noChangeAspect="1" noChangeArrowheads="1"/>
            </p:cNvSpPr>
            <p:nvPr/>
          </p:nvSpPr>
          <p:spPr bwMode="auto">
            <a:xfrm>
              <a:off x="183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0" name="Oval 221"/>
            <p:cNvSpPr>
              <a:spLocks noChangeAspect="1" noChangeArrowheads="1"/>
            </p:cNvSpPr>
            <p:nvPr/>
          </p:nvSpPr>
          <p:spPr bwMode="auto">
            <a:xfrm>
              <a:off x="2477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1" name="Oval 222"/>
            <p:cNvSpPr>
              <a:spLocks noChangeAspect="1" noChangeArrowheads="1"/>
            </p:cNvSpPr>
            <p:nvPr/>
          </p:nvSpPr>
          <p:spPr bwMode="auto">
            <a:xfrm>
              <a:off x="3145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2" name="Oval 223"/>
            <p:cNvSpPr>
              <a:spLocks noChangeAspect="1" noChangeArrowheads="1"/>
            </p:cNvSpPr>
            <p:nvPr/>
          </p:nvSpPr>
          <p:spPr bwMode="auto">
            <a:xfrm>
              <a:off x="3798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3" name="Oval 224"/>
            <p:cNvSpPr>
              <a:spLocks noChangeAspect="1" noChangeArrowheads="1"/>
            </p:cNvSpPr>
            <p:nvPr/>
          </p:nvSpPr>
          <p:spPr bwMode="auto">
            <a:xfrm>
              <a:off x="4458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4" name="Oval 225"/>
            <p:cNvSpPr>
              <a:spLocks noChangeAspect="1" noChangeArrowheads="1"/>
            </p:cNvSpPr>
            <p:nvPr/>
          </p:nvSpPr>
          <p:spPr bwMode="auto">
            <a:xfrm>
              <a:off x="117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5" name="Oval 226"/>
            <p:cNvSpPr>
              <a:spLocks noChangeAspect="1" noChangeArrowheads="1"/>
            </p:cNvSpPr>
            <p:nvPr/>
          </p:nvSpPr>
          <p:spPr bwMode="auto">
            <a:xfrm>
              <a:off x="1818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6" name="Oval 227"/>
            <p:cNvSpPr>
              <a:spLocks noChangeAspect="1" noChangeArrowheads="1"/>
            </p:cNvSpPr>
            <p:nvPr/>
          </p:nvSpPr>
          <p:spPr bwMode="auto">
            <a:xfrm>
              <a:off x="2478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7" name="Oval 228"/>
            <p:cNvSpPr>
              <a:spLocks noChangeAspect="1" noChangeArrowheads="1"/>
            </p:cNvSpPr>
            <p:nvPr/>
          </p:nvSpPr>
          <p:spPr bwMode="auto">
            <a:xfrm>
              <a:off x="313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8" name="Oval 229"/>
            <p:cNvSpPr>
              <a:spLocks noChangeAspect="1" noChangeArrowheads="1"/>
            </p:cNvSpPr>
            <p:nvPr/>
          </p:nvSpPr>
          <p:spPr bwMode="auto">
            <a:xfrm>
              <a:off x="3791" y="211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9" name="Oval 230"/>
            <p:cNvSpPr>
              <a:spLocks noChangeAspect="1" noChangeArrowheads="1"/>
            </p:cNvSpPr>
            <p:nvPr/>
          </p:nvSpPr>
          <p:spPr bwMode="auto">
            <a:xfrm>
              <a:off x="4452" y="213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0" name="Oval 231"/>
            <p:cNvSpPr>
              <a:spLocks noChangeAspect="1" noChangeArrowheads="1"/>
            </p:cNvSpPr>
            <p:nvPr/>
          </p:nvSpPr>
          <p:spPr bwMode="auto">
            <a:xfrm>
              <a:off x="1166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1" name="Oval 232"/>
            <p:cNvSpPr>
              <a:spLocks noChangeAspect="1" noChangeArrowheads="1"/>
            </p:cNvSpPr>
            <p:nvPr/>
          </p:nvSpPr>
          <p:spPr bwMode="auto">
            <a:xfrm>
              <a:off x="1826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2" name="Oval 233"/>
            <p:cNvSpPr>
              <a:spLocks noChangeAspect="1" noChangeArrowheads="1"/>
            </p:cNvSpPr>
            <p:nvPr/>
          </p:nvSpPr>
          <p:spPr bwMode="auto">
            <a:xfrm>
              <a:off x="2484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3" name="Oval 234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4" name="Oval 235"/>
            <p:cNvSpPr>
              <a:spLocks noChangeAspect="1" noChangeArrowheads="1"/>
            </p:cNvSpPr>
            <p:nvPr/>
          </p:nvSpPr>
          <p:spPr bwMode="auto">
            <a:xfrm>
              <a:off x="3799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5" name="Oval 236"/>
            <p:cNvSpPr>
              <a:spLocks noChangeAspect="1" noChangeArrowheads="1"/>
            </p:cNvSpPr>
            <p:nvPr/>
          </p:nvSpPr>
          <p:spPr bwMode="auto">
            <a:xfrm>
              <a:off x="446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6" name="Oval 237"/>
            <p:cNvSpPr>
              <a:spLocks noChangeAspect="1" noChangeArrowheads="1"/>
            </p:cNvSpPr>
            <p:nvPr/>
          </p:nvSpPr>
          <p:spPr bwMode="auto">
            <a:xfrm>
              <a:off x="115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7" name="Oval 238"/>
            <p:cNvSpPr>
              <a:spLocks noChangeAspect="1" noChangeArrowheads="1"/>
            </p:cNvSpPr>
            <p:nvPr/>
          </p:nvSpPr>
          <p:spPr bwMode="auto">
            <a:xfrm>
              <a:off x="1826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8" name="Oval 239"/>
            <p:cNvSpPr>
              <a:spLocks noChangeAspect="1" noChangeArrowheads="1"/>
            </p:cNvSpPr>
            <p:nvPr/>
          </p:nvSpPr>
          <p:spPr bwMode="auto">
            <a:xfrm>
              <a:off x="247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9" name="Oval 240"/>
            <p:cNvSpPr>
              <a:spLocks noChangeAspect="1" noChangeArrowheads="1"/>
            </p:cNvSpPr>
            <p:nvPr/>
          </p:nvSpPr>
          <p:spPr bwMode="auto">
            <a:xfrm>
              <a:off x="313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0" name="Oval 241"/>
            <p:cNvSpPr>
              <a:spLocks noChangeAspect="1" noChangeArrowheads="1"/>
            </p:cNvSpPr>
            <p:nvPr/>
          </p:nvSpPr>
          <p:spPr bwMode="auto">
            <a:xfrm>
              <a:off x="3807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1" name="Oval 242"/>
            <p:cNvSpPr>
              <a:spLocks noChangeAspect="1" noChangeArrowheads="1"/>
            </p:cNvSpPr>
            <p:nvPr/>
          </p:nvSpPr>
          <p:spPr bwMode="auto">
            <a:xfrm>
              <a:off x="446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2" name="Oval 243"/>
            <p:cNvSpPr>
              <a:spLocks noChangeAspect="1" noChangeArrowheads="1"/>
            </p:cNvSpPr>
            <p:nvPr/>
          </p:nvSpPr>
          <p:spPr bwMode="auto">
            <a:xfrm>
              <a:off x="1158" y="342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3" name="Oval 244"/>
            <p:cNvSpPr>
              <a:spLocks noChangeAspect="1" noChangeArrowheads="1"/>
            </p:cNvSpPr>
            <p:nvPr/>
          </p:nvSpPr>
          <p:spPr bwMode="auto">
            <a:xfrm>
              <a:off x="1757" y="140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4" name="Oval 245"/>
            <p:cNvSpPr>
              <a:spLocks noChangeAspect="1" noChangeArrowheads="1"/>
            </p:cNvSpPr>
            <p:nvPr/>
          </p:nvSpPr>
          <p:spPr bwMode="auto">
            <a:xfrm>
              <a:off x="246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5" name="Oval 246"/>
            <p:cNvSpPr>
              <a:spLocks noChangeAspect="1" noChangeArrowheads="1"/>
            </p:cNvSpPr>
            <p:nvPr/>
          </p:nvSpPr>
          <p:spPr bwMode="auto">
            <a:xfrm>
              <a:off x="3171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6" name="Oval 247"/>
            <p:cNvSpPr>
              <a:spLocks noChangeAspect="1" noChangeArrowheads="1"/>
            </p:cNvSpPr>
            <p:nvPr/>
          </p:nvSpPr>
          <p:spPr bwMode="auto">
            <a:xfrm>
              <a:off x="3865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7" name="Oval 248"/>
            <p:cNvSpPr>
              <a:spLocks noChangeAspect="1" noChangeArrowheads="1"/>
            </p:cNvSpPr>
            <p:nvPr/>
          </p:nvSpPr>
          <p:spPr bwMode="auto">
            <a:xfrm>
              <a:off x="4568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8" name="Oval 249"/>
            <p:cNvSpPr>
              <a:spLocks noChangeAspect="1" noChangeArrowheads="1"/>
            </p:cNvSpPr>
            <p:nvPr/>
          </p:nvSpPr>
          <p:spPr bwMode="auto">
            <a:xfrm>
              <a:off x="1056" y="142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9" name="Oval 250"/>
            <p:cNvSpPr>
              <a:spLocks noChangeAspect="1" noChangeArrowheads="1"/>
            </p:cNvSpPr>
            <p:nvPr/>
          </p:nvSpPr>
          <p:spPr bwMode="auto">
            <a:xfrm>
              <a:off x="1751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0" name="Oval 251"/>
            <p:cNvSpPr>
              <a:spLocks noChangeAspect="1" noChangeArrowheads="1"/>
            </p:cNvSpPr>
            <p:nvPr/>
          </p:nvSpPr>
          <p:spPr bwMode="auto">
            <a:xfrm>
              <a:off x="2453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1" name="Oval 252"/>
            <p:cNvSpPr>
              <a:spLocks noChangeAspect="1" noChangeArrowheads="1"/>
            </p:cNvSpPr>
            <p:nvPr/>
          </p:nvSpPr>
          <p:spPr bwMode="auto">
            <a:xfrm>
              <a:off x="3153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2" name="Oval 253"/>
            <p:cNvSpPr>
              <a:spLocks noChangeAspect="1" noChangeArrowheads="1"/>
            </p:cNvSpPr>
            <p:nvPr/>
          </p:nvSpPr>
          <p:spPr bwMode="auto">
            <a:xfrm>
              <a:off x="3858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3" name="Oval 254"/>
            <p:cNvSpPr>
              <a:spLocks noChangeAspect="1" noChangeArrowheads="1"/>
            </p:cNvSpPr>
            <p:nvPr/>
          </p:nvSpPr>
          <p:spPr bwMode="auto">
            <a:xfrm>
              <a:off x="4569" y="2105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4" name="Oval 255"/>
            <p:cNvSpPr>
              <a:spLocks noChangeAspect="1" noChangeArrowheads="1"/>
            </p:cNvSpPr>
            <p:nvPr/>
          </p:nvSpPr>
          <p:spPr bwMode="auto">
            <a:xfrm>
              <a:off x="1057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5" name="Oval 256"/>
            <p:cNvSpPr>
              <a:spLocks noChangeAspect="1" noChangeArrowheads="1"/>
            </p:cNvSpPr>
            <p:nvPr/>
          </p:nvSpPr>
          <p:spPr bwMode="auto">
            <a:xfrm>
              <a:off x="1759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6" name="Oval 257"/>
            <p:cNvSpPr>
              <a:spLocks noChangeAspect="1" noChangeArrowheads="1"/>
            </p:cNvSpPr>
            <p:nvPr/>
          </p:nvSpPr>
          <p:spPr bwMode="auto">
            <a:xfrm>
              <a:off x="2450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7" name="Oval 258"/>
            <p:cNvSpPr>
              <a:spLocks noChangeAspect="1" noChangeArrowheads="1"/>
            </p:cNvSpPr>
            <p:nvPr/>
          </p:nvSpPr>
          <p:spPr bwMode="auto">
            <a:xfrm>
              <a:off x="3156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8" name="Oval 259"/>
            <p:cNvSpPr>
              <a:spLocks noChangeAspect="1" noChangeArrowheads="1"/>
            </p:cNvSpPr>
            <p:nvPr/>
          </p:nvSpPr>
          <p:spPr bwMode="auto">
            <a:xfrm>
              <a:off x="3858" y="277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9" name="Oval 260"/>
            <p:cNvSpPr>
              <a:spLocks noChangeAspect="1" noChangeArrowheads="1"/>
            </p:cNvSpPr>
            <p:nvPr/>
          </p:nvSpPr>
          <p:spPr bwMode="auto">
            <a:xfrm>
              <a:off x="4553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0" name="Oval 261"/>
            <p:cNvSpPr>
              <a:spLocks noChangeAspect="1" noChangeArrowheads="1"/>
            </p:cNvSpPr>
            <p:nvPr/>
          </p:nvSpPr>
          <p:spPr bwMode="auto">
            <a:xfrm>
              <a:off x="1033" y="278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1" name="Oval 262"/>
            <p:cNvSpPr>
              <a:spLocks noChangeAspect="1" noChangeArrowheads="1"/>
            </p:cNvSpPr>
            <p:nvPr/>
          </p:nvSpPr>
          <p:spPr bwMode="auto">
            <a:xfrm>
              <a:off x="1751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2" name="Oval 263"/>
            <p:cNvSpPr>
              <a:spLocks noChangeAspect="1" noChangeArrowheads="1"/>
            </p:cNvSpPr>
            <p:nvPr/>
          </p:nvSpPr>
          <p:spPr bwMode="auto">
            <a:xfrm>
              <a:off x="2461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3" name="Oval 264"/>
            <p:cNvSpPr>
              <a:spLocks noChangeAspect="1" noChangeArrowheads="1"/>
            </p:cNvSpPr>
            <p:nvPr/>
          </p:nvSpPr>
          <p:spPr bwMode="auto">
            <a:xfrm>
              <a:off x="3156" y="347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4" name="Oval 265"/>
            <p:cNvSpPr>
              <a:spLocks noChangeAspect="1" noChangeArrowheads="1"/>
            </p:cNvSpPr>
            <p:nvPr/>
          </p:nvSpPr>
          <p:spPr bwMode="auto">
            <a:xfrm>
              <a:off x="3850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5" name="Oval 266"/>
            <p:cNvSpPr>
              <a:spLocks noChangeAspect="1" noChangeArrowheads="1"/>
            </p:cNvSpPr>
            <p:nvPr/>
          </p:nvSpPr>
          <p:spPr bwMode="auto">
            <a:xfrm>
              <a:off x="456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6" name="Oval 267"/>
            <p:cNvSpPr>
              <a:spLocks noChangeAspect="1" noChangeArrowheads="1"/>
            </p:cNvSpPr>
            <p:nvPr/>
          </p:nvSpPr>
          <p:spPr bwMode="auto">
            <a:xfrm>
              <a:off x="104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7" name="Oval 268"/>
            <p:cNvSpPr>
              <a:spLocks noChangeAspect="1" noChangeArrowheads="1"/>
            </p:cNvSpPr>
            <p:nvPr/>
          </p:nvSpPr>
          <p:spPr bwMode="auto">
            <a:xfrm>
              <a:off x="1678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8" name="Oval 269"/>
            <p:cNvSpPr>
              <a:spLocks noChangeAspect="1" noChangeArrowheads="1"/>
            </p:cNvSpPr>
            <p:nvPr/>
          </p:nvSpPr>
          <p:spPr bwMode="auto">
            <a:xfrm>
              <a:off x="2433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59" name="Oval 270"/>
            <p:cNvSpPr>
              <a:spLocks noChangeAspect="1" noChangeArrowheads="1"/>
            </p:cNvSpPr>
            <p:nvPr/>
          </p:nvSpPr>
          <p:spPr bwMode="auto">
            <a:xfrm>
              <a:off x="3180" y="135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0" name="Oval 271"/>
            <p:cNvSpPr>
              <a:spLocks noChangeAspect="1" noChangeArrowheads="1"/>
            </p:cNvSpPr>
            <p:nvPr/>
          </p:nvSpPr>
          <p:spPr bwMode="auto">
            <a:xfrm>
              <a:off x="3935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1" name="Oval 272"/>
            <p:cNvSpPr>
              <a:spLocks noChangeAspect="1" noChangeArrowheads="1"/>
            </p:cNvSpPr>
            <p:nvPr/>
          </p:nvSpPr>
          <p:spPr bwMode="auto">
            <a:xfrm>
              <a:off x="4682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2" name="Oval 273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3" name="Oval 274"/>
            <p:cNvSpPr>
              <a:spLocks noChangeAspect="1" noChangeArrowheads="1"/>
            </p:cNvSpPr>
            <p:nvPr/>
          </p:nvSpPr>
          <p:spPr bwMode="auto">
            <a:xfrm>
              <a:off x="167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4" name="Oval 275"/>
            <p:cNvSpPr>
              <a:spLocks noChangeAspect="1" noChangeArrowheads="1"/>
            </p:cNvSpPr>
            <p:nvPr/>
          </p:nvSpPr>
          <p:spPr bwMode="auto">
            <a:xfrm>
              <a:off x="2432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5" name="Oval 276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6" name="Oval 277"/>
            <p:cNvSpPr>
              <a:spLocks noChangeAspect="1" noChangeArrowheads="1"/>
            </p:cNvSpPr>
            <p:nvPr/>
          </p:nvSpPr>
          <p:spPr bwMode="auto">
            <a:xfrm>
              <a:off x="3912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7" name="Oval 278"/>
            <p:cNvSpPr>
              <a:spLocks noChangeAspect="1" noChangeArrowheads="1"/>
            </p:cNvSpPr>
            <p:nvPr/>
          </p:nvSpPr>
          <p:spPr bwMode="auto">
            <a:xfrm>
              <a:off x="4675" y="206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8" name="Oval 279"/>
            <p:cNvSpPr>
              <a:spLocks noChangeAspect="1" noChangeArrowheads="1"/>
            </p:cNvSpPr>
            <p:nvPr/>
          </p:nvSpPr>
          <p:spPr bwMode="auto">
            <a:xfrm>
              <a:off x="925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69" name="Oval 280"/>
            <p:cNvSpPr>
              <a:spLocks noChangeAspect="1" noChangeArrowheads="1"/>
            </p:cNvSpPr>
            <p:nvPr/>
          </p:nvSpPr>
          <p:spPr bwMode="auto">
            <a:xfrm>
              <a:off x="1671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0" name="Oval 281"/>
            <p:cNvSpPr>
              <a:spLocks noChangeAspect="1" noChangeArrowheads="1"/>
            </p:cNvSpPr>
            <p:nvPr/>
          </p:nvSpPr>
          <p:spPr bwMode="auto">
            <a:xfrm>
              <a:off x="2429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1" name="Oval 282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2" name="Oval 283"/>
            <p:cNvSpPr>
              <a:spLocks noChangeAspect="1" noChangeArrowheads="1"/>
            </p:cNvSpPr>
            <p:nvPr/>
          </p:nvSpPr>
          <p:spPr bwMode="auto">
            <a:xfrm>
              <a:off x="3920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3" name="Oval 284"/>
            <p:cNvSpPr>
              <a:spLocks noChangeAspect="1" noChangeArrowheads="1"/>
            </p:cNvSpPr>
            <p:nvPr/>
          </p:nvSpPr>
          <p:spPr bwMode="auto">
            <a:xfrm>
              <a:off x="4659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4" name="Oval 285"/>
            <p:cNvSpPr>
              <a:spLocks noChangeAspect="1" noChangeArrowheads="1"/>
            </p:cNvSpPr>
            <p:nvPr/>
          </p:nvSpPr>
          <p:spPr bwMode="auto">
            <a:xfrm>
              <a:off x="941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5" name="Oval 286"/>
            <p:cNvSpPr>
              <a:spLocks noChangeAspect="1" noChangeArrowheads="1"/>
            </p:cNvSpPr>
            <p:nvPr/>
          </p:nvSpPr>
          <p:spPr bwMode="auto">
            <a:xfrm>
              <a:off x="1687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6" name="Oval 287"/>
            <p:cNvSpPr>
              <a:spLocks noChangeAspect="1" noChangeArrowheads="1"/>
            </p:cNvSpPr>
            <p:nvPr/>
          </p:nvSpPr>
          <p:spPr bwMode="auto">
            <a:xfrm>
              <a:off x="2418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7" name="Oval 288"/>
            <p:cNvSpPr>
              <a:spLocks noChangeAspect="1" noChangeArrowheads="1"/>
            </p:cNvSpPr>
            <p:nvPr/>
          </p:nvSpPr>
          <p:spPr bwMode="auto">
            <a:xfrm>
              <a:off x="3181" y="3521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8" name="Oval 289"/>
            <p:cNvSpPr>
              <a:spLocks noChangeAspect="1" noChangeArrowheads="1"/>
            </p:cNvSpPr>
            <p:nvPr/>
          </p:nvSpPr>
          <p:spPr bwMode="auto">
            <a:xfrm>
              <a:off x="3912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79" name="Oval 290"/>
            <p:cNvSpPr>
              <a:spLocks noChangeAspect="1" noChangeArrowheads="1"/>
            </p:cNvSpPr>
            <p:nvPr/>
          </p:nvSpPr>
          <p:spPr bwMode="auto">
            <a:xfrm>
              <a:off x="4675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0" name="Oval 291"/>
            <p:cNvSpPr>
              <a:spLocks noChangeAspect="1" noChangeArrowheads="1"/>
            </p:cNvSpPr>
            <p:nvPr/>
          </p:nvSpPr>
          <p:spPr bwMode="auto">
            <a:xfrm>
              <a:off x="941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1" name="Oval 292"/>
            <p:cNvSpPr>
              <a:spLocks noChangeAspect="1" noChangeArrowheads="1"/>
            </p:cNvSpPr>
            <p:nvPr/>
          </p:nvSpPr>
          <p:spPr bwMode="auto">
            <a:xfrm>
              <a:off x="1607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2" name="Oval 293"/>
            <p:cNvSpPr>
              <a:spLocks noChangeAspect="1" noChangeArrowheads="1"/>
            </p:cNvSpPr>
            <p:nvPr/>
          </p:nvSpPr>
          <p:spPr bwMode="auto">
            <a:xfrm>
              <a:off x="2396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3" name="Oval 294"/>
            <p:cNvSpPr>
              <a:spLocks noChangeAspect="1" noChangeArrowheads="1"/>
            </p:cNvSpPr>
            <p:nvPr/>
          </p:nvSpPr>
          <p:spPr bwMode="auto">
            <a:xfrm>
              <a:off x="3192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4" name="Oval 295"/>
            <p:cNvSpPr>
              <a:spLocks noChangeAspect="1" noChangeArrowheads="1"/>
            </p:cNvSpPr>
            <p:nvPr/>
          </p:nvSpPr>
          <p:spPr bwMode="auto">
            <a:xfrm>
              <a:off x="3997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5" name="Oval 296"/>
            <p:cNvSpPr>
              <a:spLocks noChangeAspect="1" noChangeArrowheads="1"/>
            </p:cNvSpPr>
            <p:nvPr/>
          </p:nvSpPr>
          <p:spPr bwMode="auto">
            <a:xfrm>
              <a:off x="4793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6" name="Oval 297"/>
            <p:cNvSpPr>
              <a:spLocks noChangeAspect="1" noChangeArrowheads="1"/>
            </p:cNvSpPr>
            <p:nvPr/>
          </p:nvSpPr>
          <p:spPr bwMode="auto">
            <a:xfrm>
              <a:off x="804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7" name="Oval 298"/>
            <p:cNvSpPr>
              <a:spLocks noChangeAspect="1" noChangeArrowheads="1"/>
            </p:cNvSpPr>
            <p:nvPr/>
          </p:nvSpPr>
          <p:spPr bwMode="auto">
            <a:xfrm>
              <a:off x="1600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8" name="Oval 299"/>
            <p:cNvSpPr>
              <a:spLocks noChangeAspect="1" noChangeArrowheads="1"/>
            </p:cNvSpPr>
            <p:nvPr/>
          </p:nvSpPr>
          <p:spPr bwMode="auto">
            <a:xfrm>
              <a:off x="2396" y="203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89" name="Oval 300"/>
            <p:cNvSpPr>
              <a:spLocks noChangeAspect="1" noChangeArrowheads="1"/>
            </p:cNvSpPr>
            <p:nvPr/>
          </p:nvSpPr>
          <p:spPr bwMode="auto">
            <a:xfrm>
              <a:off x="319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0" name="Oval 301"/>
            <p:cNvSpPr>
              <a:spLocks noChangeAspect="1" noChangeArrowheads="1"/>
            </p:cNvSpPr>
            <p:nvPr/>
          </p:nvSpPr>
          <p:spPr bwMode="auto">
            <a:xfrm>
              <a:off x="3981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1" name="Oval 302"/>
            <p:cNvSpPr>
              <a:spLocks noChangeAspect="1" noChangeArrowheads="1"/>
            </p:cNvSpPr>
            <p:nvPr/>
          </p:nvSpPr>
          <p:spPr bwMode="auto">
            <a:xfrm>
              <a:off x="4778" y="2034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2" name="Oval 303"/>
            <p:cNvSpPr>
              <a:spLocks noChangeAspect="1" noChangeArrowheads="1"/>
            </p:cNvSpPr>
            <p:nvPr/>
          </p:nvSpPr>
          <p:spPr bwMode="auto">
            <a:xfrm>
              <a:off x="804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3" name="Oval 304"/>
            <p:cNvSpPr>
              <a:spLocks noChangeAspect="1" noChangeArrowheads="1"/>
            </p:cNvSpPr>
            <p:nvPr/>
          </p:nvSpPr>
          <p:spPr bwMode="auto">
            <a:xfrm>
              <a:off x="1608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4" name="Oval 305"/>
            <p:cNvSpPr>
              <a:spLocks noChangeAspect="1" noChangeArrowheads="1"/>
            </p:cNvSpPr>
            <p:nvPr/>
          </p:nvSpPr>
          <p:spPr bwMode="auto">
            <a:xfrm>
              <a:off x="2399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5" name="Oval 306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6" name="Oval 307"/>
            <p:cNvSpPr>
              <a:spLocks noChangeAspect="1" noChangeArrowheads="1"/>
            </p:cNvSpPr>
            <p:nvPr/>
          </p:nvSpPr>
          <p:spPr bwMode="auto">
            <a:xfrm>
              <a:off x="3997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7" name="Oval 308"/>
            <p:cNvSpPr>
              <a:spLocks noChangeAspect="1" noChangeArrowheads="1"/>
            </p:cNvSpPr>
            <p:nvPr/>
          </p:nvSpPr>
          <p:spPr bwMode="auto">
            <a:xfrm>
              <a:off x="4794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8" name="Oval 309"/>
            <p:cNvSpPr>
              <a:spLocks noChangeAspect="1" noChangeArrowheads="1"/>
            </p:cNvSpPr>
            <p:nvPr/>
          </p:nvSpPr>
          <p:spPr bwMode="auto">
            <a:xfrm>
              <a:off x="812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99" name="Oval 310"/>
            <p:cNvSpPr>
              <a:spLocks noChangeAspect="1" noChangeArrowheads="1"/>
            </p:cNvSpPr>
            <p:nvPr/>
          </p:nvSpPr>
          <p:spPr bwMode="auto">
            <a:xfrm>
              <a:off x="1608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0" name="Oval 311"/>
            <p:cNvSpPr>
              <a:spLocks noChangeAspect="1" noChangeArrowheads="1"/>
            </p:cNvSpPr>
            <p:nvPr/>
          </p:nvSpPr>
          <p:spPr bwMode="auto">
            <a:xfrm>
              <a:off x="24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1" name="Oval 312"/>
            <p:cNvSpPr>
              <a:spLocks noChangeAspect="1" noChangeArrowheads="1"/>
            </p:cNvSpPr>
            <p:nvPr/>
          </p:nvSpPr>
          <p:spPr bwMode="auto">
            <a:xfrm>
              <a:off x="3185" y="3603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2" name="Oval 313"/>
            <p:cNvSpPr>
              <a:spLocks noChangeAspect="1" noChangeArrowheads="1"/>
            </p:cNvSpPr>
            <p:nvPr/>
          </p:nvSpPr>
          <p:spPr bwMode="auto">
            <a:xfrm>
              <a:off x="3997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3" name="Oval 314"/>
            <p:cNvSpPr>
              <a:spLocks noChangeAspect="1" noChangeArrowheads="1"/>
            </p:cNvSpPr>
            <p:nvPr/>
          </p:nvSpPr>
          <p:spPr bwMode="auto">
            <a:xfrm>
              <a:off x="4786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4" name="Oval 315"/>
            <p:cNvSpPr>
              <a:spLocks noChangeAspect="1" noChangeArrowheads="1"/>
            </p:cNvSpPr>
            <p:nvPr/>
          </p:nvSpPr>
          <p:spPr bwMode="auto">
            <a:xfrm>
              <a:off x="8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5" name="Oval 316"/>
            <p:cNvSpPr>
              <a:spLocks noChangeArrowheads="1"/>
            </p:cNvSpPr>
            <p:nvPr/>
          </p:nvSpPr>
          <p:spPr bwMode="auto">
            <a:xfrm>
              <a:off x="15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6" name="Oval 317"/>
            <p:cNvSpPr>
              <a:spLocks noChangeArrowheads="1"/>
            </p:cNvSpPr>
            <p:nvPr/>
          </p:nvSpPr>
          <p:spPr bwMode="auto">
            <a:xfrm>
              <a:off x="2373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7" name="Oval 318"/>
            <p:cNvSpPr>
              <a:spLocks noChangeArrowheads="1"/>
            </p:cNvSpPr>
            <p:nvPr/>
          </p:nvSpPr>
          <p:spPr bwMode="auto">
            <a:xfrm>
              <a:off x="3221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8" name="Oval 319"/>
            <p:cNvSpPr>
              <a:spLocks noChangeArrowheads="1"/>
            </p:cNvSpPr>
            <p:nvPr/>
          </p:nvSpPr>
          <p:spPr bwMode="auto">
            <a:xfrm>
              <a:off x="406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09" name="Oval 320"/>
            <p:cNvSpPr>
              <a:spLocks noChangeArrowheads="1"/>
            </p:cNvSpPr>
            <p:nvPr/>
          </p:nvSpPr>
          <p:spPr bwMode="auto">
            <a:xfrm>
              <a:off x="490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0" name="Oval 321"/>
            <p:cNvSpPr>
              <a:spLocks noChangeArrowheads="1"/>
            </p:cNvSpPr>
            <p:nvPr/>
          </p:nvSpPr>
          <p:spPr bwMode="auto">
            <a:xfrm>
              <a:off x="678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1" name="Oval 322"/>
            <p:cNvSpPr>
              <a:spLocks noChangeArrowheads="1"/>
            </p:cNvSpPr>
            <p:nvPr/>
          </p:nvSpPr>
          <p:spPr bwMode="auto">
            <a:xfrm>
              <a:off x="1517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2" name="Oval 323"/>
            <p:cNvSpPr>
              <a:spLocks noChangeArrowheads="1"/>
            </p:cNvSpPr>
            <p:nvPr/>
          </p:nvSpPr>
          <p:spPr bwMode="auto">
            <a:xfrm>
              <a:off x="2365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3" name="Oval 324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4" name="Oval 325"/>
            <p:cNvSpPr>
              <a:spLocks noChangeArrowheads="1"/>
            </p:cNvSpPr>
            <p:nvPr/>
          </p:nvSpPr>
          <p:spPr bwMode="auto">
            <a:xfrm>
              <a:off x="4069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5" name="Oval 326"/>
            <p:cNvSpPr>
              <a:spLocks noChangeArrowheads="1"/>
            </p:cNvSpPr>
            <p:nvPr/>
          </p:nvSpPr>
          <p:spPr bwMode="auto">
            <a:xfrm>
              <a:off x="4901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6" name="Oval 327"/>
            <p:cNvSpPr>
              <a:spLocks noChangeArrowheads="1"/>
            </p:cNvSpPr>
            <p:nvPr/>
          </p:nvSpPr>
          <p:spPr bwMode="auto">
            <a:xfrm>
              <a:off x="678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7" name="Oval 328"/>
            <p:cNvSpPr>
              <a:spLocks noChangeArrowheads="1"/>
            </p:cNvSpPr>
            <p:nvPr/>
          </p:nvSpPr>
          <p:spPr bwMode="auto">
            <a:xfrm>
              <a:off x="1517" y="285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8" name="Oval 329"/>
            <p:cNvSpPr>
              <a:spLocks noChangeArrowheads="1"/>
            </p:cNvSpPr>
            <p:nvPr/>
          </p:nvSpPr>
          <p:spPr bwMode="auto">
            <a:xfrm>
              <a:off x="2359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19" name="Oval 330"/>
            <p:cNvSpPr>
              <a:spLocks noChangeArrowheads="1"/>
            </p:cNvSpPr>
            <p:nvPr/>
          </p:nvSpPr>
          <p:spPr bwMode="auto">
            <a:xfrm>
              <a:off x="321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20" name="Oval 331"/>
            <p:cNvSpPr>
              <a:spLocks noChangeArrowheads="1"/>
            </p:cNvSpPr>
            <p:nvPr/>
          </p:nvSpPr>
          <p:spPr bwMode="auto">
            <a:xfrm>
              <a:off x="4053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21" name="Oval 332"/>
            <p:cNvSpPr>
              <a:spLocks noChangeArrowheads="1"/>
            </p:cNvSpPr>
            <p:nvPr/>
          </p:nvSpPr>
          <p:spPr bwMode="auto">
            <a:xfrm>
              <a:off x="4925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22" name="Oval 333"/>
            <p:cNvSpPr>
              <a:spLocks noChangeArrowheads="1"/>
            </p:cNvSpPr>
            <p:nvPr/>
          </p:nvSpPr>
          <p:spPr bwMode="auto">
            <a:xfrm>
              <a:off x="662" y="2831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23" name="Oval 334"/>
            <p:cNvSpPr>
              <a:spLocks noChangeArrowheads="1"/>
            </p:cNvSpPr>
            <p:nvPr/>
          </p:nvSpPr>
          <p:spPr bwMode="auto">
            <a:xfrm>
              <a:off x="1509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24" name="Oval 335"/>
            <p:cNvSpPr>
              <a:spLocks noChangeArrowheads="1"/>
            </p:cNvSpPr>
            <p:nvPr/>
          </p:nvSpPr>
          <p:spPr bwMode="auto">
            <a:xfrm>
              <a:off x="2365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25" name="Oval 336"/>
            <p:cNvSpPr>
              <a:spLocks noChangeArrowheads="1"/>
            </p:cNvSpPr>
            <p:nvPr/>
          </p:nvSpPr>
          <p:spPr bwMode="auto">
            <a:xfrm>
              <a:off x="3221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26" name="Oval 337"/>
            <p:cNvSpPr>
              <a:spLocks noChangeArrowheads="1"/>
            </p:cNvSpPr>
            <p:nvPr/>
          </p:nvSpPr>
          <p:spPr bwMode="auto">
            <a:xfrm>
              <a:off x="4053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27" name="Oval 338"/>
            <p:cNvSpPr>
              <a:spLocks noChangeArrowheads="1"/>
            </p:cNvSpPr>
            <p:nvPr/>
          </p:nvSpPr>
          <p:spPr bwMode="auto">
            <a:xfrm>
              <a:off x="4893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428" name="Oval 339"/>
            <p:cNvSpPr>
              <a:spLocks noChangeArrowheads="1"/>
            </p:cNvSpPr>
            <p:nvPr/>
          </p:nvSpPr>
          <p:spPr bwMode="auto">
            <a:xfrm>
              <a:off x="662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224260" name="Rectangle 34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6000" smtClean="0"/>
              <a:t>What is a B-factor?</a:t>
            </a:r>
          </a:p>
        </p:txBody>
      </p:sp>
    </p:spTree>
    <p:extLst>
      <p:ext uri="{BB962C8B-B14F-4D97-AF65-F5344CB8AC3E}">
        <p14:creationId xmlns:p14="http://schemas.microsoft.com/office/powerpoint/2010/main" val="24657863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6000" smtClean="0"/>
              <a:t>What is a B-factor?</a:t>
            </a:r>
          </a:p>
        </p:txBody>
      </p:sp>
      <p:grpSp>
        <p:nvGrpSpPr>
          <p:cNvPr id="343043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225459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0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1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2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3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4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5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6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7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8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69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0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1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2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3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4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5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6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7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8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79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80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81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482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225483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225609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0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1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2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3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4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5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6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7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8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19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0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1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2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3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4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5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6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7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8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29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30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31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32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484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225585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6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7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8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9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0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1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2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3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4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5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6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7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8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99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00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01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02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03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04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05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06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07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608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485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225561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2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3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4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5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6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7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8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9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0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1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2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3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4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5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6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7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8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9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0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1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2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3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4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486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225537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8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9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0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1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2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3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4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5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6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7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8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9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0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1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2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3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4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5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6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7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8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9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0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487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225513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4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5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6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7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8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9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0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2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3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4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5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6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7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8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9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0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1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2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3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4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5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6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488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225489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0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1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2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3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4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5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6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7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8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9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0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1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2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3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4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5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6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7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8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9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0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1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2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43218" name="Group 178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225285" name="Oval 179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86" name="Oval 180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87" name="Oval 181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88" name="Oval 182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89" name="Oval 183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0" name="Oval 184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1" name="Oval 185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2" name="Oval 186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3" name="Oval 187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4" name="Oval 188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5" name="Oval 189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6" name="Oval 190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7" name="Oval 191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8" name="Oval 192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299" name="Oval 193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300" name="Oval 194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301" name="Oval 195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302" name="Oval 196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303" name="Oval 197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304" name="Oval 198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305" name="Oval 199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306" name="Oval 200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307" name="Oval 201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5308" name="Oval 202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225309" name="Group 203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225435" name="Oval 2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6" name="Oval 2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7" name="Oval 2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8" name="Oval 2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9" name="Oval 2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0" name="Oval 2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1" name="Oval 2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2" name="Oval 2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3" name="Oval 2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4" name="Oval 2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5" name="Oval 2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6" name="Oval 2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7" name="Oval 2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8" name="Oval 2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9" name="Oval 2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0" name="Oval 2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1" name="Oval 2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2" name="Oval 2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3" name="Oval 2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4" name="Oval 2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5" name="Oval 2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6" name="Oval 2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7" name="Oval 2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8" name="Oval 2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310" name="Group 228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225411" name="Oval 2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2" name="Oval 2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3" name="Oval 2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4" name="Oval 2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5" name="Oval 2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6" name="Oval 2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7" name="Oval 2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8" name="Oval 2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9" name="Oval 2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0" name="Oval 2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1" name="Oval 2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2" name="Oval 2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3" name="Oval 2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4" name="Oval 2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5" name="Oval 2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6" name="Oval 2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7" name="Oval 2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8" name="Oval 2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9" name="Oval 2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0" name="Oval 2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1" name="Oval 2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2" name="Oval 2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3" name="Oval 2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4" name="Oval 2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311" name="Group 253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225387" name="Oval 2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88" name="Oval 2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89" name="Oval 2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0" name="Oval 2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1" name="Oval 2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2" name="Oval 2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3" name="Oval 2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4" name="Oval 2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5" name="Oval 2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6" name="Oval 2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7" name="Oval 2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8" name="Oval 2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9" name="Oval 2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0" name="Oval 2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1" name="Oval 2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2" name="Oval 2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3" name="Oval 2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4" name="Oval 2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5" name="Oval 2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6" name="Oval 2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7" name="Oval 2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8" name="Oval 2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9" name="Oval 2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0" name="Oval 2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312" name="Group 278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225363" name="Oval 2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64" name="Oval 2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65" name="Oval 2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66" name="Oval 2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67" name="Oval 2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68" name="Oval 2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69" name="Oval 2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0" name="Oval 2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1" name="Oval 2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2" name="Oval 2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3" name="Oval 2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4" name="Oval 2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5" name="Oval 2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6" name="Oval 2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7" name="Oval 2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8" name="Oval 2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79" name="Oval 2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80" name="Oval 2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81" name="Oval 2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82" name="Oval 2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83" name="Oval 2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84" name="Oval 3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85" name="Oval 3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86" name="Oval 3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313" name="Group 303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225339" name="Oval 3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0" name="Oval 3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1" name="Oval 3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2" name="Oval 3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3" name="Oval 3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4" name="Oval 3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5" name="Oval 3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6" name="Oval 3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7" name="Oval 3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8" name="Oval 3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49" name="Oval 3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0" name="Oval 3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1" name="Oval 3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2" name="Oval 3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3" name="Oval 3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4" name="Oval 3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5" name="Oval 3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6" name="Oval 3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7" name="Oval 3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8" name="Oval 3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59" name="Oval 3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60" name="Oval 3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61" name="Oval 3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62" name="Oval 3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5314" name="Group 328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225315" name="Oval 3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16" name="Oval 3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17" name="Oval 3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18" name="Oval 3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19" name="Oval 3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0" name="Oval 3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1" name="Oval 3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2" name="Oval 3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3" name="Oval 3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4" name="Oval 3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5" name="Oval 3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6" name="Oval 3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7" name="Oval 3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8" name="Oval 3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29" name="Oval 3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30" name="Oval 3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31" name="Oval 3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32" name="Oval 3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33" name="Oval 3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34" name="Oval 3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35" name="Oval 3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36" name="Oval 3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37" name="Oval 3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38" name="Oval 3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34850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7077E-6 L -0.25 -0.1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75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430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6000" smtClean="0"/>
              <a:t>What is a B-factor?</a:t>
            </a:r>
          </a:p>
        </p:txBody>
      </p:sp>
      <p:grpSp>
        <p:nvGrpSpPr>
          <p:cNvPr id="226307" name="Group 3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226339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0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1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2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3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4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5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6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7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8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49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0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1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2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3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4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5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6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7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8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59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60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61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6362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226363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226489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0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1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2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3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4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5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6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7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8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99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0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1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2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3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4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5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6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7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8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09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10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11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512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6364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226465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6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7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8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9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0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1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2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3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4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5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6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7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8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79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80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81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82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83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84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85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86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87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88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6365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226441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42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43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44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45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46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47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48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49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0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1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2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3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4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5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6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7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8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59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0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1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2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3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64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6366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226417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8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9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0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1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2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3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4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5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6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7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8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29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0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1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2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3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4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5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6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7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8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39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40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6367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226393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4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5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6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7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8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9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0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2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3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4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5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6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7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8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09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0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1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2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3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4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5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416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6368" name="Group 153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226369" name="Oval 1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0" name="Oval 1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1" name="Oval 1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2" name="Oval 1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3" name="Oval 1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4" name="Oval 1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5" name="Oval 1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6" name="Oval 1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7" name="Oval 1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8" name="Oval 1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79" name="Oval 1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0" name="Oval 1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1" name="Oval 1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2" name="Oval 1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3" name="Oval 1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4" name="Oval 1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5" name="Oval 1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6" name="Oval 1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7" name="Oval 1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8" name="Oval 1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89" name="Oval 1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0" name="Oval 1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1" name="Oval 1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392" name="Oval 1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33330" name="Line 178"/>
          <p:cNvSpPr>
            <a:spLocks noChangeShapeType="1"/>
          </p:cNvSpPr>
          <p:nvPr/>
        </p:nvSpPr>
        <p:spPr bwMode="auto">
          <a:xfrm flipH="1" flipV="1">
            <a:off x="1631950" y="2970213"/>
            <a:ext cx="331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1" name="Line 179"/>
          <p:cNvSpPr>
            <a:spLocks noChangeShapeType="1"/>
          </p:cNvSpPr>
          <p:nvPr/>
        </p:nvSpPr>
        <p:spPr bwMode="auto">
          <a:xfrm flipV="1">
            <a:off x="2532063" y="3079750"/>
            <a:ext cx="10795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2" name="Line 180"/>
          <p:cNvSpPr>
            <a:spLocks noChangeShapeType="1"/>
          </p:cNvSpPr>
          <p:nvPr/>
        </p:nvSpPr>
        <p:spPr bwMode="auto">
          <a:xfrm>
            <a:off x="2565400" y="3917950"/>
            <a:ext cx="276225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3" name="Line 181"/>
          <p:cNvSpPr>
            <a:spLocks noChangeShapeType="1"/>
          </p:cNvSpPr>
          <p:nvPr/>
        </p:nvSpPr>
        <p:spPr bwMode="auto">
          <a:xfrm flipH="1">
            <a:off x="944563" y="3779838"/>
            <a:ext cx="428625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4" name="Line 182"/>
          <p:cNvSpPr>
            <a:spLocks noChangeShapeType="1"/>
          </p:cNvSpPr>
          <p:nvPr/>
        </p:nvSpPr>
        <p:spPr bwMode="auto">
          <a:xfrm flipV="1">
            <a:off x="887413" y="3211513"/>
            <a:ext cx="19685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5" name="Line 183"/>
          <p:cNvSpPr>
            <a:spLocks noChangeShapeType="1"/>
          </p:cNvSpPr>
          <p:nvPr/>
        </p:nvSpPr>
        <p:spPr bwMode="auto">
          <a:xfrm flipH="1" flipV="1">
            <a:off x="3098800" y="2393950"/>
            <a:ext cx="84138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6" name="Line 184"/>
          <p:cNvSpPr>
            <a:spLocks noChangeShapeType="1"/>
          </p:cNvSpPr>
          <p:nvPr/>
        </p:nvSpPr>
        <p:spPr bwMode="auto">
          <a:xfrm flipV="1">
            <a:off x="1514475" y="3490913"/>
            <a:ext cx="295275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7" name="Line 185"/>
          <p:cNvSpPr>
            <a:spLocks noChangeShapeType="1"/>
          </p:cNvSpPr>
          <p:nvPr/>
        </p:nvSpPr>
        <p:spPr bwMode="auto">
          <a:xfrm flipV="1">
            <a:off x="1485900" y="2100263"/>
            <a:ext cx="315913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8" name="Line 186"/>
          <p:cNvSpPr>
            <a:spLocks noChangeShapeType="1"/>
          </p:cNvSpPr>
          <p:nvPr/>
        </p:nvSpPr>
        <p:spPr bwMode="auto">
          <a:xfrm>
            <a:off x="3114675" y="2078038"/>
            <a:ext cx="153988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39" name="Line 187"/>
          <p:cNvSpPr>
            <a:spLocks noChangeShapeType="1"/>
          </p:cNvSpPr>
          <p:nvPr/>
        </p:nvSpPr>
        <p:spPr bwMode="auto">
          <a:xfrm flipH="1">
            <a:off x="3616325" y="2630488"/>
            <a:ext cx="100013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0" name="Line 188"/>
          <p:cNvSpPr>
            <a:spLocks noChangeShapeType="1"/>
          </p:cNvSpPr>
          <p:nvPr/>
        </p:nvSpPr>
        <p:spPr bwMode="auto">
          <a:xfrm flipV="1">
            <a:off x="698500" y="1619250"/>
            <a:ext cx="22225" cy="37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1" name="Line 189"/>
          <p:cNvSpPr>
            <a:spLocks noChangeShapeType="1"/>
          </p:cNvSpPr>
          <p:nvPr/>
        </p:nvSpPr>
        <p:spPr bwMode="auto">
          <a:xfrm flipH="1">
            <a:off x="3535363" y="3933825"/>
            <a:ext cx="377825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2" name="Line 190"/>
          <p:cNvSpPr>
            <a:spLocks noChangeShapeType="1"/>
          </p:cNvSpPr>
          <p:nvPr/>
        </p:nvSpPr>
        <p:spPr bwMode="auto">
          <a:xfrm>
            <a:off x="1954213" y="3724275"/>
            <a:ext cx="257175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3" name="Line 191"/>
          <p:cNvSpPr>
            <a:spLocks noChangeShapeType="1"/>
          </p:cNvSpPr>
          <p:nvPr/>
        </p:nvSpPr>
        <p:spPr bwMode="auto">
          <a:xfrm flipH="1">
            <a:off x="3192463" y="3286125"/>
            <a:ext cx="766762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4" name="Line 192"/>
          <p:cNvSpPr>
            <a:spLocks noChangeShapeType="1"/>
          </p:cNvSpPr>
          <p:nvPr/>
        </p:nvSpPr>
        <p:spPr bwMode="auto">
          <a:xfrm flipV="1">
            <a:off x="1984375" y="2522538"/>
            <a:ext cx="5715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5" name="Line 193"/>
          <p:cNvSpPr>
            <a:spLocks noChangeShapeType="1"/>
          </p:cNvSpPr>
          <p:nvPr/>
        </p:nvSpPr>
        <p:spPr bwMode="auto">
          <a:xfrm>
            <a:off x="3941763" y="2622550"/>
            <a:ext cx="68262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6" name="Line 194"/>
          <p:cNvSpPr>
            <a:spLocks noChangeShapeType="1"/>
          </p:cNvSpPr>
          <p:nvPr/>
        </p:nvSpPr>
        <p:spPr bwMode="auto">
          <a:xfrm>
            <a:off x="2562225" y="2089150"/>
            <a:ext cx="34290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7" name="Line 195"/>
          <p:cNvSpPr>
            <a:spLocks noChangeShapeType="1"/>
          </p:cNvSpPr>
          <p:nvPr/>
        </p:nvSpPr>
        <p:spPr bwMode="auto">
          <a:xfrm flipV="1">
            <a:off x="3629025" y="3562350"/>
            <a:ext cx="24923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8" name="Line 196"/>
          <p:cNvSpPr>
            <a:spLocks noChangeShapeType="1"/>
          </p:cNvSpPr>
          <p:nvPr/>
        </p:nvSpPr>
        <p:spPr bwMode="auto">
          <a:xfrm flipH="1">
            <a:off x="2806700" y="3733800"/>
            <a:ext cx="257175" cy="5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49" name="Line 197"/>
          <p:cNvSpPr>
            <a:spLocks noChangeShapeType="1"/>
          </p:cNvSpPr>
          <p:nvPr/>
        </p:nvSpPr>
        <p:spPr bwMode="auto">
          <a:xfrm>
            <a:off x="2557463" y="2679700"/>
            <a:ext cx="160337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50" name="Line 198"/>
          <p:cNvSpPr>
            <a:spLocks noChangeShapeType="1"/>
          </p:cNvSpPr>
          <p:nvPr/>
        </p:nvSpPr>
        <p:spPr bwMode="auto">
          <a:xfrm flipH="1" flipV="1">
            <a:off x="207963" y="3224213"/>
            <a:ext cx="347662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51" name="Line 199"/>
          <p:cNvSpPr>
            <a:spLocks noChangeShapeType="1"/>
          </p:cNvSpPr>
          <p:nvPr/>
        </p:nvSpPr>
        <p:spPr bwMode="auto">
          <a:xfrm flipV="1">
            <a:off x="674688" y="2551113"/>
            <a:ext cx="2857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52" name="Line 200"/>
          <p:cNvSpPr>
            <a:spLocks noChangeShapeType="1"/>
          </p:cNvSpPr>
          <p:nvPr/>
        </p:nvSpPr>
        <p:spPr bwMode="auto">
          <a:xfrm>
            <a:off x="2014538" y="2247900"/>
            <a:ext cx="23177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3353" name="Line 201"/>
          <p:cNvSpPr>
            <a:spLocks noChangeShapeType="1"/>
          </p:cNvSpPr>
          <p:nvPr/>
        </p:nvSpPr>
        <p:spPr bwMode="auto">
          <a:xfrm flipH="1" flipV="1">
            <a:off x="3643313" y="1784350"/>
            <a:ext cx="65087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3379" name="Picture 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779588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3380" name="Text Box 228"/>
          <p:cNvSpPr txBox="1">
            <a:spLocks noChangeArrowheads="1"/>
          </p:cNvSpPr>
          <p:nvPr/>
        </p:nvSpPr>
        <p:spPr bwMode="auto">
          <a:xfrm>
            <a:off x="1785938" y="414178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order</a:t>
            </a:r>
          </a:p>
        </p:txBody>
      </p:sp>
      <p:sp>
        <p:nvSpPr>
          <p:cNvPr id="433381" name="Text Box 229"/>
          <p:cNvSpPr txBox="1">
            <a:spLocks noChangeArrowheads="1"/>
          </p:cNvSpPr>
          <p:nvPr/>
        </p:nvSpPr>
        <p:spPr bwMode="auto">
          <a:xfrm>
            <a:off x="6397625" y="4030663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order</a:t>
            </a:r>
          </a:p>
        </p:txBody>
      </p:sp>
      <p:sp>
        <p:nvSpPr>
          <p:cNvPr id="433382" name="Text Box 230"/>
          <p:cNvSpPr txBox="1">
            <a:spLocks noChangeArrowheads="1"/>
          </p:cNvSpPr>
          <p:nvPr/>
        </p:nvSpPr>
        <p:spPr bwMode="auto">
          <a:xfrm>
            <a:off x="5257800" y="564673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disorder</a:t>
            </a:r>
          </a:p>
        </p:txBody>
      </p:sp>
      <p:grpSp>
        <p:nvGrpSpPr>
          <p:cNvPr id="433383" name="Group 231"/>
          <p:cNvGrpSpPr>
            <a:grpSpLocks/>
          </p:cNvGrpSpPr>
          <p:nvPr/>
        </p:nvGrpSpPr>
        <p:grpSpPr bwMode="auto">
          <a:xfrm>
            <a:off x="3562350" y="4276725"/>
            <a:ext cx="2320925" cy="1239838"/>
            <a:chOff x="2268" y="2694"/>
            <a:chExt cx="1462" cy="781"/>
          </a:xfrm>
        </p:grpSpPr>
        <p:sp>
          <p:nvSpPr>
            <p:cNvPr id="226337" name="Freeform 232"/>
            <p:cNvSpPr>
              <a:spLocks noChangeAspect="1"/>
            </p:cNvSpPr>
            <p:nvPr/>
          </p:nvSpPr>
          <p:spPr bwMode="auto">
            <a:xfrm>
              <a:off x="2268" y="2694"/>
              <a:ext cx="1314" cy="781"/>
            </a:xfrm>
            <a:custGeom>
              <a:avLst/>
              <a:gdLst>
                <a:gd name="T0" fmla="*/ 0 w 3486"/>
                <a:gd name="T1" fmla="*/ 294 h 2073"/>
                <a:gd name="T2" fmla="*/ 58 w 3486"/>
                <a:gd name="T3" fmla="*/ 293 h 2073"/>
                <a:gd name="T4" fmla="*/ 88 w 3486"/>
                <a:gd name="T5" fmla="*/ 288 h 2073"/>
                <a:gd name="T6" fmla="*/ 113 w 3486"/>
                <a:gd name="T7" fmla="*/ 275 h 2073"/>
                <a:gd name="T8" fmla="*/ 141 w 3486"/>
                <a:gd name="T9" fmla="*/ 239 h 2073"/>
                <a:gd name="T10" fmla="*/ 174 w 3486"/>
                <a:gd name="T11" fmla="*/ 163 h 2073"/>
                <a:gd name="T12" fmla="*/ 198 w 3486"/>
                <a:gd name="T13" fmla="*/ 92 h 2073"/>
                <a:gd name="T14" fmla="*/ 216 w 3486"/>
                <a:gd name="T15" fmla="*/ 40 h 2073"/>
                <a:gd name="T16" fmla="*/ 231 w 3486"/>
                <a:gd name="T17" fmla="*/ 12 h 2073"/>
                <a:gd name="T18" fmla="*/ 240 w 3486"/>
                <a:gd name="T19" fmla="*/ 2 h 2073"/>
                <a:gd name="T20" fmla="*/ 248 w 3486"/>
                <a:gd name="T21" fmla="*/ 0 h 2073"/>
                <a:gd name="T22" fmla="*/ 260 w 3486"/>
                <a:gd name="T23" fmla="*/ 4 h 2073"/>
                <a:gd name="T24" fmla="*/ 272 w 3486"/>
                <a:gd name="T25" fmla="*/ 21 h 2073"/>
                <a:gd name="T26" fmla="*/ 285 w 3486"/>
                <a:gd name="T27" fmla="*/ 51 h 2073"/>
                <a:gd name="T28" fmla="*/ 306 w 3486"/>
                <a:gd name="T29" fmla="*/ 113 h 2073"/>
                <a:gd name="T30" fmla="*/ 323 w 3486"/>
                <a:gd name="T31" fmla="*/ 165 h 2073"/>
                <a:gd name="T32" fmla="*/ 345 w 3486"/>
                <a:gd name="T33" fmla="*/ 217 h 2073"/>
                <a:gd name="T34" fmla="*/ 360 w 3486"/>
                <a:gd name="T35" fmla="*/ 246 h 2073"/>
                <a:gd name="T36" fmla="*/ 374 w 3486"/>
                <a:gd name="T37" fmla="*/ 265 h 2073"/>
                <a:gd name="T38" fmla="*/ 392 w 3486"/>
                <a:gd name="T39" fmla="*/ 280 h 2073"/>
                <a:gd name="T40" fmla="*/ 415 w 3486"/>
                <a:gd name="T41" fmla="*/ 288 h 2073"/>
                <a:gd name="T42" fmla="*/ 453 w 3486"/>
                <a:gd name="T43" fmla="*/ 293 h 2073"/>
                <a:gd name="T44" fmla="*/ 495 w 3486"/>
                <a:gd name="T45" fmla="*/ 294 h 207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86" h="2073">
                  <a:moveTo>
                    <a:pt x="0" y="2072"/>
                  </a:moveTo>
                  <a:cubicBezTo>
                    <a:pt x="152" y="2072"/>
                    <a:pt x="305" y="2073"/>
                    <a:pt x="408" y="2066"/>
                  </a:cubicBezTo>
                  <a:cubicBezTo>
                    <a:pt x="511" y="2059"/>
                    <a:pt x="553" y="2052"/>
                    <a:pt x="618" y="2030"/>
                  </a:cubicBezTo>
                  <a:cubicBezTo>
                    <a:pt x="683" y="2008"/>
                    <a:pt x="735" y="1992"/>
                    <a:pt x="798" y="1934"/>
                  </a:cubicBezTo>
                  <a:cubicBezTo>
                    <a:pt x="861" y="1876"/>
                    <a:pt x="925" y="1813"/>
                    <a:pt x="996" y="1682"/>
                  </a:cubicBezTo>
                  <a:cubicBezTo>
                    <a:pt x="1067" y="1551"/>
                    <a:pt x="1158" y="1321"/>
                    <a:pt x="1224" y="1148"/>
                  </a:cubicBezTo>
                  <a:cubicBezTo>
                    <a:pt x="1290" y="975"/>
                    <a:pt x="1342" y="789"/>
                    <a:pt x="1392" y="644"/>
                  </a:cubicBezTo>
                  <a:cubicBezTo>
                    <a:pt x="1442" y="499"/>
                    <a:pt x="1485" y="371"/>
                    <a:pt x="1524" y="278"/>
                  </a:cubicBezTo>
                  <a:cubicBezTo>
                    <a:pt x="1563" y="185"/>
                    <a:pt x="1599" y="130"/>
                    <a:pt x="1626" y="86"/>
                  </a:cubicBezTo>
                  <a:cubicBezTo>
                    <a:pt x="1653" y="42"/>
                    <a:pt x="1666" y="28"/>
                    <a:pt x="1686" y="14"/>
                  </a:cubicBezTo>
                  <a:cubicBezTo>
                    <a:pt x="1706" y="0"/>
                    <a:pt x="1722" y="0"/>
                    <a:pt x="1746" y="2"/>
                  </a:cubicBezTo>
                  <a:cubicBezTo>
                    <a:pt x="1770" y="4"/>
                    <a:pt x="1802" y="2"/>
                    <a:pt x="1830" y="26"/>
                  </a:cubicBezTo>
                  <a:cubicBezTo>
                    <a:pt x="1858" y="50"/>
                    <a:pt x="1885" y="90"/>
                    <a:pt x="1914" y="146"/>
                  </a:cubicBezTo>
                  <a:cubicBezTo>
                    <a:pt x="1943" y="202"/>
                    <a:pt x="1964" y="254"/>
                    <a:pt x="2004" y="362"/>
                  </a:cubicBezTo>
                  <a:cubicBezTo>
                    <a:pt x="2044" y="470"/>
                    <a:pt x="2109" y="661"/>
                    <a:pt x="2154" y="794"/>
                  </a:cubicBezTo>
                  <a:cubicBezTo>
                    <a:pt x="2199" y="927"/>
                    <a:pt x="2229" y="1037"/>
                    <a:pt x="2274" y="1160"/>
                  </a:cubicBezTo>
                  <a:cubicBezTo>
                    <a:pt x="2319" y="1283"/>
                    <a:pt x="2381" y="1436"/>
                    <a:pt x="2424" y="1532"/>
                  </a:cubicBezTo>
                  <a:cubicBezTo>
                    <a:pt x="2467" y="1628"/>
                    <a:pt x="2497" y="1680"/>
                    <a:pt x="2532" y="1736"/>
                  </a:cubicBezTo>
                  <a:cubicBezTo>
                    <a:pt x="2567" y="1792"/>
                    <a:pt x="2596" y="1828"/>
                    <a:pt x="2634" y="1868"/>
                  </a:cubicBezTo>
                  <a:cubicBezTo>
                    <a:pt x="2672" y="1908"/>
                    <a:pt x="2712" y="1949"/>
                    <a:pt x="2760" y="1976"/>
                  </a:cubicBezTo>
                  <a:cubicBezTo>
                    <a:pt x="2808" y="2003"/>
                    <a:pt x="2850" y="2015"/>
                    <a:pt x="2922" y="2030"/>
                  </a:cubicBezTo>
                  <a:cubicBezTo>
                    <a:pt x="2994" y="2045"/>
                    <a:pt x="3098" y="2059"/>
                    <a:pt x="3192" y="2066"/>
                  </a:cubicBezTo>
                  <a:cubicBezTo>
                    <a:pt x="3286" y="2073"/>
                    <a:pt x="3386" y="2072"/>
                    <a:pt x="3486" y="20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6338" name="Text Box 233"/>
            <p:cNvSpPr txBox="1">
              <a:spLocks noChangeArrowheads="1"/>
            </p:cNvSpPr>
            <p:nvPr/>
          </p:nvSpPr>
          <p:spPr bwMode="auto">
            <a:xfrm>
              <a:off x="3110" y="2885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B-factor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1298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7604 0.233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33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073 0.2583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3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188 0.326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33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6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6979 0.2611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33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30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225 0.2347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33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9271 0.2638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33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1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22708 0.3416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33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70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1 0.4236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33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1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7708 0.4222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33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5625 0.4236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43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1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16458 0.5027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33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25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1 0.5069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33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5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25 0.4166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33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0.22917 0.49861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33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49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8542 0.4777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33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38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8855 0.41528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33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0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9479 0.3430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3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34271 0.4791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3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239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33959 0.27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3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36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40834 0.33612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33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168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4323 0.4263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33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2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42812 0.5152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33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2576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44375 0.33055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33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1652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35417 0.2541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3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57 -1.06383E-6 L 1.94444E-6 -1.06383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330" grpId="0" animBg="1"/>
      <p:bldP spid="433331" grpId="0" animBg="1"/>
      <p:bldP spid="433332" grpId="0" animBg="1"/>
      <p:bldP spid="433333" grpId="0" animBg="1"/>
      <p:bldP spid="433334" grpId="0" animBg="1"/>
      <p:bldP spid="433335" grpId="0" animBg="1"/>
      <p:bldP spid="433336" grpId="0" animBg="1"/>
      <p:bldP spid="433337" grpId="0" animBg="1"/>
      <p:bldP spid="433338" grpId="0" animBg="1"/>
      <p:bldP spid="433339" grpId="0" animBg="1"/>
      <p:bldP spid="433340" grpId="0" animBg="1"/>
      <p:bldP spid="433341" grpId="0" animBg="1"/>
      <p:bldP spid="433342" grpId="0" animBg="1"/>
      <p:bldP spid="433343" grpId="0" animBg="1"/>
      <p:bldP spid="433344" grpId="0" animBg="1"/>
      <p:bldP spid="433345" grpId="0" animBg="1"/>
      <p:bldP spid="433346" grpId="0" animBg="1"/>
      <p:bldP spid="433347" grpId="0" animBg="1"/>
      <p:bldP spid="433348" grpId="0" animBg="1"/>
      <p:bldP spid="433349" grpId="0" animBg="1"/>
      <p:bldP spid="433350" grpId="0" animBg="1"/>
      <p:bldP spid="433351" grpId="0" animBg="1"/>
      <p:bldP spid="433352" grpId="0" animBg="1"/>
      <p:bldP spid="433353" grpId="0" animBg="1"/>
      <p:bldP spid="433380" grpId="0"/>
      <p:bldP spid="433381" grpId="0"/>
      <p:bldP spid="43338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t="13949" r="15259" b="3261"/>
          <a:stretch/>
        </p:blipFill>
        <p:spPr bwMode="auto">
          <a:xfrm>
            <a:off x="152400" y="914400"/>
            <a:ext cx="8763000" cy="55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altLang="en-US" b="1" dirty="0"/>
              <a:t>The R-factor Gap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7662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 dirty="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  </a:t>
            </a:r>
            <a:r>
              <a:rPr lang="en-US" altLang="en-US" sz="5400" dirty="0" smtClean="0">
                <a:cs typeface="Arial" charset="0"/>
              </a:rPr>
              <a:t>12%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</a:t>
            </a:r>
            <a:r>
              <a:rPr lang="en-US" altLang="en-US" sz="5400" dirty="0" smtClean="0">
                <a:cs typeface="Arial" charset="0"/>
              </a:rPr>
              <a:t>12%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17%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work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Adding noise</a:t>
            </a:r>
          </a:p>
        </p:txBody>
      </p:sp>
      <p:sp>
        <p:nvSpPr>
          <p:cNvPr id="268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 smtClean="0">
                <a:cs typeface="Arial" charset="0"/>
              </a:rPr>
              <a:t>  </a:t>
            </a:r>
            <a:r>
              <a:rPr lang="en-US" altLang="en-US" sz="5400" dirty="0" smtClean="0">
                <a:cs typeface="Arial" charset="0"/>
              </a:rPr>
              <a:t>4%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</a:t>
            </a:r>
            <a:r>
              <a:rPr lang="en-US" altLang="en-US" sz="5400" dirty="0" smtClean="0">
                <a:cs typeface="Arial" charset="0"/>
              </a:rPr>
              <a:t>12%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= </a:t>
            </a:r>
            <a:r>
              <a:rPr lang="en-US" altLang="en-US" sz="5400" dirty="0" smtClean="0">
                <a:cs typeface="Arial" charset="0"/>
              </a:rPr>
              <a:t>12.6%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baseline="50000" dirty="0">
              <a:solidFill>
                <a:schemeClr val="bg2"/>
              </a:solidFill>
              <a:cs typeface="Arial" charset="0"/>
            </a:endParaRPr>
          </a:p>
          <a:p>
            <a:pPr algn="ctr">
              <a:buFontTx/>
              <a:buNone/>
            </a:pPr>
            <a:endParaRPr lang="en-US" altLang="en-US" sz="1800" dirty="0">
              <a:cs typeface="Arial" charset="0"/>
            </a:endParaRPr>
          </a:p>
          <a:p>
            <a:pPr algn="ctr">
              <a:buFontTx/>
              <a:buNone/>
            </a:pPr>
            <a:r>
              <a:rPr lang="en-US" altLang="en-US" sz="5400" dirty="0">
                <a:cs typeface="Arial" charset="0"/>
              </a:rPr>
              <a:t>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protein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+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solvent</a:t>
            </a:r>
            <a:r>
              <a:rPr lang="en-US" altLang="en-US" sz="5400" dirty="0" smtClean="0">
                <a:cs typeface="Arial" charset="0"/>
              </a:rPr>
              <a:t> </a:t>
            </a:r>
            <a:r>
              <a:rPr lang="en-US" altLang="en-US" sz="5400" dirty="0">
                <a:cs typeface="Arial" charset="0"/>
              </a:rPr>
              <a:t>≈  </a:t>
            </a:r>
            <a:r>
              <a:rPr lang="en-US" altLang="en-US" sz="5400" dirty="0" err="1" smtClean="0">
                <a:cs typeface="Arial" charset="0"/>
              </a:rPr>
              <a:t>R</a:t>
            </a:r>
            <a:r>
              <a:rPr lang="en-US" altLang="en-US" sz="5400" baseline="-25000" dirty="0" err="1" smtClean="0">
                <a:cs typeface="Arial" charset="0"/>
              </a:rPr>
              <a:t>work</a:t>
            </a:r>
            <a:endParaRPr lang="en-US" altLang="en-US" sz="5400" baseline="-25000" dirty="0">
              <a:cs typeface="Arial" charset="0"/>
            </a:endParaRPr>
          </a:p>
          <a:p>
            <a:pPr algn="ctr">
              <a:buFontTx/>
              <a:buNone/>
            </a:pPr>
            <a:endParaRPr lang="el-GR" altLang="en-US" sz="5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rse_man_skeleton_inv_noi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>
            <a:fillRect/>
          </a:stretch>
        </p:blipFill>
        <p:spPr bwMode="auto">
          <a:xfrm>
            <a:off x="501650" y="971550"/>
            <a:ext cx="7961313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brighter light</a:t>
            </a:r>
          </a:p>
        </p:txBody>
      </p:sp>
      <p:pic>
        <p:nvPicPr>
          <p:cNvPr id="13316" name="Picture 4" descr="horse_man_skeleton_inv_nois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>
            <a:fillRect/>
          </a:stretch>
        </p:blipFill>
        <p:spPr bwMode="auto">
          <a:xfrm>
            <a:off x="501650" y="968375"/>
            <a:ext cx="79613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orse_man_skeleton_inv_noi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"/>
          <a:stretch>
            <a:fillRect/>
          </a:stretch>
        </p:blipFill>
        <p:spPr bwMode="auto">
          <a:xfrm>
            <a:off x="501650" y="971550"/>
            <a:ext cx="7961313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even brighter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orse_man_skeleton_i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41350"/>
            <a:ext cx="7962900" cy="59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very bright 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25106</TotalTime>
  <Words>1209</Words>
  <Application>Microsoft Office PowerPoint</Application>
  <PresentationFormat>On-screen Show (4:3)</PresentationFormat>
  <Paragraphs>347</Paragraphs>
  <Slides>68</Slides>
  <Notes>0</Notes>
  <HiddenSlides>3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3" baseType="lpstr">
      <vt:lpstr>Arial</vt:lpstr>
      <vt:lpstr>Calibri</vt:lpstr>
      <vt:lpstr>Courier New</vt:lpstr>
      <vt:lpstr>Arial Unicode MS</vt:lpstr>
      <vt:lpstr>MS PGothic</vt:lpstr>
      <vt:lpstr>Default Design</vt:lpstr>
      <vt:lpstr>2_Default Design</vt:lpstr>
      <vt:lpstr>1_Office Theme</vt:lpstr>
      <vt:lpstr>Office Theme</vt:lpstr>
      <vt:lpstr>2_Office Theme</vt:lpstr>
      <vt:lpstr>4_Default Design</vt:lpstr>
      <vt:lpstr>1_Default Design</vt:lpstr>
      <vt:lpstr>3_Default Design</vt:lpstr>
      <vt:lpstr>Chart</vt:lpstr>
      <vt:lpstr>Microsoft Graph Chart</vt:lpstr>
      <vt:lpstr>PowerPoint File available:</vt:lpstr>
      <vt:lpstr>Anything is possible … with the right tools.</vt:lpstr>
      <vt:lpstr>Big Question:</vt:lpstr>
      <vt:lpstr>Muybridge’s multi-camera</vt:lpstr>
      <vt:lpstr>Muybridge’s galloping horse (1878)</vt:lpstr>
      <vt:lpstr>not enough signal</vt:lpstr>
      <vt:lpstr>brighter light</vt:lpstr>
      <vt:lpstr>even brighter</vt:lpstr>
      <vt:lpstr>very bright light</vt:lpstr>
      <vt:lpstr>a “crystal” of horses</vt:lpstr>
      <vt:lpstr>realistic “crystal” of horses</vt:lpstr>
      <vt:lpstr>average structure: galloping horse</vt:lpstr>
      <vt:lpstr>Muybridge’s galloping horse (1878)</vt:lpstr>
      <vt:lpstr>Muybridge’s galloping horse (1878)</vt:lpstr>
      <vt:lpstr>The “6 Å slump”</vt:lpstr>
      <vt:lpstr>The faint hope</vt:lpstr>
      <vt:lpstr>PowerPoint Presentation</vt:lpstr>
      <vt:lpstr>Ways to improve resolution</vt:lpstr>
      <vt:lpstr>plunge cooling</vt:lpstr>
      <vt:lpstr>plunge cooling</vt:lpstr>
      <vt:lpstr>Warkentin method</vt:lpstr>
      <vt:lpstr>21st Century Big Question: how do biomolecules work?</vt:lpstr>
      <vt:lpstr>PowerPoint Presentation</vt:lpstr>
      <vt:lpstr>lysozyme: thermal motion</vt:lpstr>
      <vt:lpstr>The real problem is:</vt:lpstr>
      <vt:lpstr>Muybridge’s galloping horse (1878)</vt:lpstr>
      <vt:lpstr>Getting around averaging?</vt:lpstr>
      <vt:lpstr>What if we knew everything?</vt:lpstr>
      <vt:lpstr>Molecular Dynamics Simulation</vt:lpstr>
      <vt:lpstr>MD simulation:  30 conformers from 24,000</vt:lpstr>
      <vt:lpstr>Electron density from 24,000 conformers</vt:lpstr>
      <vt:lpstr>MLFSOM simulation</vt:lpstr>
      <vt:lpstr>2Fsim-Fcalc and Fsim-Fcalc maps</vt:lpstr>
      <vt:lpstr>2Fsim-Fcalc and “true difference” maps</vt:lpstr>
      <vt:lpstr>30 conformers from 24,000</vt:lpstr>
      <vt:lpstr>Conventional model vs X-ray data</vt:lpstr>
      <vt:lpstr>How many conformers are needed?</vt:lpstr>
      <vt:lpstr>How many conformers are needed?</vt:lpstr>
      <vt:lpstr>Adding noise</vt:lpstr>
      <vt:lpstr>Adding noise</vt:lpstr>
      <vt:lpstr>Adding noise</vt:lpstr>
      <vt:lpstr>Adding noise</vt:lpstr>
      <vt:lpstr>How many conformers are there?</vt:lpstr>
      <vt:lpstr>Combined multi-conformer &amp; cloud solvent </vt:lpstr>
      <vt:lpstr>PowerPoint Presentation</vt:lpstr>
      <vt:lpstr>Crowded-atom problem</vt:lpstr>
      <vt:lpstr>Crowded-atom problem</vt:lpstr>
      <vt:lpstr>How to stabilize refinement?</vt:lpstr>
      <vt:lpstr>PowerPoint Presentation</vt:lpstr>
      <vt:lpstr>Closing the R-factor Gap</vt:lpstr>
      <vt:lpstr>Closing the R-factor Gap</vt:lpstr>
      <vt:lpstr>Closing the R-factor Gap</vt:lpstr>
      <vt:lpstr>Closing the R-factor Gap</vt:lpstr>
      <vt:lpstr>Why should you care?</vt:lpstr>
      <vt:lpstr>Why should you care?</vt:lpstr>
      <vt:lpstr>Why should you care?</vt:lpstr>
      <vt:lpstr>R-factor Gap?</vt:lpstr>
      <vt:lpstr>Closing the R-factor Gap</vt:lpstr>
      <vt:lpstr>PowerPoint File available:</vt:lpstr>
      <vt:lpstr>Molecular Dynamics vs Observation</vt:lpstr>
      <vt:lpstr>Molecular Dynamics vs Observation</vt:lpstr>
      <vt:lpstr>What is a B-factor?</vt:lpstr>
      <vt:lpstr>What is a B-factor?</vt:lpstr>
      <vt:lpstr>What is a B-factor?</vt:lpstr>
      <vt:lpstr>What is a B-factor?</vt:lpstr>
      <vt:lpstr>The R-factor Gap</vt:lpstr>
      <vt:lpstr>Adding noise</vt:lpstr>
      <vt:lpstr>Adding noise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Holton</dc:creator>
  <cp:lastModifiedBy>James_Holton</cp:lastModifiedBy>
  <cp:revision>163</cp:revision>
  <dcterms:created xsi:type="dcterms:W3CDTF">2011-09-30T06:31:32Z</dcterms:created>
  <dcterms:modified xsi:type="dcterms:W3CDTF">2017-09-13T23:56:53Z</dcterms:modified>
</cp:coreProperties>
</file>