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07"/>
  </p:notesMasterIdLst>
  <p:sldIdLst>
    <p:sldId id="260" r:id="rId4"/>
    <p:sldId id="266" r:id="rId5"/>
    <p:sldId id="265" r:id="rId6"/>
    <p:sldId id="263" r:id="rId7"/>
    <p:sldId id="299" r:id="rId8"/>
    <p:sldId id="298" r:id="rId9"/>
    <p:sldId id="262" r:id="rId10"/>
    <p:sldId id="261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4" r:id="rId19"/>
    <p:sldId id="312" r:id="rId20"/>
    <p:sldId id="313" r:id="rId21"/>
    <p:sldId id="314" r:id="rId22"/>
    <p:sldId id="315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3" r:id="rId43"/>
    <p:sldId id="295" r:id="rId44"/>
    <p:sldId id="305" r:id="rId45"/>
    <p:sldId id="304" r:id="rId46"/>
    <p:sldId id="302" r:id="rId47"/>
    <p:sldId id="301" r:id="rId48"/>
    <p:sldId id="300" r:id="rId49"/>
    <p:sldId id="308" r:id="rId50"/>
    <p:sldId id="307" r:id="rId51"/>
    <p:sldId id="309" r:id="rId52"/>
    <p:sldId id="310" r:id="rId53"/>
    <p:sldId id="311" r:id="rId54"/>
    <p:sldId id="297" r:id="rId55"/>
    <p:sldId id="317" r:id="rId56"/>
    <p:sldId id="318" r:id="rId57"/>
    <p:sldId id="319" r:id="rId58"/>
    <p:sldId id="320" r:id="rId59"/>
    <p:sldId id="257" r:id="rId60"/>
    <p:sldId id="306" r:id="rId61"/>
    <p:sldId id="264" r:id="rId62"/>
    <p:sldId id="362" r:id="rId63"/>
    <p:sldId id="363" r:id="rId64"/>
    <p:sldId id="364" r:id="rId65"/>
    <p:sldId id="365" r:id="rId66"/>
    <p:sldId id="366" r:id="rId67"/>
    <p:sldId id="367" r:id="rId68"/>
    <p:sldId id="368" r:id="rId69"/>
    <p:sldId id="374" r:id="rId70"/>
    <p:sldId id="375" r:id="rId71"/>
    <p:sldId id="371" r:id="rId72"/>
    <p:sldId id="372" r:id="rId73"/>
    <p:sldId id="373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6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18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5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viewProps" Target="view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2AFDE-A954-43CD-B4EC-E2DFF8023E4A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0C715-2F98-47BE-B71E-DE7E0472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8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0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43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39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13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68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1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0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19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6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84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1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31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33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62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13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50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17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58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8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30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45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02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55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33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17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6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8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2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1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6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5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microsoft.com/office/2007/relationships/hdphoto" Target="../media/hdphoto3.wdp"/><Relationship Id="rId5" Type="http://schemas.openxmlformats.org/officeDocument/2006/relationships/image" Target="../media/image59.jpeg"/><Relationship Id="rId4" Type="http://schemas.openxmlformats.org/officeDocument/2006/relationships/image" Target="../media/image62.emf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" Type="http://schemas.openxmlformats.org/officeDocument/2006/relationships/image" Target="../media/image90.png"/><Relationship Id="rId21" Type="http://schemas.openxmlformats.org/officeDocument/2006/relationships/image" Target="../media/image108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ames_Holton\Desktop\James_Holton\xtallography_talks\movies\lyso_rotate.wmv" TargetMode="Externa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your</a:t>
            </a:r>
            <a:b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Space Group?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72200"/>
            <a:ext cx="9144000" cy="6858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first question asked and the last to be answered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Image result for space group astronau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79" y="2202095"/>
            <a:ext cx="5838242" cy="38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0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1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504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96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lattice, half-way unit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193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Body-centered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6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staggered lattices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International Tables, Vol A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315200" cy="7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3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54" y="87868"/>
            <a:ext cx="216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6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8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Face-centered lattice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Body-centered lattice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Face-centered lattice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All half-way points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1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54" y="87868"/>
            <a:ext cx="219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Face-centered lattice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All half-way points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130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cubic lattice</a:t>
            </a:r>
          </a:p>
        </p:txBody>
      </p:sp>
    </p:spTree>
    <p:extLst>
      <p:ext uri="{BB962C8B-B14F-4D97-AF65-F5344CB8AC3E}">
        <p14:creationId xmlns:p14="http://schemas.microsoft.com/office/powerpoint/2010/main" val="37132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8" y="1066800"/>
            <a:ext cx="8013700" cy="83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International Tables, Vol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6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hombohedral lattice</a:t>
            </a:r>
          </a:p>
        </p:txBody>
      </p:sp>
    </p:spTree>
    <p:extLst>
      <p:ext uri="{BB962C8B-B14F-4D97-AF65-F5344CB8AC3E}">
        <p14:creationId xmlns:p14="http://schemas.microsoft.com/office/powerpoint/2010/main" val="22549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6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hombohedral lattice</a:t>
            </a:r>
          </a:p>
        </p:txBody>
      </p:sp>
    </p:spTree>
    <p:extLst>
      <p:ext uri="{BB962C8B-B14F-4D97-AF65-F5344CB8AC3E}">
        <p14:creationId xmlns:p14="http://schemas.microsoft.com/office/powerpoint/2010/main" val="39841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417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Hexagonal version of rhombohedral lattice</a:t>
            </a:r>
          </a:p>
        </p:txBody>
      </p:sp>
    </p:spTree>
    <p:extLst>
      <p:ext uri="{BB962C8B-B14F-4D97-AF65-F5344CB8AC3E}">
        <p14:creationId xmlns:p14="http://schemas.microsoft.com/office/powerpoint/2010/main" val="12394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54" y="87868"/>
            <a:ext cx="2568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Hexagonal/triclinic lattice</a:t>
            </a:r>
          </a:p>
        </p:txBody>
      </p:sp>
    </p:spTree>
    <p:extLst>
      <p:ext uri="{BB962C8B-B14F-4D97-AF65-F5344CB8AC3E}">
        <p14:creationId xmlns:p14="http://schemas.microsoft.com/office/powerpoint/2010/main" val="17490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179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Hexagonal lattice</a:t>
            </a:r>
          </a:p>
        </p:txBody>
      </p:sp>
    </p:spTree>
    <p:extLst>
      <p:ext uri="{BB962C8B-B14F-4D97-AF65-F5344CB8AC3E}">
        <p14:creationId xmlns:p14="http://schemas.microsoft.com/office/powerpoint/2010/main" val="14993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3520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6-fold screw operator (hexagonal)</a:t>
            </a:r>
          </a:p>
        </p:txBody>
      </p:sp>
    </p:spTree>
    <p:extLst>
      <p:ext uri="{BB962C8B-B14F-4D97-AF65-F5344CB8AC3E}">
        <p14:creationId xmlns:p14="http://schemas.microsoft.com/office/powerpoint/2010/main" val="36118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1224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-fold screw operator (trigonal)</a:t>
            </a:r>
          </a:p>
        </p:txBody>
      </p:sp>
    </p:spTree>
    <p:extLst>
      <p:ext uri="{BB962C8B-B14F-4D97-AF65-F5344CB8AC3E}">
        <p14:creationId xmlns:p14="http://schemas.microsoft.com/office/powerpoint/2010/main" val="5420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3640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4-fold screw operator (tetragonal)</a:t>
            </a:r>
          </a:p>
        </p:txBody>
      </p:sp>
    </p:spTree>
    <p:extLst>
      <p:ext uri="{BB962C8B-B14F-4D97-AF65-F5344CB8AC3E}">
        <p14:creationId xmlns:p14="http://schemas.microsoft.com/office/powerpoint/2010/main" val="28931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2-fold screw operator</a:t>
            </a:r>
          </a:p>
        </p:txBody>
      </p:sp>
    </p:spTree>
    <p:extLst>
      <p:ext uri="{BB962C8B-B14F-4D97-AF65-F5344CB8AC3E}">
        <p14:creationId xmlns:p14="http://schemas.microsoft.com/office/powerpoint/2010/main" val="7343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4255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2-fold screw operator: monoclinic lysozyme</a:t>
            </a:r>
          </a:p>
        </p:txBody>
      </p:sp>
    </p:spTree>
    <p:extLst>
      <p:ext uri="{BB962C8B-B14F-4D97-AF65-F5344CB8AC3E}">
        <p14:creationId xmlns:p14="http://schemas.microsoft.com/office/powerpoint/2010/main" val="28310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</a:t>
            </a:r>
            <a:r>
              <a:rPr lang="en-US" dirty="0"/>
              <a:t>S</a:t>
            </a:r>
            <a:r>
              <a:rPr lang="en-US" dirty="0" smtClean="0"/>
              <a:t>pace Group?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crystal? </a:t>
            </a:r>
          </a:p>
          <a:p>
            <a:r>
              <a:rPr lang="en-US" dirty="0" smtClean="0"/>
              <a:t>What is a lattice?</a:t>
            </a:r>
          </a:p>
          <a:p>
            <a:r>
              <a:rPr lang="en-US" dirty="0" smtClean="0"/>
              <a:t>What is a unit cell?</a:t>
            </a:r>
          </a:p>
          <a:p>
            <a:r>
              <a:rPr lang="en-US" dirty="0" smtClean="0"/>
              <a:t>What is a symmetry operator?</a:t>
            </a:r>
          </a:p>
          <a:p>
            <a:r>
              <a:rPr lang="en-US" dirty="0" smtClean="0"/>
              <a:t>What is an asymmetric unit?</a:t>
            </a:r>
          </a:p>
          <a:p>
            <a:r>
              <a:rPr lang="en-US" dirty="0" smtClean="0"/>
              <a:t>Pitfalls: the “</a:t>
            </a:r>
            <a:r>
              <a:rPr lang="en-US" dirty="0" err="1" smtClean="0"/>
              <a:t>screwies</a:t>
            </a:r>
            <a:r>
              <a:rPr lang="en-US" dirty="0" smtClean="0"/>
              <a:t>”, C vs P3, alternate index</a:t>
            </a:r>
          </a:p>
          <a:p>
            <a:r>
              <a:rPr lang="en-US" dirty="0" smtClean="0"/>
              <a:t>How will I know?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74" y="203200"/>
            <a:ext cx="8229600" cy="17694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Only 4 kinds of rotation operators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0" y="2447851"/>
            <a:ext cx="1595919" cy="1196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38" y="2442816"/>
            <a:ext cx="1609344" cy="1207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890" y="3740062"/>
            <a:ext cx="785343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0" indent="-1371600">
              <a:buAutoNum type="arabicPlain" startAt="2"/>
            </a:pPr>
            <a:r>
              <a:rPr lang="en-US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   3     4      6</a:t>
            </a:r>
          </a:p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2*2     2*3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36" y="2442816"/>
            <a:ext cx="1609344" cy="12070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00" y="2442816"/>
            <a:ext cx="1609344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8555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 few lysozyme crystal forms</a:t>
            </a:r>
          </a:p>
        </p:txBody>
      </p:sp>
    </p:spTree>
    <p:extLst>
      <p:ext uri="{BB962C8B-B14F-4D97-AF65-F5344CB8AC3E}">
        <p14:creationId xmlns:p14="http://schemas.microsoft.com/office/powerpoint/2010/main" val="29505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865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Only 5 kinds of centering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966" y="1438385"/>
            <a:ext cx="394527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None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Primitive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	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	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		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Rhombo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Tricli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52" y="1586500"/>
            <a:ext cx="7620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89314" y="1676826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restrictions</a:t>
            </a:r>
          </a:p>
        </p:txBody>
      </p:sp>
      <p:pic>
        <p:nvPicPr>
          <p:cNvPr id="7174" name="Picture 6" descr="Monoclinic, center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6"/>
          <a:stretch/>
        </p:blipFill>
        <p:spPr bwMode="auto">
          <a:xfrm>
            <a:off x="4432352" y="2584731"/>
            <a:ext cx="762000" cy="9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rthorhombic, body-center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/>
          <a:stretch/>
        </p:blipFill>
        <p:spPr bwMode="auto">
          <a:xfrm>
            <a:off x="4432352" y="3633012"/>
            <a:ext cx="762000" cy="9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Orthorhombic, face-center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/>
          <a:stretch/>
        </p:blipFill>
        <p:spPr bwMode="auto">
          <a:xfrm>
            <a:off x="4432352" y="4746777"/>
            <a:ext cx="762000" cy="9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hombohedral, D-centere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7"/>
          <a:stretch/>
        </p:blipFill>
        <p:spPr bwMode="auto">
          <a:xfrm>
            <a:off x="4384727" y="5840594"/>
            <a:ext cx="857250" cy="8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89314" y="2725255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 least two 90° angles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9314" y="4822113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All angles 90°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89314" y="5870542"/>
            <a:ext cx="12560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Also fits:</a:t>
            </a:r>
          </a:p>
        </p:txBody>
      </p:sp>
      <p:pic>
        <p:nvPicPr>
          <p:cNvPr id="7182" name="Picture 14" descr="Rhombohedral, primitiv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/>
          <a:stretch/>
        </p:blipFill>
        <p:spPr bwMode="auto">
          <a:xfrm>
            <a:off x="7253448" y="5718545"/>
            <a:ext cx="857250" cy="89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89314" y="3773684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All angles 90°</a:t>
            </a:r>
          </a:p>
        </p:txBody>
      </p:sp>
    </p:spTree>
    <p:extLst>
      <p:ext uri="{BB962C8B-B14F-4D97-AF65-F5344CB8AC3E}">
        <p14:creationId xmlns:p14="http://schemas.microsoft.com/office/powerpoint/2010/main" val="33180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8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Only 7 lattice systems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739" y="1405314"/>
            <a:ext cx="3887603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Triclinic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Monoclinic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Orthorhombic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Tetragonal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Hexagonal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Rhombohedral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Cubic</a:t>
            </a:r>
          </a:p>
        </p:txBody>
      </p:sp>
      <p:pic>
        <p:nvPicPr>
          <p:cNvPr id="12" name="Picture 2" descr="Triclin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41" b="-1"/>
          <a:stretch/>
        </p:blipFill>
        <p:spPr bwMode="auto">
          <a:xfrm>
            <a:off x="3062889" y="1139866"/>
            <a:ext cx="762000" cy="10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74514" y="1405314"/>
            <a:ext cx="4615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restrictions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4514" y="2940818"/>
            <a:ext cx="4615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angles 90°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9308" y="5244074"/>
            <a:ext cx="53864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angles same, a=b=c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74514" y="6011823"/>
            <a:ext cx="3524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90°; a =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 = 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4" descr="Rhombohedral, primiti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/>
          <a:stretch/>
        </p:blipFill>
        <p:spPr bwMode="auto">
          <a:xfrm>
            <a:off x="4088182" y="5128248"/>
            <a:ext cx="857250" cy="89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74514" y="3708570"/>
            <a:ext cx="5386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90°; square top</a:t>
            </a:r>
          </a:p>
        </p:txBody>
      </p:sp>
      <p:pic>
        <p:nvPicPr>
          <p:cNvPr id="8194" name="Picture 2" descr="Monoclinic, simp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/>
          <a:stretch/>
        </p:blipFill>
        <p:spPr bwMode="auto">
          <a:xfrm>
            <a:off x="3916149" y="2021205"/>
            <a:ext cx="762000" cy="92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874514" y="2173066"/>
            <a:ext cx="5386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2x 90° angles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74514" y="4476322"/>
            <a:ext cx="5386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90° 90° 120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a = b</a:t>
            </a:r>
          </a:p>
        </p:txBody>
      </p:sp>
      <p:pic>
        <p:nvPicPr>
          <p:cNvPr id="8196" name="Picture 4" descr="Orthorhombic, simp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/>
          <a:stretch/>
        </p:blipFill>
        <p:spPr bwMode="auto">
          <a:xfrm>
            <a:off x="4938546" y="2716530"/>
            <a:ext cx="762000" cy="9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exagona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/>
          <a:stretch/>
        </p:blipFill>
        <p:spPr bwMode="auto">
          <a:xfrm>
            <a:off x="5006904" y="4401267"/>
            <a:ext cx="762000" cy="8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etragonal, simp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/>
          <a:stretch/>
        </p:blipFill>
        <p:spPr bwMode="auto">
          <a:xfrm rot="16200000">
            <a:off x="3351958" y="3488305"/>
            <a:ext cx="762000" cy="1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ubic, simp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90" y="5934041"/>
            <a:ext cx="7620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>
            <a:stCxn id="14" idx="1"/>
          </p:cNvCxnSpPr>
          <p:nvPr/>
        </p:nvCxnSpPr>
        <p:spPr>
          <a:xfrm flipH="1">
            <a:off x="3916149" y="1774646"/>
            <a:ext cx="19583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813352" y="2548177"/>
            <a:ext cx="10611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24889" y="3313895"/>
            <a:ext cx="86980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530903" y="4092080"/>
            <a:ext cx="12709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097493" y="4805810"/>
            <a:ext cx="16183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980171" y="6293850"/>
            <a:ext cx="273566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813352" y="5667127"/>
            <a:ext cx="765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155029" y="2548177"/>
            <a:ext cx="5779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393029" y="1774646"/>
            <a:ext cx="5779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22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Only 14 lattice types in 3D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9460" y="1384782"/>
            <a:ext cx="31473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Lattice system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   asymmetric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monoclinic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   orthorhombic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tetragonal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hexagonal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cubic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Centering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    primitive (no centering)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    base (A,B not used)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      body (extra in middle)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    face (extra on each)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    rhombohedral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(two diagonal extras)</a:t>
            </a:r>
          </a:p>
        </p:txBody>
      </p:sp>
      <p:pic>
        <p:nvPicPr>
          <p:cNvPr id="6146" name="Picture 2" descr="Image result for P65 screw systematic absences diffraction pat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27" y="1261449"/>
            <a:ext cx="4272586" cy="53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65" y="5707143"/>
            <a:ext cx="25250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(1848)</a:t>
            </a:r>
          </a:p>
          <a:p>
            <a:endParaRPr lang="en-US" dirty="0" smtClean="0"/>
          </a:p>
          <a:p>
            <a:r>
              <a:rPr lang="en-US" dirty="0" smtClean="0"/>
              <a:t>www.ruppweb.com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Enantiomorphic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operators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09709" y="2156681"/>
            <a:ext cx="2922595" cy="3546084"/>
            <a:chOff x="1109709" y="2121764"/>
            <a:chExt cx="2922595" cy="3546084"/>
          </a:xfrm>
        </p:grpSpPr>
        <p:sp>
          <p:nvSpPr>
            <p:cNvPr id="3" name="TextBox 2"/>
            <p:cNvSpPr txBox="1"/>
            <p:nvPr/>
          </p:nvSpPr>
          <p:spPr>
            <a:xfrm>
              <a:off x="1109709" y="2121764"/>
              <a:ext cx="2922595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3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7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4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2017188" y="2144402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2017189" y="4362593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2773" y="2197964"/>
            <a:ext cx="2922595" cy="3463519"/>
            <a:chOff x="5132773" y="2274164"/>
            <a:chExt cx="2922595" cy="3463519"/>
          </a:xfrm>
        </p:grpSpPr>
        <p:sp>
          <p:nvSpPr>
            <p:cNvPr id="4" name="TextBox 3"/>
            <p:cNvSpPr txBox="1"/>
            <p:nvPr/>
          </p:nvSpPr>
          <p:spPr>
            <a:xfrm>
              <a:off x="5132773" y="2274164"/>
              <a:ext cx="2922595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6</a:t>
              </a:r>
              <a:r>
                <a:rPr lang="en-US" sz="7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7200" baseline="-25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7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6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6115773" y="2375571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6115774" y="4432428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19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 absences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systematic absence x-ray diffra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5" t="28126" r="11088" b="18811"/>
          <a:stretch/>
        </p:blipFill>
        <p:spPr bwMode="auto">
          <a:xfrm>
            <a:off x="3996646" y="1469205"/>
            <a:ext cx="4613097" cy="5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5353" y="1469205"/>
            <a:ext cx="247375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interpret: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2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4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6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3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3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4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4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4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6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15009" y="1664413"/>
            <a:ext cx="184935" cy="4824429"/>
            <a:chOff x="6215009" y="1664413"/>
            <a:chExt cx="184935" cy="4824429"/>
          </a:xfrm>
        </p:grpSpPr>
        <p:sp>
          <p:nvSpPr>
            <p:cNvPr id="4" name="Oval 3"/>
            <p:cNvSpPr/>
            <p:nvPr/>
          </p:nvSpPr>
          <p:spPr>
            <a:xfrm>
              <a:off x="6215009" y="1664413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215009" y="1995072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215009" y="2325731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215009" y="2656390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215009" y="2987049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215009" y="6293633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215009" y="4309685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215009" y="4640344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215009" y="3317708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215009" y="4971003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215009" y="5301662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215009" y="5632321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215009" y="5962980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215009" y="3648367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215009" y="3979026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141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5561" y="2076373"/>
            <a:ext cx="15529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 1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884818" y="3177204"/>
            <a:ext cx="2050743" cy="1787994"/>
            <a:chOff x="656947" y="2982870"/>
            <a:chExt cx="2050743" cy="1787994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193193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Primitive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centering</a:t>
              </a:r>
            </a:p>
            <a:p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982870"/>
              <a:ext cx="878890" cy="5876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989415" y="3177204"/>
            <a:ext cx="1942391" cy="1979603"/>
            <a:chOff x="2761544" y="2982870"/>
            <a:chExt cx="1942391" cy="1979603"/>
          </a:xfrm>
        </p:grpSpPr>
        <p:sp>
          <p:nvSpPr>
            <p:cNvPr id="5" name="TextBox 4"/>
            <p:cNvSpPr txBox="1"/>
            <p:nvPr/>
          </p:nvSpPr>
          <p:spPr>
            <a:xfrm>
              <a:off x="2761544" y="4500808"/>
              <a:ext cx="1942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And that’s all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84233" y="2982870"/>
              <a:ext cx="204186" cy="15979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285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1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Unit cell can be anything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7690" y="1882039"/>
            <a:ext cx="37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 4</a:t>
            </a:r>
            <a:r>
              <a:rPr lang="en-US" sz="7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7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982870"/>
            <a:ext cx="2050743" cy="1787994"/>
            <a:chOff x="656947" y="2982870"/>
            <a:chExt cx="2050743" cy="1787994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193193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Primitive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centering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Yay!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982870"/>
              <a:ext cx="878890" cy="5876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761544" y="2982870"/>
            <a:ext cx="1845377" cy="2718267"/>
            <a:chOff x="2761544" y="2982870"/>
            <a:chExt cx="1845377" cy="2718267"/>
          </a:xfrm>
        </p:grpSpPr>
        <p:sp>
          <p:nvSpPr>
            <p:cNvPr id="5" name="TextBox 4"/>
            <p:cNvSpPr txBox="1"/>
            <p:nvPr/>
          </p:nvSpPr>
          <p:spPr>
            <a:xfrm>
              <a:off x="2761544" y="4500808"/>
              <a:ext cx="18453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“main”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84233" y="2982870"/>
              <a:ext cx="204186" cy="15979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2406149" cy="2242494"/>
            <a:chOff x="4980373" y="3082368"/>
            <a:chExt cx="2406149" cy="2242494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184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2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485647" y="2787561"/>
            <a:ext cx="2334976" cy="1534072"/>
            <a:chOff x="6485647" y="2787561"/>
            <a:chExt cx="2334976" cy="1534072"/>
          </a:xfrm>
        </p:grpSpPr>
        <p:sp>
          <p:nvSpPr>
            <p:cNvPr id="7" name="TextBox 6"/>
            <p:cNvSpPr txBox="1"/>
            <p:nvPr/>
          </p:nvSpPr>
          <p:spPr>
            <a:xfrm>
              <a:off x="7220505" y="3490636"/>
              <a:ext cx="16001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3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6485647" y="2787561"/>
              <a:ext cx="734859" cy="7030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422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tetragonal system     a == b    and a &amp; b are equivalent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1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7690" y="1882039"/>
            <a:ext cx="3159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1 2 1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982870"/>
            <a:ext cx="2512226" cy="1787994"/>
            <a:chOff x="656947" y="2982870"/>
            <a:chExt cx="2512226" cy="1787994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25122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Base centered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 face opposite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c-axis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982870"/>
              <a:ext cx="878890" cy="5876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761544" y="2982870"/>
            <a:ext cx="1572866" cy="1979603"/>
            <a:chOff x="2761544" y="2982870"/>
            <a:chExt cx="1572866" cy="1979603"/>
          </a:xfrm>
        </p:grpSpPr>
        <p:sp>
          <p:nvSpPr>
            <p:cNvPr id="5" name="TextBox 4"/>
            <p:cNvSpPr txBox="1"/>
            <p:nvPr/>
          </p:nvSpPr>
          <p:spPr>
            <a:xfrm>
              <a:off x="2761544" y="4500808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redundant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84233" y="2982870"/>
              <a:ext cx="204186" cy="15979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2406149" cy="2242494"/>
            <a:chOff x="4980373" y="3082368"/>
            <a:chExt cx="2406149" cy="2242494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184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2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770485" y="2787561"/>
            <a:ext cx="3022886" cy="1164740"/>
            <a:chOff x="5770485" y="2787561"/>
            <a:chExt cx="3022886" cy="1164740"/>
          </a:xfrm>
        </p:grpSpPr>
        <p:sp>
          <p:nvSpPr>
            <p:cNvPr id="7" name="TextBox 6"/>
            <p:cNvSpPr txBox="1"/>
            <p:nvPr/>
          </p:nvSpPr>
          <p:spPr>
            <a:xfrm>
              <a:off x="7220505" y="3490636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redundant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5770485" y="2787561"/>
              <a:ext cx="1450022" cy="7030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Angles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90°,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can be anything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cell?</a:t>
            </a:r>
            <a:endParaRPr lang="en-US" dirty="0"/>
          </a:p>
        </p:txBody>
      </p:sp>
      <p:pic>
        <p:nvPicPr>
          <p:cNvPr id="3074" name="Picture 2" descr="Image result for brick 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6662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5262553" y="3853557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896871" y="2905126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272910" y="2914003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889474" y="3856516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523792" y="2925840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191096" y="3388959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568616" y="3399316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596728" y="2450885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213291" y="2452365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235920" y="4776835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589329" y="4325553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214771" y="4309277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935342" y="1975930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86200" y="3368040"/>
            <a:ext cx="1371600" cy="4572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00017 -0.06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9442" y="1791392"/>
            <a:ext cx="1364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698812"/>
            <a:ext cx="3302495" cy="2072052"/>
            <a:chOff x="656947" y="2698812"/>
            <a:chExt cx="3302495" cy="2072052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25122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Base centered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 face opposite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c-axis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698812"/>
              <a:ext cx="2130642" cy="8717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2406149" cy="2242494"/>
            <a:chOff x="4980373" y="3082368"/>
            <a:chExt cx="2406149" cy="2242494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184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2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Angles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90°,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can be anything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6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9442" y="1791392"/>
            <a:ext cx="1774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F23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698812"/>
            <a:ext cx="3302495" cy="1333388"/>
            <a:chOff x="656947" y="2698812"/>
            <a:chExt cx="3302495" cy="1333388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2153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Face centered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698812"/>
              <a:ext cx="2130642" cy="8717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1516483" cy="1873162"/>
            <a:chOff x="4980373" y="3082368"/>
            <a:chExt cx="1516483" cy="1873162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2-fold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704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23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edges same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legnth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all angles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90°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63953" y="2698812"/>
            <a:ext cx="3536762" cy="2033011"/>
            <a:chOff x="6096583" y="3027285"/>
            <a:chExt cx="3536762" cy="2033011"/>
          </a:xfrm>
        </p:grpSpPr>
        <p:sp>
          <p:nvSpPr>
            <p:cNvPr id="13" name="TextBox 12"/>
            <p:cNvSpPr txBox="1"/>
            <p:nvPr/>
          </p:nvSpPr>
          <p:spPr>
            <a:xfrm>
              <a:off x="7220505" y="3490636"/>
              <a:ext cx="241284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3-fold after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2-fold means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Cubic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(3-fold diagonal)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6096583" y="3027285"/>
              <a:ext cx="1123924" cy="4633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5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is a “point group”?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0124" y="2911876"/>
            <a:ext cx="58318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Essentially: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point group is a space group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without all the subscripts</a:t>
            </a:r>
          </a:p>
        </p:txBody>
      </p:sp>
    </p:spTree>
    <p:extLst>
      <p:ext uri="{BB962C8B-B14F-4D97-AF65-F5344CB8AC3E}">
        <p14:creationId xmlns:p14="http://schemas.microsoft.com/office/powerpoint/2010/main" val="163716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the 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screwies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025" y="1951608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03541" y="1951608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sub-space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363" y="1347927"/>
            <a:ext cx="2206101" cy="1208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P622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0471" y="2332037"/>
            <a:ext cx="8312459" cy="4304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17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alternate indexing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03461" y="2332037"/>
            <a:ext cx="6959469" cy="4304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Dangerous ones:</a:t>
            </a:r>
          </a:p>
          <a:p>
            <a:pPr marL="0" indent="0">
              <a:buNone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P4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I4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R3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 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339" y="1333341"/>
            <a:ext cx="792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http://www.ccp4.ac.uk/html/reindexing.html</a:t>
            </a:r>
          </a:p>
        </p:txBody>
      </p:sp>
    </p:spTree>
    <p:extLst>
      <p:ext uri="{BB962C8B-B14F-4D97-AF65-F5344CB8AC3E}">
        <p14:creationId xmlns:p14="http://schemas.microsoft.com/office/powerpoint/2010/main" val="18647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Trick Question: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space group?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63 b = 63 c = 63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</p:spTree>
    <p:extLst>
      <p:ext uri="{BB962C8B-B14F-4D97-AF65-F5344CB8AC3E}">
        <p14:creationId xmlns:p14="http://schemas.microsoft.com/office/powerpoint/2010/main" val="37435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Refinement:		Space Group (84)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639" y="50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“NCS ASU”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81" y="6147322"/>
            <a:ext cx="819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Builds ASU with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Non-crystallographic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3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Frequency of Space Groups in PDB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999886"/>
              </p:ext>
            </p:extLst>
          </p:nvPr>
        </p:nvGraphicFramePr>
        <p:xfrm>
          <a:off x="381000" y="1143002"/>
          <a:ext cx="8305801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71"/>
                <a:gridCol w="956598"/>
                <a:gridCol w="847468"/>
                <a:gridCol w="800095"/>
                <a:gridCol w="967666"/>
                <a:gridCol w="806388"/>
                <a:gridCol w="725750"/>
                <a:gridCol w="806388"/>
                <a:gridCol w="725750"/>
                <a:gridCol w="887027"/>
              </a:tblGrid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4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Where’s the unit cell?</a:t>
            </a:r>
            <a:endParaRPr 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950564" y="3630967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514513" y="3641324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417686" y="4139953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919492" y="4141433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94013" y="3592497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984595" y="3087950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7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478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Twinning?!?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Image result for evil tw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4" descr="Image result for evil tw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Image result for evil twi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21042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7800" y="304800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5943600"/>
            <a:ext cx="4214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pseudo symmetry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2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Definitions: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Twinning:</a:t>
            </a:r>
          </a:p>
          <a:p>
            <a:pPr lvl="1"/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(or more)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 of the same species 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different orientations</a:t>
            </a:r>
          </a:p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law:</a:t>
            </a:r>
          </a:p>
          <a:p>
            <a:pPr lvl="1"/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operator that rotates one crystal lattice onto the other (common: k,h,-l)</a:t>
            </a:r>
          </a:p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fraction ( </a:t>
            </a:r>
            <a:r>
              <a:rPr lang="el-G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):</a:t>
            </a:r>
          </a:p>
          <a:p>
            <a:pPr lvl="1"/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ratio: Iobs</a:t>
            </a:r>
            <a:r>
              <a:rPr lang="de-DE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hkl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hkl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</a:t>
            </a:r>
            <a:r>
              <a:rPr lang="de-DE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kh-l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6970" y="6334780"/>
            <a:ext cx="4137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to: Andrea Thorn</a:t>
            </a:r>
            <a:endParaRPr lang="en-US" sz="28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twinning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06970" y="6334780"/>
            <a:ext cx="4137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to: Andrea Thorn</a:t>
            </a:r>
            <a:endParaRPr lang="en-US" sz="28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7282186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Merohedral</a:t>
            </a:r>
            <a:endParaRPr lang="en-US" sz="3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law is symmetry operator for lattice, 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not the true point group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Pseudo-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merohedral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law not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 for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merohedral</a:t>
            </a:r>
            <a:endParaRPr lang="en-US" sz="3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Lattices don’t perfectly overlap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Epitaxial 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 randomly stuck together</a:t>
            </a:r>
          </a:p>
        </p:txBody>
      </p:sp>
    </p:spTree>
    <p:extLst>
      <p:ext uri="{BB962C8B-B14F-4D97-AF65-F5344CB8AC3E}">
        <p14:creationId xmlns:p14="http://schemas.microsoft.com/office/powerpoint/2010/main" val="274604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88506" cy="946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15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4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5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tell by looking?    </a:t>
            </a:r>
            <a:endParaRPr lang="en-US" dirty="0"/>
          </a:p>
        </p:txBody>
      </p:sp>
      <p:pic>
        <p:nvPicPr>
          <p:cNvPr id="4" name="Picture 2" descr="C:\Users\Andrea\Desktop\tw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881" y="1986655"/>
            <a:ext cx="2416540" cy="252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1054" y="1427012"/>
            <a:ext cx="40593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Macroscopic twin </a:t>
            </a:r>
          </a:p>
          <a:p>
            <a:pPr algn="ctr"/>
            <a:endParaRPr lang="de-DE" sz="1000" i="1" dirty="0" smtClean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487" y="4710544"/>
            <a:ext cx="3639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prstClr val="black"/>
                </a:solidFill>
              </a:rPr>
              <a:t>Disecting apart might give a single crystal!</a:t>
            </a:r>
          </a:p>
          <a:p>
            <a:endParaRPr lang="de-DE" sz="3200" dirty="0" smtClean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28861" y="3367200"/>
            <a:ext cx="952885" cy="41508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419724" y="1427007"/>
            <a:ext cx="4059381" cy="3068284"/>
            <a:chOff x="4419724" y="1427007"/>
            <a:chExt cx="4059381" cy="3068284"/>
          </a:xfrm>
        </p:grpSpPr>
        <p:pic>
          <p:nvPicPr>
            <p:cNvPr id="8" name="Picture 2" descr="C:\Users\Andrea\Desktop\single.jpg"/>
            <p:cNvPicPr>
              <a:picLocks noChangeAspect="1" noChangeArrowheads="1"/>
            </p:cNvPicPr>
            <p:nvPr/>
          </p:nvPicPr>
          <p:blipFill>
            <a:blip r:embed="rId3" cstate="print"/>
            <a:srcRect r="9747"/>
            <a:stretch>
              <a:fillRect/>
            </a:stretch>
          </p:blipFill>
          <p:spPr bwMode="auto">
            <a:xfrm>
              <a:off x="5223271" y="1975291"/>
              <a:ext cx="2427700" cy="252000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419724" y="1427007"/>
              <a:ext cx="405938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Microscopic twin </a:t>
              </a:r>
            </a:p>
            <a:p>
              <a:pPr algn="ctr"/>
              <a:endParaRPr lang="de-DE" sz="1000" i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49069" y="4715165"/>
            <a:ext cx="3466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prstClr val="black"/>
                </a:solidFill>
              </a:rPr>
              <a:t>Crystal looks fine, but is twinned. </a:t>
            </a:r>
            <a:endParaRPr lang="de-DE" sz="3200" dirty="0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0033" y="6304002"/>
            <a:ext cx="4682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5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Images property of Andrea Thorn </a:t>
            </a:r>
          </a:p>
          <a:p>
            <a:pPr algn="r"/>
            <a:r>
              <a:rPr lang="de-DE" sz="15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and Claudia Egerer-Sieber</a:t>
            </a:r>
            <a:endParaRPr lang="de-DE" sz="15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2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2"/>
          <a:stretch/>
        </p:blipFill>
        <p:spPr bwMode="auto">
          <a:xfrm>
            <a:off x="6629400" y="5257800"/>
            <a:ext cx="838200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33" r="50015"/>
          <a:stretch/>
        </p:blipFill>
        <p:spPr bwMode="auto">
          <a:xfrm rot="1466125">
            <a:off x="759492" y="3488452"/>
            <a:ext cx="852755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33" r="50015"/>
          <a:stretch/>
        </p:blipFill>
        <p:spPr bwMode="auto">
          <a:xfrm rot="19626808">
            <a:off x="3455149" y="2825652"/>
            <a:ext cx="852755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Twinning: how can you tell?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4" y="1447800"/>
            <a:ext cx="9173734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00200" y="3733800"/>
            <a:ext cx="990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2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583549"/>
              </p:ext>
            </p:extLst>
          </p:nvPr>
        </p:nvGraphicFramePr>
        <p:xfrm>
          <a:off x="384175" y="914400"/>
          <a:ext cx="8531225" cy="519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914400"/>
                        <a:ext cx="8531225" cy="519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09421" y="6057900"/>
            <a:ext cx="2661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596483" y="2784123"/>
            <a:ext cx="20617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Counts/bin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Make a histogram of your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66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772302"/>
              </p:ext>
            </p:extLst>
          </p:nvPr>
        </p:nvGraphicFramePr>
        <p:xfrm>
          <a:off x="384175" y="914400"/>
          <a:ext cx="8531225" cy="519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914400"/>
                        <a:ext cx="8531225" cy="519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09421" y="6057900"/>
            <a:ext cx="2661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596483" y="2784123"/>
            <a:ext cx="20617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Counts/bin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Make a histogram of your data</a:t>
            </a:r>
          </a:p>
        </p:txBody>
      </p:sp>
      <p:pic>
        <p:nvPicPr>
          <p:cNvPr id="7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33" r="50015"/>
          <a:stretch/>
        </p:blipFill>
        <p:spPr bwMode="auto">
          <a:xfrm>
            <a:off x="2209800" y="1524000"/>
            <a:ext cx="852755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2"/>
          <a:stretch/>
        </p:blipFill>
        <p:spPr bwMode="auto">
          <a:xfrm>
            <a:off x="4953000" y="3429000"/>
            <a:ext cx="838200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30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Twinning: how can you tell?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7391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distribution is abnormal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test, L test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higher symmetry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50% → might be twin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10% → could be 50:50 twin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of the “usual suspects”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P622, P6, P321, P312, P422, P43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http://www.ccp4.ac.uk/html/twinning.html 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can’t solve it</a:t>
            </a: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2"/>
          <a:stretch/>
        </p:blipFill>
        <p:spPr bwMode="auto">
          <a:xfrm>
            <a:off x="4038600" y="5334000"/>
            <a:ext cx="838200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0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5V1fRYFPbXY/UJmIDRYJQhI/AAAAAAAAA-o/0VdohhLlqK8/s1600/tile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5628210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3462291" y="2858610"/>
            <a:ext cx="1890943" cy="1908700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  <a:gd name="connsiteX0" fmla="*/ 2032986 w 2041863"/>
              <a:gd name="connsiteY0" fmla="*/ 1287263 h 1287263"/>
              <a:gd name="connsiteX1" fmla="*/ 497149 w 2041863"/>
              <a:gd name="connsiteY1" fmla="*/ 1269507 h 1287263"/>
              <a:gd name="connsiteX2" fmla="*/ 0 w 2041863"/>
              <a:gd name="connsiteY2" fmla="*/ 0 h 1287263"/>
              <a:gd name="connsiteX3" fmla="*/ 2041863 w 2041863"/>
              <a:gd name="connsiteY3" fmla="*/ 763480 h 1287263"/>
              <a:gd name="connsiteX4" fmla="*/ 2032986 w 2041863"/>
              <a:gd name="connsiteY4" fmla="*/ 1287263 h 1287263"/>
              <a:gd name="connsiteX0" fmla="*/ 2032986 w 2032986"/>
              <a:gd name="connsiteY0" fmla="*/ 1296141 h 1296141"/>
              <a:gd name="connsiteX1" fmla="*/ 497149 w 2032986"/>
              <a:gd name="connsiteY1" fmla="*/ 1278385 h 1296141"/>
              <a:gd name="connsiteX2" fmla="*/ 0 w 2032986"/>
              <a:gd name="connsiteY2" fmla="*/ 8878 h 1296141"/>
              <a:gd name="connsiteX3" fmla="*/ 1882065 w 2032986"/>
              <a:gd name="connsiteY3" fmla="*/ 0 h 1296141"/>
              <a:gd name="connsiteX4" fmla="*/ 2032986 w 2032986"/>
              <a:gd name="connsiteY4" fmla="*/ 1296141 h 1296141"/>
              <a:gd name="connsiteX0" fmla="*/ 1873188 w 1882065"/>
              <a:gd name="connsiteY0" fmla="*/ 1908700 h 1908700"/>
              <a:gd name="connsiteX1" fmla="*/ 497149 w 1882065"/>
              <a:gd name="connsiteY1" fmla="*/ 1278385 h 1908700"/>
              <a:gd name="connsiteX2" fmla="*/ 0 w 1882065"/>
              <a:gd name="connsiteY2" fmla="*/ 8878 h 1908700"/>
              <a:gd name="connsiteX3" fmla="*/ 1882065 w 1882065"/>
              <a:gd name="connsiteY3" fmla="*/ 0 h 1908700"/>
              <a:gd name="connsiteX4" fmla="*/ 1873188 w 1882065"/>
              <a:gd name="connsiteY4" fmla="*/ 1908700 h 1908700"/>
              <a:gd name="connsiteX0" fmla="*/ 1882066 w 1890943"/>
              <a:gd name="connsiteY0" fmla="*/ 1908700 h 1908700"/>
              <a:gd name="connsiteX1" fmla="*/ 0 w 1890943"/>
              <a:gd name="connsiteY1" fmla="*/ 1899822 h 1908700"/>
              <a:gd name="connsiteX2" fmla="*/ 8878 w 1890943"/>
              <a:gd name="connsiteY2" fmla="*/ 8878 h 1908700"/>
              <a:gd name="connsiteX3" fmla="*/ 1890943 w 1890943"/>
              <a:gd name="connsiteY3" fmla="*/ 0 h 1908700"/>
              <a:gd name="connsiteX4" fmla="*/ 1882066 w 1890943"/>
              <a:gd name="connsiteY4" fmla="*/ 1908700 h 19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0943" h="1908700">
                <a:moveTo>
                  <a:pt x="1882066" y="1908700"/>
                </a:moveTo>
                <a:lnTo>
                  <a:pt x="0" y="1899822"/>
                </a:lnTo>
                <a:cubicBezTo>
                  <a:pt x="2959" y="1269507"/>
                  <a:pt x="5919" y="639193"/>
                  <a:pt x="8878" y="8878"/>
                </a:cubicBezTo>
                <a:lnTo>
                  <a:pt x="1890943" y="0"/>
                </a:lnTo>
                <a:lnTo>
                  <a:pt x="1882066" y="1908700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Where’s the unit cell?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Find the twin law?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81534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refine in REFMAC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Automatically checks all possible twin laws!</a:t>
            </a:r>
          </a:p>
          <a:p>
            <a:pPr lvl="1"/>
            <a:endParaRPr lang="en-US" sz="28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 copy twin law into other programs:</a:t>
            </a:r>
          </a:p>
          <a:p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phenix.refine</a:t>
            </a:r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, etc.</a:t>
            </a:r>
          </a:p>
          <a:p>
            <a:endParaRPr lang="en-US" sz="14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Pick </a:t>
            </a:r>
            <a:r>
              <a:rPr lang="en-US" sz="36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free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 flags in highest symmetry</a:t>
            </a:r>
          </a:p>
          <a:p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i.e. P622 if true SG is P3</a:t>
            </a:r>
          </a:p>
          <a:p>
            <a:endParaRPr 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Do not “twin refine” if not twinned</a:t>
            </a:r>
          </a:p>
          <a:p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control: swap non-twin operator</a:t>
            </a:r>
          </a:p>
        </p:txBody>
      </p:sp>
      <p:pic>
        <p:nvPicPr>
          <p:cNvPr id="6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2"/>
          <a:stretch/>
        </p:blipFill>
        <p:spPr bwMode="auto">
          <a:xfrm>
            <a:off x="8305800" y="0"/>
            <a:ext cx="838200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0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Twinning: what do I do?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Integrate with low-symmetry SG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Yes, all possible ones</a:t>
            </a:r>
          </a:p>
          <a:p>
            <a:pPr lvl="1"/>
            <a:endParaRPr lang="en-US" sz="28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 try to solve it</a:t>
            </a:r>
          </a:p>
          <a:p>
            <a:pPr lvl="1"/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Yes, in all possible SGs</a:t>
            </a:r>
          </a:p>
          <a:p>
            <a:pPr lvl="1"/>
            <a:endParaRPr lang="en-US" sz="3600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MR:  good chance if copies = 1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MAD: maybe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S-SAD: no way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MIR: if you’re lucky</a:t>
            </a:r>
          </a:p>
        </p:txBody>
      </p:sp>
      <p:pic>
        <p:nvPicPr>
          <p:cNvPr id="6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2"/>
          <a:stretch/>
        </p:blipFill>
        <p:spPr bwMode="auto">
          <a:xfrm>
            <a:off x="8305800" y="0"/>
            <a:ext cx="838200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44012" y="6457890"/>
            <a:ext cx="2999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cs typeface="Arial" panose="020B0604020202020204" pitchFamily="34" charset="0"/>
              </a:rPr>
              <a:t>Thanks to: Andrea Thorn</a:t>
            </a:r>
            <a:endParaRPr lang="en-US" sz="2000" dirty="0">
              <a:solidFill>
                <a:srgbClr val="FFFFF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7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58" name="Text Box 6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509959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509960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1" name="Text Box 9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509963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509964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5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6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7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8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9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70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997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509973" name="Oval 21"/>
          <p:cNvSpPr>
            <a:spLocks noChangeArrowheads="1"/>
          </p:cNvSpPr>
          <p:nvPr/>
        </p:nvSpPr>
        <p:spPr bwMode="auto">
          <a:xfrm>
            <a:off x="33242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4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5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6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09977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509978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509979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0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1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2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3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4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5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6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9987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09988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509989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90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91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6" name="Group 11"/>
          <p:cNvGrpSpPr>
            <a:grpSpLocks/>
          </p:cNvGrpSpPr>
          <p:nvPr/>
        </p:nvGrpSpPr>
        <p:grpSpPr bwMode="auto">
          <a:xfrm rot="19031229">
            <a:off x="2975772" y="2093374"/>
            <a:ext cx="3657600" cy="304800"/>
            <a:chOff x="-960" y="2136"/>
            <a:chExt cx="2304" cy="192"/>
          </a:xfrm>
        </p:grpSpPr>
        <p:sp>
          <p:nvSpPr>
            <p:cNvPr id="47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Group 11"/>
          <p:cNvGrpSpPr>
            <a:grpSpLocks/>
          </p:cNvGrpSpPr>
          <p:nvPr/>
        </p:nvGrpSpPr>
        <p:grpSpPr bwMode="auto">
          <a:xfrm rot="12959420">
            <a:off x="-49284" y="2275719"/>
            <a:ext cx="3657600" cy="304800"/>
            <a:chOff x="-960" y="2136"/>
            <a:chExt cx="2304" cy="192"/>
          </a:xfrm>
        </p:grpSpPr>
        <p:sp>
          <p:nvSpPr>
            <p:cNvPr id="56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2" name="Group 11"/>
          <p:cNvGrpSpPr>
            <a:grpSpLocks/>
          </p:cNvGrpSpPr>
          <p:nvPr/>
        </p:nvGrpSpPr>
        <p:grpSpPr bwMode="auto">
          <a:xfrm rot="4201551">
            <a:off x="2234773" y="5255321"/>
            <a:ext cx="3657600" cy="304800"/>
            <a:chOff x="-960" y="2136"/>
            <a:chExt cx="2304" cy="192"/>
          </a:xfrm>
        </p:grpSpPr>
        <p:sp>
          <p:nvSpPr>
            <p:cNvPr id="63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Group 11"/>
          <p:cNvGrpSpPr>
            <a:grpSpLocks/>
          </p:cNvGrpSpPr>
          <p:nvPr/>
        </p:nvGrpSpPr>
        <p:grpSpPr bwMode="auto">
          <a:xfrm rot="20719009">
            <a:off x="3433945" y="2966840"/>
            <a:ext cx="3657600" cy="304800"/>
            <a:chOff x="-960" y="2136"/>
            <a:chExt cx="2304" cy="192"/>
          </a:xfrm>
        </p:grpSpPr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92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3.05556E-6 -0.02523 3.05556E-6 -0.04931 -0.00018 -0.04931 C -0.00035 -0.04931 -0.00035 -0.02523 -0.00052 7.40741E-7 C -0.00052 0.02801 -0.00052 0.05602 -0.00087 0.05602 C -0.00104 0.05602 -0.00104 0.02801 -0.00104 7.40741E-7 C -0.00104 -0.02523 -0.00122 -0.04931 -0.00139 -0.04931 C -0.00157 -0.04931 -0.00157 -0.02523 -0.00174 7.40741E-7 C -0.00174 0.02801 -0.00174 0.05602 -0.00191 0.05602 C -0.00209 0.05602 -0.00226 7.40741E-7 -0.00226 0.00023 C -0.00226 -0.02523 -0.00243 -0.04931 -0.00261 -0.04931 C -0.00278 -0.04931 -0.00278 -0.02523 -0.00278 7.40741E-7 C -0.00295 0.02801 -0.00295 0.05602 -0.00313 0.05602 C -0.0033 0.05602 -0.0033 0.02801 -0.00348 7.40741E-7 C -0.00348 -0.02523 -0.00348 -0.04931 -0.00365 -0.04931 C -0.00382 -0.04931 -0.004 -0.02523 -0.004 7.40741E-7 C -0.004 0.02801 -0.00417 0.05602 -0.00434 0.05602 C -0.00452 0.05602 -0.00452 0.02801 -0.00469 7.40741E-7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324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73" grpId="0" animBg="1"/>
      <p:bldP spid="509974" grpId="0" animBg="1"/>
      <p:bldP spid="509975" grpId="0" animBg="1"/>
      <p:bldP spid="50997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79915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6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7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8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9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0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1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2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79909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0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1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2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3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4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79903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4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5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6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7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8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2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84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9886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79892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3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4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5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6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7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8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9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7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090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092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0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0921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4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7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8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0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090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8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0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1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2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3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4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5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6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7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8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9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0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20662 h 139"/>
              <a:gd name="T2" fmla="*/ 79375 w 177"/>
              <a:gd name="T3" fmla="*/ 20637 h 139"/>
              <a:gd name="T4" fmla="*/ 280987 w 177"/>
              <a:gd name="T5" fmla="*/ 100012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5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192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1956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7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8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9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0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1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2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3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2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1948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9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0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1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2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3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4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5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193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2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3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4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5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6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7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8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9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0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1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2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3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4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5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6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7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552450" y="533400"/>
            <a:ext cx="7905750" cy="5280025"/>
            <a:chOff x="348" y="336"/>
            <a:chExt cx="4980" cy="3326"/>
          </a:xfrm>
        </p:grpSpPr>
        <p:sp>
          <p:nvSpPr>
            <p:cNvPr id="82949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0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1" name="Oval 5"/>
            <p:cNvSpPr>
              <a:spLocks noChangeArrowheads="1"/>
            </p:cNvSpPr>
            <p:nvPr/>
          </p:nvSpPr>
          <p:spPr bwMode="auto">
            <a:xfrm>
              <a:off x="2680" y="17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2" name="Oval 6"/>
            <p:cNvSpPr>
              <a:spLocks noChangeArrowheads="1"/>
            </p:cNvSpPr>
            <p:nvPr/>
          </p:nvSpPr>
          <p:spPr bwMode="auto">
            <a:xfrm>
              <a:off x="3344" y="29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3" name="Line 7"/>
            <p:cNvSpPr>
              <a:spLocks noChangeShapeType="1"/>
            </p:cNvSpPr>
            <p:nvPr/>
          </p:nvSpPr>
          <p:spPr bwMode="auto">
            <a:xfrm>
              <a:off x="384" y="192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4" name="Line 8"/>
            <p:cNvSpPr>
              <a:spLocks noChangeShapeType="1"/>
            </p:cNvSpPr>
            <p:nvPr/>
          </p:nvSpPr>
          <p:spPr bwMode="auto">
            <a:xfrm>
              <a:off x="384" y="3120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5" name="Line 9"/>
            <p:cNvSpPr>
              <a:spLocks noChangeShapeType="1"/>
            </p:cNvSpPr>
            <p:nvPr/>
          </p:nvSpPr>
          <p:spPr bwMode="auto">
            <a:xfrm flipV="1">
              <a:off x="2832" y="3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6" name="Line 10"/>
            <p:cNvSpPr>
              <a:spLocks noChangeShapeType="1"/>
            </p:cNvSpPr>
            <p:nvPr/>
          </p:nvSpPr>
          <p:spPr bwMode="auto">
            <a:xfrm flipV="1">
              <a:off x="3504" y="15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7" name="Line 11"/>
            <p:cNvSpPr>
              <a:spLocks noChangeShapeType="1"/>
            </p:cNvSpPr>
            <p:nvPr/>
          </p:nvSpPr>
          <p:spPr bwMode="auto">
            <a:xfrm flipH="1">
              <a:off x="384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8" name="Text Box 12"/>
            <p:cNvSpPr txBox="1">
              <a:spLocks noChangeArrowheads="1"/>
            </p:cNvSpPr>
            <p:nvPr/>
          </p:nvSpPr>
          <p:spPr bwMode="auto">
            <a:xfrm>
              <a:off x="348" y="249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source</a:t>
              </a:r>
            </a:p>
          </p:txBody>
        </p:sp>
        <p:sp>
          <p:nvSpPr>
            <p:cNvPr id="82959" name="Text Box 13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2960" name="Line 14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1" name="Line 15"/>
            <p:cNvSpPr>
              <a:spLocks noChangeShapeType="1"/>
            </p:cNvSpPr>
            <p:nvPr/>
          </p:nvSpPr>
          <p:spPr bwMode="auto">
            <a:xfrm>
              <a:off x="2832" y="1920"/>
              <a:ext cx="672" cy="1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2" name="Text Box 16"/>
            <p:cNvSpPr txBox="1">
              <a:spLocks noChangeArrowheads="1"/>
            </p:cNvSpPr>
            <p:nvPr/>
          </p:nvSpPr>
          <p:spPr bwMode="auto">
            <a:xfrm rot="-1882992">
              <a:off x="3163" y="234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808080"/>
                  </a:solidFill>
                </a:rPr>
                <a:t>d</a:t>
              </a:r>
            </a:p>
          </p:txBody>
        </p:sp>
        <p:cxnSp>
          <p:nvCxnSpPr>
            <p:cNvPr id="82963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964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∙</a:t>
              </a:r>
              <a:r>
                <a:rPr lang="en-US" altLang="en-US">
                  <a:solidFill>
                    <a:srgbClr val="000000"/>
                  </a:solidFill>
                </a:rPr>
                <a:t>sin(</a:t>
              </a:r>
              <a:r>
                <a:rPr lang="el-GR" altLang="en-US">
                  <a:solidFill>
                    <a:srgbClr val="000000"/>
                  </a:solidFill>
                  <a:cs typeface="Arial" charset="0"/>
                </a:rPr>
                <a:t>θ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)</a:t>
              </a:r>
              <a:endParaRPr lang="el-GR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2965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T0" fmla="*/ 26 w 14629"/>
                <a:gd name="T1" fmla="*/ 0 h 21513"/>
                <a:gd name="T2" fmla="*/ 194 w 14629"/>
                <a:gd name="T3" fmla="*/ 75 h 21513"/>
                <a:gd name="T4" fmla="*/ 0 w 14629"/>
                <a:gd name="T5" fmla="*/ 287 h 21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lnTo>
                    <a:pt x="1939" y="0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6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>
                  <a:solidFill>
                    <a:srgbClr val="808080"/>
                  </a:solidFill>
                  <a:cs typeface="Arial" charset="0"/>
                </a:rPr>
                <a:t>θ</a:t>
              </a:r>
            </a:p>
          </p:txBody>
        </p:sp>
        <p:sp>
          <p:nvSpPr>
            <p:cNvPr id="82967" name="Text Box 21"/>
            <p:cNvSpPr txBox="1">
              <a:spLocks noChangeArrowheads="1"/>
            </p:cNvSpPr>
            <p:nvPr/>
          </p:nvSpPr>
          <p:spPr bwMode="auto">
            <a:xfrm>
              <a:off x="2964" y="18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#1</a:t>
              </a:r>
            </a:p>
          </p:txBody>
        </p:sp>
        <p:sp>
          <p:nvSpPr>
            <p:cNvPr id="82968" name="Text Box 22"/>
            <p:cNvSpPr txBox="1">
              <a:spLocks noChangeArrowheads="1"/>
            </p:cNvSpPr>
            <p:nvPr/>
          </p:nvSpPr>
          <p:spPr bwMode="auto">
            <a:xfrm>
              <a:off x="3636" y="30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#2</a:t>
              </a:r>
            </a:p>
          </p:txBody>
        </p:sp>
      </p:grpSp>
      <p:sp>
        <p:nvSpPr>
          <p:cNvPr id="8294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48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to source</a:t>
            </a:r>
          </a:p>
        </p:txBody>
      </p:sp>
      <p:grpSp>
        <p:nvGrpSpPr>
          <p:cNvPr id="83978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83992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3993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79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83990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1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980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808080"/>
                </a:solidFill>
              </a:rPr>
              <a:t>d</a:t>
            </a:r>
          </a:p>
        </p:txBody>
      </p:sp>
      <p:cxnSp>
        <p:nvCxnSpPr>
          <p:cNvPr id="83981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∙</a:t>
            </a:r>
            <a:r>
              <a:rPr lang="en-US" altLang="en-US">
                <a:solidFill>
                  <a:srgbClr val="000000"/>
                </a:solidFill>
              </a:rPr>
              <a:t>sin(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3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T0" fmla="*/ 40857 w 17111"/>
              <a:gd name="T1" fmla="*/ 0 h 21513"/>
              <a:gd name="T2" fmla="*/ 360363 w 17111"/>
              <a:gd name="T3" fmla="*/ 176438 h 21513"/>
              <a:gd name="T4" fmla="*/ 0 w 17111"/>
              <a:gd name="T5" fmla="*/ 455613 h 21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lnTo>
                  <a:pt x="1939" y="0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84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808080"/>
                </a:solidFill>
                <a:cs typeface="Arial" charset="0"/>
              </a:rPr>
              <a:t>θ</a:t>
            </a:r>
          </a:p>
        </p:txBody>
      </p:sp>
      <p:sp>
        <p:nvSpPr>
          <p:cNvPr id="83985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83986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8398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83988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n</a:t>
            </a:r>
            <a:r>
              <a:rPr lang="el-GR" altLang="en-US" sz="2800" b="1" dirty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 dirty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9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69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7285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7317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8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9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0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1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2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3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4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86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7309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0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1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2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3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4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5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6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287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7288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9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0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1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2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3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4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5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6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7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8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9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0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1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2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3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304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7306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7" name="Text Box 42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7308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05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07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8311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8340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1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2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3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4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5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6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7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831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8332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3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4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5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6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7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8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9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831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831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15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6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7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8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9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0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1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2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3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4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5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6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7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8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9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31750 w 302"/>
              <a:gd name="T1" fmla="*/ 0 h 816"/>
              <a:gd name="T2" fmla="*/ 31750 w 302"/>
              <a:gd name="T3" fmla="*/ 228600 h 816"/>
              <a:gd name="T4" fmla="*/ 74613 w 302"/>
              <a:gd name="T5" fmla="*/ 469900 h 816"/>
              <a:gd name="T6" fmla="*/ 477838 w 302"/>
              <a:gd name="T7" fmla="*/ 542925 h 816"/>
              <a:gd name="T8" fmla="*/ 80963 w 302"/>
              <a:gd name="T9" fmla="*/ 666750 h 816"/>
              <a:gd name="T10" fmla="*/ 31750 w 302"/>
              <a:gd name="T11" fmla="*/ 838200 h 816"/>
              <a:gd name="T12" fmla="*/ 31750 w 302"/>
              <a:gd name="T13" fmla="*/ 1066800 h 816"/>
              <a:gd name="T14" fmla="*/ 31750 w 30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30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31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ecure.img1-fg.wfcdn.com/im/85587909/resize-h490-p1-w490%5Ecompr-r85/3009/30090015/Philadelphia+Roman+Pattern+Tumbled+Random+Sized+Stone+Mosaic+T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448056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Where’s the unit cell?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9333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9368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9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0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1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2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3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4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5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9334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9360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1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2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3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4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5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6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7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9335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9336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7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8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0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1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2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3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4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5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6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7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8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9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50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9351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9357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58" name="Text Box 41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9359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83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99355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9356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8" grpId="0" animBg="1"/>
      <p:bldP spid="22839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0359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038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0360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0380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1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2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3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4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5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6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7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0361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0362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3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4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5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6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7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8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9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0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1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2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3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4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5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6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7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8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23813 w 395"/>
              <a:gd name="T1" fmla="*/ 0 h 816"/>
              <a:gd name="T2" fmla="*/ 23813 w 395"/>
              <a:gd name="T3" fmla="*/ 228600 h 816"/>
              <a:gd name="T4" fmla="*/ 15875 w 395"/>
              <a:gd name="T5" fmla="*/ 390525 h 816"/>
              <a:gd name="T6" fmla="*/ 120650 w 395"/>
              <a:gd name="T7" fmla="*/ 476250 h 816"/>
              <a:gd name="T8" fmla="*/ 625475 w 395"/>
              <a:gd name="T9" fmla="*/ 533400 h 816"/>
              <a:gd name="T10" fmla="*/ 133350 w 395"/>
              <a:gd name="T11" fmla="*/ 650875 h 816"/>
              <a:gd name="T12" fmla="*/ 28575 w 395"/>
              <a:gd name="T13" fmla="*/ 714375 h 816"/>
              <a:gd name="T14" fmla="*/ 23813 w 395"/>
              <a:gd name="T15" fmla="*/ 838200 h 816"/>
              <a:gd name="T16" fmla="*/ 23813 w 395"/>
              <a:gd name="T17" fmla="*/ 1066800 h 816"/>
              <a:gd name="T18" fmla="*/ 23813 w 395"/>
              <a:gd name="T19" fmla="*/ 1295400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9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141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138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1406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7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8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9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0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1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2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3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38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138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8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1388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101398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99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0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1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2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3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4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5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389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0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1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2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3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4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5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6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50800 w 541"/>
              <a:gd name="T1" fmla="*/ 0 h 816"/>
              <a:gd name="T2" fmla="*/ 50800 w 541"/>
              <a:gd name="T3" fmla="*/ 228600 h 816"/>
              <a:gd name="T4" fmla="*/ 42862 w 541"/>
              <a:gd name="T5" fmla="*/ 338138 h 816"/>
              <a:gd name="T6" fmla="*/ 49212 w 541"/>
              <a:gd name="T7" fmla="*/ 428625 h 816"/>
              <a:gd name="T8" fmla="*/ 147637 w 541"/>
              <a:gd name="T9" fmla="*/ 466725 h 816"/>
              <a:gd name="T10" fmla="*/ 857250 w 541"/>
              <a:gd name="T11" fmla="*/ 533400 h 816"/>
              <a:gd name="T12" fmla="*/ 134937 w 541"/>
              <a:gd name="T13" fmla="*/ 654050 h 816"/>
              <a:gd name="T14" fmla="*/ 49212 w 541"/>
              <a:gd name="T15" fmla="*/ 758825 h 816"/>
              <a:gd name="T16" fmla="*/ 50800 w 541"/>
              <a:gd name="T17" fmla="*/ 838200 h 816"/>
              <a:gd name="T18" fmla="*/ 50800 w 541"/>
              <a:gd name="T19" fmla="*/ 1066800 h 816"/>
              <a:gd name="T20" fmla="*/ 50800 w 541"/>
              <a:gd name="T21" fmla="*/ 1295400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7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3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77869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0" name="Text Box 4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77828" name="Text Box 6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193543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77867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8" name="Text Box 9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77830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93547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77859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0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1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2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3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4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5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6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83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77833" name="Oval 21"/>
          <p:cNvSpPr>
            <a:spLocks noChangeArrowheads="1"/>
          </p:cNvSpPr>
          <p:nvPr/>
        </p:nvSpPr>
        <p:spPr bwMode="auto">
          <a:xfrm>
            <a:off x="32734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58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59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60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3561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77845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77851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2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3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4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5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6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7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8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7846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grpSp>
          <p:nvGrpSpPr>
            <p:cNvPr id="77847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77848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49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0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3576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77842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3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4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3580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77840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1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57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78915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916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78917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8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8852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78911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78913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4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12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78907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908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78909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0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903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78905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6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4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9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78901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2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0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5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7889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6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78893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4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2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7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78889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0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8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3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78885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6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79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78881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2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0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8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5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0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85080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1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2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85077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8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9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85074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5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6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85071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2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3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85068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9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0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85065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85062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4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8505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85056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7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8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85053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4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5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85050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1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2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85047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8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9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85044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5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6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85041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2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3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85038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39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0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37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86019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87043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7050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7060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1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2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3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4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5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6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7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7051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7052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3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4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5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6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7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8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9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3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88068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8085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8095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6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7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8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9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0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1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2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8086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8087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8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9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0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1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2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3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4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88084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89094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</a:t>
            </a:r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90116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91142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0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6661334" y="389920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661335" y="437181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1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5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9992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31763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3310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18967</TotalTime>
  <Words>1547</Words>
  <Application>Microsoft Office PowerPoint</Application>
  <PresentationFormat>On-screen Show (4:3)</PresentationFormat>
  <Paragraphs>586</Paragraphs>
  <Slides>103</Slides>
  <Notes>0</Notes>
  <HiddenSlides>9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7" baseType="lpstr">
      <vt:lpstr>Office Theme</vt:lpstr>
      <vt:lpstr>1_Office Theme</vt:lpstr>
      <vt:lpstr>8_Default Design</vt:lpstr>
      <vt:lpstr>Chart</vt:lpstr>
      <vt:lpstr>What is your Space Group?</vt:lpstr>
      <vt:lpstr>International Tables, Vol A</vt:lpstr>
      <vt:lpstr>International Tables, Vol A</vt:lpstr>
      <vt:lpstr>What is your Space Group?</vt:lpstr>
      <vt:lpstr>Unit cell?</vt:lpstr>
      <vt:lpstr>Where’s the unit cell?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Diffraction from a 3D lattice</vt:lpstr>
      <vt:lpstr>Diffraction from a 3D lattice</vt:lpstr>
      <vt:lpstr>Diffraction from a 3D lattice</vt:lpstr>
      <vt:lpstr>Diffraction from a 3D lattice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Only 4 kinds of rotation operators</vt:lpstr>
      <vt:lpstr>PowerPoint Presentation</vt:lpstr>
      <vt:lpstr>Only 5 kinds of centering</vt:lpstr>
      <vt:lpstr>Only 7 lattice systems</vt:lpstr>
      <vt:lpstr>Only 14 lattice types in 3D </vt:lpstr>
      <vt:lpstr>Enantiomorphic operators</vt:lpstr>
      <vt:lpstr>Systematic absences</vt:lpstr>
      <vt:lpstr>Hermann-Mauguin symbol</vt:lpstr>
      <vt:lpstr>Hermann-Mauguin symbol</vt:lpstr>
      <vt:lpstr>Hermann-Mauguin symbol</vt:lpstr>
      <vt:lpstr>Hermann-Mauguin symbol</vt:lpstr>
      <vt:lpstr>Hermann-Mauguin symbol</vt:lpstr>
      <vt:lpstr>What is a “point group”?</vt:lpstr>
      <vt:lpstr>Pitfalls: the “screwies”</vt:lpstr>
      <vt:lpstr>Pitfalls: sub-space groups</vt:lpstr>
      <vt:lpstr>Pitfalls: alternate indexing</vt:lpstr>
      <vt:lpstr>Trick Question: What is the space group?</vt:lpstr>
      <vt:lpstr>What you know when:</vt:lpstr>
      <vt:lpstr>Asymmetric Unit (ASU)</vt:lpstr>
      <vt:lpstr>Frequency of Space Groups in PDB</vt:lpstr>
      <vt:lpstr>Twinning?!?</vt:lpstr>
      <vt:lpstr>Definitions:</vt:lpstr>
      <vt:lpstr>Types of twinning</vt:lpstr>
      <vt:lpstr>PowerPoint Presentation</vt:lpstr>
      <vt:lpstr>PowerPoint Presentation</vt:lpstr>
      <vt:lpstr>Can you tell by looking?    </vt:lpstr>
      <vt:lpstr>Twinning: how can you tell?</vt:lpstr>
      <vt:lpstr>Make a histogram of your data</vt:lpstr>
      <vt:lpstr>Make a histogram of your data</vt:lpstr>
      <vt:lpstr>Twinning: how can you tell?</vt:lpstr>
      <vt:lpstr>Find the twin law?</vt:lpstr>
      <vt:lpstr>Twinning: what do I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lysozyme: real and reciprocal</vt:lpstr>
      <vt:lpstr>Diffraction from a 3D lattice</vt:lpstr>
      <vt:lpstr>Diffraction from a 3D lattice</vt:lpstr>
      <vt:lpstr>Ewald Sphere</vt:lpstr>
      <vt:lpstr>Ewald Sphere</vt:lpstr>
      <vt:lpstr>Ewald Sphere</vt:lpstr>
      <vt:lpstr>Ewald Sphere</vt:lpstr>
      <vt:lpstr>Ewald Sphere</vt:lpstr>
      <vt:lpstr>Ewald Sphere</vt:lpstr>
      <vt:lpstr>Ewald Sphere</vt:lpstr>
      <vt:lpstr>Ewald Sphere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Trick Question: What is the space group?</dc:title>
  <dc:creator>JMHolton</dc:creator>
  <cp:lastModifiedBy>James_Holton</cp:lastModifiedBy>
  <cp:revision>72</cp:revision>
  <dcterms:created xsi:type="dcterms:W3CDTF">2016-10-13T18:45:33Z</dcterms:created>
  <dcterms:modified xsi:type="dcterms:W3CDTF">2022-05-17T18:38:12Z</dcterms:modified>
</cp:coreProperties>
</file>