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57" r:id="rId2"/>
    <p:sldId id="452" r:id="rId3"/>
    <p:sldId id="455" r:id="rId4"/>
    <p:sldId id="454" r:id="rId5"/>
    <p:sldId id="408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09" r:id="rId18"/>
    <p:sldId id="443" r:id="rId19"/>
    <p:sldId id="44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40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  <p:sldId id="437" r:id="rId37"/>
    <p:sldId id="438" r:id="rId38"/>
    <p:sldId id="439" r:id="rId39"/>
    <p:sldId id="453" r:id="rId40"/>
    <p:sldId id="444" r:id="rId41"/>
    <p:sldId id="442" r:id="rId42"/>
    <p:sldId id="330" r:id="rId43"/>
    <p:sldId id="277" r:id="rId44"/>
    <p:sldId id="280" r:id="rId45"/>
    <p:sldId id="349" r:id="rId46"/>
    <p:sldId id="400" r:id="rId47"/>
    <p:sldId id="375" r:id="rId48"/>
    <p:sldId id="377" r:id="rId49"/>
    <p:sldId id="45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562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65217391304349"/>
          <c:y val="6.3391442155309036E-2"/>
          <c:w val="0.76521739130434774"/>
          <c:h val="0.7765451664025355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domain 1</c:v>
                </c:pt>
              </c:strCache>
            </c:strRef>
          </c:tx>
          <c:spPr>
            <a:ln w="36573">
              <a:solidFill>
                <a:srgbClr val="9933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0.187476572427</c:v>
                </c:pt>
                <c:pt idx="1">
                  <c:v>0.18794105730800001</c:v>
                </c:pt>
                <c:pt idx="2">
                  <c:v>0.188398781737</c:v>
                </c:pt>
                <c:pt idx="3">
                  <c:v>0.18800087574400001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domain 2</c:v>
                </c:pt>
              </c:strCache>
            </c:strRef>
          </c:tx>
          <c:spPr>
            <a:ln w="36573">
              <a:solidFill>
                <a:srgbClr val="008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Sheet1!$E$2:$E$13</c:f>
              <c:numCache>
                <c:formatCode>General</c:formatCode>
                <c:ptCount val="12"/>
                <c:pt idx="4">
                  <c:v>0.18826248689</c:v>
                </c:pt>
                <c:pt idx="5">
                  <c:v>0.188398781737</c:v>
                </c:pt>
                <c:pt idx="6">
                  <c:v>0.18776372009</c:v>
                </c:pt>
                <c:pt idx="7">
                  <c:v>0.186878232403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domain 3</c:v>
                </c:pt>
              </c:strCache>
            </c:strRef>
          </c:tx>
          <c:spPr>
            <a:ln w="36573">
              <a:solidFill>
                <a:srgbClr val="0000FF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Sheet1!$F$2:$F$13</c:f>
              <c:numCache>
                <c:formatCode>General</c:formatCode>
                <c:ptCount val="12"/>
                <c:pt idx="8">
                  <c:v>0.18711877251</c:v>
                </c:pt>
                <c:pt idx="9">
                  <c:v>0.18775084192399999</c:v>
                </c:pt>
                <c:pt idx="10">
                  <c:v>0.188398781737</c:v>
                </c:pt>
                <c:pt idx="11">
                  <c:v>0.18725583692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8992"/>
        <c:axId val="49350912"/>
      </c:scatterChart>
      <c:valAx>
        <c:axId val="49348992"/>
        <c:scaling>
          <c:orientation val="minMax"/>
          <c:max val="-51.8"/>
          <c:min val="-52.5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0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350912"/>
        <c:crossesAt val="0.186"/>
        <c:crossBetween val="midCat"/>
      </c:valAx>
      <c:valAx>
        <c:axId val="49350912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348992"/>
        <c:crossesAt val="-52.6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673913043478264"/>
          <c:y val="0.5911251980982567"/>
          <c:w val="0.21413043478260868"/>
          <c:h val="0.21553090332805069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7938"/>
          </a:xfrm>
        </p:spPr>
        <p:txBody>
          <a:bodyPr>
            <a:normAutofit fontScale="90000"/>
          </a:bodyPr>
          <a:lstStyle/>
          <a:p>
            <a:r>
              <a:rPr lang="en-US" dirty="0"/>
              <a:t>User-Focused: Transitioning to serial and time-resolved modes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1975" y="1600200"/>
            <a:ext cx="8229600" cy="4525963"/>
          </a:xfrm>
        </p:spPr>
        <p:txBody>
          <a:bodyPr/>
          <a:lstStyle/>
          <a:p>
            <a:r>
              <a:rPr lang="en-US" dirty="0" smtClean="0"/>
              <a:t>Why don’t (your friends) always use serial mode to collect data?</a:t>
            </a:r>
          </a:p>
          <a:p>
            <a:r>
              <a:rPr lang="en-US" dirty="0" smtClean="0"/>
              <a:t>What question(s) would you answer with time-resolved data?</a:t>
            </a:r>
          </a:p>
          <a:p>
            <a:r>
              <a:rPr lang="en-US" dirty="0" smtClean="0"/>
              <a:t>What forum would be best for communicating “gripes”? Email? Social? Anonymous?</a:t>
            </a:r>
          </a:p>
          <a:p>
            <a:r>
              <a:rPr lang="en-US" dirty="0" smtClean="0"/>
              <a:t>What forum would be best for communicating results?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535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1°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75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0.2°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92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72719"/>
              </p:ext>
            </p:extLst>
          </p:nvPr>
        </p:nvGraphicFramePr>
        <p:xfrm>
          <a:off x="577984" y="1855986"/>
          <a:ext cx="7772400" cy="143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15418"/>
              </p:ext>
            </p:extLst>
          </p:nvPr>
        </p:nvGraphicFramePr>
        <p:xfrm>
          <a:off x="577984" y="1855986"/>
          <a:ext cx="7772400" cy="215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774793"/>
              </p:ext>
            </p:extLst>
          </p:nvPr>
        </p:nvGraphicFramePr>
        <p:xfrm>
          <a:off x="577984" y="1855986"/>
          <a:ext cx="7772400" cy="287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601539"/>
              </p:ext>
            </p:extLst>
          </p:nvPr>
        </p:nvGraphicFramePr>
        <p:xfrm>
          <a:off x="577984" y="1855986"/>
          <a:ext cx="7772400" cy="359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</a:t>
            </a:r>
            <a:r>
              <a:rPr lang="en-US" dirty="0" smtClean="0">
                <a:solidFill>
                  <a:srgbClr val="FF0000"/>
                </a:solidFill>
              </a:rPr>
              <a:t>sufficient</a:t>
            </a:r>
            <a:r>
              <a:rPr lang="en-US" dirty="0" smtClean="0"/>
              <a:t>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9262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058517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569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multiple clusters is stable!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Incorporating texture 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serial data processing will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image count requirement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~1e4 to ~100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rotation data lack texture error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0"/>
          <a:stretch/>
        </p:blipFill>
        <p:spPr bwMode="auto">
          <a:xfrm>
            <a:off x="0" y="1352711"/>
            <a:ext cx="9144000" cy="62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3075" y="438150"/>
            <a:ext cx="6008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use serial?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8" b="49309"/>
          <a:stretch/>
        </p:blipFill>
        <p:spPr bwMode="auto">
          <a:xfrm>
            <a:off x="0" y="24003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4" b="8954"/>
          <a:stretch/>
        </p:blipFill>
        <p:spPr bwMode="auto">
          <a:xfrm>
            <a:off x="0" y="3838574"/>
            <a:ext cx="91440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00300" y="2390775"/>
            <a:ext cx="6553200" cy="1771650"/>
            <a:chOff x="2400300" y="1952625"/>
            <a:chExt cx="6553200" cy="1771650"/>
          </a:xfrm>
        </p:grpSpPr>
        <p:sp>
          <p:nvSpPr>
            <p:cNvPr id="5" name="Rectangle 4"/>
            <p:cNvSpPr/>
            <p:nvPr/>
          </p:nvSpPr>
          <p:spPr>
            <a:xfrm>
              <a:off x="2400300" y="1952625"/>
              <a:ext cx="6486525" cy="3524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66975" y="3371850"/>
              <a:ext cx="6486525" cy="3524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000499" y="5868085"/>
            <a:ext cx="5143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Kabsch  nXDS Acta Cryst. (2014). D70, 2204–2216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5" y="1838325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mode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75" y="3152775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stills mode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2325" y="4762500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 images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57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07475" y="2042973"/>
            <a:ext cx="4255234" cy="3374364"/>
            <a:chOff x="5575963" y="837025"/>
            <a:chExt cx="2127617" cy="1687182"/>
          </a:xfrm>
        </p:grpSpPr>
        <p:pic>
          <p:nvPicPr>
            <p:cNvPr id="20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20775330">
              <a:off x="5575963" y="1219640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927590">
              <a:off x="6472042" y="837025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133" y="1951514"/>
            <a:ext cx="4586426" cy="3531444"/>
            <a:chOff x="3696237" y="2927796"/>
            <a:chExt cx="1324377" cy="1418824"/>
          </a:xfrm>
        </p:grpSpPr>
        <p:sp>
          <p:nvSpPr>
            <p:cNvPr id="25" name="Rectangle 24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</p:spTree>
    <p:extLst>
      <p:ext uri="{BB962C8B-B14F-4D97-AF65-F5344CB8AC3E}">
        <p14:creationId xmlns:p14="http://schemas.microsoft.com/office/powerpoint/2010/main" val="9431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2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7908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b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must: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1701" y="2600325"/>
            <a:ext cx="5678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periodic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continuous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scale &amp; zoom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bonds, angles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</p:txBody>
      </p:sp>
    </p:spTree>
    <p:extLst>
      <p:ext uri="{BB962C8B-B14F-4D97-AF65-F5344CB8AC3E}">
        <p14:creationId xmlns:p14="http://schemas.microsoft.com/office/powerpoint/2010/main" val="74643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  1 0 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220200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don’t (your friends) always use serial mode to collect data?</a:t>
            </a:r>
          </a:p>
          <a:p>
            <a:r>
              <a:rPr lang="en-US" dirty="0" smtClean="0"/>
              <a:t>What question(s) would you answer with time-resolved data?</a:t>
            </a:r>
          </a:p>
          <a:p>
            <a:r>
              <a:rPr lang="en-US" dirty="0" smtClean="0"/>
              <a:t>What forum would be best for communicating “gripes”? Email? Social? Anonymous?</a:t>
            </a:r>
          </a:p>
          <a:p>
            <a:r>
              <a:rPr lang="en-US" dirty="0" smtClean="0"/>
              <a:t>What forum would be best for communicating results?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  <a:p>
            <a:pPr lvl="1"/>
            <a:r>
              <a:rPr lang="en-US" dirty="0" smtClean="0"/>
              <a:t>Repeats with unit cell</a:t>
            </a:r>
          </a:p>
          <a:p>
            <a:pPr lvl="1"/>
            <a:r>
              <a:rPr lang="en-US" dirty="0" smtClean="0"/>
              <a:t>Low-order </a:t>
            </a:r>
            <a:r>
              <a:rPr lang="en-US" dirty="0" err="1" smtClean="0"/>
              <a:t>h,k,l</a:t>
            </a:r>
            <a:r>
              <a:rPr lang="en-US" dirty="0" smtClean="0"/>
              <a:t> indices first</a:t>
            </a:r>
          </a:p>
          <a:p>
            <a:r>
              <a:rPr lang="en-US" dirty="0" smtClean="0"/>
              <a:t>Fit function to </a:t>
            </a:r>
            <a:r>
              <a:rPr lang="el-GR" dirty="0" smtClean="0"/>
              <a:t>Δ</a:t>
            </a:r>
            <a:r>
              <a:rPr lang="en-US" dirty="0"/>
              <a:t>x vs </a:t>
            </a:r>
            <a:r>
              <a:rPr lang="en-US" dirty="0" err="1" smtClean="0"/>
              <a:t>x,y,z</a:t>
            </a:r>
            <a:r>
              <a:rPr lang="en-US" dirty="0" smtClean="0"/>
              <a:t> across P1 cell</a:t>
            </a:r>
          </a:p>
          <a:p>
            <a:r>
              <a:rPr lang="en-US" dirty="0" smtClean="0"/>
              <a:t>Repeat with </a:t>
            </a:r>
            <a:r>
              <a:rPr lang="el-GR" dirty="0" smtClean="0"/>
              <a:t>Δ</a:t>
            </a:r>
            <a:r>
              <a:rPr lang="en-US" dirty="0" smtClean="0"/>
              <a:t>y, </a:t>
            </a:r>
            <a:r>
              <a:rPr lang="el-GR" dirty="0" smtClean="0"/>
              <a:t>Δ</a:t>
            </a:r>
            <a:r>
              <a:rPr lang="en-US" dirty="0" smtClean="0"/>
              <a:t>z</a:t>
            </a:r>
          </a:p>
          <a:p>
            <a:r>
              <a:rPr lang="en-US" dirty="0" smtClean="0"/>
              <a:t>Apply to PDB file and interpolate map grid</a:t>
            </a:r>
          </a:p>
          <a:p>
            <a:r>
              <a:rPr lang="en-US" dirty="0" smtClean="0"/>
              <a:t>Usually 3-5 orders comparable to LSQ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9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7875" cy="68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8162" y="85725"/>
            <a:ext cx="143821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4288" y="190500"/>
            <a:ext cx="1436612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unbent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6"/>
            <a:ext cx="8229600" cy="423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Correcting non-isomorphism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will allow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infinite averaging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llowing arbitrary signal/noise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Because it works for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Python so slow?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0"/>
            <a:ext cx="1343024" cy="1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86765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fit to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81425" y="1191310"/>
            <a:ext cx="520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https://pmc.ncbi.nlm.nih.gov/articles/PMC11801403/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4191000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“texture”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3-cluster 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7347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Mosaic (1-cluster texture) 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The true nature of “mosaic spread”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JJ, Murphy CR, </a:t>
            </a:r>
            <a:r>
              <a:rPr lang="en-US" dirty="0" err="1">
                <a:solidFill>
                  <a:srgbClr val="000000"/>
                </a:solidFill>
              </a:rPr>
              <a:t>Pahl</a:t>
            </a:r>
            <a:r>
              <a:rPr lang="en-US" dirty="0">
                <a:solidFill>
                  <a:srgbClr val="000000"/>
                </a:solidFill>
              </a:rPr>
              <a:t> R, </a:t>
            </a:r>
            <a:r>
              <a:rPr lang="en-US" dirty="0" err="1">
                <a:solidFill>
                  <a:srgbClr val="000000"/>
                </a:solidFill>
              </a:rPr>
              <a:t>Brister</a:t>
            </a:r>
            <a:r>
              <a:rPr lang="en-US" dirty="0">
                <a:solidFill>
                  <a:srgbClr val="000000"/>
                </a:solidFill>
              </a:rPr>
              <a:t> K &amp; </a:t>
            </a:r>
            <a:r>
              <a:rPr lang="en-US" dirty="0" err="1">
                <a:solidFill>
                  <a:srgbClr val="000000"/>
                </a:solidFill>
              </a:rPr>
              <a:t>Borgstahl</a:t>
            </a:r>
            <a:r>
              <a:rPr lang="en-US" dirty="0">
                <a:solidFill>
                  <a:srgbClr val="000000"/>
                </a:solidFill>
              </a:rPr>
              <a:t> GEO (2006)."Tracking reflections through cryogenic cooling with 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-21771" y="2743200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850" r="29722" b="30277"/>
          <a:stretch/>
        </p:blipFill>
        <p:spPr bwMode="auto">
          <a:xfrm>
            <a:off x="3429000" y="2209800"/>
            <a:ext cx="5715000" cy="28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382" y="1034743"/>
            <a:ext cx="82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Any function can be approximated by a family of Gaussians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70" y="2075542"/>
            <a:ext cx="3396343" cy="370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90049</TotalTime>
  <Words>963</Words>
  <Application>Microsoft Office PowerPoint</Application>
  <PresentationFormat>On-screen Show (4:3)</PresentationFormat>
  <Paragraphs>274</Paragraphs>
  <Slides>49</Slides>
  <Notes>1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User-Focused: Transitioning to serial and time-resolved modes</vt:lpstr>
      <vt:lpstr>PowerPoint Presentation</vt:lpstr>
      <vt:lpstr>Talking points</vt:lpstr>
      <vt:lpstr>Limiting factors in  Serial Crystallography</vt:lpstr>
      <vt:lpstr>PowerPoint Presentation</vt:lpstr>
      <vt:lpstr>3-cluster texture simulation</vt:lpstr>
      <vt:lpstr>PowerPoint Presentation</vt:lpstr>
      <vt:lpstr>Mosaic (1-cluster texture) simulation</vt:lpstr>
      <vt:lpstr>PowerPoint Presentation</vt:lpstr>
      <vt:lpstr>PowerPoint Presentation</vt:lpstr>
      <vt:lpstr>PowerPoint Presentation</vt:lpstr>
      <vt:lpstr>Texture sufficient for poor stats</vt:lpstr>
      <vt:lpstr>Texture sufficient for poor stats</vt:lpstr>
      <vt:lpstr>Texture sufficient for poor stats</vt:lpstr>
      <vt:lpstr>Texture sufficient for poor stats</vt:lpstr>
      <vt:lpstr>Texture sufficient for poor stats</vt:lpstr>
      <vt:lpstr>PowerPoint Presentation</vt:lpstr>
      <vt:lpstr>Prediction:</vt:lpstr>
      <vt:lpstr>Limiting factors in  Serial Crystallography</vt:lpstr>
      <vt:lpstr>    non-isomorphism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correction must:</vt:lpstr>
      <vt:lpstr>“map bender” procedure</vt:lpstr>
      <vt:lpstr>Basis function  1 0 0</vt:lpstr>
      <vt:lpstr>“map bender” procedure</vt:lpstr>
      <vt:lpstr>PowerPoint Presentation</vt:lpstr>
      <vt:lpstr>3aw6</vt:lpstr>
      <vt:lpstr>3aw6 3aw7</vt:lpstr>
      <vt:lpstr>3aw6, 3aw7, “bent” 3aw6</vt:lpstr>
      <vt:lpstr>3aw7, “bent” 3aw6</vt:lpstr>
      <vt:lpstr>3aw6</vt:lpstr>
      <vt:lpstr>“bent” 3aw7</vt:lpstr>
      <vt:lpstr>3aw7</vt:lpstr>
      <vt:lpstr>PowerPoint Presentation</vt:lpstr>
      <vt:lpstr>Prediction:</vt:lpstr>
      <vt:lpstr>Limiting factors in  Serial Crystallography</vt:lpstr>
      <vt:lpstr>PowerPoint Presentation</vt:lpstr>
      <vt:lpstr>PowerPoint Presentation</vt:lpstr>
      <vt:lpstr>PowerPoint Presentation</vt:lpstr>
      <vt:lpstr>PowerPoint Presentation</vt:lpstr>
      <vt:lpstr>Molecular Dynamics of crystals</vt:lpstr>
      <vt:lpstr>Less than 2% of atoms need restraints</vt:lpstr>
      <vt:lpstr>Most-challenged restraint</vt:lpstr>
      <vt:lpstr>Talking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279</cp:revision>
  <dcterms:created xsi:type="dcterms:W3CDTF">2024-01-07T16:57:56Z</dcterms:created>
  <dcterms:modified xsi:type="dcterms:W3CDTF">2025-08-20T11:08:11Z</dcterms:modified>
</cp:coreProperties>
</file>